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8" r:id="rId3"/>
    <p:sldId id="265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60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8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7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80.png"/><Relationship Id="rId3" Type="http://schemas.openxmlformats.org/officeDocument/2006/relationships/image" Target="../media/image90.png"/><Relationship Id="rId7" Type="http://schemas.openxmlformats.org/officeDocument/2006/relationships/image" Target="../media/image120.png"/><Relationship Id="rId12" Type="http://schemas.openxmlformats.org/officeDocument/2006/relationships/image" Target="../media/image17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1" Type="http://schemas.openxmlformats.org/officeDocument/2006/relationships/image" Target="../media/image21.png"/><Relationship Id="rId5" Type="http://schemas.openxmlformats.org/officeDocument/2006/relationships/image" Target="../media/image7.png"/><Relationship Id="rId10" Type="http://schemas.openxmlformats.org/officeDocument/2006/relationships/image" Target="../media/image20.png"/><Relationship Id="rId4" Type="http://schemas.openxmlformats.org/officeDocument/2006/relationships/image" Target="../media/image100.png"/><Relationship Id="rId9" Type="http://schemas.openxmlformats.org/officeDocument/2006/relationships/image" Target="../media/image141.png"/><Relationship Id="rId14" Type="http://schemas.openxmlformats.org/officeDocument/2006/relationships/image" Target="../media/image19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transducer: thermistor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137922" y="2522077"/>
            <a:ext cx="2810311" cy="1451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624010" y="3038902"/>
            <a:ext cx="1399563" cy="4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53" name="Straight Connector 52"/>
          <p:cNvCxnSpPr>
            <a:stCxn id="50" idx="3"/>
            <a:endCxn id="51" idx="1"/>
          </p:cNvCxnSpPr>
          <p:nvPr/>
        </p:nvCxnSpPr>
        <p:spPr>
          <a:xfrm flipV="1">
            <a:off x="3948233" y="3247724"/>
            <a:ext cx="36757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4711632" y="3269305"/>
            <a:ext cx="1901337" cy="369332"/>
            <a:chOff x="4966283" y="5587383"/>
            <a:chExt cx="1901337" cy="369332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6026622" y="5777620"/>
              <a:ext cx="840998" cy="80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66283" y="5587383"/>
              <a:ext cx="1097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Excitation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904579" y="2810426"/>
            <a:ext cx="1563149" cy="369332"/>
            <a:chOff x="5159230" y="5196469"/>
            <a:chExt cx="1563149" cy="369332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5159230" y="5401809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984677" y="5196469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747936" y="4591125"/>
            <a:ext cx="6092267" cy="1346283"/>
            <a:chOff x="3747936" y="4591125"/>
            <a:chExt cx="6092267" cy="1346283"/>
          </a:xfrm>
        </p:grpSpPr>
        <p:sp>
          <p:nvSpPr>
            <p:cNvPr id="5" name="Freeform 4"/>
            <p:cNvSpPr/>
            <p:nvPr/>
          </p:nvSpPr>
          <p:spPr>
            <a:xfrm>
              <a:off x="8323791" y="4729019"/>
              <a:ext cx="166255" cy="1126836"/>
            </a:xfrm>
            <a:custGeom>
              <a:avLst/>
              <a:gdLst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  <a:gd name="connsiteX10" fmla="*/ 101600 w 166255"/>
                <a:gd name="connsiteY10" fmla="*/ 1117600 h 1126836"/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255" h="1126836">
                  <a:moveTo>
                    <a:pt x="83127" y="0"/>
                  </a:moveTo>
                  <a:lnTo>
                    <a:pt x="92364" y="166254"/>
                  </a:lnTo>
                  <a:lnTo>
                    <a:pt x="0" y="258618"/>
                  </a:lnTo>
                  <a:lnTo>
                    <a:pt x="147782" y="369454"/>
                  </a:lnTo>
                  <a:lnTo>
                    <a:pt x="9237" y="508000"/>
                  </a:lnTo>
                  <a:lnTo>
                    <a:pt x="157018" y="637309"/>
                  </a:lnTo>
                  <a:lnTo>
                    <a:pt x="18473" y="757381"/>
                  </a:lnTo>
                  <a:lnTo>
                    <a:pt x="166255" y="895927"/>
                  </a:lnTo>
                  <a:lnTo>
                    <a:pt x="92364" y="979054"/>
                  </a:lnTo>
                  <a:lnTo>
                    <a:pt x="101600" y="1126836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3844292" y="4667839"/>
              <a:ext cx="4562626" cy="611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844292" y="5855855"/>
              <a:ext cx="45867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8153400" y="5052060"/>
              <a:ext cx="525780" cy="42672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8679180" y="5059543"/>
                  <a:ext cx="11610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79180" y="5059543"/>
                  <a:ext cx="1161023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Oval 54"/>
            <p:cNvSpPr/>
            <p:nvPr/>
          </p:nvSpPr>
          <p:spPr>
            <a:xfrm>
              <a:off x="3747936" y="4591125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762273" y="5759062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631025" y="5396279"/>
                <a:ext cx="2267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dirty="0"/>
                  <a:t> (relative to ground)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25" y="5396279"/>
                <a:ext cx="2267737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8197" r="-161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600360" y="4223447"/>
                <a:ext cx="2333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dirty="0"/>
                  <a:t> (relative to ground)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360" y="4223447"/>
                <a:ext cx="2333524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1487055" y="4667839"/>
            <a:ext cx="2284454" cy="1695126"/>
            <a:chOff x="1487055" y="4667839"/>
            <a:chExt cx="2284454" cy="1695126"/>
          </a:xfrm>
        </p:grpSpPr>
        <p:sp>
          <p:nvSpPr>
            <p:cNvPr id="44" name="Freeform 43"/>
            <p:cNvSpPr/>
            <p:nvPr/>
          </p:nvSpPr>
          <p:spPr>
            <a:xfrm rot="5573832">
              <a:off x="2338405" y="5296942"/>
              <a:ext cx="166255" cy="1126836"/>
            </a:xfrm>
            <a:custGeom>
              <a:avLst/>
              <a:gdLst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  <a:gd name="connsiteX10" fmla="*/ 101600 w 166255"/>
                <a:gd name="connsiteY10" fmla="*/ 1117600 h 1126836"/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255" h="1126836">
                  <a:moveTo>
                    <a:pt x="83127" y="0"/>
                  </a:moveTo>
                  <a:lnTo>
                    <a:pt x="92364" y="166254"/>
                  </a:lnTo>
                  <a:lnTo>
                    <a:pt x="0" y="258618"/>
                  </a:lnTo>
                  <a:lnTo>
                    <a:pt x="147782" y="369454"/>
                  </a:lnTo>
                  <a:lnTo>
                    <a:pt x="9237" y="508000"/>
                  </a:lnTo>
                  <a:lnTo>
                    <a:pt x="157018" y="637309"/>
                  </a:lnTo>
                  <a:lnTo>
                    <a:pt x="18473" y="757381"/>
                  </a:lnTo>
                  <a:lnTo>
                    <a:pt x="166255" y="895927"/>
                  </a:lnTo>
                  <a:lnTo>
                    <a:pt x="92364" y="979054"/>
                  </a:lnTo>
                  <a:lnTo>
                    <a:pt x="101600" y="1126836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>
              <a:endCxn id="54" idx="0"/>
            </p:cNvCxnSpPr>
            <p:nvPr/>
          </p:nvCxnSpPr>
          <p:spPr>
            <a:xfrm>
              <a:off x="1765300" y="5488594"/>
              <a:ext cx="782" cy="2780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/>
            <p:cNvGrpSpPr/>
            <p:nvPr/>
          </p:nvGrpSpPr>
          <p:grpSpPr>
            <a:xfrm>
              <a:off x="1487055" y="4667839"/>
              <a:ext cx="524452" cy="823930"/>
              <a:chOff x="1487055" y="4667839"/>
              <a:chExt cx="524452" cy="82393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1487055" y="5126182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602511" y="5250874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494271" y="5366501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1609727" y="5491193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765300" y="4667839"/>
                <a:ext cx="2" cy="45666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/>
            <p:cNvCxnSpPr/>
            <p:nvPr/>
          </p:nvCxnSpPr>
          <p:spPr>
            <a:xfrm flipV="1">
              <a:off x="2969143" y="5878833"/>
              <a:ext cx="802366" cy="129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1765300" y="4672337"/>
              <a:ext cx="1982636" cy="76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1596935" y="5935611"/>
              <a:ext cx="330460" cy="427354"/>
              <a:chOff x="1596935" y="5935611"/>
              <a:chExt cx="330460" cy="427354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1596935" y="6188526"/>
                <a:ext cx="3304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1670699" y="6275545"/>
                <a:ext cx="189202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1774705" y="5935611"/>
                <a:ext cx="499" cy="25174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713463" y="6362563"/>
                <a:ext cx="94601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>
              <a:off x="1672107" y="5766682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777289" y="5663569"/>
            <a:ext cx="85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90046" y="6029711"/>
            <a:ext cx="3383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Calibration – Campbell manual for</a:t>
            </a:r>
          </a:p>
          <a:p>
            <a:r>
              <a:rPr lang="en-US" dirty="0"/>
              <a:t>Model 107 thermistor probe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51322" y="1859617"/>
            <a:ext cx="2406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Active or Passive?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2408" y="1859616"/>
            <a:ext cx="1085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Passive</a:t>
            </a:r>
          </a:p>
        </p:txBody>
      </p:sp>
      <p:sp>
        <p:nvSpPr>
          <p:cNvPr id="76" name="Rectangle 75"/>
          <p:cNvSpPr/>
          <p:nvPr/>
        </p:nvSpPr>
        <p:spPr>
          <a:xfrm>
            <a:off x="9943278" y="5660379"/>
            <a:ext cx="45668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6467728" y="1799073"/>
            <a:ext cx="3195672" cy="1163035"/>
            <a:chOff x="6627453" y="1687667"/>
            <a:chExt cx="3195672" cy="1163035"/>
          </a:xfrm>
        </p:grpSpPr>
        <p:cxnSp>
          <p:nvCxnSpPr>
            <p:cNvPr id="83" name="Straight Arrow Connector 82"/>
            <p:cNvCxnSpPr/>
            <p:nvPr/>
          </p:nvCxnSpPr>
          <p:spPr>
            <a:xfrm flipH="1">
              <a:off x="6627453" y="1918923"/>
              <a:ext cx="1156282" cy="9317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7818987" y="1687667"/>
              <a:ext cx="20041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Analog or digital?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659341" y="1768295"/>
            <a:ext cx="2560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Analog (resistance)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B114A7-7720-4FB8-8BF6-1D1078079BC3}"/>
                  </a:ext>
                </a:extLst>
              </p:cNvPr>
              <p:cNvSpPr txBox="1"/>
              <p:nvPr/>
            </p:nvSpPr>
            <p:spPr>
              <a:xfrm>
                <a:off x="9438170" y="5660379"/>
                <a:ext cx="13974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B114A7-7720-4FB8-8BF6-1D1078079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170" y="5660379"/>
                <a:ext cx="1397498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1CDDB9DC-4405-4F93-9A85-5E457CC2AB9A}"/>
              </a:ext>
            </a:extLst>
          </p:cNvPr>
          <p:cNvGrpSpPr/>
          <p:nvPr/>
        </p:nvGrpSpPr>
        <p:grpSpPr>
          <a:xfrm>
            <a:off x="1304081" y="4772221"/>
            <a:ext cx="872148" cy="1041567"/>
            <a:chOff x="1304081" y="4772221"/>
            <a:chExt cx="872148" cy="1041567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F84446-15ED-496A-B278-FB936A4C7593}"/>
                </a:ext>
              </a:extLst>
            </p:cNvPr>
            <p:cNvSpPr/>
            <p:nvPr/>
          </p:nvSpPr>
          <p:spPr>
            <a:xfrm>
              <a:off x="1304081" y="4896624"/>
              <a:ext cx="872148" cy="79617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3BD5515-8738-45B5-91DE-DF62F5BBFBF5}"/>
                </a:ext>
              </a:extLst>
            </p:cNvPr>
            <p:cNvSpPr txBox="1"/>
            <p:nvPr/>
          </p:nvSpPr>
          <p:spPr>
            <a:xfrm>
              <a:off x="1713463" y="477222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AAE01F3-ADFA-4790-B4FB-5A5728795531}"/>
                </a:ext>
              </a:extLst>
            </p:cNvPr>
            <p:cNvSpPr txBox="1"/>
            <p:nvPr/>
          </p:nvSpPr>
          <p:spPr>
            <a:xfrm>
              <a:off x="1740155" y="5352123"/>
              <a:ext cx="3385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675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5" grpId="0"/>
      <p:bldP spid="52" grpId="0"/>
      <p:bldP spid="57" grpId="0"/>
      <p:bldP spid="65" grpId="0"/>
      <p:bldP spid="66" grpId="0"/>
      <p:bldP spid="76" grpId="0" animBg="1"/>
      <p:bldP spid="8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resistance with a half bridge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747936" y="4591125"/>
            <a:ext cx="7171473" cy="1346283"/>
            <a:chOff x="3747936" y="4591125"/>
            <a:chExt cx="7171473" cy="1346283"/>
          </a:xfrm>
        </p:grpSpPr>
        <p:sp>
          <p:nvSpPr>
            <p:cNvPr id="5" name="Freeform 4"/>
            <p:cNvSpPr/>
            <p:nvPr/>
          </p:nvSpPr>
          <p:spPr>
            <a:xfrm>
              <a:off x="8323791" y="4729019"/>
              <a:ext cx="166255" cy="1126836"/>
            </a:xfrm>
            <a:custGeom>
              <a:avLst/>
              <a:gdLst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  <a:gd name="connsiteX10" fmla="*/ 101600 w 166255"/>
                <a:gd name="connsiteY10" fmla="*/ 1117600 h 1126836"/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255" h="1126836">
                  <a:moveTo>
                    <a:pt x="83127" y="0"/>
                  </a:moveTo>
                  <a:lnTo>
                    <a:pt x="92364" y="166254"/>
                  </a:lnTo>
                  <a:lnTo>
                    <a:pt x="0" y="258618"/>
                  </a:lnTo>
                  <a:lnTo>
                    <a:pt x="147782" y="369454"/>
                  </a:lnTo>
                  <a:lnTo>
                    <a:pt x="9237" y="508000"/>
                  </a:lnTo>
                  <a:lnTo>
                    <a:pt x="157018" y="637309"/>
                  </a:lnTo>
                  <a:lnTo>
                    <a:pt x="18473" y="757381"/>
                  </a:lnTo>
                  <a:lnTo>
                    <a:pt x="166255" y="895927"/>
                  </a:lnTo>
                  <a:lnTo>
                    <a:pt x="92364" y="979054"/>
                  </a:lnTo>
                  <a:lnTo>
                    <a:pt x="101600" y="1126836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3844292" y="4667839"/>
              <a:ext cx="4562626" cy="611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844292" y="5855855"/>
              <a:ext cx="45867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8153400" y="5052060"/>
              <a:ext cx="525780" cy="42672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8679180" y="5059543"/>
                  <a:ext cx="224022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+249 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kΩ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79180" y="5059543"/>
                  <a:ext cx="2240229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Oval 54"/>
            <p:cNvSpPr/>
            <p:nvPr/>
          </p:nvSpPr>
          <p:spPr>
            <a:xfrm>
              <a:off x="3747936" y="4591125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762273" y="5759062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631025" y="5396279"/>
                <a:ext cx="2267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dirty="0"/>
                  <a:t> (relative to ground)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25" y="5396279"/>
                <a:ext cx="2267737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8197" r="-161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600360" y="4223447"/>
                <a:ext cx="2333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dirty="0"/>
                  <a:t> (relative to ground)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360" y="4223447"/>
                <a:ext cx="2333524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1487055" y="4667839"/>
            <a:ext cx="2284454" cy="1695126"/>
            <a:chOff x="1487055" y="4667839"/>
            <a:chExt cx="2284454" cy="1695126"/>
          </a:xfrm>
        </p:grpSpPr>
        <p:sp>
          <p:nvSpPr>
            <p:cNvPr id="44" name="Freeform 43"/>
            <p:cNvSpPr/>
            <p:nvPr/>
          </p:nvSpPr>
          <p:spPr>
            <a:xfrm rot="5573832">
              <a:off x="2338405" y="5296942"/>
              <a:ext cx="166255" cy="1126836"/>
            </a:xfrm>
            <a:custGeom>
              <a:avLst/>
              <a:gdLst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  <a:gd name="connsiteX10" fmla="*/ 101600 w 166255"/>
                <a:gd name="connsiteY10" fmla="*/ 1117600 h 1126836"/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255" h="1126836">
                  <a:moveTo>
                    <a:pt x="83127" y="0"/>
                  </a:moveTo>
                  <a:lnTo>
                    <a:pt x="92364" y="166254"/>
                  </a:lnTo>
                  <a:lnTo>
                    <a:pt x="0" y="258618"/>
                  </a:lnTo>
                  <a:lnTo>
                    <a:pt x="147782" y="369454"/>
                  </a:lnTo>
                  <a:lnTo>
                    <a:pt x="9237" y="508000"/>
                  </a:lnTo>
                  <a:lnTo>
                    <a:pt x="157018" y="637309"/>
                  </a:lnTo>
                  <a:lnTo>
                    <a:pt x="18473" y="757381"/>
                  </a:lnTo>
                  <a:lnTo>
                    <a:pt x="166255" y="895927"/>
                  </a:lnTo>
                  <a:lnTo>
                    <a:pt x="92364" y="979054"/>
                  </a:lnTo>
                  <a:lnTo>
                    <a:pt x="101600" y="1126836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>
              <a:endCxn id="54" idx="0"/>
            </p:cNvCxnSpPr>
            <p:nvPr/>
          </p:nvCxnSpPr>
          <p:spPr>
            <a:xfrm>
              <a:off x="1765300" y="5488594"/>
              <a:ext cx="782" cy="2780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/>
            <p:cNvGrpSpPr/>
            <p:nvPr/>
          </p:nvGrpSpPr>
          <p:grpSpPr>
            <a:xfrm>
              <a:off x="1487055" y="4667839"/>
              <a:ext cx="524452" cy="823930"/>
              <a:chOff x="1487055" y="4667839"/>
              <a:chExt cx="524452" cy="82393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1487055" y="5126182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602511" y="5250874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494271" y="5366501"/>
                <a:ext cx="5172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1609727" y="5491193"/>
                <a:ext cx="296139" cy="5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765300" y="4667839"/>
                <a:ext cx="2" cy="45666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/>
            <p:cNvCxnSpPr/>
            <p:nvPr/>
          </p:nvCxnSpPr>
          <p:spPr>
            <a:xfrm flipV="1">
              <a:off x="2969143" y="5878833"/>
              <a:ext cx="802366" cy="129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1765300" y="4672337"/>
              <a:ext cx="1982636" cy="76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1596935" y="5935611"/>
              <a:ext cx="330460" cy="427354"/>
              <a:chOff x="1596935" y="5935611"/>
              <a:chExt cx="330460" cy="427354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1596935" y="6188526"/>
                <a:ext cx="3304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1670699" y="6275545"/>
                <a:ext cx="189202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1774705" y="5935611"/>
                <a:ext cx="499" cy="25174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713463" y="6362563"/>
                <a:ext cx="94601" cy="4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>
              <a:off x="1672107" y="5766682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777289" y="5663569"/>
            <a:ext cx="85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90046" y="6029711"/>
            <a:ext cx="3383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Calibration – Campbell manual for</a:t>
            </a:r>
          </a:p>
          <a:p>
            <a:r>
              <a:rPr lang="en-US" dirty="0"/>
              <a:t>Model 107 thermistor probe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9438170" y="5660379"/>
                <a:ext cx="13974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170" y="5660379"/>
                <a:ext cx="1397498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DC1FAF-8BD2-44D2-9DE4-C3B000CD4177}"/>
                  </a:ext>
                </a:extLst>
              </p:cNvPr>
              <p:cNvSpPr txBox="1"/>
              <p:nvPr/>
            </p:nvSpPr>
            <p:spPr>
              <a:xfrm>
                <a:off x="2067397" y="5945028"/>
                <a:ext cx="5950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err="1"/>
                  <a:t>k</a:t>
                </a:r>
                <a:r>
                  <a:rPr lang="en-US" dirty="0" err="1">
                    <a:latin typeface="Symbol" panose="05050102010706020507" pitchFamily="18" charset="2"/>
                  </a:rPr>
                  <a:t>W</a:t>
                </a:r>
                <a:endParaRPr lang="en-US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DC1FAF-8BD2-44D2-9DE4-C3B000CD41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397" y="5945028"/>
                <a:ext cx="595035" cy="369332"/>
              </a:xfrm>
              <a:prstGeom prst="rect">
                <a:avLst/>
              </a:prstGeom>
              <a:blipFill>
                <a:blip r:embed="rId6"/>
                <a:stretch>
                  <a:fillRect t="-11475" r="-918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FC56B056-6C65-4ED7-9CED-4FCA1E760692}"/>
              </a:ext>
            </a:extLst>
          </p:cNvPr>
          <p:cNvSpPr txBox="1"/>
          <p:nvPr/>
        </p:nvSpPr>
        <p:spPr>
          <a:xfrm>
            <a:off x="491450" y="1359241"/>
            <a:ext cx="11104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Ohm’s law: the electrical potential across a circuit element is the product of the current and resistance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A758789F-C5EF-43BB-9128-109F9BEAE13B}"/>
                  </a:ext>
                </a:extLst>
              </p:cNvPr>
              <p:cNvSpPr txBox="1"/>
              <p:nvPr/>
            </p:nvSpPr>
            <p:spPr>
              <a:xfrm>
                <a:off x="2565059" y="1880335"/>
                <a:ext cx="854145" cy="666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A758789F-C5EF-43BB-9128-109F9BEAE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059" y="1880335"/>
                <a:ext cx="854145" cy="666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A2CD1F89-4B28-4FF8-AA9D-5DC1B96A979A}"/>
                  </a:ext>
                </a:extLst>
              </p:cNvPr>
              <p:cNvSpPr txBox="1"/>
              <p:nvPr/>
            </p:nvSpPr>
            <p:spPr>
              <a:xfrm>
                <a:off x="4028674" y="1867488"/>
                <a:ext cx="1584280" cy="666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kΩ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A2CD1F89-4B28-4FF8-AA9D-5DC1B96A9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674" y="1867488"/>
                <a:ext cx="1584280" cy="66665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43A0912-06CE-406A-8571-627D59EA1A1A}"/>
                  </a:ext>
                </a:extLst>
              </p:cNvPr>
              <p:cNvSpPr txBox="1"/>
              <p:nvPr/>
            </p:nvSpPr>
            <p:spPr>
              <a:xfrm>
                <a:off x="5935719" y="1877259"/>
                <a:ext cx="3382015" cy="720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249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kΩ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43A0912-06CE-406A-8571-627D59EA1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5719" y="1877259"/>
                <a:ext cx="3382015" cy="7209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309362A-2330-4D42-8D56-C8398DBC16C6}"/>
                  </a:ext>
                </a:extLst>
              </p:cNvPr>
              <p:cNvSpPr txBox="1"/>
              <p:nvPr/>
            </p:nvSpPr>
            <p:spPr>
              <a:xfrm>
                <a:off x="9069393" y="1859393"/>
                <a:ext cx="1876155" cy="720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250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309362A-2330-4D42-8D56-C8398DBC1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393" y="1859393"/>
                <a:ext cx="1876155" cy="7209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8018504-66B4-41EC-B754-25D91971627A}"/>
                  </a:ext>
                </a:extLst>
              </p:cNvPr>
              <p:cNvSpPr txBox="1"/>
              <p:nvPr/>
            </p:nvSpPr>
            <p:spPr>
              <a:xfrm>
                <a:off x="1089712" y="2028019"/>
                <a:ext cx="10144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𝐼𝑅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8018504-66B4-41EC-B754-25D919716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712" y="2028019"/>
                <a:ext cx="1014445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TextBox 87">
            <a:extLst>
              <a:ext uri="{FF2B5EF4-FFF2-40B4-BE49-F238E27FC236}">
                <a16:creationId xmlns:a16="http://schemas.microsoft.com/office/drawing/2014/main" id="{EC16C7F7-C46E-4627-BB5B-B7F3EA3E51C0}"/>
              </a:ext>
            </a:extLst>
          </p:cNvPr>
          <p:cNvSpPr txBox="1"/>
          <p:nvPr/>
        </p:nvSpPr>
        <p:spPr>
          <a:xfrm>
            <a:off x="492546" y="2819540"/>
            <a:ext cx="1181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Kirchhoff’s current law (continuity): Total current entering a junction must equal total current leaving a junction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793CE434-E06E-4651-BD20-735DE48626F8}"/>
                  </a:ext>
                </a:extLst>
              </p:cNvPr>
              <p:cNvSpPr txBox="1"/>
              <p:nvPr/>
            </p:nvSpPr>
            <p:spPr>
              <a:xfrm>
                <a:off x="505066" y="3488276"/>
                <a:ext cx="1599091" cy="428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793CE434-E06E-4651-BD20-735DE4862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66" y="3488276"/>
                <a:ext cx="1599091" cy="428515"/>
              </a:xfrm>
              <a:prstGeom prst="rect">
                <a:avLst/>
              </a:prstGeom>
              <a:blipFill>
                <a:blip r:embed="rId12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AF40A7F-3D55-44FE-B460-38FB1F7B32B9}"/>
                  </a:ext>
                </a:extLst>
              </p:cNvPr>
              <p:cNvSpPr txBox="1"/>
              <p:nvPr/>
            </p:nvSpPr>
            <p:spPr>
              <a:xfrm>
                <a:off x="2397997" y="3356182"/>
                <a:ext cx="2455544" cy="720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kΩ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250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AF40A7F-3D55-44FE-B460-38FB1F7B3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997" y="3356182"/>
                <a:ext cx="2455544" cy="7209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CB5881CA-72F5-4951-B804-E1320035734B}"/>
                  </a:ext>
                </a:extLst>
              </p:cNvPr>
              <p:cNvSpPr txBox="1"/>
              <p:nvPr/>
            </p:nvSpPr>
            <p:spPr>
              <a:xfrm>
                <a:off x="5151791" y="3341916"/>
                <a:ext cx="2212079" cy="7494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250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CB5881CA-72F5-4951-B804-E132003573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791" y="3341916"/>
                <a:ext cx="2212079" cy="74943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061A87AA-EF78-4586-B65D-96D7C6435D99}"/>
                  </a:ext>
                </a:extLst>
              </p:cNvPr>
              <p:cNvSpPr txBox="1"/>
              <p:nvPr/>
            </p:nvSpPr>
            <p:spPr>
              <a:xfrm>
                <a:off x="8316404" y="3346917"/>
                <a:ext cx="2465610" cy="9787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kΩ</m:t>
                          </m:r>
                        </m:num>
                        <m:den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0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250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>
                          <a:latin typeface="Cambria Math" panose="02040503050406030204" pitchFamily="18" charset="0"/>
                        </a:rPr>
                        <m:t>kΩ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061A87AA-EF78-4586-B65D-96D7C6435D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404" y="3346917"/>
                <a:ext cx="2465610" cy="97879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50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7" grpId="0"/>
      <p:bldP spid="79" grpId="0"/>
      <p:bldP spid="81" grpId="0"/>
      <p:bldP spid="84" grpId="0"/>
      <p:bldP spid="87" grpId="0"/>
      <p:bldP spid="88" grpId="0"/>
      <p:bldP spid="89" grpId="0"/>
      <p:bldP spid="90" grpId="0"/>
      <p:bldP spid="92" grpId="0"/>
      <p:bldP spid="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114800" y="1514475"/>
            <a:ext cx="3712128" cy="8301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Interface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268976" y="5032080"/>
            <a:ext cx="1623528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Input/Output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836209" y="4882549"/>
            <a:ext cx="9067043" cy="3578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thermistor example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604760" y="6193742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Micro-Processor/-Controller</a:t>
            </a:r>
          </a:p>
        </p:txBody>
      </p:sp>
      <p:cxnSp>
        <p:nvCxnSpPr>
          <p:cNvPr id="45" name="Straight Connector 44"/>
          <p:cNvCxnSpPr>
            <a:stCxn id="43" idx="2"/>
            <a:endCxn id="37" idx="0"/>
          </p:cNvCxnSpPr>
          <p:nvPr/>
        </p:nvCxnSpPr>
        <p:spPr>
          <a:xfrm>
            <a:off x="6080740" y="5806521"/>
            <a:ext cx="2922" cy="3872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5271898" y="7362828"/>
            <a:ext cx="1623528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Memory</a:t>
            </a:r>
          </a:p>
        </p:txBody>
      </p:sp>
      <p:cxnSp>
        <p:nvCxnSpPr>
          <p:cNvPr id="49" name="Straight Connector 48"/>
          <p:cNvCxnSpPr>
            <a:endCxn id="48" idx="0"/>
          </p:cNvCxnSpPr>
          <p:nvPr/>
        </p:nvCxnSpPr>
        <p:spPr>
          <a:xfrm>
            <a:off x="6083662" y="6968183"/>
            <a:ext cx="0" cy="3946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9137882" y="6193742"/>
            <a:ext cx="1623528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 Supply</a:t>
            </a:r>
          </a:p>
        </p:txBody>
      </p:sp>
      <p:cxnSp>
        <p:nvCxnSpPr>
          <p:cNvPr id="51" name="Straight Connector 50"/>
          <p:cNvCxnSpPr>
            <a:stCxn id="37" idx="3"/>
            <a:endCxn id="50" idx="1"/>
          </p:cNvCxnSpPr>
          <p:nvPr/>
        </p:nvCxnSpPr>
        <p:spPr>
          <a:xfrm>
            <a:off x="7562564" y="6580963"/>
            <a:ext cx="15753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519351" y="5015325"/>
            <a:ext cx="1623528" cy="830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Keypad / Liquid Crystal Display (CR850)</a:t>
            </a:r>
          </a:p>
        </p:txBody>
      </p:sp>
      <p:cxnSp>
        <p:nvCxnSpPr>
          <p:cNvPr id="54" name="Straight Connector 53"/>
          <p:cNvCxnSpPr>
            <a:stCxn id="43" idx="3"/>
            <a:endCxn id="53" idx="1"/>
          </p:cNvCxnSpPr>
          <p:nvPr/>
        </p:nvCxnSpPr>
        <p:spPr>
          <a:xfrm>
            <a:off x="6892504" y="5419301"/>
            <a:ext cx="1626847" cy="112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63" idx="0"/>
          </p:cNvCxnSpPr>
          <p:nvPr/>
        </p:nvCxnSpPr>
        <p:spPr>
          <a:xfrm>
            <a:off x="8801308" y="-3118674"/>
            <a:ext cx="19203" cy="958634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63" idx="2"/>
          </p:cNvCxnSpPr>
          <p:nvPr/>
        </p:nvCxnSpPr>
        <p:spPr>
          <a:xfrm>
            <a:off x="7121659" y="-1765395"/>
            <a:ext cx="19022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4422626" y="4878906"/>
            <a:ext cx="330460" cy="427354"/>
            <a:chOff x="5294303" y="3382044"/>
            <a:chExt cx="330460" cy="427354"/>
          </a:xfrm>
        </p:grpSpPr>
        <p:cxnSp>
          <p:nvCxnSpPr>
            <p:cNvPr id="93" name="Straight Connector 92"/>
            <p:cNvCxnSpPr/>
            <p:nvPr/>
          </p:nvCxnSpPr>
          <p:spPr>
            <a:xfrm>
              <a:off x="5294303" y="3634959"/>
              <a:ext cx="3304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5368067" y="3721978"/>
              <a:ext cx="189202" cy="40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5472073" y="3382044"/>
              <a:ext cx="499" cy="25174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5410831" y="3808996"/>
              <a:ext cx="94601" cy="40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561778" y="1685854"/>
                <a:ext cx="4746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778" y="1685854"/>
                <a:ext cx="474681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Freeform 74"/>
          <p:cNvSpPr/>
          <p:nvPr/>
        </p:nvSpPr>
        <p:spPr>
          <a:xfrm rot="16576767">
            <a:off x="4960996" y="1566268"/>
            <a:ext cx="158149" cy="686179"/>
          </a:xfrm>
          <a:custGeom>
            <a:avLst/>
            <a:gdLst>
              <a:gd name="connsiteX0" fmla="*/ 83127 w 166255"/>
              <a:gd name="connsiteY0" fmla="*/ 0 h 1126836"/>
              <a:gd name="connsiteX1" fmla="*/ 92364 w 166255"/>
              <a:gd name="connsiteY1" fmla="*/ 166254 h 1126836"/>
              <a:gd name="connsiteX2" fmla="*/ 0 w 166255"/>
              <a:gd name="connsiteY2" fmla="*/ 258618 h 1126836"/>
              <a:gd name="connsiteX3" fmla="*/ 147782 w 166255"/>
              <a:gd name="connsiteY3" fmla="*/ 369454 h 1126836"/>
              <a:gd name="connsiteX4" fmla="*/ 9237 w 166255"/>
              <a:gd name="connsiteY4" fmla="*/ 508000 h 1126836"/>
              <a:gd name="connsiteX5" fmla="*/ 157018 w 166255"/>
              <a:gd name="connsiteY5" fmla="*/ 637309 h 1126836"/>
              <a:gd name="connsiteX6" fmla="*/ 18473 w 166255"/>
              <a:gd name="connsiteY6" fmla="*/ 757381 h 1126836"/>
              <a:gd name="connsiteX7" fmla="*/ 166255 w 166255"/>
              <a:gd name="connsiteY7" fmla="*/ 895927 h 1126836"/>
              <a:gd name="connsiteX8" fmla="*/ 92364 w 166255"/>
              <a:gd name="connsiteY8" fmla="*/ 979054 h 1126836"/>
              <a:gd name="connsiteX9" fmla="*/ 101600 w 166255"/>
              <a:gd name="connsiteY9" fmla="*/ 1126836 h 1126836"/>
              <a:gd name="connsiteX10" fmla="*/ 101600 w 166255"/>
              <a:gd name="connsiteY10" fmla="*/ 1117600 h 1126836"/>
              <a:gd name="connsiteX0" fmla="*/ 83127 w 166255"/>
              <a:gd name="connsiteY0" fmla="*/ 0 h 1126836"/>
              <a:gd name="connsiteX1" fmla="*/ 92364 w 166255"/>
              <a:gd name="connsiteY1" fmla="*/ 166254 h 1126836"/>
              <a:gd name="connsiteX2" fmla="*/ 0 w 166255"/>
              <a:gd name="connsiteY2" fmla="*/ 258618 h 1126836"/>
              <a:gd name="connsiteX3" fmla="*/ 147782 w 166255"/>
              <a:gd name="connsiteY3" fmla="*/ 369454 h 1126836"/>
              <a:gd name="connsiteX4" fmla="*/ 9237 w 166255"/>
              <a:gd name="connsiteY4" fmla="*/ 508000 h 1126836"/>
              <a:gd name="connsiteX5" fmla="*/ 157018 w 166255"/>
              <a:gd name="connsiteY5" fmla="*/ 637309 h 1126836"/>
              <a:gd name="connsiteX6" fmla="*/ 18473 w 166255"/>
              <a:gd name="connsiteY6" fmla="*/ 757381 h 1126836"/>
              <a:gd name="connsiteX7" fmla="*/ 166255 w 166255"/>
              <a:gd name="connsiteY7" fmla="*/ 895927 h 1126836"/>
              <a:gd name="connsiteX8" fmla="*/ 92364 w 166255"/>
              <a:gd name="connsiteY8" fmla="*/ 979054 h 1126836"/>
              <a:gd name="connsiteX9" fmla="*/ 101600 w 166255"/>
              <a:gd name="connsiteY9" fmla="*/ 1126836 h 112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55" h="1126836">
                <a:moveTo>
                  <a:pt x="83127" y="0"/>
                </a:moveTo>
                <a:lnTo>
                  <a:pt x="92364" y="166254"/>
                </a:lnTo>
                <a:lnTo>
                  <a:pt x="0" y="258618"/>
                </a:lnTo>
                <a:lnTo>
                  <a:pt x="147782" y="369454"/>
                </a:lnTo>
                <a:lnTo>
                  <a:pt x="9237" y="508000"/>
                </a:lnTo>
                <a:lnTo>
                  <a:pt x="157018" y="637309"/>
                </a:lnTo>
                <a:lnTo>
                  <a:pt x="18473" y="757381"/>
                </a:lnTo>
                <a:lnTo>
                  <a:pt x="166255" y="895927"/>
                </a:lnTo>
                <a:lnTo>
                  <a:pt x="92364" y="979054"/>
                </a:lnTo>
                <a:lnTo>
                  <a:pt x="101600" y="1126836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514611" y="1784888"/>
            <a:ext cx="187949" cy="17834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4712784" y="1969258"/>
                <a:ext cx="5950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err="1"/>
                  <a:t>k</a:t>
                </a:r>
                <a:r>
                  <a:rPr lang="en-US" dirty="0" err="1">
                    <a:latin typeface="Symbol" panose="05050102010706020507" pitchFamily="18" charset="2"/>
                  </a:rPr>
                  <a:t>W</a:t>
                </a:r>
                <a:endParaRPr lang="en-US" dirty="0">
                  <a:latin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784" y="1969258"/>
                <a:ext cx="595035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11475" r="-918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480024" y="1695078"/>
                <a:ext cx="450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024" y="1695078"/>
                <a:ext cx="450443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3" name="Group 112"/>
          <p:cNvGrpSpPr/>
          <p:nvPr/>
        </p:nvGrpSpPr>
        <p:grpSpPr>
          <a:xfrm>
            <a:off x="5359181" y="175705"/>
            <a:ext cx="6792294" cy="1814388"/>
            <a:chOff x="5359181" y="762935"/>
            <a:chExt cx="6792294" cy="18143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10813545" y="1147235"/>
                  <a:ext cx="13379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a14:m>
                  <a:r>
                    <a:rPr lang="en-US" dirty="0"/>
                    <a:t> 249k</a:t>
                  </a:r>
                  <a:r>
                    <a:rPr lang="en-US" dirty="0">
                      <a:latin typeface="Symbol" panose="05050102010706020507" pitchFamily="18" charset="2"/>
                    </a:rPr>
                    <a:t>W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13545" y="1147235"/>
                  <a:ext cx="1337930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11475" r="-3653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6" name="Freeform 55"/>
            <p:cNvSpPr/>
            <p:nvPr/>
          </p:nvSpPr>
          <p:spPr>
            <a:xfrm>
              <a:off x="10623752" y="762935"/>
              <a:ext cx="166255" cy="1126836"/>
            </a:xfrm>
            <a:custGeom>
              <a:avLst/>
              <a:gdLst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  <a:gd name="connsiteX10" fmla="*/ 101600 w 166255"/>
                <a:gd name="connsiteY10" fmla="*/ 1117600 h 1126836"/>
                <a:gd name="connsiteX0" fmla="*/ 83127 w 166255"/>
                <a:gd name="connsiteY0" fmla="*/ 0 h 1126836"/>
                <a:gd name="connsiteX1" fmla="*/ 92364 w 166255"/>
                <a:gd name="connsiteY1" fmla="*/ 166254 h 1126836"/>
                <a:gd name="connsiteX2" fmla="*/ 0 w 166255"/>
                <a:gd name="connsiteY2" fmla="*/ 258618 h 1126836"/>
                <a:gd name="connsiteX3" fmla="*/ 147782 w 166255"/>
                <a:gd name="connsiteY3" fmla="*/ 369454 h 1126836"/>
                <a:gd name="connsiteX4" fmla="*/ 9237 w 166255"/>
                <a:gd name="connsiteY4" fmla="*/ 508000 h 1126836"/>
                <a:gd name="connsiteX5" fmla="*/ 157018 w 166255"/>
                <a:gd name="connsiteY5" fmla="*/ 637309 h 1126836"/>
                <a:gd name="connsiteX6" fmla="*/ 18473 w 166255"/>
                <a:gd name="connsiteY6" fmla="*/ 757381 h 1126836"/>
                <a:gd name="connsiteX7" fmla="*/ 166255 w 166255"/>
                <a:gd name="connsiteY7" fmla="*/ 895927 h 1126836"/>
                <a:gd name="connsiteX8" fmla="*/ 92364 w 166255"/>
                <a:gd name="connsiteY8" fmla="*/ 979054 h 1126836"/>
                <a:gd name="connsiteX9" fmla="*/ 101600 w 166255"/>
                <a:gd name="connsiteY9" fmla="*/ 1126836 h 112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255" h="1126836">
                  <a:moveTo>
                    <a:pt x="83127" y="0"/>
                  </a:moveTo>
                  <a:lnTo>
                    <a:pt x="92364" y="166254"/>
                  </a:lnTo>
                  <a:lnTo>
                    <a:pt x="0" y="258618"/>
                  </a:lnTo>
                  <a:lnTo>
                    <a:pt x="147782" y="369454"/>
                  </a:lnTo>
                  <a:lnTo>
                    <a:pt x="9237" y="508000"/>
                  </a:lnTo>
                  <a:lnTo>
                    <a:pt x="157018" y="637309"/>
                  </a:lnTo>
                  <a:lnTo>
                    <a:pt x="18473" y="757381"/>
                  </a:lnTo>
                  <a:lnTo>
                    <a:pt x="166255" y="895927"/>
                  </a:lnTo>
                  <a:lnTo>
                    <a:pt x="92364" y="979054"/>
                  </a:lnTo>
                  <a:lnTo>
                    <a:pt x="101600" y="1126836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10453361" y="1085976"/>
              <a:ext cx="525780" cy="42672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5449905" y="766618"/>
              <a:ext cx="5245804" cy="1735491"/>
            </a:xfrm>
            <a:custGeom>
              <a:avLst/>
              <a:gdLst>
                <a:gd name="connsiteX0" fmla="*/ 5283200 w 5283200"/>
                <a:gd name="connsiteY0" fmla="*/ 0 h 2013527"/>
                <a:gd name="connsiteX1" fmla="*/ 0 w 5283200"/>
                <a:gd name="connsiteY1" fmla="*/ 0 h 2013527"/>
                <a:gd name="connsiteX2" fmla="*/ 9236 w 5283200"/>
                <a:gd name="connsiteY2" fmla="*/ 2013527 h 2013527"/>
                <a:gd name="connsiteX3" fmla="*/ 9236 w 5283200"/>
                <a:gd name="connsiteY3" fmla="*/ 2013527 h 2013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83200" h="2013527">
                  <a:moveTo>
                    <a:pt x="5283200" y="0"/>
                  </a:moveTo>
                  <a:lnTo>
                    <a:pt x="0" y="0"/>
                  </a:lnTo>
                  <a:cubicBezTo>
                    <a:pt x="3079" y="671176"/>
                    <a:pt x="6157" y="1342351"/>
                    <a:pt x="9236" y="2013527"/>
                  </a:cubicBezTo>
                  <a:lnTo>
                    <a:pt x="9236" y="2013527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5359181" y="2398977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520873" y="1874982"/>
              <a:ext cx="4193309" cy="615228"/>
            </a:xfrm>
            <a:custGeom>
              <a:avLst/>
              <a:gdLst>
                <a:gd name="connsiteX0" fmla="*/ 4193309 w 4193309"/>
                <a:gd name="connsiteY0" fmla="*/ 0 h 914400"/>
                <a:gd name="connsiteX1" fmla="*/ 0 w 4193309"/>
                <a:gd name="connsiteY1" fmla="*/ 18473 h 914400"/>
                <a:gd name="connsiteX2" fmla="*/ 0 w 4193309"/>
                <a:gd name="connsiteY2" fmla="*/ 914400 h 914400"/>
                <a:gd name="connsiteX3" fmla="*/ 0 w 4193309"/>
                <a:gd name="connsiteY3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3309" h="914400">
                  <a:moveTo>
                    <a:pt x="4193309" y="0"/>
                  </a:moveTo>
                  <a:lnTo>
                    <a:pt x="0" y="18473"/>
                  </a:lnTo>
                  <a:lnTo>
                    <a:pt x="0" y="914400"/>
                  </a:lnTo>
                  <a:lnTo>
                    <a:pt x="0" y="914400"/>
                  </a:ln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6417339" y="2393274"/>
              <a:ext cx="187949" cy="17834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2" name="Straight Connector 51"/>
          <p:cNvCxnSpPr>
            <a:endCxn id="76" idx="4"/>
          </p:cNvCxnSpPr>
          <p:nvPr/>
        </p:nvCxnSpPr>
        <p:spPr>
          <a:xfrm flipV="1">
            <a:off x="4605857" y="1963234"/>
            <a:ext cx="2729" cy="29145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5449262" y="1977438"/>
            <a:ext cx="8280" cy="30546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511313" y="1977438"/>
            <a:ext cx="6414" cy="305464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 rot="5400000">
                <a:off x="5365130" y="3433982"/>
                <a:ext cx="26854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𝐸𝑋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𝑇𝐸𝑀𝑃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𝐺𝑟𝑒𝑒𝑛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𝑉𝑋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5365130" y="3433982"/>
                <a:ext cx="268541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 rot="5400000">
                <a:off x="4431148" y="3423206"/>
                <a:ext cx="2471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𝑇𝐸𝑀𝑃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𝑅𝑒𝑑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4431148" y="3423206"/>
                <a:ext cx="2471126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315199" y="933209"/>
                <a:ext cx="21107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𝐸𝑋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𝑇𝐸𝑀𝑃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𝐺𝑟𝑒𝑒𝑛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199" y="933209"/>
                <a:ext cx="2110706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369731" y="183278"/>
                <a:ext cx="15425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𝑇𝐸𝑀𝑃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𝑅𝑒𝑑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731" y="183278"/>
                <a:ext cx="1542538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Freeform 63"/>
          <p:cNvSpPr/>
          <p:nvPr/>
        </p:nvSpPr>
        <p:spPr>
          <a:xfrm>
            <a:off x="6026210" y="759037"/>
            <a:ext cx="1255704" cy="755438"/>
          </a:xfrm>
          <a:custGeom>
            <a:avLst/>
            <a:gdLst>
              <a:gd name="connsiteX0" fmla="*/ 4193309 w 4193309"/>
              <a:gd name="connsiteY0" fmla="*/ 0 h 914400"/>
              <a:gd name="connsiteX1" fmla="*/ 0 w 4193309"/>
              <a:gd name="connsiteY1" fmla="*/ 18473 h 914400"/>
              <a:gd name="connsiteX2" fmla="*/ 0 w 4193309"/>
              <a:gd name="connsiteY2" fmla="*/ 914400 h 914400"/>
              <a:gd name="connsiteX3" fmla="*/ 0 w 4193309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3309" h="914400">
                <a:moveTo>
                  <a:pt x="4193309" y="0"/>
                </a:moveTo>
                <a:lnTo>
                  <a:pt x="0" y="18473"/>
                </a:lnTo>
                <a:lnTo>
                  <a:pt x="0" y="914400"/>
                </a:lnTo>
                <a:lnTo>
                  <a:pt x="0" y="914400"/>
                </a:ln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369730" y="557988"/>
                <a:ext cx="1943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𝑆𝐻𝐼𝐸𝐿𝐷</m:t>
                      </m:r>
                      <m:r>
                        <a:rPr lang="en-US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𝐶𝑙𝑒𝑎𝑟</m:t>
                      </m:r>
                    </m:oMath>
                  </m:oMathPara>
                </a14:m>
                <a:endParaRPr lang="en-US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730" y="557988"/>
                <a:ext cx="1943737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Freeform 67"/>
          <p:cNvSpPr/>
          <p:nvPr/>
        </p:nvSpPr>
        <p:spPr>
          <a:xfrm rot="10800000" flipH="1">
            <a:off x="4441182" y="2345051"/>
            <a:ext cx="172485" cy="2355789"/>
          </a:xfrm>
          <a:custGeom>
            <a:avLst/>
            <a:gdLst>
              <a:gd name="connsiteX0" fmla="*/ 4193309 w 4193309"/>
              <a:gd name="connsiteY0" fmla="*/ 0 h 914400"/>
              <a:gd name="connsiteX1" fmla="*/ 0 w 4193309"/>
              <a:gd name="connsiteY1" fmla="*/ 18473 h 914400"/>
              <a:gd name="connsiteX2" fmla="*/ 0 w 4193309"/>
              <a:gd name="connsiteY2" fmla="*/ 914400 h 914400"/>
              <a:gd name="connsiteX3" fmla="*/ 0 w 4193309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3309" h="914400">
                <a:moveTo>
                  <a:pt x="4193309" y="0"/>
                </a:moveTo>
                <a:lnTo>
                  <a:pt x="0" y="18473"/>
                </a:lnTo>
                <a:lnTo>
                  <a:pt x="0" y="914400"/>
                </a:lnTo>
                <a:lnTo>
                  <a:pt x="0" y="914400"/>
                </a:ln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 rot="5400000">
                <a:off x="2892425" y="3459456"/>
                <a:ext cx="26443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𝑆𝐻𝐼𝐸𝐿𝐷</m:t>
                      </m:r>
                      <m:r>
                        <a:rPr lang="en-US" sz="1600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𝐶𝑙𝑒𝑎𝑟</m:t>
                      </m:r>
                      <m:r>
                        <a:rPr lang="en-US" sz="1600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𝐺𝑟𝑜𝑢𝑛𝑑</m:t>
                      </m:r>
                    </m:oMath>
                  </m:oMathPara>
                </a14:m>
                <a:endParaRPr lang="en-US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2892425" y="3459456"/>
                <a:ext cx="2644314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 rot="5400000">
                <a:off x="3528336" y="3454254"/>
                <a:ext cx="2507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𝑊h𝑖𝑡𝑒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𝐺𝑟𝑜𝑢𝑛𝑑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528336" y="3454254"/>
                <a:ext cx="2507481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7830249" y="1361107"/>
                <a:ext cx="11035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𝑆𝐸𝑁𝑆𝑂𝑅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0249" y="1361107"/>
                <a:ext cx="1103507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7842406" y="2150611"/>
                <a:ext cx="1696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𝐷𝐴𝑇𝐴𝐿𝑂𝐺𝐺𝐸𝑅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406" y="2150611"/>
                <a:ext cx="1696618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2214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Transduction of information: thermistors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60401" y="2295978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Demonstration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793801" y="2901268"/>
            <a:ext cx="91694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/>
            <a:r>
              <a:rPr lang="en-US" sz="2400" dirty="0"/>
              <a:t>Thermistor in Campbell CS547A – </a:t>
            </a:r>
            <a:br>
              <a:rPr lang="en-US" sz="2400" dirty="0"/>
            </a:br>
            <a:r>
              <a:rPr lang="en-US" sz="2400" dirty="0"/>
              <a:t>Temperature and Electrical Conductivity Probe</a:t>
            </a:r>
          </a:p>
          <a:p>
            <a:pPr marL="230188" indent="-230188"/>
            <a:r>
              <a:rPr lang="en-US" sz="2400" dirty="0"/>
              <a:t>Making a ohm meter</a:t>
            </a:r>
          </a:p>
          <a:p>
            <a:pPr marL="230188" indent="-230188"/>
            <a:r>
              <a:rPr lang="en-US" sz="2400" dirty="0"/>
              <a:t>Programming inference of temperature from a thermistor</a:t>
            </a:r>
          </a:p>
        </p:txBody>
      </p:sp>
    </p:spTree>
    <p:extLst>
      <p:ext uri="{BB962C8B-B14F-4D97-AF65-F5344CB8AC3E}">
        <p14:creationId xmlns:p14="http://schemas.microsoft.com/office/powerpoint/2010/main" val="1880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253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Symbol</vt:lpstr>
      <vt:lpstr>Office Theme</vt:lpstr>
      <vt:lpstr>Types of transducer: thermistor</vt:lpstr>
      <vt:lpstr>Measuring resistance with a half bridge</vt:lpstr>
      <vt:lpstr>Data loggers: thermistor example</vt:lpstr>
      <vt:lpstr>Transduction of information: thermistors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143</cp:revision>
  <dcterms:created xsi:type="dcterms:W3CDTF">2015-01-24T19:41:01Z</dcterms:created>
  <dcterms:modified xsi:type="dcterms:W3CDTF">2022-10-24T18:50:02Z</dcterms:modified>
</cp:coreProperties>
</file>