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10691813" cy="75596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36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09:59:56.209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0 0,'6'0,"9"0,7 0,7 0,5 0,2 0,2 0,0 0,7 0,8 0,7 0,0 0,3 0,2 0,3 0,-3 0,5 0,-3 7,-6 1,-7 0,-7-1,-5-3,-4-1,-1-1,-1-2,5 0,9 0,2 0,-1 0,-4-1,3 1,-1 0,-2 0,-3 0,-2 0,3 0,7 0,8 0,5 0,-2 0,-5 0,6 0,5 0,-3 6,-7 2,-7 0,-5-2,0 5,6 0,13-2,7-2,3-3,-4-1,-14 5,-12 0,-7 0,3-8,13-11,2-2,-7-1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00.165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15.447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25.917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26.105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26.261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15T10:00:31.034"/>
    </inkml:context>
    <inkml:brush xml:id="br0">
      <inkml:brushProperty name="width" value="0.2" units="cm"/>
      <inkml:brushProperty name="height" value="1.2" units="cm"/>
      <inkml:brushProperty name="color" value="#FFFFFF"/>
      <inkml:brushProperty name="ignorePressure" value="1"/>
      <inkml:brushProperty name="inkEffects" value="pencil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149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customXml" Target="../ink/ink3.xml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3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customXml" Target="../ink/ink2.xml"/><Relationship Id="rId40" Type="http://schemas.openxmlformats.org/officeDocument/2006/relationships/image" Target="../media/image35.png"/><Relationship Id="rId45" Type="http://schemas.openxmlformats.org/officeDocument/2006/relationships/customXml" Target="../ink/ink7.xml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customXml" Target="../ink/ink6.xm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customXml" Target="../ink/ink1.xml"/><Relationship Id="rId43" Type="http://schemas.openxmlformats.org/officeDocument/2006/relationships/customXml" Target="../ink/ink5.xml"/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4.png"/><Relationship Id="rId46" Type="http://schemas.openxmlformats.org/officeDocument/2006/relationships/image" Target="../media/image37.png"/><Relationship Id="rId20" Type="http://schemas.openxmlformats.org/officeDocument/2006/relationships/image" Target="../media/image18.png"/><Relationship Id="rId41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99000"/>
          </a:blip>
          <a:stretch>
            <a:fillRect/>
          </a:stretch>
        </p:blipFill>
        <p:spPr>
          <a:xfrm>
            <a:off x="48692" y="217879"/>
            <a:ext cx="7787079" cy="10692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99000"/>
          </a:blip>
          <a:stretch>
            <a:fillRect/>
          </a:stretch>
        </p:blipFill>
        <p:spPr>
          <a:xfrm>
            <a:off x="1391073" y="1036319"/>
            <a:ext cx="694661" cy="71628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>
            <a:alphaModFix amt="99000"/>
          </a:blip>
          <a:stretch>
            <a:fillRect/>
          </a:stretch>
        </p:blipFill>
        <p:spPr>
          <a:xfrm>
            <a:off x="4988198" y="3959351"/>
            <a:ext cx="798356" cy="597408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alphaModFix amt="99000"/>
          </a:blip>
          <a:stretch>
            <a:fillRect/>
          </a:stretch>
        </p:blipFill>
        <p:spPr>
          <a:xfrm>
            <a:off x="353470" y="8679178"/>
            <a:ext cx="312063" cy="758952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>
            <a:alphaModFix amt="99000"/>
          </a:blip>
          <a:stretch>
            <a:fillRect/>
          </a:stretch>
        </p:blipFill>
        <p:spPr>
          <a:xfrm>
            <a:off x="7064837" y="6513574"/>
            <a:ext cx="310810" cy="758952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>
            <a:alphaModFix amt="99000"/>
          </a:blip>
          <a:stretch>
            <a:fillRect/>
          </a:stretch>
        </p:blipFill>
        <p:spPr>
          <a:xfrm>
            <a:off x="353470" y="847343"/>
            <a:ext cx="319952" cy="752856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>
            <a:alphaModFix amt="99000"/>
          </a:blip>
          <a:stretch>
            <a:fillRect/>
          </a:stretch>
        </p:blipFill>
        <p:spPr>
          <a:xfrm>
            <a:off x="6197920" y="4255937"/>
            <a:ext cx="572866" cy="647362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0">
            <a:alphaModFix amt="99000"/>
          </a:blip>
          <a:stretch>
            <a:fillRect/>
          </a:stretch>
        </p:blipFill>
        <p:spPr>
          <a:xfrm>
            <a:off x="5558017" y="681701"/>
            <a:ext cx="649045" cy="447107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1">
            <a:alphaModFix amt="99000"/>
          </a:blip>
          <a:stretch>
            <a:fillRect/>
          </a:stretch>
        </p:blipFill>
        <p:spPr>
          <a:xfrm>
            <a:off x="6639758" y="5242559"/>
            <a:ext cx="652092" cy="448056"/>
          </a:xfrm>
          <a:prstGeom prst="rect">
            <a:avLst/>
          </a:prstGeom>
        </p:spPr>
      </p:pic>
      <p:pic>
        <p:nvPicPr>
          <p:cNvPr id="12" name="Image 10" descr="preencoded.png"/>
          <p:cNvPicPr>
            <a:picLocks noChangeAspect="1"/>
          </p:cNvPicPr>
          <p:nvPr/>
        </p:nvPicPr>
        <p:blipFill>
          <a:blip r:embed="rId12">
            <a:alphaModFix amt="99000"/>
          </a:blip>
          <a:stretch>
            <a:fillRect/>
          </a:stretch>
        </p:blipFill>
        <p:spPr>
          <a:xfrm>
            <a:off x="6688513" y="694943"/>
            <a:ext cx="706941" cy="460248"/>
          </a:xfrm>
          <a:prstGeom prst="rect">
            <a:avLst/>
          </a:prstGeom>
        </p:spPr>
      </p:pic>
      <p:pic>
        <p:nvPicPr>
          <p:cNvPr id="13" name="Image 11" descr="preencoded.png"/>
          <p:cNvPicPr>
            <a:picLocks noChangeAspect="1"/>
          </p:cNvPicPr>
          <p:nvPr/>
        </p:nvPicPr>
        <p:blipFill>
          <a:blip r:embed="rId13">
            <a:alphaModFix amt="99000"/>
          </a:blip>
          <a:stretch>
            <a:fillRect/>
          </a:stretch>
        </p:blipFill>
        <p:spPr>
          <a:xfrm>
            <a:off x="6662612" y="3809999"/>
            <a:ext cx="703894" cy="466344"/>
          </a:xfrm>
          <a:prstGeom prst="rect">
            <a:avLst/>
          </a:prstGeom>
        </p:spPr>
      </p:pic>
      <p:pic>
        <p:nvPicPr>
          <p:cNvPr id="14" name="Image 12" descr="preencoded.png"/>
          <p:cNvPicPr>
            <a:picLocks noChangeAspect="1"/>
          </p:cNvPicPr>
          <p:nvPr/>
        </p:nvPicPr>
        <p:blipFill>
          <a:blip r:embed="rId14">
            <a:alphaModFix amt="99000"/>
          </a:blip>
          <a:stretch>
            <a:fillRect/>
          </a:stretch>
        </p:blipFill>
        <p:spPr>
          <a:xfrm>
            <a:off x="5500121" y="7292392"/>
            <a:ext cx="706941" cy="463190"/>
          </a:xfrm>
          <a:prstGeom prst="rect">
            <a:avLst/>
          </a:prstGeom>
        </p:spPr>
      </p:pic>
      <p:pic>
        <p:nvPicPr>
          <p:cNvPr id="15" name="Image 13" descr="preencoded.png"/>
          <p:cNvPicPr>
            <a:picLocks noChangeAspect="1"/>
          </p:cNvPicPr>
          <p:nvPr/>
        </p:nvPicPr>
        <p:blipFill>
          <a:blip r:embed="rId15">
            <a:alphaModFix amt="99000"/>
          </a:blip>
          <a:stretch>
            <a:fillRect/>
          </a:stretch>
        </p:blipFill>
        <p:spPr>
          <a:xfrm>
            <a:off x="3665732" y="4151375"/>
            <a:ext cx="563724" cy="493776"/>
          </a:xfrm>
          <a:prstGeom prst="rect">
            <a:avLst/>
          </a:prstGeom>
        </p:spPr>
      </p:pic>
      <p:pic>
        <p:nvPicPr>
          <p:cNvPr id="16" name="Image 14" descr="preencoded.png"/>
          <p:cNvPicPr>
            <a:picLocks noChangeAspect="1"/>
          </p:cNvPicPr>
          <p:nvPr/>
        </p:nvPicPr>
        <p:blipFill>
          <a:blip r:embed="rId16">
            <a:alphaModFix amt="99000"/>
          </a:blip>
          <a:stretch>
            <a:fillRect/>
          </a:stretch>
        </p:blipFill>
        <p:spPr>
          <a:xfrm>
            <a:off x="4777944" y="8757644"/>
            <a:ext cx="795308" cy="602021"/>
          </a:xfrm>
          <a:prstGeom prst="rect">
            <a:avLst/>
          </a:prstGeom>
        </p:spPr>
      </p:pic>
      <p:pic>
        <p:nvPicPr>
          <p:cNvPr id="17" name="Image 15" descr="preencoded.png"/>
          <p:cNvPicPr>
            <a:picLocks noChangeAspect="1"/>
          </p:cNvPicPr>
          <p:nvPr/>
        </p:nvPicPr>
        <p:blipFill>
          <a:blip r:embed="rId17">
            <a:alphaModFix amt="99000"/>
          </a:blip>
          <a:stretch>
            <a:fillRect/>
          </a:stretch>
        </p:blipFill>
        <p:spPr>
          <a:xfrm>
            <a:off x="1688126" y="8787382"/>
            <a:ext cx="798356" cy="603504"/>
          </a:xfrm>
          <a:prstGeom prst="rect">
            <a:avLst/>
          </a:prstGeom>
        </p:spPr>
      </p:pic>
      <p:pic>
        <p:nvPicPr>
          <p:cNvPr id="18" name="Image 16" descr="preencoded.png"/>
          <p:cNvPicPr>
            <a:picLocks noChangeAspect="1"/>
          </p:cNvPicPr>
          <p:nvPr/>
        </p:nvPicPr>
        <p:blipFill>
          <a:blip r:embed="rId18">
            <a:alphaModFix amt="99000"/>
          </a:blip>
          <a:stretch>
            <a:fillRect/>
          </a:stretch>
        </p:blipFill>
        <p:spPr>
          <a:xfrm>
            <a:off x="4169023" y="5017007"/>
            <a:ext cx="315885" cy="758952"/>
          </a:xfrm>
          <a:prstGeom prst="rect">
            <a:avLst/>
          </a:prstGeom>
        </p:spPr>
      </p:pic>
      <p:pic>
        <p:nvPicPr>
          <p:cNvPr id="19" name="Image 17" descr="preencoded.png"/>
          <p:cNvPicPr>
            <a:picLocks noChangeAspect="1"/>
          </p:cNvPicPr>
          <p:nvPr/>
        </p:nvPicPr>
        <p:blipFill>
          <a:blip r:embed="rId19">
            <a:alphaModFix amt="99000"/>
          </a:blip>
          <a:stretch>
            <a:fillRect/>
          </a:stretch>
        </p:blipFill>
        <p:spPr>
          <a:xfrm>
            <a:off x="4198984" y="6940107"/>
            <a:ext cx="572866" cy="643503"/>
          </a:xfrm>
          <a:prstGeom prst="rect">
            <a:avLst/>
          </a:prstGeom>
        </p:spPr>
      </p:pic>
      <p:pic>
        <p:nvPicPr>
          <p:cNvPr id="20" name="Image 18" descr="preencoded.png"/>
          <p:cNvPicPr>
            <a:picLocks noChangeAspect="1"/>
          </p:cNvPicPr>
          <p:nvPr/>
        </p:nvPicPr>
        <p:blipFill>
          <a:blip r:embed="rId20">
            <a:alphaModFix amt="99000"/>
          </a:blip>
          <a:stretch>
            <a:fillRect/>
          </a:stretch>
        </p:blipFill>
        <p:spPr>
          <a:xfrm>
            <a:off x="6533108" y="8809186"/>
            <a:ext cx="649045" cy="450169"/>
          </a:xfrm>
          <a:prstGeom prst="rect">
            <a:avLst/>
          </a:prstGeom>
        </p:spPr>
      </p:pic>
      <p:pic>
        <p:nvPicPr>
          <p:cNvPr id="21" name="Image 19" descr="preencoded.png"/>
          <p:cNvPicPr>
            <a:picLocks noChangeAspect="1"/>
          </p:cNvPicPr>
          <p:nvPr/>
        </p:nvPicPr>
        <p:blipFill>
          <a:blip r:embed="rId21">
            <a:alphaModFix amt="99000"/>
          </a:blip>
          <a:stretch>
            <a:fillRect/>
          </a:stretch>
        </p:blipFill>
        <p:spPr>
          <a:xfrm>
            <a:off x="3354921" y="8815432"/>
            <a:ext cx="572866" cy="495588"/>
          </a:xfrm>
          <a:prstGeom prst="rect">
            <a:avLst/>
          </a:prstGeom>
        </p:spPr>
      </p:pic>
      <p:pic>
        <p:nvPicPr>
          <p:cNvPr id="22" name="Image 20" descr="preencoded.png"/>
          <p:cNvPicPr>
            <a:picLocks noChangeAspect="1"/>
          </p:cNvPicPr>
          <p:nvPr/>
        </p:nvPicPr>
        <p:blipFill>
          <a:blip r:embed="rId22">
            <a:alphaModFix amt="99000"/>
          </a:blip>
          <a:stretch>
            <a:fillRect/>
          </a:stretch>
        </p:blipFill>
        <p:spPr>
          <a:xfrm>
            <a:off x="6380750" y="8223723"/>
            <a:ext cx="572866" cy="490288"/>
          </a:xfrm>
          <a:prstGeom prst="rect">
            <a:avLst/>
          </a:prstGeom>
        </p:spPr>
      </p:pic>
      <p:pic>
        <p:nvPicPr>
          <p:cNvPr id="23" name="Image 21" descr="preencoded.png"/>
          <p:cNvPicPr>
            <a:picLocks noChangeAspect="1"/>
          </p:cNvPicPr>
          <p:nvPr/>
        </p:nvPicPr>
        <p:blipFill>
          <a:blip r:embed="rId23">
            <a:alphaModFix amt="99000"/>
          </a:blip>
          <a:stretch>
            <a:fillRect/>
          </a:stretch>
        </p:blipFill>
        <p:spPr>
          <a:xfrm>
            <a:off x="921598" y="655319"/>
            <a:ext cx="618908" cy="557784"/>
          </a:xfrm>
          <a:prstGeom prst="rect">
            <a:avLst/>
          </a:prstGeom>
        </p:spPr>
      </p:pic>
      <p:pic>
        <p:nvPicPr>
          <p:cNvPr id="24" name="Image 22" descr="preencoded.png"/>
          <p:cNvPicPr>
            <a:picLocks noChangeAspect="1"/>
          </p:cNvPicPr>
          <p:nvPr/>
        </p:nvPicPr>
        <p:blipFill>
          <a:blip r:embed="rId24">
            <a:alphaModFix amt="99000"/>
          </a:blip>
          <a:stretch>
            <a:fillRect/>
          </a:stretch>
        </p:blipFill>
        <p:spPr>
          <a:xfrm>
            <a:off x="106483" y="7373110"/>
            <a:ext cx="618908" cy="557784"/>
          </a:xfrm>
          <a:prstGeom prst="rect">
            <a:avLst/>
          </a:prstGeom>
        </p:spPr>
      </p:pic>
      <p:pic>
        <p:nvPicPr>
          <p:cNvPr id="25" name="Image 23" descr="preencoded.png"/>
          <p:cNvPicPr>
            <a:picLocks noChangeAspect="1"/>
          </p:cNvPicPr>
          <p:nvPr/>
        </p:nvPicPr>
        <p:blipFill>
          <a:blip r:embed="rId25">
            <a:alphaModFix amt="99000"/>
          </a:blip>
          <a:stretch>
            <a:fillRect/>
          </a:stretch>
        </p:blipFill>
        <p:spPr>
          <a:xfrm>
            <a:off x="8451" y="930541"/>
            <a:ext cx="7878286" cy="3080870"/>
          </a:xfrm>
          <a:prstGeom prst="rect">
            <a:avLst/>
          </a:prstGeom>
        </p:spPr>
      </p:pic>
      <p:pic>
        <p:nvPicPr>
          <p:cNvPr id="27" name="Image 25" descr="preencoded.png"/>
          <p:cNvPicPr>
            <a:picLocks noChangeAspect="1"/>
          </p:cNvPicPr>
          <p:nvPr/>
        </p:nvPicPr>
        <p:blipFill>
          <a:blip r:embed="rId26">
            <a:alphaModFix amt="99000"/>
          </a:blip>
          <a:stretch>
            <a:fillRect/>
          </a:stretch>
        </p:blipFill>
        <p:spPr>
          <a:xfrm>
            <a:off x="-80535" y="328267"/>
            <a:ext cx="7856891" cy="203607"/>
          </a:xfrm>
          <a:prstGeom prst="rect">
            <a:avLst/>
          </a:prstGeom>
        </p:spPr>
      </p:pic>
      <p:pic>
        <p:nvPicPr>
          <p:cNvPr id="28" name="Image 26" descr="preencoded.png"/>
          <p:cNvPicPr>
            <a:picLocks noChangeAspect="1"/>
          </p:cNvPicPr>
          <p:nvPr/>
        </p:nvPicPr>
        <p:blipFill>
          <a:blip r:embed="rId27">
            <a:alphaModFix amt="99000"/>
          </a:blip>
          <a:stretch>
            <a:fillRect/>
          </a:stretch>
        </p:blipFill>
        <p:spPr>
          <a:xfrm>
            <a:off x="-91402" y="-11518"/>
            <a:ext cx="7856891" cy="359485"/>
          </a:xfrm>
          <a:prstGeom prst="rect">
            <a:avLst/>
          </a:prstGeom>
        </p:spPr>
      </p:pic>
      <p:pic>
        <p:nvPicPr>
          <p:cNvPr id="29" name="Image 27" descr="preencoded.png"/>
          <p:cNvPicPr>
            <a:picLocks noChangeAspect="1"/>
          </p:cNvPicPr>
          <p:nvPr/>
        </p:nvPicPr>
        <p:blipFill>
          <a:blip r:embed="rId28">
            <a:alphaModFix amt="99000"/>
          </a:blip>
          <a:stretch>
            <a:fillRect/>
          </a:stretch>
        </p:blipFill>
        <p:spPr>
          <a:xfrm>
            <a:off x="-123195" y="10008159"/>
            <a:ext cx="7787079" cy="797401"/>
          </a:xfrm>
          <a:prstGeom prst="rect">
            <a:avLst/>
          </a:prstGeom>
        </p:spPr>
      </p:pic>
      <p:sp>
        <p:nvSpPr>
          <p:cNvPr id="30" name="Text 0"/>
          <p:cNvSpPr txBox="1"/>
          <p:nvPr/>
        </p:nvSpPr>
        <p:spPr>
          <a:xfrm>
            <a:off x="314741" y="10269331"/>
            <a:ext cx="6332857" cy="264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主催：松園自治会　運営協力：各班長・ふれあいネット・防災会</a:t>
            </a:r>
            <a:endParaRPr lang="en-US" sz="1600" dirty="0"/>
          </a:p>
        </p:txBody>
      </p:sp>
      <p:sp>
        <p:nvSpPr>
          <p:cNvPr id="31" name="Text 1"/>
          <p:cNvSpPr txBox="1"/>
          <p:nvPr/>
        </p:nvSpPr>
        <p:spPr>
          <a:xfrm>
            <a:off x="56070" y="9886486"/>
            <a:ext cx="7164172" cy="27680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6000"/>
              </a:lnSpc>
              <a:buNone/>
            </a:pPr>
            <a:endParaRPr lang="en-US" sz="1650" dirty="0"/>
          </a:p>
        </p:txBody>
      </p:sp>
      <p:pic>
        <p:nvPicPr>
          <p:cNvPr id="33" name="Image 28" descr="preencoded.png"/>
          <p:cNvPicPr>
            <a:picLocks noChangeAspect="1"/>
          </p:cNvPicPr>
          <p:nvPr/>
        </p:nvPicPr>
        <p:blipFill>
          <a:blip r:embed="rId29">
            <a:alphaModFix amt="99000"/>
          </a:blip>
          <a:stretch>
            <a:fillRect/>
          </a:stretch>
        </p:blipFill>
        <p:spPr>
          <a:xfrm>
            <a:off x="353471" y="485636"/>
            <a:ext cx="6711366" cy="669555"/>
          </a:xfrm>
          <a:prstGeom prst="rect">
            <a:avLst/>
          </a:prstGeom>
        </p:spPr>
      </p:pic>
      <p:pic>
        <p:nvPicPr>
          <p:cNvPr id="34" name="Image 29" descr="preencoded.png"/>
          <p:cNvPicPr>
            <a:picLocks noChangeAspect="1"/>
          </p:cNvPicPr>
          <p:nvPr/>
        </p:nvPicPr>
        <p:blipFill>
          <a:blip r:embed="rId30">
            <a:alphaModFix amt="99000"/>
          </a:blip>
          <a:stretch>
            <a:fillRect/>
          </a:stretch>
        </p:blipFill>
        <p:spPr>
          <a:xfrm>
            <a:off x="1136530" y="424364"/>
            <a:ext cx="4941459" cy="811471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31">
            <a:alphaModFix amt="99000"/>
          </a:blip>
          <a:stretch>
            <a:fillRect/>
          </a:stretch>
        </p:blipFill>
        <p:spPr>
          <a:xfrm>
            <a:off x="205684" y="1070723"/>
            <a:ext cx="362719" cy="701040"/>
          </a:xfrm>
          <a:prstGeom prst="rect">
            <a:avLst/>
          </a:prstGeom>
        </p:spPr>
      </p:pic>
      <p:sp>
        <p:nvSpPr>
          <p:cNvPr id="35" name="Text 3"/>
          <p:cNvSpPr txBox="1"/>
          <p:nvPr/>
        </p:nvSpPr>
        <p:spPr>
          <a:xfrm>
            <a:off x="-7810289" y="7142697"/>
            <a:ext cx="7433635" cy="2215991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txBody>
          <a:bodyPr wrap="square" lIns="0" tIns="0" rIns="0" bIns="0" rtlCol="0" anchor="t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10:00</a:t>
            </a:r>
            <a:r>
              <a:rPr lang="ja-JP" altLang="en-US" sz="28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～安全確認旗掲出の上新宿北公園に集合</a:t>
            </a:r>
            <a:endParaRPr lang="en-US" altLang="ja-JP" sz="2800" b="1" dirty="0">
              <a:solidFill>
                <a:srgbClr val="231815">
                  <a:alpha val="99000"/>
                </a:srgbClr>
              </a:solidFill>
              <a:latin typeface="Noto Sans JP Bold" pitchFamily="34" charset="0"/>
              <a:ea typeface="Noto Sans JP Bold" pitchFamily="34" charset="-122"/>
              <a:cs typeface="Noto Sans JP Bold" pitchFamily="34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１避難についての説明</a:t>
            </a:r>
            <a:endParaRPr lang="en-US" altLang="ja-JP" sz="2800" b="1" dirty="0">
              <a:solidFill>
                <a:srgbClr val="231815">
                  <a:alpha val="99000"/>
                </a:srgbClr>
              </a:solidFill>
              <a:latin typeface="Noto Sans JP Bold" pitchFamily="34" charset="0"/>
              <a:ea typeface="Noto Sans JP Bold" pitchFamily="34" charset="-122"/>
              <a:cs typeface="Noto Sans JP Bold" pitchFamily="34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２</a:t>
            </a:r>
            <a:endParaRPr lang="en-US" altLang="ja-JP" sz="2800" b="1" dirty="0">
              <a:solidFill>
                <a:srgbClr val="231815">
                  <a:alpha val="99000"/>
                </a:srgbClr>
              </a:solidFill>
              <a:latin typeface="Noto Sans JP Bold" pitchFamily="34" charset="0"/>
              <a:ea typeface="Noto Sans JP Bold" pitchFamily="34" charset="-122"/>
              <a:cs typeface="Noto Sans JP Bold" pitchFamily="34" charset="-12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800" b="1" dirty="0">
              <a:solidFill>
                <a:srgbClr val="231815">
                  <a:alpha val="99000"/>
                </a:srgbClr>
              </a:solidFill>
              <a:latin typeface="Noto Sans JP Bold" pitchFamily="34" charset="0"/>
              <a:ea typeface="Noto Sans JP Bold" pitchFamily="34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</p:txBody>
      </p:sp>
      <p:pic>
        <p:nvPicPr>
          <p:cNvPr id="37" name="Image 30" descr="preencoded.png"/>
          <p:cNvPicPr>
            <a:picLocks noChangeAspect="1"/>
          </p:cNvPicPr>
          <p:nvPr/>
        </p:nvPicPr>
        <p:blipFill>
          <a:blip r:embed="rId32">
            <a:alphaModFix amt="99000"/>
          </a:blip>
          <a:stretch>
            <a:fillRect/>
          </a:stretch>
        </p:blipFill>
        <p:spPr>
          <a:xfrm>
            <a:off x="-123195" y="9739964"/>
            <a:ext cx="7806063" cy="217157"/>
          </a:xfrm>
          <a:prstGeom prst="rect">
            <a:avLst/>
          </a:prstGeom>
        </p:spPr>
      </p:pic>
      <p:sp>
        <p:nvSpPr>
          <p:cNvPr id="38" name="Text 5"/>
          <p:cNvSpPr txBox="1"/>
          <p:nvPr/>
        </p:nvSpPr>
        <p:spPr>
          <a:xfrm>
            <a:off x="877689" y="1398623"/>
            <a:ext cx="5549858" cy="8892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16000"/>
              </a:lnSpc>
              <a:buNone/>
            </a:pPr>
            <a:r>
              <a:rPr lang="en-US" sz="5400" b="1" u="sng" dirty="0">
                <a:solidFill>
                  <a:srgbClr val="231815">
                    <a:alpha val="99000"/>
                  </a:srgbClr>
                </a:solidFill>
                <a:latin typeface="BIZ UDPGothic Bold" pitchFamily="34" charset="0"/>
                <a:ea typeface="BIZ UDPGothic Bold" pitchFamily="34" charset="-122"/>
                <a:cs typeface="BIZ UDPGothic Bold" pitchFamily="34" charset="-120"/>
              </a:rPr>
              <a:t>松園避難訓練</a:t>
            </a:r>
            <a:endParaRPr lang="en-US" sz="5400" u="sng" dirty="0"/>
          </a:p>
        </p:txBody>
      </p:sp>
      <p:pic>
        <p:nvPicPr>
          <p:cNvPr id="39" name="Image 31" descr="preencoded.png"/>
          <p:cNvPicPr>
            <a:picLocks noChangeAspect="1"/>
          </p:cNvPicPr>
          <p:nvPr/>
        </p:nvPicPr>
        <p:blipFill>
          <a:blip r:embed="rId33">
            <a:alphaModFix amt="99000"/>
          </a:blip>
          <a:stretch>
            <a:fillRect/>
          </a:stretch>
        </p:blipFill>
        <p:spPr>
          <a:xfrm>
            <a:off x="6160292" y="9970581"/>
            <a:ext cx="132520" cy="127508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BBC0D341-9454-78C8-29A3-54FC3D57F412}"/>
              </a:ext>
            </a:extLst>
          </p:cNvPr>
          <p:cNvSpPr/>
          <p:nvPr/>
        </p:nvSpPr>
        <p:spPr>
          <a:xfrm rot="20546088">
            <a:off x="4650956" y="2187837"/>
            <a:ext cx="3071640" cy="1077218"/>
          </a:xfrm>
          <a:prstGeom prst="rect">
            <a:avLst/>
          </a:prstGeom>
          <a:solidFill>
            <a:schemeClr val="bg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続報　</a:t>
            </a:r>
            <a:r>
              <a:rPr lang="ja-JP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解説入り</a:t>
            </a:r>
            <a:endParaRPr lang="en-US" altLang="ja-JP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直前版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96A7196-F2DF-0D3F-5014-E806CB94812B}"/>
              </a:ext>
            </a:extLst>
          </p:cNvPr>
          <p:cNvSpPr txBox="1"/>
          <p:nvPr/>
        </p:nvSpPr>
        <p:spPr>
          <a:xfrm>
            <a:off x="230249" y="3999400"/>
            <a:ext cx="73294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利根川が氾濫し</a:t>
            </a:r>
            <a:r>
              <a:rPr kumimoji="1" lang="ja-JP" altLang="en-US" sz="2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松園自治会も対象となる避難指示が発令</a:t>
            </a:r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された前提で避難訓練を実施します。</a:t>
            </a:r>
            <a:endParaRPr kumimoji="1"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当日までに添付の資料をご一読いただき、洪水の恐ろしさと避難についてご家族で話あってみてください。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0EF1663-FA9C-0ADE-4679-BC10A35AA5B7}"/>
              </a:ext>
            </a:extLst>
          </p:cNvPr>
          <p:cNvSpPr txBox="1"/>
          <p:nvPr/>
        </p:nvSpPr>
        <p:spPr>
          <a:xfrm>
            <a:off x="568403" y="2663687"/>
            <a:ext cx="36215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１１月１０日　</a:t>
            </a:r>
            <a:r>
              <a:rPr kumimoji="1" lang="ja-JP" altLang="en-US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日曜日</a:t>
            </a:r>
            <a:endParaRPr kumimoji="1" lang="en-US" altLang="ja-JP" sz="2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en-US" altLang="ja-JP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*</a:t>
            </a:r>
            <a:r>
              <a:rPr kumimoji="1"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雨天の場合</a:t>
            </a:r>
            <a:r>
              <a:rPr kumimoji="1" lang="en-US" altLang="ja-JP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11</a:t>
            </a:r>
            <a:r>
              <a:rPr kumimoji="1"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17</a:t>
            </a:r>
            <a:r>
              <a:rPr kumimoji="1"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日に順延</a:t>
            </a:r>
          </a:p>
        </p:txBody>
      </p:sp>
      <p:pic>
        <p:nvPicPr>
          <p:cNvPr id="48" name="図 47" descr="モニター画面に映る文字&#10;&#10;自動的に生成された説明">
            <a:extLst>
              <a:ext uri="{FF2B5EF4-FFF2-40B4-BE49-F238E27FC236}">
                <a16:creationId xmlns:a16="http://schemas.microsoft.com/office/drawing/2014/main" id="{4BDB7F43-C909-5FB9-17CB-6C9CBEC54C5E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50238" y="5941740"/>
            <a:ext cx="4428065" cy="3867690"/>
          </a:xfrm>
          <a:prstGeom prst="rect">
            <a:avLst/>
          </a:prstGeom>
        </p:spPr>
      </p:pic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E1D4716-946D-0817-5E95-F9F5CB298AB0}"/>
              </a:ext>
            </a:extLst>
          </p:cNvPr>
          <p:cNvSpPr txBox="1"/>
          <p:nvPr/>
        </p:nvSpPr>
        <p:spPr>
          <a:xfrm>
            <a:off x="1224728" y="7193281"/>
            <a:ext cx="3227165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１０：００集合～受付け</a:t>
            </a:r>
            <a:endParaRPr kumimoji="1" lang="en-US" altLang="ja-JP" sz="2000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kumimoji="1" lang="en-US" altLang="ja-JP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・避難についての説明・質疑</a:t>
            </a:r>
            <a:endParaRPr kumimoji="1" lang="en-US" altLang="ja-JP" sz="2000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・防災〇</a:t>
            </a:r>
            <a:r>
              <a:rPr kumimoji="1" lang="en-US" altLang="ja-JP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X</a:t>
            </a:r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クイズ　豪華粗品付</a:t>
            </a:r>
            <a:endParaRPr kumimoji="1" lang="en-US" altLang="ja-JP" sz="2000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・おもいやり避難体験</a:t>
            </a:r>
            <a:endParaRPr kumimoji="1" lang="en-US" altLang="ja-JP" sz="2000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000" b="1" dirty="0">
                <a:solidFill>
                  <a:srgbClr val="FF99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・健康測定</a:t>
            </a:r>
            <a:endParaRPr kumimoji="1" lang="en-US" altLang="ja-JP" sz="2000" b="1" dirty="0">
              <a:solidFill>
                <a:srgbClr val="FF99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kumimoji="1" lang="en-US" altLang="ja-JP" dirty="0">
              <a:solidFill>
                <a:srgbClr val="FF99FF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endParaRPr kumimoji="1" lang="ja-JP" altLang="en-US" dirty="0">
              <a:solidFill>
                <a:srgbClr val="FF99FF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5">
            <p14:nvContentPartPr>
              <p14:cNvPr id="61" name="インク 60">
                <a:extLst>
                  <a:ext uri="{FF2B5EF4-FFF2-40B4-BE49-F238E27FC236}">
                    <a16:creationId xmlns:a16="http://schemas.microsoft.com/office/drawing/2014/main" id="{DD37043C-8806-0941-8818-99EB7F1E8E1C}"/>
                  </a:ext>
                </a:extLst>
              </p14:cNvPr>
              <p14:cNvContentPartPr/>
              <p14:nvPr/>
            </p14:nvContentPartPr>
            <p14:xfrm>
              <a:off x="3113953" y="8454490"/>
              <a:ext cx="1100520" cy="48960"/>
            </p14:xfrm>
          </p:contentPart>
        </mc:Choice>
        <mc:Fallback>
          <p:pic>
            <p:nvPicPr>
              <p:cNvPr id="61" name="インク 60">
                <a:extLst>
                  <a:ext uri="{FF2B5EF4-FFF2-40B4-BE49-F238E27FC236}">
                    <a16:creationId xmlns:a16="http://schemas.microsoft.com/office/drawing/2014/main" id="{DD37043C-8806-0941-8818-99EB7F1E8E1C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077953" y="8238490"/>
                <a:ext cx="1172160" cy="48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7">
            <p14:nvContentPartPr>
              <p14:cNvPr id="62" name="インク 61">
                <a:extLst>
                  <a:ext uri="{FF2B5EF4-FFF2-40B4-BE49-F238E27FC236}">
                    <a16:creationId xmlns:a16="http://schemas.microsoft.com/office/drawing/2014/main" id="{12C23FC8-6492-704A-A7E3-CFD15FF60D20}"/>
                  </a:ext>
                </a:extLst>
              </p14:cNvPr>
              <p14:cNvContentPartPr/>
              <p14:nvPr/>
            </p14:nvContentPartPr>
            <p14:xfrm>
              <a:off x="-7037327" y="1602970"/>
              <a:ext cx="360" cy="360"/>
            </p14:xfrm>
          </p:contentPart>
        </mc:Choice>
        <mc:Fallback>
          <p:pic>
            <p:nvPicPr>
              <p:cNvPr id="62" name="インク 61">
                <a:extLst>
                  <a:ext uri="{FF2B5EF4-FFF2-40B4-BE49-F238E27FC236}">
                    <a16:creationId xmlns:a16="http://schemas.microsoft.com/office/drawing/2014/main" id="{12C23FC8-6492-704A-A7E3-CFD15FF60D20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-7072967" y="138733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9">
            <p14:nvContentPartPr>
              <p14:cNvPr id="63" name="インク 62">
                <a:extLst>
                  <a:ext uri="{FF2B5EF4-FFF2-40B4-BE49-F238E27FC236}">
                    <a16:creationId xmlns:a16="http://schemas.microsoft.com/office/drawing/2014/main" id="{2BC0E683-B9F0-8BEA-C69F-218FEAFE8986}"/>
                  </a:ext>
                </a:extLst>
              </p14:cNvPr>
              <p14:cNvContentPartPr/>
              <p14:nvPr/>
            </p14:nvContentPartPr>
            <p14:xfrm>
              <a:off x="-5884247" y="2769010"/>
              <a:ext cx="360" cy="360"/>
            </p14:xfrm>
          </p:contentPart>
        </mc:Choice>
        <mc:Fallback>
          <p:pic>
            <p:nvPicPr>
              <p:cNvPr id="63" name="インク 62">
                <a:extLst>
                  <a:ext uri="{FF2B5EF4-FFF2-40B4-BE49-F238E27FC236}">
                    <a16:creationId xmlns:a16="http://schemas.microsoft.com/office/drawing/2014/main" id="{2BC0E683-B9F0-8BEA-C69F-218FEAFE8986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-5920247" y="255337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1">
            <p14:nvContentPartPr>
              <p14:cNvPr id="64" name="インク 63">
                <a:extLst>
                  <a:ext uri="{FF2B5EF4-FFF2-40B4-BE49-F238E27FC236}">
                    <a16:creationId xmlns:a16="http://schemas.microsoft.com/office/drawing/2014/main" id="{819FA085-813D-4E84-7CCE-A3FB055E3310}"/>
                  </a:ext>
                </a:extLst>
              </p14:cNvPr>
              <p14:cNvContentPartPr/>
              <p14:nvPr/>
            </p14:nvContentPartPr>
            <p14:xfrm>
              <a:off x="-5897927" y="1192210"/>
              <a:ext cx="360" cy="360"/>
            </p14:xfrm>
          </p:contentPart>
        </mc:Choice>
        <mc:Fallback>
          <p:pic>
            <p:nvPicPr>
              <p:cNvPr id="64" name="インク 63">
                <a:extLst>
                  <a:ext uri="{FF2B5EF4-FFF2-40B4-BE49-F238E27FC236}">
                    <a16:creationId xmlns:a16="http://schemas.microsoft.com/office/drawing/2014/main" id="{819FA085-813D-4E84-7CCE-A3FB055E3310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-5933567" y="97657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3">
            <p14:nvContentPartPr>
              <p14:cNvPr id="65" name="インク 64">
                <a:extLst>
                  <a:ext uri="{FF2B5EF4-FFF2-40B4-BE49-F238E27FC236}">
                    <a16:creationId xmlns:a16="http://schemas.microsoft.com/office/drawing/2014/main" id="{E09978E8-C970-0EAA-438D-037AEF032DDB}"/>
                  </a:ext>
                </a:extLst>
              </p14:cNvPr>
              <p14:cNvContentPartPr/>
              <p14:nvPr/>
            </p14:nvContentPartPr>
            <p14:xfrm>
              <a:off x="-5897927" y="1192210"/>
              <a:ext cx="360" cy="360"/>
            </p14:xfrm>
          </p:contentPart>
        </mc:Choice>
        <mc:Fallback>
          <p:pic>
            <p:nvPicPr>
              <p:cNvPr id="65" name="インク 64">
                <a:extLst>
                  <a:ext uri="{FF2B5EF4-FFF2-40B4-BE49-F238E27FC236}">
                    <a16:creationId xmlns:a16="http://schemas.microsoft.com/office/drawing/2014/main" id="{E09978E8-C970-0EAA-438D-037AEF032DDB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-5933567" y="97657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4">
            <p14:nvContentPartPr>
              <p14:cNvPr id="66" name="インク 65">
                <a:extLst>
                  <a:ext uri="{FF2B5EF4-FFF2-40B4-BE49-F238E27FC236}">
                    <a16:creationId xmlns:a16="http://schemas.microsoft.com/office/drawing/2014/main" id="{F458E3C9-94DD-89DD-F987-EA45837443D7}"/>
                  </a:ext>
                </a:extLst>
              </p14:cNvPr>
              <p14:cNvContentPartPr/>
              <p14:nvPr/>
            </p14:nvContentPartPr>
            <p14:xfrm>
              <a:off x="-5897927" y="1192210"/>
              <a:ext cx="360" cy="360"/>
            </p14:xfrm>
          </p:contentPart>
        </mc:Choice>
        <mc:Fallback>
          <p:pic>
            <p:nvPicPr>
              <p:cNvPr id="66" name="インク 65">
                <a:extLst>
                  <a:ext uri="{FF2B5EF4-FFF2-40B4-BE49-F238E27FC236}">
                    <a16:creationId xmlns:a16="http://schemas.microsoft.com/office/drawing/2014/main" id="{F458E3C9-94DD-89DD-F987-EA45837443D7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-5933567" y="976570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5">
            <p14:nvContentPartPr>
              <p14:cNvPr id="67" name="インク 66">
                <a:extLst>
                  <a:ext uri="{FF2B5EF4-FFF2-40B4-BE49-F238E27FC236}">
                    <a16:creationId xmlns:a16="http://schemas.microsoft.com/office/drawing/2014/main" id="{498BEF47-4F0C-365E-20E7-B7AD963E0FF7}"/>
                  </a:ext>
                </a:extLst>
              </p14:cNvPr>
              <p14:cNvContentPartPr/>
              <p14:nvPr/>
            </p14:nvContentPartPr>
            <p14:xfrm>
              <a:off x="-1962047" y="8653210"/>
              <a:ext cx="360" cy="360"/>
            </p14:xfrm>
          </p:contentPart>
        </mc:Choice>
        <mc:Fallback>
          <p:pic>
            <p:nvPicPr>
              <p:cNvPr id="67" name="インク 66">
                <a:extLst>
                  <a:ext uri="{FF2B5EF4-FFF2-40B4-BE49-F238E27FC236}">
                    <a16:creationId xmlns:a16="http://schemas.microsoft.com/office/drawing/2014/main" id="{498BEF47-4F0C-365E-20E7-B7AD963E0FF7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-1997687" y="8437570"/>
                <a:ext cx="72000" cy="432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120</Words>
  <Application>Microsoft Office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UDPGothic Bold</vt:lpstr>
      <vt:lpstr>BIZ UDPゴシック</vt:lpstr>
      <vt:lpstr>HGP教科書体</vt:lpstr>
      <vt:lpstr>HGP行書体</vt:lpstr>
      <vt:lpstr>HGP創英角ﾎﾟｯﾌﾟ体</vt:lpstr>
      <vt:lpstr>Noto Sans JP Bold</vt:lpstr>
      <vt:lpstr>UD デジタル 教科書体 N-B</vt:lpstr>
      <vt:lpstr>Arial</vt:lpstr>
      <vt:lpstr>Office Theme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06避難訓練</dc:title>
  <dc:subject>06避難訓練</dc:subject>
  <dc:creator>designAC</dc:creator>
  <cp:lastModifiedBy>比佐志 園</cp:lastModifiedBy>
  <cp:revision>5</cp:revision>
  <dcterms:created xsi:type="dcterms:W3CDTF">2024-09-11T08:39:36Z</dcterms:created>
  <dcterms:modified xsi:type="dcterms:W3CDTF">2024-10-15T10:00:37Z</dcterms:modified>
</cp:coreProperties>
</file>