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Lobster" panose="02000506000000020003" pitchFamily="2"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5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2756ba39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2756ba39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2756ba3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2756ba3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e0325805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e0325805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c9721f7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c9721f7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c9721f78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c9721f78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c9721f78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c9721f7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c9721f78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c9721f78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c9721f78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c9721f78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c9721f78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c9721f78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f41aa3d4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f41aa3d4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0" name="Google Shape;60;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 name="Google Shape;6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Google Shape;8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3" name="Google Shape;8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2" name="Google Shape;9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5" name="Google Shape;95;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6" name="Google Shape;9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38286" y="578238"/>
            <a:ext cx="421426" cy="3062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1" name="Google Shape;101;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2" name="Google Shape;10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pic>
        <p:nvPicPr>
          <p:cNvPr id="103" name="Google Shape;103;p25"/>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4" name="Google Shape;104;p25"/>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05" name="Google Shape;105;p25"/>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06" name="Google Shape;106;p25"/>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0.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rive.google.com/open?id=1Fr6QCKR1MKxzXP7-3wq9QRxn9d2263Y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pic>
        <p:nvPicPr>
          <p:cNvPr id="155" name="Google Shape;155;p37"/>
          <p:cNvPicPr preferRelativeResize="0"/>
          <p:nvPr/>
        </p:nvPicPr>
        <p:blipFill>
          <a:blip r:embed="rId6">
            <a:alphaModFix/>
          </a:blip>
          <a:stretch>
            <a:fillRect/>
          </a:stretch>
        </p:blipFill>
        <p:spPr>
          <a:xfrm>
            <a:off x="5619138" y="1073763"/>
            <a:ext cx="2858124" cy="2858124"/>
          </a:xfrm>
          <a:prstGeom prst="rect">
            <a:avLst/>
          </a:prstGeom>
          <a:noFill/>
          <a:ln>
            <a:noFill/>
          </a:ln>
        </p:spPr>
      </p:pic>
      <p:sp>
        <p:nvSpPr>
          <p:cNvPr id="156" name="Google Shape;156;p37"/>
          <p:cNvSpPr txBox="1">
            <a:spLocks noGrp="1"/>
          </p:cNvSpPr>
          <p:nvPr>
            <p:ph type="ctrTitle"/>
          </p:nvPr>
        </p:nvSpPr>
        <p:spPr>
          <a:xfrm>
            <a:off x="788250" y="1095600"/>
            <a:ext cx="42306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e-DE" sz="4800" b="1" dirty="0"/>
              <a:t>Die Kunst der Überzeugung</a:t>
            </a:r>
            <a:endParaRPr sz="4800" b="1" dirty="0"/>
          </a:p>
        </p:txBody>
      </p:sp>
      <p:sp>
        <p:nvSpPr>
          <p:cNvPr id="157" name="Google Shape;157;p37"/>
          <p:cNvSpPr txBox="1"/>
          <p:nvPr/>
        </p:nvSpPr>
        <p:spPr>
          <a:xfrm>
            <a:off x="9888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solidFill>
                  <a:srgbClr val="F7931D"/>
                </a:solidFill>
              </a:rPr>
              <a:t>Mit Online-Akteuren kooperieren &gt; Bürgerschaftliches Engagement &gt; </a:t>
            </a:r>
            <a:r>
              <a:rPr lang="de-DE" b="1" dirty="0">
                <a:solidFill>
                  <a:srgbClr val="F7931D"/>
                </a:solidFill>
              </a:rPr>
              <a:t>Die Kunst der Überzeugung</a:t>
            </a:r>
            <a:endParaRPr b="1" dirty="0">
              <a:solidFill>
                <a:srgbClr val="F7931D"/>
              </a:solidFill>
            </a:endParaRPr>
          </a:p>
        </p:txBody>
      </p:sp>
      <p:pic>
        <p:nvPicPr>
          <p:cNvPr id="158" name="Google Shape;158;p37"/>
          <p:cNvPicPr preferRelativeResize="0"/>
          <p:nvPr/>
        </p:nvPicPr>
        <p:blipFill>
          <a:blip r:embed="rId7">
            <a:alphaModFix/>
          </a:blip>
          <a:stretch>
            <a:fillRect/>
          </a:stretch>
        </p:blipFill>
        <p:spPr>
          <a:xfrm>
            <a:off x="552736" y="113525"/>
            <a:ext cx="456307" cy="331626"/>
          </a:xfrm>
          <a:prstGeom prst="rect">
            <a:avLst/>
          </a:prstGeom>
          <a:noFill/>
          <a:ln>
            <a:noFill/>
          </a:ln>
        </p:spPr>
      </p:pic>
      <p:pic>
        <p:nvPicPr>
          <p:cNvPr id="9" name="Grafik 8">
            <a:extLst>
              <a:ext uri="{FF2B5EF4-FFF2-40B4-BE49-F238E27FC236}">
                <a16:creationId xmlns:a16="http://schemas.microsoft.com/office/drawing/2014/main" id="{BE9F64D7-B87B-42B8-B6CB-D8266E9BED36}"/>
              </a:ext>
            </a:extLst>
          </p:cNvPr>
          <p:cNvPicPr>
            <a:picLocks noChangeAspect="1"/>
          </p:cNvPicPr>
          <p:nvPr/>
        </p:nvPicPr>
        <p:blipFill>
          <a:blip r:embed="rId8"/>
          <a:stretch>
            <a:fillRect/>
          </a:stretch>
        </p:blipFill>
        <p:spPr>
          <a:xfrm>
            <a:off x="73492" y="1953655"/>
            <a:ext cx="351016" cy="31217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6"/>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84" name="Google Shape;284;p46"/>
          <p:cNvPicPr preferRelativeResize="0"/>
          <p:nvPr/>
        </p:nvPicPr>
        <p:blipFill>
          <a:blip r:embed="rId4">
            <a:alphaModFix/>
          </a:blip>
          <a:stretch>
            <a:fillRect/>
          </a:stretch>
        </p:blipFill>
        <p:spPr>
          <a:xfrm>
            <a:off x="38286" y="578238"/>
            <a:ext cx="421426" cy="306280"/>
          </a:xfrm>
          <a:prstGeom prst="rect">
            <a:avLst/>
          </a:prstGeom>
          <a:noFill/>
          <a:ln>
            <a:noFill/>
          </a:ln>
        </p:spPr>
      </p:pic>
      <p:pic>
        <p:nvPicPr>
          <p:cNvPr id="285" name="Google Shape;285;p46"/>
          <p:cNvPicPr preferRelativeResize="0"/>
          <p:nvPr/>
        </p:nvPicPr>
        <p:blipFill rotWithShape="1">
          <a:blip r:embed="rId5">
            <a:alphaModFix/>
          </a:blip>
          <a:srcRect/>
          <a:stretch/>
        </p:blipFill>
        <p:spPr>
          <a:xfrm>
            <a:off x="2313182" y="703750"/>
            <a:ext cx="4517626" cy="1868000"/>
          </a:xfrm>
          <a:prstGeom prst="rect">
            <a:avLst/>
          </a:prstGeom>
          <a:noFill/>
          <a:ln>
            <a:noFill/>
          </a:ln>
        </p:spPr>
      </p:pic>
      <p:sp>
        <p:nvSpPr>
          <p:cNvPr id="286" name="Google Shape;286;p46"/>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b="1" dirty="0">
                <a:solidFill>
                  <a:srgbClr val="F7931D"/>
                </a:solidFill>
              </a:rPr>
              <a:t>www.hackinghate.eu</a:t>
            </a:r>
            <a:endParaRPr sz="3600" b="1" dirty="0">
              <a:solidFill>
                <a:srgbClr val="F7931D"/>
              </a:solidFill>
            </a:endParaRPr>
          </a:p>
        </p:txBody>
      </p:sp>
      <p:sp>
        <p:nvSpPr>
          <p:cNvPr id="287" name="Google Shape;287;p46"/>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2500" b="1" dirty="0">
                <a:solidFill>
                  <a:srgbClr val="F7931D"/>
                </a:solidFill>
              </a:rPr>
              <a:t>#</a:t>
            </a:r>
            <a:r>
              <a:rPr lang="de-DE" sz="2500" b="1" dirty="0" err="1">
                <a:solidFill>
                  <a:srgbClr val="F7931D"/>
                </a:solidFill>
              </a:rPr>
              <a:t>SELMA_eu</a:t>
            </a:r>
            <a:endParaRPr sz="2500" b="1" dirty="0">
              <a:solidFill>
                <a:srgbClr val="F7931D"/>
              </a:solidFill>
            </a:endParaRPr>
          </a:p>
        </p:txBody>
      </p:sp>
      <p:pic>
        <p:nvPicPr>
          <p:cNvPr id="288" name="Google Shape;288;p46"/>
          <p:cNvPicPr preferRelativeResize="0"/>
          <p:nvPr/>
        </p:nvPicPr>
        <p:blipFill rotWithShape="1">
          <a:blip r:embed="rId6">
            <a:alphaModFix/>
          </a:blip>
          <a:srcRect/>
          <a:stretch/>
        </p:blipFill>
        <p:spPr>
          <a:xfrm>
            <a:off x="2994226" y="3738238"/>
            <a:ext cx="421425" cy="421425"/>
          </a:xfrm>
          <a:prstGeom prst="rect">
            <a:avLst/>
          </a:prstGeom>
          <a:noFill/>
          <a:ln>
            <a:noFill/>
          </a:ln>
        </p:spPr>
      </p:pic>
      <p:pic>
        <p:nvPicPr>
          <p:cNvPr id="289" name="Google Shape;289;p46"/>
          <p:cNvPicPr preferRelativeResize="0"/>
          <p:nvPr/>
        </p:nvPicPr>
        <p:blipFill>
          <a:blip r:embed="rId7">
            <a:alphaModFix/>
          </a:blip>
          <a:stretch>
            <a:fillRect/>
          </a:stretch>
        </p:blipFill>
        <p:spPr>
          <a:xfrm>
            <a:off x="698200" y="4566900"/>
            <a:ext cx="2193600" cy="413000"/>
          </a:xfrm>
          <a:prstGeom prst="rect">
            <a:avLst/>
          </a:prstGeom>
          <a:noFill/>
          <a:ln>
            <a:noFill/>
          </a:ln>
        </p:spPr>
      </p:pic>
      <p:pic>
        <p:nvPicPr>
          <p:cNvPr id="290" name="Google Shape;290;p46"/>
          <p:cNvPicPr preferRelativeResize="0"/>
          <p:nvPr/>
        </p:nvPicPr>
        <p:blipFill rotWithShape="1">
          <a:blip r:embed="rId8">
            <a:alphaModFix/>
          </a:blip>
          <a:srcRect/>
          <a:stretch/>
        </p:blipFill>
        <p:spPr>
          <a:xfrm>
            <a:off x="4951950" y="4627776"/>
            <a:ext cx="953696" cy="291250"/>
          </a:xfrm>
          <a:prstGeom prst="rect">
            <a:avLst/>
          </a:prstGeom>
          <a:noFill/>
          <a:ln>
            <a:noFill/>
          </a:ln>
        </p:spPr>
      </p:pic>
      <p:pic>
        <p:nvPicPr>
          <p:cNvPr id="291" name="Google Shape;291;p46"/>
          <p:cNvPicPr preferRelativeResize="0"/>
          <p:nvPr/>
        </p:nvPicPr>
        <p:blipFill rotWithShape="1">
          <a:blip r:embed="rId9">
            <a:alphaModFix/>
          </a:blip>
          <a:srcRect t="6263" b="6254"/>
          <a:stretch/>
        </p:blipFill>
        <p:spPr>
          <a:xfrm>
            <a:off x="3022725" y="4566900"/>
            <a:ext cx="1169370" cy="412999"/>
          </a:xfrm>
          <a:prstGeom prst="rect">
            <a:avLst/>
          </a:prstGeom>
          <a:noFill/>
          <a:ln>
            <a:noFill/>
          </a:ln>
        </p:spPr>
      </p:pic>
      <p:pic>
        <p:nvPicPr>
          <p:cNvPr id="292" name="Google Shape;292;p46"/>
          <p:cNvPicPr preferRelativeResize="0"/>
          <p:nvPr/>
        </p:nvPicPr>
        <p:blipFill rotWithShape="1">
          <a:blip r:embed="rId10">
            <a:alphaModFix/>
          </a:blip>
          <a:srcRect/>
          <a:stretch/>
        </p:blipFill>
        <p:spPr>
          <a:xfrm>
            <a:off x="4323031" y="4524394"/>
            <a:ext cx="498000" cy="498000"/>
          </a:xfrm>
          <a:prstGeom prst="rect">
            <a:avLst/>
          </a:prstGeom>
          <a:noFill/>
          <a:ln>
            <a:noFill/>
          </a:ln>
        </p:spPr>
      </p:pic>
      <p:pic>
        <p:nvPicPr>
          <p:cNvPr id="293" name="Google Shape;293;p46"/>
          <p:cNvPicPr preferRelativeResize="0"/>
          <p:nvPr/>
        </p:nvPicPr>
        <p:blipFill rotWithShape="1">
          <a:blip r:embed="rId11">
            <a:alphaModFix/>
          </a:blip>
          <a:srcRect/>
          <a:stretch/>
        </p:blipFill>
        <p:spPr>
          <a:xfrm>
            <a:off x="6036575" y="4499890"/>
            <a:ext cx="498002" cy="547023"/>
          </a:xfrm>
          <a:prstGeom prst="rect">
            <a:avLst/>
          </a:prstGeom>
          <a:noFill/>
          <a:ln>
            <a:noFill/>
          </a:ln>
        </p:spPr>
      </p:pic>
      <p:pic>
        <p:nvPicPr>
          <p:cNvPr id="294" name="Google Shape;294;p46"/>
          <p:cNvPicPr preferRelativeResize="0"/>
          <p:nvPr/>
        </p:nvPicPr>
        <p:blipFill rotWithShape="1">
          <a:blip r:embed="rId12">
            <a:alphaModFix/>
          </a:blip>
          <a:srcRect/>
          <a:stretch/>
        </p:blipFill>
        <p:spPr>
          <a:xfrm>
            <a:off x="6665500" y="4617700"/>
            <a:ext cx="953698" cy="311403"/>
          </a:xfrm>
          <a:prstGeom prst="rect">
            <a:avLst/>
          </a:prstGeom>
          <a:noFill/>
          <a:ln>
            <a:noFill/>
          </a:ln>
        </p:spPr>
      </p:pic>
      <p:pic>
        <p:nvPicPr>
          <p:cNvPr id="295" name="Google Shape;295;p46"/>
          <p:cNvPicPr preferRelativeResize="0"/>
          <p:nvPr/>
        </p:nvPicPr>
        <p:blipFill rotWithShape="1">
          <a:blip r:embed="rId13">
            <a:alphaModFix/>
          </a:blip>
          <a:srcRect/>
          <a:stretch/>
        </p:blipFill>
        <p:spPr>
          <a:xfrm>
            <a:off x="7750125" y="4627775"/>
            <a:ext cx="1142175" cy="291250"/>
          </a:xfrm>
          <a:prstGeom prst="rect">
            <a:avLst/>
          </a:prstGeom>
          <a:noFill/>
          <a:ln>
            <a:noFill/>
          </a:ln>
        </p:spPr>
      </p:pic>
      <p:pic>
        <p:nvPicPr>
          <p:cNvPr id="15" name="Grafik 14">
            <a:extLst>
              <a:ext uri="{FF2B5EF4-FFF2-40B4-BE49-F238E27FC236}">
                <a16:creationId xmlns:a16="http://schemas.microsoft.com/office/drawing/2014/main" id="{3B9FB692-F3E7-445D-8445-4D3A76E3B662}"/>
              </a:ext>
            </a:extLst>
          </p:cNvPr>
          <p:cNvPicPr>
            <a:picLocks noChangeAspect="1"/>
          </p:cNvPicPr>
          <p:nvPr/>
        </p:nvPicPr>
        <p:blipFill>
          <a:blip r:embed="rId14"/>
          <a:stretch>
            <a:fillRect/>
          </a:stretch>
        </p:blipFill>
        <p:spPr>
          <a:xfrm>
            <a:off x="73492" y="1953655"/>
            <a:ext cx="351016" cy="31217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493650" y="100525"/>
            <a:ext cx="865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3000" b="1" dirty="0">
                <a:solidFill>
                  <a:srgbClr val="F7931D"/>
                </a:solidFill>
              </a:rPr>
              <a:t>Schritt Null</a:t>
            </a:r>
            <a:r>
              <a:rPr lang="de-DE" sz="3000" dirty="0"/>
              <a:t> - Worum geht es?</a:t>
            </a:r>
            <a:endParaRPr sz="3000" dirty="0"/>
          </a:p>
        </p:txBody>
      </p:sp>
      <p:pic>
        <p:nvPicPr>
          <p:cNvPr id="164" name="Google Shape;164;p38"/>
          <p:cNvPicPr preferRelativeResize="0"/>
          <p:nvPr/>
        </p:nvPicPr>
        <p:blipFill>
          <a:blip r:embed="rId3">
            <a:alphaModFix/>
          </a:blip>
          <a:stretch>
            <a:fillRect/>
          </a:stretch>
        </p:blipFill>
        <p:spPr>
          <a:xfrm>
            <a:off x="2338700" y="237787"/>
            <a:ext cx="4667925" cy="4667925"/>
          </a:xfrm>
          <a:prstGeom prst="rect">
            <a:avLst/>
          </a:prstGeom>
          <a:noFill/>
          <a:ln>
            <a:noFill/>
          </a:ln>
        </p:spPr>
      </p:pic>
      <p:pic>
        <p:nvPicPr>
          <p:cNvPr id="4" name="Grafik 3">
            <a:extLst>
              <a:ext uri="{FF2B5EF4-FFF2-40B4-BE49-F238E27FC236}">
                <a16:creationId xmlns:a16="http://schemas.microsoft.com/office/drawing/2014/main" id="{F2FEE09B-883F-4601-8451-3E1063C3EB43}"/>
              </a:ext>
            </a:extLst>
          </p:cNvPr>
          <p:cNvPicPr>
            <a:picLocks noChangeAspect="1"/>
          </p:cNvPicPr>
          <p:nvPr/>
        </p:nvPicPr>
        <p:blipFill>
          <a:blip r:embed="rId4"/>
          <a:stretch>
            <a:fillRect/>
          </a:stretch>
        </p:blipFill>
        <p:spPr>
          <a:xfrm>
            <a:off x="73492" y="1953655"/>
            <a:ext cx="351016" cy="31217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3000" b="1" dirty="0">
                <a:solidFill>
                  <a:srgbClr val="F7931D"/>
                </a:solidFill>
              </a:rPr>
              <a:t>Schritt</a:t>
            </a:r>
            <a:r>
              <a:rPr lang="de-DE" b="1" dirty="0">
                <a:solidFill>
                  <a:srgbClr val="F7931D"/>
                </a:solidFill>
              </a:rPr>
              <a:t> </a:t>
            </a:r>
            <a:r>
              <a:rPr lang="de-DE" dirty="0"/>
              <a:t>       </a:t>
            </a:r>
            <a:r>
              <a:rPr lang="de-DE" sz="3000" dirty="0"/>
              <a:t>- Wer ist die Zielperson?</a:t>
            </a:r>
            <a:endParaRPr sz="3000" dirty="0"/>
          </a:p>
        </p:txBody>
      </p:sp>
      <p:pic>
        <p:nvPicPr>
          <p:cNvPr id="170" name="Google Shape;170;p39"/>
          <p:cNvPicPr preferRelativeResize="0"/>
          <p:nvPr/>
        </p:nvPicPr>
        <p:blipFill>
          <a:blip r:embed="rId3">
            <a:alphaModFix/>
          </a:blip>
          <a:stretch>
            <a:fillRect/>
          </a:stretch>
        </p:blipFill>
        <p:spPr>
          <a:xfrm>
            <a:off x="1567575" y="1710400"/>
            <a:ext cx="2505276" cy="2505276"/>
          </a:xfrm>
          <a:prstGeom prst="rect">
            <a:avLst/>
          </a:prstGeom>
          <a:noFill/>
          <a:ln>
            <a:noFill/>
          </a:ln>
        </p:spPr>
      </p:pic>
      <p:pic>
        <p:nvPicPr>
          <p:cNvPr id="171" name="Google Shape;171;p39"/>
          <p:cNvPicPr preferRelativeResize="0"/>
          <p:nvPr/>
        </p:nvPicPr>
        <p:blipFill>
          <a:blip r:embed="rId4">
            <a:alphaModFix/>
          </a:blip>
          <a:stretch>
            <a:fillRect/>
          </a:stretch>
        </p:blipFill>
        <p:spPr>
          <a:xfrm>
            <a:off x="5302875" y="1533075"/>
            <a:ext cx="2682600" cy="2682600"/>
          </a:xfrm>
          <a:prstGeom prst="rect">
            <a:avLst/>
          </a:prstGeom>
          <a:noFill/>
          <a:ln>
            <a:noFill/>
          </a:ln>
        </p:spPr>
      </p:pic>
      <p:sp>
        <p:nvSpPr>
          <p:cNvPr id="172" name="Google Shape;172;p39"/>
          <p:cNvSpPr/>
          <p:nvPr/>
        </p:nvSpPr>
        <p:spPr>
          <a:xfrm>
            <a:off x="1839707" y="174300"/>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dirty="0">
                <a:solidFill>
                  <a:srgbClr val="FFFFFF"/>
                </a:solidFill>
                <a:latin typeface="Lobster" panose="02000506000000020003" pitchFamily="2" charset="0"/>
                <a:ea typeface="Lobster"/>
                <a:cs typeface="Lobster"/>
                <a:sym typeface="Lobster"/>
              </a:rPr>
              <a:t>1</a:t>
            </a:r>
            <a:endParaRPr sz="3600" dirty="0">
              <a:solidFill>
                <a:srgbClr val="FFFFFF"/>
              </a:solidFill>
              <a:latin typeface="Lobster" panose="02000506000000020003" pitchFamily="2" charset="0"/>
              <a:ea typeface="Lobster"/>
              <a:cs typeface="Lobster"/>
              <a:sym typeface="Lobster"/>
            </a:endParaRPr>
          </a:p>
        </p:txBody>
      </p:sp>
      <p:pic>
        <p:nvPicPr>
          <p:cNvPr id="6" name="Grafik 5">
            <a:extLst>
              <a:ext uri="{FF2B5EF4-FFF2-40B4-BE49-F238E27FC236}">
                <a16:creationId xmlns:a16="http://schemas.microsoft.com/office/drawing/2014/main" id="{CA7D72E0-7543-4EE3-B835-4EF955D8036B}"/>
              </a:ext>
            </a:extLst>
          </p:cNvPr>
          <p:cNvPicPr>
            <a:picLocks noChangeAspect="1"/>
          </p:cNvPicPr>
          <p:nvPr/>
        </p:nvPicPr>
        <p:blipFill>
          <a:blip r:embed="rId5"/>
          <a:stretch>
            <a:fillRect/>
          </a:stretch>
        </p:blipFill>
        <p:spPr>
          <a:xfrm>
            <a:off x="73492" y="1953655"/>
            <a:ext cx="351016" cy="31217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40"/>
          <p:cNvPicPr preferRelativeResize="0"/>
          <p:nvPr/>
        </p:nvPicPr>
        <p:blipFill>
          <a:blip r:embed="rId3">
            <a:alphaModFix/>
          </a:blip>
          <a:stretch>
            <a:fillRect/>
          </a:stretch>
        </p:blipFill>
        <p:spPr>
          <a:xfrm>
            <a:off x="2769550" y="1111425"/>
            <a:ext cx="3676476" cy="3676476"/>
          </a:xfrm>
          <a:prstGeom prst="rect">
            <a:avLst/>
          </a:prstGeom>
          <a:noFill/>
          <a:ln>
            <a:noFill/>
          </a:ln>
        </p:spPr>
      </p:pic>
      <p:sp>
        <p:nvSpPr>
          <p:cNvPr id="178" name="Google Shape;178;p40"/>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3000" b="1" dirty="0">
                <a:solidFill>
                  <a:srgbClr val="F7931D"/>
                </a:solidFill>
              </a:rPr>
              <a:t>Schritt</a:t>
            </a:r>
            <a:r>
              <a:rPr lang="de-DE" b="1" dirty="0">
                <a:solidFill>
                  <a:srgbClr val="F7931D"/>
                </a:solidFill>
              </a:rPr>
              <a:t> </a:t>
            </a:r>
            <a:r>
              <a:rPr lang="de-DE" dirty="0"/>
              <a:t>       </a:t>
            </a:r>
            <a:r>
              <a:rPr lang="de-DE" sz="3000" dirty="0"/>
              <a:t>- Wer ist sonst noch beteiligt?</a:t>
            </a:r>
            <a:endParaRPr sz="3000" dirty="0"/>
          </a:p>
        </p:txBody>
      </p:sp>
      <p:sp>
        <p:nvSpPr>
          <p:cNvPr id="179" name="Google Shape;179;p40"/>
          <p:cNvSpPr/>
          <p:nvPr/>
        </p:nvSpPr>
        <p:spPr>
          <a:xfrm>
            <a:off x="1871604" y="174300"/>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dirty="0">
                <a:solidFill>
                  <a:srgbClr val="FFFFFF"/>
                </a:solidFill>
                <a:latin typeface="Lobster" panose="02000506000000020003" pitchFamily="2" charset="0"/>
                <a:ea typeface="Lobster"/>
                <a:cs typeface="Lobster"/>
                <a:sym typeface="Lobster"/>
              </a:rPr>
              <a:t>2</a:t>
            </a:r>
            <a:endParaRPr sz="3600" dirty="0">
              <a:solidFill>
                <a:srgbClr val="FFFFFF"/>
              </a:solidFill>
              <a:latin typeface="Lobster" panose="02000506000000020003" pitchFamily="2" charset="0"/>
              <a:ea typeface="Lobster"/>
              <a:cs typeface="Lobster"/>
              <a:sym typeface="Lobster"/>
            </a:endParaRPr>
          </a:p>
        </p:txBody>
      </p:sp>
      <p:pic>
        <p:nvPicPr>
          <p:cNvPr id="5" name="Grafik 4">
            <a:extLst>
              <a:ext uri="{FF2B5EF4-FFF2-40B4-BE49-F238E27FC236}">
                <a16:creationId xmlns:a16="http://schemas.microsoft.com/office/drawing/2014/main" id="{59BA8E5A-95F1-4E12-B6CF-647352A1198A}"/>
              </a:ext>
            </a:extLst>
          </p:cNvPr>
          <p:cNvPicPr>
            <a:picLocks noChangeAspect="1"/>
          </p:cNvPicPr>
          <p:nvPr/>
        </p:nvPicPr>
        <p:blipFill>
          <a:blip r:embed="rId4"/>
          <a:stretch>
            <a:fillRect/>
          </a:stretch>
        </p:blipFill>
        <p:spPr>
          <a:xfrm>
            <a:off x="73492" y="1953655"/>
            <a:ext cx="351016" cy="31217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cxnSp>
        <p:nvCxnSpPr>
          <p:cNvPr id="184" name="Google Shape;184;p41"/>
          <p:cNvCxnSpPr/>
          <p:nvPr/>
        </p:nvCxnSpPr>
        <p:spPr>
          <a:xfrm rot="10800000">
            <a:off x="4681050" y="391525"/>
            <a:ext cx="0" cy="4608900"/>
          </a:xfrm>
          <a:prstGeom prst="straightConnector1">
            <a:avLst/>
          </a:prstGeom>
          <a:noFill/>
          <a:ln w="114300" cap="flat" cmpd="sng">
            <a:solidFill>
              <a:srgbClr val="6AA84F"/>
            </a:solidFill>
            <a:prstDash val="solid"/>
            <a:round/>
            <a:headEnd type="none" w="med" len="med"/>
            <a:tailEnd type="triangle" w="med" len="med"/>
          </a:ln>
        </p:spPr>
      </p:cxnSp>
      <p:cxnSp>
        <p:nvCxnSpPr>
          <p:cNvPr id="185" name="Google Shape;185;p41"/>
          <p:cNvCxnSpPr/>
          <p:nvPr/>
        </p:nvCxnSpPr>
        <p:spPr>
          <a:xfrm>
            <a:off x="885550" y="2869225"/>
            <a:ext cx="7944900" cy="0"/>
          </a:xfrm>
          <a:prstGeom prst="straightConnector1">
            <a:avLst/>
          </a:prstGeom>
          <a:noFill/>
          <a:ln w="114300" cap="flat" cmpd="sng">
            <a:solidFill>
              <a:srgbClr val="E69138"/>
            </a:solidFill>
            <a:prstDash val="solid"/>
            <a:round/>
            <a:headEnd type="none" w="med" len="med"/>
            <a:tailEnd type="triangle" w="med" len="med"/>
          </a:ln>
        </p:spPr>
      </p:cxnSp>
      <p:sp>
        <p:nvSpPr>
          <p:cNvPr id="186" name="Google Shape;186;p41"/>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3000" b="1" dirty="0">
                <a:solidFill>
                  <a:srgbClr val="F7931D"/>
                </a:solidFill>
              </a:rPr>
              <a:t>Schritt </a:t>
            </a:r>
            <a:r>
              <a:rPr lang="de-DE" b="1" dirty="0">
                <a:solidFill>
                  <a:srgbClr val="F7931D"/>
                </a:solidFill>
              </a:rPr>
              <a:t> </a:t>
            </a:r>
            <a:r>
              <a:rPr lang="de-DE" dirty="0"/>
              <a:t>      </a:t>
            </a:r>
            <a:endParaRPr sz="3000" dirty="0"/>
          </a:p>
        </p:txBody>
      </p:sp>
      <p:sp>
        <p:nvSpPr>
          <p:cNvPr id="187" name="Google Shape;187;p41"/>
          <p:cNvSpPr txBox="1"/>
          <p:nvPr/>
        </p:nvSpPr>
        <p:spPr>
          <a:xfrm>
            <a:off x="4988025" y="421725"/>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t>Viel Einfluss</a:t>
            </a:r>
            <a:endParaRPr dirty="0"/>
          </a:p>
        </p:txBody>
      </p:sp>
      <p:sp>
        <p:nvSpPr>
          <p:cNvPr id="188" name="Google Shape;188;p41"/>
          <p:cNvSpPr txBox="1"/>
          <p:nvPr/>
        </p:nvSpPr>
        <p:spPr>
          <a:xfrm>
            <a:off x="4988025" y="4570525"/>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t>Wenig Einfluss</a:t>
            </a:r>
            <a:endParaRPr dirty="0"/>
          </a:p>
        </p:txBody>
      </p:sp>
      <p:sp>
        <p:nvSpPr>
          <p:cNvPr id="189" name="Google Shape;189;p41"/>
          <p:cNvSpPr txBox="1"/>
          <p:nvPr/>
        </p:nvSpPr>
        <p:spPr>
          <a:xfrm>
            <a:off x="7535200" y="2044400"/>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t>Stimmt überein</a:t>
            </a:r>
            <a:endParaRPr dirty="0"/>
          </a:p>
        </p:txBody>
      </p:sp>
      <p:sp>
        <p:nvSpPr>
          <p:cNvPr id="190" name="Google Shape;190;p41"/>
          <p:cNvSpPr txBox="1"/>
          <p:nvPr/>
        </p:nvSpPr>
        <p:spPr>
          <a:xfrm>
            <a:off x="747824" y="2044400"/>
            <a:ext cx="1931579"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t>Stimmt nicht überein</a:t>
            </a:r>
            <a:endParaRPr dirty="0"/>
          </a:p>
        </p:txBody>
      </p:sp>
      <p:sp>
        <p:nvSpPr>
          <p:cNvPr id="191" name="Google Shape;191;p41"/>
          <p:cNvSpPr/>
          <p:nvPr/>
        </p:nvSpPr>
        <p:spPr>
          <a:xfrm>
            <a:off x="1903563" y="198424"/>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dirty="0">
                <a:solidFill>
                  <a:srgbClr val="FFFFFF"/>
                </a:solidFill>
                <a:latin typeface="Lobster" panose="02000506000000020003" pitchFamily="2" charset="0"/>
                <a:ea typeface="Lobster"/>
                <a:cs typeface="Lobster"/>
                <a:sym typeface="Lobster"/>
              </a:rPr>
              <a:t>3</a:t>
            </a:r>
            <a:endParaRPr sz="3600" dirty="0">
              <a:solidFill>
                <a:srgbClr val="FFFFFF"/>
              </a:solidFill>
              <a:latin typeface="Lobster" panose="02000506000000020003" pitchFamily="2" charset="0"/>
              <a:ea typeface="Lobster"/>
              <a:cs typeface="Lobster"/>
              <a:sym typeface="Lobster"/>
            </a:endParaRPr>
          </a:p>
        </p:txBody>
      </p:sp>
      <p:pic>
        <p:nvPicPr>
          <p:cNvPr id="10" name="Grafik 9">
            <a:extLst>
              <a:ext uri="{FF2B5EF4-FFF2-40B4-BE49-F238E27FC236}">
                <a16:creationId xmlns:a16="http://schemas.microsoft.com/office/drawing/2014/main" id="{E35143D0-2F25-4AC3-97CC-2F850A7F77FC}"/>
              </a:ext>
            </a:extLst>
          </p:cNvPr>
          <p:cNvPicPr>
            <a:picLocks noChangeAspect="1"/>
          </p:cNvPicPr>
          <p:nvPr/>
        </p:nvPicPr>
        <p:blipFill>
          <a:blip r:embed="rId3"/>
          <a:stretch>
            <a:fillRect/>
          </a:stretch>
        </p:blipFill>
        <p:spPr>
          <a:xfrm>
            <a:off x="73492" y="1953655"/>
            <a:ext cx="351016" cy="31217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42"/>
          <p:cNvPicPr preferRelativeResize="0"/>
          <p:nvPr/>
        </p:nvPicPr>
        <p:blipFill>
          <a:blip r:embed="rId3">
            <a:alphaModFix/>
          </a:blip>
          <a:stretch>
            <a:fillRect/>
          </a:stretch>
        </p:blipFill>
        <p:spPr>
          <a:xfrm>
            <a:off x="7574850" y="3577175"/>
            <a:ext cx="763200" cy="763200"/>
          </a:xfrm>
          <a:prstGeom prst="rect">
            <a:avLst/>
          </a:prstGeom>
          <a:noFill/>
          <a:ln>
            <a:noFill/>
          </a:ln>
        </p:spPr>
      </p:pic>
      <p:pic>
        <p:nvPicPr>
          <p:cNvPr id="197" name="Google Shape;197;p42"/>
          <p:cNvPicPr preferRelativeResize="0"/>
          <p:nvPr/>
        </p:nvPicPr>
        <p:blipFill>
          <a:blip r:embed="rId4">
            <a:alphaModFix/>
          </a:blip>
          <a:stretch>
            <a:fillRect/>
          </a:stretch>
        </p:blipFill>
        <p:spPr>
          <a:xfrm>
            <a:off x="5485850" y="1573750"/>
            <a:ext cx="1023951" cy="1023951"/>
          </a:xfrm>
          <a:prstGeom prst="rect">
            <a:avLst/>
          </a:prstGeom>
          <a:noFill/>
          <a:ln>
            <a:noFill/>
          </a:ln>
        </p:spPr>
      </p:pic>
      <p:sp>
        <p:nvSpPr>
          <p:cNvPr id="198" name="Google Shape;198;p42"/>
          <p:cNvSpPr txBox="1"/>
          <p:nvPr/>
        </p:nvSpPr>
        <p:spPr>
          <a:xfrm>
            <a:off x="7453423" y="4130800"/>
            <a:ext cx="1023121"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t>Mitschüler</a:t>
            </a:r>
            <a:endParaRPr dirty="0"/>
          </a:p>
        </p:txBody>
      </p:sp>
      <p:sp>
        <p:nvSpPr>
          <p:cNvPr id="199" name="Google Shape;199;p42"/>
          <p:cNvSpPr txBox="1"/>
          <p:nvPr/>
        </p:nvSpPr>
        <p:spPr>
          <a:xfrm>
            <a:off x="5522325" y="2360050"/>
            <a:ext cx="1023950"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t>Lehrkräfte</a:t>
            </a:r>
            <a:endParaRPr dirty="0"/>
          </a:p>
        </p:txBody>
      </p:sp>
      <p:pic>
        <p:nvPicPr>
          <p:cNvPr id="200" name="Google Shape;200;p42"/>
          <p:cNvPicPr preferRelativeResize="0"/>
          <p:nvPr/>
        </p:nvPicPr>
        <p:blipFill>
          <a:blip r:embed="rId5">
            <a:alphaModFix/>
          </a:blip>
          <a:stretch>
            <a:fillRect/>
          </a:stretch>
        </p:blipFill>
        <p:spPr>
          <a:xfrm>
            <a:off x="6317000" y="421725"/>
            <a:ext cx="572700" cy="572700"/>
          </a:xfrm>
          <a:prstGeom prst="rect">
            <a:avLst/>
          </a:prstGeom>
          <a:noFill/>
          <a:ln>
            <a:noFill/>
          </a:ln>
        </p:spPr>
      </p:pic>
      <p:sp>
        <p:nvSpPr>
          <p:cNvPr id="201" name="Google Shape;201;p42"/>
          <p:cNvSpPr txBox="1"/>
          <p:nvPr/>
        </p:nvSpPr>
        <p:spPr>
          <a:xfrm>
            <a:off x="6039175" y="913150"/>
            <a:ext cx="1253400"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t>Schulleitung</a:t>
            </a:r>
            <a:endParaRPr dirty="0"/>
          </a:p>
        </p:txBody>
      </p:sp>
      <p:pic>
        <p:nvPicPr>
          <p:cNvPr id="202" name="Google Shape;202;p42"/>
          <p:cNvPicPr preferRelativeResize="0"/>
          <p:nvPr/>
        </p:nvPicPr>
        <p:blipFill>
          <a:blip r:embed="rId5">
            <a:alphaModFix/>
          </a:blip>
          <a:stretch>
            <a:fillRect/>
          </a:stretch>
        </p:blipFill>
        <p:spPr>
          <a:xfrm>
            <a:off x="7392283" y="1237025"/>
            <a:ext cx="572700" cy="572700"/>
          </a:xfrm>
          <a:prstGeom prst="rect">
            <a:avLst/>
          </a:prstGeom>
          <a:noFill/>
          <a:ln>
            <a:noFill/>
          </a:ln>
        </p:spPr>
      </p:pic>
      <p:sp>
        <p:nvSpPr>
          <p:cNvPr id="203" name="Google Shape;203;p42"/>
          <p:cNvSpPr txBox="1"/>
          <p:nvPr/>
        </p:nvSpPr>
        <p:spPr>
          <a:xfrm>
            <a:off x="6587400" y="1729150"/>
            <a:ext cx="2131298"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200" dirty="0"/>
              <a:t>Stellvertretende Schulleitung</a:t>
            </a:r>
            <a:endParaRPr sz="1200" dirty="0"/>
          </a:p>
        </p:txBody>
      </p:sp>
      <p:cxnSp>
        <p:nvCxnSpPr>
          <p:cNvPr id="204" name="Google Shape;204;p42"/>
          <p:cNvCxnSpPr/>
          <p:nvPr/>
        </p:nvCxnSpPr>
        <p:spPr>
          <a:xfrm rot="10800000">
            <a:off x="4681050" y="391525"/>
            <a:ext cx="0" cy="4608900"/>
          </a:xfrm>
          <a:prstGeom prst="straightConnector1">
            <a:avLst/>
          </a:prstGeom>
          <a:noFill/>
          <a:ln w="114300" cap="flat" cmpd="sng">
            <a:solidFill>
              <a:srgbClr val="6AA84F"/>
            </a:solidFill>
            <a:prstDash val="solid"/>
            <a:round/>
            <a:headEnd type="none" w="med" len="med"/>
            <a:tailEnd type="triangle" w="med" len="med"/>
          </a:ln>
        </p:spPr>
      </p:cxnSp>
      <p:cxnSp>
        <p:nvCxnSpPr>
          <p:cNvPr id="205" name="Google Shape;205;p42"/>
          <p:cNvCxnSpPr/>
          <p:nvPr/>
        </p:nvCxnSpPr>
        <p:spPr>
          <a:xfrm>
            <a:off x="885550" y="2869225"/>
            <a:ext cx="7944900" cy="0"/>
          </a:xfrm>
          <a:prstGeom prst="straightConnector1">
            <a:avLst/>
          </a:prstGeom>
          <a:noFill/>
          <a:ln w="114300" cap="flat" cmpd="sng">
            <a:solidFill>
              <a:srgbClr val="E69138"/>
            </a:solidFill>
            <a:prstDash val="solid"/>
            <a:round/>
            <a:headEnd type="none" w="med" len="med"/>
            <a:tailEnd type="triangle" w="med" len="med"/>
          </a:ln>
        </p:spPr>
      </p:cxnSp>
      <p:sp>
        <p:nvSpPr>
          <p:cNvPr id="206" name="Google Shape;206;p42"/>
          <p:cNvSpPr txBox="1"/>
          <p:nvPr/>
        </p:nvSpPr>
        <p:spPr>
          <a:xfrm>
            <a:off x="4988025" y="421725"/>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t>Viel Einfluss</a:t>
            </a:r>
            <a:endParaRPr dirty="0"/>
          </a:p>
        </p:txBody>
      </p:sp>
      <p:sp>
        <p:nvSpPr>
          <p:cNvPr id="207" name="Google Shape;207;p42"/>
          <p:cNvSpPr txBox="1"/>
          <p:nvPr/>
        </p:nvSpPr>
        <p:spPr>
          <a:xfrm>
            <a:off x="4988025" y="4570525"/>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t>Wenig Einfluss</a:t>
            </a:r>
            <a:endParaRPr dirty="0"/>
          </a:p>
        </p:txBody>
      </p:sp>
      <p:sp>
        <p:nvSpPr>
          <p:cNvPr id="208" name="Google Shape;208;p42"/>
          <p:cNvSpPr txBox="1"/>
          <p:nvPr/>
        </p:nvSpPr>
        <p:spPr>
          <a:xfrm>
            <a:off x="7535200" y="2044400"/>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t>Stimmt überein</a:t>
            </a:r>
            <a:endParaRPr dirty="0"/>
          </a:p>
        </p:txBody>
      </p:sp>
      <p:sp>
        <p:nvSpPr>
          <p:cNvPr id="209" name="Google Shape;209;p42"/>
          <p:cNvSpPr txBox="1"/>
          <p:nvPr/>
        </p:nvSpPr>
        <p:spPr>
          <a:xfrm>
            <a:off x="747824" y="2044400"/>
            <a:ext cx="1889043"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t>Stimmt nicht überein</a:t>
            </a:r>
            <a:endParaRPr dirty="0"/>
          </a:p>
        </p:txBody>
      </p:sp>
      <p:sp>
        <p:nvSpPr>
          <p:cNvPr id="210" name="Google Shape;210;p42"/>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3000" b="1" dirty="0">
                <a:solidFill>
                  <a:srgbClr val="F7931D"/>
                </a:solidFill>
              </a:rPr>
              <a:t>Schritt </a:t>
            </a:r>
            <a:r>
              <a:rPr lang="de-DE" b="1" dirty="0">
                <a:solidFill>
                  <a:srgbClr val="F7931D"/>
                </a:solidFill>
              </a:rPr>
              <a:t> </a:t>
            </a:r>
            <a:r>
              <a:rPr lang="de-DE" dirty="0"/>
              <a:t>      </a:t>
            </a:r>
            <a:endParaRPr sz="3000" dirty="0"/>
          </a:p>
        </p:txBody>
      </p:sp>
      <p:sp>
        <p:nvSpPr>
          <p:cNvPr id="211" name="Google Shape;211;p42"/>
          <p:cNvSpPr/>
          <p:nvPr/>
        </p:nvSpPr>
        <p:spPr>
          <a:xfrm>
            <a:off x="1846425" y="193685"/>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dirty="0">
                <a:solidFill>
                  <a:srgbClr val="FFFFFF"/>
                </a:solidFill>
                <a:latin typeface="Lobster" panose="02000506000000020003" pitchFamily="2" charset="0"/>
                <a:ea typeface="Lobster"/>
                <a:cs typeface="Lobster"/>
                <a:sym typeface="Lobster"/>
              </a:rPr>
              <a:t>4</a:t>
            </a:r>
            <a:endParaRPr sz="3600" dirty="0">
              <a:solidFill>
                <a:srgbClr val="FFFFFF"/>
              </a:solidFill>
              <a:latin typeface="Lobster" panose="02000506000000020003" pitchFamily="2" charset="0"/>
              <a:ea typeface="Lobster"/>
              <a:cs typeface="Lobster"/>
              <a:sym typeface="Lobster"/>
            </a:endParaRPr>
          </a:p>
        </p:txBody>
      </p:sp>
      <p:pic>
        <p:nvPicPr>
          <p:cNvPr id="18" name="Grafik 17">
            <a:extLst>
              <a:ext uri="{FF2B5EF4-FFF2-40B4-BE49-F238E27FC236}">
                <a16:creationId xmlns:a16="http://schemas.microsoft.com/office/drawing/2014/main" id="{049BB0BB-1354-4B74-8281-64BBEDE43F3C}"/>
              </a:ext>
            </a:extLst>
          </p:cNvPr>
          <p:cNvPicPr>
            <a:picLocks noChangeAspect="1"/>
          </p:cNvPicPr>
          <p:nvPr/>
        </p:nvPicPr>
        <p:blipFill>
          <a:blip r:embed="rId6"/>
          <a:stretch>
            <a:fillRect/>
          </a:stretch>
        </p:blipFill>
        <p:spPr>
          <a:xfrm>
            <a:off x="73492" y="1953655"/>
            <a:ext cx="351016" cy="31217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3"/>
          <p:cNvSpPr/>
          <p:nvPr/>
        </p:nvSpPr>
        <p:spPr>
          <a:xfrm>
            <a:off x="3281175" y="2309950"/>
            <a:ext cx="1995300" cy="1278600"/>
          </a:xfrm>
          <a:prstGeom prst="ellipse">
            <a:avLst/>
          </a:prstGeom>
          <a:solidFill>
            <a:srgbClr val="FFFFFF"/>
          </a:solidFill>
          <a:ln w="38100" cap="flat" cmpd="sng">
            <a:solidFill>
              <a:srgbClr val="F793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solidFill>
                  <a:srgbClr val="F7931D"/>
                </a:solidFill>
              </a:rPr>
              <a:t>Schulleitung</a:t>
            </a:r>
            <a:endParaRPr dirty="0">
              <a:solidFill>
                <a:srgbClr val="F7931D"/>
              </a:solidFill>
            </a:endParaRPr>
          </a:p>
        </p:txBody>
      </p:sp>
      <p:sp>
        <p:nvSpPr>
          <p:cNvPr id="217" name="Google Shape;217;p43"/>
          <p:cNvSpPr/>
          <p:nvPr/>
        </p:nvSpPr>
        <p:spPr>
          <a:xfrm>
            <a:off x="4321982" y="1120025"/>
            <a:ext cx="1489800" cy="9546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dirty="0"/>
              <a:t>Schulamt</a:t>
            </a:r>
            <a:endParaRPr dirty="0"/>
          </a:p>
        </p:txBody>
      </p:sp>
      <p:sp>
        <p:nvSpPr>
          <p:cNvPr id="218" name="Google Shape;218;p43"/>
          <p:cNvSpPr/>
          <p:nvPr/>
        </p:nvSpPr>
        <p:spPr>
          <a:xfrm>
            <a:off x="2526182" y="1070150"/>
            <a:ext cx="1489893" cy="8259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dirty="0"/>
              <a:t>Bildungs-ministerium</a:t>
            </a:r>
            <a:endParaRPr sz="1200" dirty="0"/>
          </a:p>
        </p:txBody>
      </p:sp>
      <p:cxnSp>
        <p:nvCxnSpPr>
          <p:cNvPr id="219" name="Google Shape;219;p43"/>
          <p:cNvCxnSpPr>
            <a:endCxn id="217" idx="2"/>
          </p:cNvCxnSpPr>
          <p:nvPr/>
        </p:nvCxnSpPr>
        <p:spPr>
          <a:xfrm>
            <a:off x="4015982" y="1483025"/>
            <a:ext cx="306000" cy="114300"/>
          </a:xfrm>
          <a:prstGeom prst="straightConnector1">
            <a:avLst/>
          </a:prstGeom>
          <a:noFill/>
          <a:ln w="19050" cap="flat" cmpd="sng">
            <a:solidFill>
              <a:srgbClr val="000000"/>
            </a:solidFill>
            <a:prstDash val="solid"/>
            <a:round/>
            <a:headEnd type="none" w="med" len="med"/>
            <a:tailEnd type="triangle" w="med" len="med"/>
          </a:ln>
        </p:spPr>
      </p:cxnSp>
      <p:cxnSp>
        <p:nvCxnSpPr>
          <p:cNvPr id="220" name="Google Shape;220;p43"/>
          <p:cNvCxnSpPr/>
          <p:nvPr/>
        </p:nvCxnSpPr>
        <p:spPr>
          <a:xfrm>
            <a:off x="3470550" y="1896050"/>
            <a:ext cx="372300" cy="465600"/>
          </a:xfrm>
          <a:prstGeom prst="straightConnector1">
            <a:avLst/>
          </a:prstGeom>
          <a:noFill/>
          <a:ln w="19050" cap="flat" cmpd="sng">
            <a:solidFill>
              <a:srgbClr val="000000"/>
            </a:solidFill>
            <a:prstDash val="solid"/>
            <a:round/>
            <a:headEnd type="none" w="med" len="med"/>
            <a:tailEnd type="triangle" w="med" len="med"/>
          </a:ln>
        </p:spPr>
      </p:cxnSp>
      <p:cxnSp>
        <p:nvCxnSpPr>
          <p:cNvPr id="221" name="Google Shape;221;p43"/>
          <p:cNvCxnSpPr/>
          <p:nvPr/>
        </p:nvCxnSpPr>
        <p:spPr>
          <a:xfrm flipH="1">
            <a:off x="4773825" y="2058700"/>
            <a:ext cx="133200" cy="332700"/>
          </a:xfrm>
          <a:prstGeom prst="straightConnector1">
            <a:avLst/>
          </a:prstGeom>
          <a:noFill/>
          <a:ln w="19050" cap="flat" cmpd="sng">
            <a:solidFill>
              <a:srgbClr val="000000"/>
            </a:solidFill>
            <a:prstDash val="solid"/>
            <a:round/>
            <a:headEnd type="triangle" w="med" len="med"/>
            <a:tailEnd type="triangle" w="med" len="med"/>
          </a:ln>
        </p:spPr>
      </p:cxnSp>
      <p:sp>
        <p:nvSpPr>
          <p:cNvPr id="222" name="Google Shape;222;p43"/>
          <p:cNvSpPr/>
          <p:nvPr/>
        </p:nvSpPr>
        <p:spPr>
          <a:xfrm>
            <a:off x="5792568" y="1978450"/>
            <a:ext cx="1782883" cy="8259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dirty="0"/>
              <a:t>Stellvertretende Schulleitung</a:t>
            </a:r>
            <a:endParaRPr sz="1200" dirty="0"/>
          </a:p>
        </p:txBody>
      </p:sp>
      <p:cxnSp>
        <p:nvCxnSpPr>
          <p:cNvPr id="223" name="Google Shape;223;p43"/>
          <p:cNvCxnSpPr/>
          <p:nvPr/>
        </p:nvCxnSpPr>
        <p:spPr>
          <a:xfrm flipH="1">
            <a:off x="5239675" y="2553825"/>
            <a:ext cx="598500" cy="243900"/>
          </a:xfrm>
          <a:prstGeom prst="straightConnector1">
            <a:avLst/>
          </a:prstGeom>
          <a:noFill/>
          <a:ln w="19050" cap="flat" cmpd="sng">
            <a:solidFill>
              <a:srgbClr val="000000"/>
            </a:solidFill>
            <a:prstDash val="solid"/>
            <a:round/>
            <a:headEnd type="triangle" w="med" len="med"/>
            <a:tailEnd type="triangle" w="med" len="med"/>
          </a:ln>
        </p:spPr>
      </p:cxnSp>
      <p:cxnSp>
        <p:nvCxnSpPr>
          <p:cNvPr id="224" name="Google Shape;224;p43"/>
          <p:cNvCxnSpPr>
            <a:cxnSpLocks/>
            <a:endCxn id="222" idx="1"/>
          </p:cNvCxnSpPr>
          <p:nvPr/>
        </p:nvCxnSpPr>
        <p:spPr>
          <a:xfrm>
            <a:off x="5723045" y="1826700"/>
            <a:ext cx="330620" cy="272700"/>
          </a:xfrm>
          <a:prstGeom prst="straightConnector1">
            <a:avLst/>
          </a:prstGeom>
          <a:noFill/>
          <a:ln w="19050" cap="flat" cmpd="sng">
            <a:solidFill>
              <a:srgbClr val="000000"/>
            </a:solidFill>
            <a:prstDash val="solid"/>
            <a:round/>
            <a:headEnd type="triangle" w="med" len="med"/>
            <a:tailEnd type="triangle" w="med" len="med"/>
          </a:ln>
        </p:spPr>
      </p:cxnSp>
      <p:sp>
        <p:nvSpPr>
          <p:cNvPr id="225" name="Google Shape;225;p43"/>
          <p:cNvSpPr/>
          <p:nvPr/>
        </p:nvSpPr>
        <p:spPr>
          <a:xfrm>
            <a:off x="6103232" y="3229797"/>
            <a:ext cx="1308168" cy="651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dirty="0"/>
              <a:t>Lehrkräfte</a:t>
            </a:r>
            <a:endParaRPr sz="1200" dirty="0"/>
          </a:p>
        </p:txBody>
      </p:sp>
      <p:cxnSp>
        <p:nvCxnSpPr>
          <p:cNvPr id="226" name="Google Shape;226;p43"/>
          <p:cNvCxnSpPr>
            <a:cxnSpLocks/>
            <a:stCxn id="225" idx="2"/>
          </p:cNvCxnSpPr>
          <p:nvPr/>
        </p:nvCxnSpPr>
        <p:spPr>
          <a:xfrm flipH="1" flipV="1">
            <a:off x="5224832" y="3207297"/>
            <a:ext cx="878400" cy="348000"/>
          </a:xfrm>
          <a:prstGeom prst="straightConnector1">
            <a:avLst/>
          </a:prstGeom>
          <a:noFill/>
          <a:ln w="19050" cap="flat" cmpd="sng">
            <a:solidFill>
              <a:srgbClr val="000000"/>
            </a:solidFill>
            <a:prstDash val="solid"/>
            <a:round/>
            <a:headEnd type="triangle" w="med" len="med"/>
            <a:tailEnd type="triangle" w="med" len="med"/>
          </a:ln>
        </p:spPr>
      </p:cxnSp>
      <p:cxnSp>
        <p:nvCxnSpPr>
          <p:cNvPr id="227" name="Google Shape;227;p43"/>
          <p:cNvCxnSpPr>
            <a:cxnSpLocks/>
            <a:endCxn id="222" idx="4"/>
          </p:cNvCxnSpPr>
          <p:nvPr/>
        </p:nvCxnSpPr>
        <p:spPr>
          <a:xfrm flipH="1" flipV="1">
            <a:off x="6684010" y="2804350"/>
            <a:ext cx="80860" cy="436800"/>
          </a:xfrm>
          <a:prstGeom prst="straightConnector1">
            <a:avLst/>
          </a:prstGeom>
          <a:noFill/>
          <a:ln w="19050" cap="flat" cmpd="sng">
            <a:solidFill>
              <a:srgbClr val="000000"/>
            </a:solidFill>
            <a:prstDash val="solid"/>
            <a:round/>
            <a:headEnd type="triangle" w="med" len="med"/>
            <a:tailEnd type="triangle" w="med" len="med"/>
          </a:ln>
        </p:spPr>
      </p:cxnSp>
      <p:sp>
        <p:nvSpPr>
          <p:cNvPr id="228" name="Google Shape;228;p43"/>
          <p:cNvSpPr/>
          <p:nvPr/>
        </p:nvSpPr>
        <p:spPr>
          <a:xfrm>
            <a:off x="3009014" y="3969600"/>
            <a:ext cx="1716461" cy="651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dirty="0"/>
              <a:t>Eltern/Betreuer</a:t>
            </a:r>
            <a:endParaRPr sz="1200" dirty="0"/>
          </a:p>
        </p:txBody>
      </p:sp>
      <p:cxnSp>
        <p:nvCxnSpPr>
          <p:cNvPr id="229" name="Google Shape;229;p43"/>
          <p:cNvCxnSpPr>
            <a:cxnSpLocks/>
            <a:stCxn id="228" idx="0"/>
            <a:endCxn id="216" idx="4"/>
          </p:cNvCxnSpPr>
          <p:nvPr/>
        </p:nvCxnSpPr>
        <p:spPr>
          <a:xfrm flipV="1">
            <a:off x="3867245" y="3588550"/>
            <a:ext cx="411580" cy="381050"/>
          </a:xfrm>
          <a:prstGeom prst="straightConnector1">
            <a:avLst/>
          </a:prstGeom>
          <a:noFill/>
          <a:ln w="19050" cap="flat" cmpd="sng">
            <a:solidFill>
              <a:srgbClr val="000000"/>
            </a:solidFill>
            <a:prstDash val="solid"/>
            <a:round/>
            <a:headEnd type="triangle" w="med" len="med"/>
            <a:tailEnd type="triangle" w="med" len="med"/>
          </a:ln>
        </p:spPr>
      </p:cxnSp>
      <p:cxnSp>
        <p:nvCxnSpPr>
          <p:cNvPr id="230" name="Google Shape;230;p43"/>
          <p:cNvCxnSpPr>
            <a:cxnSpLocks/>
            <a:endCxn id="225" idx="3"/>
          </p:cNvCxnSpPr>
          <p:nvPr/>
        </p:nvCxnSpPr>
        <p:spPr>
          <a:xfrm flipV="1">
            <a:off x="4685233" y="3785460"/>
            <a:ext cx="1609576" cy="367802"/>
          </a:xfrm>
          <a:prstGeom prst="straightConnector1">
            <a:avLst/>
          </a:prstGeom>
          <a:noFill/>
          <a:ln w="19050" cap="flat" cmpd="sng">
            <a:solidFill>
              <a:srgbClr val="000000"/>
            </a:solidFill>
            <a:prstDash val="solid"/>
            <a:round/>
            <a:headEnd type="triangle" w="med" len="med"/>
            <a:tailEnd type="triangle" w="med" len="med"/>
          </a:ln>
        </p:spPr>
      </p:cxnSp>
      <p:sp>
        <p:nvSpPr>
          <p:cNvPr id="231" name="Google Shape;231;p43"/>
          <p:cNvSpPr/>
          <p:nvPr/>
        </p:nvSpPr>
        <p:spPr>
          <a:xfrm>
            <a:off x="4982412" y="4313125"/>
            <a:ext cx="1609575" cy="651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dirty="0"/>
              <a:t>SchülerInnen</a:t>
            </a:r>
            <a:endParaRPr sz="1200" dirty="0"/>
          </a:p>
        </p:txBody>
      </p:sp>
      <p:cxnSp>
        <p:nvCxnSpPr>
          <p:cNvPr id="232" name="Google Shape;232;p43"/>
          <p:cNvCxnSpPr>
            <a:cxnSpLocks/>
            <a:endCxn id="231" idx="1"/>
          </p:cNvCxnSpPr>
          <p:nvPr/>
        </p:nvCxnSpPr>
        <p:spPr>
          <a:xfrm>
            <a:off x="4788708" y="3539962"/>
            <a:ext cx="429421" cy="868500"/>
          </a:xfrm>
          <a:prstGeom prst="straightConnector1">
            <a:avLst/>
          </a:prstGeom>
          <a:noFill/>
          <a:ln w="19050" cap="flat" cmpd="sng">
            <a:solidFill>
              <a:srgbClr val="000000"/>
            </a:solidFill>
            <a:prstDash val="solid"/>
            <a:round/>
            <a:headEnd type="triangle" w="med" len="med"/>
            <a:tailEnd type="triangle" w="med" len="med"/>
          </a:ln>
        </p:spPr>
      </p:cxnSp>
      <p:cxnSp>
        <p:nvCxnSpPr>
          <p:cNvPr id="233" name="Google Shape;233;p43"/>
          <p:cNvCxnSpPr>
            <a:cxnSpLocks/>
            <a:stCxn id="231" idx="2"/>
            <a:endCxn id="228" idx="5"/>
          </p:cNvCxnSpPr>
          <p:nvPr/>
        </p:nvCxnSpPr>
        <p:spPr>
          <a:xfrm flipH="1" flipV="1">
            <a:off x="4474105" y="4525263"/>
            <a:ext cx="508307" cy="113362"/>
          </a:xfrm>
          <a:prstGeom prst="straightConnector1">
            <a:avLst/>
          </a:prstGeom>
          <a:noFill/>
          <a:ln w="19050" cap="flat" cmpd="sng">
            <a:solidFill>
              <a:srgbClr val="000000"/>
            </a:solidFill>
            <a:prstDash val="solid"/>
            <a:round/>
            <a:headEnd type="triangle" w="med" len="med"/>
            <a:tailEnd type="triangle" w="med" len="med"/>
          </a:ln>
        </p:spPr>
      </p:cxnSp>
      <p:cxnSp>
        <p:nvCxnSpPr>
          <p:cNvPr id="234" name="Google Shape;234;p43"/>
          <p:cNvCxnSpPr>
            <a:cxnSpLocks/>
            <a:stCxn id="231" idx="7"/>
          </p:cNvCxnSpPr>
          <p:nvPr/>
        </p:nvCxnSpPr>
        <p:spPr>
          <a:xfrm flipV="1">
            <a:off x="6356270" y="3909262"/>
            <a:ext cx="191448" cy="499200"/>
          </a:xfrm>
          <a:prstGeom prst="straightConnector1">
            <a:avLst/>
          </a:prstGeom>
          <a:noFill/>
          <a:ln w="19050" cap="flat" cmpd="sng">
            <a:solidFill>
              <a:srgbClr val="000000"/>
            </a:solidFill>
            <a:prstDash val="solid"/>
            <a:round/>
            <a:headEnd type="triangle" w="med" len="med"/>
            <a:tailEnd type="triangle" w="med" len="med"/>
          </a:ln>
        </p:spPr>
      </p:cxnSp>
      <p:sp>
        <p:nvSpPr>
          <p:cNvPr id="235" name="Google Shape;235;p43"/>
          <p:cNvSpPr/>
          <p:nvPr/>
        </p:nvSpPr>
        <p:spPr>
          <a:xfrm>
            <a:off x="1329700" y="3055800"/>
            <a:ext cx="1515900" cy="651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dirty="0"/>
              <a:t>Lokale Medien</a:t>
            </a:r>
            <a:endParaRPr sz="1200" dirty="0"/>
          </a:p>
        </p:txBody>
      </p:sp>
      <p:cxnSp>
        <p:nvCxnSpPr>
          <p:cNvPr id="236" name="Google Shape;236;p43"/>
          <p:cNvCxnSpPr/>
          <p:nvPr/>
        </p:nvCxnSpPr>
        <p:spPr>
          <a:xfrm flipH="1">
            <a:off x="5658525" y="2719525"/>
            <a:ext cx="438300" cy="1602600"/>
          </a:xfrm>
          <a:prstGeom prst="straightConnector1">
            <a:avLst/>
          </a:prstGeom>
          <a:noFill/>
          <a:ln w="19050" cap="flat" cmpd="sng">
            <a:solidFill>
              <a:srgbClr val="000000"/>
            </a:solidFill>
            <a:prstDash val="solid"/>
            <a:round/>
            <a:headEnd type="triangle" w="med" len="med"/>
            <a:tailEnd type="triangle" w="med" len="med"/>
          </a:ln>
        </p:spPr>
      </p:cxnSp>
      <p:cxnSp>
        <p:nvCxnSpPr>
          <p:cNvPr id="237" name="Google Shape;237;p43"/>
          <p:cNvCxnSpPr>
            <a:cxnSpLocks/>
            <a:endCxn id="235" idx="5"/>
          </p:cNvCxnSpPr>
          <p:nvPr/>
        </p:nvCxnSpPr>
        <p:spPr>
          <a:xfrm flipH="1" flipV="1">
            <a:off x="2623602" y="3611463"/>
            <a:ext cx="1019604" cy="571200"/>
          </a:xfrm>
          <a:prstGeom prst="straightConnector1">
            <a:avLst/>
          </a:prstGeom>
          <a:noFill/>
          <a:ln w="19050" cap="flat" cmpd="sng">
            <a:solidFill>
              <a:srgbClr val="000000"/>
            </a:solidFill>
            <a:prstDash val="solid"/>
            <a:round/>
            <a:headEnd type="triangle" w="med" len="med"/>
            <a:tailEnd type="triangle" w="med" len="med"/>
          </a:ln>
        </p:spPr>
      </p:cxnSp>
      <p:cxnSp>
        <p:nvCxnSpPr>
          <p:cNvPr id="238" name="Google Shape;238;p43"/>
          <p:cNvCxnSpPr/>
          <p:nvPr/>
        </p:nvCxnSpPr>
        <p:spPr>
          <a:xfrm flipH="1">
            <a:off x="2823100" y="3177725"/>
            <a:ext cx="501900" cy="103500"/>
          </a:xfrm>
          <a:prstGeom prst="straightConnector1">
            <a:avLst/>
          </a:prstGeom>
          <a:noFill/>
          <a:ln w="19050" cap="flat" cmpd="sng">
            <a:solidFill>
              <a:srgbClr val="000000"/>
            </a:solidFill>
            <a:prstDash val="solid"/>
            <a:round/>
            <a:headEnd type="triangle" w="med" len="med"/>
            <a:tailEnd type="triangle" w="med" len="med"/>
          </a:ln>
        </p:spPr>
      </p:cxnSp>
      <p:cxnSp>
        <p:nvCxnSpPr>
          <p:cNvPr id="239" name="Google Shape;239;p43"/>
          <p:cNvCxnSpPr/>
          <p:nvPr/>
        </p:nvCxnSpPr>
        <p:spPr>
          <a:xfrm flipH="1">
            <a:off x="2401725" y="1810550"/>
            <a:ext cx="1980600" cy="1241400"/>
          </a:xfrm>
          <a:prstGeom prst="straightConnector1">
            <a:avLst/>
          </a:prstGeom>
          <a:noFill/>
          <a:ln w="19050" cap="flat" cmpd="sng">
            <a:solidFill>
              <a:srgbClr val="000000"/>
            </a:solidFill>
            <a:prstDash val="solid"/>
            <a:round/>
            <a:headEnd type="triangle" w="med" len="med"/>
            <a:tailEnd type="triangle" w="med" len="med"/>
          </a:ln>
        </p:spPr>
      </p:cxnSp>
      <p:cxnSp>
        <p:nvCxnSpPr>
          <p:cNvPr id="240" name="Google Shape;240;p43"/>
          <p:cNvCxnSpPr>
            <a:cxnSpLocks/>
          </p:cNvCxnSpPr>
          <p:nvPr/>
        </p:nvCxnSpPr>
        <p:spPr>
          <a:xfrm flipH="1">
            <a:off x="2165250" y="1825525"/>
            <a:ext cx="724425" cy="1241400"/>
          </a:xfrm>
          <a:prstGeom prst="straightConnector1">
            <a:avLst/>
          </a:prstGeom>
          <a:noFill/>
          <a:ln w="19050" cap="flat" cmpd="sng">
            <a:solidFill>
              <a:srgbClr val="000000"/>
            </a:solidFill>
            <a:prstDash val="solid"/>
            <a:round/>
            <a:headEnd type="triangle" w="med" len="med"/>
            <a:tailEnd type="triangle" w="med" len="med"/>
          </a:ln>
        </p:spPr>
      </p:cxnSp>
      <p:sp>
        <p:nvSpPr>
          <p:cNvPr id="241" name="Google Shape;241;p43"/>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3000" b="1" dirty="0">
                <a:solidFill>
                  <a:srgbClr val="F7931D"/>
                </a:solidFill>
              </a:rPr>
              <a:t>Schritt</a:t>
            </a:r>
            <a:r>
              <a:rPr lang="de-DE" b="1" dirty="0">
                <a:solidFill>
                  <a:srgbClr val="F7931D"/>
                </a:solidFill>
              </a:rPr>
              <a:t> </a:t>
            </a:r>
            <a:r>
              <a:rPr lang="de-DE" dirty="0"/>
              <a:t>       </a:t>
            </a:r>
            <a:r>
              <a:rPr lang="de-DE" sz="3000" dirty="0"/>
              <a:t>- Analysiere die Beziehungen</a:t>
            </a:r>
            <a:endParaRPr sz="3000" dirty="0"/>
          </a:p>
        </p:txBody>
      </p:sp>
      <p:sp>
        <p:nvSpPr>
          <p:cNvPr id="242" name="Google Shape;242;p43"/>
          <p:cNvSpPr/>
          <p:nvPr/>
        </p:nvSpPr>
        <p:spPr>
          <a:xfrm>
            <a:off x="1854900" y="189188"/>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dirty="0">
                <a:solidFill>
                  <a:srgbClr val="FFFFFF"/>
                </a:solidFill>
                <a:latin typeface="Lobster" panose="02000506000000020003" pitchFamily="2" charset="0"/>
                <a:ea typeface="Lobster"/>
                <a:cs typeface="Lobster"/>
                <a:sym typeface="Lobster"/>
              </a:rPr>
              <a:t>5</a:t>
            </a:r>
            <a:endParaRPr sz="3600" dirty="0">
              <a:solidFill>
                <a:srgbClr val="FFFFFF"/>
              </a:solidFill>
              <a:latin typeface="Lobster" panose="02000506000000020003" pitchFamily="2" charset="0"/>
              <a:ea typeface="Lobster"/>
              <a:cs typeface="Lobster"/>
              <a:sym typeface="Lobster"/>
            </a:endParaRPr>
          </a:p>
        </p:txBody>
      </p:sp>
      <p:pic>
        <p:nvPicPr>
          <p:cNvPr id="29" name="Grafik 28">
            <a:extLst>
              <a:ext uri="{FF2B5EF4-FFF2-40B4-BE49-F238E27FC236}">
                <a16:creationId xmlns:a16="http://schemas.microsoft.com/office/drawing/2014/main" id="{7B9D386D-B78A-4FE2-9055-05F09BD2031E}"/>
              </a:ext>
            </a:extLst>
          </p:cNvPr>
          <p:cNvPicPr>
            <a:picLocks noChangeAspect="1"/>
          </p:cNvPicPr>
          <p:nvPr/>
        </p:nvPicPr>
        <p:blipFill>
          <a:blip r:embed="rId3"/>
          <a:stretch>
            <a:fillRect/>
          </a:stretch>
        </p:blipFill>
        <p:spPr>
          <a:xfrm>
            <a:off x="73492" y="1953655"/>
            <a:ext cx="351016" cy="31217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4"/>
          <p:cNvPicPr preferRelativeResize="0"/>
          <p:nvPr/>
        </p:nvPicPr>
        <p:blipFill>
          <a:blip r:embed="rId3">
            <a:alphaModFix/>
          </a:blip>
          <a:stretch>
            <a:fillRect/>
          </a:stretch>
        </p:blipFill>
        <p:spPr>
          <a:xfrm>
            <a:off x="861075" y="1502600"/>
            <a:ext cx="3342000" cy="2431500"/>
          </a:xfrm>
          <a:prstGeom prst="roundRect">
            <a:avLst>
              <a:gd name="adj" fmla="val 16667"/>
            </a:avLst>
          </a:prstGeom>
          <a:noFill/>
          <a:ln w="38100" cap="flat" cmpd="sng">
            <a:solidFill>
              <a:srgbClr val="FF9900"/>
            </a:solidFill>
            <a:prstDash val="solid"/>
            <a:round/>
            <a:headEnd type="none" w="sm" len="sm"/>
            <a:tailEnd type="none" w="sm" len="sm"/>
          </a:ln>
        </p:spPr>
      </p:pic>
      <p:sp>
        <p:nvSpPr>
          <p:cNvPr id="248" name="Google Shape;248;p44"/>
          <p:cNvSpPr txBox="1"/>
          <p:nvPr/>
        </p:nvSpPr>
        <p:spPr>
          <a:xfrm>
            <a:off x="4582425" y="1959800"/>
            <a:ext cx="3994500" cy="151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000" b="1" u="sng" dirty="0">
                <a:solidFill>
                  <a:srgbClr val="F7931D"/>
                </a:solidFill>
                <a:hlinkClick r:id="rId4"/>
              </a:rPr>
              <a:t>57 Methoden gewaltfreier </a:t>
            </a:r>
            <a:r>
              <a:rPr lang="de-DE" sz="3000" b="1" u="sng" dirty="0">
                <a:solidFill>
                  <a:schemeClr val="accent5"/>
                </a:solidFill>
                <a:hlinkClick r:id="rId4">
                  <a:extLst>
                    <a:ext uri="{A12FA001-AC4F-418D-AE19-62706E023703}">
                      <ahyp:hlinkClr xmlns:ahyp="http://schemas.microsoft.com/office/drawing/2018/hyperlinkcolor" val="tx"/>
                    </a:ext>
                  </a:extLst>
                </a:hlinkClick>
              </a:rPr>
              <a:t>Aktion</a:t>
            </a:r>
            <a:r>
              <a:rPr lang="de-DE" sz="3000" b="1" u="sng" dirty="0">
                <a:solidFill>
                  <a:schemeClr val="accent5"/>
                </a:solidFill>
              </a:rPr>
              <a:t>en</a:t>
            </a:r>
            <a:endParaRPr sz="3000" b="1" u="sng" dirty="0">
              <a:solidFill>
                <a:schemeClr val="accent5"/>
              </a:solidFill>
            </a:endParaRPr>
          </a:p>
        </p:txBody>
      </p:sp>
      <p:pic>
        <p:nvPicPr>
          <p:cNvPr id="249" name="Google Shape;249;p44"/>
          <p:cNvPicPr preferRelativeResize="0"/>
          <p:nvPr/>
        </p:nvPicPr>
        <p:blipFill>
          <a:blip r:embed="rId5">
            <a:alphaModFix/>
          </a:blip>
          <a:stretch>
            <a:fillRect/>
          </a:stretch>
        </p:blipFill>
        <p:spPr>
          <a:xfrm>
            <a:off x="7228237" y="4547458"/>
            <a:ext cx="1026575" cy="471675"/>
          </a:xfrm>
          <a:prstGeom prst="rect">
            <a:avLst/>
          </a:prstGeom>
          <a:noFill/>
          <a:ln>
            <a:noFill/>
          </a:ln>
        </p:spPr>
      </p:pic>
      <p:pic>
        <p:nvPicPr>
          <p:cNvPr id="250" name="Google Shape;250;p44"/>
          <p:cNvPicPr preferRelativeResize="0"/>
          <p:nvPr/>
        </p:nvPicPr>
        <p:blipFill>
          <a:blip r:embed="rId6">
            <a:alphaModFix/>
          </a:blip>
          <a:stretch>
            <a:fillRect/>
          </a:stretch>
        </p:blipFill>
        <p:spPr>
          <a:xfrm>
            <a:off x="8338052" y="4547458"/>
            <a:ext cx="684261" cy="471675"/>
          </a:xfrm>
          <a:prstGeom prst="rect">
            <a:avLst/>
          </a:prstGeom>
          <a:noFill/>
          <a:ln>
            <a:noFill/>
          </a:ln>
        </p:spPr>
      </p:pic>
      <p:sp>
        <p:nvSpPr>
          <p:cNvPr id="251" name="Google Shape;251;p44"/>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3000" b="1" dirty="0">
                <a:solidFill>
                  <a:srgbClr val="F7931D"/>
                </a:solidFill>
              </a:rPr>
              <a:t>Schritt</a:t>
            </a:r>
            <a:r>
              <a:rPr lang="de-DE" b="1" dirty="0">
                <a:solidFill>
                  <a:srgbClr val="F7931D"/>
                </a:solidFill>
              </a:rPr>
              <a:t> </a:t>
            </a:r>
            <a:r>
              <a:rPr lang="de-DE" dirty="0"/>
              <a:t>       </a:t>
            </a:r>
            <a:r>
              <a:rPr lang="de-DE" sz="3000" dirty="0"/>
              <a:t>- Kampagnenplanung und Taktik</a:t>
            </a:r>
            <a:endParaRPr sz="3000" dirty="0"/>
          </a:p>
        </p:txBody>
      </p:sp>
      <p:sp>
        <p:nvSpPr>
          <p:cNvPr id="252" name="Google Shape;252;p44"/>
          <p:cNvSpPr/>
          <p:nvPr/>
        </p:nvSpPr>
        <p:spPr>
          <a:xfrm>
            <a:off x="1829074" y="174300"/>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dirty="0">
                <a:solidFill>
                  <a:srgbClr val="FFFFFF"/>
                </a:solidFill>
                <a:latin typeface="Lobster" panose="02000506000000020003" pitchFamily="2" charset="0"/>
                <a:ea typeface="Lobster"/>
                <a:cs typeface="Lobster"/>
                <a:sym typeface="Lobster"/>
              </a:rPr>
              <a:t>6</a:t>
            </a:r>
            <a:endParaRPr sz="3600" dirty="0">
              <a:solidFill>
                <a:srgbClr val="FFFFFF"/>
              </a:solidFill>
              <a:latin typeface="Lobster" panose="02000506000000020003" pitchFamily="2" charset="0"/>
              <a:ea typeface="Lobster"/>
              <a:cs typeface="Lobster"/>
              <a:sym typeface="Lobster"/>
            </a:endParaRPr>
          </a:p>
        </p:txBody>
      </p:sp>
      <p:pic>
        <p:nvPicPr>
          <p:cNvPr id="8" name="Grafik 7">
            <a:extLst>
              <a:ext uri="{FF2B5EF4-FFF2-40B4-BE49-F238E27FC236}">
                <a16:creationId xmlns:a16="http://schemas.microsoft.com/office/drawing/2014/main" id="{F187E700-88D2-46E3-BCBF-AAD58D76DBD8}"/>
              </a:ext>
            </a:extLst>
          </p:cNvPr>
          <p:cNvPicPr>
            <a:picLocks noChangeAspect="1"/>
          </p:cNvPicPr>
          <p:nvPr/>
        </p:nvPicPr>
        <p:blipFill>
          <a:blip r:embed="rId7"/>
          <a:stretch>
            <a:fillRect/>
          </a:stretch>
        </p:blipFill>
        <p:spPr>
          <a:xfrm>
            <a:off x="73492" y="1953655"/>
            <a:ext cx="351016" cy="31217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5"/>
          <p:cNvSpPr txBox="1">
            <a:spLocks noGrp="1"/>
          </p:cNvSpPr>
          <p:nvPr>
            <p:ph type="title"/>
          </p:nvPr>
        </p:nvSpPr>
        <p:spPr>
          <a:xfrm>
            <a:off x="526675" y="208700"/>
            <a:ext cx="5688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3000" b="1" dirty="0">
                <a:solidFill>
                  <a:srgbClr val="F7931D"/>
                </a:solidFill>
              </a:rPr>
              <a:t>Aufgabe:</a:t>
            </a:r>
            <a:endParaRPr sz="3000" b="1" dirty="0">
              <a:solidFill>
                <a:srgbClr val="F7931D"/>
              </a:solidFill>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de-DE" sz="1800" dirty="0"/>
              <a:t>Stell dir vor, du bist Nutzer einer Online-Plattform, die vor kurzem eine Neuerung eingeführt hat. Du wurdest im Vorfeld über die Neuerung informiert, die mit anderen Nutzern getestet wurde und positives Feedback erhalten hat. </a:t>
            </a:r>
            <a:endParaRPr sz="1800" dirty="0"/>
          </a:p>
          <a:p>
            <a:pPr marL="0" lvl="0" indent="0" algn="l" rtl="0">
              <a:spcBef>
                <a:spcPts val="0"/>
              </a:spcBef>
              <a:spcAft>
                <a:spcPts val="0"/>
              </a:spcAft>
              <a:buNone/>
            </a:pPr>
            <a:r>
              <a:rPr lang="de-DE" sz="1800" dirty="0"/>
              <a:t>Kurz darauf stellen du und deine Freunde jedoch fest, dass durch das Update eine Funktion entfernt wurde, die ihr alle gerne und viel genutzt habt.</a:t>
            </a:r>
            <a:endParaRPr sz="1800" dirty="0"/>
          </a:p>
          <a:p>
            <a:pPr marL="0" lvl="0" indent="0" algn="l" rtl="0">
              <a:spcBef>
                <a:spcPts val="0"/>
              </a:spcBef>
              <a:spcAft>
                <a:spcPts val="0"/>
              </a:spcAft>
              <a:buClr>
                <a:schemeClr val="dk1"/>
              </a:buClr>
              <a:buSzPts val="1100"/>
              <a:buFont typeface="Arial"/>
              <a:buNone/>
            </a:pPr>
            <a:endParaRPr sz="1800" dirty="0"/>
          </a:p>
          <a:p>
            <a:pPr marL="0" lvl="0" indent="0" algn="l" rtl="0">
              <a:spcBef>
                <a:spcPts val="0"/>
              </a:spcBef>
              <a:spcAft>
                <a:spcPts val="0"/>
              </a:spcAft>
              <a:buNone/>
            </a:pPr>
            <a:r>
              <a:rPr lang="de-DE" sz="2400" b="1" dirty="0"/>
              <a:t>Wie reagierst du?</a:t>
            </a:r>
            <a:r>
              <a:rPr lang="de-DE" sz="2400" dirty="0"/>
              <a:t> </a:t>
            </a:r>
            <a:endParaRPr lang="fr-BE" sz="2400" dirty="0"/>
          </a:p>
          <a:p>
            <a:pPr marL="0" lvl="0" indent="0" algn="l" rtl="0">
              <a:spcBef>
                <a:spcPts val="0"/>
              </a:spcBef>
              <a:spcAft>
                <a:spcPts val="0"/>
              </a:spcAft>
              <a:buClr>
                <a:schemeClr val="dk1"/>
              </a:buClr>
              <a:buSzPts val="1100"/>
              <a:buFont typeface="Arial"/>
              <a:buNone/>
            </a:pPr>
            <a:r>
              <a:rPr lang="de-DE" sz="1800" dirty="0"/>
              <a:t>Erkläre, welche Schritte du machst, um dir Gehör zu verschaffen.</a:t>
            </a:r>
            <a:endParaRPr sz="1800" dirty="0"/>
          </a:p>
        </p:txBody>
      </p:sp>
      <p:sp>
        <p:nvSpPr>
          <p:cNvPr id="258" name="Google Shape;258;p45"/>
          <p:cNvSpPr/>
          <p:nvPr/>
        </p:nvSpPr>
        <p:spPr>
          <a:xfrm>
            <a:off x="6487025" y="876600"/>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59" name="Google Shape;259;p45"/>
          <p:cNvSpPr txBox="1"/>
          <p:nvPr/>
        </p:nvSpPr>
        <p:spPr>
          <a:xfrm>
            <a:off x="6829925" y="853050"/>
            <a:ext cx="16065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200" dirty="0"/>
              <a:t>Worum geht es?</a:t>
            </a:r>
            <a:endParaRPr sz="1200" dirty="0"/>
          </a:p>
        </p:txBody>
      </p:sp>
      <p:sp>
        <p:nvSpPr>
          <p:cNvPr id="260" name="Google Shape;260;p45"/>
          <p:cNvSpPr txBox="1"/>
          <p:nvPr/>
        </p:nvSpPr>
        <p:spPr>
          <a:xfrm>
            <a:off x="6829912" y="1257250"/>
            <a:ext cx="1782459"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200" dirty="0"/>
              <a:t>Wer ist die Zielperson?</a:t>
            </a:r>
            <a:endParaRPr sz="1200" dirty="0"/>
          </a:p>
        </p:txBody>
      </p:sp>
      <p:sp>
        <p:nvSpPr>
          <p:cNvPr id="261" name="Google Shape;261;p45"/>
          <p:cNvSpPr txBox="1"/>
          <p:nvPr/>
        </p:nvSpPr>
        <p:spPr>
          <a:xfrm>
            <a:off x="6829925" y="1661450"/>
            <a:ext cx="21924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200" dirty="0"/>
              <a:t>Wer ist sonst noch beteiligt?</a:t>
            </a:r>
            <a:endParaRPr sz="1200" dirty="0"/>
          </a:p>
        </p:txBody>
      </p:sp>
      <p:sp>
        <p:nvSpPr>
          <p:cNvPr id="262" name="Google Shape;262;p45"/>
          <p:cNvSpPr txBox="1"/>
          <p:nvPr/>
        </p:nvSpPr>
        <p:spPr>
          <a:xfrm>
            <a:off x="6829925" y="2065650"/>
            <a:ext cx="21924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200" dirty="0"/>
              <a:t>Einfluss und Zustimmung</a:t>
            </a:r>
            <a:endParaRPr sz="1200" dirty="0"/>
          </a:p>
        </p:txBody>
      </p:sp>
      <p:sp>
        <p:nvSpPr>
          <p:cNvPr id="263" name="Google Shape;263;p45"/>
          <p:cNvSpPr txBox="1"/>
          <p:nvPr/>
        </p:nvSpPr>
        <p:spPr>
          <a:xfrm>
            <a:off x="6829925" y="2469850"/>
            <a:ext cx="21924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200" dirty="0"/>
              <a:t>Wer eignet sich am besten?</a:t>
            </a:r>
            <a:endParaRPr sz="1200" dirty="0"/>
          </a:p>
        </p:txBody>
      </p:sp>
      <p:sp>
        <p:nvSpPr>
          <p:cNvPr id="264" name="Google Shape;264;p45"/>
          <p:cNvSpPr txBox="1"/>
          <p:nvPr/>
        </p:nvSpPr>
        <p:spPr>
          <a:xfrm>
            <a:off x="6829925" y="2874050"/>
            <a:ext cx="21924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200" dirty="0"/>
              <a:t>Analysiere die Beziehungen</a:t>
            </a:r>
            <a:endParaRPr sz="1200" dirty="0"/>
          </a:p>
        </p:txBody>
      </p:sp>
      <p:sp>
        <p:nvSpPr>
          <p:cNvPr id="265" name="Google Shape;265;p45"/>
          <p:cNvSpPr txBox="1"/>
          <p:nvPr/>
        </p:nvSpPr>
        <p:spPr>
          <a:xfrm>
            <a:off x="6829925" y="3278250"/>
            <a:ext cx="21924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200" dirty="0"/>
              <a:t>Plane deine Kampagne!</a:t>
            </a:r>
            <a:endParaRPr sz="1200" dirty="0"/>
          </a:p>
        </p:txBody>
      </p:sp>
      <p:sp>
        <p:nvSpPr>
          <p:cNvPr id="266" name="Google Shape;266;p45"/>
          <p:cNvSpPr txBox="1"/>
          <p:nvPr/>
        </p:nvSpPr>
        <p:spPr>
          <a:xfrm>
            <a:off x="6509173" y="821200"/>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dirty="0">
                <a:solidFill>
                  <a:srgbClr val="FFFFFF"/>
                </a:solidFill>
                <a:latin typeface="Lobster" panose="02000506000000020003" pitchFamily="2" charset="0"/>
                <a:ea typeface="Lobster"/>
                <a:cs typeface="Lobster"/>
                <a:sym typeface="Lobster"/>
              </a:rPr>
              <a:t>0</a:t>
            </a:r>
            <a:endParaRPr sz="1800" dirty="0">
              <a:solidFill>
                <a:srgbClr val="FFFFFF"/>
              </a:solidFill>
              <a:latin typeface="Lobster" panose="02000506000000020003" pitchFamily="2" charset="0"/>
              <a:ea typeface="Lobster"/>
              <a:cs typeface="Lobster"/>
              <a:sym typeface="Lobster"/>
            </a:endParaRPr>
          </a:p>
        </p:txBody>
      </p:sp>
      <p:sp>
        <p:nvSpPr>
          <p:cNvPr id="267" name="Google Shape;267;p45"/>
          <p:cNvSpPr/>
          <p:nvPr/>
        </p:nvSpPr>
        <p:spPr>
          <a:xfrm>
            <a:off x="6487025" y="1292575"/>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68" name="Google Shape;268;p45"/>
          <p:cNvSpPr txBox="1"/>
          <p:nvPr/>
        </p:nvSpPr>
        <p:spPr>
          <a:xfrm>
            <a:off x="6509173" y="1237688"/>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dirty="0">
                <a:solidFill>
                  <a:srgbClr val="FFFFFF"/>
                </a:solidFill>
                <a:latin typeface="Lobster" panose="02000506000000020003" pitchFamily="2" charset="0"/>
                <a:ea typeface="Lobster"/>
                <a:cs typeface="Lobster"/>
                <a:sym typeface="Lobster"/>
              </a:rPr>
              <a:t>1</a:t>
            </a:r>
            <a:endParaRPr sz="1800" dirty="0">
              <a:solidFill>
                <a:srgbClr val="FFFFFF"/>
              </a:solidFill>
              <a:latin typeface="Lobster" panose="02000506000000020003" pitchFamily="2" charset="0"/>
              <a:ea typeface="Lobster"/>
              <a:cs typeface="Lobster"/>
              <a:sym typeface="Lobster"/>
            </a:endParaRPr>
          </a:p>
        </p:txBody>
      </p:sp>
      <p:sp>
        <p:nvSpPr>
          <p:cNvPr id="269" name="Google Shape;269;p45"/>
          <p:cNvSpPr/>
          <p:nvPr/>
        </p:nvSpPr>
        <p:spPr>
          <a:xfrm>
            <a:off x="6490900" y="1712700"/>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0" name="Google Shape;270;p45"/>
          <p:cNvSpPr txBox="1"/>
          <p:nvPr/>
        </p:nvSpPr>
        <p:spPr>
          <a:xfrm>
            <a:off x="6513048" y="1657300"/>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dirty="0">
                <a:solidFill>
                  <a:srgbClr val="FFFFFF"/>
                </a:solidFill>
                <a:latin typeface="Lobster" panose="02000506000000020003" pitchFamily="2" charset="0"/>
                <a:ea typeface="Lobster"/>
                <a:cs typeface="Lobster"/>
                <a:sym typeface="Lobster"/>
              </a:rPr>
              <a:t>2</a:t>
            </a:r>
            <a:endParaRPr sz="1800" dirty="0">
              <a:solidFill>
                <a:srgbClr val="FFFFFF"/>
              </a:solidFill>
              <a:latin typeface="Lobster" panose="02000506000000020003" pitchFamily="2" charset="0"/>
              <a:ea typeface="Lobster"/>
              <a:cs typeface="Lobster"/>
              <a:sym typeface="Lobster"/>
            </a:endParaRPr>
          </a:p>
        </p:txBody>
      </p:sp>
      <p:sp>
        <p:nvSpPr>
          <p:cNvPr id="271" name="Google Shape;271;p45"/>
          <p:cNvSpPr/>
          <p:nvPr/>
        </p:nvSpPr>
        <p:spPr>
          <a:xfrm>
            <a:off x="6490900" y="2114825"/>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2" name="Google Shape;272;p45"/>
          <p:cNvSpPr txBox="1"/>
          <p:nvPr/>
        </p:nvSpPr>
        <p:spPr>
          <a:xfrm>
            <a:off x="6513048" y="2059425"/>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dirty="0">
                <a:solidFill>
                  <a:srgbClr val="FFFFFF"/>
                </a:solidFill>
                <a:latin typeface="Lobster" panose="02000506000000020003" pitchFamily="2" charset="0"/>
                <a:ea typeface="Lobster"/>
                <a:cs typeface="Lobster"/>
                <a:sym typeface="Lobster"/>
              </a:rPr>
              <a:t>3</a:t>
            </a:r>
            <a:endParaRPr sz="1800" dirty="0">
              <a:solidFill>
                <a:srgbClr val="FFFFFF"/>
              </a:solidFill>
              <a:latin typeface="Lobster" panose="02000506000000020003" pitchFamily="2" charset="0"/>
              <a:ea typeface="Lobster"/>
              <a:cs typeface="Lobster"/>
              <a:sym typeface="Lobster"/>
            </a:endParaRPr>
          </a:p>
        </p:txBody>
      </p:sp>
      <p:sp>
        <p:nvSpPr>
          <p:cNvPr id="273" name="Google Shape;273;p45"/>
          <p:cNvSpPr/>
          <p:nvPr/>
        </p:nvSpPr>
        <p:spPr>
          <a:xfrm>
            <a:off x="6490900" y="2504825"/>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4" name="Google Shape;274;p45"/>
          <p:cNvSpPr txBox="1"/>
          <p:nvPr/>
        </p:nvSpPr>
        <p:spPr>
          <a:xfrm>
            <a:off x="6513048" y="2449425"/>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dirty="0">
                <a:solidFill>
                  <a:srgbClr val="FFFFFF"/>
                </a:solidFill>
                <a:latin typeface="Lobster" panose="02000506000000020003" pitchFamily="2" charset="0"/>
                <a:ea typeface="Lobster"/>
                <a:cs typeface="Lobster"/>
                <a:sym typeface="Lobster"/>
              </a:rPr>
              <a:t>4</a:t>
            </a:r>
            <a:endParaRPr sz="1800" dirty="0">
              <a:solidFill>
                <a:srgbClr val="FFFFFF"/>
              </a:solidFill>
              <a:latin typeface="Lobster" panose="02000506000000020003" pitchFamily="2" charset="0"/>
              <a:ea typeface="Lobster"/>
              <a:cs typeface="Lobster"/>
              <a:sym typeface="Lobster"/>
            </a:endParaRPr>
          </a:p>
        </p:txBody>
      </p:sp>
      <p:sp>
        <p:nvSpPr>
          <p:cNvPr id="275" name="Google Shape;275;p45"/>
          <p:cNvSpPr/>
          <p:nvPr/>
        </p:nvSpPr>
        <p:spPr>
          <a:xfrm>
            <a:off x="6490900" y="2915088"/>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6" name="Google Shape;276;p45"/>
          <p:cNvSpPr txBox="1"/>
          <p:nvPr/>
        </p:nvSpPr>
        <p:spPr>
          <a:xfrm>
            <a:off x="6513048" y="2859688"/>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dirty="0">
                <a:solidFill>
                  <a:srgbClr val="FFFFFF"/>
                </a:solidFill>
                <a:latin typeface="Lobster" panose="02000506000000020003" pitchFamily="2" charset="0"/>
                <a:ea typeface="Lobster"/>
                <a:cs typeface="Lobster"/>
                <a:sym typeface="Lobster"/>
              </a:rPr>
              <a:t>5</a:t>
            </a:r>
            <a:endParaRPr sz="1800" dirty="0">
              <a:solidFill>
                <a:srgbClr val="FFFFFF"/>
              </a:solidFill>
              <a:latin typeface="Lobster" panose="02000506000000020003" pitchFamily="2" charset="0"/>
              <a:ea typeface="Lobster"/>
              <a:cs typeface="Lobster"/>
              <a:sym typeface="Lobster"/>
            </a:endParaRPr>
          </a:p>
        </p:txBody>
      </p:sp>
      <p:sp>
        <p:nvSpPr>
          <p:cNvPr id="277" name="Google Shape;277;p45"/>
          <p:cNvSpPr/>
          <p:nvPr/>
        </p:nvSpPr>
        <p:spPr>
          <a:xfrm>
            <a:off x="6490900" y="3317075"/>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8" name="Google Shape;278;p45"/>
          <p:cNvSpPr txBox="1"/>
          <p:nvPr/>
        </p:nvSpPr>
        <p:spPr>
          <a:xfrm>
            <a:off x="6513048" y="3261675"/>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dirty="0">
                <a:solidFill>
                  <a:srgbClr val="FFFFFF"/>
                </a:solidFill>
                <a:latin typeface="Lobster" panose="02000506000000020003" pitchFamily="2" charset="0"/>
                <a:ea typeface="Lobster"/>
                <a:cs typeface="Lobster"/>
                <a:sym typeface="Lobster"/>
              </a:rPr>
              <a:t>6</a:t>
            </a:r>
            <a:endParaRPr sz="1800" dirty="0">
              <a:solidFill>
                <a:srgbClr val="FFFFFF"/>
              </a:solidFill>
              <a:latin typeface="Lobster" panose="02000506000000020003" pitchFamily="2" charset="0"/>
              <a:ea typeface="Lobster"/>
              <a:cs typeface="Lobster"/>
              <a:sym typeface="Lobster"/>
            </a:endParaRPr>
          </a:p>
        </p:txBody>
      </p:sp>
      <p:pic>
        <p:nvPicPr>
          <p:cNvPr id="24" name="Grafik 23">
            <a:extLst>
              <a:ext uri="{FF2B5EF4-FFF2-40B4-BE49-F238E27FC236}">
                <a16:creationId xmlns:a16="http://schemas.microsoft.com/office/drawing/2014/main" id="{24D7BFCE-2489-476F-A19F-9A8D7732E32E}"/>
              </a:ext>
            </a:extLst>
          </p:cNvPr>
          <p:cNvPicPr>
            <a:picLocks noChangeAspect="1"/>
          </p:cNvPicPr>
          <p:nvPr/>
        </p:nvPicPr>
        <p:blipFill>
          <a:blip r:embed="rId3"/>
          <a:stretch>
            <a:fillRect/>
          </a:stretch>
        </p:blipFill>
        <p:spPr>
          <a:xfrm>
            <a:off x="73492" y="1953655"/>
            <a:ext cx="351016" cy="312179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Words>
  <Application>Microsoft Office PowerPoint</Application>
  <PresentationFormat>Bildschirmpräsentation (16:9)</PresentationFormat>
  <Paragraphs>59</Paragraphs>
  <Slides>10</Slides>
  <Notes>10</Notes>
  <HiddenSlides>0</HiddenSlides>
  <MMClips>0</MMClips>
  <ScaleCrop>false</ScaleCrop>
  <HeadingPairs>
    <vt:vector size="6" baseType="variant">
      <vt:variant>
        <vt:lpstr>Verwendete Schriftarten</vt:lpstr>
      </vt:variant>
      <vt:variant>
        <vt:i4>2</vt:i4>
      </vt:variant>
      <vt:variant>
        <vt:lpstr>Design</vt:lpstr>
      </vt:variant>
      <vt:variant>
        <vt:i4>3</vt:i4>
      </vt:variant>
      <vt:variant>
        <vt:lpstr>Folientitel</vt:lpstr>
      </vt:variant>
      <vt:variant>
        <vt:i4>10</vt:i4>
      </vt:variant>
    </vt:vector>
  </HeadingPairs>
  <TitlesOfParts>
    <vt:vector size="15" baseType="lpstr">
      <vt:lpstr>Lobster</vt:lpstr>
      <vt:lpstr>Arial</vt:lpstr>
      <vt:lpstr>Simple Light</vt:lpstr>
      <vt:lpstr>Simple Light</vt:lpstr>
      <vt:lpstr>Simple Light</vt:lpstr>
      <vt:lpstr>Die Kunst der Überzeugung</vt:lpstr>
      <vt:lpstr>Schritt Null - Worum geht es?</vt:lpstr>
      <vt:lpstr>Schritt        - Wer ist die Zielperson?</vt:lpstr>
      <vt:lpstr>Schritt        - Wer ist sonst noch beteiligt?</vt:lpstr>
      <vt:lpstr>Schritt        </vt:lpstr>
      <vt:lpstr>Schritt        </vt:lpstr>
      <vt:lpstr>Schritt        - Analysiere die Beziehungen</vt:lpstr>
      <vt:lpstr>Schritt        - Kampagnenplanung und Taktik</vt:lpstr>
      <vt:lpstr>Aufgabe:  Stell dir vor, du bist Nutzer einer Online-Plattform, die vor kurzem eine Neuerung eingeführt hat. Du wurdest im Vorfeld über die Neuerung informiert, die mit anderen Nutzern getestet wurde und positives Feedback erhalten hat.  Kurz darauf stellen du und deine Freunde jedoch fest, dass durch das Update eine Funktion entfernt wurde, die ihr alle gerne und viel genutzt habt.  Wie reagierst du?  Erkläre, welche Schritte du machst, um dir Gehör zu verschaffen.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Kunst der Überzeugung</dc:title>
  <dc:creator>Faechner, Stefanie</dc:creator>
  <cp:lastModifiedBy>Groschup, Friederike</cp:lastModifiedBy>
  <cp:revision>11</cp:revision>
  <dcterms:modified xsi:type="dcterms:W3CDTF">2019-10-02T08:52:13Z</dcterms:modified>
</cp:coreProperties>
</file>