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jZRxIaqeyx0beq5oydYdUax75U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2"/>
    <p:restoredTop sz="94658"/>
  </p:normalViewPr>
  <p:slideViewPr>
    <p:cSldViewPr snapToGrid="0">
      <p:cViewPr varScale="1">
        <p:scale>
          <a:sx n="120" d="100"/>
          <a:sy n="120" d="100"/>
        </p:scale>
        <p:origin x="18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hyperlink" Target="http://doviewplanning.org" TargetMode="External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860735" y="47360"/>
            <a:ext cx="352367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NZ Customs Service </a:t>
            </a:r>
            <a:r>
              <a:rPr lang="en-US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  <a:hlinkClick r:id="" action="ppaction://hlinkshowjump?jump=las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Strategy Diagram</a:t>
            </a:r>
            <a:endParaRPr dirty="0"/>
          </a:p>
        </p:txBody>
      </p:sp>
      <p:sp>
        <p:nvSpPr>
          <p:cNvPr id="85" name="Google Shape;85;p1">
            <a:hlinkClick r:id="rId3" action="ppaction://hlinksldjump"/>
          </p:cNvPr>
          <p:cNvSpPr/>
          <p:nvPr/>
        </p:nvSpPr>
        <p:spPr>
          <a:xfrm>
            <a:off x="3582000" y="1310316"/>
            <a:ext cx="1980000" cy="720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Final Outcomes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3582000" y="1310316"/>
            <a:ext cx="1980000" cy="18000"/>
          </a:xfrm>
          <a:prstGeom prst="rect">
            <a:avLst/>
          </a:prstGeom>
          <a:solidFill>
            <a:srgbClr val="BEBEBE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>
            <a:hlinkClick r:id="rId4" action="ppaction://hlinksldjump"/>
          </p:cNvPr>
          <p:cNvSpPr/>
          <p:nvPr/>
        </p:nvSpPr>
        <p:spPr>
          <a:xfrm>
            <a:off x="1292572" y="2897699"/>
            <a:ext cx="1980000" cy="72000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Border Protection &amp; Enforcement</a:t>
            </a:r>
            <a:endParaRPr/>
          </a:p>
        </p:txBody>
      </p:sp>
      <p:sp>
        <p:nvSpPr>
          <p:cNvPr id="88" name="Google Shape;88;p1">
            <a:hlinkClick r:id="rId5" action="ppaction://hlinksldjump"/>
          </p:cNvPr>
          <p:cNvSpPr/>
          <p:nvPr/>
        </p:nvSpPr>
        <p:spPr>
          <a:xfrm>
            <a:off x="3632572" y="2826419"/>
            <a:ext cx="1980000" cy="72000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Trade &amp; Cargo Facilitation</a:t>
            </a:r>
            <a:endParaRPr/>
          </a:p>
        </p:txBody>
      </p:sp>
      <p:sp>
        <p:nvSpPr>
          <p:cNvPr id="89" name="Google Shape;89;p1">
            <a:hlinkClick r:id="rId6" action="ppaction://hlinksldjump"/>
          </p:cNvPr>
          <p:cNvSpPr/>
          <p:nvPr/>
        </p:nvSpPr>
        <p:spPr>
          <a:xfrm>
            <a:off x="5972572" y="2826419"/>
            <a:ext cx="1980000" cy="72000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Traveller Processing &amp; Passenger Experience</a:t>
            </a:r>
            <a:endParaRPr/>
          </a:p>
        </p:txBody>
      </p:sp>
      <p:sp>
        <p:nvSpPr>
          <p:cNvPr id="90" name="Google Shape;90;p1">
            <a:hlinkClick r:id="rId7" action="ppaction://hlinksldjump"/>
          </p:cNvPr>
          <p:cNvSpPr/>
          <p:nvPr/>
        </p:nvSpPr>
        <p:spPr>
          <a:xfrm>
            <a:off x="1292572" y="3978419"/>
            <a:ext cx="1980000" cy="72000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Revenue Collection &amp; Compliance</a:t>
            </a:r>
            <a:endParaRPr/>
          </a:p>
        </p:txBody>
      </p:sp>
      <p:sp>
        <p:nvSpPr>
          <p:cNvPr id="91" name="Google Shape;91;p1">
            <a:hlinkClick r:id="rId8" action="ppaction://hlinksldjump"/>
          </p:cNvPr>
          <p:cNvSpPr/>
          <p:nvPr/>
        </p:nvSpPr>
        <p:spPr>
          <a:xfrm>
            <a:off x="3632572" y="3978419"/>
            <a:ext cx="1980000" cy="72000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International Co-operation &amp; Partnerships</a:t>
            </a:r>
            <a:endParaRPr/>
          </a:p>
        </p:txBody>
      </p:sp>
      <p:sp>
        <p:nvSpPr>
          <p:cNvPr id="92" name="Google Shape;92;p1">
            <a:hlinkClick r:id="rId9" action="ppaction://hlinksldjump"/>
          </p:cNvPr>
          <p:cNvSpPr/>
          <p:nvPr/>
        </p:nvSpPr>
        <p:spPr>
          <a:xfrm>
            <a:off x="5972572" y="3978419"/>
            <a:ext cx="1980000" cy="72000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Intelligence &amp; Risk Management</a:t>
            </a:r>
            <a:endParaRPr/>
          </a:p>
        </p:txBody>
      </p:sp>
      <p:sp>
        <p:nvSpPr>
          <p:cNvPr id="93" name="Google Shape;93;p1">
            <a:hlinkClick r:id="rId10" action="ppaction://hlinksldjump"/>
          </p:cNvPr>
          <p:cNvSpPr/>
          <p:nvPr/>
        </p:nvSpPr>
        <p:spPr>
          <a:xfrm>
            <a:off x="1292572" y="5130419"/>
            <a:ext cx="1980000" cy="72000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Digital Transformation &amp; Innovation</a:t>
            </a:r>
            <a:endParaRPr/>
          </a:p>
        </p:txBody>
      </p:sp>
      <p:sp>
        <p:nvSpPr>
          <p:cNvPr id="94" name="Google Shape;94;p1">
            <a:hlinkClick r:id="rId11" action="ppaction://hlinksldjump"/>
          </p:cNvPr>
          <p:cNvSpPr/>
          <p:nvPr/>
        </p:nvSpPr>
        <p:spPr>
          <a:xfrm>
            <a:off x="3632572" y="5130419"/>
            <a:ext cx="1980000" cy="72000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Workforce Capability &amp; Culture</a:t>
            </a:r>
            <a:endParaRPr/>
          </a:p>
        </p:txBody>
      </p:sp>
      <p:sp>
        <p:nvSpPr>
          <p:cNvPr id="95" name="Google Shape;95;p1">
            <a:hlinkClick r:id="rId12" action="ppaction://hlinksldjump"/>
          </p:cNvPr>
          <p:cNvSpPr/>
          <p:nvPr/>
        </p:nvSpPr>
        <p:spPr>
          <a:xfrm>
            <a:off x="5972572" y="5130419"/>
            <a:ext cx="1980000" cy="72000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Governance &amp; Stewardship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rgbClr val="0000FF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 dirty="0"/>
          </a:p>
        </p:txBody>
      </p:sp>
      <p:pic>
        <p:nvPicPr>
          <p:cNvPr id="98" name="Google Shape;98;p1" title="Doview new.jpeg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9" name="Google Shape;99;p1"/>
          <p:cNvCxnSpPr>
            <a:cxnSpLocks/>
          </p:cNvCxnSpPr>
          <p:nvPr/>
        </p:nvCxnSpPr>
        <p:spPr>
          <a:xfrm flipV="1">
            <a:off x="1248962" y="2454079"/>
            <a:ext cx="6646075" cy="2689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BE9FB4C-18B6-F7C4-52C2-B2601F4C9DCE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a003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119;p2">
            <a:extLst>
              <a:ext uri="{FF2B5EF4-FFF2-40B4-BE49-F238E27FC236}">
                <a16:creationId xmlns:a16="http://schemas.microsoft.com/office/drawing/2014/main" id="{510BEBDE-DE11-D0FF-AB53-F4F99E104A9B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0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301" name="Google Shape;301;p10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Workforce Capability &amp; Culture</a:t>
            </a:r>
            <a:endParaRPr/>
          </a:p>
        </p:txBody>
      </p:sp>
      <p:sp>
        <p:nvSpPr>
          <p:cNvPr id="302" name="Google Shape;302;p10"/>
          <p:cNvSpPr/>
          <p:nvPr/>
        </p:nvSpPr>
        <p:spPr>
          <a:xfrm>
            <a:off x="685800" y="24231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Future capability gaps identified</a:t>
            </a:r>
            <a:endParaRPr/>
          </a:p>
        </p:txBody>
      </p:sp>
      <p:sp>
        <p:nvSpPr>
          <p:cNvPr id="303" name="Google Shape;303;p10"/>
          <p:cNvSpPr/>
          <p:nvPr/>
        </p:nvSpPr>
        <p:spPr>
          <a:xfrm>
            <a:off x="685800" y="33375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Recruitment pipelines strengthened</a:t>
            </a:r>
            <a:endParaRPr/>
          </a:p>
        </p:txBody>
      </p:sp>
      <p:sp>
        <p:nvSpPr>
          <p:cNvPr id="304" name="Google Shape;304;p10"/>
          <p:cNvSpPr/>
          <p:nvPr/>
        </p:nvSpPr>
        <p:spPr>
          <a:xfrm>
            <a:off x="685800" y="42519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Remuneration pressures addressed</a:t>
            </a:r>
            <a:endParaRPr/>
          </a:p>
        </p:txBody>
      </p:sp>
      <p:sp>
        <p:nvSpPr>
          <p:cNvPr id="305" name="Google Shape;305;p10"/>
          <p:cNvSpPr/>
          <p:nvPr/>
        </p:nvSpPr>
        <p:spPr>
          <a:xfrm>
            <a:off x="2354580" y="358902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0"/>
          <p:cNvSpPr/>
          <p:nvPr/>
        </p:nvSpPr>
        <p:spPr>
          <a:xfrm>
            <a:off x="2766060" y="24231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Specialist training completed</a:t>
            </a:r>
            <a:endParaRPr/>
          </a:p>
        </p:txBody>
      </p:sp>
      <p:sp>
        <p:nvSpPr>
          <p:cNvPr id="307" name="Google Shape;307;p10"/>
          <p:cNvSpPr/>
          <p:nvPr/>
        </p:nvSpPr>
        <p:spPr>
          <a:xfrm>
            <a:off x="2766060" y="33375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Leadership development progressed</a:t>
            </a:r>
            <a:endParaRPr/>
          </a:p>
        </p:txBody>
      </p:sp>
      <p:sp>
        <p:nvSpPr>
          <p:cNvPr id="308" name="Google Shape;308;p10"/>
          <p:cNvSpPr/>
          <p:nvPr/>
        </p:nvSpPr>
        <p:spPr>
          <a:xfrm>
            <a:off x="2766060" y="42519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Diversity &amp; inclusion initiatives implemented</a:t>
            </a:r>
            <a:endParaRPr/>
          </a:p>
        </p:txBody>
      </p:sp>
      <p:sp>
        <p:nvSpPr>
          <p:cNvPr id="309" name="Google Shape;309;p10"/>
          <p:cNvSpPr/>
          <p:nvPr/>
        </p:nvSpPr>
        <p:spPr>
          <a:xfrm>
            <a:off x="4434840" y="358902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0"/>
          <p:cNvSpPr/>
          <p:nvPr/>
        </p:nvSpPr>
        <p:spPr>
          <a:xfrm>
            <a:off x="4846320" y="24231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 Ao Māori values embraced</a:t>
            </a:r>
            <a:endParaRPr/>
          </a:p>
        </p:txBody>
      </p:sp>
      <p:sp>
        <p:nvSpPr>
          <p:cNvPr id="311" name="Google Shape;311;p10"/>
          <p:cNvSpPr/>
          <p:nvPr/>
        </p:nvSpPr>
        <p:spPr>
          <a:xfrm>
            <a:off x="4846320" y="33375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Wellbeing initiatives implemented</a:t>
            </a:r>
            <a:endParaRPr/>
          </a:p>
        </p:txBody>
      </p:sp>
      <p:sp>
        <p:nvSpPr>
          <p:cNvPr id="312" name="Google Shape;312;p10"/>
          <p:cNvSpPr/>
          <p:nvPr/>
        </p:nvSpPr>
        <p:spPr>
          <a:xfrm>
            <a:off x="4846320" y="42519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Health &amp; safety pillars embedded</a:t>
            </a:r>
            <a:endParaRPr/>
          </a:p>
        </p:txBody>
      </p:sp>
      <p:sp>
        <p:nvSpPr>
          <p:cNvPr id="313" name="Google Shape;313;p10"/>
          <p:cNvSpPr/>
          <p:nvPr/>
        </p:nvSpPr>
        <p:spPr>
          <a:xfrm>
            <a:off x="6515100" y="358902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0"/>
          <p:cNvSpPr/>
          <p:nvPr/>
        </p:nvSpPr>
        <p:spPr>
          <a:xfrm>
            <a:off x="6926580" y="333756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High-performance, values-led workforce sustained</a:t>
            </a:r>
            <a:endParaRPr/>
          </a:p>
        </p:txBody>
      </p:sp>
      <p:sp>
        <p:nvSpPr>
          <p:cNvPr id="316" name="Google Shape;316;p10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317" name="Google Shape;317;p10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04B4CAF-DCFA-47C1-A1CA-9A5EBF18B22D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9F44A9CF-A9A8-0260-2BE8-61862D58B43C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1">
            <a:hlinkClick r:id="rId3" action="ppaction://hlinksldjump"/>
          </p:cNvPr>
          <p:cNvSpPr/>
          <p:nvPr/>
        </p:nvSpPr>
        <p:spPr>
          <a:xfrm>
            <a:off x="137160" y="108099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324" name="Google Shape;324;p11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Governance &amp; Stewardship</a:t>
            </a:r>
            <a:endParaRPr/>
          </a:p>
        </p:txBody>
      </p:sp>
      <p:sp>
        <p:nvSpPr>
          <p:cNvPr id="325" name="Google Shape;325;p11"/>
          <p:cNvSpPr/>
          <p:nvPr/>
        </p:nvSpPr>
        <p:spPr>
          <a:xfrm>
            <a:off x="685800" y="22402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Border Sector Strategy published</a:t>
            </a:r>
            <a:endParaRPr/>
          </a:p>
        </p:txBody>
      </p:sp>
      <p:sp>
        <p:nvSpPr>
          <p:cNvPr id="326" name="Google Shape;326;p11"/>
          <p:cNvSpPr/>
          <p:nvPr/>
        </p:nvSpPr>
        <p:spPr>
          <a:xfrm>
            <a:off x="685800" y="31546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Cost-recovery frameworks reviewed</a:t>
            </a:r>
            <a:endParaRPr/>
          </a:p>
        </p:txBody>
      </p:sp>
      <p:sp>
        <p:nvSpPr>
          <p:cNvPr id="327" name="Google Shape;327;p11"/>
          <p:cNvSpPr/>
          <p:nvPr/>
        </p:nvSpPr>
        <p:spPr>
          <a:xfrm>
            <a:off x="685800" y="40690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Risk appetite articulated</a:t>
            </a:r>
            <a:endParaRPr/>
          </a:p>
        </p:txBody>
      </p:sp>
      <p:sp>
        <p:nvSpPr>
          <p:cNvPr id="328" name="Google Shape;328;p11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1"/>
          <p:cNvSpPr/>
          <p:nvPr/>
        </p:nvSpPr>
        <p:spPr>
          <a:xfrm>
            <a:off x="2766060" y="17830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Oversight committees convened</a:t>
            </a:r>
            <a:endParaRPr/>
          </a:p>
        </p:txBody>
      </p:sp>
      <p:sp>
        <p:nvSpPr>
          <p:cNvPr id="330" name="Google Shape;330;p11"/>
          <p:cNvSpPr/>
          <p:nvPr/>
        </p:nvSpPr>
        <p:spPr>
          <a:xfrm>
            <a:off x="2766060" y="26974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Performance indicators monitored</a:t>
            </a:r>
            <a:endParaRPr/>
          </a:p>
        </p:txBody>
      </p:sp>
      <p:sp>
        <p:nvSpPr>
          <p:cNvPr id="331" name="Google Shape;331;p11"/>
          <p:cNvSpPr/>
          <p:nvPr/>
        </p:nvSpPr>
        <p:spPr>
          <a:xfrm>
            <a:off x="2766060" y="36118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Transparency statement updated</a:t>
            </a:r>
            <a:endParaRPr/>
          </a:p>
        </p:txBody>
      </p:sp>
      <p:sp>
        <p:nvSpPr>
          <p:cNvPr id="332" name="Google Shape;332;p11"/>
          <p:cNvSpPr/>
          <p:nvPr/>
        </p:nvSpPr>
        <p:spPr>
          <a:xfrm>
            <a:off x="2766060" y="45262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External-audit actions implemented</a:t>
            </a:r>
            <a:endParaRPr/>
          </a:p>
        </p:txBody>
      </p:sp>
      <p:sp>
        <p:nvSpPr>
          <p:cNvPr id="333" name="Google Shape;333;p11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1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Programme benefits realised</a:t>
            </a:r>
            <a:endParaRPr/>
          </a:p>
        </p:txBody>
      </p:sp>
      <p:sp>
        <p:nvSpPr>
          <p:cNvPr id="335" name="Google Shape;335;p11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Stakeholder reporting transparent</a:t>
            </a:r>
            <a:endParaRPr/>
          </a:p>
        </p:txBody>
      </p:sp>
      <p:sp>
        <p:nvSpPr>
          <p:cNvPr id="336" name="Google Shape;336;p11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Continuous-improvement cycles embedded</a:t>
            </a:r>
            <a:endParaRPr/>
          </a:p>
        </p:txBody>
      </p:sp>
      <p:sp>
        <p:nvSpPr>
          <p:cNvPr id="337" name="Google Shape;337;p11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1"/>
          <p:cNvSpPr/>
          <p:nvPr/>
        </p:nvSpPr>
        <p:spPr>
          <a:xfrm>
            <a:off x="6926580" y="26974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Public trust maintained</a:t>
            </a:r>
            <a:endParaRPr/>
          </a:p>
        </p:txBody>
      </p:sp>
      <p:sp>
        <p:nvSpPr>
          <p:cNvPr id="339" name="Google Shape;339;p11"/>
          <p:cNvSpPr/>
          <p:nvPr/>
        </p:nvSpPr>
        <p:spPr>
          <a:xfrm>
            <a:off x="6926580" y="36118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Mandate fulfilled</a:t>
            </a:r>
            <a:endParaRPr/>
          </a:p>
        </p:txBody>
      </p:sp>
      <p:sp>
        <p:nvSpPr>
          <p:cNvPr id="341" name="Google Shape;341;p11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342" name="Google Shape;342;p11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151978B-56F9-E169-4DC0-BBF2D879C061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BA72B030-8A74-5804-1CA1-8AD5212C082D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2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a DoView?</a:t>
            </a:r>
            <a:endParaRPr/>
          </a:p>
        </p:txBody>
      </p:sp>
      <p:sp>
        <p:nvSpPr>
          <p:cNvPr id="349" name="Google Shape;349;p12"/>
          <p:cNvSpPr txBox="1"/>
          <p:nvPr/>
        </p:nvSpPr>
        <p:spPr>
          <a:xfrm>
            <a:off x="914400" y="796175"/>
            <a:ext cx="73152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can also analyze any document that is being used to think strategically about taking action—it surfaces the implicit ‘This-Then’ claims. For example, a DoView of a scientific paper reveals its logical structure, making it easier to summarize and understand. </a:t>
            </a: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DoViewing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document highlights its implications for action.</a:t>
            </a: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generate a DoView about anything, visit </a:t>
            </a: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DoView.Online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the free AI DoView Drawing Prompt (ChatGPT). </a:t>
            </a: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are powerful for summarizing any complex content and accelerating understanding prior to taking any type of action in the world.</a:t>
            </a:r>
            <a:endParaRPr dirty="0"/>
          </a:p>
        </p:txBody>
      </p:sp>
      <p:sp>
        <p:nvSpPr>
          <p:cNvPr id="351" name="Google Shape;351;p12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352" name="Google Shape;352;p12" title="Doview new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8908BC6-E1DC-66E0-A9BA-960027C35184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D53E4E55-CE88-9AD3-21A6-22AFB314B9CE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323;p11">
            <a:hlinkClick r:id="rId5" action="ppaction://hlinksldjump"/>
            <a:extLst>
              <a:ext uri="{FF2B5EF4-FFF2-40B4-BE49-F238E27FC236}">
                <a16:creationId xmlns:a16="http://schemas.microsoft.com/office/drawing/2014/main" id="{AF57CBED-C3A8-FBA2-FB5E-D86C501FAE95}"/>
              </a:ext>
            </a:extLst>
          </p:cNvPr>
          <p:cNvSpPr/>
          <p:nvPr/>
        </p:nvSpPr>
        <p:spPr>
          <a:xfrm>
            <a:off x="137160" y="108099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Final Outcomes</a:t>
            </a:r>
            <a:endParaRPr b="1" dirty="0"/>
          </a:p>
        </p:txBody>
      </p:sp>
      <p:sp>
        <p:nvSpPr>
          <p:cNvPr id="107" name="Google Shape;107;p2"/>
          <p:cNvSpPr/>
          <p:nvPr/>
        </p:nvSpPr>
        <p:spPr>
          <a:xfrm>
            <a:off x="457200" y="868680"/>
            <a:ext cx="8229600" cy="18000"/>
          </a:xfrm>
          <a:prstGeom prst="rect">
            <a:avLst/>
          </a:prstGeom>
          <a:solidFill>
            <a:srgbClr val="BEBEBE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685800" y="205740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 &amp; efficient borders delivered</a:t>
            </a:r>
            <a:endParaRPr b="1"/>
          </a:p>
        </p:txBody>
      </p:sp>
      <p:sp>
        <p:nvSpPr>
          <p:cNvPr id="109" name="Google Shape;109;p2"/>
          <p:cNvSpPr/>
          <p:nvPr/>
        </p:nvSpPr>
        <p:spPr>
          <a:xfrm>
            <a:off x="685800" y="205740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685800" y="297180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National security strengthened</a:t>
            </a:r>
            <a:endParaRPr b="1"/>
          </a:p>
        </p:txBody>
      </p:sp>
      <p:sp>
        <p:nvSpPr>
          <p:cNvPr id="111" name="Google Shape;111;p2"/>
          <p:cNvSpPr/>
          <p:nvPr/>
        </p:nvSpPr>
        <p:spPr>
          <a:xfrm>
            <a:off x="685800" y="297180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685800" y="388620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Economic prosperity supported</a:t>
            </a:r>
            <a:endParaRPr b="1"/>
          </a:p>
        </p:txBody>
      </p:sp>
      <p:sp>
        <p:nvSpPr>
          <p:cNvPr id="113" name="Google Shape;113;p2"/>
          <p:cNvSpPr/>
          <p:nvPr/>
        </p:nvSpPr>
        <p:spPr>
          <a:xfrm>
            <a:off x="685800" y="388620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685800" y="480060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Community wellbeing protected</a:t>
            </a:r>
            <a:endParaRPr b="1"/>
          </a:p>
        </p:txBody>
      </p:sp>
      <p:sp>
        <p:nvSpPr>
          <p:cNvPr id="115" name="Google Shape;115;p2"/>
          <p:cNvSpPr/>
          <p:nvPr/>
        </p:nvSpPr>
        <p:spPr>
          <a:xfrm>
            <a:off x="685800" y="480060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2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118" name="Google Shape;118;p2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"/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0CDB1A-72FE-EC0E-657D-DE4F60F35D74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125" name="Google Shape;125;p3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Border Protection &amp; Enforcement</a:t>
            </a:r>
            <a:endParaRPr/>
          </a:p>
        </p:txBody>
      </p:sp>
      <p:sp>
        <p:nvSpPr>
          <p:cNvPr id="126" name="Google Shape;126;p3"/>
          <p:cNvSpPr/>
          <p:nvPr/>
        </p:nvSpPr>
        <p:spPr>
          <a:xfrm>
            <a:off x="685800" y="17830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High-risk profiles identified</a:t>
            </a:r>
            <a:endParaRPr/>
          </a:p>
        </p:txBody>
      </p:sp>
      <p:sp>
        <p:nvSpPr>
          <p:cNvPr id="127" name="Google Shape;127;p3"/>
          <p:cNvSpPr/>
          <p:nvPr/>
        </p:nvSpPr>
        <p:spPr>
          <a:xfrm>
            <a:off x="685800" y="26974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Real-time threat intel shared</a:t>
            </a:r>
            <a:endParaRPr/>
          </a:p>
        </p:txBody>
      </p:sp>
      <p:sp>
        <p:nvSpPr>
          <p:cNvPr id="128" name="Google Shape;128;p3"/>
          <p:cNvSpPr/>
          <p:nvPr/>
        </p:nvSpPr>
        <p:spPr>
          <a:xfrm>
            <a:off x="685800" y="36118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Detector-dog capability deployed</a:t>
            </a:r>
            <a:endParaRPr/>
          </a:p>
        </p:txBody>
      </p:sp>
      <p:sp>
        <p:nvSpPr>
          <p:cNvPr id="129" name="Google Shape;129;p3"/>
          <p:cNvSpPr/>
          <p:nvPr/>
        </p:nvSpPr>
        <p:spPr>
          <a:xfrm>
            <a:off x="685800" y="45262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Maritime surveillance resourcing boosted</a:t>
            </a:r>
            <a:endParaRPr/>
          </a:p>
        </p:txBody>
      </p:sp>
      <p:sp>
        <p:nvSpPr>
          <p:cNvPr id="130" name="Google Shape;130;p3"/>
          <p:cNvSpPr/>
          <p:nvPr/>
        </p:nvSpPr>
        <p:spPr>
          <a:xfrm>
            <a:off x="1938528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3"/>
          <p:cNvSpPr/>
          <p:nvPr/>
        </p:nvSpPr>
        <p:spPr>
          <a:xfrm>
            <a:off x="2350008" y="22402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Targeting rules refined</a:t>
            </a:r>
            <a:endParaRPr/>
          </a:p>
        </p:txBody>
      </p:sp>
      <p:sp>
        <p:nvSpPr>
          <p:cNvPr id="132" name="Google Shape;132;p3"/>
          <p:cNvSpPr/>
          <p:nvPr/>
        </p:nvSpPr>
        <p:spPr>
          <a:xfrm>
            <a:off x="2350008" y="31546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Advanced CT/X-ray screening completed</a:t>
            </a:r>
            <a:endParaRPr/>
          </a:p>
        </p:txBody>
      </p:sp>
      <p:sp>
        <p:nvSpPr>
          <p:cNvPr id="133" name="Google Shape;133;p3"/>
          <p:cNvSpPr/>
          <p:nvPr/>
        </p:nvSpPr>
        <p:spPr>
          <a:xfrm>
            <a:off x="2350008" y="40690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Container-seal integrity verified</a:t>
            </a:r>
            <a:endParaRPr/>
          </a:p>
        </p:txBody>
      </p:sp>
      <p:sp>
        <p:nvSpPr>
          <p:cNvPr id="134" name="Google Shape;134;p3"/>
          <p:cNvSpPr/>
          <p:nvPr/>
        </p:nvSpPr>
        <p:spPr>
          <a:xfrm>
            <a:off x="3602736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3"/>
          <p:cNvSpPr/>
          <p:nvPr/>
        </p:nvSpPr>
        <p:spPr>
          <a:xfrm>
            <a:off x="4014216" y="22402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Prohibited items interdicted</a:t>
            </a:r>
            <a:endParaRPr/>
          </a:p>
        </p:txBody>
      </p:sp>
      <p:sp>
        <p:nvSpPr>
          <p:cNvPr id="136" name="Google Shape;136;p3"/>
          <p:cNvSpPr/>
          <p:nvPr/>
        </p:nvSpPr>
        <p:spPr>
          <a:xfrm>
            <a:off x="4014216" y="31546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Offenders arrested</a:t>
            </a:r>
            <a:endParaRPr/>
          </a:p>
        </p:txBody>
      </p:sp>
      <p:sp>
        <p:nvSpPr>
          <p:cNvPr id="137" name="Google Shape;137;p3"/>
          <p:cNvSpPr/>
          <p:nvPr/>
        </p:nvSpPr>
        <p:spPr>
          <a:xfrm>
            <a:off x="4014216" y="40690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Trans-national crime referrals prepared</a:t>
            </a:r>
            <a:endParaRPr/>
          </a:p>
        </p:txBody>
      </p:sp>
      <p:sp>
        <p:nvSpPr>
          <p:cNvPr id="138" name="Google Shape;138;p3"/>
          <p:cNvSpPr/>
          <p:nvPr/>
        </p:nvSpPr>
        <p:spPr>
          <a:xfrm>
            <a:off x="5266944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3"/>
          <p:cNvSpPr/>
          <p:nvPr/>
        </p:nvSpPr>
        <p:spPr>
          <a:xfrm>
            <a:off x="5678424" y="26974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Prosecutions secured</a:t>
            </a:r>
            <a:endParaRPr/>
          </a:p>
        </p:txBody>
      </p:sp>
      <p:sp>
        <p:nvSpPr>
          <p:cNvPr id="140" name="Google Shape;140;p3"/>
          <p:cNvSpPr/>
          <p:nvPr/>
        </p:nvSpPr>
        <p:spPr>
          <a:xfrm>
            <a:off x="5678424" y="36118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Illicit supply-chains disrupted</a:t>
            </a:r>
            <a:endParaRPr/>
          </a:p>
        </p:txBody>
      </p:sp>
      <p:sp>
        <p:nvSpPr>
          <p:cNvPr id="141" name="Google Shape;141;p3"/>
          <p:cNvSpPr/>
          <p:nvPr/>
        </p:nvSpPr>
        <p:spPr>
          <a:xfrm>
            <a:off x="6931152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3"/>
          <p:cNvSpPr/>
          <p:nvPr/>
        </p:nvSpPr>
        <p:spPr>
          <a:xfrm>
            <a:off x="7342632" y="22402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Border security preserved</a:t>
            </a:r>
            <a:endParaRPr/>
          </a:p>
        </p:txBody>
      </p:sp>
      <p:sp>
        <p:nvSpPr>
          <p:cNvPr id="143" name="Google Shape;143;p3"/>
          <p:cNvSpPr/>
          <p:nvPr/>
        </p:nvSpPr>
        <p:spPr>
          <a:xfrm>
            <a:off x="7342632" y="31546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Community harm prevented</a:t>
            </a:r>
            <a:endParaRPr/>
          </a:p>
        </p:txBody>
      </p:sp>
      <p:sp>
        <p:nvSpPr>
          <p:cNvPr id="144" name="Google Shape;144;p3"/>
          <p:cNvSpPr/>
          <p:nvPr/>
        </p:nvSpPr>
        <p:spPr>
          <a:xfrm>
            <a:off x="7342632" y="4069080"/>
            <a:ext cx="1115568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Trafficking networks deterred</a:t>
            </a:r>
            <a:endParaRPr/>
          </a:p>
        </p:txBody>
      </p:sp>
      <p:sp>
        <p:nvSpPr>
          <p:cNvPr id="146" name="Google Shape;146;p3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147" name="Google Shape;147;p3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94BF69A-C305-44B5-3D28-75ACB51C917A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BB307C19-801F-9521-328D-CBD1C83BCE2C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154" name="Google Shape;154;p4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Trade &amp; Cargo Facilitation</a:t>
            </a:r>
            <a:endParaRPr/>
          </a:p>
        </p:txBody>
      </p:sp>
      <p:sp>
        <p:nvSpPr>
          <p:cNvPr id="155" name="Google Shape;155;p4"/>
          <p:cNvSpPr/>
          <p:nvPr/>
        </p:nvSpPr>
        <p:spPr>
          <a:xfrm>
            <a:off x="685800" y="22402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Authorised Economic Operators accredited</a:t>
            </a:r>
            <a:endParaRPr/>
          </a:p>
        </p:txBody>
      </p:sp>
      <p:sp>
        <p:nvSpPr>
          <p:cNvPr id="156" name="Google Shape;156;p4"/>
          <p:cNvSpPr/>
          <p:nvPr/>
        </p:nvSpPr>
        <p:spPr>
          <a:xfrm>
            <a:off x="685800" y="31546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Secure Export Scheme expanded</a:t>
            </a:r>
            <a:endParaRPr/>
          </a:p>
        </p:txBody>
      </p:sp>
      <p:sp>
        <p:nvSpPr>
          <p:cNvPr id="157" name="Google Shape;157;p4"/>
          <p:cNvSpPr/>
          <p:nvPr/>
        </p:nvSpPr>
        <p:spPr>
          <a:xfrm>
            <a:off x="685800" y="40690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Mutual Recognition Arrangements signed</a:t>
            </a:r>
            <a:endParaRPr/>
          </a:p>
        </p:txBody>
      </p:sp>
      <p:sp>
        <p:nvSpPr>
          <p:cNvPr id="158" name="Google Shape;158;p4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/>
          <p:nvPr/>
        </p:nvSpPr>
        <p:spPr>
          <a:xfrm>
            <a:off x="2766060" y="17830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Advance cargo data received</a:t>
            </a:r>
            <a:endParaRPr/>
          </a:p>
        </p:txBody>
      </p:sp>
      <p:sp>
        <p:nvSpPr>
          <p:cNvPr id="160" name="Google Shape;160;p4"/>
          <p:cNvSpPr/>
          <p:nvPr/>
        </p:nvSpPr>
        <p:spPr>
          <a:xfrm>
            <a:off x="2766060" y="26974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Digital declarations validated</a:t>
            </a:r>
            <a:endParaRPr/>
          </a:p>
        </p:txBody>
      </p:sp>
      <p:sp>
        <p:nvSpPr>
          <p:cNvPr id="161" name="Google Shape;161;p4"/>
          <p:cNvSpPr/>
          <p:nvPr/>
        </p:nvSpPr>
        <p:spPr>
          <a:xfrm>
            <a:off x="2766060" y="36118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Trade Single Window uptime maintained</a:t>
            </a:r>
            <a:endParaRPr/>
          </a:p>
        </p:txBody>
      </p:sp>
      <p:sp>
        <p:nvSpPr>
          <p:cNvPr id="162" name="Google Shape;162;p4"/>
          <p:cNvSpPr/>
          <p:nvPr/>
        </p:nvSpPr>
        <p:spPr>
          <a:xfrm>
            <a:off x="2766060" y="45262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Self-assessment portals integrated</a:t>
            </a:r>
            <a:endParaRPr/>
          </a:p>
        </p:txBody>
      </p:sp>
      <p:sp>
        <p:nvSpPr>
          <p:cNvPr id="163" name="Google Shape;163;p4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Low-risk consignments cleared</a:t>
            </a:r>
            <a:endParaRPr/>
          </a:p>
        </p:txBody>
      </p:sp>
      <p:sp>
        <p:nvSpPr>
          <p:cNvPr id="165" name="Google Shape;165;p4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Physical inspections optimised</a:t>
            </a:r>
            <a:endParaRPr/>
          </a:p>
        </p:txBody>
      </p:sp>
      <p:sp>
        <p:nvSpPr>
          <p:cNvPr id="166" name="Google Shape;166;p4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Trusted-Trader incentives applied</a:t>
            </a:r>
            <a:endParaRPr/>
          </a:p>
        </p:txBody>
      </p:sp>
      <p:sp>
        <p:nvSpPr>
          <p:cNvPr id="167" name="Google Shape;167;p4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4"/>
          <p:cNvSpPr/>
          <p:nvPr/>
        </p:nvSpPr>
        <p:spPr>
          <a:xfrm>
            <a:off x="6926580" y="31546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Trade flows accelerated &amp; compliance improved</a:t>
            </a:r>
            <a:endParaRPr/>
          </a:p>
        </p:txBody>
      </p:sp>
      <p:sp>
        <p:nvSpPr>
          <p:cNvPr id="170" name="Google Shape;170;p4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171" name="Google Shape;171;p4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6DDDAB-94D1-3A4F-25E6-51EBEE6EE7D1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53C355C1-D490-E34A-6041-35D1D46CA05B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5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178" name="Google Shape;178;p5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Traveller Processing &amp; Passenger Experience</a:t>
            </a:r>
            <a:endParaRPr/>
          </a:p>
        </p:txBody>
      </p:sp>
      <p:sp>
        <p:nvSpPr>
          <p:cNvPr id="179" name="Google Shape;179;p5"/>
          <p:cNvSpPr/>
          <p:nvPr/>
        </p:nvSpPr>
        <p:spPr>
          <a:xfrm>
            <a:off x="685800" y="22402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Advance Passenger Info matched</a:t>
            </a:r>
            <a:endParaRPr/>
          </a:p>
        </p:txBody>
      </p:sp>
      <p:sp>
        <p:nvSpPr>
          <p:cNvPr id="180" name="Google Shape;180;p5"/>
          <p:cNvSpPr/>
          <p:nvPr/>
        </p:nvSpPr>
        <p:spPr>
          <a:xfrm>
            <a:off x="685800" y="31546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NZ Traveller Declarations completed</a:t>
            </a:r>
            <a:endParaRPr/>
          </a:p>
        </p:txBody>
      </p:sp>
      <p:sp>
        <p:nvSpPr>
          <p:cNvPr id="181" name="Google Shape;181;p5"/>
          <p:cNvSpPr/>
          <p:nvPr/>
        </p:nvSpPr>
        <p:spPr>
          <a:xfrm>
            <a:off x="685800" y="40690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Risk profiles updated</a:t>
            </a:r>
            <a:endParaRPr/>
          </a:p>
        </p:txBody>
      </p:sp>
      <p:sp>
        <p:nvSpPr>
          <p:cNvPr id="182" name="Google Shape;182;p5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5"/>
          <p:cNvSpPr/>
          <p:nvPr/>
        </p:nvSpPr>
        <p:spPr>
          <a:xfrm>
            <a:off x="2766060" y="17830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eGate coverage expanded</a:t>
            </a:r>
            <a:endParaRPr/>
          </a:p>
        </p:txBody>
      </p:sp>
      <p:sp>
        <p:nvSpPr>
          <p:cNvPr id="184" name="Google Shape;184;p5"/>
          <p:cNvSpPr/>
          <p:nvPr/>
        </p:nvSpPr>
        <p:spPr>
          <a:xfrm>
            <a:off x="2766060" y="26974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Biometric verification completed</a:t>
            </a:r>
            <a:endParaRPr/>
          </a:p>
        </p:txBody>
      </p:sp>
      <p:sp>
        <p:nvSpPr>
          <p:cNvPr id="185" name="Google Shape;185;p5"/>
          <p:cNvSpPr/>
          <p:nvPr/>
        </p:nvSpPr>
        <p:spPr>
          <a:xfrm>
            <a:off x="2766060" y="36118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Manual booths streamlined</a:t>
            </a:r>
            <a:endParaRPr/>
          </a:p>
        </p:txBody>
      </p:sp>
      <p:sp>
        <p:nvSpPr>
          <p:cNvPr id="186" name="Google Shape;186;p5"/>
          <p:cNvSpPr/>
          <p:nvPr/>
        </p:nvSpPr>
        <p:spPr>
          <a:xfrm>
            <a:off x="2766060" y="45262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Queue-analytics dashboards live</a:t>
            </a:r>
            <a:endParaRPr/>
          </a:p>
        </p:txBody>
      </p:sp>
      <p:sp>
        <p:nvSpPr>
          <p:cNvPr id="187" name="Google Shape;187;p5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5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SmartGate reliability improved</a:t>
            </a:r>
            <a:endParaRPr/>
          </a:p>
        </p:txBody>
      </p:sp>
      <p:sp>
        <p:nvSpPr>
          <p:cNvPr id="189" name="Google Shape;189;p5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Passenger feedback captured</a:t>
            </a:r>
            <a:endParaRPr/>
          </a:p>
        </p:txBody>
      </p:sp>
      <p:sp>
        <p:nvSpPr>
          <p:cNvPr id="190" name="Google Shape;190;p5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Border levies consulted on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5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5"/>
          <p:cNvSpPr/>
          <p:nvPr/>
        </p:nvSpPr>
        <p:spPr>
          <a:xfrm>
            <a:off x="6926580" y="22402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Passenger flow streamlined</a:t>
            </a:r>
            <a:endParaRPr/>
          </a:p>
        </p:txBody>
      </p:sp>
      <p:sp>
        <p:nvSpPr>
          <p:cNvPr id="193" name="Google Shape;193;p5"/>
          <p:cNvSpPr/>
          <p:nvPr/>
        </p:nvSpPr>
        <p:spPr>
          <a:xfrm>
            <a:off x="6926580" y="31546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satisfaction increased</a:t>
            </a:r>
            <a:endParaRPr/>
          </a:p>
        </p:txBody>
      </p:sp>
      <p:sp>
        <p:nvSpPr>
          <p:cNvPr id="194" name="Google Shape;194;p5"/>
          <p:cNvSpPr/>
          <p:nvPr/>
        </p:nvSpPr>
        <p:spPr>
          <a:xfrm>
            <a:off x="6926580" y="40690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Biosecurity compliance ensured</a:t>
            </a:r>
            <a:endParaRPr/>
          </a:p>
        </p:txBody>
      </p:sp>
      <p:sp>
        <p:nvSpPr>
          <p:cNvPr id="196" name="Google Shape;196;p5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197" name="Google Shape;197;p5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DF4D177-72CA-0ACB-53B4-825053DD2820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C5F46167-1A3B-FB76-9B2B-2C5FE128D66A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6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204" name="Google Shape;204;p6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Revenue Collection &amp; Compliance</a:t>
            </a:r>
            <a:endParaRPr/>
          </a:p>
        </p:txBody>
      </p:sp>
      <p:sp>
        <p:nvSpPr>
          <p:cNvPr id="205" name="Google Shape;205;p6"/>
          <p:cNvSpPr/>
          <p:nvPr/>
        </p:nvSpPr>
        <p:spPr>
          <a:xfrm>
            <a:off x="685800" y="22402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Tariff &amp; valuation guidance issued</a:t>
            </a:r>
            <a:endParaRPr/>
          </a:p>
        </p:txBody>
      </p:sp>
      <p:sp>
        <p:nvSpPr>
          <p:cNvPr id="206" name="Google Shape;206;p6"/>
          <p:cNvSpPr/>
          <p:nvPr/>
        </p:nvSpPr>
        <p:spPr>
          <a:xfrm>
            <a:off x="685800" y="31546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Client education delivered</a:t>
            </a:r>
            <a:endParaRPr/>
          </a:p>
        </p:txBody>
      </p:sp>
      <p:sp>
        <p:nvSpPr>
          <p:cNvPr id="207" name="Google Shape;207;p6"/>
          <p:cNvSpPr/>
          <p:nvPr/>
        </p:nvSpPr>
        <p:spPr>
          <a:xfrm>
            <a:off x="685800" y="40690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Self-service tariff tool rolled out</a:t>
            </a:r>
            <a:endParaRPr/>
          </a:p>
        </p:txBody>
      </p:sp>
      <p:sp>
        <p:nvSpPr>
          <p:cNvPr id="208" name="Google Shape;208;p6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6"/>
          <p:cNvSpPr/>
          <p:nvPr/>
        </p:nvSpPr>
        <p:spPr>
          <a:xfrm>
            <a:off x="2766060" y="17830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Import duty assessed</a:t>
            </a:r>
            <a:endParaRPr/>
          </a:p>
        </p:txBody>
      </p:sp>
      <p:sp>
        <p:nvSpPr>
          <p:cNvPr id="210" name="Google Shape;210;p6"/>
          <p:cNvSpPr/>
          <p:nvPr/>
        </p:nvSpPr>
        <p:spPr>
          <a:xfrm>
            <a:off x="2766060" y="26974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GST/excise liabilities calculated</a:t>
            </a:r>
            <a:endParaRPr/>
          </a:p>
        </p:txBody>
      </p:sp>
      <p:sp>
        <p:nvSpPr>
          <p:cNvPr id="211" name="Google Shape;211;p6"/>
          <p:cNvSpPr/>
          <p:nvPr/>
        </p:nvSpPr>
        <p:spPr>
          <a:xfrm>
            <a:off x="2766060" y="36118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Electronic lodgements recorded</a:t>
            </a:r>
            <a:endParaRPr/>
          </a:p>
        </p:txBody>
      </p:sp>
      <p:sp>
        <p:nvSpPr>
          <p:cNvPr id="212" name="Google Shape;212;p6"/>
          <p:cNvSpPr/>
          <p:nvPr/>
        </p:nvSpPr>
        <p:spPr>
          <a:xfrm>
            <a:off x="2766060" y="45262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Deferred-payment accounts monitored</a:t>
            </a:r>
            <a:endParaRPr/>
          </a:p>
        </p:txBody>
      </p:sp>
      <p:sp>
        <p:nvSpPr>
          <p:cNvPr id="213" name="Google Shape;213;p6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6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Post-clearance audits conducted</a:t>
            </a:r>
            <a:endParaRPr/>
          </a:p>
        </p:txBody>
      </p:sp>
      <p:sp>
        <p:nvSpPr>
          <p:cNvPr id="215" name="Google Shape;215;p6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Debt-recovery actions initiated</a:t>
            </a:r>
            <a:endParaRPr/>
          </a:p>
        </p:txBody>
      </p:sp>
      <p:sp>
        <p:nvSpPr>
          <p:cNvPr id="216" name="Google Shape;216;p6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Voluntary disclosures processed</a:t>
            </a:r>
            <a:endParaRPr/>
          </a:p>
        </p:txBody>
      </p:sp>
      <p:sp>
        <p:nvSpPr>
          <p:cNvPr id="217" name="Google Shape;217;p6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6"/>
          <p:cNvSpPr/>
          <p:nvPr/>
        </p:nvSpPr>
        <p:spPr>
          <a:xfrm>
            <a:off x="6926580" y="22402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Customs revenue collected</a:t>
            </a:r>
            <a:endParaRPr/>
          </a:p>
        </p:txBody>
      </p:sp>
      <p:sp>
        <p:nvSpPr>
          <p:cNvPr id="219" name="Google Shape;219;p6"/>
          <p:cNvSpPr/>
          <p:nvPr/>
        </p:nvSpPr>
        <p:spPr>
          <a:xfrm>
            <a:off x="6926580" y="31546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Revenue leakage minimised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6"/>
          <p:cNvSpPr/>
          <p:nvPr/>
        </p:nvSpPr>
        <p:spPr>
          <a:xfrm>
            <a:off x="6926580" y="4069080"/>
            <a:ext cx="1531620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Forecasting accuracy improved</a:t>
            </a:r>
            <a:endParaRPr/>
          </a:p>
        </p:txBody>
      </p:sp>
      <p:sp>
        <p:nvSpPr>
          <p:cNvPr id="222" name="Google Shape;222;p6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223" name="Google Shape;223;p6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243650-90CA-CDE0-DD91-C9AAA8446C41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49D405E3-23E0-DC35-885D-CB2C3444591C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7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230" name="Google Shape;230;p7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International Co-operation &amp; Partnerships</a:t>
            </a:r>
            <a:endParaRPr/>
          </a:p>
        </p:txBody>
      </p:sp>
      <p:sp>
        <p:nvSpPr>
          <p:cNvPr id="231" name="Google Shape;231;p7"/>
          <p:cNvSpPr/>
          <p:nvPr/>
        </p:nvSpPr>
        <p:spPr>
          <a:xfrm>
            <a:off x="685800" y="22402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MRAs signed</a:t>
            </a:r>
            <a:endParaRPr/>
          </a:p>
        </p:txBody>
      </p:sp>
      <p:sp>
        <p:nvSpPr>
          <p:cNvPr id="232" name="Google Shape;232;p7"/>
          <p:cNvSpPr/>
          <p:nvPr/>
        </p:nvSpPr>
        <p:spPr>
          <a:xfrm>
            <a:off x="685800" y="31546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WCO standards adopted</a:t>
            </a:r>
            <a:endParaRPr/>
          </a:p>
        </p:txBody>
      </p:sp>
      <p:sp>
        <p:nvSpPr>
          <p:cNvPr id="233" name="Google Shape;233;p7"/>
          <p:cNvSpPr/>
          <p:nvPr/>
        </p:nvSpPr>
        <p:spPr>
          <a:xfrm>
            <a:off x="685800" y="40690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Pacific customs capacity-building delivered</a:t>
            </a:r>
            <a:endParaRPr/>
          </a:p>
        </p:txBody>
      </p:sp>
      <p:sp>
        <p:nvSpPr>
          <p:cNvPr id="234" name="Google Shape;234;p7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7"/>
          <p:cNvSpPr/>
          <p:nvPr/>
        </p:nvSpPr>
        <p:spPr>
          <a:xfrm>
            <a:off x="2766060" y="26974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Joint enforcement task-forces deployed</a:t>
            </a:r>
            <a:endParaRPr/>
          </a:p>
        </p:txBody>
      </p:sp>
      <p:sp>
        <p:nvSpPr>
          <p:cNvPr id="236" name="Google Shape;236;p7"/>
          <p:cNvSpPr/>
          <p:nvPr/>
        </p:nvSpPr>
        <p:spPr>
          <a:xfrm>
            <a:off x="2766060" y="36118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Information-sharing agreements operational</a:t>
            </a:r>
            <a:endParaRPr/>
          </a:p>
        </p:txBody>
      </p:sp>
      <p:sp>
        <p:nvSpPr>
          <p:cNvPr id="237" name="Google Shape;237;p7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7"/>
          <p:cNvSpPr/>
          <p:nvPr/>
        </p:nvSpPr>
        <p:spPr>
          <a:xfrm>
            <a:off x="4846320" y="26974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Cross-border intelligence exchanged</a:t>
            </a:r>
            <a:endParaRPr/>
          </a:p>
        </p:txBody>
      </p:sp>
      <p:sp>
        <p:nvSpPr>
          <p:cNvPr id="239" name="Google Shape;239;p7"/>
          <p:cNvSpPr/>
          <p:nvPr/>
        </p:nvSpPr>
        <p:spPr>
          <a:xfrm>
            <a:off x="4846320" y="36118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Best practice shared</a:t>
            </a:r>
            <a:endParaRPr/>
          </a:p>
        </p:txBody>
      </p:sp>
      <p:sp>
        <p:nvSpPr>
          <p:cNvPr id="240" name="Google Shape;240;p7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7"/>
          <p:cNvSpPr/>
          <p:nvPr/>
        </p:nvSpPr>
        <p:spPr>
          <a:xfrm>
            <a:off x="6926580" y="31546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Global supply-chain resilience strengthened</a:t>
            </a:r>
            <a:endParaRPr/>
          </a:p>
        </p:txBody>
      </p:sp>
      <p:sp>
        <p:nvSpPr>
          <p:cNvPr id="243" name="Google Shape;243;p7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244" name="Google Shape;244;p7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0BF653-ECDD-B02A-76B3-4C6508FA9916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FC1FEDA7-91C0-F049-0C93-634862A30259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8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251" name="Google Shape;251;p8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Intelligence &amp; Risk Management</a:t>
            </a:r>
            <a:endParaRPr/>
          </a:p>
        </p:txBody>
      </p:sp>
      <p:sp>
        <p:nvSpPr>
          <p:cNvPr id="252" name="Google Shape;252;p8"/>
          <p:cNvSpPr/>
          <p:nvPr/>
        </p:nvSpPr>
        <p:spPr>
          <a:xfrm>
            <a:off x="685800" y="22402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Border datasets consolidated</a:t>
            </a:r>
            <a:endParaRPr/>
          </a:p>
        </p:txBody>
      </p:sp>
      <p:sp>
        <p:nvSpPr>
          <p:cNvPr id="253" name="Google Shape;253;p8"/>
          <p:cNvSpPr/>
          <p:nvPr/>
        </p:nvSpPr>
        <p:spPr>
          <a:xfrm>
            <a:off x="685800" y="31546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External data feeds ingested</a:t>
            </a:r>
            <a:endParaRPr/>
          </a:p>
        </p:txBody>
      </p:sp>
      <p:sp>
        <p:nvSpPr>
          <p:cNvPr id="254" name="Google Shape;254;p8"/>
          <p:cNvSpPr/>
          <p:nvPr/>
        </p:nvSpPr>
        <p:spPr>
          <a:xfrm>
            <a:off x="685800" y="40690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Data-quality governance enforced</a:t>
            </a:r>
            <a:endParaRPr/>
          </a:p>
        </p:txBody>
      </p:sp>
      <p:sp>
        <p:nvSpPr>
          <p:cNvPr id="255" name="Google Shape;255;p8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8"/>
          <p:cNvSpPr/>
          <p:nvPr/>
        </p:nvSpPr>
        <p:spPr>
          <a:xfrm>
            <a:off x="2766060" y="22402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Predictive risk models trained</a:t>
            </a:r>
            <a:endParaRPr/>
          </a:p>
        </p:txBody>
      </p:sp>
      <p:sp>
        <p:nvSpPr>
          <p:cNvPr id="257" name="Google Shape;257;p8"/>
          <p:cNvSpPr/>
          <p:nvPr/>
        </p:nvSpPr>
        <p:spPr>
          <a:xfrm>
            <a:off x="2766060" y="31546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Dashboards deployed</a:t>
            </a:r>
            <a:endParaRPr/>
          </a:p>
        </p:txBody>
      </p:sp>
      <p:sp>
        <p:nvSpPr>
          <p:cNvPr id="258" name="Google Shape;258;p8"/>
          <p:cNvSpPr/>
          <p:nvPr/>
        </p:nvSpPr>
        <p:spPr>
          <a:xfrm>
            <a:off x="2766060" y="40690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Anomaly alerts configured</a:t>
            </a:r>
            <a:endParaRPr/>
          </a:p>
        </p:txBody>
      </p:sp>
      <p:sp>
        <p:nvSpPr>
          <p:cNvPr id="259" name="Google Shape;259;p8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8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Risk alerts actioned</a:t>
            </a:r>
            <a:endParaRPr/>
          </a:p>
        </p:txBody>
      </p:sp>
      <p:sp>
        <p:nvSpPr>
          <p:cNvPr id="261" name="Google Shape;261;p8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Targeting rules refined</a:t>
            </a:r>
            <a:endParaRPr/>
          </a:p>
        </p:txBody>
      </p:sp>
      <p:sp>
        <p:nvSpPr>
          <p:cNvPr id="262" name="Google Shape;262;p8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Model performance reviewed</a:t>
            </a:r>
            <a:endParaRPr/>
          </a:p>
        </p:txBody>
      </p:sp>
      <p:sp>
        <p:nvSpPr>
          <p:cNvPr id="263" name="Google Shape;263;p8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8"/>
          <p:cNvSpPr/>
          <p:nvPr/>
        </p:nvSpPr>
        <p:spPr>
          <a:xfrm>
            <a:off x="6926580" y="26974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Risk exposure reduced</a:t>
            </a:r>
            <a:endParaRPr/>
          </a:p>
        </p:txBody>
      </p:sp>
      <p:sp>
        <p:nvSpPr>
          <p:cNvPr id="265" name="Google Shape;265;p8"/>
          <p:cNvSpPr/>
          <p:nvPr/>
        </p:nvSpPr>
        <p:spPr>
          <a:xfrm>
            <a:off x="6926580" y="36118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Decision accuracy improved</a:t>
            </a:r>
            <a:endParaRPr/>
          </a:p>
        </p:txBody>
      </p:sp>
      <p:sp>
        <p:nvSpPr>
          <p:cNvPr id="267" name="Google Shape;267;p8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268" name="Google Shape;268;p8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8C21E8E-620C-53D7-E720-DD46F2AF4C33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D75E63E7-2153-8DDA-C611-15145ABA81E1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9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275" name="Google Shape;275;p9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Digital Transformation &amp; Innovation</a:t>
            </a:r>
            <a:endParaRPr/>
          </a:p>
        </p:txBody>
      </p:sp>
      <p:sp>
        <p:nvSpPr>
          <p:cNvPr id="276" name="Google Shape;276;p9"/>
          <p:cNvSpPr/>
          <p:nvPr/>
        </p:nvSpPr>
        <p:spPr>
          <a:xfrm>
            <a:off x="685800" y="22402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Systems architecture reviewed</a:t>
            </a:r>
            <a:endParaRPr/>
          </a:p>
        </p:txBody>
      </p:sp>
      <p:sp>
        <p:nvSpPr>
          <p:cNvPr id="277" name="Google Shape;277;p9"/>
          <p:cNvSpPr/>
          <p:nvPr/>
        </p:nvSpPr>
        <p:spPr>
          <a:xfrm>
            <a:off x="685800" y="31546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Modernisation funding secured</a:t>
            </a:r>
            <a:endParaRPr/>
          </a:p>
        </p:txBody>
      </p:sp>
      <p:sp>
        <p:nvSpPr>
          <p:cNvPr id="278" name="Google Shape;278;p9"/>
          <p:cNvSpPr/>
          <p:nvPr/>
        </p:nvSpPr>
        <p:spPr>
          <a:xfrm>
            <a:off x="685800" y="40690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Legacy apps catalogued</a:t>
            </a:r>
            <a:endParaRPr/>
          </a:p>
        </p:txBody>
      </p:sp>
      <p:sp>
        <p:nvSpPr>
          <p:cNvPr id="279" name="Google Shape;279;p9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9"/>
          <p:cNvSpPr/>
          <p:nvPr/>
        </p:nvSpPr>
        <p:spPr>
          <a:xfrm>
            <a:off x="2766060" y="17830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CusMod replacement designed</a:t>
            </a:r>
            <a:endParaRPr/>
          </a:p>
        </p:txBody>
      </p:sp>
      <p:sp>
        <p:nvSpPr>
          <p:cNvPr id="281" name="Google Shape;281;p9"/>
          <p:cNvSpPr/>
          <p:nvPr/>
        </p:nvSpPr>
        <p:spPr>
          <a:xfrm>
            <a:off x="2766060" y="26974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Cloud infrastructure operational</a:t>
            </a:r>
            <a:endParaRPr/>
          </a:p>
        </p:txBody>
      </p:sp>
      <p:sp>
        <p:nvSpPr>
          <p:cNvPr id="282" name="Google Shape;282;p9"/>
          <p:cNvSpPr/>
          <p:nvPr/>
        </p:nvSpPr>
        <p:spPr>
          <a:xfrm>
            <a:off x="2766060" y="36118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Open APIs enabled</a:t>
            </a:r>
            <a:endParaRPr/>
          </a:p>
        </p:txBody>
      </p:sp>
      <p:sp>
        <p:nvSpPr>
          <p:cNvPr id="283" name="Google Shape;283;p9"/>
          <p:cNvSpPr/>
          <p:nvPr/>
        </p:nvSpPr>
        <p:spPr>
          <a:xfrm>
            <a:off x="2766060" y="45262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Cyber-security controls certified</a:t>
            </a:r>
            <a:endParaRPr/>
          </a:p>
        </p:txBody>
      </p:sp>
      <p:sp>
        <p:nvSpPr>
          <p:cNvPr id="284" name="Google Shape;284;p9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9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Digital-literacy training completed</a:t>
            </a:r>
            <a:endParaRPr/>
          </a:p>
        </p:txBody>
      </p:sp>
      <p:sp>
        <p:nvSpPr>
          <p:cNvPr id="286" name="Google Shape;286;p9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Agile delivery embedded</a:t>
            </a:r>
            <a:endParaRPr/>
          </a:p>
        </p:txBody>
      </p:sp>
      <p:sp>
        <p:nvSpPr>
          <p:cNvPr id="287" name="Google Shape;287;p9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User-research labs established</a:t>
            </a:r>
            <a:endParaRPr/>
          </a:p>
        </p:txBody>
      </p:sp>
      <p:sp>
        <p:nvSpPr>
          <p:cNvPr id="288" name="Google Shape;288;p9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9"/>
          <p:cNvSpPr/>
          <p:nvPr/>
        </p:nvSpPr>
        <p:spPr>
          <a:xfrm>
            <a:off x="6926580" y="22402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Border processes digitised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9"/>
          <p:cNvSpPr/>
          <p:nvPr/>
        </p:nvSpPr>
        <p:spPr>
          <a:xfrm>
            <a:off x="6926580" y="31546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Operational efficiency increased</a:t>
            </a:r>
            <a:endParaRPr/>
          </a:p>
        </p:txBody>
      </p:sp>
      <p:sp>
        <p:nvSpPr>
          <p:cNvPr id="291" name="Google Shape;291;p9"/>
          <p:cNvSpPr/>
          <p:nvPr/>
        </p:nvSpPr>
        <p:spPr>
          <a:xfrm>
            <a:off x="6926580" y="40690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interoperability achieved</a:t>
            </a:r>
            <a:endParaRPr/>
          </a:p>
        </p:txBody>
      </p:sp>
      <p:sp>
        <p:nvSpPr>
          <p:cNvPr id="293" name="Google Shape;293;p9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294" name="Google Shape;294;p9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8C07033-55C8-2C63-36CF-E0CD177B5CD6}"/>
              </a:ext>
            </a:extLst>
          </p:cNvPr>
          <p:cNvSpPr txBox="1"/>
          <p:nvPr/>
        </p:nvSpPr>
        <p:spPr>
          <a:xfrm>
            <a:off x="868680" y="6552171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19;p2">
            <a:extLst>
              <a:ext uri="{FF2B5EF4-FFF2-40B4-BE49-F238E27FC236}">
                <a16:creationId xmlns:a16="http://schemas.microsoft.com/office/drawing/2014/main" id="{85AA04F0-FFE2-BA38-9A46-905D8C4C3D4D}"/>
              </a:ext>
            </a:extLst>
          </p:cNvPr>
          <p:cNvSpPr txBox="1"/>
          <p:nvPr/>
        </p:nvSpPr>
        <p:spPr>
          <a:xfrm>
            <a:off x="7075055" y="6531"/>
            <a:ext cx="2090845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/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Customs </a:t>
            </a:r>
            <a:r>
              <a:rPr lang="en-AU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Service</a:t>
            </a:r>
            <a:endParaRPr sz="1200" dirty="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1196</Words>
  <Application>Microsoft Macintosh PowerPoint</Application>
  <PresentationFormat>On-screen Show (4:3)</PresentationFormat>
  <Paragraphs>193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Paul Duignan</cp:lastModifiedBy>
  <cp:revision>7</cp:revision>
  <dcterms:created xsi:type="dcterms:W3CDTF">2013-01-27T09:14:16Z</dcterms:created>
  <dcterms:modified xsi:type="dcterms:W3CDTF">2025-11-21T23:36:51Z</dcterms:modified>
</cp:coreProperties>
</file>