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y="6858000" cx="12188825"/>
  <p:notesSz cx="6858000" cy="9144000"/>
  <p:embeddedFontLst>
    <p:embeddedFont>
      <p:font typeface="Grandstander"/>
      <p:regular r:id="rId33"/>
      <p:bold r:id="rId34"/>
      <p:italic r:id="rId35"/>
      <p:boldItalic r:id="rId36"/>
    </p:embeddedFont>
    <p:embeddedFont>
      <p:font typeface="Grandstander Medium"/>
      <p:regular r:id="rId37"/>
      <p:bold r:id="rId38"/>
      <p:italic r:id="rId39"/>
      <p:boldItalic r:id="rId40"/>
    </p:embeddedFont>
    <p:embeddedFont>
      <p:font typeface="Grandstander SemiBold"/>
      <p:regular r:id="rId41"/>
      <p:bold r:id="rId42"/>
      <p:italic r:id="rId43"/>
      <p:boldItalic r:id="rId44"/>
    </p:embeddedFont>
    <p:embeddedFont>
      <p:font typeface="Lato"/>
      <p:regular r:id="rId45"/>
      <p:bold r:id="rId46"/>
      <p:italic r:id="rId47"/>
      <p:boldItalic r:id="rId48"/>
    </p:embeddedFont>
    <p:embeddedFont>
      <p:font typeface="Helvetica Neue"/>
      <p:regular r:id="rId49"/>
      <p:bold r:id="rId50"/>
      <p:italic r:id="rId51"/>
      <p:boldItalic r:id="rId52"/>
    </p:embeddedFont>
    <p:embeddedFont>
      <p:font typeface="Noto Sans Symbols"/>
      <p:regular r:id="rId53"/>
      <p:bold r:id="rId5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430">
          <p15:clr>
            <a:srgbClr val="747775"/>
          </p15:clr>
        </p15:guide>
        <p15:guide id="2" pos="3839">
          <p15:clr>
            <a:srgbClr val="747775"/>
          </p15:clr>
        </p15:guide>
      </p15:sldGuideLst>
    </p:ext>
    <p:ext uri="GoogleSlidesCustomDataVersion2">
      <go:slidesCustomData xmlns:go="http://customooxmlschemas.google.com/" r:id="rId55" roundtripDataSignature="AMtx7mhJ6wcmkCoB75M8auiPx0ovnlBMi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B048CBE-4FCD-4C25-83E1-7888F6D5A78E}">
  <a:tblStyle styleId="{BB048CBE-4FCD-4C25-83E1-7888F6D5A78E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430" orient="horz"/>
        <p:guide pos="3839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GrandstanderMedium-boldItalic.fntdata"/><Relationship Id="rId42" Type="http://schemas.openxmlformats.org/officeDocument/2006/relationships/font" Target="fonts/GrandstanderSemiBold-bold.fntdata"/><Relationship Id="rId41" Type="http://schemas.openxmlformats.org/officeDocument/2006/relationships/font" Target="fonts/GrandstanderSemiBold-regular.fntdata"/><Relationship Id="rId44" Type="http://schemas.openxmlformats.org/officeDocument/2006/relationships/font" Target="fonts/GrandstanderSemiBold-boldItalic.fntdata"/><Relationship Id="rId43" Type="http://schemas.openxmlformats.org/officeDocument/2006/relationships/font" Target="fonts/GrandstanderSemiBold-italic.fntdata"/><Relationship Id="rId46" Type="http://schemas.openxmlformats.org/officeDocument/2006/relationships/font" Target="fonts/Lato-bold.fntdata"/><Relationship Id="rId45" Type="http://schemas.openxmlformats.org/officeDocument/2006/relationships/font" Target="fonts/Lato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font" Target="fonts/Lato-boldItalic.fntdata"/><Relationship Id="rId47" Type="http://schemas.openxmlformats.org/officeDocument/2006/relationships/font" Target="fonts/Lato-italic.fntdata"/><Relationship Id="rId49" Type="http://schemas.openxmlformats.org/officeDocument/2006/relationships/font" Target="fonts/HelveticaNeue-regular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font" Target="fonts/Grandstander-regular.fntdata"/><Relationship Id="rId32" Type="http://schemas.openxmlformats.org/officeDocument/2006/relationships/slide" Target="slides/slide26.xml"/><Relationship Id="rId35" Type="http://schemas.openxmlformats.org/officeDocument/2006/relationships/font" Target="fonts/Grandstander-italic.fntdata"/><Relationship Id="rId34" Type="http://schemas.openxmlformats.org/officeDocument/2006/relationships/font" Target="fonts/Grandstander-bold.fntdata"/><Relationship Id="rId37" Type="http://schemas.openxmlformats.org/officeDocument/2006/relationships/font" Target="fonts/GrandstanderMedium-regular.fntdata"/><Relationship Id="rId36" Type="http://schemas.openxmlformats.org/officeDocument/2006/relationships/font" Target="fonts/Grandstander-boldItalic.fntdata"/><Relationship Id="rId39" Type="http://schemas.openxmlformats.org/officeDocument/2006/relationships/font" Target="fonts/GrandstanderMedium-italic.fntdata"/><Relationship Id="rId38" Type="http://schemas.openxmlformats.org/officeDocument/2006/relationships/font" Target="fonts/GrandstanderMedium-bold.fntdata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font" Target="fonts/HelveticaNeue-italic.fntdata"/><Relationship Id="rId50" Type="http://schemas.openxmlformats.org/officeDocument/2006/relationships/font" Target="fonts/HelveticaNeue-bold.fntdata"/><Relationship Id="rId53" Type="http://schemas.openxmlformats.org/officeDocument/2006/relationships/font" Target="fonts/NotoSansSymbols-regular.fntdata"/><Relationship Id="rId52" Type="http://schemas.openxmlformats.org/officeDocument/2006/relationships/font" Target="fonts/HelveticaNeue-boldItalic.fntdata"/><Relationship Id="rId11" Type="http://schemas.openxmlformats.org/officeDocument/2006/relationships/slide" Target="slides/slide5.xml"/><Relationship Id="rId55" Type="http://customschemas.google.com/relationships/presentationmetadata" Target="metadata"/><Relationship Id="rId10" Type="http://schemas.openxmlformats.org/officeDocument/2006/relationships/slide" Target="slides/slide4.xml"/><Relationship Id="rId54" Type="http://schemas.openxmlformats.org/officeDocument/2006/relationships/font" Target="fonts/NotoSansSymbols-bold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" name="Google Shape;10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4" name="Google Shape;214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9" name="Google Shape;229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2" name="Google Shape;242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7" name="Google Shape;257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b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4" name="Google Shape;264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3" name="Google Shape;273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8" name="Google Shape;288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92" name="Google Shape;292;p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9c03e3d857_0_2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5" name="Google Shape;115;g29c03e3d857_0_2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02" name="Google Shape;302;p3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13" name="Google Shape;313;p3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24" name="Google Shape;324;p3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35" name="Google Shape;335;p3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47" name="Google Shape;347;p3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58" name="Google Shape;358;p3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8" name="Google Shape;36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" name="Google Shape;12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15900" lvl="0" marL="2857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</a:pPr>
            <a:r>
              <a:t/>
            </a:r>
            <a:endParaRPr i="1" sz="1800">
              <a:solidFill>
                <a:srgbClr val="231F2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2" name="Google Shape;13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9" name="Google Shape;13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" name="Google Shape;15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7" name="Google Shape;167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2" name="Google Shape;182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1" name="Google Shape;201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4.png"/><Relationship Id="rId6" Type="http://schemas.openxmlformats.org/officeDocument/2006/relationships/image" Target="../media/image7.png"/><Relationship Id="rId7" Type="http://schemas.openxmlformats.org/officeDocument/2006/relationships/image" Target="../media/image1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13.png"/><Relationship Id="rId4" Type="http://schemas.openxmlformats.org/officeDocument/2006/relationships/image" Target="../media/image17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3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9.jpg"/><Relationship Id="rId4" Type="http://schemas.openxmlformats.org/officeDocument/2006/relationships/image" Target="../media/image6.png"/><Relationship Id="rId5" Type="http://schemas.openxmlformats.org/officeDocument/2006/relationships/image" Target="../media/image8.png"/><Relationship Id="rId6" Type="http://schemas.openxmlformats.org/officeDocument/2006/relationships/image" Target="../media/image7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A - MAT">
  <p:cSld name="CAPA - MA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29c03e3d857_0_170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11" name="Google Shape;11;g29c03e3d857_0_1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3085" y="340600"/>
            <a:ext cx="1453288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g29c03e3d857_0_17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29405" y="536802"/>
            <a:ext cx="1453288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g29c03e3d857_0_17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457179" y="809985"/>
            <a:ext cx="138237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g29c03e3d857_0_170"/>
          <p:cNvSpPr txBox="1"/>
          <p:nvPr/>
        </p:nvSpPr>
        <p:spPr>
          <a:xfrm rot="-5400000">
            <a:off x="11493153" y="1477365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descr="Forma&#10;&#10;O conteúdo gerado por IA pode estar incorreto." id="15" name="Google Shape;15;g29c03e3d857_0_17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g29c03e3d857_0_17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439549" y="340602"/>
            <a:ext cx="138237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g29c03e3d857_0_170"/>
          <p:cNvSpPr/>
          <p:nvPr/>
        </p:nvSpPr>
        <p:spPr>
          <a:xfrm flipH="1" rot="-48255">
            <a:off x="10673069" y="1045337"/>
            <a:ext cx="1082625" cy="565675"/>
          </a:xfrm>
          <a:prstGeom prst="roundRect">
            <a:avLst>
              <a:gd fmla="val 7293" name="adj"/>
            </a:avLst>
          </a:prstGeom>
          <a:noFill/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2666" u="none" cap="none" strike="noStrik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b="0" i="0" sz="2666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oogle Shape;77;p43"/>
          <p:cNvGrpSpPr/>
          <p:nvPr/>
        </p:nvGrpSpPr>
        <p:grpSpPr>
          <a:xfrm>
            <a:off x="4282919" y="1616689"/>
            <a:ext cx="4029284" cy="3987200"/>
            <a:chOff x="3060625" y="1076550"/>
            <a:chExt cx="3022750" cy="2990400"/>
          </a:xfrm>
        </p:grpSpPr>
        <p:pic>
          <p:nvPicPr>
            <p:cNvPr id="78" name="Google Shape;78;p4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9" name="Google Shape;79;p4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0" name="Google Shape;80;p43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RA SABER MAIS">
  <p:cSld name="PARA SABER MAI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9c03e3d857_0_205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83" name="Google Shape;83;g29c03e3d857_0_205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g29c03e3d857_0_205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5" name="Google Shape;85;g29c03e3d857_0_205"/>
          <p:cNvSpPr/>
          <p:nvPr/>
        </p:nvSpPr>
        <p:spPr>
          <a:xfrm rot="-119940">
            <a:off x="166724" y="177170"/>
            <a:ext cx="3396282" cy="53762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3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SABER MAIS</a:t>
            </a:r>
            <a:endParaRPr b="0" i="0" sz="2399" u="none" cap="none" strike="noStrik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6" name="Google Shape;86;g29c03e3d857_0_205"/>
          <p:cNvSpPr txBox="1"/>
          <p:nvPr>
            <p:ph idx="1" type="body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7" name="Google Shape;87;g29c03e3d857_0_205"/>
          <p:cNvSpPr txBox="1"/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0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44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90" name="Google Shape;90;p4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4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92" name="Google Shape;92;p44"/>
          <p:cNvSpPr/>
          <p:nvPr/>
        </p:nvSpPr>
        <p:spPr>
          <a:xfrm rot="-120000">
            <a:off x="181657" y="183566"/>
            <a:ext cx="1864269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2599" u="none" cap="none" strike="noStrik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93" name="Google Shape;93;p44"/>
          <p:cNvSpPr txBox="1"/>
          <p:nvPr>
            <p:ph idx="1" type="subTitle"/>
          </p:nvPr>
        </p:nvSpPr>
        <p:spPr>
          <a:xfrm rot="-120000">
            <a:off x="176396" y="169231"/>
            <a:ext cx="1856683" cy="545388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2599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. Capa - Matemática">
  <p:cSld name="1. Capa - Matemátic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45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. Aprofundando">
  <p:cSld name="8. Aprofund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46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98" name="Google Shape;98;p4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CF8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46"/>
          <p:cNvSpPr txBox="1"/>
          <p:nvPr>
            <p:ph idx="1" type="body"/>
          </p:nvPr>
        </p:nvSpPr>
        <p:spPr>
          <a:xfrm>
            <a:off x="608442" y="1652833"/>
            <a:ext cx="11008732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00" name="Google Shape;100;p46"/>
          <p:cNvSpPr txBox="1"/>
          <p:nvPr>
            <p:ph type="title"/>
          </p:nvPr>
        </p:nvSpPr>
        <p:spPr>
          <a:xfrm>
            <a:off x="608441" y="898167"/>
            <a:ext cx="11165092" cy="6769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1" i="0" sz="31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01" name="Google Shape;101;p46"/>
          <p:cNvSpPr txBox="1"/>
          <p:nvPr>
            <p:ph idx="2" type="subTitle"/>
          </p:nvPr>
        </p:nvSpPr>
        <p:spPr>
          <a:xfrm rot="-60000">
            <a:off x="175529" y="209627"/>
            <a:ext cx="5781097" cy="4900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399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102" name="Google Shape;102;p46"/>
          <p:cNvSpPr txBox="1"/>
          <p:nvPr/>
        </p:nvSpPr>
        <p:spPr>
          <a:xfrm rot="-5400000">
            <a:off x="11493153" y="482899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g29c03e3d857_0_177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20" name="Google Shape;20;g29c03e3d857_0_177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g29c03e3d857_0_177"/>
          <p:cNvSpPr/>
          <p:nvPr/>
        </p:nvSpPr>
        <p:spPr>
          <a:xfrm>
            <a:off x="6066053" y="300433"/>
            <a:ext cx="5880068" cy="6268000"/>
          </a:xfrm>
          <a:prstGeom prst="roundRect">
            <a:avLst>
              <a:gd fmla="val 3153" name="adj"/>
            </a:avLst>
          </a:prstGeom>
          <a:solidFill>
            <a:srgbClr val="F6EDE1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g29c03e3d857_0_177"/>
          <p:cNvSpPr txBox="1"/>
          <p:nvPr>
            <p:ph idx="1" type="body"/>
          </p:nvPr>
        </p:nvSpPr>
        <p:spPr>
          <a:xfrm>
            <a:off x="6423493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3" name="Google Shape;23;g29c03e3d857_0_177"/>
          <p:cNvSpPr txBox="1"/>
          <p:nvPr>
            <p:ph idx="2" type="body"/>
          </p:nvPr>
        </p:nvSpPr>
        <p:spPr>
          <a:xfrm>
            <a:off x="579016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4" name="Google Shape;24;g29c03e3d857_0_177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5" name="Google Shape;25;g29c03e3d857_0_177"/>
          <p:cNvSpPr/>
          <p:nvPr/>
        </p:nvSpPr>
        <p:spPr>
          <a:xfrm rot="-120000">
            <a:off x="181617" y="211659"/>
            <a:ext cx="2000999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g29c03e3d857_0_177"/>
          <p:cNvSpPr/>
          <p:nvPr/>
        </p:nvSpPr>
        <p:spPr>
          <a:xfrm rot="-60038">
            <a:off x="6030473" y="194866"/>
            <a:ext cx="5014859" cy="489372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612">
          <p15:clr>
            <a:srgbClr val="FBAE40"/>
          </p15:clr>
        </p15:guide>
        <p15:guide id="2" pos="5119">
          <p15:clr>
            <a:srgbClr val="FBAE40"/>
          </p15:clr>
        </p15:guide>
        <p15:guide id="3" orient="horz" pos="2160">
          <p15:clr>
            <a:srgbClr val="FBAE40"/>
          </p15:clr>
        </p15:guide>
        <p15:guide id="4" pos="383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g29c03e3d857_0_184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29" name="Google Shape;29;g29c03e3d857_0_18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g29c03e3d857_0_184"/>
          <p:cNvSpPr txBox="1"/>
          <p:nvPr>
            <p:ph idx="1" type="body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1" name="Google Shape;31;g29c03e3d857_0_184"/>
          <p:cNvSpPr txBox="1"/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0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2" name="Google Shape;32;g29c03e3d857_0_18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3" name="Google Shape;33;g29c03e3d857_0_184"/>
          <p:cNvSpPr/>
          <p:nvPr/>
        </p:nvSpPr>
        <p:spPr>
          <a:xfrm rot="-119958">
            <a:off x="181333" y="164823"/>
            <a:ext cx="2940125" cy="489299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VENCIANDO">
  <p:cSld name="VIVENCI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29c03e3d857_0_191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36" name="Google Shape;36;g29c03e3d857_0_191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g29c03e3d857_0_19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8" name="Google Shape;38;g29c03e3d857_0_191"/>
          <p:cNvSpPr/>
          <p:nvPr/>
        </p:nvSpPr>
        <p:spPr>
          <a:xfrm rot="-119868">
            <a:off x="181697" y="168701"/>
            <a:ext cx="2718645" cy="504311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VIVENCIANDO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g29c03e3d857_0_191"/>
          <p:cNvSpPr txBox="1"/>
          <p:nvPr>
            <p:ph idx="1" type="body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0" name="Google Shape;40;g29c03e3d857_0_191"/>
          <p:cNvSpPr txBox="1"/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0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29c03e3d857_0_198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43" name="Google Shape;43;g29c03e3d857_0_198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g29c03e3d857_0_198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5" name="Google Shape;45;g29c03e3d857_0_198"/>
          <p:cNvSpPr/>
          <p:nvPr/>
        </p:nvSpPr>
        <p:spPr>
          <a:xfrm rot="-119943">
            <a:off x="181502" y="174548"/>
            <a:ext cx="2381630" cy="489299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g29c03e3d857_0_198"/>
          <p:cNvSpPr txBox="1"/>
          <p:nvPr>
            <p:ph idx="1" type="body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7" name="Google Shape;47;g29c03e3d857_0_198"/>
          <p:cNvSpPr txBox="1"/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0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9c03e3d857_0_212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50" name="Google Shape;50;g29c03e3d857_0_212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" name="Google Shape;51;g29c03e3d857_0_212"/>
          <p:cNvPicPr preferRelativeResize="0"/>
          <p:nvPr/>
        </p:nvPicPr>
        <p:blipFill rotWithShape="1">
          <a:blip r:embed="rId3">
            <a:alphaModFix/>
          </a:blip>
          <a:srcRect b="0" l="15588" r="14095" t="0"/>
          <a:stretch/>
        </p:blipFill>
        <p:spPr>
          <a:xfrm>
            <a:off x="480743" y="673068"/>
            <a:ext cx="4000325" cy="5690667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g29c03e3d857_0_212"/>
          <p:cNvSpPr txBox="1"/>
          <p:nvPr>
            <p:ph idx="1" type="body"/>
          </p:nvPr>
        </p:nvSpPr>
        <p:spPr>
          <a:xfrm>
            <a:off x="4694295" y="987100"/>
            <a:ext cx="6912199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53" name="Google Shape;53;g29c03e3d857_0_212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4" name="Google Shape;54;g29c03e3d857_0_212"/>
          <p:cNvSpPr/>
          <p:nvPr/>
        </p:nvSpPr>
        <p:spPr>
          <a:xfrm rot="-120000">
            <a:off x="174880" y="168095"/>
            <a:ext cx="4511774" cy="489299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. Referências ">
  <p:cSld name="9. Referências 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0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57" name="Google Shape;57;p40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40"/>
          <p:cNvSpPr txBox="1"/>
          <p:nvPr>
            <p:ph idx="1" type="body"/>
          </p:nvPr>
        </p:nvSpPr>
        <p:spPr>
          <a:xfrm>
            <a:off x="495431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59" name="Google Shape;59;p40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0" name="Google Shape;60;p40"/>
          <p:cNvSpPr/>
          <p:nvPr/>
        </p:nvSpPr>
        <p:spPr>
          <a:xfrm rot="-120106">
            <a:off x="181460" y="172149"/>
            <a:ext cx="2515781" cy="489299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. Contra capa">
  <p:cSld name="1_10. Contra cap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drão do plano de fundo&#10;&#10;O conteúdo gerado por IA pode estar incorreto." id="62" name="Google Shape;62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"/>
            <a:ext cx="12188825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7826" y="662248"/>
            <a:ext cx="4047706" cy="140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83259" y="1099786"/>
            <a:ext cx="7879987" cy="4815911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4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descr="Forma&#10;&#10;O conteúdo gerado por IA pode estar incorreto." id="66" name="Google Shape;66;p4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41"/>
          <p:cNvSpPr/>
          <p:nvPr/>
        </p:nvSpPr>
        <p:spPr>
          <a:xfrm flipH="1" rot="-48255">
            <a:off x="799839" y="1071805"/>
            <a:ext cx="4155961" cy="565675"/>
          </a:xfrm>
          <a:prstGeom prst="roundRect">
            <a:avLst>
              <a:gd fmla="val 7293" name="adj"/>
            </a:avLst>
          </a:prstGeom>
          <a:noFill/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3732" u="none" cap="none" strike="noStrik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b="0" i="0" sz="3732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. Sistematizando">
  <p:cSld name="1_6. Sistematiz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2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70" name="Google Shape;70;p42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42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72" name="Google Shape;72;p42"/>
          <p:cNvSpPr/>
          <p:nvPr/>
        </p:nvSpPr>
        <p:spPr>
          <a:xfrm>
            <a:off x="9627577" y="492692"/>
            <a:ext cx="2053381" cy="3895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t" bIns="0" lIns="71975" spcFirstLastPara="1" rIns="10795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pt-BR" sz="1800" u="none" cap="none" strike="noStrike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42"/>
          <p:cNvSpPr/>
          <p:nvPr>
            <p:ph idx="2" type="pic"/>
          </p:nvPr>
        </p:nvSpPr>
        <p:spPr>
          <a:xfrm>
            <a:off x="5768423" y="882205"/>
            <a:ext cx="5912660" cy="3355687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74" name="Google Shape;74;p42"/>
          <p:cNvSpPr/>
          <p:nvPr/>
        </p:nvSpPr>
        <p:spPr>
          <a:xfrm rot="-120000">
            <a:off x="181657" y="183566"/>
            <a:ext cx="1864269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2599" u="none" cap="none" strike="noStrik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75" name="Google Shape;75;p42"/>
          <p:cNvSpPr txBox="1"/>
          <p:nvPr>
            <p:ph idx="1" type="subTitle"/>
          </p:nvPr>
        </p:nvSpPr>
        <p:spPr>
          <a:xfrm rot="-120000">
            <a:off x="176396" y="169231"/>
            <a:ext cx="1856683" cy="545388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2599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9"/>
          <p:cNvSpPr txBox="1"/>
          <p:nvPr>
            <p:ph type="title"/>
          </p:nvPr>
        </p:nvSpPr>
        <p:spPr>
          <a:xfrm>
            <a:off x="415492" y="593369"/>
            <a:ext cx="11357841" cy="58474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0" i="0" sz="2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7" name="Google Shape;7;p39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8" name="Google Shape;8;p39"/>
          <p:cNvSpPr txBox="1"/>
          <p:nvPr>
            <p:ph idx="1" type="body"/>
          </p:nvPr>
        </p:nvSpPr>
        <p:spPr>
          <a:xfrm>
            <a:off x="415492" y="1536633"/>
            <a:ext cx="11357841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b="0" i="0" sz="1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b="0" i="0" sz="1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5.jpg"/><Relationship Id="rId4" Type="http://schemas.openxmlformats.org/officeDocument/2006/relationships/image" Target="../media/image32.png"/><Relationship Id="rId5" Type="http://schemas.openxmlformats.org/officeDocument/2006/relationships/image" Target="../media/image39.jpg"/><Relationship Id="rId6" Type="http://schemas.openxmlformats.org/officeDocument/2006/relationships/image" Target="../media/image2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7.png"/><Relationship Id="rId4" Type="http://schemas.openxmlformats.org/officeDocument/2006/relationships/image" Target="../media/image48.jpg"/><Relationship Id="rId5" Type="http://schemas.openxmlformats.org/officeDocument/2006/relationships/image" Target="../media/image38.jpg"/><Relationship Id="rId6" Type="http://schemas.openxmlformats.org/officeDocument/2006/relationships/image" Target="../media/image46.jpg"/><Relationship Id="rId7" Type="http://schemas.openxmlformats.org/officeDocument/2006/relationships/image" Target="../media/image5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8.jpg"/><Relationship Id="rId4" Type="http://schemas.openxmlformats.org/officeDocument/2006/relationships/image" Target="../media/image38.jpg"/><Relationship Id="rId5" Type="http://schemas.openxmlformats.org/officeDocument/2006/relationships/image" Target="../media/image46.jpg"/><Relationship Id="rId6" Type="http://schemas.openxmlformats.org/officeDocument/2006/relationships/image" Target="../media/image53.jpg"/><Relationship Id="rId7" Type="http://schemas.openxmlformats.org/officeDocument/2006/relationships/image" Target="../media/image2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efape.educacao.sp.gov.br/curriculopaulista/wp-content/uploads/2023/02/Curriculo_Paulista-etapas-Educa%C3%A7%C3%A3o-Infantil-e-Ensino-Fundamental-ISBN.pdf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8.png"/><Relationship Id="rId4" Type="http://schemas.openxmlformats.org/officeDocument/2006/relationships/image" Target="../media/image42.png"/><Relationship Id="rId5" Type="http://schemas.openxmlformats.org/officeDocument/2006/relationships/image" Target="../media/image5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2.png"/><Relationship Id="rId4" Type="http://schemas.openxmlformats.org/officeDocument/2006/relationships/image" Target="../media/image55.png"/><Relationship Id="rId5" Type="http://schemas.openxmlformats.org/officeDocument/2006/relationships/image" Target="../media/image5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9.png"/><Relationship Id="rId4" Type="http://schemas.openxmlformats.org/officeDocument/2006/relationships/image" Target="../media/image42.png"/><Relationship Id="rId5" Type="http://schemas.openxmlformats.org/officeDocument/2006/relationships/image" Target="../media/image6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9.png"/><Relationship Id="rId4" Type="http://schemas.openxmlformats.org/officeDocument/2006/relationships/image" Target="../media/image42.png"/><Relationship Id="rId5" Type="http://schemas.openxmlformats.org/officeDocument/2006/relationships/image" Target="../media/image6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2.png"/><Relationship Id="rId4" Type="http://schemas.openxmlformats.org/officeDocument/2006/relationships/image" Target="../media/image55.png"/><Relationship Id="rId5" Type="http://schemas.openxmlformats.org/officeDocument/2006/relationships/image" Target="../media/image6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2.png"/><Relationship Id="rId4" Type="http://schemas.openxmlformats.org/officeDocument/2006/relationships/image" Target="../media/image55.png"/><Relationship Id="rId5" Type="http://schemas.openxmlformats.org/officeDocument/2006/relationships/image" Target="../media/image5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2.png"/><Relationship Id="rId4" Type="http://schemas.openxmlformats.org/officeDocument/2006/relationships/image" Target="../media/image55.png"/><Relationship Id="rId5" Type="http://schemas.openxmlformats.org/officeDocument/2006/relationships/image" Target="../media/image57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jpg"/><Relationship Id="rId4" Type="http://schemas.openxmlformats.org/officeDocument/2006/relationships/image" Target="../media/image27.png"/><Relationship Id="rId5" Type="http://schemas.openxmlformats.org/officeDocument/2006/relationships/image" Target="../media/image1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0.jpg"/><Relationship Id="rId4" Type="http://schemas.openxmlformats.org/officeDocument/2006/relationships/image" Target="../media/image2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8.png"/><Relationship Id="rId4" Type="http://schemas.openxmlformats.org/officeDocument/2006/relationships/image" Target="../media/image25.jpg"/><Relationship Id="rId5" Type="http://schemas.openxmlformats.org/officeDocument/2006/relationships/image" Target="../media/image19.jpg"/><Relationship Id="rId6" Type="http://schemas.openxmlformats.org/officeDocument/2006/relationships/image" Target="../media/image2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0.png"/><Relationship Id="rId4" Type="http://schemas.openxmlformats.org/officeDocument/2006/relationships/image" Target="../media/image25.jpg"/><Relationship Id="rId5" Type="http://schemas.openxmlformats.org/officeDocument/2006/relationships/image" Target="../media/image1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9.jpg"/><Relationship Id="rId4" Type="http://schemas.openxmlformats.org/officeDocument/2006/relationships/image" Target="../media/image2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0.png"/><Relationship Id="rId4" Type="http://schemas.openxmlformats.org/officeDocument/2006/relationships/image" Target="../media/image29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5.jpg"/><Relationship Id="rId4" Type="http://schemas.openxmlformats.org/officeDocument/2006/relationships/image" Target="../media/image32.png"/><Relationship Id="rId5" Type="http://schemas.openxmlformats.org/officeDocument/2006/relationships/image" Target="../media/image39.jpg"/><Relationship Id="rId6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"/>
          <p:cNvSpPr txBox="1"/>
          <p:nvPr/>
        </p:nvSpPr>
        <p:spPr>
          <a:xfrm>
            <a:off x="615040" y="2666099"/>
            <a:ext cx="10958745" cy="1973886"/>
          </a:xfrm>
          <a:prstGeom prst="rect">
            <a:avLst/>
          </a:prstGeom>
          <a:noFill/>
          <a:ln>
            <a:noFill/>
          </a:ln>
          <a:effectLst>
            <a:outerShdw rotWithShape="0" algn="bl" dir="5400000" dist="47625">
              <a:srgbClr val="000000">
                <a:alpha val="24313"/>
              </a:srgbClr>
            </a:outerShdw>
          </a:effectLst>
        </p:spPr>
        <p:txBody>
          <a:bodyPr anchorCtr="0" anchor="ctr" bIns="23975" lIns="119950" spcFirstLastPara="1" rIns="121850" wrap="square" tIns="23975">
            <a:norm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4799" u="none" cap="none" strike="noStrike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CONCEITOS DE TEMPO III </a:t>
            </a:r>
            <a:endParaRPr b="1" i="0" sz="4799" u="none" cap="none" strike="noStrike">
              <a:solidFill>
                <a:srgbClr val="000000"/>
              </a:solidFill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108" name="Google Shape;108;p1"/>
          <p:cNvSpPr/>
          <p:nvPr/>
        </p:nvSpPr>
        <p:spPr>
          <a:xfrm flipH="1" rot="-48481">
            <a:off x="10628136" y="397660"/>
            <a:ext cx="1191008" cy="914688"/>
          </a:xfrm>
          <a:prstGeom prst="roundRect">
            <a:avLst>
              <a:gd fmla="val 7293" name="adj"/>
            </a:avLst>
          </a:prstGeom>
          <a:noFill/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5599" u="none" cap="none" strike="noStrike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b="0" baseline="30000" i="0" lang="pt-BR" sz="5599" u="sng" cap="none" strike="noStrike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b="0" baseline="30000" i="0" sz="2933" u="sng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"/>
          <p:cNvSpPr/>
          <p:nvPr/>
        </p:nvSpPr>
        <p:spPr>
          <a:xfrm flipH="1">
            <a:off x="315419" y="5453843"/>
            <a:ext cx="1828690" cy="440047"/>
          </a:xfrm>
          <a:prstGeom prst="roundRect">
            <a:avLst>
              <a:gd fmla="val 43258" name="adj"/>
            </a:avLst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b="0" i="0" lang="pt-BR" sz="2133" u="none" cap="none" strike="noStrik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b="0" baseline="30000" i="0" lang="pt-BR" sz="2133" u="sng" cap="none" strike="noStrik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b="0" i="0" lang="pt-BR" sz="2133" u="none" cap="none" strike="noStrik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b="0" i="0" sz="21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"/>
          <p:cNvSpPr/>
          <p:nvPr/>
        </p:nvSpPr>
        <p:spPr>
          <a:xfrm>
            <a:off x="280432" y="6070178"/>
            <a:ext cx="4922504" cy="440047"/>
          </a:xfrm>
          <a:prstGeom prst="roundRect">
            <a:avLst>
              <a:gd fmla="val 49047" name="adj"/>
            </a:avLst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b="0" i="0" lang="pt-BR" sz="2133" u="none" cap="none" strike="noStrik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b="0" i="0" sz="21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"/>
          <p:cNvSpPr/>
          <p:nvPr/>
        </p:nvSpPr>
        <p:spPr>
          <a:xfrm rot="-120000">
            <a:off x="5340441" y="2271653"/>
            <a:ext cx="1504060" cy="478564"/>
          </a:xfrm>
          <a:prstGeom prst="roundRect">
            <a:avLst>
              <a:gd fmla="val 47917" name="adj"/>
            </a:avLst>
          </a:prstGeom>
          <a:solidFill>
            <a:srgbClr val="4B5E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05</a:t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"/>
          <p:cNvSpPr/>
          <p:nvPr/>
        </p:nvSpPr>
        <p:spPr>
          <a:xfrm rot="-60000">
            <a:off x="4286167" y="4638200"/>
            <a:ext cx="3633824" cy="828901"/>
          </a:xfrm>
          <a:prstGeom prst="roundRect">
            <a:avLst>
              <a:gd fmla="val 30970" name="adj"/>
            </a:avLst>
          </a:prstGeom>
          <a:solidFill>
            <a:srgbClr val="4B5E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MATEMÁTICA</a:t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esenho de personagem de desenho animado&#10;&#10;Descrição gerada automaticamente" id="216" name="Google Shape;216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1388929" y="3494690"/>
            <a:ext cx="2882149" cy="2882149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217" name="Google Shape;217;p23"/>
          <p:cNvGrpSpPr/>
          <p:nvPr/>
        </p:nvGrpSpPr>
        <p:grpSpPr>
          <a:xfrm>
            <a:off x="4673742" y="3623544"/>
            <a:ext cx="5259396" cy="2742129"/>
            <a:chOff x="3200400" y="2031169"/>
            <a:chExt cx="4572000" cy="2383737"/>
          </a:xfrm>
        </p:grpSpPr>
        <p:grpSp>
          <p:nvGrpSpPr>
            <p:cNvPr id="218" name="Google Shape;218;p23"/>
            <p:cNvGrpSpPr/>
            <p:nvPr/>
          </p:nvGrpSpPr>
          <p:grpSpPr>
            <a:xfrm>
              <a:off x="3594343" y="2146193"/>
              <a:ext cx="953259" cy="2153688"/>
              <a:chOff x="2520959" y="2261142"/>
              <a:chExt cx="914400" cy="2275483"/>
            </a:xfrm>
          </p:grpSpPr>
          <p:pic>
            <p:nvPicPr>
              <p:cNvPr descr="Uma imagem contendo Forma&#10;&#10;Descrição gerada automaticamente" id="219" name="Google Shape;219;p23"/>
              <p:cNvPicPr preferRelativeResize="0"/>
              <p:nvPr/>
            </p:nvPicPr>
            <p:blipFill rotWithShape="1">
              <a:blip r:embed="rId4">
                <a:alphaModFix/>
              </a:blip>
              <a:srcRect b="10662" l="34793" r="36253" t="9423"/>
              <a:stretch/>
            </p:blipFill>
            <p:spPr>
              <a:xfrm>
                <a:off x="2520959" y="2261142"/>
                <a:ext cx="914400" cy="227548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20" name="Google Shape;220;p23"/>
              <p:cNvSpPr/>
              <p:nvPr/>
            </p:nvSpPr>
            <p:spPr>
              <a:xfrm>
                <a:off x="2724912" y="2368296"/>
                <a:ext cx="210312" cy="157734"/>
              </a:xfrm>
              <a:prstGeom prst="ellipse">
                <a:avLst/>
              </a:prstGeom>
              <a:solidFill>
                <a:srgbClr val="F4B102"/>
              </a:solidFill>
              <a:ln cap="flat" cmpd="sng" w="25400">
                <a:solidFill>
                  <a:srgbClr val="F4B10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87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descr="Diagrama&#10;&#10;Descrição gerada automaticamente com confiança média" id="221" name="Google Shape;221;p2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073028" y="2475414"/>
              <a:ext cx="2473452" cy="1703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2" name="Google Shape;222;p23"/>
            <p:cNvSpPr/>
            <p:nvPr/>
          </p:nvSpPr>
          <p:spPr>
            <a:xfrm>
              <a:off x="3200400" y="2031169"/>
              <a:ext cx="4572000" cy="2383737"/>
            </a:xfrm>
            <a:custGeom>
              <a:rect b="b" l="l" r="r" t="t"/>
              <a:pathLst>
                <a:path extrusionOk="0" h="2383737" w="4572000">
                  <a:moveTo>
                    <a:pt x="0" y="0"/>
                  </a:moveTo>
                  <a:cubicBezTo>
                    <a:pt x="250045" y="10533"/>
                    <a:pt x="375219" y="-28086"/>
                    <a:pt x="607423" y="0"/>
                  </a:cubicBezTo>
                  <a:cubicBezTo>
                    <a:pt x="839627" y="28086"/>
                    <a:pt x="1049736" y="-26862"/>
                    <a:pt x="1214846" y="0"/>
                  </a:cubicBezTo>
                  <a:cubicBezTo>
                    <a:pt x="1379956" y="26862"/>
                    <a:pt x="1520147" y="-5433"/>
                    <a:pt x="1730829" y="0"/>
                  </a:cubicBezTo>
                  <a:cubicBezTo>
                    <a:pt x="1941511" y="5433"/>
                    <a:pt x="2169477" y="-6328"/>
                    <a:pt x="2383971" y="0"/>
                  </a:cubicBezTo>
                  <a:cubicBezTo>
                    <a:pt x="2598465" y="6328"/>
                    <a:pt x="2741443" y="22804"/>
                    <a:pt x="2945674" y="0"/>
                  </a:cubicBezTo>
                  <a:cubicBezTo>
                    <a:pt x="3149905" y="-22804"/>
                    <a:pt x="3277569" y="674"/>
                    <a:pt x="3598817" y="0"/>
                  </a:cubicBezTo>
                  <a:cubicBezTo>
                    <a:pt x="3920065" y="-674"/>
                    <a:pt x="4213007" y="46481"/>
                    <a:pt x="4572000" y="0"/>
                  </a:cubicBezTo>
                  <a:cubicBezTo>
                    <a:pt x="4575375" y="172239"/>
                    <a:pt x="4541929" y="474740"/>
                    <a:pt x="4572000" y="619772"/>
                  </a:cubicBezTo>
                  <a:cubicBezTo>
                    <a:pt x="4602071" y="764804"/>
                    <a:pt x="4598440" y="1044329"/>
                    <a:pt x="4572000" y="1168031"/>
                  </a:cubicBezTo>
                  <a:cubicBezTo>
                    <a:pt x="4545560" y="1291733"/>
                    <a:pt x="4556918" y="1513912"/>
                    <a:pt x="4572000" y="1716291"/>
                  </a:cubicBezTo>
                  <a:cubicBezTo>
                    <a:pt x="4587082" y="1918670"/>
                    <a:pt x="4593806" y="2153919"/>
                    <a:pt x="4572000" y="2383737"/>
                  </a:cubicBezTo>
                  <a:cubicBezTo>
                    <a:pt x="4296459" y="2362135"/>
                    <a:pt x="4261641" y="2357782"/>
                    <a:pt x="3964577" y="2383737"/>
                  </a:cubicBezTo>
                  <a:cubicBezTo>
                    <a:pt x="3667513" y="2409692"/>
                    <a:pt x="3522780" y="2377504"/>
                    <a:pt x="3265714" y="2383737"/>
                  </a:cubicBezTo>
                  <a:cubicBezTo>
                    <a:pt x="3008648" y="2389970"/>
                    <a:pt x="2984221" y="2387470"/>
                    <a:pt x="2749731" y="2383737"/>
                  </a:cubicBezTo>
                  <a:cubicBezTo>
                    <a:pt x="2515241" y="2380004"/>
                    <a:pt x="2356805" y="2356399"/>
                    <a:pt x="2188029" y="2383737"/>
                  </a:cubicBezTo>
                  <a:cubicBezTo>
                    <a:pt x="2019253" y="2411075"/>
                    <a:pt x="1770409" y="2376724"/>
                    <a:pt x="1489166" y="2383737"/>
                  </a:cubicBezTo>
                  <a:cubicBezTo>
                    <a:pt x="1207923" y="2390750"/>
                    <a:pt x="1179275" y="2364052"/>
                    <a:pt x="927463" y="2383737"/>
                  </a:cubicBezTo>
                  <a:cubicBezTo>
                    <a:pt x="675651" y="2403422"/>
                    <a:pt x="247981" y="2419823"/>
                    <a:pt x="0" y="2383737"/>
                  </a:cubicBezTo>
                  <a:cubicBezTo>
                    <a:pt x="-2288" y="2238219"/>
                    <a:pt x="-23610" y="1985358"/>
                    <a:pt x="0" y="1740128"/>
                  </a:cubicBezTo>
                  <a:cubicBezTo>
                    <a:pt x="23610" y="1494898"/>
                    <a:pt x="13345" y="1368808"/>
                    <a:pt x="0" y="1168031"/>
                  </a:cubicBezTo>
                  <a:cubicBezTo>
                    <a:pt x="-13345" y="967254"/>
                    <a:pt x="27805" y="789624"/>
                    <a:pt x="0" y="595934"/>
                  </a:cubicBezTo>
                  <a:cubicBezTo>
                    <a:pt x="-27805" y="402244"/>
                    <a:pt x="-25076" y="252891"/>
                    <a:pt x="0" y="0"/>
                  </a:cubicBezTo>
                  <a:close/>
                </a:path>
              </a:pathLst>
            </a:custGeom>
            <a:noFill/>
            <a:ln cap="flat" cmpd="sng" w="38100">
              <a:solidFill>
                <a:srgbClr val="7030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87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3" name="Google Shape;223;p23"/>
          <p:cNvSpPr txBox="1"/>
          <p:nvPr/>
        </p:nvSpPr>
        <p:spPr>
          <a:xfrm>
            <a:off x="6023804" y="5662293"/>
            <a:ext cx="434655" cy="6666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73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224" name="Google Shape;224;p23"/>
          <p:cNvSpPr txBox="1"/>
          <p:nvPr>
            <p:ph idx="1" type="body"/>
          </p:nvPr>
        </p:nvSpPr>
        <p:spPr>
          <a:xfrm>
            <a:off x="383396" y="1300556"/>
            <a:ext cx="10943216" cy="517063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514350" lvl="0" marL="74289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ial"/>
              <a:buAutoNum type="arabicPeriod" startAt="3"/>
            </a:pPr>
            <a:r>
              <a:rPr lang="pt-BR" sz="26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HUMM! QUE CHEIRINHO GOSTOSO! VEM DA CASA DA VOVÓ. ACHO QUE ELA ESTÁ PREPARANDO UMA MACARRONADA DELICIOSA.</a:t>
            </a:r>
            <a:br>
              <a:rPr lang="pt-BR" sz="26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26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COMO ESTAVA O MACARRÃO </a:t>
            </a:r>
            <a:r>
              <a:rPr b="1" lang="pt-BR" sz="26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ANTES</a:t>
            </a:r>
            <a:r>
              <a:rPr i="1" lang="pt-BR" sz="26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6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DE A VOVÓ COZINHAR? FAÇA UM </a:t>
            </a:r>
            <a:r>
              <a:rPr b="1" lang="pt-BR" sz="26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r>
              <a:rPr lang="pt-BR" sz="26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NA RESPOSTA.</a:t>
            </a:r>
            <a:br>
              <a:rPr lang="pt-BR" sz="2600">
                <a:latin typeface="Calibri"/>
                <a:ea typeface="Calibri"/>
                <a:cs typeface="Calibri"/>
                <a:sym typeface="Calibri"/>
              </a:rPr>
            </a:br>
            <a:endParaRPr sz="2600"/>
          </a:p>
        </p:txBody>
      </p:sp>
      <p:sp>
        <p:nvSpPr>
          <p:cNvPr id="225" name="Google Shape;225;p23"/>
          <p:cNvSpPr txBox="1"/>
          <p:nvPr>
            <p:ph type="title"/>
          </p:nvPr>
        </p:nvSpPr>
        <p:spPr>
          <a:xfrm>
            <a:off x="8637224" y="359537"/>
            <a:ext cx="2655564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pt-BR"/>
              <a:t>CORREÇÃO</a:t>
            </a:r>
            <a:endParaRPr/>
          </a:p>
        </p:txBody>
      </p:sp>
      <p:pic>
        <p:nvPicPr>
          <p:cNvPr id="226" name="Google Shape;226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399675" y="434474"/>
            <a:ext cx="414819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4"/>
          <p:cNvSpPr txBox="1"/>
          <p:nvPr>
            <p:ph idx="1" type="body"/>
          </p:nvPr>
        </p:nvSpPr>
        <p:spPr>
          <a:xfrm>
            <a:off x="559028" y="807029"/>
            <a:ext cx="11008732" cy="11627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514350" lvl="0" marL="74289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Arial"/>
              <a:buAutoNum type="arabicPeriod" startAt="4"/>
            </a:pPr>
            <a:r>
              <a:rPr lang="pt-BR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VEJA AS ATIVIDADES ABAIXO E, PARA CADA UMA, PINTE EM QUE PERÍODO DO DIA VOCÊ FAZ CADA ATIVIDADE.</a:t>
            </a:r>
            <a:endParaRPr/>
          </a:p>
          <a:p>
            <a:pPr indent="-349313" lvl="0" marL="74289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99"/>
              <a:buFont typeface="Arial"/>
              <a:buNone/>
            </a:pPr>
            <a:r>
              <a:t/>
            </a:r>
            <a:endParaRPr/>
          </a:p>
        </p:txBody>
      </p:sp>
      <p:pic>
        <p:nvPicPr>
          <p:cNvPr id="232" name="Google Shape;232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28673" y="495572"/>
            <a:ext cx="478174" cy="46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3" name="Google Shape;233;p24"/>
          <p:cNvGrpSpPr/>
          <p:nvPr/>
        </p:nvGrpSpPr>
        <p:grpSpPr>
          <a:xfrm>
            <a:off x="1571442" y="1989559"/>
            <a:ext cx="7873912" cy="1859462"/>
            <a:chOff x="1306905" y="3141665"/>
            <a:chExt cx="5906972" cy="1394960"/>
          </a:xfrm>
        </p:grpSpPr>
        <p:pic>
          <p:nvPicPr>
            <p:cNvPr descr="Desenho de um urso de pelúcia&#10;&#10;Descrição gerada automaticamente com confiança média" id="234" name="Google Shape;234;p24"/>
            <p:cNvPicPr preferRelativeResize="0"/>
            <p:nvPr/>
          </p:nvPicPr>
          <p:blipFill rotWithShape="1">
            <a:blip r:embed="rId4">
              <a:alphaModFix/>
            </a:blip>
            <a:srcRect b="5286" l="3388" r="77042" t="51078"/>
            <a:stretch/>
          </p:blipFill>
          <p:spPr>
            <a:xfrm>
              <a:off x="4490371" y="3141665"/>
              <a:ext cx="1041313" cy="13949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terface gráfica do usuário&#10;&#10;Descrição gerada automaticamente" id="235" name="Google Shape;235;p24"/>
            <p:cNvPicPr preferRelativeResize="0"/>
            <p:nvPr/>
          </p:nvPicPr>
          <p:blipFill rotWithShape="1">
            <a:blip r:embed="rId5">
              <a:alphaModFix/>
            </a:blip>
            <a:srcRect b="0" l="0" r="69927" t="61363"/>
            <a:stretch/>
          </p:blipFill>
          <p:spPr>
            <a:xfrm>
              <a:off x="1306905" y="3233828"/>
              <a:ext cx="1007772" cy="129474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Desenho de personagem de desenho animado&#10;&#10;Descrição gerada automaticamente com confiança média" id="236" name="Google Shape;236;p24"/>
            <p:cNvPicPr preferRelativeResize="0"/>
            <p:nvPr/>
          </p:nvPicPr>
          <p:blipFill rotWithShape="1">
            <a:blip r:embed="rId6">
              <a:alphaModFix/>
            </a:blip>
            <a:srcRect b="2401" l="59385" r="0" t="68664"/>
            <a:stretch/>
          </p:blipFill>
          <p:spPr>
            <a:xfrm>
              <a:off x="5861304" y="3396932"/>
              <a:ext cx="1352573" cy="9635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Desenho de personagens&#10;&#10;Descrição gerada automaticamente com confiança média" id="237" name="Google Shape;237;p24"/>
            <p:cNvPicPr preferRelativeResize="0"/>
            <p:nvPr/>
          </p:nvPicPr>
          <p:blipFill rotWithShape="1">
            <a:blip r:embed="rId7">
              <a:alphaModFix/>
            </a:blip>
            <a:srcRect b="66119" l="35248" r="39238" t="0"/>
            <a:stretch/>
          </p:blipFill>
          <p:spPr>
            <a:xfrm>
              <a:off x="2912178" y="3198395"/>
              <a:ext cx="1007773" cy="1338230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238" name="Google Shape;238;p24"/>
          <p:cNvGraphicFramePr/>
          <p:nvPr/>
        </p:nvGraphicFramePr>
        <p:xfrm>
          <a:off x="1213085" y="456975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{BB048CBE-4FCD-4C25-83E1-7888F6D5A78E}</a:tableStyleId>
              </a:tblPr>
              <a:tblGrid>
                <a:gridCol w="2085300"/>
                <a:gridCol w="2085300"/>
                <a:gridCol w="2085300"/>
                <a:gridCol w="2085300"/>
              </a:tblGrid>
              <a:tr h="479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900" u="none" cap="none" strike="noStrike"/>
                        <a:t>MANHÃ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900" u="none" cap="none" strike="noStrike"/>
                        <a:t>MANHÃ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900" u="none" cap="none" strike="noStrike"/>
                        <a:t>MANHÃ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900" u="none" cap="none" strike="noStrike"/>
                        <a:t>MANHÃ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9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900" u="none" cap="none" strike="noStrike"/>
                        <a:t>TARDE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900" u="none" cap="none" strike="noStrike"/>
                        <a:t>TARDE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900" u="none" cap="none" strike="noStrike"/>
                        <a:t>TARDE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900" u="none" cap="none" strike="noStrike"/>
                        <a:t>TARDE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9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900" u="none" cap="none" strike="noStrike"/>
                        <a:t>NOITE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900" u="none" cap="none" strike="noStrike"/>
                        <a:t>NOITE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900" u="none" cap="none" strike="noStrike"/>
                        <a:t>NOITE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900" u="none" cap="none" strike="noStrike"/>
                        <a:t>NOITE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39" name="Google Shape;239;p24"/>
          <p:cNvGraphicFramePr/>
          <p:nvPr/>
        </p:nvGraphicFramePr>
        <p:xfrm>
          <a:off x="1213085" y="210475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{BB048CBE-4FCD-4C25-83E1-7888F6D5A78E}</a:tableStyleId>
              </a:tblPr>
              <a:tblGrid>
                <a:gridCol w="2085300"/>
                <a:gridCol w="2085300"/>
                <a:gridCol w="2085300"/>
                <a:gridCol w="2085300"/>
              </a:tblGrid>
              <a:tr h="1674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900" u="none" cap="none" strike="noStrike"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900" u="none" cap="none" strike="noStrike"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900" u="none" cap="none" strike="noStrike"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900" u="none" cap="none" strike="noStrike"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03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900" u="none" cap="none" strike="noStrike"/>
                        <a:t>ESTUDA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2E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900" u="none" cap="none" strike="noStrike"/>
                        <a:t>LÊ HISTÓRIAS 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2E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900" u="none" cap="none" strike="noStrike"/>
                        <a:t>BRINCA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2E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900" u="none" cap="none" strike="noStrike"/>
                        <a:t>DORME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2E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25"/>
          <p:cNvGrpSpPr/>
          <p:nvPr/>
        </p:nvGrpSpPr>
        <p:grpSpPr>
          <a:xfrm>
            <a:off x="1571442" y="1989559"/>
            <a:ext cx="7873912" cy="1859462"/>
            <a:chOff x="1306905" y="3141665"/>
            <a:chExt cx="5906972" cy="1394960"/>
          </a:xfrm>
        </p:grpSpPr>
        <p:pic>
          <p:nvPicPr>
            <p:cNvPr descr="Desenho de um urso de pelúcia&#10;&#10;Descrição gerada automaticamente com confiança média" id="245" name="Google Shape;245;p25"/>
            <p:cNvPicPr preferRelativeResize="0"/>
            <p:nvPr/>
          </p:nvPicPr>
          <p:blipFill rotWithShape="1">
            <a:blip r:embed="rId3">
              <a:alphaModFix/>
            </a:blip>
            <a:srcRect b="5286" l="3388" r="77042" t="51078"/>
            <a:stretch/>
          </p:blipFill>
          <p:spPr>
            <a:xfrm>
              <a:off x="4490371" y="3141665"/>
              <a:ext cx="1041313" cy="13949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terface gráfica do usuário&#10;&#10;Descrição gerada automaticamente" id="246" name="Google Shape;246;p25"/>
            <p:cNvPicPr preferRelativeResize="0"/>
            <p:nvPr/>
          </p:nvPicPr>
          <p:blipFill rotWithShape="1">
            <a:blip r:embed="rId4">
              <a:alphaModFix/>
            </a:blip>
            <a:srcRect b="0" l="0" r="69927" t="61363"/>
            <a:stretch/>
          </p:blipFill>
          <p:spPr>
            <a:xfrm>
              <a:off x="1306905" y="3233828"/>
              <a:ext cx="1007772" cy="129474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Desenho de personagem de desenho animado&#10;&#10;Descrição gerada automaticamente com confiança média" id="247" name="Google Shape;247;p25"/>
            <p:cNvPicPr preferRelativeResize="0"/>
            <p:nvPr/>
          </p:nvPicPr>
          <p:blipFill rotWithShape="1">
            <a:blip r:embed="rId5">
              <a:alphaModFix/>
            </a:blip>
            <a:srcRect b="2401" l="59385" r="0" t="68664"/>
            <a:stretch/>
          </p:blipFill>
          <p:spPr>
            <a:xfrm>
              <a:off x="5861304" y="3396932"/>
              <a:ext cx="1352573" cy="9635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Desenho de personagens&#10;&#10;Descrição gerada automaticamente com confiança média" id="248" name="Google Shape;248;p25"/>
            <p:cNvPicPr preferRelativeResize="0"/>
            <p:nvPr/>
          </p:nvPicPr>
          <p:blipFill rotWithShape="1">
            <a:blip r:embed="rId6">
              <a:alphaModFix/>
            </a:blip>
            <a:srcRect b="66119" l="35248" r="39238" t="0"/>
            <a:stretch/>
          </p:blipFill>
          <p:spPr>
            <a:xfrm>
              <a:off x="2912178" y="3198395"/>
              <a:ext cx="1007773" cy="1338230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249" name="Google Shape;249;p25"/>
          <p:cNvGraphicFramePr/>
          <p:nvPr/>
        </p:nvGraphicFramePr>
        <p:xfrm>
          <a:off x="1213085" y="456975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{BB048CBE-4FCD-4C25-83E1-7888F6D5A78E}</a:tableStyleId>
              </a:tblPr>
              <a:tblGrid>
                <a:gridCol w="2085300"/>
                <a:gridCol w="2085300"/>
                <a:gridCol w="2085300"/>
                <a:gridCol w="2085300"/>
              </a:tblGrid>
              <a:tr h="479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900" u="none" cap="none" strike="noStrike"/>
                        <a:t>MANHÃ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900" u="none" cap="none" strike="noStrike"/>
                        <a:t>MANHÃ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900" u="none" cap="none" strike="noStrike"/>
                        <a:t>MANHÃ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900" u="none" cap="none" strike="noStrike"/>
                        <a:t>MANHÃ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9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900" u="none" cap="none" strike="noStrike"/>
                        <a:t>TARDE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900" u="none" cap="none" strike="noStrike"/>
                        <a:t>TARDE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900" u="none" cap="none" strike="noStrike"/>
                        <a:t>TARDE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900" u="none" cap="none" strike="noStrike"/>
                        <a:t>TARDE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9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900" u="none" cap="none" strike="noStrike"/>
                        <a:t>NOITE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900" u="none" cap="none" strike="noStrike"/>
                        <a:t>NOITE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900" u="none" cap="none" strike="noStrike"/>
                        <a:t>NOITE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900" u="none" cap="none" strike="noStrike"/>
                        <a:t>NOITE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50" name="Google Shape;250;p25"/>
          <p:cNvSpPr txBox="1"/>
          <p:nvPr/>
        </p:nvSpPr>
        <p:spPr>
          <a:xfrm>
            <a:off x="1130273" y="6080035"/>
            <a:ext cx="4188341" cy="5240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RESPOSTA PESSOAL. </a:t>
            </a:r>
            <a:endParaRPr/>
          </a:p>
        </p:txBody>
      </p:sp>
      <p:graphicFrame>
        <p:nvGraphicFramePr>
          <p:cNvPr id="251" name="Google Shape;251;p25"/>
          <p:cNvGraphicFramePr/>
          <p:nvPr/>
        </p:nvGraphicFramePr>
        <p:xfrm>
          <a:off x="1213085" y="210475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{BB048CBE-4FCD-4C25-83E1-7888F6D5A78E}</a:tableStyleId>
              </a:tblPr>
              <a:tblGrid>
                <a:gridCol w="2085300"/>
                <a:gridCol w="2085300"/>
                <a:gridCol w="2085300"/>
                <a:gridCol w="2085300"/>
              </a:tblGrid>
              <a:tr h="1674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900" u="none" cap="none" strike="noStrike"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900" u="none" cap="none" strike="noStrike"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900" u="none" cap="none" strike="noStrike"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900" u="none" cap="none" strike="noStrike"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03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900" u="none" cap="none" strike="noStrike"/>
                        <a:t>ESTUDA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2E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900" u="none" cap="none" strike="noStrike"/>
                        <a:t>LÊ HISTÓRIAS 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2E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900" u="none" cap="none" strike="noStrike"/>
                        <a:t>BRINCA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2E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900" u="none" cap="none" strike="noStrike"/>
                        <a:t>DORME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2EC"/>
                    </a:solidFill>
                  </a:tcPr>
                </a:tc>
              </a:tr>
            </a:tbl>
          </a:graphicData>
        </a:graphic>
      </p:graphicFrame>
      <p:sp>
        <p:nvSpPr>
          <p:cNvPr id="252" name="Google Shape;252;p25"/>
          <p:cNvSpPr txBox="1"/>
          <p:nvPr>
            <p:ph type="title"/>
          </p:nvPr>
        </p:nvSpPr>
        <p:spPr>
          <a:xfrm>
            <a:off x="8637224" y="359537"/>
            <a:ext cx="2655564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pt-BR"/>
              <a:t>CORREÇÃO</a:t>
            </a:r>
            <a:endParaRPr/>
          </a:p>
        </p:txBody>
      </p:sp>
      <p:pic>
        <p:nvPicPr>
          <p:cNvPr id="253" name="Google Shape;253;p2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399675" y="434474"/>
            <a:ext cx="414819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25"/>
          <p:cNvSpPr txBox="1"/>
          <p:nvPr>
            <p:ph idx="1" type="body"/>
          </p:nvPr>
        </p:nvSpPr>
        <p:spPr>
          <a:xfrm>
            <a:off x="559028" y="905885"/>
            <a:ext cx="11008732" cy="11627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514350" lvl="0" marL="74289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Arial"/>
              <a:buAutoNum type="arabicPeriod" startAt="4"/>
            </a:pPr>
            <a:r>
              <a:rPr lang="pt-BR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VEJA AS ATIVIDADES ABAIXO E, PARA CADA UMA, PINTE EM QUE PERÍODO DO DIA VOCÊ FAZ CADA ATIVIDADE.</a:t>
            </a:r>
            <a:endParaRPr/>
          </a:p>
          <a:p>
            <a:pPr indent="-349313" lvl="0" marL="74289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99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6"/>
          <p:cNvSpPr txBox="1"/>
          <p:nvPr>
            <p:ph idx="1" type="body"/>
          </p:nvPr>
        </p:nvSpPr>
        <p:spPr>
          <a:xfrm>
            <a:off x="608441" y="885537"/>
            <a:ext cx="11008732" cy="68987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rPr lang="pt-BR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5. </a:t>
            </a:r>
            <a:r>
              <a:rPr lang="pt-BR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DESENHE O QUE VOCÊ MAIS GOSTA DE FAZER.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/>
          </a:p>
        </p:txBody>
      </p:sp>
      <p:graphicFrame>
        <p:nvGraphicFramePr>
          <p:cNvPr id="260" name="Google Shape;260;p26"/>
          <p:cNvGraphicFramePr/>
          <p:nvPr/>
        </p:nvGraphicFramePr>
        <p:xfrm>
          <a:off x="754284" y="178356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{BB048CBE-4FCD-4C25-83E1-7888F6D5A78E}</a:tableStyleId>
              </a:tblPr>
              <a:tblGrid>
                <a:gridCol w="5035400"/>
                <a:gridCol w="5035400"/>
              </a:tblGrid>
              <a:tr h="743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2700" u="none" cap="none" strike="noStrike"/>
                        <a:t>DURANTE O DIA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2E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2700" u="none" cap="none" strike="noStrike"/>
                        <a:t>DURANTE A NOITE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2EC"/>
                    </a:solidFill>
                  </a:tcPr>
                </a:tc>
              </a:tr>
              <a:tr h="3173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900" u="none" cap="none" strike="noStrike"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900" u="none" cap="none" strike="noStrike"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261" name="Google Shape;261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28673" y="495572"/>
            <a:ext cx="478174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7"/>
          <p:cNvSpPr txBox="1"/>
          <p:nvPr/>
        </p:nvSpPr>
        <p:spPr>
          <a:xfrm>
            <a:off x="754284" y="5809551"/>
            <a:ext cx="4188341" cy="5240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RESPOSTA PESSOAL. </a:t>
            </a:r>
            <a:endParaRPr/>
          </a:p>
        </p:txBody>
      </p:sp>
      <p:sp>
        <p:nvSpPr>
          <p:cNvPr id="267" name="Google Shape;267;p27"/>
          <p:cNvSpPr txBox="1"/>
          <p:nvPr>
            <p:ph type="title"/>
          </p:nvPr>
        </p:nvSpPr>
        <p:spPr>
          <a:xfrm>
            <a:off x="8637224" y="359537"/>
            <a:ext cx="2655564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pt-BR"/>
              <a:t>CORREÇÃO</a:t>
            </a:r>
            <a:endParaRPr/>
          </a:p>
        </p:txBody>
      </p:sp>
      <p:pic>
        <p:nvPicPr>
          <p:cNvPr id="268" name="Google Shape;268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99675" y="434474"/>
            <a:ext cx="414819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27"/>
          <p:cNvSpPr txBox="1"/>
          <p:nvPr>
            <p:ph idx="1" type="body"/>
          </p:nvPr>
        </p:nvSpPr>
        <p:spPr>
          <a:xfrm>
            <a:off x="608441" y="885537"/>
            <a:ext cx="11008732" cy="68987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rPr lang="pt-BR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5. </a:t>
            </a:r>
            <a:r>
              <a:rPr lang="pt-BR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DESENHE O QUE VOCÊ MAIS GOSTA DE FAZER.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/>
          </a:p>
        </p:txBody>
      </p:sp>
      <p:graphicFrame>
        <p:nvGraphicFramePr>
          <p:cNvPr id="270" name="Google Shape;270;p27"/>
          <p:cNvGraphicFramePr/>
          <p:nvPr/>
        </p:nvGraphicFramePr>
        <p:xfrm>
          <a:off x="754284" y="178356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{BB048CBE-4FCD-4C25-83E1-7888F6D5A78E}</a:tableStyleId>
              </a:tblPr>
              <a:tblGrid>
                <a:gridCol w="5035400"/>
                <a:gridCol w="5035400"/>
              </a:tblGrid>
              <a:tr h="743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2700" u="none" cap="none" strike="noStrike"/>
                        <a:t>DURANTE O DIA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2E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2700" u="none" cap="none" strike="noStrike"/>
                        <a:t>DURANTE A NOITE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2EC"/>
                    </a:solidFill>
                  </a:tcPr>
                </a:tc>
              </a:tr>
              <a:tr h="3173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900" u="none" cap="none" strike="noStrike"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900" u="none" cap="none" strike="noStrike"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8"/>
          <p:cNvSpPr txBox="1"/>
          <p:nvPr>
            <p:ph idx="1" type="body"/>
          </p:nvPr>
        </p:nvSpPr>
        <p:spPr>
          <a:xfrm>
            <a:off x="4624307" y="1787018"/>
            <a:ext cx="6912199" cy="26941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noAutofit/>
          </a:bodyPr>
          <a:lstStyle/>
          <a:p>
            <a:pPr indent="-457086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800"/>
              <a:buFont typeface="Arial"/>
              <a:buChar char="•"/>
            </a:pPr>
            <a:r>
              <a:rPr lang="pt-BR">
                <a:solidFill>
                  <a:srgbClr val="002617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r>
              <a:rPr b="0" i="0" lang="pt-BR">
                <a:solidFill>
                  <a:srgbClr val="002617"/>
                </a:solidFill>
                <a:latin typeface="Arial"/>
                <a:ea typeface="Arial"/>
                <a:cs typeface="Arial"/>
                <a:sym typeface="Arial"/>
              </a:rPr>
              <a:t>ELACIONAMOS ATIVIDADES COTIDIANAS COM OS PERÍODOS DO DIA EM QUE SÃO FEITAS. </a:t>
            </a:r>
            <a:endParaRPr/>
          </a:p>
          <a:p>
            <a:pPr indent="-457086" lvl="0" marL="457086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7030A0"/>
              </a:buClr>
              <a:buSzPts val="2800"/>
              <a:buFont typeface="Arial"/>
              <a:buChar char="•"/>
            </a:pPr>
            <a:r>
              <a:rPr lang="pt-BR">
                <a:solidFill>
                  <a:srgbClr val="002617"/>
                </a:solidFill>
                <a:latin typeface="Arial"/>
                <a:ea typeface="Arial"/>
                <a:cs typeface="Arial"/>
                <a:sym typeface="Arial"/>
              </a:rPr>
              <a:t>U</a:t>
            </a:r>
            <a:r>
              <a:rPr b="0" i="0" lang="pt-BR">
                <a:solidFill>
                  <a:srgbClr val="002617"/>
                </a:solidFill>
                <a:latin typeface="Arial"/>
                <a:ea typeface="Arial"/>
                <a:cs typeface="Arial"/>
                <a:sym typeface="Arial"/>
              </a:rPr>
              <a:t>TILIZAMOS VOCABULÁRIO CONVENCIONAL PARA </a:t>
            </a:r>
            <a:r>
              <a:rPr lang="pt-BR">
                <a:solidFill>
                  <a:srgbClr val="002617"/>
                </a:solidFill>
                <a:latin typeface="Arial"/>
                <a:ea typeface="Arial"/>
                <a:cs typeface="Arial"/>
                <a:sym typeface="Arial"/>
              </a:rPr>
              <a:t>NOS</a:t>
            </a:r>
            <a:r>
              <a:rPr b="0" i="0" lang="pt-BR">
                <a:solidFill>
                  <a:srgbClr val="002617"/>
                </a:solidFill>
                <a:latin typeface="Arial"/>
                <a:ea typeface="Arial"/>
                <a:cs typeface="Arial"/>
                <a:sym typeface="Arial"/>
              </a:rPr>
              <a:t> REFERIRMOS A UMA SEQUÊNCIA DE EVENTOS.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9"/>
          <p:cNvSpPr txBox="1"/>
          <p:nvPr/>
        </p:nvSpPr>
        <p:spPr>
          <a:xfrm>
            <a:off x="495431" y="1063567"/>
            <a:ext cx="10591705" cy="4021474"/>
          </a:xfrm>
          <a:prstGeom prst="rect">
            <a:avLst/>
          </a:prstGeom>
          <a:noFill/>
          <a:ln>
            <a:noFill/>
          </a:ln>
        </p:spPr>
        <p:txBody>
          <a:bodyPr anchorCtr="0" anchor="t" bIns="162475" lIns="162475" spcFirstLastPara="1" rIns="162475" wrap="square" tIns="1624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Verdana"/>
              <a:buNone/>
            </a:pPr>
            <a:r>
              <a:rPr b="0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LEMOV, Doug. </a:t>
            </a:r>
            <a:r>
              <a:rPr b="1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Aula Nota 10 3.0:</a:t>
            </a:r>
            <a:r>
              <a:rPr b="0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63 técnicas para melhorar a gestão da sala de aula / Doug Lemov; tradução Daniel Vieira e Sandra Maria Mallman da Rosa; revisão técnica: Fausta Camargo, Thuinie Daros. 3. ed. Porto Alegre: Penso, 2023.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Verdana"/>
              <a:buNone/>
            </a:pPr>
            <a:r>
              <a:rPr b="0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OLIVEIRA, J. E. de; ROSSI, J. R. D. (org.). </a:t>
            </a:r>
            <a:r>
              <a:rPr b="1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Língua Portuguesa, 1</a:t>
            </a:r>
            <a:r>
              <a:rPr b="1" baseline="30000" i="0" lang="pt-BR" sz="20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r>
              <a:rPr b="1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ano.</a:t>
            </a:r>
            <a:r>
              <a:rPr b="0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Caderno 1 (Caderno de Atividades). Sobral: Lyceum – Consultoria Educacional Ltda., 2021. 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Verdana"/>
              <a:buNone/>
            </a:pPr>
            <a:r>
              <a:rPr b="0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SÃO PAULO (Estado). Secretaria da Educação. </a:t>
            </a:r>
            <a:r>
              <a:rPr b="1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Currículo Paulista</a:t>
            </a:r>
            <a:r>
              <a:rPr b="0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Ensino Fundamental – Anos Iniciais – Matriz de Habilidades. São Paulo, 2019. Disponível em:  </a:t>
            </a:r>
            <a:r>
              <a:rPr b="0" i="0" lang="pt-BR" sz="20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https://efape.educacao.sp.gov.br/curriculopaulista/wp-content/uploads/2023/02/Curriculo_Paulista-etapas-Educação-Infantil-e-Ensino-Fundamental-ISBN.pdf</a:t>
            </a:r>
            <a:r>
              <a:rPr b="0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Acesso em: 26 ago. 2025.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0"/>
          <p:cNvSpPr txBox="1"/>
          <p:nvPr>
            <p:ph idx="1" type="body"/>
          </p:nvPr>
        </p:nvSpPr>
        <p:spPr>
          <a:xfrm>
            <a:off x="495431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1" lang="pt-BR">
                <a:latin typeface="Arial"/>
                <a:ea typeface="Arial"/>
                <a:cs typeface="Arial"/>
                <a:sym typeface="Arial"/>
              </a:rPr>
              <a:t>Lista de imagens e vídeos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rPr b="1" lang="pt-BR">
                <a:latin typeface="Arial"/>
                <a:ea typeface="Arial"/>
                <a:cs typeface="Arial"/>
                <a:sym typeface="Arial"/>
              </a:rPr>
              <a:t>Slide 1 – </a:t>
            </a:r>
            <a:r>
              <a:rPr lang="pt-BR">
                <a:latin typeface="Arial"/>
                <a:ea typeface="Arial"/>
                <a:cs typeface="Arial"/>
                <a:sym typeface="Arial"/>
              </a:rPr>
              <a:t>Imagem de capa: SEDUC-SP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rPr b="1" lang="pt-BR">
                <a:latin typeface="Arial"/>
                <a:ea typeface="Arial"/>
                <a:cs typeface="Arial"/>
                <a:sym typeface="Arial"/>
              </a:rPr>
              <a:t>Slides 3 a 12 – </a:t>
            </a:r>
            <a:r>
              <a:rPr lang="pt-BR">
                <a:latin typeface="Arial"/>
                <a:ea typeface="Arial"/>
                <a:cs typeface="Arial"/>
                <a:sym typeface="Arial"/>
              </a:rPr>
              <a:t>© Getty Images</a:t>
            </a:r>
            <a:endParaRPr/>
          </a:p>
          <a:p>
            <a:pPr indent="-228543" lvl="0" marL="457086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b="1">
              <a:latin typeface="Arial"/>
              <a:ea typeface="Arial"/>
              <a:cs typeface="Arial"/>
              <a:sym typeface="Arial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</a:pPr>
            <a:r>
              <a:t/>
            </a:r>
            <a:endParaRPr b="1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2"/>
          <p:cNvSpPr txBox="1"/>
          <p:nvPr/>
        </p:nvSpPr>
        <p:spPr>
          <a:xfrm>
            <a:off x="1354165" y="909320"/>
            <a:ext cx="4244969" cy="1095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Habilidade: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(EF01MA17)</a:t>
            </a: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Reconhecer e relacionar períodos do dia, dias da semana e meses do ano, utilizando calendário, quando necessário.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5" name="Google Shape;295;p32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694" r="694" t="0"/>
          <a:stretch/>
        </p:blipFill>
        <p:spPr>
          <a:xfrm>
            <a:off x="5768423" y="882205"/>
            <a:ext cx="5912660" cy="3355687"/>
          </a:xfrm>
          <a:prstGeom prst="rect">
            <a:avLst/>
          </a:prstGeom>
          <a:solidFill>
            <a:srgbClr val="EEEEEE"/>
          </a:solidFill>
          <a:ln>
            <a:noFill/>
          </a:ln>
        </p:spPr>
      </p:pic>
      <p:sp>
        <p:nvSpPr>
          <p:cNvPr id="296" name="Google Shape;296;p32"/>
          <p:cNvSpPr txBox="1"/>
          <p:nvPr>
            <p:ph idx="1" type="subTitle"/>
          </p:nvPr>
        </p:nvSpPr>
        <p:spPr>
          <a:xfrm rot="-120000">
            <a:off x="176396" y="169231"/>
            <a:ext cx="1856683" cy="545388"/>
          </a:xfrm>
          <a:prstGeom prst="rect">
            <a:avLst/>
          </a:prstGeom>
          <a:noFill/>
          <a:ln>
            <a:noFill/>
          </a:ln>
        </p:spPr>
        <p:txBody>
          <a:bodyPr anchorCtr="0" anchor="ctr" bIns="71975" lIns="215925" spcFirstLastPara="1" rIns="215925" wrap="square" tIns="7197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2</a:t>
            </a:r>
            <a:endParaRPr/>
          </a:p>
        </p:txBody>
      </p:sp>
      <p:grpSp>
        <p:nvGrpSpPr>
          <p:cNvPr id="297" name="Google Shape;297;p32"/>
          <p:cNvGrpSpPr/>
          <p:nvPr/>
        </p:nvGrpSpPr>
        <p:grpSpPr>
          <a:xfrm>
            <a:off x="512659" y="748042"/>
            <a:ext cx="692128" cy="719813"/>
            <a:chOff x="512793" y="747344"/>
            <a:chExt cx="692308" cy="720000"/>
          </a:xfrm>
        </p:grpSpPr>
        <p:pic>
          <p:nvPicPr>
            <p:cNvPr id="298" name="Google Shape;298;p3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2793" y="74734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9" name="Google Shape;299;p3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68021" y="815846"/>
              <a:ext cx="371963" cy="5292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9c03e3d857_0_218"/>
          <p:cNvSpPr txBox="1"/>
          <p:nvPr>
            <p:ph idx="1" type="body"/>
          </p:nvPr>
        </p:nvSpPr>
        <p:spPr>
          <a:xfrm>
            <a:off x="6423493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noAutofit/>
          </a:bodyPr>
          <a:lstStyle/>
          <a:p>
            <a:pPr indent="-457086" lvl="0" marL="457086" rtl="0" algn="l">
              <a:lnSpc>
                <a:spcPct val="100000"/>
              </a:lnSpc>
              <a:spcBef>
                <a:spcPts val="347"/>
              </a:spcBef>
              <a:spcAft>
                <a:spcPts val="0"/>
              </a:spcAft>
              <a:buClr>
                <a:srgbClr val="7030A0"/>
              </a:buClr>
              <a:buSzPts val="2800"/>
              <a:buFont typeface="Arial"/>
              <a:buChar char="•"/>
            </a:pPr>
            <a:r>
              <a:rPr lang="pt-BR">
                <a:solidFill>
                  <a:srgbClr val="002617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r>
              <a:rPr b="0" i="0" lang="pt-BR">
                <a:solidFill>
                  <a:srgbClr val="002617"/>
                </a:solidFill>
                <a:latin typeface="Arial"/>
                <a:ea typeface="Arial"/>
                <a:cs typeface="Arial"/>
                <a:sym typeface="Arial"/>
              </a:rPr>
              <a:t>ELACIONAR ATIVIDADES COTIDIANAS COM OS PERÍODOS DO DIA EM QUE SÃO FEITAS. </a:t>
            </a:r>
            <a:endParaRPr>
              <a:solidFill>
                <a:srgbClr val="00261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086" lvl="0" marL="457086" rtl="0" algn="l">
              <a:lnSpc>
                <a:spcPct val="100000"/>
              </a:lnSpc>
              <a:spcBef>
                <a:spcPts val="1547"/>
              </a:spcBef>
              <a:spcAft>
                <a:spcPts val="1200"/>
              </a:spcAft>
              <a:buClr>
                <a:srgbClr val="7030A0"/>
              </a:buClr>
              <a:buSzPts val="2800"/>
              <a:buFont typeface="Arial"/>
              <a:buChar char="•"/>
            </a:pPr>
            <a:r>
              <a:rPr lang="pt-BR">
                <a:solidFill>
                  <a:srgbClr val="002617"/>
                </a:solidFill>
                <a:latin typeface="Arial"/>
                <a:ea typeface="Arial"/>
                <a:cs typeface="Arial"/>
                <a:sym typeface="Arial"/>
              </a:rPr>
              <a:t>U</a:t>
            </a:r>
            <a:r>
              <a:rPr b="0" i="0" lang="pt-BR">
                <a:solidFill>
                  <a:srgbClr val="002617"/>
                </a:solidFill>
                <a:latin typeface="Arial"/>
                <a:ea typeface="Arial"/>
                <a:cs typeface="Arial"/>
                <a:sym typeface="Arial"/>
              </a:rPr>
              <a:t>TILIZAR VOCABULÁRIO CONVENCIONAL PARA SE REFERIR A UMA SEQUÊNCIA DE EVENTOS. </a:t>
            </a:r>
            <a:br>
              <a:rPr lang="pt-BR">
                <a:latin typeface="Arial"/>
                <a:ea typeface="Arial"/>
                <a:cs typeface="Arial"/>
                <a:sym typeface="Arial"/>
              </a:rPr>
            </a:b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g29c03e3d857_0_218"/>
          <p:cNvSpPr txBox="1"/>
          <p:nvPr>
            <p:ph idx="2" type="body"/>
          </p:nvPr>
        </p:nvSpPr>
        <p:spPr>
          <a:xfrm>
            <a:off x="579016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noAutofit/>
          </a:bodyPr>
          <a:lstStyle/>
          <a:p>
            <a:pPr indent="-457086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/>
              <a:t>MEDIDAS DE TEMPO: </a:t>
            </a:r>
            <a:r>
              <a:rPr b="0" i="0" lang="pt-BR">
                <a:solidFill>
                  <a:srgbClr val="00261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RELAÇÃO ENTRE ATIVIDADES COTIDIANAS.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3"/>
          <p:cNvSpPr txBox="1"/>
          <p:nvPr/>
        </p:nvSpPr>
        <p:spPr>
          <a:xfrm>
            <a:off x="1317252" y="1022983"/>
            <a:ext cx="4142326" cy="3390755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Caro professor, c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onverse com os estudantes sobre como a rotina diária deles está organizada.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Pergunte quais atividades executam ao longo do dia: pela manhã, à tarde e à noite. Utilize a imagem com as diversas ações da personagem e os horários indicados no relógio para estimular a conversa e levantar questões.</a:t>
            </a:r>
            <a:endParaRPr b="0" i="0" sz="1600" u="none" cap="none" strike="noStrike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33"/>
          <p:cNvSpPr txBox="1"/>
          <p:nvPr/>
        </p:nvSpPr>
        <p:spPr>
          <a:xfrm>
            <a:off x="1317250" y="4818576"/>
            <a:ext cx="9977727" cy="1605617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6" name="Google Shape;306;p33"/>
          <p:cNvGrpSpPr/>
          <p:nvPr/>
        </p:nvGrpSpPr>
        <p:grpSpPr>
          <a:xfrm>
            <a:off x="512659" y="1098263"/>
            <a:ext cx="692128" cy="719813"/>
            <a:chOff x="512793" y="2412643"/>
            <a:chExt cx="692308" cy="720000"/>
          </a:xfrm>
        </p:grpSpPr>
        <p:pic>
          <p:nvPicPr>
            <p:cNvPr id="307" name="Google Shape;307;p3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8" name="Google Shape;308;p3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09" name="Google Shape;309;p33"/>
          <p:cNvPicPr preferRelativeResize="0"/>
          <p:nvPr>
            <p:ph idx="2" type="pic"/>
          </p:nvPr>
        </p:nvPicPr>
        <p:blipFill rotWithShape="1">
          <a:blip r:embed="rId5">
            <a:alphaModFix/>
          </a:blip>
          <a:srcRect b="0" l="444" r="443" t="0"/>
          <a:stretch/>
        </p:blipFill>
        <p:spPr>
          <a:xfrm>
            <a:off x="5768423" y="882205"/>
            <a:ext cx="5912660" cy="3355687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10" name="Google Shape;310;p33"/>
          <p:cNvSpPr txBox="1"/>
          <p:nvPr>
            <p:ph idx="1" type="subTitle"/>
          </p:nvPr>
        </p:nvSpPr>
        <p:spPr>
          <a:xfrm rot="-120000">
            <a:off x="176396" y="169231"/>
            <a:ext cx="1856683" cy="545388"/>
          </a:xfrm>
          <a:prstGeom prst="rect">
            <a:avLst/>
          </a:prstGeom>
          <a:noFill/>
          <a:ln>
            <a:noFill/>
          </a:ln>
        </p:spPr>
        <p:txBody>
          <a:bodyPr anchorCtr="0" anchor="ctr" bIns="71975" lIns="215925" spcFirstLastPara="1" rIns="215925" wrap="square" tIns="7197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3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4"/>
          <p:cNvSpPr txBox="1"/>
          <p:nvPr/>
        </p:nvSpPr>
        <p:spPr>
          <a:xfrm>
            <a:off x="1317252" y="1022983"/>
            <a:ext cx="4343550" cy="4182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noAutofit/>
          </a:bodyPr>
          <a:lstStyle/>
          <a:p>
            <a:pPr indent="0" lvl="0" marL="158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Expectativas de respostas: </a:t>
            </a:r>
            <a:r>
              <a:rPr b="0" i="0" lang="pt-BR" sz="1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Espera-se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 os estudantes tragam respostas como “É um caderno onde escrevemos coisas importantes que acontecem com a gente” ou “É um lugar onde registramos tudo o que acontece com a gente, todos os dias.”</a:t>
            </a:r>
            <a:endParaRPr/>
          </a:p>
          <a:p>
            <a:pPr indent="0" lvl="0" marL="158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Amplie essa proposta sugerindo que cada estudante crie seu próprio diário pessoal, registrando ações que fazem parte da sua rotina diária — ou seja, atividades que costumam fazer com frequência. Outra possibilidade é convidá-los a relembrar um dia especial e descrever, em ordem, os acontecimentos daquele dia.</a:t>
            </a:r>
            <a:endParaRPr/>
          </a:p>
          <a:p>
            <a:pPr indent="0" lvl="0" marL="158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Incentive-os a utilizar expressões que indiquem a sequência temporal dos fatos, como: ontem, no dia..., primeiro, depois, antes, em seguida, de manhã, à tarde, à noite, na segunda-feira, no fim de semana, entre outras.</a:t>
            </a:r>
            <a:endParaRPr/>
          </a:p>
          <a:p>
            <a:pPr indent="0" lvl="0" marL="158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34"/>
          <p:cNvSpPr txBox="1"/>
          <p:nvPr/>
        </p:nvSpPr>
        <p:spPr>
          <a:xfrm>
            <a:off x="1317250" y="4818576"/>
            <a:ext cx="9977727" cy="1605617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7" name="Google Shape;317;p34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444" r="443" t="0"/>
          <a:stretch/>
        </p:blipFill>
        <p:spPr>
          <a:xfrm>
            <a:off x="5768423" y="882205"/>
            <a:ext cx="5912660" cy="3355687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18" name="Google Shape;318;p34"/>
          <p:cNvSpPr txBox="1"/>
          <p:nvPr>
            <p:ph idx="1" type="subTitle"/>
          </p:nvPr>
        </p:nvSpPr>
        <p:spPr>
          <a:xfrm rot="-120000">
            <a:off x="176396" y="169231"/>
            <a:ext cx="1856683" cy="545388"/>
          </a:xfrm>
          <a:prstGeom prst="rect">
            <a:avLst/>
          </a:prstGeom>
          <a:noFill/>
          <a:ln>
            <a:noFill/>
          </a:ln>
        </p:spPr>
        <p:txBody>
          <a:bodyPr anchorCtr="0" anchor="ctr" bIns="71975" lIns="215925" spcFirstLastPara="1" rIns="215925" wrap="square" tIns="7197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4</a:t>
            </a:r>
            <a:endParaRPr/>
          </a:p>
        </p:txBody>
      </p:sp>
      <p:grpSp>
        <p:nvGrpSpPr>
          <p:cNvPr id="319" name="Google Shape;319;p34"/>
          <p:cNvGrpSpPr/>
          <p:nvPr/>
        </p:nvGrpSpPr>
        <p:grpSpPr>
          <a:xfrm>
            <a:off x="512659" y="1046212"/>
            <a:ext cx="692128" cy="719813"/>
            <a:chOff x="512793" y="3213794"/>
            <a:chExt cx="692308" cy="720000"/>
          </a:xfrm>
        </p:grpSpPr>
        <p:pic>
          <p:nvPicPr>
            <p:cNvPr id="320" name="Google Shape;320;p3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1" name="Google Shape;321;p3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22351" y="3321809"/>
              <a:ext cx="475101" cy="47510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35"/>
          <p:cNvSpPr txBox="1"/>
          <p:nvPr/>
        </p:nvSpPr>
        <p:spPr>
          <a:xfrm>
            <a:off x="1317252" y="1022983"/>
            <a:ext cx="4160917" cy="3390755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Expectativas de respostas: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é possível que alguns estudantes liguem BRINCAR com o período da MANHÃ, dependendo da rotina e do período em que estão na escola. </a:t>
            </a:r>
            <a:endParaRPr/>
          </a:p>
        </p:txBody>
      </p:sp>
      <p:sp>
        <p:nvSpPr>
          <p:cNvPr id="327" name="Google Shape;327;p35"/>
          <p:cNvSpPr txBox="1"/>
          <p:nvPr/>
        </p:nvSpPr>
        <p:spPr>
          <a:xfrm>
            <a:off x="1317250" y="4818576"/>
            <a:ext cx="9977727" cy="1605617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8" name="Google Shape;328;p35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444" r="443" t="0"/>
          <a:stretch/>
        </p:blipFill>
        <p:spPr>
          <a:xfrm>
            <a:off x="5768423" y="882205"/>
            <a:ext cx="5912660" cy="3355687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29" name="Google Shape;329;p35"/>
          <p:cNvSpPr txBox="1"/>
          <p:nvPr>
            <p:ph idx="1" type="subTitle"/>
          </p:nvPr>
        </p:nvSpPr>
        <p:spPr>
          <a:xfrm rot="-120000">
            <a:off x="176396" y="169231"/>
            <a:ext cx="1856683" cy="545388"/>
          </a:xfrm>
          <a:prstGeom prst="rect">
            <a:avLst/>
          </a:prstGeom>
          <a:noFill/>
          <a:ln>
            <a:noFill/>
          </a:ln>
        </p:spPr>
        <p:txBody>
          <a:bodyPr anchorCtr="0" anchor="ctr" bIns="71975" lIns="215925" spcFirstLastPara="1" rIns="215925" wrap="square" tIns="7197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8</a:t>
            </a:r>
            <a:endParaRPr/>
          </a:p>
        </p:txBody>
      </p:sp>
      <p:grpSp>
        <p:nvGrpSpPr>
          <p:cNvPr id="330" name="Google Shape;330;p35"/>
          <p:cNvGrpSpPr/>
          <p:nvPr/>
        </p:nvGrpSpPr>
        <p:grpSpPr>
          <a:xfrm>
            <a:off x="512659" y="1046212"/>
            <a:ext cx="692128" cy="719813"/>
            <a:chOff x="512793" y="3213794"/>
            <a:chExt cx="692308" cy="720000"/>
          </a:xfrm>
        </p:grpSpPr>
        <p:pic>
          <p:nvPicPr>
            <p:cNvPr id="331" name="Google Shape;331;p3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2" name="Google Shape;332;p3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22351" y="3321809"/>
              <a:ext cx="475101" cy="47510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6"/>
          <p:cNvSpPr txBox="1"/>
          <p:nvPr/>
        </p:nvSpPr>
        <p:spPr>
          <a:xfrm>
            <a:off x="1317252" y="1022983"/>
            <a:ext cx="4146629" cy="3390755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noAutofit/>
          </a:bodyPr>
          <a:lstStyle/>
          <a:p>
            <a:pPr indent="0" lvl="0" marL="158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promova uma conversa coletiva com os estudantes, perguntando quais atividades costumam executar pela manhã, à tarde e à noite. É natural que surjam diferenças nos horários e até nas atividades mencionadas em relação à tabela proposta. Esse diálogo é importante para que os estudantes percebam que cada pessoa tem uma rotina familiar própria e que essas variações fazem parte da diversidade do cotidiano.</a:t>
            </a:r>
            <a:endParaRPr/>
          </a:p>
          <a:p>
            <a:pPr indent="0" lvl="0" marL="158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36"/>
          <p:cNvSpPr txBox="1"/>
          <p:nvPr/>
        </p:nvSpPr>
        <p:spPr>
          <a:xfrm>
            <a:off x="1317250" y="4818576"/>
            <a:ext cx="9977727" cy="1605617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9" name="Google Shape;339;p36"/>
          <p:cNvGrpSpPr/>
          <p:nvPr/>
        </p:nvGrpSpPr>
        <p:grpSpPr>
          <a:xfrm>
            <a:off x="512659" y="1098263"/>
            <a:ext cx="692128" cy="719813"/>
            <a:chOff x="512793" y="2412643"/>
            <a:chExt cx="692308" cy="720000"/>
          </a:xfrm>
        </p:grpSpPr>
        <p:pic>
          <p:nvPicPr>
            <p:cNvPr id="340" name="Google Shape;340;p3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1" name="Google Shape;341;p3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42" name="Google Shape;342;p36"/>
          <p:cNvSpPr txBox="1"/>
          <p:nvPr>
            <p:ph idx="1" type="subTitle"/>
          </p:nvPr>
        </p:nvSpPr>
        <p:spPr>
          <a:xfrm rot="-120000">
            <a:off x="176396" y="169231"/>
            <a:ext cx="1856683" cy="545388"/>
          </a:xfrm>
          <a:prstGeom prst="rect">
            <a:avLst/>
          </a:prstGeom>
          <a:noFill/>
          <a:ln>
            <a:noFill/>
          </a:ln>
        </p:spPr>
        <p:txBody>
          <a:bodyPr anchorCtr="0" anchor="ctr" bIns="71975" lIns="215925" spcFirstLastPara="1" rIns="215925" wrap="square" tIns="7197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11</a:t>
            </a:r>
            <a:endParaRPr/>
          </a:p>
        </p:txBody>
      </p:sp>
      <p:sp>
        <p:nvSpPr>
          <p:cNvPr id="343" name="Google Shape;343;p36"/>
          <p:cNvSpPr/>
          <p:nvPr>
            <p:ph idx="2" type="pic"/>
          </p:nvPr>
        </p:nvSpPr>
        <p:spPr>
          <a:xfrm>
            <a:off x="5768423" y="882205"/>
            <a:ext cx="5912660" cy="3355687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pic>
        <p:nvPicPr>
          <p:cNvPr id="344" name="Google Shape;344;p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463881" y="893378"/>
            <a:ext cx="6349550" cy="360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37"/>
          <p:cNvSpPr txBox="1"/>
          <p:nvPr/>
        </p:nvSpPr>
        <p:spPr>
          <a:xfrm>
            <a:off x="1317252" y="1022983"/>
            <a:ext cx="4199383" cy="3390755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noAutofit/>
          </a:bodyPr>
          <a:lstStyle/>
          <a:p>
            <a:pPr indent="0" lvl="0" marL="158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antes de iniciar a atividade, explore com os estudantes</a:t>
            </a:r>
            <a:r>
              <a:rPr b="0" i="0" lang="pt-BR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suas preferências: o que mais gostam de fazer durante o dia e à noite. Só então proponha a atividade. Em seguida, organize uma exposição com os trabalhos produzidos, permitindo que todos apreciem e observem quais atividades são mais recorrentes e quais se diferenciam, valorizando a diversidade das rotinas entre os colegas.</a:t>
            </a:r>
            <a:endParaRPr/>
          </a:p>
          <a:p>
            <a:pPr indent="0" lvl="0" marL="158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0" name="Google Shape;350;p37"/>
          <p:cNvGrpSpPr/>
          <p:nvPr/>
        </p:nvGrpSpPr>
        <p:grpSpPr>
          <a:xfrm>
            <a:off x="512659" y="1098263"/>
            <a:ext cx="692128" cy="719813"/>
            <a:chOff x="512793" y="2412643"/>
            <a:chExt cx="692308" cy="720000"/>
          </a:xfrm>
        </p:grpSpPr>
        <p:pic>
          <p:nvPicPr>
            <p:cNvPr id="351" name="Google Shape;351;p3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2" name="Google Shape;352;p3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53" name="Google Shape;353;p37"/>
          <p:cNvSpPr txBox="1"/>
          <p:nvPr>
            <p:ph idx="1" type="subTitle"/>
          </p:nvPr>
        </p:nvSpPr>
        <p:spPr>
          <a:xfrm rot="-120000">
            <a:off x="176396" y="169231"/>
            <a:ext cx="1856683" cy="545388"/>
          </a:xfrm>
          <a:prstGeom prst="rect">
            <a:avLst/>
          </a:prstGeom>
          <a:noFill/>
          <a:ln>
            <a:noFill/>
          </a:ln>
        </p:spPr>
        <p:txBody>
          <a:bodyPr anchorCtr="0" anchor="ctr" bIns="71975" lIns="215925" spcFirstLastPara="1" rIns="215925" wrap="square" tIns="7197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13</a:t>
            </a:r>
            <a:endParaRPr/>
          </a:p>
        </p:txBody>
      </p:sp>
      <p:sp>
        <p:nvSpPr>
          <p:cNvPr id="354" name="Google Shape;354;p37"/>
          <p:cNvSpPr/>
          <p:nvPr>
            <p:ph idx="2" type="pic"/>
          </p:nvPr>
        </p:nvSpPr>
        <p:spPr>
          <a:xfrm>
            <a:off x="5768423" y="882205"/>
            <a:ext cx="5912660" cy="3355687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pic>
        <p:nvPicPr>
          <p:cNvPr id="355" name="Google Shape;355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43709" y="882205"/>
            <a:ext cx="6188654" cy="349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38"/>
          <p:cNvSpPr txBox="1"/>
          <p:nvPr/>
        </p:nvSpPr>
        <p:spPr>
          <a:xfrm>
            <a:off x="1317252" y="1022983"/>
            <a:ext cx="4199383" cy="3390755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antes de ler o slide para os estudantes, proponha uma reflexão com a pergunta: “Quem gostaria de compartilhar algo que aprendeu na aula de hoje?”. Ouça atentamente as respostas e só então leia os itens apresentados no slide.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Retomar os conteúdos a partir das atividades feitas ajuda os estudantes a revisitar e consolidar os aprendizados de forma mais significativa.</a:t>
            </a:r>
            <a:endParaRPr/>
          </a:p>
        </p:txBody>
      </p:sp>
      <p:grpSp>
        <p:nvGrpSpPr>
          <p:cNvPr id="361" name="Google Shape;361;p38"/>
          <p:cNvGrpSpPr/>
          <p:nvPr/>
        </p:nvGrpSpPr>
        <p:grpSpPr>
          <a:xfrm>
            <a:off x="512659" y="1098263"/>
            <a:ext cx="692128" cy="719813"/>
            <a:chOff x="512793" y="2412643"/>
            <a:chExt cx="692308" cy="720000"/>
          </a:xfrm>
        </p:grpSpPr>
        <p:pic>
          <p:nvPicPr>
            <p:cNvPr id="362" name="Google Shape;362;p3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3" name="Google Shape;363;p3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64" name="Google Shape;364;p38"/>
          <p:cNvPicPr preferRelativeResize="0"/>
          <p:nvPr>
            <p:ph idx="2" type="pic"/>
          </p:nvPr>
        </p:nvPicPr>
        <p:blipFill rotWithShape="1">
          <a:blip r:embed="rId5">
            <a:alphaModFix/>
          </a:blip>
          <a:srcRect b="0" l="444" r="443" t="0"/>
          <a:stretch/>
        </p:blipFill>
        <p:spPr>
          <a:xfrm>
            <a:off x="5768423" y="882205"/>
            <a:ext cx="5912660" cy="3355687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65" name="Google Shape;365;p38"/>
          <p:cNvSpPr txBox="1"/>
          <p:nvPr>
            <p:ph idx="1" type="subTitle"/>
          </p:nvPr>
        </p:nvSpPr>
        <p:spPr>
          <a:xfrm rot="-120000">
            <a:off x="176396" y="169231"/>
            <a:ext cx="1856683" cy="545388"/>
          </a:xfrm>
          <a:prstGeom prst="rect">
            <a:avLst/>
          </a:prstGeom>
          <a:noFill/>
          <a:ln>
            <a:noFill/>
          </a:ln>
        </p:spPr>
        <p:txBody>
          <a:bodyPr anchorCtr="0" anchor="ctr" bIns="71975" lIns="215925" spcFirstLastPara="1" rIns="215925" wrap="square" tIns="7197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15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"/>
          <p:cNvSpPr txBox="1"/>
          <p:nvPr/>
        </p:nvSpPr>
        <p:spPr>
          <a:xfrm>
            <a:off x="1424682" y="962638"/>
            <a:ext cx="10859133" cy="11374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CONVERSE COM A TURMA 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"/>
          <p:cNvSpPr txBox="1"/>
          <p:nvPr/>
        </p:nvSpPr>
        <p:spPr>
          <a:xfrm>
            <a:off x="531876" y="1785587"/>
            <a:ext cx="6635153" cy="46049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080"/>
              <a:buFont typeface="Arial"/>
              <a:buChar char="●"/>
            </a:pP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QUAIS ATIVIDADES VOCÊS FAZEM DURANTE O DIA?</a:t>
            </a:r>
            <a:endParaRPr/>
          </a:p>
          <a:p>
            <a:pPr indent="-32512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080"/>
              <a:buFont typeface="Arial"/>
              <a:buNone/>
            </a:pPr>
            <a:r>
              <a:t/>
            </a:r>
            <a:endParaRPr b="0" i="0" sz="2600" u="none" cap="none" strike="noStrike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080"/>
              <a:buFont typeface="Arial"/>
              <a:buChar char="●"/>
            </a:pP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 QUAIS ATIVIDADES VOCÊS FAZEM DURANTE A NOITE?</a:t>
            </a:r>
            <a:endParaRPr/>
          </a:p>
          <a:p>
            <a:pPr indent="-32512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080"/>
              <a:buFont typeface="Arial"/>
              <a:buNone/>
            </a:pPr>
            <a:r>
              <a:t/>
            </a:r>
            <a:endParaRPr b="0" i="0" sz="2600" u="none" cap="none" strike="noStrike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080"/>
              <a:buFont typeface="Arial"/>
              <a:buChar char="●"/>
            </a:pP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OBSERVE NA IMAGEM QUE O RELÓGIO MARCA OITO HORAS. SE FOR DE DIA, QUE ATIVIDADE O MENINO PODE ESTAR FAZENDO? E SE FOR DE NOITE?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Desenho de uma cozinha&#10;&#10;Descrição gerada automaticamente com confiança baixa" id="125" name="Google Shape;125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87666" y="1848978"/>
            <a:ext cx="4441724" cy="44417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6" name="Google Shape;126;p2"/>
          <p:cNvGrpSpPr/>
          <p:nvPr/>
        </p:nvGrpSpPr>
        <p:grpSpPr>
          <a:xfrm>
            <a:off x="8849728" y="508633"/>
            <a:ext cx="2659795" cy="415517"/>
            <a:chOff x="289560" y="3851596"/>
            <a:chExt cx="2659795" cy="415517"/>
          </a:xfrm>
        </p:grpSpPr>
        <p:sp>
          <p:nvSpPr>
            <p:cNvPr id="127" name="Google Shape;127;p2"/>
            <p:cNvSpPr/>
            <p:nvPr/>
          </p:nvSpPr>
          <p:spPr>
            <a:xfrm>
              <a:off x="532705" y="3910261"/>
              <a:ext cx="2416650" cy="302955"/>
            </a:xfrm>
            <a:prstGeom prst="roundRect">
              <a:avLst>
                <a:gd fmla="val 50000" name="adj"/>
              </a:avLst>
            </a:prstGeom>
            <a:solidFill>
              <a:srgbClr val="BD68C1"/>
            </a:solidFill>
            <a:ln cap="flat" cmpd="sng" w="19050">
              <a:solidFill>
                <a:srgbClr val="A839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72000" spcFirstLastPara="1" rIns="10800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4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HÁBITOS DE DISCUSSÃO</a:t>
              </a:r>
              <a:endParaRPr/>
            </a:p>
          </p:txBody>
        </p:sp>
        <p:pic>
          <p:nvPicPr>
            <p:cNvPr id="128" name="Google Shape;128;p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89560" y="3851596"/>
              <a:ext cx="558800" cy="41551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9" name="Google Shape;129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31922" y="1063351"/>
            <a:ext cx="457630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 txBox="1"/>
          <p:nvPr>
            <p:ph idx="1" type="body"/>
          </p:nvPr>
        </p:nvSpPr>
        <p:spPr>
          <a:xfrm>
            <a:off x="471884" y="1255719"/>
            <a:ext cx="6275757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rPr b="1" lang="pt-BR" sz="31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DIÁRIO DA TURMA</a:t>
            </a:r>
            <a:endParaRPr/>
          </a:p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 sz="26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59263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80"/>
              <a:buFont typeface="Arial"/>
              <a:buChar char="●"/>
            </a:pPr>
            <a:r>
              <a:rPr lang="pt-BR" sz="26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VOCÊS SABEM O QUE É UM DIÁRIO? </a:t>
            </a:r>
            <a:endParaRPr/>
          </a:p>
          <a:p>
            <a:pPr indent="-457200" lvl="0" marL="592633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80"/>
              <a:buFont typeface="Arial"/>
              <a:buChar char="●"/>
            </a:pPr>
            <a:r>
              <a:rPr lang="pt-BR" sz="2600">
                <a:latin typeface="Arial"/>
                <a:ea typeface="Arial"/>
                <a:cs typeface="Arial"/>
                <a:sym typeface="Arial"/>
              </a:rPr>
              <a:t>QUE TAL CRIARMOS UM DIÁRIO DA NOSSA TURMA?</a:t>
            </a:r>
            <a:endParaRPr/>
          </a:p>
          <a:p>
            <a:pPr indent="-457200" lvl="0" marL="592633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80"/>
              <a:buFont typeface="Arial"/>
              <a:buChar char="●"/>
            </a:pPr>
            <a:r>
              <a:rPr lang="pt-BR" sz="2600">
                <a:latin typeface="Arial"/>
                <a:ea typeface="Arial"/>
                <a:cs typeface="Arial"/>
                <a:sym typeface="Arial"/>
              </a:rPr>
              <a:t>O QUE PODERÍAMOS ESCREVER COLETIVAMENTE SOBRE OS NOSSOS DIAS E ATIVIDADES? </a:t>
            </a:r>
            <a:endParaRPr/>
          </a:p>
          <a:p>
            <a:pPr indent="-228543" lvl="0" marL="457086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 sz="26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 sz="26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 sz="26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 sz="26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 sz="26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 sz="26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 sz="26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 sz="26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 sz="26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 sz="26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 sz="26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senho de personagem de desenho animado&#10;&#10;Descrição gerada automaticamente com confiança média" id="135" name="Google Shape;135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47641" y="1255719"/>
            <a:ext cx="5064365" cy="3419700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  <a:effectLst>
            <a:reflection blurRad="0" dir="5400000" dist="5000" endA="0" endPos="28000" kx="0" rotWithShape="0" algn="bl" stA="38000" stPos="0" sy="-100000" ky="0"/>
          </a:effectLst>
        </p:spPr>
      </p:pic>
      <p:pic>
        <p:nvPicPr>
          <p:cNvPr id="136" name="Google Shape;136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19353" y="414031"/>
            <a:ext cx="392653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1739" y="1229443"/>
            <a:ext cx="11607086" cy="65012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nterface gráfica do usuário, Aplicativo&#10;&#10;Descrição gerada automaticamente" id="142" name="Google Shape;142;p6"/>
          <p:cNvPicPr preferRelativeResize="0"/>
          <p:nvPr/>
        </p:nvPicPr>
        <p:blipFill rotWithShape="1">
          <a:blip r:embed="rId4">
            <a:alphaModFix/>
          </a:blip>
          <a:srcRect b="0" l="50204" r="0" t="0"/>
          <a:stretch/>
        </p:blipFill>
        <p:spPr>
          <a:xfrm>
            <a:off x="1251631" y="2223402"/>
            <a:ext cx="3977375" cy="304567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3" name="Google Shape;143;p6"/>
          <p:cNvGrpSpPr/>
          <p:nvPr/>
        </p:nvGrpSpPr>
        <p:grpSpPr>
          <a:xfrm>
            <a:off x="5790638" y="2223402"/>
            <a:ext cx="3977375" cy="3045679"/>
            <a:chOff x="4344110" y="1667316"/>
            <a:chExt cx="2983808" cy="2284854"/>
          </a:xfrm>
        </p:grpSpPr>
        <p:pic>
          <p:nvPicPr>
            <p:cNvPr descr="Interface gráfica do usuário, Aplicativo&#10;&#10;Descrição gerada automaticamente" id="144" name="Google Shape;144;p6"/>
            <p:cNvPicPr preferRelativeResize="0"/>
            <p:nvPr/>
          </p:nvPicPr>
          <p:blipFill rotWithShape="1">
            <a:blip r:embed="rId4">
              <a:alphaModFix/>
            </a:blip>
            <a:srcRect b="0" l="0" r="50205" t="0"/>
            <a:stretch/>
          </p:blipFill>
          <p:spPr>
            <a:xfrm>
              <a:off x="4344110" y="1667316"/>
              <a:ext cx="2983808" cy="228485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terface gráfica do usuário&#10;&#10;Descrição gerada automaticamente" id="145" name="Google Shape;145;p6"/>
            <p:cNvPicPr preferRelativeResize="0"/>
            <p:nvPr/>
          </p:nvPicPr>
          <p:blipFill rotWithShape="1">
            <a:blip r:embed="rId5">
              <a:alphaModFix/>
            </a:blip>
            <a:srcRect b="35434" l="50000" r="0" t="0"/>
            <a:stretch/>
          </p:blipFill>
          <p:spPr>
            <a:xfrm>
              <a:off x="6345936" y="1703903"/>
              <a:ext cx="760476" cy="678942"/>
            </a:xfrm>
            <a:prstGeom prst="ellipse">
              <a:avLst/>
            </a:prstGeom>
            <a:noFill/>
            <a:ln>
              <a:noFill/>
            </a:ln>
          </p:spPr>
        </p:pic>
      </p:grpSp>
      <p:sp>
        <p:nvSpPr>
          <p:cNvPr id="146" name="Google Shape;146;p6"/>
          <p:cNvSpPr/>
          <p:nvPr/>
        </p:nvSpPr>
        <p:spPr>
          <a:xfrm>
            <a:off x="1251631" y="5450927"/>
            <a:ext cx="3977375" cy="524119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87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6"/>
          <p:cNvSpPr/>
          <p:nvPr/>
        </p:nvSpPr>
        <p:spPr>
          <a:xfrm>
            <a:off x="5790638" y="5450927"/>
            <a:ext cx="3977375" cy="524119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87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" name="Google Shape;148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177332" y="414954"/>
            <a:ext cx="627932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6"/>
          <p:cNvSpPr txBox="1"/>
          <p:nvPr/>
        </p:nvSpPr>
        <p:spPr>
          <a:xfrm>
            <a:off x="663989" y="1059226"/>
            <a:ext cx="10330845" cy="9128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514350" lvl="0" marL="514350" marR="12866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66"/>
              <a:buFont typeface="Arial"/>
              <a:buAutoNum type="arabicPeriod"/>
            </a:pPr>
            <a:r>
              <a:rPr b="0" i="0" lang="pt-BR" sz="2666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ESCREVA, DO SEU JEITO, QUAL PERÍODO DO DIA CADA IMAGEM ESTÁ REPRESENTANDO.</a:t>
            </a:r>
            <a:endParaRPr b="0" i="0" sz="26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0"/>
          <p:cNvSpPr txBox="1"/>
          <p:nvPr/>
        </p:nvSpPr>
        <p:spPr>
          <a:xfrm>
            <a:off x="1378667" y="5549127"/>
            <a:ext cx="3723302" cy="5025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MANHÃ OU TARDE  </a:t>
            </a:r>
            <a:endParaRPr b="1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0"/>
          <p:cNvSpPr txBox="1"/>
          <p:nvPr/>
        </p:nvSpPr>
        <p:spPr>
          <a:xfrm>
            <a:off x="5947646" y="5518735"/>
            <a:ext cx="3723302" cy="5025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NOITE</a:t>
            </a:r>
            <a:endParaRPr b="1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0"/>
          <p:cNvSpPr/>
          <p:nvPr/>
        </p:nvSpPr>
        <p:spPr>
          <a:xfrm>
            <a:off x="1251631" y="5454265"/>
            <a:ext cx="3977375" cy="674511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87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0"/>
          <p:cNvSpPr/>
          <p:nvPr/>
        </p:nvSpPr>
        <p:spPr>
          <a:xfrm>
            <a:off x="5820610" y="5454264"/>
            <a:ext cx="3977375" cy="674511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87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0"/>
          <p:cNvSpPr txBox="1"/>
          <p:nvPr>
            <p:ph type="title"/>
          </p:nvPr>
        </p:nvSpPr>
        <p:spPr>
          <a:xfrm>
            <a:off x="8637224" y="359537"/>
            <a:ext cx="2655564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pt-BR"/>
              <a:t>CORREÇÃO</a:t>
            </a:r>
            <a:endParaRPr/>
          </a:p>
        </p:txBody>
      </p:sp>
      <p:pic>
        <p:nvPicPr>
          <p:cNvPr id="159" name="Google Shape;15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99675" y="434474"/>
            <a:ext cx="414819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10"/>
          <p:cNvSpPr txBox="1"/>
          <p:nvPr/>
        </p:nvSpPr>
        <p:spPr>
          <a:xfrm>
            <a:off x="663989" y="1059226"/>
            <a:ext cx="10330845" cy="9128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514350" lvl="0" marL="514350" marR="12866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66"/>
              <a:buFont typeface="Arial"/>
              <a:buAutoNum type="arabicPeriod"/>
            </a:pPr>
            <a:r>
              <a:rPr b="0" i="0" lang="pt-BR" sz="2666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ESCREVA, DO SEU JEITO, QUAL PERÍODO DO DIA CADA IMAGEM ESTÁ REPRESENTANDO.</a:t>
            </a:r>
            <a:endParaRPr b="0" i="0" sz="26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nterface gráfica do usuário, Aplicativo&#10;&#10;Descrição gerada automaticamente" id="161" name="Google Shape;161;p10"/>
          <p:cNvPicPr preferRelativeResize="0"/>
          <p:nvPr/>
        </p:nvPicPr>
        <p:blipFill rotWithShape="1">
          <a:blip r:embed="rId4">
            <a:alphaModFix/>
          </a:blip>
          <a:srcRect b="0" l="50204" r="0" t="0"/>
          <a:stretch/>
        </p:blipFill>
        <p:spPr>
          <a:xfrm>
            <a:off x="1251631" y="2223402"/>
            <a:ext cx="3977375" cy="304567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2" name="Google Shape;162;p10"/>
          <p:cNvGrpSpPr/>
          <p:nvPr/>
        </p:nvGrpSpPr>
        <p:grpSpPr>
          <a:xfrm>
            <a:off x="5790638" y="2223402"/>
            <a:ext cx="3977375" cy="3045679"/>
            <a:chOff x="4344110" y="1667316"/>
            <a:chExt cx="2983808" cy="2284854"/>
          </a:xfrm>
        </p:grpSpPr>
        <p:pic>
          <p:nvPicPr>
            <p:cNvPr descr="Interface gráfica do usuário, Aplicativo&#10;&#10;Descrição gerada automaticamente" id="163" name="Google Shape;163;p10"/>
            <p:cNvPicPr preferRelativeResize="0"/>
            <p:nvPr/>
          </p:nvPicPr>
          <p:blipFill rotWithShape="1">
            <a:blip r:embed="rId4">
              <a:alphaModFix/>
            </a:blip>
            <a:srcRect b="0" l="0" r="50205" t="0"/>
            <a:stretch/>
          </p:blipFill>
          <p:spPr>
            <a:xfrm>
              <a:off x="4344110" y="1667316"/>
              <a:ext cx="2983808" cy="228485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terface gráfica do usuário&#10;&#10;Descrição gerada automaticamente" id="164" name="Google Shape;164;p10"/>
            <p:cNvPicPr preferRelativeResize="0"/>
            <p:nvPr/>
          </p:nvPicPr>
          <p:blipFill rotWithShape="1">
            <a:blip r:embed="rId5">
              <a:alphaModFix/>
            </a:blip>
            <a:srcRect b="35434" l="50000" r="0" t="0"/>
            <a:stretch/>
          </p:blipFill>
          <p:spPr>
            <a:xfrm>
              <a:off x="6345936" y="1703903"/>
              <a:ext cx="760476" cy="678942"/>
            </a:xfrm>
            <a:prstGeom prst="ellipse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0"/>
          <p:cNvSpPr txBox="1"/>
          <p:nvPr>
            <p:ph type="title"/>
          </p:nvPr>
        </p:nvSpPr>
        <p:spPr>
          <a:xfrm>
            <a:off x="608441" y="975945"/>
            <a:ext cx="10795283" cy="18255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514350" lvl="0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66"/>
              <a:buFont typeface="Arial"/>
              <a:buAutoNum type="arabicPeriod" startAt="2"/>
            </a:pPr>
            <a:r>
              <a:rPr b="0" lang="pt-BR" sz="2666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BIA PASSA MUITO TEMPO EM CASA. LIGUE CADA ATIVIDADE AO PERÍODO DO DIA EM QUE VOCÊ ACHA QUE ESSAS ATIVIDADES ACONTECEM.</a:t>
            </a:r>
            <a:br>
              <a:rPr lang="pt-BR" sz="2399">
                <a:latin typeface="Calibri"/>
                <a:ea typeface="Calibri"/>
                <a:cs typeface="Calibri"/>
                <a:sym typeface="Calibri"/>
              </a:rPr>
            </a:br>
            <a:endParaRPr b="0" sz="2666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20"/>
          <p:cNvSpPr/>
          <p:nvPr/>
        </p:nvSpPr>
        <p:spPr>
          <a:xfrm>
            <a:off x="8430766" y="2721490"/>
            <a:ext cx="2059173" cy="524119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MANHÃ</a:t>
            </a:r>
            <a:endParaRPr/>
          </a:p>
        </p:txBody>
      </p:sp>
      <p:sp>
        <p:nvSpPr>
          <p:cNvPr id="171" name="Google Shape;171;p20"/>
          <p:cNvSpPr/>
          <p:nvPr/>
        </p:nvSpPr>
        <p:spPr>
          <a:xfrm>
            <a:off x="8430766" y="4222876"/>
            <a:ext cx="2059173" cy="524119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TARDE</a:t>
            </a:r>
            <a:endParaRPr/>
          </a:p>
        </p:txBody>
      </p:sp>
      <p:sp>
        <p:nvSpPr>
          <p:cNvPr id="172" name="Google Shape;172;p20"/>
          <p:cNvSpPr/>
          <p:nvPr/>
        </p:nvSpPr>
        <p:spPr>
          <a:xfrm>
            <a:off x="8430766" y="5823121"/>
            <a:ext cx="2059173" cy="524119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NOITE</a:t>
            </a:r>
            <a:endParaRPr/>
          </a:p>
        </p:txBody>
      </p:sp>
      <p:pic>
        <p:nvPicPr>
          <p:cNvPr descr="Desenho de personagens&#10;&#10;Descrição gerada automaticamente com confiança média" id="173" name="Google Shape;173;p20"/>
          <p:cNvPicPr preferRelativeResize="0"/>
          <p:nvPr/>
        </p:nvPicPr>
        <p:blipFill rotWithShape="1">
          <a:blip r:embed="rId3">
            <a:alphaModFix/>
          </a:blip>
          <a:srcRect b="67185" l="0" r="58459" t="0"/>
          <a:stretch/>
        </p:blipFill>
        <p:spPr>
          <a:xfrm>
            <a:off x="671326" y="3628172"/>
            <a:ext cx="1822463" cy="14396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esenho de personagens&#10;&#10;Descrição gerada automaticamente com confiança média" id="174" name="Google Shape;174;p20"/>
          <p:cNvPicPr preferRelativeResize="0"/>
          <p:nvPr/>
        </p:nvPicPr>
        <p:blipFill rotWithShape="1">
          <a:blip r:embed="rId3">
            <a:alphaModFix/>
          </a:blip>
          <a:srcRect b="0" l="58435" r="0" t="65943"/>
          <a:stretch/>
        </p:blipFill>
        <p:spPr>
          <a:xfrm>
            <a:off x="704061" y="2274118"/>
            <a:ext cx="1756993" cy="14396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esenho de personagens&#10;&#10;Descrição gerada automaticamente com confiança média" id="175" name="Google Shape;175;p20"/>
          <p:cNvPicPr preferRelativeResize="0"/>
          <p:nvPr/>
        </p:nvPicPr>
        <p:blipFill rotWithShape="1">
          <a:blip r:embed="rId3">
            <a:alphaModFix/>
          </a:blip>
          <a:srcRect b="0" l="32445" r="40380" t="66099"/>
          <a:stretch/>
        </p:blipFill>
        <p:spPr>
          <a:xfrm>
            <a:off x="986318" y="5079314"/>
            <a:ext cx="1192479" cy="1487613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0"/>
          <p:cNvSpPr/>
          <p:nvPr/>
        </p:nvSpPr>
        <p:spPr>
          <a:xfrm>
            <a:off x="2876145" y="2721490"/>
            <a:ext cx="2059173" cy="524119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DORMIR</a:t>
            </a:r>
            <a:endParaRPr/>
          </a:p>
        </p:txBody>
      </p:sp>
      <p:sp>
        <p:nvSpPr>
          <p:cNvPr id="177" name="Google Shape;177;p20"/>
          <p:cNvSpPr/>
          <p:nvPr/>
        </p:nvSpPr>
        <p:spPr>
          <a:xfrm>
            <a:off x="2876145" y="4222876"/>
            <a:ext cx="2059173" cy="524119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ACORDAR</a:t>
            </a:r>
            <a:endParaRPr/>
          </a:p>
        </p:txBody>
      </p:sp>
      <p:sp>
        <p:nvSpPr>
          <p:cNvPr id="178" name="Google Shape;178;p20"/>
          <p:cNvSpPr/>
          <p:nvPr/>
        </p:nvSpPr>
        <p:spPr>
          <a:xfrm>
            <a:off x="2876145" y="5823121"/>
            <a:ext cx="2059173" cy="524119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BRINCAR</a:t>
            </a:r>
            <a:endParaRPr/>
          </a:p>
        </p:txBody>
      </p:sp>
      <p:pic>
        <p:nvPicPr>
          <p:cNvPr descr="Ícone&#10;&#10;Descrição gerada automaticamente" id="179" name="Google Shape;179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322757" y="445659"/>
            <a:ext cx="487664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4" name="Google Shape;184;p21"/>
          <p:cNvCxnSpPr>
            <a:endCxn id="185" idx="1"/>
          </p:cNvCxnSpPr>
          <p:nvPr/>
        </p:nvCxnSpPr>
        <p:spPr>
          <a:xfrm>
            <a:off x="4935466" y="2935780"/>
            <a:ext cx="3495300" cy="3149400"/>
          </a:xfrm>
          <a:prstGeom prst="straightConnector1">
            <a:avLst/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8039"/>
              </a:srgbClr>
            </a:outerShdw>
          </a:effectLst>
        </p:spPr>
      </p:cxnSp>
      <p:cxnSp>
        <p:nvCxnSpPr>
          <p:cNvPr id="186" name="Google Shape;186;p21"/>
          <p:cNvCxnSpPr>
            <a:endCxn id="187" idx="1"/>
          </p:cNvCxnSpPr>
          <p:nvPr/>
        </p:nvCxnSpPr>
        <p:spPr>
          <a:xfrm flipH="1" rot="10800000">
            <a:off x="4935466" y="2983550"/>
            <a:ext cx="3495300" cy="1465800"/>
          </a:xfrm>
          <a:prstGeom prst="straightConnector1">
            <a:avLst/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8039"/>
              </a:srgbClr>
            </a:outerShdw>
          </a:effectLst>
        </p:spPr>
      </p:cxnSp>
      <p:cxnSp>
        <p:nvCxnSpPr>
          <p:cNvPr id="188" name="Google Shape;188;p21"/>
          <p:cNvCxnSpPr>
            <a:endCxn id="189" idx="1"/>
          </p:cNvCxnSpPr>
          <p:nvPr/>
        </p:nvCxnSpPr>
        <p:spPr>
          <a:xfrm flipH="1" rot="10800000">
            <a:off x="4935466" y="4484936"/>
            <a:ext cx="3495300" cy="1606200"/>
          </a:xfrm>
          <a:prstGeom prst="straightConnector1">
            <a:avLst/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8039"/>
              </a:srgbClr>
            </a:outerShdw>
          </a:effectLst>
        </p:spPr>
      </p:cxnSp>
      <p:sp>
        <p:nvSpPr>
          <p:cNvPr id="190" name="Google Shape;190;p21"/>
          <p:cNvSpPr txBox="1"/>
          <p:nvPr/>
        </p:nvSpPr>
        <p:spPr>
          <a:xfrm>
            <a:off x="608441" y="975945"/>
            <a:ext cx="10795283" cy="18255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514350" lvl="0" marL="5143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66"/>
              <a:buFont typeface="Arial"/>
              <a:buAutoNum type="arabicPeriod" startAt="2"/>
            </a:pPr>
            <a:r>
              <a:rPr b="0" i="0" lang="pt-BR" sz="2666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BIA PASSA MUITO TEMPO EM CASA. LIGUE CADA ATIVIDADE AO PERÍODO DO DIA EM QUE VOCÊ ACHA QUE ESSAS ATIVIDADES ACONTECEM.</a:t>
            </a:r>
            <a:br>
              <a:rPr b="1" i="0" lang="pt-BR" sz="23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0" i="0" sz="2666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21"/>
          <p:cNvSpPr txBox="1"/>
          <p:nvPr>
            <p:ph type="title"/>
          </p:nvPr>
        </p:nvSpPr>
        <p:spPr>
          <a:xfrm>
            <a:off x="8637224" y="359537"/>
            <a:ext cx="2655564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pt-BR"/>
              <a:t>CORREÇÃO</a:t>
            </a:r>
            <a:endParaRPr/>
          </a:p>
        </p:txBody>
      </p:sp>
      <p:pic>
        <p:nvPicPr>
          <p:cNvPr id="192" name="Google Shape;192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99675" y="434474"/>
            <a:ext cx="414819" cy="46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esenho de personagens&#10;&#10;Descrição gerada automaticamente com confiança média" id="193" name="Google Shape;193;p21"/>
          <p:cNvPicPr preferRelativeResize="0"/>
          <p:nvPr/>
        </p:nvPicPr>
        <p:blipFill rotWithShape="1">
          <a:blip r:embed="rId4">
            <a:alphaModFix/>
          </a:blip>
          <a:srcRect b="67185" l="0" r="58459" t="0"/>
          <a:stretch/>
        </p:blipFill>
        <p:spPr>
          <a:xfrm>
            <a:off x="671326" y="3628172"/>
            <a:ext cx="1822463" cy="14396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esenho de personagens&#10;&#10;Descrição gerada automaticamente com confiança média" id="194" name="Google Shape;194;p21"/>
          <p:cNvPicPr preferRelativeResize="0"/>
          <p:nvPr/>
        </p:nvPicPr>
        <p:blipFill rotWithShape="1">
          <a:blip r:embed="rId4">
            <a:alphaModFix/>
          </a:blip>
          <a:srcRect b="0" l="58435" r="0" t="65943"/>
          <a:stretch/>
        </p:blipFill>
        <p:spPr>
          <a:xfrm>
            <a:off x="704061" y="2274118"/>
            <a:ext cx="1756993" cy="14396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esenho de personagens&#10;&#10;Descrição gerada automaticamente com confiança média" id="195" name="Google Shape;195;p21"/>
          <p:cNvPicPr preferRelativeResize="0"/>
          <p:nvPr/>
        </p:nvPicPr>
        <p:blipFill rotWithShape="1">
          <a:blip r:embed="rId4">
            <a:alphaModFix/>
          </a:blip>
          <a:srcRect b="0" l="32445" r="40380" t="66099"/>
          <a:stretch/>
        </p:blipFill>
        <p:spPr>
          <a:xfrm>
            <a:off x="986318" y="5079314"/>
            <a:ext cx="1192479" cy="1487613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1"/>
          <p:cNvSpPr/>
          <p:nvPr/>
        </p:nvSpPr>
        <p:spPr>
          <a:xfrm>
            <a:off x="8430766" y="2721490"/>
            <a:ext cx="2059173" cy="524119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MANHÃ</a:t>
            </a:r>
            <a:endParaRPr/>
          </a:p>
        </p:txBody>
      </p:sp>
      <p:sp>
        <p:nvSpPr>
          <p:cNvPr id="189" name="Google Shape;189;p21"/>
          <p:cNvSpPr/>
          <p:nvPr/>
        </p:nvSpPr>
        <p:spPr>
          <a:xfrm>
            <a:off x="8430766" y="4222876"/>
            <a:ext cx="2059173" cy="524119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TARDE</a:t>
            </a:r>
            <a:endParaRPr/>
          </a:p>
        </p:txBody>
      </p:sp>
      <p:sp>
        <p:nvSpPr>
          <p:cNvPr id="185" name="Google Shape;185;p21"/>
          <p:cNvSpPr/>
          <p:nvPr/>
        </p:nvSpPr>
        <p:spPr>
          <a:xfrm>
            <a:off x="8430766" y="5823121"/>
            <a:ext cx="2059173" cy="524119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NOITE</a:t>
            </a:r>
            <a:endParaRPr/>
          </a:p>
        </p:txBody>
      </p:sp>
      <p:sp>
        <p:nvSpPr>
          <p:cNvPr id="196" name="Google Shape;196;p21"/>
          <p:cNvSpPr/>
          <p:nvPr/>
        </p:nvSpPr>
        <p:spPr>
          <a:xfrm>
            <a:off x="2876145" y="2721490"/>
            <a:ext cx="2059173" cy="524119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DORMIR</a:t>
            </a:r>
            <a:endParaRPr/>
          </a:p>
        </p:txBody>
      </p:sp>
      <p:sp>
        <p:nvSpPr>
          <p:cNvPr id="197" name="Google Shape;197;p21"/>
          <p:cNvSpPr/>
          <p:nvPr/>
        </p:nvSpPr>
        <p:spPr>
          <a:xfrm>
            <a:off x="2876145" y="4222876"/>
            <a:ext cx="2059173" cy="524119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ACORDAR</a:t>
            </a:r>
            <a:endParaRPr/>
          </a:p>
        </p:txBody>
      </p:sp>
      <p:sp>
        <p:nvSpPr>
          <p:cNvPr id="198" name="Google Shape;198;p21"/>
          <p:cNvSpPr/>
          <p:nvPr/>
        </p:nvSpPr>
        <p:spPr>
          <a:xfrm>
            <a:off x="2876145" y="5823121"/>
            <a:ext cx="2059173" cy="524119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BRINCAR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2"/>
          <p:cNvSpPr txBox="1"/>
          <p:nvPr>
            <p:ph idx="1" type="body"/>
          </p:nvPr>
        </p:nvSpPr>
        <p:spPr>
          <a:xfrm>
            <a:off x="383396" y="727188"/>
            <a:ext cx="10943216" cy="517063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514350" lvl="0" marL="74289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ial"/>
              <a:buAutoNum type="arabicPeriod" startAt="3"/>
            </a:pPr>
            <a:r>
              <a:rPr lang="pt-BR" sz="26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HUMM! QUE CHEIRINHO GOSTOSO! VEM DA CASA DA VOVÓ. ACHO QUE ELA ESTÁ PREPARANDO UMA MACARRONADA DELICIOSA.</a:t>
            </a:r>
            <a:br>
              <a:rPr lang="pt-BR" sz="26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26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COMO ESTAVA O MACARRÃO </a:t>
            </a:r>
            <a:r>
              <a:rPr b="1" lang="pt-BR" sz="26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ANTES</a:t>
            </a:r>
            <a:r>
              <a:rPr i="1" lang="pt-BR" sz="26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6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DE A VOVÓ COZINHAR? FAÇA UM </a:t>
            </a:r>
            <a:r>
              <a:rPr b="1" lang="pt-BR" sz="26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r>
              <a:rPr lang="pt-BR" sz="26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NA RESPOSTA.</a:t>
            </a:r>
            <a:br>
              <a:rPr lang="pt-BR" sz="2600">
                <a:latin typeface="Calibri"/>
                <a:ea typeface="Calibri"/>
                <a:cs typeface="Calibri"/>
                <a:sym typeface="Calibri"/>
              </a:rPr>
            </a:br>
            <a:endParaRPr sz="2600"/>
          </a:p>
        </p:txBody>
      </p:sp>
      <p:pic>
        <p:nvPicPr>
          <p:cNvPr descr="Desenho de personagem de desenho animado&#10;&#10;Descrição gerada automaticamente" id="204" name="Google Shape;204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225569" y="3008095"/>
            <a:ext cx="3339738" cy="3339738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205" name="Google Shape;205;p22"/>
          <p:cNvGrpSpPr/>
          <p:nvPr/>
        </p:nvGrpSpPr>
        <p:grpSpPr>
          <a:xfrm>
            <a:off x="3510381" y="3159179"/>
            <a:ext cx="6094413" cy="3177488"/>
            <a:chOff x="3200400" y="2031169"/>
            <a:chExt cx="4572000" cy="2383737"/>
          </a:xfrm>
        </p:grpSpPr>
        <p:grpSp>
          <p:nvGrpSpPr>
            <p:cNvPr id="206" name="Google Shape;206;p22"/>
            <p:cNvGrpSpPr/>
            <p:nvPr/>
          </p:nvGrpSpPr>
          <p:grpSpPr>
            <a:xfrm>
              <a:off x="3594343" y="2146193"/>
              <a:ext cx="953259" cy="2153688"/>
              <a:chOff x="2520959" y="2261142"/>
              <a:chExt cx="914400" cy="2275483"/>
            </a:xfrm>
          </p:grpSpPr>
          <p:pic>
            <p:nvPicPr>
              <p:cNvPr descr="Uma imagem contendo Forma&#10;&#10;Descrição gerada automaticamente" id="207" name="Google Shape;207;p22"/>
              <p:cNvPicPr preferRelativeResize="0"/>
              <p:nvPr/>
            </p:nvPicPr>
            <p:blipFill rotWithShape="1">
              <a:blip r:embed="rId4">
                <a:alphaModFix/>
              </a:blip>
              <a:srcRect b="10662" l="34793" r="36253" t="9423"/>
              <a:stretch/>
            </p:blipFill>
            <p:spPr>
              <a:xfrm>
                <a:off x="2520959" y="2261142"/>
                <a:ext cx="914400" cy="227548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08" name="Google Shape;208;p22"/>
              <p:cNvSpPr/>
              <p:nvPr/>
            </p:nvSpPr>
            <p:spPr>
              <a:xfrm>
                <a:off x="2724912" y="2368296"/>
                <a:ext cx="210312" cy="157734"/>
              </a:xfrm>
              <a:prstGeom prst="ellipse">
                <a:avLst/>
              </a:prstGeom>
              <a:solidFill>
                <a:srgbClr val="F4B102"/>
              </a:solidFill>
              <a:ln cap="flat" cmpd="sng" w="25400">
                <a:solidFill>
                  <a:srgbClr val="F4B10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87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descr="Diagrama&#10;&#10;Descrição gerada automaticamente com confiança média" id="209" name="Google Shape;209;p2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073028" y="2475414"/>
              <a:ext cx="2473452" cy="1703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0" name="Google Shape;210;p22"/>
            <p:cNvSpPr/>
            <p:nvPr/>
          </p:nvSpPr>
          <p:spPr>
            <a:xfrm>
              <a:off x="3200400" y="2031169"/>
              <a:ext cx="4572000" cy="2383737"/>
            </a:xfrm>
            <a:custGeom>
              <a:rect b="b" l="l" r="r" t="t"/>
              <a:pathLst>
                <a:path extrusionOk="0" h="2383737" w="4572000">
                  <a:moveTo>
                    <a:pt x="0" y="0"/>
                  </a:moveTo>
                  <a:cubicBezTo>
                    <a:pt x="250045" y="10533"/>
                    <a:pt x="375219" y="-28086"/>
                    <a:pt x="607423" y="0"/>
                  </a:cubicBezTo>
                  <a:cubicBezTo>
                    <a:pt x="839627" y="28086"/>
                    <a:pt x="1049736" y="-26862"/>
                    <a:pt x="1214846" y="0"/>
                  </a:cubicBezTo>
                  <a:cubicBezTo>
                    <a:pt x="1379956" y="26862"/>
                    <a:pt x="1520147" y="-5433"/>
                    <a:pt x="1730829" y="0"/>
                  </a:cubicBezTo>
                  <a:cubicBezTo>
                    <a:pt x="1941511" y="5433"/>
                    <a:pt x="2169477" y="-6328"/>
                    <a:pt x="2383971" y="0"/>
                  </a:cubicBezTo>
                  <a:cubicBezTo>
                    <a:pt x="2598465" y="6328"/>
                    <a:pt x="2741443" y="22804"/>
                    <a:pt x="2945674" y="0"/>
                  </a:cubicBezTo>
                  <a:cubicBezTo>
                    <a:pt x="3149905" y="-22804"/>
                    <a:pt x="3277569" y="674"/>
                    <a:pt x="3598817" y="0"/>
                  </a:cubicBezTo>
                  <a:cubicBezTo>
                    <a:pt x="3920065" y="-674"/>
                    <a:pt x="4213007" y="46481"/>
                    <a:pt x="4572000" y="0"/>
                  </a:cubicBezTo>
                  <a:cubicBezTo>
                    <a:pt x="4575375" y="172239"/>
                    <a:pt x="4541929" y="474740"/>
                    <a:pt x="4572000" y="619772"/>
                  </a:cubicBezTo>
                  <a:cubicBezTo>
                    <a:pt x="4602071" y="764804"/>
                    <a:pt x="4598440" y="1044329"/>
                    <a:pt x="4572000" y="1168031"/>
                  </a:cubicBezTo>
                  <a:cubicBezTo>
                    <a:pt x="4545560" y="1291733"/>
                    <a:pt x="4556918" y="1513912"/>
                    <a:pt x="4572000" y="1716291"/>
                  </a:cubicBezTo>
                  <a:cubicBezTo>
                    <a:pt x="4587082" y="1918670"/>
                    <a:pt x="4593806" y="2153919"/>
                    <a:pt x="4572000" y="2383737"/>
                  </a:cubicBezTo>
                  <a:cubicBezTo>
                    <a:pt x="4296459" y="2362135"/>
                    <a:pt x="4261641" y="2357782"/>
                    <a:pt x="3964577" y="2383737"/>
                  </a:cubicBezTo>
                  <a:cubicBezTo>
                    <a:pt x="3667513" y="2409692"/>
                    <a:pt x="3522780" y="2377504"/>
                    <a:pt x="3265714" y="2383737"/>
                  </a:cubicBezTo>
                  <a:cubicBezTo>
                    <a:pt x="3008648" y="2389970"/>
                    <a:pt x="2984221" y="2387470"/>
                    <a:pt x="2749731" y="2383737"/>
                  </a:cubicBezTo>
                  <a:cubicBezTo>
                    <a:pt x="2515241" y="2380004"/>
                    <a:pt x="2356805" y="2356399"/>
                    <a:pt x="2188029" y="2383737"/>
                  </a:cubicBezTo>
                  <a:cubicBezTo>
                    <a:pt x="2019253" y="2411075"/>
                    <a:pt x="1770409" y="2376724"/>
                    <a:pt x="1489166" y="2383737"/>
                  </a:cubicBezTo>
                  <a:cubicBezTo>
                    <a:pt x="1207923" y="2390750"/>
                    <a:pt x="1179275" y="2364052"/>
                    <a:pt x="927463" y="2383737"/>
                  </a:cubicBezTo>
                  <a:cubicBezTo>
                    <a:pt x="675651" y="2403422"/>
                    <a:pt x="247981" y="2419823"/>
                    <a:pt x="0" y="2383737"/>
                  </a:cubicBezTo>
                  <a:cubicBezTo>
                    <a:pt x="-2288" y="2238219"/>
                    <a:pt x="-23610" y="1985358"/>
                    <a:pt x="0" y="1740128"/>
                  </a:cubicBezTo>
                  <a:cubicBezTo>
                    <a:pt x="23610" y="1494898"/>
                    <a:pt x="13345" y="1368808"/>
                    <a:pt x="0" y="1168031"/>
                  </a:cubicBezTo>
                  <a:cubicBezTo>
                    <a:pt x="-13345" y="967254"/>
                    <a:pt x="27805" y="789624"/>
                    <a:pt x="0" y="595934"/>
                  </a:cubicBezTo>
                  <a:cubicBezTo>
                    <a:pt x="-27805" y="402244"/>
                    <a:pt x="-25076" y="252891"/>
                    <a:pt x="0" y="0"/>
                  </a:cubicBezTo>
                  <a:close/>
                </a:path>
              </a:pathLst>
            </a:custGeom>
            <a:noFill/>
            <a:ln cap="flat" cmpd="sng" w="38100">
              <a:solidFill>
                <a:srgbClr val="7030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87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11" name="Google Shape;211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303717" y="419709"/>
            <a:ext cx="524765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2026 MA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Viviane Da Costa Batista Pereira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