
<file path=[Content_Types].xml><?xml version="1.0" encoding="utf-8"?>
<Types xmlns="http://schemas.openxmlformats.org/package/2006/content-types">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Lst>
  <p:sldSz cy="10058400" cx="77724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584">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C42717E-8A3A-4468-870A-0BBD03DA4871}">
  <a:tblStyle styleId="{9C42717E-8A3A-4468-870A-0BBD03DA487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584" orient="horz"/>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1.xml"/><Relationship Id="rId19" Type="http://schemas.openxmlformats.org/officeDocument/2006/relationships/slide" Target="slides/slide13.xml"/><Relationship Id="rId6" Type="http://schemas.openxmlformats.org/officeDocument/2006/relationships/notesMaster" Target="notesMasters/notesMaster1.xml"/><Relationship Id="rId18" Type="http://schemas.openxmlformats.org/officeDocument/2006/relationships/slide" Target="slides/slide12.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68203f9253_0_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68203f925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368203f9253_0_13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368203f9253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368203f9253_0_14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368203f9253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368203f9253_0_154: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368203f9253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368203f9253_0_164: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368203f9253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368203f9253_0_1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368203f9253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368203f9253_0_39: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368203f9253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368203f9253_0_51: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368203f9253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368203f9253_0_67: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368203f9253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368203f9253_0_81: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368203f9253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368203f9253_0_91: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368203f9253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368203f9253_0_105: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368203f9253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368203f9253_0_117: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368203f9253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600" cy="40140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64945" y="5542289"/>
            <a:ext cx="7242600" cy="1550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64945" y="6164351"/>
            <a:ext cx="7242600" cy="2543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600" cy="1646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64945" y="2253729"/>
            <a:ext cx="7242600" cy="6681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7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198575" y="1415969"/>
            <a:ext cx="3261300" cy="7226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2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mysteryscience.com/animal-superpowers/animal-traits-survival" TargetMode="External"/><Relationship Id="rId4" Type="http://schemas.openxmlformats.org/officeDocument/2006/relationships/hyperlink" Target="https://mysteryscience.com/getting-started?modal=pacing-guide-modal" TargetMode="External"/><Relationship Id="rId5" Type="http://schemas.openxmlformats.org/officeDocument/2006/relationships/hyperlink" Target="https://mysteryscience.com/getting-started?modal=anchor-layer-teacher-guides-modal" TargetMode="External"/><Relationship Id="rId6" Type="http://schemas.openxmlformats.org/officeDocument/2006/relationships/image" Target="../media/image9.png"/><Relationship Id="rId7" Type="http://schemas.openxmlformats.org/officeDocument/2006/relationships/hyperlink" Target="http://mysteryscience.com/anchor" TargetMode="External"/><Relationship Id="rId8"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1.png"/><Relationship Id="rId5" Type="http://schemas.openxmlformats.org/officeDocument/2006/relationships/image" Target="../media/image22.png"/><Relationship Id="rId6"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8.png"/><Relationship Id="rId4" Type="http://schemas.openxmlformats.org/officeDocument/2006/relationships/image" Target="../media/image1.png"/><Relationship Id="rId5" Type="http://schemas.openxmlformats.org/officeDocument/2006/relationships/image" Target="../media/image20.png"/></Relationships>
</file>

<file path=ppt/slides/_rels/slide2.xml.rels><?xml version="1.0" encoding="UTF-8" standalone="yes"?><Relationships xmlns="http://schemas.openxmlformats.org/package/2006/relationships"><Relationship Id="rId20" Type="http://schemas.openxmlformats.org/officeDocument/2006/relationships/hyperlink" Target="https://mysteryscience.com/animal-superpowers/mystery-10/animal-behavior-and-survival/809" TargetMode="External"/><Relationship Id="rId11" Type="http://schemas.openxmlformats.org/officeDocument/2006/relationships/hyperlink" Target="https://mysteryscience.com/animal-superpowers/mystery-1/parent-offspring-traits/815" TargetMode="External"/><Relationship Id="rId22" Type="http://schemas.openxmlformats.org/officeDocument/2006/relationships/hyperlink" Target="https://mysteryscience.com/animal-superpowers/mystery-10/animal-behavior-and-survival/809" TargetMode="External"/><Relationship Id="rId10" Type="http://schemas.openxmlformats.org/officeDocument/2006/relationships/hyperlink" Target="https://mysteryscience.com/animal-superpowers/mystery-1/parent-offspring-traits/815" TargetMode="External"/><Relationship Id="rId21" Type="http://schemas.openxmlformats.org/officeDocument/2006/relationships/hyperlink" Target="https://mysteryscience.com/animal-superpowers/mystery-4/camouflage-animal-survival/118" TargetMode="External"/><Relationship Id="rId13" Type="http://schemas.openxmlformats.org/officeDocument/2006/relationships/hyperlink" Target="https://mysteryscience.com/animal-superpowers/mystery-3/animal-behavior-offspring-survival/139" TargetMode="External"/><Relationship Id="rId12" Type="http://schemas.openxmlformats.org/officeDocument/2006/relationships/hyperlink" Target="https://mysteryscience.com/animal-superpowers/mystery-3/animal-behavior-offspring-survival/139" TargetMode="External"/><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hyperlink" Target="https://mysteryscience.com/animal-superpowers/mystery-0/animal-structures-and-behaviors/803" TargetMode="External"/><Relationship Id="rId9" Type="http://schemas.openxmlformats.org/officeDocument/2006/relationships/hyperlink" Target="https://mysteryscience.com/animal-superpowers/mystery-0/animal-structures-and-behaviors/803" TargetMode="External"/><Relationship Id="rId15" Type="http://schemas.openxmlformats.org/officeDocument/2006/relationships/hyperlink" Target="https://mysteryscience.com/animal-superpowers/mystery-2/animal-structures-survival/117" TargetMode="External"/><Relationship Id="rId14" Type="http://schemas.openxmlformats.org/officeDocument/2006/relationships/hyperlink" Target="https://mysteryscience.com/animal-superpowers/mystery-2/animal-structures-survival/117" TargetMode="External"/><Relationship Id="rId17" Type="http://schemas.openxmlformats.org/officeDocument/2006/relationships/hyperlink" Target="https://mysteryscience.com/animal-superpowers/mystery-4/camouflage-animal-survival/118" TargetMode="External"/><Relationship Id="rId16" Type="http://schemas.openxmlformats.org/officeDocument/2006/relationships/image" Target="../media/image1.png"/><Relationship Id="rId5" Type="http://schemas.openxmlformats.org/officeDocument/2006/relationships/hyperlink" Target="https://mysteryscience.com/animal-superpowers/mystery-2/animal-structures-survival/117" TargetMode="External"/><Relationship Id="rId19" Type="http://schemas.openxmlformats.org/officeDocument/2006/relationships/hyperlink" Target="https://mysteryscience.com/animal-superpowers/mystery-10/animal-behavior-and-survival/809" TargetMode="External"/><Relationship Id="rId6" Type="http://schemas.openxmlformats.org/officeDocument/2006/relationships/hyperlink" Target="https://mysteryscience.com/animal-superpowers/mystery-1/parent-offspring-traits/815" TargetMode="External"/><Relationship Id="rId18" Type="http://schemas.openxmlformats.org/officeDocument/2006/relationships/hyperlink" Target="https://mysteryscience.com/animal-superpowers/mystery-4/camouflage-animal-survival/118" TargetMode="External"/><Relationship Id="rId7" Type="http://schemas.openxmlformats.org/officeDocument/2006/relationships/hyperlink" Target="https://mysteryscience.com/animal-superpowers/mystery-3/animal-behavior-offspring-survival/139" TargetMode="External"/><Relationship Id="rId8" Type="http://schemas.openxmlformats.org/officeDocument/2006/relationships/hyperlink" Target="https://mysteryscience.com/animal-superpowers/mystery-0/animal-structures-and-behaviors/803"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3.png"/><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png"/><Relationship Id="rId5"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1.png"/><Relationship Id="rId5"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DF"/>
        </a:solidFill>
      </p:bgPr>
    </p:bg>
    <p:spTree>
      <p:nvGrpSpPr>
        <p:cNvPr id="53" name="Shape 53"/>
        <p:cNvGrpSpPr/>
        <p:nvPr/>
      </p:nvGrpSpPr>
      <p:grpSpPr>
        <a:xfrm>
          <a:off x="0" y="0"/>
          <a:ext cx="0" cy="0"/>
          <a:chOff x="0" y="0"/>
          <a:chExt cx="0" cy="0"/>
        </a:xfrm>
      </p:grpSpPr>
      <p:sp>
        <p:nvSpPr>
          <p:cNvPr id="54" name="Google Shape;54;p13"/>
          <p:cNvSpPr/>
          <p:nvPr/>
        </p:nvSpPr>
        <p:spPr>
          <a:xfrm>
            <a:off x="0" y="0"/>
            <a:ext cx="2726100" cy="10058400"/>
          </a:xfrm>
          <a:prstGeom prst="rect">
            <a:avLst/>
          </a:prstGeom>
          <a:solidFill>
            <a:srgbClr val="FFDF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txBox="1"/>
          <p:nvPr/>
        </p:nvSpPr>
        <p:spPr>
          <a:xfrm>
            <a:off x="3305550" y="3127248"/>
            <a:ext cx="4009500" cy="1848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None/>
            </a:pPr>
            <a:r>
              <a:rPr lang="en" sz="1200" u="sng">
                <a:solidFill>
                  <a:schemeClr val="dk1"/>
                </a:solidFill>
                <a:latin typeface="Poppins"/>
                <a:ea typeface="Poppins"/>
                <a:cs typeface="Poppins"/>
                <a:sym typeface="Poppins"/>
                <a:hlinkClick r:id="rId3">
                  <a:extLst>
                    <a:ext uri="{A12FA001-AC4F-418D-AE19-62706E023703}">
                      <ahyp:hlinkClr val="tx"/>
                    </a:ext>
                  </a:extLst>
                </a:hlinkClick>
              </a:rPr>
              <a:t>Unit Web Link</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4">
                  <a:extLst>
                    <a:ext uri="{A12FA001-AC4F-418D-AE19-62706E023703}">
                      <ahyp:hlinkClr val="tx"/>
                    </a:ext>
                  </a:extLst>
                </a:hlinkClick>
              </a:rPr>
              <a:t>Pacing Guides</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5">
                  <a:extLst>
                    <a:ext uri="{A12FA001-AC4F-418D-AE19-62706E023703}">
                      <ahyp:hlinkClr val="tx"/>
                    </a:ext>
                  </a:extLst>
                </a:hlinkClick>
              </a:rPr>
              <a:t>Other Units</a:t>
            </a:r>
            <a:endParaRPr sz="1200">
              <a:solidFill>
                <a:schemeClr val="dk1"/>
              </a:solidFill>
              <a:latin typeface="Poppins"/>
              <a:ea typeface="Poppins"/>
              <a:cs typeface="Poppins"/>
              <a:sym typeface="Poppins"/>
            </a:endParaRPr>
          </a:p>
        </p:txBody>
      </p:sp>
      <p:sp>
        <p:nvSpPr>
          <p:cNvPr id="56" name="Google Shape;56;p13"/>
          <p:cNvSpPr txBox="1"/>
          <p:nvPr/>
        </p:nvSpPr>
        <p:spPr>
          <a:xfrm>
            <a:off x="3305550" y="1709928"/>
            <a:ext cx="4009500" cy="13236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4000">
                <a:solidFill>
                  <a:schemeClr val="dk1"/>
                </a:solidFill>
                <a:latin typeface="Poppins"/>
                <a:ea typeface="Poppins"/>
                <a:cs typeface="Poppins"/>
                <a:sym typeface="Poppins"/>
              </a:rPr>
              <a:t>Animal Traits &amp; Survival</a:t>
            </a:r>
            <a:endParaRPr b="1" sz="1000"/>
          </a:p>
        </p:txBody>
      </p:sp>
      <p:pic>
        <p:nvPicPr>
          <p:cNvPr id="57" name="Google Shape;57;p13"/>
          <p:cNvPicPr preferRelativeResize="0"/>
          <p:nvPr/>
        </p:nvPicPr>
        <p:blipFill rotWithShape="1">
          <a:blip r:embed="rId6">
            <a:alphaModFix/>
          </a:blip>
          <a:srcRect b="2846" l="0" r="15640" t="0"/>
          <a:stretch/>
        </p:blipFill>
        <p:spPr>
          <a:xfrm>
            <a:off x="3305550" y="4928150"/>
            <a:ext cx="4466850" cy="5130249"/>
          </a:xfrm>
          <a:prstGeom prst="rect">
            <a:avLst/>
          </a:prstGeom>
          <a:noFill/>
          <a:ln>
            <a:noFill/>
          </a:ln>
        </p:spPr>
      </p:pic>
      <p:sp>
        <p:nvSpPr>
          <p:cNvPr id="58" name="Google Shape;58;p13"/>
          <p:cNvSpPr txBox="1"/>
          <p:nvPr/>
        </p:nvSpPr>
        <p:spPr>
          <a:xfrm>
            <a:off x="457200" y="953202"/>
            <a:ext cx="2008800" cy="1246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2000">
                <a:solidFill>
                  <a:srgbClr val="000000"/>
                </a:solidFill>
                <a:latin typeface="Poppins"/>
                <a:ea typeface="Poppins"/>
                <a:cs typeface="Poppins"/>
                <a:sym typeface="Poppins"/>
              </a:rPr>
              <a:t>Anchor Layer Teacher Guide</a:t>
            </a:r>
            <a:endParaRPr b="1" sz="2000">
              <a:solidFill>
                <a:srgbClr val="000000"/>
              </a:solidFill>
              <a:latin typeface="Poppins"/>
              <a:ea typeface="Poppins"/>
              <a:cs typeface="Poppins"/>
              <a:sym typeface="Poppins"/>
            </a:endParaRPr>
          </a:p>
          <a:p>
            <a:pPr indent="0" lvl="0" marL="0" rtl="0" algn="l">
              <a:spcBef>
                <a:spcPts val="0"/>
              </a:spcBef>
              <a:spcAft>
                <a:spcPts val="0"/>
              </a:spcAft>
              <a:buNone/>
            </a:pPr>
            <a:r>
              <a:t/>
            </a:r>
            <a:endParaRPr sz="1200">
              <a:solidFill>
                <a:srgbClr val="000000"/>
              </a:solidFill>
              <a:latin typeface="Poppins"/>
              <a:ea typeface="Poppins"/>
              <a:cs typeface="Poppins"/>
              <a:sym typeface="Poppins"/>
            </a:endParaRPr>
          </a:p>
          <a:p>
            <a:pPr indent="0" lvl="0" marL="0" rtl="0" algn="l">
              <a:spcBef>
                <a:spcPts val="0"/>
              </a:spcBef>
              <a:spcAft>
                <a:spcPts val="0"/>
              </a:spcAft>
              <a:buNone/>
            </a:pPr>
            <a:r>
              <a:t/>
            </a:r>
            <a:endParaRPr sz="500">
              <a:solidFill>
                <a:srgbClr val="000000"/>
              </a:solidFill>
              <a:latin typeface="Poppins"/>
              <a:ea typeface="Poppins"/>
              <a:cs typeface="Poppins"/>
              <a:sym typeface="Poppins"/>
            </a:endParaRPr>
          </a:p>
          <a:p>
            <a:pPr indent="0" lvl="0" marL="0" rtl="0" algn="l">
              <a:spcBef>
                <a:spcPts val="0"/>
              </a:spcBef>
              <a:spcAft>
                <a:spcPts val="0"/>
              </a:spcAft>
              <a:buNone/>
            </a:pPr>
            <a:r>
              <a:rPr lang="en" sz="1200">
                <a:solidFill>
                  <a:srgbClr val="000000"/>
                </a:solidFill>
                <a:latin typeface="Poppins"/>
                <a:ea typeface="Poppins"/>
                <a:cs typeface="Poppins"/>
                <a:sym typeface="Poppins"/>
              </a:rPr>
              <a:t>A curriculum companion for </a:t>
            </a:r>
            <a:r>
              <a:rPr lang="en" sz="1200" u="sng">
                <a:solidFill>
                  <a:srgbClr val="000000"/>
                </a:solidFill>
                <a:latin typeface="Poppins"/>
                <a:ea typeface="Poppins"/>
                <a:cs typeface="Poppins"/>
                <a:sym typeface="Poppins"/>
                <a:hlinkClick r:id="rId7">
                  <a:extLst>
                    <a:ext uri="{A12FA001-AC4F-418D-AE19-62706E023703}">
                      <ahyp:hlinkClr val="tx"/>
                    </a:ext>
                  </a:extLst>
                </a:hlinkClick>
              </a:rPr>
              <a:t>Anchor Layer</a:t>
            </a:r>
            <a:r>
              <a:rPr lang="en" sz="1200">
                <a:solidFill>
                  <a:srgbClr val="000000"/>
                </a:solidFill>
                <a:latin typeface="Poppins"/>
                <a:ea typeface="Poppins"/>
                <a:cs typeface="Poppins"/>
                <a:sym typeface="Poppins"/>
              </a:rPr>
              <a:t> users</a:t>
            </a:r>
            <a:endParaRPr sz="1200">
              <a:solidFill>
                <a:srgbClr val="000000"/>
              </a:solidFill>
              <a:latin typeface="Poppins"/>
              <a:ea typeface="Poppins"/>
              <a:cs typeface="Poppins"/>
              <a:sym typeface="Poppins"/>
            </a:endParaRPr>
          </a:p>
        </p:txBody>
      </p:sp>
      <p:pic>
        <p:nvPicPr>
          <p:cNvPr id="59" name="Google Shape;59;p13"/>
          <p:cNvPicPr preferRelativeResize="0"/>
          <p:nvPr/>
        </p:nvPicPr>
        <p:blipFill rotWithShape="1">
          <a:blip r:embed="rId8">
            <a:alphaModFix/>
          </a:blip>
          <a:srcRect b="1276" l="0" r="0" t="1276"/>
          <a:stretch/>
        </p:blipFill>
        <p:spPr>
          <a:xfrm>
            <a:off x="463261" y="457200"/>
            <a:ext cx="1232057" cy="161925"/>
          </a:xfrm>
          <a:prstGeom prst="rect">
            <a:avLst/>
          </a:prstGeom>
          <a:noFill/>
          <a:ln>
            <a:noFill/>
          </a:ln>
        </p:spPr>
      </p:pic>
      <p:sp>
        <p:nvSpPr>
          <p:cNvPr id="60" name="Google Shape;60;p13"/>
          <p:cNvSpPr txBox="1"/>
          <p:nvPr/>
        </p:nvSpPr>
        <p:spPr>
          <a:xfrm>
            <a:off x="3305550" y="1261872"/>
            <a:ext cx="3000000" cy="4002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2000">
                <a:solidFill>
                  <a:srgbClr val="000000"/>
                </a:solidFill>
                <a:latin typeface="Poppins"/>
                <a:ea typeface="Poppins"/>
                <a:cs typeface="Poppins"/>
                <a:sym typeface="Poppins"/>
              </a:rPr>
              <a:t>Grade </a:t>
            </a:r>
            <a:r>
              <a:rPr b="1" lang="en" sz="2000">
                <a:latin typeface="Poppins"/>
                <a:ea typeface="Poppins"/>
                <a:cs typeface="Poppins"/>
                <a:sym typeface="Poppins"/>
              </a:rPr>
              <a:t>1</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2"/>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94" name="Google Shape;194;p22"/>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95" name="Google Shape;195;p22"/>
          <p:cNvSpPr txBox="1"/>
          <p:nvPr/>
        </p:nvSpPr>
        <p:spPr>
          <a:xfrm>
            <a:off x="457200" y="1280150"/>
            <a:ext cx="4918800" cy="7532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a:t>
            </a:r>
            <a:r>
              <a:rPr b="1" lang="en" sz="1200">
                <a:solidFill>
                  <a:schemeClr val="dk1"/>
                </a:solidFill>
                <a:latin typeface="Poppins"/>
                <a:ea typeface="Poppins"/>
                <a:cs typeface="Poppins"/>
                <a:sym typeface="Poppins"/>
              </a:rPr>
              <a:t>n 4</a:t>
            </a:r>
            <a:r>
              <a:rPr b="1" lang="en" sz="1200">
                <a:solidFill>
                  <a:schemeClr val="dk1"/>
                </a:solidFill>
                <a:latin typeface="Poppins"/>
                <a:ea typeface="Poppins"/>
                <a:cs typeface="Poppins"/>
                <a:sym typeface="Poppins"/>
              </a:rPr>
              <a:t>: Why do birds have beaks </a:t>
            </a:r>
            <a:r>
              <a:rPr lang="en" sz="1200">
                <a:solidFill>
                  <a:schemeClr val="dk1"/>
                </a:solidFill>
                <a:latin typeface="Poppins"/>
                <a:ea typeface="Poppins"/>
                <a:cs typeface="Poppins"/>
                <a:sym typeface="Poppins"/>
              </a:rPr>
              <a:t> (pg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Animal Structures &amp; Survival</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developed an understanding of the importance of</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specialized bird mouths. Squirrel mouths are specialized as well. Specifically, their mouths are very good at carrying food. In the case of chipmunks and other ground squirrels, their cheeks are actually large pouches that can be packed with food. Squirrels use their mouths to carry excess food to places where they can store it and eat it later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See-Think-Wonder chart that they worked on during the Anchor Phenomenon. They should understand that birds are not the only animals with specialized mouths. Squirrels have special mouths that help them carry food and save it for later.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How do squirrels keep from being seen?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196" name="Google Shape;196;p22"/>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pic>
        <p:nvPicPr>
          <p:cNvPr id="197" name="Google Shape;197;p22"/>
          <p:cNvPicPr preferRelativeResize="0"/>
          <p:nvPr/>
        </p:nvPicPr>
        <p:blipFill>
          <a:blip r:embed="rId4">
            <a:alphaModFix/>
          </a:blip>
          <a:stretch>
            <a:fillRect/>
          </a:stretch>
        </p:blipFill>
        <p:spPr>
          <a:xfrm>
            <a:off x="5576925" y="1280150"/>
            <a:ext cx="1738275" cy="986381"/>
          </a:xfrm>
          <a:prstGeom prst="rect">
            <a:avLst/>
          </a:prstGeom>
          <a:noFill/>
          <a:ln>
            <a:noFill/>
          </a:ln>
        </p:spPr>
      </p:pic>
      <p:graphicFrame>
        <p:nvGraphicFramePr>
          <p:cNvPr id="198" name="Google Shape;198;p22"/>
          <p:cNvGraphicFramePr/>
          <p:nvPr/>
        </p:nvGraphicFramePr>
        <p:xfrm>
          <a:off x="5576925" y="1280160"/>
          <a:ext cx="3000000" cy="3000000"/>
        </p:xfrm>
        <a:graphic>
          <a:graphicData uri="http://schemas.openxmlformats.org/drawingml/2006/table">
            <a:tbl>
              <a:tblPr>
                <a:noFill/>
                <a:tableStyleId>{9C42717E-8A3A-4468-870A-0BBD03DA4871}</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16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99" name="Google Shape;199;p22"/>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Traits &amp; Survival • Grade 1</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23"/>
          <p:cNvPicPr preferRelativeResize="0"/>
          <p:nvPr/>
        </p:nvPicPr>
        <p:blipFill>
          <a:blip r:embed="rId3">
            <a:alphaModFix/>
          </a:blip>
          <a:stretch>
            <a:fillRect/>
          </a:stretch>
        </p:blipFill>
        <p:spPr>
          <a:xfrm>
            <a:off x="5576925" y="1280150"/>
            <a:ext cx="1738275" cy="986371"/>
          </a:xfrm>
          <a:prstGeom prst="rect">
            <a:avLst/>
          </a:prstGeom>
          <a:noFill/>
          <a:ln>
            <a:noFill/>
          </a:ln>
        </p:spPr>
      </p:pic>
      <p:sp>
        <p:nvSpPr>
          <p:cNvPr id="205" name="Google Shape;205;p23"/>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06" name="Google Shape;206;p23"/>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07" name="Google Shape;207;p23"/>
          <p:cNvSpPr txBox="1"/>
          <p:nvPr/>
        </p:nvSpPr>
        <p:spPr>
          <a:xfrm>
            <a:off x="457200" y="1280150"/>
            <a:ext cx="4918800" cy="83961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a:t>
            </a:r>
            <a:r>
              <a:rPr b="1" lang="en" sz="1200">
                <a:solidFill>
                  <a:schemeClr val="dk1"/>
                </a:solidFill>
                <a:latin typeface="Poppins"/>
                <a:ea typeface="Poppins"/>
                <a:cs typeface="Poppins"/>
                <a:sym typeface="Poppins"/>
              </a:rPr>
              <a:t>5</a:t>
            </a:r>
            <a:r>
              <a:rPr b="1" lang="en" sz="1200">
                <a:solidFill>
                  <a:schemeClr val="dk1"/>
                </a:solidFill>
                <a:latin typeface="Poppins"/>
                <a:ea typeface="Poppins"/>
                <a:cs typeface="Poppins"/>
                <a:sym typeface="Poppins"/>
              </a:rPr>
              <a:t>: Why are polar bears white? </a:t>
            </a:r>
            <a:r>
              <a:rPr lang="en" sz="1200">
                <a:solidFill>
                  <a:schemeClr val="dk1"/>
                </a:solidFill>
                <a:latin typeface="Poppins"/>
                <a:ea typeface="Poppins"/>
                <a:cs typeface="Poppins"/>
                <a:sym typeface="Poppins"/>
              </a:rPr>
              <a:t> (pg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Camouflage &amp; Animal Survival</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make observations to construct an explanation of why camouflage is helpful to animals.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Moth Hide and Seek, students test their ability to spot camouflage moths, and then design a camouflage pattern for a moth of their own and hide it in the classroom!</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i="1" sz="1000">
              <a:solidFill>
                <a:schemeClr val="dk1"/>
              </a:solidFill>
              <a:latin typeface="Poppins"/>
              <a:ea typeface="Poppins"/>
              <a:cs typeface="Poppins"/>
              <a:sym typeface="Poppins"/>
            </a:endParaRPr>
          </a:p>
        </p:txBody>
      </p:sp>
      <p:graphicFrame>
        <p:nvGraphicFramePr>
          <p:cNvPr id="208" name="Google Shape;208;p23"/>
          <p:cNvGraphicFramePr/>
          <p:nvPr/>
        </p:nvGraphicFramePr>
        <p:xfrm>
          <a:off x="5576925" y="1280160"/>
          <a:ext cx="3000000" cy="3000000"/>
        </p:xfrm>
        <a:graphic>
          <a:graphicData uri="http://schemas.openxmlformats.org/drawingml/2006/table">
            <a:tbl>
              <a:tblPr>
                <a:noFill/>
                <a:tableStyleId>{9C42717E-8A3A-4468-870A-0BBD03DA4871}</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17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8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09" name="Google Shape;209;p23"/>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10" name="Google Shape;210;p23"/>
          <p:cNvSpPr/>
          <p:nvPr/>
        </p:nvSpPr>
        <p:spPr>
          <a:xfrm>
            <a:off x="457200" y="4010225"/>
            <a:ext cx="4758900" cy="40035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1" name="Google Shape;211;p23"/>
          <p:cNvSpPr txBox="1"/>
          <p:nvPr/>
        </p:nvSpPr>
        <p:spPr>
          <a:xfrm>
            <a:off x="755925" y="4281975"/>
            <a:ext cx="4127400" cy="21153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We suggest preparing your classroom forest before class. Each tree takes a wall space measuring about 32" wide by 55" tall (about the size of a door).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You are going to hide paper moths for your students to find, and then your students will hide moths for you to find. See the lesson page for more detailed prep instructions.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212" name="Google Shape;212;p23"/>
          <p:cNvPicPr preferRelativeResize="0"/>
          <p:nvPr/>
        </p:nvPicPr>
        <p:blipFill>
          <a:blip r:embed="rId5">
            <a:alphaModFix/>
          </a:blip>
          <a:stretch>
            <a:fillRect/>
          </a:stretch>
        </p:blipFill>
        <p:spPr>
          <a:xfrm>
            <a:off x="755925" y="6355500"/>
            <a:ext cx="1656499" cy="1240776"/>
          </a:xfrm>
          <a:prstGeom prst="rect">
            <a:avLst/>
          </a:prstGeom>
          <a:noFill/>
          <a:ln>
            <a:noFill/>
          </a:ln>
          <a:effectLst>
            <a:outerShdw blurRad="57150" rotWithShape="0" algn="bl" dir="5400000" dist="19050">
              <a:srgbClr val="000000">
                <a:alpha val="50000"/>
              </a:srgbClr>
            </a:outerShdw>
          </a:effectLst>
        </p:spPr>
      </p:pic>
      <p:pic>
        <p:nvPicPr>
          <p:cNvPr id="213" name="Google Shape;213;p23"/>
          <p:cNvPicPr preferRelativeResize="0"/>
          <p:nvPr/>
        </p:nvPicPr>
        <p:blipFill>
          <a:blip r:embed="rId6">
            <a:alphaModFix/>
          </a:blip>
          <a:stretch>
            <a:fillRect/>
          </a:stretch>
        </p:blipFill>
        <p:spPr>
          <a:xfrm>
            <a:off x="2976801" y="6322551"/>
            <a:ext cx="1656500" cy="1240763"/>
          </a:xfrm>
          <a:prstGeom prst="rect">
            <a:avLst/>
          </a:prstGeom>
          <a:noFill/>
          <a:ln>
            <a:noFill/>
          </a:ln>
          <a:effectLst>
            <a:outerShdw blurRad="57150" rotWithShape="0" algn="bl" dir="5400000" dist="19050">
              <a:srgbClr val="000000">
                <a:alpha val="50000"/>
              </a:srgbClr>
            </a:outerShdw>
          </a:effectLst>
        </p:spPr>
      </p:pic>
      <p:sp>
        <p:nvSpPr>
          <p:cNvPr id="214" name="Google Shape;214;p23"/>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Traits &amp; Survival • Grade 1</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2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20" name="Google Shape;220;p2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21" name="Google Shape;221;p24"/>
          <p:cNvSpPr txBox="1"/>
          <p:nvPr/>
        </p:nvSpPr>
        <p:spPr>
          <a:xfrm>
            <a:off x="457200" y="1280150"/>
            <a:ext cx="4918800" cy="7532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5: Why are polar bears white? </a:t>
            </a:r>
            <a:r>
              <a:rPr lang="en" sz="1200">
                <a:solidFill>
                  <a:schemeClr val="dk1"/>
                </a:solidFill>
                <a:latin typeface="Poppins"/>
                <a:ea typeface="Poppins"/>
                <a:cs typeface="Poppins"/>
                <a:sym typeface="Poppins"/>
              </a:rPr>
              <a:t> (pg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Camouflage &amp; Animal Survival</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Camouflage is an important characteristic tha</a:t>
            </a:r>
            <a:r>
              <a:rPr lang="en" sz="1000">
                <a:solidFill>
                  <a:schemeClr val="dk1"/>
                </a:solidFill>
                <a:latin typeface="Poppins"/>
                <a:ea typeface="Poppins"/>
                <a:cs typeface="Poppins"/>
                <a:sym typeface="Poppins"/>
              </a:rPr>
              <a:t>t helps m</a:t>
            </a:r>
            <a:r>
              <a:rPr lang="en" sz="1000">
                <a:solidFill>
                  <a:schemeClr val="dk1"/>
                </a:solidFill>
                <a:latin typeface="Poppins"/>
                <a:ea typeface="Poppins"/>
                <a:cs typeface="Poppins"/>
                <a:sym typeface="Poppins"/>
              </a:rPr>
              <a:t>any living things. Squirrels are no exception. By blending in with their environment, squirrels improve their chances of surviving.</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will create their own chipmunk camouflage designs, just as they did during the lesson itself with moths. They should understand that squirrels are camouflaged in many different environments. This helps them stay safe.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What are all of the things that squirrels do to take care of their babies?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222" name="Google Shape;222;p24"/>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pic>
        <p:nvPicPr>
          <p:cNvPr id="223" name="Google Shape;223;p24"/>
          <p:cNvPicPr preferRelativeResize="0"/>
          <p:nvPr/>
        </p:nvPicPr>
        <p:blipFill>
          <a:blip r:embed="rId4">
            <a:alphaModFix/>
          </a:blip>
          <a:stretch>
            <a:fillRect/>
          </a:stretch>
        </p:blipFill>
        <p:spPr>
          <a:xfrm>
            <a:off x="5576925" y="1280150"/>
            <a:ext cx="1738275" cy="986371"/>
          </a:xfrm>
          <a:prstGeom prst="rect">
            <a:avLst/>
          </a:prstGeom>
          <a:noFill/>
          <a:ln>
            <a:noFill/>
          </a:ln>
        </p:spPr>
      </p:pic>
      <p:graphicFrame>
        <p:nvGraphicFramePr>
          <p:cNvPr id="224" name="Google Shape;224;p24"/>
          <p:cNvGraphicFramePr/>
          <p:nvPr/>
        </p:nvGraphicFramePr>
        <p:xfrm>
          <a:off x="5576925" y="1280160"/>
          <a:ext cx="3000000" cy="3000000"/>
        </p:xfrm>
        <a:graphic>
          <a:graphicData uri="http://schemas.openxmlformats.org/drawingml/2006/table">
            <a:tbl>
              <a:tblPr>
                <a:noFill/>
                <a:tableStyleId>{9C42717E-8A3A-4468-870A-0BBD03DA4871}</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17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8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225" name="Google Shape;225;p2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Traits &amp; Survival • Grade 1</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p25"/>
          <p:cNvPicPr preferRelativeResize="0"/>
          <p:nvPr/>
        </p:nvPicPr>
        <p:blipFill>
          <a:blip r:embed="rId3">
            <a:alphaModFix/>
          </a:blip>
          <a:stretch>
            <a:fillRect/>
          </a:stretch>
        </p:blipFill>
        <p:spPr>
          <a:xfrm>
            <a:off x="5577800" y="1280150"/>
            <a:ext cx="1737400" cy="985873"/>
          </a:xfrm>
          <a:prstGeom prst="rect">
            <a:avLst/>
          </a:prstGeom>
          <a:noFill/>
          <a:ln>
            <a:noFill/>
          </a:ln>
        </p:spPr>
      </p:pic>
      <p:sp>
        <p:nvSpPr>
          <p:cNvPr id="231" name="Google Shape;231;p25"/>
          <p:cNvSpPr txBox="1"/>
          <p:nvPr/>
        </p:nvSpPr>
        <p:spPr>
          <a:xfrm>
            <a:off x="7023423" y="9290304"/>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32" name="Google Shape;232;p2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33" name="Google Shape;233;p25"/>
          <p:cNvSpPr txBox="1"/>
          <p:nvPr/>
        </p:nvSpPr>
        <p:spPr>
          <a:xfrm>
            <a:off x="457200" y="1280150"/>
            <a:ext cx="4918800" cy="3885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Performance Task: Placeholder</a:t>
            </a:r>
            <a:endParaRPr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Placeholder</a:t>
            </a:r>
            <a:endParaRPr sz="1200">
              <a:solidFill>
                <a:schemeClr val="dk1"/>
              </a:solidFill>
              <a:latin typeface="Poppins"/>
              <a:ea typeface="Poppins"/>
              <a:cs typeface="Poppins"/>
              <a:sym typeface="Poppins"/>
            </a:endParaRPr>
          </a:p>
          <a:p>
            <a:pPr indent="0" lvl="0" marL="0" rtl="0" algn="l">
              <a:spcBef>
                <a:spcPts val="0"/>
              </a:spcBef>
              <a:spcAft>
                <a:spcPts val="0"/>
              </a:spcAft>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performance task, students will observe and interpret the behavior of different animals to see how they care for their </a:t>
            </a:r>
            <a:r>
              <a:rPr lang="en" sz="1000">
                <a:solidFill>
                  <a:schemeClr val="dk1"/>
                </a:solidFill>
                <a:latin typeface="Poppins"/>
                <a:ea typeface="Poppins"/>
                <a:cs typeface="Poppins"/>
                <a:sym typeface="Poppins"/>
              </a:rPr>
              <a:t>offspring</a:t>
            </a:r>
            <a:r>
              <a:rPr lang="en" sz="1000">
                <a:solidFill>
                  <a:schemeClr val="dk1"/>
                </a:solidFill>
                <a:latin typeface="Poppins"/>
                <a:ea typeface="Poppins"/>
                <a:cs typeface="Poppins"/>
                <a:sym typeface="Poppins"/>
              </a:rPr>
              <a: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After a review of the unit, students will visit the homes of three different  animals and see what they do to take care of themselves and their offspring. They will see that some animals can make their homes in very different and surprising places, but they share some behaviors in common with one another.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graphicFrame>
        <p:nvGraphicFramePr>
          <p:cNvPr id="234" name="Google Shape;234;p25"/>
          <p:cNvGraphicFramePr/>
          <p:nvPr/>
        </p:nvGraphicFramePr>
        <p:xfrm>
          <a:off x="5577800" y="1280160"/>
          <a:ext cx="3000000" cy="3000000"/>
        </p:xfrm>
        <a:graphic>
          <a:graphicData uri="http://schemas.openxmlformats.org/drawingml/2006/table">
            <a:tbl>
              <a:tblPr>
                <a:noFill/>
                <a:tableStyleId>{9C42717E-8A3A-4468-870A-0BBD03DA4871}</a:tableStyleId>
              </a:tblPr>
              <a:tblGrid>
                <a:gridCol w="1737400"/>
              </a:tblGrid>
              <a:tr h="93230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7085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Unit Review</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497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235" name="Google Shape;235;p25"/>
          <p:cNvSpPr/>
          <p:nvPr/>
        </p:nvSpPr>
        <p:spPr>
          <a:xfrm>
            <a:off x="457200" y="4372750"/>
            <a:ext cx="6857700" cy="19530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6" name="Google Shape;236;p25"/>
          <p:cNvSpPr txBox="1"/>
          <p:nvPr/>
        </p:nvSpPr>
        <p:spPr>
          <a:xfrm>
            <a:off x="3091825" y="4760050"/>
            <a:ext cx="38805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Performance Task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can work as a class, in small groups, or individually. Each student will need one copy of the Animal Homes worksheet.</a:t>
            </a:r>
            <a:endParaRPr sz="1000">
              <a:solidFill>
                <a:schemeClr val="dk1"/>
              </a:solidFill>
              <a:latin typeface="Poppins"/>
              <a:ea typeface="Poppins"/>
              <a:cs typeface="Poppins"/>
              <a:sym typeface="Poppins"/>
            </a:endParaRPr>
          </a:p>
        </p:txBody>
      </p:sp>
      <p:sp>
        <p:nvSpPr>
          <p:cNvPr id="237" name="Google Shape;237;p25"/>
          <p:cNvSpPr/>
          <p:nvPr/>
        </p:nvSpPr>
        <p:spPr>
          <a:xfrm>
            <a:off x="457200" y="6704250"/>
            <a:ext cx="6857700" cy="1667100"/>
          </a:xfrm>
          <a:prstGeom prst="rect">
            <a:avLst/>
          </a:prstGeom>
          <a:solidFill>
            <a:srgbClr val="BBE28B">
              <a:alpha val="137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8" name="Google Shape;238;p25"/>
          <p:cNvSpPr txBox="1"/>
          <p:nvPr/>
        </p:nvSpPr>
        <p:spPr>
          <a:xfrm>
            <a:off x="797850" y="6924950"/>
            <a:ext cx="5594700" cy="4002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t/>
            </a:r>
            <a:endParaRPr/>
          </a:p>
        </p:txBody>
      </p:sp>
      <p:sp>
        <p:nvSpPr>
          <p:cNvPr id="239" name="Google Shape;239;p25"/>
          <p:cNvSpPr txBox="1"/>
          <p:nvPr/>
        </p:nvSpPr>
        <p:spPr>
          <a:xfrm>
            <a:off x="821475" y="6958850"/>
            <a:ext cx="6150900" cy="12621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Crosscutting Concepts</a:t>
            </a:r>
            <a:endParaRPr>
              <a:solidFill>
                <a:schemeClr val="dk1"/>
              </a:solidFill>
            </a:endParaRPr>
          </a:p>
          <a:p>
            <a:pPr indent="0" lvl="0" marL="0" rtl="0" algn="l">
              <a:lnSpc>
                <a:spcPct val="150000"/>
              </a:lnSpc>
              <a:spcBef>
                <a:spcPts val="0"/>
              </a:spcBef>
              <a:spcAft>
                <a:spcPts val="0"/>
              </a:spcAft>
              <a:buClr>
                <a:schemeClr val="dk1"/>
              </a:buClr>
              <a:buSzPts val="1100"/>
              <a:buFont typeface="Arial"/>
              <a:buNone/>
            </a:pPr>
            <a:r>
              <a:rPr i="1" lang="en" sz="1000">
                <a:solidFill>
                  <a:schemeClr val="dk1"/>
                </a:solidFill>
                <a:latin typeface="Poppins"/>
                <a:ea typeface="Poppins"/>
                <a:cs typeface="Poppins"/>
                <a:sym typeface="Poppins"/>
              </a:rPr>
              <a:t>Patterns: </a:t>
            </a:r>
            <a:r>
              <a:rPr lang="en" sz="1000">
                <a:solidFill>
                  <a:schemeClr val="dk1"/>
                </a:solidFill>
                <a:latin typeface="Poppins"/>
                <a:ea typeface="Poppins"/>
                <a:cs typeface="Poppins"/>
                <a:sym typeface="Poppins"/>
              </a:rPr>
              <a:t>There are many, many different types of animals that live in many, many different types of habitats. By identifying patterns in behaviors, we can develop an understanding of how animals are able to survive and thrive in such a wide range of environments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p:txBody>
      </p:sp>
      <p:pic>
        <p:nvPicPr>
          <p:cNvPr id="240" name="Google Shape;240;p25"/>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241" name="Google Shape;241;p25"/>
          <p:cNvPicPr preferRelativeResize="0"/>
          <p:nvPr/>
        </p:nvPicPr>
        <p:blipFill>
          <a:blip r:embed="rId5">
            <a:alphaModFix/>
          </a:blip>
          <a:stretch>
            <a:fillRect/>
          </a:stretch>
        </p:blipFill>
        <p:spPr>
          <a:xfrm>
            <a:off x="797850" y="4694237"/>
            <a:ext cx="1897498" cy="1367575"/>
          </a:xfrm>
          <a:prstGeom prst="rect">
            <a:avLst/>
          </a:prstGeom>
          <a:noFill/>
          <a:ln>
            <a:noFill/>
          </a:ln>
          <a:effectLst>
            <a:outerShdw blurRad="57150" rotWithShape="0" algn="bl" dir="5400000" dist="19050">
              <a:srgbClr val="000000">
                <a:alpha val="50000"/>
              </a:srgbClr>
            </a:outerShdw>
          </a:effectLst>
        </p:spPr>
      </p:pic>
      <p:sp>
        <p:nvSpPr>
          <p:cNvPr id="242" name="Google Shape;242;p2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Traits &amp; Survival • Grade 1</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pic>
        <p:nvPicPr>
          <p:cNvPr id="65" name="Google Shape;65;p14" title="Animal Traits &amp; Survival Flow.png"/>
          <p:cNvPicPr preferRelativeResize="0"/>
          <p:nvPr/>
        </p:nvPicPr>
        <p:blipFill rotWithShape="1">
          <a:blip r:embed="rId3">
            <a:alphaModFix/>
          </a:blip>
          <a:srcRect b="0" l="39" r="39" t="0"/>
          <a:stretch/>
        </p:blipFill>
        <p:spPr>
          <a:xfrm>
            <a:off x="465590" y="5455955"/>
            <a:ext cx="6857999" cy="4085082"/>
          </a:xfrm>
          <a:prstGeom prst="rect">
            <a:avLst/>
          </a:prstGeom>
          <a:noFill/>
          <a:ln>
            <a:noFill/>
          </a:ln>
        </p:spPr>
      </p:pic>
      <p:sp>
        <p:nvSpPr>
          <p:cNvPr id="66" name="Google Shape;66;p1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67" name="Google Shape;67;p1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68" name="Google Shape;68;p1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Traits &amp; Survival • Grade 1</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
        <p:nvSpPr>
          <p:cNvPr id="69" name="Google Shape;69;p14"/>
          <p:cNvSpPr txBox="1"/>
          <p:nvPr/>
        </p:nvSpPr>
        <p:spPr>
          <a:xfrm>
            <a:off x="457200" y="1280160"/>
            <a:ext cx="6858000" cy="12777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Clr>
                <a:srgbClr val="000000"/>
              </a:buClr>
              <a:buSzPts val="1100"/>
              <a:buFont typeface="Arial"/>
              <a:buNone/>
            </a:pPr>
            <a:r>
              <a:rPr b="1" lang="en" sz="1200">
                <a:solidFill>
                  <a:srgbClr val="000000"/>
                </a:solidFill>
                <a:latin typeface="Poppins"/>
                <a:ea typeface="Poppins"/>
                <a:cs typeface="Poppins"/>
                <a:sym typeface="Poppins"/>
              </a:rPr>
              <a:t>Unit Summary</a:t>
            </a:r>
            <a:endParaRPr sz="12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1000">
              <a:solidFill>
                <a:srgbClr val="000000"/>
              </a:solidFill>
              <a:latin typeface="Poppins"/>
              <a:ea typeface="Poppins"/>
              <a:cs typeface="Poppins"/>
              <a:sym typeface="Poppins"/>
            </a:endParaRPr>
          </a:p>
          <a:p>
            <a:pPr indent="0" lvl="0" marL="0" rtl="0" algn="l">
              <a:lnSpc>
                <a:spcPct val="150000"/>
              </a:lnSpc>
              <a:spcBef>
                <a:spcPts val="0"/>
              </a:spcBef>
              <a:spcAft>
                <a:spcPts val="0"/>
              </a:spcAft>
              <a:buNone/>
            </a:pPr>
            <a:r>
              <a:rPr lang="en" sz="1000">
                <a:latin typeface="Poppins"/>
                <a:ea typeface="Poppins"/>
                <a:cs typeface="Poppins"/>
                <a:sym typeface="Poppins"/>
              </a:rPr>
              <a:t>In this unit, students explore the traits of adult and baby animals! Students make observations of parent animals and their offspring, determining how they are similar and different. They explore certain behaviors that help offspring survive. Students also investigate how the traits of animals are essential for their growth and survival.</a:t>
            </a:r>
            <a:endParaRPr b="1" sz="1200">
              <a:solidFill>
                <a:srgbClr val="000000"/>
              </a:solidFill>
              <a:latin typeface="Poppins"/>
              <a:ea typeface="Poppins"/>
              <a:cs typeface="Poppins"/>
              <a:sym typeface="Poppins"/>
            </a:endParaRPr>
          </a:p>
        </p:txBody>
      </p:sp>
      <p:graphicFrame>
        <p:nvGraphicFramePr>
          <p:cNvPr id="70" name="Google Shape;70;p14"/>
          <p:cNvGraphicFramePr/>
          <p:nvPr/>
        </p:nvGraphicFramePr>
        <p:xfrm>
          <a:off x="457200" y="2590800"/>
          <a:ext cx="3000000" cy="3000000"/>
        </p:xfrm>
        <a:graphic>
          <a:graphicData uri="http://schemas.openxmlformats.org/drawingml/2006/table">
            <a:tbl>
              <a:tblPr>
                <a:noFill/>
                <a:tableStyleId>{9C42717E-8A3A-4468-870A-0BBD03DA4871}</a:tableStyleId>
              </a:tblPr>
              <a:tblGrid>
                <a:gridCol w="2539075"/>
                <a:gridCol w="1801500"/>
                <a:gridCol w="1393700"/>
                <a:gridCol w="1123725"/>
              </a:tblGrid>
              <a:tr h="183700">
                <a:tc>
                  <a:txBody>
                    <a:bodyPr/>
                    <a:lstStyle/>
                    <a:p>
                      <a:pPr indent="0" lvl="0" marL="0" rtl="0" algn="l">
                        <a:spcBef>
                          <a:spcPts val="0"/>
                        </a:spcBef>
                        <a:spcAft>
                          <a:spcPts val="0"/>
                        </a:spcAft>
                        <a:buNone/>
                      </a:pPr>
                      <a:r>
                        <a:rPr b="1" lang="en" sz="800">
                          <a:latin typeface="Poppins"/>
                          <a:ea typeface="Poppins"/>
                          <a:cs typeface="Poppins"/>
                          <a:sym typeface="Poppins"/>
                        </a:rPr>
                        <a:t>Performance</a:t>
                      </a:r>
                      <a:endParaRPr b="1" sz="800">
                        <a:latin typeface="Poppins"/>
                        <a:ea typeface="Poppins"/>
                        <a:cs typeface="Poppins"/>
                        <a:sym typeface="Poppins"/>
                      </a:endParaRPr>
                    </a:p>
                    <a:p>
                      <a:pPr indent="0" lvl="0" marL="0" rtl="0" algn="l">
                        <a:spcBef>
                          <a:spcPts val="0"/>
                        </a:spcBef>
                        <a:spcAft>
                          <a:spcPts val="0"/>
                        </a:spcAft>
                        <a:buNone/>
                      </a:pPr>
                      <a:r>
                        <a:rPr b="1" lang="en" sz="800">
                          <a:latin typeface="Poppins"/>
                          <a:ea typeface="Poppins"/>
                          <a:cs typeface="Poppins"/>
                          <a:sym typeface="Poppins"/>
                        </a:rPr>
                        <a:t> Expectations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Science &amp; Eng</a:t>
                      </a:r>
                      <a:r>
                        <a:rPr b="1" lang="en" sz="800">
                          <a:latin typeface="Poppins"/>
                          <a:ea typeface="Poppins"/>
                          <a:cs typeface="Poppins"/>
                          <a:sym typeface="Poppins"/>
                        </a:rPr>
                        <a:t>ineering </a:t>
                      </a:r>
                      <a:endParaRPr b="1" sz="800">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Practices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Disciplinary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b="1" lang="en" sz="800">
                          <a:solidFill>
                            <a:srgbClr val="000000"/>
                          </a:solidFill>
                          <a:latin typeface="Poppins"/>
                          <a:ea typeface="Poppins"/>
                          <a:cs typeface="Poppins"/>
                          <a:sym typeface="Poppins"/>
                        </a:rPr>
                        <a:t>Core Ideas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Crosscutting Concepts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r>
              <a:tr h="903750">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1-LS1-1. Use materials to design a solution to a human problem by mimicking how plants and/or animals use their external parts to help them survive, grow, and meet their needs. </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1-LS1-2. Read texts and use media to determine patterns in behavior of parents and offspring that help offspring survive.</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solidFill>
                            <a:srgbClr val="000000"/>
                          </a:solidFill>
                          <a:latin typeface="Poppins"/>
                          <a:ea typeface="Poppins"/>
                          <a:cs typeface="Poppins"/>
                          <a:sym typeface="Poppins"/>
                        </a:rPr>
                        <a:t> </a:t>
                      </a:r>
                      <a:r>
                        <a:rPr lang="en" sz="800">
                          <a:latin typeface="Poppins"/>
                          <a:ea typeface="Poppins"/>
                          <a:cs typeface="Poppins"/>
                          <a:sym typeface="Poppins"/>
                        </a:rPr>
                        <a:t>1-LS3-1. Make observations to construct an evidence-based account that young plants and animals are like, but not exactly like, their parents.</a:t>
                      </a:r>
                      <a:endParaRPr sz="800">
                        <a:solidFill>
                          <a:schemeClr val="dk1"/>
                        </a:solidFill>
                        <a:latin typeface="Poppins"/>
                        <a:ea typeface="Poppins"/>
                        <a:cs typeface="Poppins"/>
                        <a:sym typeface="Poppins"/>
                      </a:endParaRPr>
                    </a:p>
                  </a:txBody>
                  <a:tcPr marT="91425" marB="91425" marR="0" marL="91425">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Constructing Explanations and Designing Solutions </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Developing and Using Models </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Planning and Carrying Out Investigations</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Analyzing and Interpreting Data</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Obtaining, Evaluating, and Communicating Information </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Engaging in Argument from Evidence </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LS3.A: Inheritance of Traits </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LS3.B: Variation of Traits </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LS1.A: Structure and Function </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LS1.B: Growth and Development of Organisms </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Structure and function</a:t>
                      </a:r>
                      <a:endParaRPr sz="800">
                        <a:solidFill>
                          <a:srgbClr val="000000"/>
                        </a:solidFill>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Patterns</a:t>
                      </a:r>
                      <a:endParaRPr sz="800">
                        <a:latin typeface="Poppins"/>
                        <a:ea typeface="Poppins"/>
                        <a:cs typeface="Poppins"/>
                        <a:sym typeface="Poppins"/>
                      </a:endParaRPr>
                    </a:p>
                  </a:txBody>
                  <a:tcPr marT="91425" marB="91425" marR="91425" marL="91425">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71" name="Google Shape;71;p14"/>
          <p:cNvSpPr txBox="1"/>
          <p:nvPr/>
        </p:nvSpPr>
        <p:spPr>
          <a:xfrm>
            <a:off x="528625" y="5534075"/>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uFill>
                  <a:noFill/>
                </a:uFill>
                <a:latin typeface="Poppins"/>
                <a:ea typeface="Poppins"/>
                <a:cs typeface="Poppins"/>
                <a:sym typeface="Poppins"/>
                <a:hlinkClick r:id="rId4">
                  <a:extLst>
                    <a:ext uri="{A12FA001-AC4F-418D-AE19-62706E023703}">
                      <ahyp:hlinkClr val="tx"/>
                    </a:ext>
                  </a:extLst>
                </a:hlinkClick>
              </a:rPr>
              <a:t>Anchor Phenomenon</a:t>
            </a:r>
            <a:endParaRPr b="1" sz="1000">
              <a:solidFill>
                <a:schemeClr val="lt1"/>
              </a:solidFill>
              <a:latin typeface="Poppins"/>
              <a:ea typeface="Poppins"/>
              <a:cs typeface="Poppins"/>
              <a:sym typeface="Poppins"/>
            </a:endParaRPr>
          </a:p>
        </p:txBody>
      </p:sp>
      <p:sp>
        <p:nvSpPr>
          <p:cNvPr id="72" name="Google Shape;72;p14"/>
          <p:cNvSpPr txBox="1"/>
          <p:nvPr/>
        </p:nvSpPr>
        <p:spPr>
          <a:xfrm>
            <a:off x="528625" y="7776100"/>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uFill>
                  <a:noFill/>
                </a:uFill>
                <a:latin typeface="Poppins"/>
                <a:ea typeface="Poppins"/>
                <a:cs typeface="Poppins"/>
                <a:sym typeface="Poppins"/>
                <a:hlinkClick r:id="rId5">
                  <a:extLst>
                    <a:ext uri="{A12FA001-AC4F-418D-AE19-62706E023703}">
                      <ahyp:hlinkClr val="tx"/>
                    </a:ext>
                  </a:extLst>
                </a:hlinkClick>
              </a:rPr>
              <a:t>Lesson 4</a:t>
            </a:r>
            <a:endParaRPr b="1" sz="1000">
              <a:solidFill>
                <a:schemeClr val="lt1"/>
              </a:solidFill>
              <a:latin typeface="Poppins"/>
              <a:ea typeface="Poppins"/>
              <a:cs typeface="Poppins"/>
              <a:sym typeface="Poppins"/>
            </a:endParaRPr>
          </a:p>
        </p:txBody>
      </p:sp>
      <p:sp>
        <p:nvSpPr>
          <p:cNvPr id="73" name="Google Shape;73;p14"/>
          <p:cNvSpPr txBox="1"/>
          <p:nvPr/>
        </p:nvSpPr>
        <p:spPr>
          <a:xfrm>
            <a:off x="2335075" y="55340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uFill>
                  <a:noFill/>
                </a:uFill>
                <a:latin typeface="Poppins"/>
                <a:ea typeface="Poppins"/>
                <a:cs typeface="Poppins"/>
                <a:sym typeface="Poppins"/>
                <a:hlinkClick r:id="rId6">
                  <a:extLst>
                    <a:ext uri="{A12FA001-AC4F-418D-AE19-62706E023703}">
                      <ahyp:hlinkClr val="tx"/>
                    </a:ext>
                  </a:extLst>
                </a:hlinkClick>
              </a:rPr>
              <a:t>Lesson 1</a:t>
            </a:r>
            <a:endParaRPr b="1" sz="1000">
              <a:solidFill>
                <a:schemeClr val="lt1"/>
              </a:solidFill>
              <a:latin typeface="Poppins"/>
              <a:ea typeface="Poppins"/>
              <a:cs typeface="Poppins"/>
              <a:sym typeface="Poppins"/>
            </a:endParaRPr>
          </a:p>
        </p:txBody>
      </p:sp>
      <p:sp>
        <p:nvSpPr>
          <p:cNvPr id="74" name="Google Shape;74;p14"/>
          <p:cNvSpPr txBox="1"/>
          <p:nvPr/>
        </p:nvSpPr>
        <p:spPr>
          <a:xfrm>
            <a:off x="4136575" y="55340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75" name="Google Shape;75;p14"/>
          <p:cNvSpPr txBox="1"/>
          <p:nvPr/>
        </p:nvSpPr>
        <p:spPr>
          <a:xfrm>
            <a:off x="5938075" y="55340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uFill>
                  <a:noFill/>
                </a:uFill>
                <a:latin typeface="Poppins"/>
                <a:ea typeface="Poppins"/>
                <a:cs typeface="Poppins"/>
                <a:sym typeface="Poppins"/>
                <a:hlinkClick r:id="rId7">
                  <a:extLst>
                    <a:ext uri="{A12FA001-AC4F-418D-AE19-62706E023703}">
                      <ahyp:hlinkClr val="tx"/>
                    </a:ext>
                  </a:extLst>
                </a:hlinkClick>
              </a:rPr>
              <a:t>Lesson 3</a:t>
            </a:r>
            <a:endParaRPr b="1" sz="1000">
              <a:solidFill>
                <a:schemeClr val="lt1"/>
              </a:solidFill>
              <a:latin typeface="Poppins"/>
              <a:ea typeface="Poppins"/>
              <a:cs typeface="Poppins"/>
              <a:sym typeface="Poppins"/>
            </a:endParaRPr>
          </a:p>
        </p:txBody>
      </p:sp>
      <p:sp>
        <p:nvSpPr>
          <p:cNvPr id="76" name="Google Shape;76;p14"/>
          <p:cNvSpPr txBox="1"/>
          <p:nvPr/>
        </p:nvSpPr>
        <p:spPr>
          <a:xfrm>
            <a:off x="531150" y="62484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Animal Structures and Behaviors</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Squirrel Secrets</a:t>
            </a:r>
            <a:endParaRPr sz="800">
              <a:solidFill>
                <a:schemeClr val="dk1"/>
              </a:solidFill>
              <a:latin typeface="Poppins"/>
              <a:ea typeface="Poppins"/>
              <a:cs typeface="Poppins"/>
              <a:sym typeface="Poppins"/>
            </a:endParaRPr>
          </a:p>
        </p:txBody>
      </p:sp>
      <p:sp>
        <p:nvSpPr>
          <p:cNvPr id="77" name="Google Shape;77;p14"/>
          <p:cNvSpPr txBox="1"/>
          <p:nvPr/>
        </p:nvSpPr>
        <p:spPr>
          <a:xfrm>
            <a:off x="2337600" y="6248400"/>
            <a:ext cx="13278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Parent &amp; Offspring Traits</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How can you help a lost baby animal find its parents?</a:t>
            </a:r>
            <a:endParaRPr sz="800">
              <a:solidFill>
                <a:schemeClr val="dk1"/>
              </a:solidFill>
              <a:latin typeface="Poppins"/>
              <a:ea typeface="Poppins"/>
              <a:cs typeface="Poppins"/>
              <a:sym typeface="Poppins"/>
            </a:endParaRPr>
          </a:p>
        </p:txBody>
      </p:sp>
      <p:sp>
        <p:nvSpPr>
          <p:cNvPr id="78" name="Google Shape;78;p14"/>
          <p:cNvSpPr txBox="1"/>
          <p:nvPr/>
        </p:nvSpPr>
        <p:spPr>
          <a:xfrm>
            <a:off x="4139100" y="62484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latin typeface="Poppins"/>
                <a:ea typeface="Poppins"/>
                <a:cs typeface="Poppins"/>
                <a:sym typeface="Poppins"/>
              </a:rPr>
              <a:t>Offspring Trait Variation</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Can you predict what an animal’s babies </a:t>
            </a:r>
            <a:r>
              <a:rPr lang="en" sz="800">
                <a:solidFill>
                  <a:schemeClr val="dk1"/>
                </a:solidFill>
                <a:latin typeface="Poppins"/>
                <a:ea typeface="Poppins"/>
                <a:cs typeface="Poppins"/>
                <a:sym typeface="Poppins"/>
              </a:rPr>
              <a:t>will</a:t>
            </a:r>
            <a:r>
              <a:rPr lang="en" sz="800">
                <a:solidFill>
                  <a:schemeClr val="dk1"/>
                </a:solidFill>
                <a:latin typeface="Poppins"/>
                <a:ea typeface="Poppins"/>
                <a:cs typeface="Poppins"/>
                <a:sym typeface="Poppins"/>
              </a:rPr>
              <a:t> look like?</a:t>
            </a:r>
            <a:endParaRPr sz="800">
              <a:solidFill>
                <a:schemeClr val="dk1"/>
              </a:solidFill>
              <a:latin typeface="Poppins"/>
              <a:ea typeface="Poppins"/>
              <a:cs typeface="Poppins"/>
              <a:sym typeface="Poppins"/>
            </a:endParaRPr>
          </a:p>
        </p:txBody>
      </p:sp>
      <p:sp>
        <p:nvSpPr>
          <p:cNvPr id="79" name="Google Shape;79;p14"/>
          <p:cNvSpPr txBox="1"/>
          <p:nvPr/>
        </p:nvSpPr>
        <p:spPr>
          <a:xfrm>
            <a:off x="5938075" y="6248400"/>
            <a:ext cx="12654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Animal Behavior &amp; Offspring Survival</a:t>
            </a:r>
            <a:endParaRPr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Why do baby ducks follow their mother?</a:t>
            </a:r>
            <a:endParaRPr sz="800">
              <a:solidFill>
                <a:schemeClr val="dk1"/>
              </a:solidFill>
              <a:latin typeface="Poppins"/>
              <a:ea typeface="Poppins"/>
              <a:cs typeface="Poppins"/>
              <a:sym typeface="Poppins"/>
            </a:endParaRPr>
          </a:p>
        </p:txBody>
      </p:sp>
      <p:sp>
        <p:nvSpPr>
          <p:cNvPr id="80" name="Google Shape;80;p14"/>
          <p:cNvSpPr txBox="1"/>
          <p:nvPr/>
        </p:nvSpPr>
        <p:spPr>
          <a:xfrm>
            <a:off x="531150" y="8502075"/>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Animal Structures &amp; Survival</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15">
                  <a:extLst>
                    <a:ext uri="{A12FA001-AC4F-418D-AE19-62706E023703}">
                      <ahyp:hlinkClr val="tx"/>
                    </a:ext>
                  </a:extLst>
                </a:hlinkClick>
              </a:rPr>
              <a:t>Why do birds have beaks?</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p:txBody>
      </p:sp>
      <p:sp>
        <p:nvSpPr>
          <p:cNvPr id="81" name="Google Shape;81;p14"/>
          <p:cNvSpPr txBox="1"/>
          <p:nvPr/>
        </p:nvSpPr>
        <p:spPr>
          <a:xfrm>
            <a:off x="2326500" y="70726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2" name="Google Shape;82;p14"/>
          <p:cNvSpPr txBox="1"/>
          <p:nvPr/>
        </p:nvSpPr>
        <p:spPr>
          <a:xfrm>
            <a:off x="4119425" y="70726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3" name="Google Shape;83;p14"/>
          <p:cNvSpPr txBox="1"/>
          <p:nvPr/>
        </p:nvSpPr>
        <p:spPr>
          <a:xfrm>
            <a:off x="5929500" y="70726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pic>
        <p:nvPicPr>
          <p:cNvPr id="84" name="Google Shape;84;p14"/>
          <p:cNvPicPr preferRelativeResize="0"/>
          <p:nvPr/>
        </p:nvPicPr>
        <p:blipFill rotWithShape="1">
          <a:blip r:embed="rId16">
            <a:alphaModFix/>
          </a:blip>
          <a:srcRect b="1276" l="0" r="0" t="1276"/>
          <a:stretch/>
        </p:blipFill>
        <p:spPr>
          <a:xfrm>
            <a:off x="6055623" y="354825"/>
            <a:ext cx="1232057" cy="161925"/>
          </a:xfrm>
          <a:prstGeom prst="rect">
            <a:avLst/>
          </a:prstGeom>
          <a:noFill/>
          <a:ln>
            <a:noFill/>
          </a:ln>
        </p:spPr>
      </p:pic>
      <p:sp>
        <p:nvSpPr>
          <p:cNvPr id="85" name="Google Shape;85;p14"/>
          <p:cNvSpPr txBox="1"/>
          <p:nvPr/>
        </p:nvSpPr>
        <p:spPr>
          <a:xfrm>
            <a:off x="547350" y="9317550"/>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6" name="Google Shape;86;p14"/>
          <p:cNvSpPr txBox="1"/>
          <p:nvPr/>
        </p:nvSpPr>
        <p:spPr>
          <a:xfrm>
            <a:off x="2353800" y="9317550"/>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7" name="Google Shape;87;p14"/>
          <p:cNvSpPr txBox="1"/>
          <p:nvPr/>
        </p:nvSpPr>
        <p:spPr>
          <a:xfrm>
            <a:off x="2359152" y="8503920"/>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7">
                  <a:extLst>
                    <a:ext uri="{A12FA001-AC4F-418D-AE19-62706E023703}">
                      <ahyp:hlinkClr val="tx"/>
                    </a:ext>
                  </a:extLst>
                </a:hlinkClick>
              </a:rPr>
              <a:t>Camouflage &amp; Animal Survival</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18">
                  <a:extLst>
                    <a:ext uri="{A12FA001-AC4F-418D-AE19-62706E023703}">
                      <ahyp:hlinkClr val="tx"/>
                    </a:ext>
                  </a:extLst>
                </a:hlinkClick>
              </a:rPr>
              <a:t>Why are polar bears white?</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p:txBody>
      </p:sp>
      <p:sp>
        <p:nvSpPr>
          <p:cNvPr id="88" name="Google Shape;88;p14"/>
          <p:cNvSpPr txBox="1"/>
          <p:nvPr/>
        </p:nvSpPr>
        <p:spPr>
          <a:xfrm>
            <a:off x="4133088" y="8502070"/>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9">
                  <a:extLst>
                    <a:ext uri="{A12FA001-AC4F-418D-AE19-62706E023703}">
                      <ahyp:hlinkClr val="tx"/>
                    </a:ext>
                  </a:extLst>
                </a:hlinkClick>
              </a:rPr>
              <a:t>Animal Behavior and Survival</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20">
                  <a:extLst>
                    <a:ext uri="{A12FA001-AC4F-418D-AE19-62706E023703}">
                      <ahyp:hlinkClr val="tx"/>
                    </a:ext>
                  </a:extLst>
                </a:hlinkClick>
              </a:rPr>
              <a:t>How do animals take care of their babies?</a:t>
            </a:r>
            <a:endParaRPr b="1" sz="800">
              <a:solidFill>
                <a:schemeClr val="dk1"/>
              </a:solidFill>
              <a:latin typeface="Poppins"/>
              <a:ea typeface="Poppins"/>
              <a:cs typeface="Poppins"/>
              <a:sym typeface="Poppins"/>
            </a:endParaRPr>
          </a:p>
        </p:txBody>
      </p:sp>
      <p:sp>
        <p:nvSpPr>
          <p:cNvPr id="89" name="Google Shape;89;p14"/>
          <p:cNvSpPr txBox="1"/>
          <p:nvPr/>
        </p:nvSpPr>
        <p:spPr>
          <a:xfrm>
            <a:off x="2359150" y="7776100"/>
            <a:ext cx="932700" cy="3117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uFill>
                  <a:noFill/>
                </a:uFill>
                <a:latin typeface="Poppins"/>
                <a:ea typeface="Poppins"/>
                <a:cs typeface="Poppins"/>
                <a:sym typeface="Poppins"/>
                <a:hlinkClick r:id="rId21">
                  <a:extLst>
                    <a:ext uri="{A12FA001-AC4F-418D-AE19-62706E023703}">
                      <ahyp:hlinkClr val="tx"/>
                    </a:ext>
                  </a:extLst>
                </a:hlinkClick>
              </a:rPr>
              <a:t>Lesson 5</a:t>
            </a:r>
            <a:endParaRPr b="1" sz="1000">
              <a:solidFill>
                <a:schemeClr val="lt1"/>
              </a:solidFill>
              <a:latin typeface="Poppins"/>
              <a:ea typeface="Poppins"/>
              <a:cs typeface="Poppins"/>
              <a:sym typeface="Poppins"/>
            </a:endParaRPr>
          </a:p>
        </p:txBody>
      </p:sp>
      <p:sp>
        <p:nvSpPr>
          <p:cNvPr id="90" name="Google Shape;90;p14"/>
          <p:cNvSpPr txBox="1"/>
          <p:nvPr/>
        </p:nvSpPr>
        <p:spPr>
          <a:xfrm>
            <a:off x="4142232" y="7782275"/>
            <a:ext cx="912900" cy="3117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uFill>
                  <a:noFill/>
                </a:uFill>
                <a:latin typeface="Poppins"/>
                <a:ea typeface="Poppins"/>
                <a:cs typeface="Poppins"/>
                <a:sym typeface="Poppins"/>
                <a:hlinkClick r:id="rId22">
                  <a:extLst>
                    <a:ext uri="{A12FA001-AC4F-418D-AE19-62706E023703}">
                      <ahyp:hlinkClr val="tx"/>
                    </a:ext>
                  </a:extLst>
                </a:hlinkClick>
              </a:rPr>
              <a:t>Performance Task</a:t>
            </a:r>
            <a:endParaRPr b="1" sz="1000">
              <a:solidFill>
                <a:schemeClr val="lt1"/>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pic>
        <p:nvPicPr>
          <p:cNvPr id="95" name="Google Shape;95;p15"/>
          <p:cNvPicPr preferRelativeResize="0"/>
          <p:nvPr/>
        </p:nvPicPr>
        <p:blipFill rotWithShape="1">
          <a:blip r:embed="rId3">
            <a:alphaModFix/>
          </a:blip>
          <a:srcRect b="24128" l="0" r="0" t="28466"/>
          <a:stretch/>
        </p:blipFill>
        <p:spPr>
          <a:xfrm>
            <a:off x="457025" y="1667775"/>
            <a:ext cx="6858326" cy="1828699"/>
          </a:xfrm>
          <a:prstGeom prst="rect">
            <a:avLst/>
          </a:prstGeom>
          <a:noFill/>
          <a:ln>
            <a:noFill/>
          </a:ln>
        </p:spPr>
      </p:pic>
      <p:sp>
        <p:nvSpPr>
          <p:cNvPr id="96" name="Google Shape;96;p15"/>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97" name="Google Shape;97;p1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98" name="Google Shape;98;p15"/>
          <p:cNvSpPr txBox="1"/>
          <p:nvPr/>
        </p:nvSpPr>
        <p:spPr>
          <a:xfrm>
            <a:off x="457200" y="4035600"/>
            <a:ext cx="3316500" cy="48117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Squirrels are truly amazing animals. Some types of squirrels can be found living in trees, while others can be found living underground. Some squirrels live in hot deserts, while other squirrels live in snowy forests. But squirrels are relatively small animals, who don’t have large teeth, or claws, or wings, or other obvious adaptations that would allow them to be successful in many different places. What is it about squirrels that makes them so successful?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Squirrels have a few adaptations that take care of their most basic needs of food, safety from predators, and shelter.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One of the most well-known squirrel behaviors is the tendency to save food. In fact, the word “squirrel” can be used as a verb to describe the process of saving things for later. When squirrels have access to more food than they can consume at one time, they will save the food for later. </a:t>
            </a:r>
            <a:endParaRPr sz="1000">
              <a:solidFill>
                <a:schemeClr val="dk1"/>
              </a:solidFill>
              <a:latin typeface="Poppins"/>
              <a:ea typeface="Poppins"/>
              <a:cs typeface="Poppins"/>
              <a:sym typeface="Poppins"/>
            </a:endParaRPr>
          </a:p>
        </p:txBody>
      </p:sp>
      <p:sp>
        <p:nvSpPr>
          <p:cNvPr id="99" name="Google Shape;99;p15"/>
          <p:cNvSpPr txBox="1"/>
          <p:nvPr/>
        </p:nvSpPr>
        <p:spPr>
          <a:xfrm>
            <a:off x="457200" y="1280160"/>
            <a:ext cx="3000000" cy="2769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Anchor Phenomenon  Background</a:t>
            </a:r>
            <a:endParaRPr b="1" sz="1600"/>
          </a:p>
        </p:txBody>
      </p:sp>
      <p:sp>
        <p:nvSpPr>
          <p:cNvPr id="100" name="Google Shape;100;p15"/>
          <p:cNvSpPr txBox="1"/>
          <p:nvPr/>
        </p:nvSpPr>
        <p:spPr>
          <a:xfrm>
            <a:off x="457200" y="3607200"/>
            <a:ext cx="6858000" cy="369300"/>
          </a:xfrm>
          <a:prstGeom prst="rect">
            <a:avLst/>
          </a:prstGeom>
          <a:noFill/>
          <a:ln>
            <a:noFill/>
          </a:ln>
        </p:spPr>
        <p:txBody>
          <a:bodyPr anchorCtr="0" anchor="b" bIns="91425" lIns="0" spcFirstLastPara="1" rIns="91425" wrap="square" tIns="91425">
            <a:noAutofit/>
          </a:bodyPr>
          <a:lstStyle/>
          <a:p>
            <a:pPr indent="0" lvl="0" marL="0" rtl="0" algn="l">
              <a:lnSpc>
                <a:spcPct val="150000"/>
              </a:lnSpc>
              <a:spcBef>
                <a:spcPts val="0"/>
              </a:spcBef>
              <a:spcAft>
                <a:spcPts val="0"/>
              </a:spcAft>
              <a:buNone/>
            </a:pPr>
            <a:r>
              <a:rPr lang="en" sz="1200">
                <a:solidFill>
                  <a:schemeClr val="dk1"/>
                </a:solidFill>
                <a:latin typeface="Poppins"/>
                <a:ea typeface="Poppins"/>
                <a:cs typeface="Poppins"/>
                <a:sym typeface="Poppins"/>
              </a:rPr>
              <a:t>How can squirrels live in such a huge range of places on Earth?</a:t>
            </a:r>
            <a:endParaRPr sz="1200">
              <a:solidFill>
                <a:schemeClr val="dk1"/>
              </a:solidFill>
              <a:latin typeface="Poppins"/>
              <a:ea typeface="Poppins"/>
              <a:cs typeface="Poppins"/>
              <a:sym typeface="Poppins"/>
            </a:endParaRPr>
          </a:p>
        </p:txBody>
      </p:sp>
      <p:pic>
        <p:nvPicPr>
          <p:cNvPr id="101" name="Google Shape;101;p15"/>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02" name="Google Shape;102;p15"/>
          <p:cNvSpPr txBox="1"/>
          <p:nvPr/>
        </p:nvSpPr>
        <p:spPr>
          <a:xfrm>
            <a:off x="3971175" y="4035600"/>
            <a:ext cx="3316500" cy="42759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Some squirrels do this by placing the food inside of their dens, while other squirrels will scatter the food in shallow holes around the area in which they live. They can then rely on this stored food during other times of year when they may not have any other food source.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Squirrels do multiple things to remain safe from predators. Their coloration tends to blend in well with their surroundings, and if a predator does spot them, they are fast both on the ground and in the trees. Adult female squirrels also go to great lengths to care for their young. This includes doing things such as carrying their young in their mouth if they need to quickly move them to a new place.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Squirrels also build a variety of shelters for themselves, ranging from building large nests called dreys in the tops of trees, to occupying hollow cavities within tree trunks and logs, to digging large burrows underground. These shelters provide a place to rest, raise young, store food, and/or survive harsh weather conditions. </a:t>
            </a:r>
            <a:endParaRPr sz="1000">
              <a:solidFill>
                <a:schemeClr val="dk1"/>
              </a:solidFill>
              <a:latin typeface="Poppins"/>
              <a:ea typeface="Poppins"/>
              <a:cs typeface="Poppins"/>
              <a:sym typeface="Poppins"/>
            </a:endParaRPr>
          </a:p>
        </p:txBody>
      </p:sp>
      <p:sp>
        <p:nvSpPr>
          <p:cNvPr id="103" name="Google Shape;103;p1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Traits &amp; Survival • Grade 1</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pic>
        <p:nvPicPr>
          <p:cNvPr id="108" name="Google Shape;108;p16"/>
          <p:cNvPicPr preferRelativeResize="0"/>
          <p:nvPr/>
        </p:nvPicPr>
        <p:blipFill>
          <a:blip r:embed="rId3">
            <a:alphaModFix/>
          </a:blip>
          <a:stretch>
            <a:fillRect/>
          </a:stretch>
        </p:blipFill>
        <p:spPr>
          <a:xfrm>
            <a:off x="5577800" y="1280140"/>
            <a:ext cx="1737398" cy="977287"/>
          </a:xfrm>
          <a:prstGeom prst="rect">
            <a:avLst/>
          </a:prstGeom>
          <a:noFill/>
          <a:ln>
            <a:noFill/>
          </a:ln>
        </p:spPr>
      </p:pic>
      <p:sp>
        <p:nvSpPr>
          <p:cNvPr id="109" name="Google Shape;109;p16"/>
          <p:cNvSpPr/>
          <p:nvPr/>
        </p:nvSpPr>
        <p:spPr>
          <a:xfrm>
            <a:off x="475050" y="6007525"/>
            <a:ext cx="6839100" cy="34116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0" name="Google Shape;110;p16"/>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11" name="Google Shape;111;p16"/>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12" name="Google Shape;112;p16"/>
          <p:cNvSpPr txBox="1"/>
          <p:nvPr/>
        </p:nvSpPr>
        <p:spPr>
          <a:xfrm>
            <a:off x="457250" y="1280150"/>
            <a:ext cx="4918800" cy="37023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Anchor Phenomenon: Squirrel Secrets</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Animal Structures and Behaviors</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Phenomenon 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Note: This lesson is part of this unit’s Anchor Layer. If you have the Anchor Layer turned on, we recommend teaching all lessons in the remainder of this unit in order.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anchor phenomenon for this unit is the amazing fact that squirrels are found living across a huge range of habitats around the world. Squirrels have special body structures and behaviors that help them accomplish this.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During the introduction, students generate observations and </a:t>
            </a:r>
            <a:r>
              <a:rPr lang="en" sz="1000">
                <a:solidFill>
                  <a:schemeClr val="dk1"/>
                </a:solidFill>
                <a:latin typeface="Poppins"/>
                <a:ea typeface="Poppins"/>
                <a:cs typeface="Poppins"/>
                <a:sym typeface="Poppins"/>
              </a:rPr>
              <a:t>questions</a:t>
            </a:r>
            <a:r>
              <a:rPr lang="en" sz="1000">
                <a:solidFill>
                  <a:schemeClr val="dk1"/>
                </a:solidFill>
                <a:latin typeface="Poppins"/>
                <a:ea typeface="Poppins"/>
                <a:cs typeface="Poppins"/>
                <a:sym typeface="Poppins"/>
              </a:rPr>
              <a:t> about the phenomenon and create a list of possible explanations for the phenomenon. Students will use these initial ideas to track how their understanding grows throughout the unit.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113" name="Google Shape;113;p16"/>
          <p:cNvSpPr txBox="1"/>
          <p:nvPr/>
        </p:nvSpPr>
        <p:spPr>
          <a:xfrm>
            <a:off x="797850" y="6333900"/>
            <a:ext cx="24678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Student Work Samples &amp;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will gather clues during and after each lesson in this unit to help them improve their understanding and explanations. It is important to encourage students to recognize that even if they don't know the perfect answer yet, they are going to learn a lot throughout the unit and will have an opportunity to revisit the phenomenon over time.</a:t>
            </a:r>
            <a:endParaRPr sz="1000">
              <a:solidFill>
                <a:schemeClr val="dk1"/>
              </a:solidFill>
              <a:latin typeface="Poppins"/>
              <a:ea typeface="Poppins"/>
              <a:cs typeface="Poppins"/>
              <a:sym typeface="Poppins"/>
            </a:endParaRPr>
          </a:p>
        </p:txBody>
      </p:sp>
      <p:graphicFrame>
        <p:nvGraphicFramePr>
          <p:cNvPr id="114" name="Google Shape;114;p16"/>
          <p:cNvGraphicFramePr/>
          <p:nvPr/>
        </p:nvGraphicFramePr>
        <p:xfrm>
          <a:off x="5577800" y="1280185"/>
          <a:ext cx="3000000" cy="3000000"/>
        </p:xfrm>
        <a:graphic>
          <a:graphicData uri="http://schemas.openxmlformats.org/drawingml/2006/table">
            <a:tbl>
              <a:tblPr>
                <a:noFill/>
                <a:tableStyleId>{9C42717E-8A3A-4468-870A-0BBD03DA4871}</a:tableStyleId>
              </a:tblPr>
              <a:tblGrid>
                <a:gridCol w="1737400"/>
              </a:tblGrid>
              <a:tr h="91515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220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Anchor Phenomenon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64250">
                <a:tc>
                  <a:txBody>
                    <a:bodyPr/>
                    <a:lstStyle/>
                    <a:p>
                      <a:pPr indent="0" lvl="0" marL="0" rtl="0" algn="l">
                        <a:spcBef>
                          <a:spcPts val="0"/>
                        </a:spcBef>
                        <a:spcAft>
                          <a:spcPts val="0"/>
                        </a:spcAft>
                        <a:buNone/>
                      </a:pPr>
                      <a:r>
                        <a:rPr b="1" lang="en" sz="800">
                          <a:latin typeface="Poppins"/>
                          <a:ea typeface="Poppins"/>
                          <a:cs typeface="Poppins"/>
                          <a:sym typeface="Poppins"/>
                        </a:rPr>
                        <a:t>Guided Inquiry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15" name="Google Shape;115;p16"/>
          <p:cNvPicPr preferRelativeResize="0"/>
          <p:nvPr/>
        </p:nvPicPr>
        <p:blipFill>
          <a:blip r:embed="rId4">
            <a:alphaModFix/>
          </a:blip>
          <a:stretch>
            <a:fillRect/>
          </a:stretch>
        </p:blipFill>
        <p:spPr>
          <a:xfrm>
            <a:off x="3433550" y="6357700"/>
            <a:ext cx="3538750" cy="2734178"/>
          </a:xfrm>
          <a:prstGeom prst="rect">
            <a:avLst/>
          </a:prstGeom>
          <a:noFill/>
          <a:ln>
            <a:noFill/>
          </a:ln>
          <a:effectLst>
            <a:outerShdw blurRad="57150" rotWithShape="0" algn="bl" dir="5400000" dist="19050">
              <a:srgbClr val="000000">
                <a:alpha val="50000"/>
              </a:srgbClr>
            </a:outerShdw>
          </a:effectLst>
        </p:spPr>
      </p:pic>
      <p:sp>
        <p:nvSpPr>
          <p:cNvPr id="116" name="Google Shape;116;p16"/>
          <p:cNvSpPr txBox="1"/>
          <p:nvPr/>
        </p:nvSpPr>
        <p:spPr>
          <a:xfrm>
            <a:off x="3631900" y="7257375"/>
            <a:ext cx="9321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Squirrels with stuffed cheeks</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Squirrels running with food in their mouth</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Squirrels holding food but not eating it</a:t>
            </a:r>
            <a:endParaRPr sz="800">
              <a:solidFill>
                <a:schemeClr val="dk1"/>
              </a:solidFill>
              <a:latin typeface="Comic Sans MS"/>
              <a:ea typeface="Comic Sans MS"/>
              <a:cs typeface="Comic Sans MS"/>
              <a:sym typeface="Comic Sans MS"/>
            </a:endParaRPr>
          </a:p>
        </p:txBody>
      </p:sp>
      <p:sp>
        <p:nvSpPr>
          <p:cNvPr id="117" name="Google Shape;117;p16"/>
          <p:cNvSpPr txBox="1"/>
          <p:nvPr/>
        </p:nvSpPr>
        <p:spPr>
          <a:xfrm>
            <a:off x="4688700" y="7257375"/>
            <a:ext cx="11226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I think the squirrels hold the food to make it softer and easier to eat</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I think the squirrels don’t want to eat the food, they just collect it</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I think the squirrel is scared and running away, but will eat it later</a:t>
            </a:r>
            <a:endParaRPr sz="800">
              <a:solidFill>
                <a:schemeClr val="dk1"/>
              </a:solidFill>
              <a:latin typeface="Comic Sans MS"/>
              <a:ea typeface="Comic Sans MS"/>
              <a:cs typeface="Comic Sans MS"/>
              <a:sym typeface="Comic Sans MS"/>
            </a:endParaRPr>
          </a:p>
        </p:txBody>
      </p:sp>
      <p:sp>
        <p:nvSpPr>
          <p:cNvPr id="118" name="Google Shape;118;p16"/>
          <p:cNvSpPr txBox="1"/>
          <p:nvPr/>
        </p:nvSpPr>
        <p:spPr>
          <a:xfrm>
            <a:off x="5867975" y="7257375"/>
            <a:ext cx="9321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What do the squirrels do with the food?</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Why don’t the squirrels just eat?</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Do squirrels eat other food? </a:t>
            </a:r>
            <a:endParaRPr sz="800">
              <a:solidFill>
                <a:schemeClr val="dk1"/>
              </a:solidFill>
              <a:latin typeface="Comic Sans MS"/>
              <a:ea typeface="Comic Sans MS"/>
              <a:cs typeface="Comic Sans MS"/>
              <a:sym typeface="Comic Sans MS"/>
            </a:endParaRPr>
          </a:p>
        </p:txBody>
      </p:sp>
      <p:pic>
        <p:nvPicPr>
          <p:cNvPr id="119" name="Google Shape;119;p16"/>
          <p:cNvPicPr preferRelativeResize="0"/>
          <p:nvPr/>
        </p:nvPicPr>
        <p:blipFill rotWithShape="1">
          <a:blip r:embed="rId5">
            <a:alphaModFix/>
          </a:blip>
          <a:srcRect b="1276" l="0" r="0" t="1276"/>
          <a:stretch/>
        </p:blipFill>
        <p:spPr>
          <a:xfrm>
            <a:off x="6055623" y="354825"/>
            <a:ext cx="1232057" cy="161925"/>
          </a:xfrm>
          <a:prstGeom prst="rect">
            <a:avLst/>
          </a:prstGeom>
          <a:noFill/>
          <a:ln>
            <a:noFill/>
          </a:ln>
        </p:spPr>
      </p:pic>
      <p:sp>
        <p:nvSpPr>
          <p:cNvPr id="120" name="Google Shape;120;p16"/>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Traits &amp; Survival • Grade 1</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p17"/>
          <p:cNvPicPr preferRelativeResize="0"/>
          <p:nvPr/>
        </p:nvPicPr>
        <p:blipFill>
          <a:blip r:embed="rId3">
            <a:alphaModFix/>
          </a:blip>
          <a:stretch>
            <a:fillRect/>
          </a:stretch>
        </p:blipFill>
        <p:spPr>
          <a:xfrm>
            <a:off x="5577075" y="1280150"/>
            <a:ext cx="1738275" cy="986376"/>
          </a:xfrm>
          <a:prstGeom prst="rect">
            <a:avLst/>
          </a:prstGeom>
          <a:noFill/>
          <a:ln>
            <a:noFill/>
          </a:ln>
        </p:spPr>
      </p:pic>
      <p:sp>
        <p:nvSpPr>
          <p:cNvPr id="126" name="Google Shape;126;p17"/>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27" name="Google Shape;127;p17"/>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28" name="Google Shape;128;p17"/>
          <p:cNvSpPr txBox="1"/>
          <p:nvPr/>
        </p:nvSpPr>
        <p:spPr>
          <a:xfrm>
            <a:off x="457200" y="1280150"/>
            <a:ext cx="4918800" cy="7532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How can you help a lost baby animal find its parents?</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Parent &amp; Offspring Traits (pg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make observations of baby animals </a:t>
            </a:r>
            <a:r>
              <a:rPr lang="en" sz="1000">
                <a:solidFill>
                  <a:schemeClr val="dk1"/>
                </a:solidFill>
                <a:latin typeface="Poppins"/>
                <a:ea typeface="Poppins"/>
                <a:cs typeface="Poppins"/>
                <a:sym typeface="Poppins"/>
              </a:rPr>
              <a:t>and</a:t>
            </a:r>
            <a:r>
              <a:rPr lang="en" sz="1000">
                <a:solidFill>
                  <a:schemeClr val="dk1"/>
                </a:solidFill>
                <a:latin typeface="Poppins"/>
                <a:ea typeface="Poppins"/>
                <a:cs typeface="Poppins"/>
                <a:sym typeface="Poppins"/>
              </a:rPr>
              <a:t> their parents, gathering evidence that they look similar because they share many of the same traits.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Baby Bird Rescue, students help identify lost baby birds based on observations of their specific traits.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i="1" sz="1000">
              <a:solidFill>
                <a:schemeClr val="dk1"/>
              </a:solidFill>
              <a:latin typeface="Poppins"/>
              <a:ea typeface="Poppins"/>
              <a:cs typeface="Poppins"/>
              <a:sym typeface="Poppins"/>
            </a:endParaRPr>
          </a:p>
        </p:txBody>
      </p:sp>
      <p:graphicFrame>
        <p:nvGraphicFramePr>
          <p:cNvPr id="129" name="Google Shape;129;p17"/>
          <p:cNvGraphicFramePr/>
          <p:nvPr/>
        </p:nvGraphicFramePr>
        <p:xfrm>
          <a:off x="5576925" y="1280160"/>
          <a:ext cx="3000000" cy="3000000"/>
        </p:xfrm>
        <a:graphic>
          <a:graphicData uri="http://schemas.openxmlformats.org/drawingml/2006/table">
            <a:tbl>
              <a:tblPr>
                <a:noFill/>
                <a:tableStyleId>{9C42717E-8A3A-4468-870A-0BBD03DA4871}</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16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30" name="Google Shape;130;p17"/>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31" name="Google Shape;131;p17"/>
          <p:cNvSpPr/>
          <p:nvPr/>
        </p:nvSpPr>
        <p:spPr>
          <a:xfrm>
            <a:off x="457650" y="4162625"/>
            <a:ext cx="4758300" cy="34500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2" name="Google Shape;132;p17"/>
          <p:cNvSpPr txBox="1"/>
          <p:nvPr/>
        </p:nvSpPr>
        <p:spPr>
          <a:xfrm>
            <a:off x="751925" y="4516200"/>
            <a:ext cx="40710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preparing the Bird Cards and Envelopes for the Baby Bird Rescue activity in advance.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pairs.</a:t>
            </a:r>
            <a:endParaRPr sz="1000">
              <a:solidFill>
                <a:schemeClr val="dk1"/>
              </a:solidFill>
              <a:latin typeface="Poppins"/>
              <a:ea typeface="Poppins"/>
              <a:cs typeface="Poppins"/>
              <a:sym typeface="Poppins"/>
            </a:endParaRPr>
          </a:p>
        </p:txBody>
      </p:sp>
      <p:pic>
        <p:nvPicPr>
          <p:cNvPr id="133" name="Google Shape;133;p17"/>
          <p:cNvPicPr preferRelativeResize="0"/>
          <p:nvPr/>
        </p:nvPicPr>
        <p:blipFill>
          <a:blip r:embed="rId5">
            <a:alphaModFix/>
          </a:blip>
          <a:stretch>
            <a:fillRect/>
          </a:stretch>
        </p:blipFill>
        <p:spPr>
          <a:xfrm>
            <a:off x="2921950" y="5872025"/>
            <a:ext cx="1945301" cy="1376775"/>
          </a:xfrm>
          <a:prstGeom prst="rect">
            <a:avLst/>
          </a:prstGeom>
          <a:noFill/>
          <a:ln>
            <a:noFill/>
          </a:ln>
          <a:effectLst>
            <a:outerShdw blurRad="57150" rotWithShape="0" algn="bl" dir="5400000" dist="19050">
              <a:srgbClr val="000000">
                <a:alpha val="50000"/>
              </a:srgbClr>
            </a:outerShdw>
          </a:effectLst>
        </p:spPr>
      </p:pic>
      <p:pic>
        <p:nvPicPr>
          <p:cNvPr id="134" name="Google Shape;134;p17"/>
          <p:cNvPicPr preferRelativeResize="0"/>
          <p:nvPr/>
        </p:nvPicPr>
        <p:blipFill>
          <a:blip r:embed="rId6">
            <a:alphaModFix/>
          </a:blip>
          <a:stretch>
            <a:fillRect/>
          </a:stretch>
        </p:blipFill>
        <p:spPr>
          <a:xfrm>
            <a:off x="751936" y="5872025"/>
            <a:ext cx="1838914" cy="1376775"/>
          </a:xfrm>
          <a:prstGeom prst="rect">
            <a:avLst/>
          </a:prstGeom>
          <a:noFill/>
          <a:ln>
            <a:noFill/>
          </a:ln>
          <a:effectLst>
            <a:outerShdw blurRad="57150" rotWithShape="0" algn="bl" dir="5400000" dist="19050">
              <a:srgbClr val="000000">
                <a:alpha val="50000"/>
              </a:srgbClr>
            </a:outerShdw>
          </a:effectLst>
        </p:spPr>
      </p:pic>
      <p:sp>
        <p:nvSpPr>
          <p:cNvPr id="135" name="Google Shape;135;p17"/>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Traits &amp; Survival • Grade 1</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18"/>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41" name="Google Shape;141;p18"/>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42" name="Google Shape;142;p18"/>
          <p:cNvSpPr txBox="1"/>
          <p:nvPr/>
        </p:nvSpPr>
        <p:spPr>
          <a:xfrm>
            <a:off x="457200" y="1280150"/>
            <a:ext cx="4918800" cy="7532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How can you help a lost baby animal find its parents?</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Parent &amp; Offspring Traits (pg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observed the traits of various types of animals. Some types of squirrels have a very interesting trait: cheek pouches. They use these cheek pouches to carry food. They will see in the next </a:t>
            </a:r>
            <a:r>
              <a:rPr lang="en" sz="1000">
                <a:solidFill>
                  <a:schemeClr val="dk1"/>
                </a:solidFill>
                <a:latin typeface="Poppins"/>
                <a:ea typeface="Poppins"/>
                <a:cs typeface="Poppins"/>
                <a:sym typeface="Poppins"/>
              </a:rPr>
              <a:t>lesson</a:t>
            </a:r>
            <a:r>
              <a:rPr lang="en" sz="1000">
                <a:solidFill>
                  <a:schemeClr val="dk1"/>
                </a:solidFill>
                <a:latin typeface="Poppins"/>
                <a:ea typeface="Poppins"/>
                <a:cs typeface="Poppins"/>
                <a:sym typeface="Poppins"/>
              </a:rPr>
              <a:t> that squirrels carry food so that they can hide it and save it for later.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See-Think-Wonder chart that they worked on during the Anchor Phenomenon. They should understand that parent animals pass their traits to their young. This is true for birds and squirrels.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How do squirrel traits help them survive?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143" name="Google Shape;143;p18"/>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sp>
        <p:nvSpPr>
          <p:cNvPr id="144" name="Google Shape;144;p18"/>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Traits &amp; Survival • Grade 1</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pic>
        <p:nvPicPr>
          <p:cNvPr id="145" name="Google Shape;145;p18"/>
          <p:cNvPicPr preferRelativeResize="0"/>
          <p:nvPr/>
        </p:nvPicPr>
        <p:blipFill>
          <a:blip r:embed="rId4">
            <a:alphaModFix/>
          </a:blip>
          <a:stretch>
            <a:fillRect/>
          </a:stretch>
        </p:blipFill>
        <p:spPr>
          <a:xfrm>
            <a:off x="5577075" y="1280150"/>
            <a:ext cx="1738275" cy="986376"/>
          </a:xfrm>
          <a:prstGeom prst="rect">
            <a:avLst/>
          </a:prstGeom>
          <a:noFill/>
          <a:ln>
            <a:noFill/>
          </a:ln>
        </p:spPr>
      </p:pic>
      <p:graphicFrame>
        <p:nvGraphicFramePr>
          <p:cNvPr id="146" name="Google Shape;146;p18"/>
          <p:cNvGraphicFramePr/>
          <p:nvPr/>
        </p:nvGraphicFramePr>
        <p:xfrm>
          <a:off x="5576925" y="1280160"/>
          <a:ext cx="3000000" cy="3000000"/>
        </p:xfrm>
        <a:graphic>
          <a:graphicData uri="http://schemas.openxmlformats.org/drawingml/2006/table">
            <a:tbl>
              <a:tblPr>
                <a:noFill/>
                <a:tableStyleId>{9C42717E-8A3A-4468-870A-0BBD03DA4871}</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16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id="151" name="Google Shape;151;p19" title="k-iPwAvw.png"/>
          <p:cNvPicPr preferRelativeResize="0"/>
          <p:nvPr/>
        </p:nvPicPr>
        <p:blipFill rotWithShape="1">
          <a:blip r:embed="rId3">
            <a:alphaModFix/>
          </a:blip>
          <a:srcRect b="0" l="436" r="436" t="0"/>
          <a:stretch/>
        </p:blipFill>
        <p:spPr>
          <a:xfrm>
            <a:off x="5576925" y="1280150"/>
            <a:ext cx="1738277" cy="986369"/>
          </a:xfrm>
          <a:prstGeom prst="rect">
            <a:avLst/>
          </a:prstGeom>
          <a:noFill/>
          <a:ln>
            <a:noFill/>
          </a:ln>
        </p:spPr>
      </p:pic>
      <p:sp>
        <p:nvSpPr>
          <p:cNvPr id="152" name="Google Shape;152;p19"/>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53" name="Google Shape;153;p19"/>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54" name="Google Shape;154;p19"/>
          <p:cNvSpPr txBox="1"/>
          <p:nvPr/>
        </p:nvSpPr>
        <p:spPr>
          <a:xfrm>
            <a:off x="457200" y="1280150"/>
            <a:ext cx="4918800" cy="25842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Can you predict what an animal’s babies will look like?</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Offspring Trait Variation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gather evidence that animal offspring look like, but not exactly like, their parents.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Possible Puppies, students play a game that models how puppies look similar to their parents, but each puppy can vary in many ways.</a:t>
            </a:r>
            <a:endParaRPr i="1" sz="1000">
              <a:solidFill>
                <a:schemeClr val="dk1"/>
              </a:solidFill>
              <a:latin typeface="Poppins"/>
              <a:ea typeface="Poppins"/>
              <a:cs typeface="Poppins"/>
              <a:sym typeface="Poppins"/>
            </a:endParaRPr>
          </a:p>
        </p:txBody>
      </p:sp>
      <p:graphicFrame>
        <p:nvGraphicFramePr>
          <p:cNvPr id="155" name="Google Shape;155;p19"/>
          <p:cNvGraphicFramePr/>
          <p:nvPr/>
        </p:nvGraphicFramePr>
        <p:xfrm>
          <a:off x="5576925" y="1280160"/>
          <a:ext cx="3000000" cy="3000000"/>
        </p:xfrm>
        <a:graphic>
          <a:graphicData uri="http://schemas.openxmlformats.org/drawingml/2006/table">
            <a:tbl>
              <a:tblPr>
                <a:noFill/>
                <a:tableStyleId>{9C42717E-8A3A-4468-870A-0BBD03DA4871}</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b="1" sz="800">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56" name="Google Shape;156;p19"/>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57" name="Google Shape;157;p19"/>
          <p:cNvSpPr/>
          <p:nvPr/>
        </p:nvSpPr>
        <p:spPr>
          <a:xfrm>
            <a:off x="457200" y="4086425"/>
            <a:ext cx="4758900" cy="14034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8" name="Google Shape;158;p19"/>
          <p:cNvSpPr txBox="1"/>
          <p:nvPr/>
        </p:nvSpPr>
        <p:spPr>
          <a:xfrm>
            <a:off x="2632375" y="4358175"/>
            <a:ext cx="2250900" cy="7698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We suggest students work in pairs.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sp>
        <p:nvSpPr>
          <p:cNvPr id="159" name="Google Shape;159;p19"/>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Traits &amp; Survival • Grade 1</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pic>
        <p:nvPicPr>
          <p:cNvPr id="160" name="Google Shape;160;p19"/>
          <p:cNvPicPr preferRelativeResize="0"/>
          <p:nvPr/>
        </p:nvPicPr>
        <p:blipFill>
          <a:blip r:embed="rId5">
            <a:alphaModFix/>
          </a:blip>
          <a:stretch>
            <a:fillRect/>
          </a:stretch>
        </p:blipFill>
        <p:spPr>
          <a:xfrm>
            <a:off x="753901" y="4358175"/>
            <a:ext cx="1594448" cy="840426"/>
          </a:xfrm>
          <a:prstGeom prst="rect">
            <a:avLst/>
          </a:prstGeom>
          <a:noFill/>
          <a:ln>
            <a:noFill/>
          </a:ln>
          <a:effectLst>
            <a:outerShdw blurRad="57150" rotWithShape="0" algn="bl" dir="5400000" dist="19050">
              <a:srgbClr val="000000">
                <a:alpha val="50000"/>
              </a:srgbClr>
            </a:outerShdw>
          </a:effectLst>
        </p:spPr>
      </p:pic>
      <p:sp>
        <p:nvSpPr>
          <p:cNvPr id="161" name="Google Shape;161;p19"/>
          <p:cNvSpPr txBox="1"/>
          <p:nvPr/>
        </p:nvSpPr>
        <p:spPr>
          <a:xfrm>
            <a:off x="457200" y="5788100"/>
            <a:ext cx="4918800" cy="3340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Physical characteristics are passed down from parents to offspring in many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animals, and this is true for squirrels as well. The behaviors of squirrels are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passed down in the same way that physical characteristics are. This includes where they tend to live, depending on if there are tree-dwelling or ground-dwelling.</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revisit both See-Think-Wonder charts that they worked on during the unit. They should understand that young animals look similar to their parents. However, they don’t just look similar—they also act similarly.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How do animals take care of their babies?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p20"/>
          <p:cNvPicPr preferRelativeResize="0"/>
          <p:nvPr/>
        </p:nvPicPr>
        <p:blipFill>
          <a:blip r:embed="rId3">
            <a:alphaModFix/>
          </a:blip>
          <a:stretch>
            <a:fillRect/>
          </a:stretch>
        </p:blipFill>
        <p:spPr>
          <a:xfrm>
            <a:off x="5549400" y="1280150"/>
            <a:ext cx="1738275" cy="986370"/>
          </a:xfrm>
          <a:prstGeom prst="rect">
            <a:avLst/>
          </a:prstGeom>
          <a:noFill/>
          <a:ln>
            <a:noFill/>
          </a:ln>
        </p:spPr>
      </p:pic>
      <p:sp>
        <p:nvSpPr>
          <p:cNvPr id="167" name="Google Shape;167;p20"/>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68" name="Google Shape;168;p20"/>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69" name="Google Shape;169;p20"/>
          <p:cNvSpPr txBox="1"/>
          <p:nvPr/>
        </p:nvSpPr>
        <p:spPr>
          <a:xfrm>
            <a:off x="457200" y="1280150"/>
            <a:ext cx="4918800" cy="7532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Why do baby ducks follow their mother?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Animal Behavior &amp; Offspring Survival</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Read-Along lesson, Juan Carlos visits his </a:t>
            </a:r>
            <a:r>
              <a:rPr lang="en" sz="1000">
                <a:solidFill>
                  <a:schemeClr val="dk1"/>
                </a:solidFill>
                <a:latin typeface="Poppins"/>
                <a:ea typeface="Poppins"/>
                <a:cs typeface="Poppins"/>
                <a:sym typeface="Poppins"/>
              </a:rPr>
              <a:t>grandmother</a:t>
            </a:r>
            <a:r>
              <a:rPr lang="en" sz="1000">
                <a:solidFill>
                  <a:schemeClr val="dk1"/>
                </a:solidFill>
                <a:latin typeface="Poppins"/>
                <a:ea typeface="Poppins"/>
                <a:cs typeface="Poppins"/>
                <a:sym typeface="Poppins"/>
              </a:rPr>
              <a:t> who has a backyard full of ducks.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lesson includes a short exercise where students get moving by acting like ducks. If you want to extend the lesson, you can try this optional activity, What’s Going On?, where students watch videos and discover ways that animal parents help their offspring.</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made observations of how mother ducks care for their young. In the Anchor Connection, students make the same observations for mother squirrels and their young.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complete a new See-Think-Wonder chart. They should understand that While young squirrels can walk and climb, mother squirrels can carry their babies in their mouths in order to move them quickly to safety.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How do squirrels stay safe from other animals?</a:t>
            </a:r>
            <a:endParaRPr sz="1000">
              <a:solidFill>
                <a:schemeClr val="dk1"/>
              </a:solidFill>
              <a:latin typeface="Poppins"/>
              <a:ea typeface="Poppins"/>
              <a:cs typeface="Poppins"/>
              <a:sym typeface="Poppins"/>
            </a:endParaRPr>
          </a:p>
        </p:txBody>
      </p:sp>
      <p:graphicFrame>
        <p:nvGraphicFramePr>
          <p:cNvPr id="170" name="Google Shape;170;p20"/>
          <p:cNvGraphicFramePr/>
          <p:nvPr/>
        </p:nvGraphicFramePr>
        <p:xfrm>
          <a:off x="5576925" y="1280160"/>
          <a:ext cx="3000000" cy="3000000"/>
        </p:xfrm>
        <a:graphic>
          <a:graphicData uri="http://schemas.openxmlformats.org/drawingml/2006/table">
            <a:tbl>
              <a:tblPr>
                <a:noFill/>
                <a:tableStyleId>{9C42717E-8A3A-4468-870A-0BBD03DA4871}</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Digital Book (W/Audio)</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71" name="Google Shape;171;p20"/>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72" name="Google Shape;172;p20"/>
          <p:cNvSpPr/>
          <p:nvPr/>
        </p:nvSpPr>
        <p:spPr>
          <a:xfrm>
            <a:off x="457650" y="4010225"/>
            <a:ext cx="4758300" cy="27507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3" name="Google Shape;173;p20"/>
          <p:cNvSpPr txBox="1"/>
          <p:nvPr/>
        </p:nvSpPr>
        <p:spPr>
          <a:xfrm>
            <a:off x="755925" y="4281975"/>
            <a:ext cx="4197300" cy="22815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There is no prep for the optional activity. Here are some discussion questions you may use after viewing the videos:</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What are the big birds doing? Why are they doing that?</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What is the big cat doing? Why is she doing that?</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These are shrews, animals about the size of a mouse. How do the babies make sure they don’t lose their mother?</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This is an opossum and her babies. Why are the babies riding on their mother’s back?</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sp>
        <p:nvSpPr>
          <p:cNvPr id="174" name="Google Shape;174;p20"/>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Traits &amp; Survival • Grade 1</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21"/>
          <p:cNvPicPr preferRelativeResize="0"/>
          <p:nvPr/>
        </p:nvPicPr>
        <p:blipFill>
          <a:blip r:embed="rId3">
            <a:alphaModFix/>
          </a:blip>
          <a:stretch>
            <a:fillRect/>
          </a:stretch>
        </p:blipFill>
        <p:spPr>
          <a:xfrm>
            <a:off x="5576925" y="1280150"/>
            <a:ext cx="1738275" cy="986381"/>
          </a:xfrm>
          <a:prstGeom prst="rect">
            <a:avLst/>
          </a:prstGeom>
          <a:noFill/>
          <a:ln>
            <a:noFill/>
          </a:ln>
        </p:spPr>
      </p:pic>
      <p:sp>
        <p:nvSpPr>
          <p:cNvPr id="180" name="Google Shape;180;p21"/>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81" name="Google Shape;181;p21"/>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82" name="Google Shape;182;p21"/>
          <p:cNvSpPr txBox="1"/>
          <p:nvPr/>
        </p:nvSpPr>
        <p:spPr>
          <a:xfrm>
            <a:off x="457200" y="1280150"/>
            <a:ext cx="4918800" cy="7532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a:t>
            </a:r>
            <a:r>
              <a:rPr b="1" lang="en" sz="1200">
                <a:solidFill>
                  <a:schemeClr val="dk1"/>
                </a:solidFill>
                <a:latin typeface="Poppins"/>
                <a:ea typeface="Poppins"/>
                <a:cs typeface="Poppins"/>
                <a:sym typeface="Poppins"/>
              </a:rPr>
              <a:t>4</a:t>
            </a:r>
            <a:r>
              <a:rPr b="1" lang="en" sz="1200">
                <a:solidFill>
                  <a:schemeClr val="dk1"/>
                </a:solidFill>
                <a:latin typeface="Poppins"/>
                <a:ea typeface="Poppins"/>
                <a:cs typeface="Poppins"/>
                <a:sym typeface="Poppins"/>
              </a:rPr>
              <a:t>: Why do birds have beaks </a:t>
            </a:r>
            <a:r>
              <a:rPr lang="en" sz="1200">
                <a:solidFill>
                  <a:schemeClr val="dk1"/>
                </a:solidFill>
                <a:latin typeface="Poppins"/>
                <a:ea typeface="Poppins"/>
                <a:cs typeface="Poppins"/>
                <a:sym typeface="Poppins"/>
              </a:rPr>
              <a:t> (pg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Animal Structures &amp; Survival</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Lesson 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carry out an investigation to determine the relationship between the shape of different bird beaks and the food each bird eats.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Find the Best Beak, students experiment with long pointy beaks that are great for picking up seeds and wide flat beaks that are good for scooping. They discover that different beaks are best for different kinds of food.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i="1" sz="1000">
              <a:solidFill>
                <a:schemeClr val="dk1"/>
              </a:solidFill>
              <a:latin typeface="Poppins"/>
              <a:ea typeface="Poppins"/>
              <a:cs typeface="Poppins"/>
              <a:sym typeface="Poppins"/>
            </a:endParaRPr>
          </a:p>
        </p:txBody>
      </p:sp>
      <p:graphicFrame>
        <p:nvGraphicFramePr>
          <p:cNvPr id="183" name="Google Shape;183;p21"/>
          <p:cNvGraphicFramePr/>
          <p:nvPr/>
        </p:nvGraphicFramePr>
        <p:xfrm>
          <a:off x="5576925" y="1280160"/>
          <a:ext cx="3000000" cy="3000000"/>
        </p:xfrm>
        <a:graphic>
          <a:graphicData uri="http://schemas.openxmlformats.org/drawingml/2006/table">
            <a:tbl>
              <a:tblPr>
                <a:noFill/>
                <a:tableStyleId>{9C42717E-8A3A-4468-870A-0BBD03DA4871}</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16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84" name="Google Shape;184;p21"/>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85" name="Google Shape;185;p21"/>
          <p:cNvSpPr/>
          <p:nvPr/>
        </p:nvSpPr>
        <p:spPr>
          <a:xfrm>
            <a:off x="457650" y="5077025"/>
            <a:ext cx="6857700" cy="31170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6" name="Google Shape;186;p21"/>
          <p:cNvSpPr txBox="1"/>
          <p:nvPr/>
        </p:nvSpPr>
        <p:spPr>
          <a:xfrm>
            <a:off x="3734400" y="5431625"/>
            <a:ext cx="3288900" cy="28245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groups of four.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This activity works best on a low pile carpet. If your classroom has a smooth floor (such as linoleum), you’ll need a bath towel to serve as the work area for each group of 4 students.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making “beaks” and setting up stations in advance. See the lesson page for more detailed prep instructions.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187" name="Google Shape;187;p21"/>
          <p:cNvPicPr preferRelativeResize="0"/>
          <p:nvPr/>
        </p:nvPicPr>
        <p:blipFill>
          <a:blip r:embed="rId5">
            <a:alphaModFix/>
          </a:blip>
          <a:stretch>
            <a:fillRect/>
          </a:stretch>
        </p:blipFill>
        <p:spPr>
          <a:xfrm>
            <a:off x="736800" y="5711763"/>
            <a:ext cx="2619625" cy="1847525"/>
          </a:xfrm>
          <a:prstGeom prst="rect">
            <a:avLst/>
          </a:prstGeom>
          <a:noFill/>
          <a:ln>
            <a:noFill/>
          </a:ln>
          <a:effectLst>
            <a:outerShdw blurRad="57150" rotWithShape="0" algn="bl" dir="5400000" dist="19050">
              <a:srgbClr val="000000">
                <a:alpha val="50000"/>
              </a:srgbClr>
            </a:outerShdw>
          </a:effectLst>
        </p:spPr>
      </p:pic>
      <p:sp>
        <p:nvSpPr>
          <p:cNvPr id="188" name="Google Shape;188;p21"/>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Traits &amp; Survival • Grade 1</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