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</p:sldIdLst>
  <p:sldSz cy="6858000" cx="12188825"/>
  <p:notesSz cx="6858000" cy="9144000"/>
  <p:embeddedFontLst>
    <p:embeddedFont>
      <p:font typeface="Grandstander"/>
      <p:regular r:id="rId41"/>
      <p:bold r:id="rId42"/>
      <p:italic r:id="rId43"/>
      <p:boldItalic r:id="rId44"/>
    </p:embeddedFont>
    <p:embeddedFont>
      <p:font typeface="Grandstander Medium"/>
      <p:regular r:id="rId45"/>
      <p:bold r:id="rId46"/>
      <p:italic r:id="rId47"/>
      <p:boldItalic r:id="rId48"/>
    </p:embeddedFont>
    <p:embeddedFont>
      <p:font typeface="Grandstander SemiBold"/>
      <p:regular r:id="rId49"/>
      <p:bold r:id="rId50"/>
      <p:italic r:id="rId51"/>
      <p:boldItalic r:id="rId52"/>
    </p:embeddedFont>
    <p:embeddedFont>
      <p:font typeface="Lato"/>
      <p:regular r:id="rId53"/>
      <p:bold r:id="rId54"/>
      <p:italic r:id="rId55"/>
      <p:boldItalic r:id="rId56"/>
    </p:embeddedFont>
    <p:embeddedFont>
      <p:font typeface="Quattrocento Sans"/>
      <p:regular r:id="rId57"/>
      <p:bold r:id="rId58"/>
      <p:italic r:id="rId59"/>
      <p:boldItalic r:id="rId60"/>
    </p:embeddedFont>
    <p:embeddedFont>
      <p:font typeface="Noto Sans Symbols"/>
      <p:regular r:id="rId61"/>
      <p:bold r:id="rId6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504">
          <p15:clr>
            <a:srgbClr val="747775"/>
          </p15:clr>
        </p15:guide>
        <p15:guide id="2" pos="3839">
          <p15:clr>
            <a:srgbClr val="747775"/>
          </p15:clr>
        </p15:guide>
        <p15:guide id="3" orient="horz" pos="2260">
          <p15:clr>
            <a:srgbClr val="747775"/>
          </p15:clr>
        </p15:guide>
        <p15:guide id="4" orient="horz" pos="2478">
          <p15:clr>
            <a:srgbClr val="747775"/>
          </p15:clr>
        </p15:guide>
        <p15:guide id="5" pos="346">
          <p15:clr>
            <a:srgbClr val="747775"/>
          </p15:clr>
        </p15:guide>
        <p15:guide id="6" pos="7354">
          <p15:clr>
            <a:srgbClr val="747775"/>
          </p15:clr>
        </p15:guide>
      </p15:sldGuideLst>
    </p:ext>
    <p:ext uri="GoogleSlidesCustomDataVersion2">
      <go:slidesCustomData xmlns:go="http://customooxmlschemas.google.com/" r:id="rId63" roundtripDataSignature="AMtx7mhc9yXNVHuJQyereqf6ncIwpYpgs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80A53F9-9D5D-4F9D-B6E9-33B60676867C}">
  <a:tblStyle styleId="{080A53F9-9D5D-4F9D-B6E9-33B60676867C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DFD"/>
          </a:solidFill>
        </a:fill>
      </a:tcStyle>
    </a:wholeTbl>
    <a:band1H>
      <a:tcTxStyle/>
      <a:tcStyle>
        <a:fill>
          <a:solidFill>
            <a:srgbClr val="CDD8FB"/>
          </a:solidFill>
        </a:fill>
      </a:tcStyle>
    </a:band1H>
    <a:band2H>
      <a:tcTxStyle/>
    </a:band2H>
    <a:band1V>
      <a:tcTxStyle/>
      <a:tcStyle>
        <a:fill>
          <a:solidFill>
            <a:srgbClr val="CDD8FB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504" orient="horz"/>
        <p:guide pos="3839"/>
        <p:guide pos="2260" orient="horz"/>
        <p:guide pos="2478" orient="horz"/>
        <p:guide pos="346"/>
        <p:guide pos="7354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font" Target="fonts/Grandstander-bold.fntdata"/><Relationship Id="rId41" Type="http://schemas.openxmlformats.org/officeDocument/2006/relationships/font" Target="fonts/Grandstander-regular.fntdata"/><Relationship Id="rId44" Type="http://schemas.openxmlformats.org/officeDocument/2006/relationships/font" Target="fonts/Grandstander-boldItalic.fntdata"/><Relationship Id="rId43" Type="http://schemas.openxmlformats.org/officeDocument/2006/relationships/font" Target="fonts/Grandstander-italic.fntdata"/><Relationship Id="rId46" Type="http://schemas.openxmlformats.org/officeDocument/2006/relationships/font" Target="fonts/GrandstanderMedium-bold.fntdata"/><Relationship Id="rId45" Type="http://schemas.openxmlformats.org/officeDocument/2006/relationships/font" Target="fonts/GrandstanderMedium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font" Target="fonts/GrandstanderMedium-boldItalic.fntdata"/><Relationship Id="rId47" Type="http://schemas.openxmlformats.org/officeDocument/2006/relationships/font" Target="fonts/GrandstanderMedium-italic.fntdata"/><Relationship Id="rId49" Type="http://schemas.openxmlformats.org/officeDocument/2006/relationships/font" Target="fonts/GrandstanderSemiBold-regular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font" Target="fonts/NotoSansSymbols-bold.fntdata"/><Relationship Id="rId61" Type="http://schemas.openxmlformats.org/officeDocument/2006/relationships/font" Target="fonts/NotoSansSymbols-regular.fntdata"/><Relationship Id="rId20" Type="http://schemas.openxmlformats.org/officeDocument/2006/relationships/slide" Target="slides/slide14.xml"/><Relationship Id="rId63" Type="http://customschemas.google.com/relationships/presentationmetadata" Target="metadata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60" Type="http://schemas.openxmlformats.org/officeDocument/2006/relationships/font" Target="fonts/QuattrocentoSans-boldItalic.fntdata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font" Target="fonts/GrandstanderSemiBold-italic.fntdata"/><Relationship Id="rId50" Type="http://schemas.openxmlformats.org/officeDocument/2006/relationships/font" Target="fonts/GrandstanderSemiBold-bold.fntdata"/><Relationship Id="rId53" Type="http://schemas.openxmlformats.org/officeDocument/2006/relationships/font" Target="fonts/Lato-regular.fntdata"/><Relationship Id="rId52" Type="http://schemas.openxmlformats.org/officeDocument/2006/relationships/font" Target="fonts/GrandstanderSemiBold-boldItalic.fntdata"/><Relationship Id="rId11" Type="http://schemas.openxmlformats.org/officeDocument/2006/relationships/slide" Target="slides/slide5.xml"/><Relationship Id="rId55" Type="http://schemas.openxmlformats.org/officeDocument/2006/relationships/font" Target="fonts/Lato-italic.fntdata"/><Relationship Id="rId10" Type="http://schemas.openxmlformats.org/officeDocument/2006/relationships/slide" Target="slides/slide4.xml"/><Relationship Id="rId54" Type="http://schemas.openxmlformats.org/officeDocument/2006/relationships/font" Target="fonts/Lato-bold.fntdata"/><Relationship Id="rId13" Type="http://schemas.openxmlformats.org/officeDocument/2006/relationships/slide" Target="slides/slide7.xml"/><Relationship Id="rId57" Type="http://schemas.openxmlformats.org/officeDocument/2006/relationships/font" Target="fonts/QuattrocentoSans-regular.fntdata"/><Relationship Id="rId12" Type="http://schemas.openxmlformats.org/officeDocument/2006/relationships/slide" Target="slides/slide6.xml"/><Relationship Id="rId56" Type="http://schemas.openxmlformats.org/officeDocument/2006/relationships/font" Target="fonts/Lato-boldItalic.fntdata"/><Relationship Id="rId15" Type="http://schemas.openxmlformats.org/officeDocument/2006/relationships/slide" Target="slides/slide9.xml"/><Relationship Id="rId59" Type="http://schemas.openxmlformats.org/officeDocument/2006/relationships/font" Target="fonts/QuattrocentoSans-italic.fntdata"/><Relationship Id="rId14" Type="http://schemas.openxmlformats.org/officeDocument/2006/relationships/slide" Target="slides/slide8.xml"/><Relationship Id="rId58" Type="http://schemas.openxmlformats.org/officeDocument/2006/relationships/font" Target="fonts/QuattrocentoSans-bold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canva.com/design/DAGudtQUu48/BDpCY5j5eh1XxVAXLGAHRg/edit?utm_content=DAGudtQUu48&amp;utm_campaign=designshare&amp;utm_medium=link2&amp;utm_source=sharebutton" TargetMode="Externa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canva.com/design/DAGudtQUu48/BDpCY5j5eh1XxVAXLGAHRg/edit?utm_content=DAGudtQUu48&amp;utm_campaign=designshare&amp;utm_medium=link2&amp;utm_source=sharebutton" TargetMode="Externa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canva.com/design/DAGudtQUu48/BDpCY5j5eh1XxVAXLGAHRg/edit?utm_content=DAGudtQUu48&amp;utm_campaign=designshare&amp;utm_medium=link2&amp;utm_source=sharebutton" TargetMode="Externa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canva.com/design/DAGudtQUu48/BDpCY5j5eh1XxVAXLGAHRg/edit?utm_content=DAGudtQUu48&amp;utm_campaign=designshare&amp;utm_medium=link2&amp;utm_source=sharebutton" TargetMode="Externa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ettyimages.com.br/detail/ilustra%C3%A7%C3%A3o/the-mighty-brown-mouse-ilustra%C3%A7%C3%A3o-royalty-free/452163831?phrase=mouse+brown" TargetMode="Externa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ettyimages.com.br/detail/ilustra%C3%A7%C3%A3o/the-mighty-brown-mouse-ilustra%C3%A7%C3%A3o-royalty-free/452163831?phrase=mouse+brown" TargetMode="Externa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ettyimages.com.br/detail/ilustra%C3%A7%C3%A3o/the-mighty-brown-mouse-ilustra%C3%A7%C3%A3o-royalty-free/452163831?phrase=mouse+brown" TargetMode="External"/><Relationship Id="rId3" Type="http://schemas.openxmlformats.org/officeDocument/2006/relationships/hyperlink" Target="https://www.gettyimages.com.br/detail/ilustra%C3%A7%C3%A3o/cheese-wheel-ilustra%C3%A7%C3%A3o-royalty-free/623481298?phrase=pe%C3%A7a+de+queijo" TargetMode="External"/><Relationship Id="rId4" Type="http://schemas.openxmlformats.org/officeDocument/2006/relationships/hyperlink" Target="https://www.gettyimages.com.br/detail/ilustra%C3%A7%C3%A3o/human-foot-footprint-path-footprints-vector-ilustra%C3%A7%C3%A3o-royalty-free/1072292240" TargetMode="Externa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ettyimages.com.br/detail/ilustra%C3%A7%C3%A3o/the-mighty-brown-mouse-ilustra%C3%A7%C3%A3o-royalty-free/452163831?phrase=mouse+brown" TargetMode="External"/><Relationship Id="rId3" Type="http://schemas.openxmlformats.org/officeDocument/2006/relationships/hyperlink" Target="https://www.gettyimages.com.br/detail/ilustra%C3%A7%C3%A3o/cheese-wheel-ilustra%C3%A7%C3%A3o-royalty-free/623481298?phrase=pe%C3%A7a+de+queijo" TargetMode="External"/><Relationship Id="rId4" Type="http://schemas.openxmlformats.org/officeDocument/2006/relationships/hyperlink" Target="https://www.gettyimages.com.br/detail/ilustra%C3%A7%C3%A3o/human-foot-footprint-path-footprints-vector-ilustra%C3%A7%C3%A3o-royalty-free/1072292240" TargetMode="Externa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ettyimages.com.br/detail/ilustra%C3%A7%C3%A3o/happy-grandma-cooking-in-a-pot-vector-cartoon-ilustra%C3%A7%C3%A3o-royalty-free/1723451100?phrase=cozinheira" TargetMode="Externa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ettyimages.com.br/detail/ilustra%C3%A7%C3%A3o/round-cheese-block-cutted-cartoon-cuisine-icon-ilustra%C3%A7%C3%A3o-royalty-free/1440615979?phrase=pe%C3%A7a+de+queijo" TargetMode="Externa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ettyimages.com.br/detail/ilustra%C3%A7%C3%A3o/farmer-with-chicken-ilustra%C3%A7%C3%A3o-royalty-free/152006912?adppopup=true" TargetMode="Externa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youtube.com/watch?v=HOhdgka_T9o" TargetMode="Externa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ettyimages.com.br/detail/ilustra%C3%A7%C3%A3o/number-cartoon-style-ilustra%C3%A7%C3%A3o-royalty-free/537815168?phrase=N%C3%9AMEROS" TargetMode="Externa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ettyimages.com.br/detail/ilustra%C3%A7%C3%A3o/vector-human-different-parts-of-man-body-ilustra%C3%A7%C3%A3o-royalty-free/827657982?phrase=p%C3%A9+m%C3%A3o" TargetMode="Externa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ettyimages.com.br/detail/ilustra%C3%A7%C3%A3o/vector-human-different-parts-of-man-body-ilustra%C3%A7%C3%A3o-royalty-free/827657982?phrase=p%C3%A9+m%C3%A3o" TargetMode="Externa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ettyimages.com.br/detail/ilustra%C3%A7%C3%A3o/one-red-pot-with-two-handles-and-a-lid-ilustra%C3%A7%C3%A3o-royalty-free/1328981435?phrase=panela" TargetMode="External"/><Relationship Id="rId3" Type="http://schemas.openxmlformats.org/officeDocument/2006/relationships/hyperlink" Target="https://www.gettyimages.com.br/detail/ilustra%C3%A7%C3%A3o/happy-grandma-cooking-in-a-pot-vector-cartoon-ilustra%C3%A7%C3%A3o-royalty-free/1723451100?phrase=cozinheira" TargetMode="Externa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ettyimages.com.br/detail/ilustra%C3%A7%C3%A3o/one-red-pot-with-two-handles-and-a-lid-ilustra%C3%A7%C3%A3o-royalty-free/1328981435?phrase=panela" TargetMode="External"/><Relationship Id="rId3" Type="http://schemas.openxmlformats.org/officeDocument/2006/relationships/hyperlink" Target="https://www.gettyimages.com.br/detail/ilustra%C3%A7%C3%A3o/happy-grandma-cooking-in-a-pot-vector-cartoon-ilustra%C3%A7%C3%A3o-royalty-free/1723451100?phrase=cozinheira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" name="Google Shape;10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5" name="Google Shape;235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9" name="Google Shape;249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0" name="Google Shape;270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3200" u="sng">
                <a:solidFill>
                  <a:srgbClr val="467886"/>
                </a:solidFill>
                <a:latin typeface="Arial"/>
                <a:ea typeface="Arial"/>
                <a:cs typeface="Arial"/>
                <a:sym typeface="Arial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https://www.canva.com/design/DAGudtQUu48/BDpCY5j5eh1XxVAXLGAHRg/edit?utm_content=DAGudtQUu48&amp;utm_campaign=designshare&amp;utm_medium=link2&amp;utm_source=sharebutton</a:t>
            </a:r>
            <a:endParaRPr sz="3200" u="sng">
              <a:solidFill>
                <a:srgbClr val="46788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b="1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58750" rtl="0" algn="l"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  <a:buSzPts val="1100"/>
              <a:buNone/>
            </a:pPr>
            <a:r>
              <a:t/>
            </a:r>
            <a:endParaRPr sz="1800" u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4" name="Google Shape;284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u="sng">
                <a:solidFill>
                  <a:srgbClr val="467886"/>
                </a:solidFill>
                <a:latin typeface="Arial"/>
                <a:ea typeface="Arial"/>
                <a:cs typeface="Arial"/>
                <a:sym typeface="Arial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https://www.canva.com/design/DAGudtQUu48/BDpCY5j5eh1XxVAXLGAHRg/edit?utm_content=DAGudtQUu48&amp;utm_campaign=designshare&amp;utm_medium=link2&amp;utm_source=sharebutton</a:t>
            </a:r>
            <a:endParaRPr sz="1100" u="sng">
              <a:solidFill>
                <a:srgbClr val="46788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58750" rtl="0" algn="l"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  <a:buSzPts val="1100"/>
              <a:buNone/>
            </a:pPr>
            <a:r>
              <a:t/>
            </a:r>
            <a:endParaRPr sz="1100" u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0" name="Google Shape;300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u="sng">
                <a:solidFill>
                  <a:srgbClr val="467886"/>
                </a:solidFill>
                <a:latin typeface="Arial"/>
                <a:ea typeface="Arial"/>
                <a:cs typeface="Arial"/>
                <a:sym typeface="Arial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https://www.canva.com/design/DAGudtQUu48/BDpCY5j5eh1XxVAXLGAHRg/edit?utm_content=DAGudtQUu48&amp;utm_campaign=designshare&amp;utm_medium=link2&amp;utm_source=sharebutton</a:t>
            </a:r>
            <a:endParaRPr sz="1100" u="sng">
              <a:solidFill>
                <a:srgbClr val="46788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5" name="Google Shape;315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u="sng">
                <a:solidFill>
                  <a:srgbClr val="467886"/>
                </a:solidFill>
                <a:latin typeface="Arial"/>
                <a:ea typeface="Arial"/>
                <a:cs typeface="Arial"/>
                <a:sym typeface="Arial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https://www.canva.com/design/DAGudtQUu48/BDpCY5j5eh1XxVAXLGAHRg/edit?utm_content=DAGudtQUu48&amp;utm_campaign=designshare&amp;utm_medium=link2&amp;utm_source=sharebutton</a:t>
            </a:r>
            <a:endParaRPr sz="1100" u="sng">
              <a:solidFill>
                <a:srgbClr val="46788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4" name="Google Shape;334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26240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None/>
            </a:pPr>
            <a:r>
              <a:rPr lang="pt-BR" sz="1800" u="sng">
                <a:solidFill>
                  <a:schemeClr val="hlink"/>
                </a:solidFill>
                <a:hlinkClick r:id="rId2"/>
              </a:rPr>
              <a:t>https://www.gettyimages.com.br/detail/ilustra%C3%A7%C3%A3o/the-mighty-brown-mouse-ilustra%C3%A7%C3%A3o-royalty-free/452163831?phrase=mouse+brown</a:t>
            </a:r>
            <a:endParaRPr sz="1800"/>
          </a:p>
          <a:p>
            <a:pPr indent="0" lvl="0" marL="1587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5" name="Google Shape;355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u="sng">
                <a:solidFill>
                  <a:schemeClr val="hlink"/>
                </a:solidFill>
                <a:hlinkClick r:id="rId2"/>
              </a:rPr>
              <a:t>https://www.gettyimages.com.br/detail/ilustra%C3%A7%C3%A3o/the-mighty-brown-mouse-ilustra%C3%A7%C3%A3o-royalty-free/452163831?phrase=mouse+brown</a:t>
            </a:r>
            <a:endParaRPr sz="1100"/>
          </a:p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8" name="Google Shape;378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0" i="0" lang="pt-BR" sz="18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https://www.gettyimages.com.br/detail/ilustra%C3%A7%C3%A3o/the-mighty-brown-mouse-ilustra%C3%A7%C3%A3o-royalty-free/452163831?phrase=mouse+brown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</a:pPr>
            <a:r>
              <a:rPr b="0" i="0" lang="pt-BR" sz="18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https://www.gettyimages.com.br/detail/ilustra%C3%A7%C3%A3o/cheese-wheel-ilustra%C3%A7%C3%A3o-royalty-free/623481298?phrase=pe%C3%A7a+de+queijo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</a:pPr>
            <a:r>
              <a:rPr b="0" i="0" lang="pt-BR" sz="18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https://www.gettyimages.com.br/detail/ilustra%C3%A7%C3%A3o/human-foot-footprint-path-footprints-vector-ilustra%C3%A7%C3%A3o-royalty-free/1072292240</a:t>
            </a:r>
            <a:r>
              <a:rPr b="0" i="0" lang="pt-B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158750" rtl="0" algn="l"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  <a:buSzPts val="11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6" name="Google Shape;386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0" i="0" lang="pt-BR" sz="11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https://www.gettyimages.com.br/detail/ilustra%C3%A7%C3%A3o/the-mighty-brown-mouse-ilustra%C3%A7%C3%A3o-royalty-free/452163831?phrase=mouse+brown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</a:pPr>
            <a:r>
              <a:rPr b="0" i="0" lang="pt-BR" sz="11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https://www.gettyimages.com.br/detail/ilustra%C3%A7%C3%A3o/cheese-wheel-ilustra%C3%A7%C3%A3o-royalty-free/623481298?phrase=pe%C3%A7a+de+queijo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</a:pPr>
            <a:r>
              <a:rPr b="0" i="0" lang="pt-BR" sz="11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https://www.gettyimages.com.br/detail/ilustra%C3%A7%C3%A3o/human-foot-footprint-path-footprints-vector-ilustra%C3%A7%C3%A3o-royalty-free/1072292240</a:t>
            </a:r>
            <a:r>
              <a:rPr b="0" i="0" lang="pt-BR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158750" rtl="0" algn="l"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  <a:buSzPts val="1100"/>
              <a:buNone/>
            </a:pPr>
            <a:r>
              <a:t/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9c03e3d857_0_2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" name="Google Shape;115;g29c03e3d857_0_2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1" name="Google Shape;401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196850" rtl="0" algn="l">
              <a:lnSpc>
                <a:spcPct val="108000"/>
              </a:lnSpc>
              <a:spcBef>
                <a:spcPts val="1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Noto Sans Symbols"/>
              <a:buNone/>
            </a:pPr>
            <a:r>
              <a:rPr lang="pt-BR" sz="1800" u="sng">
                <a:solidFill>
                  <a:schemeClr val="hlink"/>
                </a:solidFill>
                <a:hlinkClick r:id="rId2"/>
              </a:rPr>
              <a:t>https://www.gettyimages.com.br/detail/ilustra%C3%A7%C3%A3o/happy-grandma-cooking-in-a-pot-vector-cartoon-ilustra%C3%A7%C3%A3o-royalty-free/1723451100?phrase=cozinheira</a:t>
            </a:r>
            <a:r>
              <a:rPr lang="pt-BR" sz="1800"/>
              <a:t> 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196850" rtl="0" algn="l">
              <a:lnSpc>
                <a:spcPct val="108000"/>
              </a:lnSpc>
              <a:spcBef>
                <a:spcPts val="81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Noto Sans Symbols"/>
              <a:buNone/>
            </a:pPr>
            <a:r>
              <a:t/>
            </a:r>
            <a:endParaRPr sz="1800">
              <a:solidFill>
                <a:srgbClr val="231F2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  <a:p>
            <a:pPr indent="0" lvl="0" marL="1587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3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5" name="Google Shape;415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pt-BR" sz="11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https://www.gettyimages.com.br/detail/ilustra%C3%A7%C3%A3o/round-cheese-block-cutted-cartoon-cuisine-icon-ilustra%C3%A7%C3%A3o-royalty-free/1440615979?phrase=pe%C3%A7a+de+queijo</a:t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5" name="Google Shape;445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p3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3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6" name="Google Shape;456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262401" rtl="0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231F20"/>
              </a:buClr>
              <a:buSzPts val="1200"/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3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1" name="Google Shape;461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65" name="Google Shape;465;p3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75" name="Google Shape;475;p4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86" name="Google Shape;486;p4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97" name="Google Shape;497;p4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0" i="0" lang="pt-BR" sz="18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https://www.gettyimages.com.br/detail/ilustra%C3%A7%C3%A3o/farmer-with-chicken-ilustra%C3%A7%C3%A3o-royalty-free/152006912?adppopup=true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None/>
            </a:pPr>
            <a:r>
              <a:t/>
            </a:r>
            <a:endParaRPr i="1" sz="1800">
              <a:solidFill>
                <a:srgbClr val="231F2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07" name="Google Shape;507;p4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18" name="Google Shape;518;p4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29" name="Google Shape;529;p4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40" name="Google Shape;540;p4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1" name="Google Shape;55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u="sng">
                <a:solidFill>
                  <a:srgbClr val="231F20"/>
                </a:solidFill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https://www.youtube.com/watch?v=HOhdgka_T9o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5" name="Google Shape;14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0" i="0" lang="pt-BR" sz="1800" u="sng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https://www.gettyimages.com.br/detail/ilustra%C3%A7%C3%A3o/number-cartoon-style-ilustra%C3%A7%C3%A3o-royalty-free/537815168?phrase=N%C3%9AMEROS</a:t>
            </a:r>
            <a:endParaRPr b="0" i="0" sz="1800" u="none" cap="none" strike="noStrike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196850" rtl="0" algn="l">
              <a:lnSpc>
                <a:spcPct val="108000"/>
              </a:lnSpc>
              <a:spcBef>
                <a:spcPts val="810"/>
              </a:spcBef>
              <a:spcAft>
                <a:spcPts val="800"/>
              </a:spcAft>
              <a:buClr>
                <a:srgbClr val="231F20"/>
              </a:buClr>
              <a:buSzPts val="1200"/>
              <a:buFont typeface="Noto Sans Symbols"/>
              <a:buNone/>
            </a:pPr>
            <a:r>
              <a:t/>
            </a:r>
            <a:endParaRPr sz="1800">
              <a:solidFill>
                <a:srgbClr val="231F2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26240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None/>
            </a:pPr>
            <a:r>
              <a:rPr lang="pt-BR" sz="1100" u="sng">
                <a:solidFill>
                  <a:schemeClr val="hlink"/>
                </a:solidFill>
                <a:hlinkClick r:id="rId2"/>
              </a:rPr>
              <a:t>https://www.gettyimages.com.br/detail/ilustra%C3%A7%C3%A3o/vector-human-different-parts-of-man-body-ilustra%C3%A7%C3%A3o-royalty-free/827657982?phrase=p%C3%A9+m%C3%A3o</a:t>
            </a:r>
            <a:endParaRPr sz="1100"/>
          </a:p>
          <a:p>
            <a:pPr indent="0" lvl="0" marL="1587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9" name="Google Shape;169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u="sng">
                <a:solidFill>
                  <a:schemeClr val="hlink"/>
                </a:solidFill>
                <a:hlinkClick r:id="rId2"/>
              </a:rPr>
              <a:t>https://www.gettyimages.com.br/detail/ilustra%C3%A7%C3%A3o/vector-human-different-parts-of-man-body-ilustra%C3%A7%C3%A3o-royalty-free/827657982?phrase=p%C3%A9+m%C3%A3o</a:t>
            </a:r>
            <a:endParaRPr sz="1100"/>
          </a:p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5" name="Google Shape;185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u="sng">
                <a:solidFill>
                  <a:schemeClr val="hlink"/>
                </a:solidFill>
                <a:hlinkClick r:id="rId2"/>
              </a:rPr>
              <a:t>https://www.gettyimages.com.br/detail/ilustra%C3%A7%C3%A3o/one-red-pot-with-two-handles-and-a-lid-ilustra%C3%A7%C3%A3o-royalty-free/1328981435?phrase=panela</a:t>
            </a:r>
            <a:endParaRPr sz="1100"/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lang="pt-BR" sz="1100" u="sng">
                <a:solidFill>
                  <a:schemeClr val="hlink"/>
                </a:solidFill>
                <a:hlinkClick r:id="rId3"/>
              </a:rPr>
              <a:t>https://www.gettyimages.com.br/detail/ilustra%C3%A7%C3%A3o/happy-grandma-cooking-in-a-pot-vector-cartoon-ilustra%C3%A7%C3%A3o-royalty-free/1723451100?phrase=cozinheira</a:t>
            </a:r>
            <a:r>
              <a:rPr lang="pt-BR" sz="1100"/>
              <a:t> 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587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8" name="Google Shape;208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u="sng">
                <a:solidFill>
                  <a:schemeClr val="hlink"/>
                </a:solidFill>
                <a:hlinkClick r:id="rId2"/>
              </a:rPr>
              <a:t>https://www.gettyimages.com.br/detail/ilustra%C3%A7%C3%A3o/one-red-pot-with-two-handles-and-a-lid-ilustra%C3%A7%C3%A3o-royalty-free/1328981435?phrase=panela</a:t>
            </a:r>
            <a:endParaRPr sz="1100"/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lang="pt-BR" sz="1100" u="sng">
                <a:solidFill>
                  <a:schemeClr val="hlink"/>
                </a:solidFill>
                <a:hlinkClick r:id="rId3"/>
              </a:rPr>
              <a:t>https://www.gettyimages.com.br/detail/ilustra%C3%A7%C3%A3o/happy-grandma-cooking-in-a-pot-vector-cartoon-ilustra%C3%A7%C3%A3o-royalty-free/1723451100?phrase=cozinheira</a:t>
            </a:r>
            <a:r>
              <a:rPr lang="pt-BR" sz="1100"/>
              <a:t> 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587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6.png"/><Relationship Id="rId6" Type="http://schemas.openxmlformats.org/officeDocument/2006/relationships/image" Target="../media/image3.png"/><Relationship Id="rId7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14.png"/><Relationship Id="rId4" Type="http://schemas.openxmlformats.org/officeDocument/2006/relationships/image" Target="../media/image19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8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8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7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10.jpg"/><Relationship Id="rId4" Type="http://schemas.openxmlformats.org/officeDocument/2006/relationships/image" Target="../media/image9.png"/><Relationship Id="rId5" Type="http://schemas.openxmlformats.org/officeDocument/2006/relationships/image" Target="../media/image11.png"/><Relationship Id="rId6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A - MAT">
  <p:cSld name="CAPA - MA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29c03e3d857_0_170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11" name="Google Shape;11;g29c03e3d857_0_1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3085" y="340600"/>
            <a:ext cx="1453288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g29c03e3d857_0_17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29405" y="536802"/>
            <a:ext cx="1453288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g29c03e3d857_0_17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457179" y="809985"/>
            <a:ext cx="138237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g29c03e3d857_0_170"/>
          <p:cNvSpPr txBox="1"/>
          <p:nvPr/>
        </p:nvSpPr>
        <p:spPr>
          <a:xfrm rot="-5400000">
            <a:off x="11493153" y="1477365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descr="Forma&#10;&#10;O conteúdo gerado por IA pode estar incorreto." id="15" name="Google Shape;15;g29c03e3d857_0_17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g29c03e3d857_0_17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439549" y="340602"/>
            <a:ext cx="138237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g29c03e3d857_0_170"/>
          <p:cNvSpPr/>
          <p:nvPr/>
        </p:nvSpPr>
        <p:spPr>
          <a:xfrm flipH="1" rot="-48255">
            <a:off x="10673069" y="1045337"/>
            <a:ext cx="1082625" cy="565675"/>
          </a:xfrm>
          <a:prstGeom prst="roundRect">
            <a:avLst>
              <a:gd fmla="val 7293" name="adj"/>
            </a:avLst>
          </a:prstGeom>
          <a:noFill/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2666" u="none" cap="none" strike="noStrik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b="0" i="0" sz="2666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. Sistematizando">
  <p:cSld name="1_6. Sistematiz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0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77" name="Google Shape;77;p50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50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79" name="Google Shape;79;p50"/>
          <p:cNvSpPr/>
          <p:nvPr>
            <p:ph idx="2" type="pic"/>
          </p:nvPr>
        </p:nvSpPr>
        <p:spPr>
          <a:xfrm>
            <a:off x="5768423" y="1022751"/>
            <a:ext cx="5912660" cy="37068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80" name="Google Shape;80;p50"/>
          <p:cNvSpPr/>
          <p:nvPr/>
        </p:nvSpPr>
        <p:spPr>
          <a:xfrm rot="-120000">
            <a:off x="181657" y="183566"/>
            <a:ext cx="1864269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2599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1" name="Google Shape;81;p50"/>
          <p:cNvSpPr txBox="1"/>
          <p:nvPr>
            <p:ph idx="1" type="subTitle"/>
          </p:nvPr>
        </p:nvSpPr>
        <p:spPr>
          <a:xfrm rot="-120000">
            <a:off x="176396" y="169231"/>
            <a:ext cx="1856683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2599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82" name="Google Shape;82;p50"/>
          <p:cNvSpPr/>
          <p:nvPr/>
        </p:nvSpPr>
        <p:spPr>
          <a:xfrm>
            <a:off x="9172575" y="492692"/>
            <a:ext cx="2508383" cy="3895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t" bIns="0" lIns="71975" spcFirstLastPara="1" rIns="10795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pt-BR" sz="1800" u="none" cap="none" strike="noStrike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51"/>
          <p:cNvGrpSpPr/>
          <p:nvPr/>
        </p:nvGrpSpPr>
        <p:grpSpPr>
          <a:xfrm>
            <a:off x="4282919" y="1616689"/>
            <a:ext cx="4029284" cy="3987200"/>
            <a:chOff x="3060625" y="1076550"/>
            <a:chExt cx="3022750" cy="2990400"/>
          </a:xfrm>
        </p:grpSpPr>
        <p:pic>
          <p:nvPicPr>
            <p:cNvPr id="85" name="Google Shape;85;p5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6" name="Google Shape;86;p5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7" name="Google Shape;87;p5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52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90" name="Google Shape;90;p52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2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92" name="Google Shape;92;p52"/>
          <p:cNvSpPr/>
          <p:nvPr/>
        </p:nvSpPr>
        <p:spPr>
          <a:xfrm rot="-120000">
            <a:off x="181657" y="183566"/>
            <a:ext cx="1864269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2599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93" name="Google Shape;93;p52"/>
          <p:cNvSpPr txBox="1"/>
          <p:nvPr>
            <p:ph idx="1" type="subTitle"/>
          </p:nvPr>
        </p:nvSpPr>
        <p:spPr>
          <a:xfrm rot="-120000">
            <a:off x="176396" y="169231"/>
            <a:ext cx="1856683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2599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. Capa - Matemática">
  <p:cSld name="1. Capa - Matemátic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3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. Aprofundando">
  <p:cSld name="8. Aprofund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54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98" name="Google Shape;98;p5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CF8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54"/>
          <p:cNvSpPr txBox="1"/>
          <p:nvPr/>
        </p:nvSpPr>
        <p:spPr>
          <a:xfrm rot="-5400000">
            <a:off x="11493153" y="482899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00" name="Google Shape;100;p54"/>
          <p:cNvSpPr txBox="1"/>
          <p:nvPr>
            <p:ph idx="1" type="body"/>
          </p:nvPr>
        </p:nvSpPr>
        <p:spPr>
          <a:xfrm>
            <a:off x="608442" y="1652833"/>
            <a:ext cx="11008732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01" name="Google Shape;101;p54"/>
          <p:cNvSpPr txBox="1"/>
          <p:nvPr>
            <p:ph type="title"/>
          </p:nvPr>
        </p:nvSpPr>
        <p:spPr>
          <a:xfrm>
            <a:off x="608441" y="898167"/>
            <a:ext cx="11165092" cy="676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1" i="0" sz="31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02" name="Google Shape;102;p54"/>
          <p:cNvSpPr txBox="1"/>
          <p:nvPr>
            <p:ph idx="2" type="subTitle"/>
          </p:nvPr>
        </p:nvSpPr>
        <p:spPr>
          <a:xfrm rot="-60000">
            <a:off x="175529" y="209627"/>
            <a:ext cx="5781097" cy="4900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399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g29c03e3d857_0_177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0" name="Google Shape;20;g29c03e3d857_0_177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g29c03e3d857_0_177"/>
          <p:cNvSpPr/>
          <p:nvPr/>
        </p:nvSpPr>
        <p:spPr>
          <a:xfrm>
            <a:off x="6066053" y="300433"/>
            <a:ext cx="5880068" cy="6268000"/>
          </a:xfrm>
          <a:prstGeom prst="roundRect">
            <a:avLst>
              <a:gd fmla="val 3153" name="adj"/>
            </a:avLst>
          </a:prstGeom>
          <a:solidFill>
            <a:srgbClr val="F6EDE1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g29c03e3d857_0_177"/>
          <p:cNvSpPr txBox="1"/>
          <p:nvPr>
            <p:ph idx="1" type="body"/>
          </p:nvPr>
        </p:nvSpPr>
        <p:spPr>
          <a:xfrm>
            <a:off x="6423493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3" name="Google Shape;23;g29c03e3d857_0_177"/>
          <p:cNvSpPr txBox="1"/>
          <p:nvPr>
            <p:ph idx="2" type="body"/>
          </p:nvPr>
        </p:nvSpPr>
        <p:spPr>
          <a:xfrm>
            <a:off x="579016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4" name="Google Shape;24;g29c03e3d857_0_177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5" name="Google Shape;25;g29c03e3d857_0_177"/>
          <p:cNvSpPr/>
          <p:nvPr/>
        </p:nvSpPr>
        <p:spPr>
          <a:xfrm rot="-120000">
            <a:off x="181617" y="211659"/>
            <a:ext cx="2000999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g29c03e3d857_0_177"/>
          <p:cNvSpPr/>
          <p:nvPr/>
        </p:nvSpPr>
        <p:spPr>
          <a:xfrm rot="-60038">
            <a:off x="6030473" y="194866"/>
            <a:ext cx="5014859" cy="489372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612">
          <p15:clr>
            <a:srgbClr val="FBAE40"/>
          </p15:clr>
        </p15:guide>
        <p15:guide id="2" pos="511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g29c03e3d857_0_184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9" name="Google Shape;29;g29c03e3d857_0_18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g29c03e3d857_0_184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1" name="Google Shape;31;g29c03e3d857_0_184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2" name="Google Shape;32;g29c03e3d857_0_18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3" name="Google Shape;33;g29c03e3d857_0_184"/>
          <p:cNvSpPr/>
          <p:nvPr/>
        </p:nvSpPr>
        <p:spPr>
          <a:xfrm rot="-119958">
            <a:off x="181333" y="164823"/>
            <a:ext cx="2940125" cy="489299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RA SABER MAIS">
  <p:cSld name="PARA SABER MAI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29c03e3d857_0_205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36" name="Google Shape;36;g29c03e3d857_0_205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g29c03e3d857_0_205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8" name="Google Shape;38;g29c03e3d857_0_205"/>
          <p:cNvSpPr/>
          <p:nvPr/>
        </p:nvSpPr>
        <p:spPr>
          <a:xfrm rot="-119940">
            <a:off x="166724" y="177170"/>
            <a:ext cx="3396282" cy="53762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3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SABER MAIS</a:t>
            </a:r>
            <a:endParaRPr b="0" i="0" sz="2399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9" name="Google Shape;39;g29c03e3d857_0_205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0" name="Google Shape;40;g29c03e3d857_0_205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VENCIANDO">
  <p:cSld name="VIVENCI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29c03e3d857_0_191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43" name="Google Shape;43;g29c03e3d857_0_191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g29c03e3d857_0_19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5" name="Google Shape;45;g29c03e3d857_0_191"/>
          <p:cNvSpPr/>
          <p:nvPr/>
        </p:nvSpPr>
        <p:spPr>
          <a:xfrm rot="-119868">
            <a:off x="181697" y="168701"/>
            <a:ext cx="2718645" cy="504311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VIVENCIANDO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g29c03e3d857_0_191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7" name="Google Shape;47;g29c03e3d857_0_191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9c03e3d857_0_198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50" name="Google Shape;50;g29c03e3d857_0_198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g29c03e3d857_0_198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2" name="Google Shape;52;g29c03e3d857_0_198"/>
          <p:cNvSpPr/>
          <p:nvPr/>
        </p:nvSpPr>
        <p:spPr>
          <a:xfrm rot="-119943">
            <a:off x="181502" y="174548"/>
            <a:ext cx="2381630" cy="489299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g29c03e3d857_0_198"/>
          <p:cNvSpPr txBox="1"/>
          <p:nvPr>
            <p:ph idx="1" type="body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54" name="Google Shape;54;g29c03e3d857_0_198"/>
          <p:cNvSpPr txBox="1"/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30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3199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9c03e3d857_0_212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57" name="Google Shape;57;g29c03e3d857_0_212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" name="Google Shape;58;g29c03e3d857_0_212"/>
          <p:cNvPicPr preferRelativeResize="0"/>
          <p:nvPr/>
        </p:nvPicPr>
        <p:blipFill rotWithShape="1">
          <a:blip r:embed="rId3">
            <a:alphaModFix/>
          </a:blip>
          <a:srcRect b="0" l="15588" r="14095" t="0"/>
          <a:stretch/>
        </p:blipFill>
        <p:spPr>
          <a:xfrm>
            <a:off x="480743" y="673068"/>
            <a:ext cx="4000325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g29c03e3d857_0_212"/>
          <p:cNvSpPr txBox="1"/>
          <p:nvPr>
            <p:ph idx="1" type="body"/>
          </p:nvPr>
        </p:nvSpPr>
        <p:spPr>
          <a:xfrm>
            <a:off x="4694295" y="987100"/>
            <a:ext cx="6912199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0" name="Google Shape;60;g29c03e3d857_0_212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1" name="Google Shape;61;g29c03e3d857_0_212"/>
          <p:cNvSpPr/>
          <p:nvPr/>
        </p:nvSpPr>
        <p:spPr>
          <a:xfrm rot="-120000">
            <a:off x="174880" y="168095"/>
            <a:ext cx="4511774" cy="489299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. Referências ">
  <p:cSld name="9. Referências 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48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64" name="Google Shape;64;p48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48"/>
          <p:cNvSpPr txBox="1"/>
          <p:nvPr>
            <p:ph idx="1" type="body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6" name="Google Shape;66;p48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7" name="Google Shape;67;p48"/>
          <p:cNvSpPr/>
          <p:nvPr/>
        </p:nvSpPr>
        <p:spPr>
          <a:xfrm rot="-120106">
            <a:off x="181460" y="172149"/>
            <a:ext cx="2515781" cy="489299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599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. Contra capa">
  <p:cSld name="1_10. Contra cap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drão do plano de fundo&#10;&#10;O conteúdo gerado por IA pode estar incorreto." id="69" name="Google Shape;69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"/>
            <a:ext cx="12188825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7826" y="662248"/>
            <a:ext cx="4047706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4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83259" y="1099786"/>
            <a:ext cx="7879987" cy="4815911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4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933" u="none" cap="none" strike="noStrik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933" u="none" cap="none" strike="noStrik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descr="Forma&#10;&#10;O conteúdo gerado por IA pode estar incorreto." id="73" name="Google Shape;73;p4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49"/>
          <p:cNvSpPr/>
          <p:nvPr/>
        </p:nvSpPr>
        <p:spPr>
          <a:xfrm flipH="1" rot="-48255">
            <a:off x="799839" y="1071805"/>
            <a:ext cx="4155961" cy="565675"/>
          </a:xfrm>
          <a:prstGeom prst="roundRect">
            <a:avLst>
              <a:gd fmla="val 7293" name="adj"/>
            </a:avLst>
          </a:prstGeom>
          <a:noFill/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3732" u="none" cap="none" strike="noStrik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b="0" i="0" sz="3732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7"/>
          <p:cNvSpPr txBox="1"/>
          <p:nvPr>
            <p:ph type="title"/>
          </p:nvPr>
        </p:nvSpPr>
        <p:spPr>
          <a:xfrm>
            <a:off x="415492" y="593369"/>
            <a:ext cx="11357841" cy="58474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0" i="0" sz="2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7" name="Google Shape;7;p47"/>
          <p:cNvSpPr txBox="1"/>
          <p:nvPr>
            <p:ph idx="12" type="sldNum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333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8" name="Google Shape;8;p47"/>
          <p:cNvSpPr txBox="1"/>
          <p:nvPr>
            <p:ph idx="1" type="body"/>
          </p:nvPr>
        </p:nvSpPr>
        <p:spPr>
          <a:xfrm>
            <a:off x="415492" y="1536633"/>
            <a:ext cx="11357841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b="0" i="0" sz="1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b="0" i="0" sz="1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7.png"/><Relationship Id="rId4" Type="http://schemas.openxmlformats.org/officeDocument/2006/relationships/image" Target="../media/image4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0.png"/><Relationship Id="rId4" Type="http://schemas.openxmlformats.org/officeDocument/2006/relationships/image" Target="../media/image2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5.png"/><Relationship Id="rId4" Type="http://schemas.openxmlformats.org/officeDocument/2006/relationships/image" Target="../media/image4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0.png"/><Relationship Id="rId4" Type="http://schemas.openxmlformats.org/officeDocument/2006/relationships/image" Target="../media/image2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2.png"/><Relationship Id="rId4" Type="http://schemas.openxmlformats.org/officeDocument/2006/relationships/image" Target="../media/image2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1.png"/><Relationship Id="rId4" Type="http://schemas.openxmlformats.org/officeDocument/2006/relationships/image" Target="../media/image52.png"/><Relationship Id="rId5" Type="http://schemas.openxmlformats.org/officeDocument/2006/relationships/image" Target="../media/image2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1.png"/><Relationship Id="rId4" Type="http://schemas.openxmlformats.org/officeDocument/2006/relationships/image" Target="../media/image52.png"/><Relationship Id="rId5" Type="http://schemas.openxmlformats.org/officeDocument/2006/relationships/image" Target="../media/image2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9.png"/><Relationship Id="rId4" Type="http://schemas.openxmlformats.org/officeDocument/2006/relationships/image" Target="../media/image4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6.png"/><Relationship Id="rId4" Type="http://schemas.openxmlformats.org/officeDocument/2006/relationships/image" Target="../media/image69.png"/><Relationship Id="rId5" Type="http://schemas.openxmlformats.org/officeDocument/2006/relationships/image" Target="../media/image2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s://www.youtube.com/watch?v=HOhdgka_T9o" TargetMode="External"/><Relationship Id="rId4" Type="http://schemas.openxmlformats.org/officeDocument/2006/relationships/hyperlink" Target="https://www.canva.com/design/DAGudtQUu48/BDpCY5j5eh1XxVAXLGAHRg/edit?utm_content=DAGudtQUu48&amp;utm_campaign=designshare&amp;utm_medium=link2&amp;utm_source=sharebutton" TargetMode="External"/><Relationship Id="rId5" Type="http://schemas.openxmlformats.org/officeDocument/2006/relationships/hyperlink" Target="https://www.canva.com/design/DAGud5cGt7A/DZ8_83XaNs6oqyoFI8-cpQ/edit?utm_content=DAGud5cGt7A&amp;utm_campaign=designshare&amp;utm_medium=link2&amp;utm_source=sharebutton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9.png"/><Relationship Id="rId4" Type="http://schemas.openxmlformats.org/officeDocument/2006/relationships/image" Target="../media/image51.png"/><Relationship Id="rId5" Type="http://schemas.openxmlformats.org/officeDocument/2006/relationships/image" Target="../media/image57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9.png"/><Relationship Id="rId4" Type="http://schemas.openxmlformats.org/officeDocument/2006/relationships/image" Target="../media/image48.png"/><Relationship Id="rId5" Type="http://schemas.openxmlformats.org/officeDocument/2006/relationships/image" Target="../media/image61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9.png"/><Relationship Id="rId4" Type="http://schemas.openxmlformats.org/officeDocument/2006/relationships/image" Target="../media/image48.png"/><Relationship Id="rId5" Type="http://schemas.openxmlformats.org/officeDocument/2006/relationships/image" Target="../media/image5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60.png"/><Relationship Id="rId4" Type="http://schemas.openxmlformats.org/officeDocument/2006/relationships/image" Target="../media/image49.png"/><Relationship Id="rId5" Type="http://schemas.openxmlformats.org/officeDocument/2006/relationships/image" Target="../media/image5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png"/><Relationship Id="rId4" Type="http://schemas.openxmlformats.org/officeDocument/2006/relationships/image" Target="../media/image16.png"/><Relationship Id="rId5" Type="http://schemas.openxmlformats.org/officeDocument/2006/relationships/image" Target="../media/image22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9.png"/><Relationship Id="rId4" Type="http://schemas.openxmlformats.org/officeDocument/2006/relationships/image" Target="../media/image48.png"/><Relationship Id="rId5" Type="http://schemas.openxmlformats.org/officeDocument/2006/relationships/image" Target="../media/image59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9.png"/><Relationship Id="rId4" Type="http://schemas.openxmlformats.org/officeDocument/2006/relationships/image" Target="../media/image54.png"/><Relationship Id="rId5" Type="http://schemas.openxmlformats.org/officeDocument/2006/relationships/image" Target="../media/image63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9.png"/><Relationship Id="rId4" Type="http://schemas.openxmlformats.org/officeDocument/2006/relationships/image" Target="../media/image54.png"/><Relationship Id="rId5" Type="http://schemas.openxmlformats.org/officeDocument/2006/relationships/image" Target="../media/image62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9.png"/><Relationship Id="rId4" Type="http://schemas.openxmlformats.org/officeDocument/2006/relationships/image" Target="../media/image48.png"/><Relationship Id="rId5" Type="http://schemas.openxmlformats.org/officeDocument/2006/relationships/image" Target="../media/image58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4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1.png"/><Relationship Id="rId4" Type="http://schemas.openxmlformats.org/officeDocument/2006/relationships/image" Target="../media/image15.png"/><Relationship Id="rId5" Type="http://schemas.openxmlformats.org/officeDocument/2006/relationships/hyperlink" Target="https://www.youtube.com/watch?v=HOhdgka_T9o" TargetMode="External"/><Relationship Id="rId6" Type="http://schemas.openxmlformats.org/officeDocument/2006/relationships/image" Target="../media/image2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6.png"/><Relationship Id="rId4" Type="http://schemas.openxmlformats.org/officeDocument/2006/relationships/image" Target="../media/image16.png"/><Relationship Id="rId5" Type="http://schemas.openxmlformats.org/officeDocument/2006/relationships/image" Target="../media/image64.png"/><Relationship Id="rId6" Type="http://schemas.openxmlformats.org/officeDocument/2006/relationships/image" Target="../media/image2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4.png"/><Relationship Id="rId4" Type="http://schemas.openxmlformats.org/officeDocument/2006/relationships/image" Target="../media/image30.png"/><Relationship Id="rId5" Type="http://schemas.openxmlformats.org/officeDocument/2006/relationships/image" Target="../media/image2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1.png"/><Relationship Id="rId4" Type="http://schemas.openxmlformats.org/officeDocument/2006/relationships/image" Target="../media/image34.png"/><Relationship Id="rId5" Type="http://schemas.openxmlformats.org/officeDocument/2006/relationships/image" Target="../media/image30.png"/><Relationship Id="rId6" Type="http://schemas.openxmlformats.org/officeDocument/2006/relationships/image" Target="../media/image2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1.png"/><Relationship Id="rId4" Type="http://schemas.openxmlformats.org/officeDocument/2006/relationships/image" Target="../media/image32.png"/><Relationship Id="rId5" Type="http://schemas.openxmlformats.org/officeDocument/2006/relationships/image" Target="../media/image66.png"/><Relationship Id="rId6" Type="http://schemas.openxmlformats.org/officeDocument/2006/relationships/image" Target="../media/image2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1.png"/><Relationship Id="rId4" Type="http://schemas.openxmlformats.org/officeDocument/2006/relationships/image" Target="../media/image32.png"/><Relationship Id="rId5" Type="http://schemas.openxmlformats.org/officeDocument/2006/relationships/image" Target="../media/image66.png"/><Relationship Id="rId6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"/>
          <p:cNvSpPr txBox="1"/>
          <p:nvPr/>
        </p:nvSpPr>
        <p:spPr>
          <a:xfrm>
            <a:off x="615040" y="2666099"/>
            <a:ext cx="10958745" cy="1973886"/>
          </a:xfrm>
          <a:prstGeom prst="rect">
            <a:avLst/>
          </a:prstGeom>
          <a:noFill/>
          <a:ln>
            <a:noFill/>
          </a:ln>
          <a:effectLst>
            <a:outerShdw rotWithShape="0" algn="bl" dir="5400000" dist="47625">
              <a:srgbClr val="000000">
                <a:alpha val="24313"/>
              </a:srgbClr>
            </a:outerShdw>
          </a:effectLst>
        </p:spPr>
        <p:txBody>
          <a:bodyPr anchorCtr="0" anchor="ctr" bIns="23975" lIns="119950" spcFirstLastPara="1" rIns="121850" wrap="square" tIns="23975">
            <a:norm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4799" u="none" cap="none" strike="noStrike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CONTAGEM II</a:t>
            </a:r>
            <a:endParaRPr b="1" i="0" sz="4799" u="none" cap="none" strike="noStrike">
              <a:solidFill>
                <a:srgbClr val="000000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08" name="Google Shape;108;p1"/>
          <p:cNvSpPr/>
          <p:nvPr/>
        </p:nvSpPr>
        <p:spPr>
          <a:xfrm flipH="1" rot="-48481">
            <a:off x="10628136" y="397660"/>
            <a:ext cx="1191008" cy="914688"/>
          </a:xfrm>
          <a:prstGeom prst="roundRect">
            <a:avLst>
              <a:gd fmla="val 7293" name="adj"/>
            </a:avLst>
          </a:prstGeom>
          <a:noFill/>
          <a:ln>
            <a:noFill/>
          </a:ln>
        </p:spPr>
        <p:txBody>
          <a:bodyPr anchorCtr="0" anchor="ctr" bIns="121850" lIns="121850" spcFirstLastPara="1" rIns="121850" wrap="square" tIns="121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5599" u="none" cap="none" strike="noStrike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b="0" baseline="30000" i="0" lang="pt-BR" sz="5599" u="sng" cap="none" strike="noStrike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b="0" baseline="30000" i="0" sz="2933" u="sng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"/>
          <p:cNvSpPr/>
          <p:nvPr/>
        </p:nvSpPr>
        <p:spPr>
          <a:xfrm flipH="1">
            <a:off x="315421" y="5453843"/>
            <a:ext cx="1790177" cy="440047"/>
          </a:xfrm>
          <a:prstGeom prst="roundRect">
            <a:avLst>
              <a:gd fmla="val 43258" name="adj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b="0" i="0" lang="pt-BR" sz="2133" u="none" cap="none" strike="noStrik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1º BIMESTRE</a:t>
            </a:r>
            <a:endParaRPr b="0" i="0" sz="21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"/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fmla="val 49047" name="adj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b="0" i="0" lang="pt-BR" sz="2133" u="none" cap="none" strike="noStrik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b="0" i="0" sz="21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"/>
          <p:cNvSpPr/>
          <p:nvPr/>
        </p:nvSpPr>
        <p:spPr>
          <a:xfrm rot="-120000">
            <a:off x="5340441" y="2271653"/>
            <a:ext cx="1504060" cy="478564"/>
          </a:xfrm>
          <a:prstGeom prst="roundRect">
            <a:avLst>
              <a:gd fmla="val 47917" name="adj"/>
            </a:avLst>
          </a:prstGeom>
          <a:solidFill>
            <a:srgbClr val="4B5E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07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"/>
          <p:cNvSpPr/>
          <p:nvPr/>
        </p:nvSpPr>
        <p:spPr>
          <a:xfrm rot="-60000">
            <a:off x="4286167" y="4638200"/>
            <a:ext cx="3633824" cy="828901"/>
          </a:xfrm>
          <a:prstGeom prst="roundRect">
            <a:avLst>
              <a:gd fmla="val 30970" name="adj"/>
            </a:avLst>
          </a:prstGeom>
          <a:solidFill>
            <a:srgbClr val="4B5E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t-BR" sz="2400" u="none" cap="none" strike="noStrik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MATEMÁTICA</a:t>
            </a:r>
            <a:endParaRPr b="0" i="0" sz="186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3"/>
          <p:cNvSpPr txBox="1"/>
          <p:nvPr/>
        </p:nvSpPr>
        <p:spPr>
          <a:xfrm>
            <a:off x="549275" y="3429000"/>
            <a:ext cx="11067900" cy="5025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12866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PEÇA AJUDA AO PROFESSOR E ESCREVA ABAIXO.</a:t>
            </a:r>
            <a:endParaRPr/>
          </a:p>
        </p:txBody>
      </p:sp>
      <p:grpSp>
        <p:nvGrpSpPr>
          <p:cNvPr id="238" name="Google Shape;238;p23"/>
          <p:cNvGrpSpPr/>
          <p:nvPr/>
        </p:nvGrpSpPr>
        <p:grpSpPr>
          <a:xfrm>
            <a:off x="3038921" y="4445430"/>
            <a:ext cx="5530559" cy="647831"/>
            <a:chOff x="1628776" y="3577271"/>
            <a:chExt cx="4149000" cy="486000"/>
          </a:xfrm>
        </p:grpSpPr>
        <p:sp>
          <p:nvSpPr>
            <p:cNvPr id="239" name="Google Shape;239;p23"/>
            <p:cNvSpPr/>
            <p:nvPr/>
          </p:nvSpPr>
          <p:spPr>
            <a:xfrm>
              <a:off x="4200526" y="3577271"/>
              <a:ext cx="720000" cy="486000"/>
            </a:xfrm>
            <a:prstGeom prst="roundRect">
              <a:avLst>
                <a:gd fmla="val 16667" name="adj"/>
              </a:avLst>
            </a:prstGeom>
            <a:noFill/>
            <a:ln cap="flat" cmpd="sng" w="254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87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0" name="Google Shape;240;p23"/>
            <p:cNvGrpSpPr/>
            <p:nvPr/>
          </p:nvGrpSpPr>
          <p:grpSpPr>
            <a:xfrm>
              <a:off x="1628776" y="3577271"/>
              <a:ext cx="4149000" cy="486000"/>
              <a:chOff x="1628776" y="3577271"/>
              <a:chExt cx="4149000" cy="486000"/>
            </a:xfrm>
          </p:grpSpPr>
          <p:sp>
            <p:nvSpPr>
              <p:cNvPr id="241" name="Google Shape;241;p23"/>
              <p:cNvSpPr/>
              <p:nvPr/>
            </p:nvSpPr>
            <p:spPr>
              <a:xfrm>
                <a:off x="1628776" y="3577271"/>
                <a:ext cx="720000" cy="486000"/>
              </a:xfrm>
              <a:prstGeom prst="roundRect">
                <a:avLst>
                  <a:gd fmla="val 16667" name="adj"/>
                </a:avLst>
              </a:prstGeom>
              <a:noFill/>
              <a:ln cap="flat" cmpd="sng" w="25400">
                <a:solidFill>
                  <a:srgbClr val="7030A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87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242;p23"/>
              <p:cNvSpPr/>
              <p:nvPr/>
            </p:nvSpPr>
            <p:spPr>
              <a:xfrm>
                <a:off x="2486026" y="3577271"/>
                <a:ext cx="720000" cy="486000"/>
              </a:xfrm>
              <a:prstGeom prst="roundRect">
                <a:avLst>
                  <a:gd fmla="val 16667" name="adj"/>
                </a:avLst>
              </a:prstGeom>
              <a:noFill/>
              <a:ln cap="flat" cmpd="sng" w="25400">
                <a:solidFill>
                  <a:srgbClr val="7030A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87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" name="Google Shape;243;p23"/>
              <p:cNvSpPr/>
              <p:nvPr/>
            </p:nvSpPr>
            <p:spPr>
              <a:xfrm>
                <a:off x="3343276" y="3577271"/>
                <a:ext cx="720000" cy="486000"/>
              </a:xfrm>
              <a:prstGeom prst="roundRect">
                <a:avLst>
                  <a:gd fmla="val 16667" name="adj"/>
                </a:avLst>
              </a:prstGeom>
              <a:noFill/>
              <a:ln cap="flat" cmpd="sng" w="25400">
                <a:solidFill>
                  <a:srgbClr val="7030A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87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" name="Google Shape;244;p23"/>
              <p:cNvSpPr/>
              <p:nvPr/>
            </p:nvSpPr>
            <p:spPr>
              <a:xfrm>
                <a:off x="5057776" y="3577271"/>
                <a:ext cx="720000" cy="486000"/>
              </a:xfrm>
              <a:prstGeom prst="roundRect">
                <a:avLst>
                  <a:gd fmla="val 16667" name="adj"/>
                </a:avLst>
              </a:prstGeom>
              <a:noFill/>
              <a:ln cap="flat" cmpd="sng" w="25400">
                <a:solidFill>
                  <a:srgbClr val="7030A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87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45" name="Google Shape;245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04956" y="387904"/>
            <a:ext cx="627932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3"/>
          <p:cNvSpPr txBox="1"/>
          <p:nvPr/>
        </p:nvSpPr>
        <p:spPr>
          <a:xfrm>
            <a:off x="744871" y="1106273"/>
            <a:ext cx="10118659" cy="2143536"/>
          </a:xfrm>
          <a:prstGeom prst="rect">
            <a:avLst/>
          </a:prstGeom>
          <a:noFill/>
          <a:ln cap="flat" cmpd="sng" w="190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12866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O QUE É, O QUE É? </a:t>
            </a:r>
            <a:endParaRPr/>
          </a:p>
          <a:p>
            <a:pPr indent="0" lvl="0" marL="0" marR="12866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600" u="none" cap="none" strike="noStrike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12866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É UM MEIO DE TRANSPORTE, TEM 5 LETRAS, MAS NÃO É UM AVIÃO. ANDA NO MAR E SEU NOME RIMA COM PAVIO.</a:t>
            </a:r>
            <a:endParaRPr/>
          </a:p>
          <a:p>
            <a:pPr indent="0" lvl="0" marL="0" marR="12866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VOCÊ SABE QUE TRANSPORTE É ESTE? </a:t>
            </a:r>
            <a:endParaRPr b="0" i="0" sz="2600" u="none" cap="none" strike="noStrike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1739" y="1229443"/>
            <a:ext cx="11607086" cy="650127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24"/>
          <p:cNvSpPr txBox="1"/>
          <p:nvPr/>
        </p:nvSpPr>
        <p:spPr>
          <a:xfrm>
            <a:off x="744871" y="1106273"/>
            <a:ext cx="10118659" cy="2143536"/>
          </a:xfrm>
          <a:prstGeom prst="rect">
            <a:avLst/>
          </a:prstGeom>
          <a:noFill/>
          <a:ln cap="flat" cmpd="sng" w="190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12866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O QUE É, O QUE É? </a:t>
            </a:r>
            <a:endParaRPr/>
          </a:p>
          <a:p>
            <a:pPr indent="0" lvl="0" marL="0" marR="12866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600" u="none" cap="none" strike="noStrike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12866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É UM MEIO DE TRANSPORTE, TEM 5 LETRAS, MAS NÃO É UM AVIÃO. ANDA NO MAR E SEU NOME RIMA COM PAVIO.</a:t>
            </a:r>
            <a:endParaRPr/>
          </a:p>
          <a:p>
            <a:pPr indent="0" lvl="0" marL="0" marR="12866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VOCÊ SABE QUE TRANSPORTE É ESTE? </a:t>
            </a:r>
            <a:endParaRPr b="0" i="0" sz="2600" u="none" cap="none" strike="noStrike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24"/>
          <p:cNvSpPr txBox="1"/>
          <p:nvPr/>
        </p:nvSpPr>
        <p:spPr>
          <a:xfrm>
            <a:off x="3284811" y="4477872"/>
            <a:ext cx="539554" cy="5846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endParaRPr/>
          </a:p>
        </p:txBody>
      </p:sp>
      <p:sp>
        <p:nvSpPr>
          <p:cNvPr id="254" name="Google Shape;254;p24"/>
          <p:cNvSpPr txBox="1"/>
          <p:nvPr/>
        </p:nvSpPr>
        <p:spPr>
          <a:xfrm>
            <a:off x="4370619" y="4477869"/>
            <a:ext cx="539554" cy="5846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/>
          </a:p>
        </p:txBody>
      </p:sp>
      <p:sp>
        <p:nvSpPr>
          <p:cNvPr id="255" name="Google Shape;255;p24"/>
          <p:cNvSpPr txBox="1"/>
          <p:nvPr/>
        </p:nvSpPr>
        <p:spPr>
          <a:xfrm>
            <a:off x="5529468" y="4477869"/>
            <a:ext cx="539554" cy="5846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endParaRPr/>
          </a:p>
        </p:txBody>
      </p:sp>
      <p:sp>
        <p:nvSpPr>
          <p:cNvPr id="256" name="Google Shape;256;p24"/>
          <p:cNvSpPr txBox="1"/>
          <p:nvPr/>
        </p:nvSpPr>
        <p:spPr>
          <a:xfrm>
            <a:off x="6676640" y="4477869"/>
            <a:ext cx="539554" cy="5846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</a:t>
            </a:r>
            <a:endParaRPr/>
          </a:p>
        </p:txBody>
      </p:sp>
      <p:sp>
        <p:nvSpPr>
          <p:cNvPr id="257" name="Google Shape;257;p24"/>
          <p:cNvSpPr txBox="1"/>
          <p:nvPr/>
        </p:nvSpPr>
        <p:spPr>
          <a:xfrm>
            <a:off x="7819829" y="4461649"/>
            <a:ext cx="539554" cy="5846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/>
          </a:p>
        </p:txBody>
      </p:sp>
      <p:grpSp>
        <p:nvGrpSpPr>
          <p:cNvPr id="258" name="Google Shape;258;p24"/>
          <p:cNvGrpSpPr/>
          <p:nvPr/>
        </p:nvGrpSpPr>
        <p:grpSpPr>
          <a:xfrm>
            <a:off x="3038921" y="4445430"/>
            <a:ext cx="5530559" cy="647831"/>
            <a:chOff x="1628776" y="3577271"/>
            <a:chExt cx="4149000" cy="486000"/>
          </a:xfrm>
        </p:grpSpPr>
        <p:sp>
          <p:nvSpPr>
            <p:cNvPr id="259" name="Google Shape;259;p24"/>
            <p:cNvSpPr/>
            <p:nvPr/>
          </p:nvSpPr>
          <p:spPr>
            <a:xfrm>
              <a:off x="4200526" y="3577271"/>
              <a:ext cx="720000" cy="486000"/>
            </a:xfrm>
            <a:prstGeom prst="roundRect">
              <a:avLst>
                <a:gd fmla="val 16667" name="adj"/>
              </a:avLst>
            </a:prstGeom>
            <a:noFill/>
            <a:ln cap="flat" cmpd="sng" w="254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87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0" name="Google Shape;260;p24"/>
            <p:cNvGrpSpPr/>
            <p:nvPr/>
          </p:nvGrpSpPr>
          <p:grpSpPr>
            <a:xfrm>
              <a:off x="1628776" y="3577271"/>
              <a:ext cx="4149000" cy="486000"/>
              <a:chOff x="1628776" y="3577271"/>
              <a:chExt cx="4149000" cy="486000"/>
            </a:xfrm>
          </p:grpSpPr>
          <p:sp>
            <p:nvSpPr>
              <p:cNvPr id="261" name="Google Shape;261;p24"/>
              <p:cNvSpPr/>
              <p:nvPr/>
            </p:nvSpPr>
            <p:spPr>
              <a:xfrm>
                <a:off x="1628776" y="3577271"/>
                <a:ext cx="720000" cy="486000"/>
              </a:xfrm>
              <a:prstGeom prst="roundRect">
                <a:avLst>
                  <a:gd fmla="val 16667" name="adj"/>
                </a:avLst>
              </a:prstGeom>
              <a:noFill/>
              <a:ln cap="flat" cmpd="sng" w="25400">
                <a:solidFill>
                  <a:srgbClr val="7030A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87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" name="Google Shape;262;p24"/>
              <p:cNvSpPr/>
              <p:nvPr/>
            </p:nvSpPr>
            <p:spPr>
              <a:xfrm>
                <a:off x="2486026" y="3577271"/>
                <a:ext cx="720000" cy="486000"/>
              </a:xfrm>
              <a:prstGeom prst="roundRect">
                <a:avLst>
                  <a:gd fmla="val 16667" name="adj"/>
                </a:avLst>
              </a:prstGeom>
              <a:noFill/>
              <a:ln cap="flat" cmpd="sng" w="25400">
                <a:solidFill>
                  <a:srgbClr val="7030A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87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" name="Google Shape;263;p24"/>
              <p:cNvSpPr/>
              <p:nvPr/>
            </p:nvSpPr>
            <p:spPr>
              <a:xfrm>
                <a:off x="3343276" y="3577271"/>
                <a:ext cx="720000" cy="486000"/>
              </a:xfrm>
              <a:prstGeom prst="roundRect">
                <a:avLst>
                  <a:gd fmla="val 16667" name="adj"/>
                </a:avLst>
              </a:prstGeom>
              <a:noFill/>
              <a:ln cap="flat" cmpd="sng" w="25400">
                <a:solidFill>
                  <a:srgbClr val="7030A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87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" name="Google Shape;264;p24"/>
              <p:cNvSpPr/>
              <p:nvPr/>
            </p:nvSpPr>
            <p:spPr>
              <a:xfrm>
                <a:off x="5057776" y="3577271"/>
                <a:ext cx="720000" cy="486000"/>
              </a:xfrm>
              <a:prstGeom prst="roundRect">
                <a:avLst>
                  <a:gd fmla="val 16667" name="adj"/>
                </a:avLst>
              </a:prstGeom>
              <a:noFill/>
              <a:ln cap="flat" cmpd="sng" w="25400">
                <a:solidFill>
                  <a:srgbClr val="7030A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87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65" name="Google Shape;265;p24"/>
          <p:cNvSpPr txBox="1"/>
          <p:nvPr/>
        </p:nvSpPr>
        <p:spPr>
          <a:xfrm>
            <a:off x="8742592" y="422253"/>
            <a:ext cx="239183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0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6" name="Google Shape;266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89885" y="396300"/>
            <a:ext cx="414819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24"/>
          <p:cNvSpPr txBox="1"/>
          <p:nvPr/>
        </p:nvSpPr>
        <p:spPr>
          <a:xfrm>
            <a:off x="549275" y="3429000"/>
            <a:ext cx="11067900" cy="5025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12866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PEÇA AJUDA AO PROFESSOR E ESCREVA ABAIXO.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5"/>
          <p:cNvSpPr txBox="1"/>
          <p:nvPr/>
        </p:nvSpPr>
        <p:spPr>
          <a:xfrm>
            <a:off x="509333" y="996772"/>
            <a:ext cx="10943096" cy="4642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128661" rtl="0" algn="l">
              <a:lnSpc>
                <a:spcPct val="1112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CIRCULE A IMAGEM ONDE HÁ 5 NAVIOS.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3" name="Google Shape;273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83861" y="516575"/>
            <a:ext cx="537136" cy="4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2864" y="3036408"/>
            <a:ext cx="1848582" cy="134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66531" y="3036408"/>
            <a:ext cx="1848582" cy="134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89620" y="4306606"/>
            <a:ext cx="1848582" cy="134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31655" y="3036408"/>
            <a:ext cx="1848582" cy="134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5322" y="3036408"/>
            <a:ext cx="1848582" cy="134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98412" y="4306606"/>
            <a:ext cx="1848582" cy="134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315583" y="3036408"/>
            <a:ext cx="1848582" cy="134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42078" y="4306606"/>
            <a:ext cx="1848582" cy="134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6"/>
          <p:cNvSpPr/>
          <p:nvPr/>
        </p:nvSpPr>
        <p:spPr>
          <a:xfrm>
            <a:off x="5786401" y="2005535"/>
            <a:ext cx="5779559" cy="4294361"/>
          </a:xfrm>
          <a:prstGeom prst="ellipse">
            <a:avLst/>
          </a:prstGeom>
          <a:noFill/>
          <a:ln cap="flat" cmpd="sng" w="38100">
            <a:solidFill>
              <a:srgbClr val="74489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8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7" name="Google Shape;287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2864" y="3036408"/>
            <a:ext cx="1848582" cy="134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66531" y="3036408"/>
            <a:ext cx="1848582" cy="134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89620" y="4306606"/>
            <a:ext cx="1848582" cy="134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31655" y="3036408"/>
            <a:ext cx="1848582" cy="134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75322" y="3036408"/>
            <a:ext cx="1848582" cy="134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98412" y="4306606"/>
            <a:ext cx="1848582" cy="134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15583" y="3036408"/>
            <a:ext cx="1848582" cy="134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42078" y="4306606"/>
            <a:ext cx="1848582" cy="1343650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26"/>
          <p:cNvSpPr txBox="1"/>
          <p:nvPr/>
        </p:nvSpPr>
        <p:spPr>
          <a:xfrm>
            <a:off x="8742592" y="422253"/>
            <a:ext cx="239183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0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6" name="Google Shape;296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89885" y="396300"/>
            <a:ext cx="414819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26"/>
          <p:cNvSpPr txBox="1"/>
          <p:nvPr/>
        </p:nvSpPr>
        <p:spPr>
          <a:xfrm>
            <a:off x="509333" y="996772"/>
            <a:ext cx="10943096" cy="4642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128661" rtl="0" algn="l">
              <a:lnSpc>
                <a:spcPct val="1112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CIRCULE A IMAGEM ONDE HÁ 5 NAVIOS.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Google Shape;302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25881" y="405658"/>
            <a:ext cx="577729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27"/>
          <p:cNvSpPr txBox="1"/>
          <p:nvPr/>
        </p:nvSpPr>
        <p:spPr>
          <a:xfrm>
            <a:off x="549275" y="1128753"/>
            <a:ext cx="11451062" cy="4642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128661" rtl="0" algn="l">
              <a:lnSpc>
                <a:spcPct val="1128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5. 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CONTE OS NAVIOS E ESCREVA O NÚMERO CORRESPONDENTE.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4" name="Google Shape;304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84467" y="1830726"/>
            <a:ext cx="1848582" cy="134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7025" y="1857913"/>
            <a:ext cx="1848582" cy="134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21854" y="1803538"/>
            <a:ext cx="1848582" cy="134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4412" y="1830726"/>
            <a:ext cx="1848582" cy="134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670437" y="1803538"/>
            <a:ext cx="1848582" cy="134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26030" y="3787811"/>
            <a:ext cx="1848582" cy="134365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27"/>
          <p:cNvSpPr/>
          <p:nvPr/>
        </p:nvSpPr>
        <p:spPr>
          <a:xfrm>
            <a:off x="1904591" y="3481766"/>
            <a:ext cx="959750" cy="647831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8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27"/>
          <p:cNvSpPr/>
          <p:nvPr/>
        </p:nvSpPr>
        <p:spPr>
          <a:xfrm>
            <a:off x="5233291" y="5300026"/>
            <a:ext cx="959750" cy="647831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8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27"/>
          <p:cNvSpPr/>
          <p:nvPr/>
        </p:nvSpPr>
        <p:spPr>
          <a:xfrm>
            <a:off x="8266270" y="3386898"/>
            <a:ext cx="959750" cy="647831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8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8"/>
          <p:cNvSpPr txBox="1"/>
          <p:nvPr/>
        </p:nvSpPr>
        <p:spPr>
          <a:xfrm>
            <a:off x="8558224" y="3419337"/>
            <a:ext cx="822262" cy="5846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1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318" name="Google Shape;318;p28"/>
          <p:cNvSpPr txBox="1"/>
          <p:nvPr/>
        </p:nvSpPr>
        <p:spPr>
          <a:xfrm>
            <a:off x="2170411" y="3497986"/>
            <a:ext cx="822262" cy="5846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1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319" name="Google Shape;319;p28"/>
          <p:cNvSpPr txBox="1"/>
          <p:nvPr/>
        </p:nvSpPr>
        <p:spPr>
          <a:xfrm>
            <a:off x="5450322" y="5300027"/>
            <a:ext cx="822262" cy="5846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1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pic>
        <p:nvPicPr>
          <p:cNvPr id="320" name="Google Shape;320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84467" y="1830726"/>
            <a:ext cx="1848582" cy="134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7025" y="1857913"/>
            <a:ext cx="1848582" cy="134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21854" y="1803538"/>
            <a:ext cx="1848582" cy="134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4412" y="1830726"/>
            <a:ext cx="1848582" cy="134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70437" y="1803538"/>
            <a:ext cx="1848582" cy="134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26030" y="3787811"/>
            <a:ext cx="1848582" cy="1343650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28"/>
          <p:cNvSpPr/>
          <p:nvPr/>
        </p:nvSpPr>
        <p:spPr>
          <a:xfrm>
            <a:off x="1904591" y="3481766"/>
            <a:ext cx="959750" cy="647831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8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28"/>
          <p:cNvSpPr/>
          <p:nvPr/>
        </p:nvSpPr>
        <p:spPr>
          <a:xfrm>
            <a:off x="5233291" y="5300026"/>
            <a:ext cx="959750" cy="647831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8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28"/>
          <p:cNvSpPr/>
          <p:nvPr/>
        </p:nvSpPr>
        <p:spPr>
          <a:xfrm>
            <a:off x="8266270" y="3386898"/>
            <a:ext cx="959750" cy="647831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8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28"/>
          <p:cNvSpPr txBox="1"/>
          <p:nvPr/>
        </p:nvSpPr>
        <p:spPr>
          <a:xfrm>
            <a:off x="8742592" y="422253"/>
            <a:ext cx="239183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0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0" name="Google Shape;330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89885" y="396300"/>
            <a:ext cx="414819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28"/>
          <p:cNvSpPr txBox="1"/>
          <p:nvPr/>
        </p:nvSpPr>
        <p:spPr>
          <a:xfrm>
            <a:off x="549275" y="1128753"/>
            <a:ext cx="11451062" cy="4642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128661" rtl="0" algn="l">
              <a:lnSpc>
                <a:spcPct val="1128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5. 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CONTE OS NAVIOS E ESCREVA O NÚMERO CORRESPONDENTE.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9"/>
          <p:cNvSpPr txBox="1"/>
          <p:nvPr/>
        </p:nvSpPr>
        <p:spPr>
          <a:xfrm>
            <a:off x="549275" y="1117409"/>
            <a:ext cx="10837464" cy="5025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12866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6. 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FAÇA UM </a:t>
            </a: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NA IMAGEM COM MAIS RATINHOS.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7" name="Google Shape;337;p29"/>
          <p:cNvPicPr preferRelativeResize="0"/>
          <p:nvPr/>
        </p:nvPicPr>
        <p:blipFill rotWithShape="1">
          <a:blip r:embed="rId3">
            <a:alphaModFix/>
          </a:blip>
          <a:srcRect b="0" l="2317" r="2316" t="0"/>
          <a:stretch/>
        </p:blipFill>
        <p:spPr>
          <a:xfrm>
            <a:off x="2117558" y="2213635"/>
            <a:ext cx="1152712" cy="1381397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29"/>
          <p:cNvSpPr/>
          <p:nvPr/>
        </p:nvSpPr>
        <p:spPr>
          <a:xfrm>
            <a:off x="3311532" y="2757134"/>
            <a:ext cx="959750" cy="647831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8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29"/>
          <p:cNvSpPr/>
          <p:nvPr/>
        </p:nvSpPr>
        <p:spPr>
          <a:xfrm>
            <a:off x="7735650" y="4861519"/>
            <a:ext cx="959750" cy="647831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8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29"/>
          <p:cNvSpPr/>
          <p:nvPr/>
        </p:nvSpPr>
        <p:spPr>
          <a:xfrm>
            <a:off x="9489252" y="2757133"/>
            <a:ext cx="959750" cy="647831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8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1" name="Google Shape;341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31445" y="435128"/>
            <a:ext cx="524765" cy="46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2" name="Google Shape;342;p29"/>
          <p:cNvGrpSpPr/>
          <p:nvPr/>
        </p:nvGrpSpPr>
        <p:grpSpPr>
          <a:xfrm>
            <a:off x="6041212" y="2176511"/>
            <a:ext cx="3322764" cy="1418289"/>
            <a:chOff x="6041212" y="2176511"/>
            <a:chExt cx="3322764" cy="1418289"/>
          </a:xfrm>
        </p:grpSpPr>
        <p:pic>
          <p:nvPicPr>
            <p:cNvPr id="343" name="Google Shape;343;p29"/>
            <p:cNvPicPr preferRelativeResize="0"/>
            <p:nvPr/>
          </p:nvPicPr>
          <p:blipFill rotWithShape="1">
            <a:blip r:embed="rId3">
              <a:alphaModFix/>
            </a:blip>
            <a:srcRect b="0" l="2317" r="2316" t="0"/>
            <a:stretch/>
          </p:blipFill>
          <p:spPr>
            <a:xfrm>
              <a:off x="6041212" y="2176511"/>
              <a:ext cx="1152712" cy="138139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4" name="Google Shape;344;p29"/>
            <p:cNvPicPr preferRelativeResize="0"/>
            <p:nvPr/>
          </p:nvPicPr>
          <p:blipFill rotWithShape="1">
            <a:blip r:embed="rId3">
              <a:alphaModFix/>
            </a:blip>
            <a:srcRect b="0" l="2317" r="2316" t="0"/>
            <a:stretch/>
          </p:blipFill>
          <p:spPr>
            <a:xfrm>
              <a:off x="7126238" y="2185238"/>
              <a:ext cx="1152712" cy="138139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5" name="Google Shape;345;p29"/>
            <p:cNvPicPr preferRelativeResize="0"/>
            <p:nvPr/>
          </p:nvPicPr>
          <p:blipFill rotWithShape="1">
            <a:blip r:embed="rId3">
              <a:alphaModFix/>
            </a:blip>
            <a:srcRect b="0" l="2317" r="2316" t="0"/>
            <a:stretch/>
          </p:blipFill>
          <p:spPr>
            <a:xfrm>
              <a:off x="8211264" y="2213403"/>
              <a:ext cx="1152712" cy="138139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46" name="Google Shape;346;p29"/>
          <p:cNvGrpSpPr/>
          <p:nvPr/>
        </p:nvGrpSpPr>
        <p:grpSpPr>
          <a:xfrm>
            <a:off x="2117558" y="4429680"/>
            <a:ext cx="5492816" cy="1446454"/>
            <a:chOff x="2117558" y="4429680"/>
            <a:chExt cx="5492816" cy="1446454"/>
          </a:xfrm>
        </p:grpSpPr>
        <p:grpSp>
          <p:nvGrpSpPr>
            <p:cNvPr id="347" name="Google Shape;347;p29"/>
            <p:cNvGrpSpPr/>
            <p:nvPr/>
          </p:nvGrpSpPr>
          <p:grpSpPr>
            <a:xfrm>
              <a:off x="2117558" y="4429680"/>
              <a:ext cx="3322764" cy="1418289"/>
              <a:chOff x="6041212" y="2176511"/>
              <a:chExt cx="3322764" cy="1418289"/>
            </a:xfrm>
          </p:grpSpPr>
          <p:pic>
            <p:nvPicPr>
              <p:cNvPr id="348" name="Google Shape;348;p29"/>
              <p:cNvPicPr preferRelativeResize="0"/>
              <p:nvPr/>
            </p:nvPicPr>
            <p:blipFill rotWithShape="1">
              <a:blip r:embed="rId3">
                <a:alphaModFix/>
              </a:blip>
              <a:srcRect b="0" l="2317" r="2316" t="0"/>
              <a:stretch/>
            </p:blipFill>
            <p:spPr>
              <a:xfrm>
                <a:off x="6041212" y="2176511"/>
                <a:ext cx="1152712" cy="138139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49" name="Google Shape;349;p29"/>
              <p:cNvPicPr preferRelativeResize="0"/>
              <p:nvPr/>
            </p:nvPicPr>
            <p:blipFill rotWithShape="1">
              <a:blip r:embed="rId3">
                <a:alphaModFix/>
              </a:blip>
              <a:srcRect b="0" l="2317" r="2316" t="0"/>
              <a:stretch/>
            </p:blipFill>
            <p:spPr>
              <a:xfrm>
                <a:off x="7126238" y="2185238"/>
                <a:ext cx="1152712" cy="138139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50" name="Google Shape;350;p29"/>
              <p:cNvPicPr preferRelativeResize="0"/>
              <p:nvPr/>
            </p:nvPicPr>
            <p:blipFill rotWithShape="1">
              <a:blip r:embed="rId3">
                <a:alphaModFix/>
              </a:blip>
              <a:srcRect b="0" l="2317" r="2316" t="0"/>
              <a:stretch/>
            </p:blipFill>
            <p:spPr>
              <a:xfrm>
                <a:off x="8211264" y="2213403"/>
                <a:ext cx="1152712" cy="138139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351" name="Google Shape;351;p29"/>
            <p:cNvPicPr preferRelativeResize="0"/>
            <p:nvPr/>
          </p:nvPicPr>
          <p:blipFill rotWithShape="1">
            <a:blip r:embed="rId3">
              <a:alphaModFix/>
            </a:blip>
            <a:srcRect b="0" l="2317" r="2316" t="0"/>
            <a:stretch/>
          </p:blipFill>
          <p:spPr>
            <a:xfrm>
              <a:off x="5372636" y="4466572"/>
              <a:ext cx="1152712" cy="138139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2" name="Google Shape;352;p29"/>
            <p:cNvPicPr preferRelativeResize="0"/>
            <p:nvPr/>
          </p:nvPicPr>
          <p:blipFill rotWithShape="1">
            <a:blip r:embed="rId3">
              <a:alphaModFix/>
            </a:blip>
            <a:srcRect b="0" l="2317" r="2316" t="0"/>
            <a:stretch/>
          </p:blipFill>
          <p:spPr>
            <a:xfrm>
              <a:off x="6457662" y="4494737"/>
              <a:ext cx="1152712" cy="138139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30"/>
          <p:cNvSpPr txBox="1"/>
          <p:nvPr/>
        </p:nvSpPr>
        <p:spPr>
          <a:xfrm>
            <a:off x="7959432" y="4869273"/>
            <a:ext cx="503664" cy="6666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73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/>
          </a:p>
        </p:txBody>
      </p:sp>
      <p:pic>
        <p:nvPicPr>
          <p:cNvPr id="358" name="Google Shape;358;p30"/>
          <p:cNvPicPr preferRelativeResize="0"/>
          <p:nvPr/>
        </p:nvPicPr>
        <p:blipFill rotWithShape="1">
          <a:blip r:embed="rId3">
            <a:alphaModFix/>
          </a:blip>
          <a:srcRect b="0" l="2317" r="2316" t="0"/>
          <a:stretch/>
        </p:blipFill>
        <p:spPr>
          <a:xfrm>
            <a:off x="2117558" y="2213635"/>
            <a:ext cx="1152712" cy="1381397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30"/>
          <p:cNvSpPr/>
          <p:nvPr/>
        </p:nvSpPr>
        <p:spPr>
          <a:xfrm>
            <a:off x="3311532" y="2757134"/>
            <a:ext cx="959750" cy="647831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8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30"/>
          <p:cNvSpPr/>
          <p:nvPr/>
        </p:nvSpPr>
        <p:spPr>
          <a:xfrm>
            <a:off x="7735650" y="4861519"/>
            <a:ext cx="959750" cy="647831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8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30"/>
          <p:cNvSpPr/>
          <p:nvPr/>
        </p:nvSpPr>
        <p:spPr>
          <a:xfrm>
            <a:off x="9489252" y="2757133"/>
            <a:ext cx="959750" cy="647831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8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2" name="Google Shape;362;p30"/>
          <p:cNvGrpSpPr/>
          <p:nvPr/>
        </p:nvGrpSpPr>
        <p:grpSpPr>
          <a:xfrm>
            <a:off x="6041212" y="2176511"/>
            <a:ext cx="3322764" cy="1418289"/>
            <a:chOff x="6041212" y="2176511"/>
            <a:chExt cx="3322764" cy="1418289"/>
          </a:xfrm>
        </p:grpSpPr>
        <p:pic>
          <p:nvPicPr>
            <p:cNvPr id="363" name="Google Shape;363;p30"/>
            <p:cNvPicPr preferRelativeResize="0"/>
            <p:nvPr/>
          </p:nvPicPr>
          <p:blipFill rotWithShape="1">
            <a:blip r:embed="rId3">
              <a:alphaModFix/>
            </a:blip>
            <a:srcRect b="0" l="2317" r="2316" t="0"/>
            <a:stretch/>
          </p:blipFill>
          <p:spPr>
            <a:xfrm>
              <a:off x="6041212" y="2176511"/>
              <a:ext cx="1152712" cy="138139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4" name="Google Shape;364;p30"/>
            <p:cNvPicPr preferRelativeResize="0"/>
            <p:nvPr/>
          </p:nvPicPr>
          <p:blipFill rotWithShape="1">
            <a:blip r:embed="rId3">
              <a:alphaModFix/>
            </a:blip>
            <a:srcRect b="0" l="2317" r="2316" t="0"/>
            <a:stretch/>
          </p:blipFill>
          <p:spPr>
            <a:xfrm>
              <a:off x="7126238" y="2185238"/>
              <a:ext cx="1152712" cy="138139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5" name="Google Shape;365;p30"/>
            <p:cNvPicPr preferRelativeResize="0"/>
            <p:nvPr/>
          </p:nvPicPr>
          <p:blipFill rotWithShape="1">
            <a:blip r:embed="rId3">
              <a:alphaModFix/>
            </a:blip>
            <a:srcRect b="0" l="2317" r="2316" t="0"/>
            <a:stretch/>
          </p:blipFill>
          <p:spPr>
            <a:xfrm>
              <a:off x="8211264" y="2213403"/>
              <a:ext cx="1152712" cy="138139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66" name="Google Shape;366;p30"/>
          <p:cNvGrpSpPr/>
          <p:nvPr/>
        </p:nvGrpSpPr>
        <p:grpSpPr>
          <a:xfrm>
            <a:off x="2117558" y="4429680"/>
            <a:ext cx="5492816" cy="1446454"/>
            <a:chOff x="2117558" y="4429680"/>
            <a:chExt cx="5492816" cy="1446454"/>
          </a:xfrm>
        </p:grpSpPr>
        <p:grpSp>
          <p:nvGrpSpPr>
            <p:cNvPr id="367" name="Google Shape;367;p30"/>
            <p:cNvGrpSpPr/>
            <p:nvPr/>
          </p:nvGrpSpPr>
          <p:grpSpPr>
            <a:xfrm>
              <a:off x="2117558" y="4429680"/>
              <a:ext cx="3322764" cy="1418289"/>
              <a:chOff x="6041212" y="2176511"/>
              <a:chExt cx="3322764" cy="1418289"/>
            </a:xfrm>
          </p:grpSpPr>
          <p:pic>
            <p:nvPicPr>
              <p:cNvPr id="368" name="Google Shape;368;p30"/>
              <p:cNvPicPr preferRelativeResize="0"/>
              <p:nvPr/>
            </p:nvPicPr>
            <p:blipFill rotWithShape="1">
              <a:blip r:embed="rId3">
                <a:alphaModFix/>
              </a:blip>
              <a:srcRect b="0" l="2317" r="2316" t="0"/>
              <a:stretch/>
            </p:blipFill>
            <p:spPr>
              <a:xfrm>
                <a:off x="6041212" y="2176511"/>
                <a:ext cx="1152712" cy="138139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69" name="Google Shape;369;p30"/>
              <p:cNvPicPr preferRelativeResize="0"/>
              <p:nvPr/>
            </p:nvPicPr>
            <p:blipFill rotWithShape="1">
              <a:blip r:embed="rId3">
                <a:alphaModFix/>
              </a:blip>
              <a:srcRect b="0" l="2317" r="2316" t="0"/>
              <a:stretch/>
            </p:blipFill>
            <p:spPr>
              <a:xfrm>
                <a:off x="7126238" y="2185238"/>
                <a:ext cx="1152712" cy="138139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70" name="Google Shape;370;p30"/>
              <p:cNvPicPr preferRelativeResize="0"/>
              <p:nvPr/>
            </p:nvPicPr>
            <p:blipFill rotWithShape="1">
              <a:blip r:embed="rId3">
                <a:alphaModFix/>
              </a:blip>
              <a:srcRect b="0" l="2317" r="2316" t="0"/>
              <a:stretch/>
            </p:blipFill>
            <p:spPr>
              <a:xfrm>
                <a:off x="8211264" y="2213403"/>
                <a:ext cx="1152712" cy="138139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371" name="Google Shape;371;p30"/>
            <p:cNvPicPr preferRelativeResize="0"/>
            <p:nvPr/>
          </p:nvPicPr>
          <p:blipFill rotWithShape="1">
            <a:blip r:embed="rId3">
              <a:alphaModFix/>
            </a:blip>
            <a:srcRect b="0" l="2317" r="2316" t="0"/>
            <a:stretch/>
          </p:blipFill>
          <p:spPr>
            <a:xfrm>
              <a:off x="5372636" y="4466572"/>
              <a:ext cx="1152712" cy="138139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2" name="Google Shape;372;p30"/>
            <p:cNvPicPr preferRelativeResize="0"/>
            <p:nvPr/>
          </p:nvPicPr>
          <p:blipFill rotWithShape="1">
            <a:blip r:embed="rId3">
              <a:alphaModFix/>
            </a:blip>
            <a:srcRect b="0" l="2317" r="2316" t="0"/>
            <a:stretch/>
          </p:blipFill>
          <p:spPr>
            <a:xfrm>
              <a:off x="6457662" y="4494737"/>
              <a:ext cx="1152712" cy="138139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73" name="Google Shape;373;p30"/>
          <p:cNvSpPr txBox="1"/>
          <p:nvPr/>
        </p:nvSpPr>
        <p:spPr>
          <a:xfrm>
            <a:off x="8742592" y="422253"/>
            <a:ext cx="239183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0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4" name="Google Shape;374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89885" y="396300"/>
            <a:ext cx="414819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30"/>
          <p:cNvSpPr txBox="1"/>
          <p:nvPr/>
        </p:nvSpPr>
        <p:spPr>
          <a:xfrm>
            <a:off x="549275" y="1117409"/>
            <a:ext cx="10837464" cy="5025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12866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6. 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FAÇA UM </a:t>
            </a: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NA IMAGEM COM MAIS RATINHOS.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" name="Google Shape;380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1739" y="1229443"/>
            <a:ext cx="11607086" cy="650127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31"/>
          <p:cNvSpPr txBox="1"/>
          <p:nvPr/>
        </p:nvSpPr>
        <p:spPr>
          <a:xfrm>
            <a:off x="549275" y="1004558"/>
            <a:ext cx="11125200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7. 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RATINHO QUER COMER. VOCÊ PODE AJUDÁ-LO A CHEGAR ATÉ O QUEIJO? ENUMERE AS PEGADAS DEIXADAS POR ELE.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2" name="Google Shape;382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7994" y="2306960"/>
            <a:ext cx="9995266" cy="4270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143260" y="415001"/>
            <a:ext cx="577729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Google Shape;388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1739" y="1229443"/>
            <a:ext cx="11607086" cy="650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7994" y="2306960"/>
            <a:ext cx="9995266" cy="4270888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32"/>
          <p:cNvSpPr txBox="1"/>
          <p:nvPr/>
        </p:nvSpPr>
        <p:spPr>
          <a:xfrm>
            <a:off x="3581467" y="5688515"/>
            <a:ext cx="450764" cy="6666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73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391" name="Google Shape;391;p32"/>
          <p:cNvSpPr txBox="1"/>
          <p:nvPr/>
        </p:nvSpPr>
        <p:spPr>
          <a:xfrm>
            <a:off x="4512720" y="5677973"/>
            <a:ext cx="583814" cy="6666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73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2</a:t>
            </a:r>
            <a:endParaRPr/>
          </a:p>
        </p:txBody>
      </p:sp>
      <p:sp>
        <p:nvSpPr>
          <p:cNvPr id="392" name="Google Shape;392;p32"/>
          <p:cNvSpPr txBox="1"/>
          <p:nvPr/>
        </p:nvSpPr>
        <p:spPr>
          <a:xfrm>
            <a:off x="5632371" y="5688515"/>
            <a:ext cx="450764" cy="6666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73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393" name="Google Shape;393;p32"/>
          <p:cNvSpPr txBox="1"/>
          <p:nvPr/>
        </p:nvSpPr>
        <p:spPr>
          <a:xfrm>
            <a:off x="6619542" y="5688515"/>
            <a:ext cx="450764" cy="6666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73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394" name="Google Shape;394;p32"/>
          <p:cNvSpPr txBox="1"/>
          <p:nvPr/>
        </p:nvSpPr>
        <p:spPr>
          <a:xfrm>
            <a:off x="7637602" y="5677973"/>
            <a:ext cx="450764" cy="6666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73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395" name="Google Shape;395;p32"/>
          <p:cNvSpPr txBox="1"/>
          <p:nvPr/>
        </p:nvSpPr>
        <p:spPr>
          <a:xfrm>
            <a:off x="8655662" y="5677973"/>
            <a:ext cx="450764" cy="6666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73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  <p:sp>
        <p:nvSpPr>
          <p:cNvPr id="396" name="Google Shape;396;p32"/>
          <p:cNvSpPr txBox="1"/>
          <p:nvPr/>
        </p:nvSpPr>
        <p:spPr>
          <a:xfrm>
            <a:off x="8742592" y="422253"/>
            <a:ext cx="239183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0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7" name="Google Shape;397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289885" y="396300"/>
            <a:ext cx="414819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32"/>
          <p:cNvSpPr txBox="1"/>
          <p:nvPr/>
        </p:nvSpPr>
        <p:spPr>
          <a:xfrm>
            <a:off x="549275" y="1004558"/>
            <a:ext cx="11125200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7. 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RATINHO QUER COMER. VOCÊ PODE AJUDÁ-LO A CHEGAR ATÉ O QUEIJO? ENUMERE AS PEGADAS DEIXADAS POR ELE.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9c03e3d857_0_218"/>
          <p:cNvSpPr txBox="1"/>
          <p:nvPr>
            <p:ph idx="1" type="body"/>
          </p:nvPr>
        </p:nvSpPr>
        <p:spPr>
          <a:xfrm>
            <a:off x="6183622" y="895070"/>
            <a:ext cx="5815810" cy="4645371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noAutofit/>
          </a:bodyPr>
          <a:lstStyle/>
          <a:p>
            <a:pPr indent="-457200" lvl="0" marL="457200" marR="26324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●"/>
            </a:pPr>
            <a:r>
              <a:rPr lang="pt-BR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REALIZAR CONTAGEM DE OBJETOS DE UM GRUPO ESTABELECENDO CORRESPONDÊNCIA ENTRE O OBJETO CONTADO E O NOME DO NÚMERO.</a:t>
            </a:r>
            <a:endParaRPr/>
          </a:p>
          <a:p>
            <a:pPr indent="-457200" lvl="0" marL="457200" marR="263248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Lato"/>
              <a:buChar char="●"/>
            </a:pPr>
            <a:r>
              <a:rPr lang="pt-BR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EXPRESSAR VERBALMENTE O NÚMERO DE OBJETOS DE UMA CONTAGEM.</a:t>
            </a:r>
            <a:endParaRPr/>
          </a:p>
          <a:p>
            <a:pPr indent="-457200" lvl="0" marL="457200" marR="263248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2000"/>
              <a:buFont typeface="Lato"/>
              <a:buChar char="●"/>
            </a:pPr>
            <a:r>
              <a:rPr lang="pt-BR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CONHECER E REPRESENTAR OS NUMERAIS DE 0 A 5. 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g29c03e3d857_0_218"/>
          <p:cNvSpPr txBox="1"/>
          <p:nvPr>
            <p:ph idx="2" type="body"/>
          </p:nvPr>
        </p:nvSpPr>
        <p:spPr>
          <a:xfrm>
            <a:off x="640230" y="895070"/>
            <a:ext cx="5364973" cy="770417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noAutofit/>
          </a:bodyPr>
          <a:lstStyle/>
          <a:p>
            <a:pPr indent="-354013" lvl="1" marL="354013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80"/>
              <a:buFont typeface="Arial"/>
              <a:buChar char="●"/>
            </a:pPr>
            <a:r>
              <a:rPr lang="pt-BR" sz="2600">
                <a:latin typeface="Arial"/>
                <a:ea typeface="Arial"/>
                <a:cs typeface="Arial"/>
                <a:sym typeface="Arial"/>
              </a:rPr>
              <a:t>CONTAGEM</a:t>
            </a:r>
            <a:r>
              <a:rPr lang="pt-BR"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3" name="Google Shape;403;p33"/>
          <p:cNvGraphicFramePr/>
          <p:nvPr/>
        </p:nvGraphicFramePr>
        <p:xfrm>
          <a:off x="774770" y="261493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{080A53F9-9D5D-4F9D-B6E9-33B60676867C}</a:tableStyleId>
              </a:tblPr>
              <a:tblGrid>
                <a:gridCol w="3544425"/>
                <a:gridCol w="3544425"/>
                <a:gridCol w="3544425"/>
              </a:tblGrid>
              <a:tr h="1792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27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27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27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92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404" name="Google Shape;404;p33"/>
          <p:cNvSpPr/>
          <p:nvPr/>
        </p:nvSpPr>
        <p:spPr>
          <a:xfrm>
            <a:off x="848168" y="2667204"/>
            <a:ext cx="460467" cy="512288"/>
          </a:xfrm>
          <a:prstGeom prst="rect">
            <a:avLst/>
          </a:prstGeom>
          <a:noFill/>
          <a:ln cap="flat" cmpd="sng" w="19050">
            <a:solidFill>
              <a:srgbClr val="7030A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405" name="Google Shape;405;p33"/>
          <p:cNvSpPr/>
          <p:nvPr/>
        </p:nvSpPr>
        <p:spPr>
          <a:xfrm>
            <a:off x="4417753" y="2698296"/>
            <a:ext cx="460467" cy="512288"/>
          </a:xfrm>
          <a:prstGeom prst="rect">
            <a:avLst/>
          </a:prstGeom>
          <a:noFill/>
          <a:ln cap="flat" cmpd="sng" w="19050">
            <a:solidFill>
              <a:srgbClr val="7030A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406" name="Google Shape;406;p33"/>
          <p:cNvSpPr/>
          <p:nvPr/>
        </p:nvSpPr>
        <p:spPr>
          <a:xfrm>
            <a:off x="7912910" y="2667204"/>
            <a:ext cx="460467" cy="512288"/>
          </a:xfrm>
          <a:prstGeom prst="rect">
            <a:avLst/>
          </a:prstGeom>
          <a:noFill/>
          <a:ln cap="flat" cmpd="sng" w="19050">
            <a:solidFill>
              <a:srgbClr val="7030A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407" name="Google Shape;407;p33"/>
          <p:cNvSpPr/>
          <p:nvPr/>
        </p:nvSpPr>
        <p:spPr>
          <a:xfrm>
            <a:off x="848168" y="4514874"/>
            <a:ext cx="460467" cy="512288"/>
          </a:xfrm>
          <a:prstGeom prst="rect">
            <a:avLst/>
          </a:prstGeom>
          <a:noFill/>
          <a:ln cap="flat" cmpd="sng" w="19050">
            <a:solidFill>
              <a:srgbClr val="7030A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408" name="Google Shape;408;p33"/>
          <p:cNvSpPr/>
          <p:nvPr/>
        </p:nvSpPr>
        <p:spPr>
          <a:xfrm>
            <a:off x="4403967" y="4514874"/>
            <a:ext cx="460467" cy="512288"/>
          </a:xfrm>
          <a:prstGeom prst="rect">
            <a:avLst/>
          </a:prstGeom>
          <a:noFill/>
          <a:ln cap="flat" cmpd="sng" w="19050">
            <a:solidFill>
              <a:srgbClr val="7030A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409" name="Google Shape;409;p33"/>
          <p:cNvSpPr/>
          <p:nvPr/>
        </p:nvSpPr>
        <p:spPr>
          <a:xfrm>
            <a:off x="7936307" y="4513047"/>
            <a:ext cx="460467" cy="512288"/>
          </a:xfrm>
          <a:prstGeom prst="rect">
            <a:avLst/>
          </a:prstGeom>
          <a:noFill/>
          <a:ln cap="flat" cmpd="sng" w="19050">
            <a:solidFill>
              <a:srgbClr val="7030A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sp>
        <p:nvSpPr>
          <p:cNvPr id="410" name="Google Shape;410;p33"/>
          <p:cNvSpPr txBox="1"/>
          <p:nvPr/>
        </p:nvSpPr>
        <p:spPr>
          <a:xfrm>
            <a:off x="549275" y="853825"/>
            <a:ext cx="10219767" cy="1323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12866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8. 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PREENCHA A TABELA DESENHANDO A QUANTIDADE DE QUEIJOS QUE MARICOTA COMPROU, DE ACORDO COM </a:t>
            </a:r>
            <a:r>
              <a:rPr b="0" i="0" lang="pt-BR" sz="2600" u="none" cap="none" strike="noStrike">
                <a:solidFill>
                  <a:srgbClr val="444746"/>
                </a:solidFill>
                <a:latin typeface="Arial"/>
                <a:ea typeface="Arial"/>
                <a:cs typeface="Arial"/>
                <a:sym typeface="Arial"/>
              </a:rPr>
              <a:t>A QUANTIDADE INDICADA.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1" name="Google Shape;411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46527" y="1025032"/>
            <a:ext cx="1256262" cy="1487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71158" y="436140"/>
            <a:ext cx="406824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7" name="Google Shape;417;p34"/>
          <p:cNvGraphicFramePr/>
          <p:nvPr/>
        </p:nvGraphicFramePr>
        <p:xfrm>
          <a:off x="774770" y="261493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{080A53F9-9D5D-4F9D-B6E9-33B60676867C}</a:tableStyleId>
              </a:tblPr>
              <a:tblGrid>
                <a:gridCol w="3544425"/>
                <a:gridCol w="3544425"/>
                <a:gridCol w="3544425"/>
              </a:tblGrid>
              <a:tr h="1792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27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27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27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92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/>
                    </a:p>
                  </a:txBody>
                  <a:tcPr marT="60950" marB="60950" marR="121900" marL="1219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418" name="Google Shape;418;p34"/>
          <p:cNvSpPr/>
          <p:nvPr/>
        </p:nvSpPr>
        <p:spPr>
          <a:xfrm>
            <a:off x="848168" y="2667204"/>
            <a:ext cx="460467" cy="512288"/>
          </a:xfrm>
          <a:prstGeom prst="rect">
            <a:avLst/>
          </a:prstGeom>
          <a:noFill/>
          <a:ln cap="flat" cmpd="sng" w="19050">
            <a:solidFill>
              <a:srgbClr val="7030A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419" name="Google Shape;419;p34"/>
          <p:cNvSpPr/>
          <p:nvPr/>
        </p:nvSpPr>
        <p:spPr>
          <a:xfrm>
            <a:off x="4417753" y="2698296"/>
            <a:ext cx="460467" cy="512288"/>
          </a:xfrm>
          <a:prstGeom prst="rect">
            <a:avLst/>
          </a:prstGeom>
          <a:noFill/>
          <a:ln cap="flat" cmpd="sng" w="19050">
            <a:solidFill>
              <a:srgbClr val="7030A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420" name="Google Shape;420;p34"/>
          <p:cNvSpPr/>
          <p:nvPr/>
        </p:nvSpPr>
        <p:spPr>
          <a:xfrm>
            <a:off x="7912910" y="2667204"/>
            <a:ext cx="460467" cy="512288"/>
          </a:xfrm>
          <a:prstGeom prst="rect">
            <a:avLst/>
          </a:prstGeom>
          <a:noFill/>
          <a:ln cap="flat" cmpd="sng" w="19050">
            <a:solidFill>
              <a:srgbClr val="7030A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421" name="Google Shape;421;p34"/>
          <p:cNvSpPr/>
          <p:nvPr/>
        </p:nvSpPr>
        <p:spPr>
          <a:xfrm>
            <a:off x="848168" y="4514874"/>
            <a:ext cx="460467" cy="512288"/>
          </a:xfrm>
          <a:prstGeom prst="rect">
            <a:avLst/>
          </a:prstGeom>
          <a:noFill/>
          <a:ln cap="flat" cmpd="sng" w="19050">
            <a:solidFill>
              <a:srgbClr val="7030A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422" name="Google Shape;422;p34"/>
          <p:cNvSpPr/>
          <p:nvPr/>
        </p:nvSpPr>
        <p:spPr>
          <a:xfrm>
            <a:off x="4403967" y="4514874"/>
            <a:ext cx="460467" cy="512288"/>
          </a:xfrm>
          <a:prstGeom prst="rect">
            <a:avLst/>
          </a:prstGeom>
          <a:noFill/>
          <a:ln cap="flat" cmpd="sng" w="19050">
            <a:solidFill>
              <a:srgbClr val="7030A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423" name="Google Shape;423;p34"/>
          <p:cNvSpPr/>
          <p:nvPr/>
        </p:nvSpPr>
        <p:spPr>
          <a:xfrm>
            <a:off x="7936307" y="4513047"/>
            <a:ext cx="460467" cy="512288"/>
          </a:xfrm>
          <a:prstGeom prst="rect">
            <a:avLst/>
          </a:prstGeom>
          <a:noFill/>
          <a:ln cap="flat" cmpd="sng" w="19050">
            <a:solidFill>
              <a:srgbClr val="7030A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</p:txBody>
      </p:sp>
      <p:pic>
        <p:nvPicPr>
          <p:cNvPr id="424" name="Google Shape;424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19404" y="4532476"/>
            <a:ext cx="1078272" cy="752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77519" y="4529651"/>
            <a:ext cx="1078272" cy="752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71228" y="5282490"/>
            <a:ext cx="1078272" cy="752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49501" y="5282490"/>
            <a:ext cx="1078272" cy="752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88097" y="5282490"/>
            <a:ext cx="1078272" cy="752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57126" y="2711166"/>
            <a:ext cx="1078272" cy="752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9077" y="3371981"/>
            <a:ext cx="1078272" cy="752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05616" y="3459877"/>
            <a:ext cx="1078272" cy="752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50303" y="3150361"/>
            <a:ext cx="1078272" cy="752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86005" y="4906071"/>
            <a:ext cx="1078272" cy="752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30413" y="4906071"/>
            <a:ext cx="1078272" cy="752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46817" y="2755204"/>
            <a:ext cx="1078272" cy="752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6" name="Google Shape;436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77379" y="2803101"/>
            <a:ext cx="1078272" cy="752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46815" y="3551958"/>
            <a:ext cx="1078272" cy="752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Google Shape;438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26605" y="3607939"/>
            <a:ext cx="1078272" cy="752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46527" y="1025032"/>
            <a:ext cx="1256262" cy="1487613"/>
          </a:xfrm>
          <a:prstGeom prst="rect">
            <a:avLst/>
          </a:prstGeom>
          <a:noFill/>
          <a:ln>
            <a:noFill/>
          </a:ln>
        </p:spPr>
      </p:pic>
      <p:sp>
        <p:nvSpPr>
          <p:cNvPr id="440" name="Google Shape;440;p34"/>
          <p:cNvSpPr txBox="1"/>
          <p:nvPr/>
        </p:nvSpPr>
        <p:spPr>
          <a:xfrm>
            <a:off x="8742592" y="422253"/>
            <a:ext cx="239183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0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1" name="Google Shape;441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289885" y="396300"/>
            <a:ext cx="414819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Google Shape;442;p34"/>
          <p:cNvSpPr txBox="1"/>
          <p:nvPr/>
        </p:nvSpPr>
        <p:spPr>
          <a:xfrm>
            <a:off x="549275" y="853825"/>
            <a:ext cx="10219767" cy="1323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12866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8. </a:t>
            </a: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PREENCHA A TABELA DESENHANDO A QUANTIDADE DE QUEIJOS QUE MARICOTA COMPROU, DE ACORDO COM </a:t>
            </a:r>
            <a:r>
              <a:rPr b="0" i="0" lang="pt-BR" sz="2600" u="none" cap="none" strike="noStrike">
                <a:solidFill>
                  <a:srgbClr val="444746"/>
                </a:solidFill>
                <a:latin typeface="Arial"/>
                <a:ea typeface="Arial"/>
                <a:cs typeface="Arial"/>
                <a:sym typeface="Arial"/>
              </a:rPr>
              <a:t>A QUANTIDADE INDICADA.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35"/>
          <p:cNvSpPr txBox="1"/>
          <p:nvPr>
            <p:ph idx="1" type="body"/>
          </p:nvPr>
        </p:nvSpPr>
        <p:spPr>
          <a:xfrm>
            <a:off x="4694295" y="987100"/>
            <a:ext cx="6912199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448" name="Google Shape;448;p35"/>
          <p:cNvSpPr txBox="1"/>
          <p:nvPr/>
        </p:nvSpPr>
        <p:spPr>
          <a:xfrm>
            <a:off x="4553843" y="1428452"/>
            <a:ext cx="7529985" cy="40010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26324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080"/>
              <a:buFont typeface="Arial"/>
              <a:buChar char="●"/>
            </a:pP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REALIZAMOS CONTAGENS DE OBJETOS DE UM GRUPO ESTABELECENDO CORRESPONDÊNCIA ENTRE O OBJETO CONTADO E O NOME DO NÚMERO.</a:t>
            </a:r>
            <a:endParaRPr/>
          </a:p>
          <a:p>
            <a:pPr indent="-457200" lvl="0" marL="457200" marR="263248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030A0"/>
              </a:buClr>
              <a:buSzPts val="2080"/>
              <a:buFont typeface="Arial"/>
              <a:buChar char="●"/>
            </a:pP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EXPRESSAMOS VERBALMENTE O NÚMERO DE OBJETOS DE UMA CONTAGEM.</a:t>
            </a:r>
            <a:endParaRPr/>
          </a:p>
          <a:p>
            <a:pPr indent="-457200" lvl="0" marL="457200" marR="263248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030A0"/>
              </a:buClr>
              <a:buSzPts val="2080"/>
              <a:buFont typeface="Arial"/>
              <a:buChar char="●"/>
            </a:pPr>
            <a:r>
              <a:rPr b="0" i="0" lang="pt-BR" sz="2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CONHECEMOS E REPRESENTAMOS OS NUMERAIS DE 0 A 5. 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36"/>
          <p:cNvSpPr txBox="1"/>
          <p:nvPr/>
        </p:nvSpPr>
        <p:spPr>
          <a:xfrm>
            <a:off x="549276" y="1210701"/>
            <a:ext cx="11125200" cy="3867586"/>
          </a:xfrm>
          <a:prstGeom prst="rect">
            <a:avLst/>
          </a:prstGeom>
          <a:noFill/>
          <a:ln>
            <a:noFill/>
          </a:ln>
        </p:spPr>
        <p:txBody>
          <a:bodyPr anchorCtr="0" anchor="t" bIns="162475" lIns="162475" spcFirstLastPara="1" rIns="162475" wrap="square" tIns="1624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Verdana"/>
              <a:buNone/>
            </a:pP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LEMOV, D. </a:t>
            </a:r>
            <a:r>
              <a:rPr b="1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Aula nota 10 3.0</a:t>
            </a: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63 técnicas para melhorar a gestão da sala de aula. Porto Alegre: Penso, 2023.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Verdana"/>
              <a:buNone/>
            </a:pP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OLIVEIRA, J. E.; ROSSI, J. R. D. </a:t>
            </a:r>
            <a:r>
              <a:rPr b="1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Caderno de Atividades</a:t>
            </a: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Matemática, 1</a:t>
            </a:r>
            <a:r>
              <a:rPr b="0" baseline="30000" i="0" lang="pt-BR" sz="20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ano. Sobral: Lyceum – Consultoria Educacional, 2021.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Verdana"/>
              <a:buNone/>
            </a:pP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SÃO PAULO (Estado). Secretaria da Educação. </a:t>
            </a:r>
            <a:r>
              <a:rPr b="1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Currículo Paulista</a:t>
            </a: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2019.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Verdana"/>
              <a:buNone/>
            </a:pP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Disponível em: </a:t>
            </a:r>
            <a:r>
              <a:rPr b="0" i="0" lang="pt-BR" sz="20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https://efape.educacao.sp.gov.br/curriculopaulista/wp-content/uploads/2023/02/Curriculo_Paulista-etapas-Educa%C3%A7%C3%A3o-Infantil-e-Ensino-Fundamental-ISBN.pdf</a:t>
            </a:r>
            <a:r>
              <a:rPr b="0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Acesso em: 19 ago. 2025.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Verdana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37"/>
          <p:cNvSpPr txBox="1"/>
          <p:nvPr>
            <p:ph idx="1" type="body"/>
          </p:nvPr>
        </p:nvSpPr>
        <p:spPr>
          <a:xfrm>
            <a:off x="444937" y="889645"/>
            <a:ext cx="11058319" cy="329450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lang="pt-BR">
                <a:latin typeface="Arial"/>
                <a:ea typeface="Arial"/>
                <a:cs typeface="Arial"/>
                <a:sym typeface="Arial"/>
              </a:rPr>
              <a:t>Lista de imagens e vídeos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r>
              <a:rPr b="1" lang="pt-BR">
                <a:latin typeface="Arial"/>
                <a:ea typeface="Arial"/>
                <a:cs typeface="Arial"/>
                <a:sym typeface="Arial"/>
              </a:rPr>
              <a:t>Slide 3 a 21 – </a:t>
            </a:r>
            <a:r>
              <a:rPr lang="pt-BR">
                <a:latin typeface="Arial"/>
                <a:ea typeface="Arial"/>
                <a:cs typeface="Arial"/>
                <a:sym typeface="Arial"/>
              </a:rPr>
              <a:t>© Getty Images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r>
              <a:rPr b="1" lang="pt-BR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 4 – </a:t>
            </a:r>
            <a:r>
              <a:rPr lang="pt-BR" u="sng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https://www.youtube.com/watch?v=HOhdgka_T9o</a:t>
            </a:r>
            <a:r>
              <a:rPr lang="pt-BR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r>
              <a:rPr b="1" lang="pt-BR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Slides 12 e 15 - </a:t>
            </a:r>
            <a:r>
              <a:rPr lang="pt-BR" u="sng">
                <a:solidFill>
                  <a:srgbClr val="467886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https://www.canva.com/design/DAGudtQUu48/BDpCY5j5eh1XxVAXLGAHRg/edit?utm_content=DAGudtQUu48&amp;utm_campaign=designshare&amp;utm_medium=link2&amp;utm_source=sharebutton</a:t>
            </a:r>
            <a:endParaRPr u="sng">
              <a:solidFill>
                <a:srgbClr val="46788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</a:pPr>
            <a:r>
              <a:rPr lang="pt-BR">
                <a:solidFill>
                  <a:srgbClr val="467886"/>
                </a:solidFill>
                <a:latin typeface="Arial"/>
                <a:ea typeface="Arial"/>
                <a:cs typeface="Arial"/>
                <a:sym typeface="Arial"/>
              </a:rPr>
              <a:t>Acesso em: 28 jul. 2025.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</a:pPr>
            <a:r>
              <a:rPr b="1" lang="pt-BR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Slides 18 e 19 - </a:t>
            </a:r>
            <a:r>
              <a:rPr lang="pt-BR" u="sng">
                <a:solidFill>
                  <a:srgbClr val="467886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https://www.canva.com/design/DAGud5cGt7A/DZ8_83XaNs6oqyoFI8-cpQ/edit?utm_content=DAGud5cGt7A&amp;utm_campaign=designshare&amp;utm_medium=link2&amp;utm_source=sharebutton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</a:pPr>
            <a:r>
              <a:rPr lang="pt-BR">
                <a:latin typeface="Arial"/>
                <a:ea typeface="Arial"/>
                <a:cs typeface="Arial"/>
                <a:sym typeface="Arial"/>
              </a:rPr>
              <a:t>Acesso em: 28 jul. 2025.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="1">
              <a:solidFill>
                <a:srgbClr val="46788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="1">
              <a:latin typeface="Arial"/>
              <a:ea typeface="Arial"/>
              <a:cs typeface="Arial"/>
              <a:sym typeface="Arial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</a:pPr>
            <a:r>
              <a:t/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39"/>
          <p:cNvSpPr txBox="1"/>
          <p:nvPr/>
        </p:nvSpPr>
        <p:spPr>
          <a:xfrm>
            <a:off x="1322264" y="952046"/>
            <a:ext cx="4772149" cy="719813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Habilidade: (EF01MA02)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Contar de maneira exata ou aproximada, utilizando diferentes estratégias como o pareamento e outros agrupamentos.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39"/>
          <p:cNvSpPr txBox="1"/>
          <p:nvPr>
            <p:ph idx="1" type="subTitle"/>
          </p:nvPr>
        </p:nvSpPr>
        <p:spPr>
          <a:xfrm rot="-120000">
            <a:off x="176396" y="169231"/>
            <a:ext cx="1856683" cy="545388"/>
          </a:xfrm>
          <a:prstGeom prst="rect">
            <a:avLst/>
          </a:prstGeom>
          <a:noFill/>
          <a:ln>
            <a:noFill/>
          </a:ln>
        </p:spPr>
        <p:txBody>
          <a:bodyPr anchorCtr="0" anchor="ctr" bIns="71975" lIns="215925" spcFirstLastPara="1" rIns="215925" wrap="square" tIns="7197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2</a:t>
            </a:r>
            <a:endParaRPr/>
          </a:p>
        </p:txBody>
      </p:sp>
      <p:grpSp>
        <p:nvGrpSpPr>
          <p:cNvPr id="469" name="Google Shape;469;p39"/>
          <p:cNvGrpSpPr/>
          <p:nvPr/>
        </p:nvGrpSpPr>
        <p:grpSpPr>
          <a:xfrm>
            <a:off x="480758" y="948426"/>
            <a:ext cx="692128" cy="719813"/>
            <a:chOff x="512793" y="747344"/>
            <a:chExt cx="692308" cy="720000"/>
          </a:xfrm>
        </p:grpSpPr>
        <p:pic>
          <p:nvPicPr>
            <p:cNvPr id="470" name="Google Shape;470;p3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2793" y="74734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1" name="Google Shape;471;p3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68021" y="815846"/>
              <a:ext cx="371963" cy="5292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72" name="Google Shape;472;p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94412" y="800100"/>
            <a:ext cx="5580063" cy="31372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40"/>
          <p:cNvSpPr txBox="1"/>
          <p:nvPr/>
        </p:nvSpPr>
        <p:spPr>
          <a:xfrm>
            <a:off x="1341102" y="816185"/>
            <a:ext cx="4142326" cy="2037367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leia para a turma a parlenda “A galinha do vizinho” e peça que observem os números presentes no texto. Em seguida, proponha que representem as quantidades correspondentes a cada número, utilizando os dedos.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40"/>
          <p:cNvSpPr txBox="1"/>
          <p:nvPr/>
        </p:nvSpPr>
        <p:spPr>
          <a:xfrm>
            <a:off x="1317250" y="4818576"/>
            <a:ext cx="9977727" cy="1605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9" name="Google Shape;479;p40"/>
          <p:cNvGrpSpPr/>
          <p:nvPr/>
        </p:nvGrpSpPr>
        <p:grpSpPr>
          <a:xfrm>
            <a:off x="512657" y="942313"/>
            <a:ext cx="692128" cy="719813"/>
            <a:chOff x="512793" y="2412643"/>
            <a:chExt cx="692308" cy="720000"/>
          </a:xfrm>
        </p:grpSpPr>
        <p:pic>
          <p:nvPicPr>
            <p:cNvPr id="480" name="Google Shape;480;p4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1" name="Google Shape;481;p4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82" name="Google Shape;482;p40"/>
          <p:cNvSpPr txBox="1"/>
          <p:nvPr>
            <p:ph idx="1" type="subTitle"/>
          </p:nvPr>
        </p:nvSpPr>
        <p:spPr>
          <a:xfrm rot="-120000">
            <a:off x="176454" y="173404"/>
            <a:ext cx="1662524" cy="545374"/>
          </a:xfrm>
          <a:prstGeom prst="rect">
            <a:avLst/>
          </a:prstGeom>
          <a:noFill/>
          <a:ln>
            <a:noFill/>
          </a:ln>
        </p:spPr>
        <p:txBody>
          <a:bodyPr anchorCtr="0" anchor="ctr" bIns="71975" lIns="215925" spcFirstLastPara="1" rIns="215925" wrap="square" tIns="7197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3</a:t>
            </a:r>
            <a:endParaRPr/>
          </a:p>
        </p:txBody>
      </p:sp>
      <p:pic>
        <p:nvPicPr>
          <p:cNvPr id="483" name="Google Shape;483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94413" y="816263"/>
            <a:ext cx="5616158" cy="31566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41"/>
          <p:cNvSpPr txBox="1"/>
          <p:nvPr/>
        </p:nvSpPr>
        <p:spPr>
          <a:xfrm>
            <a:off x="1280651" y="813176"/>
            <a:ext cx="4836713" cy="3242052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noAutofit/>
          </a:bodyPr>
          <a:lstStyle/>
          <a:p>
            <a:pPr indent="0" lvl="0" marL="0" marR="19685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prepare fichas com os numerais de 0 a 5 e distribua entre alguns estudantes. Em seguida, proponha a releitura da parlenda “A galinha do vizinho” até a quantidade de 5 ovos. À medida que as quantidades forem sendo mencionadas no texto, os estudantes deverão identificá-las e levantar a ficha com o numeral correspondente (de 1 a 5).</a:t>
            </a:r>
            <a:b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Confeccione, junto com a turma, um cartaz com a parlenda “A galinha do vizinho”.</a:t>
            </a:r>
            <a:b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Convide alguns estudantes para desenharem os ovos e escreverem, no cartaz, os números que indicam a quantidade correspondente.</a:t>
            </a:r>
            <a:b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41"/>
          <p:cNvSpPr txBox="1"/>
          <p:nvPr/>
        </p:nvSpPr>
        <p:spPr>
          <a:xfrm>
            <a:off x="1280651" y="4354782"/>
            <a:ext cx="10527720" cy="1605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noAutofit/>
          </a:bodyPr>
          <a:lstStyle/>
          <a:p>
            <a:pPr indent="0" lvl="0" marL="0" marR="1968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Pendure o cartaz em um local visível na sala, para que sirva de apoio sempre que necessário, especialmente durante atividades de registro dos números de 1 a 10. Observe se a turma reconhece os numerais de 1 a 5.</a:t>
            </a:r>
            <a:b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partir do número 6, lance um desafio: proponha que os estudantes descubram como representar esse número no quadro, relacionando-o sempre com a quantidade de ovos. Aproveite esse momento para ampliar o campo numérico da turma, sempre estabelecendo conexões com quantidades concretas. </a:t>
            </a:r>
            <a:endParaRPr/>
          </a:p>
          <a:p>
            <a:pPr indent="0" lvl="0" marL="0" marR="19685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Após a confecção do cartaz, provoque a reflexão com a pergunta: "E se a galinha não tivesse colocado nenhum ovo? Como representamos essa quantidade?“ Apresente, então, a ficha com o número 0 (zero) e explique que ele representa a ausência de elementos.</a:t>
            </a:r>
            <a:endParaRPr/>
          </a:p>
        </p:txBody>
      </p:sp>
      <p:grpSp>
        <p:nvGrpSpPr>
          <p:cNvPr id="490" name="Google Shape;490;p41"/>
          <p:cNvGrpSpPr/>
          <p:nvPr/>
        </p:nvGrpSpPr>
        <p:grpSpPr>
          <a:xfrm>
            <a:off x="512658" y="939304"/>
            <a:ext cx="692128" cy="719813"/>
            <a:chOff x="512793" y="2412643"/>
            <a:chExt cx="692308" cy="720000"/>
          </a:xfrm>
        </p:grpSpPr>
        <p:pic>
          <p:nvPicPr>
            <p:cNvPr id="491" name="Google Shape;491;p4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2" name="Google Shape;492;p4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93" name="Google Shape;493;p41"/>
          <p:cNvSpPr txBox="1"/>
          <p:nvPr>
            <p:ph idx="1" type="subTitle"/>
          </p:nvPr>
        </p:nvSpPr>
        <p:spPr>
          <a:xfrm rot="-120000">
            <a:off x="176454" y="173404"/>
            <a:ext cx="1662524" cy="545374"/>
          </a:xfrm>
          <a:prstGeom prst="rect">
            <a:avLst/>
          </a:prstGeom>
          <a:noFill/>
          <a:ln>
            <a:noFill/>
          </a:ln>
        </p:spPr>
        <p:txBody>
          <a:bodyPr anchorCtr="0" anchor="ctr" bIns="71975" lIns="215925" spcFirstLastPara="1" rIns="215925" wrap="square" tIns="7197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5</a:t>
            </a:r>
            <a:endParaRPr/>
          </a:p>
        </p:txBody>
      </p:sp>
      <p:pic>
        <p:nvPicPr>
          <p:cNvPr id="494" name="Google Shape;494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17364" y="815867"/>
            <a:ext cx="5543037" cy="31179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42"/>
          <p:cNvSpPr txBox="1"/>
          <p:nvPr/>
        </p:nvSpPr>
        <p:spPr>
          <a:xfrm>
            <a:off x="1314316" y="825012"/>
            <a:ext cx="4318839" cy="3060213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Expectativas de respostas: </a:t>
            </a: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Caro professor, caso os estudantes apresentem dificuldade em encontrar a resposta do desafio “O que é, o que é?”, dê dicas, apresente as palavras na lousa e conte as letras que aparecem nas palavras. 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42"/>
          <p:cNvSpPr txBox="1"/>
          <p:nvPr>
            <p:ph idx="1" type="subTitle"/>
          </p:nvPr>
        </p:nvSpPr>
        <p:spPr>
          <a:xfrm rot="-120000">
            <a:off x="176454" y="173404"/>
            <a:ext cx="1662524" cy="545374"/>
          </a:xfrm>
          <a:prstGeom prst="rect">
            <a:avLst/>
          </a:prstGeom>
          <a:noFill/>
          <a:ln>
            <a:noFill/>
          </a:ln>
        </p:spPr>
        <p:txBody>
          <a:bodyPr anchorCtr="0" anchor="ctr" bIns="71975" lIns="215925" spcFirstLastPara="1" rIns="215925" wrap="square" tIns="7197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7</a:t>
            </a:r>
            <a:endParaRPr/>
          </a:p>
        </p:txBody>
      </p:sp>
      <p:pic>
        <p:nvPicPr>
          <p:cNvPr id="501" name="Google Shape;501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4413" y="808553"/>
            <a:ext cx="5581753" cy="313973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02" name="Google Shape;502;p42"/>
          <p:cNvGrpSpPr/>
          <p:nvPr/>
        </p:nvGrpSpPr>
        <p:grpSpPr>
          <a:xfrm>
            <a:off x="512659" y="951140"/>
            <a:ext cx="692128" cy="719813"/>
            <a:chOff x="512793" y="3213794"/>
            <a:chExt cx="692308" cy="720000"/>
          </a:xfrm>
        </p:grpSpPr>
        <p:pic>
          <p:nvPicPr>
            <p:cNvPr id="503" name="Google Shape;503;p4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4" name="Google Shape;504;p4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22351" y="3321809"/>
              <a:ext cx="475101" cy="47510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"/>
          <p:cNvSpPr txBox="1"/>
          <p:nvPr/>
        </p:nvSpPr>
        <p:spPr>
          <a:xfrm>
            <a:off x="1116195" y="803431"/>
            <a:ext cx="6067093" cy="5942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CONVERSE COM A TURMA</a:t>
            </a:r>
            <a:endParaRPr/>
          </a:p>
        </p:txBody>
      </p:sp>
      <p:sp>
        <p:nvSpPr>
          <p:cNvPr id="124" name="Google Shape;124;p2"/>
          <p:cNvSpPr txBox="1"/>
          <p:nvPr/>
        </p:nvSpPr>
        <p:spPr>
          <a:xfrm>
            <a:off x="499162" y="1633179"/>
            <a:ext cx="11190501" cy="524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80"/>
              <a:buFont typeface="Arial"/>
              <a:buChar char="●"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VAMOS FALAR JUNTOS A PARLENDA “A GALINHA DO VIZINHO”?</a:t>
            </a:r>
            <a:endParaRPr/>
          </a:p>
        </p:txBody>
      </p:sp>
      <p:grpSp>
        <p:nvGrpSpPr>
          <p:cNvPr id="125" name="Google Shape;125;p2"/>
          <p:cNvGrpSpPr/>
          <p:nvPr/>
        </p:nvGrpSpPr>
        <p:grpSpPr>
          <a:xfrm>
            <a:off x="1007928" y="2540143"/>
            <a:ext cx="9309395" cy="3724363"/>
            <a:chOff x="631371" y="1850571"/>
            <a:chExt cx="6983865" cy="2794000"/>
          </a:xfrm>
        </p:grpSpPr>
        <p:sp>
          <p:nvSpPr>
            <p:cNvPr id="126" name="Google Shape;126;p2"/>
            <p:cNvSpPr/>
            <p:nvPr/>
          </p:nvSpPr>
          <p:spPr>
            <a:xfrm>
              <a:off x="631371" y="1850571"/>
              <a:ext cx="6792686" cy="2794000"/>
            </a:xfrm>
            <a:custGeom>
              <a:rect b="b" l="l" r="r" t="t"/>
              <a:pathLst>
                <a:path extrusionOk="0" h="2794000" w="6792686">
                  <a:moveTo>
                    <a:pt x="0" y="465676"/>
                  </a:moveTo>
                  <a:cubicBezTo>
                    <a:pt x="4525" y="196828"/>
                    <a:pt x="224096" y="8898"/>
                    <a:pt x="465676" y="0"/>
                  </a:cubicBezTo>
                  <a:cubicBezTo>
                    <a:pt x="615648" y="-47624"/>
                    <a:pt x="774593" y="49825"/>
                    <a:pt x="934583" y="0"/>
                  </a:cubicBezTo>
                  <a:cubicBezTo>
                    <a:pt x="1094573" y="-49825"/>
                    <a:pt x="1224316" y="19794"/>
                    <a:pt x="1403489" y="0"/>
                  </a:cubicBezTo>
                  <a:cubicBezTo>
                    <a:pt x="1582662" y="-19794"/>
                    <a:pt x="1673805" y="31274"/>
                    <a:pt x="1931010" y="0"/>
                  </a:cubicBezTo>
                  <a:cubicBezTo>
                    <a:pt x="2188215" y="-31274"/>
                    <a:pt x="2319127" y="61548"/>
                    <a:pt x="2575756" y="0"/>
                  </a:cubicBezTo>
                  <a:cubicBezTo>
                    <a:pt x="2832385" y="-61548"/>
                    <a:pt x="2982484" y="26994"/>
                    <a:pt x="3103276" y="0"/>
                  </a:cubicBezTo>
                  <a:cubicBezTo>
                    <a:pt x="3224068" y="-26994"/>
                    <a:pt x="3578216" y="45165"/>
                    <a:pt x="3806636" y="0"/>
                  </a:cubicBezTo>
                  <a:cubicBezTo>
                    <a:pt x="4035056" y="-45165"/>
                    <a:pt x="4060884" y="4498"/>
                    <a:pt x="4216930" y="0"/>
                  </a:cubicBezTo>
                  <a:cubicBezTo>
                    <a:pt x="4372976" y="-4498"/>
                    <a:pt x="4456008" y="46652"/>
                    <a:pt x="4685836" y="0"/>
                  </a:cubicBezTo>
                  <a:cubicBezTo>
                    <a:pt x="4915664" y="-46652"/>
                    <a:pt x="5175238" y="55494"/>
                    <a:pt x="5330583" y="0"/>
                  </a:cubicBezTo>
                  <a:cubicBezTo>
                    <a:pt x="5485928" y="-55494"/>
                    <a:pt x="5933552" y="111077"/>
                    <a:pt x="6327010" y="0"/>
                  </a:cubicBezTo>
                  <a:cubicBezTo>
                    <a:pt x="6604200" y="11428"/>
                    <a:pt x="6844675" y="254657"/>
                    <a:pt x="6792686" y="465676"/>
                  </a:cubicBezTo>
                  <a:cubicBezTo>
                    <a:pt x="6836548" y="694342"/>
                    <a:pt x="6743056" y="744688"/>
                    <a:pt x="6792686" y="949964"/>
                  </a:cubicBezTo>
                  <a:cubicBezTo>
                    <a:pt x="6842316" y="1155240"/>
                    <a:pt x="6787253" y="1229130"/>
                    <a:pt x="6792686" y="1359747"/>
                  </a:cubicBezTo>
                  <a:cubicBezTo>
                    <a:pt x="6798119" y="1490364"/>
                    <a:pt x="6777751" y="1734672"/>
                    <a:pt x="6792686" y="1862662"/>
                  </a:cubicBezTo>
                  <a:cubicBezTo>
                    <a:pt x="6807621" y="1990652"/>
                    <a:pt x="6759253" y="2220777"/>
                    <a:pt x="6792686" y="2328324"/>
                  </a:cubicBezTo>
                  <a:cubicBezTo>
                    <a:pt x="6797699" y="2582156"/>
                    <a:pt x="6579204" y="2797640"/>
                    <a:pt x="6327010" y="2794000"/>
                  </a:cubicBezTo>
                  <a:cubicBezTo>
                    <a:pt x="6137567" y="2814615"/>
                    <a:pt x="5961942" y="2747829"/>
                    <a:pt x="5858103" y="2794000"/>
                  </a:cubicBezTo>
                  <a:cubicBezTo>
                    <a:pt x="5754264" y="2840171"/>
                    <a:pt x="5372614" y="2726424"/>
                    <a:pt x="5154743" y="2794000"/>
                  </a:cubicBezTo>
                  <a:cubicBezTo>
                    <a:pt x="4936872" y="2861576"/>
                    <a:pt x="4874735" y="2768670"/>
                    <a:pt x="4685836" y="2794000"/>
                  </a:cubicBezTo>
                  <a:cubicBezTo>
                    <a:pt x="4496937" y="2819330"/>
                    <a:pt x="4452060" y="2746797"/>
                    <a:pt x="4275543" y="2794000"/>
                  </a:cubicBezTo>
                  <a:cubicBezTo>
                    <a:pt x="4099026" y="2841203"/>
                    <a:pt x="4002024" y="2734197"/>
                    <a:pt x="3748023" y="2794000"/>
                  </a:cubicBezTo>
                  <a:cubicBezTo>
                    <a:pt x="3494022" y="2853803"/>
                    <a:pt x="3244104" y="2784211"/>
                    <a:pt x="3103276" y="2794000"/>
                  </a:cubicBezTo>
                  <a:cubicBezTo>
                    <a:pt x="2962448" y="2803789"/>
                    <a:pt x="2715114" y="2763275"/>
                    <a:pt x="2399916" y="2794000"/>
                  </a:cubicBezTo>
                  <a:cubicBezTo>
                    <a:pt x="2084718" y="2824725"/>
                    <a:pt x="2134315" y="2773675"/>
                    <a:pt x="1872396" y="2794000"/>
                  </a:cubicBezTo>
                  <a:cubicBezTo>
                    <a:pt x="1610477" y="2814325"/>
                    <a:pt x="1633767" y="2749427"/>
                    <a:pt x="1403489" y="2794000"/>
                  </a:cubicBezTo>
                  <a:cubicBezTo>
                    <a:pt x="1173211" y="2838573"/>
                    <a:pt x="1155059" y="2760911"/>
                    <a:pt x="993196" y="2794000"/>
                  </a:cubicBezTo>
                  <a:cubicBezTo>
                    <a:pt x="831333" y="2827089"/>
                    <a:pt x="624577" y="2738232"/>
                    <a:pt x="465676" y="2794000"/>
                  </a:cubicBezTo>
                  <a:cubicBezTo>
                    <a:pt x="272702" y="2773264"/>
                    <a:pt x="29335" y="2588267"/>
                    <a:pt x="0" y="2328324"/>
                  </a:cubicBezTo>
                  <a:cubicBezTo>
                    <a:pt x="-40555" y="2191293"/>
                    <a:pt x="1952" y="2065619"/>
                    <a:pt x="0" y="1881288"/>
                  </a:cubicBezTo>
                  <a:cubicBezTo>
                    <a:pt x="-1952" y="1696957"/>
                    <a:pt x="21556" y="1591920"/>
                    <a:pt x="0" y="1434253"/>
                  </a:cubicBezTo>
                  <a:cubicBezTo>
                    <a:pt x="-21556" y="1276586"/>
                    <a:pt x="45275" y="1152010"/>
                    <a:pt x="0" y="968591"/>
                  </a:cubicBezTo>
                  <a:cubicBezTo>
                    <a:pt x="-45275" y="785172"/>
                    <a:pt x="22397" y="592560"/>
                    <a:pt x="0" y="465676"/>
                  </a:cubicBezTo>
                  <a:close/>
                </a:path>
              </a:pathLst>
            </a:custGeom>
            <a:noFill/>
            <a:ln cap="flat" cmpd="sng" w="38100">
              <a:solidFill>
                <a:srgbClr val="7030A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87" u="none" cap="none" strike="noStrik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2"/>
            <p:cNvSpPr txBox="1"/>
            <p:nvPr/>
          </p:nvSpPr>
          <p:spPr>
            <a:xfrm>
              <a:off x="3799794" y="1948802"/>
              <a:ext cx="3815442" cy="26401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2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 GALINHA DO VIZINHO</a:t>
              </a:r>
              <a:endParaRPr/>
            </a:p>
            <a:p>
              <a:pPr indent="0" lvl="0" marL="0" marR="0" rtl="0" algn="l">
                <a:lnSpc>
                  <a:spcPct val="115000"/>
                </a:lnSpc>
                <a:spcBef>
                  <a:spcPts val="1066"/>
                </a:spcBef>
                <a:spcAft>
                  <a:spcPts val="0"/>
                </a:spcAft>
                <a:buNone/>
              </a:pPr>
              <a:r>
                <a:rPr b="0" i="0" lang="pt-BR" sz="2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BOTA OVO AMARELINHO.</a:t>
              </a:r>
              <a:endParaRPr/>
            </a:p>
            <a:p>
              <a:pPr indent="0" lvl="0" marL="0" marR="0" rtl="0" algn="l">
                <a:lnSpc>
                  <a:spcPct val="115000"/>
                </a:lnSpc>
                <a:spcBef>
                  <a:spcPts val="1066"/>
                </a:spcBef>
                <a:spcAft>
                  <a:spcPts val="0"/>
                </a:spcAft>
                <a:buNone/>
              </a:pPr>
              <a:r>
                <a:rPr b="0" i="0" lang="pt-BR" sz="2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BOTA 1, BOTA 2, BOTA 3, </a:t>
              </a:r>
              <a:endParaRPr/>
            </a:p>
            <a:p>
              <a:pPr indent="0" lvl="0" marL="0" marR="0" rtl="0" algn="l">
                <a:lnSpc>
                  <a:spcPct val="115000"/>
                </a:lnSpc>
                <a:spcBef>
                  <a:spcPts val="1066"/>
                </a:spcBef>
                <a:spcAft>
                  <a:spcPts val="0"/>
                </a:spcAft>
                <a:buNone/>
              </a:pPr>
              <a:r>
                <a:rPr b="0" i="0" lang="pt-BR" sz="2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BOTA 4, BOTA 5, BOTA 6, </a:t>
              </a:r>
              <a:endParaRPr/>
            </a:p>
            <a:p>
              <a:pPr indent="0" lvl="0" marL="0" marR="0" rtl="0" algn="l">
                <a:lnSpc>
                  <a:spcPct val="115000"/>
                </a:lnSpc>
                <a:spcBef>
                  <a:spcPts val="1066"/>
                </a:spcBef>
                <a:spcAft>
                  <a:spcPts val="0"/>
                </a:spcAft>
                <a:buNone/>
              </a:pPr>
              <a:r>
                <a:rPr b="0" i="0" lang="pt-BR" sz="2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BOTA 7, BOTA 8, BOTA 9, </a:t>
              </a:r>
              <a:endParaRPr/>
            </a:p>
            <a:p>
              <a:pPr indent="0" lvl="0" marL="0" marR="0" rtl="0" algn="l">
                <a:lnSpc>
                  <a:spcPct val="115000"/>
                </a:lnSpc>
                <a:spcBef>
                  <a:spcPts val="1066"/>
                </a:spcBef>
                <a:spcAft>
                  <a:spcPts val="0"/>
                </a:spcAft>
                <a:buNone/>
              </a:pPr>
              <a:r>
                <a:rPr b="0" i="0" lang="pt-BR" sz="2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BOTA 10!</a:t>
              </a:r>
              <a:endParaRPr/>
            </a:p>
          </p:txBody>
        </p:sp>
      </p:grpSp>
      <p:grpSp>
        <p:nvGrpSpPr>
          <p:cNvPr id="128" name="Google Shape;128;p2"/>
          <p:cNvGrpSpPr/>
          <p:nvPr/>
        </p:nvGrpSpPr>
        <p:grpSpPr>
          <a:xfrm>
            <a:off x="9014680" y="441200"/>
            <a:ext cx="2659795" cy="415517"/>
            <a:chOff x="289560" y="3851596"/>
            <a:chExt cx="2659795" cy="415517"/>
          </a:xfrm>
        </p:grpSpPr>
        <p:sp>
          <p:nvSpPr>
            <p:cNvPr id="129" name="Google Shape;129;p2"/>
            <p:cNvSpPr/>
            <p:nvPr/>
          </p:nvSpPr>
          <p:spPr>
            <a:xfrm>
              <a:off x="532705" y="3910261"/>
              <a:ext cx="2416650" cy="302955"/>
            </a:xfrm>
            <a:prstGeom prst="roundRect">
              <a:avLst>
                <a:gd fmla="val 50000" name="adj"/>
              </a:avLst>
            </a:prstGeom>
            <a:solidFill>
              <a:srgbClr val="BD68C1"/>
            </a:solidFill>
            <a:ln cap="flat" cmpd="sng" w="19050">
              <a:solidFill>
                <a:srgbClr val="A839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72000" spcFirstLastPara="1" rIns="10800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4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TODOS JUNTOS </a:t>
              </a:r>
              <a:endParaRPr/>
            </a:p>
          </p:txBody>
        </p:sp>
        <p:pic>
          <p:nvPicPr>
            <p:cNvPr id="130" name="Google Shape;130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89560" y="3851596"/>
              <a:ext cx="558800" cy="41551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31" name="Google Shape;131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0298" y="902243"/>
            <a:ext cx="457630" cy="46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m digital fictícia de personagem de desenho animado&#10;&#10;O conteúdo gerado por IA pode estar incorreto." id="132" name="Google Shape;132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06557" y="2735910"/>
            <a:ext cx="3310410" cy="33552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43"/>
          <p:cNvSpPr txBox="1"/>
          <p:nvPr/>
        </p:nvSpPr>
        <p:spPr>
          <a:xfrm>
            <a:off x="1317250" y="824254"/>
            <a:ext cx="4142326" cy="3060213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utilize essa atividade como uma brincadeira semelhante à “Forca”. Mesmo que alguns estudantes adivinhem a palavra rapidamente, o principal desafio é relacioná-la à quantidade de letras. Dessa forma, a proposta contribui para ampliar diferentes conhecimentos, como a contagem, a identificação de letras e a construção de palavras.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43"/>
          <p:cNvSpPr txBox="1"/>
          <p:nvPr/>
        </p:nvSpPr>
        <p:spPr>
          <a:xfrm>
            <a:off x="1317250" y="4818576"/>
            <a:ext cx="9977727" cy="1605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1" name="Google Shape;511;p43"/>
          <p:cNvGrpSpPr/>
          <p:nvPr/>
        </p:nvGrpSpPr>
        <p:grpSpPr>
          <a:xfrm>
            <a:off x="512657" y="950382"/>
            <a:ext cx="692128" cy="719813"/>
            <a:chOff x="512793" y="2412643"/>
            <a:chExt cx="692308" cy="720000"/>
          </a:xfrm>
        </p:grpSpPr>
        <p:pic>
          <p:nvPicPr>
            <p:cNvPr id="512" name="Google Shape;512;p4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3" name="Google Shape;513;p4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14" name="Google Shape;514;p43"/>
          <p:cNvSpPr txBox="1"/>
          <p:nvPr>
            <p:ph idx="1" type="subTitle"/>
          </p:nvPr>
        </p:nvSpPr>
        <p:spPr>
          <a:xfrm rot="-120000">
            <a:off x="176454" y="173404"/>
            <a:ext cx="1662524" cy="545374"/>
          </a:xfrm>
          <a:prstGeom prst="rect">
            <a:avLst/>
          </a:prstGeom>
          <a:noFill/>
          <a:ln>
            <a:noFill/>
          </a:ln>
        </p:spPr>
        <p:txBody>
          <a:bodyPr anchorCtr="0" anchor="ctr" bIns="71975" lIns="215925" spcFirstLastPara="1" rIns="215925" wrap="square" tIns="7197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11</a:t>
            </a:r>
            <a:endParaRPr/>
          </a:p>
        </p:txBody>
      </p:sp>
      <p:pic>
        <p:nvPicPr>
          <p:cNvPr id="515" name="Google Shape;515;p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93338" y="807189"/>
            <a:ext cx="5582829" cy="31403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44"/>
          <p:cNvSpPr txBox="1"/>
          <p:nvPr/>
        </p:nvSpPr>
        <p:spPr>
          <a:xfrm>
            <a:off x="1314316" y="813918"/>
            <a:ext cx="4340525" cy="3060213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Expectativas de respostas: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aproveite o slide e pergunte aos estudantes se eles conseguem contar quantos navios, ao todo, estão representados nas imagens. 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44"/>
          <p:cNvSpPr txBox="1"/>
          <p:nvPr/>
        </p:nvSpPr>
        <p:spPr>
          <a:xfrm>
            <a:off x="1317250" y="4818576"/>
            <a:ext cx="9977727" cy="1605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44"/>
          <p:cNvSpPr txBox="1"/>
          <p:nvPr>
            <p:ph idx="1" type="subTitle"/>
          </p:nvPr>
        </p:nvSpPr>
        <p:spPr>
          <a:xfrm rot="-120000">
            <a:off x="176454" y="173404"/>
            <a:ext cx="1662524" cy="545374"/>
          </a:xfrm>
          <a:prstGeom prst="rect">
            <a:avLst/>
          </a:prstGeom>
          <a:noFill/>
          <a:ln>
            <a:noFill/>
          </a:ln>
        </p:spPr>
        <p:txBody>
          <a:bodyPr anchorCtr="0" anchor="ctr" bIns="71975" lIns="215925" spcFirstLastPara="1" rIns="215925" wrap="square" tIns="7197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15</a:t>
            </a:r>
            <a:endParaRPr/>
          </a:p>
        </p:txBody>
      </p:sp>
      <p:grpSp>
        <p:nvGrpSpPr>
          <p:cNvPr id="523" name="Google Shape;523;p44"/>
          <p:cNvGrpSpPr/>
          <p:nvPr/>
        </p:nvGrpSpPr>
        <p:grpSpPr>
          <a:xfrm>
            <a:off x="512659" y="940045"/>
            <a:ext cx="692128" cy="719813"/>
            <a:chOff x="512793" y="3213794"/>
            <a:chExt cx="692308" cy="720000"/>
          </a:xfrm>
        </p:grpSpPr>
        <p:pic>
          <p:nvPicPr>
            <p:cNvPr id="524" name="Google Shape;524;p4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5" name="Google Shape;525;p4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22351" y="3321809"/>
              <a:ext cx="475101" cy="4751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26" name="Google Shape;526;p4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94413" y="818693"/>
            <a:ext cx="5578217" cy="31377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45"/>
          <p:cNvSpPr txBox="1"/>
          <p:nvPr/>
        </p:nvSpPr>
        <p:spPr>
          <a:xfrm>
            <a:off x="1314317" y="813921"/>
            <a:ext cx="4386408" cy="3060213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Expectativas de respostas: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aproveite o slide e pergunte aos estudantes se eles conseguem contar quantos ratinhos, ao todo, estão representados nas imagens. 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45"/>
          <p:cNvSpPr txBox="1"/>
          <p:nvPr/>
        </p:nvSpPr>
        <p:spPr>
          <a:xfrm>
            <a:off x="1317250" y="4818576"/>
            <a:ext cx="9977727" cy="1605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45"/>
          <p:cNvSpPr txBox="1"/>
          <p:nvPr>
            <p:ph idx="1" type="subTitle"/>
          </p:nvPr>
        </p:nvSpPr>
        <p:spPr>
          <a:xfrm rot="-120000">
            <a:off x="176454" y="173404"/>
            <a:ext cx="1662524" cy="545374"/>
          </a:xfrm>
          <a:prstGeom prst="rect">
            <a:avLst/>
          </a:prstGeom>
          <a:noFill/>
          <a:ln>
            <a:noFill/>
          </a:ln>
        </p:spPr>
        <p:txBody>
          <a:bodyPr anchorCtr="0" anchor="ctr" bIns="71975" lIns="215925" spcFirstLastPara="1" rIns="215925" wrap="square" tIns="7197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17</a:t>
            </a:r>
            <a:endParaRPr/>
          </a:p>
        </p:txBody>
      </p:sp>
      <p:grpSp>
        <p:nvGrpSpPr>
          <p:cNvPr id="534" name="Google Shape;534;p45"/>
          <p:cNvGrpSpPr/>
          <p:nvPr/>
        </p:nvGrpSpPr>
        <p:grpSpPr>
          <a:xfrm>
            <a:off x="512659" y="940047"/>
            <a:ext cx="692128" cy="719813"/>
            <a:chOff x="512793" y="3213794"/>
            <a:chExt cx="692308" cy="720000"/>
          </a:xfrm>
        </p:grpSpPr>
        <p:pic>
          <p:nvPicPr>
            <p:cNvPr id="535" name="Google Shape;535;p4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6" name="Google Shape;536;p4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22351" y="3321809"/>
              <a:ext cx="475101" cy="4751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37" name="Google Shape;537;p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94413" y="810495"/>
            <a:ext cx="5567204" cy="31315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46"/>
          <p:cNvSpPr txBox="1"/>
          <p:nvPr/>
        </p:nvSpPr>
        <p:spPr>
          <a:xfrm>
            <a:off x="1317250" y="813951"/>
            <a:ext cx="4142326" cy="3060213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antes de apresentar o slide à turma, pergunte aos estudantes: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“Quem gostaria de compartilhar algo que aprendeu na aula de hoje?”. Ouça as respostas com atenção e, em seguida, leia os itens do slide.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Retomar os conteúdos a partir das vivências e atividades realizadas contribui para reforçar e consolidar os aprendizados.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46"/>
          <p:cNvSpPr txBox="1"/>
          <p:nvPr/>
        </p:nvSpPr>
        <p:spPr>
          <a:xfrm>
            <a:off x="1317250" y="4818576"/>
            <a:ext cx="9977727" cy="1605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4" name="Google Shape;544;p46"/>
          <p:cNvGrpSpPr/>
          <p:nvPr/>
        </p:nvGrpSpPr>
        <p:grpSpPr>
          <a:xfrm>
            <a:off x="512657" y="940079"/>
            <a:ext cx="692128" cy="719813"/>
            <a:chOff x="512793" y="2412643"/>
            <a:chExt cx="692308" cy="720000"/>
          </a:xfrm>
        </p:grpSpPr>
        <p:pic>
          <p:nvPicPr>
            <p:cNvPr id="545" name="Google Shape;545;p4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6" name="Google Shape;546;p4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47" name="Google Shape;547;p46"/>
          <p:cNvSpPr txBox="1"/>
          <p:nvPr>
            <p:ph idx="1" type="subTitle"/>
          </p:nvPr>
        </p:nvSpPr>
        <p:spPr>
          <a:xfrm rot="-120000">
            <a:off x="176454" y="173404"/>
            <a:ext cx="1662524" cy="545374"/>
          </a:xfrm>
          <a:prstGeom prst="rect">
            <a:avLst/>
          </a:prstGeom>
          <a:noFill/>
          <a:ln>
            <a:noFill/>
          </a:ln>
        </p:spPr>
        <p:txBody>
          <a:bodyPr anchorCtr="0" anchor="ctr" bIns="71975" lIns="215925" spcFirstLastPara="1" rIns="215925" wrap="square" tIns="7197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22</a:t>
            </a:r>
            <a:endParaRPr/>
          </a:p>
        </p:txBody>
      </p:sp>
      <p:pic>
        <p:nvPicPr>
          <p:cNvPr id="548" name="Google Shape;548;p4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94414" y="818815"/>
            <a:ext cx="5581754" cy="31397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"/>
          <p:cNvSpPr txBox="1"/>
          <p:nvPr>
            <p:ph idx="1" type="body"/>
          </p:nvPr>
        </p:nvSpPr>
        <p:spPr>
          <a:xfrm>
            <a:off x="545457" y="1082884"/>
            <a:ext cx="11097909" cy="89520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4013" lvl="0" marL="35401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●"/>
            </a:pPr>
            <a:r>
              <a:rPr lang="pt-BR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VAMOS ASSISTIR AO VÍDEO “A GALINHA DO VIZINHO”.</a:t>
            </a:r>
            <a:endParaRPr/>
          </a:p>
          <a:p>
            <a:pPr indent="-330086" lvl="0" marL="592519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t/>
            </a:r>
            <a:endParaRPr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543" lvl="0" marL="45708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t/>
            </a:r>
            <a:endParaRPr/>
          </a:p>
        </p:txBody>
      </p:sp>
      <p:pic>
        <p:nvPicPr>
          <p:cNvPr descr="Uma imagem contendo Diagrama&#10;&#10;Descrição gerada automaticamente" id="138" name="Google Shape;138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79150" y="1704848"/>
            <a:ext cx="8144578" cy="4143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05680" y="403158"/>
            <a:ext cx="674649" cy="46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0" name="Google Shape;140;p3"/>
          <p:cNvGrpSpPr/>
          <p:nvPr/>
        </p:nvGrpSpPr>
        <p:grpSpPr>
          <a:xfrm>
            <a:off x="3660321" y="5963027"/>
            <a:ext cx="4868179" cy="459364"/>
            <a:chOff x="3952867" y="3554679"/>
            <a:chExt cx="4868179" cy="459364"/>
          </a:xfrm>
        </p:grpSpPr>
        <p:sp>
          <p:nvSpPr>
            <p:cNvPr id="141" name="Google Shape;141;p3"/>
            <p:cNvSpPr/>
            <p:nvPr/>
          </p:nvSpPr>
          <p:spPr>
            <a:xfrm>
              <a:off x="4289889" y="3708331"/>
              <a:ext cx="4531157" cy="302955"/>
            </a:xfrm>
            <a:prstGeom prst="roundRect">
              <a:avLst>
                <a:gd fmla="val 50000" name="adj"/>
              </a:avLst>
            </a:prstGeom>
            <a:solidFill>
              <a:srgbClr val="FFF2CC"/>
            </a:solidFill>
            <a:ln cap="flat" cmpd="sng" w="127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72000" spcFirstLastPara="1" rIns="10800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1400" u="sng" cap="none" strike="noStrike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  <a:hlinkClick r:id="rId5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https://www.youtube.com/watch?v=HOhdgka_T9o</a:t>
              </a:r>
              <a:r>
                <a:rPr b="0" i="0" lang="pt-BR" sz="1400" u="none" cap="none" strike="noStrike">
                  <a:solidFill>
                    <a:srgbClr val="231F20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42" name="Google Shape;142;p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3952867" y="3554679"/>
              <a:ext cx="524987" cy="45936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6"/>
          <p:cNvSpPr txBox="1"/>
          <p:nvPr>
            <p:ph idx="1" type="body"/>
          </p:nvPr>
        </p:nvSpPr>
        <p:spPr>
          <a:xfrm>
            <a:off x="482329" y="1727190"/>
            <a:ext cx="11498177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4013" lvl="0" marL="35401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80"/>
              <a:buFont typeface="Arial"/>
              <a:buChar char="●"/>
            </a:pPr>
            <a:r>
              <a:rPr lang="pt-BR" sz="26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CADA UM DE VOCÊS RECEBERÁ FICHAS COM NÚMEROS DE 1 A 5.</a:t>
            </a:r>
            <a:endParaRPr/>
          </a:p>
          <a:p>
            <a:pPr indent="-354013" lvl="0" marL="354013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80"/>
              <a:buFont typeface="Arial"/>
              <a:buChar char="●"/>
            </a:pPr>
            <a:r>
              <a:rPr lang="pt-BR" sz="26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VAMOS CANTAR NOVAMENTE A PARLENDA “A GALINHA DO VIZINHO”.</a:t>
            </a:r>
            <a:endParaRPr/>
          </a:p>
          <a:p>
            <a:pPr indent="-354013" lvl="0" marL="354013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80"/>
              <a:buFont typeface="Arial"/>
              <a:buChar char="●"/>
            </a:pPr>
            <a:r>
              <a:rPr lang="pt-BR" sz="26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À MEDIDA QUE CANTAMOS, MOSTREM OS CARTÕES QUE INDICAM CADA UMA DAS QUANTIDADES CITADAS PELA PARLENDA.</a:t>
            </a:r>
            <a:endParaRPr/>
          </a:p>
          <a:p>
            <a:pPr indent="-228543" lvl="0" marL="457086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rPr lang="pt-BR" sz="2399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48" name="Google Shape;148;p6"/>
          <p:cNvSpPr txBox="1"/>
          <p:nvPr/>
        </p:nvSpPr>
        <p:spPr>
          <a:xfrm>
            <a:off x="1152265" y="809454"/>
            <a:ext cx="9884293" cy="5942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CANTANDO COM OS NÚMEROS</a:t>
            </a:r>
            <a:endParaRPr/>
          </a:p>
        </p:txBody>
      </p:sp>
      <p:sp>
        <p:nvSpPr>
          <p:cNvPr id="149" name="Google Shape;149;p6"/>
          <p:cNvSpPr/>
          <p:nvPr/>
        </p:nvSpPr>
        <p:spPr>
          <a:xfrm>
            <a:off x="842923" y="4851638"/>
            <a:ext cx="3543886" cy="1025409"/>
          </a:xfrm>
          <a:prstGeom prst="wave">
            <a:avLst>
              <a:gd fmla="val 6702" name="adj1"/>
              <a:gd fmla="val -1185" name="adj2"/>
            </a:avLst>
          </a:prstGeom>
          <a:solidFill>
            <a:srgbClr val="04D2B0"/>
          </a:solidFill>
          <a:ln cap="flat" cmpd="sng" w="28575">
            <a:solidFill>
              <a:srgbClr val="575757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399" u="none" cap="none" strike="noStrike">
                <a:solidFill>
                  <a:srgbClr val="3B3B3B"/>
                </a:solidFill>
                <a:latin typeface="Arial"/>
                <a:ea typeface="Arial"/>
                <a:cs typeface="Arial"/>
                <a:sym typeface="Arial"/>
              </a:rPr>
              <a:t>VAMOS COMEÇAR?</a:t>
            </a:r>
            <a:endParaRPr/>
          </a:p>
        </p:txBody>
      </p:sp>
      <p:pic>
        <p:nvPicPr>
          <p:cNvPr id="150" name="Google Shape;150;p6"/>
          <p:cNvPicPr preferRelativeResize="0"/>
          <p:nvPr/>
        </p:nvPicPr>
        <p:blipFill rotWithShape="1">
          <a:blip r:embed="rId3">
            <a:alphaModFix/>
          </a:blip>
          <a:srcRect b="0" l="2321" r="2320" t="0"/>
          <a:stretch/>
        </p:blipFill>
        <p:spPr>
          <a:xfrm>
            <a:off x="9817675" y="4523571"/>
            <a:ext cx="1218883" cy="1516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0298" y="902243"/>
            <a:ext cx="457630" cy="46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roda&#10;&#10;O conteúdo gerado por IA pode estar incorreto." id="152" name="Google Shape;152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43183" y="4628535"/>
            <a:ext cx="4699847" cy="151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417053" y="464618"/>
            <a:ext cx="326369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8" name="Google Shape;158;p10"/>
          <p:cNvCxnSpPr/>
          <p:nvPr/>
        </p:nvCxnSpPr>
        <p:spPr>
          <a:xfrm>
            <a:off x="2056453" y="2598394"/>
            <a:ext cx="7170440" cy="0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8039"/>
              </a:srgbClr>
            </a:outerShdw>
          </a:effectLst>
        </p:spPr>
      </p:cxnSp>
      <p:pic>
        <p:nvPicPr>
          <p:cNvPr id="159" name="Google Shape;159;p10"/>
          <p:cNvPicPr preferRelativeResize="0"/>
          <p:nvPr/>
        </p:nvPicPr>
        <p:blipFill rotWithShape="1">
          <a:blip r:embed="rId3">
            <a:alphaModFix/>
          </a:blip>
          <a:srcRect b="0" l="554" r="553" t="0"/>
          <a:stretch/>
        </p:blipFill>
        <p:spPr>
          <a:xfrm>
            <a:off x="2410793" y="4545496"/>
            <a:ext cx="1872551" cy="1874296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10"/>
          <p:cNvSpPr/>
          <p:nvPr/>
        </p:nvSpPr>
        <p:spPr>
          <a:xfrm>
            <a:off x="4515006" y="5587946"/>
            <a:ext cx="959750" cy="647831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8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10"/>
          <p:cNvSpPr/>
          <p:nvPr/>
        </p:nvSpPr>
        <p:spPr>
          <a:xfrm>
            <a:off x="8585563" y="5587946"/>
            <a:ext cx="959750" cy="647831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8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2" name="Google Shape;162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75023" y="4269020"/>
            <a:ext cx="1876311" cy="1840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225881" y="405658"/>
            <a:ext cx="577729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10"/>
          <p:cNvSpPr txBox="1"/>
          <p:nvPr/>
        </p:nvSpPr>
        <p:spPr>
          <a:xfrm>
            <a:off x="581739" y="3117298"/>
            <a:ext cx="11092736" cy="9128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12866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CONTE OS DEDOS DA MÃO E DO PÉ DE PEDRO E REGISTRE O NÚMERO CORRESPONDENTE.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10"/>
          <p:cNvSpPr txBox="1"/>
          <p:nvPr/>
        </p:nvSpPr>
        <p:spPr>
          <a:xfrm>
            <a:off x="732943" y="881816"/>
            <a:ext cx="10118659" cy="2116028"/>
          </a:xfrm>
          <a:prstGeom prst="rect">
            <a:avLst/>
          </a:prstGeom>
          <a:noFill/>
          <a:ln cap="flat" cmpd="sng" w="190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12866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66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O QUE É, O QUE É?</a:t>
            </a:r>
            <a:endParaRPr/>
          </a:p>
          <a:p>
            <a:pPr indent="0" lvl="0" marL="0" marR="12866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666" u="none" cap="none" strike="noStrike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12866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66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12866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87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TODOS TEM 2, VOCÊ TEM 1 E EU NÃO TENHO NENHUM?</a:t>
            </a:r>
            <a:endParaRPr b="0" i="0" sz="2666" u="none" cap="none" strike="noStrike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12866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66" u="none" cap="none" strike="noStrike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10"/>
          <p:cNvSpPr txBox="1"/>
          <p:nvPr/>
        </p:nvSpPr>
        <p:spPr>
          <a:xfrm>
            <a:off x="998820" y="1399303"/>
            <a:ext cx="9586901" cy="1323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TODOS TÊM 2, VOCÊ TEM 1 E EU NÃO TENHO NENHUM?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66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666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9809" y="1342107"/>
            <a:ext cx="11607086" cy="650127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0"/>
          <p:cNvSpPr txBox="1"/>
          <p:nvPr/>
        </p:nvSpPr>
        <p:spPr>
          <a:xfrm>
            <a:off x="732943" y="881816"/>
            <a:ext cx="10118659" cy="2116028"/>
          </a:xfrm>
          <a:prstGeom prst="rect">
            <a:avLst/>
          </a:prstGeom>
          <a:noFill/>
          <a:ln cap="flat" cmpd="sng" w="190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12866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66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O QUE É, O QUE É?</a:t>
            </a:r>
            <a:endParaRPr/>
          </a:p>
          <a:p>
            <a:pPr indent="0" lvl="0" marL="0" marR="12866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666" u="none" cap="none" strike="noStrike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12866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66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12866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87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TODOS TEM 2, VOCÊ TEM 1 E EU NÃO TENHO NENHUM?</a:t>
            </a:r>
            <a:endParaRPr b="0" i="0" sz="2666" u="none" cap="none" strike="noStrike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12866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66" u="none" cap="none" strike="noStrike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20"/>
          <p:cNvSpPr txBox="1"/>
          <p:nvPr/>
        </p:nvSpPr>
        <p:spPr>
          <a:xfrm>
            <a:off x="581739" y="3117298"/>
            <a:ext cx="11139919" cy="9128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12866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CONTE OS DEDOS DA MÃO E DO PÉ DE PEDRO E REGISTRE O NÚMERO CORRESPONDENTE.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20"/>
          <p:cNvSpPr txBox="1"/>
          <p:nvPr/>
        </p:nvSpPr>
        <p:spPr>
          <a:xfrm>
            <a:off x="998820" y="1399303"/>
            <a:ext cx="9586901" cy="1323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TODOS TÊM 2, VOCÊ TEM 1 E EU NÃO TENHO NENHUM?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66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66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LETRA “O”.</a:t>
            </a:r>
            <a:endParaRPr/>
          </a:p>
        </p:txBody>
      </p:sp>
      <p:sp>
        <p:nvSpPr>
          <p:cNvPr id="175" name="Google Shape;175;p20"/>
          <p:cNvSpPr/>
          <p:nvPr/>
        </p:nvSpPr>
        <p:spPr>
          <a:xfrm>
            <a:off x="4515006" y="5587946"/>
            <a:ext cx="959750" cy="647831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8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20"/>
          <p:cNvSpPr/>
          <p:nvPr/>
        </p:nvSpPr>
        <p:spPr>
          <a:xfrm>
            <a:off x="8585563" y="5587946"/>
            <a:ext cx="959750" cy="647831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8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20"/>
          <p:cNvSpPr txBox="1"/>
          <p:nvPr/>
        </p:nvSpPr>
        <p:spPr>
          <a:xfrm>
            <a:off x="4718094" y="5587946"/>
            <a:ext cx="977645" cy="6256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46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178" name="Google Shape;178;p20"/>
          <p:cNvSpPr txBox="1"/>
          <p:nvPr/>
        </p:nvSpPr>
        <p:spPr>
          <a:xfrm>
            <a:off x="8806546" y="5579357"/>
            <a:ext cx="977645" cy="6256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46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pic>
        <p:nvPicPr>
          <p:cNvPr id="179" name="Google Shape;179;p20"/>
          <p:cNvPicPr preferRelativeResize="0"/>
          <p:nvPr/>
        </p:nvPicPr>
        <p:blipFill rotWithShape="1">
          <a:blip r:embed="rId4">
            <a:alphaModFix/>
          </a:blip>
          <a:srcRect b="0" l="554" r="553" t="0"/>
          <a:stretch/>
        </p:blipFill>
        <p:spPr>
          <a:xfrm>
            <a:off x="2410793" y="4545496"/>
            <a:ext cx="1872551" cy="187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775023" y="4269020"/>
            <a:ext cx="1876311" cy="184091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0"/>
          <p:cNvSpPr txBox="1"/>
          <p:nvPr/>
        </p:nvSpPr>
        <p:spPr>
          <a:xfrm>
            <a:off x="8742592" y="422253"/>
            <a:ext cx="239183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0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" name="Google Shape;182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289885" y="396300"/>
            <a:ext cx="414819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1739" y="1229443"/>
            <a:ext cx="11607086" cy="6501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8" name="Google Shape;188;p21"/>
          <p:cNvGrpSpPr/>
          <p:nvPr/>
        </p:nvGrpSpPr>
        <p:grpSpPr>
          <a:xfrm>
            <a:off x="2397772" y="3873908"/>
            <a:ext cx="2193838" cy="1496802"/>
            <a:chOff x="772450" y="2724678"/>
            <a:chExt cx="1645807" cy="1122894"/>
          </a:xfrm>
        </p:grpSpPr>
        <p:pic>
          <p:nvPicPr>
            <p:cNvPr id="189" name="Google Shape;189;p2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288288" y="3314648"/>
              <a:ext cx="817912" cy="5329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0" name="Google Shape;190;p2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72450" y="2724678"/>
              <a:ext cx="817912" cy="5329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1" name="Google Shape;191;p2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600345" y="2745089"/>
              <a:ext cx="817912" cy="53292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2" name="Google Shape;192;p21"/>
          <p:cNvGrpSpPr/>
          <p:nvPr/>
        </p:nvGrpSpPr>
        <p:grpSpPr>
          <a:xfrm>
            <a:off x="5701476" y="3901115"/>
            <a:ext cx="2303427" cy="1497865"/>
            <a:chOff x="3062189" y="2706854"/>
            <a:chExt cx="1728020" cy="1123691"/>
          </a:xfrm>
        </p:grpSpPr>
        <p:pic>
          <p:nvPicPr>
            <p:cNvPr id="193" name="Google Shape;193;p2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062189" y="2706854"/>
              <a:ext cx="817912" cy="5329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4" name="Google Shape;194;p2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972297" y="2706854"/>
              <a:ext cx="817912" cy="5329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5" name="Google Shape;195;p2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108287" y="3297621"/>
              <a:ext cx="817912" cy="5329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6" name="Google Shape;196;p2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970789" y="3297621"/>
              <a:ext cx="817912" cy="53292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7" name="Google Shape;197;p21"/>
          <p:cNvGrpSpPr/>
          <p:nvPr/>
        </p:nvGrpSpPr>
        <p:grpSpPr>
          <a:xfrm>
            <a:off x="8850882" y="4295390"/>
            <a:ext cx="2216268" cy="710380"/>
            <a:chOff x="6082084" y="3583661"/>
            <a:chExt cx="1662634" cy="532924"/>
          </a:xfrm>
        </p:grpSpPr>
        <p:pic>
          <p:nvPicPr>
            <p:cNvPr id="198" name="Google Shape;198;p2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082084" y="3583661"/>
              <a:ext cx="817912" cy="5329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9" name="Google Shape;199;p2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926806" y="3583661"/>
              <a:ext cx="817912" cy="5329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0" name="Google Shape;200;p21"/>
          <p:cNvSpPr txBox="1"/>
          <p:nvPr/>
        </p:nvSpPr>
        <p:spPr>
          <a:xfrm>
            <a:off x="549275" y="859545"/>
            <a:ext cx="11125200" cy="1323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12781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OBSERVE AS PANELAS QUE MARICOTA UTILIZA PARA COZINHAR. ESCREVA O NÚMERO CORRESPONDENTE A CADA QUANTIDADE. </a:t>
            </a:r>
            <a:endParaRPr/>
          </a:p>
        </p:txBody>
      </p:sp>
      <p:pic>
        <p:nvPicPr>
          <p:cNvPr id="201" name="Google Shape;201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79824" y="2487572"/>
            <a:ext cx="1916720" cy="2347370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1"/>
          <p:cNvSpPr/>
          <p:nvPr/>
        </p:nvSpPr>
        <p:spPr>
          <a:xfrm>
            <a:off x="3123387" y="5702363"/>
            <a:ext cx="959750" cy="647831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8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21"/>
          <p:cNvSpPr/>
          <p:nvPr/>
        </p:nvSpPr>
        <p:spPr>
          <a:xfrm>
            <a:off x="6432752" y="5702363"/>
            <a:ext cx="959750" cy="647831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8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21"/>
          <p:cNvSpPr/>
          <p:nvPr/>
        </p:nvSpPr>
        <p:spPr>
          <a:xfrm>
            <a:off x="9497010" y="5628557"/>
            <a:ext cx="959750" cy="647831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8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5" name="Google Shape;205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225881" y="405658"/>
            <a:ext cx="577729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2"/>
          <p:cNvSpPr/>
          <p:nvPr/>
        </p:nvSpPr>
        <p:spPr>
          <a:xfrm>
            <a:off x="3123387" y="5702363"/>
            <a:ext cx="959750" cy="647831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8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22"/>
          <p:cNvSpPr/>
          <p:nvPr/>
        </p:nvSpPr>
        <p:spPr>
          <a:xfrm>
            <a:off x="6432752" y="5702363"/>
            <a:ext cx="959750" cy="647831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8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22"/>
          <p:cNvSpPr/>
          <p:nvPr/>
        </p:nvSpPr>
        <p:spPr>
          <a:xfrm>
            <a:off x="9497010" y="5628557"/>
            <a:ext cx="959750" cy="647831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8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22"/>
          <p:cNvSpPr txBox="1"/>
          <p:nvPr/>
        </p:nvSpPr>
        <p:spPr>
          <a:xfrm>
            <a:off x="3338867" y="5693266"/>
            <a:ext cx="977645" cy="6256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46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214" name="Google Shape;214;p22"/>
          <p:cNvSpPr txBox="1"/>
          <p:nvPr/>
        </p:nvSpPr>
        <p:spPr>
          <a:xfrm>
            <a:off x="6674952" y="5702363"/>
            <a:ext cx="977645" cy="6256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46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215" name="Google Shape;215;p22"/>
          <p:cNvSpPr txBox="1"/>
          <p:nvPr/>
        </p:nvSpPr>
        <p:spPr>
          <a:xfrm>
            <a:off x="9704868" y="5628556"/>
            <a:ext cx="977645" cy="6256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466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pic>
        <p:nvPicPr>
          <p:cNvPr id="216" name="Google Shape;216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1739" y="1229443"/>
            <a:ext cx="11607086" cy="6501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7" name="Google Shape;217;p22"/>
          <p:cNvGrpSpPr/>
          <p:nvPr/>
        </p:nvGrpSpPr>
        <p:grpSpPr>
          <a:xfrm>
            <a:off x="2397772" y="3873908"/>
            <a:ext cx="2193838" cy="1496802"/>
            <a:chOff x="772450" y="2724678"/>
            <a:chExt cx="1645807" cy="1122894"/>
          </a:xfrm>
        </p:grpSpPr>
        <p:pic>
          <p:nvPicPr>
            <p:cNvPr id="218" name="Google Shape;218;p2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288288" y="3314648"/>
              <a:ext cx="817912" cy="5329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9" name="Google Shape;219;p2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72450" y="2724678"/>
              <a:ext cx="817912" cy="5329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0" name="Google Shape;220;p2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600345" y="2745089"/>
              <a:ext cx="817912" cy="53292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21" name="Google Shape;221;p22"/>
          <p:cNvGrpSpPr/>
          <p:nvPr/>
        </p:nvGrpSpPr>
        <p:grpSpPr>
          <a:xfrm>
            <a:off x="5701476" y="3901115"/>
            <a:ext cx="2303427" cy="1497865"/>
            <a:chOff x="3062189" y="2706854"/>
            <a:chExt cx="1728020" cy="1123691"/>
          </a:xfrm>
        </p:grpSpPr>
        <p:pic>
          <p:nvPicPr>
            <p:cNvPr id="222" name="Google Shape;222;p2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062189" y="2706854"/>
              <a:ext cx="817912" cy="5329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3" name="Google Shape;223;p2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972297" y="2706854"/>
              <a:ext cx="817912" cy="5329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4" name="Google Shape;224;p2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108287" y="3297621"/>
              <a:ext cx="817912" cy="5329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5" name="Google Shape;225;p2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970789" y="3297621"/>
              <a:ext cx="817912" cy="53292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26" name="Google Shape;226;p22"/>
          <p:cNvGrpSpPr/>
          <p:nvPr/>
        </p:nvGrpSpPr>
        <p:grpSpPr>
          <a:xfrm>
            <a:off x="8850882" y="4295390"/>
            <a:ext cx="2216268" cy="710380"/>
            <a:chOff x="6082084" y="3583661"/>
            <a:chExt cx="1662634" cy="532924"/>
          </a:xfrm>
        </p:grpSpPr>
        <p:pic>
          <p:nvPicPr>
            <p:cNvPr id="227" name="Google Shape;227;p2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082084" y="3583661"/>
              <a:ext cx="817912" cy="5329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8" name="Google Shape;228;p2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926806" y="3583661"/>
              <a:ext cx="817912" cy="53292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29" name="Google Shape;229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79824" y="2487572"/>
            <a:ext cx="1916720" cy="234737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2"/>
          <p:cNvSpPr txBox="1"/>
          <p:nvPr/>
        </p:nvSpPr>
        <p:spPr>
          <a:xfrm>
            <a:off x="8742592" y="422253"/>
            <a:ext cx="239183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0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" name="Google Shape;231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289885" y="396300"/>
            <a:ext cx="414819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2"/>
          <p:cNvSpPr txBox="1"/>
          <p:nvPr/>
        </p:nvSpPr>
        <p:spPr>
          <a:xfrm>
            <a:off x="549275" y="859545"/>
            <a:ext cx="11125200" cy="1323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12781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OBSERVE AS PANELAS QUE MARICOTA UTILIZA PARA COZINHAR. ESCREVA O NÚMERO CORRESPONDENTE A CADA QUANTIDADE.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2026 MA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Viviane Da Costa Batista Pereira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