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Oswald" panose="020B0604020202020204" charset="0"/>
      <p:regular r:id="rId16"/>
      <p:bold r:id="rId17"/>
    </p:embeddedFont>
    <p:embeddedFont>
      <p:font typeface="Roboto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E367B7-8101-4D69-9FCA-F33B7EDE86B4}">
  <a:tblStyle styleId="{79E367B7-8101-4D69-9FCA-F33B7EDE86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759386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759386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4b24191ae3_1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4b24191ae3_1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527593868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527593868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4b24191ae3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4b24191ae3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b24191ae3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b24191ae3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4b24191ae3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4b24191ae3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b24191ae3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4b24191ae3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4b24191ae3_1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4b24191ae3_1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4b24191ae3_1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4b24191ae3_1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4b24191ae3_1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4b24191ae3_1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3.png"/><Relationship Id="rId10" Type="http://schemas.openxmlformats.org/officeDocument/2006/relationships/image" Target="../media/image63.png"/><Relationship Id="rId4" Type="http://schemas.openxmlformats.org/officeDocument/2006/relationships/image" Target="../media/image4.png"/><Relationship Id="rId9" Type="http://schemas.openxmlformats.org/officeDocument/2006/relationships/image" Target="../media/image62.pn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16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29.png"/><Relationship Id="rId5" Type="http://schemas.openxmlformats.org/officeDocument/2006/relationships/image" Target="../media/image13.png"/><Relationship Id="rId15" Type="http://schemas.openxmlformats.org/officeDocument/2006/relationships/image" Target="../media/image10.png"/><Relationship Id="rId10" Type="http://schemas.openxmlformats.org/officeDocument/2006/relationships/image" Target="../media/image28.png"/><Relationship Id="rId4" Type="http://schemas.openxmlformats.org/officeDocument/2006/relationships/image" Target="../media/image12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4.png"/><Relationship Id="rId18" Type="http://schemas.openxmlformats.org/officeDocument/2006/relationships/image" Target="../media/image39.png"/><Relationship Id="rId3" Type="http://schemas.openxmlformats.org/officeDocument/2006/relationships/image" Target="../media/image32.png"/><Relationship Id="rId21" Type="http://schemas.openxmlformats.org/officeDocument/2006/relationships/image" Target="../media/image10.png"/><Relationship Id="rId7" Type="http://schemas.openxmlformats.org/officeDocument/2006/relationships/image" Target="../media/image33.png"/><Relationship Id="rId12" Type="http://schemas.openxmlformats.org/officeDocument/2006/relationships/image" Target="../media/image17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5" Type="http://schemas.openxmlformats.org/officeDocument/2006/relationships/image" Target="../media/image36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5.png"/><Relationship Id="rId18" Type="http://schemas.openxmlformats.org/officeDocument/2006/relationships/image" Target="../media/image10.pn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12" Type="http://schemas.openxmlformats.org/officeDocument/2006/relationships/image" Target="../media/image22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47.png"/><Relationship Id="rId10" Type="http://schemas.openxmlformats.org/officeDocument/2006/relationships/image" Target="../media/image44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50.png"/><Relationship Id="rId7" Type="http://schemas.openxmlformats.org/officeDocument/2006/relationships/image" Target="../media/image18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6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5.png"/><Relationship Id="rId5" Type="http://schemas.openxmlformats.org/officeDocument/2006/relationships/image" Target="../media/image51.png"/><Relationship Id="rId15" Type="http://schemas.openxmlformats.org/officeDocument/2006/relationships/image" Target="../media/image55.png"/><Relationship Id="rId10" Type="http://schemas.openxmlformats.org/officeDocument/2006/relationships/image" Target="../media/image14.png"/><Relationship Id="rId19" Type="http://schemas.openxmlformats.org/officeDocument/2006/relationships/image" Target="../media/image59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Relationship Id="rId1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Die Botschaft der Plattform anpassen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D7C8A"/>
                </a:solidFill>
              </a:rPr>
              <a:t>Mit Online-Akteuren kooperieren &gt; Medienanalyse &gt; </a:t>
            </a:r>
            <a:r>
              <a:rPr lang="de-DE" b="1">
                <a:solidFill>
                  <a:srgbClr val="5D7C8A"/>
                </a:solidFill>
              </a:rPr>
              <a:t>Die Botschaft der Plattform anpassen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37"/>
          <p:cNvGrpSpPr/>
          <p:nvPr/>
        </p:nvGrpSpPr>
        <p:grpSpPr>
          <a:xfrm>
            <a:off x="5309096" y="1496991"/>
            <a:ext cx="3731952" cy="1811132"/>
            <a:chOff x="5082300" y="1138525"/>
            <a:chExt cx="4690149" cy="2276150"/>
          </a:xfrm>
        </p:grpSpPr>
        <p:pic>
          <p:nvPicPr>
            <p:cNvPr id="159" name="Google Shape;159;p3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082300" y="1397863"/>
              <a:ext cx="1576624" cy="1576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37"/>
            <p:cNvSpPr/>
            <p:nvPr/>
          </p:nvSpPr>
          <p:spPr>
            <a:xfrm>
              <a:off x="6879225" y="1912725"/>
              <a:ext cx="871800" cy="546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1" name="Google Shape;161;p3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496300" y="1138525"/>
              <a:ext cx="2276149" cy="22761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A72418B0-7109-4BD1-9578-C1736F6D82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6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Öffentliche Nachricht teilen, um alle User zum sofortigen Handeln zu bewegen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08" name="Google Shape;408;p46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Öffentliche Nachricht teilen, die von einer einflussreichen Person gelesen werden soll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09" name="Google Shape;409;p46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Eine Nachricht teilen, in der die Passivität einer Firma/Organisation kritisiert wird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10" name="Google Shape;410;p46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Inhalte teilen, die über Hashtags ein breites Publikum erreichen sollen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11" name="Google Shape;411;p46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Eine schwierige Frage stellen in der Hoffnung, dass ein Experte antwortet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12" name="Google Shape;412;p46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Kontrolle über Kommentare haben, die Leute zu deinen Inhalten posten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13" name="Google Shape;413;p46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5D7C8A"/>
                </a:solidFill>
              </a:rPr>
              <a:t>Botschafts-Karten</a:t>
            </a:r>
            <a:endParaRPr sz="3000" b="1" dirty="0">
              <a:solidFill>
                <a:srgbClr val="5D7C8A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F93EAA7-85A5-404D-BCA8-330AD3425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4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7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422" name="Google Shape;422;p47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423" name="Google Shape;423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7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4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E7E9F72-07B7-431B-ABFD-8DD90AE07D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pic>
        <p:nvPicPr>
          <p:cNvPr id="167" name="Google Shape;1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8" name="Google Shape;168;p38"/>
          <p:cNvSpPr txBox="1"/>
          <p:nvPr/>
        </p:nvSpPr>
        <p:spPr>
          <a:xfrm>
            <a:off x="166603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latin typeface="Oswald"/>
                <a:ea typeface="Oswald"/>
                <a:cs typeface="Oswald"/>
                <a:sym typeface="Oswald"/>
              </a:rPr>
              <a:t>Facebook</a:t>
            </a:r>
            <a:endParaRPr sz="2400" b="1" dirty="0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69" name="Google Shape;169;p38"/>
          <p:cNvGraphicFramePr/>
          <p:nvPr>
            <p:extLst>
              <p:ext uri="{D42A27DB-BD31-4B8C-83A1-F6EECF244321}">
                <p14:modId xmlns:p14="http://schemas.microsoft.com/office/powerpoint/2010/main" val="491283872"/>
              </p:ext>
            </p:extLst>
          </p:nvPr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dirty="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50" dirty="0"/>
                        <a:t>2,32 Milliarden</a:t>
                      </a:r>
                      <a:endParaRPr sz="105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" name="Google Shape;170;p38"/>
          <p:cNvSpPr txBox="1"/>
          <p:nvPr/>
        </p:nvSpPr>
        <p:spPr>
          <a:xfrm>
            <a:off x="6244450" y="4261425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MAU = Monthly Active Users (Aktive Nutzer im Monat)</a:t>
            </a:r>
            <a:endParaRPr/>
          </a:p>
        </p:txBody>
      </p:sp>
      <p:pic>
        <p:nvPicPr>
          <p:cNvPr id="171" name="Google Shape;17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4713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39175" y="326577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8"/>
          <p:cNvPicPr preferRelativeResize="0"/>
          <p:nvPr/>
        </p:nvPicPr>
        <p:blipFill rotWithShape="1">
          <a:blip r:embed="rId11">
            <a:alphaModFix/>
          </a:blip>
          <a:srcRect l="23495" t="39763" r="40517" b="40938"/>
          <a:stretch/>
        </p:blipFill>
        <p:spPr>
          <a:xfrm>
            <a:off x="1939175" y="3619105"/>
            <a:ext cx="1097748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8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38"/>
          <p:cNvPicPr preferRelativeResize="0"/>
          <p:nvPr/>
        </p:nvPicPr>
        <p:blipFill rotWithShape="1">
          <a:blip r:embed="rId12">
            <a:alphaModFix/>
          </a:blip>
          <a:srcRect l="14793" r="14793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1" name="Google Shape;181;p38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latin typeface="Oswald"/>
                <a:ea typeface="Oswald"/>
                <a:cs typeface="Oswald"/>
                <a:sym typeface="Oswald"/>
              </a:rPr>
              <a:t>YouTube</a:t>
            </a:r>
            <a:endParaRPr sz="2400" b="1" dirty="0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82" name="Google Shape;182;p38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dirty="0"/>
                        <a:t>1,9 Milliarden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4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83" name="Google Shape;18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115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13586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49600" y="2882963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8"/>
          <p:cNvPicPr preferRelativeResize="0"/>
          <p:nvPr/>
        </p:nvPicPr>
        <p:blipFill rotWithShape="1">
          <a:blip r:embed="rId11">
            <a:alphaModFix/>
          </a:blip>
          <a:srcRect l="59456" t="43507" r="24091" b="43282"/>
          <a:stretch/>
        </p:blipFill>
        <p:spPr>
          <a:xfrm>
            <a:off x="2235235" y="3937550"/>
            <a:ext cx="490853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26663" y="3709877"/>
            <a:ext cx="221699" cy="193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10800000">
            <a:off x="5073776" y="3719541"/>
            <a:ext cx="216525" cy="1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360950" y="3664800"/>
            <a:ext cx="272750" cy="2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15">
            <a:alphaModFix/>
          </a:blip>
          <a:srcRect t="6695" b="6686"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4" name="Google Shape;194;p38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latin typeface="Oswald"/>
                <a:ea typeface="Oswald"/>
                <a:cs typeface="Oswald"/>
                <a:sym typeface="Oswald"/>
              </a:rPr>
              <a:t>WhatsApp</a:t>
            </a:r>
            <a:endParaRPr sz="2400" b="1" dirty="0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95" name="Google Shape;195;p38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dirty="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dirty="0"/>
                        <a:t>1,5 Milliarden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>
                          <a:solidFill>
                            <a:srgbClr val="9E9E9E"/>
                          </a:solidFill>
                        </a:rPr>
                        <a:t>ANTWORT</a:t>
                      </a:r>
                      <a:endParaRPr dirty="0">
                        <a:solidFill>
                          <a:srgbClr val="9E9E9E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6" name="Google Shape;196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395788" y="3232950"/>
            <a:ext cx="331125" cy="331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38"/>
          <p:cNvGrpSpPr/>
          <p:nvPr/>
        </p:nvGrpSpPr>
        <p:grpSpPr>
          <a:xfrm>
            <a:off x="8323057" y="3620754"/>
            <a:ext cx="331128" cy="331128"/>
            <a:chOff x="7611775" y="3352225"/>
            <a:chExt cx="593100" cy="593100"/>
          </a:xfrm>
        </p:grpSpPr>
        <p:sp>
          <p:nvSpPr>
            <p:cNvPr id="202" name="Google Shape;202;p38"/>
            <p:cNvSpPr/>
            <p:nvPr/>
          </p:nvSpPr>
          <p:spPr>
            <a:xfrm>
              <a:off x="7611775" y="3352225"/>
              <a:ext cx="593100" cy="593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3" name="Google Shape;203;p38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7728362" y="3461422"/>
              <a:ext cx="359925" cy="359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38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5D7C8A"/>
                </a:solidFill>
              </a:rPr>
              <a:t>Plattform-Karten</a:t>
            </a:r>
            <a:endParaRPr sz="3000" b="1" dirty="0">
              <a:solidFill>
                <a:srgbClr val="5D7C8A"/>
              </a:solidFill>
            </a:endParaRP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789D7E65-79FE-42D8-95B0-D2A21E65CE0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0" name="Google Shape;21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1" name="Google Shape;211;p39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Messenger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12" name="Google Shape;212;p39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dirty="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dirty="0"/>
                        <a:t>1,3 Milliarden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3" name="Google Shape;21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317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9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39"/>
          <p:cNvPicPr preferRelativeResize="0"/>
          <p:nvPr/>
        </p:nvPicPr>
        <p:blipFill rotWithShape="1">
          <a:blip r:embed="rId9">
            <a:alphaModFix/>
          </a:blip>
          <a:srcRect l="119" r="109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0" name="Google Shape;220;p39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WeChat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21" name="Google Shape;221;p39"/>
          <p:cNvGraphicFramePr/>
          <p:nvPr>
            <p:extLst>
              <p:ext uri="{D42A27DB-BD31-4B8C-83A1-F6EECF244321}">
                <p14:modId xmlns:p14="http://schemas.microsoft.com/office/powerpoint/2010/main" val="3758140549"/>
              </p:ext>
            </p:extLst>
          </p:nvPr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dirty="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50" dirty="0"/>
                        <a:t>1,06 Milliarden</a:t>
                      </a:r>
                      <a:endParaRPr sz="105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2" name="Google Shape;22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9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3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6" name="Google Shape;226;p39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Instagram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27" name="Google Shape;227;p39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/>
                        <a:t>1 Milliarden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8" name="Google Shape;228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9"/>
          <p:cNvPicPr preferRelativeResize="0"/>
          <p:nvPr/>
        </p:nvPicPr>
        <p:blipFill rotWithShape="1">
          <a:blip r:embed="rId11">
            <a:alphaModFix/>
          </a:blip>
          <a:srcRect t="10" r="26745" b="-10"/>
          <a:stretch/>
        </p:blipFill>
        <p:spPr>
          <a:xfrm>
            <a:off x="1914721" y="3703400"/>
            <a:ext cx="13633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9"/>
          <p:cNvPicPr preferRelativeResize="0"/>
          <p:nvPr/>
        </p:nvPicPr>
        <p:blipFill rotWithShape="1">
          <a:blip r:embed="rId11">
            <a:alphaModFix/>
          </a:blip>
          <a:srcRect l="73252" t="10" b="-10"/>
          <a:stretch/>
        </p:blipFill>
        <p:spPr>
          <a:xfrm>
            <a:off x="2347480" y="3937550"/>
            <a:ext cx="497799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8335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9735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2335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483873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9"/>
          <p:cNvPicPr preferRelativeResize="0"/>
          <p:nvPr/>
        </p:nvPicPr>
        <p:blipFill rotWithShape="1">
          <a:blip r:embed="rId13">
            <a:alphaModFix/>
          </a:blip>
          <a:srcRect r="62179"/>
          <a:stretch/>
        </p:blipFill>
        <p:spPr>
          <a:xfrm>
            <a:off x="4648546" y="3669250"/>
            <a:ext cx="562300" cy="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9"/>
          <p:cNvPicPr preferRelativeResize="0"/>
          <p:nvPr/>
        </p:nvPicPr>
        <p:blipFill rotWithShape="1">
          <a:blip r:embed="rId13">
            <a:alphaModFix/>
          </a:blip>
          <a:srcRect l="49130"/>
          <a:stretch/>
        </p:blipFill>
        <p:spPr>
          <a:xfrm>
            <a:off x="5222472" y="3669238"/>
            <a:ext cx="756350" cy="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9134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2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65296" y="3643726"/>
            <a:ext cx="1268678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 txBox="1"/>
          <p:nvPr/>
        </p:nvSpPr>
        <p:spPr>
          <a:xfrm>
            <a:off x="6244450" y="4261425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MAU = Monthly Active Users (Aktive Nutzer im Monat)</a:t>
            </a:r>
            <a:endParaRPr/>
          </a:p>
        </p:txBody>
      </p:sp>
      <p:sp>
        <p:nvSpPr>
          <p:cNvPr id="244" name="Google Shape;244;p39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>
                <a:solidFill>
                  <a:srgbClr val="5D7C8A"/>
                </a:solidFill>
              </a:rPr>
              <a:t>Plattform-Karten</a:t>
            </a:r>
            <a:endParaRPr sz="3000" b="1">
              <a:solidFill>
                <a:srgbClr val="5D7C8A"/>
              </a:solidFill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F8A5D4E5-18CF-478C-B8E8-D20CEBE8582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0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1" name="Google Shape;251;p40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Tumblr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52" name="Google Shape;252;p40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/>
                        <a:t>642 Millionen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53" name="Google Shape;25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0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7" name="Google Shape;257;p40"/>
          <p:cNvPicPr preferRelativeResize="0"/>
          <p:nvPr/>
        </p:nvPicPr>
        <p:blipFill rotWithShape="1">
          <a:blip r:embed="rId7">
            <a:alphaModFix/>
          </a:blip>
          <a:srcRect t="238" b="228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8" name="Google Shape;258;p40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TikTok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59" name="Google Shape;259;p40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/>
                        <a:t>500 Millionen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0" name="Google Shape;260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" name="Google Shape;263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4" name="Google Shape;264;p40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Twitter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65" name="Google Shape;265;p40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/>
                        <a:t>335 Millionen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6" name="Google Shape;266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6794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89230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9134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2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44197" y="3232950"/>
            <a:ext cx="331125" cy="33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982100" y="3698437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4625" y="3669250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76800" y="364372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115225" y="3673718"/>
            <a:ext cx="272750" cy="263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475376" y="3649750"/>
            <a:ext cx="331150" cy="31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5720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395788" y="3641275"/>
            <a:ext cx="4476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843475" y="3643725"/>
            <a:ext cx="331151" cy="3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/>
        </p:nvSpPr>
        <p:spPr>
          <a:xfrm>
            <a:off x="6244450" y="4261425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MAU = Monthly Active Users (Aktive Nutzer im Monat)</a:t>
            </a:r>
            <a:endParaRPr/>
          </a:p>
        </p:txBody>
      </p:sp>
      <p:sp>
        <p:nvSpPr>
          <p:cNvPr id="286" name="Google Shape;286;p40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>
                <a:solidFill>
                  <a:srgbClr val="5D7C8A"/>
                </a:solidFill>
              </a:rPr>
              <a:t>Plattform-Karten</a:t>
            </a:r>
            <a:endParaRPr sz="3000" b="1">
              <a:solidFill>
                <a:srgbClr val="5D7C8A"/>
              </a:solidFill>
            </a:endParaRP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8F7F9CB8-C8BF-45A5-A23F-DBA0F599D21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1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2" name="Google Shape;29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93" name="Google Shape;293;p41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Reddit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94" name="Google Shape;294;p41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dirty="0"/>
                        <a:t>330 Millionen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dirty="0"/>
                        <a:t>5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95" name="Google Shape;29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1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9" name="Google Shape;299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0" name="Google Shape;300;p41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LinkedIn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01" name="Google Shape;301;p41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dirty="0"/>
                        <a:t>294 Millionen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4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2" name="Google Shape;30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1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5" name="Google Shape;305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6" name="Google Shape;306;p41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Snapchat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07" name="Google Shape;307;p41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 dirty="0"/>
                        <a:t>255 Millionen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2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8" name="Google Shape;308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2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515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329405" y="3671095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60975" y="3669250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37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51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277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45214" y="2883182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61450" y="3592748"/>
            <a:ext cx="331125" cy="425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015500" y="3644162"/>
            <a:ext cx="331150" cy="32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369575" y="3673228"/>
            <a:ext cx="331150" cy="2980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41"/>
          <p:cNvGrpSpPr/>
          <p:nvPr/>
        </p:nvGrpSpPr>
        <p:grpSpPr>
          <a:xfrm>
            <a:off x="7370780" y="3643725"/>
            <a:ext cx="1128902" cy="374700"/>
            <a:chOff x="6913580" y="3491325"/>
            <a:chExt cx="1128902" cy="374700"/>
          </a:xfrm>
        </p:grpSpPr>
        <p:sp>
          <p:nvSpPr>
            <p:cNvPr id="325" name="Google Shape;325;p41"/>
            <p:cNvSpPr/>
            <p:nvPr/>
          </p:nvSpPr>
          <p:spPr>
            <a:xfrm>
              <a:off x="6913580" y="3491325"/>
              <a:ext cx="1128900" cy="374700"/>
            </a:xfrm>
            <a:prstGeom prst="roundRect">
              <a:avLst>
                <a:gd name="adj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41"/>
            <p:cNvGrpSpPr/>
            <p:nvPr/>
          </p:nvGrpSpPr>
          <p:grpSpPr>
            <a:xfrm>
              <a:off x="7015891" y="3547955"/>
              <a:ext cx="1026590" cy="261437"/>
              <a:chOff x="7007440" y="3520900"/>
              <a:chExt cx="1169770" cy="297900"/>
            </a:xfrm>
          </p:grpSpPr>
          <p:pic>
            <p:nvPicPr>
              <p:cNvPr id="327" name="Google Shape;327;p41"/>
              <p:cNvPicPr preferRelativeResize="0"/>
              <p:nvPr/>
            </p:nvPicPr>
            <p:blipFill>
              <a:blip r:embed="rId17">
                <a:alphaModFix/>
              </a:blip>
              <a:stretch>
                <a:fillRect/>
              </a:stretch>
            </p:blipFill>
            <p:spPr>
              <a:xfrm>
                <a:off x="7007440" y="3559000"/>
                <a:ext cx="221700" cy="221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8" name="Google Shape;328;p41"/>
              <p:cNvSpPr txBox="1"/>
              <p:nvPr/>
            </p:nvSpPr>
            <p:spPr>
              <a:xfrm>
                <a:off x="7150611" y="3520900"/>
                <a:ext cx="10266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-DE" sz="1200">
                    <a:latin typeface="Roboto"/>
                    <a:ea typeface="Roboto"/>
                    <a:cs typeface="Roboto"/>
                    <a:sym typeface="Roboto"/>
                  </a:rPr>
                  <a:t>Subscribe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329" name="Google Shape;329;p41"/>
          <p:cNvSpPr txBox="1"/>
          <p:nvPr/>
        </p:nvSpPr>
        <p:spPr>
          <a:xfrm>
            <a:off x="6244450" y="4261425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MAU = Monthly Active Users (Aktive Nutzer im Monat)</a:t>
            </a:r>
            <a:endParaRPr/>
          </a:p>
        </p:txBody>
      </p:sp>
      <p:sp>
        <p:nvSpPr>
          <p:cNvPr id="330" name="Google Shape;330;p41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>
                <a:solidFill>
                  <a:srgbClr val="5D7C8A"/>
                </a:solidFill>
              </a:rPr>
              <a:t>Plattform-Karten</a:t>
            </a:r>
            <a:endParaRPr sz="3000" b="1">
              <a:solidFill>
                <a:srgbClr val="5D7C8A"/>
              </a:solidFill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AF235DA0-C8B2-4CBE-9C88-82F0FEE0D4B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2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6" name="Google Shape;33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7" name="Google Shape;337;p42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Pinterest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38" name="Google Shape;338;p42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/>
                        <a:t>250 Millionen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1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39" name="Google Shape;33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2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1" name="Google Shape;341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42"/>
          <p:cNvSpPr txBox="1"/>
          <p:nvPr/>
        </p:nvSpPr>
        <p:spPr>
          <a:xfrm>
            <a:off x="4353240" y="1049500"/>
            <a:ext cx="1727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SoundCloud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3" name="Google Shape;343;p42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200"/>
                        <a:t>175 Millionen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/>
                        <a:t>1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44" name="Google Shape;34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2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42"/>
          <p:cNvSpPr/>
          <p:nvPr/>
        </p:nvSpPr>
        <p:spPr>
          <a:xfrm>
            <a:off x="6450175" y="961150"/>
            <a:ext cx="593100" cy="593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2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>
                <a:latin typeface="Oswald"/>
                <a:ea typeface="Oswald"/>
                <a:cs typeface="Oswald"/>
                <a:sym typeface="Oswald"/>
              </a:rPr>
              <a:t>___________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9" name="Google Shape;349;p42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dirty="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Inhalte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Verbindungen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Optimiert für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Werbung?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>
                          <a:solidFill>
                            <a:srgbClr val="FFFFFF"/>
                          </a:solidFill>
                        </a:rPr>
                        <a:t>Reaktionen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50" name="Google Shape;35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15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45214" y="2883182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572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49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9133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43162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81175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64050" y="214587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34760" y="3694832"/>
            <a:ext cx="221700" cy="22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96380" y="3690445"/>
            <a:ext cx="843374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62433" y="3920116"/>
            <a:ext cx="374756" cy="22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99174" y="2107421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716148" y="36900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051538" y="3660813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445325" y="3690000"/>
            <a:ext cx="272750" cy="2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2"/>
          <p:cNvSpPr txBox="1"/>
          <p:nvPr/>
        </p:nvSpPr>
        <p:spPr>
          <a:xfrm>
            <a:off x="6244450" y="4261425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MAU = Monthly Active Users (Aktive Nutzer im Monat)</a:t>
            </a:r>
            <a:endParaRPr/>
          </a:p>
        </p:txBody>
      </p:sp>
      <p:sp>
        <p:nvSpPr>
          <p:cNvPr id="369" name="Google Shape;369;p42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>
                <a:solidFill>
                  <a:srgbClr val="5D7C8A"/>
                </a:solidFill>
              </a:rPr>
              <a:t>Plattform-Karten</a:t>
            </a:r>
            <a:endParaRPr sz="3000" b="1">
              <a:solidFill>
                <a:srgbClr val="5D7C8A"/>
              </a:solidFill>
            </a:endParaRP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477A444C-91C0-4C76-B28A-B79934D76D0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3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Link zu einem Artikel teilen, der für ein bestimmtes Thema sensibilisiert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5" name="Google Shape;375;p43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Provokantes Foto posten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6" name="Google Shape;376;p43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Infografik zu einem bestimmten Thema teilen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7" name="Google Shape;377;p43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Live-Video mit deinen Gedanken zu einem aktuellen Thema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8" name="Google Shape;378;p43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In einem kurzen Kommentar eine öffentliche Person kritisieren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9" name="Google Shape;379;p43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In einer längeren Nachricht deine Meinung zu einem kontroversen </a:t>
            </a:r>
            <a:r>
              <a:rPr lang="de-DE">
                <a:solidFill>
                  <a:srgbClr val="58585B"/>
                </a:solidFill>
              </a:rPr>
              <a:t>Thema darstellen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80" name="Google Shape;380;p43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5D7C8A"/>
                </a:solidFill>
              </a:rPr>
              <a:t>Botschafts-Karten</a:t>
            </a:r>
            <a:endParaRPr sz="3000" b="1" dirty="0">
              <a:solidFill>
                <a:srgbClr val="5D7C8A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D5EADA0-5877-4F66-95C1-B19BEF464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4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8585B"/>
                </a:solidFill>
              </a:rPr>
              <a:t>Aufnahme eines Interviews mit einer einflussreichen Person teilen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6" name="Google Shape;386;p44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Fotomontage erstellen, die den Ernst der Lage unterstreicht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87" name="Google Shape;387;p44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Inspirierendes Zitat posten, um Menschen zum Handeln zu bewegen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88" name="Google Shape;388;p44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8585B"/>
                </a:solidFill>
              </a:rPr>
              <a:t>Über eine örtliche Kundgebung informieren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9" name="Google Shape;389;p44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8585B"/>
                </a:solidFill>
              </a:rPr>
              <a:t>Über ein aktuelles Thema oder eigene Erfahrungen vloggen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0" name="Google Shape;390;p44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8585B"/>
                </a:solidFill>
              </a:rPr>
              <a:t>Mit Fotos eine wichtige Botschaft zu einem bestimmten Thema vermitteln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1" name="Google Shape;391;p44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5D7C8A"/>
                </a:solidFill>
              </a:rPr>
              <a:t>Botschafts-Karten</a:t>
            </a:r>
            <a:endParaRPr sz="3000" b="1" dirty="0">
              <a:solidFill>
                <a:srgbClr val="5D7C8A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6F10E9F-B1E9-450B-951F-C83B24BD3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5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Anonym über ein kontroverses Thema diskutieren, um deine Meinung zu sagen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97" name="Google Shape;397;p45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Mit Memes eine mutige Aussage machen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98" name="Google Shape;398;p45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Der Online-Community einer örtlichen Gruppe beitreten, um für deine Aktion zu werben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99" name="Google Shape;399;p45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Kreative Video-Inhalte teilen, um Aufmerksamkeit zu erregen und für ein Thema einzustehen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00" name="Google Shape;400;p45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Mit Hilfe von Hashtags nach Aussagen von Gleichgesinnten suchen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01" name="Google Shape;401;p45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8585B"/>
                </a:solidFill>
              </a:rPr>
              <a:t>Eine private Gruppe erstellen, um Pläne für eine Kampagne zu schmieden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02" name="Google Shape;402;p45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5D7C8A"/>
                </a:solidFill>
              </a:rPr>
              <a:t>Botschafts-Karten</a:t>
            </a:r>
            <a:endParaRPr sz="3000" b="1" dirty="0">
              <a:solidFill>
                <a:srgbClr val="5D7C8A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C221DF2-D823-469F-93EC-B4DD23822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" y="2957866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</Words>
  <Application>Microsoft Office PowerPoint</Application>
  <PresentationFormat>Bildschirmpräsentation (16:9)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Roboto</vt:lpstr>
      <vt:lpstr>Oswald</vt:lpstr>
      <vt:lpstr>Arial</vt:lpstr>
      <vt:lpstr>Simple Light</vt:lpstr>
      <vt:lpstr>Simple Light</vt:lpstr>
      <vt:lpstr>Simple Light</vt:lpstr>
      <vt:lpstr>Die Botschaft der Plattform anpassen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Botschaft der Plattform anpassen</dc:title>
  <cp:lastModifiedBy>Groschup, Friederike</cp:lastModifiedBy>
  <cp:revision>4</cp:revision>
  <dcterms:modified xsi:type="dcterms:W3CDTF">2019-10-02T09:31:00Z</dcterms:modified>
</cp:coreProperties>
</file>