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Chunk Five" charset="1" panose="00000500000000000000"/>
      <p:regular r:id="rId17"/>
    </p:embeddedFont>
    <p:embeddedFont>
      <p:font typeface="Poppins" charset="1" panose="00000500000000000000"/>
      <p:regular r:id="rId18"/>
    </p:embeddedFont>
    <p:embeddedFont>
      <p:font typeface="Garet Bold" charset="1" panose="00000000000000000000"/>
      <p:regular r:id="rId19"/>
    </p:embeddedFont>
    <p:embeddedFont>
      <p:font typeface="Poppins Bold" charset="1" panose="00000800000000000000"/>
      <p:regular r:id="rId20"/>
    </p:embeddedFont>
    <p:embeddedFont>
      <p:font typeface="Poppins Bold Italics" charset="1" panose="0000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3.png" Type="http://schemas.openxmlformats.org/officeDocument/2006/relationships/image"/><Relationship Id="rId5" Target="../media/image2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258299" y="8600982"/>
            <a:ext cx="6001001" cy="4942643"/>
          </a:xfrm>
          <a:custGeom>
            <a:avLst/>
            <a:gdLst/>
            <a:ahLst/>
            <a:cxnLst/>
            <a:rect r="r" b="b" t="t" l="l"/>
            <a:pathLst>
              <a:path h="4942643" w="6001001">
                <a:moveTo>
                  <a:pt x="0" y="0"/>
                </a:moveTo>
                <a:lnTo>
                  <a:pt x="6001001" y="0"/>
                </a:lnTo>
                <a:lnTo>
                  <a:pt x="6001001" y="4942643"/>
                </a:lnTo>
                <a:lnTo>
                  <a:pt x="0" y="49426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08178" y="1519238"/>
            <a:ext cx="17379822" cy="95250"/>
            <a:chOff x="0" y="0"/>
            <a:chExt cx="4577402" cy="2508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77402" cy="25086"/>
            </a:xfrm>
            <a:custGeom>
              <a:avLst/>
              <a:gdLst/>
              <a:ahLst/>
              <a:cxnLst/>
              <a:rect r="r" b="b" t="t" l="l"/>
              <a:pathLst>
                <a:path h="25086" w="4577402">
                  <a:moveTo>
                    <a:pt x="0" y="0"/>
                  </a:moveTo>
                  <a:lnTo>
                    <a:pt x="4577402" y="0"/>
                  </a:lnTo>
                  <a:lnTo>
                    <a:pt x="4577402" y="25086"/>
                  </a:lnTo>
                  <a:lnTo>
                    <a:pt x="0" y="25086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4577402" cy="1012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8000" y="2423267"/>
            <a:ext cx="435404" cy="43540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353945" y="2423267"/>
            <a:ext cx="435404" cy="43540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903650" y="2423267"/>
            <a:ext cx="435404" cy="43540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04414" y="864458"/>
            <a:ext cx="717413" cy="122272"/>
            <a:chOff x="0" y="0"/>
            <a:chExt cx="401911" cy="685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01911" cy="68500"/>
            </a:xfrm>
            <a:custGeom>
              <a:avLst/>
              <a:gdLst/>
              <a:ahLst/>
              <a:cxnLst/>
              <a:rect r="r" b="b" t="t" l="l"/>
              <a:pathLst>
                <a:path h="68500" w="401911">
                  <a:moveTo>
                    <a:pt x="34250" y="0"/>
                  </a:moveTo>
                  <a:lnTo>
                    <a:pt x="367661" y="0"/>
                  </a:lnTo>
                  <a:cubicBezTo>
                    <a:pt x="376745" y="0"/>
                    <a:pt x="385456" y="3608"/>
                    <a:pt x="391879" y="10032"/>
                  </a:cubicBezTo>
                  <a:cubicBezTo>
                    <a:pt x="398302" y="16455"/>
                    <a:pt x="401911" y="25166"/>
                    <a:pt x="401911" y="34250"/>
                  </a:cubicBezTo>
                  <a:lnTo>
                    <a:pt x="401911" y="34250"/>
                  </a:lnTo>
                  <a:cubicBezTo>
                    <a:pt x="401911" y="43333"/>
                    <a:pt x="398302" y="52045"/>
                    <a:pt x="391879" y="58468"/>
                  </a:cubicBezTo>
                  <a:cubicBezTo>
                    <a:pt x="385456" y="64891"/>
                    <a:pt x="376745" y="68500"/>
                    <a:pt x="367661" y="68500"/>
                  </a:cubicBezTo>
                  <a:lnTo>
                    <a:pt x="34250" y="68500"/>
                  </a:lnTo>
                  <a:cubicBezTo>
                    <a:pt x="25166" y="68500"/>
                    <a:pt x="16455" y="64891"/>
                    <a:pt x="10032" y="58468"/>
                  </a:cubicBezTo>
                  <a:cubicBezTo>
                    <a:pt x="3608" y="52045"/>
                    <a:pt x="0" y="43333"/>
                    <a:pt x="0" y="34250"/>
                  </a:cubicBezTo>
                  <a:lnTo>
                    <a:pt x="0" y="34250"/>
                  </a:lnTo>
                  <a:cubicBezTo>
                    <a:pt x="0" y="25166"/>
                    <a:pt x="3608" y="16455"/>
                    <a:pt x="10032" y="10032"/>
                  </a:cubicBezTo>
                  <a:cubicBezTo>
                    <a:pt x="16455" y="3608"/>
                    <a:pt x="25166" y="0"/>
                    <a:pt x="34250" y="0"/>
                  </a:cubicBezTo>
                  <a:close/>
                </a:path>
              </a:pathLst>
            </a:custGeom>
            <a:solidFill>
              <a:srgbClr val="FFFCF5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76200"/>
              <a:ext cx="401911" cy="144700"/>
            </a:xfrm>
            <a:prstGeom prst="rect">
              <a:avLst/>
            </a:prstGeom>
          </p:spPr>
          <p:txBody>
            <a:bodyPr anchor="ctr" rtlCol="false" tIns="23882" lIns="23882" bIns="23882" rIns="23882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304414" y="1043243"/>
            <a:ext cx="717413" cy="122272"/>
            <a:chOff x="0" y="0"/>
            <a:chExt cx="401911" cy="685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01911" cy="68500"/>
            </a:xfrm>
            <a:custGeom>
              <a:avLst/>
              <a:gdLst/>
              <a:ahLst/>
              <a:cxnLst/>
              <a:rect r="r" b="b" t="t" l="l"/>
              <a:pathLst>
                <a:path h="68500" w="401911">
                  <a:moveTo>
                    <a:pt x="34250" y="0"/>
                  </a:moveTo>
                  <a:lnTo>
                    <a:pt x="367661" y="0"/>
                  </a:lnTo>
                  <a:cubicBezTo>
                    <a:pt x="376745" y="0"/>
                    <a:pt x="385456" y="3608"/>
                    <a:pt x="391879" y="10032"/>
                  </a:cubicBezTo>
                  <a:cubicBezTo>
                    <a:pt x="398302" y="16455"/>
                    <a:pt x="401911" y="25166"/>
                    <a:pt x="401911" y="34250"/>
                  </a:cubicBezTo>
                  <a:lnTo>
                    <a:pt x="401911" y="34250"/>
                  </a:lnTo>
                  <a:cubicBezTo>
                    <a:pt x="401911" y="43333"/>
                    <a:pt x="398302" y="52045"/>
                    <a:pt x="391879" y="58468"/>
                  </a:cubicBezTo>
                  <a:cubicBezTo>
                    <a:pt x="385456" y="64891"/>
                    <a:pt x="376745" y="68500"/>
                    <a:pt x="367661" y="68500"/>
                  </a:cubicBezTo>
                  <a:lnTo>
                    <a:pt x="34250" y="68500"/>
                  </a:lnTo>
                  <a:cubicBezTo>
                    <a:pt x="25166" y="68500"/>
                    <a:pt x="16455" y="64891"/>
                    <a:pt x="10032" y="58468"/>
                  </a:cubicBezTo>
                  <a:cubicBezTo>
                    <a:pt x="3608" y="52045"/>
                    <a:pt x="0" y="43333"/>
                    <a:pt x="0" y="34250"/>
                  </a:cubicBezTo>
                  <a:lnTo>
                    <a:pt x="0" y="34250"/>
                  </a:lnTo>
                  <a:cubicBezTo>
                    <a:pt x="0" y="25166"/>
                    <a:pt x="3608" y="16455"/>
                    <a:pt x="10032" y="10032"/>
                  </a:cubicBezTo>
                  <a:cubicBezTo>
                    <a:pt x="16455" y="3608"/>
                    <a:pt x="25166" y="0"/>
                    <a:pt x="34250" y="0"/>
                  </a:cubicBezTo>
                  <a:close/>
                </a:path>
              </a:pathLst>
            </a:custGeom>
            <a:solidFill>
              <a:srgbClr val="FFFCF5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76200"/>
              <a:ext cx="401911" cy="144700"/>
            </a:xfrm>
            <a:prstGeom prst="rect">
              <a:avLst/>
            </a:prstGeom>
          </p:spPr>
          <p:txBody>
            <a:bodyPr anchor="ctr" rtlCol="false" tIns="23882" lIns="23882" bIns="23882" rIns="23882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04414" y="1222029"/>
            <a:ext cx="717413" cy="122272"/>
            <a:chOff x="0" y="0"/>
            <a:chExt cx="401911" cy="685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01911" cy="68500"/>
            </a:xfrm>
            <a:custGeom>
              <a:avLst/>
              <a:gdLst/>
              <a:ahLst/>
              <a:cxnLst/>
              <a:rect r="r" b="b" t="t" l="l"/>
              <a:pathLst>
                <a:path h="68500" w="401911">
                  <a:moveTo>
                    <a:pt x="34250" y="0"/>
                  </a:moveTo>
                  <a:lnTo>
                    <a:pt x="367661" y="0"/>
                  </a:lnTo>
                  <a:cubicBezTo>
                    <a:pt x="376745" y="0"/>
                    <a:pt x="385456" y="3608"/>
                    <a:pt x="391879" y="10032"/>
                  </a:cubicBezTo>
                  <a:cubicBezTo>
                    <a:pt x="398302" y="16455"/>
                    <a:pt x="401911" y="25166"/>
                    <a:pt x="401911" y="34250"/>
                  </a:cubicBezTo>
                  <a:lnTo>
                    <a:pt x="401911" y="34250"/>
                  </a:lnTo>
                  <a:cubicBezTo>
                    <a:pt x="401911" y="43333"/>
                    <a:pt x="398302" y="52045"/>
                    <a:pt x="391879" y="58468"/>
                  </a:cubicBezTo>
                  <a:cubicBezTo>
                    <a:pt x="385456" y="64891"/>
                    <a:pt x="376745" y="68500"/>
                    <a:pt x="367661" y="68500"/>
                  </a:cubicBezTo>
                  <a:lnTo>
                    <a:pt x="34250" y="68500"/>
                  </a:lnTo>
                  <a:cubicBezTo>
                    <a:pt x="25166" y="68500"/>
                    <a:pt x="16455" y="64891"/>
                    <a:pt x="10032" y="58468"/>
                  </a:cubicBezTo>
                  <a:cubicBezTo>
                    <a:pt x="3608" y="52045"/>
                    <a:pt x="0" y="43333"/>
                    <a:pt x="0" y="34250"/>
                  </a:cubicBezTo>
                  <a:lnTo>
                    <a:pt x="0" y="34250"/>
                  </a:lnTo>
                  <a:cubicBezTo>
                    <a:pt x="0" y="25166"/>
                    <a:pt x="3608" y="16455"/>
                    <a:pt x="10032" y="10032"/>
                  </a:cubicBezTo>
                  <a:cubicBezTo>
                    <a:pt x="16455" y="3608"/>
                    <a:pt x="25166" y="0"/>
                    <a:pt x="34250" y="0"/>
                  </a:cubicBezTo>
                  <a:close/>
                </a:path>
              </a:pathLst>
            </a:custGeom>
            <a:solidFill>
              <a:srgbClr val="FFFCF5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76200"/>
              <a:ext cx="401911" cy="144700"/>
            </a:xfrm>
            <a:prstGeom prst="rect">
              <a:avLst/>
            </a:prstGeom>
          </p:spPr>
          <p:txBody>
            <a:bodyPr anchor="ctr" rtlCol="false" tIns="23882" lIns="23882" bIns="23882" rIns="23882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975766" y="1122161"/>
            <a:ext cx="9720766" cy="6476461"/>
          </a:xfrm>
          <a:custGeom>
            <a:avLst/>
            <a:gdLst/>
            <a:ahLst/>
            <a:cxnLst/>
            <a:rect r="r" b="b" t="t" l="l"/>
            <a:pathLst>
              <a:path h="6476461" w="9720766">
                <a:moveTo>
                  <a:pt x="0" y="0"/>
                </a:moveTo>
                <a:lnTo>
                  <a:pt x="9720766" y="0"/>
                </a:lnTo>
                <a:lnTo>
                  <a:pt x="9720766" y="6476460"/>
                </a:lnTo>
                <a:lnTo>
                  <a:pt x="0" y="647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808000" y="2778423"/>
            <a:ext cx="6939166" cy="2470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199"/>
              </a:lnSpc>
              <a:spcBef>
                <a:spcPct val="0"/>
              </a:spcBef>
            </a:pPr>
            <a:r>
              <a:rPr lang="en-US" sz="12999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BAB IX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808000" y="4972050"/>
            <a:ext cx="6939166" cy="163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8"/>
              </a:lnSpc>
              <a:spcBef>
                <a:spcPct val="0"/>
              </a:spcBef>
            </a:pPr>
            <a:r>
              <a:rPr lang="en-US" sz="4434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TINDAK PIDANA KORPORASI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271822" y="6225691"/>
            <a:ext cx="782598" cy="2375291"/>
            <a:chOff x="0" y="0"/>
            <a:chExt cx="1043464" cy="3167055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358457" y="-95250"/>
              <a:ext cx="326549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 strike="noStrike" u="none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-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734744"/>
              <a:ext cx="1043464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01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65259" y="2364838"/>
              <a:ext cx="712946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02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808000" y="8033691"/>
            <a:ext cx="8910283" cy="567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2"/>
              </a:lnSpc>
              <a:spcBef>
                <a:spcPct val="0"/>
              </a:spcBef>
            </a:pPr>
            <a:r>
              <a:rPr lang="en-US" b="true" sz="3165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Oleh:  Prof. Dr. Jamal Wiwoho, S.H., M.Hum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sp>
        <p:nvSpPr>
          <p:cNvPr name="Freeform 15" id="15"/>
          <p:cNvSpPr/>
          <p:nvPr/>
        </p:nvSpPr>
        <p:spPr>
          <a:xfrm flipH="false" flipV="false" rot="0">
            <a:off x="2080973" y="5242534"/>
            <a:ext cx="186431" cy="172669"/>
          </a:xfrm>
          <a:custGeom>
            <a:avLst/>
            <a:gdLst/>
            <a:ahLst/>
            <a:cxnLst/>
            <a:rect r="r" b="b" t="t" l="l"/>
            <a:pathLst>
              <a:path h="172669" w="186431">
                <a:moveTo>
                  <a:pt x="0" y="0"/>
                </a:moveTo>
                <a:lnTo>
                  <a:pt x="186430" y="0"/>
                </a:lnTo>
                <a:lnTo>
                  <a:pt x="186430" y="172669"/>
                </a:lnTo>
                <a:lnTo>
                  <a:pt x="0" y="172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080973" y="5615515"/>
            <a:ext cx="186431" cy="172669"/>
          </a:xfrm>
          <a:custGeom>
            <a:avLst/>
            <a:gdLst/>
            <a:ahLst/>
            <a:cxnLst/>
            <a:rect r="r" b="b" t="t" l="l"/>
            <a:pathLst>
              <a:path h="172669" w="186431">
                <a:moveTo>
                  <a:pt x="0" y="0"/>
                </a:moveTo>
                <a:lnTo>
                  <a:pt x="186430" y="0"/>
                </a:lnTo>
                <a:lnTo>
                  <a:pt x="186430" y="172669"/>
                </a:lnTo>
                <a:lnTo>
                  <a:pt x="0" y="172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080973" y="5954224"/>
            <a:ext cx="186431" cy="172669"/>
          </a:xfrm>
          <a:custGeom>
            <a:avLst/>
            <a:gdLst/>
            <a:ahLst/>
            <a:cxnLst/>
            <a:rect r="r" b="b" t="t" l="l"/>
            <a:pathLst>
              <a:path h="172669" w="186431">
                <a:moveTo>
                  <a:pt x="0" y="0"/>
                </a:moveTo>
                <a:lnTo>
                  <a:pt x="186430" y="0"/>
                </a:lnTo>
                <a:lnTo>
                  <a:pt x="186430" y="172669"/>
                </a:lnTo>
                <a:lnTo>
                  <a:pt x="0" y="172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5528445" y="6304551"/>
            <a:ext cx="186431" cy="172669"/>
          </a:xfrm>
          <a:custGeom>
            <a:avLst/>
            <a:gdLst/>
            <a:ahLst/>
            <a:cxnLst/>
            <a:rect r="r" b="b" t="t" l="l"/>
            <a:pathLst>
              <a:path h="172669" w="186431">
                <a:moveTo>
                  <a:pt x="0" y="0"/>
                </a:moveTo>
                <a:lnTo>
                  <a:pt x="186430" y="0"/>
                </a:lnTo>
                <a:lnTo>
                  <a:pt x="186430" y="172669"/>
                </a:lnTo>
                <a:lnTo>
                  <a:pt x="0" y="172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235477" y="6254059"/>
            <a:ext cx="186431" cy="172669"/>
          </a:xfrm>
          <a:custGeom>
            <a:avLst/>
            <a:gdLst/>
            <a:ahLst/>
            <a:cxnLst/>
            <a:rect r="r" b="b" t="t" l="l"/>
            <a:pathLst>
              <a:path h="172669" w="186431">
                <a:moveTo>
                  <a:pt x="0" y="0"/>
                </a:moveTo>
                <a:lnTo>
                  <a:pt x="186431" y="0"/>
                </a:lnTo>
                <a:lnTo>
                  <a:pt x="186431" y="172669"/>
                </a:lnTo>
                <a:lnTo>
                  <a:pt x="0" y="172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533244" y="-73659"/>
            <a:ext cx="8754756" cy="10360659"/>
          </a:xfrm>
          <a:custGeom>
            <a:avLst/>
            <a:gdLst/>
            <a:ahLst/>
            <a:cxnLst/>
            <a:rect r="r" b="b" t="t" l="l"/>
            <a:pathLst>
              <a:path h="10360659" w="8754756">
                <a:moveTo>
                  <a:pt x="0" y="0"/>
                </a:moveTo>
                <a:lnTo>
                  <a:pt x="8754756" y="0"/>
                </a:lnTo>
                <a:lnTo>
                  <a:pt x="8754756" y="10360659"/>
                </a:lnTo>
                <a:lnTo>
                  <a:pt x="0" y="103606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3000"/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5851859" y="6222654"/>
            <a:ext cx="4169054" cy="570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29"/>
              </a:lnSpc>
              <a:spcBef>
                <a:spcPct val="0"/>
              </a:spcBef>
            </a:pPr>
            <a:r>
              <a:rPr lang="en-US" sz="1592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Program studi ilmu hubungan internasional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500486" y="6172162"/>
            <a:ext cx="3416155" cy="288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29"/>
              </a:lnSpc>
              <a:spcBef>
                <a:spcPct val="0"/>
              </a:spcBef>
            </a:pPr>
            <a:r>
              <a:rPr lang="en-US" sz="1592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Program studi teknik industri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491894" y="3321157"/>
            <a:ext cx="4637158" cy="59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b="true" sz="3299">
                <a:solidFill>
                  <a:srgbClr val="FFFCF5"/>
                </a:solidFill>
                <a:latin typeface="Poppins Bold"/>
                <a:ea typeface="Poppins Bold"/>
                <a:cs typeface="Poppins Bold"/>
                <a:sym typeface="Poppins Bold"/>
              </a:rPr>
              <a:t>Mendirikan Koperasi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10802" y="1458514"/>
            <a:ext cx="16305838" cy="8580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Tindak pidana korporasi mencakup berbagai kejahatan, seperti korupsi, pencucian uang, p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enggelapan pajak, kejahatan lingkungan, dan perlindungan konsumen</a:t>
            </a:r>
          </a:p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Korporasi dapat dikenai sanksi pidana dan perdata, termasuk denda, pembekuan izin, hingga pembubaran.</a:t>
            </a:r>
          </a:p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Regulasi di Indonesia sudah memungkinkan korporasi untuk dihukum, tetapi implementasinya masih menghadapi banyak tantangan.</a:t>
            </a:r>
          </a:p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Diperlukan pengawasan ketat dan reformasi hukum yang lebih efektif untuk menegakkan keadilan ter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had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ap tindak pi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d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ana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orpora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si.</a:t>
            </a:r>
          </a:p>
          <a:p>
            <a:pPr algn="just">
              <a:lnSpc>
                <a:spcPts val="3783"/>
              </a:lnSpc>
            </a:pPr>
          </a:p>
          <a:p>
            <a:pPr algn="just">
              <a:lnSpc>
                <a:spcPts val="3783"/>
              </a:lnSpc>
            </a:pPr>
            <a:r>
              <a:rPr lang="en-US" sz="2702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➡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2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Rek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o</a:t>
            </a:r>
            <a:r>
              <a:rPr lang="en-US" sz="2702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mendasi:</a:t>
            </a:r>
          </a:p>
          <a:p>
            <a:pPr algn="just">
              <a:lnSpc>
                <a:spcPts val="3783"/>
              </a:lnSpc>
            </a:pPr>
          </a:p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 i="true">
                <a:solidFill>
                  <a:srgbClr val="364375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P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em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er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n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t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h harus memperkuat pengawasan terhadap korporasi dan memperketat sanksi bagi pelanggar.</a:t>
            </a:r>
          </a:p>
          <a:p>
            <a:pPr algn="just" marL="583459" indent="-291730" lvl="1">
              <a:lnSpc>
                <a:spcPts val="3783"/>
              </a:lnSpc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Masyarakat harus lebih aktif dalam mengawasi aktivitas perusahaan yang merugikan lingkungan atau hak konsumen.</a:t>
            </a:r>
          </a:p>
          <a:p>
            <a:pPr algn="just" marL="583459" indent="-291730" lvl="1">
              <a:lnSpc>
                <a:spcPts val="3783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Korporasi harus menerapkan </a:t>
            </a:r>
            <a:r>
              <a:rPr lang="en-US" b="true" sz="2702" i="true">
                <a:solidFill>
                  <a:srgbClr val="364375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Good Corporate Governance</a:t>
            </a:r>
            <a:r>
              <a:rPr lang="en-US" b="true" sz="2702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 (GCG) untuk memastikan bisnis berjalan secara etis dan sesuai hukum.</a:t>
            </a:r>
          </a:p>
          <a:p>
            <a:pPr algn="just">
              <a:lnSpc>
                <a:spcPts val="3783"/>
              </a:lnSpc>
              <a:spcBef>
                <a:spcPct val="0"/>
              </a:spcBef>
            </a:pPr>
          </a:p>
        </p:txBody>
      </p:sp>
      <p:grpSp>
        <p:nvGrpSpPr>
          <p:cNvPr name="Group 26" id="26"/>
          <p:cNvGrpSpPr/>
          <p:nvPr/>
        </p:nvGrpSpPr>
        <p:grpSpPr>
          <a:xfrm rot="0">
            <a:off x="92810" y="6225691"/>
            <a:ext cx="1159671" cy="2375291"/>
            <a:chOff x="0" y="0"/>
            <a:chExt cx="1546228" cy="3167055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347743" y="-95250"/>
              <a:ext cx="825341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09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734744"/>
              <a:ext cx="1546228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10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386161" y="2364838"/>
              <a:ext cx="748506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11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15122" y="1697256"/>
            <a:ext cx="5354176" cy="535417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789777"/>
            <a:ext cx="13858459" cy="299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047"/>
              </a:lnSpc>
              <a:spcBef>
                <a:spcPct val="0"/>
              </a:spcBef>
            </a:pPr>
            <a:r>
              <a:rPr lang="en-US" sz="15748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Terima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60702" y="3780584"/>
            <a:ext cx="13032328" cy="2992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1979"/>
              </a:lnSpc>
              <a:spcBef>
                <a:spcPct val="0"/>
              </a:spcBef>
            </a:pPr>
            <a:r>
              <a:rPr lang="en-US" sz="15699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Kasih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-867485" y="3104678"/>
            <a:ext cx="2551962" cy="255196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580137" y="3585204"/>
            <a:ext cx="1608837" cy="160883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sp>
        <p:nvSpPr>
          <p:cNvPr name="Freeform 15" id="15"/>
          <p:cNvSpPr/>
          <p:nvPr/>
        </p:nvSpPr>
        <p:spPr>
          <a:xfrm flipH="false" flipV="false" rot="0">
            <a:off x="1326241" y="-1276731"/>
            <a:ext cx="17259300" cy="11563731"/>
          </a:xfrm>
          <a:custGeom>
            <a:avLst/>
            <a:gdLst/>
            <a:ahLst/>
            <a:cxnLst/>
            <a:rect r="r" b="b" t="t" l="l"/>
            <a:pathLst>
              <a:path h="11563731" w="17259300">
                <a:moveTo>
                  <a:pt x="0" y="0"/>
                </a:moveTo>
                <a:lnTo>
                  <a:pt x="17259300" y="0"/>
                </a:lnTo>
                <a:lnTo>
                  <a:pt x="17259300" y="11563731"/>
                </a:lnTo>
                <a:lnTo>
                  <a:pt x="0" y="1156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338282" y="-3540494"/>
            <a:ext cx="6708171" cy="5525093"/>
          </a:xfrm>
          <a:custGeom>
            <a:avLst/>
            <a:gdLst/>
            <a:ahLst/>
            <a:cxnLst/>
            <a:rect r="r" b="b" t="t" l="l"/>
            <a:pathLst>
              <a:path h="5525093" w="6708171">
                <a:moveTo>
                  <a:pt x="0" y="0"/>
                </a:moveTo>
                <a:lnTo>
                  <a:pt x="6708171" y="0"/>
                </a:lnTo>
                <a:lnTo>
                  <a:pt x="6708171" y="5525093"/>
                </a:lnTo>
                <a:lnTo>
                  <a:pt x="0" y="55250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808000" y="1570212"/>
            <a:ext cx="15812191" cy="8415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2"/>
              </a:lnSpc>
            </a:pPr>
            <a:r>
              <a:rPr lang="en-US" sz="3165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1. Pengertian Tindak Pidana K</a:t>
            </a:r>
            <a:r>
              <a:rPr lang="en-US" sz="3165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orpora</a:t>
            </a:r>
            <a:r>
              <a:rPr lang="en-US" sz="3165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si</a:t>
            </a:r>
          </a:p>
          <a:p>
            <a:pPr algn="l">
              <a:lnSpc>
                <a:spcPts val="3172"/>
              </a:lnSpc>
            </a:pPr>
          </a:p>
          <a:p>
            <a:pPr algn="l">
              <a:lnSpc>
                <a:spcPts val="3732"/>
              </a:lnSpc>
              <a:spcBef>
                <a:spcPct val="0"/>
              </a:spcBef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Tindak pidana korporasi adalah kejahatan yang dilakukan oleh perusahaan atau badan hukum, baik mel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lui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kebijak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an perusa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ha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an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m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upun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tindakan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in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v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du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y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ng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me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w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akili perusahaan. </a:t>
            </a:r>
            <a:r>
              <a:rPr lang="en-US" b="true" sz="2665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Korporasi bisa bertanggung jawab secara pidana jika terbukti melakukan atau membiarkan tindak pidana terjadi dalam operasionalnya.</a:t>
            </a:r>
          </a:p>
          <a:p>
            <a:pPr algn="l">
              <a:lnSpc>
                <a:spcPts val="3732"/>
              </a:lnSpc>
              <a:spcBef>
                <a:spcPct val="0"/>
              </a:spcBef>
            </a:pPr>
          </a:p>
          <a:p>
            <a:pPr algn="l">
              <a:lnSpc>
                <a:spcPts val="3732"/>
              </a:lnSpc>
              <a:spcBef>
                <a:spcPct val="0"/>
              </a:spcBef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Di 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nd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nesi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a, p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ertanggung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j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w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b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p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id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ana 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kor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or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asi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di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aku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dalam berbagai regulasi, termasuk:</a:t>
            </a:r>
          </a:p>
          <a:p>
            <a:pPr algn="l">
              <a:lnSpc>
                <a:spcPts val="3732"/>
              </a:lnSpc>
              <a:spcBef>
                <a:spcPct val="0"/>
              </a:spcBef>
            </a:pPr>
          </a:p>
          <a:p>
            <a:pPr algn="l" marL="575532" indent="-287766" lvl="1">
              <a:lnSpc>
                <a:spcPts val="3732"/>
              </a:lnSpc>
              <a:spcBef>
                <a:spcPct val="0"/>
              </a:spcBef>
              <a:buFont typeface="Arial"/>
              <a:buChar char="•"/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KUHP (Kitab Undang-Undang Hukum Pidana) Pasal 59 dan 103</a:t>
            </a:r>
          </a:p>
          <a:p>
            <a:pPr algn="l" marL="575532" indent="-287766" lvl="1">
              <a:lnSpc>
                <a:spcPts val="3732"/>
              </a:lnSpc>
              <a:spcBef>
                <a:spcPct val="0"/>
              </a:spcBef>
              <a:buFont typeface="Arial"/>
              <a:buChar char="•"/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UU No. 40 Tahun 2007 tentang Perseroan Terbatas</a:t>
            </a:r>
          </a:p>
          <a:p>
            <a:pPr algn="l" marL="575532" indent="-287766" lvl="1">
              <a:lnSpc>
                <a:spcPts val="3732"/>
              </a:lnSpc>
              <a:spcBef>
                <a:spcPct val="0"/>
              </a:spcBef>
              <a:buFont typeface="Arial"/>
              <a:buChar char="•"/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UU No. 8 Tahun 2010 tentang Pencegahan dan Pemberantasan Tindak Pidana Pencucian Uang</a:t>
            </a:r>
          </a:p>
          <a:p>
            <a:pPr algn="l" marL="575532" indent="-287766" lvl="1">
              <a:lnSpc>
                <a:spcPts val="3732"/>
              </a:lnSpc>
              <a:spcBef>
                <a:spcPct val="0"/>
              </a:spcBef>
              <a:buFont typeface="Arial"/>
              <a:buChar char="•"/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UU No. 31 Tahun 1999 tentang Pemberantasan Tindak Pidana Korupsi</a:t>
            </a:r>
          </a:p>
          <a:p>
            <a:pPr algn="l" marL="575532" indent="-287766" lvl="1">
              <a:lnSpc>
                <a:spcPts val="3732"/>
              </a:lnSpc>
              <a:spcBef>
                <a:spcPct val="0"/>
              </a:spcBef>
              <a:buFont typeface="Arial"/>
              <a:buChar char="•"/>
            </a:pPr>
            <a:r>
              <a:rPr lang="en-US" sz="2665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Peraturan Mahkamah Agung (Perma) No. 13 Tahun 2016 tentang Tata Cara Penanganan Perkara Tindak Pidana oleh Korporasi</a:t>
            </a:r>
          </a:p>
          <a:p>
            <a:pPr algn="l">
              <a:lnSpc>
                <a:spcPts val="3452"/>
              </a:lnSpc>
              <a:spcBef>
                <a:spcPct val="0"/>
              </a:spcBef>
            </a:pPr>
          </a:p>
        </p:txBody>
      </p:sp>
      <p:grpSp>
        <p:nvGrpSpPr>
          <p:cNvPr name="Group 19" id="19"/>
          <p:cNvGrpSpPr/>
          <p:nvPr/>
        </p:nvGrpSpPr>
        <p:grpSpPr>
          <a:xfrm rot="0">
            <a:off x="83285" y="6225691"/>
            <a:ext cx="1159671" cy="2375291"/>
            <a:chOff x="0" y="0"/>
            <a:chExt cx="1546228" cy="3167055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360443" y="-95250"/>
              <a:ext cx="825341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01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734744"/>
              <a:ext cx="1546228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02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412434" y="2364838"/>
              <a:ext cx="721360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03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855547" y="562041"/>
            <a:ext cx="6576906" cy="782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8"/>
              </a:lnSpc>
              <a:spcBef>
                <a:spcPct val="0"/>
              </a:spcBef>
            </a:pPr>
            <a:r>
              <a:rPr lang="en-US" sz="4077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Tindak Pidana Korporasi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5" id="15"/>
          <p:cNvGrpSpPr/>
          <p:nvPr/>
        </p:nvGrpSpPr>
        <p:grpSpPr>
          <a:xfrm rot="0">
            <a:off x="2972515" y="1409709"/>
            <a:ext cx="435404" cy="43540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518461" y="1409709"/>
            <a:ext cx="435404" cy="43540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068165" y="1409709"/>
            <a:ext cx="435404" cy="43540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371132" y="6172200"/>
            <a:ext cx="4578359" cy="4114800"/>
          </a:xfrm>
          <a:custGeom>
            <a:avLst/>
            <a:gdLst/>
            <a:ahLst/>
            <a:cxnLst/>
            <a:rect r="r" b="b" t="t" l="l"/>
            <a:pathLst>
              <a:path h="4114800" w="4578359">
                <a:moveTo>
                  <a:pt x="0" y="0"/>
                </a:moveTo>
                <a:lnTo>
                  <a:pt x="4578359" y="0"/>
                </a:lnTo>
                <a:lnTo>
                  <a:pt x="45783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530666" y="2271922"/>
            <a:ext cx="16418825" cy="8148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98"/>
              </a:lnSpc>
            </a:pPr>
            <a:r>
              <a:rPr lang="en-US" sz="2427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A. Tindak Pidana Korupsi</a:t>
            </a:r>
          </a:p>
          <a:p>
            <a:pPr algn="just">
              <a:lnSpc>
                <a:spcPts val="3398"/>
              </a:lnSpc>
            </a:pPr>
            <a:r>
              <a:rPr lang="en-US" sz="24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</a:t>
            </a:r>
            <a:r>
              <a:rPr lang="en-US" sz="24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orporasi dapat terlibat dalam suap, gratifikasi, atau</a:t>
            </a:r>
            <a:r>
              <a:rPr lang="en-US" sz="24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penyalahgunaan dana publik.</a:t>
            </a:r>
          </a:p>
          <a:p>
            <a:pPr algn="just">
              <a:lnSpc>
                <a:spcPts val="3398"/>
              </a:lnSpc>
            </a:pP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</a:t>
            </a: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asus korupsi PT Jiwasraya, di mana perusahaan asuransi negara melakukan manipulasi investasi hingga</a:t>
            </a: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 merugikan negara triliunan rupiah.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B. Tindak Pidana Pencucian Uang (</a:t>
            </a:r>
            <a:r>
              <a:rPr lang="en-US" b="true" sz="2427" i="true">
                <a:solidFill>
                  <a:srgbClr val="364375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Money Laundering</a:t>
            </a: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)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sz="24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Korporasi dapat menggunakan transaksi bisnis untuk menyembunyikan asal-usul uang dari kejahatan.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Sebuah perusahaan fiktif digunakan untuk mencuci uang hasil kejahatan narkotika atau korupsi.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C. Tindak Pidana Perpajakan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sz="24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Perusahaan dapat melakukan penggelapan pajak atau manipulasi laporan keuangan untuk menghindari kewajiban pajak.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</a:p>
          <a:p>
            <a:pPr algn="just">
              <a:lnSpc>
                <a:spcPts val="3398"/>
              </a:lnSpc>
              <a:spcBef>
                <a:spcPct val="0"/>
              </a:spcBef>
            </a:pPr>
            <a:r>
              <a:rPr lang="en-US" b="true" sz="2427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Kasus penghindaran pajak oleh Asian Agri Group, di mana perusahaan sawit ini memanipulasi laporan keuangan untuk menghindari pajak miliaran rupiah.</a:t>
            </a:r>
          </a:p>
          <a:p>
            <a:pPr algn="just">
              <a:lnSpc>
                <a:spcPts val="3398"/>
              </a:lnSpc>
              <a:spcBef>
                <a:spcPct val="0"/>
              </a:spcBef>
            </a:pPr>
          </a:p>
        </p:txBody>
      </p:sp>
      <p:grpSp>
        <p:nvGrpSpPr>
          <p:cNvPr name="Group 27" id="27"/>
          <p:cNvGrpSpPr/>
          <p:nvPr/>
        </p:nvGrpSpPr>
        <p:grpSpPr>
          <a:xfrm rot="0">
            <a:off x="92810" y="6225691"/>
            <a:ext cx="1159671" cy="2375291"/>
            <a:chOff x="0" y="0"/>
            <a:chExt cx="1546228" cy="3167055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347743" y="-95250"/>
              <a:ext cx="825341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02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734744"/>
              <a:ext cx="1546228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03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87907" y="2364838"/>
              <a:ext cx="745014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04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372862" y="303646"/>
            <a:ext cx="9975084" cy="184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12"/>
              </a:lnSpc>
              <a:spcBef>
                <a:spcPct val="0"/>
              </a:spcBef>
            </a:pPr>
            <a:r>
              <a:rPr lang="en-US" sz="5008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BENTUK-BENTUK TINDAK PIDANA KORPORASI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5" id="15"/>
          <p:cNvGrpSpPr/>
          <p:nvPr/>
        </p:nvGrpSpPr>
        <p:grpSpPr>
          <a:xfrm rot="0">
            <a:off x="2972515" y="1409709"/>
            <a:ext cx="435404" cy="43540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518461" y="1409709"/>
            <a:ext cx="435404" cy="43540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068165" y="1409709"/>
            <a:ext cx="435404" cy="43540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035403" y="4430401"/>
            <a:ext cx="6252597" cy="5856599"/>
          </a:xfrm>
          <a:custGeom>
            <a:avLst/>
            <a:gdLst/>
            <a:ahLst/>
            <a:cxnLst/>
            <a:rect r="r" b="b" t="t" l="l"/>
            <a:pathLst>
              <a:path h="5856599" w="6252597">
                <a:moveTo>
                  <a:pt x="0" y="0"/>
                </a:moveTo>
                <a:lnTo>
                  <a:pt x="6252597" y="0"/>
                </a:lnTo>
                <a:lnTo>
                  <a:pt x="6252597" y="5856599"/>
                </a:lnTo>
                <a:lnTo>
                  <a:pt x="0" y="58565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545070" y="2235638"/>
            <a:ext cx="10240665" cy="7899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4"/>
              </a:lnSpc>
            </a:pPr>
            <a:r>
              <a:rPr lang="en-US" sz="2803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D. Tindak Pidana di Pasar Modal</a:t>
            </a:r>
          </a:p>
          <a:p>
            <a:pPr algn="just">
              <a:lnSpc>
                <a:spcPts val="3924"/>
              </a:lnSpc>
            </a:pPr>
          </a:p>
          <a:p>
            <a:pPr algn="just">
              <a:lnSpc>
                <a:spcPts val="3924"/>
              </a:lnSpc>
            </a:pPr>
            <a:r>
              <a:rPr lang="en-US" sz="280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Termasuk insider trading, manipulasi harga saham, dan penyampaian informasi palsu kepada investor.</a:t>
            </a:r>
          </a:p>
          <a:p>
            <a:pPr algn="just">
              <a:lnSpc>
                <a:spcPts val="3924"/>
              </a:lnSpc>
            </a:pPr>
          </a:p>
          <a:p>
            <a:pPr algn="just">
              <a:lnSpc>
                <a:spcPts val="3924"/>
              </a:lnSpc>
            </a:pPr>
            <a:r>
              <a:rPr lang="en-US" sz="2803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Kasus PT Hanson International, yang diduga melakukan praktik fraud dalam</a:t>
            </a:r>
            <a:r>
              <a:rPr lang="en-US" sz="2803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 pasar modal.</a:t>
            </a:r>
          </a:p>
          <a:p>
            <a:pPr algn="just">
              <a:lnSpc>
                <a:spcPts val="3924"/>
              </a:lnSpc>
            </a:pPr>
          </a:p>
          <a:p>
            <a:pPr algn="just">
              <a:lnSpc>
                <a:spcPts val="3924"/>
              </a:lnSpc>
            </a:pPr>
            <a:r>
              <a:rPr lang="en-US" sz="2803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E. Kejahatan Lingkungan</a:t>
            </a:r>
          </a:p>
          <a:p>
            <a:pPr algn="just">
              <a:lnSpc>
                <a:spcPts val="3924"/>
              </a:lnSpc>
            </a:pPr>
          </a:p>
          <a:p>
            <a:pPr algn="just">
              <a:lnSpc>
                <a:spcPts val="3924"/>
              </a:lnSpc>
            </a:pPr>
            <a:r>
              <a:rPr lang="en-US" sz="280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Korporasi dapat bertanggung jawab atas pencemaran lingkungan, perusakan hutan, atau pembuangan limbah ilegal.</a:t>
            </a:r>
          </a:p>
          <a:p>
            <a:pPr algn="just">
              <a:lnSpc>
                <a:spcPts val="3924"/>
              </a:lnSpc>
            </a:pPr>
          </a:p>
          <a:p>
            <a:pPr algn="just">
              <a:lnSpc>
                <a:spcPts val="3924"/>
              </a:lnSpc>
              <a:spcBef>
                <a:spcPct val="0"/>
              </a:spcBef>
            </a:pPr>
            <a:r>
              <a:rPr lang="en-US" b="true" sz="2803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</a:t>
            </a:r>
            <a:r>
              <a:rPr lang="en-US" b="true" sz="2803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asus PT AAL yang membakar hutan di Kalimantan un</a:t>
            </a:r>
            <a:r>
              <a:rPr lang="en-US" b="true" sz="2803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tu</a:t>
            </a:r>
            <a:r>
              <a:rPr lang="en-US" b="true" sz="2803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 memp</a:t>
            </a:r>
            <a:r>
              <a:rPr lang="en-US" b="true" sz="2803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erluas perkebunan sawit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2810" y="6225691"/>
            <a:ext cx="1159671" cy="2375291"/>
            <a:chOff x="0" y="0"/>
            <a:chExt cx="1546228" cy="3167055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347743" y="-95250"/>
              <a:ext cx="825341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03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734744"/>
              <a:ext cx="1546228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04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87907" y="2364838"/>
              <a:ext cx="745014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05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049137" y="286412"/>
            <a:ext cx="9350625" cy="184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12"/>
              </a:lnSpc>
              <a:spcBef>
                <a:spcPct val="0"/>
              </a:spcBef>
            </a:pPr>
            <a:r>
              <a:rPr lang="en-US" sz="5008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BENTUK-BENTUK TINDAK PIDANA KORPORASI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5" id="15"/>
          <p:cNvGrpSpPr/>
          <p:nvPr/>
        </p:nvGrpSpPr>
        <p:grpSpPr>
          <a:xfrm rot="0">
            <a:off x="2972515" y="1409709"/>
            <a:ext cx="435404" cy="43540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518461" y="1409709"/>
            <a:ext cx="435404" cy="43540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068165" y="1409709"/>
            <a:ext cx="435404" cy="43540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727834" y="2347223"/>
            <a:ext cx="12669876" cy="77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80"/>
              </a:lnSpc>
            </a:pPr>
            <a:r>
              <a:rPr lang="en-US" sz="2771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F. Kejahatan Perburuhan</a:t>
            </a:r>
          </a:p>
          <a:p>
            <a:pPr algn="just">
              <a:lnSpc>
                <a:spcPts val="3880"/>
              </a:lnSpc>
            </a:pPr>
          </a:p>
          <a:p>
            <a:pPr algn="just">
              <a:lnSpc>
                <a:spcPts val="3880"/>
              </a:lnSpc>
            </a:pPr>
            <a:r>
              <a:rPr lang="en-US" sz="2771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Te</a:t>
            </a:r>
            <a:r>
              <a:rPr lang="en-US" sz="2771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rmasuk eksploitasi pekerja, tidak membayar upah sesuai UMR, dan</a:t>
            </a:r>
            <a:r>
              <a:rPr lang="en-US" sz="2771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pelanggaran hak-hak buruh.</a:t>
            </a:r>
          </a:p>
          <a:p>
            <a:pPr algn="just">
              <a:lnSpc>
                <a:spcPts val="3880"/>
              </a:lnSpc>
            </a:pPr>
          </a:p>
          <a:p>
            <a:pPr algn="just">
              <a:lnSpc>
                <a:spcPts val="3880"/>
              </a:lnSpc>
            </a:pPr>
            <a:r>
              <a:rPr lang="en-US" sz="2771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Kasus p</a:t>
            </a:r>
            <a:r>
              <a:rPr lang="en-US" sz="2771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ekerja anak di perkebunan kelapa sawit yang melibatkan perusahaan multinasional.</a:t>
            </a:r>
          </a:p>
          <a:p>
            <a:pPr algn="just">
              <a:lnSpc>
                <a:spcPts val="3880"/>
              </a:lnSpc>
            </a:pPr>
          </a:p>
          <a:p>
            <a:pPr algn="just">
              <a:lnSpc>
                <a:spcPts val="3880"/>
              </a:lnSpc>
            </a:pPr>
            <a:r>
              <a:rPr lang="en-US" sz="2771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G. Kejahatan Perlindungan Konsumen</a:t>
            </a:r>
          </a:p>
          <a:p>
            <a:pPr algn="just">
              <a:lnSpc>
                <a:spcPts val="3880"/>
              </a:lnSpc>
            </a:pPr>
          </a:p>
          <a:p>
            <a:pPr algn="just">
              <a:lnSpc>
                <a:spcPts val="3880"/>
              </a:lnSpc>
            </a:pPr>
            <a:r>
              <a:rPr lang="en-US" sz="2771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Termasuk penipuan produk, iklan menyesatkan, atau produksi barang berbahaya.</a:t>
            </a:r>
          </a:p>
          <a:p>
            <a:pPr algn="just">
              <a:lnSpc>
                <a:spcPts val="3880"/>
              </a:lnSpc>
            </a:pPr>
          </a:p>
          <a:p>
            <a:pPr algn="just">
              <a:lnSpc>
                <a:spcPts val="3880"/>
              </a:lnSpc>
              <a:spcBef>
                <a:spcPct val="0"/>
              </a:spcBef>
            </a:pPr>
            <a:r>
              <a:rPr lang="en-US" b="true" sz="2771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 Kasus vaksin palsu di Indonesia, di mana beberapa rumah sakit mengguna</a:t>
            </a:r>
            <a:r>
              <a:rPr lang="en-US" b="true" sz="2771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kan vaksin yang tidak sesuai standar kesehatan.</a:t>
            </a:r>
          </a:p>
          <a:p>
            <a:pPr algn="just">
              <a:lnSpc>
                <a:spcPts val="3880"/>
              </a:lnSpc>
              <a:spcBef>
                <a:spcPct val="0"/>
              </a:spcBef>
            </a:pP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2411739" y="6917294"/>
            <a:ext cx="5044758" cy="3367376"/>
          </a:xfrm>
          <a:custGeom>
            <a:avLst/>
            <a:gdLst/>
            <a:ahLst/>
            <a:cxnLst/>
            <a:rect r="r" b="b" t="t" l="l"/>
            <a:pathLst>
              <a:path h="3367376" w="5044758">
                <a:moveTo>
                  <a:pt x="0" y="0"/>
                </a:moveTo>
                <a:lnTo>
                  <a:pt x="5044758" y="0"/>
                </a:lnTo>
                <a:lnTo>
                  <a:pt x="5044758" y="3367376"/>
                </a:lnTo>
                <a:lnTo>
                  <a:pt x="0" y="3367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7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892438" y="6172200"/>
            <a:ext cx="5095728" cy="4114800"/>
          </a:xfrm>
          <a:custGeom>
            <a:avLst/>
            <a:gdLst/>
            <a:ahLst/>
            <a:cxnLst/>
            <a:rect r="r" b="b" t="t" l="l"/>
            <a:pathLst>
              <a:path h="4114800" w="5095728">
                <a:moveTo>
                  <a:pt x="0" y="0"/>
                </a:moveTo>
                <a:lnTo>
                  <a:pt x="5095728" y="0"/>
                </a:lnTo>
                <a:lnTo>
                  <a:pt x="50957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353618" y="6130441"/>
            <a:ext cx="619006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2810" y="6729124"/>
            <a:ext cx="1159671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05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83740" y="7975507"/>
            <a:ext cx="644960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915787" y="386469"/>
            <a:ext cx="9876485" cy="184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12"/>
              </a:lnSpc>
              <a:spcBef>
                <a:spcPct val="0"/>
              </a:spcBef>
            </a:pPr>
            <a:r>
              <a:rPr lang="en-US" sz="5008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BENTUK-BENTUK TINDAK PIDANA KORPORASI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34401" y="-905174"/>
            <a:ext cx="3159684" cy="2602430"/>
          </a:xfrm>
          <a:custGeom>
            <a:avLst/>
            <a:gdLst/>
            <a:ahLst/>
            <a:cxnLst/>
            <a:rect r="r" b="b" t="t" l="l"/>
            <a:pathLst>
              <a:path h="2602430" w="3159684">
                <a:moveTo>
                  <a:pt x="0" y="0"/>
                </a:moveTo>
                <a:lnTo>
                  <a:pt x="3159684" y="0"/>
                </a:lnTo>
                <a:lnTo>
                  <a:pt x="3159684" y="2602430"/>
                </a:lnTo>
                <a:lnTo>
                  <a:pt x="0" y="2602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6" id="16"/>
          <p:cNvGrpSpPr/>
          <p:nvPr/>
        </p:nvGrpSpPr>
        <p:grpSpPr>
          <a:xfrm rot="0">
            <a:off x="1808000" y="1697256"/>
            <a:ext cx="435404" cy="43540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53945" y="1697256"/>
            <a:ext cx="435404" cy="43540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903650" y="1697256"/>
            <a:ext cx="435404" cy="43540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959334" y="2057400"/>
            <a:ext cx="5328666" cy="8229600"/>
          </a:xfrm>
          <a:custGeom>
            <a:avLst/>
            <a:gdLst/>
            <a:ahLst/>
            <a:cxnLst/>
            <a:rect r="r" b="b" t="t" l="l"/>
            <a:pathLst>
              <a:path h="8229600" w="5328666">
                <a:moveTo>
                  <a:pt x="0" y="0"/>
                </a:moveTo>
                <a:lnTo>
                  <a:pt x="5328666" y="0"/>
                </a:lnTo>
                <a:lnTo>
                  <a:pt x="532866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9000"/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808000" y="2347595"/>
            <a:ext cx="14317330" cy="7444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Tanggung jawab pidana dapat diberikan kepada: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1. Korporasi sebagai badan hukum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2. Pengurus atau Direksi yang terbukti memberikan perintah atau mengetahui kejahatan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3. Pihak lain yang terlibat, seperti komisaris atau pemegang saham mayoritas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Menurut </a:t>
            </a:r>
            <a:r>
              <a:rPr lang="en-US" sz="2799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Perma No. 13 Tahun 2016</a:t>
            </a: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, korporasi bisa dihukum jika memenuhi kriteria berikut:</a:t>
            </a:r>
          </a:p>
          <a:p>
            <a:pPr algn="l">
              <a:lnSpc>
                <a:spcPts val="3919"/>
              </a:lnSpc>
            </a:pP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Tindak pidana dilakukan untuk keuntungan korporasi.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Korporasi membiarkan kejahatan terjadi atau tidak mencegahnya.</a:t>
            </a:r>
          </a:p>
          <a:p>
            <a:pPr algn="l" marL="604518" indent="-302259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Pengurus atau direksi mengetahui dan tetap melakukan atau membiarkan tindak pidana terjadi.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28" id="28"/>
          <p:cNvGrpSpPr/>
          <p:nvPr/>
        </p:nvGrpSpPr>
        <p:grpSpPr>
          <a:xfrm rot="0">
            <a:off x="92810" y="6225691"/>
            <a:ext cx="1159671" cy="2375291"/>
            <a:chOff x="0" y="0"/>
            <a:chExt cx="1546228" cy="3167055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347743" y="-95250"/>
              <a:ext cx="825341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05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734744"/>
              <a:ext cx="1546228" cy="1507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06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388224" y="2364838"/>
              <a:ext cx="744379" cy="8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8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FFFCF5"/>
                  </a:solidFill>
                  <a:latin typeface="Poppins"/>
                  <a:ea typeface="Poppins"/>
                  <a:cs typeface="Poppins"/>
                  <a:sym typeface="Poppins"/>
                </a:rPr>
                <a:t>07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297979" y="341746"/>
            <a:ext cx="9077499" cy="1435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14"/>
              </a:lnSpc>
              <a:spcBef>
                <a:spcPct val="0"/>
              </a:spcBef>
            </a:pPr>
            <a:r>
              <a:rPr lang="en-US" sz="3867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PERTANGGUNGJAWABAN PIDANA KORPORASI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34401" y="-905174"/>
            <a:ext cx="3159684" cy="2602430"/>
          </a:xfrm>
          <a:custGeom>
            <a:avLst/>
            <a:gdLst/>
            <a:ahLst/>
            <a:cxnLst/>
            <a:rect r="r" b="b" t="t" l="l"/>
            <a:pathLst>
              <a:path h="2602430" w="3159684">
                <a:moveTo>
                  <a:pt x="0" y="0"/>
                </a:moveTo>
                <a:lnTo>
                  <a:pt x="3159684" y="0"/>
                </a:lnTo>
                <a:lnTo>
                  <a:pt x="3159684" y="2602430"/>
                </a:lnTo>
                <a:lnTo>
                  <a:pt x="0" y="2602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6" id="16"/>
          <p:cNvGrpSpPr/>
          <p:nvPr/>
        </p:nvGrpSpPr>
        <p:grpSpPr>
          <a:xfrm rot="0">
            <a:off x="1808000" y="1697256"/>
            <a:ext cx="435404" cy="43540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53945" y="1697256"/>
            <a:ext cx="435404" cy="43540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903650" y="1697256"/>
            <a:ext cx="435404" cy="43540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52481" y="1028700"/>
            <a:ext cx="16961759" cy="10240662"/>
          </a:xfrm>
          <a:custGeom>
            <a:avLst/>
            <a:gdLst/>
            <a:ahLst/>
            <a:cxnLst/>
            <a:rect r="r" b="b" t="t" l="l"/>
            <a:pathLst>
              <a:path h="10240662" w="16961759">
                <a:moveTo>
                  <a:pt x="0" y="0"/>
                </a:moveTo>
                <a:lnTo>
                  <a:pt x="16961759" y="0"/>
                </a:lnTo>
                <a:lnTo>
                  <a:pt x="16961759" y="10240662"/>
                </a:lnTo>
                <a:lnTo>
                  <a:pt x="0" y="102406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0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808000" y="2217330"/>
            <a:ext cx="14910185" cy="744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8"/>
              </a:lnSpc>
            </a:pPr>
            <a:r>
              <a:rPr lang="en-US" sz="2827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A. Sanksi Pidana</a:t>
            </a:r>
          </a:p>
          <a:p>
            <a:pPr algn="l">
              <a:lnSpc>
                <a:spcPts val="3958"/>
              </a:lnSpc>
            </a:pPr>
          </a:p>
          <a:p>
            <a:pPr algn="l">
              <a:lnSpc>
                <a:spcPts val="3958"/>
              </a:lnSpc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1. Denda – Hukuman finan</a:t>
            </a: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sial yang bisa mencapai miliaran rupiah.</a:t>
            </a:r>
          </a:p>
          <a:p>
            <a:pPr algn="l">
              <a:lnSpc>
                <a:spcPts val="3958"/>
              </a:lnSpc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2. Pembekuan izin usaha – Korporasi bisa dilarang beroperasi sementara waktu.</a:t>
            </a:r>
          </a:p>
          <a:p>
            <a:pPr algn="l">
              <a:lnSpc>
                <a:spcPts val="3958"/>
              </a:lnSpc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3. Pencabutan izin usaha – Perusahaan tidak boleh beroperasi lagi.</a:t>
            </a:r>
          </a:p>
          <a:p>
            <a:pPr algn="l">
              <a:lnSpc>
                <a:spcPts val="3958"/>
              </a:lnSpc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4. Penyitaan aset – Harta perusahaan dapat disita untuk mengganti kerugian negara atau masyarakat.</a:t>
            </a:r>
          </a:p>
          <a:p>
            <a:pPr algn="l">
              <a:lnSpc>
                <a:spcPts val="3958"/>
              </a:lnSpc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5.</a:t>
            </a: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Pembubaran perusahaan – Perusahaan dapat dibubarkan oleh negara jika terbukti melakukan kejahatan berat.</a:t>
            </a:r>
          </a:p>
          <a:p>
            <a:pPr algn="l">
              <a:lnSpc>
                <a:spcPts val="3958"/>
              </a:lnSpc>
            </a:pPr>
          </a:p>
          <a:p>
            <a:pPr algn="l">
              <a:lnSpc>
                <a:spcPts val="3958"/>
              </a:lnSpc>
            </a:pPr>
            <a:r>
              <a:rPr lang="en-US" sz="2827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B. Sanksi Tambahan</a:t>
            </a:r>
          </a:p>
          <a:p>
            <a:pPr algn="l">
              <a:lnSpc>
                <a:spcPts val="3958"/>
              </a:lnSpc>
            </a:pPr>
          </a:p>
          <a:p>
            <a:pPr algn="l" marL="610446" indent="-305223" lvl="1">
              <a:lnSpc>
                <a:spcPts val="3958"/>
              </a:lnSpc>
              <a:buFont typeface="Arial"/>
              <a:buChar char="•"/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Pengumuman putusan di media massa sebagai bentuk sanksi sosial.</a:t>
            </a:r>
          </a:p>
          <a:p>
            <a:pPr algn="l" marL="610446" indent="-305223" lvl="1">
              <a:lnSpc>
                <a:spcPts val="3958"/>
              </a:lnSpc>
              <a:spcBef>
                <a:spcPct val="0"/>
              </a:spcBef>
              <a:buFont typeface="Arial"/>
              <a:buChar char="•"/>
            </a:pPr>
            <a:r>
              <a:rPr lang="en-US" sz="2827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Ganti rugi kepada korban jika kejahatan korporasi merugikan masyarakat.</a:t>
            </a:r>
          </a:p>
          <a:p>
            <a:pPr algn="l">
              <a:lnSpc>
                <a:spcPts val="3958"/>
              </a:lnSpc>
              <a:spcBef>
                <a:spcPct val="0"/>
              </a:spcBef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353618" y="6130441"/>
            <a:ext cx="619006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2810" y="6729124"/>
            <a:ext cx="1159671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07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30621" y="7973724"/>
            <a:ext cx="865000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08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584187" y="408745"/>
            <a:ext cx="9077499" cy="749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14"/>
              </a:lnSpc>
              <a:spcBef>
                <a:spcPct val="0"/>
              </a:spcBef>
            </a:pPr>
            <a:r>
              <a:rPr lang="en-US" sz="3867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SANKSI HUKUM BAGI KORPORASI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34401" y="-905174"/>
            <a:ext cx="3159684" cy="2602430"/>
          </a:xfrm>
          <a:custGeom>
            <a:avLst/>
            <a:gdLst/>
            <a:ahLst/>
            <a:cxnLst/>
            <a:rect r="r" b="b" t="t" l="l"/>
            <a:pathLst>
              <a:path h="2602430" w="3159684">
                <a:moveTo>
                  <a:pt x="0" y="0"/>
                </a:moveTo>
                <a:lnTo>
                  <a:pt x="3159684" y="0"/>
                </a:lnTo>
                <a:lnTo>
                  <a:pt x="3159684" y="2602430"/>
                </a:lnTo>
                <a:lnTo>
                  <a:pt x="0" y="2602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6" id="16"/>
          <p:cNvGrpSpPr/>
          <p:nvPr/>
        </p:nvGrpSpPr>
        <p:grpSpPr>
          <a:xfrm rot="0">
            <a:off x="1808000" y="1697256"/>
            <a:ext cx="435404" cy="43540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53945" y="1697256"/>
            <a:ext cx="435404" cy="43540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903650" y="1697256"/>
            <a:ext cx="435404" cy="43540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489146" y="3124661"/>
            <a:ext cx="6425097" cy="4944313"/>
          </a:xfrm>
          <a:custGeom>
            <a:avLst/>
            <a:gdLst/>
            <a:ahLst/>
            <a:cxnLst/>
            <a:rect r="r" b="b" t="t" l="l"/>
            <a:pathLst>
              <a:path h="4944313" w="6425097">
                <a:moveTo>
                  <a:pt x="0" y="0"/>
                </a:moveTo>
                <a:lnTo>
                  <a:pt x="6425097" y="0"/>
                </a:lnTo>
                <a:lnTo>
                  <a:pt x="6425097" y="4944313"/>
                </a:lnTo>
                <a:lnTo>
                  <a:pt x="0" y="49443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289783" y="6187895"/>
            <a:ext cx="6718138" cy="3762157"/>
          </a:xfrm>
          <a:custGeom>
            <a:avLst/>
            <a:gdLst/>
            <a:ahLst/>
            <a:cxnLst/>
            <a:rect r="r" b="b" t="t" l="l"/>
            <a:pathLst>
              <a:path h="3762157" w="6718138">
                <a:moveTo>
                  <a:pt x="0" y="0"/>
                </a:moveTo>
                <a:lnTo>
                  <a:pt x="6718138" y="0"/>
                </a:lnTo>
                <a:lnTo>
                  <a:pt x="6718138" y="3762157"/>
                </a:lnTo>
                <a:lnTo>
                  <a:pt x="0" y="37621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808000" y="2523186"/>
            <a:ext cx="9481783" cy="6948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Kasus Dugaan Korupsi dalam Tata Niaga Komoditas Timah (2015-2022)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Pada periode 2015 hingga 2022, terdapat lima perusahaan tambang timah yang terlibat, yaitu </a:t>
            </a:r>
            <a:r>
              <a:rPr lang="en-US" sz="2799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PT Refined Bangka Tin, PT Stanindo Inti Perkasa, PT Tinindo Inter Nusa, PT Sariwiguna Binasentosa, dan CV Venus Inti Perkasa,</a:t>
            </a:r>
            <a:r>
              <a:rPr lang="en-US" sz="2799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 ditetapkan sebagai tersangka korporasi. Kerugian negara akibat penjualan bijih fiktif dan layanan peleburan diperkirakan mencapai </a:t>
            </a:r>
            <a:r>
              <a:rPr lang="en-US" sz="2799" b="true">
                <a:solidFill>
                  <a:srgbClr val="364375"/>
                </a:solidFill>
                <a:latin typeface="Poppins Bold"/>
                <a:ea typeface="Poppins Bold"/>
                <a:cs typeface="Poppins Bold"/>
                <a:sym typeface="Poppins Bold"/>
              </a:rPr>
              <a:t>29 triliun rupiah, sementara kerusakan lingkungan yang disebabkan mencapai 271 triliun rupiah.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353618" y="6130441"/>
            <a:ext cx="619006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07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2810" y="6729124"/>
            <a:ext cx="1159671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08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28869" y="7973724"/>
            <a:ext cx="868502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09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744337" y="332221"/>
            <a:ext cx="9256513" cy="160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91"/>
              </a:lnSpc>
              <a:spcBef>
                <a:spcPct val="0"/>
              </a:spcBef>
            </a:pPr>
            <a:r>
              <a:rPr lang="en-US" sz="4351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TINDAK PIDANA KORPORASI DI INDONESIA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34401" y="-905174"/>
            <a:ext cx="3159684" cy="2602430"/>
          </a:xfrm>
          <a:custGeom>
            <a:avLst/>
            <a:gdLst/>
            <a:ahLst/>
            <a:cxnLst/>
            <a:rect r="r" b="b" t="t" l="l"/>
            <a:pathLst>
              <a:path h="2602430" w="3159684">
                <a:moveTo>
                  <a:pt x="0" y="0"/>
                </a:moveTo>
                <a:lnTo>
                  <a:pt x="3159684" y="0"/>
                </a:lnTo>
                <a:lnTo>
                  <a:pt x="3159684" y="2602430"/>
                </a:lnTo>
                <a:lnTo>
                  <a:pt x="0" y="2602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0" y="0"/>
            <a:ext cx="1326241" cy="10287000"/>
            <a:chOff x="0" y="0"/>
            <a:chExt cx="3492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92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349298">
                  <a:moveTo>
                    <a:pt x="0" y="0"/>
                  </a:moveTo>
                  <a:lnTo>
                    <a:pt x="349298" y="0"/>
                  </a:lnTo>
                  <a:lnTo>
                    <a:pt x="3492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92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04414" y="864458"/>
            <a:ext cx="717413" cy="479843"/>
            <a:chOff x="0" y="0"/>
            <a:chExt cx="956551" cy="639791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956551" cy="163029"/>
              <a:chOff x="0" y="0"/>
              <a:chExt cx="401911" cy="685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238381"/>
              <a:ext cx="956551" cy="163029"/>
              <a:chOff x="0" y="0"/>
              <a:chExt cx="401911" cy="685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0" y="476762"/>
              <a:ext cx="956551" cy="163029"/>
              <a:chOff x="0" y="0"/>
              <a:chExt cx="401911" cy="685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401911" cy="68500"/>
              </a:xfrm>
              <a:custGeom>
                <a:avLst/>
                <a:gdLst/>
                <a:ahLst/>
                <a:cxnLst/>
                <a:rect r="r" b="b" t="t" l="l"/>
                <a:pathLst>
                  <a:path h="68500" w="401911">
                    <a:moveTo>
                      <a:pt x="34250" y="0"/>
                    </a:moveTo>
                    <a:lnTo>
                      <a:pt x="367661" y="0"/>
                    </a:lnTo>
                    <a:cubicBezTo>
                      <a:pt x="376745" y="0"/>
                      <a:pt x="385456" y="3608"/>
                      <a:pt x="391879" y="10032"/>
                    </a:cubicBezTo>
                    <a:cubicBezTo>
                      <a:pt x="398302" y="16455"/>
                      <a:pt x="401911" y="25166"/>
                      <a:pt x="401911" y="34250"/>
                    </a:cubicBezTo>
                    <a:lnTo>
                      <a:pt x="401911" y="34250"/>
                    </a:lnTo>
                    <a:cubicBezTo>
                      <a:pt x="401911" y="43333"/>
                      <a:pt x="398302" y="52045"/>
                      <a:pt x="391879" y="58468"/>
                    </a:cubicBezTo>
                    <a:cubicBezTo>
                      <a:pt x="385456" y="64891"/>
                      <a:pt x="376745" y="68500"/>
                      <a:pt x="367661" y="68500"/>
                    </a:cubicBezTo>
                    <a:lnTo>
                      <a:pt x="34250" y="68500"/>
                    </a:lnTo>
                    <a:cubicBezTo>
                      <a:pt x="25166" y="68500"/>
                      <a:pt x="16455" y="64891"/>
                      <a:pt x="10032" y="58468"/>
                    </a:cubicBezTo>
                    <a:cubicBezTo>
                      <a:pt x="3608" y="52045"/>
                      <a:pt x="0" y="43333"/>
                      <a:pt x="0" y="34250"/>
                    </a:cubicBezTo>
                    <a:lnTo>
                      <a:pt x="0" y="34250"/>
                    </a:lnTo>
                    <a:cubicBezTo>
                      <a:pt x="0" y="25166"/>
                      <a:pt x="3608" y="16455"/>
                      <a:pt x="10032" y="10032"/>
                    </a:cubicBezTo>
                    <a:cubicBezTo>
                      <a:pt x="16455" y="3608"/>
                      <a:pt x="25166" y="0"/>
                      <a:pt x="34250" y="0"/>
                    </a:cubicBezTo>
                    <a:close/>
                  </a:path>
                </a:pathLst>
              </a:custGeom>
              <a:solidFill>
                <a:srgbClr val="FFFCF5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76200"/>
                <a:ext cx="401911" cy="144700"/>
              </a:xfrm>
              <a:prstGeom prst="rect">
                <a:avLst/>
              </a:prstGeom>
            </p:spPr>
            <p:txBody>
              <a:bodyPr anchor="ctr" rtlCol="false" tIns="23882" lIns="23882" bIns="23882" rIns="23882"/>
              <a:lstStyle/>
              <a:p>
                <a:pPr algn="ctr">
                  <a:lnSpc>
                    <a:spcPts val="3561"/>
                  </a:lnSpc>
                </a:pPr>
              </a:p>
            </p:txBody>
          </p:sp>
        </p:grpSp>
      </p:grpSp>
      <p:grpSp>
        <p:nvGrpSpPr>
          <p:cNvPr name="Group 16" id="16"/>
          <p:cNvGrpSpPr/>
          <p:nvPr/>
        </p:nvGrpSpPr>
        <p:grpSpPr>
          <a:xfrm rot="0">
            <a:off x="1808000" y="1697256"/>
            <a:ext cx="435404" cy="43540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437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353945" y="1697256"/>
            <a:ext cx="435404" cy="43540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903650" y="1697256"/>
            <a:ext cx="435404" cy="43540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1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808000" y="293060"/>
            <a:ext cx="932501" cy="928969"/>
          </a:xfrm>
          <a:custGeom>
            <a:avLst/>
            <a:gdLst/>
            <a:ahLst/>
            <a:cxnLst/>
            <a:rect r="r" b="b" t="t" l="l"/>
            <a:pathLst>
              <a:path h="928969" w="932501">
                <a:moveTo>
                  <a:pt x="0" y="0"/>
                </a:moveTo>
                <a:lnTo>
                  <a:pt x="932501" y="0"/>
                </a:lnTo>
                <a:lnTo>
                  <a:pt x="932501" y="928969"/>
                </a:lnTo>
                <a:lnTo>
                  <a:pt x="0" y="928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338274" y="4137412"/>
            <a:ext cx="5949726" cy="6149588"/>
          </a:xfrm>
          <a:custGeom>
            <a:avLst/>
            <a:gdLst/>
            <a:ahLst/>
            <a:cxnLst/>
            <a:rect r="r" b="b" t="t" l="l"/>
            <a:pathLst>
              <a:path h="6149588" w="5949726">
                <a:moveTo>
                  <a:pt x="0" y="0"/>
                </a:moveTo>
                <a:lnTo>
                  <a:pt x="5949726" y="0"/>
                </a:lnTo>
                <a:lnTo>
                  <a:pt x="5949726" y="6149588"/>
                </a:lnTo>
                <a:lnTo>
                  <a:pt x="0" y="614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0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808000" y="3544760"/>
            <a:ext cx="16106244" cy="4802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72131" indent="-336066" lvl="1">
              <a:lnSpc>
                <a:spcPts val="4358"/>
              </a:lnSpc>
              <a:buFont typeface="Arial"/>
              <a:buChar char="•"/>
            </a:pP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Sulitnya membuktikan k</a:t>
            </a: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esalahan perusahaan karena keputusan sering diambil oleh banyak pihak.</a:t>
            </a:r>
          </a:p>
          <a:p>
            <a:pPr algn="l" marL="672131" indent="-336066" lvl="1">
              <a:lnSpc>
                <a:spcPts val="4358"/>
              </a:lnSpc>
              <a:buFont typeface="Arial"/>
              <a:buChar char="•"/>
            </a:pP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Perusahaan menggunakan celah hukum atau membuat perusahaan cangkang untuk menghindari tanggung jawab.</a:t>
            </a:r>
          </a:p>
          <a:p>
            <a:pPr algn="l" marL="672131" indent="-336066" lvl="1">
              <a:lnSpc>
                <a:spcPts val="4358"/>
              </a:lnSpc>
              <a:buFont typeface="Arial"/>
              <a:buChar char="•"/>
            </a:pP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erlindungan terhadap whistleblower (pelapor pelanggaran) masih lemah di Indonesia.</a:t>
            </a:r>
          </a:p>
          <a:p>
            <a:pPr algn="l" marL="672131" indent="-336066" lvl="1">
              <a:lnSpc>
                <a:spcPts val="4358"/>
              </a:lnSpc>
              <a:spcBef>
                <a:spcPct val="0"/>
              </a:spcBef>
              <a:buFont typeface="Arial"/>
              <a:buChar char="•"/>
            </a:pPr>
            <a:r>
              <a:rPr lang="en-US" sz="3113">
                <a:solidFill>
                  <a:srgbClr val="364375"/>
                </a:solidFill>
                <a:latin typeface="Poppins"/>
                <a:ea typeface="Poppins"/>
                <a:cs typeface="Poppins"/>
                <a:sym typeface="Poppins"/>
              </a:rPr>
              <a:t>Korporasi memiliki kekuatan finansial dan politik besar untuk mempengaruhi regulasi dan penegakan hukum.</a:t>
            </a:r>
          </a:p>
          <a:p>
            <a:pPr algn="l">
              <a:lnSpc>
                <a:spcPts val="2833"/>
              </a:lnSpc>
              <a:spcBef>
                <a:spcPct val="0"/>
              </a:spcBef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353618" y="6130441"/>
            <a:ext cx="619006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08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2810" y="6729124"/>
            <a:ext cx="1159671" cy="117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09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28869" y="7973724"/>
            <a:ext cx="868502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CF5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72515" y="475096"/>
            <a:ext cx="2286047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UNIVERSITAS SEBELAS MARET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487162" y="693008"/>
            <a:ext cx="9256513" cy="2375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91"/>
              </a:lnSpc>
              <a:spcBef>
                <a:spcPct val="0"/>
              </a:spcBef>
            </a:pPr>
            <a:r>
              <a:rPr lang="en-US" sz="4351">
                <a:solidFill>
                  <a:srgbClr val="364375"/>
                </a:solidFill>
                <a:latin typeface="Chunk Five"/>
                <a:ea typeface="Chunk Five"/>
                <a:cs typeface="Chunk Five"/>
                <a:sym typeface="Chunk Five"/>
              </a:rPr>
              <a:t>TANTANGAN DALAM PENEGAKAN HUKUM TERHADAP KORPORASI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DAGh3InEpz0</dc:identifier>
  <dcterms:modified xsi:type="dcterms:W3CDTF">2011-08-01T06:04:30Z</dcterms:modified>
  <cp:revision>1</cp:revision>
  <dc:title>BAB IX TINDAK PIDANA KORPORASI</dc:title>
</cp:coreProperties>
</file>