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Pacifico" panose="020B0604020202020204" charset="0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da6c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da6cc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00da6ccdd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00da6ccdd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00da6ccdd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00da6ccdd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00da6ccd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00da6ccd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f5b402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f5b402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0da6ccdd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00da6ccdd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00da6ccdd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00da6ccdd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00da6ccdd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00da6ccdd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0da6ccd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0da6ccdd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0da6ccdd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00da6ccdd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00da6ccdd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00da6ccdd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00da6ccdd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00da6ccdd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Hvor sårende kan det være?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76B042"/>
                </a:solidFill>
              </a:rPr>
              <a:t>Hvordan får hadtale mig til at føle mig tilpas? &gt; SEL &gt; </a:t>
            </a:r>
            <a:r>
              <a:rPr lang="da-DK" b="1">
                <a:solidFill>
                  <a:srgbClr val="76B042"/>
                </a:solidFill>
              </a:rPr>
              <a:t>Hvor sårende kan det være?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46"/>
          <p:cNvGrpSpPr/>
          <p:nvPr/>
        </p:nvGrpSpPr>
        <p:grpSpPr>
          <a:xfrm>
            <a:off x="6146550" y="650324"/>
            <a:ext cx="2930513" cy="3887386"/>
            <a:chOff x="6015200" y="197775"/>
            <a:chExt cx="2930513" cy="3231300"/>
          </a:xfrm>
        </p:grpSpPr>
        <p:sp>
          <p:nvSpPr>
            <p:cNvPr id="401" name="Google Shape;401;p46"/>
            <p:cNvSpPr/>
            <p:nvPr/>
          </p:nvSpPr>
          <p:spPr>
            <a:xfrm>
              <a:off x="61575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6"/>
            <p:cNvSpPr txBox="1"/>
            <p:nvPr/>
          </p:nvSpPr>
          <p:spPr>
            <a:xfrm>
              <a:off x="6015200" y="1895300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Denne egenskab karakteriserer alle de enkeltpersoner, der identificerer sig selv som: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Lesbiske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Bøsser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Biseksuelle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Transkønnede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stiller spørgsmål ved deres køn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Eller andre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3" name="Google Shape;403;p46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404" name="Google Shape;404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LGBTQ+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6" name="Google Shape;406;p46"/>
            <p:cNvSpPr txBox="1"/>
            <p:nvPr/>
          </p:nvSpPr>
          <p:spPr>
            <a:xfrm>
              <a:off x="6700388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7" name="Google Shape;40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6"/>
          <p:cNvGrpSpPr/>
          <p:nvPr/>
        </p:nvGrpSpPr>
        <p:grpSpPr>
          <a:xfrm>
            <a:off x="3277925" y="1497330"/>
            <a:ext cx="2930513" cy="3565220"/>
            <a:chOff x="2999600" y="188850"/>
            <a:chExt cx="2930513" cy="3231300"/>
          </a:xfrm>
        </p:grpSpPr>
        <p:sp>
          <p:nvSpPr>
            <p:cNvPr id="410" name="Google Shape;410;p46"/>
            <p:cNvSpPr/>
            <p:nvPr/>
          </p:nvSpPr>
          <p:spPr>
            <a:xfrm>
              <a:off x="3141913" y="1888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6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Denne egenskab karakteriserer alle de enkeltpersoner, der i begrænset forstand er eksperter inden for et specielt område. De kan også udvise ringe sociale færdigheder eller have en mangelfuld sans for, hvad der er moderne. Enkeltpersoner i denne kategori taler ofte ret indædt om deres passion eller udbreder sig i mange, tekniske detaljer.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2" name="Google Shape;412;p46"/>
            <p:cNvGrpSpPr/>
            <p:nvPr/>
          </p:nvGrpSpPr>
          <p:grpSpPr>
            <a:xfrm>
              <a:off x="3713338" y="1471863"/>
              <a:ext cx="1645326" cy="495000"/>
              <a:chOff x="346213" y="813163"/>
              <a:chExt cx="1645326" cy="495000"/>
            </a:xfrm>
          </p:grpSpPr>
          <p:sp>
            <p:nvSpPr>
              <p:cNvPr id="413" name="Google Shape;41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Nørd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15" name="Google Shape;415;p46"/>
            <p:cNvSpPr txBox="1"/>
            <p:nvPr/>
          </p:nvSpPr>
          <p:spPr>
            <a:xfrm>
              <a:off x="3684788" y="236525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6" name="Google Shape;41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46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419" name="Google Shape;419;p46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6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Denne egenskab karakteriserer alle de enkeltpersoner, der har blåt hår. Det kan være langt, kort, ufarvet eller farvet. De enkeltpersoner, der udgør denne gruppe, spænder vidt rent aldersmæssigt.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1" name="Google Shape;421;p46"/>
            <p:cNvPicPr preferRelativeResize="0"/>
            <p:nvPr/>
          </p:nvPicPr>
          <p:blipFill rotWithShape="1">
            <a:blip r:embed="rId6">
              <a:alphaModFix/>
            </a:blip>
            <a:srcRect t="7516" b="53715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2" name="Google Shape;422;p46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423" name="Google Shape;423;p46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6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Blåt hår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25" name="Google Shape;425;p46"/>
            <p:cNvSpPr txBox="1"/>
            <p:nvPr/>
          </p:nvSpPr>
          <p:spPr>
            <a:xfrm>
              <a:off x="754275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" name="Google Shape;42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46"/>
          <p:cNvGrpSpPr/>
          <p:nvPr/>
        </p:nvGrpSpPr>
        <p:grpSpPr>
          <a:xfrm>
            <a:off x="3896046" y="68920"/>
            <a:ext cx="1900056" cy="1239620"/>
            <a:chOff x="6458263" y="4156550"/>
            <a:chExt cx="2371500" cy="1488825"/>
          </a:xfrm>
        </p:grpSpPr>
        <p:sp>
          <p:nvSpPr>
            <p:cNvPr id="428" name="Google Shape;428;p46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24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" name="Google Shape;429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7"/>
          <p:cNvGrpSpPr/>
          <p:nvPr/>
        </p:nvGrpSpPr>
        <p:grpSpPr>
          <a:xfrm>
            <a:off x="5862575" y="757975"/>
            <a:ext cx="2944800" cy="3231300"/>
            <a:chOff x="2992400" y="3529625"/>
            <a:chExt cx="2944800" cy="3231300"/>
          </a:xfrm>
        </p:grpSpPr>
        <p:sp>
          <p:nvSpPr>
            <p:cNvPr id="435" name="Google Shape;435;p47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7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Denne egenskab karakteriserer alle de enkeltpersoner, </a:t>
              </a:r>
              <a:r>
                <a:rPr lang="da-DK" sz="1100"/>
                <a:t>der har fysiske eller mentale handicaps</a:t>
              </a:r>
              <a:r>
                <a:rPr lang="da-DK" sz="1100">
                  <a:solidFill>
                    <a:srgbClr val="000000"/>
                  </a:solidFill>
                </a:rPr>
                <a:t> med en længerevarende eller betydelig indvirkning på deres liv.</a:t>
              </a:r>
              <a:br>
                <a:rPr lang="en" sz="1100">
                  <a:solidFill>
                    <a:srgbClr val="000000"/>
                  </a:solidFill>
                </a:rPr>
              </a:br>
              <a:endParaRPr sz="110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47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438" name="Google Shape;438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Handicap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40" name="Google Shape;440;p47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1" name="Google Shape;44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7" name="Google Shape;447;p47"/>
          <p:cNvGrpSpPr/>
          <p:nvPr/>
        </p:nvGrpSpPr>
        <p:grpSpPr>
          <a:xfrm>
            <a:off x="738931" y="555125"/>
            <a:ext cx="2944813" cy="3939755"/>
            <a:chOff x="54775" y="3529625"/>
            <a:chExt cx="2944813" cy="3231300"/>
          </a:xfrm>
        </p:grpSpPr>
        <p:sp>
          <p:nvSpPr>
            <p:cNvPr id="448" name="Google Shape;448;p47"/>
            <p:cNvSpPr/>
            <p:nvPr/>
          </p:nvSpPr>
          <p:spPr>
            <a:xfrm>
              <a:off x="211388" y="35296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7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Denne egenskab karakteriserer alle de enkeltpersoner, der identificerer sig som tilhørende en særlig religion, som ikke tror på noget eller stiller spørgsmål ved religioners eksistens fx.: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Jøder (Judaisme)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Muslimer (Islam)</a:t>
              </a:r>
              <a:endParaRPr sz="1100" dirty="0">
                <a:solidFill>
                  <a:srgbClr val="000000"/>
                </a:solidFill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Char char="○"/>
              </a:pPr>
              <a:r>
                <a:rPr lang="da-DK" sz="1100" dirty="0">
                  <a:solidFill>
                    <a:srgbClr val="000000"/>
                  </a:solidFill>
                </a:rPr>
                <a:t>Ateist (tror ikke på gud)</a:t>
              </a:r>
              <a:br>
                <a:rPr lang="en" sz="1100" dirty="0">
                  <a:solidFill>
                    <a:srgbClr val="000000"/>
                  </a:solidFill>
                </a:rPr>
              </a:br>
              <a:endParaRPr sz="1100"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0" name="Google Shape;450;p47"/>
            <p:cNvGrpSpPr/>
            <p:nvPr/>
          </p:nvGrpSpPr>
          <p:grpSpPr>
            <a:xfrm>
              <a:off x="782813" y="4812638"/>
              <a:ext cx="1645326" cy="495000"/>
              <a:chOff x="346213" y="813163"/>
              <a:chExt cx="1645326" cy="495000"/>
            </a:xfrm>
          </p:grpSpPr>
          <p:sp>
            <p:nvSpPr>
              <p:cNvPr id="451" name="Google Shape;451;p47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7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Religion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53" name="Google Shape;453;p47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16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4" name="Google Shape;454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4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" name="Google Shape;456;p47"/>
          <p:cNvGrpSpPr/>
          <p:nvPr/>
        </p:nvGrpSpPr>
        <p:grpSpPr>
          <a:xfrm>
            <a:off x="3665700" y="1629213"/>
            <a:ext cx="2371500" cy="1488825"/>
            <a:chOff x="6458263" y="4156550"/>
            <a:chExt cx="2371500" cy="1488825"/>
          </a:xfrm>
        </p:grpSpPr>
        <p:sp>
          <p:nvSpPr>
            <p:cNvPr id="457" name="Google Shape;457;p47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Egenskaber</a:t>
              </a:r>
              <a:endParaRPr sz="2400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8" name="Google Shape;458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67" name="Google Shape;467;p4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68" name="Google Shape;468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8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64" name="Google Shape;164;p38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38"/>
            <p:cNvGrpSpPr/>
            <p:nvPr/>
          </p:nvGrpSpPr>
          <p:grpSpPr>
            <a:xfrm>
              <a:off x="869517" y="635499"/>
              <a:ext cx="1421283" cy="353050"/>
              <a:chOff x="395892" y="245449"/>
              <a:chExt cx="1421283" cy="353050"/>
            </a:xfrm>
          </p:grpSpPr>
          <p:sp>
            <p:nvSpPr>
              <p:cNvPr id="166" name="Google Shape;166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Taleren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38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En politiker.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Meget aktiv i medierne og online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Har en priviligeret baggrund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Gik på en privatskole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Moderate synspunkter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Nyere skandale om skatteunddragelser 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Gift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3 børn</a:t>
              </a:r>
              <a:endParaRPr sz="1100"/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/>
                <a:t>57 år gammel</a:t>
              </a:r>
              <a:endParaRPr sz="11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9" name="Google Shape;169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8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8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Mr. Camstead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313175" y="1792361"/>
            <a:ext cx="2930025" cy="3259826"/>
            <a:chOff x="3535650" y="1799761"/>
            <a:chExt cx="2930025" cy="3259826"/>
          </a:xfrm>
        </p:grpSpPr>
        <p:sp>
          <p:nvSpPr>
            <p:cNvPr id="173" name="Google Shape;173;p38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8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Er TV-vært, forfatter, kommentator og journalist.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Meget aktiv i medierne og online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Har arbejderklassebaggrund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Gik i folkeskolen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Ekstreme synspunkter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Nyere skandale om holdningen til kvinder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Kendt for at have ringeagtende, stereotypiske opfattelser af andre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Anti-abort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Gift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3 børn</a:t>
              </a:r>
              <a:endParaRPr sz="1000">
                <a:solidFill>
                  <a:srgbClr val="000000"/>
                </a:solidFill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da-DK" sz="1000">
                  <a:solidFill>
                    <a:srgbClr val="000000"/>
                  </a:solidFill>
                </a:rPr>
                <a:t>41 år gammel</a:t>
              </a:r>
              <a:endParaRPr sz="10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5" name="Google Shape;175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8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8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Simon James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78" name="Google Shape;178;p38"/>
            <p:cNvGrpSpPr/>
            <p:nvPr/>
          </p:nvGrpSpPr>
          <p:grpSpPr>
            <a:xfrm>
              <a:off x="3847142" y="1799761"/>
              <a:ext cx="1421283" cy="353050"/>
              <a:chOff x="395892" y="245449"/>
              <a:chExt cx="1421283" cy="353050"/>
            </a:xfrm>
          </p:grpSpPr>
          <p:sp>
            <p:nvSpPr>
              <p:cNvPr id="179" name="Google Shape;179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Taleren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154400" y="613299"/>
            <a:ext cx="2933700" cy="3259826"/>
            <a:chOff x="6376400" y="457874"/>
            <a:chExt cx="2933700" cy="3259826"/>
          </a:xfrm>
        </p:grpSpPr>
        <p:sp>
          <p:nvSpPr>
            <p:cNvPr id="182" name="Google Shape;182;p38"/>
            <p:cNvSpPr/>
            <p:nvPr/>
          </p:nvSpPr>
          <p:spPr>
            <a:xfrm>
              <a:off x="6521900" y="4864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376400" y="1740563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Vlogger på YouTube.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Meget aktiv i medierne og online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Har middelklassebaggrund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Gik i folkeskolen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Moderate synspunkter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Har for nylig fået kritik for opslag på de sociale medier, der spotter homoseksuelle og muslimer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Single – er i et forhold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29 år gammel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5" name="Google Shape;185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8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Jada Hayes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87" name="Google Shape;187;p38"/>
            <p:cNvGrpSpPr/>
            <p:nvPr/>
          </p:nvGrpSpPr>
          <p:grpSpPr>
            <a:xfrm>
              <a:off x="6687892" y="457874"/>
              <a:ext cx="1421283" cy="353050"/>
              <a:chOff x="395892" y="245449"/>
              <a:chExt cx="1421283" cy="353050"/>
            </a:xfrm>
          </p:grpSpPr>
          <p:sp>
            <p:nvSpPr>
              <p:cNvPr id="188" name="Google Shape;188;p38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Taleren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9" name="Google Shape;189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0" name="Google Shape;190;p38"/>
            <p:cNvSpPr txBox="1"/>
            <p:nvPr/>
          </p:nvSpPr>
          <p:spPr>
            <a:xfrm>
              <a:off x="7439550" y="1393525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A.K.A Haymaker</a:t>
              </a:r>
              <a:endParaRPr sz="1200"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91" name="Google Shape;191;p38"/>
          <p:cNvSpPr txBox="1"/>
          <p:nvPr/>
        </p:nvSpPr>
        <p:spPr>
          <a:xfrm>
            <a:off x="3920463" y="1039735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Taleren</a:t>
            </a:r>
            <a:endParaRPr sz="30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37" y="156101"/>
            <a:ext cx="1095925" cy="84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Taleren</a:t>
            </a:r>
            <a:endParaRPr sz="30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9"/>
          <p:cNvGrpSpPr/>
          <p:nvPr/>
        </p:nvGrpSpPr>
        <p:grpSpPr>
          <a:xfrm>
            <a:off x="738875" y="720974"/>
            <a:ext cx="2926800" cy="3259826"/>
            <a:chOff x="72800" y="3496249"/>
            <a:chExt cx="2926800" cy="3259826"/>
          </a:xfrm>
        </p:grpSpPr>
        <p:sp>
          <p:nvSpPr>
            <p:cNvPr id="200" name="Google Shape;200;p39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39"/>
            <p:cNvGrpSpPr/>
            <p:nvPr/>
          </p:nvGrpSpPr>
          <p:grpSpPr>
            <a:xfrm>
              <a:off x="395892" y="3496249"/>
              <a:ext cx="1421283" cy="353050"/>
              <a:chOff x="395892" y="245449"/>
              <a:chExt cx="1421283" cy="353050"/>
            </a:xfrm>
          </p:grpSpPr>
          <p:sp>
            <p:nvSpPr>
              <p:cNvPr id="202" name="Google Shape;202;p39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Taleren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03" name="Google Shape;203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" name="Google Shape;204;p39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Mediepersonlighed, journalist og radiovært.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Er nogen gange i medierne og online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Har arbejderklassebaggrund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Gik i folkeskolen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Mere ekstreme synspunkter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Aktivist og aktiv i kampagner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Gift fire gange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Ingen børn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73 år gammel</a:t>
              </a:r>
              <a:endParaRPr sz="11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9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9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Carol Bellington-Smyth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08" name="Google Shape;208;p39"/>
          <p:cNvGrpSpPr/>
          <p:nvPr/>
        </p:nvGrpSpPr>
        <p:grpSpPr>
          <a:xfrm>
            <a:off x="5880575" y="720974"/>
            <a:ext cx="2926800" cy="3259826"/>
            <a:chOff x="3032400" y="3510511"/>
            <a:chExt cx="2926800" cy="3259826"/>
          </a:xfrm>
        </p:grpSpPr>
        <p:sp>
          <p:nvSpPr>
            <p:cNvPr id="209" name="Google Shape;209;p39"/>
            <p:cNvSpPr/>
            <p:nvPr/>
          </p:nvSpPr>
          <p:spPr>
            <a:xfrm>
              <a:off x="3171000" y="3539038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FF2CC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9"/>
            <p:cNvGrpSpPr/>
            <p:nvPr/>
          </p:nvGrpSpPr>
          <p:grpSpPr>
            <a:xfrm>
              <a:off x="3355492" y="3510511"/>
              <a:ext cx="1421283" cy="353050"/>
              <a:chOff x="395892" y="245449"/>
              <a:chExt cx="1421283" cy="353050"/>
            </a:xfrm>
          </p:grpSpPr>
          <p:sp>
            <p:nvSpPr>
              <p:cNvPr id="211" name="Google Shape;211;p39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Taleren</a:t>
                </a:r>
                <a:endParaRPr sz="1600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12" name="Google Shape;212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3" name="Google Shape;213;p39"/>
            <p:cNvSpPr txBox="1"/>
            <p:nvPr/>
          </p:nvSpPr>
          <p:spPr>
            <a:xfrm>
              <a:off x="3032400" y="4674763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Studerende.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Meget aktiv i medierne og online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Har en priviligeret baggrund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Gik på en privatskole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Moderate synspunkter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Velkendt i medierne for stærke synspunkter på LGBTQ-personer og fedmespørgsmål.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Single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Ingen børn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20 år gammel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9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9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Jin Chung</a:t>
              </a:r>
              <a:endParaRPr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40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222" name="Google Shape;222;p40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0"/>
            <p:cNvGrpSpPr/>
            <p:nvPr/>
          </p:nvGrpSpPr>
          <p:grpSpPr>
            <a:xfrm>
              <a:off x="6290262" y="245449"/>
              <a:ext cx="1387950" cy="353051"/>
              <a:chOff x="3359737" y="245449"/>
              <a:chExt cx="1387950" cy="353051"/>
            </a:xfrm>
          </p:grpSpPr>
          <p:sp>
            <p:nvSpPr>
              <p:cNvPr id="224" name="Google Shape;224;p40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latin typeface="Roboto"/>
                    <a:ea typeface="Roboto"/>
                    <a:cs typeface="Roboto"/>
                    <a:sym typeface="Roboto"/>
                  </a:rPr>
                  <a:t>Kontekst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25" name="Google Shape;225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6" name="Google Shape;226;p40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I lokalet.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Ikke offentlig kendt.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Alle personer i lokalet er velkendte af taleren.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Ikke en planlagt begivenhed.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pic>
          <p:nvPicPr>
            <p:cNvPr id="227" name="Google Shape;227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40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229" name="Google Shape;229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Et privat hjem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31" name="Google Shape;231;p40"/>
          <p:cNvGrpSpPr/>
          <p:nvPr/>
        </p:nvGrpSpPr>
        <p:grpSpPr>
          <a:xfrm>
            <a:off x="3343863" y="1831200"/>
            <a:ext cx="2868625" cy="3406025"/>
            <a:chOff x="3061488" y="197775"/>
            <a:chExt cx="2868625" cy="3406025"/>
          </a:xfrm>
        </p:grpSpPr>
        <p:sp>
          <p:nvSpPr>
            <p:cNvPr id="232" name="Google Shape;232;p40"/>
            <p:cNvSpPr/>
            <p:nvPr/>
          </p:nvSpPr>
          <p:spPr>
            <a:xfrm>
              <a:off x="31419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50" dirty="0">
                  <a:solidFill>
                    <a:srgbClr val="000000"/>
                  </a:solidFill>
                </a:rPr>
                <a:t>En privat begivenhed, kun adgang med billetter.</a:t>
              </a:r>
              <a:endParaRPr sz="105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50" dirty="0">
                  <a:solidFill>
                    <a:srgbClr val="000000"/>
                  </a:solidFill>
                </a:rPr>
                <a:t>Der deltager medlemmer af det samme politiske parti som talerens.</a:t>
              </a:r>
              <a:endParaRPr sz="105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50" dirty="0">
                  <a:solidFill>
                    <a:srgbClr val="000000"/>
                  </a:solidFill>
                </a:rPr>
                <a:t>Højspændt politisk miljø.</a:t>
              </a:r>
              <a:endParaRPr sz="105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50" dirty="0">
                  <a:solidFill>
                    <a:srgbClr val="000000"/>
                  </a:solidFill>
                </a:rPr>
                <a:t>Der er flere prominente sociale mediekommentatorer og indflydelsesrige personer til stede.</a:t>
              </a:r>
              <a:endParaRPr sz="105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pic>
          <p:nvPicPr>
            <p:cNvPr id="234" name="Google Shape;23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5" name="Google Shape;235;p40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236" name="Google Shape;236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tale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238" name="Google Shape;238;p40"/>
            <p:cNvGrpSpPr/>
            <p:nvPr/>
          </p:nvGrpSpPr>
          <p:grpSpPr>
            <a:xfrm>
              <a:off x="3359737" y="245449"/>
              <a:ext cx="1387950" cy="353051"/>
              <a:chOff x="3359737" y="245449"/>
              <a:chExt cx="1387950" cy="353051"/>
            </a:xfrm>
          </p:grpSpPr>
          <p:sp>
            <p:nvSpPr>
              <p:cNvPr id="239" name="Google Shape;239;p40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latin typeface="Roboto"/>
                    <a:ea typeface="Roboto"/>
                    <a:cs typeface="Roboto"/>
                    <a:sym typeface="Roboto"/>
                  </a:rPr>
                  <a:t>Kontekst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40" name="Google Shape;240;p4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1" name="Google Shape;241;p40"/>
          <p:cNvGrpSpPr/>
          <p:nvPr/>
        </p:nvGrpSpPr>
        <p:grpSpPr>
          <a:xfrm>
            <a:off x="3964256" y="233887"/>
            <a:ext cx="1627873" cy="1298643"/>
            <a:chOff x="4269100" y="434563"/>
            <a:chExt cx="2538000" cy="2024700"/>
          </a:xfrm>
        </p:grpSpPr>
        <p:sp>
          <p:nvSpPr>
            <p:cNvPr id="242" name="Google Shape;242;p40"/>
            <p:cNvSpPr txBox="1"/>
            <p:nvPr/>
          </p:nvSpPr>
          <p:spPr>
            <a:xfrm>
              <a:off x="4269100" y="1697263"/>
              <a:ext cx="2538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>
                  <a:latin typeface="Roboto"/>
                  <a:ea typeface="Roboto"/>
                  <a:cs typeface="Roboto"/>
                  <a:sym typeface="Roboto"/>
                </a:rPr>
                <a:t>Kontekst</a:t>
              </a:r>
              <a:endParaRPr sz="30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3" name="Google Shape;24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40"/>
          <p:cNvGrpSpPr/>
          <p:nvPr/>
        </p:nvGrpSpPr>
        <p:grpSpPr>
          <a:xfrm>
            <a:off x="479300" y="650325"/>
            <a:ext cx="2868625" cy="3647355"/>
            <a:chOff x="130975" y="197775"/>
            <a:chExt cx="2868625" cy="3406025"/>
          </a:xfrm>
        </p:grpSpPr>
        <p:sp>
          <p:nvSpPr>
            <p:cNvPr id="245" name="Google Shape;245;p4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latin typeface="Roboto"/>
                  <a:ea typeface="Roboto"/>
                  <a:cs typeface="Roboto"/>
                  <a:sym typeface="Roboto"/>
                </a:rPr>
                <a:t>Kontekst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40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Over 500 personer forsamlet på et offentligt sted.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De er ligesindede i forhold til taleren og i tråd med hans synspunkter.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Politiet er til stede for at holde styr på gemytterne.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Gruppen udviser ingen tegn på at være voldelig.</a:t>
              </a:r>
              <a:endParaRPr sz="10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000" dirty="0">
                  <a:solidFill>
                    <a:srgbClr val="000000"/>
                  </a:solidFill>
                </a:rPr>
                <a:t>Tv er til stede for at filme og sende fra begivenheden.</a:t>
              </a:r>
              <a:endParaRPr sz="10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48" name="Google Shape;248;p40"/>
            <p:cNvPicPr preferRelativeResize="0"/>
            <p:nvPr/>
          </p:nvPicPr>
          <p:blipFill rotWithShape="1">
            <a:blip r:embed="rId6">
              <a:alphaModFix/>
            </a:blip>
            <a:srcRect l="33422" b="21611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40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50" name="Google Shape;250;p4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dirty="0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Ved en offentlig begivenhed</a:t>
                </a:r>
                <a:endParaRPr dirty="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52" name="Google Shape;25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1"/>
          <p:cNvGrpSpPr/>
          <p:nvPr/>
        </p:nvGrpSpPr>
        <p:grpSpPr>
          <a:xfrm>
            <a:off x="797075" y="757975"/>
            <a:ext cx="2868625" cy="3406025"/>
            <a:chOff x="171175" y="3531000"/>
            <a:chExt cx="2868625" cy="3406025"/>
          </a:xfrm>
        </p:grpSpPr>
        <p:sp>
          <p:nvSpPr>
            <p:cNvPr id="258" name="Google Shape;258;p41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 txBox="1"/>
            <p:nvPr/>
          </p:nvSpPr>
          <p:spPr>
            <a:xfrm>
              <a:off x="79447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latin typeface="Roboto"/>
                  <a:ea typeface="Roboto"/>
                  <a:cs typeface="Roboto"/>
                  <a:sym typeface="Roboto"/>
                </a:rPr>
                <a:t>Kontekst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41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I et lokale i en klub.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Der er mange mennesker til stede, mange er ukendte af taleren.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Nogle få har konti på YouTube og på andre netværk, med et begrænset antal følgere.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Ikke en planlagt begivenhed.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1" name="Google Shape;26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2" name="Google Shape;262;p41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63" name="Google Shape;263;p4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 en ungdomsklub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65" name="Google Shape;26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41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67" name="Google Shape;267;p41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D9EAD3"/>
            </a:solidFill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 txBox="1"/>
            <p:nvPr/>
          </p:nvSpPr>
          <p:spPr>
            <a:xfrm>
              <a:off x="370912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latin typeface="Roboto"/>
                  <a:ea typeface="Roboto"/>
                  <a:cs typeface="Roboto"/>
                  <a:sym typeface="Roboto"/>
                </a:rPr>
                <a:t>Kontekst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41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Taleren har for lang tid siden inviteret gruppen til at deltage.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 er på nettet og alle har også forskellige offentlige konti.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0" name="Google Shape;27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41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72" name="Google Shape;272;p41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1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Et lukket privat "rum"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74" name="Google Shape;27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p41"/>
          <p:cNvGrpSpPr/>
          <p:nvPr/>
        </p:nvGrpSpPr>
        <p:grpSpPr>
          <a:xfrm>
            <a:off x="3959194" y="1701575"/>
            <a:ext cx="1899119" cy="1298643"/>
            <a:chOff x="4269100" y="434563"/>
            <a:chExt cx="2960897" cy="2024700"/>
          </a:xfrm>
        </p:grpSpPr>
        <p:sp>
          <p:nvSpPr>
            <p:cNvPr id="276" name="Google Shape;276;p41"/>
            <p:cNvSpPr txBox="1"/>
            <p:nvPr/>
          </p:nvSpPr>
          <p:spPr>
            <a:xfrm>
              <a:off x="4269100" y="1697263"/>
              <a:ext cx="2960897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dirty="0">
                  <a:latin typeface="Roboto"/>
                  <a:ea typeface="Roboto"/>
                  <a:cs typeface="Roboto"/>
                  <a:sym typeface="Roboto"/>
                </a:rPr>
                <a:t>Kontekst</a:t>
              </a:r>
              <a:endParaRPr sz="3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7" name="Google Shape;277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42"/>
          <p:cNvGrpSpPr/>
          <p:nvPr/>
        </p:nvGrpSpPr>
        <p:grpSpPr>
          <a:xfrm>
            <a:off x="6208438" y="650362"/>
            <a:ext cx="2868625" cy="3624458"/>
            <a:chOff x="6079238" y="197775"/>
            <a:chExt cx="2868625" cy="3242263"/>
          </a:xfrm>
        </p:grpSpPr>
        <p:sp>
          <p:nvSpPr>
            <p:cNvPr id="283" name="Google Shape;283;p42"/>
            <p:cNvSpPr/>
            <p:nvPr/>
          </p:nvSpPr>
          <p:spPr>
            <a:xfrm>
              <a:off x="615966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 txBox="1"/>
            <p:nvPr/>
          </p:nvSpPr>
          <p:spPr>
            <a:xfrm>
              <a:off x="670253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Publikum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42"/>
            <p:cNvSpPr txBox="1"/>
            <p:nvPr/>
          </p:nvSpPr>
          <p:spPr>
            <a:xfrm>
              <a:off x="6079238" y="2076125"/>
              <a:ext cx="2788200" cy="136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Mennesker, som har "liket" den samme sociale medieside eller er i den samme gruppe.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I almindelighed er folk enige med taleren, men de kommer fra mange forskellige baggrunde.</a:t>
              </a:r>
              <a:endParaRPr sz="1100" dirty="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 dirty="0">
                  <a:solidFill>
                    <a:srgbClr val="000000"/>
                  </a:solidFill>
                </a:rPr>
                <a:t>Socialt og racemæssigt forskellige.</a:t>
              </a: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86" name="Google Shape;28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00225" y="608950"/>
              <a:ext cx="1307052" cy="1103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8" name="Google Shape;288;p42"/>
            <p:cNvGrpSpPr/>
            <p:nvPr/>
          </p:nvGrpSpPr>
          <p:grpSpPr>
            <a:xfrm>
              <a:off x="6406632" y="1480800"/>
              <a:ext cx="2294243" cy="495000"/>
              <a:chOff x="346213" y="813175"/>
              <a:chExt cx="1645326" cy="495000"/>
            </a:xfrm>
          </p:grpSpPr>
          <p:sp>
            <p:nvSpPr>
              <p:cNvPr id="289" name="Google Shape;289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2"/>
              <p:cNvSpPr txBox="1"/>
              <p:nvPr/>
            </p:nvSpPr>
            <p:spPr>
              <a:xfrm>
                <a:off x="346263" y="813175"/>
                <a:ext cx="1614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løst sammenknyttet gruppe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91" name="Google Shape;291;p42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92" name="Google Shape;292;p42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2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Publikum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42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Et miks af forskellige perspektiver, synspunkter og holdninger.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Alle kan identificere sig med enten at være i samme gruppe som taleren eller at være imod vedkommende.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Socialt splittede.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5" name="Google Shape;29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7" name="Google Shape;297;p42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98" name="Google Shape;298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Mennesker i al almindelighed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00" name="Google Shape;300;p4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01" name="Google Shape;301;p4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2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Publikum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42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Er allerede kendt for offentligt at indtage et synspunkt på sagen. 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Udtaler sig meget om deres sag.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Er ofte i medierne.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4" name="Google Shape;30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6" name="Google Shape;306;p42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07" name="Google Shape;307;p4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Aktivister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09" name="Google Shape;309;p42"/>
          <p:cNvSpPr txBox="1"/>
          <p:nvPr/>
        </p:nvSpPr>
        <p:spPr>
          <a:xfrm>
            <a:off x="3818187" y="9849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Publikum</a:t>
            </a:r>
            <a:endParaRPr sz="3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955" y="2255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3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316" name="Google Shape;316;p43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3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Publikum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3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En velkendt gruppe for taleren.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 bruger ofte megen tid på at tale om alle mulige ting.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De har i alt væsentligt den samme baggrund.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pic>
          <p:nvPicPr>
            <p:cNvPr id="319" name="Google Shape;31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1" name="Google Shape;321;p43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322" name="Google Shape;322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Er venner med taleren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324" name="Google Shape;324;p43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325" name="Google Shape;325;p43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C9DAF8"/>
            </a:solidFill>
            <a:ln w="952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Publikum</a:t>
              </a:r>
              <a:endParaRPr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43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Alle er interesserede i den samme ting, men det har ikke forbindelse med hvad taleren siger.</a:t>
              </a:r>
              <a:endParaRPr sz="1100">
                <a:solidFill>
                  <a:srgbClr val="000000"/>
                </a:solidFill>
              </a:endParaRPr>
            </a:p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da-DK" sz="1100">
                  <a:solidFill>
                    <a:srgbClr val="000000"/>
                  </a:solidFill>
                </a:rPr>
                <a:t>Blandede med hensyn til alder og baggrunde.</a:t>
              </a: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8" name="Google Shape;328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0" name="Google Shape;330;p43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331" name="Google Shape;331;p4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Medlemmer af en klub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333" name="Google Shape;333;p43"/>
          <p:cNvSpPr txBox="1"/>
          <p:nvPr/>
        </p:nvSpPr>
        <p:spPr>
          <a:xfrm>
            <a:off x="3842237" y="26182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Publikum</a:t>
            </a:r>
            <a:endParaRPr sz="3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44"/>
          <p:cNvGrpSpPr/>
          <p:nvPr/>
        </p:nvGrpSpPr>
        <p:grpSpPr>
          <a:xfrm>
            <a:off x="6208450" y="650325"/>
            <a:ext cx="2868625" cy="3231300"/>
            <a:chOff x="6078300" y="197775"/>
            <a:chExt cx="2868625" cy="3231300"/>
          </a:xfrm>
        </p:grpSpPr>
        <p:sp>
          <p:nvSpPr>
            <p:cNvPr id="340" name="Google Shape;340;p44"/>
            <p:cNvSpPr/>
            <p:nvPr/>
          </p:nvSpPr>
          <p:spPr>
            <a:xfrm>
              <a:off x="6158725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Mål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44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da-DK">
                  <a:solidFill>
                    <a:srgbClr val="000000"/>
                  </a:solidFill>
                </a:rPr>
                <a:t>Denne person udtaler sig ofte om andre, men er frivillig i en lokal, velgørende organisation.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3" name="Google Shape;343;p44"/>
            <p:cNvPicPr preferRelativeResize="0"/>
            <p:nvPr/>
          </p:nvPicPr>
          <p:blipFill rotWithShape="1">
            <a:blip r:embed="rId3">
              <a:alphaModFix/>
            </a:blip>
            <a:srcRect b="79705"/>
            <a:stretch/>
          </p:blipFill>
          <p:spPr>
            <a:xfrm>
              <a:off x="6878586" y="614075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4" name="Google Shape;344;p44"/>
            <p:cNvGrpSpPr/>
            <p:nvPr/>
          </p:nvGrpSpPr>
          <p:grpSpPr>
            <a:xfrm>
              <a:off x="6498349" y="1624736"/>
              <a:ext cx="2108979" cy="597911"/>
              <a:chOff x="346213" y="813163"/>
              <a:chExt cx="1645326" cy="495000"/>
            </a:xfrm>
          </p:grpSpPr>
          <p:sp>
            <p:nvSpPr>
              <p:cNvPr id="345" name="Google Shape;345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person, der er kendt af taleren.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47" name="Google Shape;347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44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49" name="Google Shape;349;p44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Mål</a:t>
              </a:r>
              <a:endParaRPr sz="16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44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da-DK">
                  <a:solidFill>
                    <a:srgbClr val="000000"/>
                  </a:solidFill>
                </a:rPr>
                <a:t>Har for nylig udtalt sig markant om et særligt emne.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44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53" name="Google Shape;353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300" dirty="0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skikkelse, der er kendt i de offentlige medier</a:t>
                </a:r>
                <a:endParaRPr sz="1300" dirty="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55" name="Google Shape;355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44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58" name="Google Shape;358;p4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da-DK">
                  <a:solidFill>
                    <a:srgbClr val="000000"/>
                  </a:solidFill>
                </a:rPr>
                <a:t>Knyttet sammen af en eller flere egenskaber.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44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61" name="Google Shape;361;p4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gruppe i samfundet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63" name="Google Shape;363;p44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64" name="Google Shape;364;p44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Mål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65" name="Google Shape;365;p4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6" name="Google Shape;366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44"/>
          <p:cNvSpPr txBox="1"/>
          <p:nvPr/>
        </p:nvSpPr>
        <p:spPr>
          <a:xfrm>
            <a:off x="4068075" y="1054160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Mål</a:t>
            </a:r>
            <a:endParaRPr sz="300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45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74" name="Google Shape;374;p45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5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da-DK">
                  <a:solidFill>
                    <a:srgbClr val="000000"/>
                  </a:solidFill>
                </a:rPr>
                <a:t>Befolkningen i et bestemt land.</a:t>
              </a:r>
              <a:endParaRPr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" name="Google Shape;376;p45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77" name="Google Shape;377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da-DK" dirty="0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Befolkningen i et bestemt land.</a:t>
                </a:r>
                <a:endParaRPr dirty="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79" name="Google Shape;379;p45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80" name="Google Shape;380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Mål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81" name="Google Shape;381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2" name="Google Shape;38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45"/>
          <p:cNvGrpSpPr/>
          <p:nvPr/>
        </p:nvGrpSpPr>
        <p:grpSpPr>
          <a:xfrm>
            <a:off x="797063" y="757975"/>
            <a:ext cx="2868625" cy="3231300"/>
            <a:chOff x="130963" y="3487050"/>
            <a:chExt cx="2868625" cy="3231300"/>
          </a:xfrm>
        </p:grpSpPr>
        <p:sp>
          <p:nvSpPr>
            <p:cNvPr id="384" name="Google Shape;384;p45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name="adj" fmla="val 7832"/>
              </a:avLst>
            </a:prstGeom>
            <a:solidFill>
              <a:srgbClr val="FCE5CD"/>
            </a:solidFill>
            <a:ln w="9525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5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Char char="●"/>
              </a:pPr>
              <a:r>
                <a:rPr lang="da-DK" dirty="0">
                  <a:solidFill>
                    <a:srgbClr val="000000"/>
                  </a:solidFill>
                </a:rPr>
                <a:t>Al deres viden om denne person kommer fra, hvad de har hørt fra andre eller i medierne.</a:t>
              </a:r>
              <a:endParaRPr dirty="0">
                <a:solidFill>
                  <a:srgbClr val="000000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86" name="Google Shape;386;p45"/>
            <p:cNvPicPr preferRelativeResize="0"/>
            <p:nvPr/>
          </p:nvPicPr>
          <p:blipFill rotWithShape="1">
            <a:blip r:embed="rId5">
              <a:alphaModFix/>
            </a:blip>
            <a:srcRect b="79705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7" name="Google Shape;387;p45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88" name="Google Shape;388;p4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 ukendt person </a:t>
                </a:r>
                <a:br>
                  <a:rPr lang="en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lang="da-DK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for taleren</a:t>
                </a:r>
                <a:endParaRPr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0" name="Google Shape;390;p45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sz="3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91" name="Google Shape;391;p45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92" name="Google Shape;392;p45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600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Mål</a:t>
                </a:r>
                <a:endParaRPr sz="1600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93" name="Google Shape;393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4" name="Google Shape;394;p45"/>
          <p:cNvSpPr txBox="1"/>
          <p:nvPr/>
        </p:nvSpPr>
        <p:spPr>
          <a:xfrm>
            <a:off x="4092125" y="2554885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Mål</a:t>
            </a:r>
            <a:endParaRPr sz="300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731" y="1804176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On-screen Show (16:9)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Roboto</vt:lpstr>
      <vt:lpstr>Pacifico</vt:lpstr>
      <vt:lpstr>Simple Light</vt:lpstr>
      <vt:lpstr>Simple Light</vt:lpstr>
      <vt:lpstr>Simple Light</vt:lpstr>
      <vt:lpstr>Hvor sårende kan det være?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sårende kan det være?</dc:title>
  <cp:lastModifiedBy>Valentine Fryson</cp:lastModifiedBy>
  <cp:revision>1</cp:revision>
  <dcterms:modified xsi:type="dcterms:W3CDTF">2019-07-16T12:21:32Z</dcterms:modified>
</cp:coreProperties>
</file>