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0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1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4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807" r:id="rId6"/>
    <p:sldMasterId id="2147483819" r:id="rId7"/>
    <p:sldMasterId id="2147483754" r:id="rId8"/>
    <p:sldMasterId id="2147483766" r:id="rId9"/>
    <p:sldMasterId id="2147483773" r:id="rId10"/>
    <p:sldMasterId id="2147483693" r:id="rId11"/>
    <p:sldMasterId id="2147483697" r:id="rId12"/>
    <p:sldMasterId id="2147483711" r:id="rId13"/>
    <p:sldMasterId id="2147483720" r:id="rId14"/>
    <p:sldMasterId id="2147483729" r:id="rId15"/>
    <p:sldMasterId id="2147483786" r:id="rId16"/>
    <p:sldMasterId id="2147483811" r:id="rId17"/>
    <p:sldMasterId id="2147483821" r:id="rId18"/>
    <p:sldMasterId id="2147483826" r:id="rId19"/>
  </p:sldMasterIdLst>
  <p:notesMasterIdLst>
    <p:notesMasterId r:id="rId82"/>
  </p:notesMasterIdLst>
  <p:sldIdLst>
    <p:sldId id="257" r:id="rId20"/>
    <p:sldId id="1029" r:id="rId21"/>
    <p:sldId id="705" r:id="rId22"/>
    <p:sldId id="1229" r:id="rId23"/>
    <p:sldId id="798" r:id="rId24"/>
    <p:sldId id="1320" r:id="rId25"/>
    <p:sldId id="1146" r:id="rId26"/>
    <p:sldId id="1147" r:id="rId27"/>
    <p:sldId id="1062" r:id="rId28"/>
    <p:sldId id="1287" r:id="rId29"/>
    <p:sldId id="1200" r:id="rId30"/>
    <p:sldId id="1288" r:id="rId31"/>
    <p:sldId id="1350" r:id="rId32"/>
    <p:sldId id="1351" r:id="rId33"/>
    <p:sldId id="1352" r:id="rId34"/>
    <p:sldId id="1353" r:id="rId35"/>
    <p:sldId id="1354" r:id="rId36"/>
    <p:sldId id="1355" r:id="rId37"/>
    <p:sldId id="1374" r:id="rId38"/>
    <p:sldId id="1375" r:id="rId39"/>
    <p:sldId id="1376" r:id="rId40"/>
    <p:sldId id="1356" r:id="rId41"/>
    <p:sldId id="1357" r:id="rId42"/>
    <p:sldId id="1377" r:id="rId43"/>
    <p:sldId id="1359" r:id="rId44"/>
    <p:sldId id="1360" r:id="rId45"/>
    <p:sldId id="1378" r:id="rId46"/>
    <p:sldId id="1362" r:id="rId47"/>
    <p:sldId id="1363" r:id="rId48"/>
    <p:sldId id="1379" r:id="rId49"/>
    <p:sldId id="1380" r:id="rId50"/>
    <p:sldId id="1381" r:id="rId51"/>
    <p:sldId id="1383" r:id="rId52"/>
    <p:sldId id="1008" r:id="rId53"/>
    <p:sldId id="964" r:id="rId54"/>
    <p:sldId id="1321" r:id="rId55"/>
    <p:sldId id="1235" r:id="rId56"/>
    <p:sldId id="1236" r:id="rId57"/>
    <p:sldId id="1237" r:id="rId58"/>
    <p:sldId id="1365" r:id="rId59"/>
    <p:sldId id="1366" r:id="rId60"/>
    <p:sldId id="1367" r:id="rId61"/>
    <p:sldId id="1368" r:id="rId62"/>
    <p:sldId id="1369" r:id="rId63"/>
    <p:sldId id="1370" r:id="rId64"/>
    <p:sldId id="1371" r:id="rId65"/>
    <p:sldId id="1372" r:id="rId66"/>
    <p:sldId id="1373" r:id="rId67"/>
    <p:sldId id="779" r:id="rId68"/>
    <p:sldId id="1082" r:id="rId69"/>
    <p:sldId id="1310" r:id="rId70"/>
    <p:sldId id="1084" r:id="rId71"/>
    <p:sldId id="1307" r:id="rId72"/>
    <p:sldId id="1311" r:id="rId73"/>
    <p:sldId id="1309" r:id="rId74"/>
    <p:sldId id="1384" r:id="rId75"/>
    <p:sldId id="1385" r:id="rId76"/>
    <p:sldId id="1386" r:id="rId77"/>
    <p:sldId id="1387" r:id="rId78"/>
    <p:sldId id="1388" r:id="rId79"/>
    <p:sldId id="1389" r:id="rId80"/>
    <p:sldId id="1254" r:id="rId81"/>
  </p:sldIdLst>
  <p:sldSz cx="9144000" cy="6858000" type="screen4x3"/>
  <p:notesSz cx="6735763" cy="9866313"/>
  <p:embeddedFontLst>
    <p:embeddedFont>
      <p:font typeface="Dosis" panose="02010503020202060003" pitchFamily="50" charset="0"/>
      <p:regular r:id="rId83"/>
      <p:bold r:id="rId84"/>
    </p:embeddedFont>
    <p:embeddedFont>
      <p:font typeface="Dosis Medium" panose="020B0604020202020204" charset="0"/>
      <p:regular r:id="rId85"/>
      <p:bold r:id="rId86"/>
    </p:embeddedFont>
    <p:embeddedFont>
      <p:font typeface="Dosis ExtraBold" panose="020B0604020202020204" charset="0"/>
      <p:bold r:id="rId87"/>
    </p:embeddedFont>
    <p:embeddedFont>
      <p:font typeface="Mistral" panose="03090702030407020403" pitchFamily="66" charset="0"/>
      <p:regular r:id="rId88"/>
    </p:embeddedFont>
    <p:embeddedFont>
      <p:font typeface="Dosis SemiBold" panose="020B0604020202020204" charset="0"/>
      <p:regular r:id="rId89"/>
      <p:bold r:id="rId90"/>
    </p:embeddedFont>
    <p:embeddedFont>
      <p:font typeface="Calibri" panose="020F0502020204030204" pitchFamily="34" charset="0"/>
      <p:regular r:id="rId91"/>
      <p:bold r:id="rId92"/>
      <p:italic r:id="rId93"/>
      <p:boldItalic r:id="rId9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7E6E6"/>
    <a:srgbClr val="DEEBF7"/>
    <a:srgbClr val="565F88"/>
    <a:srgbClr val="E6F3FA"/>
    <a:srgbClr val="424D7B"/>
    <a:srgbClr val="A09F9F"/>
    <a:srgbClr val="AFABAB"/>
    <a:srgbClr val="9EE0F4"/>
    <a:srgbClr val="2196B1"/>
    <a:srgbClr val="2AB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6B18C8-5D3D-42E6-AEC0-CD1A463911C9}" v="47" dt="2025-11-26T17:31:13.2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08" autoAdjust="0"/>
    <p:restoredTop sz="95363" autoAdjust="0"/>
  </p:normalViewPr>
  <p:slideViewPr>
    <p:cSldViewPr snapToGrid="0">
      <p:cViewPr varScale="1">
        <p:scale>
          <a:sx n="92" d="100"/>
          <a:sy n="92" d="100"/>
        </p:scale>
        <p:origin x="-1092" y="-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76" Type="http://schemas.openxmlformats.org/officeDocument/2006/relationships/slide" Target="slides/slide57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9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2.xml"/><Relationship Id="rId92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87" Type="http://schemas.openxmlformats.org/officeDocument/2006/relationships/font" Target="fonts/font5.fntdata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2.xml"/><Relationship Id="rId82" Type="http://schemas.openxmlformats.org/officeDocument/2006/relationships/notesMaster" Target="notesMasters/notesMaster1.xml"/><Relationship Id="rId90" Type="http://schemas.openxmlformats.org/officeDocument/2006/relationships/font" Target="fonts/font8.fntdata"/><Relationship Id="rId95" Type="http://schemas.openxmlformats.org/officeDocument/2006/relationships/presProps" Target="presProps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slide" Target="slides/slide58.xml"/><Relationship Id="rId100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slide" Target="slides/slide61.xml"/><Relationship Id="rId85" Type="http://schemas.openxmlformats.org/officeDocument/2006/relationships/font" Target="fonts/font3.fntdata"/><Relationship Id="rId93" Type="http://schemas.openxmlformats.org/officeDocument/2006/relationships/font" Target="fonts/font11.fntdata"/><Relationship Id="rId98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9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font" Target="fonts/font4.fntdata"/><Relationship Id="rId94" Type="http://schemas.openxmlformats.org/officeDocument/2006/relationships/font" Target="fonts/font12.fntdata"/><Relationship Id="rId9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11B69ACF-4DAF-046C-0FC0-2707C01AAD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94" y="0"/>
            <a:ext cx="9170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304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4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209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3046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41066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21349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56569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463845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68103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87652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10630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Plan de la séance 3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5204" y="3827040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079526" y="3889277"/>
            <a:ext cx="3563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Activités de lecture - compréhension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5204" y="2330447"/>
            <a:ext cx="6120914" cy="1334394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079526" y="2435330"/>
            <a:ext cx="2029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Activités de lecture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51983" y="28767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Lecture de phrase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C5DF98A2-5A1C-3E53-74BC-D575AF0F00A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03669" y="421535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Lecture de texte - Compréhension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DA4711D-51B2-240E-C5E7-420DD7308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0143" y="5081604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24B8F2BF-037B-3B47-F95B-8798929FE5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15002" y="54532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Travail sur le livret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5EEEC69B-011D-75A0-230C-4A432EC5697D}"/>
              </a:ext>
            </a:extLst>
          </p:cNvPr>
          <p:cNvSpPr txBox="1"/>
          <p:nvPr userDrawn="1"/>
        </p:nvSpPr>
        <p:spPr>
          <a:xfrm>
            <a:off x="1544924" y="5114700"/>
            <a:ext cx="3097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3.  Activités de lecture sur le livret</a:t>
            </a:r>
          </a:p>
        </p:txBody>
      </p:sp>
      <p:pic>
        <p:nvPicPr>
          <p:cNvPr id="16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DEA04CB3-4F01-E22B-1F0B-197FCEC06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115487" y="2303595"/>
            <a:ext cx="540000" cy="540000"/>
          </a:xfrm>
          <a:prstGeom prst="rect">
            <a:avLst/>
          </a:prstGeom>
        </p:spPr>
      </p:pic>
      <p:pic>
        <p:nvPicPr>
          <p:cNvPr id="17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xmlns="" id="{BF236806-7ABD-5B66-EE57-9DC1F6A17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164731" y="3778198"/>
            <a:ext cx="540000" cy="540000"/>
          </a:xfrm>
          <a:prstGeom prst="rect">
            <a:avLst/>
          </a:prstGeom>
          <a:noFill/>
        </p:spPr>
      </p:pic>
      <p:pic>
        <p:nvPicPr>
          <p:cNvPr id="20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xmlns="" id="{9CBDCA13-3B7F-5444-3279-2ABA893DEE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188874" y="4954249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22337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81933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90812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9906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957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884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4750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868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688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65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399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57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731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26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5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232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8150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039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3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0.jp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94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theme" Target="../theme/theme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.jp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3415B91-FD50-93F1-9ECA-66073EDAE11E}"/>
              </a:ext>
            </a:extLst>
          </p:cNvPr>
          <p:cNvSpPr txBox="1"/>
          <p:nvPr userDrawn="1"/>
        </p:nvSpPr>
        <p:spPr>
          <a:xfrm>
            <a:off x="3727344" y="17232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DBC5769-7CB5-E000-A815-5653612E61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B773BD6-4E01-C50F-FB3F-5D50AB3AB66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CDAC94B-FFB7-852B-F976-6D176C9758A2}"/>
              </a:ext>
            </a:extLst>
          </p:cNvPr>
          <p:cNvSpPr txBox="1"/>
          <p:nvPr userDrawn="1"/>
        </p:nvSpPr>
        <p:spPr>
          <a:xfrm>
            <a:off x="3727344" y="17232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B8FAC96-8C79-CA29-FBD0-F930A21CE10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FD8BE46F-8089-CC07-B549-9DA15183F7EA}"/>
              </a:ext>
            </a:extLst>
          </p:cNvPr>
          <p:cNvSpPr txBox="1"/>
          <p:nvPr userDrawn="1"/>
        </p:nvSpPr>
        <p:spPr>
          <a:xfrm>
            <a:off x="3727344" y="17232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119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42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48771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801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806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419325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303564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19AA3E2-C97B-4E1C-C41F-FC643B7164F8}"/>
              </a:ext>
            </a:extLst>
          </p:cNvPr>
          <p:cNvSpPr txBox="1"/>
          <p:nvPr userDrawn="1"/>
        </p:nvSpPr>
        <p:spPr>
          <a:xfrm>
            <a:off x="3727344" y="144877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EDB7032-2BAF-B5E6-47FD-53CEB5B1CAA8}"/>
              </a:ext>
            </a:extLst>
          </p:cNvPr>
          <p:cNvSpPr txBox="1"/>
          <p:nvPr userDrawn="1"/>
        </p:nvSpPr>
        <p:spPr>
          <a:xfrm>
            <a:off x="3727344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8FED4A7-88C7-F816-24A0-D88AEC5FBA6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3866766" y="172329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93643BA-51F5-386A-0262-4D67B40A961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E676E35-C3B5-449C-E8A2-5D8F39B1385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2125" y="161444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8B86A730-91B2-C5E4-2947-AB78464E2E0F}"/>
              </a:ext>
            </a:extLst>
          </p:cNvPr>
          <p:cNvSpPr txBox="1"/>
          <p:nvPr userDrawn="1"/>
        </p:nvSpPr>
        <p:spPr>
          <a:xfrm>
            <a:off x="3727344" y="144877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microsoft.com/office/2007/relationships/hdphoto" Target="../media/hdphoto9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microsoft.com/office/2007/relationships/hdphoto" Target="../media/hdphoto10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7B6364A-23DA-43C4-A4E5-F1A7D5676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23A08F53-50A4-72DC-AE00-25A0CB1B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3D1174C1-C317-BCC1-D335-797B910ECAB5}"/>
              </a:ext>
            </a:extLst>
          </p:cNvPr>
          <p:cNvSpPr txBox="1"/>
          <p:nvPr/>
        </p:nvSpPr>
        <p:spPr>
          <a:xfrm>
            <a:off x="794019" y="3157812"/>
            <a:ext cx="81536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Amine est à l’école.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est à l’école.</a:t>
            </a:r>
          </a:p>
          <a:p>
            <a:pPr lvl="0" algn="ctr">
              <a:lnSpc>
                <a:spcPct val="150000"/>
              </a:lnSpc>
              <a:defRPr/>
            </a:pPr>
            <a:endParaRPr lang="fr-FR" sz="3200" b="1" dirty="0">
              <a:solidFill>
                <a:srgbClr val="424D7B"/>
              </a:solidFill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93FD4BB8-2D68-465B-70BD-21D41865801E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Elle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0CEFCE26-DE68-0C13-57AB-B33DE5963F25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Il 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xmlns="" id="{902431F0-1C98-0657-A3F6-AC79305BB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749C1FFE-FDBD-85B1-4DCC-382F35318E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FCD264B6-9B50-7285-0F51-C89668F5EBC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E1CBF83C-95F9-8F05-0D23-AE8DC3C25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F4F18632-A6CE-2A63-B67A-677382E3E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92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BC6B12-79BD-3921-6D0F-AB0AE2B9F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AF79CCA8-02A4-EE75-931A-B0745DCE8C1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DD9F969D-D39A-59FE-30BE-43C4D6F0A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2FDB674-E615-C331-F76F-A26C0F104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0E678CE2-389A-2114-022F-014DA7932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2A5DC48C-D798-98B2-E249-0A443020FA0B}"/>
              </a:ext>
            </a:extLst>
          </p:cNvPr>
          <p:cNvSpPr/>
          <p:nvPr/>
        </p:nvSpPr>
        <p:spPr>
          <a:xfrm>
            <a:off x="1932632" y="2382179"/>
            <a:ext cx="2160589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</a:rPr>
              <a:t>Elle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8654E4EB-E14F-CB2E-2B09-A90CEA5481BA}"/>
              </a:ext>
            </a:extLst>
          </p:cNvPr>
          <p:cNvSpPr/>
          <p:nvPr/>
        </p:nvSpPr>
        <p:spPr>
          <a:xfrm>
            <a:off x="5050780" y="2382179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Il 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0059B61-EDFF-11CA-13A2-139DD667F1F3}"/>
              </a:ext>
            </a:extLst>
          </p:cNvPr>
          <p:cNvSpPr txBox="1"/>
          <p:nvPr/>
        </p:nvSpPr>
        <p:spPr>
          <a:xfrm>
            <a:off x="946419" y="33102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Il</a:t>
            </a:r>
            <a:r>
              <a:rPr lang="fr-FR" sz="3200" b="1" dirty="0">
                <a:solidFill>
                  <a:srgbClr val="00B050"/>
                </a:solidFill>
                <a:latin typeface="Dosis SemiBold" pitchFamily="2" charset="0"/>
                <a:cs typeface="Arial" panose="020B0604020202020204" pitchFamily="34" charset="0"/>
              </a:rPr>
              <a:t>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est à l’école.</a:t>
            </a:r>
          </a:p>
        </p:txBody>
      </p:sp>
    </p:spTree>
    <p:extLst>
      <p:ext uri="{BB962C8B-B14F-4D97-AF65-F5344CB8AC3E}">
        <p14:creationId xmlns:p14="http://schemas.microsoft.com/office/powerpoint/2010/main" val="196114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AED5578-4C1F-A54C-719E-C76DB66AC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19C53A5B-15DD-1E8A-C3A3-FB39F30E7BD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474B0C52-DC2D-0101-958D-91A77CF0B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94B3760-B01A-2ADF-6164-BD68589054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5EFEC802-16BA-31D5-4E8E-B8985180F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2FB75FD5-F483-7782-D019-AA3D19BF9B4B}"/>
              </a:ext>
            </a:extLst>
          </p:cNvPr>
          <p:cNvSpPr txBox="1"/>
          <p:nvPr/>
        </p:nvSpPr>
        <p:spPr>
          <a:xfrm>
            <a:off x="425827" y="31578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Karima  va  à  l’école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___________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bus.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1EC31D9F-1720-22CD-9300-F972686A5AD5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à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36AB64C6-1F70-EA53-B01D-3A5FCB8D864C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en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10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AED429-E223-4421-C18C-1F060223B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xmlns="" id="{1C918CE0-F8E2-8E44-91A2-B02FA7499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002D304-F932-9E04-C0E6-F142CF406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B8074A6B-BEE9-E5A3-EF22-0E6C5A66ABE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4F74CCD6-1288-8CFB-010B-9CC1DE5F4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295A8DE-3EC9-8793-A303-7A56BBC7B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434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5CF837-105E-75A8-C334-A08DD1711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68A8C7E7-B3DC-CD1A-D8B2-A9C31FE5643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B878EEF0-2F0F-55CD-A1D1-1C323EE22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E15860A-F2F5-9FE5-D415-A9936F2AD9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B0B97383-D1C7-DFC5-A458-A7F03FCE0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7B191B6B-F9ED-9066-25AC-20204B0C383C}"/>
              </a:ext>
            </a:extLst>
          </p:cNvPr>
          <p:cNvSpPr/>
          <p:nvPr/>
        </p:nvSpPr>
        <p:spPr>
          <a:xfrm>
            <a:off x="5023233" y="2161115"/>
            <a:ext cx="2160589" cy="612000"/>
          </a:xfrm>
          <a:prstGeom prst="roundRect">
            <a:avLst/>
          </a:prstGeom>
          <a:solidFill>
            <a:srgbClr val="DEEBF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en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B6692549-ED59-79FC-395E-0EC25A8E2189}"/>
              </a:ext>
            </a:extLst>
          </p:cNvPr>
          <p:cNvSpPr/>
          <p:nvPr/>
        </p:nvSpPr>
        <p:spPr>
          <a:xfrm>
            <a:off x="1692000" y="2161115"/>
            <a:ext cx="2160588" cy="612000"/>
          </a:xfrm>
          <a:prstGeom prst="roundRect">
            <a:avLst/>
          </a:prstGeom>
          <a:solidFill>
            <a:srgbClr val="E7E6E6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Dosis SemiBold" pitchFamily="2" charset="0"/>
              </a:rPr>
              <a:t>à</a:t>
            </a:r>
            <a:endParaRPr lang="fr-MA" sz="2400" b="1" dirty="0">
              <a:solidFill>
                <a:schemeClr val="bg2">
                  <a:lumMod val="50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105A3FC-6B6F-8ADE-5709-DAFB02886165}"/>
              </a:ext>
            </a:extLst>
          </p:cNvPr>
          <p:cNvSpPr txBox="1"/>
          <p:nvPr/>
        </p:nvSpPr>
        <p:spPr>
          <a:xfrm>
            <a:off x="1476483" y="3425980"/>
            <a:ext cx="58637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Karima  va  à  l’école 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en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 bus</a:t>
            </a:r>
          </a:p>
        </p:txBody>
      </p:sp>
    </p:spTree>
    <p:extLst>
      <p:ext uri="{BB962C8B-B14F-4D97-AF65-F5344CB8AC3E}">
        <p14:creationId xmlns:p14="http://schemas.microsoft.com/office/powerpoint/2010/main" val="13338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8CA52F5-AF0C-7CD0-CB2C-1B8912CD2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2D47ECC6-0C2B-9240-9733-AB83A9AD2DA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85BC7A89-2126-C2E6-B0A0-B5FB419D0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E1D44EE-19E9-17F0-82A4-6F0A53F580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EF4452B-B5D3-22FF-E88D-5D736390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8799FE7-F6F1-246C-D898-ABED1839C0B4}"/>
              </a:ext>
            </a:extLst>
          </p:cNvPr>
          <p:cNvSpPr txBox="1"/>
          <p:nvPr/>
        </p:nvSpPr>
        <p:spPr>
          <a:xfrm>
            <a:off x="794019" y="31578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clé est sous la table.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13775EA6-2D9D-971B-BD53-FCB72F185283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La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6DF9A758-FBC0-2874-6646-87B3EBB65B28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Le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07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EAE323-DCA0-F3BE-A501-888A14B5E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xmlns="" id="{0478E020-438E-3BA8-3A98-11C10D2D8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3F7B3C4-A8CA-2F5C-2915-8425B04D0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3F2D4B59-4EBF-5BFB-10C5-94B116E7D7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E027856C-281C-135B-7A8E-BF3706AED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8CA7781-D046-D346-F2EE-6FE7B5927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038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2A8CD6-E2AF-3C9E-B3CA-E041244A1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DBDD2043-616F-B90C-D59B-8A70C96ACF5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C4486E13-37B2-4008-43D3-EBAE8A1F4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0F731B7-19E9-705A-A1D3-20A577B03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949BC1D0-95A4-8849-9BAD-4CBAD5C6E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4CD6B317-47C4-EB98-65B2-A9B61990F70D}"/>
              </a:ext>
            </a:extLst>
          </p:cNvPr>
          <p:cNvSpPr/>
          <p:nvPr/>
        </p:nvSpPr>
        <p:spPr>
          <a:xfrm>
            <a:off x="5023233" y="2161115"/>
            <a:ext cx="2160589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</a:rPr>
              <a:t>Le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F84C67E-2E2D-F13C-CBC9-616436665AF4}"/>
              </a:ext>
            </a:extLst>
          </p:cNvPr>
          <p:cNvSpPr/>
          <p:nvPr/>
        </p:nvSpPr>
        <p:spPr>
          <a:xfrm>
            <a:off x="2247789" y="2161115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La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93C0F3A-42DC-0792-D900-C58A896BD841}"/>
              </a:ext>
            </a:extLst>
          </p:cNvPr>
          <p:cNvSpPr txBox="1"/>
          <p:nvPr/>
        </p:nvSpPr>
        <p:spPr>
          <a:xfrm>
            <a:off x="2351315" y="3361132"/>
            <a:ext cx="44413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La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clé est sous la table.</a:t>
            </a:r>
          </a:p>
        </p:txBody>
      </p:sp>
    </p:spTree>
    <p:extLst>
      <p:ext uri="{BB962C8B-B14F-4D97-AF65-F5344CB8AC3E}">
        <p14:creationId xmlns:p14="http://schemas.microsoft.com/office/powerpoint/2010/main" val="30713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8CA52F5-AF0C-7CD0-CB2C-1B8912CD2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2D47ECC6-0C2B-9240-9733-AB83A9AD2DA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85BC7A89-2126-C2E6-B0A0-B5FB419D0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E1D44EE-19E9-17F0-82A4-6F0A53F580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EF4452B-B5D3-22FF-E88D-5D736390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8799FE7-F6F1-246C-D898-ABED1839C0B4}"/>
              </a:ext>
            </a:extLst>
          </p:cNvPr>
          <p:cNvSpPr txBox="1"/>
          <p:nvPr/>
        </p:nvSpPr>
        <p:spPr>
          <a:xfrm>
            <a:off x="794019" y="31578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J’aime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  _________ 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écriture.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13775EA6-2D9D-971B-BD53-FCB72F185283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la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6DF9A758-FBC0-2874-6646-87B3EBB65B28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l’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88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xmlns="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xmlns="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EAE323-DCA0-F3BE-A501-888A14B5E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xmlns="" id="{0478E020-438E-3BA8-3A98-11C10D2D8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3F7B3C4-A8CA-2F5C-2915-8425B04D0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3F2D4B59-4EBF-5BFB-10C5-94B116E7D7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E027856C-281C-135B-7A8E-BF3706AED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8CA7781-D046-D346-F2EE-6FE7B5927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84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2A8CD6-E2AF-3C9E-B3CA-E041244A1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DBDD2043-616F-B90C-D59B-8A70C96ACF5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C4486E13-37B2-4008-43D3-EBAE8A1F4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0F731B7-19E9-705A-A1D3-20A577B03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949BC1D0-95A4-8849-9BAD-4CBAD5C6E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4CD6B317-47C4-EB98-65B2-A9B61990F70D}"/>
              </a:ext>
            </a:extLst>
          </p:cNvPr>
          <p:cNvSpPr/>
          <p:nvPr/>
        </p:nvSpPr>
        <p:spPr>
          <a:xfrm>
            <a:off x="5023233" y="2161115"/>
            <a:ext cx="2160589" cy="612000"/>
          </a:xfrm>
          <a:prstGeom prst="roundRect">
            <a:avLst/>
          </a:prstGeom>
          <a:solidFill>
            <a:srgbClr val="DEEBF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l’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F84C67E-2E2D-F13C-CBC9-616436665AF4}"/>
              </a:ext>
            </a:extLst>
          </p:cNvPr>
          <p:cNvSpPr/>
          <p:nvPr/>
        </p:nvSpPr>
        <p:spPr>
          <a:xfrm>
            <a:off x="2247789" y="2161115"/>
            <a:ext cx="2160588" cy="612000"/>
          </a:xfrm>
          <a:prstGeom prst="roundRect">
            <a:avLst/>
          </a:prstGeom>
          <a:solidFill>
            <a:srgbClr val="E7E6E6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la</a:t>
            </a:r>
            <a:endParaRPr lang="fr-MA" sz="2400" b="1" dirty="0">
              <a:solidFill>
                <a:schemeClr val="bg2">
                  <a:lumMod val="7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93C0F3A-42DC-0792-D900-C58A896BD841}"/>
              </a:ext>
            </a:extLst>
          </p:cNvPr>
          <p:cNvSpPr txBox="1"/>
          <p:nvPr/>
        </p:nvSpPr>
        <p:spPr>
          <a:xfrm>
            <a:off x="2351315" y="3361132"/>
            <a:ext cx="44413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  <a:cs typeface="Arial" panose="020B0604020202020204" pitchFamily="34" charset="0"/>
              </a:rPr>
              <a:t>J’aime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 l’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  <a:cs typeface="Arial" panose="020B0604020202020204" pitchFamily="34" charset="0"/>
              </a:rPr>
              <a:t>écriture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779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925835-4048-69B1-6316-E39E1919B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DEF67098-A25C-079F-5391-3A90A3328B3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693A48D1-14F7-9AA9-4C17-95CBDA5A2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9AC4DEF-90A2-3370-D0C1-EB411365E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25895A59-F918-0D9B-5A37-A48CAA109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la conjugaison.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CC54009-D68D-309F-C241-A45ABF3DBA92}"/>
              </a:ext>
            </a:extLst>
          </p:cNvPr>
          <p:cNvSpPr txBox="1"/>
          <p:nvPr/>
        </p:nvSpPr>
        <p:spPr>
          <a:xfrm>
            <a:off x="794019" y="31578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Tu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un arbre.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549B283A-040C-9183-D83B-38041E4E411E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dessinent 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3F679EF2-8C10-2F6D-550D-644BA1CB23E6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dessines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1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0CF97E-9E44-FA02-FA92-415C6E60A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xmlns="" id="{B923E8DD-D0FD-72C6-8CD6-FFA23555E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DE6958B-BB38-8790-8392-A26A04B55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9891C23C-BAF2-D5F7-09B9-8B735889B8B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354EA3AB-0E55-FB25-0633-CF5418C21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FD7EDECE-F8CD-E351-269B-3A08EBCAA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45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925835-4048-69B1-6316-E39E1919B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DEF67098-A25C-079F-5391-3A90A3328B3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693A48D1-14F7-9AA9-4C17-95CBDA5A2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9AC4DEF-90A2-3370-D0C1-EB411365E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25895A59-F918-0D9B-5A37-A48CAA109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CC54009-D68D-309F-C241-A45ABF3DBA92}"/>
              </a:ext>
            </a:extLst>
          </p:cNvPr>
          <p:cNvSpPr txBox="1"/>
          <p:nvPr/>
        </p:nvSpPr>
        <p:spPr>
          <a:xfrm>
            <a:off x="794019" y="31578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Tu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dessines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un arbre.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549B283A-040C-9183-D83B-38041E4E411E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rgbClr val="E7E6E6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dessinent</a:t>
            </a: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 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3F679EF2-8C10-2F6D-550D-644BA1CB23E6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dessines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32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329621-E1D4-3D39-A989-9B9AEDF93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F1ABA55-6478-F1AA-6D2F-74EE1DCF06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935B9FDF-4D07-27EF-7D51-437B33C74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9BDACAB-51C6-FE4E-00FD-383140A43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767FB9FD-FD27-C391-1182-E2755CC13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8E4D654-29DD-C0A1-31F9-1D4FFE5C8519}"/>
              </a:ext>
            </a:extLst>
          </p:cNvPr>
          <p:cNvSpPr txBox="1"/>
          <p:nvPr/>
        </p:nvSpPr>
        <p:spPr>
          <a:xfrm>
            <a:off x="794019" y="31578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Nous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dans la cour.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F8E0A375-CE6D-BCD2-CC34-46082255B7C7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jouons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771426E6-9054-22D3-2D54-4969E6D56F55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joue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2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045016-A4A8-842C-66DC-682736E6E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xmlns="" id="{4B3EDDFC-699C-D05E-C90D-738E74F17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DEF57DB-BF44-20C0-7F6A-08A19F22B0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247FEF6C-2B3F-A617-3092-11DE2B5F07F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9DD35E73-2499-1D5A-B510-20F7BE0DC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0BF0C55-52D5-897B-6C1D-294C441BE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980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329621-E1D4-3D39-A989-9B9AEDF93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F1ABA55-6478-F1AA-6D2F-74EE1DCF06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935B9FDF-4D07-27EF-7D51-437B33C74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9BDACAB-51C6-FE4E-00FD-383140A43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767FB9FD-FD27-C391-1182-E2755CC13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8E4D654-29DD-C0A1-31F9-1D4FFE5C8519}"/>
              </a:ext>
            </a:extLst>
          </p:cNvPr>
          <p:cNvSpPr txBox="1"/>
          <p:nvPr/>
        </p:nvSpPr>
        <p:spPr>
          <a:xfrm>
            <a:off x="794019" y="31578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Nous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jouons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dans la cour.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F8E0A375-CE6D-BCD2-CC34-46082255B7C7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jouons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771426E6-9054-22D3-2D54-4969E6D56F55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rgbClr val="E7E6E6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joue</a:t>
            </a:r>
            <a:endParaRPr lang="fr-MA" sz="2400" b="1" dirty="0">
              <a:solidFill>
                <a:schemeClr val="bg2">
                  <a:lumMod val="75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61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3E650E-344E-A4F1-028F-30FE1AB9F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03B6098E-5627-2962-2BBA-5747F5B7379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FC0DA3E0-4D47-5EC8-3940-7D5A0FABF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D86614B-15A9-EF28-E0D2-973D4DED9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9E334C3F-6AC6-3536-9AB5-EBEEFF151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E23390B-42E4-B024-8FB3-7E8D8562CB3A}"/>
              </a:ext>
            </a:extLst>
          </p:cNvPr>
          <p:cNvSpPr txBox="1"/>
          <p:nvPr/>
        </p:nvSpPr>
        <p:spPr>
          <a:xfrm>
            <a:off x="794019" y="31578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Ils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à la compagne.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1E4B30FC-64D5-1222-B4B2-1953F6F7E615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sont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9CD13A37-500A-2EEB-20B4-F430D59C41EC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est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26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E380E17-C778-5ED0-CA0A-CDE3C3FCE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xmlns="" id="{859E700F-7C7E-5F25-47E1-5E6A95F6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0127226F-8719-726D-EFD7-E2D393457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560A0CA5-69D3-4A6D-B1C0-204405D563F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DC2E741C-4903-F5A7-7639-F069F0D8F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F810B540-4C19-055F-4F6D-EC424173C8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16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xmlns="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xmlns="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41940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3E650E-344E-A4F1-028F-30FE1AB9F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03B6098E-5627-2962-2BBA-5747F5B7379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FC0DA3E0-4D47-5EC8-3940-7D5A0FABF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D86614B-15A9-EF28-E0D2-973D4DED9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9E334C3F-6AC6-3536-9AB5-EBEEFF151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E23390B-42E4-B024-8FB3-7E8D8562CB3A}"/>
              </a:ext>
            </a:extLst>
          </p:cNvPr>
          <p:cNvSpPr txBox="1"/>
          <p:nvPr/>
        </p:nvSpPr>
        <p:spPr>
          <a:xfrm>
            <a:off x="794019" y="31578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Ils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sont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à la compagne.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1E4B30FC-64D5-1222-B4B2-1953F6F7E615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sont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9CD13A37-500A-2EEB-20B4-F430D59C41EC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rgbClr val="E7E6E6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est</a:t>
            </a:r>
            <a:endParaRPr lang="fr-MA" sz="2400" b="1" dirty="0">
              <a:solidFill>
                <a:schemeClr val="bg2">
                  <a:lumMod val="75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64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3E650E-344E-A4F1-028F-30FE1AB9F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03B6098E-5627-2962-2BBA-5747F5B7379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FC0DA3E0-4D47-5EC8-3940-7D5A0FABF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D86614B-15A9-EF28-E0D2-973D4DED9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9E334C3F-6AC6-3536-9AB5-EBEEFF151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E23390B-42E4-B024-8FB3-7E8D8562CB3A}"/>
              </a:ext>
            </a:extLst>
          </p:cNvPr>
          <p:cNvSpPr txBox="1"/>
          <p:nvPr/>
        </p:nvSpPr>
        <p:spPr>
          <a:xfrm>
            <a:off x="794019" y="31578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Elle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les plantes.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1E4B30FC-64D5-1222-B4B2-1953F6F7E615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aime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9CD13A37-500A-2EEB-20B4-F430D59C41EC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aiment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81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E380E17-C778-5ED0-CA0A-CDE3C3FCE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xmlns="" id="{859E700F-7C7E-5F25-47E1-5E6A95F6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0127226F-8719-726D-EFD7-E2D393457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560A0CA5-69D3-4A6D-B1C0-204405D563F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DC2E741C-4903-F5A7-7639-F069F0D8F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F810B540-4C19-055F-4F6D-EC424173C8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08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3E650E-344E-A4F1-028F-30FE1AB9F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03B6098E-5627-2962-2BBA-5747F5B7379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FC0DA3E0-4D47-5EC8-3940-7D5A0FABF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D86614B-15A9-EF28-E0D2-973D4DED9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9E334C3F-6AC6-3536-9AB5-EBEEFF151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E23390B-42E4-B024-8FB3-7E8D8562CB3A}"/>
              </a:ext>
            </a:extLst>
          </p:cNvPr>
          <p:cNvSpPr txBox="1"/>
          <p:nvPr/>
        </p:nvSpPr>
        <p:spPr>
          <a:xfrm>
            <a:off x="794019" y="31578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Elle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aime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les plantes.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1E4B30FC-64D5-1222-B4B2-1953F6F7E615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aime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9CD13A37-500A-2EEB-20B4-F430D59C41EC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aiment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56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2, 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xmlns="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Point de langue.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>
                <a:solidFill>
                  <a:srgbClr val="424D7B"/>
                </a:solidFill>
              </a:rPr>
              <a:t>Écriture de mots et de phrases.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43BDC3F-71EA-9D53-C4E5-4600C5FD0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107" y="1891738"/>
            <a:ext cx="4611786" cy="3074524"/>
          </a:xfrm>
          <a:prstGeom prst="rect">
            <a:avLst/>
          </a:prstGeom>
        </p:spPr>
      </p:pic>
      <p:sp>
        <p:nvSpPr>
          <p:cNvPr id="27" name="Titre 3">
            <a:extLst>
              <a:ext uri="{FF2B5EF4-FFF2-40B4-BE49-F238E27FC236}">
                <a16:creationId xmlns:a16="http://schemas.microsoft.com/office/drawing/2014/main" xmlns="" id="{2DDB52E5-C691-5107-4CA8-E4EDF683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écrire des phrases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xmlns="" id="{BA87C2CA-4554-E570-A82C-00EEEC635C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xmlns="" id="{7D8E4B1D-491A-A931-A01A-A0F0BCCCF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3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CE58DCD-66F8-B78C-4886-FD08D45CC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9180A1-FA92-B1E2-26E9-AF6E0118F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3809A4B-C8E7-A922-15FD-0B138E35E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45A12B42-67E7-AFD0-E7B3-ABC27B0382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B40CB7F5-DDFC-E476-26CC-A993CE30132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6C0F6A1D-D5A8-5DF4-8310-DFAB5A4BF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B17DBB0-5E7D-7D4B-9107-D640CF43F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94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5066AFC-EDAA-1FC1-F48E-9BE47C5C9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163CF154-DDA4-D82D-2DF6-2186FB7351C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B4F37F13-0031-5526-4FD3-476BCED3F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FE94E07-3B04-0320-3CC6-98218978E8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D3A47F4C-6D08-58E1-9A54-D2526C25A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manque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7241C58-274F-201B-5D8D-A2D1DB9D23CA}"/>
              </a:ext>
            </a:extLst>
          </p:cNvPr>
          <p:cNvSpPr txBox="1"/>
          <p:nvPr/>
        </p:nvSpPr>
        <p:spPr>
          <a:xfrm>
            <a:off x="834901" y="2367171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Samir a une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____________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9371BF7-2232-4F2E-92DB-81CEB217F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01" y="3429000"/>
            <a:ext cx="1213886" cy="132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7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CA7DE9A-618D-02BD-22BD-A3EF3B468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CA99216-D4AE-3F75-2541-0A2DD505C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23CD504-53E4-2D21-88AF-DF0A2BBC71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0004B6C6-D7EB-EF26-FCFD-3CDBACFCB51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3F6754C6-100D-D689-67C4-B5D54A1CE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B6B12FE-4EEB-0CBE-9C4B-A0D2685B8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129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314FCA-E89F-1803-7094-6CEA9EF12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AD10B6D4-DF2D-41AF-7EA8-D8DF9823E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40AB0404-DA28-A945-E528-000AB2664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69F9D953-D332-F94C-97F4-BC99CF738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xmlns="" id="{CE6C60CA-6DD9-2AE8-A766-4FAE2EC4F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DA755E7-0E90-F8C4-BE8A-B020E0F427B1}"/>
              </a:ext>
            </a:extLst>
          </p:cNvPr>
          <p:cNvSpPr txBox="1"/>
          <p:nvPr/>
        </p:nvSpPr>
        <p:spPr>
          <a:xfrm>
            <a:off x="834901" y="2367171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Samir a une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clé.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B3AE3E8-0448-4F6B-8A8B-14CCD5D69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17" y="3267417"/>
            <a:ext cx="1066012" cy="116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xmlns="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9D2D9D0-64BF-402F-B6EF-0D770E639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204" y="2783565"/>
            <a:ext cx="1652205" cy="24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F4989C8-566B-4C7F-9B8E-4AB54FC677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4601" y="2783565"/>
            <a:ext cx="1679115" cy="24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1BC82A9-4164-4B26-BFCC-C95CD29DC9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9908" y="2779083"/>
            <a:ext cx="1690017" cy="24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530DD73-307B-4635-9CE0-F01B4CE9D5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6117" y="2783565"/>
            <a:ext cx="1664901" cy="24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E532C7D-6BBA-4066-8BF5-5D94C1E0CA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7211" y="2779083"/>
            <a:ext cx="1700574" cy="24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515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3FA9A8A-917E-B197-7DBE-949357D18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A295DF63-E6AF-BF16-0BE5-14852B6CC4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D0F1C8EC-76A1-7F51-07AA-AE73C1DBC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3B7B79D-56DD-F33E-855D-9481D4B25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0769F881-9FA1-3D4C-154C-D25F097A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manque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B607F3E-9A82-8817-CA0F-AF426D7B5E8F}"/>
              </a:ext>
            </a:extLst>
          </p:cNvPr>
          <p:cNvSpPr txBox="1"/>
          <p:nvPr/>
        </p:nvSpPr>
        <p:spPr>
          <a:xfrm>
            <a:off x="834901" y="2367171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Lina aime les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____________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B43E084-1392-414C-A44A-CF0B5FEF4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319" y="3429000"/>
            <a:ext cx="1337791" cy="146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3DAC180-CD72-0614-A172-120715A0E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0214B8-8E88-D856-F327-DD3FA06D5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AF18DF6B-C1B5-68C3-0B39-5933E768AB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E0761DE6-6F37-5E91-2B2F-C66E31501C4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E1BBB7DF-A1E9-457B-C31E-1FDA22A9F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61FE235-3FFE-2419-6029-288E44E73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547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BBEDC61-3202-ADE2-BBDD-91F956CE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8B60B739-73AB-0CA5-61E6-BABC1476599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738DDF89-CDB7-B258-F08F-B5E981FCA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F5C8D757-BC9A-CF70-DC2C-AAEAC920D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xmlns="" id="{029EDC0A-7994-8641-9136-BFC4980AD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C2CCF77-B832-4819-FF20-82F5F331A9B5}"/>
              </a:ext>
            </a:extLst>
          </p:cNvPr>
          <p:cNvSpPr txBox="1"/>
          <p:nvPr/>
        </p:nvSpPr>
        <p:spPr>
          <a:xfrm>
            <a:off x="834901" y="2367171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Lina aime les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frites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4BD1A66-F8AB-4526-8B60-BB2AB1CFD2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319" y="3429000"/>
            <a:ext cx="1337791" cy="146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7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3F368DD-C9B9-9098-AD8E-48188499A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6B08FC84-17C5-AF25-2309-6C81BBED62B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97184A5C-F9B2-B0BC-36D9-E31F1C3E9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5DF14AB-2A2C-509C-631A-EF502B684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E0207A2A-8005-CF02-EC05-5616EE0B2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manque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5F63EA2-6524-C896-9B49-4C1B4DEC1A51}"/>
              </a:ext>
            </a:extLst>
          </p:cNvPr>
          <p:cNvSpPr txBox="1"/>
          <p:nvPr/>
        </p:nvSpPr>
        <p:spPr>
          <a:xfrm>
            <a:off x="834901" y="2367171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Manar a mal au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____________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30217B4-250F-445B-8583-8B426C30D6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56" y="3429000"/>
            <a:ext cx="1368365" cy="149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9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5FD205-7BCE-F472-01C6-2685083B2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CB26ADD-C91A-7FFE-8443-60CBDED8C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F79EBAA-E708-8932-68C6-29CCEF805B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9B3258A5-33F0-B90C-182A-0FE8A41C525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D1193B2F-366D-626A-F009-15DDA0569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279F06A-CAE1-9462-7CA5-2A4A90142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242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C30A17-11F8-09AF-05E4-DC7512CA5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E251D7E9-D3C0-1883-FE7E-687059EEBCB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2373C8F6-7AC8-8DCA-4D66-2F0556785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0052350-2524-629E-CEAE-940155C06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xmlns="" id="{C00F1A50-16B1-2698-5382-211696601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BBFD491-259F-57E0-6D1A-E44A073C1246}"/>
              </a:ext>
            </a:extLst>
          </p:cNvPr>
          <p:cNvSpPr txBox="1"/>
          <p:nvPr/>
        </p:nvSpPr>
        <p:spPr>
          <a:xfrm>
            <a:off x="834901" y="2367171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Manar a mal au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nez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F15E0BA-5106-4DEE-A6B3-040B4D321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00" y="3429000"/>
            <a:ext cx="1368365" cy="149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7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81734DC-2E15-979E-8644-CE3A43239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44247C2E-2253-E9EA-559D-2622AE37F2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72ED62B2-CAFF-4E7E-85AA-490030D58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89B462B-08B9-2A3A-01A8-554216468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055B3A28-DEE3-FE65-FEB1-569DE1396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manque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DAA11D2-84A2-307A-E6F6-CC9DEF3A5C09}"/>
              </a:ext>
            </a:extLst>
          </p:cNvPr>
          <p:cNvSpPr txBox="1"/>
          <p:nvPr/>
        </p:nvSpPr>
        <p:spPr>
          <a:xfrm>
            <a:off x="834901" y="2367171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Jalal dessine un 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____________</a:t>
            </a:r>
            <a:r>
              <a:rPr lang="fr-FR" sz="4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.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9143272-0BDB-4062-A2A2-ADC1ED489F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98" y="3429000"/>
            <a:ext cx="1336834" cy="146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2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3697F6-235F-969A-9140-11A66902B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525C71C-35F1-BF7F-4F7A-5AA55306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DEB828D-DF53-4705-3405-59A0BC1A6B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39D188EF-4BE4-C452-8BF3-9B045537C10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05A4F51F-0302-1968-C114-C8FDE2A91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729A68C-7EDA-E306-2A7D-77EB03731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666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94CC92A-0B9D-BDC6-0E1A-2507BE637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F13D0947-B885-AA49-759B-5F25310FCC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F53B8689-7DD8-67B8-017F-F73FD9E1C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302B6E8-0301-FFBB-A2E7-93F9C3E48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xmlns="" id="{62F609C0-D311-DA61-4AA8-E7CDE4BA3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E732888-9074-F37F-49CE-32DBF5CEA912}"/>
              </a:ext>
            </a:extLst>
          </p:cNvPr>
          <p:cNvSpPr txBox="1"/>
          <p:nvPr/>
        </p:nvSpPr>
        <p:spPr>
          <a:xfrm>
            <a:off x="834901" y="2367171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Jalal dessine un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dromadaire.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0E41753-767E-4D9A-9DDA-0DBE216DE8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98" y="3429000"/>
            <a:ext cx="1336834" cy="146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9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xmlns="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xmlns="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Vous allez écrire des phrases.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7206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xmlns="" id="{637F9C9C-A02D-128C-B58A-E9E349CF8C1B}"/>
              </a:ext>
            </a:extLst>
          </p:cNvPr>
          <p:cNvSpPr/>
          <p:nvPr/>
        </p:nvSpPr>
        <p:spPr>
          <a:xfrm>
            <a:off x="4747545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xmlns="" id="{39E02ABA-FCC4-BB47-BAC3-A50DD832EB82}"/>
              </a:ext>
            </a:extLst>
          </p:cNvPr>
          <p:cNvSpPr/>
          <p:nvPr/>
        </p:nvSpPr>
        <p:spPr>
          <a:xfrm>
            <a:off x="4963545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xmlns="" id="{89520A0F-6357-5518-6C05-8C7A31290014}"/>
              </a:ext>
            </a:extLst>
          </p:cNvPr>
          <p:cNvSpPr/>
          <p:nvPr/>
        </p:nvSpPr>
        <p:spPr>
          <a:xfrm>
            <a:off x="61645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xmlns="" id="{6841D22E-7F63-0123-DE78-6B7D3949BFF3}"/>
              </a:ext>
            </a:extLst>
          </p:cNvPr>
          <p:cNvSpPr/>
          <p:nvPr/>
        </p:nvSpPr>
        <p:spPr>
          <a:xfrm>
            <a:off x="83245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xmlns="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96457" y="26584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xmlns="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397D6792-77EF-964B-8655-3B3059F55CA8}"/>
              </a:ext>
            </a:extLst>
          </p:cNvPr>
          <p:cNvSpPr/>
          <p:nvPr/>
        </p:nvSpPr>
        <p:spPr>
          <a:xfrm>
            <a:off x="616457" y="414992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xmlns="" id="{5658D257-978F-A594-EEA1-56A5EF90062C}"/>
              </a:ext>
            </a:extLst>
          </p:cNvPr>
          <p:cNvSpPr/>
          <p:nvPr/>
        </p:nvSpPr>
        <p:spPr>
          <a:xfrm>
            <a:off x="832457" y="389792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xmlns="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796457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</a:t>
            </a:r>
            <a:r>
              <a:rPr lang="fr-FR" sz="1600" dirty="0"/>
              <a:t>orales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xmlns="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545" y="3864307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4994740" y="2622774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62AFBE96-6D58-CF0A-14F1-9A0AB1FC361F}"/>
              </a:ext>
            </a:extLst>
          </p:cNvPr>
          <p:cNvSpPr/>
          <p:nvPr/>
        </p:nvSpPr>
        <p:spPr>
          <a:xfrm>
            <a:off x="4951855" y="386247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B4DDBFF-D324-3E3C-39D9-A0E8D4DE4E9D}"/>
              </a:ext>
            </a:extLst>
          </p:cNvPr>
          <p:cNvSpPr txBox="1"/>
          <p:nvPr/>
        </p:nvSpPr>
        <p:spPr>
          <a:xfrm>
            <a:off x="5135835" y="4575291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Écrivez sur vos cahiers une phrase correcte à partir de ces mots.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1DA05A4-D315-4146-A0DE-2F9AB7FEA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000" y="3081288"/>
            <a:ext cx="6839999" cy="98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CA0390-B38E-334B-B307-FFF729158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EC41FB89-FB4C-8ADC-FCB6-D043172A7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EEE3C53-9AFB-4390-BF3B-CBF507409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000" y="3081288"/>
            <a:ext cx="6839999" cy="985385"/>
          </a:xfrm>
          <a:prstGeom prst="rect">
            <a:avLst/>
          </a:prstGeom>
        </p:spPr>
      </p:pic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D2C300E-4072-406D-9ED4-9AD57FD468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8459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CBFC52-FE76-98B7-539B-BFCADD9D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995E6132-E0BD-4E26-A80B-49D8EBD0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phrase, l’espace entre les mots et le point à la fin.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0FA09FE8-C6EE-0801-2BE9-6E0E6F72E4D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C2C253CE-91FD-F360-98AC-35596537C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F022B4FD-32A1-1471-0B48-1A4E45761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xmlns="" id="{7734252B-DD7A-453D-B502-D644EBC8A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t="22418" r="25770" b="32446"/>
          <a:stretch>
            <a:fillRect/>
          </a:stretch>
        </p:blipFill>
        <p:spPr bwMode="auto">
          <a:xfrm>
            <a:off x="1403933" y="2514426"/>
            <a:ext cx="6711859" cy="231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36893989-0593-4C93-BF9A-738280AA3DA9}"/>
              </a:ext>
            </a:extLst>
          </p:cNvPr>
          <p:cNvSpPr txBox="1"/>
          <p:nvPr/>
        </p:nvSpPr>
        <p:spPr>
          <a:xfrm>
            <a:off x="2522695" y="3085428"/>
            <a:ext cx="521737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V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ous     êtes      à      l’école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.</a:t>
            </a:r>
          </a:p>
        </p:txBody>
      </p:sp>
      <p:sp>
        <p:nvSpPr>
          <p:cNvPr id="13" name="Flèche : double flèche horizontale 12">
            <a:extLst>
              <a:ext uri="{FF2B5EF4-FFF2-40B4-BE49-F238E27FC236}">
                <a16:creationId xmlns:a16="http://schemas.microsoft.com/office/drawing/2014/main" xmlns="" id="{8A17C00D-E971-47F0-863E-30AAD0AC200B}"/>
              </a:ext>
            </a:extLst>
          </p:cNvPr>
          <p:cNvSpPr/>
          <p:nvPr/>
        </p:nvSpPr>
        <p:spPr>
          <a:xfrm>
            <a:off x="3432433" y="3529504"/>
            <a:ext cx="324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4" name="Flèche : double flèche horizontale 13">
            <a:extLst>
              <a:ext uri="{FF2B5EF4-FFF2-40B4-BE49-F238E27FC236}">
                <a16:creationId xmlns:a16="http://schemas.microsoft.com/office/drawing/2014/main" xmlns="" id="{A0CEC772-F63D-455E-9D91-533829E2174F}"/>
              </a:ext>
            </a:extLst>
          </p:cNvPr>
          <p:cNvSpPr/>
          <p:nvPr/>
        </p:nvSpPr>
        <p:spPr>
          <a:xfrm>
            <a:off x="4570862" y="3527806"/>
            <a:ext cx="324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5" name="Flèche : double flèche horizontale 14">
            <a:extLst>
              <a:ext uri="{FF2B5EF4-FFF2-40B4-BE49-F238E27FC236}">
                <a16:creationId xmlns:a16="http://schemas.microsoft.com/office/drawing/2014/main" xmlns="" id="{823C1327-BB93-4D53-9BF0-509062461BEE}"/>
              </a:ext>
            </a:extLst>
          </p:cNvPr>
          <p:cNvSpPr/>
          <p:nvPr/>
        </p:nvSpPr>
        <p:spPr>
          <a:xfrm>
            <a:off x="5240723" y="3551536"/>
            <a:ext cx="324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301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343CEE0-F154-8539-C717-016C6AAFE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08C2FB39-A6F9-1CE8-FEE5-0139F8DA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passe à une autre phrase. Ces mots sont en désordre. Écrivez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4D5C4E44-58F8-B429-2B20-A0672D323FE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4E936042-7B76-42F7-4C9E-66A85ACEA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B3ABE54-7DFC-29D2-A555-3D8DBB1CE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2711A5E-9A83-4DF7-8881-CCBB5607D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41" y="3203256"/>
            <a:ext cx="6953917" cy="81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7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5F0254-CB09-0D2E-A48F-251B6CD65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18B368F2-01E1-FAC4-4B65-9A1B62A9B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333663A-2337-44FA-8E77-BBDC1FEB9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041" y="3203256"/>
            <a:ext cx="6953917" cy="815367"/>
          </a:xfrm>
          <a:prstGeom prst="rect">
            <a:avLst/>
          </a:prstGeom>
        </p:spPr>
      </p:pic>
      <p:pic>
        <p:nvPicPr>
          <p:cNvPr id="1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9FBDE50-251F-4E2A-A1BA-7CC5F9CB5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792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1DFEFE-E2D8-7D36-499C-333413D0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6BB2E305-B1E9-3225-5D86-BD4B7A79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phrase, l’espace entre les mots et le point à la fin.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FE5BD35B-17BC-3BAA-DCA0-6F493DA86AE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62C9D41A-933C-74F4-5F40-D27576C2A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0D9B173-9FC0-5550-4D45-05CF53C9E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xmlns="" id="{6B8F1512-4709-465F-86AC-0020A7A1C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t="22418" r="25770" b="32446"/>
          <a:stretch>
            <a:fillRect/>
          </a:stretch>
        </p:blipFill>
        <p:spPr bwMode="auto">
          <a:xfrm>
            <a:off x="1403933" y="2514426"/>
            <a:ext cx="6711859" cy="231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99E532F9-3427-4E81-B46A-09169DC279BD}"/>
              </a:ext>
            </a:extLst>
          </p:cNvPr>
          <p:cNvSpPr txBox="1"/>
          <p:nvPr/>
        </p:nvSpPr>
        <p:spPr>
          <a:xfrm>
            <a:off x="1783976" y="3085428"/>
            <a:ext cx="63318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L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es      élèves      aiment      le      dessin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.</a:t>
            </a:r>
          </a:p>
        </p:txBody>
      </p:sp>
      <p:sp>
        <p:nvSpPr>
          <p:cNvPr id="9" name="Flèche : double flèche horizontale 8">
            <a:extLst>
              <a:ext uri="{FF2B5EF4-FFF2-40B4-BE49-F238E27FC236}">
                <a16:creationId xmlns:a16="http://schemas.microsoft.com/office/drawing/2014/main" xmlns="" id="{E94378F2-BF14-41C4-971E-CCF62B3F3A03}"/>
              </a:ext>
            </a:extLst>
          </p:cNvPr>
          <p:cNvSpPr/>
          <p:nvPr/>
        </p:nvSpPr>
        <p:spPr>
          <a:xfrm>
            <a:off x="2490809" y="3525775"/>
            <a:ext cx="324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Flèche : double flèche horizontale 9">
            <a:extLst>
              <a:ext uri="{FF2B5EF4-FFF2-40B4-BE49-F238E27FC236}">
                <a16:creationId xmlns:a16="http://schemas.microsoft.com/office/drawing/2014/main" xmlns="" id="{867CAA13-75E5-4B83-AA41-6DEF36873B81}"/>
              </a:ext>
            </a:extLst>
          </p:cNvPr>
          <p:cNvSpPr/>
          <p:nvPr/>
        </p:nvSpPr>
        <p:spPr>
          <a:xfrm>
            <a:off x="4056074" y="3525775"/>
            <a:ext cx="324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1" name="Flèche : double flèche horizontale 10">
            <a:extLst>
              <a:ext uri="{FF2B5EF4-FFF2-40B4-BE49-F238E27FC236}">
                <a16:creationId xmlns:a16="http://schemas.microsoft.com/office/drawing/2014/main" xmlns="" id="{C026BB50-EDA1-4B1A-AC89-464FBC834320}"/>
              </a:ext>
            </a:extLst>
          </p:cNvPr>
          <p:cNvSpPr/>
          <p:nvPr/>
        </p:nvSpPr>
        <p:spPr>
          <a:xfrm>
            <a:off x="5637201" y="3525775"/>
            <a:ext cx="324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Flèche : double flèche horizontale 12">
            <a:extLst>
              <a:ext uri="{FF2B5EF4-FFF2-40B4-BE49-F238E27FC236}">
                <a16:creationId xmlns:a16="http://schemas.microsoft.com/office/drawing/2014/main" xmlns="" id="{06BE60A1-6270-4249-ADA6-94A89192A24E}"/>
              </a:ext>
            </a:extLst>
          </p:cNvPr>
          <p:cNvSpPr/>
          <p:nvPr/>
        </p:nvSpPr>
        <p:spPr>
          <a:xfrm>
            <a:off x="6447692" y="3525775"/>
            <a:ext cx="324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055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343CEE0-F154-8539-C717-016C6AAFE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08C2FB39-A6F9-1CE8-FEE5-0139F8DA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passe à une autre phrase. Ces mots sont en désordre. Écrivez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4D5C4E44-58F8-B429-2B20-A0672D323FE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4E936042-7B76-42F7-4C9E-66A85ACEA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B3ABE54-7DFC-29D2-A555-3D8DBB1CE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4945278-0BDA-450F-8DB4-2C55D9A36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183" y="3215984"/>
            <a:ext cx="5397633" cy="69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5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5F0254-CB09-0D2E-A48F-251B6CD65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18B368F2-01E1-FAC4-4B65-9A1B62A9B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860AD70-E8EF-4DD3-8675-91446242C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183" y="3215984"/>
            <a:ext cx="5397633" cy="694301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76002E5-5466-4B9D-849A-6C561C52F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2538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1DFEFE-E2D8-7D36-499C-333413D0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6BB2E305-B1E9-3225-5D86-BD4B7A79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phrase, l’espace entre les mots et le point à la fin.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FE5BD35B-17BC-3BAA-DCA0-6F493DA86AE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62C9D41A-933C-74F4-5F40-D27576C2A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0D9B173-9FC0-5550-4D45-05CF53C9E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xmlns="" id="{6B8F1512-4709-465F-86AC-0020A7A1C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t="22418" r="25770" b="32446"/>
          <a:stretch>
            <a:fillRect/>
          </a:stretch>
        </p:blipFill>
        <p:spPr bwMode="auto">
          <a:xfrm>
            <a:off x="1403933" y="2514426"/>
            <a:ext cx="6711859" cy="231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99E532F9-3427-4E81-B46A-09169DC279BD}"/>
              </a:ext>
            </a:extLst>
          </p:cNvPr>
          <p:cNvSpPr txBox="1"/>
          <p:nvPr/>
        </p:nvSpPr>
        <p:spPr>
          <a:xfrm>
            <a:off x="1783976" y="3085428"/>
            <a:ext cx="63318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E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lle     doit     écouter    la    maitresse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.</a:t>
            </a:r>
          </a:p>
        </p:txBody>
      </p:sp>
      <p:sp>
        <p:nvSpPr>
          <p:cNvPr id="9" name="Flèche : double flèche horizontale 8">
            <a:extLst>
              <a:ext uri="{FF2B5EF4-FFF2-40B4-BE49-F238E27FC236}">
                <a16:creationId xmlns:a16="http://schemas.microsoft.com/office/drawing/2014/main" xmlns="" id="{E94378F2-BF14-41C4-971E-CCF62B3F3A03}"/>
              </a:ext>
            </a:extLst>
          </p:cNvPr>
          <p:cNvSpPr/>
          <p:nvPr/>
        </p:nvSpPr>
        <p:spPr>
          <a:xfrm>
            <a:off x="2490809" y="3525775"/>
            <a:ext cx="324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Flèche : double flèche horizontale 9">
            <a:extLst>
              <a:ext uri="{FF2B5EF4-FFF2-40B4-BE49-F238E27FC236}">
                <a16:creationId xmlns:a16="http://schemas.microsoft.com/office/drawing/2014/main" xmlns="" id="{867CAA13-75E5-4B83-AA41-6DEF36873B81}"/>
              </a:ext>
            </a:extLst>
          </p:cNvPr>
          <p:cNvSpPr/>
          <p:nvPr/>
        </p:nvSpPr>
        <p:spPr>
          <a:xfrm>
            <a:off x="3521642" y="3525775"/>
            <a:ext cx="324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1" name="Flèche : double flèche horizontale 10">
            <a:extLst>
              <a:ext uri="{FF2B5EF4-FFF2-40B4-BE49-F238E27FC236}">
                <a16:creationId xmlns:a16="http://schemas.microsoft.com/office/drawing/2014/main" xmlns="" id="{C026BB50-EDA1-4B1A-AC89-464FBC834320}"/>
              </a:ext>
            </a:extLst>
          </p:cNvPr>
          <p:cNvSpPr/>
          <p:nvPr/>
        </p:nvSpPr>
        <p:spPr>
          <a:xfrm>
            <a:off x="5136360" y="3525775"/>
            <a:ext cx="324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Flèche : double flèche horizontale 12">
            <a:extLst>
              <a:ext uri="{FF2B5EF4-FFF2-40B4-BE49-F238E27FC236}">
                <a16:creationId xmlns:a16="http://schemas.microsoft.com/office/drawing/2014/main" xmlns="" id="{06BE60A1-6270-4249-ADA6-94A89192A24E}"/>
              </a:ext>
            </a:extLst>
          </p:cNvPr>
          <p:cNvSpPr/>
          <p:nvPr/>
        </p:nvSpPr>
        <p:spPr>
          <a:xfrm>
            <a:off x="5750756" y="3525775"/>
            <a:ext cx="324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670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343CEE0-F154-8539-C717-016C6AAFE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08C2FB39-A6F9-1CE8-FEE5-0139F8DA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passe à une autre phrase. Ces mots sont en désordre. Écrivez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4D5C4E44-58F8-B429-2B20-A0672D323FE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4E936042-7B76-42F7-4C9E-66A85ACEA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B3ABE54-7DFC-29D2-A555-3D8DBB1CE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F7E67D3-8283-4E23-A9D4-876C9D34C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657" y="3141524"/>
            <a:ext cx="5170686" cy="77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2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Écriture de mots et de phrases.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xmlns="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Points de langue.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xmlns="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xmlns="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9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5F0254-CB09-0D2E-A48F-251B6CD65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18B368F2-01E1-FAC4-4B65-9A1B62A9B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25AFA-E76A-4169-9F90-F3E5D6880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657" y="3141524"/>
            <a:ext cx="5170686" cy="775603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D0FD3FE-3155-4313-ADFF-02B8097C0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676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1DFEFE-E2D8-7D36-499C-333413D0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6BB2E305-B1E9-3225-5D86-BD4B7A79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phrase, l’espace entre les mots et le point à la fin.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FE5BD35B-17BC-3BAA-DCA0-6F493DA86AE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62C9D41A-933C-74F4-5F40-D27576C2A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0D9B173-9FC0-5550-4D45-05CF53C9E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xmlns="" id="{6B8F1512-4709-465F-86AC-0020A7A1C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t="22418" r="25770" b="32446"/>
          <a:stretch>
            <a:fillRect/>
          </a:stretch>
        </p:blipFill>
        <p:spPr bwMode="auto">
          <a:xfrm>
            <a:off x="1403933" y="2514426"/>
            <a:ext cx="6711859" cy="231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99E532F9-3427-4E81-B46A-09169DC279BD}"/>
              </a:ext>
            </a:extLst>
          </p:cNvPr>
          <p:cNvSpPr txBox="1"/>
          <p:nvPr/>
        </p:nvSpPr>
        <p:spPr>
          <a:xfrm>
            <a:off x="1783976" y="3085428"/>
            <a:ext cx="63318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I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ls    habitent     à     la    compagne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.</a:t>
            </a:r>
          </a:p>
        </p:txBody>
      </p:sp>
      <p:sp>
        <p:nvSpPr>
          <p:cNvPr id="9" name="Flèche : double flèche horizontale 8">
            <a:extLst>
              <a:ext uri="{FF2B5EF4-FFF2-40B4-BE49-F238E27FC236}">
                <a16:creationId xmlns:a16="http://schemas.microsoft.com/office/drawing/2014/main" xmlns="" id="{E94378F2-BF14-41C4-971E-CCF62B3F3A03}"/>
              </a:ext>
            </a:extLst>
          </p:cNvPr>
          <p:cNvSpPr/>
          <p:nvPr/>
        </p:nvSpPr>
        <p:spPr>
          <a:xfrm>
            <a:off x="2230833" y="3525775"/>
            <a:ext cx="324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Flèche : double flèche horizontale 9">
            <a:extLst>
              <a:ext uri="{FF2B5EF4-FFF2-40B4-BE49-F238E27FC236}">
                <a16:creationId xmlns:a16="http://schemas.microsoft.com/office/drawing/2014/main" xmlns="" id="{867CAA13-75E5-4B83-AA41-6DEF36873B81}"/>
              </a:ext>
            </a:extLst>
          </p:cNvPr>
          <p:cNvSpPr/>
          <p:nvPr/>
        </p:nvSpPr>
        <p:spPr>
          <a:xfrm>
            <a:off x="3934017" y="3525775"/>
            <a:ext cx="324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1" name="Flèche : double flèche horizontale 10">
            <a:extLst>
              <a:ext uri="{FF2B5EF4-FFF2-40B4-BE49-F238E27FC236}">
                <a16:creationId xmlns:a16="http://schemas.microsoft.com/office/drawing/2014/main" xmlns="" id="{C026BB50-EDA1-4B1A-AC89-464FBC834320}"/>
              </a:ext>
            </a:extLst>
          </p:cNvPr>
          <p:cNvSpPr/>
          <p:nvPr/>
        </p:nvSpPr>
        <p:spPr>
          <a:xfrm>
            <a:off x="4561985" y="3525775"/>
            <a:ext cx="324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Flèche : double flèche horizontale 12">
            <a:extLst>
              <a:ext uri="{FF2B5EF4-FFF2-40B4-BE49-F238E27FC236}">
                <a16:creationId xmlns:a16="http://schemas.microsoft.com/office/drawing/2014/main" xmlns="" id="{06BE60A1-6270-4249-ADA6-94A89192A24E}"/>
              </a:ext>
            </a:extLst>
          </p:cNvPr>
          <p:cNvSpPr/>
          <p:nvPr/>
        </p:nvSpPr>
        <p:spPr>
          <a:xfrm>
            <a:off x="5189953" y="3525775"/>
            <a:ext cx="324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8255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FA3A5A-A61E-45CE-3745-422C3A875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E8AEA7E-6659-4B3E-AF97-DE170C00D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996" y="1624017"/>
            <a:ext cx="3212808" cy="4746924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AD1E0F74-4424-A6DF-67C5-193AAA099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faites l’activité 3 de la page 58.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7A27B2E8-8025-6E97-940A-6C80C2F9B8CF}"/>
              </a:ext>
            </a:extLst>
          </p:cNvPr>
          <p:cNvSpPr/>
          <p:nvPr/>
        </p:nvSpPr>
        <p:spPr>
          <a:xfrm>
            <a:off x="4548322" y="4283119"/>
            <a:ext cx="2999481" cy="950864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BFD5E816-F1E0-85F6-6472-ECA97F5A933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136F22EF-FD5C-7D6B-772E-6F9E8F45E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E456559-BDC6-DAA7-1617-A62878A4D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68F0EC0F-B926-60D9-7A2A-A5A932BB77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975" y="2220808"/>
            <a:ext cx="2138280" cy="341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6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xmlns="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xmlns="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xmlns="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Répondre correctement </a:t>
            </a:r>
            <a:r>
              <a:rPr lang="fr-FR" sz="2200" b="1" kern="0" dirty="0">
                <a:solidFill>
                  <a:srgbClr val="424D7B"/>
                </a:solidFill>
                <a:latin typeface="Dosis Medium" pitchFamily="2" charset="0"/>
                <a:cs typeface="Calibri" panose="020F0502020204030204" pitchFamily="34" charset="0"/>
              </a:rPr>
              <a:t>aux exercices de langue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Écrire </a:t>
            </a:r>
            <a:r>
              <a:rPr lang="fr-FR" sz="2200" b="1" kern="0" dirty="0">
                <a:solidFill>
                  <a:srgbClr val="424D7B"/>
                </a:solidFill>
                <a:latin typeface="Dosis Medium" pitchFamily="2" charset="0"/>
                <a:cs typeface="Calibri" panose="020F0502020204030204" pitchFamily="34" charset="0"/>
              </a:rPr>
              <a:t>des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phrases.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xmlns="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commencer une nouvelle séance de révision.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E6EB7D-C582-486F-8322-B3A0D18329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69470F-C499-476E-8B43-4A98D3E2493E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f0534ec5-868f-4ce6-85c7-99f0612daa52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A136FF0-9900-4E17-ACF1-E77920B4F5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6598</TotalTime>
  <Words>862</Words>
  <PresentationFormat>Affichage à l'écran (4:3)</PresentationFormat>
  <Paragraphs>149</Paragraphs>
  <Slides>62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62</vt:i4>
      </vt:variant>
    </vt:vector>
  </HeadingPairs>
  <TitlesOfParts>
    <vt:vector size="88" baseType="lpstr">
      <vt:lpstr>Arial</vt:lpstr>
      <vt:lpstr>Dosis</vt:lpstr>
      <vt:lpstr>Dosis Medium</vt:lpstr>
      <vt:lpstr>Aptos</vt:lpstr>
      <vt:lpstr>Dosis ExtraBold</vt:lpstr>
      <vt:lpstr>Wingdings</vt:lpstr>
      <vt:lpstr>Aptos Display</vt:lpstr>
      <vt:lpstr>Mistral</vt:lpstr>
      <vt:lpstr>Dosis SemiBold</vt:lpstr>
      <vt:lpstr>Calibri</vt:lpstr>
      <vt:lpstr>2_Conception personnalisée</vt:lpstr>
      <vt:lpstr>00_Env-Enseignant</vt:lpstr>
      <vt:lpstr>1_Révision</vt:lpstr>
      <vt:lpstr>5_New Voc_01-Livret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2_Env-Enseignant</vt:lpstr>
      <vt:lpstr>6_New Voc_01-Livret</vt:lpstr>
      <vt:lpstr>2_Révision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1</vt:lpstr>
      <vt:lpstr>Présentation PowerPoint</vt:lpstr>
      <vt:lpstr>Bonjour les enfants. Aujourd’hui, nous allons commencer une nouvelle séance de révision. Soyez attentifs.</vt:lpstr>
      <vt:lpstr>Prenez vos ardoises. </vt:lpstr>
      <vt:lpstr>Écrivez la bonne réponse sur vos ardoises.</vt:lpstr>
      <vt:lpstr>Levez vos ardoises. </vt:lpstr>
      <vt:lpstr>Corrigez. </vt:lpstr>
      <vt:lpstr>Écrivez la bonne réponse sur vos ardoises.</vt:lpstr>
      <vt:lpstr>Levez vos ardoises. </vt:lpstr>
      <vt:lpstr>Corrigez. </vt:lpstr>
      <vt:lpstr>Écrivez la bonne réponse sur vos ardoises.</vt:lpstr>
      <vt:lpstr>Levez vos ardoises. </vt:lpstr>
      <vt:lpstr>Corrigez. </vt:lpstr>
      <vt:lpstr>Écrivez la bonne réponse sur vos ardoises.</vt:lpstr>
      <vt:lpstr>Levez vos ardoises. </vt:lpstr>
      <vt:lpstr>Corrigez. </vt:lpstr>
      <vt:lpstr>Maintenant, nous allons faire de la conjugaison. Écrivez la bonne réponse sur vos ardoises.</vt:lpstr>
      <vt:lpstr>Levez vos ardoises. </vt:lpstr>
      <vt:lpstr>Corrigez.</vt:lpstr>
      <vt:lpstr>Écrivez la bonne réponse sur vos ardoises.</vt:lpstr>
      <vt:lpstr>Levez vos ardoises. </vt:lpstr>
      <vt:lpstr>Corrigez.</vt:lpstr>
      <vt:lpstr>Écrivez la bonne réponse sur vos ardoises.</vt:lpstr>
      <vt:lpstr>Levez vos ardoises. </vt:lpstr>
      <vt:lpstr>Corrigez.</vt:lpstr>
      <vt:lpstr>Écrivez la bonne réponse sur vos ardoises.</vt:lpstr>
      <vt:lpstr>Levez vos ardoises. </vt:lpstr>
      <vt:lpstr>Corrigez.</vt:lpstr>
      <vt:lpstr>Plan de la séance</vt:lpstr>
      <vt:lpstr>Maintenant, nous allons écrire des phrases. </vt:lpstr>
      <vt:lpstr>Prenez vos ardoises.</vt:lpstr>
      <vt:lpstr>Écrivez le mot qui manque dans la phrase.  </vt:lpstr>
      <vt:lpstr>Levez les ardoises. Je vais vérifier votre écriture. </vt:lpstr>
      <vt:lpstr>Corrigez.</vt:lpstr>
      <vt:lpstr>Écrivez le mot qui manque dans la phrase.  </vt:lpstr>
      <vt:lpstr>Levez les ardoises. Je vais vérifier votre écriture. </vt:lpstr>
      <vt:lpstr>Corrigez.</vt:lpstr>
      <vt:lpstr>Écrivez le mot qui manque dans la phrase.  </vt:lpstr>
      <vt:lpstr>Levez les ardoises. Je vais vérifier votre écriture. </vt:lpstr>
      <vt:lpstr>Corrigez.</vt:lpstr>
      <vt:lpstr>Écrivez le mot qui manque dans la phrase.  </vt:lpstr>
      <vt:lpstr>Levez les ardoises. Je vais vérifier votre écriture. </vt:lpstr>
      <vt:lpstr>Corrigez.</vt:lpstr>
      <vt:lpstr>Prenez vos cahiers. Vous allez écrire des phrases.</vt:lpstr>
      <vt:lpstr>Ces mots sont en désordre. Écrivez sur vos cahiers une phrase correcte à partir de ces mots. </vt:lpstr>
      <vt:lpstr>Qui veut lire sa phrase ?</vt:lpstr>
      <vt:lpstr>Corrigez. Je n’oublie pas la majuscule au début de la phrase, l’espace entre les mots et le point à la fin.</vt:lpstr>
      <vt:lpstr>On passe à une autre phrase. Ces mots sont en désordre. Écrivez sur vos cahiers une phrase correcte à partir de ces mots.</vt:lpstr>
      <vt:lpstr>Qui veut lire sa phrase ?</vt:lpstr>
      <vt:lpstr>Corrigez. Je n’oublie pas la majuscule au début de la phrase, l’espace entre les mots et le point à la fin.</vt:lpstr>
      <vt:lpstr>On passe à une autre phrase. Ces mots sont en désordre. Écrivez sur vos cahiers une phrase correcte à partir de ces mots.</vt:lpstr>
      <vt:lpstr>Qui veut lire sa phrase ?</vt:lpstr>
      <vt:lpstr>Corrigez. Je n’oublie pas la majuscule au début de la phrase, l’espace entre les mots et le point à la fin.</vt:lpstr>
      <vt:lpstr>On passe à une autre phrase. Ces mots sont en désordre. Écrivez sur vos cahiers une phrase correcte à partir de ces mots.</vt:lpstr>
      <vt:lpstr>Qui veut lire sa phrase ?</vt:lpstr>
      <vt:lpstr>Corrigez. Je n’oublie pas la majuscule au début de la phrase, l’espace entre les mots et le point à la fin.</vt:lpstr>
      <vt:lpstr>La séance d’aujourd’hui est terminée. À la maison, faites l’activité 3 de la page 58.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2026-01-12T21:28:04Z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