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31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>
            <a:extLst>
              <a:ext uri="{FF2B5EF4-FFF2-40B4-BE49-F238E27FC236}">
                <a16:creationId xmlns:a16="http://schemas.microsoft.com/office/drawing/2014/main" id="{83C4F846-BFE8-6FF8-BE0D-CA856DB208A3}"/>
              </a:ext>
            </a:extLst>
          </p:cNvPr>
          <p:cNvSpPr/>
          <p:nvPr/>
        </p:nvSpPr>
        <p:spPr>
          <a:xfrm>
            <a:off x="609598" y="2071382"/>
            <a:ext cx="5486401" cy="3706002"/>
          </a:xfrm>
          <a:prstGeom prst="rect">
            <a:avLst/>
          </a:prstGeom>
          <a:solidFill>
            <a:srgbClr val="082A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38C4974-E402-840B-D49E-FBF79EA2A73A}"/>
              </a:ext>
            </a:extLst>
          </p:cNvPr>
          <p:cNvSpPr txBox="1"/>
          <p:nvPr/>
        </p:nvSpPr>
        <p:spPr>
          <a:xfrm>
            <a:off x="6260952" y="5144175"/>
            <a:ext cx="5321448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Most organizations fall somewhere between Tactical Winners and Potential Players. True value comes when high digital maturity is matched with clear, measurable business outcomes.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3BA0E557-176B-6B0D-CF6C-C0DDF418A7CD}"/>
              </a:ext>
            </a:extLst>
          </p:cNvPr>
          <p:cNvGrpSpPr/>
          <p:nvPr/>
        </p:nvGrpSpPr>
        <p:grpSpPr>
          <a:xfrm>
            <a:off x="549782" y="2170196"/>
            <a:ext cx="5379789" cy="3543958"/>
            <a:chOff x="549782" y="2398796"/>
            <a:chExt cx="5586807" cy="3543958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4CE2100-9572-7732-D701-52AB26CF6A71}"/>
                </a:ext>
              </a:extLst>
            </p:cNvPr>
            <p:cNvSpPr txBox="1"/>
            <p:nvPr/>
          </p:nvSpPr>
          <p:spPr>
            <a:xfrm>
              <a:off x="2378186" y="5811238"/>
              <a:ext cx="1876823" cy="13151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 SemiBold" pitchFamily="2" charset="0"/>
                  <a:ea typeface="+mn-ea"/>
                  <a:cs typeface="+mn-cs"/>
                </a:rPr>
                <a:t>Low Maturity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86C640D-A56C-08E6-25D7-B7CCD8C3E4E6}"/>
                </a:ext>
              </a:extLst>
            </p:cNvPr>
            <p:cNvSpPr txBox="1"/>
            <p:nvPr/>
          </p:nvSpPr>
          <p:spPr>
            <a:xfrm>
              <a:off x="2303752" y="2398796"/>
              <a:ext cx="2025692" cy="13151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 SemiBold" pitchFamily="2" charset="0"/>
                  <a:ea typeface="+mn-ea"/>
                  <a:cs typeface="+mn-cs"/>
                </a:rPr>
                <a:t>High Maturity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8C43D98-FBD1-62E8-A644-B8CF6B47C402}"/>
                </a:ext>
              </a:extLst>
            </p:cNvPr>
            <p:cNvSpPr txBox="1"/>
            <p:nvPr/>
          </p:nvSpPr>
          <p:spPr>
            <a:xfrm>
              <a:off x="5015940" y="4116482"/>
              <a:ext cx="1120649" cy="13151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 SemiBold" pitchFamily="2" charset="0"/>
                  <a:ea typeface="+mn-ea"/>
                  <a:cs typeface="+mn-cs"/>
                </a:rPr>
                <a:t>High Value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A93754F-F6FC-FFA8-FB5D-2E97AC50D101}"/>
                </a:ext>
              </a:extLst>
            </p:cNvPr>
            <p:cNvSpPr txBox="1"/>
            <p:nvPr/>
          </p:nvSpPr>
          <p:spPr>
            <a:xfrm>
              <a:off x="549782" y="4116482"/>
              <a:ext cx="1058308" cy="13151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 SemiBold" pitchFamily="2" charset="0"/>
                  <a:ea typeface="+mn-ea"/>
                  <a:cs typeface="+mn-cs"/>
                </a:rPr>
                <a:t>Low Value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953D420-CA20-0456-9C6E-E5877B56981E}"/>
                </a:ext>
              </a:extLst>
            </p:cNvPr>
            <p:cNvSpPr txBox="1"/>
            <p:nvPr/>
          </p:nvSpPr>
          <p:spPr>
            <a:xfrm>
              <a:off x="4373917" y="5305341"/>
              <a:ext cx="1270299" cy="47416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E8E8E8"/>
                  </a:solidFill>
                  <a:effectLst/>
                  <a:uLnTx/>
                  <a:uFillTx/>
                  <a:latin typeface="Montserrat ExtraBold" pitchFamily="2" charset="0"/>
                  <a:ea typeface="+mn-ea"/>
                  <a:cs typeface="+mn-cs"/>
                </a:rPr>
                <a:t>Tactical Winners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A203F8C-B209-9C34-4F01-CD83D6CBB4FA}"/>
                </a:ext>
              </a:extLst>
            </p:cNvPr>
            <p:cNvSpPr txBox="1"/>
            <p:nvPr/>
          </p:nvSpPr>
          <p:spPr>
            <a:xfrm>
              <a:off x="4178331" y="2848671"/>
              <a:ext cx="1120648" cy="47416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E8E8E8"/>
                  </a:solidFill>
                  <a:effectLst/>
                  <a:uLnTx/>
                  <a:uFillTx/>
                  <a:latin typeface="Montserrat ExtraBold" pitchFamily="2" charset="0"/>
                  <a:ea typeface="+mn-ea"/>
                  <a:cs typeface="+mn-cs"/>
                </a:rPr>
                <a:t>Value Leaders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6336104-9660-6265-61FD-9D4E9C0459A1}"/>
                </a:ext>
              </a:extLst>
            </p:cNvPr>
            <p:cNvSpPr txBox="1"/>
            <p:nvPr/>
          </p:nvSpPr>
          <p:spPr>
            <a:xfrm>
              <a:off x="1457892" y="4928143"/>
              <a:ext cx="1058308" cy="47416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E8E8E8"/>
                  </a:solidFill>
                  <a:effectLst/>
                  <a:uLnTx/>
                  <a:uFillTx/>
                  <a:latin typeface="Montserrat ExtraBold" pitchFamily="2" charset="0"/>
                  <a:ea typeface="+mn-ea"/>
                  <a:cs typeface="+mn-cs"/>
                </a:rPr>
                <a:t>Lagging Adopters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279F720A-F495-C5F0-4A10-A6C72276797A}"/>
                </a:ext>
              </a:extLst>
            </p:cNvPr>
            <p:cNvSpPr txBox="1"/>
            <p:nvPr/>
          </p:nvSpPr>
          <p:spPr>
            <a:xfrm>
              <a:off x="1768159" y="3271042"/>
              <a:ext cx="941096" cy="474169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E8E8E8"/>
                  </a:solidFill>
                  <a:effectLst/>
                  <a:uLnTx/>
                  <a:uFillTx/>
                  <a:latin typeface="Montserrat ExtraBold" pitchFamily="2" charset="0"/>
                  <a:ea typeface="+mn-ea"/>
                  <a:cs typeface="+mn-cs"/>
                </a:rPr>
                <a:t>Potential Players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02DC6742-379B-BBAD-DEAD-965A1A603E3D}"/>
                </a:ext>
              </a:extLst>
            </p:cNvPr>
            <p:cNvCxnSpPr>
              <a:cxnSpLocks/>
            </p:cNvCxnSpPr>
            <p:nvPr/>
          </p:nvCxnSpPr>
          <p:spPr>
            <a:xfrm>
              <a:off x="1487798" y="4204160"/>
              <a:ext cx="3657600" cy="0"/>
            </a:xfrm>
            <a:prstGeom prst="line">
              <a:avLst/>
            </a:prstGeom>
            <a:ln w="22225">
              <a:solidFill>
                <a:schemeClr val="tx1">
                  <a:alpha val="2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A001831-E1D9-57D1-48E0-95F6834D8909}"/>
                </a:ext>
              </a:extLst>
            </p:cNvPr>
            <p:cNvCxnSpPr/>
            <p:nvPr/>
          </p:nvCxnSpPr>
          <p:spPr>
            <a:xfrm>
              <a:off x="3316598" y="2626525"/>
              <a:ext cx="0" cy="3125880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D31737C9-84E8-8FB4-5F33-B9D35F5F5179}"/>
                </a:ext>
              </a:extLst>
            </p:cNvPr>
            <p:cNvSpPr/>
            <p:nvPr/>
          </p:nvSpPr>
          <p:spPr>
            <a:xfrm>
              <a:off x="4178331" y="3313535"/>
              <a:ext cx="189917" cy="18572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5BADB69-193C-C5AA-F700-A8B35B47343B}"/>
                </a:ext>
              </a:extLst>
            </p:cNvPr>
            <p:cNvSpPr/>
            <p:nvPr/>
          </p:nvSpPr>
          <p:spPr>
            <a:xfrm>
              <a:off x="2629891" y="3633564"/>
              <a:ext cx="189917" cy="185724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DF22231C-2892-05FE-8541-C165B750A5CE}"/>
                </a:ext>
              </a:extLst>
            </p:cNvPr>
            <p:cNvSpPr/>
            <p:nvPr/>
          </p:nvSpPr>
          <p:spPr>
            <a:xfrm>
              <a:off x="4373915" y="5033248"/>
              <a:ext cx="189917" cy="18572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CE1D82F-591F-AEBF-BC63-9B50AC1946BA}"/>
                </a:ext>
              </a:extLst>
            </p:cNvPr>
            <p:cNvSpPr/>
            <p:nvPr/>
          </p:nvSpPr>
          <p:spPr>
            <a:xfrm>
              <a:off x="2161488" y="4683586"/>
              <a:ext cx="189917" cy="1857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9C150A93-3D34-D4A5-84F0-0ADED19CBCF6}"/>
              </a:ext>
            </a:extLst>
          </p:cNvPr>
          <p:cNvSpPr txBox="1"/>
          <p:nvPr/>
        </p:nvSpPr>
        <p:spPr>
          <a:xfrm>
            <a:off x="6260952" y="2132600"/>
            <a:ext cx="5321448" cy="225112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20000"/>
              <a:buFontTx/>
              <a:buChar char="›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  <a:t>Tactical Winners: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Isolated successes with no scalable strategy. Quick</a:t>
            </a:r>
            <a:r>
              <a:rPr lang="en-US" sz="1200" dirty="0">
                <a:solidFill>
                  <a:prstClr val="white"/>
                </a:solidFill>
                <a:latin typeface="Montserrat"/>
              </a:rPr>
              <a:t> fragile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 gains</a:t>
            </a:r>
            <a:r>
              <a:rPr lang="en-US" sz="1200" dirty="0">
                <a:solidFill>
                  <a:prstClr val="white"/>
                </a:solidFill>
                <a:latin typeface="Montserrat"/>
              </a:rPr>
              <a:t>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4E64EA">
                  <a:lumMod val="60000"/>
                  <a:lumOff val="40000"/>
                </a:srgbClr>
              </a:buClr>
              <a:buSzPct val="120000"/>
              <a:buFontTx/>
              <a:buChar char="›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  <a:t>Value Leaders: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Fully integrated, data-driven, agile organizations delivering consistent business impact.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ct val="120000"/>
              <a:buFontTx/>
              <a:buChar char="›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  <a:t>Lagging Adopters: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Minimal digital adoption, reliant on legacy systems</a:t>
            </a:r>
            <a:r>
              <a:rPr lang="en-US" sz="1200" dirty="0">
                <a:solidFill>
                  <a:prstClr val="white"/>
                </a:solidFill>
                <a:latin typeface="Montserrat"/>
              </a:rPr>
              <a:t>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4E64EA">
                  <a:lumMod val="20000"/>
                  <a:lumOff val="80000"/>
                </a:srgbClr>
              </a:buClr>
              <a:buSzPct val="120000"/>
              <a:buFontTx/>
              <a:buChar char="›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  <a:t>Potential Players: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Montserrat ExtraBold" pitchFamily="2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Invested in digital tools but lack alignment &amp; integration.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507E6E6-6703-D1C9-7069-84DF76CB0B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Digital Transformation Maturity vs. Business Value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ADBF3E7A-3CBE-5524-9E2B-1DF063FD7B4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937B0965-5DB0-E7A5-CF83-192BB8D43A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309B6F-24A8-9A1A-31B3-DAA1B6AB3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EDEF76FB-0885-9849-1BA6-C74514465D5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Digital Transformation Maturity vs. Business Value: </a:t>
            </a:r>
            <a:br>
              <a:rPr lang="en-US" dirty="0"/>
            </a:br>
            <a:r>
              <a:rPr lang="en-US" dirty="0"/>
              <a:t>Where Do You Stand?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7D657E74-EF22-77FF-943C-B0DA7256B8AA}"/>
              </a:ext>
            </a:extLst>
          </p:cNvPr>
          <p:cNvCxnSpPr>
            <a:cxnSpLocks/>
          </p:cNvCxnSpPr>
          <p:nvPr/>
        </p:nvCxnSpPr>
        <p:spPr>
          <a:xfrm>
            <a:off x="6260951" y="5012188"/>
            <a:ext cx="5321447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2" name="Graphic 91">
            <a:extLst>
              <a:ext uri="{FF2B5EF4-FFF2-40B4-BE49-F238E27FC236}">
                <a16:creationId xmlns:a16="http://schemas.microsoft.com/office/drawing/2014/main" id="{17C7B4CB-EA21-DF73-6876-77788FCCA7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2430" y="4664693"/>
            <a:ext cx="246221" cy="246221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A07BC22F-6B83-BBEE-3E69-44E5D1BA68CE}"/>
              </a:ext>
            </a:extLst>
          </p:cNvPr>
          <p:cNvSpPr txBox="1"/>
          <p:nvPr/>
        </p:nvSpPr>
        <p:spPr>
          <a:xfrm>
            <a:off x="6574380" y="4667776"/>
            <a:ext cx="1760567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 SemiBold" pitchFamily="2" charset="0"/>
              </a:rPr>
              <a:t>Key Takeaway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D255D48-0B45-5520-CE5F-E8E82324ED84}"/>
              </a:ext>
            </a:extLst>
          </p:cNvPr>
          <p:cNvSpPr txBox="1"/>
          <p:nvPr/>
        </p:nvSpPr>
        <p:spPr>
          <a:xfrm>
            <a:off x="620356" y="1560451"/>
            <a:ext cx="6371896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The Digital Value Matrix: Where Does Your Business Stand?</a:t>
            </a:r>
          </a:p>
        </p:txBody>
      </p:sp>
    </p:spTree>
    <p:extLst>
      <p:ext uri="{BB962C8B-B14F-4D97-AF65-F5344CB8AC3E}">
        <p14:creationId xmlns:p14="http://schemas.microsoft.com/office/powerpoint/2010/main" val="40936616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8718</TotalTime>
  <Words>138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61</cp:revision>
  <dcterms:created xsi:type="dcterms:W3CDTF">2025-04-10T11:11:23Z</dcterms:created>
  <dcterms:modified xsi:type="dcterms:W3CDTF">2025-10-16T09:42:42Z</dcterms:modified>
  <cp:category/>
</cp:coreProperties>
</file>