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1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5730B8-7CC4-469F-AE1E-1E42A24270F0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4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633CEA0C-404E-5961-CACD-BBFAEDDE72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067E7316-F738-29F6-02D5-F8218DC5B3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3E2B7529-F904-0B3F-D13E-3D15378B5D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54FC550-7D93-CE83-EDCA-DC413BBA8196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5F885343-1576-9457-C43F-555EAEDFA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5F70B41-245E-07D3-B1CD-EA3FD3E35F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10972800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1478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  <p:sldLayoutId id="2147483706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C2865-BCCB-53A6-70D4-85137BB5A06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Identifying High-Impact Focus Areas Across Key Business Functions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F0A73F-5667-FECC-15BA-065FE193A8D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73699B-730E-5492-EC70-00C6724E350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33D846-75E0-8E3D-D489-A7E1C3A733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lvl="0"/>
            <a:fld id="{E494F7E3-3625-40F1-897C-DFFB67D50095}" type="slidenum">
              <a:rPr lang="en-US" noProof="0" smtClean="0"/>
              <a:pPr lvl="0"/>
              <a:t>1</a:t>
            </a:fld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CCF643-6BB2-C8F9-794E-79F6815B91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10972800" cy="760413"/>
          </a:xfrm>
        </p:spPr>
        <p:txBody>
          <a:bodyPr>
            <a:noAutofit/>
          </a:bodyPr>
          <a:lstStyle/>
          <a:p>
            <a:r>
              <a:rPr lang="en-US" dirty="0"/>
              <a:t>Visualizing the Cumulative Financial Impact of Digital Transformation Initiatives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28F2E41-9554-7A17-C640-67E87F47C384}"/>
              </a:ext>
            </a:extLst>
          </p:cNvPr>
          <p:cNvGraphicFramePr>
            <a:graphicFrameLocks noGrp="1"/>
          </p:cNvGraphicFramePr>
          <p:nvPr/>
        </p:nvGraphicFramePr>
        <p:xfrm>
          <a:off x="609598" y="2429756"/>
          <a:ext cx="10972800" cy="35242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560">
                  <a:extLst>
                    <a:ext uri="{9D8B030D-6E8A-4147-A177-3AD203B41FA5}">
                      <a16:colId xmlns:a16="http://schemas.microsoft.com/office/drawing/2014/main" val="520187767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1869484509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630755183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4017980209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303447589"/>
                    </a:ext>
                  </a:extLst>
                </a:gridCol>
              </a:tblGrid>
              <a:tr h="384212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2"/>
                          </a:solidFill>
                        </a:rPr>
                        <a:t>Function / Focus Area</a:t>
                      </a:r>
                      <a:endParaRPr lang="en-US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Revenue Growth</a:t>
                      </a:r>
                    </a:p>
                  </a:txBody>
                  <a:tcPr>
                    <a:lnT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Cost Reduction</a:t>
                      </a:r>
                    </a:p>
                  </a:txBody>
                  <a:tcPr>
                    <a:lnT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Customer Experience</a:t>
                      </a:r>
                    </a:p>
                  </a:txBody>
                  <a:tcPr>
                    <a:lnT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Market Agility</a:t>
                      </a:r>
                    </a:p>
                  </a:txBody>
                  <a:tcPr>
                    <a:lnT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8724340"/>
                  </a:ext>
                </a:extLst>
              </a:tr>
              <a:tr h="62800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Cloud Migration</a:t>
                      </a:r>
                    </a:p>
                  </a:txBody>
                  <a:tcPr>
                    <a:lnT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326798"/>
                  </a:ext>
                </a:extLst>
              </a:tr>
              <a:tr h="62800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AI-Powered Analytics</a:t>
                      </a:r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7B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4378971"/>
                  </a:ext>
                </a:extLst>
              </a:tr>
              <a:tr h="62800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Process Automation</a:t>
                      </a:r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840687"/>
                  </a:ext>
                </a:extLst>
              </a:tr>
              <a:tr h="62800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Omnichannel Experience</a:t>
                      </a:r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733688"/>
                  </a:ext>
                </a:extLst>
              </a:tr>
              <a:tr h="62800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Cybersecurity Upgrades</a:t>
                      </a:r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7B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7B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295028"/>
                  </a:ext>
                </a:extLst>
              </a:tr>
            </a:tbl>
          </a:graphicData>
        </a:graphic>
      </p:graphicFrame>
      <p:sp>
        <p:nvSpPr>
          <p:cNvPr id="11" name="Text Placeholder 44">
            <a:extLst>
              <a:ext uri="{FF2B5EF4-FFF2-40B4-BE49-F238E27FC236}">
                <a16:creationId xmlns:a16="http://schemas.microsoft.com/office/drawing/2014/main" id="{07C5100C-DDD4-595F-94D0-D86AAB6E07F4}"/>
              </a:ext>
            </a:extLst>
          </p:cNvPr>
          <p:cNvSpPr txBox="1">
            <a:spLocks/>
          </p:cNvSpPr>
          <p:nvPr/>
        </p:nvSpPr>
        <p:spPr>
          <a:xfrm>
            <a:off x="1283480" y="1560451"/>
            <a:ext cx="9627010" cy="22159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546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Identifying High-Impact Focus Areas Across Key Business Functions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B36D0F-BEDD-AFA0-1557-B3A3AFC7A8A5}"/>
              </a:ext>
            </a:extLst>
          </p:cNvPr>
          <p:cNvSpPr txBox="1"/>
          <p:nvPr/>
        </p:nvSpPr>
        <p:spPr>
          <a:xfrm>
            <a:off x="609598" y="2013570"/>
            <a:ext cx="5486402" cy="1846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Priority vs. Business Impact (Score: 1-5). 1 = Low impact, 5 = High impact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DEE1E95-3EBE-5D70-1AF1-C61ABAF18DF3}"/>
              </a:ext>
            </a:extLst>
          </p:cNvPr>
          <p:cNvGrpSpPr/>
          <p:nvPr/>
        </p:nvGrpSpPr>
        <p:grpSpPr>
          <a:xfrm>
            <a:off x="8971875" y="2013570"/>
            <a:ext cx="2610523" cy="184666"/>
            <a:chOff x="8971875" y="2013570"/>
            <a:chExt cx="2610523" cy="18466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FFBDCB2-1321-53E8-01F3-1291603CF240}"/>
                </a:ext>
              </a:extLst>
            </p:cNvPr>
            <p:cNvSpPr/>
            <p:nvPr/>
          </p:nvSpPr>
          <p:spPr>
            <a:xfrm>
              <a:off x="8971875" y="2035719"/>
              <a:ext cx="137160" cy="14036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6F87279-1B90-54E0-C723-A7A41952E020}"/>
                </a:ext>
              </a:extLst>
            </p:cNvPr>
            <p:cNvSpPr/>
            <p:nvPr/>
          </p:nvSpPr>
          <p:spPr>
            <a:xfrm>
              <a:off x="9549770" y="2035719"/>
              <a:ext cx="137160" cy="14036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7D4705F-A586-1FE8-7654-E3A1DB43DEF3}"/>
                </a:ext>
              </a:extLst>
            </p:cNvPr>
            <p:cNvSpPr/>
            <p:nvPr/>
          </p:nvSpPr>
          <p:spPr>
            <a:xfrm>
              <a:off x="10127665" y="2035719"/>
              <a:ext cx="137160" cy="140368"/>
            </a:xfrm>
            <a:prstGeom prst="rect">
              <a:avLst/>
            </a:prstGeom>
            <a:solidFill>
              <a:srgbClr val="687B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20DC74B-FB90-7FF4-72BE-4EB35E43A9C4}"/>
                </a:ext>
              </a:extLst>
            </p:cNvPr>
            <p:cNvSpPr/>
            <p:nvPr/>
          </p:nvSpPr>
          <p:spPr>
            <a:xfrm>
              <a:off x="10705560" y="2035719"/>
              <a:ext cx="137160" cy="1403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9EB349A-8592-4899-5039-7DC136A47877}"/>
                </a:ext>
              </a:extLst>
            </p:cNvPr>
            <p:cNvSpPr/>
            <p:nvPr/>
          </p:nvSpPr>
          <p:spPr>
            <a:xfrm>
              <a:off x="11283455" y="2035719"/>
              <a:ext cx="137160" cy="14036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5C0079-FD93-A4B4-26E7-860293EA4372}"/>
                </a:ext>
              </a:extLst>
            </p:cNvPr>
            <p:cNvSpPr txBox="1"/>
            <p:nvPr/>
          </p:nvSpPr>
          <p:spPr>
            <a:xfrm>
              <a:off x="9166016" y="2013570"/>
              <a:ext cx="113855" cy="18466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7CE5E55-5E24-1BE2-CAC6-58A1D68BEDE6}"/>
                </a:ext>
              </a:extLst>
            </p:cNvPr>
            <p:cNvSpPr txBox="1"/>
            <p:nvPr/>
          </p:nvSpPr>
          <p:spPr>
            <a:xfrm>
              <a:off x="9741648" y="2013570"/>
              <a:ext cx="113855" cy="18466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1155699-5FA4-D9F6-DBD9-EEC5862DCA39}"/>
                </a:ext>
              </a:extLst>
            </p:cNvPr>
            <p:cNvSpPr txBox="1"/>
            <p:nvPr/>
          </p:nvSpPr>
          <p:spPr>
            <a:xfrm>
              <a:off x="10317279" y="2013570"/>
              <a:ext cx="113855" cy="18466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87A9D93-E94B-6F80-E72A-F6F76D69E187}"/>
                </a:ext>
              </a:extLst>
            </p:cNvPr>
            <p:cNvSpPr txBox="1"/>
            <p:nvPr/>
          </p:nvSpPr>
          <p:spPr>
            <a:xfrm>
              <a:off x="10892911" y="2013570"/>
              <a:ext cx="113855" cy="18466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14C8C48-9037-B250-C578-30108EC6033D}"/>
                </a:ext>
              </a:extLst>
            </p:cNvPr>
            <p:cNvSpPr txBox="1"/>
            <p:nvPr/>
          </p:nvSpPr>
          <p:spPr>
            <a:xfrm>
              <a:off x="11468543" y="2013570"/>
              <a:ext cx="113855" cy="18466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5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D166D39-DEF1-AB73-8D30-F30E621ABF89}"/>
              </a:ext>
            </a:extLst>
          </p:cNvPr>
          <p:cNvGrpSpPr/>
          <p:nvPr/>
        </p:nvGrpSpPr>
        <p:grpSpPr>
          <a:xfrm>
            <a:off x="609601" y="1566532"/>
            <a:ext cx="571759" cy="209438"/>
            <a:chOff x="612215" y="3436053"/>
            <a:chExt cx="954475" cy="344047"/>
          </a:xfrm>
        </p:grpSpPr>
        <p:sp>
          <p:nvSpPr>
            <p:cNvPr id="31" name="Parallelogram 30">
              <a:extLst>
                <a:ext uri="{FF2B5EF4-FFF2-40B4-BE49-F238E27FC236}">
                  <a16:creationId xmlns:a16="http://schemas.microsoft.com/office/drawing/2014/main" id="{BF9BC927-E4DF-9FAB-1E0E-72A5B1CAC2B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2" name="Parallelogram 31">
              <a:extLst>
                <a:ext uri="{FF2B5EF4-FFF2-40B4-BE49-F238E27FC236}">
                  <a16:creationId xmlns:a16="http://schemas.microsoft.com/office/drawing/2014/main" id="{211E3901-4BE6-8FED-7C5D-E6F9F3C11897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3" name="Parallelogram 32">
              <a:extLst>
                <a:ext uri="{FF2B5EF4-FFF2-40B4-BE49-F238E27FC236}">
                  <a16:creationId xmlns:a16="http://schemas.microsoft.com/office/drawing/2014/main" id="{7ED743FC-5CE1-487B-6EAD-0E568D91C54F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499699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8807</TotalTime>
  <Words>74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87</cp:revision>
  <dcterms:created xsi:type="dcterms:W3CDTF">2025-04-10T11:11:23Z</dcterms:created>
  <dcterms:modified xsi:type="dcterms:W3CDTF">2025-10-16T09:36:05Z</dcterms:modified>
  <cp:category/>
</cp:coreProperties>
</file>