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24dd9bf71_0_25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24dd9bf71_0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24dd9bf71_0_30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24dd9bf71_0_3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521075" y="1948125"/>
            <a:ext cx="4757400" cy="644700"/>
          </a:xfrm>
          <a:prstGeom prst="roundRect">
            <a:avLst>
              <a:gd fmla="val 15066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70325" y="2250850"/>
            <a:ext cx="6931500" cy="7752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</a:rPr>
              <a:t>Say: </a:t>
            </a:r>
            <a:r>
              <a:rPr lang="en" sz="1700">
                <a:solidFill>
                  <a:srgbClr val="000000"/>
                </a:solidFill>
              </a:rPr>
              <a:t>“Everybody: Set your empty cup on the windowsill or on a pile of books.” 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rgbClr val="000000"/>
                </a:solidFill>
              </a:rPr>
              <a:t>“Look at the floor. Can you see the shadow of your cup? If you don’t see your cup’s shadow, move the cup until you do.”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rgbClr val="000000"/>
                </a:solidFill>
              </a:rPr>
              <a:t>“I’m going to add water to each cup. As your group’s cup fills, watch for wiggling lines of light. When you see them, put your white paper where those lines are.”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rgbClr val="000000"/>
                </a:solidFill>
              </a:rPr>
              <a:t>“If you didn’t see any wiggling lines, stir the water with your finger and keep looking. You’ll find them!”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rgbClr val="000000"/>
                </a:solidFill>
              </a:rPr>
              <a:t>“Wait until the water in the cup is completely still and see what happens to those lines. Talk with your group about what you see.” 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AutoNum type="arabicPeriod"/>
            </a:pPr>
            <a:r>
              <a:rPr lang="en" sz="1700">
                <a:solidFill>
                  <a:srgbClr val="000000"/>
                </a:solidFill>
              </a:rPr>
              <a:t>“Here are some experiments to try.”</a:t>
            </a:r>
            <a:endParaRPr i="1" sz="1700">
              <a:solidFill>
                <a:srgbClr val="000000"/>
              </a:solidFill>
            </a:endParaRPr>
          </a:p>
          <a:p>
            <a:pPr indent="-3365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○"/>
            </a:pPr>
            <a:r>
              <a:rPr lang="en" sz="1700">
                <a:solidFill>
                  <a:srgbClr val="000000"/>
                </a:solidFill>
              </a:rPr>
              <a:t>“Can you catch the rainbow colors on a card?” 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" sz="1700">
                <a:solidFill>
                  <a:srgbClr val="000000"/>
                </a:solidFill>
              </a:rPr>
              <a:t>“Without touching the cup, can you make the colors disappear?”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" sz="1700">
                <a:solidFill>
                  <a:srgbClr val="000000"/>
                </a:solidFill>
              </a:rPr>
              <a:t>“Can you make the colors brighter?” “(Hint: colors made of light are brightest when they are in a shadow.)”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rgbClr val="000000"/>
                </a:solidFill>
              </a:rPr>
              <a:t>“Draw a picture of what you see on your worksheet. Use your colored pencils or crayons.”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rgbClr val="000000"/>
                </a:solidFill>
              </a:rPr>
              <a:t>“Label the colors you see.”  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56" name="Google Shape;56;p13"/>
          <p:cNvSpPr txBox="1"/>
          <p:nvPr/>
        </p:nvSpPr>
        <p:spPr>
          <a:xfrm>
            <a:off x="11726775" y="5374100"/>
            <a:ext cx="6237300" cy="7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164600" y="184400"/>
            <a:ext cx="4216800" cy="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Chasing Rainbows Activity</a:t>
            </a:r>
            <a:endParaRPr sz="2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37375" y="2803050"/>
            <a:ext cx="527100" cy="704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9" name="Google Shape;59;p13"/>
          <p:cNvSpPr txBox="1"/>
          <p:nvPr>
            <p:ph type="ctrTitle"/>
          </p:nvPr>
        </p:nvSpPr>
        <p:spPr>
          <a:xfrm>
            <a:off x="502700" y="3448275"/>
            <a:ext cx="6441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2</a:t>
            </a: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.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0" name="Google Shape;60;p13"/>
          <p:cNvSpPr txBox="1"/>
          <p:nvPr>
            <p:ph type="ctrTitle"/>
          </p:nvPr>
        </p:nvSpPr>
        <p:spPr>
          <a:xfrm>
            <a:off x="502700" y="4238575"/>
            <a:ext cx="6441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3</a:t>
            </a: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.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1" name="Google Shape;61;p13"/>
          <p:cNvSpPr txBox="1"/>
          <p:nvPr>
            <p:ph type="ctrTitle"/>
          </p:nvPr>
        </p:nvSpPr>
        <p:spPr>
          <a:xfrm>
            <a:off x="502700" y="5261700"/>
            <a:ext cx="6441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4.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2" name="Google Shape;62;p13"/>
          <p:cNvSpPr txBox="1"/>
          <p:nvPr>
            <p:ph type="ctrTitle"/>
          </p:nvPr>
        </p:nvSpPr>
        <p:spPr>
          <a:xfrm>
            <a:off x="502700" y="6029088"/>
            <a:ext cx="6441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5</a:t>
            </a: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.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3"/>
          <p:cNvSpPr txBox="1"/>
          <p:nvPr>
            <p:ph type="ctrTitle"/>
          </p:nvPr>
        </p:nvSpPr>
        <p:spPr>
          <a:xfrm>
            <a:off x="502700" y="6798613"/>
            <a:ext cx="6441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6</a:t>
            </a: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.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4" name="Google Shape;64;p13"/>
          <p:cNvSpPr txBox="1"/>
          <p:nvPr>
            <p:ph type="ctrTitle"/>
          </p:nvPr>
        </p:nvSpPr>
        <p:spPr>
          <a:xfrm>
            <a:off x="502700" y="8594750"/>
            <a:ext cx="6441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7</a:t>
            </a: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.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5" name="Google Shape;65;p13"/>
          <p:cNvSpPr txBox="1"/>
          <p:nvPr>
            <p:ph type="ctrTitle"/>
          </p:nvPr>
        </p:nvSpPr>
        <p:spPr>
          <a:xfrm>
            <a:off x="502700" y="9350875"/>
            <a:ext cx="6441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8</a:t>
            </a: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.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6" name="Google Shape;66;p13"/>
          <p:cNvSpPr txBox="1"/>
          <p:nvPr>
            <p:ph type="ctrTitle"/>
          </p:nvPr>
        </p:nvSpPr>
        <p:spPr>
          <a:xfrm>
            <a:off x="341100" y="674213"/>
            <a:ext cx="7242600" cy="91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Oswald"/>
                <a:ea typeface="Oswald"/>
                <a:cs typeface="Oswald"/>
                <a:sym typeface="Oswald"/>
              </a:rPr>
              <a:t>Steps for K</a:t>
            </a:r>
            <a:r>
              <a:rPr lang="en" sz="3200">
                <a:latin typeface="Oswald"/>
                <a:ea typeface="Oswald"/>
                <a:cs typeface="Oswald"/>
                <a:sym typeface="Oswald"/>
              </a:rPr>
              <a:t>-</a:t>
            </a:r>
            <a:r>
              <a:rPr lang="en" sz="3200">
                <a:latin typeface="Oswald"/>
                <a:ea typeface="Oswald"/>
                <a:cs typeface="Oswald"/>
                <a:sym typeface="Oswald"/>
              </a:rPr>
              <a:t>1 Teacher to Read Aloud</a:t>
            </a:r>
            <a:endParaRPr sz="3200"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67" name="Google Shape;67;p13"/>
          <p:cNvCxnSpPr/>
          <p:nvPr/>
        </p:nvCxnSpPr>
        <p:spPr>
          <a:xfrm>
            <a:off x="292925" y="1704800"/>
            <a:ext cx="70863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8" name="Google Shape;68;p13"/>
          <p:cNvSpPr txBox="1"/>
          <p:nvPr>
            <p:ph type="ctrTitle"/>
          </p:nvPr>
        </p:nvSpPr>
        <p:spPr>
          <a:xfrm>
            <a:off x="502700" y="2668388"/>
            <a:ext cx="6441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1.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1647925" y="1719125"/>
            <a:ext cx="4601700" cy="7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Read these steps and coach students during the activity. </a:t>
            </a:r>
            <a:endParaRPr sz="13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Make sure you watch the Teacher Prep video before class.  </a:t>
            </a:r>
            <a:endParaRPr sz="1300"/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58837" y="184400"/>
            <a:ext cx="1365048" cy="1804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3"/>
          <p:cNvSpPr txBox="1"/>
          <p:nvPr/>
        </p:nvSpPr>
        <p:spPr>
          <a:xfrm>
            <a:off x="5853300" y="322050"/>
            <a:ext cx="19761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is a rainbow made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/>
          <p:nvPr/>
        </p:nvSpPr>
        <p:spPr>
          <a:xfrm>
            <a:off x="381300" y="1691450"/>
            <a:ext cx="7009800" cy="6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Sniglet"/>
                <a:ea typeface="Sniglet"/>
                <a:cs typeface="Sniglet"/>
                <a:sym typeface="Sniglet"/>
              </a:rPr>
              <a:t>Draw what you see</a:t>
            </a:r>
            <a:r>
              <a:rPr lang="en" sz="3000">
                <a:latin typeface="Sniglet"/>
                <a:ea typeface="Sniglet"/>
                <a:cs typeface="Sniglet"/>
                <a:sym typeface="Sniglet"/>
              </a:rPr>
              <a:t> on your paper here:</a:t>
            </a:r>
            <a:endParaRPr sz="30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77" name="Google Shape;77;p14"/>
          <p:cNvGrpSpPr/>
          <p:nvPr/>
        </p:nvGrpSpPr>
        <p:grpSpPr>
          <a:xfrm>
            <a:off x="196444" y="841500"/>
            <a:ext cx="7519447" cy="811500"/>
            <a:chOff x="374150" y="5442395"/>
            <a:chExt cx="6867702" cy="811500"/>
          </a:xfrm>
        </p:grpSpPr>
        <p:grpSp>
          <p:nvGrpSpPr>
            <p:cNvPr id="78" name="Google Shape;78;p14"/>
            <p:cNvGrpSpPr/>
            <p:nvPr/>
          </p:nvGrpSpPr>
          <p:grpSpPr>
            <a:xfrm>
              <a:off x="374150" y="5442400"/>
              <a:ext cx="6724405" cy="811403"/>
              <a:chOff x="513613" y="900269"/>
              <a:chExt cx="6519687" cy="1042800"/>
            </a:xfrm>
          </p:grpSpPr>
          <p:sp>
            <p:nvSpPr>
              <p:cNvPr id="79" name="Google Shape;79;p14"/>
              <p:cNvSpPr/>
              <p:nvPr/>
            </p:nvSpPr>
            <p:spPr>
              <a:xfrm>
                <a:off x="610300" y="940150"/>
                <a:ext cx="6423000" cy="888600"/>
              </a:xfrm>
              <a:prstGeom prst="rect">
                <a:avLst/>
              </a:prstGeom>
              <a:noFill/>
              <a:ln cap="flat" cmpd="sng" w="28575">
                <a:solidFill>
                  <a:srgbClr val="59595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80" name="Google Shape;80;p14"/>
              <p:cNvCxnSpPr>
                <a:stCxn id="79" idx="1"/>
                <a:endCxn id="79" idx="3"/>
              </p:cNvCxnSpPr>
              <p:nvPr/>
            </p:nvCxnSpPr>
            <p:spPr>
              <a:xfrm>
                <a:off x="610300" y="1384450"/>
                <a:ext cx="64230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999999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81" name="Google Shape;81;p14"/>
              <p:cNvSpPr/>
              <p:nvPr/>
            </p:nvSpPr>
            <p:spPr>
              <a:xfrm>
                <a:off x="513613" y="900269"/>
                <a:ext cx="231000" cy="10428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82" name="Google Shape;82;p14"/>
            <p:cNvSpPr/>
            <p:nvPr/>
          </p:nvSpPr>
          <p:spPr>
            <a:xfrm>
              <a:off x="6840752" y="5442395"/>
              <a:ext cx="401100" cy="81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3" name="Google Shape;83;p14"/>
          <p:cNvSpPr txBox="1"/>
          <p:nvPr/>
        </p:nvSpPr>
        <p:spPr>
          <a:xfrm>
            <a:off x="375975" y="181100"/>
            <a:ext cx="6465000" cy="6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Sniglet"/>
                <a:ea typeface="Sniglet"/>
                <a:cs typeface="Sniglet"/>
                <a:sym typeface="Sniglet"/>
              </a:rPr>
              <a:t>Name:</a:t>
            </a:r>
            <a:endParaRPr sz="30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477300" y="2407900"/>
            <a:ext cx="6887100" cy="7232700"/>
          </a:xfrm>
          <a:prstGeom prst="roundRect">
            <a:avLst>
              <a:gd fmla="val 2202" name="adj"/>
            </a:avLst>
          </a:prstGeom>
          <a:noFill/>
          <a:ln cap="flat" cmpd="sng" w="2857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58837" y="184400"/>
            <a:ext cx="1365048" cy="1804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>
            <a:off x="5853300" y="322050"/>
            <a:ext cx="19761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is a rainbow made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