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4" r:id="rId6"/>
    <p:sldMasterId id="214748368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Lst>
  <p:sldSz cy="6858000" cx="12192000"/>
  <p:notesSz cx="6858000" cy="9144000"/>
  <p:embeddedFontLst>
    <p:embeddedFont>
      <p:font typeface="Play"/>
      <p:regular r:id="rId72"/>
      <p:bold r:id="rId73"/>
    </p:embeddedFont>
    <p:embeddedFont>
      <p:font typeface="Roboto"/>
      <p:regular r:id="rId74"/>
      <p:bold r:id="rId75"/>
      <p:italic r:id="rId76"/>
      <p:boldItalic r:id="rId77"/>
    </p:embeddedFont>
    <p:embeddedFont>
      <p:font typeface="Tahoma"/>
      <p:regular r:id="rId78"/>
      <p:bold r:id="rId79"/>
    </p:embeddedFont>
    <p:embeddedFont>
      <p:font typeface="Century Gothic"/>
      <p:regular r:id="rId80"/>
      <p:bold r:id="rId81"/>
      <p:italic r:id="rId82"/>
      <p:boldItalic r:id="rId8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4" roundtripDataSignature="AMtx7mhVzSmwZWyqd9LrmH3x3tmJBdS1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815653-AD3F-451B-BCD8-D93A804033DD}">
  <a:tblStyle styleId="{67815653-AD3F-451B-BCD8-D93A804033DD}" styleName="Table_0">
    <a:wholeTbl>
      <a:tcTxStyle b="off" i="off">
        <a:font>
          <a:latin typeface="Lucida Sans Unicode"/>
          <a:ea typeface="Lucida Sans Unicode"/>
          <a:cs typeface="Lucida Sans Unicode"/>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0F4"/>
          </a:solidFill>
        </a:fill>
      </a:tcStyle>
    </a:wholeTbl>
    <a:band1H>
      <a:tcTxStyle/>
      <a:tcStyle>
        <a:fill>
          <a:solidFill>
            <a:srgbClr val="CCDFE8"/>
          </a:solidFill>
        </a:fill>
      </a:tcStyle>
    </a:band1H>
    <a:band2H>
      <a:tcTxStyle/>
    </a:band2H>
    <a:band1V>
      <a:tcTxStyle/>
      <a:tcStyle>
        <a:fill>
          <a:solidFill>
            <a:srgbClr val="CCDFE8"/>
          </a:solidFill>
        </a:fill>
      </a:tcStyle>
    </a:band1V>
    <a:band2V>
      <a:tcTxStyle/>
    </a:band2V>
    <a:lastCol>
      <a:tcTxStyle b="on" i="off">
        <a:font>
          <a:latin typeface="Lucida Sans Unicode"/>
          <a:ea typeface="Lucida Sans Unicode"/>
          <a:cs typeface="Lucida Sans Unicode"/>
        </a:font>
        <a:schemeClr val="lt1"/>
      </a:tcTxStyle>
      <a:tcStyle>
        <a:fill>
          <a:solidFill>
            <a:schemeClr val="accent1"/>
          </a:solidFill>
        </a:fill>
      </a:tcStyle>
    </a:lastCol>
    <a:firstCol>
      <a:tcTxStyle b="on" i="off">
        <a:font>
          <a:latin typeface="Lucida Sans Unicode"/>
          <a:ea typeface="Lucida Sans Unicode"/>
          <a:cs typeface="Lucida Sans Unicode"/>
        </a:font>
        <a:schemeClr val="lt1"/>
      </a:tcTxStyle>
      <a:tcStyle>
        <a:fill>
          <a:solidFill>
            <a:schemeClr val="accent1"/>
          </a:solidFill>
        </a:fill>
      </a:tcStyle>
    </a:firstCol>
    <a:lastRow>
      <a:tcTxStyle b="on" i="off">
        <a:font>
          <a:latin typeface="Lucida Sans Unicode"/>
          <a:ea typeface="Lucida Sans Unicode"/>
          <a:cs typeface="Lucida Sans Unicode"/>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Lucida Sans Unicode"/>
          <a:ea typeface="Lucida Sans Unicode"/>
          <a:cs typeface="Lucida Sans Unicode"/>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74411E9B-B659-4385-8BC1-E2D3D3C44F7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84" Type="http://customschemas.google.com/relationships/presentationmetadata" Target="metadata"/><Relationship Id="rId83" Type="http://schemas.openxmlformats.org/officeDocument/2006/relationships/font" Target="fonts/CenturyGothic-boldItalic.fntdata"/><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CenturyGothic-regular.fntdata"/><Relationship Id="rId82" Type="http://schemas.openxmlformats.org/officeDocument/2006/relationships/font" Target="fonts/CenturyGothic-italic.fntdata"/><Relationship Id="rId81" Type="http://schemas.openxmlformats.org/officeDocument/2006/relationships/font" Target="fonts/CenturyGothic-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3" Type="http://schemas.openxmlformats.org/officeDocument/2006/relationships/font" Target="fonts/Play-bold.fntdata"/><Relationship Id="rId72" Type="http://schemas.openxmlformats.org/officeDocument/2006/relationships/font" Target="fonts/Play-regular.fntdata"/><Relationship Id="rId31" Type="http://schemas.openxmlformats.org/officeDocument/2006/relationships/slide" Target="slides/slide23.xml"/><Relationship Id="rId75" Type="http://schemas.openxmlformats.org/officeDocument/2006/relationships/font" Target="fonts/Roboto-bold.fntdata"/><Relationship Id="rId30" Type="http://schemas.openxmlformats.org/officeDocument/2006/relationships/slide" Target="slides/slide22.xml"/><Relationship Id="rId74" Type="http://schemas.openxmlformats.org/officeDocument/2006/relationships/font" Target="fonts/Roboto-regular.fntdata"/><Relationship Id="rId33" Type="http://schemas.openxmlformats.org/officeDocument/2006/relationships/slide" Target="slides/slide25.xml"/><Relationship Id="rId77" Type="http://schemas.openxmlformats.org/officeDocument/2006/relationships/font" Target="fonts/Roboto-boldItalic.fntdata"/><Relationship Id="rId32" Type="http://schemas.openxmlformats.org/officeDocument/2006/relationships/slide" Target="slides/slide24.xml"/><Relationship Id="rId76" Type="http://schemas.openxmlformats.org/officeDocument/2006/relationships/font" Target="fonts/Roboto-italic.fntdata"/><Relationship Id="rId35" Type="http://schemas.openxmlformats.org/officeDocument/2006/relationships/slide" Target="slides/slide27.xml"/><Relationship Id="rId79" Type="http://schemas.openxmlformats.org/officeDocument/2006/relationships/font" Target="fonts/Tahoma-bold.fntdata"/><Relationship Id="rId34" Type="http://schemas.openxmlformats.org/officeDocument/2006/relationships/slide" Target="slides/slide26.xml"/><Relationship Id="rId78" Type="http://schemas.openxmlformats.org/officeDocument/2006/relationships/font" Target="fonts/Tahoma-regular.fntdata"/><Relationship Id="rId71" Type="http://schemas.openxmlformats.org/officeDocument/2006/relationships/slide" Target="slides/slide63.xml"/><Relationship Id="rId70" Type="http://schemas.openxmlformats.org/officeDocument/2006/relationships/slide" Target="slides/slide62.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slide" Target="slides/slide54.xml"/><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slide" Target="slides/slide56.xml"/><Relationship Id="rId63" Type="http://schemas.openxmlformats.org/officeDocument/2006/relationships/slide" Target="slides/slide55.xml"/><Relationship Id="rId22" Type="http://schemas.openxmlformats.org/officeDocument/2006/relationships/slide" Target="slides/slide14.xml"/><Relationship Id="rId66" Type="http://schemas.openxmlformats.org/officeDocument/2006/relationships/slide" Target="slides/slide58.xml"/><Relationship Id="rId21" Type="http://schemas.openxmlformats.org/officeDocument/2006/relationships/slide" Target="slides/slide13.xml"/><Relationship Id="rId65" Type="http://schemas.openxmlformats.org/officeDocument/2006/relationships/slide" Target="slides/slide57.xml"/><Relationship Id="rId24" Type="http://schemas.openxmlformats.org/officeDocument/2006/relationships/slide" Target="slides/slide16.xml"/><Relationship Id="rId68" Type="http://schemas.openxmlformats.org/officeDocument/2006/relationships/slide" Target="slides/slide60.xml"/><Relationship Id="rId23" Type="http://schemas.openxmlformats.org/officeDocument/2006/relationships/slide" Target="slides/slide15.xml"/><Relationship Id="rId67" Type="http://schemas.openxmlformats.org/officeDocument/2006/relationships/slide" Target="slides/slide59.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slide" Target="slides/slide61.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LHKOPduFqybqOYi9McivBCrdjzd4zvuksF9fM1JjrdU/edit?tab=t.0" TargetMode="External"/><Relationship Id="rId3" Type="http://schemas.openxmlformats.org/officeDocument/2006/relationships/hyperlink" Target="https://docs.google.com/spreadsheets/d/1veoE_Y58L7K9XgqGP1LIo-FUPP8Nb7tweL093eVCpX4/edit?gid=0#gid=0"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spcBef>
                <a:spcPts val="0"/>
              </a:spcBef>
              <a:spcAft>
                <a:spcPts val="0"/>
              </a:spcAft>
              <a:buClr>
                <a:schemeClr val="dk1"/>
              </a:buClr>
              <a:buSzPts val="1100"/>
              <a:buFont typeface="Calibri"/>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Calibri"/>
              <a:buNone/>
            </a:pPr>
            <a:r>
              <a:t/>
            </a:r>
            <a:endParaRPr sz="16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t/>
            </a:r>
            <a:endParaRPr i="1">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27000" rtl="0" algn="l">
              <a:lnSpc>
                <a:spcPct val="100000"/>
              </a:lnSpc>
              <a:spcBef>
                <a:spcPts val="0"/>
              </a:spcBef>
              <a:spcAft>
                <a:spcPts val="0"/>
              </a:spcAft>
              <a:buClr>
                <a:schemeClr val="dk1"/>
              </a:buClr>
              <a:buSzPts val="1600"/>
              <a:buFont typeface="Calibri"/>
              <a:buNone/>
            </a:pPr>
            <a:r>
              <a:t/>
            </a:r>
            <a:endParaRPr sz="16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6" name="Google Shape;50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507" name="Google Shape;50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5" name="Google Shape;51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516" name="Google Shape;51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4" name="Google Shape;52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525" name="Google Shape;52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3" name="Google Shape;53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534" name="Google Shape;53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 name="Google Shape;65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t/>
            </a:r>
            <a:endParaRPr sz="1200">
              <a:latin typeface="Arial"/>
              <a:ea typeface="Arial"/>
              <a:cs typeface="Arial"/>
              <a:sym typeface="Arial"/>
            </a:endParaRPr>
          </a:p>
          <a:p>
            <a:pPr indent="0" lvl="0" marL="0" rtl="0" algn="l">
              <a:spcBef>
                <a:spcPts val="1200"/>
              </a:spcBef>
              <a:spcAft>
                <a:spcPts val="0"/>
              </a:spcAft>
              <a:buNone/>
            </a:pPr>
            <a:r>
              <a:t/>
            </a:r>
            <a:endParaRPr/>
          </a:p>
        </p:txBody>
      </p:sp>
      <p:sp>
        <p:nvSpPr>
          <p:cNvPr id="660" name="Google Shape;66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sz="1200">
              <a:latin typeface="Arial"/>
              <a:ea typeface="Arial"/>
              <a:cs typeface="Arial"/>
              <a:sym typeface="Arial"/>
            </a:endParaRPr>
          </a:p>
        </p:txBody>
      </p:sp>
      <p:sp>
        <p:nvSpPr>
          <p:cNvPr id="679" name="Google Shape;67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7" name="Google Shape;68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5" name="Google Shape;74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6" name="Google Shape;83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7" name="Google Shape;837;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6" name="Google Shape;86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7" name="Google Shape;86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3" name="Google Shape;88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1" name="Google Shape;89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0" name="Google Shape;90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6" name="Google Shape;90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1" name="Google Shape;911;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51:notes"/>
          <p:cNvSpPr txBox="1"/>
          <p:nvPr>
            <p:ph idx="1" type="body"/>
          </p:nvPr>
        </p:nvSpPr>
        <p:spPr>
          <a:xfrm>
            <a:off x="913805" y="4343703"/>
            <a:ext cx="5030391" cy="4113892"/>
          </a:xfrm>
          <a:prstGeom prst="rect">
            <a:avLst/>
          </a:prstGeom>
          <a:noFill/>
          <a:ln>
            <a:noFill/>
          </a:ln>
        </p:spPr>
        <p:txBody>
          <a:bodyPr anchorCtr="0" anchor="t" bIns="86175" lIns="86175" spcFirstLastPara="1" rIns="86175" wrap="square" tIns="86175">
            <a:noAutofit/>
          </a:bodyPr>
          <a:lstStyle/>
          <a:p>
            <a:pPr indent="0" lvl="0" marL="0" rtl="0" algn="l">
              <a:spcBef>
                <a:spcPts val="0"/>
              </a:spcBef>
              <a:spcAft>
                <a:spcPts val="0"/>
              </a:spcAft>
              <a:buClr>
                <a:schemeClr val="dk1"/>
              </a:buClr>
              <a:buSzPts val="1200"/>
              <a:buFont typeface="Arial"/>
              <a:buNone/>
            </a:pPr>
            <a:r>
              <a:t/>
            </a:r>
            <a:endParaRPr/>
          </a:p>
        </p:txBody>
      </p:sp>
      <p:sp>
        <p:nvSpPr>
          <p:cNvPr id="917" name="Google Shape;917;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p52:notes"/>
          <p:cNvSpPr txBox="1"/>
          <p:nvPr>
            <p:ph idx="1" type="body"/>
          </p:nvPr>
        </p:nvSpPr>
        <p:spPr>
          <a:xfrm>
            <a:off x="913805" y="4343703"/>
            <a:ext cx="5030391" cy="4113892"/>
          </a:xfrm>
          <a:prstGeom prst="rect">
            <a:avLst/>
          </a:prstGeom>
          <a:noFill/>
          <a:ln>
            <a:noFill/>
          </a:ln>
        </p:spPr>
        <p:txBody>
          <a:bodyPr anchorCtr="0" anchor="t" bIns="86175" lIns="86175" spcFirstLastPara="1" rIns="86175" wrap="square" tIns="86175">
            <a:noAutofit/>
          </a:bodyPr>
          <a:lstStyle/>
          <a:p>
            <a:pPr indent="0" lvl="0" marL="0" rtl="0" algn="l">
              <a:spcBef>
                <a:spcPts val="0"/>
              </a:spcBef>
              <a:spcAft>
                <a:spcPts val="0"/>
              </a:spcAft>
              <a:buClr>
                <a:schemeClr val="dk1"/>
              </a:buClr>
              <a:buSzPts val="1200"/>
              <a:buFont typeface="Arial"/>
              <a:buNone/>
            </a:pPr>
            <a:r>
              <a:t/>
            </a:r>
            <a:endParaRPr/>
          </a:p>
        </p:txBody>
      </p:sp>
      <p:sp>
        <p:nvSpPr>
          <p:cNvPr id="928" name="Google Shape;928;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9" name="Google Shape;939;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8" name="Google Shape;948;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7" name="Google Shape;957;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3" name="Google Shape;963;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2" name="Google Shape;972;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1" name="Google Shape;981;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1" name="Google Shape;99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5" name="Google Shape;100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1" name="Google Shape;1011;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Clr>
                <a:schemeClr val="dk1"/>
              </a:buClr>
              <a:buSzPts val="1200"/>
              <a:buFont typeface="Calibri"/>
              <a:buNone/>
            </a:pPr>
            <a:r>
              <a:t/>
            </a:r>
            <a:endParaRPr>
              <a:solidFill>
                <a:srgbClr val="222222"/>
              </a:solidFill>
              <a:highlight>
                <a:srgbClr val="FFFFFF"/>
              </a:highlight>
            </a:endParaRPr>
          </a:p>
          <a:p>
            <a:pPr indent="0" lvl="0" marL="0" rtl="0" algn="l">
              <a:lnSpc>
                <a:spcPct val="115000"/>
              </a:lnSpc>
              <a:spcBef>
                <a:spcPts val="1000"/>
              </a:spcBef>
              <a:spcAft>
                <a:spcPts val="0"/>
              </a:spcAft>
              <a:buClr>
                <a:schemeClr val="dk1"/>
              </a:buClr>
              <a:buSzPts val="1200"/>
              <a:buFont typeface="Calibri"/>
              <a:buNone/>
            </a:pPr>
            <a:r>
              <a:t/>
            </a:r>
            <a:endParaRPr>
              <a:solidFill>
                <a:srgbClr val="222222"/>
              </a:solidFill>
              <a:highlight>
                <a:srgbClr val="FFFFFF"/>
              </a:highlight>
            </a:endParaRPr>
          </a:p>
          <a:p>
            <a:pPr indent="-228600" lvl="0" marL="596900" rtl="0" algn="l">
              <a:lnSpc>
                <a:spcPct val="115000"/>
              </a:lnSpc>
              <a:spcBef>
                <a:spcPts val="1000"/>
              </a:spcBef>
              <a:spcAft>
                <a:spcPts val="0"/>
              </a:spcAft>
              <a:buClr>
                <a:srgbClr val="222222"/>
              </a:buClr>
              <a:buSzPts val="1100"/>
              <a:buFont typeface="Calibri"/>
              <a:buNone/>
            </a:pPr>
            <a:r>
              <a:t/>
            </a:r>
            <a:endParaRPr>
              <a:solidFill>
                <a:srgbClr val="222222"/>
              </a:solidFill>
              <a:highlight>
                <a:srgbClr val="FFFFFF"/>
              </a:highlight>
            </a:endParaRPr>
          </a:p>
          <a:p>
            <a:pPr indent="-228600" lvl="0" marL="596900" rtl="0" algn="l">
              <a:lnSpc>
                <a:spcPct val="115000"/>
              </a:lnSpc>
              <a:spcBef>
                <a:spcPts val="0"/>
              </a:spcBef>
              <a:spcAft>
                <a:spcPts val="0"/>
              </a:spcAft>
              <a:buClr>
                <a:srgbClr val="222222"/>
              </a:buClr>
              <a:buSzPts val="1100"/>
              <a:buFont typeface="Calibri"/>
              <a:buNone/>
            </a:pPr>
            <a:r>
              <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Font typeface="Calibri"/>
              <a:buChar char="●"/>
            </a:pPr>
            <a:r>
              <a:rPr lang="en-US">
                <a:solidFill>
                  <a:srgbClr val="222222"/>
                </a:solidFill>
                <a:highlight>
                  <a:srgbClr val="FFFFFF"/>
                </a:highlight>
              </a:rPr>
              <a:t>Help CDOs and their partners apply tools and methods (that have been used as outlined above) to gain stakeholder engagement on care transformation efforts, analyze current workflows in light of recommended practices to define consensus future state workflows that will deliver desired results, and otherwise support these efforts</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Font typeface="Calibri"/>
              <a:buChar char="●"/>
            </a:pPr>
            <a:r>
              <a:rPr lang="en-US">
                <a:solidFill>
                  <a:srgbClr val="222222"/>
                </a:solidFill>
                <a:highlight>
                  <a:srgbClr val="FFFFFF"/>
                </a:highlight>
              </a:rPr>
              <a:t>Help stakeholders (e.g., specialty societies, government agencies, foundations) form or enhance learning communities that bring together those seeking to accelerate target-focused care transformation in various ways - e.g., help them get peer support and SME input, leverage methods/tools for CDO care processes improvement etc. (see bullet above/</a:t>
            </a:r>
            <a:r>
              <a:rPr lang="en-US" u="sng">
                <a:solidFill>
                  <a:srgbClr val="1155CC"/>
                </a:solidFill>
                <a:highlight>
                  <a:srgbClr val="FFFFFF"/>
                </a:highlight>
                <a:hlinkClick r:id="rId2">
                  <a:extLst>
                    <a:ext uri="{A12FA001-AC4F-418D-AE19-62706E023703}">
                      <ahyp:hlinkClr val="tx"/>
                    </a:ext>
                  </a:extLst>
                </a:hlinkClick>
              </a:rPr>
              <a:t>this table</a:t>
            </a:r>
            <a:r>
              <a:rPr lang="en-US">
                <a:solidFill>
                  <a:srgbClr val="222222"/>
                </a:solidFill>
                <a:highlight>
                  <a:srgbClr val="FFFFFF"/>
                </a:highlight>
              </a:rPr>
              <a:t>) for cross-organization sharing and learning, leverage standards to deploy interventions, etc.</a:t>
            </a:r>
            <a:endParaRPr>
              <a:solidFill>
                <a:srgbClr val="222222"/>
              </a:solidFill>
              <a:highlight>
                <a:srgbClr val="FFFFFF"/>
              </a:highlight>
            </a:endParaRPr>
          </a:p>
          <a:p>
            <a:pPr indent="-298450" lvl="0" marL="596900" rtl="0" algn="l">
              <a:lnSpc>
                <a:spcPct val="115000"/>
              </a:lnSpc>
              <a:spcBef>
                <a:spcPts val="0"/>
              </a:spcBef>
              <a:spcAft>
                <a:spcPts val="0"/>
              </a:spcAft>
              <a:buClr>
                <a:srgbClr val="222222"/>
              </a:buClr>
              <a:buSzPts val="1100"/>
              <a:buFont typeface="Calibri"/>
              <a:buChar char="●"/>
            </a:pPr>
            <a:r>
              <a:rPr lang="en-US">
                <a:solidFill>
                  <a:srgbClr val="222222"/>
                </a:solidFill>
                <a:highlight>
                  <a:srgbClr val="FFFFFF"/>
                </a:highlight>
              </a:rPr>
              <a:t>provide access to diverse thought leaders on the ACT SC (and beyond) who </a:t>
            </a:r>
            <a:r>
              <a:rPr lang="en-US" u="sng">
                <a:solidFill>
                  <a:srgbClr val="1155CC"/>
                </a:solidFill>
                <a:highlight>
                  <a:srgbClr val="FFFFFF"/>
                </a:highlight>
                <a:hlinkClick r:id="rId3">
                  <a:extLst>
                    <a:ext uri="{A12FA001-AC4F-418D-AE19-62706E023703}">
                      <ahyp:hlinkClr val="tx"/>
                    </a:ext>
                  </a:extLst>
                </a:hlinkClick>
              </a:rPr>
              <a:t>are focused</a:t>
            </a:r>
            <a:r>
              <a:rPr lang="en-US">
                <a:solidFill>
                  <a:srgbClr val="222222"/>
                </a:solidFill>
                <a:highlight>
                  <a:srgbClr val="FFFFFF"/>
                </a:highlight>
              </a:rPr>
              <a:t> on broadly accelerating care transformation</a:t>
            </a:r>
            <a:endParaRPr>
              <a:solidFill>
                <a:srgbClr val="222222"/>
              </a:solidFill>
              <a:highlight>
                <a:srgbClr val="FFFFFF"/>
              </a:highlight>
            </a:endParaRPr>
          </a:p>
          <a:p>
            <a:pPr indent="0" lvl="0" marL="0" rtl="0" algn="l">
              <a:spcBef>
                <a:spcPts val="1000"/>
              </a:spcBef>
              <a:spcAft>
                <a:spcPts val="0"/>
              </a:spcAft>
              <a:buClr>
                <a:schemeClr val="dk1"/>
              </a:buClr>
              <a:buSzPts val="1200"/>
              <a:buFont typeface="Calibri"/>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8" name="Google Shape;101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5" name="Google Shape;1025;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jpg"/><Relationship Id="rId3"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jpg"/><Relationship Id="rId3"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2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0.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2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sp>
        <p:nvSpPr>
          <p:cNvPr id="20" name="Google Shape;20;p65"/>
          <p:cNvSpPr/>
          <p:nvPr/>
        </p:nvSpPr>
        <p:spPr>
          <a:xfrm>
            <a:off x="-2" y="4664147"/>
            <a:ext cx="12201452" cy="0"/>
          </a:xfrm>
          <a:prstGeom prst="rtTriangle">
            <a:avLst/>
          </a:prstGeom>
          <a:gradFill>
            <a:gsLst>
              <a:gs pos="0">
                <a:srgbClr val="007795"/>
              </a:gs>
              <a:gs pos="55000">
                <a:srgbClr val="47BBE0"/>
              </a:gs>
              <a:gs pos="100000">
                <a:srgbClr val="007795"/>
              </a:gs>
            </a:gsLst>
            <a:lin ang="3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21" name="Google Shape;21;p65"/>
          <p:cNvSpPr txBox="1"/>
          <p:nvPr>
            <p:ph type="ctrTitle"/>
          </p:nvPr>
        </p:nvSpPr>
        <p:spPr>
          <a:xfrm>
            <a:off x="914400" y="1752602"/>
            <a:ext cx="10363200" cy="1829761"/>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dk2"/>
              </a:buClr>
              <a:buSzPts val="4800"/>
              <a:buFont typeface="Lucida Sans"/>
              <a:buNone/>
              <a:defRPr b="1"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65"/>
          <p:cNvSpPr txBox="1"/>
          <p:nvPr>
            <p:ph idx="1" type="subTitle"/>
          </p:nvPr>
        </p:nvSpPr>
        <p:spPr>
          <a:xfrm>
            <a:off x="914400" y="3611607"/>
            <a:ext cx="10363200" cy="1199704"/>
          </a:xfrm>
          <a:prstGeom prst="rect">
            <a:avLst/>
          </a:prstGeom>
          <a:noFill/>
          <a:ln>
            <a:noFill/>
          </a:ln>
        </p:spPr>
        <p:txBody>
          <a:bodyPr anchorCtr="0" anchor="t" bIns="45700" lIns="45700" spcFirstLastPara="1" rIns="45700" wrap="square" tIns="45700">
            <a:normAutofit/>
          </a:bodyPr>
          <a:lstStyle>
            <a:lvl1pPr lvl="0" marR="64008" algn="r">
              <a:spcBef>
                <a:spcPts val="400"/>
              </a:spcBef>
              <a:spcAft>
                <a:spcPts val="0"/>
              </a:spcAft>
              <a:buSzPts val="1836"/>
              <a:buNone/>
              <a:defRPr>
                <a:solidFill>
                  <a:schemeClr val="dk2"/>
                </a:solidFill>
              </a:defRPr>
            </a:lvl1pPr>
            <a:lvl2pPr lvl="1" algn="ctr">
              <a:spcBef>
                <a:spcPts val="324"/>
              </a:spcBef>
              <a:spcAft>
                <a:spcPts val="0"/>
              </a:spcAft>
              <a:buSzPts val="1800"/>
              <a:buNone/>
              <a:defRPr/>
            </a:lvl2pPr>
            <a:lvl3pPr lvl="2" algn="ctr">
              <a:spcBef>
                <a:spcPts val="350"/>
              </a:spcBef>
              <a:spcAft>
                <a:spcPts val="0"/>
              </a:spcAft>
              <a:buSzPts val="1800"/>
              <a:buNone/>
              <a:defRPr/>
            </a:lvl3pPr>
            <a:lvl4pPr lvl="3" algn="ctr">
              <a:spcBef>
                <a:spcPts val="350"/>
              </a:spcBef>
              <a:spcAft>
                <a:spcPts val="0"/>
              </a:spcAft>
              <a:buSzPts val="1800"/>
              <a:buNone/>
              <a:defRPr/>
            </a:lvl4pPr>
            <a:lvl5pPr lvl="4" algn="ctr">
              <a:spcBef>
                <a:spcPts val="350"/>
              </a:spcBef>
              <a:spcAft>
                <a:spcPts val="0"/>
              </a:spcAft>
              <a:buSzPts val="1800"/>
              <a:buNone/>
              <a:defRPr/>
            </a:lvl5pPr>
            <a:lvl6pPr lvl="5" algn="ctr">
              <a:spcBef>
                <a:spcPts val="350"/>
              </a:spcBef>
              <a:spcAft>
                <a:spcPts val="0"/>
              </a:spcAft>
              <a:buSzPts val="1800"/>
              <a:buNone/>
              <a:defRPr/>
            </a:lvl6pPr>
            <a:lvl7pPr lvl="6" algn="ctr">
              <a:spcBef>
                <a:spcPts val="350"/>
              </a:spcBef>
              <a:spcAft>
                <a:spcPts val="0"/>
              </a:spcAft>
              <a:buSzPts val="1800"/>
              <a:buNone/>
              <a:defRPr/>
            </a:lvl7pPr>
            <a:lvl8pPr lvl="7" algn="ctr">
              <a:spcBef>
                <a:spcPts val="350"/>
              </a:spcBef>
              <a:spcAft>
                <a:spcPts val="0"/>
              </a:spcAft>
              <a:buSzPts val="1800"/>
              <a:buNone/>
              <a:defRPr/>
            </a:lvl8pPr>
            <a:lvl9pPr lvl="8" algn="ctr">
              <a:spcBef>
                <a:spcPts val="350"/>
              </a:spcBef>
              <a:spcAft>
                <a:spcPts val="0"/>
              </a:spcAft>
              <a:buSzPts val="1800"/>
              <a:buNone/>
              <a:defRPr/>
            </a:lvl9pPr>
          </a:lstStyle>
          <a:p/>
        </p:txBody>
      </p:sp>
      <p:grpSp>
        <p:nvGrpSpPr>
          <p:cNvPr id="23" name="Google Shape;23;p65"/>
          <p:cNvGrpSpPr/>
          <p:nvPr/>
        </p:nvGrpSpPr>
        <p:grpSpPr>
          <a:xfrm>
            <a:off x="-5019" y="4953000"/>
            <a:ext cx="12197020" cy="1912088"/>
            <a:chOff x="-3765" y="4832896"/>
            <a:chExt cx="9147765" cy="2032192"/>
          </a:xfrm>
        </p:grpSpPr>
        <p:sp>
          <p:nvSpPr>
            <p:cNvPr id="24" name="Google Shape;24;p65"/>
            <p:cNvSpPr/>
            <p:nvPr/>
          </p:nvSpPr>
          <p:spPr>
            <a:xfrm>
              <a:off x="1687513" y="4832896"/>
              <a:ext cx="7456487" cy="518816"/>
            </a:xfrm>
            <a:custGeom>
              <a:rect b="b" l="l" r="r" t="t"/>
              <a:pathLst>
                <a:path extrusionOk="0" h="367" w="4697">
                  <a:moveTo>
                    <a:pt x="4697" y="0"/>
                  </a:moveTo>
                  <a:lnTo>
                    <a:pt x="4697" y="367"/>
                  </a:lnTo>
                  <a:lnTo>
                    <a:pt x="0" y="218"/>
                  </a:lnTo>
                  <a:lnTo>
                    <a:pt x="4697" y="0"/>
                  </a:lnTo>
                  <a:close/>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5" name="Google Shape;25;p65"/>
            <p:cNvSpPr/>
            <p:nvPr/>
          </p:nvSpPr>
          <p:spPr>
            <a:xfrm>
              <a:off x="35443" y="5135526"/>
              <a:ext cx="9108557" cy="838200"/>
            </a:xfrm>
            <a:custGeom>
              <a:rect b="b" l="l" r="r" t="t"/>
              <a:pathLst>
                <a:path extrusionOk="0" h="528" w="5760">
                  <a:moveTo>
                    <a:pt x="0" y="0"/>
                  </a:moveTo>
                  <a:lnTo>
                    <a:pt x="5760" y="0"/>
                  </a:lnTo>
                  <a:lnTo>
                    <a:pt x="5760" y="528"/>
                  </a:lnTo>
                  <a:lnTo>
                    <a:pt x="48" y="0"/>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26" name="Google Shape;26;p65"/>
            <p:cNvSpPr/>
            <p:nvPr/>
          </p:nvSpPr>
          <p:spPr>
            <a:xfrm>
              <a:off x="0" y="4883888"/>
              <a:ext cx="9144000" cy="1981200"/>
            </a:xfrm>
            <a:custGeom>
              <a:rect b="b" l="l" r="r" t="t"/>
              <a:pathLst>
                <a:path extrusionOk="0" h="1248" w="5760">
                  <a:moveTo>
                    <a:pt x="0" y="0"/>
                  </a:moveTo>
                  <a:lnTo>
                    <a:pt x="0" y="1248"/>
                  </a:lnTo>
                  <a:lnTo>
                    <a:pt x="5760" y="1248"/>
                  </a:lnTo>
                  <a:lnTo>
                    <a:pt x="5760" y="528"/>
                  </a:lnTo>
                  <a:lnTo>
                    <a:pt x="0" y="0"/>
                  </a:lnTo>
                  <a:close/>
                </a:path>
              </a:pathLst>
            </a:cu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27" name="Google Shape;27;p65"/>
            <p:cNvCxnSpPr/>
            <p:nvPr/>
          </p:nvCxnSpPr>
          <p:spPr>
            <a:xfrm>
              <a:off x="-3765" y="4880373"/>
              <a:ext cx="9147765" cy="839943"/>
            </a:xfrm>
            <a:prstGeom prst="straightConnector1">
              <a:avLst/>
            </a:prstGeom>
            <a:noFill/>
            <a:ln cap="flat" cmpd="sng" w="12050">
              <a:solidFill>
                <a:srgbClr val="93C5D8"/>
              </a:solidFill>
              <a:prstDash val="solid"/>
              <a:miter lim="800000"/>
              <a:headEnd len="sm" w="sm" type="none"/>
              <a:tailEnd len="sm" w="sm" type="none"/>
            </a:ln>
          </p:spPr>
        </p:cxnSp>
      </p:grpSp>
      <p:sp>
        <p:nvSpPr>
          <p:cNvPr id="28" name="Google Shape;28;p65"/>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65"/>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rgbClr val="E7F0F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5"/>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rgbClr val="FFFFFF"/>
                </a:solidFill>
                <a:latin typeface="Lucida Sans"/>
                <a:ea typeface="Lucida Sans"/>
                <a:cs typeface="Lucida Sans"/>
                <a:sym typeface="Lucida Sans"/>
              </a:defRPr>
            </a:lvl1pPr>
            <a:lvl2pPr indent="0" lvl="1" marL="0" algn="r">
              <a:spcBef>
                <a:spcPts val="0"/>
              </a:spcBef>
              <a:buNone/>
              <a:defRPr b="0" sz="1000">
                <a:solidFill>
                  <a:srgbClr val="FFFFFF"/>
                </a:solidFill>
                <a:latin typeface="Lucida Sans"/>
                <a:ea typeface="Lucida Sans"/>
                <a:cs typeface="Lucida Sans"/>
                <a:sym typeface="Lucida Sans"/>
              </a:defRPr>
            </a:lvl2pPr>
            <a:lvl3pPr indent="0" lvl="2" marL="0" algn="r">
              <a:spcBef>
                <a:spcPts val="0"/>
              </a:spcBef>
              <a:buNone/>
              <a:defRPr b="0" sz="1000">
                <a:solidFill>
                  <a:srgbClr val="FFFFFF"/>
                </a:solidFill>
                <a:latin typeface="Lucida Sans"/>
                <a:ea typeface="Lucida Sans"/>
                <a:cs typeface="Lucida Sans"/>
                <a:sym typeface="Lucida Sans"/>
              </a:defRPr>
            </a:lvl3pPr>
            <a:lvl4pPr indent="0" lvl="3" marL="0" algn="r">
              <a:spcBef>
                <a:spcPts val="0"/>
              </a:spcBef>
              <a:buNone/>
              <a:defRPr b="0" sz="1000">
                <a:solidFill>
                  <a:srgbClr val="FFFFFF"/>
                </a:solidFill>
                <a:latin typeface="Lucida Sans"/>
                <a:ea typeface="Lucida Sans"/>
                <a:cs typeface="Lucida Sans"/>
                <a:sym typeface="Lucida Sans"/>
              </a:defRPr>
            </a:lvl4pPr>
            <a:lvl5pPr indent="0" lvl="4" marL="0" algn="r">
              <a:spcBef>
                <a:spcPts val="0"/>
              </a:spcBef>
              <a:buNone/>
              <a:defRPr b="0" sz="1000">
                <a:solidFill>
                  <a:srgbClr val="FFFFFF"/>
                </a:solidFill>
                <a:latin typeface="Lucida Sans"/>
                <a:ea typeface="Lucida Sans"/>
                <a:cs typeface="Lucida Sans"/>
                <a:sym typeface="Lucida Sans"/>
              </a:defRPr>
            </a:lvl5pPr>
            <a:lvl6pPr indent="0" lvl="5" marL="0" algn="r">
              <a:spcBef>
                <a:spcPts val="0"/>
              </a:spcBef>
              <a:buNone/>
              <a:defRPr b="0" sz="1000">
                <a:solidFill>
                  <a:srgbClr val="FFFFFF"/>
                </a:solidFill>
                <a:latin typeface="Lucida Sans"/>
                <a:ea typeface="Lucida Sans"/>
                <a:cs typeface="Lucida Sans"/>
                <a:sym typeface="Lucida Sans"/>
              </a:defRPr>
            </a:lvl6pPr>
            <a:lvl7pPr indent="0" lvl="6" marL="0" algn="r">
              <a:spcBef>
                <a:spcPts val="0"/>
              </a:spcBef>
              <a:buNone/>
              <a:defRPr b="0" sz="1000">
                <a:solidFill>
                  <a:srgbClr val="FFFFFF"/>
                </a:solidFill>
                <a:latin typeface="Lucida Sans"/>
                <a:ea typeface="Lucida Sans"/>
                <a:cs typeface="Lucida Sans"/>
                <a:sym typeface="Lucida Sans"/>
              </a:defRPr>
            </a:lvl7pPr>
            <a:lvl8pPr indent="0" lvl="7" marL="0" algn="r">
              <a:spcBef>
                <a:spcPts val="0"/>
              </a:spcBef>
              <a:buNone/>
              <a:defRPr b="0" sz="1000">
                <a:solidFill>
                  <a:srgbClr val="FFFFFF"/>
                </a:solidFill>
                <a:latin typeface="Lucida Sans"/>
                <a:ea typeface="Lucida Sans"/>
                <a:cs typeface="Lucida Sans"/>
                <a:sym typeface="Lucida Sans"/>
              </a:defRPr>
            </a:lvl8pPr>
            <a:lvl9pPr indent="0" lvl="8" marL="0" algn="r">
              <a:spcBef>
                <a:spcPts val="0"/>
              </a:spcBef>
              <a:buNone/>
              <a:defRPr b="0" sz="1000">
                <a:solidFill>
                  <a:srgbClr val="FFFFFF"/>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66"/>
          <p:cNvSpPr txBox="1"/>
          <p:nvPr>
            <p:ph idx="1" type="body"/>
          </p:nvPr>
        </p:nvSpPr>
        <p:spPr>
          <a:xfrm>
            <a:off x="609600" y="1481329"/>
            <a:ext cx="10972800" cy="4525963"/>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33" name="Google Shape;33;p6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6"/>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6"/>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37" name="Google Shape;37;p66"/>
          <p:cNvSpPr txBox="1"/>
          <p:nvPr/>
        </p:nvSpPr>
        <p:spPr>
          <a:xfrm>
            <a:off x="0" y="6488668"/>
            <a:ext cx="2946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Lucida Sans"/>
                <a:ea typeface="Lucida Sans"/>
                <a:cs typeface="Lucida Sans"/>
                <a:sym typeface="Lucida Sans"/>
              </a:rPr>
              <a:t>ACT Initiative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 name="Shape 38"/>
        <p:cNvGrpSpPr/>
        <p:nvPr/>
      </p:nvGrpSpPr>
      <p:grpSpPr>
        <a:xfrm>
          <a:off x="0" y="0"/>
          <a:ext cx="0" cy="0"/>
          <a:chOff x="0" y="0"/>
          <a:chExt cx="0" cy="0"/>
        </a:xfrm>
      </p:grpSpPr>
      <p:sp>
        <p:nvSpPr>
          <p:cNvPr id="39" name="Google Shape;39;p69"/>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spcBef>
                <a:spcPts val="0"/>
              </a:spcBef>
              <a:spcAft>
                <a:spcPts val="0"/>
              </a:spcAft>
              <a:buClr>
                <a:schemeClr val="dk2"/>
              </a:buClr>
              <a:buSzPts val="2800"/>
              <a:buFont typeface="Lucida Sans"/>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69"/>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spcBef>
                <a:spcPts val="0"/>
              </a:spcBef>
              <a:spcAft>
                <a:spcPts val="0"/>
              </a:spcAft>
              <a:buSzPts val="1800"/>
              <a:buChar char="●"/>
              <a:defRPr/>
            </a:lvl1pPr>
            <a:lvl2pPr indent="-317500" lvl="1" marL="914400" algn="l">
              <a:spcBef>
                <a:spcPts val="0"/>
              </a:spcBef>
              <a:spcAft>
                <a:spcPts val="0"/>
              </a:spcAft>
              <a:buSzPts val="1400"/>
              <a:buChar char="○"/>
              <a:defRPr/>
            </a:lvl2pPr>
            <a:lvl3pPr indent="-317500" lvl="2" marL="1371600" algn="l">
              <a:spcBef>
                <a:spcPts val="0"/>
              </a:spcBef>
              <a:spcAft>
                <a:spcPts val="0"/>
              </a:spcAft>
              <a:buSzPts val="1400"/>
              <a:buChar char="■"/>
              <a:defRPr/>
            </a:lvl3pPr>
            <a:lvl4pPr indent="-317500" lvl="3" marL="1828800" algn="l">
              <a:spcBef>
                <a:spcPts val="0"/>
              </a:spcBef>
              <a:spcAft>
                <a:spcPts val="0"/>
              </a:spcAft>
              <a:buSzPts val="1400"/>
              <a:buChar char="●"/>
              <a:defRPr/>
            </a:lvl4pPr>
            <a:lvl5pPr indent="-317500" lvl="4" marL="2286000" algn="l">
              <a:spcBef>
                <a:spcPts val="0"/>
              </a:spcBef>
              <a:spcAft>
                <a:spcPts val="0"/>
              </a:spcAft>
              <a:buSzPts val="1400"/>
              <a:buChar char="○"/>
              <a:defRPr/>
            </a:lvl5pPr>
            <a:lvl6pPr indent="-317500" lvl="5" marL="2743200" algn="l">
              <a:spcBef>
                <a:spcPts val="0"/>
              </a:spcBef>
              <a:spcAft>
                <a:spcPts val="0"/>
              </a:spcAft>
              <a:buSzPts val="1400"/>
              <a:buChar char="■"/>
              <a:defRPr/>
            </a:lvl6pPr>
            <a:lvl7pPr indent="-317500" lvl="6" marL="3200400" algn="l">
              <a:spcBef>
                <a:spcPts val="0"/>
              </a:spcBef>
              <a:spcAft>
                <a:spcPts val="0"/>
              </a:spcAft>
              <a:buSzPts val="1400"/>
              <a:buChar char="●"/>
              <a:defRPr/>
            </a:lvl7pPr>
            <a:lvl8pPr indent="-317500" lvl="7" marL="3657600" algn="l">
              <a:spcBef>
                <a:spcPts val="0"/>
              </a:spcBef>
              <a:spcAft>
                <a:spcPts val="0"/>
              </a:spcAft>
              <a:buSzPts val="1400"/>
              <a:buChar char="○"/>
              <a:defRPr/>
            </a:lvl8pPr>
            <a:lvl9pPr indent="-317500" lvl="8" marL="4114800" algn="l">
              <a:spcBef>
                <a:spcPts val="0"/>
              </a:spcBef>
              <a:spcAft>
                <a:spcPts val="0"/>
              </a:spcAft>
              <a:buSzPts val="1400"/>
              <a:buChar char="■"/>
              <a:defRPr/>
            </a:lvl9pPr>
          </a:lstStyle>
          <a:p/>
        </p:txBody>
      </p:sp>
      <p:sp>
        <p:nvSpPr>
          <p:cNvPr id="41" name="Google Shape;41;p6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algn="r">
              <a:buClr>
                <a:schemeClr val="dk1"/>
              </a:buClr>
              <a:buSzPts val="1000"/>
              <a:buFont typeface="Lucida Sans"/>
              <a:buNone/>
              <a:defRPr b="0" sz="1000">
                <a:solidFill>
                  <a:schemeClr val="dk1"/>
                </a:solidFill>
                <a:latin typeface="Lucida Sans"/>
                <a:ea typeface="Lucida Sans"/>
                <a:cs typeface="Lucida Sans"/>
                <a:sym typeface="Lucida Sans"/>
              </a:defRPr>
            </a:lvl1pPr>
            <a:lvl2pPr indent="0" lvl="1" marL="0" algn="r">
              <a:buClr>
                <a:schemeClr val="dk1"/>
              </a:buClr>
              <a:buSzPts val="1000"/>
              <a:buFont typeface="Lucida Sans"/>
              <a:buNone/>
              <a:defRPr b="0" sz="1000">
                <a:solidFill>
                  <a:schemeClr val="dk1"/>
                </a:solidFill>
                <a:latin typeface="Lucida Sans"/>
                <a:ea typeface="Lucida Sans"/>
                <a:cs typeface="Lucida Sans"/>
                <a:sym typeface="Lucida Sans"/>
              </a:defRPr>
            </a:lvl2pPr>
            <a:lvl3pPr indent="0" lvl="2" marL="0" algn="r">
              <a:buClr>
                <a:schemeClr val="dk1"/>
              </a:buClr>
              <a:buSzPts val="1000"/>
              <a:buFont typeface="Lucida Sans"/>
              <a:buNone/>
              <a:defRPr b="0" sz="1000">
                <a:solidFill>
                  <a:schemeClr val="dk1"/>
                </a:solidFill>
                <a:latin typeface="Lucida Sans"/>
                <a:ea typeface="Lucida Sans"/>
                <a:cs typeface="Lucida Sans"/>
                <a:sym typeface="Lucida Sans"/>
              </a:defRPr>
            </a:lvl3pPr>
            <a:lvl4pPr indent="0" lvl="3" marL="0" algn="r">
              <a:buClr>
                <a:schemeClr val="dk1"/>
              </a:buClr>
              <a:buSzPts val="1000"/>
              <a:buFont typeface="Lucida Sans"/>
              <a:buNone/>
              <a:defRPr b="0" sz="1000">
                <a:solidFill>
                  <a:schemeClr val="dk1"/>
                </a:solidFill>
                <a:latin typeface="Lucida Sans"/>
                <a:ea typeface="Lucida Sans"/>
                <a:cs typeface="Lucida Sans"/>
                <a:sym typeface="Lucida Sans"/>
              </a:defRPr>
            </a:lvl4pPr>
            <a:lvl5pPr indent="0" lvl="4" marL="0" algn="r">
              <a:buClr>
                <a:schemeClr val="dk1"/>
              </a:buClr>
              <a:buSzPts val="1000"/>
              <a:buFont typeface="Lucida Sans"/>
              <a:buNone/>
              <a:defRPr b="0" sz="1000">
                <a:solidFill>
                  <a:schemeClr val="dk1"/>
                </a:solidFill>
                <a:latin typeface="Lucida Sans"/>
                <a:ea typeface="Lucida Sans"/>
                <a:cs typeface="Lucida Sans"/>
                <a:sym typeface="Lucida Sans"/>
              </a:defRPr>
            </a:lvl5pPr>
            <a:lvl6pPr indent="0" lvl="5" marL="0" algn="r">
              <a:buClr>
                <a:schemeClr val="dk1"/>
              </a:buClr>
              <a:buSzPts val="1000"/>
              <a:buFont typeface="Lucida Sans"/>
              <a:buNone/>
              <a:defRPr b="0" sz="1000">
                <a:solidFill>
                  <a:schemeClr val="dk1"/>
                </a:solidFill>
                <a:latin typeface="Lucida Sans"/>
                <a:ea typeface="Lucida Sans"/>
                <a:cs typeface="Lucida Sans"/>
                <a:sym typeface="Lucida Sans"/>
              </a:defRPr>
            </a:lvl6pPr>
            <a:lvl7pPr indent="0" lvl="6" marL="0" algn="r">
              <a:buClr>
                <a:schemeClr val="dk1"/>
              </a:buClr>
              <a:buSzPts val="1000"/>
              <a:buFont typeface="Lucida Sans"/>
              <a:buNone/>
              <a:defRPr b="0" sz="1000">
                <a:solidFill>
                  <a:schemeClr val="dk1"/>
                </a:solidFill>
                <a:latin typeface="Lucida Sans"/>
                <a:ea typeface="Lucida Sans"/>
                <a:cs typeface="Lucida Sans"/>
                <a:sym typeface="Lucida Sans"/>
              </a:defRPr>
            </a:lvl7pPr>
            <a:lvl8pPr indent="0" lvl="7" marL="0" algn="r">
              <a:buClr>
                <a:schemeClr val="dk1"/>
              </a:buClr>
              <a:buSzPts val="1000"/>
              <a:buFont typeface="Lucida Sans"/>
              <a:buNone/>
              <a:defRPr b="0" sz="1000">
                <a:solidFill>
                  <a:schemeClr val="dk1"/>
                </a:solidFill>
                <a:latin typeface="Lucida Sans"/>
                <a:ea typeface="Lucida Sans"/>
                <a:cs typeface="Lucida Sans"/>
                <a:sym typeface="Lucida Sans"/>
              </a:defRPr>
            </a:lvl8pPr>
            <a:lvl9pPr indent="0" lvl="8" marL="0" algn="r">
              <a:buClr>
                <a:schemeClr val="dk1"/>
              </a:buClr>
              <a:buSzPts val="1000"/>
              <a:buFont typeface="Lucida Sans"/>
              <a:buNone/>
              <a:defRPr b="0" sz="1000">
                <a:solidFill>
                  <a:schemeClr val="dk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
        <p:nvSpPr>
          <p:cNvPr id="42" name="Google Shape;42;p69"/>
          <p:cNvSpPr txBox="1"/>
          <p:nvPr/>
        </p:nvSpPr>
        <p:spPr>
          <a:xfrm>
            <a:off x="203200" y="6477000"/>
            <a:ext cx="3251200" cy="38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Lucida Sans"/>
                <a:ea typeface="Lucida Sans"/>
                <a:cs typeface="Lucida Sans"/>
                <a:sym typeface="Lucida Sans"/>
              </a:rPr>
              <a:t>ACT Initiative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70"/>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0"/>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0"/>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B1B1B1"/>
            </a:gs>
            <a:gs pos="40000">
              <a:srgbClr val="9E9E9E"/>
            </a:gs>
            <a:gs pos="100000">
              <a:schemeClr val="dk1"/>
            </a:gs>
          </a:gsLst>
          <a:path path="circle">
            <a:fillToRect b="100%" l="100%" r="0%" t="0%"/>
          </a:path>
          <a:tileRect b="0%" l="0%" r="-100%" t="-100%"/>
        </a:gradFill>
      </p:bgPr>
    </p:bg>
    <p:spTree>
      <p:nvGrpSpPr>
        <p:cNvPr id="47" name="Shape 47"/>
        <p:cNvGrpSpPr/>
        <p:nvPr/>
      </p:nvGrpSpPr>
      <p:grpSpPr>
        <a:xfrm>
          <a:off x="0" y="0"/>
          <a:ext cx="0" cy="0"/>
          <a:chOff x="0" y="0"/>
          <a:chExt cx="0" cy="0"/>
        </a:xfrm>
      </p:grpSpPr>
      <p:sp>
        <p:nvSpPr>
          <p:cNvPr id="48" name="Google Shape;48;p86"/>
          <p:cNvSpPr txBox="1"/>
          <p:nvPr>
            <p:ph type="title"/>
          </p:nvPr>
        </p:nvSpPr>
        <p:spPr>
          <a:xfrm>
            <a:off x="963168" y="1059712"/>
            <a:ext cx="10363200" cy="1828800"/>
          </a:xfrm>
          <a:prstGeom prst="rect">
            <a:avLst/>
          </a:prstGeom>
          <a:noFill/>
          <a:ln>
            <a:noFill/>
          </a:ln>
        </p:spPr>
        <p:txBody>
          <a:bodyPr anchorCtr="0" anchor="b" bIns="45700" lIns="91425" spcFirstLastPara="1" rIns="91425" wrap="square" tIns="45700">
            <a:normAutofit/>
          </a:bodyPr>
          <a:lstStyle>
            <a:lvl1pPr lvl="0" algn="r">
              <a:spcBef>
                <a:spcPts val="0"/>
              </a:spcBef>
              <a:spcAft>
                <a:spcPts val="0"/>
              </a:spcAft>
              <a:buClr>
                <a:schemeClr val="lt2"/>
              </a:buClr>
              <a:buSzPts val="4800"/>
              <a:buFont typeface="Lucida Sans"/>
              <a:buNone/>
              <a:defRPr b="1" sz="4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6"/>
          <p:cNvSpPr txBox="1"/>
          <p:nvPr>
            <p:ph idx="1" type="body"/>
          </p:nvPr>
        </p:nvSpPr>
        <p:spPr>
          <a:xfrm>
            <a:off x="5230284" y="2931712"/>
            <a:ext cx="6096000" cy="1454888"/>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564"/>
              <a:buNone/>
              <a:defRPr sz="2300">
                <a:solidFill>
                  <a:schemeClr val="lt1"/>
                </a:solidFill>
              </a:defRPr>
            </a:lvl1pPr>
            <a:lvl2pPr indent="-228600" lvl="1" marL="914400" algn="l">
              <a:spcBef>
                <a:spcPts val="324"/>
              </a:spcBef>
              <a:spcAft>
                <a:spcPts val="0"/>
              </a:spcAft>
              <a:buSzPts val="1800"/>
              <a:buNone/>
              <a:defRPr sz="1800">
                <a:solidFill>
                  <a:schemeClr val="lt1"/>
                </a:solidFill>
              </a:defRPr>
            </a:lvl2pPr>
            <a:lvl3pPr indent="-228600" lvl="2" marL="1371600" algn="l">
              <a:spcBef>
                <a:spcPts val="350"/>
              </a:spcBef>
              <a:spcAft>
                <a:spcPts val="0"/>
              </a:spcAft>
              <a:buSzPts val="1600"/>
              <a:buNone/>
              <a:defRPr sz="1600">
                <a:solidFill>
                  <a:schemeClr val="lt1"/>
                </a:solidFill>
              </a:defRPr>
            </a:lvl3pPr>
            <a:lvl4pPr indent="-228600" lvl="3" marL="1828800" algn="l">
              <a:spcBef>
                <a:spcPts val="350"/>
              </a:spcBef>
              <a:spcAft>
                <a:spcPts val="0"/>
              </a:spcAft>
              <a:buSzPts val="1400"/>
              <a:buNone/>
              <a:defRPr sz="1400">
                <a:solidFill>
                  <a:schemeClr val="lt1"/>
                </a:solidFill>
              </a:defRPr>
            </a:lvl4pPr>
            <a:lvl5pPr indent="-228600" lvl="4" marL="2286000" algn="l">
              <a:spcBef>
                <a:spcPts val="350"/>
              </a:spcBef>
              <a:spcAft>
                <a:spcPts val="0"/>
              </a:spcAft>
              <a:buSzPts val="1400"/>
              <a:buNone/>
              <a:defRPr sz="1400">
                <a:solidFill>
                  <a:schemeClr val="lt1"/>
                </a:solidFill>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0" name="Google Shape;50;p86"/>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6"/>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86"/>
          <p:cNvSpPr/>
          <p:nvPr/>
        </p:nvSpPr>
        <p:spPr>
          <a:xfrm>
            <a:off x="4848907" y="3005472"/>
            <a:ext cx="24384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54" name="Google Shape;54;p86"/>
          <p:cNvSpPr/>
          <p:nvPr/>
        </p:nvSpPr>
        <p:spPr>
          <a:xfrm>
            <a:off x="4600352" y="3005472"/>
            <a:ext cx="24384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bg>
      <p:bgPr>
        <a:gradFill>
          <a:gsLst>
            <a:gs pos="0">
              <a:srgbClr val="B1B1B1"/>
            </a:gs>
            <a:gs pos="40000">
              <a:srgbClr val="9E9E9E"/>
            </a:gs>
            <a:gs pos="100000">
              <a:schemeClr val="dk1"/>
            </a:gs>
          </a:gsLst>
          <a:path path="circle">
            <a:fillToRect b="100%" l="100%" r="0%" t="0%"/>
          </a:path>
          <a:tileRect b="0%" l="0%" r="-100%" t="-100%"/>
        </a:gradFill>
      </p:bgPr>
    </p:bg>
    <p:spTree>
      <p:nvGrpSpPr>
        <p:cNvPr id="55" name="Shape 55"/>
        <p:cNvGrpSpPr/>
        <p:nvPr/>
      </p:nvGrpSpPr>
      <p:grpSpPr>
        <a:xfrm>
          <a:off x="0" y="0"/>
          <a:ext cx="0" cy="0"/>
          <a:chOff x="0" y="0"/>
          <a:chExt cx="0" cy="0"/>
        </a:xfrm>
      </p:grpSpPr>
      <p:sp>
        <p:nvSpPr>
          <p:cNvPr id="56" name="Google Shape;56;p87"/>
          <p:cNvSpPr txBox="1"/>
          <p:nvPr>
            <p:ph idx="1" type="body"/>
          </p:nvPr>
        </p:nvSpPr>
        <p:spPr>
          <a:xfrm>
            <a:off x="609600" y="1481329"/>
            <a:ext cx="53848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7" name="Google Shape;57;p87"/>
          <p:cNvSpPr txBox="1"/>
          <p:nvPr>
            <p:ph idx="2" type="body"/>
          </p:nvPr>
        </p:nvSpPr>
        <p:spPr>
          <a:xfrm>
            <a:off x="6197600" y="1481329"/>
            <a:ext cx="5384800" cy="4525963"/>
          </a:xfrm>
          <a:prstGeom prst="rect">
            <a:avLst/>
          </a:prstGeom>
          <a:noFill/>
          <a:ln>
            <a:noFill/>
          </a:ln>
        </p:spPr>
        <p:txBody>
          <a:bodyPr anchorCtr="0" anchor="t" bIns="45700" lIns="91425" spcFirstLastPara="1" rIns="91425" wrap="square" tIns="45700">
            <a:normAutofit/>
          </a:bodyPr>
          <a:lstStyle>
            <a:lvl1pPr indent="-349504" lvl="0" marL="457200" algn="l">
              <a:spcBef>
                <a:spcPts val="400"/>
              </a:spcBef>
              <a:spcAft>
                <a:spcPts val="0"/>
              </a:spcAft>
              <a:buSzPts val="1904"/>
              <a:buChar char="🞂"/>
              <a:defRPr sz="2800"/>
            </a:lvl1pPr>
            <a:lvl2pPr indent="-381000" lvl="1" marL="914400" algn="l">
              <a:spcBef>
                <a:spcPts val="324"/>
              </a:spcBef>
              <a:spcAft>
                <a:spcPts val="0"/>
              </a:spcAft>
              <a:buSzPts val="2400"/>
              <a:buChar char="◦"/>
              <a:defRPr sz="2400"/>
            </a:lvl2pPr>
            <a:lvl3pPr indent="-355600" lvl="2" marL="1371600" algn="l">
              <a:spcBef>
                <a:spcPts val="350"/>
              </a:spcBef>
              <a:spcAft>
                <a:spcPts val="0"/>
              </a:spcAft>
              <a:buSzPts val="2000"/>
              <a:buChar char="●"/>
              <a:defRPr sz="2000"/>
            </a:lvl3pPr>
            <a:lvl4pPr indent="-342900" lvl="3" marL="1828800" algn="l">
              <a:spcBef>
                <a:spcPts val="350"/>
              </a:spcBef>
              <a:spcAft>
                <a:spcPts val="0"/>
              </a:spcAft>
              <a:buSzPts val="1800"/>
              <a:buChar char="●"/>
              <a:defRPr sz="1800"/>
            </a:lvl4pPr>
            <a:lvl5pPr indent="-342900" lvl="4" marL="2286000" algn="l">
              <a:spcBef>
                <a:spcPts val="350"/>
              </a:spcBef>
              <a:spcAft>
                <a:spcPts val="0"/>
              </a:spcAft>
              <a:buSzPts val="1800"/>
              <a:buChar char="●"/>
              <a:defRPr sz="18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58" name="Google Shape;58;p87"/>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7"/>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1" name="Google Shape;61;p8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bg>
      <p:bgPr>
        <a:blipFill rotWithShape="1">
          <a:blip r:embed="rId2">
            <a:alphaModFix/>
          </a:blip>
          <a:tile algn="tl" flip="none" tx="0" sx="50000" ty="0" sy="50000"/>
        </a:blipFill>
      </p:bgPr>
    </p:bg>
    <p:spTree>
      <p:nvGrpSpPr>
        <p:cNvPr id="62" name="Shape 62"/>
        <p:cNvGrpSpPr/>
        <p:nvPr/>
      </p:nvGrpSpPr>
      <p:grpSpPr>
        <a:xfrm>
          <a:off x="0" y="0"/>
          <a:ext cx="0" cy="0"/>
          <a:chOff x="0" y="0"/>
          <a:chExt cx="0" cy="0"/>
        </a:xfrm>
      </p:grpSpPr>
      <p:sp>
        <p:nvSpPr>
          <p:cNvPr id="63" name="Google Shape;63;p88"/>
          <p:cNvSpPr txBox="1"/>
          <p:nvPr>
            <p:ph type="title"/>
          </p:nvPr>
        </p:nvSpPr>
        <p:spPr>
          <a:xfrm>
            <a:off x="609600" y="273050"/>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100"/>
              <a:buFont typeface="Lucida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8"/>
          <p:cNvSpPr txBox="1"/>
          <p:nvPr>
            <p:ph idx="1" type="body"/>
          </p:nvPr>
        </p:nvSpPr>
        <p:spPr>
          <a:xfrm>
            <a:off x="609600" y="5410200"/>
            <a:ext cx="5386917"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5" name="Google Shape;65;p88"/>
          <p:cNvSpPr txBox="1"/>
          <p:nvPr>
            <p:ph idx="2" type="body"/>
          </p:nvPr>
        </p:nvSpPr>
        <p:spPr>
          <a:xfrm>
            <a:off x="6193369" y="5410200"/>
            <a:ext cx="5389033" cy="762000"/>
          </a:xfrm>
          <a:prstGeom prst="rect">
            <a:avLst/>
          </a:prstGeom>
          <a:solidFill>
            <a:schemeClr val="accent1"/>
          </a:solidFill>
          <a:ln cap="flat" cmpd="sng" w="9650">
            <a:solidFill>
              <a:schemeClr val="accent1"/>
            </a:solidFill>
            <a:prstDash val="solid"/>
            <a:miter lim="800000"/>
            <a:headEnd len="sm" w="sm" type="none"/>
            <a:tailEnd len="sm" w="sm" type="none"/>
          </a:ln>
        </p:spPr>
        <p:txBody>
          <a:bodyPr anchorCtr="0" anchor="ctr" bIns="45700" lIns="182875" spcFirstLastPara="1" rIns="91425" wrap="square" tIns="45700">
            <a:normAutofit/>
          </a:bodyPr>
          <a:lstStyle>
            <a:lvl1pPr indent="-228600" lvl="0" marL="457200" algn="l">
              <a:spcBef>
                <a:spcPts val="400"/>
              </a:spcBef>
              <a:spcAft>
                <a:spcPts val="0"/>
              </a:spcAft>
              <a:buSzPts val="1632"/>
              <a:buNone/>
              <a:defRPr b="0" sz="2400">
                <a:solidFill>
                  <a:schemeClr val="lt1"/>
                </a:solidFill>
              </a:defRPr>
            </a:lvl1pPr>
            <a:lvl2pPr indent="-228600" lvl="1" marL="914400" algn="l">
              <a:spcBef>
                <a:spcPts val="324"/>
              </a:spcBef>
              <a:spcAft>
                <a:spcPts val="0"/>
              </a:spcAft>
              <a:buSzPts val="2000"/>
              <a:buNone/>
              <a:defRPr b="1" sz="2000"/>
            </a:lvl2pPr>
            <a:lvl3pPr indent="-228600" lvl="2" marL="1371600" algn="l">
              <a:spcBef>
                <a:spcPts val="350"/>
              </a:spcBef>
              <a:spcAft>
                <a:spcPts val="0"/>
              </a:spcAft>
              <a:buSzPts val="1800"/>
              <a:buNone/>
              <a:defRPr b="1" sz="1800"/>
            </a:lvl3pPr>
            <a:lvl4pPr indent="-228600" lvl="3" marL="1828800" algn="l">
              <a:spcBef>
                <a:spcPts val="350"/>
              </a:spcBef>
              <a:spcAft>
                <a:spcPts val="0"/>
              </a:spcAft>
              <a:buSzPts val="1600"/>
              <a:buNone/>
              <a:defRPr b="1" sz="1600"/>
            </a:lvl4pPr>
            <a:lvl5pPr indent="-228600" lvl="4" marL="2286000" algn="l">
              <a:spcBef>
                <a:spcPts val="350"/>
              </a:spcBef>
              <a:spcAft>
                <a:spcPts val="0"/>
              </a:spcAft>
              <a:buSzPts val="1600"/>
              <a:buNone/>
              <a:defRPr b="1"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6" name="Google Shape;66;p88"/>
          <p:cNvSpPr txBox="1"/>
          <p:nvPr>
            <p:ph idx="3" type="body"/>
          </p:nvPr>
        </p:nvSpPr>
        <p:spPr>
          <a:xfrm>
            <a:off x="609600" y="1444295"/>
            <a:ext cx="5386917"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40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7" name="Google Shape;67;p88"/>
          <p:cNvSpPr txBox="1"/>
          <p:nvPr>
            <p:ph idx="4" type="body"/>
          </p:nvPr>
        </p:nvSpPr>
        <p:spPr>
          <a:xfrm>
            <a:off x="6193368" y="1444295"/>
            <a:ext cx="5389033" cy="3941763"/>
          </a:xfrm>
          <a:prstGeom prst="rect">
            <a:avLst/>
          </a:prstGeom>
          <a:noFill/>
          <a:ln>
            <a:noFill/>
          </a:ln>
        </p:spPr>
        <p:txBody>
          <a:bodyPr anchorCtr="0" anchor="t" bIns="45700" lIns="91425" spcFirstLastPara="1" rIns="91425" wrap="square" tIns="45700">
            <a:normAutofit/>
          </a:bodyPr>
          <a:lstStyle>
            <a:lvl1pPr indent="-332232" lvl="0" marL="457200" algn="l">
              <a:spcBef>
                <a:spcPts val="0"/>
              </a:spcBef>
              <a:spcAft>
                <a:spcPts val="0"/>
              </a:spcAft>
              <a:buSzPts val="1632"/>
              <a:buChar char="🞂"/>
              <a:defRPr sz="2400"/>
            </a:lvl1pPr>
            <a:lvl2pPr indent="-355600" lvl="1" marL="914400" algn="l">
              <a:spcBef>
                <a:spcPts val="324"/>
              </a:spcBef>
              <a:spcAft>
                <a:spcPts val="0"/>
              </a:spcAft>
              <a:buSzPts val="2000"/>
              <a:buChar char="◦"/>
              <a:defRPr sz="2000"/>
            </a:lvl2pPr>
            <a:lvl3pPr indent="-342900" lvl="2" marL="1371600" algn="l">
              <a:spcBef>
                <a:spcPts val="350"/>
              </a:spcBef>
              <a:spcAft>
                <a:spcPts val="0"/>
              </a:spcAft>
              <a:buSzPts val="1800"/>
              <a:buChar char="●"/>
              <a:defRPr sz="1800"/>
            </a:lvl3pPr>
            <a:lvl4pPr indent="-330200" lvl="3" marL="1828800" algn="l">
              <a:spcBef>
                <a:spcPts val="350"/>
              </a:spcBef>
              <a:spcAft>
                <a:spcPts val="0"/>
              </a:spcAft>
              <a:buSzPts val="1600"/>
              <a:buChar char="●"/>
              <a:defRPr sz="1600"/>
            </a:lvl4pPr>
            <a:lvl5pPr indent="-330200" lvl="4" marL="2286000" algn="l">
              <a:spcBef>
                <a:spcPts val="350"/>
              </a:spcBef>
              <a:spcAft>
                <a:spcPts val="0"/>
              </a:spcAft>
              <a:buSzPts val="1600"/>
              <a:buChar char="●"/>
              <a:defRPr sz="16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68" name="Google Shape;68;p88"/>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88"/>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88"/>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gradFill>
          <a:gsLst>
            <a:gs pos="0">
              <a:srgbClr val="B1B1B1"/>
            </a:gs>
            <a:gs pos="40000">
              <a:srgbClr val="9E9E9E"/>
            </a:gs>
            <a:gs pos="100000">
              <a:schemeClr val="dk1"/>
            </a:gs>
          </a:gsLst>
          <a:path path="circle">
            <a:fillToRect b="100%" l="100%" r="0%" t="0%"/>
          </a:path>
          <a:tileRect b="0%" l="0%" r="-100%" t="-100%"/>
        </a:gradFill>
      </p:bgPr>
    </p:bg>
    <p:spTree>
      <p:nvGrpSpPr>
        <p:cNvPr id="71" name="Shape 71"/>
        <p:cNvGrpSpPr/>
        <p:nvPr/>
      </p:nvGrpSpPr>
      <p:grpSpPr>
        <a:xfrm>
          <a:off x="0" y="0"/>
          <a:ext cx="0" cy="0"/>
          <a:chOff x="0" y="0"/>
          <a:chExt cx="0" cy="0"/>
        </a:xfrm>
      </p:grpSpPr>
      <p:sp>
        <p:nvSpPr>
          <p:cNvPr id="72" name="Google Shape;72;p89"/>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9"/>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9"/>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5" name="Google Shape;75;p8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bg>
      <p:bgPr>
        <a:blipFill rotWithShape="1">
          <a:blip r:embed="rId2">
            <a:alphaModFix/>
          </a:blip>
          <a:tile algn="tl" flip="none" tx="0" sx="50000" ty="0" sy="50000"/>
        </a:blipFill>
      </p:bgPr>
    </p:bg>
    <p:spTree>
      <p:nvGrpSpPr>
        <p:cNvPr id="76" name="Shape 76"/>
        <p:cNvGrpSpPr/>
        <p:nvPr/>
      </p:nvGrpSpPr>
      <p:grpSpPr>
        <a:xfrm>
          <a:off x="0" y="0"/>
          <a:ext cx="0" cy="0"/>
          <a:chOff x="0" y="0"/>
          <a:chExt cx="0" cy="0"/>
        </a:xfrm>
      </p:grpSpPr>
      <p:sp>
        <p:nvSpPr>
          <p:cNvPr id="77" name="Google Shape;77;p90"/>
          <p:cNvSpPr txBox="1"/>
          <p:nvPr>
            <p:ph type="title"/>
          </p:nvPr>
        </p:nvSpPr>
        <p:spPr>
          <a:xfrm>
            <a:off x="1219200" y="4876800"/>
            <a:ext cx="9975701" cy="457200"/>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Clr>
                <a:schemeClr val="accent1"/>
              </a:buClr>
              <a:buSzPts val="2500"/>
              <a:buFont typeface="Lucida Sans"/>
              <a:buNone/>
              <a:defRPr b="0" sz="2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90"/>
          <p:cNvSpPr txBox="1"/>
          <p:nvPr>
            <p:ph idx="1" type="body"/>
          </p:nvPr>
        </p:nvSpPr>
        <p:spPr>
          <a:xfrm>
            <a:off x="5892800" y="5355102"/>
            <a:ext cx="5299456" cy="914400"/>
          </a:xfrm>
          <a:prstGeom prst="rect">
            <a:avLst/>
          </a:prstGeom>
          <a:noFill/>
          <a:ln>
            <a:noFill/>
          </a:ln>
        </p:spPr>
        <p:txBody>
          <a:bodyPr anchorCtr="0" anchor="t" bIns="45700" lIns="91425" spcFirstLastPara="1" rIns="91425" wrap="square" tIns="45700">
            <a:normAutofit/>
          </a:bodyPr>
          <a:lstStyle>
            <a:lvl1pPr indent="-228600" lvl="0" marL="457200" algn="r">
              <a:spcBef>
                <a:spcPts val="400"/>
              </a:spcBef>
              <a:spcAft>
                <a:spcPts val="0"/>
              </a:spcAft>
              <a:buSzPts val="1088"/>
              <a:buNone/>
              <a:defRPr sz="1600"/>
            </a:lvl1pPr>
            <a:lvl2pPr indent="-228600" lvl="1" marL="914400" algn="l">
              <a:spcBef>
                <a:spcPts val="324"/>
              </a:spcBef>
              <a:spcAft>
                <a:spcPts val="0"/>
              </a:spcAft>
              <a:buSzPts val="1200"/>
              <a:buNone/>
              <a:defRPr sz="1200"/>
            </a:lvl2pPr>
            <a:lvl3pPr indent="-228600" lvl="2" marL="1371600" algn="l">
              <a:spcBef>
                <a:spcPts val="350"/>
              </a:spcBef>
              <a:spcAft>
                <a:spcPts val="0"/>
              </a:spcAft>
              <a:buSzPts val="1000"/>
              <a:buNone/>
              <a:defRPr sz="1000"/>
            </a:lvl3pPr>
            <a:lvl4pPr indent="-228600" lvl="3" marL="1828800" algn="l">
              <a:spcBef>
                <a:spcPts val="350"/>
              </a:spcBef>
              <a:spcAft>
                <a:spcPts val="0"/>
              </a:spcAft>
              <a:buSzPts val="900"/>
              <a:buNone/>
              <a:defRPr sz="900"/>
            </a:lvl4pPr>
            <a:lvl5pPr indent="-228600" lvl="4" marL="2286000" algn="l">
              <a:spcBef>
                <a:spcPts val="350"/>
              </a:spcBef>
              <a:spcAft>
                <a:spcPts val="0"/>
              </a:spcAft>
              <a:buSzPts val="900"/>
              <a:buNone/>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79" name="Google Shape;79;p90"/>
          <p:cNvSpPr txBox="1"/>
          <p:nvPr>
            <p:ph idx="2" type="body"/>
          </p:nvPr>
        </p:nvSpPr>
        <p:spPr>
          <a:xfrm>
            <a:off x="1219200" y="274320"/>
            <a:ext cx="9973056" cy="4572000"/>
          </a:xfrm>
          <a:prstGeom prst="rect">
            <a:avLst/>
          </a:prstGeom>
          <a:noFill/>
          <a:ln>
            <a:noFill/>
          </a:ln>
        </p:spPr>
        <p:txBody>
          <a:bodyPr anchorCtr="0" anchor="t" bIns="45700" lIns="91425" spcFirstLastPara="1" rIns="91425" wrap="square" tIns="45700">
            <a:normAutofit/>
          </a:bodyPr>
          <a:lstStyle>
            <a:lvl1pPr indent="-366776" lvl="0" marL="457200" algn="l">
              <a:spcBef>
                <a:spcPts val="400"/>
              </a:spcBef>
              <a:spcAft>
                <a:spcPts val="0"/>
              </a:spcAft>
              <a:buSzPts val="2176"/>
              <a:buChar char="🞂"/>
              <a:defRPr sz="3200"/>
            </a:lvl1pPr>
            <a:lvl2pPr indent="-406400" lvl="1" marL="914400" algn="l">
              <a:spcBef>
                <a:spcPts val="324"/>
              </a:spcBef>
              <a:spcAft>
                <a:spcPts val="0"/>
              </a:spcAft>
              <a:buSzPts val="2800"/>
              <a:buChar char="◦"/>
              <a:defRPr sz="2800"/>
            </a:lvl2pPr>
            <a:lvl3pPr indent="-381000" lvl="2" marL="1371600" algn="l">
              <a:spcBef>
                <a:spcPts val="350"/>
              </a:spcBef>
              <a:spcAft>
                <a:spcPts val="0"/>
              </a:spcAft>
              <a:buSzPts val="2400"/>
              <a:buChar char="●"/>
              <a:defRPr sz="2400"/>
            </a:lvl3pPr>
            <a:lvl4pPr indent="-355600" lvl="3" marL="1828800" algn="l">
              <a:spcBef>
                <a:spcPts val="350"/>
              </a:spcBef>
              <a:spcAft>
                <a:spcPts val="0"/>
              </a:spcAft>
              <a:buSzPts val="2000"/>
              <a:buChar char="●"/>
              <a:defRPr sz="2000"/>
            </a:lvl4pPr>
            <a:lvl5pPr indent="-355600" lvl="4" marL="2286000" algn="l">
              <a:spcBef>
                <a:spcPts val="350"/>
              </a:spcBef>
              <a:spcAft>
                <a:spcPts val="0"/>
              </a:spcAft>
              <a:buSzPts val="2000"/>
              <a:buChar char="●"/>
              <a:defRPr sz="20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0" name="Google Shape;80;p90"/>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90"/>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0"/>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gradFill>
          <a:gsLst>
            <a:gs pos="0">
              <a:srgbClr val="B1B1B1"/>
            </a:gs>
            <a:gs pos="40000">
              <a:srgbClr val="9E9E9E"/>
            </a:gs>
            <a:gs pos="100000">
              <a:schemeClr val="dk1"/>
            </a:gs>
          </a:gsLst>
          <a:path path="circle">
            <a:fillToRect b="100%" l="100%" r="0%" t="0%"/>
          </a:path>
          <a:tileRect b="0%" l="0%" r="-100%" t="-100%"/>
        </a:gradFill>
      </p:bgPr>
    </p:bg>
    <p:spTree>
      <p:nvGrpSpPr>
        <p:cNvPr id="83" name="Shape 83"/>
        <p:cNvGrpSpPr/>
        <p:nvPr/>
      </p:nvGrpSpPr>
      <p:grpSpPr>
        <a:xfrm>
          <a:off x="0" y="0"/>
          <a:ext cx="0" cy="0"/>
          <a:chOff x="0" y="0"/>
          <a:chExt cx="0" cy="0"/>
        </a:xfrm>
      </p:grpSpPr>
      <p:sp>
        <p:nvSpPr>
          <p:cNvPr id="84" name="Google Shape;84;p91"/>
          <p:cNvSpPr txBox="1"/>
          <p:nvPr>
            <p:ph idx="1" type="body"/>
          </p:nvPr>
        </p:nvSpPr>
        <p:spPr>
          <a:xfrm>
            <a:off x="1521643" y="5443402"/>
            <a:ext cx="9550400" cy="648232"/>
          </a:xfrm>
          <a:prstGeom prst="rect">
            <a:avLst/>
          </a:prstGeom>
          <a:noFill/>
          <a:ln>
            <a:noFill/>
          </a:ln>
        </p:spPr>
        <p:txBody>
          <a:bodyPr anchorCtr="0" anchor="t" bIns="45700" lIns="91425" spcFirstLastPara="1" rIns="91425" wrap="square" tIns="0">
            <a:normAutofit/>
          </a:bodyPr>
          <a:lstStyle>
            <a:lvl1pPr indent="-228600" lvl="0" marL="457200" marR="18288" algn="r">
              <a:spcBef>
                <a:spcPts val="400"/>
              </a:spcBef>
              <a:spcAft>
                <a:spcPts val="0"/>
              </a:spcAft>
              <a:buSzPts val="952"/>
              <a:buNone/>
              <a:defRPr sz="1400"/>
            </a:lvl1pPr>
            <a:lvl2pPr indent="-304800" lvl="1" marL="914400" algn="l">
              <a:spcBef>
                <a:spcPts val="324"/>
              </a:spcBef>
              <a:spcAft>
                <a:spcPts val="0"/>
              </a:spcAft>
              <a:buSzPts val="1200"/>
              <a:buChar char="◦"/>
              <a:defRPr sz="1200"/>
            </a:lvl2pPr>
            <a:lvl3pPr indent="-292100" lvl="2" marL="1371600" algn="l">
              <a:spcBef>
                <a:spcPts val="350"/>
              </a:spcBef>
              <a:spcAft>
                <a:spcPts val="0"/>
              </a:spcAft>
              <a:buSzPts val="1000"/>
              <a:buChar char="●"/>
              <a:defRPr sz="1000"/>
            </a:lvl3pPr>
            <a:lvl4pPr indent="-285750" lvl="3" marL="1828800" algn="l">
              <a:spcBef>
                <a:spcPts val="350"/>
              </a:spcBef>
              <a:spcAft>
                <a:spcPts val="0"/>
              </a:spcAft>
              <a:buSzPts val="900"/>
              <a:buChar char="●"/>
              <a:defRPr sz="900"/>
            </a:lvl4pPr>
            <a:lvl5pPr indent="-285750" lvl="4" marL="2286000" algn="l">
              <a:spcBef>
                <a:spcPts val="350"/>
              </a:spcBef>
              <a:spcAft>
                <a:spcPts val="0"/>
              </a:spcAft>
              <a:buSzPts val="900"/>
              <a:buChar char="●"/>
              <a:defRPr sz="900"/>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85" name="Google Shape;85;p91"/>
          <p:cNvSpPr/>
          <p:nvPr>
            <p:ph idx="2" type="pic"/>
          </p:nvPr>
        </p:nvSpPr>
        <p:spPr>
          <a:xfrm>
            <a:off x="304800" y="189968"/>
            <a:ext cx="11582400" cy="4389120"/>
          </a:xfrm>
          <a:prstGeom prst="rect">
            <a:avLst/>
          </a:prstGeom>
          <a:solidFill>
            <a:schemeClr val="dk2"/>
          </a:solidFill>
          <a:ln cap="flat" cmpd="sng" w="9525">
            <a:solidFill>
              <a:schemeClr val="dk1"/>
            </a:solidFill>
            <a:prstDash val="solid"/>
            <a:round/>
            <a:headEnd len="sm" w="sm" type="none"/>
            <a:tailEnd len="sm" w="sm" type="none"/>
          </a:ln>
        </p:spPr>
      </p:sp>
      <p:sp>
        <p:nvSpPr>
          <p:cNvPr id="86" name="Google Shape;86;p91"/>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91"/>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91"/>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b="0" sz="1000">
                <a:solidFill>
                  <a:schemeClr val="lt1"/>
                </a:solidFill>
                <a:latin typeface="Lucida Sans"/>
                <a:ea typeface="Lucida Sans"/>
                <a:cs typeface="Lucida Sans"/>
                <a:sym typeface="Lucida Sans"/>
              </a:defRPr>
            </a:lvl1pPr>
            <a:lvl2pPr indent="0" lvl="1" marL="0" algn="r">
              <a:spcBef>
                <a:spcPts val="0"/>
              </a:spcBef>
              <a:buNone/>
              <a:defRPr b="0" sz="1000">
                <a:solidFill>
                  <a:schemeClr val="lt1"/>
                </a:solidFill>
                <a:latin typeface="Lucida Sans"/>
                <a:ea typeface="Lucida Sans"/>
                <a:cs typeface="Lucida Sans"/>
                <a:sym typeface="Lucida Sans"/>
              </a:defRPr>
            </a:lvl2pPr>
            <a:lvl3pPr indent="0" lvl="2" marL="0" algn="r">
              <a:spcBef>
                <a:spcPts val="0"/>
              </a:spcBef>
              <a:buNone/>
              <a:defRPr b="0" sz="1000">
                <a:solidFill>
                  <a:schemeClr val="lt1"/>
                </a:solidFill>
                <a:latin typeface="Lucida Sans"/>
                <a:ea typeface="Lucida Sans"/>
                <a:cs typeface="Lucida Sans"/>
                <a:sym typeface="Lucida Sans"/>
              </a:defRPr>
            </a:lvl3pPr>
            <a:lvl4pPr indent="0" lvl="3" marL="0" algn="r">
              <a:spcBef>
                <a:spcPts val="0"/>
              </a:spcBef>
              <a:buNone/>
              <a:defRPr b="0" sz="1000">
                <a:solidFill>
                  <a:schemeClr val="lt1"/>
                </a:solidFill>
                <a:latin typeface="Lucida Sans"/>
                <a:ea typeface="Lucida Sans"/>
                <a:cs typeface="Lucida Sans"/>
                <a:sym typeface="Lucida Sans"/>
              </a:defRPr>
            </a:lvl4pPr>
            <a:lvl5pPr indent="0" lvl="4" marL="0" algn="r">
              <a:spcBef>
                <a:spcPts val="0"/>
              </a:spcBef>
              <a:buNone/>
              <a:defRPr b="0" sz="1000">
                <a:solidFill>
                  <a:schemeClr val="lt1"/>
                </a:solidFill>
                <a:latin typeface="Lucida Sans"/>
                <a:ea typeface="Lucida Sans"/>
                <a:cs typeface="Lucida Sans"/>
                <a:sym typeface="Lucida Sans"/>
              </a:defRPr>
            </a:lvl5pPr>
            <a:lvl6pPr indent="0" lvl="5" marL="0" algn="r">
              <a:spcBef>
                <a:spcPts val="0"/>
              </a:spcBef>
              <a:buNone/>
              <a:defRPr b="0" sz="1000">
                <a:solidFill>
                  <a:schemeClr val="lt1"/>
                </a:solidFill>
                <a:latin typeface="Lucida Sans"/>
                <a:ea typeface="Lucida Sans"/>
                <a:cs typeface="Lucida Sans"/>
                <a:sym typeface="Lucida Sans"/>
              </a:defRPr>
            </a:lvl6pPr>
            <a:lvl7pPr indent="0" lvl="6" marL="0" algn="r">
              <a:spcBef>
                <a:spcPts val="0"/>
              </a:spcBef>
              <a:buNone/>
              <a:defRPr b="0" sz="1000">
                <a:solidFill>
                  <a:schemeClr val="lt1"/>
                </a:solidFill>
                <a:latin typeface="Lucida Sans"/>
                <a:ea typeface="Lucida Sans"/>
                <a:cs typeface="Lucida Sans"/>
                <a:sym typeface="Lucida Sans"/>
              </a:defRPr>
            </a:lvl7pPr>
            <a:lvl8pPr indent="0" lvl="7" marL="0" algn="r">
              <a:spcBef>
                <a:spcPts val="0"/>
              </a:spcBef>
              <a:buNone/>
              <a:defRPr b="0" sz="1000">
                <a:solidFill>
                  <a:schemeClr val="lt1"/>
                </a:solidFill>
                <a:latin typeface="Lucida Sans"/>
                <a:ea typeface="Lucida Sans"/>
                <a:cs typeface="Lucida Sans"/>
                <a:sym typeface="Lucida Sans"/>
              </a:defRPr>
            </a:lvl8pPr>
            <a:lvl9pPr indent="0" lvl="8" marL="0" algn="r">
              <a:spcBef>
                <a:spcPts val="0"/>
              </a:spcBef>
              <a:buNone/>
              <a:defRPr b="0" sz="1000">
                <a:solidFill>
                  <a:schemeClr val="lt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
        <p:nvSpPr>
          <p:cNvPr id="89" name="Google Shape;89;p91"/>
          <p:cNvSpPr txBox="1"/>
          <p:nvPr>
            <p:ph type="title"/>
          </p:nvPr>
        </p:nvSpPr>
        <p:spPr>
          <a:xfrm>
            <a:off x="304800" y="4865122"/>
            <a:ext cx="10767243" cy="562672"/>
          </a:xfrm>
          <a:prstGeom prst="rect">
            <a:avLst/>
          </a:prstGeom>
          <a:noFill/>
          <a:ln>
            <a:noFill/>
          </a:ln>
        </p:spPr>
        <p:txBody>
          <a:bodyPr anchorCtr="0" anchor="t" bIns="45700" lIns="91425" spcFirstLastPara="1" rIns="91425" wrap="square" tIns="45700">
            <a:normAutofit/>
          </a:bodyPr>
          <a:lstStyle>
            <a:lvl1pPr lvl="0" marR="0" algn="r">
              <a:spcBef>
                <a:spcPts val="0"/>
              </a:spcBef>
              <a:spcAft>
                <a:spcPts val="0"/>
              </a:spcAft>
              <a:buClr>
                <a:schemeClr val="accent1"/>
              </a:buClr>
              <a:buSzPts val="3000"/>
              <a:buFont typeface="Lucida Sans"/>
              <a:buNone/>
              <a:defRPr b="0" sz="3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91"/>
          <p:cNvSpPr/>
          <p:nvPr/>
        </p:nvSpPr>
        <p:spPr>
          <a:xfrm>
            <a:off x="665697" y="5944936"/>
            <a:ext cx="6587499"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1" name="Google Shape;91;p91"/>
          <p:cNvSpPr/>
          <p:nvPr/>
        </p:nvSpPr>
        <p:spPr>
          <a:xfrm>
            <a:off x="647623" y="5939011"/>
            <a:ext cx="492060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2" name="Google Shape;92;p91"/>
          <p:cNvSpPr/>
          <p:nvPr/>
        </p:nvSpPr>
        <p:spPr>
          <a:xfrm>
            <a:off x="-8056" y="5791253"/>
            <a:ext cx="4536419" cy="1080868"/>
          </a:xfrm>
          <a:prstGeom prst="rtTriangle">
            <a:avLst/>
          </a:prstGeom>
          <a:blipFill rotWithShape="1">
            <a:blip r:embed="rId2">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93" name="Google Shape;93;p91"/>
          <p:cNvCxnSpPr/>
          <p:nvPr/>
        </p:nvCxnSpPr>
        <p:spPr>
          <a:xfrm>
            <a:off x="-12316" y="5787739"/>
            <a:ext cx="4540679" cy="1084383"/>
          </a:xfrm>
          <a:prstGeom prst="straightConnector1">
            <a:avLst/>
          </a:prstGeom>
          <a:noFill/>
          <a:ln cap="flat" cmpd="sng" w="12050">
            <a:solidFill>
              <a:srgbClr val="93C5D8"/>
            </a:solidFill>
            <a:prstDash val="solid"/>
            <a:miter lim="800000"/>
            <a:headEnd len="sm" w="sm" type="none"/>
            <a:tailEnd len="sm" w="sm" type="none"/>
          </a:ln>
        </p:spPr>
      </p:cxnSp>
      <p:sp>
        <p:nvSpPr>
          <p:cNvPr id="94" name="Google Shape;94;p91"/>
          <p:cNvSpPr/>
          <p:nvPr/>
        </p:nvSpPr>
        <p:spPr>
          <a:xfrm>
            <a:off x="11552149" y="4988440"/>
            <a:ext cx="24384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95" name="Google Shape;95;p91"/>
          <p:cNvSpPr/>
          <p:nvPr/>
        </p:nvSpPr>
        <p:spPr>
          <a:xfrm>
            <a:off x="11303595" y="4988440"/>
            <a:ext cx="243840" cy="228600"/>
          </a:xfrm>
          <a:prstGeom prst="chevron">
            <a:avLst>
              <a:gd fmla="val 50000" name="adj"/>
            </a:avLst>
          </a:prstGeom>
          <a:gradFill>
            <a:gsLst>
              <a:gs pos="0">
                <a:srgbClr val="1488A5"/>
              </a:gs>
              <a:gs pos="72000">
                <a:srgbClr val="4DB7DA"/>
              </a:gs>
              <a:gs pos="100000">
                <a:srgbClr val="7CC2DD"/>
              </a:gs>
            </a:gsLst>
            <a:lin ang="16200000" scaled="0"/>
          </a:gradFill>
          <a:ln cap="rnd" cmpd="sng" w="9525">
            <a:solidFill>
              <a:srgbClr val="20768B"/>
            </a:solidFill>
            <a:prstDash val="solid"/>
            <a:round/>
            <a:headEnd len="sm" w="sm" type="none"/>
            <a:tailEnd len="sm" w="sm" type="none"/>
          </a:ln>
          <a:effectLst>
            <a:outerShdw blurRad="50800" dir="5400000" dist="25400">
              <a:srgbClr val="000000">
                <a:alpha val="45882"/>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6" name="Shape 96"/>
        <p:cNvGrpSpPr/>
        <p:nvPr/>
      </p:nvGrpSpPr>
      <p:grpSpPr>
        <a:xfrm>
          <a:off x="0" y="0"/>
          <a:ext cx="0" cy="0"/>
          <a:chOff x="0" y="0"/>
          <a:chExt cx="0" cy="0"/>
        </a:xfrm>
      </p:grpSpPr>
      <p:sp>
        <p:nvSpPr>
          <p:cNvPr id="97" name="Google Shape;97;p9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92"/>
          <p:cNvSpPr txBox="1"/>
          <p:nvPr>
            <p:ph idx="1" type="body"/>
          </p:nvPr>
        </p:nvSpPr>
        <p:spPr>
          <a:xfrm rot="5400000">
            <a:off x="3902965" y="-1812035"/>
            <a:ext cx="4386071" cy="109728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99" name="Google Shape;99;p92"/>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92"/>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9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2" name="Shape 102"/>
        <p:cNvGrpSpPr/>
        <p:nvPr/>
      </p:nvGrpSpPr>
      <p:grpSpPr>
        <a:xfrm>
          <a:off x="0" y="0"/>
          <a:ext cx="0" cy="0"/>
          <a:chOff x="0" y="0"/>
          <a:chExt cx="0" cy="0"/>
        </a:xfrm>
      </p:grpSpPr>
      <p:sp>
        <p:nvSpPr>
          <p:cNvPr id="103" name="Google Shape;103;p93"/>
          <p:cNvSpPr txBox="1"/>
          <p:nvPr>
            <p:ph type="title"/>
          </p:nvPr>
        </p:nvSpPr>
        <p:spPr>
          <a:xfrm rot="5400000">
            <a:off x="7513950" y="1886041"/>
            <a:ext cx="5592761" cy="236996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93"/>
          <p:cNvSpPr txBox="1"/>
          <p:nvPr>
            <p:ph idx="1" type="body"/>
          </p:nvPr>
        </p:nvSpPr>
        <p:spPr>
          <a:xfrm rot="5400000">
            <a:off x="2029620" y="-1145379"/>
            <a:ext cx="5592760" cy="8432800"/>
          </a:xfrm>
          <a:prstGeom prst="rect">
            <a:avLst/>
          </a:prstGeom>
          <a:noFill/>
          <a:ln>
            <a:noFill/>
          </a:ln>
        </p:spPr>
        <p:txBody>
          <a:bodyPr anchorCtr="0" anchor="t" bIns="45700" lIns="91425" spcFirstLastPara="1" rIns="91425" wrap="square" tIns="45700">
            <a:normAutofit/>
          </a:bodyPr>
          <a:lstStyle>
            <a:lvl1pPr indent="-306324" lvl="0" marL="457200" algn="l">
              <a:spcBef>
                <a:spcPts val="400"/>
              </a:spcBef>
              <a:spcAft>
                <a:spcPts val="0"/>
              </a:spcAft>
              <a:buSzPts val="1224"/>
              <a:buChar char="🞂"/>
              <a:defRPr/>
            </a:lvl1pPr>
            <a:lvl2pPr indent="-342900" lvl="1" marL="914400" algn="l">
              <a:spcBef>
                <a:spcPts val="324"/>
              </a:spcBef>
              <a:spcAft>
                <a:spcPts val="0"/>
              </a:spcAft>
              <a:buSzPts val="1800"/>
              <a:buChar char="◦"/>
              <a:defRPr/>
            </a:lvl2pPr>
            <a:lvl3pPr indent="-342900" lvl="2" marL="1371600" algn="l">
              <a:spcBef>
                <a:spcPts val="350"/>
              </a:spcBef>
              <a:spcAft>
                <a:spcPts val="0"/>
              </a:spcAft>
              <a:buSzPts val="1800"/>
              <a:buChar char="●"/>
              <a:defRPr/>
            </a:lvl3pPr>
            <a:lvl4pPr indent="-342900" lvl="3" marL="1828800" algn="l">
              <a:spcBef>
                <a:spcPts val="350"/>
              </a:spcBef>
              <a:spcAft>
                <a:spcPts val="0"/>
              </a:spcAft>
              <a:buSzPts val="1800"/>
              <a:buChar char="●"/>
              <a:defRPr/>
            </a:lvl4pPr>
            <a:lvl5pPr indent="-342900" lvl="4" marL="2286000" algn="l">
              <a:spcBef>
                <a:spcPts val="350"/>
              </a:spcBef>
              <a:spcAft>
                <a:spcPts val="0"/>
              </a:spcAft>
              <a:buSzPts val="1800"/>
              <a:buChar char="●"/>
              <a:defRPr/>
            </a:lvl5pPr>
            <a:lvl6pPr indent="-342900" lvl="5" marL="2743200" algn="l">
              <a:spcBef>
                <a:spcPts val="350"/>
              </a:spcBef>
              <a:spcAft>
                <a:spcPts val="0"/>
              </a:spcAft>
              <a:buSzPts val="1800"/>
              <a:buChar char="■"/>
              <a:defRPr/>
            </a:lvl6pPr>
            <a:lvl7pPr indent="-342900" lvl="6" marL="3200400" algn="l">
              <a:spcBef>
                <a:spcPts val="350"/>
              </a:spcBef>
              <a:spcAft>
                <a:spcPts val="0"/>
              </a:spcAft>
              <a:buSzPts val="1800"/>
              <a:buChar char="■"/>
              <a:defRPr/>
            </a:lvl7pPr>
            <a:lvl8pPr indent="-342900" lvl="7" marL="3657600" algn="l">
              <a:spcBef>
                <a:spcPts val="350"/>
              </a:spcBef>
              <a:spcAft>
                <a:spcPts val="0"/>
              </a:spcAft>
              <a:buSzPts val="1800"/>
              <a:buChar char="■"/>
              <a:defRPr/>
            </a:lvl8pPr>
            <a:lvl9pPr indent="-342900" lvl="8" marL="4114800" algn="l">
              <a:spcBef>
                <a:spcPts val="350"/>
              </a:spcBef>
              <a:spcAft>
                <a:spcPts val="0"/>
              </a:spcAft>
              <a:buSzPts val="1800"/>
              <a:buChar char="■"/>
              <a:defRPr/>
            </a:lvl9pPr>
          </a:lstStyle>
          <a:p/>
        </p:txBody>
      </p:sp>
      <p:sp>
        <p:nvSpPr>
          <p:cNvPr id="105" name="Google Shape;105;p93"/>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93"/>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93"/>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4" name="Shape 114"/>
        <p:cNvGrpSpPr/>
        <p:nvPr/>
      </p:nvGrpSpPr>
      <p:grpSpPr>
        <a:xfrm>
          <a:off x="0" y="0"/>
          <a:ext cx="0" cy="0"/>
          <a:chOff x="0" y="0"/>
          <a:chExt cx="0" cy="0"/>
        </a:xfrm>
      </p:grpSpPr>
      <p:sp>
        <p:nvSpPr>
          <p:cNvPr id="115" name="Google Shape;115;p6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6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7" name="Google Shape;117;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20" name="Shape 120"/>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1" name="Shape 121"/>
        <p:cNvGrpSpPr/>
        <p:nvPr/>
      </p:nvGrpSpPr>
      <p:grpSpPr>
        <a:xfrm>
          <a:off x="0" y="0"/>
          <a:ext cx="0" cy="0"/>
          <a:chOff x="0" y="0"/>
          <a:chExt cx="0" cy="0"/>
        </a:xfrm>
      </p:grpSpPr>
      <p:sp>
        <p:nvSpPr>
          <p:cNvPr id="122" name="Google Shape;122;p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6" name="Shape 126"/>
        <p:cNvGrpSpPr/>
        <p:nvPr/>
      </p:nvGrpSpPr>
      <p:grpSpPr>
        <a:xfrm>
          <a:off x="0" y="0"/>
          <a:ext cx="0" cy="0"/>
          <a:chOff x="0" y="0"/>
          <a:chExt cx="0" cy="0"/>
        </a:xfrm>
      </p:grpSpPr>
      <p:sp>
        <p:nvSpPr>
          <p:cNvPr id="127" name="Google Shape;127;p7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7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9" name="Google Shape;129;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2" name="Shape 132"/>
        <p:cNvGrpSpPr/>
        <p:nvPr/>
      </p:nvGrpSpPr>
      <p:grpSpPr>
        <a:xfrm>
          <a:off x="0" y="0"/>
          <a:ext cx="0" cy="0"/>
          <a:chOff x="0" y="0"/>
          <a:chExt cx="0" cy="0"/>
        </a:xfrm>
      </p:grpSpPr>
      <p:sp>
        <p:nvSpPr>
          <p:cNvPr id="133" name="Google Shape;133;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8" name="Shape 138"/>
        <p:cNvGrpSpPr/>
        <p:nvPr/>
      </p:nvGrpSpPr>
      <p:grpSpPr>
        <a:xfrm>
          <a:off x="0" y="0"/>
          <a:ext cx="0" cy="0"/>
          <a:chOff x="0" y="0"/>
          <a:chExt cx="0" cy="0"/>
        </a:xfrm>
      </p:grpSpPr>
      <p:sp>
        <p:nvSpPr>
          <p:cNvPr id="139" name="Google Shape;139;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7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7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5" name="Shape 145"/>
        <p:cNvGrpSpPr/>
        <p:nvPr/>
      </p:nvGrpSpPr>
      <p:grpSpPr>
        <a:xfrm>
          <a:off x="0" y="0"/>
          <a:ext cx="0" cy="0"/>
          <a:chOff x="0" y="0"/>
          <a:chExt cx="0" cy="0"/>
        </a:xfrm>
      </p:grpSpPr>
      <p:sp>
        <p:nvSpPr>
          <p:cNvPr id="146" name="Google Shape;146;p8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8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8" name="Google Shape;148;p8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8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0" name="Google Shape;150;p8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4" name="Shape 154"/>
        <p:cNvGrpSpPr/>
        <p:nvPr/>
      </p:nvGrpSpPr>
      <p:grpSpPr>
        <a:xfrm>
          <a:off x="0" y="0"/>
          <a:ext cx="0" cy="0"/>
          <a:chOff x="0" y="0"/>
          <a:chExt cx="0" cy="0"/>
        </a:xfrm>
      </p:grpSpPr>
      <p:sp>
        <p:nvSpPr>
          <p:cNvPr id="155" name="Google Shape;15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8" name="Shape 158"/>
        <p:cNvGrpSpPr/>
        <p:nvPr/>
      </p:nvGrpSpPr>
      <p:grpSpPr>
        <a:xfrm>
          <a:off x="0" y="0"/>
          <a:ext cx="0" cy="0"/>
          <a:chOff x="0" y="0"/>
          <a:chExt cx="0" cy="0"/>
        </a:xfrm>
      </p:grpSpPr>
      <p:sp>
        <p:nvSpPr>
          <p:cNvPr id="159" name="Google Shape;159;p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1" name="Google Shape;161;p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2" name="Google Shape;162;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5" name="Shape 165"/>
        <p:cNvGrpSpPr/>
        <p:nvPr/>
      </p:nvGrpSpPr>
      <p:grpSpPr>
        <a:xfrm>
          <a:off x="0" y="0"/>
          <a:ext cx="0" cy="0"/>
          <a:chOff x="0" y="0"/>
          <a:chExt cx="0" cy="0"/>
        </a:xfrm>
      </p:grpSpPr>
      <p:sp>
        <p:nvSpPr>
          <p:cNvPr id="166" name="Google Shape;166;p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83"/>
          <p:cNvSpPr/>
          <p:nvPr>
            <p:ph idx="2" type="pic"/>
          </p:nvPr>
        </p:nvSpPr>
        <p:spPr>
          <a:xfrm>
            <a:off x="5183188" y="987425"/>
            <a:ext cx="6172200" cy="4873625"/>
          </a:xfrm>
          <a:prstGeom prst="rect">
            <a:avLst/>
          </a:prstGeom>
          <a:noFill/>
          <a:ln>
            <a:noFill/>
          </a:ln>
        </p:spPr>
      </p:sp>
      <p:sp>
        <p:nvSpPr>
          <p:cNvPr id="168" name="Google Shape;168;p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9" name="Google Shape;169;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2" name="Shape 172"/>
        <p:cNvGrpSpPr/>
        <p:nvPr/>
      </p:nvGrpSpPr>
      <p:grpSpPr>
        <a:xfrm>
          <a:off x="0" y="0"/>
          <a:ext cx="0" cy="0"/>
          <a:chOff x="0" y="0"/>
          <a:chExt cx="0" cy="0"/>
        </a:xfrm>
      </p:grpSpPr>
      <p:sp>
        <p:nvSpPr>
          <p:cNvPr id="173" name="Google Shape;173;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8" name="Shape 178"/>
        <p:cNvGrpSpPr/>
        <p:nvPr/>
      </p:nvGrpSpPr>
      <p:grpSpPr>
        <a:xfrm>
          <a:off x="0" y="0"/>
          <a:ext cx="0" cy="0"/>
          <a:chOff x="0" y="0"/>
          <a:chExt cx="0" cy="0"/>
        </a:xfrm>
      </p:grpSpPr>
      <p:sp>
        <p:nvSpPr>
          <p:cNvPr id="179" name="Google Shape;179;p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0" name="Shape 190"/>
        <p:cNvGrpSpPr/>
        <p:nvPr/>
      </p:nvGrpSpPr>
      <p:grpSpPr>
        <a:xfrm>
          <a:off x="0" y="0"/>
          <a:ext cx="0" cy="0"/>
          <a:chOff x="0" y="0"/>
          <a:chExt cx="0" cy="0"/>
        </a:xfrm>
      </p:grpSpPr>
      <p:sp>
        <p:nvSpPr>
          <p:cNvPr id="191" name="Google Shape;191;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6" name="Shape 196"/>
        <p:cNvGrpSpPr/>
        <p:nvPr/>
      </p:nvGrpSpPr>
      <p:grpSpPr>
        <a:xfrm>
          <a:off x="0" y="0"/>
          <a:ext cx="0" cy="0"/>
          <a:chOff x="0" y="0"/>
          <a:chExt cx="0" cy="0"/>
        </a:xfrm>
      </p:grpSpPr>
      <p:sp>
        <p:nvSpPr>
          <p:cNvPr id="197" name="Google Shape;197;p10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10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9" name="Google Shape;199;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2" name="Shape 202"/>
        <p:cNvGrpSpPr/>
        <p:nvPr/>
      </p:nvGrpSpPr>
      <p:grpSpPr>
        <a:xfrm>
          <a:off x="0" y="0"/>
          <a:ext cx="0" cy="0"/>
          <a:chOff x="0" y="0"/>
          <a:chExt cx="0" cy="0"/>
        </a:xfrm>
      </p:grpSpPr>
      <p:sp>
        <p:nvSpPr>
          <p:cNvPr id="203" name="Google Shape;203;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205" name="Google Shape;205;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8" name="Shape 208"/>
        <p:cNvGrpSpPr/>
        <p:nvPr/>
      </p:nvGrpSpPr>
      <p:grpSpPr>
        <a:xfrm>
          <a:off x="0" y="0"/>
          <a:ext cx="0" cy="0"/>
          <a:chOff x="0" y="0"/>
          <a:chExt cx="0" cy="0"/>
        </a:xfrm>
      </p:grpSpPr>
      <p:sp>
        <p:nvSpPr>
          <p:cNvPr id="209" name="Google Shape;209;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15" name="Shape 215"/>
        <p:cNvGrpSpPr/>
        <p:nvPr/>
      </p:nvGrpSpPr>
      <p:grpSpPr>
        <a:xfrm>
          <a:off x="0" y="0"/>
          <a:ext cx="0" cy="0"/>
          <a:chOff x="0" y="0"/>
          <a:chExt cx="0" cy="0"/>
        </a:xfrm>
      </p:grpSpPr>
      <p:sp>
        <p:nvSpPr>
          <p:cNvPr id="216" name="Google Shape;216;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18" name="Google Shape;218;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0" name="Google Shape;220;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 name="Google Shape;223;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4" name="Shape 224"/>
        <p:cNvGrpSpPr/>
        <p:nvPr/>
      </p:nvGrpSpPr>
      <p:grpSpPr>
        <a:xfrm>
          <a:off x="0" y="0"/>
          <a:ext cx="0" cy="0"/>
          <a:chOff x="0" y="0"/>
          <a:chExt cx="0" cy="0"/>
        </a:xfrm>
      </p:grpSpPr>
      <p:sp>
        <p:nvSpPr>
          <p:cNvPr id="225" name="Google Shape;225;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9" name="Shape 229"/>
        <p:cNvGrpSpPr/>
        <p:nvPr/>
      </p:nvGrpSpPr>
      <p:grpSpPr>
        <a:xfrm>
          <a:off x="0" y="0"/>
          <a:ext cx="0" cy="0"/>
          <a:chOff x="0" y="0"/>
          <a:chExt cx="0" cy="0"/>
        </a:xfrm>
      </p:grpSpPr>
      <p:sp>
        <p:nvSpPr>
          <p:cNvPr id="230" name="Google Shape;230;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3" name="Shape 233"/>
        <p:cNvGrpSpPr/>
        <p:nvPr/>
      </p:nvGrpSpPr>
      <p:grpSpPr>
        <a:xfrm>
          <a:off x="0" y="0"/>
          <a:ext cx="0" cy="0"/>
          <a:chOff x="0" y="0"/>
          <a:chExt cx="0" cy="0"/>
        </a:xfrm>
      </p:grpSpPr>
      <p:sp>
        <p:nvSpPr>
          <p:cNvPr id="234" name="Google Shape;234;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 name="Google Shape;235;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6" name="Google Shape;236;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7" name="Google Shape;237;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 name="Google Shape;238;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40" name="Shape 240"/>
        <p:cNvGrpSpPr/>
        <p:nvPr/>
      </p:nvGrpSpPr>
      <p:grpSpPr>
        <a:xfrm>
          <a:off x="0" y="0"/>
          <a:ext cx="0" cy="0"/>
          <a:chOff x="0" y="0"/>
          <a:chExt cx="0" cy="0"/>
        </a:xfrm>
      </p:grpSpPr>
      <p:sp>
        <p:nvSpPr>
          <p:cNvPr id="241" name="Google Shape;241;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109"/>
          <p:cNvSpPr/>
          <p:nvPr>
            <p:ph idx="2" type="pic"/>
          </p:nvPr>
        </p:nvSpPr>
        <p:spPr>
          <a:xfrm>
            <a:off x="5183188" y="987425"/>
            <a:ext cx="6172200" cy="4873625"/>
          </a:xfrm>
          <a:prstGeom prst="rect">
            <a:avLst/>
          </a:prstGeom>
          <a:noFill/>
          <a:ln>
            <a:noFill/>
          </a:ln>
        </p:spPr>
      </p:sp>
      <p:sp>
        <p:nvSpPr>
          <p:cNvPr id="243" name="Google Shape;243;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44" name="Google Shape;244;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47" name="Shape 247"/>
        <p:cNvGrpSpPr/>
        <p:nvPr/>
      </p:nvGrpSpPr>
      <p:grpSpPr>
        <a:xfrm>
          <a:off x="0" y="0"/>
          <a:ext cx="0" cy="0"/>
          <a:chOff x="0" y="0"/>
          <a:chExt cx="0" cy="0"/>
        </a:xfrm>
      </p:grpSpPr>
      <p:sp>
        <p:nvSpPr>
          <p:cNvPr id="248" name="Google Shape;248;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1" name="Google Shape;251;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3" name="Shape 253"/>
        <p:cNvGrpSpPr/>
        <p:nvPr/>
      </p:nvGrpSpPr>
      <p:grpSpPr>
        <a:xfrm>
          <a:off x="0" y="0"/>
          <a:ext cx="0" cy="0"/>
          <a:chOff x="0" y="0"/>
          <a:chExt cx="0" cy="0"/>
        </a:xfrm>
      </p:grpSpPr>
      <p:sp>
        <p:nvSpPr>
          <p:cNvPr id="254" name="Google Shape;254;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6" name="Google Shape;256;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 name="Google Shape;258;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67" name="Shape 267"/>
        <p:cNvGrpSpPr/>
        <p:nvPr/>
      </p:nvGrpSpPr>
      <p:grpSpPr>
        <a:xfrm>
          <a:off x="0" y="0"/>
          <a:ext cx="0" cy="0"/>
          <a:chOff x="0" y="0"/>
          <a:chExt cx="0" cy="0"/>
        </a:xfrm>
      </p:grpSpPr>
      <p:sp>
        <p:nvSpPr>
          <p:cNvPr id="268" name="Google Shape;268;p76"/>
          <p:cNvSpPr txBox="1"/>
          <p:nvPr>
            <p:ph type="title"/>
          </p:nvPr>
        </p:nvSpPr>
        <p:spPr>
          <a:xfrm>
            <a:off x="729440" y="532741"/>
            <a:ext cx="9036976" cy="426784"/>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69" name="Google Shape;269;p76"/>
          <p:cNvSpPr txBox="1"/>
          <p:nvPr>
            <p:ph idx="1" type="body"/>
          </p:nvPr>
        </p:nvSpPr>
        <p:spPr>
          <a:xfrm>
            <a:off x="729438" y="1252341"/>
            <a:ext cx="10741812" cy="4761281"/>
          </a:xfrm>
          <a:prstGeom prst="rect">
            <a:avLst/>
          </a:prstGeom>
          <a:noFill/>
          <a:ln>
            <a:noFill/>
          </a:ln>
        </p:spPr>
        <p:txBody>
          <a:bodyPr anchorCtr="0" anchor="t" bIns="0" lIns="0" spcFirstLastPara="1" rIns="0" wrap="square" tIns="0">
            <a:noAutofit/>
          </a:bodyPr>
          <a:lstStyle>
            <a:lvl1pPr indent="-228600" lvl="0" marL="457200" algn="l">
              <a:spcBef>
                <a:spcPts val="1600"/>
              </a:spcBef>
              <a:spcAft>
                <a:spcPts val="0"/>
              </a:spcAft>
              <a:buSzPts val="1400"/>
              <a:buNone/>
              <a:defRPr/>
            </a:lvl1pPr>
            <a:lvl2pPr indent="-342900" lvl="1" marL="914400" algn="l">
              <a:spcBef>
                <a:spcPts val="800"/>
              </a:spcBef>
              <a:spcAft>
                <a:spcPts val="0"/>
              </a:spcAft>
              <a:buSzPts val="1800"/>
              <a:buChar char="•"/>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howMasterSp="0">
  <p:cSld name="Cover">
    <p:bg>
      <p:bgPr>
        <a:solidFill>
          <a:srgbClr val="D8D8D8"/>
        </a:solidFill>
      </p:bgPr>
    </p:bg>
    <p:spTree>
      <p:nvGrpSpPr>
        <p:cNvPr id="270" name="Shape 270"/>
        <p:cNvGrpSpPr/>
        <p:nvPr/>
      </p:nvGrpSpPr>
      <p:grpSpPr>
        <a:xfrm>
          <a:off x="0" y="0"/>
          <a:ext cx="0" cy="0"/>
          <a:chOff x="0" y="0"/>
          <a:chExt cx="0" cy="0"/>
        </a:xfrm>
      </p:grpSpPr>
      <p:pic>
        <p:nvPicPr>
          <p:cNvPr descr="presenter version.jpg" id="271" name="Google Shape;271;p9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72" name="Google Shape;272;p94"/>
          <p:cNvSpPr txBox="1"/>
          <p:nvPr>
            <p:ph idx="1" type="subTitle"/>
          </p:nvPr>
        </p:nvSpPr>
        <p:spPr>
          <a:xfrm>
            <a:off x="737226" y="3176691"/>
            <a:ext cx="5274659" cy="1162712"/>
          </a:xfrm>
          <a:prstGeom prst="rect">
            <a:avLst/>
          </a:prstGeom>
          <a:noFill/>
          <a:ln>
            <a:noFill/>
          </a:ln>
        </p:spPr>
        <p:txBody>
          <a:bodyPr anchorCtr="0" anchor="t" bIns="0" lIns="0" spcFirstLastPara="1" rIns="0" wrap="square" tIns="0">
            <a:spAutoFit/>
          </a:bodyPr>
          <a:lstStyle>
            <a:lvl1pPr lvl="0" algn="l">
              <a:spcBef>
                <a:spcPts val="533"/>
              </a:spcBef>
              <a:spcAft>
                <a:spcPts val="0"/>
              </a:spcAft>
              <a:buClr>
                <a:schemeClr val="dk1"/>
              </a:buClr>
              <a:buSzPts val="2400"/>
              <a:buFont typeface="Arial"/>
              <a:buNone/>
              <a:defRPr b="1" sz="2400">
                <a:solidFill>
                  <a:schemeClr val="dk1"/>
                </a:solidFill>
                <a:latin typeface="Arial"/>
                <a:ea typeface="Arial"/>
                <a:cs typeface="Arial"/>
                <a:sym typeface="Arial"/>
              </a:defRPr>
            </a:lvl1pPr>
            <a:lvl2pPr lvl="1" algn="l">
              <a:spcBef>
                <a:spcPts val="533"/>
              </a:spcBef>
              <a:spcAft>
                <a:spcPts val="0"/>
              </a:spcAft>
              <a:buSzPts val="2133"/>
              <a:buNone/>
              <a:defRPr sz="2133"/>
            </a:lvl2pPr>
            <a:lvl3pPr lvl="2" algn="l">
              <a:spcBef>
                <a:spcPts val="800"/>
              </a:spcBef>
              <a:spcAft>
                <a:spcPts val="0"/>
              </a:spcAft>
              <a:buSzPts val="1800"/>
              <a:buChar char="•"/>
              <a:defRPr/>
            </a:lvl3pPr>
            <a:lvl4pPr lvl="3" algn="l">
              <a:spcBef>
                <a:spcPts val="800"/>
              </a:spcBef>
              <a:spcAft>
                <a:spcPts val="0"/>
              </a:spcAft>
              <a:buSzPts val="1800"/>
              <a:buChar char="•"/>
              <a:defRPr/>
            </a:lvl4pPr>
            <a:lvl5pPr lvl="4" algn="l">
              <a:lnSpc>
                <a:spcPct val="100000"/>
              </a:lnSpc>
              <a:spcBef>
                <a:spcPts val="800"/>
              </a:spcBef>
              <a:spcAft>
                <a:spcPts val="0"/>
              </a:spcAft>
              <a:buSzPts val="1800"/>
              <a:buChar char="•"/>
              <a:defRPr/>
            </a:lvl5pPr>
            <a:lvl6pPr lvl="5" algn="l">
              <a:spcBef>
                <a:spcPts val="360"/>
              </a:spcBef>
              <a:spcAft>
                <a:spcPts val="0"/>
              </a:spcAft>
              <a:buClr>
                <a:srgbClr val="727274"/>
              </a:buClr>
              <a:buSzPts val="1800"/>
              <a:buChar char="»"/>
              <a:defRPr/>
            </a:lvl6pPr>
            <a:lvl7pPr lvl="6" algn="l">
              <a:spcBef>
                <a:spcPts val="360"/>
              </a:spcBef>
              <a:spcAft>
                <a:spcPts val="0"/>
              </a:spcAft>
              <a:buClr>
                <a:srgbClr val="727274"/>
              </a:buClr>
              <a:buSzPts val="1800"/>
              <a:buChar char="»"/>
              <a:defRPr/>
            </a:lvl7pPr>
            <a:lvl8pPr lvl="7" algn="l">
              <a:spcBef>
                <a:spcPts val="360"/>
              </a:spcBef>
              <a:spcAft>
                <a:spcPts val="0"/>
              </a:spcAft>
              <a:buClr>
                <a:srgbClr val="727274"/>
              </a:buClr>
              <a:buSzPts val="1800"/>
              <a:buChar char="»"/>
              <a:defRPr/>
            </a:lvl8pPr>
            <a:lvl9pPr lvl="8" algn="l">
              <a:spcBef>
                <a:spcPts val="360"/>
              </a:spcBef>
              <a:spcAft>
                <a:spcPts val="0"/>
              </a:spcAft>
              <a:buClr>
                <a:srgbClr val="727274"/>
              </a:buClr>
              <a:buSzPts val="1800"/>
              <a:buChar char="»"/>
              <a:defRPr/>
            </a:lvl9pPr>
          </a:lstStyle>
          <a:p/>
        </p:txBody>
      </p:sp>
      <p:sp>
        <p:nvSpPr>
          <p:cNvPr id="273" name="Google Shape;273;p94"/>
          <p:cNvSpPr txBox="1"/>
          <p:nvPr>
            <p:ph idx="2" type="body"/>
          </p:nvPr>
        </p:nvSpPr>
        <p:spPr>
          <a:xfrm>
            <a:off x="738119" y="1367633"/>
            <a:ext cx="7906276" cy="1482811"/>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533"/>
              </a:spcBef>
              <a:spcAft>
                <a:spcPts val="0"/>
              </a:spcAft>
              <a:buSzPts val="1400"/>
              <a:buNone/>
              <a:defRPr b="1" sz="3733">
                <a:solidFill>
                  <a:schemeClr val="accent1"/>
                </a:solidFill>
                <a:latin typeface="Arial"/>
                <a:ea typeface="Arial"/>
                <a:cs typeface="Arial"/>
                <a:sym typeface="Arial"/>
              </a:defRPr>
            </a:lvl1pPr>
            <a:lvl2pPr indent="-228600" lvl="1" marL="914400" algn="l">
              <a:spcBef>
                <a:spcPts val="533"/>
              </a:spcBef>
              <a:spcAft>
                <a:spcPts val="0"/>
              </a:spcAft>
              <a:buSzPts val="2133"/>
              <a:buNone/>
              <a:defRPr b="0" sz="2133">
                <a:solidFill>
                  <a:srgbClr val="758185"/>
                </a:solidFill>
                <a:latin typeface="Arial"/>
                <a:ea typeface="Arial"/>
                <a:cs typeface="Arial"/>
                <a:sym typeface="Arial"/>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pic>
        <p:nvPicPr>
          <p:cNvPr descr="amia-logo_color.png" id="274" name="Google Shape;274;p94"/>
          <p:cNvPicPr preferRelativeResize="0"/>
          <p:nvPr/>
        </p:nvPicPr>
        <p:blipFill rotWithShape="1">
          <a:blip r:embed="rId3">
            <a:alphaModFix/>
          </a:blip>
          <a:srcRect b="0" l="0" r="0" t="0"/>
          <a:stretch/>
        </p:blipFill>
        <p:spPr>
          <a:xfrm>
            <a:off x="741405" y="457659"/>
            <a:ext cx="2598272" cy="659027"/>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howMasterSp="0">
  <p:cSld name="Closing">
    <p:bg>
      <p:bgPr>
        <a:solidFill>
          <a:srgbClr val="D8D8D8"/>
        </a:solidFill>
      </p:bgPr>
    </p:bg>
    <p:spTree>
      <p:nvGrpSpPr>
        <p:cNvPr id="275" name="Shape 275"/>
        <p:cNvGrpSpPr/>
        <p:nvPr/>
      </p:nvGrpSpPr>
      <p:grpSpPr>
        <a:xfrm>
          <a:off x="0" y="0"/>
          <a:ext cx="0" cy="0"/>
          <a:chOff x="0" y="0"/>
          <a:chExt cx="0" cy="0"/>
        </a:xfrm>
      </p:grpSpPr>
      <p:pic>
        <p:nvPicPr>
          <p:cNvPr descr="presenter version2.jpg" id="276" name="Google Shape;276;p9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77" name="Google Shape;277;p95"/>
          <p:cNvSpPr txBox="1"/>
          <p:nvPr>
            <p:ph idx="1" type="body"/>
          </p:nvPr>
        </p:nvSpPr>
        <p:spPr>
          <a:xfrm>
            <a:off x="3716867" y="1679147"/>
            <a:ext cx="4755523" cy="1482811"/>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333"/>
              </a:spcBef>
              <a:spcAft>
                <a:spcPts val="0"/>
              </a:spcAft>
              <a:buSzPts val="1400"/>
              <a:buNone/>
              <a:defRPr b="1" sz="5333">
                <a:solidFill>
                  <a:schemeClr val="accent1"/>
                </a:solidFill>
                <a:latin typeface="Arial"/>
                <a:ea typeface="Arial"/>
                <a:cs typeface="Arial"/>
                <a:sym typeface="Arial"/>
              </a:defRPr>
            </a:lvl1pPr>
            <a:lvl2pPr indent="-228600" lvl="1" marL="914400" algn="ctr">
              <a:spcBef>
                <a:spcPts val="1333"/>
              </a:spcBef>
              <a:spcAft>
                <a:spcPts val="0"/>
              </a:spcAft>
              <a:buSzPts val="3200"/>
              <a:buNone/>
              <a:defRPr b="0" sz="3200">
                <a:solidFill>
                  <a:srgbClr val="758185"/>
                </a:solidFill>
                <a:latin typeface="Arial"/>
                <a:ea typeface="Arial"/>
                <a:cs typeface="Arial"/>
                <a:sym typeface="Arial"/>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pic>
        <p:nvPicPr>
          <p:cNvPr descr="amia-logo_color.png" id="278" name="Google Shape;278;p95"/>
          <p:cNvPicPr preferRelativeResize="0"/>
          <p:nvPr/>
        </p:nvPicPr>
        <p:blipFill rotWithShape="1">
          <a:blip r:embed="rId3">
            <a:alphaModFix/>
          </a:blip>
          <a:srcRect b="0" l="0" r="0" t="0"/>
          <a:stretch/>
        </p:blipFill>
        <p:spPr>
          <a:xfrm>
            <a:off x="9967784" y="512561"/>
            <a:ext cx="1510269" cy="38306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79" name="Shape 279"/>
        <p:cNvGrpSpPr/>
        <p:nvPr/>
      </p:nvGrpSpPr>
      <p:grpSpPr>
        <a:xfrm>
          <a:off x="0" y="0"/>
          <a:ext cx="0" cy="0"/>
          <a:chOff x="0" y="0"/>
          <a:chExt cx="0" cy="0"/>
        </a:xfrm>
      </p:grpSpPr>
      <p:sp>
        <p:nvSpPr>
          <p:cNvPr id="280" name="Google Shape;280;p96"/>
          <p:cNvSpPr txBox="1"/>
          <p:nvPr>
            <p:ph type="title"/>
          </p:nvPr>
        </p:nvSpPr>
        <p:spPr>
          <a:xfrm>
            <a:off x="730307" y="536668"/>
            <a:ext cx="9045261" cy="426848"/>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81" name="Google Shape;281;p96"/>
          <p:cNvSpPr txBox="1"/>
          <p:nvPr>
            <p:ph idx="1" type="body"/>
          </p:nvPr>
        </p:nvSpPr>
        <p:spPr>
          <a:xfrm>
            <a:off x="729436" y="1252341"/>
            <a:ext cx="10741811" cy="4761281"/>
          </a:xfrm>
          <a:prstGeom prst="rect">
            <a:avLst/>
          </a:prstGeom>
          <a:noFill/>
          <a:ln>
            <a:noFill/>
          </a:ln>
        </p:spPr>
        <p:txBody>
          <a:bodyPr anchorCtr="0" anchor="t" bIns="0" lIns="0" spcFirstLastPara="1" rIns="0" wrap="square" tIns="0">
            <a:noAutofit/>
          </a:bodyPr>
          <a:lstStyle>
            <a:lvl1pPr indent="-228600" lvl="0" marL="457200" algn="l">
              <a:spcBef>
                <a:spcPts val="1600"/>
              </a:spcBef>
              <a:spcAft>
                <a:spcPts val="0"/>
              </a:spcAft>
              <a:buSzPts val="1400"/>
              <a:buNone/>
              <a:defRPr/>
            </a:lvl1pPr>
            <a:lvl2pPr indent="-347155" lvl="1" marL="914400" algn="l">
              <a:spcBef>
                <a:spcPts val="800"/>
              </a:spcBef>
              <a:spcAft>
                <a:spcPts val="0"/>
              </a:spcAft>
              <a:buSzPts val="1867"/>
              <a:buChar char="•"/>
              <a:defRPr>
                <a:latin typeface="Arial"/>
                <a:ea typeface="Arial"/>
                <a:cs typeface="Arial"/>
                <a:sym typeface="Arial"/>
              </a:defRPr>
            </a:lvl2pPr>
            <a:lvl3pPr indent="-330200" lvl="2" marL="1371600" algn="l">
              <a:spcBef>
                <a:spcPts val="800"/>
              </a:spcBef>
              <a:spcAft>
                <a:spcPts val="0"/>
              </a:spcAft>
              <a:buSzPts val="1600"/>
              <a:buChar char="•"/>
              <a:defRPr>
                <a:latin typeface="Arial"/>
                <a:ea typeface="Arial"/>
                <a:cs typeface="Arial"/>
                <a:sym typeface="Arial"/>
              </a:defRPr>
            </a:lvl3pPr>
            <a:lvl4pPr indent="-321755" lvl="3" marL="1828800" algn="l">
              <a:spcBef>
                <a:spcPts val="800"/>
              </a:spcBef>
              <a:spcAft>
                <a:spcPts val="0"/>
              </a:spcAft>
              <a:buSzPts val="1467"/>
              <a:buChar char="•"/>
              <a:defRPr>
                <a:latin typeface="Arial"/>
                <a:ea typeface="Arial"/>
                <a:cs typeface="Arial"/>
                <a:sym typeface="Arial"/>
              </a:defRPr>
            </a:lvl4pPr>
            <a:lvl5pPr indent="-313245" lvl="4" marL="2286000" algn="l">
              <a:lnSpc>
                <a:spcPct val="100000"/>
              </a:lnSpc>
              <a:spcBef>
                <a:spcPts val="800"/>
              </a:spcBef>
              <a:spcAft>
                <a:spcPts val="0"/>
              </a:spcAft>
              <a:buSzPts val="1333"/>
              <a:buChar char="•"/>
              <a:defRPr>
                <a:latin typeface="Arial"/>
                <a:ea typeface="Arial"/>
                <a:cs typeface="Arial"/>
                <a:sym typeface="Arial"/>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
        <p:nvSpPr>
          <p:cNvPr id="282" name="Google Shape;282;p96"/>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b="1" sz="1200">
                <a:solidFill>
                  <a:srgbClr val="FFFFFF"/>
                </a:solidFill>
                <a:latin typeface="Roboto"/>
                <a:ea typeface="Roboto"/>
                <a:cs typeface="Roboto"/>
                <a:sym typeface="Roboto"/>
              </a:defRPr>
            </a:lvl1pPr>
            <a:lvl2pPr indent="0" lvl="1" marL="0" algn="r">
              <a:spcBef>
                <a:spcPts val="0"/>
              </a:spcBef>
              <a:buNone/>
              <a:defRPr b="1" sz="1200">
                <a:solidFill>
                  <a:srgbClr val="FFFFFF"/>
                </a:solidFill>
                <a:latin typeface="Roboto"/>
                <a:ea typeface="Roboto"/>
                <a:cs typeface="Roboto"/>
                <a:sym typeface="Roboto"/>
              </a:defRPr>
            </a:lvl2pPr>
            <a:lvl3pPr indent="0" lvl="2" marL="0" algn="r">
              <a:spcBef>
                <a:spcPts val="0"/>
              </a:spcBef>
              <a:buNone/>
              <a:defRPr b="1" sz="1200">
                <a:solidFill>
                  <a:srgbClr val="FFFFFF"/>
                </a:solidFill>
                <a:latin typeface="Roboto"/>
                <a:ea typeface="Roboto"/>
                <a:cs typeface="Roboto"/>
                <a:sym typeface="Roboto"/>
              </a:defRPr>
            </a:lvl3pPr>
            <a:lvl4pPr indent="0" lvl="3" marL="0" algn="r">
              <a:spcBef>
                <a:spcPts val="0"/>
              </a:spcBef>
              <a:buNone/>
              <a:defRPr b="1" sz="1200">
                <a:solidFill>
                  <a:srgbClr val="FFFFFF"/>
                </a:solidFill>
                <a:latin typeface="Roboto"/>
                <a:ea typeface="Roboto"/>
                <a:cs typeface="Roboto"/>
                <a:sym typeface="Roboto"/>
              </a:defRPr>
            </a:lvl4pPr>
            <a:lvl5pPr indent="0" lvl="4" marL="0" algn="r">
              <a:spcBef>
                <a:spcPts val="0"/>
              </a:spcBef>
              <a:buNone/>
              <a:defRPr b="1" sz="1200">
                <a:solidFill>
                  <a:srgbClr val="FFFFFF"/>
                </a:solidFill>
                <a:latin typeface="Roboto"/>
                <a:ea typeface="Roboto"/>
                <a:cs typeface="Roboto"/>
                <a:sym typeface="Roboto"/>
              </a:defRPr>
            </a:lvl5pPr>
            <a:lvl6pPr indent="0" lvl="5" marL="0" algn="r">
              <a:spcBef>
                <a:spcPts val="0"/>
              </a:spcBef>
              <a:buNone/>
              <a:defRPr b="1" sz="1200">
                <a:solidFill>
                  <a:srgbClr val="FFFFFF"/>
                </a:solidFill>
                <a:latin typeface="Roboto"/>
                <a:ea typeface="Roboto"/>
                <a:cs typeface="Roboto"/>
                <a:sym typeface="Roboto"/>
              </a:defRPr>
            </a:lvl6pPr>
            <a:lvl7pPr indent="0" lvl="6" marL="0" algn="r">
              <a:spcBef>
                <a:spcPts val="0"/>
              </a:spcBef>
              <a:buNone/>
              <a:defRPr b="1" sz="1200">
                <a:solidFill>
                  <a:srgbClr val="FFFFFF"/>
                </a:solidFill>
                <a:latin typeface="Roboto"/>
                <a:ea typeface="Roboto"/>
                <a:cs typeface="Roboto"/>
                <a:sym typeface="Roboto"/>
              </a:defRPr>
            </a:lvl7pPr>
            <a:lvl8pPr indent="0" lvl="7" marL="0" algn="r">
              <a:spcBef>
                <a:spcPts val="0"/>
              </a:spcBef>
              <a:buNone/>
              <a:defRPr b="1" sz="1200">
                <a:solidFill>
                  <a:srgbClr val="FFFFFF"/>
                </a:solidFill>
                <a:latin typeface="Roboto"/>
                <a:ea typeface="Roboto"/>
                <a:cs typeface="Roboto"/>
                <a:sym typeface="Roboto"/>
              </a:defRPr>
            </a:lvl8pPr>
            <a:lvl9pPr indent="0" lvl="8" marL="0" algn="r">
              <a:spcBef>
                <a:spcPts val="0"/>
              </a:spcBef>
              <a:buNone/>
              <a:defRPr b="1" sz="1200">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283" name="Google Shape;283;p96"/>
          <p:cNvSpPr txBox="1"/>
          <p:nvPr>
            <p:ph idx="11" type="ftr"/>
          </p:nvPr>
        </p:nvSpPr>
        <p:spPr>
          <a:xfrm>
            <a:off x="728185" y="6493422"/>
            <a:ext cx="6705600" cy="138113"/>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b="1" sz="1200">
                <a:solidFill>
                  <a:srgbClr val="FFFFFF"/>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84" name="Shape 284"/>
        <p:cNvGrpSpPr/>
        <p:nvPr/>
      </p:nvGrpSpPr>
      <p:grpSpPr>
        <a:xfrm>
          <a:off x="0" y="0"/>
          <a:ext cx="0" cy="0"/>
          <a:chOff x="0" y="0"/>
          <a:chExt cx="0" cy="0"/>
        </a:xfrm>
      </p:grpSpPr>
      <p:sp>
        <p:nvSpPr>
          <p:cNvPr id="285" name="Google Shape;285;p97"/>
          <p:cNvSpPr txBox="1"/>
          <p:nvPr>
            <p:ph type="title"/>
          </p:nvPr>
        </p:nvSpPr>
        <p:spPr>
          <a:xfrm>
            <a:off x="729437" y="536666"/>
            <a:ext cx="9046132" cy="426848"/>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86" name="Google Shape;286;p97"/>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b="1" sz="1200">
                <a:solidFill>
                  <a:srgbClr val="FFFFFF"/>
                </a:solidFill>
                <a:latin typeface="Roboto"/>
                <a:ea typeface="Roboto"/>
                <a:cs typeface="Roboto"/>
                <a:sym typeface="Roboto"/>
              </a:defRPr>
            </a:lvl1pPr>
            <a:lvl2pPr indent="0" lvl="1" marL="0" algn="r">
              <a:spcBef>
                <a:spcPts val="0"/>
              </a:spcBef>
              <a:buNone/>
              <a:defRPr b="1" sz="1200">
                <a:solidFill>
                  <a:srgbClr val="FFFFFF"/>
                </a:solidFill>
                <a:latin typeface="Roboto"/>
                <a:ea typeface="Roboto"/>
                <a:cs typeface="Roboto"/>
                <a:sym typeface="Roboto"/>
              </a:defRPr>
            </a:lvl2pPr>
            <a:lvl3pPr indent="0" lvl="2" marL="0" algn="r">
              <a:spcBef>
                <a:spcPts val="0"/>
              </a:spcBef>
              <a:buNone/>
              <a:defRPr b="1" sz="1200">
                <a:solidFill>
                  <a:srgbClr val="FFFFFF"/>
                </a:solidFill>
                <a:latin typeface="Roboto"/>
                <a:ea typeface="Roboto"/>
                <a:cs typeface="Roboto"/>
                <a:sym typeface="Roboto"/>
              </a:defRPr>
            </a:lvl3pPr>
            <a:lvl4pPr indent="0" lvl="3" marL="0" algn="r">
              <a:spcBef>
                <a:spcPts val="0"/>
              </a:spcBef>
              <a:buNone/>
              <a:defRPr b="1" sz="1200">
                <a:solidFill>
                  <a:srgbClr val="FFFFFF"/>
                </a:solidFill>
                <a:latin typeface="Roboto"/>
                <a:ea typeface="Roboto"/>
                <a:cs typeface="Roboto"/>
                <a:sym typeface="Roboto"/>
              </a:defRPr>
            </a:lvl4pPr>
            <a:lvl5pPr indent="0" lvl="4" marL="0" algn="r">
              <a:spcBef>
                <a:spcPts val="0"/>
              </a:spcBef>
              <a:buNone/>
              <a:defRPr b="1" sz="1200">
                <a:solidFill>
                  <a:srgbClr val="FFFFFF"/>
                </a:solidFill>
                <a:latin typeface="Roboto"/>
                <a:ea typeface="Roboto"/>
                <a:cs typeface="Roboto"/>
                <a:sym typeface="Roboto"/>
              </a:defRPr>
            </a:lvl5pPr>
            <a:lvl6pPr indent="0" lvl="5" marL="0" algn="r">
              <a:spcBef>
                <a:spcPts val="0"/>
              </a:spcBef>
              <a:buNone/>
              <a:defRPr b="1" sz="1200">
                <a:solidFill>
                  <a:srgbClr val="FFFFFF"/>
                </a:solidFill>
                <a:latin typeface="Roboto"/>
                <a:ea typeface="Roboto"/>
                <a:cs typeface="Roboto"/>
                <a:sym typeface="Roboto"/>
              </a:defRPr>
            </a:lvl6pPr>
            <a:lvl7pPr indent="0" lvl="6" marL="0" algn="r">
              <a:spcBef>
                <a:spcPts val="0"/>
              </a:spcBef>
              <a:buNone/>
              <a:defRPr b="1" sz="1200">
                <a:solidFill>
                  <a:srgbClr val="FFFFFF"/>
                </a:solidFill>
                <a:latin typeface="Roboto"/>
                <a:ea typeface="Roboto"/>
                <a:cs typeface="Roboto"/>
                <a:sym typeface="Roboto"/>
              </a:defRPr>
            </a:lvl7pPr>
            <a:lvl8pPr indent="0" lvl="7" marL="0" algn="r">
              <a:spcBef>
                <a:spcPts val="0"/>
              </a:spcBef>
              <a:buNone/>
              <a:defRPr b="1" sz="1200">
                <a:solidFill>
                  <a:srgbClr val="FFFFFF"/>
                </a:solidFill>
                <a:latin typeface="Roboto"/>
                <a:ea typeface="Roboto"/>
                <a:cs typeface="Roboto"/>
                <a:sym typeface="Roboto"/>
              </a:defRPr>
            </a:lvl8pPr>
            <a:lvl9pPr indent="0" lvl="8" marL="0" algn="r">
              <a:spcBef>
                <a:spcPts val="0"/>
              </a:spcBef>
              <a:buNone/>
              <a:defRPr b="1" sz="1200">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287" name="Google Shape;287;p97"/>
          <p:cNvSpPr txBox="1"/>
          <p:nvPr>
            <p:ph idx="11" type="ftr"/>
          </p:nvPr>
        </p:nvSpPr>
        <p:spPr>
          <a:xfrm>
            <a:off x="728185" y="6493422"/>
            <a:ext cx="6705600" cy="138113"/>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b="1" sz="1200">
                <a:solidFill>
                  <a:srgbClr val="FFFFFF"/>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88" name="Shape 288"/>
        <p:cNvGrpSpPr/>
        <p:nvPr/>
      </p:nvGrpSpPr>
      <p:grpSpPr>
        <a:xfrm>
          <a:off x="0" y="0"/>
          <a:ext cx="0" cy="0"/>
          <a:chOff x="0" y="0"/>
          <a:chExt cx="0" cy="0"/>
        </a:xfrm>
      </p:grpSpPr>
      <p:sp>
        <p:nvSpPr>
          <p:cNvPr id="289" name="Google Shape;289;p98"/>
          <p:cNvSpPr txBox="1"/>
          <p:nvPr>
            <p:ph type="title"/>
          </p:nvPr>
        </p:nvSpPr>
        <p:spPr>
          <a:xfrm>
            <a:off x="728192" y="527980"/>
            <a:ext cx="9047377" cy="426848"/>
          </a:xfrm>
          <a:prstGeom prst="rect">
            <a:avLst/>
          </a:prstGeom>
          <a:noFill/>
          <a:ln>
            <a:noFill/>
          </a:ln>
        </p:spPr>
        <p:txBody>
          <a:bodyPr anchorCtr="0" anchor="b" bIns="0" lIns="0" spcFirstLastPara="1" rIns="0" wrap="square" tIns="0">
            <a:spAutoFit/>
          </a:bodyPr>
          <a:lstStyle>
            <a:lvl1pPr lvl="0" algn="l">
              <a:lnSpc>
                <a:spcPct val="8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90" name="Google Shape;290;p98"/>
          <p:cNvSpPr txBox="1"/>
          <p:nvPr>
            <p:ph idx="1" type="body"/>
          </p:nvPr>
        </p:nvSpPr>
        <p:spPr>
          <a:xfrm>
            <a:off x="729439" y="1261024"/>
            <a:ext cx="5232452" cy="4752597"/>
          </a:xfrm>
          <a:prstGeom prst="rect">
            <a:avLst/>
          </a:prstGeom>
          <a:noFill/>
          <a:ln>
            <a:noFill/>
          </a:ln>
        </p:spPr>
        <p:txBody>
          <a:bodyPr anchorCtr="0" anchor="t" bIns="0" lIns="0" spcFirstLastPara="1" rIns="0" wrap="square" tIns="0">
            <a:noAutofit/>
          </a:bodyPr>
          <a:lstStyle>
            <a:lvl1pPr indent="-228600" lvl="0" marL="457200" algn="l">
              <a:spcBef>
                <a:spcPts val="1600"/>
              </a:spcBef>
              <a:spcAft>
                <a:spcPts val="0"/>
              </a:spcAft>
              <a:buSzPts val="1400"/>
              <a:buNone/>
              <a:defRPr/>
            </a:lvl1pPr>
            <a:lvl2pPr indent="-347155" lvl="1" marL="914400" algn="l">
              <a:spcBef>
                <a:spcPts val="800"/>
              </a:spcBef>
              <a:spcAft>
                <a:spcPts val="0"/>
              </a:spcAft>
              <a:buSzPts val="1867"/>
              <a:buChar char="•"/>
              <a:defRPr>
                <a:latin typeface="Arial"/>
                <a:ea typeface="Arial"/>
                <a:cs typeface="Arial"/>
                <a:sym typeface="Arial"/>
              </a:defRPr>
            </a:lvl2pPr>
            <a:lvl3pPr indent="-330200" lvl="2" marL="1371600" algn="l">
              <a:spcBef>
                <a:spcPts val="800"/>
              </a:spcBef>
              <a:spcAft>
                <a:spcPts val="0"/>
              </a:spcAft>
              <a:buSzPts val="1600"/>
              <a:buChar char="•"/>
              <a:defRPr>
                <a:latin typeface="Arial"/>
                <a:ea typeface="Arial"/>
                <a:cs typeface="Arial"/>
                <a:sym typeface="Arial"/>
              </a:defRPr>
            </a:lvl3pPr>
            <a:lvl4pPr indent="-321755" lvl="3" marL="1828800" algn="l">
              <a:spcBef>
                <a:spcPts val="800"/>
              </a:spcBef>
              <a:spcAft>
                <a:spcPts val="0"/>
              </a:spcAft>
              <a:buSzPts val="1467"/>
              <a:buChar char="•"/>
              <a:defRPr>
                <a:latin typeface="Arial"/>
                <a:ea typeface="Arial"/>
                <a:cs typeface="Arial"/>
                <a:sym typeface="Arial"/>
              </a:defRPr>
            </a:lvl4pPr>
            <a:lvl5pPr indent="-313245" lvl="4" marL="2286000" algn="l">
              <a:lnSpc>
                <a:spcPct val="100000"/>
              </a:lnSpc>
              <a:spcBef>
                <a:spcPts val="800"/>
              </a:spcBef>
              <a:spcAft>
                <a:spcPts val="0"/>
              </a:spcAft>
              <a:buSzPts val="1333"/>
              <a:buChar char="•"/>
              <a:defRPr>
                <a:latin typeface="Arial"/>
                <a:ea typeface="Arial"/>
                <a:cs typeface="Arial"/>
                <a:sym typeface="Arial"/>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
        <p:nvSpPr>
          <p:cNvPr id="291" name="Google Shape;291;p98"/>
          <p:cNvSpPr txBox="1"/>
          <p:nvPr>
            <p:ph idx="2" type="body"/>
          </p:nvPr>
        </p:nvSpPr>
        <p:spPr>
          <a:xfrm>
            <a:off x="6191455" y="1261024"/>
            <a:ext cx="5232452" cy="4752597"/>
          </a:xfrm>
          <a:prstGeom prst="rect">
            <a:avLst/>
          </a:prstGeom>
          <a:noFill/>
          <a:ln>
            <a:noFill/>
          </a:ln>
        </p:spPr>
        <p:txBody>
          <a:bodyPr anchorCtr="0" anchor="t" bIns="0" lIns="0" spcFirstLastPara="1" rIns="0" wrap="square" tIns="0">
            <a:noAutofit/>
          </a:bodyPr>
          <a:lstStyle>
            <a:lvl1pPr indent="-228600" lvl="0" marL="457200" algn="l">
              <a:spcBef>
                <a:spcPts val="1600"/>
              </a:spcBef>
              <a:spcAft>
                <a:spcPts val="0"/>
              </a:spcAft>
              <a:buSzPts val="1400"/>
              <a:buNone/>
              <a:defRPr/>
            </a:lvl1pPr>
            <a:lvl2pPr indent="-347155" lvl="1" marL="914400" algn="l">
              <a:spcBef>
                <a:spcPts val="800"/>
              </a:spcBef>
              <a:spcAft>
                <a:spcPts val="0"/>
              </a:spcAft>
              <a:buSzPts val="1867"/>
              <a:buChar char="•"/>
              <a:defRPr>
                <a:latin typeface="Arial"/>
                <a:ea typeface="Arial"/>
                <a:cs typeface="Arial"/>
                <a:sym typeface="Arial"/>
              </a:defRPr>
            </a:lvl2pPr>
            <a:lvl3pPr indent="-330200" lvl="2" marL="1371600" algn="l">
              <a:spcBef>
                <a:spcPts val="800"/>
              </a:spcBef>
              <a:spcAft>
                <a:spcPts val="0"/>
              </a:spcAft>
              <a:buSzPts val="1600"/>
              <a:buChar char="•"/>
              <a:defRPr>
                <a:latin typeface="Arial"/>
                <a:ea typeface="Arial"/>
                <a:cs typeface="Arial"/>
                <a:sym typeface="Arial"/>
              </a:defRPr>
            </a:lvl3pPr>
            <a:lvl4pPr indent="-321755" lvl="3" marL="1828800" algn="l">
              <a:spcBef>
                <a:spcPts val="800"/>
              </a:spcBef>
              <a:spcAft>
                <a:spcPts val="0"/>
              </a:spcAft>
              <a:buSzPts val="1467"/>
              <a:buChar char="•"/>
              <a:defRPr>
                <a:latin typeface="Arial"/>
                <a:ea typeface="Arial"/>
                <a:cs typeface="Arial"/>
                <a:sym typeface="Arial"/>
              </a:defRPr>
            </a:lvl4pPr>
            <a:lvl5pPr indent="-313245" lvl="4" marL="2286000" algn="l">
              <a:lnSpc>
                <a:spcPct val="100000"/>
              </a:lnSpc>
              <a:spcBef>
                <a:spcPts val="800"/>
              </a:spcBef>
              <a:spcAft>
                <a:spcPts val="0"/>
              </a:spcAft>
              <a:buSzPts val="1333"/>
              <a:buChar char="•"/>
              <a:defRPr>
                <a:latin typeface="Arial"/>
                <a:ea typeface="Arial"/>
                <a:cs typeface="Arial"/>
                <a:sym typeface="Arial"/>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
        <p:nvSpPr>
          <p:cNvPr id="292" name="Google Shape;292;p98"/>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b="1" sz="1200">
                <a:solidFill>
                  <a:srgbClr val="FFFFFF"/>
                </a:solidFill>
                <a:latin typeface="Roboto"/>
                <a:ea typeface="Roboto"/>
                <a:cs typeface="Roboto"/>
                <a:sym typeface="Roboto"/>
              </a:defRPr>
            </a:lvl1pPr>
            <a:lvl2pPr indent="0" lvl="1" marL="0" algn="r">
              <a:spcBef>
                <a:spcPts val="0"/>
              </a:spcBef>
              <a:buNone/>
              <a:defRPr b="1" sz="1200">
                <a:solidFill>
                  <a:srgbClr val="FFFFFF"/>
                </a:solidFill>
                <a:latin typeface="Roboto"/>
                <a:ea typeface="Roboto"/>
                <a:cs typeface="Roboto"/>
                <a:sym typeface="Roboto"/>
              </a:defRPr>
            </a:lvl2pPr>
            <a:lvl3pPr indent="0" lvl="2" marL="0" algn="r">
              <a:spcBef>
                <a:spcPts val="0"/>
              </a:spcBef>
              <a:buNone/>
              <a:defRPr b="1" sz="1200">
                <a:solidFill>
                  <a:srgbClr val="FFFFFF"/>
                </a:solidFill>
                <a:latin typeface="Roboto"/>
                <a:ea typeface="Roboto"/>
                <a:cs typeface="Roboto"/>
                <a:sym typeface="Roboto"/>
              </a:defRPr>
            </a:lvl3pPr>
            <a:lvl4pPr indent="0" lvl="3" marL="0" algn="r">
              <a:spcBef>
                <a:spcPts val="0"/>
              </a:spcBef>
              <a:buNone/>
              <a:defRPr b="1" sz="1200">
                <a:solidFill>
                  <a:srgbClr val="FFFFFF"/>
                </a:solidFill>
                <a:latin typeface="Roboto"/>
                <a:ea typeface="Roboto"/>
                <a:cs typeface="Roboto"/>
                <a:sym typeface="Roboto"/>
              </a:defRPr>
            </a:lvl4pPr>
            <a:lvl5pPr indent="0" lvl="4" marL="0" algn="r">
              <a:spcBef>
                <a:spcPts val="0"/>
              </a:spcBef>
              <a:buNone/>
              <a:defRPr b="1" sz="1200">
                <a:solidFill>
                  <a:srgbClr val="FFFFFF"/>
                </a:solidFill>
                <a:latin typeface="Roboto"/>
                <a:ea typeface="Roboto"/>
                <a:cs typeface="Roboto"/>
                <a:sym typeface="Roboto"/>
              </a:defRPr>
            </a:lvl5pPr>
            <a:lvl6pPr indent="0" lvl="5" marL="0" algn="r">
              <a:spcBef>
                <a:spcPts val="0"/>
              </a:spcBef>
              <a:buNone/>
              <a:defRPr b="1" sz="1200">
                <a:solidFill>
                  <a:srgbClr val="FFFFFF"/>
                </a:solidFill>
                <a:latin typeface="Roboto"/>
                <a:ea typeface="Roboto"/>
                <a:cs typeface="Roboto"/>
                <a:sym typeface="Roboto"/>
              </a:defRPr>
            </a:lvl6pPr>
            <a:lvl7pPr indent="0" lvl="6" marL="0" algn="r">
              <a:spcBef>
                <a:spcPts val="0"/>
              </a:spcBef>
              <a:buNone/>
              <a:defRPr b="1" sz="1200">
                <a:solidFill>
                  <a:srgbClr val="FFFFFF"/>
                </a:solidFill>
                <a:latin typeface="Roboto"/>
                <a:ea typeface="Roboto"/>
                <a:cs typeface="Roboto"/>
                <a:sym typeface="Roboto"/>
              </a:defRPr>
            </a:lvl7pPr>
            <a:lvl8pPr indent="0" lvl="7" marL="0" algn="r">
              <a:spcBef>
                <a:spcPts val="0"/>
              </a:spcBef>
              <a:buNone/>
              <a:defRPr b="1" sz="1200">
                <a:solidFill>
                  <a:srgbClr val="FFFFFF"/>
                </a:solidFill>
                <a:latin typeface="Roboto"/>
                <a:ea typeface="Roboto"/>
                <a:cs typeface="Roboto"/>
                <a:sym typeface="Roboto"/>
              </a:defRPr>
            </a:lvl8pPr>
            <a:lvl9pPr indent="0" lvl="8" marL="0" algn="r">
              <a:spcBef>
                <a:spcPts val="0"/>
              </a:spcBef>
              <a:buNone/>
              <a:defRPr b="1" sz="1200">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293" name="Google Shape;293;p98"/>
          <p:cNvSpPr txBox="1"/>
          <p:nvPr>
            <p:ph idx="11" type="ftr"/>
          </p:nvPr>
        </p:nvSpPr>
        <p:spPr>
          <a:xfrm>
            <a:off x="728185" y="6493422"/>
            <a:ext cx="6705600" cy="138113"/>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b="1" sz="1200">
                <a:solidFill>
                  <a:srgbClr val="FFFFFF"/>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94" name="Shape 294"/>
        <p:cNvGrpSpPr/>
        <p:nvPr/>
      </p:nvGrpSpPr>
      <p:grpSpPr>
        <a:xfrm>
          <a:off x="0" y="0"/>
          <a:ext cx="0" cy="0"/>
          <a:chOff x="0" y="0"/>
          <a:chExt cx="0" cy="0"/>
        </a:xfrm>
      </p:grpSpPr>
      <p:sp>
        <p:nvSpPr>
          <p:cNvPr id="295" name="Google Shape;295;p99"/>
          <p:cNvSpPr/>
          <p:nvPr/>
        </p:nvSpPr>
        <p:spPr>
          <a:xfrm>
            <a:off x="0" y="0"/>
            <a:ext cx="12192000" cy="6858000"/>
          </a:xfrm>
          <a:prstGeom prst="rect">
            <a:avLst/>
          </a:prstGeom>
          <a:solidFill>
            <a:schemeClr val="lt1"/>
          </a:solidFill>
          <a:ln>
            <a:noFill/>
          </a:ln>
        </p:spPr>
        <p:txBody>
          <a:bodyPr anchorCtr="0" anchor="t" bIns="121900" lIns="121900" spcFirstLastPara="1" rIns="91425" wrap="square" tIns="121900">
            <a:noAutofit/>
          </a:bodyPr>
          <a:lstStyle/>
          <a:p>
            <a:pPr indent="0" lvl="0" marL="0" marR="0" rtl="0" algn="ctr">
              <a:spcBef>
                <a:spcPts val="0"/>
              </a:spcBef>
              <a:spcAft>
                <a:spcPts val="0"/>
              </a:spcAft>
              <a:buNone/>
            </a:pPr>
            <a:r>
              <a:t/>
            </a:r>
            <a:endParaRPr sz="1600">
              <a:solidFill>
                <a:schemeClr val="lt1"/>
              </a:solidFill>
              <a:latin typeface="Roboto"/>
              <a:ea typeface="Roboto"/>
              <a:cs typeface="Roboto"/>
              <a:sym typeface="Roboto"/>
            </a:endParaRPr>
          </a:p>
        </p:txBody>
      </p:sp>
      <p:sp>
        <p:nvSpPr>
          <p:cNvPr id="296" name="Google Shape;296;p99"/>
          <p:cNvSpPr/>
          <p:nvPr/>
        </p:nvSpPr>
        <p:spPr>
          <a:xfrm>
            <a:off x="7014291" y="0"/>
            <a:ext cx="5177709" cy="6858000"/>
          </a:xfrm>
          <a:prstGeom prst="rect">
            <a:avLst/>
          </a:prstGeom>
          <a:solidFill>
            <a:schemeClr val="accent2"/>
          </a:solidFill>
          <a:ln>
            <a:noFill/>
          </a:ln>
        </p:spPr>
        <p:txBody>
          <a:bodyPr anchorCtr="0" anchor="t" bIns="121900" lIns="121900" spcFirstLastPara="1" rIns="91425" wrap="square" tIns="121900">
            <a:noAutofit/>
          </a:bodyPr>
          <a:lstStyle/>
          <a:p>
            <a:pPr indent="0" lvl="0" marL="0" marR="0" rtl="0" algn="ctr">
              <a:spcBef>
                <a:spcPts val="0"/>
              </a:spcBef>
              <a:spcAft>
                <a:spcPts val="0"/>
              </a:spcAft>
              <a:buNone/>
            </a:pPr>
            <a:r>
              <a:t/>
            </a:r>
            <a:endParaRPr sz="1600">
              <a:solidFill>
                <a:srgbClr val="FFFFFF"/>
              </a:solidFill>
              <a:latin typeface="Roboto"/>
              <a:ea typeface="Roboto"/>
              <a:cs typeface="Roboto"/>
              <a:sym typeface="Roboto"/>
            </a:endParaRPr>
          </a:p>
        </p:txBody>
      </p:sp>
      <p:pic>
        <p:nvPicPr>
          <p:cNvPr descr="speaker.png" id="297" name="Google Shape;297;p99"/>
          <p:cNvPicPr preferRelativeResize="0"/>
          <p:nvPr/>
        </p:nvPicPr>
        <p:blipFill rotWithShape="1">
          <a:blip r:embed="rId2">
            <a:alphaModFix/>
          </a:blip>
          <a:srcRect b="0" l="0" r="0" t="0"/>
          <a:stretch/>
        </p:blipFill>
        <p:spPr>
          <a:xfrm>
            <a:off x="0" y="0"/>
            <a:ext cx="12192000" cy="3012723"/>
          </a:xfrm>
          <a:prstGeom prst="rect">
            <a:avLst/>
          </a:prstGeom>
          <a:noFill/>
          <a:ln>
            <a:noFill/>
          </a:ln>
        </p:spPr>
      </p:pic>
      <p:sp>
        <p:nvSpPr>
          <p:cNvPr id="298" name="Google Shape;298;p99"/>
          <p:cNvSpPr txBox="1"/>
          <p:nvPr>
            <p:ph type="title"/>
          </p:nvPr>
        </p:nvSpPr>
        <p:spPr>
          <a:xfrm>
            <a:off x="729441" y="3676783"/>
            <a:ext cx="5645960" cy="393954"/>
          </a:xfrm>
          <a:prstGeom prst="rect">
            <a:avLst/>
          </a:prstGeom>
          <a:noFill/>
          <a:ln>
            <a:noFill/>
          </a:ln>
        </p:spPr>
        <p:txBody>
          <a:bodyPr anchorCtr="0" anchor="ctr" bIns="0" lIns="0" spcFirstLastPara="1" rIns="0" wrap="square" tIns="0">
            <a:spAutoFit/>
          </a:bodyPr>
          <a:lstStyle>
            <a:lvl1pPr lvl="0" algn="l">
              <a:lnSpc>
                <a:spcPct val="8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99" name="Google Shape;299;p99"/>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b="1" sz="1200">
                <a:solidFill>
                  <a:schemeClr val="lt1"/>
                </a:solidFill>
                <a:latin typeface="Roboto"/>
                <a:ea typeface="Roboto"/>
                <a:cs typeface="Roboto"/>
                <a:sym typeface="Roboto"/>
              </a:defRPr>
            </a:lvl1pPr>
            <a:lvl2pPr indent="0" lvl="1" marL="0" algn="r">
              <a:spcBef>
                <a:spcPts val="0"/>
              </a:spcBef>
              <a:buNone/>
              <a:defRPr b="1" sz="1200">
                <a:solidFill>
                  <a:schemeClr val="lt1"/>
                </a:solidFill>
                <a:latin typeface="Roboto"/>
                <a:ea typeface="Roboto"/>
                <a:cs typeface="Roboto"/>
                <a:sym typeface="Roboto"/>
              </a:defRPr>
            </a:lvl2pPr>
            <a:lvl3pPr indent="0" lvl="2" marL="0" algn="r">
              <a:spcBef>
                <a:spcPts val="0"/>
              </a:spcBef>
              <a:buNone/>
              <a:defRPr b="1" sz="1200">
                <a:solidFill>
                  <a:schemeClr val="lt1"/>
                </a:solidFill>
                <a:latin typeface="Roboto"/>
                <a:ea typeface="Roboto"/>
                <a:cs typeface="Roboto"/>
                <a:sym typeface="Roboto"/>
              </a:defRPr>
            </a:lvl3pPr>
            <a:lvl4pPr indent="0" lvl="3" marL="0" algn="r">
              <a:spcBef>
                <a:spcPts val="0"/>
              </a:spcBef>
              <a:buNone/>
              <a:defRPr b="1" sz="1200">
                <a:solidFill>
                  <a:schemeClr val="lt1"/>
                </a:solidFill>
                <a:latin typeface="Roboto"/>
                <a:ea typeface="Roboto"/>
                <a:cs typeface="Roboto"/>
                <a:sym typeface="Roboto"/>
              </a:defRPr>
            </a:lvl4pPr>
            <a:lvl5pPr indent="0" lvl="4" marL="0" algn="r">
              <a:spcBef>
                <a:spcPts val="0"/>
              </a:spcBef>
              <a:buNone/>
              <a:defRPr b="1" sz="1200">
                <a:solidFill>
                  <a:schemeClr val="lt1"/>
                </a:solidFill>
                <a:latin typeface="Roboto"/>
                <a:ea typeface="Roboto"/>
                <a:cs typeface="Roboto"/>
                <a:sym typeface="Roboto"/>
              </a:defRPr>
            </a:lvl5pPr>
            <a:lvl6pPr indent="0" lvl="5" marL="0" algn="r">
              <a:spcBef>
                <a:spcPts val="0"/>
              </a:spcBef>
              <a:buNone/>
              <a:defRPr b="1" sz="1200">
                <a:solidFill>
                  <a:schemeClr val="lt1"/>
                </a:solidFill>
                <a:latin typeface="Roboto"/>
                <a:ea typeface="Roboto"/>
                <a:cs typeface="Roboto"/>
                <a:sym typeface="Roboto"/>
              </a:defRPr>
            </a:lvl6pPr>
            <a:lvl7pPr indent="0" lvl="6" marL="0" algn="r">
              <a:spcBef>
                <a:spcPts val="0"/>
              </a:spcBef>
              <a:buNone/>
              <a:defRPr b="1" sz="1200">
                <a:solidFill>
                  <a:schemeClr val="lt1"/>
                </a:solidFill>
                <a:latin typeface="Roboto"/>
                <a:ea typeface="Roboto"/>
                <a:cs typeface="Roboto"/>
                <a:sym typeface="Roboto"/>
              </a:defRPr>
            </a:lvl7pPr>
            <a:lvl8pPr indent="0" lvl="7" marL="0" algn="r">
              <a:spcBef>
                <a:spcPts val="0"/>
              </a:spcBef>
              <a:buNone/>
              <a:defRPr b="1" sz="1200">
                <a:solidFill>
                  <a:schemeClr val="lt1"/>
                </a:solidFill>
                <a:latin typeface="Roboto"/>
                <a:ea typeface="Roboto"/>
                <a:cs typeface="Roboto"/>
                <a:sym typeface="Roboto"/>
              </a:defRPr>
            </a:lvl8pPr>
            <a:lvl9pPr indent="0" lvl="8" marL="0" algn="r">
              <a:spcBef>
                <a:spcPts val="0"/>
              </a:spcBef>
              <a:buNone/>
              <a:defRPr b="1" sz="12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300" name="Google Shape;300;p99"/>
          <p:cNvSpPr txBox="1"/>
          <p:nvPr>
            <p:ph idx="11" type="ftr"/>
          </p:nvPr>
        </p:nvSpPr>
        <p:spPr>
          <a:xfrm>
            <a:off x="728186" y="6493934"/>
            <a:ext cx="5647215" cy="137601"/>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99"/>
          <p:cNvSpPr txBox="1"/>
          <p:nvPr>
            <p:ph idx="1" type="body"/>
          </p:nvPr>
        </p:nvSpPr>
        <p:spPr>
          <a:xfrm>
            <a:off x="728134" y="4085168"/>
            <a:ext cx="5649348" cy="493891"/>
          </a:xfrm>
          <a:prstGeom prst="rect">
            <a:avLst/>
          </a:prstGeom>
          <a:noFill/>
          <a:ln>
            <a:noFill/>
          </a:ln>
        </p:spPr>
        <p:txBody>
          <a:bodyPr anchorCtr="0" anchor="ctr" bIns="0" lIns="0" spcFirstLastPara="1" rIns="0" wrap="square" tIns="0">
            <a:noAutofit/>
          </a:bodyPr>
          <a:lstStyle>
            <a:lvl1pPr indent="-228600" lvl="0" marL="457200" algn="l">
              <a:spcBef>
                <a:spcPts val="1600"/>
              </a:spcBef>
              <a:spcAft>
                <a:spcPts val="0"/>
              </a:spcAft>
              <a:buSzPts val="1400"/>
              <a:buNone/>
              <a:defRPr sz="2400"/>
            </a:lvl1pPr>
            <a:lvl2pPr indent="-342900" lvl="1" marL="914400" algn="l">
              <a:spcBef>
                <a:spcPts val="800"/>
              </a:spcBef>
              <a:spcAft>
                <a:spcPts val="0"/>
              </a:spcAft>
              <a:buSzPts val="1800"/>
              <a:buChar char="•"/>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
        <p:nvSpPr>
          <p:cNvPr id="302" name="Google Shape;302;p99"/>
          <p:cNvSpPr txBox="1"/>
          <p:nvPr>
            <p:ph idx="2" type="body"/>
          </p:nvPr>
        </p:nvSpPr>
        <p:spPr>
          <a:xfrm>
            <a:off x="728134" y="4582909"/>
            <a:ext cx="5649348" cy="405371"/>
          </a:xfrm>
          <a:prstGeom prst="rect">
            <a:avLst/>
          </a:prstGeom>
          <a:noFill/>
          <a:ln>
            <a:noFill/>
          </a:ln>
        </p:spPr>
        <p:txBody>
          <a:bodyPr anchorCtr="0" anchor="ctr" bIns="0" lIns="0" spcFirstLastPara="1" rIns="0" wrap="square" tIns="0">
            <a:noAutofit/>
          </a:bodyPr>
          <a:lstStyle>
            <a:lvl1pPr indent="-228600" lvl="0" marL="457200" algn="l">
              <a:spcBef>
                <a:spcPts val="1600"/>
              </a:spcBef>
              <a:spcAft>
                <a:spcPts val="0"/>
              </a:spcAft>
              <a:buSzPts val="1400"/>
              <a:buNone/>
              <a:defRPr sz="1600">
                <a:solidFill>
                  <a:schemeClr val="accent2"/>
                </a:solidFill>
              </a:defRPr>
            </a:lvl1pPr>
            <a:lvl2pPr indent="-342900" lvl="1" marL="914400" algn="l">
              <a:spcBef>
                <a:spcPts val="800"/>
              </a:spcBef>
              <a:spcAft>
                <a:spcPts val="0"/>
              </a:spcAft>
              <a:buSzPts val="1800"/>
              <a:buChar char="•"/>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sp>
        <p:nvSpPr>
          <p:cNvPr id="303" name="Google Shape;303;p99"/>
          <p:cNvSpPr txBox="1"/>
          <p:nvPr>
            <p:ph idx="3" type="body"/>
          </p:nvPr>
        </p:nvSpPr>
        <p:spPr>
          <a:xfrm>
            <a:off x="728134" y="5368896"/>
            <a:ext cx="5649348" cy="414867"/>
          </a:xfrm>
          <a:prstGeom prst="rect">
            <a:avLst/>
          </a:prstGeom>
          <a:noFill/>
          <a:ln>
            <a:noFill/>
          </a:ln>
        </p:spPr>
        <p:txBody>
          <a:bodyPr anchorCtr="0" anchor="ctr" bIns="0" lIns="0" spcFirstLastPara="1" rIns="0" wrap="square" tIns="0">
            <a:noAutofit/>
          </a:bodyPr>
          <a:lstStyle>
            <a:lvl1pPr indent="-228600" lvl="0" marL="457200" algn="l">
              <a:spcBef>
                <a:spcPts val="1600"/>
              </a:spcBef>
              <a:spcAft>
                <a:spcPts val="0"/>
              </a:spcAft>
              <a:buSzPts val="1400"/>
              <a:buNone/>
              <a:defRPr b="1" sz="1600">
                <a:solidFill>
                  <a:schemeClr val="accent1"/>
                </a:solidFill>
              </a:defRPr>
            </a:lvl1pPr>
            <a:lvl2pPr indent="-342900" lvl="1" marL="914400" algn="l">
              <a:spcBef>
                <a:spcPts val="800"/>
              </a:spcBef>
              <a:spcAft>
                <a:spcPts val="0"/>
              </a:spcAft>
              <a:buSzPts val="1800"/>
              <a:buChar char="•"/>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pic>
        <p:nvPicPr>
          <p:cNvPr descr="amia-logo_color.png" id="304" name="Google Shape;304;p99"/>
          <p:cNvPicPr preferRelativeResize="0"/>
          <p:nvPr/>
        </p:nvPicPr>
        <p:blipFill rotWithShape="1">
          <a:blip r:embed="rId3">
            <a:alphaModFix/>
          </a:blip>
          <a:srcRect b="0" l="0" r="0" t="0"/>
          <a:stretch/>
        </p:blipFill>
        <p:spPr>
          <a:xfrm>
            <a:off x="7486496" y="2464552"/>
            <a:ext cx="2302725" cy="584064"/>
          </a:xfrm>
          <a:prstGeom prst="rect">
            <a:avLst/>
          </a:prstGeom>
          <a:noFill/>
          <a:ln>
            <a:noFill/>
          </a:ln>
        </p:spPr>
      </p:pic>
      <p:pic>
        <p:nvPicPr>
          <p:cNvPr descr="fb.png" id="305" name="Google Shape;305;p99"/>
          <p:cNvPicPr preferRelativeResize="0"/>
          <p:nvPr/>
        </p:nvPicPr>
        <p:blipFill rotWithShape="1">
          <a:blip r:embed="rId4">
            <a:alphaModFix/>
          </a:blip>
          <a:srcRect b="0" l="0" r="0" t="0"/>
          <a:stretch/>
        </p:blipFill>
        <p:spPr>
          <a:xfrm>
            <a:off x="7539840" y="3429812"/>
            <a:ext cx="120112" cy="231377"/>
          </a:xfrm>
          <a:prstGeom prst="rect">
            <a:avLst/>
          </a:prstGeom>
          <a:noFill/>
          <a:ln>
            <a:noFill/>
          </a:ln>
        </p:spPr>
      </p:pic>
      <p:sp>
        <p:nvSpPr>
          <p:cNvPr id="306" name="Google Shape;306;p99"/>
          <p:cNvSpPr/>
          <p:nvPr/>
        </p:nvSpPr>
        <p:spPr>
          <a:xfrm>
            <a:off x="7851656" y="3354899"/>
            <a:ext cx="2698687" cy="18130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133"/>
              <a:buFont typeface="Arial"/>
              <a:buNone/>
            </a:pPr>
            <a:r>
              <a:rPr b="0" lang="en-US" sz="2133">
                <a:solidFill>
                  <a:schemeClr val="dk1"/>
                </a:solidFill>
                <a:latin typeface="Arial"/>
                <a:ea typeface="Arial"/>
                <a:cs typeface="Arial"/>
                <a:sym typeface="Arial"/>
              </a:rPr>
              <a:t>@AMIAInformatics</a:t>
            </a:r>
            <a:endParaRPr b="0" sz="2133">
              <a:solidFill>
                <a:schemeClr val="dk1"/>
              </a:solidFill>
              <a:latin typeface="Arial"/>
              <a:ea typeface="Arial"/>
              <a:cs typeface="Arial"/>
              <a:sym typeface="Arial"/>
            </a:endParaRPr>
          </a:p>
          <a:p>
            <a:pPr indent="0" lvl="0" marL="0" marR="0" rtl="0" algn="l">
              <a:spcBef>
                <a:spcPts val="1333"/>
              </a:spcBef>
              <a:spcAft>
                <a:spcPts val="0"/>
              </a:spcAft>
              <a:buNone/>
            </a:pPr>
            <a:r>
              <a:rPr b="0" lang="en-US" sz="2133">
                <a:solidFill>
                  <a:schemeClr val="dk1"/>
                </a:solidFill>
                <a:latin typeface="Arial"/>
                <a:ea typeface="Arial"/>
                <a:cs typeface="Arial"/>
                <a:sym typeface="Arial"/>
              </a:rPr>
              <a:t>@AMIAinformatics</a:t>
            </a:r>
            <a:endParaRPr/>
          </a:p>
          <a:p>
            <a:pPr indent="0" lvl="0" marL="0" marR="0" rtl="0" algn="l">
              <a:lnSpc>
                <a:spcPct val="100000"/>
              </a:lnSpc>
              <a:spcBef>
                <a:spcPts val="1333"/>
              </a:spcBef>
              <a:spcAft>
                <a:spcPts val="0"/>
              </a:spcAft>
              <a:buClr>
                <a:schemeClr val="dk1"/>
              </a:buClr>
              <a:buSzPts val="2133"/>
              <a:buFont typeface="Arial"/>
              <a:buNone/>
            </a:pPr>
            <a:r>
              <a:rPr b="0" lang="en-US" sz="2133">
                <a:solidFill>
                  <a:schemeClr val="dk1"/>
                </a:solidFill>
                <a:latin typeface="Arial"/>
                <a:ea typeface="Arial"/>
                <a:cs typeface="Arial"/>
                <a:sym typeface="Arial"/>
              </a:rPr>
              <a:t>Official Group of AMIA</a:t>
            </a:r>
            <a:endParaRPr/>
          </a:p>
          <a:p>
            <a:pPr indent="0" lvl="0" marL="0" marR="0" rtl="0" algn="l">
              <a:lnSpc>
                <a:spcPct val="100000"/>
              </a:lnSpc>
              <a:spcBef>
                <a:spcPts val="1333"/>
              </a:spcBef>
              <a:spcAft>
                <a:spcPts val="0"/>
              </a:spcAft>
              <a:buClr>
                <a:schemeClr val="dk1"/>
              </a:buClr>
              <a:buSzPts val="2133"/>
              <a:buFont typeface="Arial"/>
              <a:buNone/>
            </a:pPr>
            <a:r>
              <a:rPr b="0" lang="en-US" sz="2133">
                <a:solidFill>
                  <a:schemeClr val="dk1"/>
                </a:solidFill>
                <a:latin typeface="Arial"/>
                <a:ea typeface="Arial"/>
                <a:cs typeface="Arial"/>
                <a:sym typeface="Arial"/>
              </a:rPr>
              <a:t>@AMIAInformatics</a:t>
            </a:r>
            <a:endParaRPr b="0" sz="2133">
              <a:solidFill>
                <a:schemeClr val="dk1"/>
              </a:solidFill>
              <a:latin typeface="Arial"/>
              <a:ea typeface="Arial"/>
              <a:cs typeface="Arial"/>
              <a:sym typeface="Arial"/>
            </a:endParaRPr>
          </a:p>
        </p:txBody>
      </p:sp>
      <p:pic>
        <p:nvPicPr>
          <p:cNvPr descr="twitter-xxl.png" id="307" name="Google Shape;307;p99"/>
          <p:cNvPicPr preferRelativeResize="0"/>
          <p:nvPr/>
        </p:nvPicPr>
        <p:blipFill rotWithShape="1">
          <a:blip r:embed="rId5">
            <a:alphaModFix/>
          </a:blip>
          <a:srcRect b="0" l="0" r="0" t="0"/>
          <a:stretch/>
        </p:blipFill>
        <p:spPr>
          <a:xfrm>
            <a:off x="7480022" y="3907747"/>
            <a:ext cx="247940" cy="247940"/>
          </a:xfrm>
          <a:prstGeom prst="rect">
            <a:avLst/>
          </a:prstGeom>
          <a:noFill/>
          <a:ln>
            <a:noFill/>
          </a:ln>
        </p:spPr>
      </p:pic>
      <p:pic>
        <p:nvPicPr>
          <p:cNvPr descr="linkedin-512.png" id="308" name="Google Shape;308;p99"/>
          <p:cNvPicPr preferRelativeResize="0"/>
          <p:nvPr/>
        </p:nvPicPr>
        <p:blipFill rotWithShape="1">
          <a:blip r:embed="rId6">
            <a:alphaModFix/>
          </a:blip>
          <a:srcRect b="0" l="0" r="0" t="0"/>
          <a:stretch/>
        </p:blipFill>
        <p:spPr>
          <a:xfrm>
            <a:off x="7499539" y="4389769"/>
            <a:ext cx="200716" cy="200716"/>
          </a:xfrm>
          <a:prstGeom prst="rect">
            <a:avLst/>
          </a:prstGeom>
          <a:noFill/>
          <a:ln>
            <a:noFill/>
          </a:ln>
        </p:spPr>
      </p:pic>
      <p:pic>
        <p:nvPicPr>
          <p:cNvPr descr="youtube-xxl.png" id="309" name="Google Shape;309;p99"/>
          <p:cNvPicPr preferRelativeResize="0"/>
          <p:nvPr/>
        </p:nvPicPr>
        <p:blipFill rotWithShape="1">
          <a:blip r:embed="rId7">
            <a:alphaModFix/>
          </a:blip>
          <a:srcRect b="0" l="0" r="0" t="0"/>
          <a:stretch/>
        </p:blipFill>
        <p:spPr>
          <a:xfrm>
            <a:off x="7499539" y="4921395"/>
            <a:ext cx="253999" cy="253999"/>
          </a:xfrm>
          <a:prstGeom prst="rect">
            <a:avLst/>
          </a:prstGeom>
          <a:noFill/>
          <a:ln>
            <a:noFill/>
          </a:ln>
        </p:spPr>
      </p:pic>
      <p:sp>
        <p:nvSpPr>
          <p:cNvPr id="310" name="Google Shape;310;p99"/>
          <p:cNvSpPr/>
          <p:nvPr/>
        </p:nvSpPr>
        <p:spPr>
          <a:xfrm>
            <a:off x="7851655" y="5368896"/>
            <a:ext cx="2205732" cy="3282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133">
                <a:solidFill>
                  <a:schemeClr val="accent1"/>
                </a:solidFill>
                <a:latin typeface="Arial"/>
                <a:ea typeface="Arial"/>
                <a:cs typeface="Arial"/>
                <a:sym typeface="Arial"/>
              </a:rPr>
              <a:t>#WhyInformatics</a:t>
            </a:r>
            <a:endParaRPr b="1" sz="2133">
              <a:solidFill>
                <a:schemeClr val="accent1"/>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11" name="Shape 311"/>
        <p:cNvGrpSpPr/>
        <p:nvPr/>
      </p:nvGrpSpPr>
      <p:grpSpPr>
        <a:xfrm>
          <a:off x="0" y="0"/>
          <a:ext cx="0" cy="0"/>
          <a:chOff x="0" y="0"/>
          <a:chExt cx="0" cy="0"/>
        </a:xfrm>
      </p:grpSpPr>
      <p:sp>
        <p:nvSpPr>
          <p:cNvPr id="312" name="Google Shape;312;p100"/>
          <p:cNvSpPr/>
          <p:nvPr/>
        </p:nvSpPr>
        <p:spPr>
          <a:xfrm>
            <a:off x="0" y="0"/>
            <a:ext cx="12192000" cy="6858000"/>
          </a:xfrm>
          <a:prstGeom prst="rect">
            <a:avLst/>
          </a:prstGeom>
          <a:solidFill>
            <a:schemeClr val="lt1"/>
          </a:solidFill>
          <a:ln>
            <a:noFill/>
          </a:ln>
        </p:spPr>
        <p:txBody>
          <a:bodyPr anchorCtr="0" anchor="t" bIns="121900" lIns="121900" spcFirstLastPara="1" rIns="91425" wrap="square" tIns="121900">
            <a:noAutofit/>
          </a:bodyPr>
          <a:lstStyle/>
          <a:p>
            <a:pPr indent="0" lvl="0" marL="0" marR="0" rtl="0" algn="ctr">
              <a:spcBef>
                <a:spcPts val="0"/>
              </a:spcBef>
              <a:spcAft>
                <a:spcPts val="0"/>
              </a:spcAft>
              <a:buNone/>
            </a:pPr>
            <a:r>
              <a:t/>
            </a:r>
            <a:endParaRPr sz="1600">
              <a:solidFill>
                <a:schemeClr val="lt1"/>
              </a:solidFill>
              <a:latin typeface="Roboto"/>
              <a:ea typeface="Roboto"/>
              <a:cs typeface="Roboto"/>
              <a:sym typeface="Roboto"/>
            </a:endParaRPr>
          </a:p>
        </p:txBody>
      </p:sp>
      <p:sp>
        <p:nvSpPr>
          <p:cNvPr id="313" name="Google Shape;313;p100"/>
          <p:cNvSpPr/>
          <p:nvPr/>
        </p:nvSpPr>
        <p:spPr>
          <a:xfrm>
            <a:off x="7014291" y="0"/>
            <a:ext cx="5177709" cy="6858000"/>
          </a:xfrm>
          <a:prstGeom prst="rect">
            <a:avLst/>
          </a:prstGeom>
          <a:solidFill>
            <a:schemeClr val="accent2"/>
          </a:solidFill>
          <a:ln>
            <a:noFill/>
          </a:ln>
        </p:spPr>
        <p:txBody>
          <a:bodyPr anchorCtr="0" anchor="t" bIns="121900" lIns="121900" spcFirstLastPara="1" rIns="91425" wrap="square" tIns="121900">
            <a:noAutofit/>
          </a:bodyPr>
          <a:lstStyle/>
          <a:p>
            <a:pPr indent="0" lvl="0" marL="0" marR="0" rtl="0" algn="ctr">
              <a:spcBef>
                <a:spcPts val="0"/>
              </a:spcBef>
              <a:spcAft>
                <a:spcPts val="0"/>
              </a:spcAft>
              <a:buNone/>
            </a:pPr>
            <a:r>
              <a:t/>
            </a:r>
            <a:endParaRPr sz="1600">
              <a:solidFill>
                <a:srgbClr val="FFFFFF"/>
              </a:solidFill>
              <a:latin typeface="Roboto"/>
              <a:ea typeface="Roboto"/>
              <a:cs typeface="Roboto"/>
              <a:sym typeface="Roboto"/>
            </a:endParaRPr>
          </a:p>
        </p:txBody>
      </p:sp>
      <p:pic>
        <p:nvPicPr>
          <p:cNvPr descr="speaker.png" id="314" name="Google Shape;314;p100"/>
          <p:cNvPicPr preferRelativeResize="0"/>
          <p:nvPr/>
        </p:nvPicPr>
        <p:blipFill rotWithShape="1">
          <a:blip r:embed="rId2">
            <a:alphaModFix/>
          </a:blip>
          <a:srcRect b="0" l="0" r="0" t="0"/>
          <a:stretch/>
        </p:blipFill>
        <p:spPr>
          <a:xfrm>
            <a:off x="0" y="0"/>
            <a:ext cx="12192000" cy="3012723"/>
          </a:xfrm>
          <a:prstGeom prst="rect">
            <a:avLst/>
          </a:prstGeom>
          <a:noFill/>
          <a:ln>
            <a:noFill/>
          </a:ln>
        </p:spPr>
      </p:pic>
      <p:sp>
        <p:nvSpPr>
          <p:cNvPr id="315" name="Google Shape;315;p100"/>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b="1" sz="1200">
                <a:solidFill>
                  <a:schemeClr val="lt1"/>
                </a:solidFill>
                <a:latin typeface="Roboto"/>
                <a:ea typeface="Roboto"/>
                <a:cs typeface="Roboto"/>
                <a:sym typeface="Roboto"/>
              </a:defRPr>
            </a:lvl1pPr>
            <a:lvl2pPr indent="0" lvl="1" marL="0" algn="r">
              <a:spcBef>
                <a:spcPts val="0"/>
              </a:spcBef>
              <a:buNone/>
              <a:defRPr b="1" sz="1200">
                <a:solidFill>
                  <a:schemeClr val="lt1"/>
                </a:solidFill>
                <a:latin typeface="Roboto"/>
                <a:ea typeface="Roboto"/>
                <a:cs typeface="Roboto"/>
                <a:sym typeface="Roboto"/>
              </a:defRPr>
            </a:lvl2pPr>
            <a:lvl3pPr indent="0" lvl="2" marL="0" algn="r">
              <a:spcBef>
                <a:spcPts val="0"/>
              </a:spcBef>
              <a:buNone/>
              <a:defRPr b="1" sz="1200">
                <a:solidFill>
                  <a:schemeClr val="lt1"/>
                </a:solidFill>
                <a:latin typeface="Roboto"/>
                <a:ea typeface="Roboto"/>
                <a:cs typeface="Roboto"/>
                <a:sym typeface="Roboto"/>
              </a:defRPr>
            </a:lvl3pPr>
            <a:lvl4pPr indent="0" lvl="3" marL="0" algn="r">
              <a:spcBef>
                <a:spcPts val="0"/>
              </a:spcBef>
              <a:buNone/>
              <a:defRPr b="1" sz="1200">
                <a:solidFill>
                  <a:schemeClr val="lt1"/>
                </a:solidFill>
                <a:latin typeface="Roboto"/>
                <a:ea typeface="Roboto"/>
                <a:cs typeface="Roboto"/>
                <a:sym typeface="Roboto"/>
              </a:defRPr>
            </a:lvl4pPr>
            <a:lvl5pPr indent="0" lvl="4" marL="0" algn="r">
              <a:spcBef>
                <a:spcPts val="0"/>
              </a:spcBef>
              <a:buNone/>
              <a:defRPr b="1" sz="1200">
                <a:solidFill>
                  <a:schemeClr val="lt1"/>
                </a:solidFill>
                <a:latin typeface="Roboto"/>
                <a:ea typeface="Roboto"/>
                <a:cs typeface="Roboto"/>
                <a:sym typeface="Roboto"/>
              </a:defRPr>
            </a:lvl5pPr>
            <a:lvl6pPr indent="0" lvl="5" marL="0" algn="r">
              <a:spcBef>
                <a:spcPts val="0"/>
              </a:spcBef>
              <a:buNone/>
              <a:defRPr b="1" sz="1200">
                <a:solidFill>
                  <a:schemeClr val="lt1"/>
                </a:solidFill>
                <a:latin typeface="Roboto"/>
                <a:ea typeface="Roboto"/>
                <a:cs typeface="Roboto"/>
                <a:sym typeface="Roboto"/>
              </a:defRPr>
            </a:lvl6pPr>
            <a:lvl7pPr indent="0" lvl="6" marL="0" algn="r">
              <a:spcBef>
                <a:spcPts val="0"/>
              </a:spcBef>
              <a:buNone/>
              <a:defRPr b="1" sz="1200">
                <a:solidFill>
                  <a:schemeClr val="lt1"/>
                </a:solidFill>
                <a:latin typeface="Roboto"/>
                <a:ea typeface="Roboto"/>
                <a:cs typeface="Roboto"/>
                <a:sym typeface="Roboto"/>
              </a:defRPr>
            </a:lvl7pPr>
            <a:lvl8pPr indent="0" lvl="7" marL="0" algn="r">
              <a:spcBef>
                <a:spcPts val="0"/>
              </a:spcBef>
              <a:buNone/>
              <a:defRPr b="1" sz="1200">
                <a:solidFill>
                  <a:schemeClr val="lt1"/>
                </a:solidFill>
                <a:latin typeface="Roboto"/>
                <a:ea typeface="Roboto"/>
                <a:cs typeface="Roboto"/>
                <a:sym typeface="Roboto"/>
              </a:defRPr>
            </a:lvl8pPr>
            <a:lvl9pPr indent="0" lvl="8" marL="0" algn="r">
              <a:spcBef>
                <a:spcPts val="0"/>
              </a:spcBef>
              <a:buNone/>
              <a:defRPr b="1" sz="12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316" name="Google Shape;316;p100"/>
          <p:cNvSpPr txBox="1"/>
          <p:nvPr>
            <p:ph idx="11" type="ftr"/>
          </p:nvPr>
        </p:nvSpPr>
        <p:spPr>
          <a:xfrm>
            <a:off x="728186" y="6493934"/>
            <a:ext cx="5647215" cy="137601"/>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solidFill>
                  <a:schemeClr val="accen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7" name="Google Shape;317;p100"/>
          <p:cNvSpPr txBox="1"/>
          <p:nvPr>
            <p:ph idx="1" type="body"/>
          </p:nvPr>
        </p:nvSpPr>
        <p:spPr>
          <a:xfrm>
            <a:off x="728134" y="3164663"/>
            <a:ext cx="5649348" cy="2950235"/>
          </a:xfrm>
          <a:prstGeom prst="rect">
            <a:avLst/>
          </a:prstGeom>
          <a:noFill/>
          <a:ln>
            <a:noFill/>
          </a:ln>
        </p:spPr>
        <p:txBody>
          <a:bodyPr anchorCtr="0" anchor="ctr" bIns="0" lIns="0" spcFirstLastPara="1" rIns="0" wrap="square" tIns="0">
            <a:noAutofit/>
          </a:bodyPr>
          <a:lstStyle>
            <a:lvl1pPr indent="-228600" lvl="0" marL="457200" algn="l">
              <a:spcBef>
                <a:spcPts val="1600"/>
              </a:spcBef>
              <a:spcAft>
                <a:spcPts val="0"/>
              </a:spcAft>
              <a:buSzPts val="1400"/>
              <a:buNone/>
              <a:defRPr sz="2400"/>
            </a:lvl1pPr>
            <a:lvl2pPr indent="-342900" lvl="1" marL="914400" algn="l">
              <a:spcBef>
                <a:spcPts val="800"/>
              </a:spcBef>
              <a:spcAft>
                <a:spcPts val="0"/>
              </a:spcAft>
              <a:buSzPts val="1800"/>
              <a:buChar char="•"/>
              <a:defRPr/>
            </a:lvl2pPr>
            <a:lvl3pPr indent="-342900" lvl="2" marL="1371600" algn="l">
              <a:spcBef>
                <a:spcPts val="800"/>
              </a:spcBef>
              <a:spcAft>
                <a:spcPts val="0"/>
              </a:spcAft>
              <a:buSzPts val="1800"/>
              <a:buChar char="•"/>
              <a:defRPr/>
            </a:lvl3pPr>
            <a:lvl4pPr indent="-342900" lvl="3" marL="1828800" algn="l">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342900" lvl="5" marL="2743200" algn="l">
              <a:spcBef>
                <a:spcPts val="360"/>
              </a:spcBef>
              <a:spcAft>
                <a:spcPts val="0"/>
              </a:spcAft>
              <a:buClr>
                <a:srgbClr val="727274"/>
              </a:buClr>
              <a:buSzPts val="1800"/>
              <a:buChar char="»"/>
              <a:defRPr/>
            </a:lvl6pPr>
            <a:lvl7pPr indent="-342900" lvl="6" marL="3200400" algn="l">
              <a:spcBef>
                <a:spcPts val="360"/>
              </a:spcBef>
              <a:spcAft>
                <a:spcPts val="0"/>
              </a:spcAft>
              <a:buClr>
                <a:srgbClr val="727274"/>
              </a:buClr>
              <a:buSzPts val="1800"/>
              <a:buChar char="»"/>
              <a:defRPr/>
            </a:lvl7pPr>
            <a:lvl8pPr indent="-342900" lvl="7" marL="3657600" algn="l">
              <a:spcBef>
                <a:spcPts val="360"/>
              </a:spcBef>
              <a:spcAft>
                <a:spcPts val="0"/>
              </a:spcAft>
              <a:buClr>
                <a:srgbClr val="727274"/>
              </a:buClr>
              <a:buSzPts val="1800"/>
              <a:buChar char="»"/>
              <a:defRPr/>
            </a:lvl8pPr>
            <a:lvl9pPr indent="-342900" lvl="8" marL="4114800" algn="l">
              <a:spcBef>
                <a:spcPts val="360"/>
              </a:spcBef>
              <a:spcAft>
                <a:spcPts val="0"/>
              </a:spcAft>
              <a:buClr>
                <a:srgbClr val="727274"/>
              </a:buClr>
              <a:buSzPts val="1800"/>
              <a:buChar char="»"/>
              <a:defRPr/>
            </a:lvl9pPr>
          </a:lstStyle>
          <a:p/>
        </p:txBody>
      </p:sp>
      <p:pic>
        <p:nvPicPr>
          <p:cNvPr descr="amia-logo_color.png" id="318" name="Google Shape;318;p100"/>
          <p:cNvPicPr preferRelativeResize="0"/>
          <p:nvPr/>
        </p:nvPicPr>
        <p:blipFill rotWithShape="1">
          <a:blip r:embed="rId3">
            <a:alphaModFix/>
          </a:blip>
          <a:srcRect b="0" l="0" r="0" t="0"/>
          <a:stretch/>
        </p:blipFill>
        <p:spPr>
          <a:xfrm>
            <a:off x="7486496" y="2464552"/>
            <a:ext cx="2302725" cy="584064"/>
          </a:xfrm>
          <a:prstGeom prst="rect">
            <a:avLst/>
          </a:prstGeom>
          <a:noFill/>
          <a:ln>
            <a:noFill/>
          </a:ln>
        </p:spPr>
      </p:pic>
      <p:pic>
        <p:nvPicPr>
          <p:cNvPr descr="fb.png" id="319" name="Google Shape;319;p100"/>
          <p:cNvPicPr preferRelativeResize="0"/>
          <p:nvPr/>
        </p:nvPicPr>
        <p:blipFill rotWithShape="1">
          <a:blip r:embed="rId4">
            <a:alphaModFix/>
          </a:blip>
          <a:srcRect b="0" l="0" r="0" t="0"/>
          <a:stretch/>
        </p:blipFill>
        <p:spPr>
          <a:xfrm>
            <a:off x="7539840" y="3429812"/>
            <a:ext cx="120112" cy="231377"/>
          </a:xfrm>
          <a:prstGeom prst="rect">
            <a:avLst/>
          </a:prstGeom>
          <a:noFill/>
          <a:ln>
            <a:noFill/>
          </a:ln>
        </p:spPr>
      </p:pic>
      <p:sp>
        <p:nvSpPr>
          <p:cNvPr id="320" name="Google Shape;320;p100"/>
          <p:cNvSpPr/>
          <p:nvPr/>
        </p:nvSpPr>
        <p:spPr>
          <a:xfrm>
            <a:off x="7851656" y="3354899"/>
            <a:ext cx="2698687" cy="18130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133"/>
              <a:buFont typeface="Arial"/>
              <a:buNone/>
            </a:pPr>
            <a:r>
              <a:rPr b="0" lang="en-US" sz="2133">
                <a:solidFill>
                  <a:schemeClr val="dk1"/>
                </a:solidFill>
                <a:latin typeface="Arial"/>
                <a:ea typeface="Arial"/>
                <a:cs typeface="Arial"/>
                <a:sym typeface="Arial"/>
              </a:rPr>
              <a:t>@AMIAInformatics</a:t>
            </a:r>
            <a:endParaRPr b="0" sz="2133">
              <a:solidFill>
                <a:schemeClr val="dk1"/>
              </a:solidFill>
              <a:latin typeface="Arial"/>
              <a:ea typeface="Arial"/>
              <a:cs typeface="Arial"/>
              <a:sym typeface="Arial"/>
            </a:endParaRPr>
          </a:p>
          <a:p>
            <a:pPr indent="0" lvl="0" marL="0" marR="0" rtl="0" algn="l">
              <a:spcBef>
                <a:spcPts val="1333"/>
              </a:spcBef>
              <a:spcAft>
                <a:spcPts val="0"/>
              </a:spcAft>
              <a:buNone/>
            </a:pPr>
            <a:r>
              <a:rPr b="0" lang="en-US" sz="2133">
                <a:solidFill>
                  <a:schemeClr val="dk1"/>
                </a:solidFill>
                <a:latin typeface="Arial"/>
                <a:ea typeface="Arial"/>
                <a:cs typeface="Arial"/>
                <a:sym typeface="Arial"/>
              </a:rPr>
              <a:t>@AMIAinformatics</a:t>
            </a:r>
            <a:endParaRPr/>
          </a:p>
          <a:p>
            <a:pPr indent="0" lvl="0" marL="0" marR="0" rtl="0" algn="l">
              <a:lnSpc>
                <a:spcPct val="100000"/>
              </a:lnSpc>
              <a:spcBef>
                <a:spcPts val="1333"/>
              </a:spcBef>
              <a:spcAft>
                <a:spcPts val="0"/>
              </a:spcAft>
              <a:buClr>
                <a:schemeClr val="dk1"/>
              </a:buClr>
              <a:buSzPts val="2133"/>
              <a:buFont typeface="Arial"/>
              <a:buNone/>
            </a:pPr>
            <a:r>
              <a:rPr b="0" lang="en-US" sz="2133">
                <a:solidFill>
                  <a:schemeClr val="dk1"/>
                </a:solidFill>
                <a:latin typeface="Arial"/>
                <a:ea typeface="Arial"/>
                <a:cs typeface="Arial"/>
                <a:sym typeface="Arial"/>
              </a:rPr>
              <a:t>Official Group of AMIA</a:t>
            </a:r>
            <a:endParaRPr/>
          </a:p>
          <a:p>
            <a:pPr indent="0" lvl="0" marL="0" marR="0" rtl="0" algn="l">
              <a:lnSpc>
                <a:spcPct val="100000"/>
              </a:lnSpc>
              <a:spcBef>
                <a:spcPts val="1333"/>
              </a:spcBef>
              <a:spcAft>
                <a:spcPts val="0"/>
              </a:spcAft>
              <a:buClr>
                <a:schemeClr val="dk1"/>
              </a:buClr>
              <a:buSzPts val="2133"/>
              <a:buFont typeface="Arial"/>
              <a:buNone/>
            </a:pPr>
            <a:r>
              <a:rPr b="0" lang="en-US" sz="2133">
                <a:solidFill>
                  <a:schemeClr val="dk1"/>
                </a:solidFill>
                <a:latin typeface="Arial"/>
                <a:ea typeface="Arial"/>
                <a:cs typeface="Arial"/>
                <a:sym typeface="Arial"/>
              </a:rPr>
              <a:t>@AMIAInformatics</a:t>
            </a:r>
            <a:endParaRPr b="0" sz="2133">
              <a:solidFill>
                <a:schemeClr val="dk1"/>
              </a:solidFill>
              <a:latin typeface="Arial"/>
              <a:ea typeface="Arial"/>
              <a:cs typeface="Arial"/>
              <a:sym typeface="Arial"/>
            </a:endParaRPr>
          </a:p>
        </p:txBody>
      </p:sp>
      <p:pic>
        <p:nvPicPr>
          <p:cNvPr descr="twitter-xxl.png" id="321" name="Google Shape;321;p100"/>
          <p:cNvPicPr preferRelativeResize="0"/>
          <p:nvPr/>
        </p:nvPicPr>
        <p:blipFill rotWithShape="1">
          <a:blip r:embed="rId5">
            <a:alphaModFix/>
          </a:blip>
          <a:srcRect b="0" l="0" r="0" t="0"/>
          <a:stretch/>
        </p:blipFill>
        <p:spPr>
          <a:xfrm>
            <a:off x="7480022" y="3907747"/>
            <a:ext cx="247940" cy="247940"/>
          </a:xfrm>
          <a:prstGeom prst="rect">
            <a:avLst/>
          </a:prstGeom>
          <a:noFill/>
          <a:ln>
            <a:noFill/>
          </a:ln>
        </p:spPr>
      </p:pic>
      <p:pic>
        <p:nvPicPr>
          <p:cNvPr descr="linkedin-512.png" id="322" name="Google Shape;322;p100"/>
          <p:cNvPicPr preferRelativeResize="0"/>
          <p:nvPr/>
        </p:nvPicPr>
        <p:blipFill rotWithShape="1">
          <a:blip r:embed="rId6">
            <a:alphaModFix/>
          </a:blip>
          <a:srcRect b="0" l="0" r="0" t="0"/>
          <a:stretch/>
        </p:blipFill>
        <p:spPr>
          <a:xfrm>
            <a:off x="7499539" y="4389769"/>
            <a:ext cx="200716" cy="200716"/>
          </a:xfrm>
          <a:prstGeom prst="rect">
            <a:avLst/>
          </a:prstGeom>
          <a:noFill/>
          <a:ln>
            <a:noFill/>
          </a:ln>
        </p:spPr>
      </p:pic>
      <p:pic>
        <p:nvPicPr>
          <p:cNvPr descr="youtube-xxl.png" id="323" name="Google Shape;323;p100"/>
          <p:cNvPicPr preferRelativeResize="0"/>
          <p:nvPr/>
        </p:nvPicPr>
        <p:blipFill rotWithShape="1">
          <a:blip r:embed="rId7">
            <a:alphaModFix/>
          </a:blip>
          <a:srcRect b="0" l="0" r="0" t="0"/>
          <a:stretch/>
        </p:blipFill>
        <p:spPr>
          <a:xfrm>
            <a:off x="7499539" y="4921395"/>
            <a:ext cx="253999" cy="253999"/>
          </a:xfrm>
          <a:prstGeom prst="rect">
            <a:avLst/>
          </a:prstGeom>
          <a:noFill/>
          <a:ln>
            <a:noFill/>
          </a:ln>
        </p:spPr>
      </p:pic>
      <p:sp>
        <p:nvSpPr>
          <p:cNvPr id="324" name="Google Shape;324;p100"/>
          <p:cNvSpPr/>
          <p:nvPr/>
        </p:nvSpPr>
        <p:spPr>
          <a:xfrm>
            <a:off x="7851655" y="5368896"/>
            <a:ext cx="2205732" cy="32823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133">
                <a:solidFill>
                  <a:schemeClr val="accent1"/>
                </a:solidFill>
                <a:latin typeface="Arial"/>
                <a:ea typeface="Arial"/>
                <a:cs typeface="Arial"/>
                <a:sym typeface="Arial"/>
              </a:rPr>
              <a:t>#WhyInformatics</a:t>
            </a:r>
            <a:endParaRPr b="1" sz="2133">
              <a:solidFill>
                <a:schemeClr val="accent1"/>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25" name="Shape 325"/>
        <p:cNvGrpSpPr/>
        <p:nvPr/>
      </p:nvGrpSpPr>
      <p:grpSpPr>
        <a:xfrm>
          <a:off x="0" y="0"/>
          <a:ext cx="0" cy="0"/>
          <a:chOff x="0" y="0"/>
          <a:chExt cx="0" cy="0"/>
        </a:xfrm>
      </p:grpSpPr>
      <p:sp>
        <p:nvSpPr>
          <p:cNvPr id="326" name="Google Shape;326;p101"/>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4.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2" Type="http://schemas.openxmlformats.org/officeDocument/2006/relationships/theme" Target="../theme/theme5.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3.xml"/><Relationship Id="rId1" Type="http://schemas.openxmlformats.org/officeDocument/2006/relationships/image" Target="../media/image7.jpg"/><Relationship Id="rId2" Type="http://schemas.openxmlformats.org/officeDocument/2006/relationships/image" Target="../media/image4.png"/><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4"/>
          <p:cNvSpPr/>
          <p:nvPr/>
        </p:nvSpPr>
        <p:spPr>
          <a:xfrm>
            <a:off x="665697" y="5944936"/>
            <a:ext cx="6587499" cy="921076"/>
          </a:xfrm>
          <a:custGeom>
            <a:rect b="b" l="l" r="r" t="t"/>
            <a:pathLst>
              <a:path extrusionOk="0" h="337" w="7485">
                <a:moveTo>
                  <a:pt x="0" y="2"/>
                </a:moveTo>
                <a:lnTo>
                  <a:pt x="7485" y="337"/>
                </a:lnTo>
                <a:lnTo>
                  <a:pt x="5558" y="337"/>
                </a:lnTo>
                <a:lnTo>
                  <a:pt x="1" y="0"/>
                </a:lnTo>
              </a:path>
            </a:pathLst>
          </a:custGeom>
          <a:solidFill>
            <a:srgbClr val="9CCADC">
              <a:alpha val="40000"/>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11" name="Google Shape;11;p64"/>
          <p:cNvSpPr/>
          <p:nvPr/>
        </p:nvSpPr>
        <p:spPr>
          <a:xfrm>
            <a:off x="647623" y="5939011"/>
            <a:ext cx="4920601" cy="933450"/>
          </a:xfrm>
          <a:custGeom>
            <a:rect b="b" l="l" r="r" t="t"/>
            <a:pathLst>
              <a:path extrusionOk="0" h="588" w="5591">
                <a:moveTo>
                  <a:pt x="0" y="0"/>
                </a:moveTo>
                <a:lnTo>
                  <a:pt x="5591" y="585"/>
                </a:lnTo>
                <a:lnTo>
                  <a:pt x="4415" y="588"/>
                </a:lnTo>
                <a:lnTo>
                  <a:pt x="12" y="4"/>
                </a:lnTo>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12" name="Google Shape;12;p64"/>
          <p:cNvSpPr/>
          <p:nvPr/>
        </p:nvSpPr>
        <p:spPr>
          <a:xfrm>
            <a:off x="-8056" y="5791253"/>
            <a:ext cx="4536419" cy="1080868"/>
          </a:xfrm>
          <a:prstGeom prst="rtTriangle">
            <a:avLst/>
          </a:prstGeom>
          <a:blipFill rotWithShape="1">
            <a:blip r:embed="rId1">
              <a:alphaModFix amt="50000"/>
            </a:blip>
            <a:tile algn="t"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cxnSp>
        <p:nvCxnSpPr>
          <p:cNvPr id="13" name="Google Shape;13;p64"/>
          <p:cNvCxnSpPr/>
          <p:nvPr/>
        </p:nvCxnSpPr>
        <p:spPr>
          <a:xfrm>
            <a:off x="-12316" y="5787739"/>
            <a:ext cx="4540679" cy="1084383"/>
          </a:xfrm>
          <a:prstGeom prst="straightConnector1">
            <a:avLst/>
          </a:prstGeom>
          <a:noFill/>
          <a:ln cap="flat" cmpd="sng" w="12050">
            <a:solidFill>
              <a:srgbClr val="93C5D8"/>
            </a:solidFill>
            <a:prstDash val="solid"/>
            <a:miter lim="800000"/>
            <a:headEnd len="sm" w="sm" type="none"/>
            <a:tailEnd len="sm" w="sm" type="none"/>
          </a:ln>
        </p:spPr>
      </p:cxnSp>
      <p:sp>
        <p:nvSpPr>
          <p:cNvPr id="14" name="Google Shape;14;p6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100"/>
              <a:buFont typeface="Lucida Sans"/>
              <a:buNone/>
              <a:defRPr b="1" i="0" sz="4100" u="none" cap="none" strike="noStrike">
                <a:solidFill>
                  <a:schemeClr val="dk2"/>
                </a:solidFill>
                <a:latin typeface="Lucida Sans"/>
                <a:ea typeface="Lucida Sans"/>
                <a:cs typeface="Lucida Sans"/>
                <a:sym typeface="Lucida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 name="Google Shape;15;p64"/>
          <p:cNvSpPr txBox="1"/>
          <p:nvPr>
            <p:ph idx="1" type="body"/>
          </p:nvPr>
        </p:nvSpPr>
        <p:spPr>
          <a:xfrm>
            <a:off x="609600" y="1481329"/>
            <a:ext cx="10972800" cy="4525963"/>
          </a:xfrm>
          <a:prstGeom prst="rect">
            <a:avLst/>
          </a:prstGeom>
          <a:noFill/>
          <a:ln>
            <a:noFill/>
          </a:ln>
        </p:spPr>
        <p:txBody>
          <a:bodyPr anchorCtr="0" anchor="t" bIns="45700" lIns="91425" spcFirstLastPara="1" rIns="91425" wrap="square" tIns="45700">
            <a:normAutofit/>
          </a:bodyPr>
          <a:lstStyle>
            <a:lvl1pPr indent="-345186" lvl="0" marL="457200" marR="0" rtl="0" algn="l">
              <a:spcBef>
                <a:spcPts val="400"/>
              </a:spcBef>
              <a:spcAft>
                <a:spcPts val="0"/>
              </a:spcAft>
              <a:buClr>
                <a:schemeClr val="accent1"/>
              </a:buClr>
              <a:buSzPts val="1836"/>
              <a:buFont typeface="Noto Sans Symbols"/>
              <a:buChar char="🞂"/>
              <a:defRPr b="0" i="0" sz="2700" u="none" cap="none" strike="noStrike">
                <a:solidFill>
                  <a:schemeClr val="dk1"/>
                </a:solidFill>
                <a:latin typeface="Lucida Sans"/>
                <a:ea typeface="Lucida Sans"/>
                <a:cs typeface="Lucida Sans"/>
                <a:sym typeface="Lucida Sans"/>
              </a:defRPr>
            </a:lvl1pPr>
            <a:lvl2pPr indent="-374650" lvl="1" marL="914400" marR="0" rtl="0" algn="l">
              <a:spcBef>
                <a:spcPts val="324"/>
              </a:spcBef>
              <a:spcAft>
                <a:spcPts val="0"/>
              </a:spcAft>
              <a:buClr>
                <a:schemeClr val="accent1"/>
              </a:buClr>
              <a:buSzPts val="2300"/>
              <a:buFont typeface="Verdana"/>
              <a:buChar char="◦"/>
              <a:defRPr b="0" i="0" sz="2300" u="none" cap="none" strike="noStrike">
                <a:solidFill>
                  <a:schemeClr val="dk1"/>
                </a:solidFill>
                <a:latin typeface="Lucida Sans"/>
                <a:ea typeface="Lucida Sans"/>
                <a:cs typeface="Lucida Sans"/>
                <a:sym typeface="Lucida Sans"/>
              </a:defRPr>
            </a:lvl2pPr>
            <a:lvl3pPr indent="-361950" lvl="2" marL="1371600" marR="0" rtl="0" algn="l">
              <a:spcBef>
                <a:spcPts val="350"/>
              </a:spcBef>
              <a:spcAft>
                <a:spcPts val="0"/>
              </a:spcAft>
              <a:buClr>
                <a:schemeClr val="accent2"/>
              </a:buClr>
              <a:buSzPts val="2100"/>
              <a:buFont typeface="Noto Sans Symbols"/>
              <a:buChar char="●"/>
              <a:defRPr b="0" i="0" sz="2100" u="none" cap="none" strike="noStrike">
                <a:solidFill>
                  <a:schemeClr val="dk1"/>
                </a:solidFill>
                <a:latin typeface="Lucida Sans"/>
                <a:ea typeface="Lucida Sans"/>
                <a:cs typeface="Lucida Sans"/>
                <a:sym typeface="Lucida Sans"/>
              </a:defRPr>
            </a:lvl3pPr>
            <a:lvl4pPr indent="-349250" lvl="3" marL="1828800" marR="0" rtl="0" algn="l">
              <a:spcBef>
                <a:spcPts val="350"/>
              </a:spcBef>
              <a:spcAft>
                <a:spcPts val="0"/>
              </a:spcAft>
              <a:buClr>
                <a:schemeClr val="accent2"/>
              </a:buClr>
              <a:buSzPts val="1900"/>
              <a:buFont typeface="Noto Sans Symbols"/>
              <a:buChar char="●"/>
              <a:defRPr b="0" i="0" sz="1900" u="none" cap="none" strike="noStrike">
                <a:solidFill>
                  <a:schemeClr val="dk1"/>
                </a:solidFill>
                <a:latin typeface="Lucida Sans"/>
                <a:ea typeface="Lucida Sans"/>
                <a:cs typeface="Lucida Sans"/>
                <a:sym typeface="Lucida Sans"/>
              </a:defRPr>
            </a:lvl4pPr>
            <a:lvl5pPr indent="-342900" lvl="4" marL="2286000" marR="0" rtl="0" algn="l">
              <a:spcBef>
                <a:spcPts val="350"/>
              </a:spcBef>
              <a:spcAft>
                <a:spcPts val="0"/>
              </a:spcAft>
              <a:buClr>
                <a:schemeClr val="accent2"/>
              </a:buClr>
              <a:buSzPts val="1800"/>
              <a:buFont typeface="Noto Sans Symbols"/>
              <a:buChar char="●"/>
              <a:defRPr b="0" i="0" sz="1800" u="none" cap="none" strike="noStrike">
                <a:solidFill>
                  <a:schemeClr val="dk1"/>
                </a:solidFill>
                <a:latin typeface="Lucida Sans"/>
                <a:ea typeface="Lucida Sans"/>
                <a:cs typeface="Lucida Sans"/>
                <a:sym typeface="Lucida Sans"/>
              </a:defRPr>
            </a:lvl5pPr>
            <a:lvl6pPr indent="-342900" lvl="5" marL="2743200" marR="0" rtl="0" algn="l">
              <a:spcBef>
                <a:spcPts val="350"/>
              </a:spcBef>
              <a:spcAft>
                <a:spcPts val="0"/>
              </a:spcAft>
              <a:buClr>
                <a:schemeClr val="accent3"/>
              </a:buClr>
              <a:buSzPts val="1800"/>
              <a:buFont typeface="Noto Sans Symbols"/>
              <a:buChar char="■"/>
              <a:defRPr b="0" i="0" sz="1800" u="none" cap="none" strike="noStrike">
                <a:solidFill>
                  <a:schemeClr val="dk1"/>
                </a:solidFill>
                <a:latin typeface="Lucida Sans"/>
                <a:ea typeface="Lucida Sans"/>
                <a:cs typeface="Lucida Sans"/>
                <a:sym typeface="Lucida Sans"/>
              </a:defRPr>
            </a:lvl6pPr>
            <a:lvl7pPr indent="-330200" lvl="6" marL="32004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7pPr>
            <a:lvl8pPr indent="-330200" lvl="7" marL="36576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8pPr>
            <a:lvl9pPr indent="-330200" lvl="8" marL="4114800" marR="0" rtl="0" algn="l">
              <a:spcBef>
                <a:spcPts val="350"/>
              </a:spcBef>
              <a:spcAft>
                <a:spcPts val="0"/>
              </a:spcAft>
              <a:buClr>
                <a:schemeClr val="accent3"/>
              </a:buClr>
              <a:buSzPts val="1600"/>
              <a:buFont typeface="Noto Sans Symbols"/>
              <a:buChar char="■"/>
              <a:defRPr b="0" i="0" sz="1600" u="none" cap="none" strike="noStrike">
                <a:solidFill>
                  <a:schemeClr val="dk1"/>
                </a:solidFill>
                <a:latin typeface="Lucida Sans"/>
                <a:ea typeface="Lucida Sans"/>
                <a:cs typeface="Lucida Sans"/>
                <a:sym typeface="Lucida Sans"/>
              </a:defRPr>
            </a:lvl9pPr>
          </a:lstStyle>
          <a:p/>
        </p:txBody>
      </p:sp>
      <p:sp>
        <p:nvSpPr>
          <p:cNvPr id="16" name="Google Shape;16;p64"/>
          <p:cNvSpPr txBox="1"/>
          <p:nvPr>
            <p:ph idx="10" type="dt"/>
          </p:nvPr>
        </p:nvSpPr>
        <p:spPr>
          <a:xfrm>
            <a:off x="8969376" y="6407944"/>
            <a:ext cx="2560320" cy="36576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7" name="Google Shape;17;p64"/>
          <p:cNvSpPr txBox="1"/>
          <p:nvPr>
            <p:ph idx="11" type="ftr"/>
          </p:nvPr>
        </p:nvSpPr>
        <p:spPr>
          <a:xfrm>
            <a:off x="5840097" y="6407945"/>
            <a:ext cx="3134241" cy="365125"/>
          </a:xfrm>
          <a:prstGeom prst="rect">
            <a:avLst/>
          </a:prstGeom>
          <a:noFill/>
          <a:ln>
            <a:noFill/>
          </a:ln>
        </p:spPr>
        <p:txBody>
          <a:bodyPr anchorCtr="0" anchor="b" bIns="45700" lIns="91425" spcFirstLastPara="1" rIns="91425" wrap="square" tIns="45700">
            <a:noAutofit/>
          </a:bodyPr>
          <a:lstStyle>
            <a:lvl1pPr lvl="0" marR="0" rtl="0" algn="r">
              <a:spcBef>
                <a:spcPts val="0"/>
              </a:spcBef>
              <a:spcAft>
                <a:spcPts val="0"/>
              </a:spcAft>
              <a:buSzPts val="1400"/>
              <a:buNone/>
              <a:defRPr sz="1000">
                <a:solidFill>
                  <a:schemeClr val="dk1"/>
                </a:solidFill>
                <a:latin typeface="Lucida Sans"/>
                <a:ea typeface="Lucida Sans"/>
                <a:cs typeface="Lucida Sans"/>
                <a:sym typeface="Lucida Sans"/>
              </a:defRPr>
            </a:lvl1pPr>
            <a:lvl2pPr lvl="1"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2pPr>
            <a:lvl3pPr lvl="2"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3pPr>
            <a:lvl4pPr lvl="3"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4pPr>
            <a:lvl5pPr lvl="4"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5pPr>
            <a:lvl6pPr lvl="5"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6pPr>
            <a:lvl7pPr lvl="6"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7pPr>
            <a:lvl8pPr lvl="7"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8pPr>
            <a:lvl9pPr lvl="8" marR="0" rtl="0" algn="l">
              <a:spcBef>
                <a:spcPts val="0"/>
              </a:spcBef>
              <a:spcAft>
                <a:spcPts val="0"/>
              </a:spcAft>
              <a:buSzPts val="1400"/>
              <a:buNone/>
              <a:defRPr b="0" i="0" sz="1800" u="none" cap="none" strike="noStrike">
                <a:solidFill>
                  <a:schemeClr val="dk1"/>
                </a:solidFill>
                <a:latin typeface="Lucida Sans"/>
                <a:ea typeface="Lucida Sans"/>
                <a:cs typeface="Lucida Sans"/>
                <a:sym typeface="Lucida Sans"/>
              </a:defRPr>
            </a:lvl9pPr>
          </a:lstStyle>
          <a:p/>
        </p:txBody>
      </p:sp>
      <p:sp>
        <p:nvSpPr>
          <p:cNvPr id="18" name="Google Shape;18;p6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sz="1000" u="none">
                <a:solidFill>
                  <a:schemeClr val="dk1"/>
                </a:solidFill>
                <a:latin typeface="Lucida Sans"/>
                <a:ea typeface="Lucida Sans"/>
                <a:cs typeface="Lucida Sans"/>
                <a:sym typeface="Lucida Sans"/>
              </a:defRPr>
            </a:lvl1pPr>
            <a:lvl2pPr indent="0" lvl="1" marL="0" marR="0" rtl="0" algn="r">
              <a:spcBef>
                <a:spcPts val="0"/>
              </a:spcBef>
              <a:buNone/>
              <a:defRPr b="0" sz="1000" u="none">
                <a:solidFill>
                  <a:schemeClr val="dk1"/>
                </a:solidFill>
                <a:latin typeface="Lucida Sans"/>
                <a:ea typeface="Lucida Sans"/>
                <a:cs typeface="Lucida Sans"/>
                <a:sym typeface="Lucida Sans"/>
              </a:defRPr>
            </a:lvl2pPr>
            <a:lvl3pPr indent="0" lvl="2" marL="0" marR="0" rtl="0" algn="r">
              <a:spcBef>
                <a:spcPts val="0"/>
              </a:spcBef>
              <a:buNone/>
              <a:defRPr b="0" sz="1000" u="none">
                <a:solidFill>
                  <a:schemeClr val="dk1"/>
                </a:solidFill>
                <a:latin typeface="Lucida Sans"/>
                <a:ea typeface="Lucida Sans"/>
                <a:cs typeface="Lucida Sans"/>
                <a:sym typeface="Lucida Sans"/>
              </a:defRPr>
            </a:lvl3pPr>
            <a:lvl4pPr indent="0" lvl="3" marL="0" marR="0" rtl="0" algn="r">
              <a:spcBef>
                <a:spcPts val="0"/>
              </a:spcBef>
              <a:buNone/>
              <a:defRPr b="0" sz="1000" u="none">
                <a:solidFill>
                  <a:schemeClr val="dk1"/>
                </a:solidFill>
                <a:latin typeface="Lucida Sans"/>
                <a:ea typeface="Lucida Sans"/>
                <a:cs typeface="Lucida Sans"/>
                <a:sym typeface="Lucida Sans"/>
              </a:defRPr>
            </a:lvl4pPr>
            <a:lvl5pPr indent="0" lvl="4" marL="0" marR="0" rtl="0" algn="r">
              <a:spcBef>
                <a:spcPts val="0"/>
              </a:spcBef>
              <a:buNone/>
              <a:defRPr b="0" sz="1000" u="none">
                <a:solidFill>
                  <a:schemeClr val="dk1"/>
                </a:solidFill>
                <a:latin typeface="Lucida Sans"/>
                <a:ea typeface="Lucida Sans"/>
                <a:cs typeface="Lucida Sans"/>
                <a:sym typeface="Lucida Sans"/>
              </a:defRPr>
            </a:lvl5pPr>
            <a:lvl6pPr indent="0" lvl="5" marL="0" marR="0" rtl="0" algn="r">
              <a:spcBef>
                <a:spcPts val="0"/>
              </a:spcBef>
              <a:buNone/>
              <a:defRPr b="0" sz="1000" u="none">
                <a:solidFill>
                  <a:schemeClr val="dk1"/>
                </a:solidFill>
                <a:latin typeface="Lucida Sans"/>
                <a:ea typeface="Lucida Sans"/>
                <a:cs typeface="Lucida Sans"/>
                <a:sym typeface="Lucida Sans"/>
              </a:defRPr>
            </a:lvl6pPr>
            <a:lvl7pPr indent="0" lvl="6" marL="0" marR="0" rtl="0" algn="r">
              <a:spcBef>
                <a:spcPts val="0"/>
              </a:spcBef>
              <a:buNone/>
              <a:defRPr b="0" sz="1000" u="none">
                <a:solidFill>
                  <a:schemeClr val="dk1"/>
                </a:solidFill>
                <a:latin typeface="Lucida Sans"/>
                <a:ea typeface="Lucida Sans"/>
                <a:cs typeface="Lucida Sans"/>
                <a:sym typeface="Lucida Sans"/>
              </a:defRPr>
            </a:lvl7pPr>
            <a:lvl8pPr indent="0" lvl="7" marL="0" marR="0" rtl="0" algn="r">
              <a:spcBef>
                <a:spcPts val="0"/>
              </a:spcBef>
              <a:buNone/>
              <a:defRPr b="0" sz="1000" u="none">
                <a:solidFill>
                  <a:schemeClr val="dk1"/>
                </a:solidFill>
                <a:latin typeface="Lucida Sans"/>
                <a:ea typeface="Lucida Sans"/>
                <a:cs typeface="Lucida Sans"/>
                <a:sym typeface="Lucida Sans"/>
              </a:defRPr>
            </a:lvl8pPr>
            <a:lvl9pPr indent="0" lvl="8" marL="0" marR="0" rtl="0" algn="r">
              <a:spcBef>
                <a:spcPts val="0"/>
              </a:spcBef>
              <a:buNone/>
              <a:defRPr b="0" sz="1000" u="none">
                <a:solidFill>
                  <a:schemeClr val="dk1"/>
                </a:solidFill>
                <a:latin typeface="Lucida Sans"/>
                <a:ea typeface="Lucida Sans"/>
                <a:cs typeface="Lucida Sans"/>
                <a:sym typeface="Lucida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p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 name="Shape 184"/>
        <p:cNvGrpSpPr/>
        <p:nvPr/>
      </p:nvGrpSpPr>
      <p:grpSpPr>
        <a:xfrm>
          <a:off x="0" y="0"/>
          <a:ext cx="0" cy="0"/>
          <a:chOff x="0" y="0"/>
          <a:chExt cx="0" cy="0"/>
        </a:xfrm>
      </p:grpSpPr>
      <p:sp>
        <p:nvSpPr>
          <p:cNvPr id="185" name="Google Shape;185;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7" name="Google Shape;187;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8" name="Google Shape;188;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9" name="Google Shape;189;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pic>
        <p:nvPicPr>
          <p:cNvPr descr="background.jpg" id="260" name="Google Shape;260;p75"/>
          <p:cNvPicPr preferRelativeResize="0"/>
          <p:nvPr/>
        </p:nvPicPr>
        <p:blipFill rotWithShape="1">
          <a:blip r:embed="rId1">
            <a:alphaModFix/>
          </a:blip>
          <a:srcRect b="0" l="0" r="0" t="0"/>
          <a:stretch/>
        </p:blipFill>
        <p:spPr>
          <a:xfrm>
            <a:off x="0" y="0"/>
            <a:ext cx="12192000" cy="6858000"/>
          </a:xfrm>
          <a:prstGeom prst="rect">
            <a:avLst/>
          </a:prstGeom>
          <a:noFill/>
          <a:ln>
            <a:noFill/>
          </a:ln>
        </p:spPr>
      </p:pic>
      <p:cxnSp>
        <p:nvCxnSpPr>
          <p:cNvPr id="261" name="Google Shape;261;p75"/>
          <p:cNvCxnSpPr/>
          <p:nvPr/>
        </p:nvCxnSpPr>
        <p:spPr>
          <a:xfrm>
            <a:off x="738120" y="1049359"/>
            <a:ext cx="10712475" cy="0"/>
          </a:xfrm>
          <a:prstGeom prst="straightConnector1">
            <a:avLst/>
          </a:prstGeom>
          <a:noFill/>
          <a:ln cap="flat" cmpd="sng" w="12700">
            <a:solidFill>
              <a:schemeClr val="accent2"/>
            </a:solidFill>
            <a:prstDash val="solid"/>
            <a:round/>
            <a:headEnd len="med" w="med" type="none"/>
            <a:tailEnd len="med" w="med" type="none"/>
          </a:ln>
        </p:spPr>
      </p:cxnSp>
      <p:sp>
        <p:nvSpPr>
          <p:cNvPr id="262" name="Google Shape;262;p75"/>
          <p:cNvSpPr txBox="1"/>
          <p:nvPr>
            <p:ph type="title"/>
          </p:nvPr>
        </p:nvSpPr>
        <p:spPr>
          <a:xfrm>
            <a:off x="729440" y="532741"/>
            <a:ext cx="9036976" cy="426784"/>
          </a:xfrm>
          <a:prstGeom prst="rect">
            <a:avLst/>
          </a:prstGeom>
          <a:noFill/>
          <a:ln>
            <a:noFill/>
          </a:ln>
        </p:spPr>
        <p:txBody>
          <a:bodyPr anchorCtr="0" anchor="b" bIns="0" lIns="0" spcFirstLastPara="1" rIns="0" wrap="square" tIns="0">
            <a:spAutoFit/>
          </a:bodyPr>
          <a:lstStyle>
            <a:lvl1pPr lvl="0" marR="0" rtl="0" algn="l">
              <a:lnSpc>
                <a:spcPct val="80000"/>
              </a:lnSpc>
              <a:spcBef>
                <a:spcPts val="0"/>
              </a:spcBef>
              <a:spcAft>
                <a:spcPts val="0"/>
              </a:spcAft>
              <a:buSzPts val="1400"/>
              <a:buNone/>
              <a:defRPr b="1" i="0" sz="3467" u="none" cap="none" strike="noStrike">
                <a:solidFill>
                  <a:schemeClr val="accent1"/>
                </a:solidFill>
                <a:latin typeface="Arial"/>
                <a:ea typeface="Arial"/>
                <a:cs typeface="Arial"/>
                <a:sym typeface="Arial"/>
              </a:defRPr>
            </a:lvl1pPr>
            <a:lvl2pPr lvl="1" marR="0" rtl="0" algn="l">
              <a:lnSpc>
                <a:spcPct val="90000"/>
              </a:lnSpc>
              <a:spcBef>
                <a:spcPts val="0"/>
              </a:spcBef>
              <a:spcAft>
                <a:spcPts val="0"/>
              </a:spcAft>
              <a:buSzPts val="1400"/>
              <a:buNone/>
              <a:defRPr b="0" i="0" sz="3733" u="none" cap="none" strike="noStrike">
                <a:solidFill>
                  <a:schemeClr val="lt1"/>
                </a:solidFill>
                <a:latin typeface="Calibri"/>
                <a:ea typeface="Calibri"/>
                <a:cs typeface="Calibri"/>
                <a:sym typeface="Calibri"/>
              </a:defRPr>
            </a:lvl2pPr>
            <a:lvl3pPr lvl="2" marR="0" rtl="0" algn="l">
              <a:lnSpc>
                <a:spcPct val="90000"/>
              </a:lnSpc>
              <a:spcBef>
                <a:spcPts val="0"/>
              </a:spcBef>
              <a:spcAft>
                <a:spcPts val="0"/>
              </a:spcAft>
              <a:buSzPts val="1400"/>
              <a:buNone/>
              <a:defRPr b="0" i="0" sz="3733" u="none" cap="none" strike="noStrike">
                <a:solidFill>
                  <a:schemeClr val="lt1"/>
                </a:solidFill>
                <a:latin typeface="Calibri"/>
                <a:ea typeface="Calibri"/>
                <a:cs typeface="Calibri"/>
                <a:sym typeface="Calibri"/>
              </a:defRPr>
            </a:lvl3pPr>
            <a:lvl4pPr lvl="3" marR="0" rtl="0" algn="l">
              <a:lnSpc>
                <a:spcPct val="90000"/>
              </a:lnSpc>
              <a:spcBef>
                <a:spcPts val="0"/>
              </a:spcBef>
              <a:spcAft>
                <a:spcPts val="0"/>
              </a:spcAft>
              <a:buSzPts val="1400"/>
              <a:buNone/>
              <a:defRPr b="0" i="0" sz="3733" u="none" cap="none" strike="noStrike">
                <a:solidFill>
                  <a:schemeClr val="lt1"/>
                </a:solidFill>
                <a:latin typeface="Calibri"/>
                <a:ea typeface="Calibri"/>
                <a:cs typeface="Calibri"/>
                <a:sym typeface="Calibri"/>
              </a:defRPr>
            </a:lvl4pPr>
            <a:lvl5pPr lvl="4" marR="0" rtl="0" algn="l">
              <a:lnSpc>
                <a:spcPct val="90000"/>
              </a:lnSpc>
              <a:spcBef>
                <a:spcPts val="0"/>
              </a:spcBef>
              <a:spcAft>
                <a:spcPts val="0"/>
              </a:spcAft>
              <a:buSzPts val="1400"/>
              <a:buNone/>
              <a:defRPr b="0" i="0" sz="3733" u="none" cap="none" strike="noStrike">
                <a:solidFill>
                  <a:schemeClr val="lt1"/>
                </a:solidFill>
                <a:latin typeface="Calibri"/>
                <a:ea typeface="Calibri"/>
                <a:cs typeface="Calibri"/>
                <a:sym typeface="Calibri"/>
              </a:defRPr>
            </a:lvl5pPr>
            <a:lvl6pPr lvl="5" marR="0" rtl="0" algn="l">
              <a:lnSpc>
                <a:spcPct val="90000"/>
              </a:lnSpc>
              <a:spcBef>
                <a:spcPts val="0"/>
              </a:spcBef>
              <a:spcAft>
                <a:spcPts val="0"/>
              </a:spcAft>
              <a:buSzPts val="1400"/>
              <a:buNone/>
              <a:defRPr b="0" i="0" sz="4000" u="none" cap="none" strike="noStrike">
                <a:solidFill>
                  <a:schemeClr val="lt1"/>
                </a:solidFill>
                <a:latin typeface="Century Gothic"/>
                <a:ea typeface="Century Gothic"/>
                <a:cs typeface="Century Gothic"/>
                <a:sym typeface="Century Gothic"/>
              </a:defRPr>
            </a:lvl6pPr>
            <a:lvl7pPr lvl="6" marR="0" rtl="0" algn="l">
              <a:lnSpc>
                <a:spcPct val="90000"/>
              </a:lnSpc>
              <a:spcBef>
                <a:spcPts val="0"/>
              </a:spcBef>
              <a:spcAft>
                <a:spcPts val="0"/>
              </a:spcAft>
              <a:buSzPts val="1400"/>
              <a:buNone/>
              <a:defRPr b="0" i="0" sz="4000" u="none" cap="none" strike="noStrike">
                <a:solidFill>
                  <a:schemeClr val="lt1"/>
                </a:solidFill>
                <a:latin typeface="Century Gothic"/>
                <a:ea typeface="Century Gothic"/>
                <a:cs typeface="Century Gothic"/>
                <a:sym typeface="Century Gothic"/>
              </a:defRPr>
            </a:lvl7pPr>
            <a:lvl8pPr lvl="7" marR="0" rtl="0" algn="l">
              <a:lnSpc>
                <a:spcPct val="90000"/>
              </a:lnSpc>
              <a:spcBef>
                <a:spcPts val="0"/>
              </a:spcBef>
              <a:spcAft>
                <a:spcPts val="0"/>
              </a:spcAft>
              <a:buSzPts val="1400"/>
              <a:buNone/>
              <a:defRPr b="0" i="0" sz="4000" u="none" cap="none" strike="noStrike">
                <a:solidFill>
                  <a:schemeClr val="lt1"/>
                </a:solidFill>
                <a:latin typeface="Century Gothic"/>
                <a:ea typeface="Century Gothic"/>
                <a:cs typeface="Century Gothic"/>
                <a:sym typeface="Century Gothic"/>
              </a:defRPr>
            </a:lvl8pPr>
            <a:lvl9pPr lvl="8" marR="0" rtl="0" algn="l">
              <a:lnSpc>
                <a:spcPct val="90000"/>
              </a:lnSpc>
              <a:spcBef>
                <a:spcPts val="0"/>
              </a:spcBef>
              <a:spcAft>
                <a:spcPts val="0"/>
              </a:spcAft>
              <a:buSzPts val="1400"/>
              <a:buNone/>
              <a:defRPr b="0" i="0" sz="4000" u="none" cap="none" strike="noStrike">
                <a:solidFill>
                  <a:schemeClr val="lt1"/>
                </a:solidFill>
                <a:latin typeface="Century Gothic"/>
                <a:ea typeface="Century Gothic"/>
                <a:cs typeface="Century Gothic"/>
                <a:sym typeface="Century Gothic"/>
              </a:defRPr>
            </a:lvl9pPr>
          </a:lstStyle>
          <a:p/>
        </p:txBody>
      </p:sp>
      <p:sp>
        <p:nvSpPr>
          <p:cNvPr id="263" name="Google Shape;263;p75"/>
          <p:cNvSpPr txBox="1"/>
          <p:nvPr>
            <p:ph idx="1" type="body"/>
          </p:nvPr>
        </p:nvSpPr>
        <p:spPr>
          <a:xfrm>
            <a:off x="729438" y="1252341"/>
            <a:ext cx="10741812" cy="4761281"/>
          </a:xfrm>
          <a:prstGeom prst="rect">
            <a:avLst/>
          </a:prstGeom>
          <a:noFill/>
          <a:ln>
            <a:noFill/>
          </a:ln>
        </p:spPr>
        <p:txBody>
          <a:bodyPr anchorCtr="0" anchor="t" bIns="0" lIns="0" spcFirstLastPara="1" rIns="0" wrap="square" tIns="0">
            <a:noAutofit/>
          </a:bodyPr>
          <a:lstStyle>
            <a:lvl1pPr indent="-228600" lvl="0" marL="457200" marR="0" rtl="0" algn="l">
              <a:spcBef>
                <a:spcPts val="1600"/>
              </a:spcBef>
              <a:spcAft>
                <a:spcPts val="0"/>
              </a:spcAft>
              <a:buSzPts val="1400"/>
              <a:buNone/>
              <a:defRPr b="0" i="0" sz="2400" u="none" cap="none" strike="noStrike">
                <a:solidFill>
                  <a:schemeClr val="dk1"/>
                </a:solidFill>
                <a:latin typeface="Arial"/>
                <a:ea typeface="Arial"/>
                <a:cs typeface="Arial"/>
                <a:sym typeface="Arial"/>
              </a:defRPr>
            </a:lvl1pPr>
            <a:lvl2pPr indent="-347155" lvl="1" marL="914400" marR="0" rtl="0" algn="l">
              <a:spcBef>
                <a:spcPts val="800"/>
              </a:spcBef>
              <a:spcAft>
                <a:spcPts val="0"/>
              </a:spcAft>
              <a:buClr>
                <a:schemeClr val="accent1"/>
              </a:buClr>
              <a:buSzPts val="1867"/>
              <a:buFont typeface="Arial"/>
              <a:buChar char="•"/>
              <a:defRPr b="0" i="0" sz="1867" u="none" cap="none" strike="noStrike">
                <a:solidFill>
                  <a:srgbClr val="758185"/>
                </a:solidFill>
                <a:latin typeface="Roboto"/>
                <a:ea typeface="Roboto"/>
                <a:cs typeface="Roboto"/>
                <a:sym typeface="Roboto"/>
              </a:defRPr>
            </a:lvl2pPr>
            <a:lvl3pPr indent="-330200" lvl="2" marL="1371600" marR="0" rtl="0" algn="l">
              <a:spcBef>
                <a:spcPts val="800"/>
              </a:spcBef>
              <a:spcAft>
                <a:spcPts val="0"/>
              </a:spcAft>
              <a:buClr>
                <a:schemeClr val="accent4"/>
              </a:buClr>
              <a:buSzPts val="1600"/>
              <a:buFont typeface="Arial"/>
              <a:buChar char="•"/>
              <a:defRPr b="0" i="0" sz="1600" u="none" cap="none" strike="noStrike">
                <a:solidFill>
                  <a:srgbClr val="758185"/>
                </a:solidFill>
                <a:latin typeface="Roboto"/>
                <a:ea typeface="Roboto"/>
                <a:cs typeface="Roboto"/>
                <a:sym typeface="Roboto"/>
              </a:defRPr>
            </a:lvl3pPr>
            <a:lvl4pPr indent="-321755" lvl="3" marL="1828800" marR="0" rtl="0" algn="l">
              <a:spcBef>
                <a:spcPts val="800"/>
              </a:spcBef>
              <a:spcAft>
                <a:spcPts val="0"/>
              </a:spcAft>
              <a:buClr>
                <a:schemeClr val="accent5"/>
              </a:buClr>
              <a:buSzPts val="1467"/>
              <a:buFont typeface="Arial"/>
              <a:buChar char="•"/>
              <a:defRPr b="0" i="0" sz="1467" u="none" cap="none" strike="noStrike">
                <a:solidFill>
                  <a:srgbClr val="758185"/>
                </a:solidFill>
                <a:latin typeface="Roboto"/>
                <a:ea typeface="Roboto"/>
                <a:cs typeface="Roboto"/>
                <a:sym typeface="Roboto"/>
              </a:defRPr>
            </a:lvl4pPr>
            <a:lvl5pPr indent="-313245" lvl="4" marL="2286000" marR="0" rtl="0" algn="l">
              <a:lnSpc>
                <a:spcPct val="100000"/>
              </a:lnSpc>
              <a:spcBef>
                <a:spcPts val="800"/>
              </a:spcBef>
              <a:spcAft>
                <a:spcPts val="0"/>
              </a:spcAft>
              <a:buClr>
                <a:schemeClr val="accent6"/>
              </a:buClr>
              <a:buSzPts val="1333"/>
              <a:buFont typeface="Arial"/>
              <a:buChar char="•"/>
              <a:defRPr b="0" i="0" sz="1333" u="none" cap="none" strike="noStrike">
                <a:solidFill>
                  <a:srgbClr val="758185"/>
                </a:solidFill>
                <a:latin typeface="Roboto"/>
                <a:ea typeface="Roboto"/>
                <a:cs typeface="Roboto"/>
                <a:sym typeface="Roboto"/>
              </a:defRPr>
            </a:lvl5pPr>
            <a:lvl6pPr indent="-355600" lvl="5" marL="2743200" marR="0" rtl="0" algn="l">
              <a:spcBef>
                <a:spcPts val="400"/>
              </a:spcBef>
              <a:spcAft>
                <a:spcPts val="0"/>
              </a:spcAft>
              <a:buClr>
                <a:srgbClr val="727274"/>
              </a:buClr>
              <a:buSzPts val="2000"/>
              <a:buFont typeface="Arial"/>
              <a:buChar char="»"/>
              <a:defRPr b="1" i="0" sz="2000" u="none" cap="none" strike="noStrike">
                <a:solidFill>
                  <a:srgbClr val="727274"/>
                </a:solidFill>
                <a:latin typeface="Arial"/>
                <a:ea typeface="Arial"/>
                <a:cs typeface="Arial"/>
                <a:sym typeface="Arial"/>
              </a:defRPr>
            </a:lvl6pPr>
            <a:lvl7pPr indent="-355600" lvl="6" marL="3200400" marR="0" rtl="0" algn="l">
              <a:spcBef>
                <a:spcPts val="400"/>
              </a:spcBef>
              <a:spcAft>
                <a:spcPts val="0"/>
              </a:spcAft>
              <a:buClr>
                <a:srgbClr val="727274"/>
              </a:buClr>
              <a:buSzPts val="2000"/>
              <a:buFont typeface="Arial"/>
              <a:buChar char="»"/>
              <a:defRPr b="1" i="0" sz="2000" u="none" cap="none" strike="noStrike">
                <a:solidFill>
                  <a:srgbClr val="727274"/>
                </a:solidFill>
                <a:latin typeface="Arial"/>
                <a:ea typeface="Arial"/>
                <a:cs typeface="Arial"/>
                <a:sym typeface="Arial"/>
              </a:defRPr>
            </a:lvl7pPr>
            <a:lvl8pPr indent="-355600" lvl="7" marL="3657600" marR="0" rtl="0" algn="l">
              <a:spcBef>
                <a:spcPts val="400"/>
              </a:spcBef>
              <a:spcAft>
                <a:spcPts val="0"/>
              </a:spcAft>
              <a:buClr>
                <a:srgbClr val="727274"/>
              </a:buClr>
              <a:buSzPts val="2000"/>
              <a:buFont typeface="Arial"/>
              <a:buChar char="»"/>
              <a:defRPr b="1" i="0" sz="2000" u="none" cap="none" strike="noStrike">
                <a:solidFill>
                  <a:srgbClr val="727274"/>
                </a:solidFill>
                <a:latin typeface="Arial"/>
                <a:ea typeface="Arial"/>
                <a:cs typeface="Arial"/>
                <a:sym typeface="Arial"/>
              </a:defRPr>
            </a:lvl8pPr>
            <a:lvl9pPr indent="-355600" lvl="8" marL="4114800" marR="0" rtl="0" algn="l">
              <a:spcBef>
                <a:spcPts val="400"/>
              </a:spcBef>
              <a:spcAft>
                <a:spcPts val="0"/>
              </a:spcAft>
              <a:buClr>
                <a:srgbClr val="727274"/>
              </a:buClr>
              <a:buSzPts val="2000"/>
              <a:buFont typeface="Arial"/>
              <a:buChar char="»"/>
              <a:defRPr b="1" i="0" sz="2000" u="none" cap="none" strike="noStrike">
                <a:solidFill>
                  <a:srgbClr val="727274"/>
                </a:solidFill>
                <a:latin typeface="Arial"/>
                <a:ea typeface="Arial"/>
                <a:cs typeface="Arial"/>
                <a:sym typeface="Arial"/>
              </a:defRPr>
            </a:lvl9pPr>
          </a:lstStyle>
          <a:p/>
        </p:txBody>
      </p:sp>
      <p:sp>
        <p:nvSpPr>
          <p:cNvPr id="264" name="Google Shape;264;p75"/>
          <p:cNvSpPr txBox="1"/>
          <p:nvPr>
            <p:ph idx="12" type="sldNum"/>
          </p:nvPr>
        </p:nvSpPr>
        <p:spPr>
          <a:xfrm>
            <a:off x="8927855" y="6493423"/>
            <a:ext cx="2540000" cy="184666"/>
          </a:xfrm>
          <a:prstGeom prst="rect">
            <a:avLst/>
          </a:prstGeom>
          <a:noFill/>
          <a:ln>
            <a:noFill/>
          </a:ln>
        </p:spPr>
        <p:txBody>
          <a:bodyPr anchorCtr="0" anchor="ctr" bIns="0" lIns="0" spcFirstLastPara="1" rIns="0" wrap="square" tIns="0">
            <a:spAutoFit/>
          </a:bodyPr>
          <a:lstStyle>
            <a:lvl1pPr indent="0" lvl="0" marL="0" marR="0" rtl="0" algn="r">
              <a:spcBef>
                <a:spcPts val="0"/>
              </a:spcBef>
              <a:buNone/>
              <a:defRPr b="1" sz="1200">
                <a:solidFill>
                  <a:srgbClr val="FFFFFF"/>
                </a:solidFill>
                <a:latin typeface="Roboto"/>
                <a:ea typeface="Roboto"/>
                <a:cs typeface="Roboto"/>
                <a:sym typeface="Roboto"/>
              </a:defRPr>
            </a:lvl1pPr>
            <a:lvl2pPr indent="0" lvl="1" marL="0" marR="0" rtl="0" algn="r">
              <a:spcBef>
                <a:spcPts val="0"/>
              </a:spcBef>
              <a:buNone/>
              <a:defRPr b="1" sz="1200">
                <a:solidFill>
                  <a:srgbClr val="FFFFFF"/>
                </a:solidFill>
                <a:latin typeface="Roboto"/>
                <a:ea typeface="Roboto"/>
                <a:cs typeface="Roboto"/>
                <a:sym typeface="Roboto"/>
              </a:defRPr>
            </a:lvl2pPr>
            <a:lvl3pPr indent="0" lvl="2" marL="0" marR="0" rtl="0" algn="r">
              <a:spcBef>
                <a:spcPts val="0"/>
              </a:spcBef>
              <a:buNone/>
              <a:defRPr b="1" sz="1200">
                <a:solidFill>
                  <a:srgbClr val="FFFFFF"/>
                </a:solidFill>
                <a:latin typeface="Roboto"/>
                <a:ea typeface="Roboto"/>
                <a:cs typeface="Roboto"/>
                <a:sym typeface="Roboto"/>
              </a:defRPr>
            </a:lvl3pPr>
            <a:lvl4pPr indent="0" lvl="3" marL="0" marR="0" rtl="0" algn="r">
              <a:spcBef>
                <a:spcPts val="0"/>
              </a:spcBef>
              <a:buNone/>
              <a:defRPr b="1" sz="1200">
                <a:solidFill>
                  <a:srgbClr val="FFFFFF"/>
                </a:solidFill>
                <a:latin typeface="Roboto"/>
                <a:ea typeface="Roboto"/>
                <a:cs typeface="Roboto"/>
                <a:sym typeface="Roboto"/>
              </a:defRPr>
            </a:lvl4pPr>
            <a:lvl5pPr indent="0" lvl="4" marL="0" marR="0" rtl="0" algn="r">
              <a:spcBef>
                <a:spcPts val="0"/>
              </a:spcBef>
              <a:buNone/>
              <a:defRPr b="1" sz="1200">
                <a:solidFill>
                  <a:srgbClr val="FFFFFF"/>
                </a:solidFill>
                <a:latin typeface="Roboto"/>
                <a:ea typeface="Roboto"/>
                <a:cs typeface="Roboto"/>
                <a:sym typeface="Roboto"/>
              </a:defRPr>
            </a:lvl5pPr>
            <a:lvl6pPr indent="0" lvl="5" marL="0" marR="0" rtl="0" algn="r">
              <a:spcBef>
                <a:spcPts val="0"/>
              </a:spcBef>
              <a:buNone/>
              <a:defRPr b="1" sz="1200">
                <a:solidFill>
                  <a:srgbClr val="FFFFFF"/>
                </a:solidFill>
                <a:latin typeface="Roboto"/>
                <a:ea typeface="Roboto"/>
                <a:cs typeface="Roboto"/>
                <a:sym typeface="Roboto"/>
              </a:defRPr>
            </a:lvl6pPr>
            <a:lvl7pPr indent="0" lvl="6" marL="0" marR="0" rtl="0" algn="r">
              <a:spcBef>
                <a:spcPts val="0"/>
              </a:spcBef>
              <a:buNone/>
              <a:defRPr b="1" sz="1200">
                <a:solidFill>
                  <a:srgbClr val="FFFFFF"/>
                </a:solidFill>
                <a:latin typeface="Roboto"/>
                <a:ea typeface="Roboto"/>
                <a:cs typeface="Roboto"/>
                <a:sym typeface="Roboto"/>
              </a:defRPr>
            </a:lvl7pPr>
            <a:lvl8pPr indent="0" lvl="7" marL="0" marR="0" rtl="0" algn="r">
              <a:spcBef>
                <a:spcPts val="0"/>
              </a:spcBef>
              <a:buNone/>
              <a:defRPr b="1" sz="1200">
                <a:solidFill>
                  <a:srgbClr val="FFFFFF"/>
                </a:solidFill>
                <a:latin typeface="Roboto"/>
                <a:ea typeface="Roboto"/>
                <a:cs typeface="Roboto"/>
                <a:sym typeface="Roboto"/>
              </a:defRPr>
            </a:lvl8pPr>
            <a:lvl9pPr indent="0" lvl="8" marL="0" marR="0" rtl="0" algn="r">
              <a:spcBef>
                <a:spcPts val="0"/>
              </a:spcBef>
              <a:buNone/>
              <a:defRPr b="1" sz="1200">
                <a:solidFill>
                  <a:srgbClr val="FFFFFF"/>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sz="1333"/>
          </a:p>
        </p:txBody>
      </p:sp>
      <p:sp>
        <p:nvSpPr>
          <p:cNvPr id="265" name="Google Shape;265;p75"/>
          <p:cNvSpPr txBox="1"/>
          <p:nvPr>
            <p:ph idx="11" type="ftr"/>
          </p:nvPr>
        </p:nvSpPr>
        <p:spPr>
          <a:xfrm>
            <a:off x="728185" y="6493422"/>
            <a:ext cx="6705600" cy="138113"/>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1" sz="1200">
                <a:solidFill>
                  <a:srgbClr val="FFFFFF"/>
                </a:solidFill>
                <a:latin typeface="Roboto"/>
                <a:ea typeface="Roboto"/>
                <a:cs typeface="Roboto"/>
                <a:sym typeface="Roboto"/>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pic>
        <p:nvPicPr>
          <p:cNvPr descr="amia-logo_color.png" id="266" name="Google Shape;266;p75"/>
          <p:cNvPicPr preferRelativeResize="0"/>
          <p:nvPr/>
        </p:nvPicPr>
        <p:blipFill rotWithShape="1">
          <a:blip r:embed="rId2">
            <a:alphaModFix/>
          </a:blip>
          <a:srcRect b="0" l="0" r="0" t="0"/>
          <a:stretch/>
        </p:blipFill>
        <p:spPr>
          <a:xfrm>
            <a:off x="9967784" y="512561"/>
            <a:ext cx="1510269" cy="38306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hyperlink" Target="https://digital.ahrq.gov/act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bmcmedicine.biomedcentral.com/articles/10.1186/s12916-020-01563-4"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hyperlink" Target="https://www.tmitconsulting.com/" TargetMode="External"/><Relationship Id="rId6" Type="http://schemas.openxmlformats.org/officeDocument/2006/relationships/hyperlink" Target="https://digital.ahrq.gov/acts" TargetMode="External"/><Relationship Id="rId7" Type="http://schemas.openxmlformats.org/officeDocument/2006/relationships/hyperlink" Target="https://www.freepik.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hyperlink" Target="https://web.archive.org/web/20220711192324/https:/covid-acts.ahrq.gov/display/PUB/ACTS%2BLHS%2BConcept%2BDemonstration" TargetMode="External"/><Relationship Id="rId5" Type="http://schemas.openxmlformats.org/officeDocument/2006/relationships/image" Target="../media/image12.png"/><Relationship Id="rId6" Type="http://schemas.openxmlformats.org/officeDocument/2006/relationships/hyperlink" Target="https://pmc.ncbi.nlm.nih.gov/articles/PMC2213467/"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england.nhs.uk/nhsimpact/assessment-and-improvement/what-is-improvement-and-how-to-get-involved/#:~:text=It%20helps%20meet%20the%20%27quadruple,the%20reduction%20of%20health%20inequalities" TargetMode="External"/><Relationship Id="rId4" Type="http://schemas.openxmlformats.org/officeDocument/2006/relationships/hyperlink" Target="https://pmc.ncbi.nlm.nih.gov/articles/PMC8608191/" TargetMode="External"/><Relationship Id="rId5" Type="http://schemas.openxmlformats.org/officeDocument/2006/relationships/hyperlink" Target="https://69176405-546c-4a98-bf43-587e73375697.usrfiles.com/ugd/691764_a040d8583ba1424fb72c34a87bd763dd.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docs.google.com/spreadsheets/d/1veoE_Y58L7K9XgqGP1LIo-FUPP8Nb7tweL093eVCpX4/edit?gid=0#gid=0" TargetMode="External"/></Relationships>
</file>

<file path=ppt/slides/_rels/slide14.xml.rels><?xml version="1.0" encoding="UTF-8" standalone="yes"?><Relationships xmlns="http://schemas.openxmlformats.org/package/2006/relationships"><Relationship Id="rId11" Type="http://schemas.openxmlformats.org/officeDocument/2006/relationships/hyperlink" Target="https://drive.google.com/file/d/13dG3nt7Yge7wjvynR9Dn9UyeS_wHecIq/view" TargetMode="External"/><Relationship Id="rId10" Type="http://schemas.openxmlformats.org/officeDocument/2006/relationships/hyperlink" Target="https://digital.ahrq.gov/sites/default/files/docs/citation/pccds-ln-opioid-action-plan-2019.pdf" TargetMode="External"/><Relationship Id="rId13" Type="http://schemas.openxmlformats.org/officeDocument/2006/relationships/hyperlink" Target="https://docs.google.com/document/d/1J_Td8uQsXi9p0HWzDGsRmI7Dg3x-FBo3BWtzN5k-Pe8/edit?pli=1&amp;tab=t.0" TargetMode="External"/><Relationship Id="rId12" Type="http://schemas.openxmlformats.org/officeDocument/2006/relationships/hyperlink" Target="https://drive.google.com/file/d/13dG3nt7Yge7wjvynR9Dn9UyeS_wHecIq/view"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pmc.ncbi.nlm.nih.gov/articles/PMC2213467/" TargetMode="External"/><Relationship Id="rId4" Type="http://schemas.openxmlformats.org/officeDocument/2006/relationships/hyperlink" Target="https://sites.google.com/site/cdsforpiimperativespublic/cds" TargetMode="External"/><Relationship Id="rId9" Type="http://schemas.openxmlformats.org/officeDocument/2006/relationships/hyperlink" Target="https://web.archive.org/web/20220711192324/https:/covid-acts.ahrq.gov/display/PUB/ACTS%2BLHS%2BConcept%2BDemonstration" TargetMode="External"/><Relationship Id="rId15" Type="http://schemas.openxmlformats.org/officeDocument/2006/relationships/hyperlink" Target="https://www.youtube.com/watch?v=gDHt4B5huW4" TargetMode="External"/><Relationship Id="rId14" Type="http://schemas.openxmlformats.org/officeDocument/2006/relationships/hyperlink" Target="https://docs.google.com/presentation/d/1-PCE6D0nkW-AW-S8wj1FfGK1MtbSf57c/edit?slide=id.p1#slide=id.p1" TargetMode="External"/><Relationship Id="rId16" Type="http://schemas.openxmlformats.org/officeDocument/2006/relationships/hyperlink" Target="https://www.tmitconsulting.com/act-initiative" TargetMode="External"/><Relationship Id="rId5" Type="http://schemas.openxmlformats.org/officeDocument/2006/relationships/hyperlink" Target="https://drive.google.com/file/d/1gO3mNAimSBn7g305_XJIJ79OZgdhxNOM/view?usp=drive_link" TargetMode="External"/><Relationship Id="rId6" Type="http://schemas.openxmlformats.org/officeDocument/2006/relationships/hyperlink" Target="https://www.routledge.com/Improving-Outcomes-with-Clinical-Decision-Support-An-Implementers-Guide-Second-Edition/Osheroff-Teich-Levick-Saldana-Velasco-Sittig-Rogers-Jenders/p/book/9780984457731" TargetMode="External"/><Relationship Id="rId7" Type="http://schemas.openxmlformats.org/officeDocument/2006/relationships/hyperlink" Target="https://hiteqcenter.org/Resources/HITEQ-Resources/guide-to-improving-care-processes-and-outcomes-in-health-centers-5" TargetMode="External"/><Relationship Id="rId8" Type="http://schemas.openxmlformats.org/officeDocument/2006/relationships/hyperlink" Target="https://digital.ahrq.gov/act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hyperlink" Target="https://sites.google.com/site/cdsforpiimperativespublic/cds" TargetMode="External"/><Relationship Id="rId5" Type="http://schemas.openxmlformats.org/officeDocument/2006/relationships/hyperlink" Target="http://bit.ly/cmscdstip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hyperlink" Target="https://www.routledge.com/Improving-Outcomes-with-Clinical-Decision-Support-An-Implementers-Guide-Second-Edition/Osheroff-Teich-Levick-Saldana-Velasco-Sittig-Rogers-Jenders/p/book/9780984457731" TargetMode="External"/><Relationship Id="rId5" Type="http://schemas.openxmlformats.org/officeDocument/2006/relationships/hyperlink" Target="https://drive.google.com/file/d/1eObXPxrysThkN9giSbvU0bj1crfDyWML/view?usp=drive_link" TargetMode="External"/><Relationship Id="rId6" Type="http://schemas.openxmlformats.org/officeDocument/2006/relationships/hyperlink" Target="https://docs.google.com/document/d/1cugwG112wTlbVxRM8kOlIVcrLuwxI0bZ/export?format=docx"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hyperlink" Target="https://hiteqcenter.org/Resources/HITEQ-Resources/guide-to-improving-care-processes-and-outcomes-in-health-centers-5"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drive.google.com/file/d/1gO3mNAimSBn7g305_XJIJ79OZgdhxNOM/view?usp=drive_link" TargetMode="External"/><Relationship Id="rId4" Type="http://schemas.openxmlformats.org/officeDocument/2006/relationships/hyperlink" Target="https://docs.google.com/document/d/1LHKOPduFqybqOYi9McivBCrdjzd4zvuksF9fM1JjrdU/edit?tab=t.0" TargetMode="External"/><Relationship Id="rId5" Type="http://schemas.openxmlformats.org/officeDocument/2006/relationships/hyperlink" Target="https://sites.google.com/site/cdsforpiimperativespublic/home?authuser=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1" Type="http://schemas.openxmlformats.org/officeDocument/2006/relationships/hyperlink" Target="https://www.regulations.gov/comment/CMS-2025-0050-0258" TargetMode="External"/><Relationship Id="rId10" Type="http://schemas.openxmlformats.org/officeDocument/2006/relationships/hyperlink" Target="https://docs.google.com/spreadsheets/d/1yY0R3SY6Mvoi9DJbVMMHGVGsW-bnKnDrcF8aSdF-Gf4/edit?resourcekey=&amp;gid=990214322#gid=990214322" TargetMode="External"/><Relationship Id="rId12" Type="http://schemas.openxmlformats.org/officeDocument/2006/relationships/hyperlink" Target="https://www.regulations.gov/document/CMS-2025-0050-0031" TargetMode="External"/><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47.xml"/><Relationship Id="rId4" Type="http://schemas.openxmlformats.org/officeDocument/2006/relationships/hyperlink" Target="https://docs.google.com/presentation/d/1nGB-XT0B24INc27bjyHeMHw_OP5OJyhS/export?format=pptx" TargetMode="External"/><Relationship Id="rId9" Type="http://schemas.openxmlformats.org/officeDocument/2006/relationships/hyperlink" Target="https://docs.google.com/forms/d/e/1FAIpQLSdZj6fpMbl4P4ucChLUtC1oUm18uBepUhPTqND9_kZQGW9rzQ/viewform?usp=sf_link" TargetMode="External"/><Relationship Id="rId5" Type="http://schemas.openxmlformats.org/officeDocument/2006/relationships/slide" Target="/ppt/slides/slide35.xml"/><Relationship Id="rId6" Type="http://schemas.openxmlformats.org/officeDocument/2006/relationships/hyperlink" Target="https://docs.google.com/document/d/1tcDu1gvGpSTJXua3mnlcU9nlYMSolwSDTqhpWAJAvv4/edit?tab=t.0" TargetMode="External"/><Relationship Id="rId7" Type="http://schemas.openxmlformats.org/officeDocument/2006/relationships/hyperlink" Target="https://docs.google.com/spreadsheets/d/1veoE_Y58L7K9XgqGP1LIo-FUPP8Nb7tweL093eVCpX4/edit?gid=0#gid=0" TargetMode="External"/><Relationship Id="rId8" Type="http://schemas.openxmlformats.org/officeDocument/2006/relationships/hyperlink" Target="https://miro.com/app/board/uXjVKAcNjQQ=/"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2.png"/><Relationship Id="rId4" Type="http://schemas.openxmlformats.org/officeDocument/2006/relationships/hyperlink" Target="about:blank"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docs.google.com/document/d/1LHKOPduFqybqOYi9McivBCrdjzd4zvuksF9fM1JjrdU/edit?tab=t.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33.png"/><Relationship Id="rId5" Type="http://schemas.openxmlformats.org/officeDocument/2006/relationships/hyperlink" Target="https://www.ihi.org/library/model-for-improvement"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3.jpg"/><Relationship Id="rId4" Type="http://schemas.openxmlformats.org/officeDocument/2006/relationships/hyperlink" Target="https://www.ihi.org/library/model-for-improvemen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5.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hyperlink" Target="https://hiteqcenter.org/Resources/HITEQ-Resources/ArticleID/1414/TitleLink/Improving-Diabetes-Outcomes/ArtMID/718" TargetMode="External"/><Relationship Id="rId5" Type="http://schemas.openxmlformats.org/officeDocument/2006/relationships/hyperlink" Target="https://millionhearts.hhs.gov/tools-protocols/action-guides/htn-change-package/index.html" TargetMode="External"/><Relationship Id="rId6" Type="http://schemas.openxmlformats.org/officeDocument/2006/relationships/hyperlink" Target="https://www.healthit.gov/sites/default/files/cds/Detailed%20Inpatient%20CDS-QI%20Worksheet%20-%20VTE%20Example%20-%20Recommendations.xlsx" TargetMode="External"/><Relationship Id="rId7" Type="http://schemas.openxmlformats.org/officeDocument/2006/relationships/hyperlink" Target="https://hiteqcenter.org/Resources/HITEQ-Resources/colorectal-cancer-screening-change-package" TargetMode="External"/><Relationship Id="rId8" Type="http://schemas.openxmlformats.org/officeDocument/2006/relationships/hyperlink" Target="https://www.nachc.org/wp-content/uploads/2023/02/NACHC-Health-Care-Delivery-SMBP-Implementation-Guide-08222018.pdf"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8.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3.png"/><Relationship Id="rId4" Type="http://schemas.openxmlformats.org/officeDocument/2006/relationships/hyperlink" Target="https://www.ihi.org/library/model-for-improvement"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docs.google.com/document/d/1tcDu1gvGpSTJXua3mnlcU9nlYMSolwSDTqhpWAJAvv4/edit?tab=t.0"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4.png"/><Relationship Id="rId4" Type="http://schemas.openxmlformats.org/officeDocument/2006/relationships/hyperlink" Target="https://docs.google.com/forms/d/e/1FAIpQLSdZj6fpMbl4P4ucChLUtC1oUm18uBepUhPTqND9_kZQGW9rzQ/viewform?usp=sf_link" TargetMode="External"/><Relationship Id="rId5" Type="http://schemas.openxmlformats.org/officeDocument/2006/relationships/hyperlink" Target="https://docs.google.com/spreadsheets/d/1yY0R3SY6Mvoi9DJbVMMHGVGsW-bnKnDrcF8aSdF-Gf4/edit?resourcekey=&amp;gid=990214322#gid=990214322" TargetMode="External"/><Relationship Id="rId6"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hyperlink" Target="https://docs.google.com/spreadsheets/d/1yY0R3SY6Mvoi9DJbVMMHGVGsW-bnKnDrcF8aSdF-Gf4/edit?resourcekey=&amp;gid=990214322#gid=990214322" TargetMode="External"/><Relationship Id="rId5"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1.png"/><Relationship Id="rId4" Type="http://schemas.openxmlformats.org/officeDocument/2006/relationships/hyperlink" Target="https://docs.google.com/spreadsheets/d/1veoE_Y58L7K9XgqGP1LIo-FUPP8Nb7tweL093eVCpX4/edit?gid=0#gid=0" TargetMode="External"/><Relationship Id="rId5" Type="http://schemas.openxmlformats.org/officeDocument/2006/relationships/hyperlink" Target="https://docs.google.com/forms/d/e/1FAIpQLSdZj6fpMbl4P4ucChLUtC1oUm18uBepUhPTqND9_kZQGW9rzQ/viewform?usp=sf_link" TargetMode="External"/><Relationship Id="rId6" Type="http://schemas.openxmlformats.org/officeDocument/2006/relationships/hyperlink" Target="https://docs.google.com/spreadsheets/d/1yY0R3SY6Mvoi9DJbVMMHGVGsW-bnKnDrcF8aSdF-Gf4/edit?resourcekey=&amp;gid=990214322#gid=990214322"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onlinelibrary.wiley.com/doi/10.1002/lrh2.10465" TargetMode="External"/><Relationship Id="rId4" Type="http://schemas.openxmlformats.org/officeDocument/2006/relationships/hyperlink" Target="https://aspph.org/advancing-public-health-4-0-introducing-the-healthy-longevity-framework/" TargetMode="External"/><Relationship Id="rId5" Type="http://schemas.openxmlformats.org/officeDocument/2006/relationships/hyperlink" Target="https://drive.google.com/file/d/1T6GX9O6lk8SM0q6mzLnV4I6vaDuRL4Gy/view" TargetMode="External"/><Relationship Id="rId6" Type="http://schemas.openxmlformats.org/officeDocument/2006/relationships/hyperlink" Target="https://docs.google.com/presentation/d/1QPckx6x6TyNNBHzQDsacDDtqEP5pgl-A/export?format=pptx"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3.xml"/><Relationship Id="rId3" Type="http://schemas.openxmlformats.org/officeDocument/2006/relationships/image" Target="../media/image31.png"/><Relationship Id="rId4" Type="http://schemas.openxmlformats.org/officeDocument/2006/relationships/hyperlink" Target="https://courses.lumenlearning.com/suny-buffalo-environmentalhealth/chapter/ten-essential-public-health-services/" TargetMode="External"/><Relationship Id="rId5" Type="http://schemas.openxmlformats.org/officeDocument/2006/relationships/image" Target="../media/image52.png"/><Relationship Id="rId6" Type="http://schemas.openxmlformats.org/officeDocument/2006/relationships/hyperlink" Target="https://www.tmitconsulting.com/act-initiative" TargetMode="External"/></Relationships>
</file>

<file path=ppt/slides/_rels/slide44.xml.rels><?xml version="1.0" encoding="UTF-8" standalone="yes"?><Relationships xmlns="http://schemas.openxmlformats.org/package/2006/relationships"><Relationship Id="rId11" Type="http://schemas.openxmlformats.org/officeDocument/2006/relationships/hyperlink" Target="https://implementationscience.biomedcentral.com/articles/10.1186/s13012-024-01386-4" TargetMode="External"/><Relationship Id="rId10" Type="http://schemas.openxmlformats.org/officeDocument/2006/relationships/hyperlink" Target="https://drive.google.com/file/d/1sAP-k_bvYMlXEg8rRe91dkE9ErNJOxwh/view" TargetMode="External"/><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hyperlink" Target="https://69176405-546c-4a98-bf43-587e73375697.usrfiles.com/ugd/691764_4f5a10258b6848e19ca4fc6a8514b74d.pdf" TargetMode="External"/><Relationship Id="rId4" Type="http://schemas.openxmlformats.org/officeDocument/2006/relationships/hyperlink" Target="https://docs.google.com/spreadsheets/d/1yY0R3SY6Mvoi9DJbVMMHGVGsW-bnKnDrcF8aSdF-Gf4/edit?resourcekey=&amp;gid=990214322#gid=990214322" TargetMode="External"/><Relationship Id="rId9" Type="http://schemas.openxmlformats.org/officeDocument/2006/relationships/hyperlink" Target="https://ashpublications.org/blood/article/144/Supplement%201/7548/526659/Designing-and-Implementing-a-Standardized" TargetMode="External"/><Relationship Id="rId5" Type="http://schemas.openxmlformats.org/officeDocument/2006/relationships/hyperlink" Target="https://docs.google.com/document/d/1J_Td8uQsXi9p0HWzDGsRmI7Dg3x-FBo3BWtzN5k-Pe8/edit?pli=1&amp;tab=t.0" TargetMode="External"/><Relationship Id="rId6" Type="http://schemas.openxmlformats.org/officeDocument/2006/relationships/hyperlink" Target="https://docs.google.com/presentation/d/1-PCE6D0nkW-AW-S8wj1FfGK1MtbSf57c/edit?slide=id.p1#slide=id.p1" TargetMode="External"/><Relationship Id="rId7" Type="http://schemas.openxmlformats.org/officeDocument/2006/relationships/hyperlink" Target="https://www.youtube.com/watch?v=gDHt4B5huW4" TargetMode="External"/><Relationship Id="rId8" Type="http://schemas.openxmlformats.org/officeDocument/2006/relationships/hyperlink" Target="https://healthefficient.org/"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9.jpg"/><Relationship Id="rId4" Type="http://schemas.openxmlformats.org/officeDocument/2006/relationships/hyperlink" Target="https://www.freepik.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hyperlink" Target="https://sites.google.com/site/cdsforpiimperativespublic/cds" TargetMode="External"/><Relationship Id="rId4" Type="http://schemas.openxmlformats.org/officeDocument/2006/relationships/hyperlink" Target="https://www.tmitconsulting.com/act-initiative" TargetMode="External"/><Relationship Id="rId5" Type="http://schemas.openxmlformats.org/officeDocument/2006/relationships/hyperlink" Target="https://docs.google.com/spreadsheets/d/1veoE_Y58L7K9XgqGP1LIo-FUPP8Nb7tweL093eVCpX4/edit?gid=0#gid=0" TargetMode="External"/><Relationship Id="rId6" Type="http://schemas.openxmlformats.org/officeDocument/2006/relationships/slide" Target="/ppt/slides/slide5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7.jpg"/><Relationship Id="rId4" Type="http://schemas.openxmlformats.org/officeDocument/2006/relationships/hyperlink" Target="https://www.freepik.com/"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1.png"/><Relationship Id="rId4" Type="http://schemas.openxmlformats.org/officeDocument/2006/relationships/image" Target="../media/image38.png"/><Relationship Id="rId5" Type="http://schemas.openxmlformats.org/officeDocument/2006/relationships/hyperlink" Target="https://digital.ahrq.gov/act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0.png"/><Relationship Id="rId4" Type="http://schemas.openxmlformats.org/officeDocument/2006/relationships/image" Target="../media/image38.png"/><Relationship Id="rId5" Type="http://schemas.openxmlformats.org/officeDocument/2006/relationships/hyperlink" Target="https://digital.ahrq.gov/acts"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6.png"/><Relationship Id="rId4" Type="http://schemas.openxmlformats.org/officeDocument/2006/relationships/hyperlink" Target="https://www.freepik.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2.png"/><Relationship Id="rId4" Type="http://schemas.openxmlformats.org/officeDocument/2006/relationships/hyperlink" Target="https://www.freepik.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8.png"/><Relationship Id="rId4" Type="http://schemas.openxmlformats.org/officeDocument/2006/relationships/hyperlink" Target="https://digital.ahrq.gov/acts"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4.png"/><Relationship Id="rId4" Type="http://schemas.openxmlformats.org/officeDocument/2006/relationships/hyperlink" Target="https://web.archive.org/web/20220711192324/https:/covid-acts.ahrq.gov/display/PUB/ACTS%2BLHS%2BConcept%2BDemonstration" TargetMode="External"/><Relationship Id="rId5" Type="http://schemas.openxmlformats.org/officeDocument/2006/relationships/hyperlink" Target="https://digital.ahrq.gov/acts"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7.png"/><Relationship Id="rId4" Type="http://schemas.openxmlformats.org/officeDocument/2006/relationships/hyperlink" Target="https://digital.ahrq.gov/acts" TargetMode="External"/></Relationships>
</file>

<file path=ppt/slides/_rels/slide59.xml.rels><?xml version="1.0" encoding="UTF-8" standalone="yes"?><Relationships xmlns="http://schemas.openxmlformats.org/package/2006/relationships"><Relationship Id="rId40" Type="http://schemas.openxmlformats.org/officeDocument/2006/relationships/hyperlink" Target="https://drive.google.com/file/d/19OrAIygTovX87Amp3SBUehRGglvWETAX/view?usp=sharing" TargetMode="External"/><Relationship Id="rId20" Type="http://schemas.openxmlformats.org/officeDocument/2006/relationships/hyperlink" Target="https://drive.google.com/file/d/1yQuhhgDCR5IVxaCX3jeDpSodgBBNoHJI/view?usp=sharing" TargetMode="External"/><Relationship Id="rId42" Type="http://schemas.openxmlformats.org/officeDocument/2006/relationships/hyperlink" Target="https://drive.google.com/file/d/1lbZ2hCXKDhpF3sfcpyjqDCaD3tQtEkYl/view?usp=sharing" TargetMode="External"/><Relationship Id="rId41" Type="http://schemas.openxmlformats.org/officeDocument/2006/relationships/hyperlink" Target="https://drive.google.com/file/d/1aRqAvBEadjeHpL5OTDqxRhnS7eJe1Lla/view?usp=sharing" TargetMode="External"/><Relationship Id="rId22" Type="http://schemas.openxmlformats.org/officeDocument/2006/relationships/hyperlink" Target="https://drive.google.com/file/d/1vjQml3_fwst03-XJjX37o58nZKy8u5h0/view?usp=sharing" TargetMode="External"/><Relationship Id="rId44" Type="http://schemas.openxmlformats.org/officeDocument/2006/relationships/image" Target="../media/image38.png"/><Relationship Id="rId21" Type="http://schemas.openxmlformats.org/officeDocument/2006/relationships/hyperlink" Target="https://drive.google.com/file/d/1cg6AEQrJR7AoW_WpuMm5sH8TPIYvCtbr/view?usp=sharing" TargetMode="External"/><Relationship Id="rId43" Type="http://schemas.openxmlformats.org/officeDocument/2006/relationships/hyperlink" Target="https://drive.google.com/file/d/1JDLUykLXcKrbppQURlglcxyH5CBPqC7b/view?usp=sharing" TargetMode="External"/><Relationship Id="rId24" Type="http://schemas.openxmlformats.org/officeDocument/2006/relationships/hyperlink" Target="https://drive.google.com/file/d/18KbGYn4l_o76K_PGt64xFa2hNUOQzpMt/view?usp=sharing" TargetMode="External"/><Relationship Id="rId23" Type="http://schemas.openxmlformats.org/officeDocument/2006/relationships/hyperlink" Target="https://drive.google.com/file/d/1JdVEUcp7R_mV_c4PgwWLffgPgKgqY8xo/view?usp=sharing" TargetMode="External"/><Relationship Id="rId45" Type="http://schemas.openxmlformats.org/officeDocument/2006/relationships/hyperlink" Target="https://docs.google.com/presentation/d/1ESbaWPH60HSx9ZS-GQ_AO504XA3XqYVL/export?format=pdf" TargetMode="External"/><Relationship Id="rId1" Type="http://schemas.openxmlformats.org/officeDocument/2006/relationships/slideLayout" Target="../slideLayouts/slideLayout36.xml"/><Relationship Id="rId2" Type="http://schemas.openxmlformats.org/officeDocument/2006/relationships/notesSlide" Target="../notesSlides/notesSlide59.xml"/><Relationship Id="rId3" Type="http://schemas.openxmlformats.org/officeDocument/2006/relationships/hyperlink" Target="https://drive.google.com/file/d/1LcFa7_cQVWmkIV81z1ys7oWp-eP2W2-9/view?usp=sharing" TargetMode="External"/><Relationship Id="rId4" Type="http://schemas.openxmlformats.org/officeDocument/2006/relationships/hyperlink" Target="https://drive.google.com/file/d/1r2gJ-bC9uFPACYYbqy7_XlBDYNXkWrOT/view?usp=sharing" TargetMode="External"/><Relationship Id="rId9" Type="http://schemas.openxmlformats.org/officeDocument/2006/relationships/hyperlink" Target="https://drive.google.com/file/d/1lXwai-lADjOCmABWbBvcQZnHRf_RA6gP/view?usp=sharing" TargetMode="External"/><Relationship Id="rId26" Type="http://schemas.openxmlformats.org/officeDocument/2006/relationships/hyperlink" Target="https://drive.google.com/file/d/1sey9IjUEqa9qqsNCcqoKAvmimOpKHu-I/view?usp=sharing" TargetMode="External"/><Relationship Id="rId25" Type="http://schemas.openxmlformats.org/officeDocument/2006/relationships/hyperlink" Target="https://drive.google.com/file/d/1CVBaCM501R0gKelG_3F7HSPijFIBNheP/view?usp=sharing" TargetMode="External"/><Relationship Id="rId28" Type="http://schemas.openxmlformats.org/officeDocument/2006/relationships/hyperlink" Target="https://drive.google.com/file/d/11nJ1UrlqVzxXH1HtV40ewtNq0Mo1gYLX/view?usp=sharing" TargetMode="External"/><Relationship Id="rId27" Type="http://schemas.openxmlformats.org/officeDocument/2006/relationships/hyperlink" Target="https://drive.google.com/file/d/1woXZveGdzb6Y4VQxDiGXzrMeK0TkEiuI/view?usp=sharing" TargetMode="External"/><Relationship Id="rId5" Type="http://schemas.openxmlformats.org/officeDocument/2006/relationships/hyperlink" Target="https://drive.google.com/file/d/1KkJRu2YtbgPVRLMjnQjTtGvYk6-k9IMK/view?usp=sharing" TargetMode="External"/><Relationship Id="rId6" Type="http://schemas.openxmlformats.org/officeDocument/2006/relationships/hyperlink" Target="https://drive.google.com/file/d/1kyTRwmzJL0YptNrs0fPusojtE2eCO061/view?usp=sharing" TargetMode="External"/><Relationship Id="rId29" Type="http://schemas.openxmlformats.org/officeDocument/2006/relationships/hyperlink" Target="https://drive.google.com/file/d/1HnaRsixyBNV3pfH5EOKlH-LnxCf3DLqZ/view?usp=sharing" TargetMode="External"/><Relationship Id="rId7" Type="http://schemas.openxmlformats.org/officeDocument/2006/relationships/hyperlink" Target="https://drive.google.com/file/d/1NsaHEKmfpgl6IDpFTXGu0h-4E-7HP9bb/view?usp=sharing" TargetMode="External"/><Relationship Id="rId8" Type="http://schemas.openxmlformats.org/officeDocument/2006/relationships/hyperlink" Target="https://drive.google.com/file/d/13KEVGHoB5RfjCs47-OtlnNc8TZwCLzb9/view?usp=sharing" TargetMode="External"/><Relationship Id="rId31" Type="http://schemas.openxmlformats.org/officeDocument/2006/relationships/hyperlink" Target="https://drive.google.com/file/d/1lK5yTE27EVklcPIAt3i-mDyBIpgE3JM3/view?usp=sharing" TargetMode="External"/><Relationship Id="rId30" Type="http://schemas.openxmlformats.org/officeDocument/2006/relationships/hyperlink" Target="https://drive.google.com/file/d/1YiQD55We7lgKFlWUahG0No_-6Jm7WvBG/view?usp=sharing" TargetMode="External"/><Relationship Id="rId11" Type="http://schemas.openxmlformats.org/officeDocument/2006/relationships/hyperlink" Target="https://drive.google.com/file/d/1wWh2hQkgEIg3M41Yja77hXVhcImJ5vs_/view?usp=sharing" TargetMode="External"/><Relationship Id="rId33" Type="http://schemas.openxmlformats.org/officeDocument/2006/relationships/hyperlink" Target="https://drive.google.com/file/d/1Lew8ANWFSlRXIR4Eob3wEQjDErigGONP/view?usp=sharing" TargetMode="External"/><Relationship Id="rId10" Type="http://schemas.openxmlformats.org/officeDocument/2006/relationships/hyperlink" Target="https://drive.google.com/file/d/10OXKfkD3141n58-pPFMhPjk9kMLm5NnN/view" TargetMode="External"/><Relationship Id="rId32" Type="http://schemas.openxmlformats.org/officeDocument/2006/relationships/hyperlink" Target="https://drive.google.com/file/d/1-fXbSOjKCP8MpFUwq0Y-dz7rIoeMNsT-/view?usp=sharing" TargetMode="External"/><Relationship Id="rId13" Type="http://schemas.openxmlformats.org/officeDocument/2006/relationships/hyperlink" Target="https://drive.google.com/file/d/1BYntHDozIaqM5d4hMds5EGvFO4XoGxY-/view?usp=sharing" TargetMode="External"/><Relationship Id="rId35" Type="http://schemas.openxmlformats.org/officeDocument/2006/relationships/hyperlink" Target="https://drive.google.com/file/d/1Y3BYGK8GjYVb70scdK1gEZAkRFgBH3gJ/view?usp=sharing" TargetMode="External"/><Relationship Id="rId12" Type="http://schemas.openxmlformats.org/officeDocument/2006/relationships/hyperlink" Target="https://drive.google.com/file/d/1m2eO18LU_wl0Z9klzhw8Qb2bQSynR3dF/view?usp=sharing" TargetMode="External"/><Relationship Id="rId34" Type="http://schemas.openxmlformats.org/officeDocument/2006/relationships/hyperlink" Target="https://drive.google.com/file/d/173-H0KPIhVeNs6ZjQh4ViFhPvKX0nKNf/view?usp=sharing" TargetMode="External"/><Relationship Id="rId15" Type="http://schemas.openxmlformats.org/officeDocument/2006/relationships/hyperlink" Target="https://drive.google.com/file/d/1EDm_Fsry4QkgVkfW5IkJHXIicRUZxU4m/view?usp=sharing" TargetMode="External"/><Relationship Id="rId37" Type="http://schemas.openxmlformats.org/officeDocument/2006/relationships/hyperlink" Target="https://drive.google.com/file/d/177CeHwd_b9FdkpkeIjcwDROnwssDjsxC/view?usp=sharing" TargetMode="External"/><Relationship Id="rId14" Type="http://schemas.openxmlformats.org/officeDocument/2006/relationships/hyperlink" Target="https://drive.google.com/file/d/1HVEszpfZtlwfaBH_Ff4LbtYzD4rE9oGt/view?usp=sharing" TargetMode="External"/><Relationship Id="rId36" Type="http://schemas.openxmlformats.org/officeDocument/2006/relationships/hyperlink" Target="https://drive.google.com/file/d/1QBiaAdn0ijfRCo_EzWtPXi5tf5_iCS8p/view?usp=sharing" TargetMode="External"/><Relationship Id="rId17" Type="http://schemas.openxmlformats.org/officeDocument/2006/relationships/hyperlink" Target="https://drive.google.com/file/d/1hL1pn9nZ373oLs2AlE4PMS3LbVXLS9Or/view?usp=sharing" TargetMode="External"/><Relationship Id="rId39" Type="http://schemas.openxmlformats.org/officeDocument/2006/relationships/hyperlink" Target="https://drive.google.com/file/d/1SRJA7Ihlyc7qwfRB_cpGuvdWtqBCmB4w/view?usp=sharing" TargetMode="External"/><Relationship Id="rId16" Type="http://schemas.openxmlformats.org/officeDocument/2006/relationships/hyperlink" Target="https://drive.google.com/file/d/1RvTSbR9MPnvdlB1ImIwOOnPwNjocwdyP/view?usp=sharing" TargetMode="External"/><Relationship Id="rId38" Type="http://schemas.openxmlformats.org/officeDocument/2006/relationships/hyperlink" Target="https://drive.google.com/file/d/1JqlGg4NGZY4UzWudDQ59sa-vd-4pxveu/view?usp=sharing" TargetMode="External"/><Relationship Id="rId19" Type="http://schemas.openxmlformats.org/officeDocument/2006/relationships/hyperlink" Target="https://drive.google.com/file/d/1ok2dBHSOH237S6-FY_rfZ3E4jPl2ID7R/view?usp=sharing" TargetMode="External"/><Relationship Id="rId18" Type="http://schemas.openxmlformats.org/officeDocument/2006/relationships/hyperlink" Target="https://drive.google.com/file/d/1JGqNRfvXUX_9nimLhQiThZnGuvOv3sOp/view?usp=sharing"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hyperlink" Target="https://docs.google.com/forms/d/e/1FAIpQLSdZj6fpMbl4P4ucChLUtC1oUm18uBepUhPTqND9_kZQGW9rzQ/viewform?usp=sf_link" TargetMode="External"/><Relationship Id="rId4" Type="http://schemas.openxmlformats.org/officeDocument/2006/relationships/hyperlink" Target="https://docs.google.com/spreadsheets/d/1yY0R3SY6Mvoi9DJbVMMHGVGsW-bnKnDrcF8aSdF-Gf4/edit?resourcekey=&amp;gid=990214322#gid=990214322" TargetMode="External"/><Relationship Id="rId9" Type="http://schemas.openxmlformats.org/officeDocument/2006/relationships/hyperlink" Target="https://confluence.hl7.org/display/LHS" TargetMode="External"/><Relationship Id="rId5" Type="http://schemas.openxmlformats.org/officeDocument/2006/relationships/hyperlink" Target="https://docs.google.com/spreadsheets/d/1veoE_Y58L7K9XgqGP1LIo-FUPP8Nb7tweL093eVCpX4/edit?gid=0#gid=0" TargetMode="External"/><Relationship Id="rId6" Type="http://schemas.openxmlformats.org/officeDocument/2006/relationships/hyperlink" Target="https://docs.google.com/document/d/1LHKOPduFqybqOYi9McivBCrdjzd4zvuksF9fM1JjrdU/edit?tab=t.0" TargetMode="External"/><Relationship Id="rId7" Type="http://schemas.openxmlformats.org/officeDocument/2006/relationships/hyperlink" Target="https://miro.com/app/board/uXjVKAcNjQQ=/" TargetMode="External"/><Relationship Id="rId8" Type="http://schemas.openxmlformats.org/officeDocument/2006/relationships/hyperlink" Target="https://docs.google.com/document/d/1J_Td8uQsXi9p0HWzDGsRmI7Dg3x-FBo3BWtzN5k-Pe8/edit?pli=1&amp;tab=t.0" TargetMode="External"/><Relationship Id="rId11" Type="http://schemas.openxmlformats.org/officeDocument/2006/relationships/hyperlink" Target="https://docs.google.com/document/d/1LHKOPduFqybqOYi9McivBCrdjzd4zvuksF9fM1JjrdU/edit?tab=t.0" TargetMode="External"/><Relationship Id="rId10" Type="http://schemas.openxmlformats.org/officeDocument/2006/relationships/hyperlink" Target="https://confluence.hl7.org/display/COD/Cardiovascular" TargetMode="External"/><Relationship Id="rId13" Type="http://schemas.openxmlformats.org/officeDocument/2006/relationships/hyperlink" Target="https://docs.google.com/document/d/1v8vd_K4wXhiUJt368vj7CQ3NKZhQWQ_oxqlghm5y278/edit?tab=t.0" TargetMode="External"/><Relationship Id="rId12" Type="http://schemas.openxmlformats.org/officeDocument/2006/relationships/hyperlink" Target="https://docs.google.com/presentation/d/1Bz1d_Y4H9gtvIeJ415KjyQYJbGpdmzYivlTF3ZRKlmg/edit#slide=id.p" TargetMode="External"/><Relationship Id="rId15" Type="http://schemas.openxmlformats.org/officeDocument/2006/relationships/hyperlink" Target="https://docs.google.com/document/d/1LHKOPduFqybqOYi9McivBCrdjzd4zvuksF9fM1JjrdU/edit?tab=t.0" TargetMode="External"/><Relationship Id="rId14" Type="http://schemas.openxmlformats.org/officeDocument/2006/relationships/hyperlink" Target="https://69176405-546c-4a98-bf43-587e73375697.usrfiles.com/ugd/691764_4f5a10258b6848e19ca4fc6a8514b74d.pdf" TargetMode="External"/><Relationship Id="rId17" Type="http://schemas.openxmlformats.org/officeDocument/2006/relationships/hyperlink" Target="https://docs.google.com/document/d/1v8vd_K4wXhiUJt368vj7CQ3NKZhQWQ_oxqlghm5y278/edit?tab=t.0" TargetMode="External"/><Relationship Id="rId16" Type="http://schemas.openxmlformats.org/officeDocument/2006/relationships/hyperlink" Target="https://drive.google.com/file/d/1RAVDT4HscvHvzXEcbiBH_QLhPDLvw78i/view" TargetMode="External"/></Relationships>
</file>

<file path=ppt/slides/_rels/slide62.xml.rels><?xml version="1.0" encoding="UTF-8" standalone="yes"?><Relationships xmlns="http://schemas.openxmlformats.org/package/2006/relationships"><Relationship Id="rId20" Type="http://schemas.openxmlformats.org/officeDocument/2006/relationships/hyperlink" Target="https://web.archive.org/web/20220711192324/https:/covid-acts.ahrq.gov/display/PUB/ACTS%2BLHS%2BConcept%2BDemonstration" TargetMode="External"/><Relationship Id="rId22" Type="http://schemas.openxmlformats.org/officeDocument/2006/relationships/hyperlink" Target="https://www.england.nhs.uk/wp-content/uploads/2018/04/change-model-guide-v5.pdf" TargetMode="External"/><Relationship Id="rId21" Type="http://schemas.openxmlformats.org/officeDocument/2006/relationships/hyperlink" Target="https://drive.google.com/file/d/1RAVDT4HscvHvzXEcbiBH_QLhPDLvw78i/view" TargetMode="External"/><Relationship Id="rId23" Type="http://schemas.openxmlformats.org/officeDocument/2006/relationships/hyperlink" Target="https://www.england.nhs.uk/wp-content/uploads/2017/09/practical-guide-large-scale-change-april-2018-smll.pdf" TargetMode="External"/><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hyperlink" Target="https://69176405-546c-4a98-bf43-587e73375697.usrfiles.com/ugd/691764_4f5a10258b6848e19ca4fc6a8514b74d.pdf" TargetMode="External"/><Relationship Id="rId4" Type="http://schemas.openxmlformats.org/officeDocument/2006/relationships/hyperlink" Target="https://docs.google.com/document/d/1J_Td8uQsXi9p0HWzDGsRmI7Dg3x-FBo3BWtzN5k-Pe8/edit?pli=1" TargetMode="External"/><Relationship Id="rId9" Type="http://schemas.openxmlformats.org/officeDocument/2006/relationships/hyperlink" Target="https://qi-library.ipro.org/2024/10/08/a-pathway-to-transforming-patient-care-through-a-pain-and-opioid-learning-health-system-lhs-collaborative-pollc/" TargetMode="External"/><Relationship Id="rId5" Type="http://schemas.openxmlformats.org/officeDocument/2006/relationships/hyperlink" Target="https://docs.google.com/forms/d/e/1FAIpQLSdZj6fpMbl4P4ucChLUtC1oUm18uBepUhPTqND9_kZQGW9rzQ/viewform?usp=sf_link" TargetMode="External"/><Relationship Id="rId6" Type="http://schemas.openxmlformats.org/officeDocument/2006/relationships/hyperlink" Target="https://docs.google.com/spreadsheets/d/1yY0R3SY6Mvoi9DJbVMMHGVGsW-bnKnDrcF8aSdF-Gf4/edit?resourcekey=&amp;gid=990214322#gid=990214322" TargetMode="External"/><Relationship Id="rId7" Type="http://schemas.openxmlformats.org/officeDocument/2006/relationships/hyperlink" Target="https://miro.com/app/board/uXjVKAcNjQQ=/" TargetMode="External"/><Relationship Id="rId8" Type="http://schemas.openxmlformats.org/officeDocument/2006/relationships/hyperlink" Target="https://docs.google.com/document/d/1J_Td8uQsXi9p0HWzDGsRmI7Dg3x-FBo3BWtzN5k-Pe8/edit?pli=1&amp;tab=t.0" TargetMode="External"/><Relationship Id="rId11" Type="http://schemas.openxmlformats.org/officeDocument/2006/relationships/hyperlink" Target="https://drive.google.com/file/d/1sAP-k_bvYMlXEg8rRe91dkE9ErNJOxwh/view" TargetMode="External"/><Relationship Id="rId10" Type="http://schemas.openxmlformats.org/officeDocument/2006/relationships/hyperlink" Target="https://docs.google.com/document/d/1J_Td8uQsXi9p0HWzDGsRmI7Dg3x-FBo3BWtzN5k-Pe8/edit?pli=1&amp;tab=t.0" TargetMode="External"/><Relationship Id="rId13" Type="http://schemas.openxmlformats.org/officeDocument/2006/relationships/hyperlink" Target="https://drive.google.com/file/d/1RAVDT4HscvHvzXEcbiBH_QLhPDLvw78i/view" TargetMode="External"/><Relationship Id="rId12" Type="http://schemas.openxmlformats.org/officeDocument/2006/relationships/hyperlink" Target="https://docs.google.com/document/d/1v8vd_K4wXhiUJt368vj7CQ3NKZhQWQ_oxqlghm5y278/edit" TargetMode="External"/><Relationship Id="rId15" Type="http://schemas.openxmlformats.org/officeDocument/2006/relationships/hyperlink" Target="https://docs.google.com/presentation/d/1AgMjlRig0QVbe-bAuwbq_ofhqRn9c-8E/export?format=pptx" TargetMode="External"/><Relationship Id="rId14" Type="http://schemas.openxmlformats.org/officeDocument/2006/relationships/hyperlink" Target="https://mobilizecbk.med.umich.edu/news-events/mcbk-meetings/2024-na-chapter-meeting" TargetMode="External"/><Relationship Id="rId17" Type="http://schemas.openxmlformats.org/officeDocument/2006/relationships/hyperlink" Target="https://confluence.hl7.org/display/LHS/Domain+Anaysis+Models" TargetMode="External"/><Relationship Id="rId16" Type="http://schemas.openxmlformats.org/officeDocument/2006/relationships/hyperlink" Target="https://confluence.hl7.org/display/LHS" TargetMode="External"/><Relationship Id="rId19" Type="http://schemas.openxmlformats.org/officeDocument/2006/relationships/hyperlink" Target="https://cmext.ahrq.gov/confluence/display/PUB/Patient%2C+Family+and+Caregiver+Engagement" TargetMode="External"/><Relationship Id="rId18" Type="http://schemas.openxmlformats.org/officeDocument/2006/relationships/hyperlink" Target="https://drive.google.com/file/d/1pw1jDRE2lI-Pk08bLXZnvc4CdeVguoSo/view?pli=1"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
          <p:cNvSpPr txBox="1"/>
          <p:nvPr>
            <p:ph type="ctrTitle"/>
          </p:nvPr>
        </p:nvSpPr>
        <p:spPr>
          <a:xfrm>
            <a:off x="486383" y="384857"/>
            <a:ext cx="11313267" cy="1173779"/>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dk2"/>
              </a:buClr>
              <a:buSzPts val="891"/>
              <a:buFont typeface="Lucida Sans"/>
              <a:buNone/>
            </a:pPr>
            <a:r>
              <a:rPr lang="en-US" sz="2800"/>
              <a:t>Collaborating to Accelerate Care Transformation, Learning Health Systems, and Realizing </a:t>
            </a:r>
            <a:r>
              <a:rPr i="1" lang="en-US" sz="2800"/>
              <a:t>Your</a:t>
            </a:r>
            <a:r>
              <a:rPr lang="en-US" sz="2800"/>
              <a:t> Goals</a:t>
            </a:r>
            <a:endParaRPr sz="2800">
              <a:solidFill>
                <a:srgbClr val="FF0000"/>
              </a:solidFill>
              <a:highlight>
                <a:schemeClr val="accent6"/>
              </a:highlight>
            </a:endParaRPr>
          </a:p>
        </p:txBody>
      </p:sp>
      <p:sp>
        <p:nvSpPr>
          <p:cNvPr id="332" name="Google Shape;332;p1"/>
          <p:cNvSpPr txBox="1"/>
          <p:nvPr>
            <p:ph idx="1" type="subTitle"/>
          </p:nvPr>
        </p:nvSpPr>
        <p:spPr>
          <a:xfrm>
            <a:off x="1192217" y="2072780"/>
            <a:ext cx="9807566" cy="2712440"/>
          </a:xfrm>
          <a:prstGeom prst="rect">
            <a:avLst/>
          </a:prstGeom>
          <a:noFill/>
          <a:ln>
            <a:noFill/>
          </a:ln>
        </p:spPr>
        <p:txBody>
          <a:bodyPr anchorCtr="0" anchor="t" bIns="91425" lIns="91425" spcFirstLastPara="1" rIns="91425" wrap="square" tIns="91425">
            <a:normAutofit/>
          </a:bodyPr>
          <a:lstStyle/>
          <a:p>
            <a:pPr indent="0" lvl="0" marL="0" rtl="0" algn="ctr">
              <a:lnSpc>
                <a:spcPct val="120000"/>
              </a:lnSpc>
              <a:spcBef>
                <a:spcPts val="0"/>
              </a:spcBef>
              <a:spcAft>
                <a:spcPts val="0"/>
              </a:spcAft>
              <a:buSzPts val="1972"/>
              <a:buNone/>
            </a:pPr>
            <a:r>
              <a:t/>
            </a:r>
            <a:endParaRPr b="1" sz="2900"/>
          </a:p>
          <a:p>
            <a:pPr indent="0" lvl="0" marL="0" rtl="0" algn="ctr">
              <a:lnSpc>
                <a:spcPct val="120000"/>
              </a:lnSpc>
              <a:spcBef>
                <a:spcPts val="0"/>
              </a:spcBef>
              <a:spcAft>
                <a:spcPts val="0"/>
              </a:spcAft>
              <a:buSzPts val="1632"/>
              <a:buNone/>
            </a:pPr>
            <a:r>
              <a:rPr b="1" lang="en-US" sz="2400"/>
              <a:t>Jerome A. Osheroff, MD, FACP, FACMI</a:t>
            </a:r>
            <a:endParaRPr/>
          </a:p>
          <a:p>
            <a:pPr indent="0" lvl="0" marL="0" rtl="0" algn="ctr">
              <a:lnSpc>
                <a:spcPct val="120000"/>
              </a:lnSpc>
              <a:spcBef>
                <a:spcPts val="0"/>
              </a:spcBef>
              <a:spcAft>
                <a:spcPts val="0"/>
              </a:spcAft>
              <a:buSzPts val="1360"/>
              <a:buNone/>
            </a:pPr>
            <a:r>
              <a:rPr lang="en-US" sz="2000"/>
              <a:t>TMIT Consulting, LLC; </a:t>
            </a:r>
            <a:endParaRPr/>
          </a:p>
          <a:p>
            <a:pPr indent="0" lvl="0" marL="0" rtl="0" algn="ctr">
              <a:lnSpc>
                <a:spcPct val="120000"/>
              </a:lnSpc>
              <a:spcBef>
                <a:spcPts val="0"/>
              </a:spcBef>
              <a:spcAft>
                <a:spcPts val="0"/>
              </a:spcAft>
              <a:buSzPts val="1360"/>
              <a:buNone/>
            </a:pPr>
            <a:r>
              <a:rPr lang="en-US" sz="2000"/>
              <a:t>Lead, Accelerating Care Transformation (ACT) Initiative</a:t>
            </a:r>
            <a:endParaRPr/>
          </a:p>
        </p:txBody>
      </p:sp>
      <p:sp>
        <p:nvSpPr>
          <p:cNvPr id="333" name="Google Shape;333;p1"/>
          <p:cNvSpPr txBox="1"/>
          <p:nvPr/>
        </p:nvSpPr>
        <p:spPr>
          <a:xfrm>
            <a:off x="110438" y="6488668"/>
            <a:ext cx="2209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Lucida Sans"/>
                <a:ea typeface="Lucida Sans"/>
                <a:cs typeface="Lucida Sans"/>
                <a:sym typeface="Lucida Sans"/>
              </a:rPr>
              <a:t>ACT Initiative</a:t>
            </a:r>
            <a:endParaRPr/>
          </a:p>
        </p:txBody>
      </p:sp>
      <p:sp>
        <p:nvSpPr>
          <p:cNvPr id="334" name="Google Shape;334;p1"/>
          <p:cNvSpPr txBox="1"/>
          <p:nvPr/>
        </p:nvSpPr>
        <p:spPr>
          <a:xfrm>
            <a:off x="9708797" y="6473143"/>
            <a:ext cx="1545616"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Lucida Sans"/>
                <a:ea typeface="Lucida Sans"/>
                <a:cs typeface="Lucida Sans"/>
                <a:sym typeface="Lucida Sans"/>
              </a:rPr>
              <a:t>Version of 4/8/26</a:t>
            </a:r>
            <a:endParaRPr sz="1200">
              <a:solidFill>
                <a:schemeClr val="lt1"/>
              </a:solidFill>
              <a:latin typeface="Lucida Sans"/>
              <a:ea typeface="Lucida Sans"/>
              <a:cs typeface="Lucida Sans"/>
              <a:sym typeface="Lucida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
          <p:cNvSpPr txBox="1"/>
          <p:nvPr>
            <p:ph idx="1" type="body"/>
          </p:nvPr>
        </p:nvSpPr>
        <p:spPr>
          <a:xfrm>
            <a:off x="986413" y="1406769"/>
            <a:ext cx="8382000" cy="4735286"/>
          </a:xfrm>
          <a:prstGeom prst="rect">
            <a:avLst/>
          </a:prstGeom>
          <a:noFill/>
          <a:ln>
            <a:noFill/>
          </a:ln>
        </p:spPr>
        <p:txBody>
          <a:bodyPr anchorCtr="0" anchor="t" bIns="91425" lIns="91425" spcFirstLastPara="1" rIns="91425" wrap="square" tIns="91425">
            <a:normAutofit/>
          </a:bodyPr>
          <a:lstStyle/>
          <a:p>
            <a:pPr indent="0" lvl="0" marL="0" rtl="0" algn="l">
              <a:lnSpc>
                <a:spcPct val="110000"/>
              </a:lnSpc>
              <a:spcBef>
                <a:spcPts val="1200"/>
              </a:spcBef>
              <a:spcAft>
                <a:spcPts val="0"/>
              </a:spcAft>
              <a:buClr>
                <a:schemeClr val="dk1"/>
              </a:buClr>
              <a:buSzPts val="1467"/>
              <a:buNone/>
            </a:pPr>
            <a:r>
              <a:rPr b="1" lang="en-US" sz="2400">
                <a:latin typeface="Arial"/>
                <a:ea typeface="Arial"/>
                <a:cs typeface="Arial"/>
                <a:sym typeface="Arial"/>
              </a:rPr>
              <a:t>Aim</a:t>
            </a:r>
            <a:endParaRPr sz="2400">
              <a:latin typeface="Arial"/>
              <a:ea typeface="Arial"/>
              <a:cs typeface="Arial"/>
              <a:sym typeface="Arial"/>
            </a:endParaRPr>
          </a:p>
          <a:p>
            <a:pPr indent="-317182" lvl="0" marL="365760" rtl="0" algn="l">
              <a:lnSpc>
                <a:spcPct val="110000"/>
              </a:lnSpc>
              <a:spcBef>
                <a:spcPts val="1200"/>
              </a:spcBef>
              <a:spcAft>
                <a:spcPts val="0"/>
              </a:spcAft>
              <a:buSzPts val="3000"/>
              <a:buFont typeface="Arial"/>
              <a:buChar char="•"/>
            </a:pPr>
            <a:r>
              <a:rPr lang="en-US" sz="2000">
                <a:latin typeface="Arial"/>
                <a:ea typeface="Arial"/>
                <a:cs typeface="Arial"/>
                <a:sym typeface="Arial"/>
              </a:rPr>
              <a:t>Stimulate discussion about joint activities to speed progress to your and ACT care transformation goals</a:t>
            </a:r>
            <a:endParaRPr/>
          </a:p>
          <a:p>
            <a:pPr indent="0" lvl="0" marL="0" rtl="0" algn="l">
              <a:lnSpc>
                <a:spcPct val="110000"/>
              </a:lnSpc>
              <a:spcBef>
                <a:spcPts val="1200"/>
              </a:spcBef>
              <a:spcAft>
                <a:spcPts val="0"/>
              </a:spcAft>
              <a:buClr>
                <a:schemeClr val="dk1"/>
              </a:buClr>
              <a:buSzPts val="1467"/>
              <a:buNone/>
            </a:pPr>
            <a:r>
              <a:rPr b="1" lang="en-US" sz="2400">
                <a:latin typeface="Arial"/>
                <a:ea typeface="Arial"/>
                <a:cs typeface="Arial"/>
                <a:sym typeface="Arial"/>
              </a:rPr>
              <a:t>Outline</a:t>
            </a:r>
            <a:endParaRPr/>
          </a:p>
          <a:p>
            <a:pPr indent="-317182" lvl="0" marL="365760" rtl="0" algn="l">
              <a:lnSpc>
                <a:spcPct val="110000"/>
              </a:lnSpc>
              <a:spcBef>
                <a:spcPts val="1200"/>
              </a:spcBef>
              <a:spcAft>
                <a:spcPts val="0"/>
              </a:spcAft>
              <a:buSzPts val="3000"/>
              <a:buFont typeface="Arial"/>
              <a:buChar char="•"/>
            </a:pPr>
            <a:r>
              <a:rPr lang="en-US" sz="2000">
                <a:latin typeface="Arial"/>
                <a:ea typeface="Arial"/>
                <a:cs typeface="Arial"/>
                <a:sym typeface="Arial"/>
              </a:rPr>
              <a:t>Outreach executive summary</a:t>
            </a:r>
            <a:endParaRPr/>
          </a:p>
          <a:p>
            <a:pPr indent="-317182" lvl="0" marL="365760" rtl="0" algn="l">
              <a:lnSpc>
                <a:spcPct val="110000"/>
              </a:lnSpc>
              <a:spcBef>
                <a:spcPts val="1200"/>
              </a:spcBef>
              <a:spcAft>
                <a:spcPts val="0"/>
              </a:spcAft>
              <a:buSzPts val="3000"/>
              <a:buFont typeface="Arial"/>
              <a:buChar char="•"/>
            </a:pPr>
            <a:r>
              <a:rPr i="1" lang="en-US" sz="2000">
                <a:latin typeface="Arial"/>
                <a:ea typeface="Arial"/>
                <a:cs typeface="Arial"/>
                <a:sym typeface="Arial"/>
              </a:rPr>
              <a:t>Your</a:t>
            </a:r>
            <a:r>
              <a:rPr lang="en-US" sz="2000">
                <a:latin typeface="Arial"/>
                <a:ea typeface="Arial"/>
                <a:cs typeface="Arial"/>
                <a:sym typeface="Arial"/>
              </a:rPr>
              <a:t> strategic initiatives and challenges</a:t>
            </a:r>
            <a:endParaRPr b="1" sz="2000">
              <a:latin typeface="Arial"/>
              <a:ea typeface="Arial"/>
              <a:cs typeface="Arial"/>
              <a:sym typeface="Arial"/>
            </a:endParaRPr>
          </a:p>
          <a:p>
            <a:pPr indent="-317182" lvl="0" marL="365760" rtl="0" algn="l">
              <a:lnSpc>
                <a:spcPct val="110000"/>
              </a:lnSpc>
              <a:spcBef>
                <a:spcPts val="1200"/>
              </a:spcBef>
              <a:spcAft>
                <a:spcPts val="0"/>
              </a:spcAft>
              <a:buSzPts val="3000"/>
              <a:buFont typeface="Arial"/>
              <a:buChar char="•"/>
            </a:pPr>
            <a:r>
              <a:rPr lang="en-US" sz="2000">
                <a:latin typeface="Arial"/>
                <a:ea typeface="Arial"/>
                <a:cs typeface="Arial"/>
                <a:sym typeface="Arial"/>
              </a:rPr>
              <a:t>Accelerating Care Transformation (ACT) Initiative overview</a:t>
            </a:r>
            <a:endParaRPr sz="2000">
              <a:solidFill>
                <a:srgbClr val="858AB8"/>
              </a:solidFill>
              <a:latin typeface="Arial"/>
              <a:ea typeface="Arial"/>
              <a:cs typeface="Arial"/>
              <a:sym typeface="Arial"/>
            </a:endParaRPr>
          </a:p>
          <a:p>
            <a:pPr indent="-317182" lvl="0" marL="365760" rtl="0" algn="l">
              <a:lnSpc>
                <a:spcPct val="120000"/>
              </a:lnSpc>
              <a:spcBef>
                <a:spcPts val="1200"/>
              </a:spcBef>
              <a:spcAft>
                <a:spcPts val="0"/>
              </a:spcAft>
              <a:buSzPts val="3000"/>
              <a:buFont typeface="Arial"/>
              <a:buChar char="•"/>
            </a:pPr>
            <a:r>
              <a:rPr lang="en-US" sz="2000">
                <a:latin typeface="Arial"/>
                <a:ea typeface="Arial"/>
                <a:cs typeface="Arial"/>
                <a:sym typeface="Arial"/>
              </a:rPr>
              <a:t>Fostering discussion and brainstorming about synergies</a:t>
            </a:r>
            <a:endParaRPr/>
          </a:p>
        </p:txBody>
      </p:sp>
      <p:sp>
        <p:nvSpPr>
          <p:cNvPr id="340" name="Google Shape;340;p2"/>
          <p:cNvSpPr txBox="1"/>
          <p:nvPr>
            <p:ph type="title"/>
          </p:nvPr>
        </p:nvSpPr>
        <p:spPr>
          <a:xfrm>
            <a:off x="1981200" y="152400"/>
            <a:ext cx="8229600" cy="114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2"/>
              </a:buClr>
              <a:buSzPts val="4100"/>
              <a:buFont typeface="Lucida Sans"/>
              <a:buNone/>
            </a:pPr>
            <a:r>
              <a:rPr lang="en-US"/>
              <a:t>Deck aim/outline</a:t>
            </a:r>
            <a:endParaRPr/>
          </a:p>
        </p:txBody>
      </p:sp>
      <p:sp>
        <p:nvSpPr>
          <p:cNvPr id="341" name="Google Shape;341;p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
          <p:cNvSpPr txBox="1"/>
          <p:nvPr>
            <p:ph idx="1" type="body"/>
          </p:nvPr>
        </p:nvSpPr>
        <p:spPr>
          <a:xfrm>
            <a:off x="609600" y="1308881"/>
            <a:ext cx="10972800" cy="5002598"/>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360"/>
              <a:buChar char="🞂"/>
            </a:pPr>
            <a:r>
              <a:rPr i="1" lang="en-US" sz="2000">
                <a:latin typeface="Arial"/>
                <a:ea typeface="Arial"/>
                <a:cs typeface="Arial"/>
                <a:sym typeface="Arial"/>
              </a:rPr>
              <a:t>All</a:t>
            </a:r>
            <a:r>
              <a:rPr lang="en-US" sz="2000">
                <a:latin typeface="Arial"/>
                <a:ea typeface="Arial"/>
                <a:cs typeface="Arial"/>
                <a:sym typeface="Arial"/>
              </a:rPr>
              <a:t> healthcare and public health stakeholders face </a:t>
            </a:r>
            <a:r>
              <a:rPr i="1" lang="en-US" sz="2000">
                <a:latin typeface="Arial"/>
                <a:ea typeface="Arial"/>
                <a:cs typeface="Arial"/>
                <a:sym typeface="Arial"/>
              </a:rPr>
              <a:t>major challenges </a:t>
            </a:r>
            <a:r>
              <a:rPr lang="en-US" sz="2000">
                <a:latin typeface="Arial"/>
                <a:ea typeface="Arial"/>
                <a:cs typeface="Arial"/>
                <a:sym typeface="Arial"/>
              </a:rPr>
              <a:t>to achieving </a:t>
            </a:r>
            <a:r>
              <a:rPr i="1" lang="en-US" sz="2000">
                <a:latin typeface="Arial"/>
                <a:ea typeface="Arial"/>
                <a:cs typeface="Arial"/>
                <a:sym typeface="Arial"/>
              </a:rPr>
              <a:t>desired outcomes</a:t>
            </a:r>
            <a:r>
              <a:rPr lang="en-US" sz="2000">
                <a:latin typeface="Arial"/>
                <a:ea typeface="Arial"/>
                <a:cs typeface="Arial"/>
                <a:sym typeface="Arial"/>
              </a:rPr>
              <a:t> (e.g., around health, costs, revenue, experience)</a:t>
            </a:r>
            <a:endParaRPr/>
          </a:p>
          <a:p>
            <a:pPr indent="-228600" lvl="1" marL="621792" rtl="0" algn="l">
              <a:spcBef>
                <a:spcPts val="1200"/>
              </a:spcBef>
              <a:spcAft>
                <a:spcPts val="0"/>
              </a:spcAft>
              <a:buSzPts val="1800"/>
              <a:buChar char="◦"/>
            </a:pPr>
            <a:r>
              <a:rPr lang="en-US" sz="1800">
                <a:latin typeface="Arial"/>
                <a:ea typeface="Arial"/>
                <a:cs typeface="Arial"/>
                <a:sym typeface="Arial"/>
              </a:rPr>
              <a:t>Health and care processes are </a:t>
            </a:r>
            <a:r>
              <a:rPr i="1" lang="en-US" sz="1800">
                <a:latin typeface="Arial"/>
                <a:ea typeface="Arial"/>
                <a:cs typeface="Arial"/>
                <a:sym typeface="Arial"/>
              </a:rPr>
              <a:t>complex</a:t>
            </a:r>
            <a:r>
              <a:rPr lang="en-US" sz="1800">
                <a:latin typeface="Arial"/>
                <a:ea typeface="Arial"/>
                <a:cs typeface="Arial"/>
                <a:sym typeface="Arial"/>
              </a:rPr>
              <a:t> and </a:t>
            </a:r>
            <a:r>
              <a:rPr i="1" lang="en-US" sz="1800">
                <a:latin typeface="Arial"/>
                <a:ea typeface="Arial"/>
                <a:cs typeface="Arial"/>
                <a:sym typeface="Arial"/>
              </a:rPr>
              <a:t>variable</a:t>
            </a:r>
            <a:r>
              <a:rPr lang="en-US" sz="1800">
                <a:latin typeface="Arial"/>
                <a:ea typeface="Arial"/>
                <a:cs typeface="Arial"/>
                <a:sym typeface="Arial"/>
              </a:rPr>
              <a:t>, making it difficult to </a:t>
            </a:r>
            <a:r>
              <a:rPr i="1" lang="en-US" sz="1800">
                <a:latin typeface="Arial"/>
                <a:ea typeface="Arial"/>
                <a:cs typeface="Arial"/>
                <a:sym typeface="Arial"/>
              </a:rPr>
              <a:t>improve at scale</a:t>
            </a:r>
            <a:endParaRPr/>
          </a:p>
          <a:p>
            <a:pPr indent="-256032" lvl="0" marL="365760" rtl="0" algn="l">
              <a:spcBef>
                <a:spcPts val="1200"/>
              </a:spcBef>
              <a:spcAft>
                <a:spcPts val="0"/>
              </a:spcAft>
              <a:buSzPts val="1360"/>
              <a:buChar char="🞂"/>
            </a:pPr>
            <a:r>
              <a:rPr lang="en-US" sz="2000">
                <a:latin typeface="Arial"/>
                <a:ea typeface="Arial"/>
                <a:cs typeface="Arial"/>
                <a:sym typeface="Arial"/>
              </a:rPr>
              <a:t>The Accelerating Care Transformation (ACT) initiative builds on </a:t>
            </a:r>
            <a:r>
              <a:rPr i="1" lang="en-US" sz="2000">
                <a:latin typeface="Arial"/>
                <a:ea typeface="Arial"/>
                <a:cs typeface="Arial"/>
                <a:sym typeface="Arial"/>
              </a:rPr>
              <a:t>2 decades </a:t>
            </a:r>
            <a:r>
              <a:rPr lang="en-US" sz="2000">
                <a:latin typeface="Arial"/>
                <a:ea typeface="Arial"/>
                <a:cs typeface="Arial"/>
                <a:sym typeface="Arial"/>
              </a:rPr>
              <a:t>of successful public and private efforts to </a:t>
            </a:r>
            <a:r>
              <a:rPr i="1" lang="en-US" sz="2000">
                <a:latin typeface="Arial"/>
                <a:ea typeface="Arial"/>
                <a:cs typeface="Arial"/>
                <a:sym typeface="Arial"/>
              </a:rPr>
              <a:t>reengineer care delivery </a:t>
            </a:r>
            <a:r>
              <a:rPr lang="en-US" sz="2000">
                <a:latin typeface="Arial"/>
                <a:ea typeface="Arial"/>
                <a:cs typeface="Arial"/>
                <a:sym typeface="Arial"/>
              </a:rPr>
              <a:t>and </a:t>
            </a:r>
            <a:r>
              <a:rPr i="1" lang="en-US" sz="2000">
                <a:latin typeface="Arial"/>
                <a:ea typeface="Arial"/>
                <a:cs typeface="Arial"/>
                <a:sym typeface="Arial"/>
              </a:rPr>
              <a:t>improve outcomes</a:t>
            </a:r>
            <a:endParaRPr/>
          </a:p>
          <a:p>
            <a:pPr indent="-228600" lvl="1" marL="621792" rtl="0" algn="l">
              <a:spcBef>
                <a:spcPts val="1200"/>
              </a:spcBef>
              <a:spcAft>
                <a:spcPts val="0"/>
              </a:spcAft>
              <a:buSzPts val="1800"/>
              <a:buChar char="◦"/>
            </a:pPr>
            <a:r>
              <a:rPr lang="en-US" sz="1800">
                <a:latin typeface="Arial"/>
                <a:ea typeface="Arial"/>
                <a:cs typeface="Arial"/>
                <a:sym typeface="Arial"/>
              </a:rPr>
              <a:t>ACT uses a </a:t>
            </a:r>
            <a:r>
              <a:rPr i="1" lang="en-US" sz="1800">
                <a:latin typeface="Arial"/>
                <a:ea typeface="Arial"/>
                <a:cs typeface="Arial"/>
                <a:sym typeface="Arial"/>
              </a:rPr>
              <a:t>common framework </a:t>
            </a:r>
            <a:r>
              <a:rPr lang="en-US" sz="1800">
                <a:latin typeface="Arial"/>
                <a:ea typeface="Arial"/>
                <a:cs typeface="Arial"/>
                <a:sym typeface="Arial"/>
              </a:rPr>
              <a:t>for analyzing and enhancing health and care-related workflows across improvement targets and </a:t>
            </a:r>
            <a:r>
              <a:rPr i="1" lang="en-US" sz="1800">
                <a:latin typeface="Arial"/>
                <a:ea typeface="Arial"/>
                <a:cs typeface="Arial"/>
                <a:sym typeface="Arial"/>
              </a:rPr>
              <a:t>cross-stakeholder collaborations </a:t>
            </a:r>
            <a:r>
              <a:rPr lang="en-US" sz="1800">
                <a:latin typeface="Arial"/>
                <a:ea typeface="Arial"/>
                <a:cs typeface="Arial"/>
                <a:sym typeface="Arial"/>
              </a:rPr>
              <a:t>to </a:t>
            </a:r>
            <a:r>
              <a:rPr i="1" lang="en-US" sz="1800">
                <a:latin typeface="Arial"/>
                <a:ea typeface="Arial"/>
                <a:cs typeface="Arial"/>
                <a:sym typeface="Arial"/>
              </a:rPr>
              <a:t>reduce transformation barriers </a:t>
            </a:r>
            <a:endParaRPr/>
          </a:p>
          <a:p>
            <a:pPr indent="-256032" lvl="0" marL="365760" rtl="0" algn="l">
              <a:spcBef>
                <a:spcPts val="1200"/>
              </a:spcBef>
              <a:spcAft>
                <a:spcPts val="0"/>
              </a:spcAft>
              <a:buSzPts val="1360"/>
              <a:buChar char="🞂"/>
            </a:pPr>
            <a:r>
              <a:rPr lang="en-US" sz="2000">
                <a:latin typeface="Arial"/>
                <a:ea typeface="Arial"/>
                <a:cs typeface="Arial"/>
                <a:sym typeface="Arial"/>
              </a:rPr>
              <a:t>Are there ACT synergies with </a:t>
            </a:r>
            <a:r>
              <a:rPr i="1" lang="en-US" sz="2000">
                <a:latin typeface="Arial"/>
                <a:ea typeface="Arial"/>
                <a:cs typeface="Arial"/>
                <a:sym typeface="Arial"/>
              </a:rPr>
              <a:t>your</a:t>
            </a:r>
            <a:r>
              <a:rPr lang="en-US" sz="2000">
                <a:latin typeface="Arial"/>
                <a:ea typeface="Arial"/>
                <a:cs typeface="Arial"/>
                <a:sym typeface="Arial"/>
              </a:rPr>
              <a:t> care transformation goals and capabilities that could support </a:t>
            </a:r>
            <a:r>
              <a:rPr i="1" lang="en-US" sz="2000">
                <a:latin typeface="Arial"/>
                <a:ea typeface="Arial"/>
                <a:cs typeface="Arial"/>
                <a:sym typeface="Arial"/>
              </a:rPr>
              <a:t>your</a:t>
            </a:r>
            <a:r>
              <a:rPr lang="en-US" sz="2000">
                <a:latin typeface="Arial"/>
                <a:ea typeface="Arial"/>
                <a:cs typeface="Arial"/>
                <a:sym typeface="Arial"/>
              </a:rPr>
              <a:t> efforts and speed progress toward ‘Best care for everyone, everywhere’?</a:t>
            </a:r>
            <a:endParaRPr i="1" sz="2000">
              <a:latin typeface="Arial"/>
              <a:ea typeface="Arial"/>
              <a:cs typeface="Arial"/>
              <a:sym typeface="Arial"/>
            </a:endParaRPr>
          </a:p>
          <a:p>
            <a:pPr indent="-228600" lvl="1" marL="621792" rtl="0" algn="l">
              <a:spcBef>
                <a:spcPts val="1200"/>
              </a:spcBef>
              <a:spcAft>
                <a:spcPts val="0"/>
              </a:spcAft>
              <a:buSzPts val="1800"/>
              <a:buChar char="◦"/>
            </a:pPr>
            <a:r>
              <a:rPr lang="en-US" sz="1800">
                <a:latin typeface="Arial"/>
                <a:ea typeface="Arial"/>
                <a:cs typeface="Arial"/>
                <a:sym typeface="Arial"/>
              </a:rPr>
              <a:t>For example, ways you could leverage ACT frameworks, methods, tools, and collaborations in achieving your goals – while also amplifying ACT’s value, sustainability and scalability </a:t>
            </a:r>
            <a:endParaRPr i="1" sz="1800">
              <a:latin typeface="Arial"/>
              <a:ea typeface="Arial"/>
              <a:cs typeface="Arial"/>
              <a:sym typeface="Arial"/>
            </a:endParaRPr>
          </a:p>
        </p:txBody>
      </p:sp>
      <p:sp>
        <p:nvSpPr>
          <p:cNvPr id="348" name="Google Shape;348;p3"/>
          <p:cNvSpPr txBox="1"/>
          <p:nvPr>
            <p:ph type="title"/>
          </p:nvPr>
        </p:nvSpPr>
        <p:spPr>
          <a:xfrm>
            <a:off x="609600" y="137121"/>
            <a:ext cx="10972800" cy="95781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Lucida Sans"/>
              <a:buNone/>
            </a:pPr>
            <a:r>
              <a:rPr lang="en-US" sz="3600"/>
              <a:t>Outreach executive summary</a:t>
            </a:r>
            <a:endParaRPr/>
          </a:p>
        </p:txBody>
      </p:sp>
      <p:sp>
        <p:nvSpPr>
          <p:cNvPr id="349" name="Google Shape;349;p3"/>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
          <p:cNvSpPr txBox="1"/>
          <p:nvPr>
            <p:ph idx="1" type="body"/>
          </p:nvPr>
        </p:nvSpPr>
        <p:spPr>
          <a:xfrm>
            <a:off x="609600" y="1481329"/>
            <a:ext cx="109728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904"/>
              <a:buChar char="🞂"/>
            </a:pPr>
            <a:r>
              <a:rPr lang="en-US" sz="2800">
                <a:latin typeface="Arial"/>
                <a:ea typeface="Arial"/>
                <a:cs typeface="Arial"/>
                <a:sym typeface="Arial"/>
              </a:rPr>
              <a:t>What essential business drivers and needs are you facing and how are you addressing these?</a:t>
            </a:r>
            <a:endParaRPr/>
          </a:p>
          <a:p>
            <a:pPr indent="-76200" lvl="1" marL="621792" rtl="0" algn="l">
              <a:spcBef>
                <a:spcPts val="324"/>
              </a:spcBef>
              <a:spcAft>
                <a:spcPts val="0"/>
              </a:spcAft>
              <a:buSzPts val="2400"/>
              <a:buNone/>
            </a:pPr>
            <a:r>
              <a:t/>
            </a:r>
            <a:endParaRPr i="1" sz="2400">
              <a:latin typeface="Arial"/>
              <a:ea typeface="Arial"/>
              <a:cs typeface="Arial"/>
              <a:sym typeface="Arial"/>
            </a:endParaRPr>
          </a:p>
          <a:p>
            <a:pPr indent="-228600" lvl="1" marL="621792" rtl="0" algn="l">
              <a:spcBef>
                <a:spcPts val="324"/>
              </a:spcBef>
              <a:spcAft>
                <a:spcPts val="0"/>
              </a:spcAft>
              <a:buSzPts val="2400"/>
              <a:buChar char="◦"/>
            </a:pPr>
            <a:r>
              <a:rPr i="1" lang="en-US" sz="2400">
                <a:latin typeface="Arial"/>
                <a:ea typeface="Arial"/>
                <a:cs typeface="Arial"/>
                <a:sym typeface="Arial"/>
              </a:rPr>
              <a:t>The answer tees up opportunities for mutually beneficial ACT collaborations</a:t>
            </a:r>
            <a:endParaRPr/>
          </a:p>
        </p:txBody>
      </p:sp>
      <p:sp>
        <p:nvSpPr>
          <p:cNvPr id="355" name="Google Shape;355;p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i="1" lang="en-US"/>
              <a:t>Your</a:t>
            </a:r>
            <a:r>
              <a:rPr lang="en-US"/>
              <a:t> strategic initiatives and challenges</a:t>
            </a:r>
            <a:endParaRPr/>
          </a:p>
        </p:txBody>
      </p:sp>
      <p:sp>
        <p:nvSpPr>
          <p:cNvPr id="356" name="Google Shape;356;p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
          <p:cNvSpPr txBox="1"/>
          <p:nvPr>
            <p:ph type="title"/>
          </p:nvPr>
        </p:nvSpPr>
        <p:spPr>
          <a:xfrm>
            <a:off x="831850" y="1709739"/>
            <a:ext cx="10515600" cy="143539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B0F0"/>
              </a:buClr>
              <a:buSzPts val="5400"/>
              <a:buFont typeface="Calibri"/>
              <a:buNone/>
            </a:pPr>
            <a:r>
              <a:rPr lang="en-US" sz="5400">
                <a:solidFill>
                  <a:srgbClr val="00B0F0"/>
                </a:solidFill>
              </a:rPr>
              <a:t>ACT Context, Origin, Foundations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6"/>
          <p:cNvSpPr txBox="1"/>
          <p:nvPr>
            <p:ph type="title"/>
          </p:nvPr>
        </p:nvSpPr>
        <p:spPr>
          <a:xfrm>
            <a:off x="858129" y="192255"/>
            <a:ext cx="10994658"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75881"/>
              <a:buFont typeface="Lucida Sans"/>
              <a:buNone/>
            </a:pPr>
            <a:r>
              <a:rPr lang="en-US"/>
              <a:t>ACT context: widespread, pressing healthcare challenges</a:t>
            </a:r>
            <a:endParaRPr/>
          </a:p>
        </p:txBody>
      </p:sp>
      <p:pic>
        <p:nvPicPr>
          <p:cNvPr id="367" name="Google Shape;367;p6"/>
          <p:cNvPicPr preferRelativeResize="0"/>
          <p:nvPr/>
        </p:nvPicPr>
        <p:blipFill rotWithShape="1">
          <a:blip r:embed="rId3">
            <a:alphaModFix/>
          </a:blip>
          <a:srcRect b="0" l="0" r="0" t="0"/>
          <a:stretch/>
        </p:blipFill>
        <p:spPr>
          <a:xfrm>
            <a:off x="10488002" y="1090622"/>
            <a:ext cx="1462741" cy="1900370"/>
          </a:xfrm>
          <a:prstGeom prst="rect">
            <a:avLst/>
          </a:prstGeom>
          <a:noFill/>
          <a:ln>
            <a:noFill/>
          </a:ln>
        </p:spPr>
      </p:pic>
      <p:pic>
        <p:nvPicPr>
          <p:cNvPr id="368" name="Google Shape;368;p6"/>
          <p:cNvPicPr preferRelativeResize="0"/>
          <p:nvPr/>
        </p:nvPicPr>
        <p:blipFill rotWithShape="1">
          <a:blip r:embed="rId4">
            <a:alphaModFix/>
          </a:blip>
          <a:srcRect b="0" l="0" r="0" t="0"/>
          <a:stretch/>
        </p:blipFill>
        <p:spPr>
          <a:xfrm>
            <a:off x="8398316" y="1608818"/>
            <a:ext cx="1655234" cy="1820182"/>
          </a:xfrm>
          <a:prstGeom prst="rect">
            <a:avLst/>
          </a:prstGeom>
          <a:noFill/>
          <a:ln>
            <a:noFill/>
          </a:ln>
        </p:spPr>
      </p:pic>
      <p:pic>
        <p:nvPicPr>
          <p:cNvPr id="369" name="Google Shape;369;p6"/>
          <p:cNvPicPr preferRelativeResize="0"/>
          <p:nvPr/>
        </p:nvPicPr>
        <p:blipFill rotWithShape="1">
          <a:blip r:embed="rId5">
            <a:alphaModFix/>
          </a:blip>
          <a:srcRect b="0" l="0" r="0" t="0"/>
          <a:stretch/>
        </p:blipFill>
        <p:spPr>
          <a:xfrm>
            <a:off x="10295509" y="3293820"/>
            <a:ext cx="1655234" cy="1737567"/>
          </a:xfrm>
          <a:prstGeom prst="rect">
            <a:avLst/>
          </a:prstGeom>
          <a:noFill/>
          <a:ln>
            <a:noFill/>
          </a:ln>
        </p:spPr>
      </p:pic>
      <p:sp>
        <p:nvSpPr>
          <p:cNvPr id="370" name="Google Shape;370;p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sp>
        <p:nvSpPr>
          <p:cNvPr id="371" name="Google Shape;371;p6"/>
          <p:cNvSpPr txBox="1"/>
          <p:nvPr/>
        </p:nvSpPr>
        <p:spPr>
          <a:xfrm>
            <a:off x="9225933" y="3929785"/>
            <a:ext cx="1136426" cy="1846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600">
                <a:solidFill>
                  <a:schemeClr val="dk1"/>
                </a:solidFill>
                <a:latin typeface="Arial"/>
                <a:ea typeface="Arial"/>
                <a:cs typeface="Arial"/>
                <a:sym typeface="Arial"/>
              </a:rPr>
              <a:t>Images credit: </a:t>
            </a:r>
            <a:r>
              <a:rPr lang="en-US" sz="600" u="sng">
                <a:solidFill>
                  <a:schemeClr val="hlink"/>
                </a:solidFill>
                <a:latin typeface="Arial"/>
                <a:ea typeface="Arial"/>
                <a:cs typeface="Arial"/>
                <a:sym typeface="Arial"/>
                <a:hlinkClick r:id="rId6"/>
              </a:rPr>
              <a:t>ACTS</a:t>
            </a:r>
            <a:endParaRPr sz="600">
              <a:solidFill>
                <a:srgbClr val="000000"/>
              </a:solidFill>
              <a:latin typeface="Arial"/>
              <a:ea typeface="Arial"/>
              <a:cs typeface="Arial"/>
              <a:sym typeface="Arial"/>
            </a:endParaRPr>
          </a:p>
        </p:txBody>
      </p:sp>
      <p:sp>
        <p:nvSpPr>
          <p:cNvPr id="372" name="Google Shape;372;p6"/>
          <p:cNvSpPr txBox="1"/>
          <p:nvPr>
            <p:ph idx="1" type="body"/>
          </p:nvPr>
        </p:nvSpPr>
        <p:spPr>
          <a:xfrm>
            <a:off x="188313" y="1712356"/>
            <a:ext cx="4495800" cy="2557272"/>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00"/>
              <a:buNone/>
            </a:pPr>
            <a:r>
              <a:rPr b="1" lang="en-US" sz="1800">
                <a:latin typeface="Arial"/>
                <a:ea typeface="Arial"/>
                <a:cs typeface="Arial"/>
                <a:sym typeface="Arial"/>
              </a:rPr>
              <a:t>These Groups (Stakeholders):</a:t>
            </a:r>
            <a:endParaRPr b="1" sz="1800">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Patients</a:t>
            </a:r>
            <a:endParaRPr>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Health Systems</a:t>
            </a:r>
            <a:endParaRPr>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Care Teams</a:t>
            </a:r>
            <a:endParaRPr>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Payers</a:t>
            </a:r>
            <a:endParaRPr>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Governments</a:t>
            </a:r>
            <a:endParaRPr>
              <a:latin typeface="Arial"/>
              <a:ea typeface="Arial"/>
              <a:cs typeface="Arial"/>
              <a:sym typeface="Arial"/>
            </a:endParaRPr>
          </a:p>
          <a:p>
            <a:pPr indent="-285750" lvl="0" marL="395479" rtl="0" algn="l">
              <a:spcBef>
                <a:spcPts val="0"/>
              </a:spcBef>
              <a:spcAft>
                <a:spcPts val="0"/>
              </a:spcAft>
              <a:buSzPts val="1800"/>
              <a:buFont typeface="Arial"/>
              <a:buChar char="•"/>
            </a:pPr>
            <a:r>
              <a:rPr lang="en-US" sz="1800">
                <a:latin typeface="Arial"/>
                <a:ea typeface="Arial"/>
                <a:cs typeface="Arial"/>
                <a:sym typeface="Arial"/>
              </a:rPr>
              <a:t>Product / Service Suppliers </a:t>
            </a:r>
            <a:r>
              <a:rPr lang="en-US" sz="1600">
                <a:latin typeface="Arial"/>
                <a:ea typeface="Arial"/>
                <a:cs typeface="Arial"/>
                <a:sym typeface="Arial"/>
              </a:rPr>
              <a:t>(e.g., Health IT, Drugs / Devices, Quality Improvement)</a:t>
            </a:r>
            <a:endParaRPr>
              <a:latin typeface="Arial"/>
              <a:ea typeface="Arial"/>
              <a:cs typeface="Arial"/>
              <a:sym typeface="Arial"/>
            </a:endParaRPr>
          </a:p>
          <a:p>
            <a:pPr indent="-184137" lvl="0" marL="457200" rtl="0" algn="l">
              <a:spcBef>
                <a:spcPts val="0"/>
              </a:spcBef>
              <a:spcAft>
                <a:spcPts val="0"/>
              </a:spcAft>
              <a:buSzPts val="1800"/>
              <a:buNone/>
            </a:pPr>
            <a:r>
              <a:t/>
            </a:r>
            <a:endParaRPr sz="1800"/>
          </a:p>
          <a:p>
            <a:pPr indent="0" lvl="0" marL="109728" rtl="0" algn="l">
              <a:spcBef>
                <a:spcPts val="0"/>
              </a:spcBef>
              <a:spcAft>
                <a:spcPts val="0"/>
              </a:spcAft>
              <a:buSzPts val="1800"/>
              <a:buNone/>
            </a:pPr>
            <a:r>
              <a:t/>
            </a:r>
            <a:endParaRPr sz="1800"/>
          </a:p>
        </p:txBody>
      </p:sp>
      <p:sp>
        <p:nvSpPr>
          <p:cNvPr id="373" name="Google Shape;373;p6"/>
          <p:cNvSpPr txBox="1"/>
          <p:nvPr/>
        </p:nvSpPr>
        <p:spPr>
          <a:xfrm>
            <a:off x="4969316" y="1732632"/>
            <a:ext cx="3429000" cy="2536996"/>
          </a:xfrm>
          <a:prstGeom prst="rect">
            <a:avLst/>
          </a:prstGeom>
          <a:noFill/>
          <a:ln>
            <a:noFill/>
          </a:ln>
        </p:spPr>
        <p:txBody>
          <a:bodyPr anchorCtr="0" anchor="t" bIns="45700" lIns="91425" spcFirstLastPara="1" rIns="91425" wrap="square" tIns="45700">
            <a:normAutofit/>
          </a:bodyPr>
          <a:lstStyle/>
          <a:p>
            <a:pPr indent="0" lvl="0" marL="109728" marR="0" rtl="0" algn="l">
              <a:spcBef>
                <a:spcPts val="0"/>
              </a:spcBef>
              <a:spcAft>
                <a:spcPts val="0"/>
              </a:spcAft>
              <a:buNone/>
            </a:pPr>
            <a:r>
              <a:rPr b="1" lang="en-US" sz="1800">
                <a:solidFill>
                  <a:schemeClr val="dk1"/>
                </a:solidFill>
                <a:latin typeface="Arial"/>
                <a:ea typeface="Arial"/>
                <a:cs typeface="Arial"/>
                <a:sym typeface="Arial"/>
              </a:rPr>
              <a:t>Are Facing These Challenges:</a:t>
            </a:r>
            <a:endParaRPr sz="1800">
              <a:solidFill>
                <a:schemeClr val="dk1"/>
              </a:solidFill>
              <a:latin typeface="Arial"/>
              <a:ea typeface="Arial"/>
              <a:cs typeface="Arial"/>
              <a:sym typeface="Arial"/>
            </a:endParaRPr>
          </a:p>
          <a:p>
            <a:pPr indent="-285750" lvl="0" marL="395478" marR="0" rtl="0" algn="l">
              <a:spcBef>
                <a:spcPts val="4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Health Outcomes </a:t>
            </a:r>
            <a:r>
              <a:rPr lang="en-US" sz="1600">
                <a:solidFill>
                  <a:schemeClr val="dk1"/>
                </a:solidFill>
                <a:latin typeface="Arial"/>
                <a:ea typeface="Arial"/>
                <a:cs typeface="Arial"/>
                <a:sym typeface="Arial"/>
              </a:rPr>
              <a:t>(e.g., quality, safety)</a:t>
            </a:r>
            <a:endParaRPr sz="1800">
              <a:solidFill>
                <a:schemeClr val="dk1"/>
              </a:solidFill>
              <a:latin typeface="Arial"/>
              <a:ea typeface="Arial"/>
              <a:cs typeface="Arial"/>
              <a:sym typeface="Arial"/>
            </a:endParaRPr>
          </a:p>
          <a:p>
            <a:pPr indent="-285750" lvl="0" marL="395478" marR="0" rtl="0" algn="l">
              <a:spcBef>
                <a:spcPts val="4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Costs</a:t>
            </a:r>
            <a:endParaRPr sz="1800">
              <a:solidFill>
                <a:schemeClr val="dk1"/>
              </a:solidFill>
              <a:latin typeface="Arial"/>
              <a:ea typeface="Arial"/>
              <a:cs typeface="Arial"/>
              <a:sym typeface="Arial"/>
            </a:endParaRPr>
          </a:p>
          <a:p>
            <a:pPr indent="-285750" lvl="0" marL="395478" marR="0" rtl="0" algn="l">
              <a:spcBef>
                <a:spcPts val="4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Revenue</a:t>
            </a:r>
            <a:endParaRPr sz="1800">
              <a:solidFill>
                <a:schemeClr val="dk1"/>
              </a:solidFill>
              <a:latin typeface="Arial"/>
              <a:ea typeface="Arial"/>
              <a:cs typeface="Arial"/>
              <a:sym typeface="Arial"/>
            </a:endParaRPr>
          </a:p>
          <a:p>
            <a:pPr indent="-285750" lvl="0" marL="395478" marR="0" rtl="0" algn="l">
              <a:spcBef>
                <a:spcPts val="4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Experience </a:t>
            </a:r>
            <a:r>
              <a:rPr lang="en-US" sz="1600">
                <a:solidFill>
                  <a:schemeClr val="dk1"/>
                </a:solidFill>
                <a:latin typeface="Arial"/>
                <a:ea typeface="Arial"/>
                <a:cs typeface="Arial"/>
                <a:sym typeface="Arial"/>
              </a:rPr>
              <a:t>(e.g., satisfaction, burnout, access to care, equity)</a:t>
            </a:r>
            <a:endParaRPr sz="1800">
              <a:solidFill>
                <a:schemeClr val="dk1"/>
              </a:solidFill>
              <a:latin typeface="Arial"/>
              <a:ea typeface="Arial"/>
              <a:cs typeface="Arial"/>
              <a:sym typeface="Arial"/>
            </a:endParaRPr>
          </a:p>
          <a:p>
            <a:pPr indent="0" lvl="0" marL="109728" marR="0" rtl="0" algn="l">
              <a:spcBef>
                <a:spcPts val="400"/>
              </a:spcBef>
              <a:spcAft>
                <a:spcPts val="0"/>
              </a:spcAft>
              <a:buNone/>
            </a:pPr>
            <a:r>
              <a:t/>
            </a:r>
            <a:endParaRPr sz="1800">
              <a:solidFill>
                <a:schemeClr val="dk1"/>
              </a:solidFill>
              <a:latin typeface="Lucida Sans"/>
              <a:ea typeface="Lucida Sans"/>
              <a:cs typeface="Lucida Sans"/>
              <a:sym typeface="Lucida Sans"/>
            </a:endParaRPr>
          </a:p>
          <a:p>
            <a:pPr indent="0" lvl="0" marL="109728" marR="0" rtl="0" algn="l">
              <a:spcBef>
                <a:spcPts val="400"/>
              </a:spcBef>
              <a:spcAft>
                <a:spcPts val="0"/>
              </a:spcAft>
              <a:buNone/>
            </a:pPr>
            <a:r>
              <a:t/>
            </a:r>
            <a:endParaRPr sz="1800">
              <a:solidFill>
                <a:schemeClr val="dk1"/>
              </a:solidFill>
              <a:latin typeface="Lucida Sans"/>
              <a:ea typeface="Lucida Sans"/>
              <a:cs typeface="Lucida Sans"/>
              <a:sym typeface="Lucida Sans"/>
            </a:endParaRPr>
          </a:p>
        </p:txBody>
      </p:sp>
      <p:sp>
        <p:nvSpPr>
          <p:cNvPr id="374" name="Google Shape;374;p6"/>
          <p:cNvSpPr txBox="1"/>
          <p:nvPr/>
        </p:nvSpPr>
        <p:spPr>
          <a:xfrm>
            <a:off x="163789" y="4721668"/>
            <a:ext cx="10035288" cy="1872162"/>
          </a:xfrm>
          <a:prstGeom prst="rect">
            <a:avLst/>
          </a:prstGeom>
          <a:noFill/>
          <a:ln>
            <a:noFill/>
          </a:ln>
        </p:spPr>
        <p:txBody>
          <a:bodyPr anchorCtr="0" anchor="t" bIns="45700" lIns="91425" spcFirstLastPara="1" rIns="91425" wrap="square" tIns="45700">
            <a:normAutofit/>
          </a:bodyPr>
          <a:lstStyle/>
          <a:p>
            <a:pPr indent="0" lvl="0" marL="109728" marR="0" rtl="0" algn="l">
              <a:spcBef>
                <a:spcPts val="0"/>
              </a:spcBef>
              <a:spcAft>
                <a:spcPts val="0"/>
              </a:spcAft>
              <a:buNone/>
            </a:pPr>
            <a:r>
              <a:rPr b="1" lang="en-US" sz="1800">
                <a:solidFill>
                  <a:schemeClr val="dk1"/>
                </a:solidFill>
                <a:latin typeface="Arial"/>
                <a:ea typeface="Arial"/>
                <a:cs typeface="Arial"/>
                <a:sym typeface="Arial"/>
              </a:rPr>
              <a:t>Common Underlying Theme:</a:t>
            </a:r>
            <a:endParaRPr b="1" sz="1800">
              <a:solidFill>
                <a:schemeClr val="dk1"/>
              </a:solidFill>
              <a:latin typeface="Arial"/>
              <a:ea typeface="Arial"/>
              <a:cs typeface="Arial"/>
              <a:sym typeface="Arial"/>
            </a:endParaRPr>
          </a:p>
          <a:p>
            <a:pPr indent="-285750" lvl="0" marL="395478" marR="0" rtl="0" algn="l">
              <a:spcBef>
                <a:spcPts val="4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Care delivery </a:t>
            </a:r>
            <a:r>
              <a:rPr i="1" lang="en-US" sz="1800">
                <a:solidFill>
                  <a:schemeClr val="dk1"/>
                </a:solidFill>
                <a:latin typeface="Arial"/>
                <a:ea typeface="Arial"/>
                <a:cs typeface="Arial"/>
                <a:sym typeface="Arial"/>
              </a:rPr>
              <a:t>processes</a:t>
            </a:r>
            <a:r>
              <a:rPr lang="en-US" sz="1800">
                <a:solidFill>
                  <a:schemeClr val="dk1"/>
                </a:solidFill>
                <a:latin typeface="Arial"/>
                <a:ea typeface="Arial"/>
                <a:cs typeface="Arial"/>
                <a:sym typeface="Arial"/>
              </a:rPr>
              <a:t> often not efficient or effective in achieving goals for patients, others</a:t>
            </a:r>
            <a:endParaRPr/>
          </a:p>
          <a:p>
            <a:pPr indent="-285750" lvl="0" marL="395478" marR="0" rtl="0" algn="l">
              <a:spcBef>
                <a:spcPts val="400"/>
              </a:spcBef>
              <a:spcAft>
                <a:spcPts val="0"/>
              </a:spcAft>
              <a:buClr>
                <a:schemeClr val="accent1"/>
              </a:buClr>
              <a:buSzPts val="1224"/>
              <a:buFont typeface="Arial"/>
              <a:buChar char="•"/>
            </a:pPr>
            <a:r>
              <a:rPr i="1" lang="en-US" sz="1800">
                <a:solidFill>
                  <a:schemeClr val="dk1"/>
                </a:solidFill>
                <a:latin typeface="Arial"/>
                <a:ea typeface="Arial"/>
                <a:cs typeface="Arial"/>
                <a:sym typeface="Arial"/>
              </a:rPr>
              <a:t>Process complexity </a:t>
            </a:r>
            <a:r>
              <a:rPr lang="en-US" sz="1800">
                <a:solidFill>
                  <a:schemeClr val="dk1"/>
                </a:solidFill>
                <a:latin typeface="Arial"/>
                <a:ea typeface="Arial"/>
                <a:cs typeface="Arial"/>
                <a:sym typeface="Arial"/>
              </a:rPr>
              <a:t>and variation makes it difficult to improve processes </a:t>
            </a:r>
            <a:r>
              <a:rPr i="1" lang="en-US" sz="1800">
                <a:solidFill>
                  <a:schemeClr val="dk1"/>
                </a:solidFill>
                <a:latin typeface="Arial"/>
                <a:ea typeface="Arial"/>
                <a:cs typeface="Arial"/>
                <a:sym typeface="Arial"/>
              </a:rPr>
              <a:t>at scale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
          <p:cNvSpPr txBox="1"/>
          <p:nvPr>
            <p:ph idx="1" type="body"/>
          </p:nvPr>
        </p:nvSpPr>
        <p:spPr>
          <a:xfrm>
            <a:off x="609600" y="1580185"/>
            <a:ext cx="10972800"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360"/>
              <a:buChar char="🞂"/>
            </a:pPr>
            <a:r>
              <a:rPr lang="en-US" sz="2000">
                <a:latin typeface="Arial"/>
                <a:ea typeface="Arial"/>
                <a:cs typeface="Arial"/>
                <a:sym typeface="Arial"/>
              </a:rPr>
              <a:t>Less than ideal achievement of care goals</a:t>
            </a:r>
            <a:endParaRPr/>
          </a:p>
          <a:p>
            <a:pPr indent="-228600" lvl="1" marL="621792" rtl="0" algn="l">
              <a:spcBef>
                <a:spcPts val="1200"/>
              </a:spcBef>
              <a:spcAft>
                <a:spcPts val="0"/>
              </a:spcAft>
              <a:buSzPts val="1800"/>
              <a:buChar char="◦"/>
            </a:pPr>
            <a:r>
              <a:rPr lang="en-US" sz="1800">
                <a:latin typeface="Arial"/>
                <a:ea typeface="Arial"/>
                <a:cs typeface="Arial"/>
                <a:sym typeface="Arial"/>
              </a:rPr>
              <a:t>Poor control of chronic disease with resulting preventable illness/costs</a:t>
            </a:r>
            <a:endParaRPr/>
          </a:p>
          <a:p>
            <a:pPr indent="-256032" lvl="0" marL="365760" rtl="0" algn="l">
              <a:spcBef>
                <a:spcPts val="1200"/>
              </a:spcBef>
              <a:spcAft>
                <a:spcPts val="0"/>
              </a:spcAft>
              <a:buSzPts val="1360"/>
              <a:buChar char="🞂"/>
            </a:pPr>
            <a:r>
              <a:rPr lang="en-US" sz="2000">
                <a:latin typeface="Arial"/>
                <a:ea typeface="Arial"/>
                <a:cs typeface="Arial"/>
                <a:sym typeface="Arial"/>
              </a:rPr>
              <a:t>Care for aging population with increasing utilization in timely and patient-centered manner given limited resources</a:t>
            </a:r>
            <a:endParaRPr/>
          </a:p>
          <a:p>
            <a:pPr indent="-228600" lvl="1" marL="621792" rtl="0" algn="l">
              <a:spcBef>
                <a:spcPts val="1200"/>
              </a:spcBef>
              <a:spcAft>
                <a:spcPts val="0"/>
              </a:spcAft>
              <a:buSzPts val="1800"/>
              <a:buChar char="◦"/>
            </a:pPr>
            <a:r>
              <a:rPr lang="en-US" sz="1800">
                <a:latin typeface="Arial"/>
                <a:ea typeface="Arial"/>
                <a:cs typeface="Arial"/>
                <a:sym typeface="Arial"/>
              </a:rPr>
              <a:t>Need more efficient strategies for managing chronic illness (including addressing root causes) than current encounter-driven approach</a:t>
            </a:r>
            <a:endParaRPr/>
          </a:p>
          <a:p>
            <a:pPr indent="-256032" lvl="0" marL="365760" rtl="0" algn="l">
              <a:spcBef>
                <a:spcPts val="1200"/>
              </a:spcBef>
              <a:spcAft>
                <a:spcPts val="0"/>
              </a:spcAft>
              <a:buSzPts val="1360"/>
              <a:buChar char="🞂"/>
            </a:pPr>
            <a:r>
              <a:rPr lang="en-US" sz="2000">
                <a:latin typeface="Arial"/>
                <a:ea typeface="Arial"/>
                <a:cs typeface="Arial"/>
                <a:sym typeface="Arial"/>
              </a:rPr>
              <a:t>Increasing evidence, knowledge, guidance, and misinformation that relates to delivering effective care efficiently</a:t>
            </a:r>
            <a:endParaRPr/>
          </a:p>
          <a:p>
            <a:pPr indent="-256032" lvl="0" marL="365760" rtl="0" algn="l">
              <a:spcBef>
                <a:spcPts val="1200"/>
              </a:spcBef>
              <a:spcAft>
                <a:spcPts val="0"/>
              </a:spcAft>
              <a:buSzPts val="1360"/>
              <a:buChar char="🞂"/>
            </a:pPr>
            <a:r>
              <a:rPr lang="en-US" sz="2000">
                <a:latin typeface="Arial"/>
                <a:ea typeface="Arial"/>
                <a:cs typeface="Arial"/>
                <a:sym typeface="Arial"/>
              </a:rPr>
              <a:t>Increasing demands for measuring care processes and outcomes causing increasing stress on providers – taking time away from valuable care for documentation, exacerbating burnout</a:t>
            </a:r>
            <a:endParaRPr/>
          </a:p>
          <a:p>
            <a:pPr indent="-256032" lvl="0" marL="365760" rtl="0" algn="l">
              <a:spcBef>
                <a:spcPts val="1200"/>
              </a:spcBef>
              <a:spcAft>
                <a:spcPts val="0"/>
              </a:spcAft>
              <a:buSzPts val="1360"/>
              <a:buChar char="🞂"/>
            </a:pPr>
            <a:r>
              <a:rPr lang="en-US" sz="2000">
                <a:latin typeface="Arial"/>
                <a:ea typeface="Arial"/>
                <a:cs typeface="Arial"/>
                <a:sym typeface="Arial"/>
              </a:rPr>
              <a:t>Not using resources efficiently – e.g., people not working at the top of their qualifications </a:t>
            </a:r>
            <a:endParaRPr/>
          </a:p>
          <a:p>
            <a:pPr indent="0" lvl="0" marL="109728" rtl="0" algn="l">
              <a:spcBef>
                <a:spcPts val="1600"/>
              </a:spcBef>
              <a:spcAft>
                <a:spcPts val="0"/>
              </a:spcAft>
              <a:buSzPts val="1632"/>
              <a:buNone/>
            </a:pPr>
            <a:r>
              <a:t/>
            </a:r>
            <a:endParaRPr sz="2400"/>
          </a:p>
          <a:p>
            <a:pPr indent="-139446" lvl="0" marL="365760" rtl="0" algn="l">
              <a:spcBef>
                <a:spcPts val="400"/>
              </a:spcBef>
              <a:spcAft>
                <a:spcPts val="0"/>
              </a:spcAft>
              <a:buSzPts val="1836"/>
              <a:buNone/>
            </a:pPr>
            <a:r>
              <a:t/>
            </a:r>
            <a:endParaRPr/>
          </a:p>
        </p:txBody>
      </p:sp>
      <p:sp>
        <p:nvSpPr>
          <p:cNvPr id="380" name="Google Shape;380;p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Examples of specific challenges</a:t>
            </a:r>
            <a:endParaRPr/>
          </a:p>
        </p:txBody>
      </p:sp>
      <p:sp>
        <p:nvSpPr>
          <p:cNvPr id="381" name="Google Shape;381;p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8"/>
          <p:cNvSpPr txBox="1"/>
          <p:nvPr>
            <p:ph type="title"/>
          </p:nvPr>
        </p:nvSpPr>
        <p:spPr>
          <a:xfrm>
            <a:off x="1835700" y="4572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75881"/>
              <a:buFont typeface="Lucida Sans"/>
              <a:buNone/>
            </a:pPr>
            <a:r>
              <a:rPr lang="en-US"/>
              <a:t>Why we’re here - a root cause</a:t>
            </a:r>
            <a:endParaRPr/>
          </a:p>
        </p:txBody>
      </p:sp>
      <p:sp>
        <p:nvSpPr>
          <p:cNvPr id="387" name="Google Shape;387;p8"/>
          <p:cNvSpPr/>
          <p:nvPr/>
        </p:nvSpPr>
        <p:spPr>
          <a:xfrm flipH="1" rot="10800000">
            <a:off x="2673178" y="2093036"/>
            <a:ext cx="2705400" cy="923100"/>
          </a:xfrm>
          <a:prstGeom prst="curvedUp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88" name="Google Shape;388;p8"/>
          <p:cNvSpPr/>
          <p:nvPr/>
        </p:nvSpPr>
        <p:spPr>
          <a:xfrm flipH="1" rot="763">
            <a:off x="2650781" y="3915903"/>
            <a:ext cx="2705100" cy="837300"/>
          </a:xfrm>
          <a:prstGeom prst="curvedUp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389" name="Google Shape;389;p8"/>
          <p:cNvSpPr txBox="1"/>
          <p:nvPr/>
        </p:nvSpPr>
        <p:spPr>
          <a:xfrm>
            <a:off x="1905000" y="3302816"/>
            <a:ext cx="2262600" cy="461635"/>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US" sz="1800">
                <a:solidFill>
                  <a:schemeClr val="dk1"/>
                </a:solidFill>
                <a:latin typeface="Lucida Sans"/>
                <a:ea typeface="Lucida Sans"/>
                <a:cs typeface="Lucida Sans"/>
                <a:sym typeface="Lucida Sans"/>
              </a:rPr>
              <a:t>What We Know*</a:t>
            </a:r>
            <a:endParaRPr sz="1800">
              <a:solidFill>
                <a:schemeClr val="dk1"/>
              </a:solidFill>
              <a:latin typeface="Lucida Sans"/>
              <a:ea typeface="Lucida Sans"/>
              <a:cs typeface="Lucida Sans"/>
              <a:sym typeface="Lucida Sans"/>
            </a:endParaRPr>
          </a:p>
        </p:txBody>
      </p:sp>
      <p:sp>
        <p:nvSpPr>
          <p:cNvPr id="390" name="Google Shape;390;p8"/>
          <p:cNvSpPr txBox="1"/>
          <p:nvPr/>
        </p:nvSpPr>
        <p:spPr>
          <a:xfrm>
            <a:off x="4594688" y="3311566"/>
            <a:ext cx="2262600" cy="461635"/>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US" sz="1800">
                <a:solidFill>
                  <a:schemeClr val="dk1"/>
                </a:solidFill>
                <a:latin typeface="Lucida Sans"/>
                <a:ea typeface="Lucida Sans"/>
                <a:cs typeface="Lucida Sans"/>
                <a:sym typeface="Lucida Sans"/>
              </a:rPr>
              <a:t>What We Do**</a:t>
            </a:r>
            <a:endParaRPr sz="1800">
              <a:solidFill>
                <a:schemeClr val="dk1"/>
              </a:solidFill>
              <a:latin typeface="Lucida Sans"/>
              <a:ea typeface="Lucida Sans"/>
              <a:cs typeface="Lucida Sans"/>
              <a:sym typeface="Lucida Sans"/>
            </a:endParaRPr>
          </a:p>
        </p:txBody>
      </p:sp>
      <p:sp>
        <p:nvSpPr>
          <p:cNvPr id="391" name="Google Shape;391;p8"/>
          <p:cNvSpPr/>
          <p:nvPr/>
        </p:nvSpPr>
        <p:spPr>
          <a:xfrm>
            <a:off x="3624965" y="4203600"/>
            <a:ext cx="976800" cy="1130400"/>
          </a:xfrm>
          <a:prstGeom prst="mathMultiply">
            <a:avLst>
              <a:gd fmla="val 1105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rgbClr val="FF0000"/>
              </a:solidFill>
              <a:highlight>
                <a:srgbClr val="FF0000"/>
              </a:highlight>
              <a:latin typeface="Lucida Sans"/>
              <a:ea typeface="Lucida Sans"/>
              <a:cs typeface="Lucida Sans"/>
              <a:sym typeface="Lucida Sans"/>
            </a:endParaRPr>
          </a:p>
        </p:txBody>
      </p:sp>
      <p:sp>
        <p:nvSpPr>
          <p:cNvPr id="392" name="Google Shape;392;p8"/>
          <p:cNvSpPr/>
          <p:nvPr/>
        </p:nvSpPr>
        <p:spPr>
          <a:xfrm>
            <a:off x="3537507" y="1523363"/>
            <a:ext cx="976800" cy="1130400"/>
          </a:xfrm>
          <a:prstGeom prst="mathMultiply">
            <a:avLst>
              <a:gd fmla="val 1105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rgbClr val="FF0000"/>
              </a:solidFill>
              <a:highlight>
                <a:srgbClr val="FF0000"/>
              </a:highlight>
              <a:latin typeface="Lucida Sans"/>
              <a:ea typeface="Lucida Sans"/>
              <a:cs typeface="Lucida Sans"/>
              <a:sym typeface="Lucida Sans"/>
            </a:endParaRPr>
          </a:p>
        </p:txBody>
      </p:sp>
      <p:sp>
        <p:nvSpPr>
          <p:cNvPr id="393" name="Google Shape;393;p8"/>
          <p:cNvSpPr txBox="1"/>
          <p:nvPr/>
        </p:nvSpPr>
        <p:spPr>
          <a:xfrm>
            <a:off x="7086600" y="1828800"/>
            <a:ext cx="2743500" cy="2646848"/>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 e.g., in 2018, US spent $194B on health/medical R&amp;D</a:t>
            </a:r>
            <a:endParaRPr sz="2000">
              <a:solidFill>
                <a:schemeClr val="dk1"/>
              </a:solidFill>
              <a:latin typeface="Arial"/>
              <a:ea typeface="Arial"/>
              <a:cs typeface="Arial"/>
              <a:sym typeface="Arial"/>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 e.g., US has worse health outcomes of developed countries and spends the most</a:t>
            </a:r>
            <a:endParaRPr sz="2000">
              <a:solidFill>
                <a:schemeClr val="dk1"/>
              </a:solidFill>
              <a:latin typeface="Arial"/>
              <a:ea typeface="Arial"/>
              <a:cs typeface="Arial"/>
              <a:sym typeface="Arial"/>
            </a:endParaRPr>
          </a:p>
        </p:txBody>
      </p:sp>
      <p:sp>
        <p:nvSpPr>
          <p:cNvPr id="394" name="Google Shape;394;p8"/>
          <p:cNvSpPr txBox="1"/>
          <p:nvPr/>
        </p:nvSpPr>
        <p:spPr>
          <a:xfrm>
            <a:off x="5075637" y="5312528"/>
            <a:ext cx="5029200" cy="800189"/>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spcBef>
                <a:spcPts val="0"/>
              </a:spcBef>
              <a:spcAft>
                <a:spcPts val="0"/>
              </a:spcAft>
              <a:buNone/>
            </a:pPr>
            <a:r>
              <a:rPr lang="en-US" sz="2000">
                <a:solidFill>
                  <a:srgbClr val="0000FF"/>
                </a:solidFill>
                <a:latin typeface="Arial"/>
                <a:ea typeface="Arial"/>
                <a:cs typeface="Arial"/>
                <a:sym typeface="Arial"/>
              </a:rPr>
              <a:t>No organization or country has figured out how robustly create this ‘virtuous cycle’!</a:t>
            </a:r>
            <a:endParaRPr sz="2000">
              <a:solidFill>
                <a:srgbClr val="0000FF"/>
              </a:solidFill>
              <a:latin typeface="Arial"/>
              <a:ea typeface="Arial"/>
              <a:cs typeface="Arial"/>
              <a:sym typeface="Arial"/>
            </a:endParaRPr>
          </a:p>
        </p:txBody>
      </p:sp>
      <p:sp>
        <p:nvSpPr>
          <p:cNvPr id="395" name="Google Shape;395;p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What this means for you/us</a:t>
            </a:r>
            <a:endParaRPr/>
          </a:p>
        </p:txBody>
      </p:sp>
      <p:grpSp>
        <p:nvGrpSpPr>
          <p:cNvPr id="401" name="Google Shape;401;p9"/>
          <p:cNvGrpSpPr/>
          <p:nvPr/>
        </p:nvGrpSpPr>
        <p:grpSpPr>
          <a:xfrm>
            <a:off x="841486" y="2856868"/>
            <a:ext cx="10509027" cy="2545199"/>
            <a:chOff x="3286" y="202187"/>
            <a:chExt cx="10509027" cy="2545199"/>
          </a:xfrm>
        </p:grpSpPr>
        <p:sp>
          <p:nvSpPr>
            <p:cNvPr id="402" name="Google Shape;402;p9"/>
            <p:cNvSpPr/>
            <p:nvPr/>
          </p:nvSpPr>
          <p:spPr>
            <a:xfrm>
              <a:off x="3286" y="202187"/>
              <a:ext cx="3203971" cy="1008000"/>
            </a:xfrm>
            <a:prstGeom prst="rect">
              <a:avLst/>
            </a:prstGeom>
            <a:solidFill>
              <a:srgbClr val="2AA2BF"/>
            </a:solidFill>
            <a:ln cap="flat" cmpd="thickThin" w="55000">
              <a:solidFill>
                <a:srgbClr val="2AA2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9"/>
            <p:cNvSpPr txBox="1"/>
            <p:nvPr/>
          </p:nvSpPr>
          <p:spPr>
            <a:xfrm>
              <a:off x="3286" y="202187"/>
              <a:ext cx="3203971" cy="1008000"/>
            </a:xfrm>
            <a:prstGeom prst="rect">
              <a:avLst/>
            </a:prstGeom>
            <a:noFill/>
            <a:ln>
              <a:noFill/>
            </a:ln>
          </p:spPr>
          <p:txBody>
            <a:bodyPr anchorCtr="0" anchor="ctr" bIns="142225" lIns="248900" spcFirstLastPara="1" rIns="248900" wrap="square" tIns="142225">
              <a:noAutofit/>
            </a:bodyPr>
            <a:lstStyle/>
            <a:p>
              <a:pPr indent="0" lvl="0" marL="0" marR="0" rtl="0" algn="ctr">
                <a:lnSpc>
                  <a:spcPct val="90000"/>
                </a:lnSpc>
                <a:spcBef>
                  <a:spcPts val="0"/>
                </a:spcBef>
                <a:spcAft>
                  <a:spcPts val="0"/>
                </a:spcAft>
                <a:buClr>
                  <a:schemeClr val="lt1"/>
                </a:buClr>
                <a:buSzPts val="3500"/>
                <a:buFont typeface="Arial"/>
                <a:buNone/>
              </a:pPr>
              <a:r>
                <a:rPr lang="en-US" sz="3500">
                  <a:solidFill>
                    <a:schemeClr val="lt1"/>
                  </a:solidFill>
                  <a:latin typeface="Arial"/>
                  <a:ea typeface="Arial"/>
                  <a:cs typeface="Arial"/>
                  <a:sym typeface="Arial"/>
                </a:rPr>
                <a:t>60%</a:t>
              </a:r>
              <a:endParaRPr/>
            </a:p>
          </p:txBody>
        </p:sp>
        <p:sp>
          <p:nvSpPr>
            <p:cNvPr id="404" name="Google Shape;404;p9"/>
            <p:cNvSpPr/>
            <p:nvPr/>
          </p:nvSpPr>
          <p:spPr>
            <a:xfrm>
              <a:off x="3286" y="1210187"/>
              <a:ext cx="3203971" cy="1537199"/>
            </a:xfrm>
            <a:prstGeom prst="rect">
              <a:avLst/>
            </a:prstGeom>
            <a:solidFill>
              <a:srgbClr val="CADFE8">
                <a:alpha val="90196"/>
              </a:srgbClr>
            </a:solidFill>
            <a:ln cap="flat" cmpd="thickThin" w="55000">
              <a:solidFill>
                <a:srgbClr val="CADFE8">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9"/>
            <p:cNvSpPr txBox="1"/>
            <p:nvPr/>
          </p:nvSpPr>
          <p:spPr>
            <a:xfrm>
              <a:off x="3286" y="1210187"/>
              <a:ext cx="3203971" cy="1537199"/>
            </a:xfrm>
            <a:prstGeom prst="rect">
              <a:avLst/>
            </a:prstGeom>
            <a:noFill/>
            <a:ln>
              <a:noFill/>
            </a:ln>
          </p:spPr>
          <p:txBody>
            <a:bodyPr anchorCtr="0" anchor="t" bIns="280025" lIns="186675" spcFirstLastPara="1" rIns="248900" wrap="square" tIns="186675">
              <a:noAutofit/>
            </a:bodyPr>
            <a:lstStyle/>
            <a:p>
              <a:pPr indent="-285750" lvl="1" marL="285750" marR="0" rtl="0" algn="l">
                <a:lnSpc>
                  <a:spcPct val="90000"/>
                </a:lnSpc>
                <a:spcBef>
                  <a:spcPts val="0"/>
                </a:spcBef>
                <a:spcAft>
                  <a:spcPts val="0"/>
                </a:spcAft>
                <a:buClr>
                  <a:schemeClr val="dk1"/>
                </a:buClr>
                <a:buSzPts val="3500"/>
                <a:buFont typeface="Arial"/>
                <a:buChar char="•"/>
              </a:pPr>
              <a:r>
                <a:rPr b="0" i="0" lang="en-US" sz="3500" u="none" cap="none" strike="noStrike">
                  <a:solidFill>
                    <a:schemeClr val="dk1"/>
                  </a:solidFill>
                  <a:latin typeface="Arial"/>
                  <a:ea typeface="Arial"/>
                  <a:cs typeface="Arial"/>
                  <a:sym typeface="Arial"/>
                </a:rPr>
                <a:t>Guideline- aligned care</a:t>
              </a:r>
              <a:endParaRPr/>
            </a:p>
          </p:txBody>
        </p:sp>
        <p:sp>
          <p:nvSpPr>
            <p:cNvPr id="406" name="Google Shape;406;p9"/>
            <p:cNvSpPr/>
            <p:nvPr/>
          </p:nvSpPr>
          <p:spPr>
            <a:xfrm>
              <a:off x="3655814" y="202187"/>
              <a:ext cx="3203971" cy="1008000"/>
            </a:xfrm>
            <a:prstGeom prst="rect">
              <a:avLst/>
            </a:prstGeom>
            <a:solidFill>
              <a:srgbClr val="2AA2BF"/>
            </a:solidFill>
            <a:ln cap="flat" cmpd="thickThin" w="55000">
              <a:solidFill>
                <a:srgbClr val="2AA2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9"/>
            <p:cNvSpPr txBox="1"/>
            <p:nvPr/>
          </p:nvSpPr>
          <p:spPr>
            <a:xfrm>
              <a:off x="3655814" y="202187"/>
              <a:ext cx="3203971" cy="1008000"/>
            </a:xfrm>
            <a:prstGeom prst="rect">
              <a:avLst/>
            </a:prstGeom>
            <a:noFill/>
            <a:ln>
              <a:noFill/>
            </a:ln>
          </p:spPr>
          <p:txBody>
            <a:bodyPr anchorCtr="0" anchor="ctr" bIns="142225" lIns="248900" spcFirstLastPara="1" rIns="248900" wrap="square" tIns="142225">
              <a:noAutofit/>
            </a:bodyPr>
            <a:lstStyle/>
            <a:p>
              <a:pPr indent="0" lvl="0" marL="0" marR="0" rtl="0" algn="ctr">
                <a:lnSpc>
                  <a:spcPct val="90000"/>
                </a:lnSpc>
                <a:spcBef>
                  <a:spcPts val="0"/>
                </a:spcBef>
                <a:spcAft>
                  <a:spcPts val="0"/>
                </a:spcAft>
                <a:buClr>
                  <a:schemeClr val="lt1"/>
                </a:buClr>
                <a:buSzPts val="3500"/>
                <a:buFont typeface="Arial"/>
                <a:buNone/>
              </a:pPr>
              <a:r>
                <a:rPr lang="en-US" sz="3500">
                  <a:solidFill>
                    <a:schemeClr val="lt1"/>
                  </a:solidFill>
                  <a:latin typeface="Arial"/>
                  <a:ea typeface="Arial"/>
                  <a:cs typeface="Arial"/>
                  <a:sym typeface="Arial"/>
                </a:rPr>
                <a:t>30%</a:t>
              </a:r>
              <a:endParaRPr/>
            </a:p>
          </p:txBody>
        </p:sp>
        <p:sp>
          <p:nvSpPr>
            <p:cNvPr id="408" name="Google Shape;408;p9"/>
            <p:cNvSpPr/>
            <p:nvPr/>
          </p:nvSpPr>
          <p:spPr>
            <a:xfrm>
              <a:off x="3655814" y="1210187"/>
              <a:ext cx="3203971" cy="1537199"/>
            </a:xfrm>
            <a:prstGeom prst="rect">
              <a:avLst/>
            </a:prstGeom>
            <a:solidFill>
              <a:srgbClr val="CADFE8">
                <a:alpha val="90196"/>
              </a:srgbClr>
            </a:solidFill>
            <a:ln cap="flat" cmpd="thickThin" w="55000">
              <a:solidFill>
                <a:srgbClr val="CADFE8">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9"/>
            <p:cNvSpPr txBox="1"/>
            <p:nvPr/>
          </p:nvSpPr>
          <p:spPr>
            <a:xfrm>
              <a:off x="3655814" y="1210187"/>
              <a:ext cx="3203971" cy="1537199"/>
            </a:xfrm>
            <a:prstGeom prst="rect">
              <a:avLst/>
            </a:prstGeom>
            <a:noFill/>
            <a:ln>
              <a:noFill/>
            </a:ln>
          </p:spPr>
          <p:txBody>
            <a:bodyPr anchorCtr="0" anchor="t" bIns="280025" lIns="186675" spcFirstLastPara="1" rIns="248900" wrap="square" tIns="186675">
              <a:noAutofit/>
            </a:bodyPr>
            <a:lstStyle/>
            <a:p>
              <a:pPr indent="-285750" lvl="1" marL="285750" marR="0" rtl="0" algn="l">
                <a:lnSpc>
                  <a:spcPct val="90000"/>
                </a:lnSpc>
                <a:spcBef>
                  <a:spcPts val="0"/>
                </a:spcBef>
                <a:spcAft>
                  <a:spcPts val="0"/>
                </a:spcAft>
                <a:buClr>
                  <a:schemeClr val="dk1"/>
                </a:buClr>
                <a:buSzPts val="3500"/>
                <a:buFont typeface="Arial"/>
                <a:buChar char="•"/>
              </a:pPr>
              <a:r>
                <a:rPr b="0" i="0" lang="en-US" sz="3500" u="none" cap="none" strike="noStrike">
                  <a:solidFill>
                    <a:schemeClr val="dk1"/>
                  </a:solidFill>
                  <a:latin typeface="Arial"/>
                  <a:ea typeface="Arial"/>
                  <a:cs typeface="Arial"/>
                  <a:sym typeface="Arial"/>
                </a:rPr>
                <a:t>Low value care / waste</a:t>
              </a:r>
              <a:endParaRPr/>
            </a:p>
          </p:txBody>
        </p:sp>
        <p:sp>
          <p:nvSpPr>
            <p:cNvPr id="410" name="Google Shape;410;p9"/>
            <p:cNvSpPr/>
            <p:nvPr/>
          </p:nvSpPr>
          <p:spPr>
            <a:xfrm>
              <a:off x="7308342" y="202187"/>
              <a:ext cx="3203971" cy="1008000"/>
            </a:xfrm>
            <a:prstGeom prst="rect">
              <a:avLst/>
            </a:prstGeom>
            <a:solidFill>
              <a:srgbClr val="2AA2BF"/>
            </a:solidFill>
            <a:ln cap="flat" cmpd="thickThin" w="55000">
              <a:solidFill>
                <a:srgbClr val="2AA2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9"/>
            <p:cNvSpPr txBox="1"/>
            <p:nvPr/>
          </p:nvSpPr>
          <p:spPr>
            <a:xfrm>
              <a:off x="7308342" y="202187"/>
              <a:ext cx="3203971" cy="1008000"/>
            </a:xfrm>
            <a:prstGeom prst="rect">
              <a:avLst/>
            </a:prstGeom>
            <a:noFill/>
            <a:ln>
              <a:noFill/>
            </a:ln>
          </p:spPr>
          <p:txBody>
            <a:bodyPr anchorCtr="0" anchor="ctr" bIns="142225" lIns="248900" spcFirstLastPara="1" rIns="248900" wrap="square" tIns="142225">
              <a:noAutofit/>
            </a:bodyPr>
            <a:lstStyle/>
            <a:p>
              <a:pPr indent="0" lvl="0" marL="0" marR="0" rtl="0" algn="ctr">
                <a:lnSpc>
                  <a:spcPct val="90000"/>
                </a:lnSpc>
                <a:spcBef>
                  <a:spcPts val="0"/>
                </a:spcBef>
                <a:spcAft>
                  <a:spcPts val="0"/>
                </a:spcAft>
                <a:buClr>
                  <a:schemeClr val="lt1"/>
                </a:buClr>
                <a:buSzPts val="3500"/>
                <a:buFont typeface="Arial"/>
                <a:buNone/>
              </a:pPr>
              <a:r>
                <a:rPr lang="en-US" sz="3500">
                  <a:solidFill>
                    <a:schemeClr val="lt1"/>
                  </a:solidFill>
                  <a:latin typeface="Arial"/>
                  <a:ea typeface="Arial"/>
                  <a:cs typeface="Arial"/>
                  <a:sym typeface="Arial"/>
                </a:rPr>
                <a:t>10%</a:t>
              </a:r>
              <a:endParaRPr/>
            </a:p>
          </p:txBody>
        </p:sp>
        <p:sp>
          <p:nvSpPr>
            <p:cNvPr id="412" name="Google Shape;412;p9"/>
            <p:cNvSpPr/>
            <p:nvPr/>
          </p:nvSpPr>
          <p:spPr>
            <a:xfrm>
              <a:off x="7308342" y="1210187"/>
              <a:ext cx="3203971" cy="1537199"/>
            </a:xfrm>
            <a:prstGeom prst="rect">
              <a:avLst/>
            </a:prstGeom>
            <a:solidFill>
              <a:srgbClr val="CADFE8">
                <a:alpha val="90196"/>
              </a:srgbClr>
            </a:solidFill>
            <a:ln cap="flat" cmpd="thickThin" w="55000">
              <a:solidFill>
                <a:srgbClr val="CADFE8">
                  <a:alpha val="9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9"/>
            <p:cNvSpPr txBox="1"/>
            <p:nvPr/>
          </p:nvSpPr>
          <p:spPr>
            <a:xfrm>
              <a:off x="7308342" y="1210187"/>
              <a:ext cx="3203971" cy="1537199"/>
            </a:xfrm>
            <a:prstGeom prst="rect">
              <a:avLst/>
            </a:prstGeom>
            <a:noFill/>
            <a:ln>
              <a:noFill/>
            </a:ln>
          </p:spPr>
          <p:txBody>
            <a:bodyPr anchorCtr="0" anchor="t" bIns="280025" lIns="186675" spcFirstLastPara="1" rIns="248900" wrap="square" tIns="186675">
              <a:noAutofit/>
            </a:bodyPr>
            <a:lstStyle/>
            <a:p>
              <a:pPr indent="-285750" lvl="1" marL="285750" marR="0" rtl="0" algn="l">
                <a:lnSpc>
                  <a:spcPct val="90000"/>
                </a:lnSpc>
                <a:spcBef>
                  <a:spcPts val="0"/>
                </a:spcBef>
                <a:spcAft>
                  <a:spcPts val="0"/>
                </a:spcAft>
                <a:buClr>
                  <a:schemeClr val="dk1"/>
                </a:buClr>
                <a:buSzPts val="3500"/>
                <a:buFont typeface="Arial"/>
                <a:buChar char="•"/>
              </a:pPr>
              <a:r>
                <a:rPr b="0" i="0" lang="en-US" sz="3500" u="none" cap="none" strike="noStrike">
                  <a:solidFill>
                    <a:schemeClr val="dk1"/>
                  </a:solidFill>
                  <a:latin typeface="Arial"/>
                  <a:ea typeface="Arial"/>
                  <a:cs typeface="Arial"/>
                  <a:sym typeface="Arial"/>
                </a:rPr>
                <a:t>Harmful Care</a:t>
              </a:r>
              <a:endParaRPr/>
            </a:p>
          </p:txBody>
        </p:sp>
      </p:grpSp>
      <p:sp>
        <p:nvSpPr>
          <p:cNvPr id="414" name="Google Shape;414;p9"/>
          <p:cNvSpPr txBox="1"/>
          <p:nvPr/>
        </p:nvSpPr>
        <p:spPr>
          <a:xfrm>
            <a:off x="6278880" y="6121697"/>
            <a:ext cx="576681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Braithwaite, J. et al. BMC Medicine, 2020. </a:t>
            </a:r>
            <a:r>
              <a:rPr lang="en-US" sz="1200" u="sng">
                <a:solidFill>
                  <a:srgbClr val="00B0F0"/>
                </a:solidFill>
                <a:latin typeface="Arial"/>
                <a:ea typeface="Arial"/>
                <a:cs typeface="Arial"/>
                <a:sym typeface="Arial"/>
                <a:hlinkClick r:id="rId3">
                  <a:extLst>
                    <a:ext uri="{A12FA001-AC4F-418D-AE19-62706E023703}">
                      <ahyp:hlinkClr val="tx"/>
                    </a:ext>
                  </a:extLst>
                </a:hlinkClick>
              </a:rPr>
              <a:t>The three numbers you need to know about healthcare: the 60-30-10 Challenge</a:t>
            </a:r>
            <a:r>
              <a:rPr lang="en-US" sz="1200">
                <a:solidFill>
                  <a:srgbClr val="00B0F0"/>
                </a:solidFill>
                <a:latin typeface="Arial"/>
                <a:ea typeface="Arial"/>
                <a:cs typeface="Arial"/>
                <a:sym typeface="Arial"/>
              </a:rPr>
              <a:t> </a:t>
            </a:r>
            <a:r>
              <a:rPr lang="en-US" sz="1200">
                <a:solidFill>
                  <a:schemeClr val="dk1"/>
                </a:solidFill>
                <a:latin typeface="Arial"/>
                <a:ea typeface="Arial"/>
                <a:cs typeface="Arial"/>
                <a:sym typeface="Arial"/>
              </a:rPr>
              <a:t>[assertion supported by other studies]</a:t>
            </a:r>
            <a:endParaRPr sz="1400">
              <a:solidFill>
                <a:schemeClr val="dk1"/>
              </a:solidFill>
              <a:latin typeface="Lucida Sans"/>
              <a:ea typeface="Lucida Sans"/>
              <a:cs typeface="Lucida Sans"/>
              <a:sym typeface="Lucida Sans"/>
            </a:endParaRPr>
          </a:p>
        </p:txBody>
      </p:sp>
      <p:sp>
        <p:nvSpPr>
          <p:cNvPr id="415" name="Google Shape;415;p9"/>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6" name="Google Shape;416;p9"/>
          <p:cNvSpPr txBox="1"/>
          <p:nvPr/>
        </p:nvSpPr>
        <p:spPr>
          <a:xfrm>
            <a:off x="219456" y="1710246"/>
            <a:ext cx="1179792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000">
                <a:solidFill>
                  <a:srgbClr val="FF0000"/>
                </a:solidFill>
                <a:latin typeface="Arial"/>
                <a:ea typeface="Arial"/>
                <a:cs typeface="Arial"/>
                <a:sym typeface="Arial"/>
              </a:rPr>
              <a:t>We’re not (and for decades haven’t been) getting the best care!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10"/>
          <p:cNvPicPr preferRelativeResize="0"/>
          <p:nvPr/>
        </p:nvPicPr>
        <p:blipFill rotWithShape="1">
          <a:blip r:embed="rId3">
            <a:alphaModFix/>
          </a:blip>
          <a:srcRect b="0" l="0" r="0" t="0"/>
          <a:stretch/>
        </p:blipFill>
        <p:spPr>
          <a:xfrm>
            <a:off x="1874657" y="2936250"/>
            <a:ext cx="8383771" cy="2750650"/>
          </a:xfrm>
          <a:prstGeom prst="rect">
            <a:avLst/>
          </a:prstGeom>
          <a:noFill/>
          <a:ln>
            <a:noFill/>
          </a:ln>
        </p:spPr>
      </p:pic>
      <p:sp>
        <p:nvSpPr>
          <p:cNvPr id="422" name="Google Shape;422;p10"/>
          <p:cNvSpPr txBox="1"/>
          <p:nvPr>
            <p:ph type="title"/>
          </p:nvPr>
        </p:nvSpPr>
        <p:spPr>
          <a:xfrm>
            <a:off x="1835700" y="304800"/>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3111"/>
              <a:buFont typeface="Lucida Sans"/>
              <a:buNone/>
            </a:pPr>
            <a:r>
              <a:rPr lang="en-US" sz="2800"/>
              <a:t>Emerging solution consensus: need learning health systems to achieve Quintuple Aim…</a:t>
            </a:r>
            <a:endParaRPr sz="2800"/>
          </a:p>
        </p:txBody>
      </p:sp>
      <p:sp>
        <p:nvSpPr>
          <p:cNvPr id="423" name="Google Shape;423;p10"/>
          <p:cNvSpPr txBox="1"/>
          <p:nvPr/>
        </p:nvSpPr>
        <p:spPr>
          <a:xfrm>
            <a:off x="8208050" y="1804001"/>
            <a:ext cx="1951800" cy="15051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spcBef>
                <a:spcPts val="0"/>
              </a:spcBef>
              <a:spcAft>
                <a:spcPts val="0"/>
              </a:spcAft>
              <a:buNone/>
            </a:pPr>
            <a:r>
              <a:rPr b="1" lang="en-US" sz="1400" u="sng">
                <a:solidFill>
                  <a:srgbClr val="0000FF"/>
                </a:solidFill>
                <a:latin typeface="Arial"/>
                <a:ea typeface="Arial"/>
                <a:cs typeface="Arial"/>
                <a:sym typeface="Arial"/>
              </a:rPr>
              <a:t>*Quintuple Aim</a:t>
            </a:r>
            <a:endParaRPr b="1" sz="1400" u="sng">
              <a:solidFill>
                <a:srgbClr val="0000FF"/>
              </a:solidFill>
              <a:latin typeface="Arial"/>
              <a:ea typeface="Arial"/>
              <a:cs typeface="Arial"/>
              <a:sym typeface="Arial"/>
            </a:endParaRPr>
          </a:p>
          <a:p>
            <a:pPr indent="0" lvl="0" marL="0" marR="0" rtl="0" algn="l">
              <a:spcBef>
                <a:spcPts val="1000"/>
              </a:spcBef>
              <a:spcAft>
                <a:spcPts val="0"/>
              </a:spcAft>
              <a:buNone/>
            </a:pPr>
            <a:r>
              <a:rPr lang="en-US" sz="1400">
                <a:solidFill>
                  <a:srgbClr val="0000FF"/>
                </a:solidFill>
                <a:latin typeface="Arial"/>
                <a:ea typeface="Arial"/>
                <a:cs typeface="Arial"/>
                <a:sym typeface="Arial"/>
              </a:rPr>
              <a:t>•Optimize Health</a:t>
            </a:r>
            <a:endParaRPr sz="1400">
              <a:solidFill>
                <a:srgbClr val="0000FF"/>
              </a:solidFill>
              <a:latin typeface="Arial"/>
              <a:ea typeface="Arial"/>
              <a:cs typeface="Arial"/>
              <a:sym typeface="Arial"/>
            </a:endParaRPr>
          </a:p>
          <a:p>
            <a:pPr indent="0" lvl="0" marL="0" marR="0" rtl="0" algn="l">
              <a:spcBef>
                <a:spcPts val="0"/>
              </a:spcBef>
              <a:spcAft>
                <a:spcPts val="0"/>
              </a:spcAft>
              <a:buNone/>
            </a:pPr>
            <a:r>
              <a:rPr lang="en-US" sz="1400">
                <a:solidFill>
                  <a:srgbClr val="0000FF"/>
                </a:solidFill>
                <a:latin typeface="Arial"/>
                <a:ea typeface="Arial"/>
                <a:cs typeface="Arial"/>
                <a:sym typeface="Arial"/>
              </a:rPr>
              <a:t>•Reduce Costs</a:t>
            </a:r>
            <a:endParaRPr sz="1400">
              <a:solidFill>
                <a:srgbClr val="0000FF"/>
              </a:solidFill>
              <a:latin typeface="Arial"/>
              <a:ea typeface="Arial"/>
              <a:cs typeface="Arial"/>
              <a:sym typeface="Arial"/>
            </a:endParaRPr>
          </a:p>
          <a:p>
            <a:pPr indent="0" lvl="0" marL="0" marR="0" rtl="0" algn="l">
              <a:spcBef>
                <a:spcPts val="0"/>
              </a:spcBef>
              <a:spcAft>
                <a:spcPts val="0"/>
              </a:spcAft>
              <a:buNone/>
            </a:pPr>
            <a:r>
              <a:rPr lang="en-US" sz="1400">
                <a:solidFill>
                  <a:srgbClr val="0000FF"/>
                </a:solidFill>
                <a:latin typeface="Arial"/>
                <a:ea typeface="Arial"/>
                <a:cs typeface="Arial"/>
                <a:sym typeface="Arial"/>
              </a:rPr>
              <a:t>•Satisfy Patients</a:t>
            </a:r>
            <a:endParaRPr sz="1400">
              <a:solidFill>
                <a:srgbClr val="0000FF"/>
              </a:solidFill>
              <a:latin typeface="Arial"/>
              <a:ea typeface="Arial"/>
              <a:cs typeface="Arial"/>
              <a:sym typeface="Arial"/>
            </a:endParaRPr>
          </a:p>
          <a:p>
            <a:pPr indent="0" lvl="0" marL="0" marR="0" rtl="0" algn="l">
              <a:spcBef>
                <a:spcPts val="0"/>
              </a:spcBef>
              <a:spcAft>
                <a:spcPts val="0"/>
              </a:spcAft>
              <a:buNone/>
            </a:pPr>
            <a:r>
              <a:rPr lang="en-US" sz="1400">
                <a:solidFill>
                  <a:srgbClr val="0000FF"/>
                </a:solidFill>
                <a:latin typeface="Arial"/>
                <a:ea typeface="Arial"/>
                <a:cs typeface="Arial"/>
                <a:sym typeface="Arial"/>
              </a:rPr>
              <a:t>•Support Care Teams</a:t>
            </a:r>
            <a:endParaRPr sz="1400">
              <a:solidFill>
                <a:srgbClr val="0000FF"/>
              </a:solidFill>
              <a:latin typeface="Arial"/>
              <a:ea typeface="Arial"/>
              <a:cs typeface="Arial"/>
              <a:sym typeface="Arial"/>
            </a:endParaRPr>
          </a:p>
          <a:p>
            <a:pPr indent="0" lvl="0" marL="0" marR="0" rtl="0" algn="l">
              <a:spcBef>
                <a:spcPts val="0"/>
              </a:spcBef>
              <a:spcAft>
                <a:spcPts val="0"/>
              </a:spcAft>
              <a:buNone/>
            </a:pPr>
            <a:r>
              <a:rPr lang="en-US" sz="1400">
                <a:solidFill>
                  <a:srgbClr val="0000FF"/>
                </a:solidFill>
                <a:latin typeface="Arial"/>
                <a:ea typeface="Arial"/>
                <a:cs typeface="Arial"/>
                <a:sym typeface="Arial"/>
              </a:rPr>
              <a:t>•Achieve Equity</a:t>
            </a:r>
            <a:endParaRPr sz="1400">
              <a:solidFill>
                <a:srgbClr val="0000FF"/>
              </a:solidFill>
              <a:latin typeface="Arial"/>
              <a:ea typeface="Arial"/>
              <a:cs typeface="Arial"/>
              <a:sym typeface="Arial"/>
            </a:endParaRPr>
          </a:p>
        </p:txBody>
      </p:sp>
      <p:sp>
        <p:nvSpPr>
          <p:cNvPr id="424" name="Google Shape;424;p10"/>
          <p:cNvSpPr txBox="1"/>
          <p:nvPr/>
        </p:nvSpPr>
        <p:spPr>
          <a:xfrm>
            <a:off x="1997925" y="3690389"/>
            <a:ext cx="2548500" cy="401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lang="en-US" sz="2000">
                <a:solidFill>
                  <a:srgbClr val="0000FF"/>
                </a:solidFill>
                <a:latin typeface="Arial"/>
                <a:ea typeface="Arial"/>
                <a:cs typeface="Arial"/>
                <a:sym typeface="Arial"/>
              </a:rPr>
              <a:t>Healthcare Today</a:t>
            </a:r>
            <a:endParaRPr b="1" sz="2000">
              <a:solidFill>
                <a:srgbClr val="0000FF"/>
              </a:solidFill>
              <a:latin typeface="Arial"/>
              <a:ea typeface="Arial"/>
              <a:cs typeface="Arial"/>
              <a:sym typeface="Arial"/>
            </a:endParaRPr>
          </a:p>
        </p:txBody>
      </p:sp>
      <p:pic>
        <p:nvPicPr>
          <p:cNvPr descr="Diagram&#10;&#10;Description automatically generated" id="425" name="Google Shape;425;p10"/>
          <p:cNvPicPr preferRelativeResize="0"/>
          <p:nvPr/>
        </p:nvPicPr>
        <p:blipFill rotWithShape="1">
          <a:blip r:embed="rId4">
            <a:alphaModFix/>
          </a:blip>
          <a:srcRect b="0" l="0" r="0" t="0"/>
          <a:stretch/>
        </p:blipFill>
        <p:spPr>
          <a:xfrm>
            <a:off x="4314725" y="2340803"/>
            <a:ext cx="3180030" cy="3192399"/>
          </a:xfrm>
          <a:prstGeom prst="rect">
            <a:avLst/>
          </a:prstGeom>
          <a:noFill/>
          <a:ln>
            <a:noFill/>
          </a:ln>
        </p:spPr>
      </p:pic>
      <p:sp>
        <p:nvSpPr>
          <p:cNvPr id="426" name="Google Shape;426;p10"/>
          <p:cNvSpPr txBox="1"/>
          <p:nvPr/>
        </p:nvSpPr>
        <p:spPr>
          <a:xfrm>
            <a:off x="7570300" y="3380076"/>
            <a:ext cx="2807100" cy="4017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b="1" lang="en-US" sz="2000">
                <a:solidFill>
                  <a:srgbClr val="0000FF"/>
                </a:solidFill>
                <a:latin typeface="Arial"/>
                <a:ea typeface="Arial"/>
                <a:cs typeface="Arial"/>
                <a:sym typeface="Arial"/>
              </a:rPr>
              <a:t>Healthcare We Need*</a:t>
            </a:r>
            <a:endParaRPr b="1" sz="2000">
              <a:solidFill>
                <a:srgbClr val="0000FF"/>
              </a:solidFill>
              <a:latin typeface="Arial"/>
              <a:ea typeface="Arial"/>
              <a:cs typeface="Arial"/>
              <a:sym typeface="Arial"/>
            </a:endParaRPr>
          </a:p>
        </p:txBody>
      </p:sp>
      <p:sp>
        <p:nvSpPr>
          <p:cNvPr id="427" name="Google Shape;427;p10"/>
          <p:cNvSpPr txBox="1"/>
          <p:nvPr/>
        </p:nvSpPr>
        <p:spPr>
          <a:xfrm>
            <a:off x="1835700" y="5694500"/>
            <a:ext cx="4267200" cy="3253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US" sz="900">
                <a:solidFill>
                  <a:srgbClr val="000000"/>
                </a:solidFill>
                <a:latin typeface="Arial"/>
                <a:ea typeface="Arial"/>
                <a:cs typeface="Arial"/>
                <a:sym typeface="Arial"/>
              </a:rPr>
              <a:t>Image credits: </a:t>
            </a:r>
            <a:r>
              <a:rPr lang="en-US" sz="900" u="sng">
                <a:solidFill>
                  <a:srgbClr val="000000"/>
                </a:solidFill>
                <a:latin typeface="Arial"/>
                <a:ea typeface="Arial"/>
                <a:cs typeface="Arial"/>
                <a:sym typeface="Arial"/>
                <a:hlinkClick r:id="rId5">
                  <a:extLst>
                    <a:ext uri="{A12FA001-AC4F-418D-AE19-62706E023703}">
                      <ahyp:hlinkClr val="tx"/>
                    </a:ext>
                  </a:extLst>
                </a:hlinkClick>
              </a:rPr>
              <a:t>Osheroff</a:t>
            </a:r>
            <a:r>
              <a:rPr lang="en-US" sz="900">
                <a:solidFill>
                  <a:srgbClr val="000000"/>
                </a:solidFill>
                <a:latin typeface="Arial"/>
                <a:ea typeface="Arial"/>
                <a:cs typeface="Arial"/>
                <a:sym typeface="Arial"/>
              </a:rPr>
              <a:t>/</a:t>
            </a:r>
            <a:r>
              <a:rPr lang="en-US" sz="900" u="sng">
                <a:solidFill>
                  <a:srgbClr val="FF8119"/>
                </a:solidFill>
                <a:latin typeface="Arial"/>
                <a:ea typeface="Arial"/>
                <a:cs typeface="Arial"/>
                <a:sym typeface="Arial"/>
                <a:hlinkClick r:id="rId6">
                  <a:extLst>
                    <a:ext uri="{A12FA001-AC4F-418D-AE19-62706E023703}">
                      <ahyp:hlinkClr val="tx"/>
                    </a:ext>
                  </a:extLst>
                </a:hlinkClick>
              </a:rPr>
              <a:t>ACTS</a:t>
            </a:r>
            <a:r>
              <a:rPr lang="en-US" sz="900" u="sng">
                <a:solidFill>
                  <a:srgbClr val="000000"/>
                </a:solidFill>
                <a:latin typeface="Arial"/>
                <a:ea typeface="Arial"/>
                <a:cs typeface="Arial"/>
                <a:sym typeface="Arial"/>
              </a:rPr>
              <a:t>/</a:t>
            </a:r>
            <a:r>
              <a:rPr lang="en-US" sz="900" u="sng">
                <a:solidFill>
                  <a:srgbClr val="FF8119"/>
                </a:solidFill>
                <a:latin typeface="Arial"/>
                <a:ea typeface="Arial"/>
                <a:cs typeface="Arial"/>
                <a:sym typeface="Arial"/>
                <a:hlinkClick r:id="rId7">
                  <a:extLst>
                    <a:ext uri="{A12FA001-AC4F-418D-AE19-62706E023703}">
                      <ahyp:hlinkClr val="tx"/>
                    </a:ext>
                  </a:extLst>
                </a:hlinkClick>
              </a:rPr>
              <a:t>freepik</a:t>
            </a:r>
            <a:endParaRPr sz="900">
              <a:solidFill>
                <a:srgbClr val="000000"/>
              </a:solidFill>
              <a:latin typeface="Arial"/>
              <a:ea typeface="Arial"/>
              <a:cs typeface="Arial"/>
              <a:sym typeface="Arial"/>
            </a:endParaRPr>
          </a:p>
        </p:txBody>
      </p:sp>
      <p:sp>
        <p:nvSpPr>
          <p:cNvPr id="428" name="Google Shape;428;p10"/>
          <p:cNvSpPr txBox="1"/>
          <p:nvPr>
            <p:ph idx="12" type="sldNum"/>
          </p:nvPr>
        </p:nvSpPr>
        <p:spPr>
          <a:xfrm>
            <a:off x="11529696" y="6420137"/>
            <a:ext cx="487680" cy="365125"/>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11"/>
          <p:cNvSpPr txBox="1"/>
          <p:nvPr/>
        </p:nvSpPr>
        <p:spPr>
          <a:xfrm>
            <a:off x="6693091" y="1068181"/>
            <a:ext cx="4114800" cy="52322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FF"/>
                </a:solidFill>
                <a:latin typeface="Arial"/>
                <a:ea typeface="Arial"/>
                <a:cs typeface="Arial"/>
                <a:sym typeface="Arial"/>
              </a:rPr>
              <a:t>US Agency for Healthcare Research and Quality – commissioned Roadmap 2018-21: </a:t>
            </a:r>
            <a:endParaRPr/>
          </a:p>
        </p:txBody>
      </p:sp>
      <p:sp>
        <p:nvSpPr>
          <p:cNvPr id="434" name="Google Shape;434;p11"/>
          <p:cNvSpPr txBox="1"/>
          <p:nvPr>
            <p:ph type="title"/>
          </p:nvPr>
        </p:nvSpPr>
        <p:spPr>
          <a:xfrm>
            <a:off x="728420" y="76200"/>
            <a:ext cx="10801276" cy="929272"/>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414"/>
              <a:buFont typeface="Lucida Sans"/>
              <a:buNone/>
            </a:pPr>
            <a:r>
              <a:rPr lang="en-US" sz="3600"/>
              <a:t>ACT origins</a:t>
            </a:r>
            <a:endParaRPr sz="3600"/>
          </a:p>
        </p:txBody>
      </p:sp>
      <p:pic>
        <p:nvPicPr>
          <p:cNvPr id="435" name="Google Shape;435;p11"/>
          <p:cNvPicPr preferRelativeResize="0"/>
          <p:nvPr/>
        </p:nvPicPr>
        <p:blipFill rotWithShape="1">
          <a:blip r:embed="rId3">
            <a:alphaModFix/>
          </a:blip>
          <a:srcRect b="0" l="0" r="0" t="0"/>
          <a:stretch/>
        </p:blipFill>
        <p:spPr>
          <a:xfrm>
            <a:off x="6693091" y="1654110"/>
            <a:ext cx="4212432" cy="4925394"/>
          </a:xfrm>
          <a:prstGeom prst="rect">
            <a:avLst/>
          </a:prstGeom>
          <a:noFill/>
          <a:ln>
            <a:noFill/>
          </a:ln>
        </p:spPr>
      </p:pic>
      <p:sp>
        <p:nvSpPr>
          <p:cNvPr id="436" name="Google Shape;436;p11"/>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37" name="Google Shape;437;p11"/>
          <p:cNvSpPr txBox="1"/>
          <p:nvPr/>
        </p:nvSpPr>
        <p:spPr>
          <a:xfrm>
            <a:off x="6482684" y="6592870"/>
            <a:ext cx="4975131"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Lucida Sans"/>
                <a:ea typeface="Lucida Sans"/>
                <a:cs typeface="Lucida Sans"/>
                <a:sym typeface="Lucida Sans"/>
              </a:rPr>
              <a:t>Source: Osheroff et. al., </a:t>
            </a:r>
            <a:r>
              <a:rPr lang="en-US" sz="800" u="sng">
                <a:solidFill>
                  <a:srgbClr val="00B0F0"/>
                </a:solidFill>
                <a:latin typeface="Lucida Sans"/>
                <a:ea typeface="Lucida Sans"/>
                <a:cs typeface="Lucida Sans"/>
                <a:sym typeface="Lucida Sans"/>
                <a:hlinkClick r:id="rId4">
                  <a:extLst>
                    <a:ext uri="{A12FA001-AC4F-418D-AE19-62706E023703}">
                      <ahyp:hlinkClr val="tx"/>
                    </a:ext>
                  </a:extLst>
                </a:hlinkClick>
              </a:rPr>
              <a:t>AHRQ evidence-based Care Transformation Support (ACTS) initiative</a:t>
            </a:r>
            <a:endParaRPr sz="800">
              <a:solidFill>
                <a:srgbClr val="00B0F0"/>
              </a:solidFill>
              <a:latin typeface="Lucida Sans"/>
              <a:ea typeface="Lucida Sans"/>
              <a:cs typeface="Lucida Sans"/>
              <a:sym typeface="Lucida Sans"/>
            </a:endParaRPr>
          </a:p>
        </p:txBody>
      </p:sp>
      <p:pic>
        <p:nvPicPr>
          <p:cNvPr id="438" name="Google Shape;438;p11"/>
          <p:cNvPicPr preferRelativeResize="0"/>
          <p:nvPr/>
        </p:nvPicPr>
        <p:blipFill rotWithShape="1">
          <a:blip r:embed="rId5">
            <a:alphaModFix/>
          </a:blip>
          <a:srcRect b="0" l="0" r="0" t="0"/>
          <a:stretch/>
        </p:blipFill>
        <p:spPr>
          <a:xfrm>
            <a:off x="1676400" y="1942900"/>
            <a:ext cx="4038600" cy="1568688"/>
          </a:xfrm>
          <a:prstGeom prst="rect">
            <a:avLst/>
          </a:prstGeom>
          <a:noFill/>
          <a:ln>
            <a:noFill/>
          </a:ln>
        </p:spPr>
      </p:pic>
      <p:sp>
        <p:nvSpPr>
          <p:cNvPr id="439" name="Google Shape;439;p11"/>
          <p:cNvSpPr txBox="1"/>
          <p:nvPr/>
        </p:nvSpPr>
        <p:spPr>
          <a:xfrm>
            <a:off x="1676400" y="1257100"/>
            <a:ext cx="3653586" cy="615523"/>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0000FF"/>
                </a:solidFill>
                <a:latin typeface="Arial"/>
                <a:ea typeface="Arial"/>
                <a:cs typeface="Arial"/>
                <a:sym typeface="Arial"/>
              </a:rPr>
              <a:t>Roadmap Presented to US Secretary of Health and Human Services, 2006:</a:t>
            </a:r>
            <a:endParaRPr/>
          </a:p>
        </p:txBody>
      </p:sp>
      <p:sp>
        <p:nvSpPr>
          <p:cNvPr id="440" name="Google Shape;440;p11"/>
          <p:cNvSpPr txBox="1"/>
          <p:nvPr/>
        </p:nvSpPr>
        <p:spPr>
          <a:xfrm>
            <a:off x="2883976" y="4074766"/>
            <a:ext cx="3048000" cy="15081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rial"/>
                <a:ea typeface="Arial"/>
                <a:cs typeface="Arial"/>
                <a:sym typeface="Arial"/>
              </a:rPr>
              <a:t>Both Roadmaps:</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Steering Committee</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Coordinate efforts</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Priority Targets</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Test -&gt; Spread</a:t>
            </a:r>
            <a:endParaRPr/>
          </a:p>
        </p:txBody>
      </p:sp>
      <p:sp>
        <p:nvSpPr>
          <p:cNvPr id="441" name="Google Shape;441;p11"/>
          <p:cNvSpPr/>
          <p:nvPr/>
        </p:nvSpPr>
        <p:spPr>
          <a:xfrm rot="-5400000">
            <a:off x="3832872" y="3656756"/>
            <a:ext cx="393310" cy="262563"/>
          </a:xfrm>
          <a:prstGeom prst="leftArrow">
            <a:avLst>
              <a:gd fmla="val 50000" name="adj1"/>
              <a:gd fmla="val 50000" name="adj2"/>
            </a:avLst>
          </a:prstGeom>
          <a:solidFill>
            <a:schemeClr val="accent1"/>
          </a:solidFill>
          <a:ln cap="flat" cmpd="thickThin" w="55000">
            <a:solidFill>
              <a:srgbClr val="1244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442" name="Google Shape;442;p11"/>
          <p:cNvSpPr/>
          <p:nvPr/>
        </p:nvSpPr>
        <p:spPr>
          <a:xfrm>
            <a:off x="5670252" y="4481851"/>
            <a:ext cx="393310" cy="262563"/>
          </a:xfrm>
          <a:prstGeom prst="leftArrow">
            <a:avLst>
              <a:gd fmla="val 50000" name="adj1"/>
              <a:gd fmla="val 50000" name="adj2"/>
            </a:avLst>
          </a:prstGeom>
          <a:solidFill>
            <a:schemeClr val="accent1"/>
          </a:solidFill>
          <a:ln cap="flat" cmpd="thickThin" w="55000">
            <a:solidFill>
              <a:srgbClr val="1244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443" name="Google Shape;443;p11"/>
          <p:cNvSpPr/>
          <p:nvPr/>
        </p:nvSpPr>
        <p:spPr>
          <a:xfrm rot="-5400000">
            <a:off x="3974744" y="4253717"/>
            <a:ext cx="311106" cy="2743197"/>
          </a:xfrm>
          <a:prstGeom prst="leftBrace">
            <a:avLst>
              <a:gd fmla="val 8333" name="adj1"/>
              <a:gd fmla="val 50000" name="adj2"/>
            </a:avLst>
          </a:prstGeom>
          <a:noFill/>
          <a:ln cap="flat" cmpd="sng" w="317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444" name="Google Shape;444;p11"/>
          <p:cNvSpPr txBox="1"/>
          <p:nvPr/>
        </p:nvSpPr>
        <p:spPr>
          <a:xfrm>
            <a:off x="2123270" y="5889357"/>
            <a:ext cx="3874576" cy="70788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000FF"/>
                </a:solidFill>
                <a:latin typeface="Arial"/>
                <a:ea typeface="Arial"/>
                <a:cs typeface="Arial"/>
                <a:sym typeface="Arial"/>
              </a:rPr>
              <a:t>ACT is Stakeholder-driven initiative to execute</a:t>
            </a:r>
            <a:endParaRPr/>
          </a:p>
        </p:txBody>
      </p:sp>
      <p:sp>
        <p:nvSpPr>
          <p:cNvPr id="445" name="Google Shape;445;p11"/>
          <p:cNvSpPr txBox="1"/>
          <p:nvPr/>
        </p:nvSpPr>
        <p:spPr>
          <a:xfrm rot="-2903236">
            <a:off x="5482994" y="5785764"/>
            <a:ext cx="1739417"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0000"/>
                </a:solidFill>
                <a:latin typeface="Lucida Sans"/>
                <a:ea typeface="Lucida Sans"/>
                <a:cs typeface="Lucida Sans"/>
                <a:sym typeface="Lucida Sans"/>
              </a:rPr>
              <a:t>COVID!!!</a:t>
            </a:r>
            <a:endParaRPr/>
          </a:p>
        </p:txBody>
      </p:sp>
      <p:sp>
        <p:nvSpPr>
          <p:cNvPr id="446" name="Google Shape;446;p11"/>
          <p:cNvSpPr txBox="1"/>
          <p:nvPr/>
        </p:nvSpPr>
        <p:spPr>
          <a:xfrm>
            <a:off x="1175836" y="3585721"/>
            <a:ext cx="170814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u="sng">
                <a:solidFill>
                  <a:srgbClr val="00B0F0"/>
                </a:solidFill>
                <a:latin typeface="Lucida Sans"/>
                <a:ea typeface="Lucida Sans"/>
                <a:cs typeface="Lucida Sans"/>
                <a:sym typeface="Lucida Sans"/>
                <a:hlinkClick r:id="rId6">
                  <a:extLst>
                    <a:ext uri="{A12FA001-AC4F-418D-AE19-62706E023703}">
                      <ahyp:hlinkClr val="tx"/>
                    </a:ext>
                  </a:extLst>
                </a:hlinkClick>
              </a:rPr>
              <a:t>Link to article</a:t>
            </a:r>
            <a:endParaRPr sz="1400">
              <a:solidFill>
                <a:srgbClr val="00B0F0"/>
              </a:solidFill>
              <a:latin typeface="Lucida Sans"/>
              <a:ea typeface="Lucida Sans"/>
              <a:cs typeface="Lucida Sans"/>
              <a:sym typeface="Lucid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12"/>
          <p:cNvSpPr txBox="1"/>
          <p:nvPr>
            <p:ph idx="1" type="body"/>
          </p:nvPr>
        </p:nvSpPr>
        <p:spPr>
          <a:xfrm>
            <a:off x="1062681" y="1118710"/>
            <a:ext cx="9761838" cy="4837907"/>
          </a:xfrm>
          <a:prstGeom prst="rect">
            <a:avLst/>
          </a:prstGeom>
          <a:noFill/>
          <a:ln>
            <a:noFill/>
          </a:ln>
        </p:spPr>
        <p:txBody>
          <a:bodyPr anchorCtr="0" anchor="t" bIns="45700" lIns="91425" spcFirstLastPara="1" rIns="91425" wrap="square" tIns="45700">
            <a:noAutofit/>
          </a:bodyPr>
          <a:lstStyle/>
          <a:p>
            <a:pPr indent="0" lvl="0" marL="109728" rtl="0" algn="l">
              <a:spcBef>
                <a:spcPts val="0"/>
              </a:spcBef>
              <a:spcAft>
                <a:spcPts val="0"/>
              </a:spcAft>
              <a:buSzPts val="1088"/>
              <a:buNone/>
            </a:pPr>
            <a:r>
              <a:rPr b="1" i="0" lang="en-US" sz="1600">
                <a:solidFill>
                  <a:srgbClr val="222222"/>
                </a:solidFill>
                <a:latin typeface="Arial"/>
                <a:ea typeface="Arial"/>
                <a:cs typeface="Arial"/>
                <a:sym typeface="Arial"/>
              </a:rPr>
              <a:t>Vision </a:t>
            </a:r>
            <a:endParaRPr/>
          </a:p>
          <a:p>
            <a:pPr indent="-256032" lvl="0" marL="365760" rtl="0" algn="l">
              <a:spcBef>
                <a:spcPts val="400"/>
              </a:spcBef>
              <a:spcAft>
                <a:spcPts val="0"/>
              </a:spcAft>
              <a:buSzPts val="1088"/>
              <a:buChar char="🞂"/>
            </a:pPr>
            <a:r>
              <a:rPr b="0" i="1" lang="en-US" sz="1600">
                <a:solidFill>
                  <a:srgbClr val="222222"/>
                </a:solidFill>
                <a:latin typeface="Arial"/>
                <a:ea typeface="Arial"/>
                <a:cs typeface="Arial"/>
                <a:sym typeface="Arial"/>
              </a:rPr>
              <a:t>Best</a:t>
            </a:r>
            <a:r>
              <a:rPr b="0" i="0" lang="en-US" sz="1600">
                <a:solidFill>
                  <a:srgbClr val="222222"/>
                </a:solidFill>
                <a:latin typeface="Arial"/>
                <a:ea typeface="Arial"/>
                <a:cs typeface="Arial"/>
                <a:sym typeface="Arial"/>
              </a:rPr>
              <a:t> healthcare for </a:t>
            </a:r>
            <a:r>
              <a:rPr b="0" i="1" lang="en-US" sz="1600">
                <a:solidFill>
                  <a:srgbClr val="222222"/>
                </a:solidFill>
                <a:latin typeface="Arial"/>
                <a:ea typeface="Arial"/>
                <a:cs typeface="Arial"/>
                <a:sym typeface="Arial"/>
              </a:rPr>
              <a:t>everyone</a:t>
            </a:r>
            <a:r>
              <a:rPr b="0" i="0" lang="en-US" sz="1600">
                <a:solidFill>
                  <a:srgbClr val="222222"/>
                </a:solidFill>
                <a:latin typeface="Arial"/>
                <a:ea typeface="Arial"/>
                <a:cs typeface="Arial"/>
                <a:sym typeface="Arial"/>
              </a:rPr>
              <a:t>, </a:t>
            </a:r>
            <a:r>
              <a:rPr b="0" i="1" lang="en-US" sz="1600">
                <a:solidFill>
                  <a:srgbClr val="222222"/>
                </a:solidFill>
                <a:latin typeface="Arial"/>
                <a:ea typeface="Arial"/>
                <a:cs typeface="Arial"/>
                <a:sym typeface="Arial"/>
              </a:rPr>
              <a:t>everywhere</a:t>
            </a:r>
            <a:br>
              <a:rPr b="0" i="0" lang="en-US" sz="1600">
                <a:solidFill>
                  <a:srgbClr val="222222"/>
                </a:solidFill>
                <a:latin typeface="Arial"/>
                <a:ea typeface="Arial"/>
                <a:cs typeface="Arial"/>
                <a:sym typeface="Arial"/>
              </a:rPr>
            </a:br>
            <a:endParaRPr b="0" i="0" sz="1600">
              <a:solidFill>
                <a:srgbClr val="222222"/>
              </a:solidFill>
              <a:latin typeface="Arial"/>
              <a:ea typeface="Arial"/>
              <a:cs typeface="Arial"/>
              <a:sym typeface="Arial"/>
            </a:endParaRPr>
          </a:p>
          <a:p>
            <a:pPr indent="0" lvl="0" marL="109728" rtl="0" algn="l">
              <a:spcBef>
                <a:spcPts val="400"/>
              </a:spcBef>
              <a:spcAft>
                <a:spcPts val="0"/>
              </a:spcAft>
              <a:buSzPts val="1088"/>
              <a:buNone/>
            </a:pPr>
            <a:r>
              <a:rPr b="1" i="0" lang="en-US" sz="1600">
                <a:solidFill>
                  <a:srgbClr val="222222"/>
                </a:solidFill>
                <a:latin typeface="Arial"/>
                <a:ea typeface="Arial"/>
                <a:cs typeface="Arial"/>
                <a:sym typeface="Arial"/>
              </a:rPr>
              <a:t>Mission</a:t>
            </a:r>
            <a:endParaRPr/>
          </a:p>
          <a:p>
            <a:pPr indent="-256032" lvl="0" marL="365760" rtl="0" algn="l">
              <a:spcBef>
                <a:spcPts val="400"/>
              </a:spcBef>
              <a:spcAft>
                <a:spcPts val="0"/>
              </a:spcAft>
              <a:buSzPts val="1088"/>
              <a:buChar char="🞂"/>
            </a:pPr>
            <a:r>
              <a:rPr lang="en-US" sz="1600">
                <a:solidFill>
                  <a:srgbClr val="222222"/>
                </a:solidFill>
                <a:latin typeface="Arial"/>
                <a:ea typeface="Arial"/>
                <a:cs typeface="Arial"/>
                <a:sym typeface="Arial"/>
              </a:rPr>
              <a:t>Support progress toward organizational, national, and global </a:t>
            </a:r>
            <a:r>
              <a:rPr i="1" lang="en-US" sz="1600">
                <a:solidFill>
                  <a:srgbClr val="222222"/>
                </a:solidFill>
                <a:latin typeface="Arial"/>
                <a:ea typeface="Arial"/>
                <a:cs typeface="Arial"/>
                <a:sym typeface="Arial"/>
              </a:rPr>
              <a:t>Learning Health Systems </a:t>
            </a:r>
            <a:r>
              <a:rPr lang="en-US" sz="1600">
                <a:solidFill>
                  <a:srgbClr val="222222"/>
                </a:solidFill>
                <a:latin typeface="Arial"/>
                <a:ea typeface="Arial"/>
                <a:cs typeface="Arial"/>
                <a:sym typeface="Arial"/>
              </a:rPr>
              <a:t>that reliably and </a:t>
            </a:r>
            <a:r>
              <a:rPr i="1" lang="en-US" sz="1600">
                <a:solidFill>
                  <a:srgbClr val="222222"/>
                </a:solidFill>
                <a:latin typeface="Arial"/>
                <a:ea typeface="Arial"/>
                <a:cs typeface="Arial"/>
                <a:sym typeface="Arial"/>
              </a:rPr>
              <a:t>measurably improve outcomes </a:t>
            </a:r>
            <a:r>
              <a:rPr lang="en-US" sz="1100">
                <a:solidFill>
                  <a:srgbClr val="222222"/>
                </a:solidFill>
                <a:latin typeface="Arial"/>
                <a:ea typeface="Arial"/>
                <a:cs typeface="Arial"/>
                <a:sym typeface="Arial"/>
              </a:rPr>
              <a:t>(e.g., </a:t>
            </a:r>
            <a:r>
              <a:rPr lang="en-US" sz="1100" u="sng">
                <a:solidFill>
                  <a:srgbClr val="00B0F0"/>
                </a:solidFill>
                <a:latin typeface="Arial"/>
                <a:ea typeface="Arial"/>
                <a:cs typeface="Arial"/>
                <a:sym typeface="Arial"/>
                <a:hlinkClick r:id="rId3">
                  <a:extLst>
                    <a:ext uri="{A12FA001-AC4F-418D-AE19-62706E023703}">
                      <ahyp:hlinkClr val="tx"/>
                    </a:ext>
                  </a:extLst>
                </a:hlinkClick>
              </a:rPr>
              <a:t>Quadruple</a:t>
            </a:r>
            <a:r>
              <a:rPr lang="en-US" sz="1100">
                <a:solidFill>
                  <a:srgbClr val="222222"/>
                </a:solidFill>
                <a:latin typeface="Arial"/>
                <a:ea typeface="Arial"/>
                <a:cs typeface="Arial"/>
                <a:sym typeface="Arial"/>
              </a:rPr>
              <a:t> / </a:t>
            </a:r>
            <a:r>
              <a:rPr lang="en-US" sz="1100" u="sng">
                <a:solidFill>
                  <a:srgbClr val="00B0F0"/>
                </a:solidFill>
                <a:latin typeface="Arial"/>
                <a:ea typeface="Arial"/>
                <a:cs typeface="Arial"/>
                <a:sym typeface="Arial"/>
                <a:hlinkClick r:id="rId4">
                  <a:extLst>
                    <a:ext uri="{A12FA001-AC4F-418D-AE19-62706E023703}">
                      <ahyp:hlinkClr val="tx"/>
                    </a:ext>
                  </a:extLst>
                </a:hlinkClick>
              </a:rPr>
              <a:t>Quintuple Aim</a:t>
            </a:r>
            <a:r>
              <a:rPr lang="en-US" sz="1100">
                <a:solidFill>
                  <a:srgbClr val="222222"/>
                </a:solidFill>
                <a:latin typeface="Arial"/>
                <a:ea typeface="Arial"/>
                <a:cs typeface="Arial"/>
                <a:sym typeface="Arial"/>
              </a:rPr>
              <a:t>)</a:t>
            </a:r>
            <a:br>
              <a:rPr b="0" i="0" lang="en-US" sz="1100">
                <a:solidFill>
                  <a:srgbClr val="222222"/>
                </a:solidFill>
                <a:latin typeface="Arial"/>
                <a:ea typeface="Arial"/>
                <a:cs typeface="Arial"/>
                <a:sym typeface="Arial"/>
              </a:rPr>
            </a:br>
            <a:endParaRPr b="0" i="0" sz="1600">
              <a:solidFill>
                <a:srgbClr val="222222"/>
              </a:solidFill>
              <a:latin typeface="Arial"/>
              <a:ea typeface="Arial"/>
              <a:cs typeface="Arial"/>
              <a:sym typeface="Arial"/>
            </a:endParaRPr>
          </a:p>
          <a:p>
            <a:pPr indent="0" lvl="0" marL="109728" rtl="0" algn="l">
              <a:spcBef>
                <a:spcPts val="400"/>
              </a:spcBef>
              <a:spcAft>
                <a:spcPts val="0"/>
              </a:spcAft>
              <a:buSzPts val="1088"/>
              <a:buNone/>
            </a:pPr>
            <a:r>
              <a:rPr b="1" i="0" lang="en-US" sz="1600">
                <a:solidFill>
                  <a:srgbClr val="222222"/>
                </a:solidFill>
                <a:latin typeface="Arial"/>
                <a:ea typeface="Arial"/>
                <a:cs typeface="Arial"/>
                <a:sym typeface="Arial"/>
              </a:rPr>
              <a:t>Approach: </a:t>
            </a:r>
            <a:endParaRPr/>
          </a:p>
          <a:p>
            <a:pPr indent="-256032" lvl="0" marL="365760" rtl="0" algn="l">
              <a:spcBef>
                <a:spcPts val="400"/>
              </a:spcBef>
              <a:spcAft>
                <a:spcPts val="0"/>
              </a:spcAft>
              <a:buSzPts val="1088"/>
              <a:buChar char="🞂"/>
            </a:pPr>
            <a:r>
              <a:rPr lang="en-US" sz="1600">
                <a:solidFill>
                  <a:srgbClr val="222222"/>
                </a:solidFill>
                <a:latin typeface="Arial"/>
                <a:ea typeface="Arial"/>
                <a:cs typeface="Arial"/>
                <a:sym typeface="Arial"/>
              </a:rPr>
              <a:t>Help organizations apply and enhance </a:t>
            </a:r>
            <a:r>
              <a:rPr i="1" lang="en-US" sz="1600">
                <a:solidFill>
                  <a:srgbClr val="222222"/>
                </a:solidFill>
                <a:latin typeface="Arial"/>
                <a:ea typeface="Arial"/>
                <a:cs typeface="Arial"/>
                <a:sym typeface="Arial"/>
              </a:rPr>
              <a:t>over time </a:t>
            </a:r>
            <a:r>
              <a:rPr lang="en-US" sz="1600">
                <a:solidFill>
                  <a:srgbClr val="222222"/>
                </a:solidFill>
                <a:latin typeface="Arial"/>
                <a:ea typeface="Arial"/>
                <a:cs typeface="Arial"/>
                <a:sym typeface="Arial"/>
              </a:rPr>
              <a:t>proven care transformation / workflow re-engineering methods &amp; tools</a:t>
            </a:r>
            <a:endParaRPr/>
          </a:p>
          <a:p>
            <a:pPr indent="-256032" lvl="0" marL="365760" rtl="0" algn="l">
              <a:spcBef>
                <a:spcPts val="1300"/>
              </a:spcBef>
              <a:spcAft>
                <a:spcPts val="0"/>
              </a:spcAft>
              <a:buSzPts val="1088"/>
              <a:buChar char="🞂"/>
            </a:pPr>
            <a:r>
              <a:rPr lang="en-US" sz="1600">
                <a:solidFill>
                  <a:srgbClr val="222222"/>
                </a:solidFill>
                <a:latin typeface="Arial"/>
                <a:ea typeface="Arial"/>
                <a:cs typeface="Arial"/>
                <a:sym typeface="Arial"/>
              </a:rPr>
              <a:t>Drive/fund initial efforts through mutually beneficial in-kind contributions and paid engagements with ACT Steering Committee members and collaborators. </a:t>
            </a:r>
            <a:endParaRPr/>
          </a:p>
          <a:p>
            <a:pPr indent="-256032" lvl="0" marL="365760" rtl="0" algn="l">
              <a:spcBef>
                <a:spcPts val="1300"/>
              </a:spcBef>
              <a:spcAft>
                <a:spcPts val="0"/>
              </a:spcAft>
              <a:buSzPts val="1088"/>
              <a:buChar char="🞂"/>
            </a:pPr>
            <a:r>
              <a:rPr lang="en-US" sz="1600">
                <a:solidFill>
                  <a:srgbClr val="222222"/>
                </a:solidFill>
                <a:latin typeface="Arial"/>
                <a:ea typeface="Arial"/>
                <a:cs typeface="Arial"/>
                <a:sym typeface="Arial"/>
              </a:rPr>
              <a:t>Make ACT sustainable, scalable via </a:t>
            </a:r>
            <a:r>
              <a:rPr lang="en-US" sz="1600" u="sng">
                <a:solidFill>
                  <a:srgbClr val="00B0F0"/>
                </a:solidFill>
                <a:latin typeface="Arial"/>
                <a:ea typeface="Arial"/>
                <a:cs typeface="Arial"/>
                <a:sym typeface="Arial"/>
              </a:rPr>
              <a:t>evolution</a:t>
            </a:r>
            <a:r>
              <a:rPr lang="en-US" sz="1600">
                <a:solidFill>
                  <a:srgbClr val="222222"/>
                </a:solidFill>
                <a:latin typeface="Arial"/>
                <a:ea typeface="Arial"/>
                <a:cs typeface="Arial"/>
                <a:sym typeface="Arial"/>
              </a:rPr>
              <a:t> to a non-profit, ultimately a Public Private Partnership</a:t>
            </a:r>
            <a:endParaRPr/>
          </a:p>
          <a:p>
            <a:pPr indent="0" lvl="0" marL="109728" rtl="0" algn="l">
              <a:spcBef>
                <a:spcPts val="400"/>
              </a:spcBef>
              <a:spcAft>
                <a:spcPts val="0"/>
              </a:spcAft>
              <a:buSzPts val="1088"/>
              <a:buNone/>
            </a:pPr>
            <a:r>
              <a:t/>
            </a:r>
            <a:endParaRPr b="0" i="0" sz="1600">
              <a:solidFill>
                <a:srgbClr val="222222"/>
              </a:solidFill>
              <a:latin typeface="Arial"/>
              <a:ea typeface="Arial"/>
              <a:cs typeface="Arial"/>
              <a:sym typeface="Arial"/>
            </a:endParaRPr>
          </a:p>
          <a:p>
            <a:pPr indent="0" lvl="0" marL="109728" rtl="0" algn="l">
              <a:spcBef>
                <a:spcPts val="400"/>
              </a:spcBef>
              <a:spcAft>
                <a:spcPts val="0"/>
              </a:spcAft>
              <a:buSzPts val="1088"/>
              <a:buNone/>
            </a:pPr>
            <a:r>
              <a:rPr b="1" i="0" lang="en-US" sz="1600">
                <a:solidFill>
                  <a:srgbClr val="222222"/>
                </a:solidFill>
                <a:latin typeface="Arial"/>
                <a:ea typeface="Arial"/>
                <a:cs typeface="Arial"/>
                <a:sym typeface="Arial"/>
              </a:rPr>
              <a:t>Collaborators</a:t>
            </a:r>
            <a:endParaRPr/>
          </a:p>
          <a:p>
            <a:pPr indent="-256032" lvl="0" marL="365760" rtl="0" algn="l">
              <a:spcBef>
                <a:spcPts val="400"/>
              </a:spcBef>
              <a:spcAft>
                <a:spcPts val="0"/>
              </a:spcAft>
              <a:buSzPts val="1088"/>
              <a:buChar char="🞂"/>
            </a:pPr>
            <a:r>
              <a:rPr lang="en-US" sz="1600">
                <a:solidFill>
                  <a:srgbClr val="222222"/>
                </a:solidFill>
                <a:latin typeface="Arial"/>
                <a:ea typeface="Arial"/>
                <a:cs typeface="Arial"/>
                <a:sym typeface="Arial"/>
              </a:rPr>
              <a:t>Diverse clinical, public health, and health informatics leads, including CMO, CMIO, HL7 board chair, Quality Improvement/LHS experts, others</a:t>
            </a:r>
            <a:endParaRPr/>
          </a:p>
        </p:txBody>
      </p:sp>
      <p:sp>
        <p:nvSpPr>
          <p:cNvPr id="453" name="Google Shape;453;p12"/>
          <p:cNvSpPr txBox="1"/>
          <p:nvPr>
            <p:ph type="title"/>
          </p:nvPr>
        </p:nvSpPr>
        <p:spPr>
          <a:xfrm>
            <a:off x="1348354" y="152400"/>
            <a:ext cx="9854339" cy="86158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200"/>
              <a:buFont typeface="Lucida Sans"/>
              <a:buNone/>
            </a:pPr>
            <a:r>
              <a:rPr lang="en-US" sz="3200"/>
              <a:t>Accelerating Care Transformation (ACT) Initiative [Launched November 2023*]</a:t>
            </a:r>
            <a:endParaRPr/>
          </a:p>
        </p:txBody>
      </p:sp>
      <p:sp>
        <p:nvSpPr>
          <p:cNvPr id="454" name="Google Shape;454;p1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
        <p:nvSpPr>
          <p:cNvPr id="455" name="Google Shape;455;p12"/>
          <p:cNvSpPr txBox="1"/>
          <p:nvPr/>
        </p:nvSpPr>
        <p:spPr>
          <a:xfrm>
            <a:off x="6166863" y="6479658"/>
            <a:ext cx="5362833"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*Slides from Launch Summit, attended by over 70 stakeholders, are </a:t>
            </a:r>
            <a:r>
              <a:rPr b="0" i="0" lang="en-US" sz="1100" u="sng" cap="none" strike="noStrike">
                <a:solidFill>
                  <a:srgbClr val="00B0F0"/>
                </a:solidFill>
                <a:latin typeface="Arial"/>
                <a:ea typeface="Arial"/>
                <a:cs typeface="Arial"/>
                <a:sym typeface="Arial"/>
                <a:hlinkClick r:id="rId5">
                  <a:extLst>
                    <a:ext uri="{A12FA001-AC4F-418D-AE19-62706E023703}">
                      <ahyp:hlinkClr val="tx"/>
                    </a:ext>
                  </a:extLst>
                </a:hlinkClick>
              </a:rPr>
              <a:t>here</a:t>
            </a:r>
            <a:r>
              <a:rPr b="0" i="0" lang="en-US" sz="1100" u="none" cap="none" strike="noStrike">
                <a:solidFill>
                  <a:srgbClr val="000000"/>
                </a:solidFill>
                <a:latin typeface="Arial"/>
                <a:ea typeface="Arial"/>
                <a:cs typeface="Arial"/>
                <a:sym typeface="Arial"/>
              </a:rPr>
              <a: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13"/>
          <p:cNvSpPr txBox="1"/>
          <p:nvPr>
            <p:ph type="title"/>
          </p:nvPr>
        </p:nvSpPr>
        <p:spPr>
          <a:xfrm>
            <a:off x="1835700" y="19329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111111"/>
              <a:buFont typeface="Lucida Sans"/>
              <a:buNone/>
            </a:pPr>
            <a:r>
              <a:rPr lang="en-US"/>
              <a:t>ACT Steering Committee* </a:t>
            </a:r>
            <a:r>
              <a:rPr lang="en-US" sz="2200"/>
              <a:t>(seed members)</a:t>
            </a:r>
            <a:endParaRPr/>
          </a:p>
        </p:txBody>
      </p:sp>
      <p:sp>
        <p:nvSpPr>
          <p:cNvPr id="461" name="Google Shape;461;p13"/>
          <p:cNvSpPr txBox="1"/>
          <p:nvPr>
            <p:ph idx="1" type="body"/>
          </p:nvPr>
        </p:nvSpPr>
        <p:spPr>
          <a:xfrm>
            <a:off x="419101" y="900548"/>
            <a:ext cx="11264900" cy="4920388"/>
          </a:xfrm>
          <a:prstGeom prst="rect">
            <a:avLst/>
          </a:prstGeom>
          <a:noFill/>
          <a:ln>
            <a:noFill/>
          </a:ln>
        </p:spPr>
        <p:txBody>
          <a:bodyPr anchorCtr="0" anchor="t" bIns="91425" lIns="91425" spcFirstLastPara="1" rIns="91425" wrap="square" tIns="91425">
            <a:noAutofit/>
          </a:bodyPr>
          <a:lstStyle/>
          <a:p>
            <a:pPr indent="0" lvl="0" marL="114300" rtl="0" algn="l">
              <a:spcBef>
                <a:spcPts val="0"/>
              </a:spcBef>
              <a:spcAft>
                <a:spcPts val="0"/>
              </a:spcAft>
              <a:buSzPts val="1935"/>
              <a:buNone/>
            </a:pPr>
            <a:r>
              <a:rPr b="1" lang="en-US" sz="1500">
                <a:latin typeface="Arial"/>
                <a:ea typeface="Arial"/>
                <a:cs typeface="Arial"/>
                <a:sym typeface="Arial"/>
              </a:rPr>
              <a:t>Jerome A. Osheroff, MD, FACP, FACMI </a:t>
            </a:r>
            <a:r>
              <a:rPr lang="en-US" sz="1500">
                <a:latin typeface="Arial"/>
                <a:ea typeface="Arial"/>
                <a:cs typeface="Arial"/>
                <a:sym typeface="Arial"/>
              </a:rPr>
              <a:t>Founder, ACT (Steering Committee Chair); Principal, TMIT Consulting, LLC</a:t>
            </a:r>
            <a:endParaRPr/>
          </a:p>
          <a:p>
            <a:pPr indent="0" lvl="0" marL="114300" rtl="0" algn="l">
              <a:spcBef>
                <a:spcPts val="600"/>
              </a:spcBef>
              <a:spcAft>
                <a:spcPts val="0"/>
              </a:spcAft>
              <a:buSzPts val="1935"/>
              <a:buNone/>
            </a:pPr>
            <a:r>
              <a:rPr b="1" lang="en-US" sz="1500">
                <a:latin typeface="Arial"/>
                <a:ea typeface="Arial"/>
                <a:cs typeface="Arial"/>
                <a:sym typeface="Arial"/>
              </a:rPr>
              <a:t>Carol E. Ash, D.O., MHCDS, MBA, FACHE </a:t>
            </a:r>
            <a:r>
              <a:rPr lang="en-US" sz="1500">
                <a:latin typeface="Arial"/>
                <a:ea typeface="Arial"/>
                <a:cs typeface="Arial"/>
                <a:sym typeface="Arial"/>
              </a:rPr>
              <a:t>Pulmonary/Sleep Medicine Physician, Deborah Heart and Lung Center; Care Transformation Lecturer and National Health News Consultant; Former Chief Medical Officer, RWJ University Hospital Rahway</a:t>
            </a:r>
            <a:endParaRPr/>
          </a:p>
          <a:p>
            <a:pPr indent="0" lvl="0" marL="114300" rtl="0" algn="l">
              <a:spcBef>
                <a:spcPts val="600"/>
              </a:spcBef>
              <a:spcAft>
                <a:spcPts val="0"/>
              </a:spcAft>
              <a:buSzPts val="1935"/>
              <a:buNone/>
            </a:pPr>
            <a:r>
              <a:rPr b="1" lang="en-US" sz="1500">
                <a:latin typeface="Arial"/>
                <a:ea typeface="Arial"/>
                <a:cs typeface="Arial"/>
                <a:sym typeface="Arial"/>
              </a:rPr>
              <a:t>Theresa Cullen, MD, MS </a:t>
            </a:r>
            <a:r>
              <a:rPr lang="en-US" sz="1500">
                <a:latin typeface="Arial"/>
                <a:ea typeface="Arial"/>
                <a:cs typeface="Arial"/>
                <a:sym typeface="Arial"/>
              </a:rPr>
              <a:t>Public Health Director, Pima County Health Dept.</a:t>
            </a:r>
            <a:endParaRPr/>
          </a:p>
          <a:p>
            <a:pPr indent="0" lvl="0" marL="114300" rtl="0" algn="l">
              <a:spcBef>
                <a:spcPts val="600"/>
              </a:spcBef>
              <a:spcAft>
                <a:spcPts val="0"/>
              </a:spcAft>
              <a:buSzPts val="1935"/>
              <a:buNone/>
            </a:pPr>
            <a:r>
              <a:rPr b="1" lang="en-US" sz="1500">
                <a:latin typeface="Arial"/>
                <a:ea typeface="Arial"/>
                <a:cs typeface="Arial"/>
                <a:sym typeface="Arial"/>
              </a:rPr>
              <a:t>Patricia Gagliano, MD </a:t>
            </a:r>
            <a:r>
              <a:rPr lang="en-US" sz="1500">
                <a:latin typeface="Arial"/>
                <a:ea typeface="Arial"/>
                <a:cs typeface="Arial"/>
                <a:sym typeface="Arial"/>
              </a:rPr>
              <a:t>Vice President, Health Care Quality Improvement, IPRO</a:t>
            </a:r>
            <a:endParaRPr/>
          </a:p>
          <a:p>
            <a:pPr indent="0" lvl="0" marL="114300" rtl="0" algn="l">
              <a:spcBef>
                <a:spcPts val="600"/>
              </a:spcBef>
              <a:spcAft>
                <a:spcPts val="0"/>
              </a:spcAft>
              <a:buSzPts val="1935"/>
              <a:buNone/>
            </a:pPr>
            <a:r>
              <a:rPr b="1" lang="en-US" sz="1500">
                <a:latin typeface="Arial"/>
                <a:ea typeface="Arial"/>
                <a:cs typeface="Arial"/>
                <a:sym typeface="Arial"/>
              </a:rPr>
              <a:t>Ben Hamlin, DrPH, FAMIA </a:t>
            </a:r>
            <a:r>
              <a:rPr lang="en-US" sz="1500">
                <a:latin typeface="Arial"/>
                <a:ea typeface="Arial"/>
                <a:cs typeface="Arial"/>
                <a:sym typeface="Arial"/>
              </a:rPr>
              <a:t>Director of Digital Health, IPRO</a:t>
            </a:r>
            <a:endParaRPr/>
          </a:p>
          <a:p>
            <a:pPr indent="0" lvl="0" marL="114300" rtl="0" algn="l">
              <a:spcBef>
                <a:spcPts val="600"/>
              </a:spcBef>
              <a:spcAft>
                <a:spcPts val="0"/>
              </a:spcAft>
              <a:buSzPts val="1935"/>
              <a:buNone/>
            </a:pPr>
            <a:r>
              <a:rPr b="1" lang="en-US" sz="1500">
                <a:latin typeface="Arial"/>
                <a:ea typeface="Arial"/>
                <a:cs typeface="Arial"/>
                <a:sym typeface="Arial"/>
              </a:rPr>
              <a:t>Sue Lacey Bryant, MSc </a:t>
            </a:r>
            <a:r>
              <a:rPr lang="en-US" sz="1500">
                <a:latin typeface="Arial"/>
                <a:ea typeface="Arial"/>
                <a:cs typeface="Arial"/>
                <a:sym typeface="Arial"/>
              </a:rPr>
              <a:t>Visiting Professor, Manchester Metropolitan U, UK; Former Chief Knowledge Officer, NHS England</a:t>
            </a:r>
            <a:endParaRPr/>
          </a:p>
          <a:p>
            <a:pPr indent="0" lvl="0" marL="114300" rtl="0" algn="l">
              <a:spcBef>
                <a:spcPts val="600"/>
              </a:spcBef>
              <a:spcAft>
                <a:spcPts val="0"/>
              </a:spcAft>
              <a:buSzPts val="1935"/>
              <a:buNone/>
            </a:pPr>
            <a:r>
              <a:rPr b="1" lang="en-US" sz="1500">
                <a:latin typeface="Arial"/>
                <a:ea typeface="Arial"/>
                <a:cs typeface="Arial"/>
                <a:sym typeface="Arial"/>
              </a:rPr>
              <a:t>Michael Meier, MD, MPH </a:t>
            </a:r>
            <a:r>
              <a:rPr lang="en-US" sz="1500">
                <a:latin typeface="Arial"/>
                <a:ea typeface="Arial"/>
                <a:cs typeface="Arial"/>
                <a:sym typeface="Arial"/>
              </a:rPr>
              <a:t>HRO Coach; Principal, Winsight Consulting, LLC</a:t>
            </a:r>
            <a:endParaRPr/>
          </a:p>
          <a:p>
            <a:pPr indent="0" lvl="0" marL="114300" rtl="0" algn="l">
              <a:spcBef>
                <a:spcPts val="600"/>
              </a:spcBef>
              <a:spcAft>
                <a:spcPts val="0"/>
              </a:spcAft>
              <a:buSzPts val="1935"/>
              <a:buNone/>
            </a:pPr>
            <a:r>
              <a:rPr b="1" lang="en-US" sz="1500">
                <a:latin typeface="Arial"/>
                <a:ea typeface="Arial"/>
                <a:cs typeface="Arial"/>
                <a:sym typeface="Arial"/>
              </a:rPr>
              <a:t>Bilikis Oladimeji, MD, MMCi, CPHIMS </a:t>
            </a:r>
            <a:r>
              <a:rPr lang="en-US" sz="1500">
                <a:latin typeface="Arial"/>
                <a:ea typeface="Arial"/>
                <a:cs typeface="Arial"/>
                <a:sym typeface="Arial"/>
              </a:rPr>
              <a:t>Founder, SheriBell Global, LLC</a:t>
            </a:r>
            <a:endParaRPr/>
          </a:p>
          <a:p>
            <a:pPr indent="0" lvl="0" marL="114300" rtl="0" algn="l">
              <a:spcBef>
                <a:spcPts val="600"/>
              </a:spcBef>
              <a:spcAft>
                <a:spcPts val="0"/>
              </a:spcAft>
              <a:buSzPts val="1935"/>
              <a:buNone/>
            </a:pPr>
            <a:r>
              <a:rPr b="1" lang="en-US" sz="1500">
                <a:latin typeface="Arial"/>
                <a:ea typeface="Arial"/>
                <a:cs typeface="Arial"/>
                <a:sym typeface="Arial"/>
              </a:rPr>
              <a:t>J. Marc Overhage, MD, PhD </a:t>
            </a:r>
            <a:r>
              <a:rPr lang="en-US" sz="1500">
                <a:latin typeface="Arial"/>
                <a:ea typeface="Arial"/>
                <a:cs typeface="Arial"/>
                <a:sym typeface="Arial"/>
              </a:rPr>
              <a:t>Overhage Group, NCQA Board Member (former CHIO, Elevance Health)</a:t>
            </a:r>
            <a:endParaRPr/>
          </a:p>
          <a:p>
            <a:pPr indent="0" lvl="0" marL="114300" rtl="0" algn="l">
              <a:spcBef>
                <a:spcPts val="600"/>
              </a:spcBef>
              <a:spcAft>
                <a:spcPts val="0"/>
              </a:spcAft>
              <a:buSzPts val="1935"/>
              <a:buNone/>
            </a:pPr>
            <a:r>
              <a:rPr b="1" lang="en-US" sz="1500">
                <a:latin typeface="Arial"/>
                <a:ea typeface="Arial"/>
                <a:cs typeface="Arial"/>
                <a:sym typeface="Arial"/>
              </a:rPr>
              <a:t>Josh Rubin, JD, MBA, MPH, MPP </a:t>
            </a:r>
            <a:r>
              <a:rPr lang="en-US" sz="1500">
                <a:latin typeface="Arial"/>
                <a:ea typeface="Arial"/>
                <a:cs typeface="Arial"/>
                <a:sym typeface="Arial"/>
              </a:rPr>
              <a:t>Founding President and CEO, Learning Health Community; Program Officer for Learning Health System Initiatives, Department of Learning Health Sciences University of Michigan Medical School</a:t>
            </a:r>
            <a:endParaRPr/>
          </a:p>
          <a:p>
            <a:pPr indent="0" lvl="0" marL="114300" rtl="0" algn="l">
              <a:spcBef>
                <a:spcPts val="600"/>
              </a:spcBef>
              <a:spcAft>
                <a:spcPts val="0"/>
              </a:spcAft>
              <a:buSzPts val="1935"/>
              <a:buNone/>
            </a:pPr>
            <a:r>
              <a:rPr b="1" lang="en-US" sz="1500">
                <a:latin typeface="Arial"/>
                <a:ea typeface="Arial"/>
                <a:cs typeface="Arial"/>
                <a:sym typeface="Arial"/>
              </a:rPr>
              <a:t>Julia Skapik, MD, MPH, FAMIA </a:t>
            </a:r>
            <a:r>
              <a:rPr lang="en-US" sz="1500">
                <a:latin typeface="Arial"/>
                <a:ea typeface="Arial"/>
                <a:cs typeface="Arial"/>
                <a:sym typeface="Arial"/>
              </a:rPr>
              <a:t>Board Vice Chair, HL7 International</a:t>
            </a:r>
            <a:endParaRPr/>
          </a:p>
          <a:p>
            <a:pPr indent="0" lvl="0" marL="114300" rtl="0" algn="l">
              <a:spcBef>
                <a:spcPts val="600"/>
              </a:spcBef>
              <a:spcAft>
                <a:spcPts val="0"/>
              </a:spcAft>
              <a:buSzPts val="1935"/>
              <a:buNone/>
            </a:pPr>
            <a:r>
              <a:rPr b="1" lang="en-US" sz="1500">
                <a:latin typeface="Arial"/>
                <a:ea typeface="Arial"/>
                <a:cs typeface="Arial"/>
                <a:sym typeface="Arial"/>
              </a:rPr>
              <a:t>Frank Sonnenberg, MD, FACP, FACMI </a:t>
            </a:r>
            <a:r>
              <a:rPr lang="en-US" sz="1500">
                <a:latin typeface="Arial"/>
                <a:ea typeface="Arial"/>
                <a:cs typeface="Arial"/>
                <a:sym typeface="Arial"/>
              </a:rPr>
              <a:t>Professor Emeritus, Rutgers Robert Wood Johnson Medical School</a:t>
            </a:r>
            <a:endParaRPr/>
          </a:p>
          <a:p>
            <a:pPr indent="0" lvl="0" marL="114300" rtl="0" algn="l">
              <a:spcBef>
                <a:spcPts val="600"/>
              </a:spcBef>
              <a:spcAft>
                <a:spcPts val="0"/>
              </a:spcAft>
              <a:buSzPts val="1935"/>
              <a:buNone/>
            </a:pPr>
            <a:r>
              <a:rPr lang="en-US" sz="1500">
                <a:latin typeface="Arial"/>
                <a:ea typeface="Arial"/>
                <a:cs typeface="Arial"/>
                <a:sym typeface="Arial"/>
              </a:rPr>
              <a:t>Retired CMIO, RWJBarnabas Health Medical Group</a:t>
            </a:r>
            <a:endParaRPr/>
          </a:p>
          <a:p>
            <a:pPr indent="0" lvl="0" marL="114300" rtl="0" algn="l">
              <a:spcBef>
                <a:spcPts val="600"/>
              </a:spcBef>
              <a:spcAft>
                <a:spcPts val="600"/>
              </a:spcAft>
              <a:buSzPts val="1935"/>
              <a:buNone/>
            </a:pPr>
            <a:r>
              <a:rPr b="1" lang="en-US" sz="1500">
                <a:latin typeface="Arial"/>
                <a:ea typeface="Arial"/>
                <a:cs typeface="Arial"/>
                <a:sym typeface="Arial"/>
              </a:rPr>
              <a:t>Janice Tufte </a:t>
            </a:r>
            <a:r>
              <a:rPr lang="en-US" sz="1500">
                <a:latin typeface="Arial"/>
                <a:ea typeface="Arial"/>
                <a:cs typeface="Arial"/>
                <a:sym typeface="Arial"/>
              </a:rPr>
              <a:t>Patient Partner, Hassanah Consulting</a:t>
            </a:r>
            <a:endParaRPr/>
          </a:p>
        </p:txBody>
      </p:sp>
      <p:sp>
        <p:nvSpPr>
          <p:cNvPr id="462" name="Google Shape;462;p13"/>
          <p:cNvSpPr txBox="1"/>
          <p:nvPr/>
        </p:nvSpPr>
        <p:spPr>
          <a:xfrm>
            <a:off x="5207000" y="6019797"/>
            <a:ext cx="6731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*EARLY DRAFT spreadsheet with strategic focus and ACT-related wants and offers for Steering Committee members and Collaborators (to cultivate synergies) is </a:t>
            </a:r>
            <a:r>
              <a:rPr lang="en-US" sz="1400" u="sng">
                <a:solidFill>
                  <a:srgbClr val="00B0F0"/>
                </a:solidFill>
                <a:latin typeface="Arial"/>
                <a:ea typeface="Arial"/>
                <a:cs typeface="Arial"/>
                <a:sym typeface="Arial"/>
                <a:hlinkClick r:id="rId3">
                  <a:extLst>
                    <a:ext uri="{A12FA001-AC4F-418D-AE19-62706E023703}">
                      <ahyp:hlinkClr val="tx"/>
                    </a:ext>
                  </a:extLst>
                </a:hlinkClick>
              </a:rPr>
              <a:t>here</a:t>
            </a:r>
            <a:endParaRPr sz="1400">
              <a:solidFill>
                <a:srgbClr val="00B0F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14"/>
          <p:cNvSpPr txBox="1"/>
          <p:nvPr>
            <p:ph type="title"/>
          </p:nvPr>
        </p:nvSpPr>
        <p:spPr>
          <a:xfrm>
            <a:off x="609600" y="71437"/>
            <a:ext cx="10972800" cy="611851"/>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Lucida Sans"/>
              <a:buNone/>
            </a:pPr>
            <a:r>
              <a:rPr lang="en-US" sz="2800"/>
              <a:t>ACT builds on 2 decades of leadership, collaboration</a:t>
            </a:r>
            <a:endParaRPr/>
          </a:p>
        </p:txBody>
      </p:sp>
      <p:grpSp>
        <p:nvGrpSpPr>
          <p:cNvPr id="469" name="Google Shape;469;p14"/>
          <p:cNvGrpSpPr/>
          <p:nvPr/>
        </p:nvGrpSpPr>
        <p:grpSpPr>
          <a:xfrm>
            <a:off x="347132" y="806061"/>
            <a:ext cx="11235266" cy="4976892"/>
            <a:chOff x="1" y="3135"/>
            <a:chExt cx="11235266" cy="4976892"/>
          </a:xfrm>
        </p:grpSpPr>
        <p:sp>
          <p:nvSpPr>
            <p:cNvPr id="470" name="Google Shape;470;p14"/>
            <p:cNvSpPr/>
            <p:nvPr/>
          </p:nvSpPr>
          <p:spPr>
            <a:xfrm rot="5400000">
              <a:off x="-103005" y="106140"/>
              <a:ext cx="686703" cy="480692"/>
            </a:xfrm>
            <a:prstGeom prst="chevron">
              <a:avLst>
                <a:gd fmla="val 50000" name="adj"/>
              </a:avLst>
            </a:prstGeom>
            <a:solidFill>
              <a:schemeClr val="accent5">
                <a:alpha val="90196"/>
              </a:schemeClr>
            </a:solidFill>
            <a:ln cap="flat" cmpd="thickThin" w="55000">
              <a:solidFill>
                <a:schemeClr val="accent5">
                  <a:alpha val="90196"/>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4"/>
            <p:cNvSpPr txBox="1"/>
            <p:nvPr/>
          </p:nvSpPr>
          <p:spPr>
            <a:xfrm>
              <a:off x="1" y="243480"/>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2005</a:t>
              </a:r>
              <a:endParaRPr sz="1400">
                <a:solidFill>
                  <a:schemeClr val="lt1"/>
                </a:solidFill>
                <a:latin typeface="Arial"/>
                <a:ea typeface="Arial"/>
                <a:cs typeface="Arial"/>
                <a:sym typeface="Arial"/>
              </a:endParaRPr>
            </a:p>
          </p:txBody>
        </p:sp>
        <p:sp>
          <p:nvSpPr>
            <p:cNvPr id="472" name="Google Shape;472;p14"/>
            <p:cNvSpPr/>
            <p:nvPr/>
          </p:nvSpPr>
          <p:spPr>
            <a:xfrm rot="5400000">
              <a:off x="5634801" y="-5150973"/>
              <a:ext cx="446357" cy="10754574"/>
            </a:xfrm>
            <a:prstGeom prst="round2SameRect">
              <a:avLst>
                <a:gd fmla="val 16667" name="adj1"/>
                <a:gd fmla="val 0" name="adj2"/>
              </a:avLst>
            </a:prstGeom>
            <a:solidFill>
              <a:schemeClr val="lt1">
                <a:alpha val="90196"/>
              </a:schemeClr>
            </a:solidFill>
            <a:ln cap="flat" cmpd="thickThin" w="55000">
              <a:solidFill>
                <a:schemeClr val="accent5">
                  <a:alpha val="90196"/>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4"/>
            <p:cNvSpPr txBox="1"/>
            <p:nvPr/>
          </p:nvSpPr>
          <p:spPr>
            <a:xfrm>
              <a:off x="480693" y="24924"/>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3">
                    <a:extLst>
                      <a:ext uri="{A12FA001-AC4F-418D-AE19-62706E023703}">
                        <ahyp:hlinkClr val="tx"/>
                      </a:ext>
                    </a:extLst>
                  </a:hlinkClick>
                </a:rPr>
                <a:t>National Clinical Decision Support Roadmap</a:t>
              </a:r>
              <a:r>
                <a:rPr b="1" i="1" lang="en-US" sz="1400" u="none" cap="none" strike="noStrike">
                  <a:solidFill>
                    <a:schemeClr val="dk1"/>
                  </a:solidFill>
                  <a:latin typeface="Arial"/>
                  <a:ea typeface="Arial"/>
                  <a:cs typeface="Arial"/>
                  <a:sym typeface="Arial"/>
                </a:rPr>
                <a:t>, </a:t>
              </a:r>
              <a:r>
                <a:rPr b="1" i="1" lang="en-US" sz="1400" u="sng" cap="none" strike="noStrike">
                  <a:solidFill>
                    <a:srgbClr val="00B0F0"/>
                  </a:solidFill>
                  <a:latin typeface="Arial"/>
                  <a:ea typeface="Arial"/>
                  <a:cs typeface="Arial"/>
                  <a:sym typeface="Arial"/>
                  <a:hlinkClick r:id="rId4">
                    <a:extLst>
                      <a:ext uri="{A12FA001-AC4F-418D-AE19-62706E023703}">
                        <ahyp:hlinkClr val="tx"/>
                      </a:ext>
                    </a:extLst>
                  </a:hlinkClick>
                </a:rPr>
                <a:t>CDS 5 Rights</a:t>
              </a:r>
              <a:r>
                <a:rPr b="1" i="1" lang="en-US" sz="1400" u="none" cap="none" strike="noStrike">
                  <a:solidFill>
                    <a:schemeClr val="dk1"/>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Roadmap</a:t>
              </a:r>
              <a:r>
                <a:rPr b="1" i="1" lang="en-US" sz="1400" u="none" cap="none" strike="noStrike">
                  <a:solidFill>
                    <a:schemeClr val="dk1"/>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requested by ONC, presented to HHS Secretary, called for steps ACT now taking (e.g., Steering Committee/targets/scale); both provide foundation for ACT methods, tools, collaborations</a:t>
              </a:r>
              <a:endParaRPr/>
            </a:p>
          </p:txBody>
        </p:sp>
        <p:sp>
          <p:nvSpPr>
            <p:cNvPr id="474" name="Google Shape;474;p14"/>
            <p:cNvSpPr/>
            <p:nvPr/>
          </p:nvSpPr>
          <p:spPr>
            <a:xfrm rot="5400000">
              <a:off x="-103005" y="719024"/>
              <a:ext cx="686703" cy="480692"/>
            </a:xfrm>
            <a:prstGeom prst="chevron">
              <a:avLst>
                <a:gd fmla="val 50000" name="adj"/>
              </a:avLst>
            </a:prstGeom>
            <a:solidFill>
              <a:schemeClr val="accent5">
                <a:alpha val="84706"/>
              </a:schemeClr>
            </a:solidFill>
            <a:ln cap="flat" cmpd="thickThin" w="55000">
              <a:solidFill>
                <a:schemeClr val="accent5">
                  <a:alpha val="84706"/>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4"/>
            <p:cNvSpPr txBox="1"/>
            <p:nvPr/>
          </p:nvSpPr>
          <p:spPr>
            <a:xfrm>
              <a:off x="1" y="856364"/>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2011</a:t>
              </a:r>
              <a:endParaRPr sz="1400">
                <a:solidFill>
                  <a:schemeClr val="lt1"/>
                </a:solidFill>
                <a:latin typeface="Arial"/>
                <a:ea typeface="Arial"/>
                <a:cs typeface="Arial"/>
                <a:sym typeface="Arial"/>
              </a:endParaRPr>
            </a:p>
          </p:txBody>
        </p:sp>
        <p:sp>
          <p:nvSpPr>
            <p:cNvPr id="476" name="Google Shape;476;p14"/>
            <p:cNvSpPr/>
            <p:nvPr/>
          </p:nvSpPr>
          <p:spPr>
            <a:xfrm rot="5400000">
              <a:off x="5634801" y="-4538089"/>
              <a:ext cx="446357" cy="10754574"/>
            </a:xfrm>
            <a:prstGeom prst="round2SameRect">
              <a:avLst>
                <a:gd fmla="val 16667" name="adj1"/>
                <a:gd fmla="val 0" name="adj2"/>
              </a:avLst>
            </a:prstGeom>
            <a:solidFill>
              <a:schemeClr val="lt1">
                <a:alpha val="90196"/>
              </a:schemeClr>
            </a:solidFill>
            <a:ln cap="flat" cmpd="thickThin" w="55000">
              <a:solidFill>
                <a:schemeClr val="accent5">
                  <a:alpha val="84706"/>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4"/>
            <p:cNvSpPr txBox="1"/>
            <p:nvPr/>
          </p:nvSpPr>
          <p:spPr>
            <a:xfrm>
              <a:off x="480693" y="637808"/>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Workflow Reengineering Worksheets (WRWs) and Methods: </a:t>
              </a:r>
              <a:r>
                <a:rPr b="0" i="0" lang="en-US" sz="1400" u="none" cap="none" strike="noStrike">
                  <a:solidFill>
                    <a:srgbClr val="000000"/>
                  </a:solidFill>
                  <a:latin typeface="Arial"/>
                  <a:ea typeface="Arial"/>
                  <a:cs typeface="Arial"/>
                  <a:sym typeface="Arial"/>
                </a:rPr>
                <a:t>early use within and across organizations via the </a:t>
              </a:r>
              <a:r>
                <a:rPr b="1" i="1" lang="en-US" sz="1400" u="sng" cap="none" strike="noStrike">
                  <a:solidFill>
                    <a:srgbClr val="00B0F0"/>
                  </a:solidFill>
                  <a:latin typeface="Arial"/>
                  <a:ea typeface="Arial"/>
                  <a:cs typeface="Arial"/>
                  <a:sym typeface="Arial"/>
                  <a:hlinkClick r:id="rId5">
                    <a:extLst>
                      <a:ext uri="{A12FA001-AC4F-418D-AE19-62706E023703}">
                        <ahyp:hlinkClr val="tx"/>
                      </a:ext>
                    </a:extLst>
                  </a:hlinkClick>
                </a:rPr>
                <a:t>CDS Collaborative for Performance Improvement</a:t>
              </a:r>
              <a:r>
                <a:rPr b="1" i="0" lang="en-US" sz="1400" u="none" cap="none" strike="noStrike">
                  <a:solidFill>
                    <a:srgbClr val="00B0F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(initially funded by CHCF)</a:t>
              </a:r>
              <a:endParaRPr/>
            </a:p>
          </p:txBody>
        </p:sp>
        <p:sp>
          <p:nvSpPr>
            <p:cNvPr id="478" name="Google Shape;478;p14"/>
            <p:cNvSpPr/>
            <p:nvPr/>
          </p:nvSpPr>
          <p:spPr>
            <a:xfrm rot="5400000">
              <a:off x="-103005" y="1331908"/>
              <a:ext cx="686703" cy="480692"/>
            </a:xfrm>
            <a:prstGeom prst="chevron">
              <a:avLst>
                <a:gd fmla="val 50000" name="adj"/>
              </a:avLst>
            </a:prstGeom>
            <a:solidFill>
              <a:schemeClr val="accent5">
                <a:alpha val="78824"/>
              </a:schemeClr>
            </a:solidFill>
            <a:ln cap="flat" cmpd="thickThin" w="55000">
              <a:solidFill>
                <a:schemeClr val="accent5">
                  <a:alpha val="78824"/>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4"/>
            <p:cNvSpPr txBox="1"/>
            <p:nvPr/>
          </p:nvSpPr>
          <p:spPr>
            <a:xfrm>
              <a:off x="1" y="1469248"/>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dk1"/>
                </a:buClr>
                <a:buSzPts val="1400"/>
                <a:buFont typeface="Lucida Sans"/>
                <a:buNone/>
              </a:pPr>
              <a:r>
                <a:t/>
              </a:r>
              <a:endParaRPr b="1" sz="1400">
                <a:solidFill>
                  <a:schemeClr val="lt1"/>
                </a:solidFill>
                <a:latin typeface="Arial"/>
                <a:ea typeface="Arial"/>
                <a:cs typeface="Arial"/>
                <a:sym typeface="Arial"/>
              </a:endParaRPr>
            </a:p>
            <a:p>
              <a:pPr indent="0" lvl="0" marL="0" marR="0" rtl="0" algn="ctr">
                <a:lnSpc>
                  <a:spcPct val="90000"/>
                </a:lnSpc>
                <a:spcBef>
                  <a:spcPts val="490"/>
                </a:spcBef>
                <a:spcAft>
                  <a:spcPts val="0"/>
                </a:spcAft>
                <a:buClr>
                  <a:schemeClr val="lt1"/>
                </a:buClr>
                <a:buSzPts val="1400"/>
                <a:buFont typeface="Arial"/>
                <a:buNone/>
              </a:pPr>
              <a:r>
                <a:rPr b="1" lang="en-US" sz="1400">
                  <a:solidFill>
                    <a:schemeClr val="lt1"/>
                  </a:solidFill>
                  <a:latin typeface="Arial"/>
                  <a:ea typeface="Arial"/>
                  <a:cs typeface="Arial"/>
                  <a:sym typeface="Arial"/>
                </a:rPr>
                <a:t>2012</a:t>
              </a:r>
              <a:r>
                <a:rPr lang="en-US" sz="1400">
                  <a:solidFill>
                    <a:schemeClr val="lt1"/>
                  </a:solidFill>
                  <a:latin typeface="Arial"/>
                  <a:ea typeface="Arial"/>
                  <a:cs typeface="Arial"/>
                  <a:sym typeface="Arial"/>
                </a:rPr>
                <a:t>	</a:t>
              </a:r>
              <a:endParaRPr/>
            </a:p>
          </p:txBody>
        </p:sp>
        <p:sp>
          <p:nvSpPr>
            <p:cNvPr id="480" name="Google Shape;480;p14"/>
            <p:cNvSpPr/>
            <p:nvPr/>
          </p:nvSpPr>
          <p:spPr>
            <a:xfrm rot="5400000">
              <a:off x="5634683" y="-3954813"/>
              <a:ext cx="446591" cy="10754574"/>
            </a:xfrm>
            <a:prstGeom prst="round2SameRect">
              <a:avLst>
                <a:gd fmla="val 16667" name="adj1"/>
                <a:gd fmla="val 0" name="adj2"/>
              </a:avLst>
            </a:prstGeom>
            <a:solidFill>
              <a:schemeClr val="lt1">
                <a:alpha val="90196"/>
              </a:schemeClr>
            </a:solidFill>
            <a:ln cap="flat" cmpd="thickThin" w="55000">
              <a:solidFill>
                <a:schemeClr val="accent5">
                  <a:alpha val="78824"/>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4"/>
            <p:cNvSpPr txBox="1"/>
            <p:nvPr/>
          </p:nvSpPr>
          <p:spPr>
            <a:xfrm>
              <a:off x="480692" y="1220979"/>
              <a:ext cx="10732773" cy="40298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6">
                    <a:extLst>
                      <a:ext uri="{A12FA001-AC4F-418D-AE19-62706E023703}">
                        <ahyp:hlinkClr val="tx"/>
                      </a:ext>
                    </a:extLst>
                  </a:hlinkClick>
                </a:rPr>
                <a:t>HIMSS Guide to improving Outcomes with CDS (2e)</a:t>
              </a:r>
              <a:r>
                <a:rPr b="1" i="1" lang="en-US" sz="1400" u="none" cap="none" strike="noStrike">
                  <a:solidFill>
                    <a:srgbClr val="00B0F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further guidance on using WRWs, getting CDS 5 Rights right; still widely used/cited</a:t>
              </a:r>
              <a:r>
                <a:rPr b="0" i="1" lang="en-US" sz="1400" u="none" cap="none" strike="noStrike">
                  <a:solidFill>
                    <a:srgbClr val="000000"/>
                  </a:solidFill>
                  <a:latin typeface="Arial"/>
                  <a:ea typeface="Arial"/>
                  <a:cs typeface="Arial"/>
                  <a:sym typeface="Arial"/>
                </a:rPr>
                <a:t> </a:t>
              </a:r>
              <a:endParaRPr/>
            </a:p>
          </p:txBody>
        </p:sp>
        <p:sp>
          <p:nvSpPr>
            <p:cNvPr id="482" name="Google Shape;482;p14"/>
            <p:cNvSpPr/>
            <p:nvPr/>
          </p:nvSpPr>
          <p:spPr>
            <a:xfrm rot="5400000">
              <a:off x="-103005" y="1944792"/>
              <a:ext cx="686703" cy="480692"/>
            </a:xfrm>
            <a:prstGeom prst="chevron">
              <a:avLst>
                <a:gd fmla="val 50000" name="adj"/>
              </a:avLst>
            </a:prstGeom>
            <a:solidFill>
              <a:schemeClr val="accent5">
                <a:alpha val="73333"/>
              </a:schemeClr>
            </a:solidFill>
            <a:ln cap="flat" cmpd="thickThin" w="55000">
              <a:solidFill>
                <a:schemeClr val="accent5">
                  <a:alpha val="73333"/>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4"/>
            <p:cNvSpPr txBox="1"/>
            <p:nvPr/>
          </p:nvSpPr>
          <p:spPr>
            <a:xfrm>
              <a:off x="1" y="2082132"/>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2016</a:t>
              </a:r>
              <a:endParaRPr sz="1400">
                <a:solidFill>
                  <a:schemeClr val="lt1"/>
                </a:solidFill>
                <a:latin typeface="Arial"/>
                <a:ea typeface="Arial"/>
                <a:cs typeface="Arial"/>
                <a:sym typeface="Arial"/>
              </a:endParaRPr>
            </a:p>
          </p:txBody>
        </p:sp>
        <p:sp>
          <p:nvSpPr>
            <p:cNvPr id="484" name="Google Shape;484;p14"/>
            <p:cNvSpPr/>
            <p:nvPr/>
          </p:nvSpPr>
          <p:spPr>
            <a:xfrm rot="5400000">
              <a:off x="5634801" y="-3312321"/>
              <a:ext cx="446357" cy="10754574"/>
            </a:xfrm>
            <a:prstGeom prst="round2SameRect">
              <a:avLst>
                <a:gd fmla="val 16667" name="adj1"/>
                <a:gd fmla="val 0" name="adj2"/>
              </a:avLst>
            </a:prstGeom>
            <a:solidFill>
              <a:schemeClr val="lt1">
                <a:alpha val="90196"/>
              </a:schemeClr>
            </a:solidFill>
            <a:ln cap="flat" cmpd="thickThin" w="550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4"/>
            <p:cNvSpPr txBox="1"/>
            <p:nvPr/>
          </p:nvSpPr>
          <p:spPr>
            <a:xfrm>
              <a:off x="480693" y="1863576"/>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7">
                    <a:extLst>
                      <a:ext uri="{A12FA001-AC4F-418D-AE19-62706E023703}">
                        <ahyp:hlinkClr val="tx"/>
                      </a:ext>
                    </a:extLst>
                  </a:hlinkClick>
                </a:rPr>
                <a:t>HRSA-Sponsored guide to care transformation using WRWs: </a:t>
              </a:r>
              <a:r>
                <a:rPr b="0" i="0" lang="en-US" sz="1400" u="none" cap="none" strike="noStrike">
                  <a:solidFill>
                    <a:srgbClr val="000000"/>
                  </a:solidFill>
                  <a:latin typeface="Arial"/>
                  <a:ea typeface="Arial"/>
                  <a:cs typeface="Arial"/>
                  <a:sym typeface="Arial"/>
                </a:rPr>
                <a:t>Publicly available and frequently accessed (&gt;57,000 views)</a:t>
              </a:r>
              <a:r>
                <a:rPr b="0" i="1"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86" name="Google Shape;486;p14"/>
            <p:cNvSpPr/>
            <p:nvPr/>
          </p:nvSpPr>
          <p:spPr>
            <a:xfrm rot="5400000">
              <a:off x="-103005" y="2557676"/>
              <a:ext cx="686703" cy="480692"/>
            </a:xfrm>
            <a:prstGeom prst="chevron">
              <a:avLst>
                <a:gd fmla="val 50000" name="adj"/>
              </a:avLst>
            </a:prstGeom>
            <a:solidFill>
              <a:schemeClr val="accent5">
                <a:alpha val="67451"/>
              </a:schemeClr>
            </a:solidFill>
            <a:ln cap="flat" cmpd="thickThin" w="55000">
              <a:solidFill>
                <a:schemeClr val="accent5">
                  <a:alpha val="67451"/>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4"/>
            <p:cNvSpPr txBox="1"/>
            <p:nvPr/>
          </p:nvSpPr>
          <p:spPr>
            <a:xfrm>
              <a:off x="1" y="2695016"/>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2018</a:t>
              </a:r>
              <a:endParaRPr sz="1400">
                <a:solidFill>
                  <a:schemeClr val="lt1"/>
                </a:solidFill>
                <a:latin typeface="Arial"/>
                <a:ea typeface="Arial"/>
                <a:cs typeface="Arial"/>
                <a:sym typeface="Arial"/>
              </a:endParaRPr>
            </a:p>
          </p:txBody>
        </p:sp>
        <p:sp>
          <p:nvSpPr>
            <p:cNvPr id="488" name="Google Shape;488;p14"/>
            <p:cNvSpPr/>
            <p:nvPr/>
          </p:nvSpPr>
          <p:spPr>
            <a:xfrm rot="5400000">
              <a:off x="5634801" y="-2699437"/>
              <a:ext cx="446357" cy="10754574"/>
            </a:xfrm>
            <a:prstGeom prst="round2SameRect">
              <a:avLst>
                <a:gd fmla="val 16667" name="adj1"/>
                <a:gd fmla="val 0" name="adj2"/>
              </a:avLst>
            </a:prstGeom>
            <a:solidFill>
              <a:schemeClr val="lt1">
                <a:alpha val="90196"/>
              </a:schemeClr>
            </a:solidFill>
            <a:ln cap="flat" cmpd="thickThin" w="55000">
              <a:solidFill>
                <a:schemeClr val="accent5">
                  <a:alpha val="67451"/>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4"/>
            <p:cNvSpPr txBox="1"/>
            <p:nvPr/>
          </p:nvSpPr>
          <p:spPr>
            <a:xfrm>
              <a:off x="480693" y="2476460"/>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8">
                    <a:extLst>
                      <a:ext uri="{A12FA001-AC4F-418D-AE19-62706E023703}">
                        <ahyp:hlinkClr val="tx"/>
                      </a:ext>
                    </a:extLst>
                  </a:hlinkClick>
                </a:rPr>
                <a:t>AHRQ ACTS Initiative</a:t>
              </a:r>
              <a:r>
                <a:rPr b="1" i="1"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3 year, multi-stakeholder effort developed detailed future vision, </a:t>
              </a:r>
              <a:r>
                <a:rPr b="1" i="1" lang="en-US" sz="1400" u="sng" cap="none" strike="noStrike">
                  <a:solidFill>
                    <a:srgbClr val="00B0F0"/>
                  </a:solidFill>
                  <a:latin typeface="Arial"/>
                  <a:ea typeface="Arial"/>
                  <a:cs typeface="Arial"/>
                  <a:sym typeface="Arial"/>
                  <a:hlinkClick r:id="rId9">
                    <a:extLst>
                      <a:ext uri="{A12FA001-AC4F-418D-AE19-62706E023703}">
                        <ahyp:hlinkClr val="tx"/>
                      </a:ext>
                    </a:extLst>
                  </a:hlinkClick>
                </a:rPr>
                <a:t>10-year roadmap and execution concept demo</a:t>
              </a:r>
              <a:r>
                <a:rPr b="1" i="1" lang="en-US" sz="1400" u="none" cap="none" strike="noStrike">
                  <a:solidFill>
                    <a:srgbClr val="00B0F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for supporting Learning Health Systems in broadly realizing the Quintuple Aim; called for steps ACT now taking</a:t>
              </a:r>
              <a:endParaRPr/>
            </a:p>
          </p:txBody>
        </p:sp>
        <p:sp>
          <p:nvSpPr>
            <p:cNvPr id="490" name="Google Shape;490;p14"/>
            <p:cNvSpPr/>
            <p:nvPr/>
          </p:nvSpPr>
          <p:spPr>
            <a:xfrm rot="5400000">
              <a:off x="-103005" y="3170561"/>
              <a:ext cx="686703" cy="480692"/>
            </a:xfrm>
            <a:prstGeom prst="chevron">
              <a:avLst>
                <a:gd fmla="val 50000" name="adj"/>
              </a:avLst>
            </a:prstGeom>
            <a:solidFill>
              <a:schemeClr val="accent5">
                <a:alpha val="61961"/>
              </a:schemeClr>
            </a:solidFill>
            <a:ln cap="flat" cmpd="thickThin" w="55000">
              <a:solidFill>
                <a:schemeClr val="accent5">
                  <a:alpha val="61961"/>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14"/>
            <p:cNvSpPr txBox="1"/>
            <p:nvPr/>
          </p:nvSpPr>
          <p:spPr>
            <a:xfrm>
              <a:off x="1" y="3307901"/>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lang="en-US" sz="1400">
                  <a:solidFill>
                    <a:schemeClr val="lt1"/>
                  </a:solidFill>
                  <a:latin typeface="Arial"/>
                  <a:ea typeface="Arial"/>
                  <a:cs typeface="Arial"/>
                  <a:sym typeface="Arial"/>
                </a:rPr>
                <a:t>2019</a:t>
              </a:r>
              <a:endParaRPr/>
            </a:p>
          </p:txBody>
        </p:sp>
        <p:sp>
          <p:nvSpPr>
            <p:cNvPr id="492" name="Google Shape;492;p14"/>
            <p:cNvSpPr/>
            <p:nvPr/>
          </p:nvSpPr>
          <p:spPr>
            <a:xfrm rot="5400000">
              <a:off x="5634801" y="-2086553"/>
              <a:ext cx="446357" cy="10754574"/>
            </a:xfrm>
            <a:prstGeom prst="round2SameRect">
              <a:avLst>
                <a:gd fmla="val 16667" name="adj1"/>
                <a:gd fmla="val 0" name="adj2"/>
              </a:avLst>
            </a:prstGeom>
            <a:solidFill>
              <a:schemeClr val="lt1">
                <a:alpha val="90196"/>
              </a:schemeClr>
            </a:solidFill>
            <a:ln cap="flat" cmpd="thickThin" w="55000">
              <a:solidFill>
                <a:schemeClr val="accent5">
                  <a:alpha val="61961"/>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4"/>
            <p:cNvSpPr txBox="1"/>
            <p:nvPr/>
          </p:nvSpPr>
          <p:spPr>
            <a:xfrm>
              <a:off x="480693" y="3089344"/>
              <a:ext cx="10732785" cy="402779"/>
            </a:xfrm>
            <a:prstGeom prst="rect">
              <a:avLst/>
            </a:prstGeom>
            <a:noFill/>
            <a:ln>
              <a:noFill/>
            </a:ln>
          </p:spPr>
          <p:txBody>
            <a:bodyPr anchorCtr="0" anchor="ctr" bIns="8875" lIns="99550" spcFirstLastPara="1" rIns="8875" wrap="square" tIns="8875">
              <a:noAutofit/>
            </a:bodyPr>
            <a:lstStyle/>
            <a:p>
              <a:pPr indent="-114300" lvl="1" marL="114300" marR="0" rtl="0" algn="l">
                <a:lnSpc>
                  <a:spcPct val="90000"/>
                </a:lnSpc>
                <a:spcBef>
                  <a:spcPts val="0"/>
                </a:spcBef>
                <a:spcAft>
                  <a:spcPts val="0"/>
                </a:spcAft>
                <a:buClr>
                  <a:srgbClr val="00B0F0"/>
                </a:buClr>
                <a:buSzPts val="1400"/>
                <a:buFont typeface="Arial"/>
                <a:buNone/>
              </a:pPr>
              <a:r>
                <a:rPr b="1" i="0" lang="en-US" sz="1400" u="sng" cap="none" strike="noStrike">
                  <a:solidFill>
                    <a:srgbClr val="00B0F0"/>
                  </a:solidFill>
                  <a:latin typeface="Arial"/>
                  <a:ea typeface="Arial"/>
                  <a:cs typeface="Arial"/>
                  <a:sym typeface="Arial"/>
                  <a:hlinkClick r:id="rId10">
                    <a:extLst>
                      <a:ext uri="{A12FA001-AC4F-418D-AE19-62706E023703}">
                        <ahyp:hlinkClr val="tx"/>
                      </a:ext>
                    </a:extLst>
                  </a:hlinkClick>
                </a:rPr>
                <a:t>Stakeholder-driven Action Plan for Improving Pain Management, Opioid Use, OUD Treatment with CDS</a:t>
              </a:r>
              <a:r>
                <a:rPr b="1" i="0" lang="en-US" sz="1400" u="none" cap="none" strike="noStrike">
                  <a:solidFill>
                    <a:srgbClr val="00B0F0"/>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51 individuals from diverse stakeholder groups developed plan and began taking steps to execute it.</a:t>
              </a:r>
              <a:endParaRPr/>
            </a:p>
          </p:txBody>
        </p:sp>
        <p:sp>
          <p:nvSpPr>
            <p:cNvPr id="494" name="Google Shape;494;p14"/>
            <p:cNvSpPr/>
            <p:nvPr/>
          </p:nvSpPr>
          <p:spPr>
            <a:xfrm rot="5400000">
              <a:off x="-103005" y="3783445"/>
              <a:ext cx="686703" cy="480692"/>
            </a:xfrm>
            <a:prstGeom prst="chevron">
              <a:avLst>
                <a:gd fmla="val 50000" name="adj"/>
              </a:avLst>
            </a:prstGeom>
            <a:solidFill>
              <a:schemeClr val="accent5">
                <a:alpha val="56078"/>
              </a:schemeClr>
            </a:solidFill>
            <a:ln cap="flat" cmpd="thickThin" w="55000">
              <a:solidFill>
                <a:schemeClr val="accent5">
                  <a:alpha val="56078"/>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4"/>
            <p:cNvSpPr txBox="1"/>
            <p:nvPr/>
          </p:nvSpPr>
          <p:spPr>
            <a:xfrm>
              <a:off x="1" y="3920785"/>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2021</a:t>
              </a:r>
              <a:endParaRPr sz="1400">
                <a:solidFill>
                  <a:schemeClr val="lt1"/>
                </a:solidFill>
                <a:latin typeface="Arial"/>
                <a:ea typeface="Arial"/>
                <a:cs typeface="Arial"/>
                <a:sym typeface="Arial"/>
              </a:endParaRPr>
            </a:p>
          </p:txBody>
        </p:sp>
        <p:sp>
          <p:nvSpPr>
            <p:cNvPr id="496" name="Google Shape;496;p14"/>
            <p:cNvSpPr/>
            <p:nvPr/>
          </p:nvSpPr>
          <p:spPr>
            <a:xfrm rot="5400000">
              <a:off x="5634801" y="-1473669"/>
              <a:ext cx="446357" cy="10754574"/>
            </a:xfrm>
            <a:prstGeom prst="round2SameRect">
              <a:avLst>
                <a:gd fmla="val 16667" name="adj1"/>
                <a:gd fmla="val 0" name="adj2"/>
              </a:avLst>
            </a:prstGeom>
            <a:solidFill>
              <a:schemeClr val="lt1">
                <a:alpha val="90196"/>
              </a:schemeClr>
            </a:solidFill>
            <a:ln cap="flat" cmpd="thickThin" w="55000">
              <a:solidFill>
                <a:schemeClr val="accent5">
                  <a:alpha val="56078"/>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4"/>
            <p:cNvSpPr txBox="1"/>
            <p:nvPr/>
          </p:nvSpPr>
          <p:spPr>
            <a:xfrm>
              <a:off x="480693" y="3702228"/>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11">
                    <a:extLst>
                      <a:ext uri="{A12FA001-AC4F-418D-AE19-62706E023703}">
                        <ahyp:hlinkClr val="tx"/>
                      </a:ext>
                    </a:extLst>
                  </a:hlinkClick>
                </a:rPr>
                <a:t>LHS Collaborative</a:t>
              </a:r>
              <a:r>
                <a:rPr b="1" i="1" lang="en-US" sz="1400" u="sng" cap="none" strike="noStrike">
                  <a:solidFill>
                    <a:srgbClr val="000000"/>
                  </a:solidFill>
                  <a:latin typeface="Arial"/>
                  <a:ea typeface="Arial"/>
                  <a:cs typeface="Arial"/>
                  <a:sym typeface="Arial"/>
                  <a:hlinkClick r:id="rId12">
                    <a:extLst>
                      <a:ext uri="{A12FA001-AC4F-418D-AE19-62706E023703}">
                        <ahyp:hlinkClr val="tx"/>
                      </a:ext>
                    </a:extLst>
                  </a:hlinkClick>
                </a:rPr>
                <a:t>:</a:t>
              </a:r>
              <a:r>
                <a:rPr b="1" i="1"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Launched to execute ACTS Roadmap immediately after AHRQ’s funding ended; created target-focused learning communities with public / private support, e.g., on </a:t>
              </a:r>
              <a:r>
                <a:rPr b="1" i="1" lang="en-US" sz="1400" u="sng" cap="none" strike="noStrike">
                  <a:solidFill>
                    <a:srgbClr val="00B0F0"/>
                  </a:solidFill>
                  <a:latin typeface="Arial"/>
                  <a:ea typeface="Arial"/>
                  <a:cs typeface="Arial"/>
                  <a:sym typeface="Arial"/>
                  <a:hlinkClick r:id="rId13">
                    <a:extLst>
                      <a:ext uri="{A12FA001-AC4F-418D-AE19-62706E023703}">
                        <ahyp:hlinkClr val="tx"/>
                      </a:ext>
                    </a:extLst>
                  </a:hlinkClick>
                </a:rPr>
                <a:t>Pain/Opioids</a:t>
              </a:r>
              <a:r>
                <a:rPr b="1" i="1" lang="en-US" sz="1400" u="none" cap="none" strike="noStrike">
                  <a:solidFill>
                    <a:srgbClr val="00B0F0"/>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summative webinar </a:t>
              </a:r>
              <a:r>
                <a:rPr b="0" i="0" lang="en-US" sz="1400" u="sng" cap="none" strike="noStrike">
                  <a:solidFill>
                    <a:srgbClr val="00B0F0"/>
                  </a:solidFill>
                  <a:latin typeface="Arial"/>
                  <a:ea typeface="Arial"/>
                  <a:cs typeface="Arial"/>
                  <a:sym typeface="Arial"/>
                  <a:hlinkClick r:id="rId14">
                    <a:extLst>
                      <a:ext uri="{A12FA001-AC4F-418D-AE19-62706E023703}">
                        <ahyp:hlinkClr val="tx"/>
                      </a:ext>
                    </a:extLst>
                  </a:hlinkClick>
                </a:rPr>
                <a:t>slides</a:t>
              </a:r>
              <a:r>
                <a:rPr b="0" i="0" lang="en-US" sz="1400" u="none" cap="none" strike="noStrike">
                  <a:solidFill>
                    <a:schemeClr val="dk1"/>
                  </a:solidFill>
                  <a:latin typeface="Arial"/>
                  <a:ea typeface="Arial"/>
                  <a:cs typeface="Arial"/>
                  <a:sym typeface="Arial"/>
                </a:rPr>
                <a:t>, </a:t>
              </a:r>
              <a:r>
                <a:rPr b="0" i="0" lang="en-US" sz="1400" u="sng" cap="none" strike="noStrike">
                  <a:solidFill>
                    <a:srgbClr val="00B0F0"/>
                  </a:solidFill>
                  <a:latin typeface="Arial"/>
                  <a:ea typeface="Arial"/>
                  <a:cs typeface="Arial"/>
                  <a:sym typeface="Arial"/>
                  <a:hlinkClick r:id="rId15">
                    <a:extLst>
                      <a:ext uri="{A12FA001-AC4F-418D-AE19-62706E023703}">
                        <ahyp:hlinkClr val="tx"/>
                      </a:ext>
                    </a:extLst>
                  </a:hlinkClick>
                </a:rPr>
                <a:t>recording</a:t>
              </a:r>
              <a:r>
                <a:rPr b="0" i="0" lang="en-US" sz="1400" u="none" cap="none" strike="noStrike">
                  <a:solidFill>
                    <a:srgbClr val="00B0F0"/>
                  </a:solidFill>
                  <a:latin typeface="Arial"/>
                  <a:ea typeface="Arial"/>
                  <a:cs typeface="Arial"/>
                  <a:sym typeface="Arial"/>
                </a:rPr>
                <a:t>)</a:t>
              </a:r>
              <a:endParaRPr b="1" i="1" sz="1400" u="none" cap="none" strike="noStrike">
                <a:solidFill>
                  <a:srgbClr val="00B0F0"/>
                </a:solidFill>
                <a:latin typeface="Arial"/>
                <a:ea typeface="Arial"/>
                <a:cs typeface="Arial"/>
                <a:sym typeface="Arial"/>
              </a:endParaRPr>
            </a:p>
          </p:txBody>
        </p:sp>
        <p:sp>
          <p:nvSpPr>
            <p:cNvPr id="498" name="Google Shape;498;p14"/>
            <p:cNvSpPr/>
            <p:nvPr/>
          </p:nvSpPr>
          <p:spPr>
            <a:xfrm rot="5400000">
              <a:off x="-103005" y="4396329"/>
              <a:ext cx="686703" cy="480692"/>
            </a:xfrm>
            <a:prstGeom prst="chevron">
              <a:avLst>
                <a:gd fmla="val 50000" name="adj"/>
              </a:avLst>
            </a:prstGeom>
            <a:solidFill>
              <a:schemeClr val="accent5">
                <a:alpha val="50196"/>
              </a:schemeClr>
            </a:solidFill>
            <a:ln cap="flat" cmpd="thickThin" w="55000">
              <a:solidFill>
                <a:schemeClr val="accent5">
                  <a:alpha val="50196"/>
                </a:schemeClr>
              </a:solidFill>
              <a:prstDash val="solid"/>
              <a:round/>
              <a:headEnd len="sm" w="sm" type="none"/>
              <a:tailEnd len="sm" w="sm" type="none"/>
            </a:ln>
            <a:effectLst>
              <a:outerShdw blurRad="50800" rotWithShape="0" dir="5400000" dist="381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4"/>
            <p:cNvSpPr txBox="1"/>
            <p:nvPr/>
          </p:nvSpPr>
          <p:spPr>
            <a:xfrm>
              <a:off x="1" y="4533669"/>
              <a:ext cx="480692" cy="206011"/>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chemeClr val="lt1"/>
                </a:buClr>
                <a:buSzPts val="1400"/>
                <a:buFont typeface="Arial"/>
                <a:buNone/>
              </a:pPr>
              <a:r>
                <a:rPr b="1" lang="en-US" sz="1400">
                  <a:solidFill>
                    <a:schemeClr val="lt1"/>
                  </a:solidFill>
                  <a:latin typeface="Arial"/>
                  <a:ea typeface="Arial"/>
                  <a:cs typeface="Arial"/>
                  <a:sym typeface="Arial"/>
                </a:rPr>
                <a:t>2023</a:t>
              </a:r>
              <a:endParaRPr sz="1400">
                <a:solidFill>
                  <a:schemeClr val="lt1"/>
                </a:solidFill>
                <a:latin typeface="Arial"/>
                <a:ea typeface="Arial"/>
                <a:cs typeface="Arial"/>
                <a:sym typeface="Arial"/>
              </a:endParaRPr>
            </a:p>
          </p:txBody>
        </p:sp>
        <p:sp>
          <p:nvSpPr>
            <p:cNvPr id="500" name="Google Shape;500;p14"/>
            <p:cNvSpPr/>
            <p:nvPr/>
          </p:nvSpPr>
          <p:spPr>
            <a:xfrm rot="5400000">
              <a:off x="5634801" y="-860784"/>
              <a:ext cx="446357" cy="10754574"/>
            </a:xfrm>
            <a:prstGeom prst="round2SameRect">
              <a:avLst>
                <a:gd fmla="val 16667" name="adj1"/>
                <a:gd fmla="val 0" name="adj2"/>
              </a:avLst>
            </a:prstGeom>
            <a:solidFill>
              <a:srgbClr val="D6FFB1">
                <a:alpha val="89804"/>
              </a:srgbClr>
            </a:solidFill>
            <a:ln cap="flat" cmpd="thickThin" w="55000">
              <a:solidFill>
                <a:schemeClr val="accent5">
                  <a:alpha val="50196"/>
                </a:scheme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14"/>
            <p:cNvSpPr txBox="1"/>
            <p:nvPr/>
          </p:nvSpPr>
          <p:spPr>
            <a:xfrm>
              <a:off x="480693" y="4315113"/>
              <a:ext cx="10732785" cy="402779"/>
            </a:xfrm>
            <a:prstGeom prst="rect">
              <a:avLst/>
            </a:prstGeom>
            <a:noFill/>
            <a:ln>
              <a:noFill/>
            </a:ln>
          </p:spPr>
          <p:txBody>
            <a:bodyPr anchorCtr="0" anchor="ctr" bIns="8875" lIns="99550" spcFirstLastPara="1" rIns="8875" wrap="square" tIns="8875">
              <a:noAutofit/>
            </a:bodyPr>
            <a:lstStyle/>
            <a:p>
              <a:pPr indent="0" lvl="1" marL="0" marR="0" rtl="0" algn="l">
                <a:lnSpc>
                  <a:spcPct val="100000"/>
                </a:lnSpc>
                <a:spcBef>
                  <a:spcPts val="0"/>
                </a:spcBef>
                <a:spcAft>
                  <a:spcPts val="0"/>
                </a:spcAft>
                <a:buClr>
                  <a:srgbClr val="00B0F0"/>
                </a:buClr>
                <a:buSzPts val="1400"/>
                <a:buFont typeface="Arial"/>
                <a:buNone/>
              </a:pPr>
              <a:r>
                <a:rPr b="1" i="1" lang="en-US" sz="1400" u="sng" cap="none" strike="noStrike">
                  <a:solidFill>
                    <a:srgbClr val="00B0F0"/>
                  </a:solidFill>
                  <a:latin typeface="Arial"/>
                  <a:ea typeface="Arial"/>
                  <a:cs typeface="Arial"/>
                  <a:sym typeface="Arial"/>
                  <a:hlinkClick r:id="rId16">
                    <a:extLst>
                      <a:ext uri="{A12FA001-AC4F-418D-AE19-62706E023703}">
                        <ahyp:hlinkClr val="tx"/>
                      </a:ext>
                    </a:extLst>
                  </a:hlinkClick>
                </a:rPr>
                <a:t>ACT Initiative</a:t>
              </a:r>
              <a:r>
                <a:rPr b="1" i="1" lang="en-US" sz="1400" u="none" cap="none" strike="noStrike">
                  <a:solidFill>
                    <a:srgbClr val="000000"/>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Builds on / replaces LHS Collaborative; launch summit attended by 70+ stakeholders; approach = use WRW-related methods/ tools / collaborations to execute Roadmaps above; delivering value diverse and growing public/private sector orgs</a:t>
              </a:r>
              <a:endParaRPr/>
            </a:p>
          </p:txBody>
        </p:sp>
      </p:grpSp>
      <p:sp>
        <p:nvSpPr>
          <p:cNvPr id="502" name="Google Shape;502;p1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
        <p:nvSpPr>
          <p:cNvPr id="503" name="Google Shape;503;p14"/>
          <p:cNvSpPr txBox="1"/>
          <p:nvPr/>
        </p:nvSpPr>
        <p:spPr>
          <a:xfrm>
            <a:off x="3079149" y="5652135"/>
            <a:ext cx="8988467" cy="707886"/>
          </a:xfrm>
          <a:prstGeom prst="rect">
            <a:avLst/>
          </a:prstGeom>
          <a:noFill/>
          <a:ln cap="flat" cmpd="sng" w="9525">
            <a:solidFill>
              <a:schemeClr val="accent1"/>
            </a:solidFill>
            <a:prstDash val="dash"/>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70C0"/>
                </a:solidFill>
                <a:latin typeface="Arial"/>
                <a:ea typeface="Arial"/>
                <a:cs typeface="Arial"/>
                <a:sym typeface="Arial"/>
              </a:rPr>
              <a:t>ACT Differentiators: </a:t>
            </a:r>
            <a:r>
              <a:rPr i="1" lang="en-US" sz="2000">
                <a:solidFill>
                  <a:schemeClr val="dk1"/>
                </a:solidFill>
                <a:latin typeface="Arial"/>
                <a:ea typeface="Arial"/>
                <a:cs typeface="Arial"/>
                <a:sym typeface="Arial"/>
              </a:rPr>
              <a:t>Proven, scalable approach to workflow reengineering and robust cross-stakeholder collaboration to accelerate care transformation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15"/>
          <p:cNvSpPr txBox="1"/>
          <p:nvPr>
            <p:ph type="title"/>
          </p:nvPr>
        </p:nvSpPr>
        <p:spPr>
          <a:xfrm>
            <a:off x="609600" y="64569"/>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sz="3700"/>
              <a:t>Foundations for ACT methods / tools: </a:t>
            </a:r>
            <a:br>
              <a:rPr lang="en-US" sz="3700"/>
            </a:br>
            <a:r>
              <a:rPr lang="en-US" sz="3700"/>
              <a:t>Clinical Decision Support 5 Rights</a:t>
            </a:r>
            <a:endParaRPr/>
          </a:p>
        </p:txBody>
      </p:sp>
      <p:sp>
        <p:nvSpPr>
          <p:cNvPr id="510" name="Google Shape;510;p15"/>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ahoma"/>
                <a:ea typeface="Tahoma"/>
                <a:cs typeface="Tahoma"/>
                <a:sym typeface="Tahoma"/>
              </a:rPr>
              <a:t>‹#›</a:t>
            </a:fld>
            <a:endParaRPr>
              <a:latin typeface="Tahoma"/>
              <a:ea typeface="Tahoma"/>
              <a:cs typeface="Tahoma"/>
              <a:sym typeface="Tahoma"/>
            </a:endParaRPr>
          </a:p>
        </p:txBody>
      </p:sp>
      <p:pic>
        <p:nvPicPr>
          <p:cNvPr id="511" name="Google Shape;511;p15"/>
          <p:cNvPicPr preferRelativeResize="0"/>
          <p:nvPr/>
        </p:nvPicPr>
        <p:blipFill rotWithShape="1">
          <a:blip r:embed="rId3">
            <a:alphaModFix/>
          </a:blip>
          <a:srcRect b="0" l="0" r="0" t="0"/>
          <a:stretch/>
        </p:blipFill>
        <p:spPr>
          <a:xfrm>
            <a:off x="340550" y="1637449"/>
            <a:ext cx="4879019" cy="4303545"/>
          </a:xfrm>
          <a:prstGeom prst="rect">
            <a:avLst/>
          </a:prstGeom>
          <a:noFill/>
          <a:ln cap="flat" cmpd="sng" w="9525">
            <a:solidFill>
              <a:schemeClr val="dk1"/>
            </a:solidFill>
            <a:prstDash val="solid"/>
            <a:round/>
            <a:headEnd len="sm" w="sm" type="none"/>
            <a:tailEnd len="sm" w="sm" type="none"/>
          </a:ln>
        </p:spPr>
      </p:pic>
      <p:sp>
        <p:nvSpPr>
          <p:cNvPr descr="Rectangle: Click to edit Master text styles&#10;Second level&#10;Third level&#10;Fourth level&#10;Fifth level" id="512" name="Google Shape;512;p15"/>
          <p:cNvSpPr txBox="1"/>
          <p:nvPr/>
        </p:nvSpPr>
        <p:spPr>
          <a:xfrm>
            <a:off x="5717399" y="1791120"/>
            <a:ext cx="5812297" cy="218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u="sng">
                <a:solidFill>
                  <a:srgbClr val="00B0F0"/>
                </a:solidFill>
                <a:latin typeface="Arial"/>
                <a:ea typeface="Arial"/>
                <a:cs typeface="Arial"/>
                <a:sym typeface="Arial"/>
                <a:hlinkClick r:id="rId4">
                  <a:extLst>
                    <a:ext uri="{A12FA001-AC4F-418D-AE19-62706E023703}">
                      <ahyp:hlinkClr val="tx"/>
                    </a:ext>
                  </a:extLst>
                </a:hlinkClick>
              </a:rPr>
              <a:t>CDS 5 Rights</a:t>
            </a:r>
            <a:r>
              <a:rPr lang="en-US" sz="2400">
                <a:solidFill>
                  <a:srgbClr val="00B0F0"/>
                </a:solidFill>
                <a:latin typeface="Arial"/>
                <a:ea typeface="Arial"/>
                <a:cs typeface="Arial"/>
                <a:sym typeface="Arial"/>
              </a:rPr>
              <a:t> </a:t>
            </a:r>
            <a:r>
              <a:rPr lang="en-US" sz="2400">
                <a:solidFill>
                  <a:schemeClr val="dk1"/>
                </a:solidFill>
                <a:latin typeface="Arial"/>
                <a:ea typeface="Arial"/>
                <a:cs typeface="Arial"/>
                <a:sym typeface="Arial"/>
              </a:rPr>
              <a:t>(2006)</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Broadly useful framework for improving care processes and outcomes; </a:t>
            </a:r>
            <a:r>
              <a:rPr lang="en-US" sz="1800">
                <a:solidFill>
                  <a:schemeClr val="dk1"/>
                </a:solidFill>
                <a:highlight>
                  <a:srgbClr val="FFFF00"/>
                </a:highlight>
                <a:latin typeface="Arial"/>
                <a:ea typeface="Arial"/>
                <a:cs typeface="Arial"/>
                <a:sym typeface="Arial"/>
              </a:rPr>
              <a:t>springboard for reengineering worksheets / methods</a:t>
            </a:r>
            <a:endParaRPr/>
          </a:p>
          <a:p>
            <a:pPr indent="-285750" lvl="0" marL="285750" marR="0" rtl="0" algn="l">
              <a:spcBef>
                <a:spcPts val="2700"/>
              </a:spcBef>
              <a:spcAft>
                <a:spcPts val="0"/>
              </a:spcAft>
              <a:buClr>
                <a:schemeClr val="accent1"/>
              </a:buClr>
              <a:buSzPts val="1224"/>
              <a:buFont typeface="Arial"/>
              <a:buChar char="•"/>
            </a:pPr>
            <a:r>
              <a:rPr lang="en-US" sz="1800" u="sng">
                <a:solidFill>
                  <a:srgbClr val="00B0F0"/>
                </a:solidFill>
                <a:latin typeface="Arial"/>
                <a:ea typeface="Arial"/>
                <a:cs typeface="Arial"/>
                <a:sym typeface="Arial"/>
                <a:hlinkClick r:id="rId5">
                  <a:extLst>
                    <a:ext uri="{A12FA001-AC4F-418D-AE19-62706E023703}">
                      <ahyp:hlinkClr val="tx"/>
                    </a:ext>
                  </a:extLst>
                </a:hlinkClick>
              </a:rPr>
              <a:t>Recommended</a:t>
            </a:r>
            <a:r>
              <a:rPr lang="en-US" sz="1800">
                <a:solidFill>
                  <a:schemeClr val="dk1"/>
                </a:solidFill>
                <a:latin typeface="Arial"/>
                <a:ea typeface="Arial"/>
                <a:cs typeface="Arial"/>
                <a:sym typeface="Arial"/>
              </a:rPr>
              <a:t> by CMS as a best practice for health IT-enabled quality improvement</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Widely cited and used in CDS / care transformation efforts; question on informatics board exams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16"/>
          <p:cNvSpPr txBox="1"/>
          <p:nvPr>
            <p:ph type="title"/>
          </p:nvPr>
        </p:nvSpPr>
        <p:spPr>
          <a:xfrm>
            <a:off x="609600" y="64569"/>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sz="3700"/>
              <a:t>Foundations for ACT methods / tools: </a:t>
            </a:r>
            <a:br>
              <a:rPr lang="en-US" sz="3700"/>
            </a:br>
            <a:r>
              <a:rPr lang="en-US" sz="3700"/>
              <a:t>HIMSS guidebooks on improving outcomes</a:t>
            </a:r>
            <a:endParaRPr/>
          </a:p>
        </p:txBody>
      </p:sp>
      <p:sp>
        <p:nvSpPr>
          <p:cNvPr id="519" name="Google Shape;519;p1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ahoma"/>
                <a:ea typeface="Tahoma"/>
                <a:cs typeface="Tahoma"/>
                <a:sym typeface="Tahoma"/>
              </a:rPr>
              <a:t>‹#›</a:t>
            </a:fld>
            <a:endParaRPr>
              <a:latin typeface="Tahoma"/>
              <a:ea typeface="Tahoma"/>
              <a:cs typeface="Tahoma"/>
              <a:sym typeface="Tahoma"/>
            </a:endParaRPr>
          </a:p>
        </p:txBody>
      </p:sp>
      <p:pic>
        <p:nvPicPr>
          <p:cNvPr id="520" name="Google Shape;520;p16"/>
          <p:cNvPicPr preferRelativeResize="0"/>
          <p:nvPr/>
        </p:nvPicPr>
        <p:blipFill rotWithShape="1">
          <a:blip r:embed="rId3">
            <a:alphaModFix/>
          </a:blip>
          <a:srcRect b="0" l="0" r="0" t="0"/>
          <a:stretch/>
        </p:blipFill>
        <p:spPr>
          <a:xfrm>
            <a:off x="609600" y="1456719"/>
            <a:ext cx="3710414" cy="4314323"/>
          </a:xfrm>
          <a:prstGeom prst="rect">
            <a:avLst/>
          </a:prstGeom>
          <a:noFill/>
          <a:ln>
            <a:noFill/>
          </a:ln>
        </p:spPr>
      </p:pic>
      <p:sp>
        <p:nvSpPr>
          <p:cNvPr descr="Rectangle: Click to edit Master text styles&#10;Second level&#10;Third level&#10;Fourth level&#10;Fifth level" id="521" name="Google Shape;521;p16"/>
          <p:cNvSpPr txBox="1"/>
          <p:nvPr/>
        </p:nvSpPr>
        <p:spPr>
          <a:xfrm>
            <a:off x="4862692" y="2012776"/>
            <a:ext cx="6493167" cy="2454997"/>
          </a:xfrm>
          <a:prstGeom prst="rect">
            <a:avLst/>
          </a:prstGeom>
          <a:solidFill>
            <a:schemeClr val="lt1"/>
          </a:solid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chemeClr val="accent1"/>
              </a:buClr>
              <a:buSzPts val="1224"/>
              <a:buFont typeface="Arial"/>
              <a:buChar char="•"/>
            </a:pPr>
            <a:r>
              <a:rPr lang="en-US" sz="1800">
                <a:solidFill>
                  <a:schemeClr val="dk1"/>
                </a:solidFill>
                <a:latin typeface="Arial"/>
                <a:ea typeface="Arial"/>
                <a:cs typeface="Arial"/>
                <a:sym typeface="Arial"/>
              </a:rPr>
              <a:t>3 HIMSS Bestsellers, Books of the Year </a:t>
            </a:r>
            <a:endParaRPr/>
          </a:p>
          <a:p>
            <a:pPr indent="-285750" lvl="0" marL="285750" marR="0" rtl="0" algn="l">
              <a:spcBef>
                <a:spcPts val="2700"/>
              </a:spcBef>
              <a:spcAft>
                <a:spcPts val="0"/>
              </a:spcAft>
              <a:buClr>
                <a:schemeClr val="accent1"/>
              </a:buClr>
              <a:buSzPts val="1224"/>
              <a:buFont typeface="Arial"/>
              <a:buChar char="•"/>
            </a:pPr>
            <a:r>
              <a:rPr lang="en-US" sz="1800" u="sng">
                <a:solidFill>
                  <a:srgbClr val="00B0F0"/>
                </a:solidFill>
                <a:latin typeface="Arial"/>
                <a:ea typeface="Arial"/>
                <a:cs typeface="Arial"/>
                <a:sym typeface="Arial"/>
                <a:hlinkClick r:id="rId4">
                  <a:extLst>
                    <a:ext uri="{A12FA001-AC4F-418D-AE19-62706E023703}">
                      <ahyp:hlinkClr val="tx"/>
                    </a:ext>
                  </a:extLst>
                </a:hlinkClick>
              </a:rPr>
              <a:t>Latest published in 2012</a:t>
            </a:r>
            <a:r>
              <a:rPr lang="en-US" sz="1800">
                <a:solidFill>
                  <a:schemeClr val="dk1"/>
                </a:solidFill>
                <a:latin typeface="Arial"/>
                <a:ea typeface="Arial"/>
                <a:cs typeface="Arial"/>
                <a:sym typeface="Arial"/>
              </a:rPr>
              <a:t>, still widely used and cited</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Sponsored by AHRQ; 5 co-publishers</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highlight>
                  <a:srgbClr val="FFFF00"/>
                </a:highlight>
                <a:latin typeface="Arial"/>
                <a:ea typeface="Arial"/>
                <a:cs typeface="Arial"/>
                <a:sym typeface="Arial"/>
              </a:rPr>
              <a:t>Workflow Reengineering Worksheets to address CDS 5 Rights effectively</a:t>
            </a:r>
            <a:endParaRPr/>
          </a:p>
          <a:p>
            <a:pPr indent="-285750" lvl="0" marL="285750" marR="0" rtl="0" algn="l">
              <a:spcBef>
                <a:spcPts val="2700"/>
              </a:spcBef>
              <a:spcAft>
                <a:spcPts val="0"/>
              </a:spcAft>
              <a:buClr>
                <a:schemeClr val="accent1"/>
              </a:buClr>
              <a:buSzPts val="1224"/>
              <a:buFont typeface="Arial"/>
              <a:buChar char="•"/>
            </a:pPr>
            <a:r>
              <a:rPr lang="en-US" sz="1800" u="sng">
                <a:solidFill>
                  <a:srgbClr val="00B0F0"/>
                </a:solidFill>
                <a:latin typeface="Arial"/>
                <a:ea typeface="Arial"/>
                <a:cs typeface="Arial"/>
                <a:sym typeface="Arial"/>
                <a:hlinkClick r:id="rId5">
                  <a:extLst>
                    <a:ext uri="{A12FA001-AC4F-418D-AE19-62706E023703}">
                      <ahyp:hlinkClr val="tx"/>
                    </a:ext>
                  </a:extLst>
                </a:hlinkClick>
              </a:rPr>
              <a:t>Tasks and Key Lessons</a:t>
            </a:r>
            <a:r>
              <a:rPr lang="en-US" sz="1800">
                <a:solidFill>
                  <a:srgbClr val="00B0F0"/>
                </a:solidFill>
                <a:latin typeface="Arial"/>
                <a:ea typeface="Arial"/>
                <a:cs typeface="Arial"/>
                <a:sym typeface="Arial"/>
              </a:rPr>
              <a:t> </a:t>
            </a:r>
            <a:r>
              <a:rPr lang="en-US" sz="1800">
                <a:solidFill>
                  <a:schemeClr val="dk1"/>
                </a:solidFill>
                <a:latin typeface="Arial"/>
                <a:ea typeface="Arial"/>
                <a:cs typeface="Arial"/>
                <a:sym typeface="Arial"/>
              </a:rPr>
              <a:t>from each chapter,</a:t>
            </a:r>
            <a:r>
              <a:rPr lang="en-US" sz="1800">
                <a:solidFill>
                  <a:srgbClr val="00B0F0"/>
                </a:solidFill>
                <a:latin typeface="Arial"/>
                <a:ea typeface="Arial"/>
                <a:cs typeface="Arial"/>
                <a:sym typeface="Arial"/>
              </a:rPr>
              <a:t> </a:t>
            </a:r>
            <a:r>
              <a:rPr lang="en-US" sz="1800" u="sng">
                <a:solidFill>
                  <a:srgbClr val="00B0F0"/>
                </a:solidFill>
                <a:latin typeface="Arial"/>
                <a:ea typeface="Arial"/>
                <a:cs typeface="Arial"/>
                <a:sym typeface="Arial"/>
                <a:hlinkClick r:id="rId6">
                  <a:extLst>
                    <a:ext uri="{A12FA001-AC4F-418D-AE19-62706E023703}">
                      <ahyp:hlinkClr val="tx"/>
                    </a:ext>
                  </a:extLst>
                </a:hlinkClick>
              </a:rPr>
              <a:t>worksheet list</a:t>
            </a:r>
            <a:endParaRPr sz="1800">
              <a:solidFill>
                <a:srgbClr val="00B0F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17"/>
          <p:cNvSpPr txBox="1"/>
          <p:nvPr>
            <p:ph type="title"/>
          </p:nvPr>
        </p:nvSpPr>
        <p:spPr>
          <a:xfrm>
            <a:off x="609600" y="64569"/>
            <a:ext cx="10972800" cy="934237"/>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sz="3700"/>
              <a:t>Foundations for ACT methods / tools: </a:t>
            </a:r>
            <a:br>
              <a:rPr lang="en-US" sz="3700"/>
            </a:br>
            <a:r>
              <a:rPr lang="en-US" sz="3700"/>
              <a:t>US Gov’t guidance on care transformation</a:t>
            </a:r>
            <a:endParaRPr/>
          </a:p>
        </p:txBody>
      </p:sp>
      <p:sp>
        <p:nvSpPr>
          <p:cNvPr id="528" name="Google Shape;528;p1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ahoma"/>
                <a:ea typeface="Tahoma"/>
                <a:cs typeface="Tahoma"/>
                <a:sym typeface="Tahoma"/>
              </a:rPr>
              <a:t>‹#›</a:t>
            </a:fld>
            <a:endParaRPr>
              <a:latin typeface="Tahoma"/>
              <a:ea typeface="Tahoma"/>
              <a:cs typeface="Tahoma"/>
              <a:sym typeface="Tahoma"/>
            </a:endParaRPr>
          </a:p>
        </p:txBody>
      </p:sp>
      <p:pic>
        <p:nvPicPr>
          <p:cNvPr id="529" name="Google Shape;529;p17"/>
          <p:cNvPicPr preferRelativeResize="0"/>
          <p:nvPr/>
        </p:nvPicPr>
        <p:blipFill rotWithShape="1">
          <a:blip r:embed="rId3">
            <a:alphaModFix/>
          </a:blip>
          <a:srcRect b="0" l="0" r="0" t="0"/>
          <a:stretch/>
        </p:blipFill>
        <p:spPr>
          <a:xfrm>
            <a:off x="486482" y="1207570"/>
            <a:ext cx="3621284" cy="4689860"/>
          </a:xfrm>
          <a:prstGeom prst="rect">
            <a:avLst/>
          </a:prstGeom>
          <a:noFill/>
          <a:ln>
            <a:noFill/>
          </a:ln>
        </p:spPr>
      </p:pic>
      <p:sp>
        <p:nvSpPr>
          <p:cNvPr descr="Rectangle: Click to edit Master text styles&#10;Second level&#10;Third level&#10;Fourth level&#10;Fifth level" id="530" name="Google Shape;530;p17"/>
          <p:cNvSpPr txBox="1"/>
          <p:nvPr/>
        </p:nvSpPr>
        <p:spPr>
          <a:xfrm>
            <a:off x="4600135" y="1912494"/>
            <a:ext cx="7417241" cy="34793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u="sng">
                <a:solidFill>
                  <a:srgbClr val="00B0F0"/>
                </a:solidFill>
                <a:latin typeface="Arial"/>
                <a:ea typeface="Arial"/>
                <a:cs typeface="Arial"/>
                <a:sym typeface="Arial"/>
                <a:hlinkClick r:id="rId4">
                  <a:extLst>
                    <a:ext uri="{A12FA001-AC4F-418D-AE19-62706E023703}">
                      <ahyp:hlinkClr val="tx"/>
                    </a:ext>
                  </a:extLst>
                </a:hlinkClick>
              </a:rPr>
              <a:t>Guide to Improving Care Processes and Outcomes</a:t>
            </a:r>
            <a:endParaRPr sz="2400">
              <a:solidFill>
                <a:srgbClr val="00B0F0"/>
              </a:solidFill>
              <a:latin typeface="Arial"/>
              <a:ea typeface="Arial"/>
              <a:cs typeface="Arial"/>
              <a:sym typeface="Arial"/>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Builds on content in last HIMSS guidebook</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US Gov’t funded web resource (HRSA, 2016)</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Over 57,000 views</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highlight>
                  <a:srgbClr val="FFFF00"/>
                </a:highlight>
                <a:latin typeface="Arial"/>
                <a:ea typeface="Arial"/>
                <a:cs typeface="Arial"/>
                <a:sym typeface="Arial"/>
              </a:rPr>
              <a:t>Provides additional Workflow Reengineering Worksheets and guidance</a:t>
            </a:r>
            <a:endParaRPr/>
          </a:p>
          <a:p>
            <a:pPr indent="-216662" lvl="0" marL="285750" marR="0" rtl="0" algn="l">
              <a:lnSpc>
                <a:spcPct val="90000"/>
              </a:lnSpc>
              <a:spcBef>
                <a:spcPts val="2600"/>
              </a:spcBef>
              <a:spcAft>
                <a:spcPts val="0"/>
              </a:spcAft>
              <a:buClr>
                <a:schemeClr val="accent1"/>
              </a:buClr>
              <a:buSzPts val="1088"/>
              <a:buFont typeface="Arial"/>
              <a:buNone/>
            </a:pPr>
            <a:r>
              <a:t/>
            </a:r>
            <a:endParaRPr sz="16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18"/>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ahoma"/>
                <a:ea typeface="Tahoma"/>
                <a:cs typeface="Tahoma"/>
                <a:sym typeface="Tahoma"/>
              </a:rPr>
              <a:t>‹#›</a:t>
            </a:fld>
            <a:endParaRPr>
              <a:latin typeface="Tahoma"/>
              <a:ea typeface="Tahoma"/>
              <a:cs typeface="Tahoma"/>
              <a:sym typeface="Tahoma"/>
            </a:endParaRPr>
          </a:p>
        </p:txBody>
      </p:sp>
      <p:sp>
        <p:nvSpPr>
          <p:cNvPr descr="Rectangle: Click to edit Master text styles&#10;Second level&#10;Third level&#10;Fourth level&#10;Fifth level" id="537" name="Google Shape;537;p18"/>
          <p:cNvSpPr txBox="1"/>
          <p:nvPr/>
        </p:nvSpPr>
        <p:spPr>
          <a:xfrm>
            <a:off x="4712677" y="1992834"/>
            <a:ext cx="6757013" cy="3713997"/>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chemeClr val="accent1"/>
              </a:buClr>
              <a:buSzPts val="1224"/>
              <a:buFont typeface="Arial"/>
              <a:buChar char="•"/>
            </a:pPr>
            <a:r>
              <a:rPr lang="en-US" sz="1800">
                <a:solidFill>
                  <a:schemeClr val="dk1"/>
                </a:solidFill>
                <a:latin typeface="Arial"/>
                <a:ea typeface="Arial"/>
                <a:cs typeface="Arial"/>
                <a:sym typeface="Arial"/>
              </a:rPr>
              <a:t>Seeded with funding from California Healthcare Foundation (2011-13; final report </a:t>
            </a:r>
            <a:r>
              <a:rPr lang="en-US" sz="1800" u="sng">
                <a:solidFill>
                  <a:srgbClr val="00B0F0"/>
                </a:solidFill>
                <a:latin typeface="Arial"/>
                <a:ea typeface="Arial"/>
                <a:cs typeface="Arial"/>
                <a:sym typeface="Arial"/>
                <a:hlinkClick r:id="rId3">
                  <a:extLst>
                    <a:ext uri="{A12FA001-AC4F-418D-AE19-62706E023703}">
                      <ahyp:hlinkClr val="tx"/>
                    </a:ext>
                  </a:extLst>
                </a:hlinkClick>
              </a:rPr>
              <a:t>here</a:t>
            </a:r>
            <a:r>
              <a:rPr lang="en-US" sz="1800">
                <a:solidFill>
                  <a:schemeClr val="dk1"/>
                </a:solidFill>
                <a:latin typeface="Arial"/>
                <a:ea typeface="Arial"/>
                <a:cs typeface="Arial"/>
                <a:sym typeface="Arial"/>
              </a:rPr>
              <a:t>)</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Engaged many provider organizations and other stakeholders</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highlight>
                  <a:srgbClr val="FFFF00"/>
                </a:highlight>
                <a:latin typeface="Arial"/>
                <a:ea typeface="Arial"/>
                <a:cs typeface="Arial"/>
                <a:sym typeface="Arial"/>
              </a:rPr>
              <a:t>Drove collaborative efforts to refine and use Workflow Reengineering Worksheets to improve care and quality processes and outcomes</a:t>
            </a:r>
            <a:endParaRPr/>
          </a:p>
          <a:p>
            <a:pPr indent="-285750" lvl="0" marL="285750" marR="0" rtl="0" algn="l">
              <a:spcBef>
                <a:spcPts val="2700"/>
              </a:spcBef>
              <a:spcAft>
                <a:spcPts val="0"/>
              </a:spcAft>
              <a:buClr>
                <a:schemeClr val="accent1"/>
              </a:buClr>
              <a:buSzPts val="1224"/>
              <a:buFont typeface="Arial"/>
              <a:buChar char="•"/>
            </a:pPr>
            <a:r>
              <a:rPr lang="en-US" sz="1800">
                <a:solidFill>
                  <a:schemeClr val="dk1"/>
                </a:solidFill>
                <a:latin typeface="Arial"/>
                <a:ea typeface="Arial"/>
                <a:cs typeface="Arial"/>
                <a:sym typeface="Arial"/>
              </a:rPr>
              <a:t>Results from CHCF-funded work and many other public and private-funded efforts to use worksheets outlined </a:t>
            </a:r>
            <a:r>
              <a:rPr lang="en-US" sz="1800" u="sng">
                <a:solidFill>
                  <a:srgbClr val="00B0F0"/>
                </a:solidFill>
                <a:latin typeface="Arial"/>
                <a:ea typeface="Arial"/>
                <a:cs typeface="Arial"/>
                <a:sym typeface="Arial"/>
                <a:hlinkClick r:id="rId4">
                  <a:extLst>
                    <a:ext uri="{A12FA001-AC4F-418D-AE19-62706E023703}">
                      <ahyp:hlinkClr val="tx"/>
                    </a:ext>
                  </a:extLst>
                </a:hlinkClick>
              </a:rPr>
              <a:t>here</a:t>
            </a:r>
            <a:r>
              <a:rPr lang="en-US" sz="1800">
                <a:solidFill>
                  <a:schemeClr val="dk1"/>
                </a:solidFill>
                <a:latin typeface="Arial"/>
                <a:ea typeface="Arial"/>
                <a:cs typeface="Arial"/>
                <a:sym typeface="Arial"/>
              </a:rPr>
              <a:t>.</a:t>
            </a:r>
            <a:endParaRPr/>
          </a:p>
          <a:p>
            <a:pPr indent="-208026" lvl="0" marL="285750" marR="0" rtl="0" algn="l">
              <a:spcBef>
                <a:spcPts val="2700"/>
              </a:spcBef>
              <a:spcAft>
                <a:spcPts val="0"/>
              </a:spcAft>
              <a:buClr>
                <a:schemeClr val="accent1"/>
              </a:buClr>
              <a:buSzPts val="1224"/>
              <a:buFont typeface="Arial"/>
              <a:buNone/>
            </a:pPr>
            <a:r>
              <a:t/>
            </a:r>
            <a:endParaRPr sz="1800">
              <a:solidFill>
                <a:schemeClr val="dk1"/>
              </a:solidFill>
              <a:highlight>
                <a:srgbClr val="FFFF00"/>
              </a:highlight>
              <a:latin typeface="Arial"/>
              <a:ea typeface="Arial"/>
              <a:cs typeface="Arial"/>
              <a:sym typeface="Arial"/>
            </a:endParaRPr>
          </a:p>
        </p:txBody>
      </p:sp>
      <p:sp>
        <p:nvSpPr>
          <p:cNvPr id="538" name="Google Shape;538;p18"/>
          <p:cNvSpPr txBox="1"/>
          <p:nvPr/>
        </p:nvSpPr>
        <p:spPr>
          <a:xfrm>
            <a:off x="482990" y="1720840"/>
            <a:ext cx="3357489" cy="341632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u="sng">
                <a:solidFill>
                  <a:srgbClr val="00B0F0"/>
                </a:solidFill>
                <a:latin typeface="Arial"/>
                <a:ea typeface="Arial"/>
                <a:cs typeface="Arial"/>
                <a:sym typeface="Arial"/>
                <a:hlinkClick r:id="rId5">
                  <a:extLst>
                    <a:ext uri="{A12FA001-AC4F-418D-AE19-62706E023703}">
                      <ahyp:hlinkClr val="tx"/>
                    </a:ext>
                  </a:extLst>
                </a:hlinkClick>
              </a:rPr>
              <a:t>Clinical Decision Support Collaborative for Performance Improvement</a:t>
            </a:r>
            <a:endParaRPr sz="2400">
              <a:solidFill>
                <a:srgbClr val="00B0F0"/>
              </a:solidFill>
              <a:latin typeface="Arial"/>
              <a:ea typeface="Arial"/>
              <a:cs typeface="Arial"/>
              <a:sym typeface="Arial"/>
            </a:endParaRPr>
          </a:p>
          <a:p>
            <a:pPr indent="0" lvl="0" marL="0" marR="0" rtl="0" algn="l">
              <a:spcBef>
                <a:spcPts val="0"/>
              </a:spcBef>
              <a:spcAft>
                <a:spcPts val="0"/>
              </a:spcAft>
              <a:buNone/>
            </a:pPr>
            <a:r>
              <a:t/>
            </a:r>
            <a:endParaRPr sz="2400">
              <a:solidFill>
                <a:srgbClr val="00B0F0"/>
              </a:solidFill>
              <a:latin typeface="Arial"/>
              <a:ea typeface="Arial"/>
              <a:cs typeface="Arial"/>
              <a:sym typeface="Arial"/>
            </a:endParaRPr>
          </a:p>
          <a:p>
            <a:pPr indent="0" lvl="0" marL="0" marR="0" rtl="0" algn="l">
              <a:spcBef>
                <a:spcPts val="0"/>
              </a:spcBef>
              <a:spcAft>
                <a:spcPts val="0"/>
              </a:spcAft>
              <a:buNone/>
            </a:pPr>
            <a:r>
              <a:rPr i="1" lang="en-US" sz="2400">
                <a:solidFill>
                  <a:schemeClr val="dk1"/>
                </a:solidFill>
                <a:latin typeface="Arial"/>
                <a:ea typeface="Arial"/>
                <a:cs typeface="Arial"/>
                <a:sym typeface="Arial"/>
              </a:rPr>
              <a:t>Getting better faster, together</a:t>
            </a:r>
            <a:r>
              <a:rPr baseline="30000" lang="en-US" sz="2400">
                <a:solidFill>
                  <a:schemeClr val="dk1"/>
                </a:solidFill>
                <a:latin typeface="Arial"/>
                <a:ea typeface="Arial"/>
                <a:cs typeface="Arial"/>
                <a:sym typeface="Arial"/>
              </a:rPr>
              <a:t>SM</a:t>
            </a:r>
            <a:endParaRPr baseline="30000" sz="2400">
              <a:solidFill>
                <a:schemeClr val="dk1"/>
              </a:solidFill>
              <a:latin typeface="Arial"/>
              <a:ea typeface="Arial"/>
              <a:cs typeface="Arial"/>
              <a:sym typeface="Arial"/>
            </a:endParaRPr>
          </a:p>
          <a:p>
            <a:pPr indent="0" lvl="0" marL="0" marR="0" rtl="0" algn="l">
              <a:spcBef>
                <a:spcPts val="0"/>
              </a:spcBef>
              <a:spcAft>
                <a:spcPts val="0"/>
              </a:spcAft>
              <a:buNone/>
            </a:pPr>
            <a:r>
              <a:t/>
            </a:r>
            <a:endParaRPr sz="2400">
              <a:solidFill>
                <a:schemeClr val="dk1"/>
              </a:solidFill>
              <a:latin typeface="Arial"/>
              <a:ea typeface="Arial"/>
              <a:cs typeface="Arial"/>
              <a:sym typeface="Arial"/>
            </a:endParaRPr>
          </a:p>
          <a:p>
            <a:pPr indent="0" lvl="0" marL="0" marR="0" rtl="0" algn="l">
              <a:spcBef>
                <a:spcPts val="0"/>
              </a:spcBef>
              <a:spcAft>
                <a:spcPts val="0"/>
              </a:spcAft>
              <a:buNone/>
            </a:pPr>
            <a:r>
              <a:rPr lang="en-US" sz="2400">
                <a:solidFill>
                  <a:schemeClr val="dk1"/>
                </a:solidFill>
                <a:latin typeface="Arial"/>
                <a:ea typeface="Arial"/>
                <a:cs typeface="Arial"/>
                <a:sym typeface="Arial"/>
              </a:rPr>
              <a:t>2011-2019</a:t>
            </a:r>
            <a:endParaRPr sz="2400">
              <a:solidFill>
                <a:schemeClr val="dk1"/>
              </a:solidFill>
              <a:latin typeface="Lucida Sans"/>
              <a:ea typeface="Lucida Sans"/>
              <a:cs typeface="Lucida Sans"/>
              <a:sym typeface="Lucida Sans"/>
            </a:endParaRPr>
          </a:p>
        </p:txBody>
      </p:sp>
      <p:sp>
        <p:nvSpPr>
          <p:cNvPr id="539" name="Google Shape;539;p18"/>
          <p:cNvSpPr txBox="1"/>
          <p:nvPr>
            <p:ph type="title"/>
          </p:nvPr>
        </p:nvSpPr>
        <p:spPr>
          <a:xfrm>
            <a:off x="609600" y="175620"/>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sz="3700"/>
              <a:t>Foundations for ACT methods / tools: </a:t>
            </a:r>
            <a:br>
              <a:rPr lang="en-US" sz="3700"/>
            </a:br>
            <a:r>
              <a:rPr lang="en-US" sz="3700"/>
              <a:t>Care transformation learning community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19"/>
          <p:cNvSpPr txBox="1"/>
          <p:nvPr>
            <p:ph type="title"/>
          </p:nvPr>
        </p:nvSpPr>
        <p:spPr>
          <a:xfrm>
            <a:off x="3848763" y="1317852"/>
            <a:ext cx="4494474" cy="180718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B0F0"/>
              </a:buClr>
              <a:buSzPts val="5400"/>
              <a:buFont typeface="Calibri"/>
              <a:buNone/>
            </a:pPr>
            <a:r>
              <a:rPr lang="en-US" sz="5400">
                <a:solidFill>
                  <a:srgbClr val="00B0F0"/>
                </a:solidFill>
              </a:rPr>
              <a:t>ACT Approach</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sz="3600"/>
              <a:t>ACT supports activities needed to improve outcomes and strengthen Learning Health Systems</a:t>
            </a:r>
            <a:endParaRPr/>
          </a:p>
        </p:txBody>
      </p:sp>
      <p:sp>
        <p:nvSpPr>
          <p:cNvPr id="550" name="Google Shape;550;p20"/>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551" name="Google Shape;551;p20"/>
          <p:cNvPicPr preferRelativeResize="0"/>
          <p:nvPr/>
        </p:nvPicPr>
        <p:blipFill rotWithShape="1">
          <a:blip r:embed="rId3">
            <a:alphaModFix/>
          </a:blip>
          <a:srcRect b="0" l="0" r="0" t="0"/>
          <a:stretch/>
        </p:blipFill>
        <p:spPr>
          <a:xfrm>
            <a:off x="5650177" y="1417638"/>
            <a:ext cx="5336274" cy="5328089"/>
          </a:xfrm>
          <a:prstGeom prst="rect">
            <a:avLst/>
          </a:prstGeom>
          <a:noFill/>
          <a:ln>
            <a:noFill/>
          </a:ln>
        </p:spPr>
      </p:pic>
      <p:sp>
        <p:nvSpPr>
          <p:cNvPr id="552" name="Google Shape;552;p20"/>
          <p:cNvSpPr txBox="1"/>
          <p:nvPr/>
        </p:nvSpPr>
        <p:spPr>
          <a:xfrm>
            <a:off x="405114" y="1958024"/>
            <a:ext cx="4977114"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B0F0"/>
                </a:solidFill>
                <a:latin typeface="Arial"/>
                <a:ea typeface="Arial"/>
                <a:cs typeface="Arial"/>
                <a:sym typeface="Arial"/>
              </a:rPr>
              <a:t>ACT’s ‘Special Sauce’ is a </a:t>
            </a:r>
            <a:r>
              <a:rPr i="1" lang="en-US" sz="2000">
                <a:solidFill>
                  <a:srgbClr val="00B0F0"/>
                </a:solidFill>
                <a:latin typeface="Arial"/>
                <a:ea typeface="Arial"/>
                <a:cs typeface="Arial"/>
                <a:sym typeface="Arial"/>
              </a:rPr>
              <a:t>proven framework, methodology, and toolset </a:t>
            </a:r>
            <a:r>
              <a:rPr lang="en-US" sz="2000">
                <a:solidFill>
                  <a:srgbClr val="00B0F0"/>
                </a:solidFill>
                <a:latin typeface="Arial"/>
                <a:ea typeface="Arial"/>
                <a:cs typeface="Arial"/>
                <a:sym typeface="Arial"/>
              </a:rPr>
              <a:t>for </a:t>
            </a:r>
            <a:r>
              <a:rPr i="1" lang="en-US" sz="2000">
                <a:solidFill>
                  <a:srgbClr val="00B0F0"/>
                </a:solidFill>
                <a:latin typeface="Arial"/>
                <a:ea typeface="Arial"/>
                <a:cs typeface="Arial"/>
                <a:sym typeface="Arial"/>
              </a:rPr>
              <a:t>reengineering workflows</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i="1" lang="en-US" sz="1600">
                <a:solidFill>
                  <a:schemeClr val="dk1"/>
                </a:solidFill>
                <a:latin typeface="Arial"/>
                <a:ea typeface="Arial"/>
                <a:cs typeface="Arial"/>
                <a:sym typeface="Arial"/>
              </a:rPr>
              <a:t>This underpins, augments, and integrates all ACT care transformation support activities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21"/>
          <p:cNvSpPr txBox="1"/>
          <p:nvPr>
            <p:ph type="title"/>
          </p:nvPr>
        </p:nvSpPr>
        <p:spPr>
          <a:xfrm>
            <a:off x="464949" y="96436"/>
            <a:ext cx="11727051" cy="941951"/>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Lucida Sans"/>
              <a:buNone/>
            </a:pPr>
            <a:r>
              <a:rPr lang="en-US" sz="2800"/>
              <a:t>ACT support: implement, refine, scale care transformation &amp; LHSs </a:t>
            </a:r>
            <a:r>
              <a:rPr i="1" lang="en-US" sz="2400"/>
              <a:t>while strengthening partners’ business performance</a:t>
            </a:r>
            <a:endParaRPr sz="2400"/>
          </a:p>
        </p:txBody>
      </p:sp>
      <p:grpSp>
        <p:nvGrpSpPr>
          <p:cNvPr id="559" name="Google Shape;559;p21"/>
          <p:cNvGrpSpPr/>
          <p:nvPr/>
        </p:nvGrpSpPr>
        <p:grpSpPr>
          <a:xfrm>
            <a:off x="312769" y="1307903"/>
            <a:ext cx="11726190" cy="5367907"/>
            <a:chOff x="312769" y="269517"/>
            <a:chExt cx="11726190" cy="5367907"/>
          </a:xfrm>
        </p:grpSpPr>
        <p:sp>
          <p:nvSpPr>
            <p:cNvPr id="560" name="Google Shape;560;p21"/>
            <p:cNvSpPr/>
            <p:nvPr/>
          </p:nvSpPr>
          <p:spPr>
            <a:xfrm>
              <a:off x="3733830" y="2233603"/>
              <a:ext cx="5359590" cy="1046004"/>
            </a:xfrm>
            <a:prstGeom prst="ellipse">
              <a:avLst/>
            </a:prstGeom>
            <a:solidFill>
              <a:srgbClr val="00B0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txBox="1"/>
            <p:nvPr/>
          </p:nvSpPr>
          <p:spPr>
            <a:xfrm>
              <a:off x="4518724" y="2386787"/>
              <a:ext cx="3789802" cy="73963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Arial"/>
                <a:buNone/>
              </a:pPr>
              <a:r>
                <a:rPr b="1" lang="en-US" sz="2000">
                  <a:solidFill>
                    <a:schemeClr val="lt1"/>
                  </a:solidFill>
                  <a:latin typeface="Arial"/>
                  <a:ea typeface="Arial"/>
                  <a:cs typeface="Arial"/>
                  <a:sym typeface="Arial"/>
                </a:rPr>
                <a:t>Optimal Health for Individuals and Populations in ‘Transformation Test Kitchens’</a:t>
              </a:r>
              <a:endParaRPr/>
            </a:p>
          </p:txBody>
        </p:sp>
        <p:sp>
          <p:nvSpPr>
            <p:cNvPr id="562" name="Google Shape;562;p21"/>
            <p:cNvSpPr/>
            <p:nvPr/>
          </p:nvSpPr>
          <p:spPr>
            <a:xfrm rot="6358780">
              <a:off x="6736965" y="1476636"/>
              <a:ext cx="662348"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1"/>
            <p:cNvSpPr txBox="1"/>
            <p:nvPr/>
          </p:nvSpPr>
          <p:spPr>
            <a:xfrm rot="6358780">
              <a:off x="6832334" y="1504453"/>
              <a:ext cx="512784"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64" name="Google Shape;564;p21"/>
            <p:cNvSpPr/>
            <p:nvPr/>
          </p:nvSpPr>
          <p:spPr>
            <a:xfrm>
              <a:off x="6728445" y="322475"/>
              <a:ext cx="1904393" cy="877796"/>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txBox="1"/>
            <p:nvPr/>
          </p:nvSpPr>
          <p:spPr>
            <a:xfrm>
              <a:off x="7007337" y="451025"/>
              <a:ext cx="1346609" cy="62069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Public Health</a:t>
              </a:r>
              <a:endParaRPr/>
            </a:p>
          </p:txBody>
        </p:sp>
        <p:sp>
          <p:nvSpPr>
            <p:cNvPr id="566" name="Google Shape;566;p21"/>
            <p:cNvSpPr/>
            <p:nvPr/>
          </p:nvSpPr>
          <p:spPr>
            <a:xfrm rot="8631466">
              <a:off x="7984003" y="1836942"/>
              <a:ext cx="747623"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1"/>
            <p:cNvSpPr txBox="1"/>
            <p:nvPr/>
          </p:nvSpPr>
          <p:spPr>
            <a:xfrm rot="8631466">
              <a:off x="8119176" y="1892545"/>
              <a:ext cx="598059"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68" name="Google Shape;568;p21"/>
            <p:cNvSpPr/>
            <p:nvPr/>
          </p:nvSpPr>
          <p:spPr>
            <a:xfrm>
              <a:off x="8460730" y="979640"/>
              <a:ext cx="2195198" cy="856261"/>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1"/>
            <p:cNvSpPr txBox="1"/>
            <p:nvPr/>
          </p:nvSpPr>
          <p:spPr>
            <a:xfrm>
              <a:off x="8782209" y="1105037"/>
              <a:ext cx="1552240" cy="605467"/>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Payers / Health Plans</a:t>
              </a:r>
              <a:endParaRPr/>
            </a:p>
          </p:txBody>
        </p:sp>
        <p:sp>
          <p:nvSpPr>
            <p:cNvPr id="570" name="Google Shape;570;p21"/>
            <p:cNvSpPr/>
            <p:nvPr/>
          </p:nvSpPr>
          <p:spPr>
            <a:xfrm rot="9751984">
              <a:off x="9105339" y="2363473"/>
              <a:ext cx="304883"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1"/>
            <p:cNvSpPr txBox="1"/>
            <p:nvPr/>
          </p:nvSpPr>
          <p:spPr>
            <a:xfrm rot="9751984">
              <a:off x="9194695" y="2449455"/>
              <a:ext cx="213418"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72" name="Google Shape;572;p21"/>
            <p:cNvSpPr/>
            <p:nvPr/>
          </p:nvSpPr>
          <p:spPr>
            <a:xfrm>
              <a:off x="9448793" y="1841243"/>
              <a:ext cx="2590166" cy="1143003"/>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1"/>
            <p:cNvSpPr txBox="1"/>
            <p:nvPr/>
          </p:nvSpPr>
          <p:spPr>
            <a:xfrm>
              <a:off x="9828114" y="2008632"/>
              <a:ext cx="1831524" cy="808225"/>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Community-based Organizations</a:t>
              </a:r>
              <a:endParaRPr/>
            </a:p>
          </p:txBody>
        </p:sp>
        <p:sp>
          <p:nvSpPr>
            <p:cNvPr id="574" name="Google Shape;574;p21"/>
            <p:cNvSpPr/>
            <p:nvPr/>
          </p:nvSpPr>
          <p:spPr>
            <a:xfrm rot="-9510236">
              <a:off x="8335185" y="3092383"/>
              <a:ext cx="752858"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1"/>
            <p:cNvSpPr txBox="1"/>
            <p:nvPr/>
          </p:nvSpPr>
          <p:spPr>
            <a:xfrm rot="-9510236">
              <a:off x="8479547" y="3219495"/>
              <a:ext cx="603294"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76" name="Google Shape;576;p21"/>
            <p:cNvSpPr/>
            <p:nvPr/>
          </p:nvSpPr>
          <p:spPr>
            <a:xfrm>
              <a:off x="9276224" y="3273777"/>
              <a:ext cx="2201357" cy="983702"/>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1"/>
            <p:cNvSpPr txBox="1"/>
            <p:nvPr/>
          </p:nvSpPr>
          <p:spPr>
            <a:xfrm>
              <a:off x="9598605" y="3417837"/>
              <a:ext cx="1556595" cy="695582"/>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Evidence / Guidance Orgs</a:t>
              </a:r>
              <a:endParaRPr/>
            </a:p>
          </p:txBody>
        </p:sp>
        <p:sp>
          <p:nvSpPr>
            <p:cNvPr id="578" name="Google Shape;578;p21"/>
            <p:cNvSpPr/>
            <p:nvPr/>
          </p:nvSpPr>
          <p:spPr>
            <a:xfrm rot="-7808879">
              <a:off x="7310691" y="3578413"/>
              <a:ext cx="1017862"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1"/>
            <p:cNvSpPr txBox="1"/>
            <p:nvPr/>
          </p:nvSpPr>
          <p:spPr>
            <a:xfrm rot="-7808879">
              <a:off x="7433690" y="3735284"/>
              <a:ext cx="868298"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80" name="Google Shape;580;p21"/>
            <p:cNvSpPr/>
            <p:nvPr/>
          </p:nvSpPr>
          <p:spPr>
            <a:xfrm>
              <a:off x="7314739" y="4409521"/>
              <a:ext cx="3626164" cy="829492"/>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1"/>
            <p:cNvSpPr txBox="1"/>
            <p:nvPr/>
          </p:nvSpPr>
          <p:spPr>
            <a:xfrm>
              <a:off x="7845778" y="4530997"/>
              <a:ext cx="2564086" cy="58654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Quality Improvement Initiatives</a:t>
              </a:r>
              <a:endParaRPr/>
            </a:p>
          </p:txBody>
        </p:sp>
        <p:sp>
          <p:nvSpPr>
            <p:cNvPr id="582" name="Google Shape;582;p21"/>
            <p:cNvSpPr/>
            <p:nvPr/>
          </p:nvSpPr>
          <p:spPr>
            <a:xfrm rot="-3346306">
              <a:off x="5684186" y="3758753"/>
              <a:ext cx="822090"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1"/>
            <p:cNvSpPr txBox="1"/>
            <p:nvPr/>
          </p:nvSpPr>
          <p:spPr>
            <a:xfrm rot="7453694">
              <a:off x="5716904" y="3920292"/>
              <a:ext cx="672526"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84" name="Google Shape;584;p21"/>
            <p:cNvSpPr/>
            <p:nvPr/>
          </p:nvSpPr>
          <p:spPr>
            <a:xfrm>
              <a:off x="4167499" y="4781224"/>
              <a:ext cx="3244181" cy="856200"/>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1"/>
            <p:cNvSpPr txBox="1"/>
            <p:nvPr/>
          </p:nvSpPr>
          <p:spPr>
            <a:xfrm>
              <a:off x="4642598" y="4906612"/>
              <a:ext cx="2293983" cy="605424"/>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Standard Development Organizations</a:t>
              </a:r>
              <a:endParaRPr/>
            </a:p>
          </p:txBody>
        </p:sp>
        <p:sp>
          <p:nvSpPr>
            <p:cNvPr id="586" name="Google Shape;586;p21"/>
            <p:cNvSpPr/>
            <p:nvPr/>
          </p:nvSpPr>
          <p:spPr>
            <a:xfrm rot="-2200849">
              <a:off x="4108012" y="3498640"/>
              <a:ext cx="1103616"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1"/>
            <p:cNvSpPr txBox="1"/>
            <p:nvPr/>
          </p:nvSpPr>
          <p:spPr>
            <a:xfrm rot="8599151">
              <a:off x="4122821" y="3643021"/>
              <a:ext cx="954052"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88" name="Google Shape;588;p21"/>
            <p:cNvSpPr/>
            <p:nvPr/>
          </p:nvSpPr>
          <p:spPr>
            <a:xfrm>
              <a:off x="1852953" y="4201752"/>
              <a:ext cx="2418250" cy="898519"/>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1"/>
            <p:cNvSpPr txBox="1"/>
            <p:nvPr/>
          </p:nvSpPr>
          <p:spPr>
            <a:xfrm>
              <a:off x="2207098" y="4333337"/>
              <a:ext cx="1709960" cy="635349"/>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Drug / Device Manufacturers</a:t>
              </a:r>
              <a:endParaRPr/>
            </a:p>
          </p:txBody>
        </p:sp>
        <p:sp>
          <p:nvSpPr>
            <p:cNvPr id="590" name="Google Shape;590;p21"/>
            <p:cNvSpPr/>
            <p:nvPr/>
          </p:nvSpPr>
          <p:spPr>
            <a:xfrm rot="-1144749">
              <a:off x="3212373" y="2999812"/>
              <a:ext cx="872135"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1"/>
            <p:cNvSpPr txBox="1"/>
            <p:nvPr/>
          </p:nvSpPr>
          <p:spPr>
            <a:xfrm rot="9655251">
              <a:off x="3216481" y="3123965"/>
              <a:ext cx="722571"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92" name="Google Shape;592;p21"/>
            <p:cNvSpPr/>
            <p:nvPr/>
          </p:nvSpPr>
          <p:spPr>
            <a:xfrm>
              <a:off x="1010240" y="3153338"/>
              <a:ext cx="1876925" cy="796945"/>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1"/>
            <p:cNvSpPr txBox="1"/>
            <p:nvPr/>
          </p:nvSpPr>
          <p:spPr>
            <a:xfrm>
              <a:off x="1285109" y="3270048"/>
              <a:ext cx="1327187" cy="563525"/>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Gov’t Agencies</a:t>
              </a:r>
              <a:endParaRPr/>
            </a:p>
          </p:txBody>
        </p:sp>
        <p:sp>
          <p:nvSpPr>
            <p:cNvPr id="594" name="Google Shape;594;p21"/>
            <p:cNvSpPr/>
            <p:nvPr/>
          </p:nvSpPr>
          <p:spPr>
            <a:xfrm rot="348240">
              <a:off x="3130909" y="2278640"/>
              <a:ext cx="556539"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1"/>
            <p:cNvSpPr txBox="1"/>
            <p:nvPr/>
          </p:nvSpPr>
          <p:spPr>
            <a:xfrm rot="-10451760">
              <a:off x="3131292" y="2370787"/>
              <a:ext cx="406975"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596" name="Google Shape;596;p21"/>
            <p:cNvSpPr/>
            <p:nvPr/>
          </p:nvSpPr>
          <p:spPr>
            <a:xfrm>
              <a:off x="312769" y="1925343"/>
              <a:ext cx="2585147" cy="930533"/>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1"/>
            <p:cNvSpPr txBox="1"/>
            <p:nvPr/>
          </p:nvSpPr>
          <p:spPr>
            <a:xfrm>
              <a:off x="691355" y="2061616"/>
              <a:ext cx="1827975" cy="657987"/>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Measure Providers</a:t>
              </a:r>
              <a:endParaRPr/>
            </a:p>
          </p:txBody>
        </p:sp>
        <p:sp>
          <p:nvSpPr>
            <p:cNvPr id="598" name="Google Shape;598;p21"/>
            <p:cNvSpPr/>
            <p:nvPr/>
          </p:nvSpPr>
          <p:spPr>
            <a:xfrm rot="1530857">
              <a:off x="3910033" y="1782419"/>
              <a:ext cx="882151"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1"/>
            <p:cNvSpPr txBox="1"/>
            <p:nvPr/>
          </p:nvSpPr>
          <p:spPr>
            <a:xfrm rot="-9269143">
              <a:off x="3917326" y="1849917"/>
              <a:ext cx="732587"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600" name="Google Shape;600;p21"/>
            <p:cNvSpPr/>
            <p:nvPr/>
          </p:nvSpPr>
          <p:spPr>
            <a:xfrm>
              <a:off x="1667818" y="1046718"/>
              <a:ext cx="2150754" cy="839685"/>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1"/>
            <p:cNvSpPr txBox="1"/>
            <p:nvPr/>
          </p:nvSpPr>
          <p:spPr>
            <a:xfrm>
              <a:off x="1982789" y="1169687"/>
              <a:ext cx="1520812" cy="593747"/>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Health IT / EHR suppliers</a:t>
              </a:r>
              <a:endParaRPr/>
            </a:p>
          </p:txBody>
        </p:sp>
        <p:sp>
          <p:nvSpPr>
            <p:cNvPr id="602" name="Google Shape;602;p21"/>
            <p:cNvSpPr/>
            <p:nvPr/>
          </p:nvSpPr>
          <p:spPr>
            <a:xfrm rot="4284257">
              <a:off x="5337017" y="1399297"/>
              <a:ext cx="864375" cy="498547"/>
            </a:xfrm>
            <a:prstGeom prst="rightArrow">
              <a:avLst>
                <a:gd fmla="val 60000" name="adj1"/>
                <a:gd fmla="val 50000" name="adj2"/>
              </a:avLst>
            </a:prstGeom>
            <a:solidFill>
              <a:srgbClr val="ABCD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1"/>
            <p:cNvSpPr txBox="1"/>
            <p:nvPr/>
          </p:nvSpPr>
          <p:spPr>
            <a:xfrm rot="-6515743">
              <a:off x="5387952" y="1428128"/>
              <a:ext cx="714811" cy="29912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Lucida Sans"/>
                <a:buNone/>
              </a:pPr>
              <a:r>
                <a:t/>
              </a:r>
              <a:endParaRPr sz="1600">
                <a:solidFill>
                  <a:schemeClr val="lt1"/>
                </a:solidFill>
                <a:latin typeface="Lucida Sans"/>
                <a:ea typeface="Lucida Sans"/>
                <a:cs typeface="Lucida Sans"/>
                <a:sym typeface="Lucida Sans"/>
              </a:endParaRPr>
            </a:p>
          </p:txBody>
        </p:sp>
        <p:sp>
          <p:nvSpPr>
            <p:cNvPr id="604" name="Google Shape;604;p21"/>
            <p:cNvSpPr/>
            <p:nvPr/>
          </p:nvSpPr>
          <p:spPr>
            <a:xfrm>
              <a:off x="3757406" y="269517"/>
              <a:ext cx="2571074" cy="790724"/>
            </a:xfrm>
            <a:prstGeom prst="ellipse">
              <a:avLst/>
            </a:prstGeom>
            <a:solidFill>
              <a:srgbClr val="2AA2BF"/>
            </a:solidFill>
            <a:ln cap="flat" cmpd="thickThin" w="550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1"/>
            <p:cNvSpPr txBox="1"/>
            <p:nvPr/>
          </p:nvSpPr>
          <p:spPr>
            <a:xfrm>
              <a:off x="4133931" y="385316"/>
              <a:ext cx="1818024" cy="55912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Health Systems</a:t>
              </a:r>
              <a:endParaRPr/>
            </a:p>
          </p:txBody>
        </p:sp>
      </p:grpSp>
      <p:sp>
        <p:nvSpPr>
          <p:cNvPr id="606" name="Google Shape;606;p21"/>
          <p:cNvSpPr/>
          <p:nvPr/>
        </p:nvSpPr>
        <p:spPr>
          <a:xfrm>
            <a:off x="2743200" y="2098623"/>
            <a:ext cx="6815138" cy="3720991"/>
          </a:xfrm>
          <a:prstGeom prst="ellipse">
            <a:avLst/>
          </a:prstGeom>
          <a:noFill/>
          <a:ln cap="flat" cmpd="sng" w="603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607" name="Google Shape;607;p21"/>
          <p:cNvSpPr txBox="1"/>
          <p:nvPr/>
        </p:nvSpPr>
        <p:spPr>
          <a:xfrm>
            <a:off x="4511354" y="2504948"/>
            <a:ext cx="31692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ACT-fostered Collaborations</a:t>
            </a:r>
            <a:endParaRPr/>
          </a:p>
        </p:txBody>
      </p:sp>
      <p:sp>
        <p:nvSpPr>
          <p:cNvPr id="608" name="Google Shape;608;p21"/>
          <p:cNvSpPr txBox="1"/>
          <p:nvPr/>
        </p:nvSpPr>
        <p:spPr>
          <a:xfrm>
            <a:off x="3213033" y="4619344"/>
            <a:ext cx="578974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Leverage Proven Workflow Reengineering Approaches (Transformation Playbooks)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22"/>
          <p:cNvSpPr txBox="1"/>
          <p:nvPr>
            <p:ph idx="1" type="body"/>
          </p:nvPr>
        </p:nvSpPr>
        <p:spPr>
          <a:xfrm>
            <a:off x="609600" y="1308881"/>
            <a:ext cx="10972800" cy="5002598"/>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360"/>
              <a:buChar char="🞂"/>
            </a:pPr>
            <a:r>
              <a:rPr b="1" lang="en-US" sz="2000">
                <a:latin typeface="Arial"/>
                <a:ea typeface="Arial"/>
                <a:cs typeface="Arial"/>
                <a:sym typeface="Arial"/>
              </a:rPr>
              <a:t>Shared Vision / Culture</a:t>
            </a:r>
            <a:endParaRPr/>
          </a:p>
          <a:p>
            <a:pPr indent="-228600" lvl="1" marL="621792" rtl="0" algn="l">
              <a:spcBef>
                <a:spcPts val="324"/>
              </a:spcBef>
              <a:spcAft>
                <a:spcPts val="0"/>
              </a:spcAft>
              <a:buSzPts val="1800"/>
              <a:buChar char="◦"/>
            </a:pPr>
            <a:r>
              <a:rPr lang="en-US" sz="1800">
                <a:latin typeface="Arial"/>
                <a:ea typeface="Arial"/>
                <a:cs typeface="Arial"/>
                <a:sym typeface="Arial"/>
              </a:rPr>
              <a:t>Build/ Document/ Leverage Stakeholder Consensus: what we’re doing; why; how </a:t>
            </a:r>
            <a:endParaRPr/>
          </a:p>
          <a:p>
            <a:pPr indent="-228600" lvl="1" marL="621792" rtl="0" algn="l">
              <a:spcBef>
                <a:spcPts val="300"/>
              </a:spcBef>
              <a:spcAft>
                <a:spcPts val="0"/>
              </a:spcAft>
              <a:buSzPts val="1800"/>
              <a:buChar char="◦"/>
            </a:pPr>
            <a:r>
              <a:rPr lang="en-US" sz="1800" u="sng">
                <a:solidFill>
                  <a:srgbClr val="00B0F0"/>
                </a:solidFill>
                <a:latin typeface="Arial"/>
                <a:ea typeface="Arial"/>
                <a:cs typeface="Arial"/>
                <a:sym typeface="Arial"/>
                <a:hlinkClick action="ppaction://hlinksldjump" r:id="rId3">
                  <a:extLst>
                    <a:ext uri="{A12FA001-AC4F-418D-AE19-62706E023703}">
                      <ahyp:hlinkClr val="tx"/>
                    </a:ext>
                  </a:extLst>
                </a:hlinkClick>
              </a:rPr>
              <a:t>Project Charter Template</a:t>
            </a:r>
            <a:r>
              <a:rPr lang="en-US" sz="1800">
                <a:solidFill>
                  <a:srgbClr val="00B0F0"/>
                </a:solidFill>
                <a:latin typeface="Arial"/>
                <a:ea typeface="Arial"/>
                <a:cs typeface="Arial"/>
                <a:sym typeface="Arial"/>
              </a:rPr>
              <a:t>, </a:t>
            </a:r>
            <a:r>
              <a:rPr lang="en-US" sz="1800" u="sng">
                <a:solidFill>
                  <a:srgbClr val="00B0F0"/>
                </a:solidFill>
                <a:latin typeface="Arial"/>
                <a:ea typeface="Arial"/>
                <a:cs typeface="Arial"/>
                <a:sym typeface="Arial"/>
                <a:hlinkClick r:id="rId4">
                  <a:extLst>
                    <a:ext uri="{A12FA001-AC4F-418D-AE19-62706E023703}">
                      <ahyp:hlinkClr val="tx"/>
                    </a:ext>
                  </a:extLst>
                </a:hlinkClick>
              </a:rPr>
              <a:t>Culture Playbook</a:t>
            </a:r>
            <a:endParaRPr sz="1800">
              <a:solidFill>
                <a:srgbClr val="00B0F0"/>
              </a:solidFill>
              <a:latin typeface="Arial"/>
              <a:ea typeface="Arial"/>
              <a:cs typeface="Arial"/>
              <a:sym typeface="Arial"/>
            </a:endParaRPr>
          </a:p>
          <a:p>
            <a:pPr indent="-256032" lvl="0" marL="365760" rtl="0" algn="l">
              <a:spcBef>
                <a:spcPts val="1600"/>
              </a:spcBef>
              <a:spcAft>
                <a:spcPts val="0"/>
              </a:spcAft>
              <a:buSzPts val="1360"/>
              <a:buChar char="🞂"/>
            </a:pPr>
            <a:r>
              <a:rPr b="1" lang="en-US" sz="2000">
                <a:latin typeface="Arial"/>
                <a:ea typeface="Arial"/>
                <a:cs typeface="Arial"/>
                <a:sym typeface="Arial"/>
              </a:rPr>
              <a:t>Project and Program Management</a:t>
            </a:r>
            <a:endParaRPr/>
          </a:p>
          <a:p>
            <a:pPr indent="-228600" lvl="1" marL="621792" rtl="0" algn="l">
              <a:spcBef>
                <a:spcPts val="324"/>
              </a:spcBef>
              <a:spcAft>
                <a:spcPts val="0"/>
              </a:spcAft>
              <a:buSzPts val="1800"/>
              <a:buChar char="◦"/>
            </a:pPr>
            <a:r>
              <a:rPr lang="en-US" sz="1800">
                <a:latin typeface="Arial"/>
                <a:ea typeface="Arial"/>
                <a:cs typeface="Arial"/>
                <a:sym typeface="Arial"/>
              </a:rPr>
              <a:t>Robustly manage individual improvement projects </a:t>
            </a:r>
            <a:r>
              <a:rPr i="1" lang="en-US" sz="1800">
                <a:latin typeface="Arial"/>
                <a:ea typeface="Arial"/>
                <a:cs typeface="Arial"/>
                <a:sym typeface="Arial"/>
              </a:rPr>
              <a:t>and</a:t>
            </a:r>
            <a:r>
              <a:rPr lang="en-US" sz="1800">
                <a:latin typeface="Arial"/>
                <a:ea typeface="Arial"/>
                <a:cs typeface="Arial"/>
                <a:sym typeface="Arial"/>
              </a:rPr>
              <a:t> synergies across efforts</a:t>
            </a:r>
            <a:endParaRPr/>
          </a:p>
          <a:p>
            <a:pPr indent="-228600" lvl="1" marL="621792" rtl="0" algn="l">
              <a:spcBef>
                <a:spcPts val="300"/>
              </a:spcBef>
              <a:spcAft>
                <a:spcPts val="0"/>
              </a:spcAft>
              <a:buSzPts val="1800"/>
              <a:buChar char="◦"/>
            </a:pPr>
            <a:r>
              <a:rPr lang="en-US" sz="1800">
                <a:solidFill>
                  <a:srgbClr val="00B0F0"/>
                </a:solidFill>
                <a:latin typeface="Arial"/>
                <a:ea typeface="Arial"/>
                <a:cs typeface="Arial"/>
                <a:sym typeface="Arial"/>
              </a:rPr>
              <a:t>E.g., Guidance/tools from HIMSS improving outcomes </a:t>
            </a:r>
            <a:r>
              <a:rPr lang="en-US" sz="1800" u="sng">
                <a:solidFill>
                  <a:srgbClr val="00B0F0"/>
                </a:solidFill>
                <a:latin typeface="Arial"/>
                <a:ea typeface="Arial"/>
                <a:cs typeface="Arial"/>
                <a:sym typeface="Arial"/>
                <a:hlinkClick action="ppaction://hlinksldjump" r:id="rId5">
                  <a:extLst>
                    <a:ext uri="{A12FA001-AC4F-418D-AE19-62706E023703}">
                      <ahyp:hlinkClr val="tx"/>
                    </a:ext>
                  </a:extLst>
                </a:hlinkClick>
              </a:rPr>
              <a:t>Guidebook</a:t>
            </a:r>
            <a:r>
              <a:rPr lang="en-US" sz="1800">
                <a:solidFill>
                  <a:srgbClr val="00B0F0"/>
                </a:solidFill>
                <a:latin typeface="Arial"/>
                <a:ea typeface="Arial"/>
                <a:cs typeface="Arial"/>
                <a:sym typeface="Arial"/>
              </a:rPr>
              <a:t> [Osheroff 2012]</a:t>
            </a:r>
            <a:endParaRPr/>
          </a:p>
          <a:p>
            <a:pPr indent="-256032" lvl="0" marL="365760" rtl="0" algn="l">
              <a:spcBef>
                <a:spcPts val="1600"/>
              </a:spcBef>
              <a:spcAft>
                <a:spcPts val="0"/>
              </a:spcAft>
              <a:buSzPts val="1360"/>
              <a:buChar char="🞂"/>
            </a:pPr>
            <a:r>
              <a:rPr b="1" lang="en-US" sz="2000">
                <a:latin typeface="Arial"/>
                <a:ea typeface="Arial"/>
                <a:cs typeface="Arial"/>
                <a:sym typeface="Arial"/>
              </a:rPr>
              <a:t>Workflow Reengineering Frameworks, Methods, and Tools</a:t>
            </a:r>
            <a:endParaRPr/>
          </a:p>
          <a:p>
            <a:pPr indent="-228600" lvl="1" marL="621792" rtl="0" algn="l">
              <a:spcBef>
                <a:spcPts val="324"/>
              </a:spcBef>
              <a:spcAft>
                <a:spcPts val="0"/>
              </a:spcAft>
              <a:buSzPts val="1800"/>
              <a:buChar char="◦"/>
            </a:pPr>
            <a:r>
              <a:rPr lang="en-US" sz="1800">
                <a:latin typeface="Arial"/>
                <a:ea typeface="Arial"/>
                <a:cs typeface="Arial"/>
                <a:sym typeface="Arial"/>
              </a:rPr>
              <a:t>Analyze and improve target-related workflow / information flow</a:t>
            </a:r>
            <a:endParaRPr/>
          </a:p>
          <a:p>
            <a:pPr indent="-228600" lvl="1" marL="621792" rtl="0" algn="l">
              <a:spcBef>
                <a:spcPts val="300"/>
              </a:spcBef>
              <a:spcAft>
                <a:spcPts val="0"/>
              </a:spcAft>
              <a:buSzPts val="1800"/>
              <a:buChar char="◦"/>
            </a:pPr>
            <a:r>
              <a:rPr lang="en-US" sz="1800" u="sng">
                <a:solidFill>
                  <a:srgbClr val="00B0F0"/>
                </a:solidFill>
                <a:latin typeface="Arial"/>
                <a:ea typeface="Arial"/>
                <a:cs typeface="Arial"/>
                <a:sym typeface="Arial"/>
                <a:hlinkClick r:id="rId6">
                  <a:extLst>
                    <a:ext uri="{A12FA001-AC4F-418D-AE19-62706E023703}">
                      <ahyp:hlinkClr val="tx"/>
                    </a:ext>
                  </a:extLst>
                </a:hlinkClick>
              </a:rPr>
              <a:t>Workflow Reengineering Worksheets</a:t>
            </a:r>
            <a:r>
              <a:rPr lang="en-US" sz="1800">
                <a:solidFill>
                  <a:srgbClr val="00B0F0"/>
                </a:solidFill>
                <a:latin typeface="Arial"/>
                <a:ea typeface="Arial"/>
                <a:cs typeface="Arial"/>
                <a:sym typeface="Arial"/>
              </a:rPr>
              <a:t> (WRWs)</a:t>
            </a:r>
            <a:endParaRPr/>
          </a:p>
          <a:p>
            <a:pPr indent="-256032" lvl="0" marL="365760" rtl="0" algn="l">
              <a:spcBef>
                <a:spcPts val="1600"/>
              </a:spcBef>
              <a:spcAft>
                <a:spcPts val="0"/>
              </a:spcAft>
              <a:buSzPts val="1360"/>
              <a:buChar char="🞂"/>
            </a:pPr>
            <a:r>
              <a:rPr b="1" lang="en-US" sz="2000">
                <a:latin typeface="Arial"/>
                <a:ea typeface="Arial"/>
                <a:cs typeface="Arial"/>
                <a:sym typeface="Arial"/>
              </a:rPr>
              <a:t>Collaboration</a:t>
            </a:r>
            <a:endParaRPr/>
          </a:p>
          <a:p>
            <a:pPr indent="-228600" lvl="1" marL="621792" rtl="0" algn="l">
              <a:spcBef>
                <a:spcPts val="324"/>
              </a:spcBef>
              <a:spcAft>
                <a:spcPts val="0"/>
              </a:spcAft>
              <a:buSzPts val="1800"/>
              <a:buChar char="◦"/>
            </a:pPr>
            <a:r>
              <a:rPr lang="en-US" sz="1800">
                <a:latin typeface="Arial"/>
                <a:ea typeface="Arial"/>
                <a:cs typeface="Arial"/>
                <a:sym typeface="Arial"/>
              </a:rPr>
              <a:t>Enhance and leverage innovation through robust cross-fertilization, e.g., </a:t>
            </a:r>
            <a:r>
              <a:rPr lang="en-US" sz="1800" u="sng">
                <a:solidFill>
                  <a:srgbClr val="00B0F0"/>
                </a:solidFill>
                <a:latin typeface="Arial"/>
                <a:ea typeface="Arial"/>
                <a:cs typeface="Arial"/>
                <a:sym typeface="Arial"/>
                <a:hlinkClick r:id="rId7">
                  <a:extLst>
                    <a:ext uri="{A12FA001-AC4F-418D-AE19-62706E023703}">
                      <ahyp:hlinkClr val="tx"/>
                    </a:ext>
                  </a:extLst>
                </a:hlinkClick>
              </a:rPr>
              <a:t>‘Puzzle Piece’ spreadsheet</a:t>
            </a:r>
            <a:r>
              <a:rPr lang="en-US" sz="1800">
                <a:latin typeface="Arial"/>
                <a:ea typeface="Arial"/>
                <a:cs typeface="Arial"/>
                <a:sym typeface="Arial"/>
              </a:rPr>
              <a:t>,</a:t>
            </a:r>
            <a:endParaRPr/>
          </a:p>
          <a:p>
            <a:pPr indent="-228600" lvl="1" marL="621792" rtl="0" algn="l">
              <a:spcBef>
                <a:spcPts val="300"/>
              </a:spcBef>
              <a:spcAft>
                <a:spcPts val="0"/>
              </a:spcAft>
              <a:buSzPts val="1800"/>
              <a:buChar char="◦"/>
            </a:pPr>
            <a:r>
              <a:rPr lang="en-US" sz="1800" u="sng">
                <a:solidFill>
                  <a:srgbClr val="00B0F0"/>
                </a:solidFill>
                <a:latin typeface="Arial"/>
                <a:ea typeface="Arial"/>
                <a:cs typeface="Arial"/>
                <a:sym typeface="Arial"/>
                <a:hlinkClick r:id="rId8">
                  <a:extLst>
                    <a:ext uri="{A12FA001-AC4F-418D-AE19-62706E023703}">
                      <ahyp:hlinkClr val="tx"/>
                    </a:ext>
                  </a:extLst>
                </a:hlinkClick>
              </a:rPr>
              <a:t>Collaboration Whiteboards</a:t>
            </a:r>
            <a:r>
              <a:rPr lang="en-US" sz="1800">
                <a:latin typeface="Arial"/>
                <a:ea typeface="Arial"/>
                <a:cs typeface="Arial"/>
                <a:sym typeface="Arial"/>
              </a:rPr>
              <a:t>,</a:t>
            </a:r>
            <a:r>
              <a:rPr lang="en-US" sz="1800">
                <a:solidFill>
                  <a:srgbClr val="00B0F0"/>
                </a:solidFill>
                <a:latin typeface="Arial"/>
                <a:ea typeface="Arial"/>
                <a:cs typeface="Arial"/>
                <a:sym typeface="Arial"/>
              </a:rPr>
              <a:t> </a:t>
            </a:r>
            <a:r>
              <a:rPr lang="en-US" sz="1800">
                <a:solidFill>
                  <a:srgbClr val="000000"/>
                </a:solidFill>
                <a:latin typeface="Arial"/>
                <a:ea typeface="Arial"/>
                <a:cs typeface="Arial"/>
                <a:sym typeface="Arial"/>
              </a:rPr>
              <a:t>Transformation Initiative Catalog (</a:t>
            </a:r>
            <a:r>
              <a:rPr lang="en-US" sz="1800" u="sng">
                <a:solidFill>
                  <a:srgbClr val="00B0F0"/>
                </a:solidFill>
                <a:latin typeface="Arial"/>
                <a:ea typeface="Arial"/>
                <a:cs typeface="Arial"/>
                <a:sym typeface="Arial"/>
                <a:hlinkClick r:id="rId9">
                  <a:extLst>
                    <a:ext uri="{A12FA001-AC4F-418D-AE19-62706E023703}">
                      <ahyp:hlinkClr val="tx"/>
                    </a:ext>
                  </a:extLst>
                </a:hlinkClick>
              </a:rPr>
              <a:t>intake form</a:t>
            </a:r>
            <a:r>
              <a:rPr lang="en-US" sz="1800">
                <a:solidFill>
                  <a:srgbClr val="00B0F0"/>
                </a:solidFill>
                <a:latin typeface="Arial"/>
                <a:ea typeface="Arial"/>
                <a:cs typeface="Arial"/>
                <a:sym typeface="Arial"/>
              </a:rPr>
              <a:t>, </a:t>
            </a:r>
            <a:r>
              <a:rPr lang="en-US" sz="1800" u="sng">
                <a:solidFill>
                  <a:srgbClr val="00B0F0"/>
                </a:solidFill>
                <a:latin typeface="Arial"/>
                <a:ea typeface="Arial"/>
                <a:cs typeface="Arial"/>
                <a:sym typeface="Arial"/>
                <a:hlinkClick r:id="rId10">
                  <a:extLst>
                    <a:ext uri="{A12FA001-AC4F-418D-AE19-62706E023703}">
                      <ahyp:hlinkClr val="tx"/>
                    </a:ext>
                  </a:extLst>
                </a:hlinkClick>
              </a:rPr>
              <a:t>results</a:t>
            </a:r>
            <a:r>
              <a:rPr lang="en-US" sz="1800">
                <a:solidFill>
                  <a:srgbClr val="000000"/>
                </a:solidFill>
                <a:latin typeface="Arial"/>
                <a:ea typeface="Arial"/>
                <a:cs typeface="Arial"/>
                <a:sym typeface="Arial"/>
              </a:rPr>
              <a:t>);</a:t>
            </a:r>
            <a:endParaRPr/>
          </a:p>
          <a:p>
            <a:pPr indent="-228600" lvl="1" marL="621792" rtl="0" algn="l">
              <a:spcBef>
                <a:spcPts val="600"/>
              </a:spcBef>
              <a:spcAft>
                <a:spcPts val="0"/>
              </a:spcAft>
              <a:buSzPts val="1800"/>
              <a:buChar char="◦"/>
            </a:pPr>
            <a:r>
              <a:rPr lang="en-US" sz="1800" u="sng">
                <a:solidFill>
                  <a:srgbClr val="00B0F0"/>
                </a:solidFill>
                <a:latin typeface="Arial"/>
                <a:ea typeface="Arial"/>
                <a:cs typeface="Arial"/>
                <a:sym typeface="Arial"/>
                <a:hlinkClick r:id="rId11">
                  <a:extLst>
                    <a:ext uri="{A12FA001-AC4F-418D-AE19-62706E023703}">
                      <ahyp:hlinkClr val="tx"/>
                    </a:ext>
                  </a:extLst>
                </a:hlinkClick>
              </a:rPr>
              <a:t>ACT Response</a:t>
            </a:r>
            <a:r>
              <a:rPr lang="en-US" sz="1800">
                <a:solidFill>
                  <a:srgbClr val="00B0F0"/>
                </a:solidFill>
                <a:latin typeface="Arial"/>
                <a:ea typeface="Arial"/>
                <a:cs typeface="Arial"/>
                <a:sym typeface="Arial"/>
              </a:rPr>
              <a:t> </a:t>
            </a:r>
            <a:r>
              <a:rPr lang="en-US" sz="1800">
                <a:latin typeface="Arial"/>
                <a:ea typeface="Arial"/>
                <a:cs typeface="Arial"/>
                <a:sym typeface="Arial"/>
              </a:rPr>
              <a:t>to </a:t>
            </a:r>
            <a:r>
              <a:rPr lang="en-US" sz="1800" u="sng">
                <a:solidFill>
                  <a:srgbClr val="00B0F0"/>
                </a:solidFill>
                <a:latin typeface="Arial"/>
                <a:ea typeface="Arial"/>
                <a:cs typeface="Arial"/>
                <a:sym typeface="Arial"/>
                <a:hlinkClick r:id="rId12">
                  <a:extLst>
                    <a:ext uri="{A12FA001-AC4F-418D-AE19-62706E023703}">
                      <ahyp:hlinkClr val="tx"/>
                    </a:ext>
                  </a:extLst>
                </a:hlinkClick>
              </a:rPr>
              <a:t>CMS RFI</a:t>
            </a:r>
            <a:r>
              <a:rPr lang="en-US" sz="1800">
                <a:solidFill>
                  <a:srgbClr val="00B0F0"/>
                </a:solidFill>
                <a:latin typeface="Arial"/>
                <a:ea typeface="Arial"/>
                <a:cs typeface="Arial"/>
                <a:sym typeface="Arial"/>
              </a:rPr>
              <a:t> </a:t>
            </a:r>
            <a:r>
              <a:rPr lang="en-US" sz="1800">
                <a:latin typeface="Arial"/>
                <a:ea typeface="Arial"/>
                <a:cs typeface="Arial"/>
                <a:sym typeface="Arial"/>
              </a:rPr>
              <a:t>on the Health Technology Ecosystem</a:t>
            </a:r>
            <a:r>
              <a:rPr lang="en-US" sz="1800">
                <a:solidFill>
                  <a:srgbClr val="000000"/>
                </a:solidFill>
                <a:latin typeface="Arial"/>
                <a:ea typeface="Arial"/>
                <a:cs typeface="Arial"/>
                <a:sym typeface="Arial"/>
              </a:rPr>
              <a:t> </a:t>
            </a:r>
            <a:endParaRPr sz="1800">
              <a:latin typeface="Arial"/>
              <a:ea typeface="Arial"/>
              <a:cs typeface="Arial"/>
              <a:sym typeface="Arial"/>
            </a:endParaRPr>
          </a:p>
          <a:p>
            <a:pPr indent="-139446" lvl="0" marL="365760" rtl="0" algn="l">
              <a:spcBef>
                <a:spcPts val="1000"/>
              </a:spcBef>
              <a:spcAft>
                <a:spcPts val="0"/>
              </a:spcAft>
              <a:buSzPts val="1836"/>
              <a:buNone/>
            </a:pPr>
            <a:r>
              <a:t/>
            </a:r>
            <a:endParaRPr/>
          </a:p>
        </p:txBody>
      </p:sp>
      <p:sp>
        <p:nvSpPr>
          <p:cNvPr id="615" name="Google Shape;615;p22"/>
          <p:cNvSpPr txBox="1"/>
          <p:nvPr>
            <p:ph type="title"/>
          </p:nvPr>
        </p:nvSpPr>
        <p:spPr>
          <a:xfrm>
            <a:off x="609600" y="137121"/>
            <a:ext cx="10972800" cy="95781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600"/>
              <a:buFont typeface="Lucida Sans"/>
              <a:buNone/>
            </a:pPr>
            <a:r>
              <a:rPr lang="en-US" sz="3600"/>
              <a:t>Transformation activities ACT supports </a:t>
            </a:r>
            <a:r>
              <a:rPr lang="en-US" sz="2800"/>
              <a:t>(via Transformation Playbooks, facilitation, collaborations)</a:t>
            </a:r>
            <a:endParaRPr sz="3600"/>
          </a:p>
        </p:txBody>
      </p:sp>
      <p:sp>
        <p:nvSpPr>
          <p:cNvPr id="616" name="Google Shape;616;p2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23"/>
          <p:cNvSpPr txBox="1"/>
          <p:nvPr>
            <p:ph type="title"/>
          </p:nvPr>
        </p:nvSpPr>
        <p:spPr>
          <a:xfrm>
            <a:off x="1261312" y="1619303"/>
            <a:ext cx="9669375" cy="2852737"/>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lang="en-US" sz="5400"/>
            </a:br>
            <a:br>
              <a:rPr lang="en-US" sz="5400"/>
            </a:br>
            <a:r>
              <a:rPr b="1" lang="en-US" sz="5400">
                <a:solidFill>
                  <a:srgbClr val="00B0F0"/>
                </a:solidFill>
              </a:rPr>
              <a:t>ACT Cornerstones: </a:t>
            </a:r>
            <a:br>
              <a:rPr b="1" lang="en-US" sz="5400">
                <a:solidFill>
                  <a:srgbClr val="00B0F0"/>
                </a:solidFill>
              </a:rPr>
            </a:br>
            <a:r>
              <a:rPr lang="en-US" sz="5400">
                <a:solidFill>
                  <a:srgbClr val="00B0F0"/>
                </a:solidFill>
              </a:rPr>
              <a:t>Workflow Reengineering Framework, Worksheets, and Related Tools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4"/>
          <p:cNvSpPr txBox="1"/>
          <p:nvPr>
            <p:ph type="title"/>
          </p:nvPr>
        </p:nvSpPr>
        <p:spPr>
          <a:xfrm>
            <a:off x="464235" y="213358"/>
            <a:ext cx="11553142" cy="74079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200"/>
              <a:buFont typeface="Lucida Sans"/>
              <a:buNone/>
            </a:pPr>
            <a:r>
              <a:rPr lang="en-US" sz="3200"/>
              <a:t>Cross-cutting framework for workflow reengineering</a:t>
            </a:r>
            <a:endParaRPr sz="2800"/>
          </a:p>
        </p:txBody>
      </p:sp>
      <p:sp>
        <p:nvSpPr>
          <p:cNvPr id="627" name="Google Shape;627;p2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28" name="Google Shape;628;p24"/>
          <p:cNvSpPr txBox="1"/>
          <p:nvPr/>
        </p:nvSpPr>
        <p:spPr>
          <a:xfrm>
            <a:off x="4880758" y="4809506"/>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sp>
        <p:nvSpPr>
          <p:cNvPr id="629" name="Google Shape;629;p24"/>
          <p:cNvSpPr txBox="1"/>
          <p:nvPr/>
        </p:nvSpPr>
        <p:spPr>
          <a:xfrm>
            <a:off x="175918" y="1606631"/>
            <a:ext cx="2800586" cy="38164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This framework underlies ACT Tools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It helps:</a:t>
            </a:r>
            <a:endParaRPr/>
          </a:p>
          <a:p>
            <a:pPr indent="-285750" lvl="0" marL="285750" marR="0" rtl="0" algn="l">
              <a:spcBef>
                <a:spcPts val="1200"/>
              </a:spcBef>
              <a:spcAft>
                <a:spcPts val="0"/>
              </a:spcAft>
              <a:buClr>
                <a:schemeClr val="dk1"/>
              </a:buClr>
              <a:buSzPts val="1600"/>
              <a:buFont typeface="Arial"/>
              <a:buChar char="•"/>
            </a:pPr>
            <a:r>
              <a:rPr lang="en-US" sz="1600">
                <a:solidFill>
                  <a:schemeClr val="dk1"/>
                </a:solidFill>
                <a:latin typeface="Arial"/>
                <a:ea typeface="Arial"/>
                <a:cs typeface="Arial"/>
                <a:sym typeface="Arial"/>
              </a:rPr>
              <a:t>Visualize and leverage complex ecosystems driving outcomes</a:t>
            </a:r>
            <a:endParaRPr/>
          </a:p>
          <a:p>
            <a:pPr indent="-285750" lvl="0" marL="285750" marR="0" rtl="0" algn="l">
              <a:spcBef>
                <a:spcPts val="1200"/>
              </a:spcBef>
              <a:spcAft>
                <a:spcPts val="0"/>
              </a:spcAft>
              <a:buClr>
                <a:schemeClr val="dk1"/>
              </a:buClr>
              <a:buSzPts val="1600"/>
              <a:buFont typeface="Arial"/>
              <a:buChar char="•"/>
            </a:pPr>
            <a:r>
              <a:rPr lang="en-US" sz="1600">
                <a:solidFill>
                  <a:schemeClr val="dk1"/>
                </a:solidFill>
                <a:latin typeface="Arial"/>
                <a:ea typeface="Arial"/>
                <a:cs typeface="Arial"/>
                <a:sym typeface="Arial"/>
              </a:rPr>
              <a:t>Identify opportunities to improve actions and outcomes</a:t>
            </a:r>
            <a:endParaRPr/>
          </a:p>
          <a:p>
            <a:pPr indent="-285750" lvl="0" marL="285750" marR="0" rtl="0" algn="l">
              <a:spcBef>
                <a:spcPts val="1200"/>
              </a:spcBef>
              <a:spcAft>
                <a:spcPts val="0"/>
              </a:spcAft>
              <a:buClr>
                <a:schemeClr val="dk1"/>
              </a:buClr>
              <a:buSzPts val="1600"/>
              <a:buFont typeface="Arial"/>
              <a:buChar char="•"/>
            </a:pPr>
            <a:r>
              <a:rPr lang="en-US" sz="1600">
                <a:solidFill>
                  <a:schemeClr val="dk1"/>
                </a:solidFill>
                <a:latin typeface="Arial"/>
                <a:ea typeface="Arial"/>
                <a:cs typeface="Arial"/>
                <a:sym typeface="Arial"/>
              </a:rPr>
              <a:t>Foster collaborations within / across internal and external stakeholders</a:t>
            </a:r>
            <a:endParaRPr/>
          </a:p>
        </p:txBody>
      </p:sp>
      <p:pic>
        <p:nvPicPr>
          <p:cNvPr id="630" name="Google Shape;630;p24"/>
          <p:cNvPicPr preferRelativeResize="0"/>
          <p:nvPr/>
        </p:nvPicPr>
        <p:blipFill rotWithShape="1">
          <a:blip r:embed="rId3">
            <a:alphaModFix/>
          </a:blip>
          <a:srcRect b="0" l="0" r="0" t="0"/>
          <a:stretch/>
        </p:blipFill>
        <p:spPr>
          <a:xfrm>
            <a:off x="2905873" y="1121639"/>
            <a:ext cx="9209352" cy="5214309"/>
          </a:xfrm>
          <a:prstGeom prst="rect">
            <a:avLst/>
          </a:prstGeom>
          <a:noFill/>
          <a:ln>
            <a:noFill/>
          </a:ln>
        </p:spPr>
      </p:pic>
      <p:sp>
        <p:nvSpPr>
          <p:cNvPr id="631" name="Google Shape;631;p24"/>
          <p:cNvSpPr txBox="1"/>
          <p:nvPr/>
        </p:nvSpPr>
        <p:spPr>
          <a:xfrm>
            <a:off x="7385711" y="6335948"/>
            <a:ext cx="27432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[Infographic source is </a:t>
            </a:r>
            <a:r>
              <a:rPr lang="en-US" sz="1600" u="sng">
                <a:solidFill>
                  <a:srgbClr val="00B0F0"/>
                </a:solidFill>
                <a:latin typeface="Arial"/>
                <a:ea typeface="Arial"/>
                <a:cs typeface="Arial"/>
                <a:sym typeface="Arial"/>
                <a:hlinkClick r:id="rId4">
                  <a:extLst>
                    <a:ext uri="{A12FA001-AC4F-418D-AE19-62706E023703}">
                      <ahyp:hlinkClr val="tx"/>
                    </a:ext>
                  </a:extLst>
                </a:hlinkClick>
              </a:rPr>
              <a:t>here</a:t>
            </a:r>
            <a:r>
              <a:rPr lang="en-US" sz="1600">
                <a:solidFill>
                  <a:schemeClr val="dk1"/>
                </a:solidFill>
                <a:latin typeface="Arial"/>
                <a:ea typeface="Arial"/>
                <a:cs typeface="Arial"/>
                <a:sym typeface="Arial"/>
              </a:rPr>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25"/>
          <p:cNvSpPr txBox="1"/>
          <p:nvPr>
            <p:ph idx="1" type="body"/>
          </p:nvPr>
        </p:nvSpPr>
        <p:spPr>
          <a:xfrm>
            <a:off x="609600" y="1382486"/>
            <a:ext cx="10972800" cy="476794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360"/>
              <a:buChar char="🞂"/>
            </a:pPr>
            <a:r>
              <a:rPr lang="en-US" sz="2000">
                <a:latin typeface="Arial"/>
                <a:ea typeface="Arial"/>
                <a:cs typeface="Arial"/>
                <a:sym typeface="Arial"/>
              </a:rPr>
              <a:t>Culmination of </a:t>
            </a:r>
            <a:r>
              <a:rPr i="1" lang="en-US" sz="2000">
                <a:latin typeface="Arial"/>
                <a:ea typeface="Arial"/>
                <a:cs typeface="Arial"/>
                <a:sym typeface="Arial"/>
              </a:rPr>
              <a:t>2 decades of collaborative work </a:t>
            </a:r>
            <a:r>
              <a:rPr lang="en-US" sz="2000">
                <a:latin typeface="Arial"/>
                <a:ea typeface="Arial"/>
                <a:cs typeface="Arial"/>
                <a:sym typeface="Arial"/>
              </a:rPr>
              <a:t>outlined above</a:t>
            </a:r>
            <a:endParaRPr/>
          </a:p>
          <a:p>
            <a:pPr indent="-256032" lvl="0" marL="365760" rtl="0" algn="l">
              <a:spcBef>
                <a:spcPts val="600"/>
              </a:spcBef>
              <a:spcAft>
                <a:spcPts val="0"/>
              </a:spcAft>
              <a:buSzPts val="1360"/>
              <a:buChar char="🞂"/>
            </a:pPr>
            <a:r>
              <a:rPr lang="en-US" sz="2000">
                <a:latin typeface="Arial"/>
                <a:ea typeface="Arial"/>
                <a:cs typeface="Arial"/>
                <a:sym typeface="Arial"/>
              </a:rPr>
              <a:t>Have been applied and delivered value to efforts on </a:t>
            </a:r>
            <a:r>
              <a:rPr b="1" lang="en-US" sz="2000" u="sng">
                <a:solidFill>
                  <a:srgbClr val="00B0F0"/>
                </a:solidFill>
                <a:latin typeface="Arial"/>
                <a:ea typeface="Arial"/>
                <a:cs typeface="Arial"/>
                <a:sym typeface="Arial"/>
                <a:hlinkClick r:id="rId3">
                  <a:extLst>
                    <a:ext uri="{A12FA001-AC4F-418D-AE19-62706E023703}">
                      <ahyp:hlinkClr val="tx"/>
                    </a:ext>
                  </a:extLst>
                </a:hlinkClick>
              </a:rPr>
              <a:t>many targets in many settings</a:t>
            </a:r>
            <a:endParaRPr b="1" sz="2000">
              <a:solidFill>
                <a:srgbClr val="00B0F0"/>
              </a:solidFill>
              <a:latin typeface="Arial"/>
              <a:ea typeface="Arial"/>
              <a:cs typeface="Arial"/>
              <a:sym typeface="Arial"/>
            </a:endParaRPr>
          </a:p>
          <a:p>
            <a:pPr indent="-256032" lvl="0" marL="365760" rtl="0" algn="l">
              <a:spcBef>
                <a:spcPts val="600"/>
              </a:spcBef>
              <a:spcAft>
                <a:spcPts val="0"/>
              </a:spcAft>
              <a:buSzPts val="1360"/>
              <a:buChar char="🞂"/>
            </a:pPr>
            <a:r>
              <a:rPr lang="en-US" sz="2000">
                <a:latin typeface="Arial"/>
                <a:ea typeface="Arial"/>
                <a:cs typeface="Arial"/>
                <a:sym typeface="Arial"/>
              </a:rPr>
              <a:t>Earlier development/use supported by US Gov’t agencies (e.g., VA, AHRQ, CMS, ONC, CDC, HRSA, IHS), private sector</a:t>
            </a:r>
            <a:endParaRPr/>
          </a:p>
          <a:p>
            <a:pPr indent="-256032" lvl="0" marL="365760" rtl="0" algn="l">
              <a:spcBef>
                <a:spcPts val="600"/>
              </a:spcBef>
              <a:spcAft>
                <a:spcPts val="0"/>
              </a:spcAft>
              <a:buSzPts val="1360"/>
              <a:buChar char="🞂"/>
            </a:pPr>
            <a:r>
              <a:rPr lang="en-US" sz="2000">
                <a:latin typeface="Arial"/>
                <a:ea typeface="Arial"/>
                <a:cs typeface="Arial"/>
                <a:sym typeface="Arial"/>
              </a:rPr>
              <a:t>Sampling of User Feedback Quotes from Studies using WRW-related tools:</a:t>
            </a:r>
            <a:endParaRPr/>
          </a:p>
          <a:p>
            <a:pPr indent="-228600" lvl="1" marL="621792" rtl="0" algn="l">
              <a:spcBef>
                <a:spcPts val="600"/>
              </a:spcBef>
              <a:spcAft>
                <a:spcPts val="0"/>
              </a:spcAft>
              <a:buSzPts val="1500"/>
              <a:buChar char="◦"/>
            </a:pPr>
            <a:r>
              <a:rPr lang="en-US" sz="1500">
                <a:latin typeface="Arial"/>
                <a:ea typeface="Arial"/>
                <a:cs typeface="Arial"/>
                <a:sym typeface="Arial"/>
              </a:rPr>
              <a:t>We were able to add steps in the places that made the most impact, but the least extra work for the staff</a:t>
            </a:r>
            <a:endParaRPr/>
          </a:p>
          <a:p>
            <a:pPr indent="-228600" lvl="1" marL="621792" rtl="0" algn="l">
              <a:spcBef>
                <a:spcPts val="600"/>
              </a:spcBef>
              <a:spcAft>
                <a:spcPts val="0"/>
              </a:spcAft>
              <a:buSzPts val="1500"/>
              <a:buChar char="◦"/>
            </a:pPr>
            <a:r>
              <a:rPr lang="en-US" sz="1500">
                <a:latin typeface="Arial"/>
                <a:ea typeface="Arial"/>
                <a:cs typeface="Arial"/>
                <a:sym typeface="Arial"/>
              </a:rPr>
              <a:t>Mapping out current workflows and potential enhancements was most beneficial and applicable to other QI efforts</a:t>
            </a:r>
            <a:endParaRPr/>
          </a:p>
          <a:p>
            <a:pPr indent="-228600" lvl="1" marL="621792" rtl="0" algn="l">
              <a:spcBef>
                <a:spcPts val="600"/>
              </a:spcBef>
              <a:spcAft>
                <a:spcPts val="0"/>
              </a:spcAft>
              <a:buSzPts val="1500"/>
              <a:buChar char="◦"/>
            </a:pPr>
            <a:r>
              <a:rPr lang="en-US" sz="1500">
                <a:latin typeface="Arial"/>
                <a:ea typeface="Arial"/>
                <a:cs typeface="Arial"/>
                <a:sym typeface="Arial"/>
              </a:rPr>
              <a:t>We plan on utilizing [WRW] as we continue to work on our hypertension control and expand into other chronic diseases</a:t>
            </a:r>
            <a:endParaRPr/>
          </a:p>
          <a:p>
            <a:pPr indent="-228600" lvl="1" marL="621792" rtl="0" algn="l">
              <a:spcBef>
                <a:spcPts val="600"/>
              </a:spcBef>
              <a:spcAft>
                <a:spcPts val="0"/>
              </a:spcAft>
              <a:buSzPts val="1500"/>
              <a:buChar char="◦"/>
            </a:pPr>
            <a:r>
              <a:rPr lang="en-US" sz="1500">
                <a:latin typeface="Arial"/>
                <a:ea typeface="Arial"/>
                <a:cs typeface="Arial"/>
                <a:sym typeface="Arial"/>
              </a:rPr>
              <a:t>[WRW] helped us outline our potential enhancements that we needed to work on and help us define roles and responsibilities related to hypertension identification and management. From the Medical Assistants [MA] to the Quality Improvement team in the back end [WRW helped us to work] efficiently together to recall and monitor our hypertensive patients.</a:t>
            </a:r>
            <a:endParaRPr/>
          </a:p>
          <a:p>
            <a:pPr indent="-228600" lvl="1" marL="621792" rtl="0" algn="l">
              <a:spcBef>
                <a:spcPts val="600"/>
              </a:spcBef>
              <a:spcAft>
                <a:spcPts val="0"/>
              </a:spcAft>
              <a:buSzPts val="1500"/>
              <a:buChar char="◦"/>
            </a:pPr>
            <a:r>
              <a:rPr lang="en-US" sz="1500">
                <a:latin typeface="Arial"/>
                <a:ea typeface="Arial"/>
                <a:cs typeface="Arial"/>
                <a:sym typeface="Arial"/>
              </a:rPr>
              <a:t>The [WRW] helped me [have] a clear template to follow which allowed me to make sure I touched on critical areas</a:t>
            </a:r>
            <a:endParaRPr/>
          </a:p>
          <a:p>
            <a:pPr indent="-228600" lvl="1" marL="621792" rtl="0" algn="l">
              <a:spcBef>
                <a:spcPts val="600"/>
              </a:spcBef>
              <a:spcAft>
                <a:spcPts val="0"/>
              </a:spcAft>
              <a:buSzPts val="1500"/>
              <a:buChar char="◦"/>
            </a:pPr>
            <a:r>
              <a:rPr lang="en-US" sz="1500">
                <a:latin typeface="Arial"/>
                <a:ea typeface="Arial"/>
                <a:cs typeface="Arial"/>
                <a:sym typeface="Arial"/>
              </a:rPr>
              <a:t>The worksheets help us as a team make sure nothing was overlooked</a:t>
            </a:r>
            <a:endParaRPr/>
          </a:p>
        </p:txBody>
      </p:sp>
      <p:sp>
        <p:nvSpPr>
          <p:cNvPr id="637" name="Google Shape;637;p25"/>
          <p:cNvSpPr txBox="1"/>
          <p:nvPr>
            <p:ph type="title"/>
          </p:nvPr>
        </p:nvSpPr>
        <p:spPr>
          <a:xfrm>
            <a:off x="609600" y="274638"/>
            <a:ext cx="10972800" cy="661533"/>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lang="en-US" sz="3600">
                <a:latin typeface="Arial"/>
                <a:ea typeface="Arial"/>
                <a:cs typeface="Arial"/>
                <a:sym typeface="Arial"/>
              </a:rPr>
              <a:t>Workflow Reengineering Worksheets (WRWs) – A cornerstone of the Transformation Playbooks</a:t>
            </a:r>
            <a:endParaRPr/>
          </a:p>
        </p:txBody>
      </p:sp>
      <p:sp>
        <p:nvSpPr>
          <p:cNvPr id="638" name="Google Shape;638;p25"/>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26"/>
          <p:cNvSpPr txBox="1"/>
          <p:nvPr>
            <p:ph idx="1" type="body"/>
          </p:nvPr>
        </p:nvSpPr>
        <p:spPr>
          <a:xfrm>
            <a:off x="609600" y="1563811"/>
            <a:ext cx="10972800" cy="4525963"/>
          </a:xfrm>
          <a:prstGeom prst="rect">
            <a:avLst/>
          </a:prstGeom>
          <a:noFill/>
          <a:ln>
            <a:noFill/>
          </a:ln>
        </p:spPr>
        <p:txBody>
          <a:bodyPr anchorCtr="0" anchor="t" bIns="45700" lIns="91425" spcFirstLastPara="1" rIns="91425" wrap="square" tIns="45700">
            <a:normAutofit fontScale="92500" lnSpcReduction="10000"/>
          </a:bodyPr>
          <a:lstStyle/>
          <a:p>
            <a:pPr indent="-514350" lvl="0" marL="624078" rtl="0" algn="l">
              <a:spcBef>
                <a:spcPts val="0"/>
              </a:spcBef>
              <a:spcAft>
                <a:spcPts val="0"/>
              </a:spcAft>
              <a:buSzPct val="68000"/>
              <a:buFont typeface="Lucida Sans"/>
              <a:buAutoNum type="arabicPeriod"/>
            </a:pPr>
            <a:r>
              <a:rPr lang="en-US" sz="2800">
                <a:latin typeface="Arial"/>
                <a:ea typeface="Arial"/>
                <a:cs typeface="Arial"/>
                <a:sym typeface="Arial"/>
              </a:rPr>
              <a:t>Document improvement </a:t>
            </a:r>
            <a:r>
              <a:rPr i="1" lang="en-US" sz="2800">
                <a:latin typeface="Arial"/>
                <a:ea typeface="Arial"/>
                <a:cs typeface="Arial"/>
                <a:sym typeface="Arial"/>
              </a:rPr>
              <a:t>goals</a:t>
            </a:r>
            <a:endParaRPr i="1" sz="2800">
              <a:latin typeface="Arial"/>
              <a:ea typeface="Arial"/>
              <a:cs typeface="Arial"/>
              <a:sym typeface="Arial"/>
            </a:endParaRPr>
          </a:p>
          <a:p>
            <a:pPr indent="-228600" lvl="1" marL="621792" rtl="0" algn="l">
              <a:spcBef>
                <a:spcPts val="1524"/>
              </a:spcBef>
              <a:spcAft>
                <a:spcPts val="0"/>
              </a:spcAft>
              <a:buSzPct val="100000"/>
              <a:buChar char="◦"/>
            </a:pPr>
            <a:r>
              <a:rPr lang="en-US" sz="2400">
                <a:latin typeface="Arial"/>
                <a:ea typeface="Arial"/>
                <a:cs typeface="Arial"/>
                <a:sym typeface="Arial"/>
              </a:rPr>
              <a:t>Consider target, current performance, and success measures</a:t>
            </a:r>
            <a:endParaRPr sz="2800">
              <a:latin typeface="Arial"/>
              <a:ea typeface="Arial"/>
              <a:cs typeface="Arial"/>
              <a:sym typeface="Arial"/>
            </a:endParaRPr>
          </a:p>
          <a:p>
            <a:pPr indent="-514350" lvl="0" marL="624078" rtl="0" algn="l">
              <a:spcBef>
                <a:spcPts val="1600"/>
              </a:spcBef>
              <a:spcAft>
                <a:spcPts val="0"/>
              </a:spcAft>
              <a:buSzPct val="68000"/>
              <a:buFont typeface="Lucida Sans"/>
              <a:buAutoNum type="arabicPeriod"/>
            </a:pPr>
            <a:r>
              <a:rPr lang="en-US" sz="2800">
                <a:latin typeface="Arial"/>
                <a:ea typeface="Arial"/>
                <a:cs typeface="Arial"/>
                <a:sym typeface="Arial"/>
              </a:rPr>
              <a:t>Ensure stakeholders consider the different </a:t>
            </a:r>
            <a:r>
              <a:rPr i="1" lang="en-US" sz="2800">
                <a:latin typeface="Arial"/>
                <a:ea typeface="Arial"/>
                <a:cs typeface="Arial"/>
                <a:sym typeface="Arial"/>
              </a:rPr>
              <a:t>performance drivers </a:t>
            </a:r>
            <a:r>
              <a:rPr lang="en-US" sz="2800">
                <a:latin typeface="Arial"/>
                <a:ea typeface="Arial"/>
                <a:cs typeface="Arial"/>
                <a:sym typeface="Arial"/>
              </a:rPr>
              <a:t>and opportunities to achieve improvement goals</a:t>
            </a:r>
            <a:endParaRPr/>
          </a:p>
          <a:p>
            <a:pPr indent="-228600" lvl="1" marL="621792" rtl="0" algn="l">
              <a:spcBef>
                <a:spcPts val="1524"/>
              </a:spcBef>
              <a:spcAft>
                <a:spcPts val="0"/>
              </a:spcAft>
              <a:buSzPct val="100000"/>
              <a:buChar char="◦"/>
            </a:pPr>
            <a:r>
              <a:rPr lang="en-US" sz="2400">
                <a:latin typeface="Arial"/>
                <a:ea typeface="Arial"/>
                <a:cs typeface="Arial"/>
                <a:sym typeface="Arial"/>
              </a:rPr>
              <a:t>As per the ACT Care Transformation / Workflow Reengineering Framework</a:t>
            </a:r>
            <a:endParaRPr/>
          </a:p>
          <a:p>
            <a:pPr indent="-514350" lvl="0" marL="624078" rtl="0" algn="l">
              <a:spcBef>
                <a:spcPts val="1600"/>
              </a:spcBef>
              <a:spcAft>
                <a:spcPts val="0"/>
              </a:spcAft>
              <a:buSzPct val="68000"/>
              <a:buFont typeface="Lucida Sans"/>
              <a:buAutoNum type="arabicPeriod"/>
            </a:pPr>
            <a:r>
              <a:rPr lang="en-US" sz="2800">
                <a:latin typeface="Arial"/>
                <a:ea typeface="Arial"/>
                <a:cs typeface="Arial"/>
                <a:sym typeface="Arial"/>
              </a:rPr>
              <a:t>Use Workflow Reengineering </a:t>
            </a:r>
            <a:r>
              <a:rPr i="1" lang="en-US" sz="2800">
                <a:latin typeface="Arial"/>
                <a:ea typeface="Arial"/>
                <a:cs typeface="Arial"/>
                <a:sym typeface="Arial"/>
              </a:rPr>
              <a:t>Worksheet tables</a:t>
            </a:r>
            <a:endParaRPr/>
          </a:p>
          <a:p>
            <a:pPr indent="-228600" lvl="1" marL="621792" rtl="0" algn="l">
              <a:spcBef>
                <a:spcPts val="1524"/>
              </a:spcBef>
              <a:spcAft>
                <a:spcPts val="0"/>
              </a:spcAft>
              <a:buSzPct val="100000"/>
              <a:buChar char="◦"/>
            </a:pPr>
            <a:r>
              <a:rPr lang="en-US" sz="2400">
                <a:latin typeface="Arial"/>
                <a:ea typeface="Arial"/>
                <a:cs typeface="Arial"/>
                <a:sym typeface="Arial"/>
              </a:rPr>
              <a:t>Review best practices, analyse current state, brainstorm future state</a:t>
            </a:r>
            <a:endParaRPr/>
          </a:p>
          <a:p>
            <a:pPr indent="-514350" lvl="0" marL="624078" rtl="0" algn="l">
              <a:spcBef>
                <a:spcPts val="1600"/>
              </a:spcBef>
              <a:spcAft>
                <a:spcPts val="0"/>
              </a:spcAft>
              <a:buSzPct val="68000"/>
              <a:buFont typeface="Lucida Sans"/>
              <a:buAutoNum type="arabicPeriod"/>
            </a:pPr>
            <a:r>
              <a:rPr i="1" lang="en-US" sz="2800">
                <a:latin typeface="Arial"/>
                <a:ea typeface="Arial"/>
                <a:cs typeface="Arial"/>
                <a:sym typeface="Arial"/>
              </a:rPr>
              <a:t>Implement</a:t>
            </a:r>
            <a:r>
              <a:rPr lang="en-US" sz="2800">
                <a:latin typeface="Arial"/>
                <a:ea typeface="Arial"/>
                <a:cs typeface="Arial"/>
                <a:sym typeface="Arial"/>
              </a:rPr>
              <a:t> improvements; enhance workflow and results</a:t>
            </a:r>
            <a:br>
              <a:rPr lang="en-US" sz="2800">
                <a:latin typeface="Arial"/>
                <a:ea typeface="Arial"/>
                <a:cs typeface="Arial"/>
                <a:sym typeface="Arial"/>
              </a:rPr>
            </a:br>
            <a:endParaRPr/>
          </a:p>
        </p:txBody>
      </p:sp>
      <p:sp>
        <p:nvSpPr>
          <p:cNvPr id="644" name="Google Shape;644;p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lang="en-US" sz="3600">
                <a:latin typeface="Arial"/>
                <a:ea typeface="Arial"/>
                <a:cs typeface="Arial"/>
                <a:sym typeface="Arial"/>
              </a:rPr>
              <a:t>Four steps in using Workflow Reengineering Worksheets to improve care processes and outcomes</a:t>
            </a:r>
            <a:endParaRPr/>
          </a:p>
        </p:txBody>
      </p:sp>
      <p:sp>
        <p:nvSpPr>
          <p:cNvPr id="645" name="Google Shape;645;p2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27"/>
          <p:cNvSpPr txBox="1"/>
          <p:nvPr>
            <p:ph idx="1" type="body"/>
          </p:nvPr>
        </p:nvSpPr>
        <p:spPr>
          <a:xfrm>
            <a:off x="609600" y="1264241"/>
            <a:ext cx="10972800" cy="4525963"/>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0" lvl="0" marL="109728"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a:p>
            <a:pPr indent="-139446" lvl="0" marL="365760" rtl="0" algn="l">
              <a:spcBef>
                <a:spcPts val="400"/>
              </a:spcBef>
              <a:spcAft>
                <a:spcPts val="0"/>
              </a:spcAft>
              <a:buSzPts val="1836"/>
              <a:buNone/>
            </a:pPr>
            <a:r>
              <a:t/>
            </a:r>
            <a:endParaRPr/>
          </a:p>
        </p:txBody>
      </p:sp>
      <p:sp>
        <p:nvSpPr>
          <p:cNvPr id="651" name="Google Shape;651;p27"/>
          <p:cNvSpPr txBox="1"/>
          <p:nvPr>
            <p:ph type="title"/>
          </p:nvPr>
        </p:nvSpPr>
        <p:spPr>
          <a:xfrm>
            <a:off x="710735" y="496296"/>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13889"/>
              <a:buFont typeface="Lucida Sans"/>
              <a:buNone/>
            </a:pPr>
            <a:br>
              <a:rPr lang="en-US"/>
            </a:br>
            <a:br>
              <a:rPr lang="en-US"/>
            </a:br>
            <a:r>
              <a:rPr lang="en-US" sz="3600">
                <a:latin typeface="Arial"/>
                <a:ea typeface="Arial"/>
                <a:cs typeface="Arial"/>
                <a:sym typeface="Arial"/>
              </a:rPr>
              <a:t>Step 1: What are we trying to improve?</a:t>
            </a:r>
            <a:br>
              <a:rPr lang="en-US" sz="3600">
                <a:latin typeface="Arial"/>
                <a:ea typeface="Arial"/>
                <a:cs typeface="Arial"/>
                <a:sym typeface="Arial"/>
              </a:rPr>
            </a:br>
            <a:r>
              <a:rPr lang="en-US" sz="3100">
                <a:latin typeface="Arial"/>
                <a:ea typeface="Arial"/>
                <a:cs typeface="Arial"/>
                <a:sym typeface="Arial"/>
              </a:rPr>
              <a:t>Document goals, current performance, and success measures</a:t>
            </a:r>
            <a:br>
              <a:rPr lang="en-US" sz="3600"/>
            </a:br>
            <a:br>
              <a:rPr lang="en-US" sz="3600"/>
            </a:br>
            <a:br>
              <a:rPr lang="en-US" sz="3600">
                <a:latin typeface="Arial"/>
                <a:ea typeface="Arial"/>
                <a:cs typeface="Arial"/>
                <a:sym typeface="Arial"/>
              </a:rPr>
            </a:br>
            <a:endParaRPr sz="3600">
              <a:latin typeface="Arial"/>
              <a:ea typeface="Arial"/>
              <a:cs typeface="Arial"/>
              <a:sym typeface="Arial"/>
            </a:endParaRPr>
          </a:p>
        </p:txBody>
      </p:sp>
      <p:sp>
        <p:nvSpPr>
          <p:cNvPr id="652" name="Google Shape;652;p2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53" name="Google Shape;653;p27"/>
          <p:cNvPicPr preferRelativeResize="0"/>
          <p:nvPr/>
        </p:nvPicPr>
        <p:blipFill rotWithShape="1">
          <a:blip r:embed="rId3">
            <a:alphaModFix/>
          </a:blip>
          <a:srcRect b="0" l="0" r="0" t="0"/>
          <a:stretch/>
        </p:blipFill>
        <p:spPr>
          <a:xfrm>
            <a:off x="5213" y="2632290"/>
            <a:ext cx="10339400" cy="2172186"/>
          </a:xfrm>
          <a:prstGeom prst="rect">
            <a:avLst/>
          </a:prstGeom>
          <a:noFill/>
          <a:ln>
            <a:noFill/>
          </a:ln>
        </p:spPr>
      </p:pic>
      <p:pic>
        <p:nvPicPr>
          <p:cNvPr id="654" name="Google Shape;654;p27"/>
          <p:cNvPicPr preferRelativeResize="0"/>
          <p:nvPr/>
        </p:nvPicPr>
        <p:blipFill rotWithShape="1">
          <a:blip r:embed="rId4">
            <a:alphaModFix/>
          </a:blip>
          <a:srcRect b="0" l="0" r="0" t="0"/>
          <a:stretch/>
        </p:blipFill>
        <p:spPr>
          <a:xfrm>
            <a:off x="9959088" y="1646556"/>
            <a:ext cx="1822862" cy="4761389"/>
          </a:xfrm>
          <a:prstGeom prst="rect">
            <a:avLst/>
          </a:prstGeom>
          <a:noFill/>
          <a:ln cap="flat" cmpd="sng" w="9525">
            <a:solidFill>
              <a:schemeClr val="accent1"/>
            </a:solidFill>
            <a:prstDash val="solid"/>
            <a:round/>
            <a:headEnd len="sm" w="sm" type="none"/>
            <a:tailEnd len="sm" w="sm" type="none"/>
          </a:ln>
        </p:spPr>
      </p:pic>
      <p:sp>
        <p:nvSpPr>
          <p:cNvPr id="655" name="Google Shape;655;p27"/>
          <p:cNvSpPr/>
          <p:nvPr/>
        </p:nvSpPr>
        <p:spPr>
          <a:xfrm>
            <a:off x="9778819" y="1393466"/>
            <a:ext cx="2242268" cy="2133756"/>
          </a:xfrm>
          <a:prstGeom prst="ellipse">
            <a:avLst/>
          </a:prstGeom>
          <a:noFill/>
          <a:ln cap="flat" cmpd="thickThin" w="550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656" name="Google Shape;656;p27"/>
          <p:cNvSpPr txBox="1"/>
          <p:nvPr/>
        </p:nvSpPr>
        <p:spPr>
          <a:xfrm>
            <a:off x="7846142" y="1608220"/>
            <a:ext cx="20313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Corresponding Steps in </a:t>
            </a:r>
            <a:r>
              <a:rPr lang="en-US" sz="1200" u="sng">
                <a:solidFill>
                  <a:srgbClr val="00B0F0"/>
                </a:solidFill>
                <a:latin typeface="Arial"/>
                <a:ea typeface="Arial"/>
                <a:cs typeface="Arial"/>
                <a:sym typeface="Arial"/>
                <a:hlinkClick r:id="rId5">
                  <a:extLst>
                    <a:ext uri="{A12FA001-AC4F-418D-AE19-62706E023703}">
                      <ahyp:hlinkClr val="tx"/>
                    </a:ext>
                  </a:extLst>
                </a:hlinkClick>
              </a:rPr>
              <a:t>IHI / Model for Improvement</a:t>
            </a:r>
            <a:r>
              <a:rPr lang="en-US" sz="1200">
                <a:solidFill>
                  <a:schemeClr val="dk1"/>
                </a:solidFill>
                <a:latin typeface="Arial"/>
                <a:ea typeface="Arial"/>
                <a:cs typeface="Arial"/>
                <a:sym typeface="Arial"/>
              </a:rPr>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28"/>
          <p:cNvSpPr txBox="1"/>
          <p:nvPr>
            <p:ph type="title"/>
          </p:nvPr>
        </p:nvSpPr>
        <p:spPr>
          <a:xfrm>
            <a:off x="950689" y="213358"/>
            <a:ext cx="10579007" cy="740799"/>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800"/>
              <a:buFont typeface="Arial"/>
              <a:buNone/>
            </a:pPr>
            <a:br>
              <a:rPr lang="en-US" sz="1800">
                <a:latin typeface="Arial"/>
                <a:ea typeface="Arial"/>
                <a:cs typeface="Arial"/>
                <a:sym typeface="Arial"/>
              </a:rPr>
            </a:br>
            <a:r>
              <a:rPr lang="en-US" sz="2400">
                <a:latin typeface="Arial"/>
                <a:ea typeface="Arial"/>
                <a:cs typeface="Arial"/>
                <a:sym typeface="Arial"/>
              </a:rPr>
              <a:t>Step 2: Ensure stakeholders consider performance drivers / opportunities to achieve goals</a:t>
            </a:r>
            <a:br>
              <a:rPr lang="en-US" sz="2400">
                <a:latin typeface="Arial"/>
                <a:ea typeface="Arial"/>
                <a:cs typeface="Arial"/>
                <a:sym typeface="Arial"/>
              </a:rPr>
            </a:br>
            <a:r>
              <a:rPr lang="en-US" sz="2800"/>
              <a:t> </a:t>
            </a:r>
            <a:endParaRPr sz="2400"/>
          </a:p>
        </p:txBody>
      </p:sp>
      <p:sp>
        <p:nvSpPr>
          <p:cNvPr id="663" name="Google Shape;663;p28"/>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64" name="Google Shape;664;p28"/>
          <p:cNvSpPr txBox="1"/>
          <p:nvPr/>
        </p:nvSpPr>
        <p:spPr>
          <a:xfrm>
            <a:off x="4880758" y="4809506"/>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Lucida Sans"/>
              <a:ea typeface="Lucida Sans"/>
              <a:cs typeface="Lucida Sans"/>
              <a:sym typeface="Lucida Sans"/>
            </a:endParaRPr>
          </a:p>
        </p:txBody>
      </p:sp>
      <p:pic>
        <p:nvPicPr>
          <p:cNvPr id="665" name="Google Shape;665;p28"/>
          <p:cNvPicPr preferRelativeResize="0"/>
          <p:nvPr/>
        </p:nvPicPr>
        <p:blipFill rotWithShape="1">
          <a:blip r:embed="rId3">
            <a:alphaModFix/>
          </a:blip>
          <a:srcRect b="0" l="0" r="0" t="0"/>
          <a:stretch/>
        </p:blipFill>
        <p:spPr>
          <a:xfrm>
            <a:off x="1491324" y="929998"/>
            <a:ext cx="9209352" cy="521430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29"/>
          <p:cNvSpPr txBox="1"/>
          <p:nvPr>
            <p:ph idx="1" type="body"/>
          </p:nvPr>
        </p:nvSpPr>
        <p:spPr>
          <a:xfrm>
            <a:off x="1023069" y="1807332"/>
            <a:ext cx="6245636" cy="4965738"/>
          </a:xfrm>
          <a:prstGeom prst="rect">
            <a:avLst/>
          </a:prstGeom>
          <a:noFill/>
          <a:ln>
            <a:noFill/>
          </a:ln>
        </p:spPr>
        <p:txBody>
          <a:bodyPr anchorCtr="0" anchor="t" bIns="45700" lIns="91425" spcFirstLastPara="1" rIns="91425" wrap="square" tIns="45700">
            <a:normAutofit/>
          </a:bodyPr>
          <a:lstStyle/>
          <a:p>
            <a:pPr indent="0" lvl="0" marL="109728" rtl="0" algn="l">
              <a:spcBef>
                <a:spcPts val="0"/>
              </a:spcBef>
              <a:spcAft>
                <a:spcPts val="0"/>
              </a:spcAft>
              <a:buSzPts val="1632"/>
              <a:buNone/>
            </a:pPr>
            <a:r>
              <a:t/>
            </a:r>
            <a:endParaRPr b="1" sz="2400">
              <a:latin typeface="Arial"/>
              <a:ea typeface="Arial"/>
              <a:cs typeface="Arial"/>
              <a:sym typeface="Arial"/>
            </a:endParaRPr>
          </a:p>
          <a:p>
            <a:pPr indent="-514350" lvl="0" marL="624078" rtl="0" algn="l">
              <a:spcBef>
                <a:spcPts val="400"/>
              </a:spcBef>
              <a:spcAft>
                <a:spcPts val="0"/>
              </a:spcAft>
              <a:buSzPts val="2176"/>
              <a:buFont typeface="Lucida Sans"/>
              <a:buAutoNum type="arabicPeriod"/>
            </a:pPr>
            <a:r>
              <a:rPr b="1" lang="en-US" sz="3200">
                <a:latin typeface="Arial"/>
                <a:ea typeface="Arial"/>
                <a:cs typeface="Arial"/>
                <a:sym typeface="Arial"/>
              </a:rPr>
              <a:t>What is best practice? </a:t>
            </a:r>
            <a:endParaRPr/>
          </a:p>
          <a:p>
            <a:pPr indent="-376174" lvl="0" marL="624078" rtl="0" algn="l">
              <a:spcBef>
                <a:spcPts val="400"/>
              </a:spcBef>
              <a:spcAft>
                <a:spcPts val="0"/>
              </a:spcAft>
              <a:buSzPts val="2176"/>
              <a:buFont typeface="Lucida Sans"/>
              <a:buNone/>
            </a:pPr>
            <a:r>
              <a:t/>
            </a:r>
            <a:endParaRPr b="1" sz="3200">
              <a:latin typeface="Arial"/>
              <a:ea typeface="Arial"/>
              <a:cs typeface="Arial"/>
              <a:sym typeface="Arial"/>
            </a:endParaRPr>
          </a:p>
          <a:p>
            <a:pPr indent="-514350" lvl="0" marL="624078" rtl="0" algn="l">
              <a:spcBef>
                <a:spcPts val="400"/>
              </a:spcBef>
              <a:spcAft>
                <a:spcPts val="0"/>
              </a:spcAft>
              <a:buSzPts val="2176"/>
              <a:buFont typeface="Lucida Sans"/>
              <a:buAutoNum type="arabicPeriod"/>
            </a:pPr>
            <a:r>
              <a:rPr b="1" lang="en-US" sz="3200">
                <a:latin typeface="Arial"/>
                <a:ea typeface="Arial"/>
                <a:cs typeface="Arial"/>
                <a:sym typeface="Arial"/>
              </a:rPr>
              <a:t>What is the current state? </a:t>
            </a:r>
            <a:endParaRPr/>
          </a:p>
          <a:p>
            <a:pPr indent="-376174" lvl="0" marL="624078" rtl="0" algn="l">
              <a:spcBef>
                <a:spcPts val="400"/>
              </a:spcBef>
              <a:spcAft>
                <a:spcPts val="0"/>
              </a:spcAft>
              <a:buSzPts val="2176"/>
              <a:buFont typeface="Lucida Sans"/>
              <a:buNone/>
            </a:pPr>
            <a:r>
              <a:t/>
            </a:r>
            <a:endParaRPr b="1" sz="3200">
              <a:latin typeface="Arial"/>
              <a:ea typeface="Arial"/>
              <a:cs typeface="Arial"/>
              <a:sym typeface="Arial"/>
            </a:endParaRPr>
          </a:p>
          <a:p>
            <a:pPr indent="-514350" lvl="0" marL="624078" rtl="0" algn="l">
              <a:spcBef>
                <a:spcPts val="400"/>
              </a:spcBef>
              <a:spcAft>
                <a:spcPts val="0"/>
              </a:spcAft>
              <a:buSzPts val="2176"/>
              <a:buFont typeface="Lucida Sans"/>
              <a:buAutoNum type="arabicPeriod"/>
            </a:pPr>
            <a:r>
              <a:rPr b="1" lang="en-US" sz="3200">
                <a:latin typeface="Arial"/>
                <a:ea typeface="Arial"/>
                <a:cs typeface="Arial"/>
                <a:sym typeface="Arial"/>
              </a:rPr>
              <a:t>What changes can we make to improve outcomes?</a:t>
            </a:r>
            <a:endParaRPr/>
          </a:p>
          <a:p>
            <a:pPr indent="-139446" lvl="0" marL="365760" rtl="0" algn="l">
              <a:spcBef>
                <a:spcPts val="400"/>
              </a:spcBef>
              <a:spcAft>
                <a:spcPts val="0"/>
              </a:spcAft>
              <a:buSzPts val="1836"/>
              <a:buNone/>
            </a:pPr>
            <a:r>
              <a:t/>
            </a:r>
            <a:endParaRPr/>
          </a:p>
        </p:txBody>
      </p:sp>
      <p:sp>
        <p:nvSpPr>
          <p:cNvPr id="671" name="Google Shape;671;p29"/>
          <p:cNvSpPr txBox="1"/>
          <p:nvPr>
            <p:ph type="title"/>
          </p:nvPr>
        </p:nvSpPr>
        <p:spPr>
          <a:xfrm>
            <a:off x="444275" y="218720"/>
            <a:ext cx="1121664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Arial"/>
              <a:buNone/>
            </a:pPr>
            <a:r>
              <a:rPr lang="en-US" sz="3600">
                <a:latin typeface="Arial"/>
                <a:ea typeface="Arial"/>
                <a:cs typeface="Arial"/>
                <a:sym typeface="Arial"/>
              </a:rPr>
              <a:t>Step 3: The heart of the analysis work: </a:t>
            </a:r>
            <a:br>
              <a:rPr lang="en-US" sz="3200">
                <a:latin typeface="Arial"/>
                <a:ea typeface="Arial"/>
                <a:cs typeface="Arial"/>
                <a:sym typeface="Arial"/>
              </a:rPr>
            </a:br>
            <a:r>
              <a:rPr lang="en-US" sz="3200">
                <a:latin typeface="Arial"/>
                <a:ea typeface="Arial"/>
                <a:cs typeface="Arial"/>
                <a:sym typeface="Arial"/>
              </a:rPr>
              <a:t>U</a:t>
            </a:r>
            <a:r>
              <a:rPr lang="en-US" sz="3100">
                <a:latin typeface="Arial"/>
                <a:ea typeface="Arial"/>
                <a:cs typeface="Arial"/>
                <a:sym typeface="Arial"/>
              </a:rPr>
              <a:t>sing the Workflow Reengineering Worksheet tables, document:</a:t>
            </a:r>
            <a:endParaRPr sz="3100"/>
          </a:p>
        </p:txBody>
      </p:sp>
      <p:sp>
        <p:nvSpPr>
          <p:cNvPr id="672" name="Google Shape;672;p29"/>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pic>
        <p:nvPicPr>
          <p:cNvPr id="673" name="Google Shape;673;p29"/>
          <p:cNvPicPr preferRelativeResize="0"/>
          <p:nvPr/>
        </p:nvPicPr>
        <p:blipFill rotWithShape="1">
          <a:blip r:embed="rId3">
            <a:alphaModFix/>
          </a:blip>
          <a:srcRect b="0" l="0" r="0" t="0"/>
          <a:stretch/>
        </p:blipFill>
        <p:spPr>
          <a:xfrm>
            <a:off x="9524987" y="1500609"/>
            <a:ext cx="1823496" cy="4762084"/>
          </a:xfrm>
          <a:prstGeom prst="rect">
            <a:avLst/>
          </a:prstGeom>
          <a:noFill/>
          <a:ln>
            <a:noFill/>
          </a:ln>
        </p:spPr>
      </p:pic>
      <p:sp>
        <p:nvSpPr>
          <p:cNvPr id="674" name="Google Shape;674;p29"/>
          <p:cNvSpPr txBox="1"/>
          <p:nvPr/>
        </p:nvSpPr>
        <p:spPr>
          <a:xfrm>
            <a:off x="7582091" y="3115183"/>
            <a:ext cx="20313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Corresponding Step in </a:t>
            </a:r>
            <a:r>
              <a:rPr lang="en-US" sz="1200" u="sng">
                <a:solidFill>
                  <a:srgbClr val="00B0F0"/>
                </a:solidFill>
                <a:latin typeface="Arial"/>
                <a:ea typeface="Arial"/>
                <a:cs typeface="Arial"/>
                <a:sym typeface="Arial"/>
                <a:hlinkClick r:id="rId4">
                  <a:extLst>
                    <a:ext uri="{A12FA001-AC4F-418D-AE19-62706E023703}">
                      <ahyp:hlinkClr val="tx"/>
                    </a:ext>
                  </a:extLst>
                </a:hlinkClick>
              </a:rPr>
              <a:t>IHI / Model for Improvement</a:t>
            </a:r>
            <a:r>
              <a:rPr lang="en-US" sz="1200">
                <a:solidFill>
                  <a:schemeClr val="dk1"/>
                </a:solidFill>
                <a:latin typeface="Arial"/>
                <a:ea typeface="Arial"/>
                <a:cs typeface="Arial"/>
                <a:sym typeface="Arial"/>
              </a:rPr>
              <a:t>: </a:t>
            </a:r>
            <a:endParaRPr/>
          </a:p>
        </p:txBody>
      </p:sp>
      <p:sp>
        <p:nvSpPr>
          <p:cNvPr id="675" name="Google Shape;675;p29"/>
          <p:cNvSpPr/>
          <p:nvPr/>
        </p:nvSpPr>
        <p:spPr>
          <a:xfrm>
            <a:off x="9465994" y="3106994"/>
            <a:ext cx="1902152" cy="1160206"/>
          </a:xfrm>
          <a:prstGeom prst="ellipse">
            <a:avLst/>
          </a:prstGeom>
          <a:noFill/>
          <a:ln cap="flat" cmpd="thickThin" w="550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30"/>
          <p:cNvSpPr txBox="1"/>
          <p:nvPr>
            <p:ph type="title"/>
          </p:nvPr>
        </p:nvSpPr>
        <p:spPr>
          <a:xfrm>
            <a:off x="478032" y="64128"/>
            <a:ext cx="9869277" cy="979109"/>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200"/>
              <a:buFont typeface="Arial"/>
              <a:buNone/>
            </a:pPr>
            <a:r>
              <a:rPr lang="en-US" sz="3200">
                <a:latin typeface="Arial"/>
                <a:ea typeface="Arial"/>
                <a:cs typeface="Arial"/>
                <a:sym typeface="Arial"/>
              </a:rPr>
              <a:t>What is recommended practice for the target? </a:t>
            </a:r>
            <a:br>
              <a:rPr lang="en-US" sz="3200">
                <a:latin typeface="Arial"/>
                <a:ea typeface="Arial"/>
                <a:cs typeface="Arial"/>
                <a:sym typeface="Arial"/>
              </a:rPr>
            </a:br>
            <a:r>
              <a:rPr lang="en-US" sz="2000">
                <a:latin typeface="Arial"/>
                <a:ea typeface="Arial"/>
                <a:cs typeface="Arial"/>
                <a:sym typeface="Arial"/>
              </a:rPr>
              <a:t>An excerpt from the generic template</a:t>
            </a:r>
            <a:endParaRPr sz="2000"/>
          </a:p>
        </p:txBody>
      </p:sp>
      <p:sp>
        <p:nvSpPr>
          <p:cNvPr id="682" name="Google Shape;682;p30"/>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83" name="Google Shape;683;p30"/>
          <p:cNvPicPr preferRelativeResize="0"/>
          <p:nvPr/>
        </p:nvPicPr>
        <p:blipFill rotWithShape="1">
          <a:blip r:embed="rId3">
            <a:alphaModFix/>
          </a:blip>
          <a:srcRect b="0" l="0" r="0" t="0"/>
          <a:stretch/>
        </p:blipFill>
        <p:spPr>
          <a:xfrm>
            <a:off x="1441910" y="1043237"/>
            <a:ext cx="10551320" cy="1395300"/>
          </a:xfrm>
          <a:prstGeom prst="rect">
            <a:avLst/>
          </a:prstGeom>
          <a:noFill/>
          <a:ln>
            <a:noFill/>
          </a:ln>
        </p:spPr>
      </p:pic>
      <p:pic>
        <p:nvPicPr>
          <p:cNvPr id="684" name="Google Shape;684;p30"/>
          <p:cNvPicPr preferRelativeResize="0"/>
          <p:nvPr/>
        </p:nvPicPr>
        <p:blipFill rotWithShape="1">
          <a:blip r:embed="rId4">
            <a:alphaModFix/>
          </a:blip>
          <a:srcRect b="0" l="0" r="0" t="0"/>
          <a:stretch/>
        </p:blipFill>
        <p:spPr>
          <a:xfrm>
            <a:off x="1446518" y="1939341"/>
            <a:ext cx="10480027" cy="461644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31"/>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90" name="Google Shape;690;p31"/>
          <p:cNvPicPr preferRelativeResize="0"/>
          <p:nvPr/>
        </p:nvPicPr>
        <p:blipFill rotWithShape="1">
          <a:blip r:embed="rId3">
            <a:alphaModFix/>
          </a:blip>
          <a:srcRect b="0" l="0" r="0" t="0"/>
          <a:stretch/>
        </p:blipFill>
        <p:spPr>
          <a:xfrm>
            <a:off x="144943" y="1921790"/>
            <a:ext cx="12046042" cy="1466815"/>
          </a:xfrm>
          <a:prstGeom prst="rect">
            <a:avLst/>
          </a:prstGeom>
          <a:noFill/>
          <a:ln>
            <a:noFill/>
          </a:ln>
        </p:spPr>
      </p:pic>
      <p:pic>
        <p:nvPicPr>
          <p:cNvPr id="691" name="Google Shape;691;p31"/>
          <p:cNvPicPr preferRelativeResize="0"/>
          <p:nvPr/>
        </p:nvPicPr>
        <p:blipFill rotWithShape="1">
          <a:blip r:embed="rId4">
            <a:alphaModFix/>
          </a:blip>
          <a:srcRect b="0" l="0" r="0" t="0"/>
          <a:stretch/>
        </p:blipFill>
        <p:spPr>
          <a:xfrm>
            <a:off x="40154" y="3054751"/>
            <a:ext cx="12303584" cy="1966700"/>
          </a:xfrm>
          <a:prstGeom prst="rect">
            <a:avLst/>
          </a:prstGeom>
          <a:noFill/>
          <a:ln>
            <a:noFill/>
          </a:ln>
        </p:spPr>
      </p:pic>
      <p:sp>
        <p:nvSpPr>
          <p:cNvPr id="692" name="Google Shape;692;p31"/>
          <p:cNvSpPr txBox="1"/>
          <p:nvPr/>
        </p:nvSpPr>
        <p:spPr>
          <a:xfrm>
            <a:off x="588395" y="284642"/>
            <a:ext cx="10211547"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rgbClr val="464646"/>
                </a:solidFill>
                <a:latin typeface="Arial"/>
                <a:ea typeface="Arial"/>
                <a:cs typeface="Arial"/>
                <a:sym typeface="Arial"/>
              </a:rPr>
              <a:t>What is recommended practice? </a:t>
            </a:r>
            <a:br>
              <a:rPr b="1" i="0" lang="en-US" sz="3200" u="none" cap="none" strike="noStrike">
                <a:solidFill>
                  <a:srgbClr val="464646"/>
                </a:solidFill>
                <a:latin typeface="Arial"/>
                <a:ea typeface="Arial"/>
                <a:cs typeface="Arial"/>
                <a:sym typeface="Arial"/>
              </a:rPr>
            </a:br>
            <a:r>
              <a:rPr b="1" lang="en-US" sz="2000">
                <a:solidFill>
                  <a:srgbClr val="464646"/>
                </a:solidFill>
                <a:latin typeface="Arial"/>
                <a:ea typeface="Arial"/>
                <a:cs typeface="Arial"/>
                <a:sym typeface="Arial"/>
              </a:rPr>
              <a:t>Continuation of the </a:t>
            </a:r>
            <a:r>
              <a:rPr b="1" i="0" lang="en-US" sz="2000" u="none" cap="none" strike="noStrike">
                <a:solidFill>
                  <a:srgbClr val="464646"/>
                </a:solidFill>
                <a:latin typeface="Arial"/>
                <a:ea typeface="Arial"/>
                <a:cs typeface="Arial"/>
                <a:sym typeface="Arial"/>
              </a:rPr>
              <a:t>excerpt from the generic template</a:t>
            </a:r>
            <a:endParaRPr sz="1800">
              <a:solidFill>
                <a:schemeClr val="dk1"/>
              </a:solidFill>
              <a:latin typeface="Lucida Sans"/>
              <a:ea typeface="Lucida Sans"/>
              <a:cs typeface="Lucida Sans"/>
              <a:sym typeface="Lucida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32"/>
          <p:cNvSpPr txBox="1"/>
          <p:nvPr>
            <p:ph type="title"/>
          </p:nvPr>
        </p:nvSpPr>
        <p:spPr>
          <a:xfrm>
            <a:off x="487322" y="181997"/>
            <a:ext cx="11262226" cy="808143"/>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Arial"/>
              <a:buNone/>
            </a:pPr>
            <a:r>
              <a:rPr i="1" lang="en-US" sz="2800">
                <a:latin typeface="Arial"/>
                <a:ea typeface="Arial"/>
                <a:cs typeface="Arial"/>
                <a:sym typeface="Arial"/>
              </a:rPr>
              <a:t>Target-specific</a:t>
            </a:r>
            <a:r>
              <a:rPr lang="en-US" sz="2800">
                <a:latin typeface="Arial"/>
                <a:ea typeface="Arial"/>
                <a:cs typeface="Arial"/>
                <a:sym typeface="Arial"/>
              </a:rPr>
              <a:t> change packages with ‘recommended practice’ </a:t>
            </a:r>
            <a:br>
              <a:rPr lang="en-US" sz="3200">
                <a:latin typeface="Arial"/>
                <a:ea typeface="Arial"/>
                <a:cs typeface="Arial"/>
                <a:sym typeface="Arial"/>
              </a:rPr>
            </a:br>
            <a:r>
              <a:rPr b="0" lang="en-US" sz="2000">
                <a:latin typeface="Arial"/>
                <a:ea typeface="Arial"/>
                <a:cs typeface="Arial"/>
                <a:sym typeface="Arial"/>
              </a:rPr>
              <a:t>Based on the ACT framework can be leveraged or created</a:t>
            </a:r>
            <a:endParaRPr/>
          </a:p>
        </p:txBody>
      </p:sp>
      <p:sp>
        <p:nvSpPr>
          <p:cNvPr id="698" name="Google Shape;698;p3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pic>
        <p:nvPicPr>
          <p:cNvPr id="699" name="Google Shape;699;p32"/>
          <p:cNvPicPr preferRelativeResize="0"/>
          <p:nvPr/>
        </p:nvPicPr>
        <p:blipFill rotWithShape="1">
          <a:blip r:embed="rId3">
            <a:alphaModFix/>
          </a:blip>
          <a:srcRect b="0" l="0" r="0" t="0"/>
          <a:stretch/>
        </p:blipFill>
        <p:spPr>
          <a:xfrm>
            <a:off x="2525452" y="1252174"/>
            <a:ext cx="2273114" cy="299280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700" name="Google Shape;700;p32"/>
          <p:cNvPicPr preferRelativeResize="0"/>
          <p:nvPr/>
        </p:nvPicPr>
        <p:blipFill rotWithShape="1">
          <a:blip r:embed="rId4">
            <a:alphaModFix/>
          </a:blip>
          <a:srcRect b="0" l="0" r="0" t="0"/>
          <a:stretch/>
        </p:blipFill>
        <p:spPr>
          <a:xfrm>
            <a:off x="5198165" y="1252174"/>
            <a:ext cx="6261957" cy="5520896"/>
          </a:xfrm>
          <a:prstGeom prst="rect">
            <a:avLst/>
          </a:prstGeom>
          <a:noFill/>
          <a:ln>
            <a:noFill/>
          </a:ln>
        </p:spPr>
      </p:pic>
      <p:sp>
        <p:nvSpPr>
          <p:cNvPr id="701" name="Google Shape;701;p32"/>
          <p:cNvSpPr txBox="1"/>
          <p:nvPr/>
        </p:nvSpPr>
        <p:spPr>
          <a:xfrm>
            <a:off x="732424" y="4590804"/>
            <a:ext cx="4265942"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Access this US CDC tool </a:t>
            </a:r>
            <a:r>
              <a:rPr b="0" i="0" lang="en-US" sz="1800" u="sng" cap="none" strike="noStrike">
                <a:solidFill>
                  <a:srgbClr val="00B0F0"/>
                </a:solidFill>
                <a:latin typeface="Arial"/>
                <a:ea typeface="Arial"/>
                <a:cs typeface="Arial"/>
                <a:sym typeface="Arial"/>
                <a:hlinkClick r:id="rId5">
                  <a:extLst>
                    <a:ext uri="{A12FA001-AC4F-418D-AE19-62706E023703}">
                      <ahyp:hlinkClr val="tx"/>
                    </a:ext>
                  </a:extLst>
                </a:hlinkClick>
              </a:rPr>
              <a:t>here</a:t>
            </a:r>
            <a:endParaRPr b="0" i="0" sz="1800" u="none" cap="none" strike="noStrike">
              <a:solidFill>
                <a:srgbClr val="00B0F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Lucida Sans"/>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Other ACT Framework-based change packages have been developed for </a:t>
            </a:r>
            <a:r>
              <a:rPr b="0" i="0" lang="en-US" sz="1400" u="sng" cap="none" strike="noStrike">
                <a:solidFill>
                  <a:srgbClr val="00B0F0"/>
                </a:solidFill>
                <a:latin typeface="Arial"/>
                <a:ea typeface="Arial"/>
                <a:cs typeface="Arial"/>
                <a:sym typeface="Arial"/>
                <a:hlinkClick r:id="rId6">
                  <a:extLst>
                    <a:ext uri="{A12FA001-AC4F-418D-AE19-62706E023703}">
                      <ahyp:hlinkClr val="tx"/>
                    </a:ext>
                  </a:extLst>
                </a:hlinkClick>
              </a:rPr>
              <a:t>VTE prophylaxis</a:t>
            </a:r>
            <a:r>
              <a:rPr b="0" i="0" lang="en-US" sz="1400" u="none" cap="none" strike="noStrike">
                <a:solidFill>
                  <a:srgbClr val="000000"/>
                </a:solidFill>
                <a:latin typeface="Arial"/>
                <a:ea typeface="Arial"/>
                <a:cs typeface="Arial"/>
                <a:sym typeface="Arial"/>
              </a:rPr>
              <a:t>, </a:t>
            </a:r>
            <a:r>
              <a:rPr b="0" i="0" lang="en-US" sz="1400" u="sng" cap="none" strike="noStrike">
                <a:solidFill>
                  <a:srgbClr val="00B0F0"/>
                </a:solidFill>
                <a:latin typeface="Arial"/>
                <a:ea typeface="Arial"/>
                <a:cs typeface="Arial"/>
                <a:sym typeface="Arial"/>
                <a:hlinkClick r:id="rId7">
                  <a:extLst>
                    <a:ext uri="{A12FA001-AC4F-418D-AE19-62706E023703}">
                      <ahyp:hlinkClr val="tx"/>
                    </a:ext>
                  </a:extLst>
                </a:hlinkClick>
              </a:rPr>
              <a:t>colorectal cancer screening</a:t>
            </a:r>
            <a:r>
              <a:rPr b="0" i="0" lang="en-US" sz="1400" u="none" cap="none" strike="noStrike">
                <a:solidFill>
                  <a:srgbClr val="000000"/>
                </a:solidFill>
                <a:latin typeface="Arial"/>
                <a:ea typeface="Arial"/>
                <a:cs typeface="Arial"/>
                <a:sym typeface="Arial"/>
              </a:rPr>
              <a:t>, </a:t>
            </a:r>
            <a:r>
              <a:rPr b="0" i="0" lang="en-US" sz="1400" u="sng" cap="none" strike="noStrike">
                <a:solidFill>
                  <a:srgbClr val="00B0F0"/>
                </a:solidFill>
                <a:latin typeface="Arial"/>
                <a:ea typeface="Arial"/>
                <a:cs typeface="Arial"/>
                <a:sym typeface="Arial"/>
                <a:hlinkClick r:id="rId8">
                  <a:extLst>
                    <a:ext uri="{A12FA001-AC4F-418D-AE19-62706E023703}">
                      <ahyp:hlinkClr val="tx"/>
                    </a:ext>
                  </a:extLst>
                </a:hlinkClick>
              </a:rPr>
              <a:t>SMBP</a:t>
            </a:r>
            <a:r>
              <a:rPr b="0" i="0" lang="en-US" sz="1400" u="none" cap="none" strike="noStrike">
                <a:solidFill>
                  <a:srgbClr val="000000"/>
                </a:solidFill>
                <a:latin typeface="Arial"/>
                <a:ea typeface="Arial"/>
                <a:cs typeface="Arial"/>
                <a:sym typeface="Arial"/>
              </a:rPr>
              <a:t>, </a:t>
            </a:r>
            <a:r>
              <a:rPr b="0" i="0" lang="en-US" sz="1400" u="sng" cap="none" strike="noStrike">
                <a:solidFill>
                  <a:srgbClr val="00B0F0"/>
                </a:solidFill>
                <a:latin typeface="Arial"/>
                <a:ea typeface="Arial"/>
                <a:cs typeface="Arial"/>
                <a:sym typeface="Arial"/>
                <a:hlinkClick r:id="rId9">
                  <a:extLst>
                    <a:ext uri="{A12FA001-AC4F-418D-AE19-62706E023703}">
                      <ahyp:hlinkClr val="tx"/>
                    </a:ext>
                  </a:extLst>
                </a:hlinkClick>
              </a:rPr>
              <a:t>Diabetes</a:t>
            </a:r>
            <a:r>
              <a:rPr b="0" i="0" lang="en-US" sz="14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Clr>
                <a:srgbClr val="000000"/>
              </a:buClr>
              <a:buSzPts val="1800"/>
              <a:buFont typeface="Lucida Sans"/>
              <a:buNone/>
            </a:pPr>
            <a:r>
              <a:rPr b="0" i="0" lang="en-US" sz="1800" u="none" cap="none" strike="noStrike">
                <a:solidFill>
                  <a:srgbClr val="000000"/>
                </a:solidFill>
                <a:latin typeface="Lucida Sans"/>
                <a:ea typeface="Lucida Sans"/>
                <a:cs typeface="Lucida Sans"/>
                <a:sym typeface="Lucida Sans"/>
              </a:rPr>
              <a:t> </a:t>
            </a:r>
            <a:endParaRPr/>
          </a:p>
        </p:txBody>
      </p:sp>
      <p:sp>
        <p:nvSpPr>
          <p:cNvPr id="702" name="Google Shape;702;p32"/>
          <p:cNvSpPr txBox="1"/>
          <p:nvPr/>
        </p:nvSpPr>
        <p:spPr>
          <a:xfrm>
            <a:off x="5128591" y="2487863"/>
            <a:ext cx="39207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D3C4A"/>
              </a:buClr>
              <a:buSzPts val="1400"/>
              <a:buFont typeface="Arial"/>
              <a:buNone/>
            </a:pPr>
            <a:r>
              <a:rPr b="1" i="0" lang="en-US" sz="1400" u="none" cap="none" strike="noStrike">
                <a:solidFill>
                  <a:srgbClr val="7D3C4A"/>
                </a:solidFill>
                <a:latin typeface="Arial"/>
                <a:ea typeface="Arial"/>
                <a:cs typeface="Arial"/>
                <a:sym typeface="Arial"/>
              </a:rPr>
              <a:t>Addressing best practice in practice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33"/>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pic>
        <p:nvPicPr>
          <p:cNvPr id="709" name="Google Shape;709;p33"/>
          <p:cNvPicPr preferRelativeResize="0"/>
          <p:nvPr/>
        </p:nvPicPr>
        <p:blipFill rotWithShape="1">
          <a:blip r:embed="rId3">
            <a:alphaModFix/>
          </a:blip>
          <a:srcRect b="0" l="0" r="0" t="0"/>
          <a:stretch/>
        </p:blipFill>
        <p:spPr>
          <a:xfrm>
            <a:off x="214745" y="1969393"/>
            <a:ext cx="6114803" cy="1944741"/>
          </a:xfrm>
          <a:prstGeom prst="rect">
            <a:avLst/>
          </a:prstGeom>
          <a:noFill/>
          <a:ln>
            <a:noFill/>
          </a:ln>
        </p:spPr>
      </p:pic>
      <p:pic>
        <p:nvPicPr>
          <p:cNvPr id="710" name="Google Shape;710;p33"/>
          <p:cNvPicPr preferRelativeResize="0"/>
          <p:nvPr/>
        </p:nvPicPr>
        <p:blipFill rotWithShape="1">
          <a:blip r:embed="rId4">
            <a:alphaModFix/>
          </a:blip>
          <a:srcRect b="0" l="0" r="0" t="0"/>
          <a:stretch/>
        </p:blipFill>
        <p:spPr>
          <a:xfrm>
            <a:off x="3757296" y="4247965"/>
            <a:ext cx="7772400" cy="2072640"/>
          </a:xfrm>
          <a:prstGeom prst="rect">
            <a:avLst/>
          </a:prstGeom>
          <a:noFill/>
          <a:ln>
            <a:noFill/>
          </a:ln>
        </p:spPr>
      </p:pic>
      <p:sp>
        <p:nvSpPr>
          <p:cNvPr id="711" name="Google Shape;711;p33"/>
          <p:cNvSpPr txBox="1"/>
          <p:nvPr/>
        </p:nvSpPr>
        <p:spPr>
          <a:xfrm>
            <a:off x="6623462" y="4059145"/>
            <a:ext cx="3993078" cy="3776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FF"/>
              </a:buClr>
              <a:buSzPts val="1800"/>
              <a:buFont typeface="Calibri"/>
              <a:buNone/>
            </a:pPr>
            <a:r>
              <a:rPr b="1" i="0" lang="en-US" sz="1800" u="none" cap="none" strike="noStrike">
                <a:solidFill>
                  <a:srgbClr val="0000FF"/>
                </a:solidFill>
                <a:latin typeface="Calibri"/>
                <a:ea typeface="Calibri"/>
                <a:cs typeface="Calibri"/>
                <a:sym typeface="Calibri"/>
              </a:rPr>
              <a:t>Potential Future State Documentation</a:t>
            </a:r>
            <a:endParaRPr b="0" i="0" sz="1800" u="none" cap="none" strike="noStrike">
              <a:solidFill>
                <a:srgbClr val="000000"/>
              </a:solidFill>
              <a:latin typeface="Lucida Sans"/>
              <a:ea typeface="Lucida Sans"/>
              <a:cs typeface="Lucida Sans"/>
              <a:sym typeface="Lucida Sans"/>
            </a:endParaRPr>
          </a:p>
        </p:txBody>
      </p:sp>
      <p:sp>
        <p:nvSpPr>
          <p:cNvPr id="712" name="Google Shape;712;p33"/>
          <p:cNvSpPr txBox="1"/>
          <p:nvPr/>
        </p:nvSpPr>
        <p:spPr>
          <a:xfrm>
            <a:off x="1018310" y="1493230"/>
            <a:ext cx="361009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FF"/>
              </a:buClr>
              <a:buSzPts val="1800"/>
              <a:buFont typeface="Calibri"/>
              <a:buNone/>
            </a:pPr>
            <a:r>
              <a:rPr b="1" i="0" lang="en-US" sz="1800" u="none" cap="none" strike="noStrike">
                <a:solidFill>
                  <a:srgbClr val="0000FF"/>
                </a:solidFill>
                <a:latin typeface="Calibri"/>
                <a:ea typeface="Calibri"/>
                <a:cs typeface="Calibri"/>
                <a:sym typeface="Calibri"/>
              </a:rPr>
              <a:t>Current Processes Documentation</a:t>
            </a:r>
            <a:endParaRPr b="0" i="0" sz="1800" u="none" cap="none" strike="noStrike">
              <a:solidFill>
                <a:srgbClr val="000000"/>
              </a:solidFill>
              <a:latin typeface="Lucida Sans"/>
              <a:ea typeface="Lucida Sans"/>
              <a:cs typeface="Lucida Sans"/>
              <a:sym typeface="Lucida Sans"/>
            </a:endParaRPr>
          </a:p>
        </p:txBody>
      </p:sp>
      <p:sp>
        <p:nvSpPr>
          <p:cNvPr id="713" name="Google Shape;713;p33"/>
          <p:cNvSpPr txBox="1"/>
          <p:nvPr>
            <p:ph type="title"/>
          </p:nvPr>
        </p:nvSpPr>
        <p:spPr>
          <a:xfrm>
            <a:off x="609600" y="32903"/>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200"/>
              <a:buFont typeface="Arial"/>
              <a:buNone/>
            </a:pPr>
            <a:r>
              <a:rPr lang="en-US" sz="3200">
                <a:latin typeface="Arial"/>
                <a:ea typeface="Arial"/>
                <a:cs typeface="Arial"/>
                <a:sym typeface="Arial"/>
              </a:rPr>
              <a:t>Excerpts of tables from Workflow Reengineering Worksheet for documenting current and future state</a:t>
            </a:r>
            <a:endParaRPr/>
          </a:p>
        </p:txBody>
      </p:sp>
      <p:sp>
        <p:nvSpPr>
          <p:cNvPr id="714" name="Google Shape;714;p33"/>
          <p:cNvSpPr txBox="1"/>
          <p:nvPr/>
        </p:nvSpPr>
        <p:spPr>
          <a:xfrm>
            <a:off x="214745" y="1159399"/>
            <a:ext cx="6122276" cy="36933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B050"/>
              </a:buClr>
              <a:buSzPts val="1800"/>
              <a:buFont typeface="Arial"/>
              <a:buChar char="•"/>
            </a:pPr>
            <a:r>
              <a:rPr b="0" i="0" lang="en-US" sz="1800" u="none" cap="none" strike="noStrike">
                <a:solidFill>
                  <a:srgbClr val="00B050"/>
                </a:solidFill>
                <a:latin typeface="Arial"/>
                <a:ea typeface="Arial"/>
                <a:cs typeface="Arial"/>
                <a:sym typeface="Arial"/>
              </a:rPr>
              <a:t>What is happening now?</a:t>
            </a:r>
            <a:endParaRPr/>
          </a:p>
        </p:txBody>
      </p:sp>
      <p:sp>
        <p:nvSpPr>
          <p:cNvPr id="715" name="Google Shape;715;p33"/>
          <p:cNvSpPr txBox="1"/>
          <p:nvPr/>
        </p:nvSpPr>
        <p:spPr>
          <a:xfrm>
            <a:off x="6096000" y="3773138"/>
            <a:ext cx="6232634" cy="36933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B050"/>
              </a:buClr>
              <a:buSzPts val="1800"/>
              <a:buFont typeface="Arial"/>
              <a:buChar char="•"/>
            </a:pPr>
            <a:r>
              <a:rPr b="0" i="0" lang="en-US" sz="1800" u="none" cap="none" strike="noStrike">
                <a:solidFill>
                  <a:srgbClr val="00B050"/>
                </a:solidFill>
                <a:latin typeface="Arial"/>
                <a:ea typeface="Arial"/>
                <a:cs typeface="Arial"/>
                <a:sym typeface="Arial"/>
              </a:rPr>
              <a:t>What changes can we make to improve outcomes?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34"/>
          <p:cNvSpPr txBox="1"/>
          <p:nvPr>
            <p:ph idx="1" type="body"/>
          </p:nvPr>
        </p:nvSpPr>
        <p:spPr>
          <a:xfrm>
            <a:off x="609600" y="1481329"/>
            <a:ext cx="6904383" cy="4525963"/>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904"/>
              <a:buChar char="🞂"/>
            </a:pPr>
            <a:r>
              <a:rPr lang="en-US" sz="2800">
                <a:latin typeface="Arial"/>
                <a:ea typeface="Arial"/>
                <a:cs typeface="Arial"/>
                <a:sym typeface="Arial"/>
              </a:rPr>
              <a:t>Use future state worksheets with teams and stakeholders to prioritize, design, implement, and evaluate high-impact changes to current workflows and information flows</a:t>
            </a:r>
            <a:endParaRPr/>
          </a:p>
          <a:p>
            <a:pPr indent="-135128" lvl="0" marL="365760" rtl="0" algn="l">
              <a:spcBef>
                <a:spcPts val="400"/>
              </a:spcBef>
              <a:spcAft>
                <a:spcPts val="0"/>
              </a:spcAft>
              <a:buSzPts val="1904"/>
              <a:buNone/>
            </a:pPr>
            <a:r>
              <a:t/>
            </a:r>
            <a:endParaRPr sz="2800">
              <a:latin typeface="Arial"/>
              <a:ea typeface="Arial"/>
              <a:cs typeface="Arial"/>
              <a:sym typeface="Arial"/>
            </a:endParaRPr>
          </a:p>
          <a:p>
            <a:pPr indent="-256032" lvl="0" marL="365760" rtl="0" algn="l">
              <a:spcBef>
                <a:spcPts val="400"/>
              </a:spcBef>
              <a:spcAft>
                <a:spcPts val="0"/>
              </a:spcAft>
              <a:buSzPts val="1904"/>
              <a:buChar char="🞂"/>
            </a:pPr>
            <a:r>
              <a:rPr lang="en-US" sz="2800">
                <a:latin typeface="Arial"/>
                <a:ea typeface="Arial"/>
                <a:cs typeface="Arial"/>
                <a:sym typeface="Arial"/>
              </a:rPr>
              <a:t>Apply standard Quality Improvement approaches such as PDSA cycles as appropriate</a:t>
            </a:r>
            <a:endParaRPr/>
          </a:p>
        </p:txBody>
      </p:sp>
      <p:sp>
        <p:nvSpPr>
          <p:cNvPr id="722" name="Google Shape;722;p34"/>
          <p:cNvSpPr txBox="1"/>
          <p:nvPr>
            <p:ph type="title"/>
          </p:nvPr>
        </p:nvSpPr>
        <p:spPr>
          <a:xfrm>
            <a:off x="609599" y="119658"/>
            <a:ext cx="11261697"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3200"/>
              <a:buFont typeface="Arial"/>
              <a:buNone/>
            </a:pPr>
            <a:r>
              <a:rPr lang="en-US" sz="3200">
                <a:latin typeface="Arial"/>
                <a:ea typeface="Arial"/>
                <a:cs typeface="Arial"/>
                <a:sym typeface="Arial"/>
              </a:rPr>
              <a:t>Step 4: Implement improvements; enhance workflow</a:t>
            </a:r>
            <a:endParaRPr/>
          </a:p>
        </p:txBody>
      </p:sp>
      <p:sp>
        <p:nvSpPr>
          <p:cNvPr id="723" name="Google Shape;723;p3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724" name="Google Shape;724;p34"/>
          <p:cNvPicPr preferRelativeResize="0"/>
          <p:nvPr/>
        </p:nvPicPr>
        <p:blipFill rotWithShape="1">
          <a:blip r:embed="rId3">
            <a:alphaModFix/>
          </a:blip>
          <a:srcRect b="0" l="0" r="0" t="0"/>
          <a:stretch/>
        </p:blipFill>
        <p:spPr>
          <a:xfrm>
            <a:off x="8563874" y="1048305"/>
            <a:ext cx="1822862" cy="4761389"/>
          </a:xfrm>
          <a:prstGeom prst="rect">
            <a:avLst/>
          </a:prstGeom>
          <a:noFill/>
          <a:ln>
            <a:noFill/>
          </a:ln>
        </p:spPr>
      </p:pic>
      <p:sp>
        <p:nvSpPr>
          <p:cNvPr id="725" name="Google Shape;725;p34"/>
          <p:cNvSpPr txBox="1"/>
          <p:nvPr/>
        </p:nvSpPr>
        <p:spPr>
          <a:xfrm>
            <a:off x="6608700" y="5376671"/>
            <a:ext cx="20313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Corresponding Steps in </a:t>
            </a:r>
            <a:r>
              <a:rPr lang="en-US" sz="1200" u="sng">
                <a:solidFill>
                  <a:srgbClr val="00B0F0"/>
                </a:solidFill>
                <a:latin typeface="Arial"/>
                <a:ea typeface="Arial"/>
                <a:cs typeface="Arial"/>
                <a:sym typeface="Arial"/>
                <a:hlinkClick r:id="rId4">
                  <a:extLst>
                    <a:ext uri="{A12FA001-AC4F-418D-AE19-62706E023703}">
                      <ahyp:hlinkClr val="tx"/>
                    </a:ext>
                  </a:extLst>
                </a:hlinkClick>
              </a:rPr>
              <a:t>IHI / Model for Improvement</a:t>
            </a:r>
            <a:r>
              <a:rPr lang="en-US" sz="1200">
                <a:solidFill>
                  <a:schemeClr val="dk1"/>
                </a:solidFill>
                <a:latin typeface="Arial"/>
                <a:ea typeface="Arial"/>
                <a:cs typeface="Arial"/>
                <a:sym typeface="Arial"/>
              </a:rPr>
              <a:t>: </a:t>
            </a:r>
            <a:endParaRPr/>
          </a:p>
        </p:txBody>
      </p:sp>
      <p:sp>
        <p:nvSpPr>
          <p:cNvPr id="726" name="Google Shape;726;p34"/>
          <p:cNvSpPr/>
          <p:nvPr/>
        </p:nvSpPr>
        <p:spPr>
          <a:xfrm>
            <a:off x="8490600" y="3883743"/>
            <a:ext cx="1994460" cy="1976066"/>
          </a:xfrm>
          <a:prstGeom prst="ellipse">
            <a:avLst/>
          </a:prstGeom>
          <a:noFill/>
          <a:ln cap="flat" cmpd="thickThin" w="550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35"/>
          <p:cNvSpPr txBox="1"/>
          <p:nvPr>
            <p:ph idx="1" type="body"/>
          </p:nvPr>
        </p:nvSpPr>
        <p:spPr>
          <a:xfrm>
            <a:off x="350729" y="1656692"/>
            <a:ext cx="11666647" cy="4343275"/>
          </a:xfrm>
          <a:prstGeom prst="rect">
            <a:avLst/>
          </a:prstGeom>
          <a:noFill/>
          <a:ln>
            <a:noFill/>
          </a:ln>
        </p:spPr>
        <p:txBody>
          <a:bodyPr anchorCtr="0" anchor="t" bIns="45700" lIns="91425" spcFirstLastPara="1" rIns="91425" wrap="square" tIns="45700">
            <a:normAutofit/>
          </a:bodyPr>
          <a:lstStyle/>
          <a:p>
            <a:pPr indent="-256032" lvl="0" marL="365760" rtl="0" algn="l">
              <a:spcBef>
                <a:spcPts val="0"/>
              </a:spcBef>
              <a:spcAft>
                <a:spcPts val="0"/>
              </a:spcAft>
              <a:buSzPts val="1632"/>
              <a:buFont typeface="Arial"/>
              <a:buChar char="•"/>
            </a:pPr>
            <a:r>
              <a:rPr i="0" lang="en-US" sz="2400" u="none" strike="noStrike">
                <a:solidFill>
                  <a:srgbClr val="000000"/>
                </a:solidFill>
                <a:latin typeface="Arial"/>
                <a:ea typeface="Arial"/>
                <a:cs typeface="Arial"/>
                <a:sym typeface="Arial"/>
              </a:rPr>
              <a:t>What </a:t>
            </a:r>
            <a:r>
              <a:rPr i="1" lang="en-US" sz="2400" u="none" strike="noStrike">
                <a:solidFill>
                  <a:srgbClr val="000000"/>
                </a:solidFill>
                <a:latin typeface="Arial"/>
                <a:ea typeface="Arial"/>
                <a:cs typeface="Arial"/>
                <a:sym typeface="Arial"/>
              </a:rPr>
              <a:t>problems/opportunities </a:t>
            </a:r>
            <a:r>
              <a:rPr i="0" lang="en-US" sz="2400" u="none" strike="noStrike">
                <a:solidFill>
                  <a:srgbClr val="000000"/>
                </a:solidFill>
                <a:latin typeface="Arial"/>
                <a:ea typeface="Arial"/>
                <a:cs typeface="Arial"/>
                <a:sym typeface="Arial"/>
              </a:rPr>
              <a:t>are we focusing on addressing?</a:t>
            </a:r>
            <a:endParaRPr/>
          </a:p>
          <a:p>
            <a:pPr indent="-256032" lvl="0" marL="365760" rtl="0" algn="l">
              <a:spcBef>
                <a:spcPts val="1000"/>
              </a:spcBef>
              <a:spcAft>
                <a:spcPts val="0"/>
              </a:spcAft>
              <a:buSzPts val="1632"/>
              <a:buFont typeface="Arial"/>
              <a:buChar char="•"/>
            </a:pPr>
            <a:r>
              <a:rPr i="0" lang="en-US" sz="2400" u="none" strike="noStrike">
                <a:solidFill>
                  <a:srgbClr val="000000"/>
                </a:solidFill>
                <a:latin typeface="Arial"/>
                <a:ea typeface="Arial"/>
                <a:cs typeface="Arial"/>
                <a:sym typeface="Arial"/>
              </a:rPr>
              <a:t>How are we </a:t>
            </a:r>
            <a:r>
              <a:rPr i="1" lang="en-US" sz="2400" u="none" strike="noStrike">
                <a:solidFill>
                  <a:srgbClr val="000000"/>
                </a:solidFill>
                <a:latin typeface="Arial"/>
                <a:ea typeface="Arial"/>
                <a:cs typeface="Arial"/>
                <a:sym typeface="Arial"/>
              </a:rPr>
              <a:t>phasing</a:t>
            </a:r>
            <a:r>
              <a:rPr i="0" lang="en-US" sz="2400" u="none" strike="noStrike">
                <a:solidFill>
                  <a:srgbClr val="000000"/>
                </a:solidFill>
                <a:latin typeface="Arial"/>
                <a:ea typeface="Arial"/>
                <a:cs typeface="Arial"/>
                <a:sym typeface="Arial"/>
              </a:rPr>
              <a:t> our approach to these problems?</a:t>
            </a:r>
            <a:endParaRPr/>
          </a:p>
          <a:p>
            <a:pPr indent="-256032" lvl="0" marL="365760" rtl="0" algn="l">
              <a:spcBef>
                <a:spcPts val="1000"/>
              </a:spcBef>
              <a:spcAft>
                <a:spcPts val="0"/>
              </a:spcAft>
              <a:buSzPts val="1632"/>
              <a:buFont typeface="Arial"/>
              <a:buChar char="•"/>
            </a:pPr>
            <a:r>
              <a:rPr i="0" lang="en-US" sz="2400" u="none" strike="noStrike">
                <a:solidFill>
                  <a:srgbClr val="000000"/>
                </a:solidFill>
                <a:latin typeface="Arial"/>
                <a:ea typeface="Arial"/>
                <a:cs typeface="Arial"/>
                <a:sym typeface="Arial"/>
              </a:rPr>
              <a:t>What are the specific </a:t>
            </a:r>
            <a:r>
              <a:rPr i="1" lang="en-US" sz="2400" u="none" strike="noStrike">
                <a:solidFill>
                  <a:srgbClr val="000000"/>
                </a:solidFill>
                <a:latin typeface="Arial"/>
                <a:ea typeface="Arial"/>
                <a:cs typeface="Arial"/>
                <a:sym typeface="Arial"/>
              </a:rPr>
              <a:t>goals</a:t>
            </a:r>
            <a:r>
              <a:rPr i="0" lang="en-US" sz="2400" u="none" strike="noStrike">
                <a:solidFill>
                  <a:srgbClr val="000000"/>
                </a:solidFill>
                <a:latin typeface="Arial"/>
                <a:ea typeface="Arial"/>
                <a:cs typeface="Arial"/>
                <a:sym typeface="Arial"/>
              </a:rPr>
              <a:t> we are trying to achieve and what measures will we use to track progress toward these goals/in these phases?</a:t>
            </a:r>
            <a:endParaRPr/>
          </a:p>
          <a:p>
            <a:pPr indent="-256032" lvl="0" marL="365760" rtl="0" algn="l">
              <a:spcBef>
                <a:spcPts val="1000"/>
              </a:spcBef>
              <a:spcAft>
                <a:spcPts val="0"/>
              </a:spcAft>
              <a:buSzPts val="1632"/>
              <a:buFont typeface="Arial"/>
              <a:buChar char="•"/>
            </a:pPr>
            <a:r>
              <a:rPr i="0" lang="en-US" sz="2400" u="none" strike="noStrike">
                <a:solidFill>
                  <a:srgbClr val="000000"/>
                </a:solidFill>
                <a:latin typeface="Arial"/>
                <a:ea typeface="Arial"/>
                <a:cs typeface="Arial"/>
                <a:sym typeface="Arial"/>
              </a:rPr>
              <a:t>What is our </a:t>
            </a:r>
            <a:r>
              <a:rPr i="1" lang="en-US" sz="2400" u="none" strike="noStrike">
                <a:solidFill>
                  <a:srgbClr val="000000"/>
                </a:solidFill>
                <a:latin typeface="Arial"/>
                <a:ea typeface="Arial"/>
                <a:cs typeface="Arial"/>
                <a:sym typeface="Arial"/>
              </a:rPr>
              <a:t>strategy</a:t>
            </a:r>
            <a:r>
              <a:rPr i="0" lang="en-US" sz="2400" u="none" strike="noStrike">
                <a:solidFill>
                  <a:srgbClr val="000000"/>
                </a:solidFill>
                <a:latin typeface="Arial"/>
                <a:ea typeface="Arial"/>
                <a:cs typeface="Arial"/>
                <a:sym typeface="Arial"/>
              </a:rPr>
              <a:t> for getting to goals?  (including use of </a:t>
            </a:r>
            <a:r>
              <a:rPr i="0" lang="en-US" sz="2400" u="sng" strike="noStrike">
                <a:solidFill>
                  <a:srgbClr val="00B0F0"/>
                </a:solidFill>
                <a:latin typeface="Arial"/>
                <a:ea typeface="Arial"/>
                <a:cs typeface="Arial"/>
                <a:sym typeface="Arial"/>
                <a:hlinkClick r:id="rId3">
                  <a:extLst>
                    <a:ext uri="{A12FA001-AC4F-418D-AE19-62706E023703}">
                      <ahyp:hlinkClr val="tx"/>
                    </a:ext>
                  </a:extLst>
                </a:hlinkClick>
              </a:rPr>
              <a:t>WRWs</a:t>
            </a:r>
            <a:r>
              <a:rPr lang="en-US" sz="2400">
                <a:solidFill>
                  <a:srgbClr val="000000"/>
                </a:solidFill>
                <a:latin typeface="Arial"/>
                <a:ea typeface="Arial"/>
                <a:cs typeface="Arial"/>
                <a:sym typeface="Arial"/>
              </a:rPr>
              <a:t>)</a:t>
            </a:r>
            <a:endParaRPr i="0" sz="2400" u="none" strike="noStrike">
              <a:solidFill>
                <a:srgbClr val="000000"/>
              </a:solidFill>
              <a:latin typeface="Arial"/>
              <a:ea typeface="Arial"/>
              <a:cs typeface="Arial"/>
              <a:sym typeface="Arial"/>
            </a:endParaRPr>
          </a:p>
          <a:p>
            <a:pPr indent="-256032" lvl="0" marL="365760" rtl="0" algn="l">
              <a:spcBef>
                <a:spcPts val="1000"/>
              </a:spcBef>
              <a:spcAft>
                <a:spcPts val="0"/>
              </a:spcAft>
              <a:buSzPts val="1632"/>
              <a:buFont typeface="Arial"/>
              <a:buChar char="•"/>
            </a:pPr>
            <a:r>
              <a:rPr i="0" lang="en-US" sz="2400" u="none" strike="noStrike">
                <a:solidFill>
                  <a:srgbClr val="000000"/>
                </a:solidFill>
                <a:latin typeface="Arial"/>
                <a:ea typeface="Arial"/>
                <a:cs typeface="Arial"/>
                <a:sym typeface="Arial"/>
              </a:rPr>
              <a:t>How will the initiative be </a:t>
            </a:r>
            <a:r>
              <a:rPr i="1" lang="en-US" sz="2400" u="none" strike="noStrike">
                <a:solidFill>
                  <a:srgbClr val="000000"/>
                </a:solidFill>
                <a:latin typeface="Arial"/>
                <a:ea typeface="Arial"/>
                <a:cs typeface="Arial"/>
                <a:sym typeface="Arial"/>
              </a:rPr>
              <a:t>managed</a:t>
            </a:r>
            <a:r>
              <a:rPr i="0" lang="en-US" sz="2400" u="none" strike="noStrike">
                <a:solidFill>
                  <a:srgbClr val="000000"/>
                </a:solidFill>
                <a:latin typeface="Arial"/>
                <a:ea typeface="Arial"/>
                <a:cs typeface="Arial"/>
                <a:sym typeface="Arial"/>
              </a:rPr>
              <a:t>? </a:t>
            </a:r>
            <a:endParaRPr sz="2400">
              <a:solidFill>
                <a:srgbClr val="000000"/>
              </a:solidFill>
              <a:latin typeface="Arial"/>
              <a:ea typeface="Arial"/>
              <a:cs typeface="Arial"/>
              <a:sym typeface="Arial"/>
            </a:endParaRPr>
          </a:p>
          <a:p>
            <a:pPr indent="-256032" lvl="0" marL="365760" rtl="0" algn="l">
              <a:spcBef>
                <a:spcPts val="1000"/>
              </a:spcBef>
              <a:spcAft>
                <a:spcPts val="0"/>
              </a:spcAft>
              <a:buSzPts val="1632"/>
              <a:buFont typeface="Arial"/>
              <a:buChar char="•"/>
            </a:pPr>
            <a:r>
              <a:rPr i="1" lang="en-US" sz="2400" u="none" strike="noStrike">
                <a:solidFill>
                  <a:srgbClr val="000000"/>
                </a:solidFill>
                <a:latin typeface="Arial"/>
                <a:ea typeface="Arial"/>
                <a:cs typeface="Arial"/>
                <a:sym typeface="Arial"/>
              </a:rPr>
              <a:t>Where are we </a:t>
            </a:r>
            <a:r>
              <a:rPr i="0" lang="en-US" sz="2400" u="none" strike="noStrike">
                <a:solidFill>
                  <a:srgbClr val="000000"/>
                </a:solidFill>
                <a:latin typeface="Arial"/>
                <a:ea typeface="Arial"/>
                <a:cs typeface="Arial"/>
                <a:sym typeface="Arial"/>
              </a:rPr>
              <a:t>in this outcome improvement process? What are our Next Steps?</a:t>
            </a:r>
            <a:endParaRPr/>
          </a:p>
          <a:p>
            <a:pPr indent="-256032" lvl="0" marL="365760" rtl="0" algn="l">
              <a:spcBef>
                <a:spcPts val="1000"/>
              </a:spcBef>
              <a:spcAft>
                <a:spcPts val="0"/>
              </a:spcAft>
              <a:buSzPts val="1632"/>
              <a:buFont typeface="Arial"/>
              <a:buChar char="•"/>
            </a:pPr>
            <a:r>
              <a:rPr i="0" lang="en-US" sz="2400" u="none" strike="noStrike">
                <a:solidFill>
                  <a:srgbClr val="000000"/>
                </a:solidFill>
                <a:latin typeface="Arial"/>
                <a:ea typeface="Arial"/>
                <a:cs typeface="Arial"/>
                <a:sym typeface="Arial"/>
              </a:rPr>
              <a:t>What </a:t>
            </a:r>
            <a:r>
              <a:rPr i="1" lang="en-US" sz="2400" u="none" strike="noStrike">
                <a:solidFill>
                  <a:srgbClr val="000000"/>
                </a:solidFill>
                <a:latin typeface="Arial"/>
                <a:ea typeface="Arial"/>
                <a:cs typeface="Arial"/>
                <a:sym typeface="Arial"/>
              </a:rPr>
              <a:t>risks/challenges/concerns </a:t>
            </a:r>
            <a:r>
              <a:rPr i="0" lang="en-US" sz="2400" u="none" strike="noStrike">
                <a:solidFill>
                  <a:srgbClr val="000000"/>
                </a:solidFill>
                <a:latin typeface="Arial"/>
                <a:ea typeface="Arial"/>
                <a:cs typeface="Arial"/>
                <a:sym typeface="Arial"/>
              </a:rPr>
              <a:t>are we facing and what are </a:t>
            </a:r>
            <a:r>
              <a:rPr i="1" lang="en-US" sz="2400" u="none" strike="noStrike">
                <a:solidFill>
                  <a:srgbClr val="000000"/>
                </a:solidFill>
                <a:latin typeface="Arial"/>
                <a:ea typeface="Arial"/>
                <a:cs typeface="Arial"/>
                <a:sym typeface="Arial"/>
              </a:rPr>
              <a:t>mitigation</a:t>
            </a:r>
            <a:r>
              <a:rPr i="0" lang="en-US" sz="2400" u="none" strike="noStrike">
                <a:solidFill>
                  <a:srgbClr val="000000"/>
                </a:solidFill>
                <a:latin typeface="Arial"/>
                <a:ea typeface="Arial"/>
                <a:cs typeface="Arial"/>
                <a:sym typeface="Arial"/>
              </a:rPr>
              <a:t> plans?</a:t>
            </a:r>
            <a:endParaRPr/>
          </a:p>
          <a:p>
            <a:pPr indent="-139446" lvl="0" marL="365760" rtl="0" algn="l">
              <a:spcBef>
                <a:spcPts val="1000"/>
              </a:spcBef>
              <a:spcAft>
                <a:spcPts val="0"/>
              </a:spcAft>
              <a:buSzPts val="1836"/>
              <a:buNone/>
            </a:pPr>
            <a:r>
              <a:t/>
            </a:r>
            <a:endParaRPr/>
          </a:p>
        </p:txBody>
      </p:sp>
      <p:sp>
        <p:nvSpPr>
          <p:cNvPr id="732" name="Google Shape;732;p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a:t>Project Description Template for cultivating synergies across initiatives / organizations</a:t>
            </a:r>
            <a:endParaRPr/>
          </a:p>
        </p:txBody>
      </p:sp>
      <p:sp>
        <p:nvSpPr>
          <p:cNvPr id="733" name="Google Shape;733;p35"/>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
        <p:nvSpPr>
          <p:cNvPr id="734" name="Google Shape;734;p35"/>
          <p:cNvSpPr txBox="1"/>
          <p:nvPr/>
        </p:nvSpPr>
        <p:spPr>
          <a:xfrm>
            <a:off x="5244662" y="5665076"/>
            <a:ext cx="6285034" cy="830997"/>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B0F0"/>
              </a:buClr>
              <a:buSzPts val="2400"/>
              <a:buFont typeface="Lucida Sans"/>
              <a:buNone/>
            </a:pPr>
            <a:r>
              <a:rPr b="0" i="0" lang="en-US" sz="2400" u="none" cap="none" strike="noStrike">
                <a:solidFill>
                  <a:srgbClr val="00B0F0"/>
                </a:solidFill>
                <a:latin typeface="Lucida Sans"/>
                <a:ea typeface="Lucida Sans"/>
                <a:cs typeface="Lucida Sans"/>
                <a:sym typeface="Lucida Sans"/>
              </a:rPr>
              <a:t>Template is used in public and private sector ACT collaborator organizations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4">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4">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36"/>
          <p:cNvSpPr txBox="1"/>
          <p:nvPr>
            <p:ph type="title"/>
          </p:nvPr>
        </p:nvSpPr>
        <p:spPr>
          <a:xfrm>
            <a:off x="900333" y="274638"/>
            <a:ext cx="10761784" cy="74894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200"/>
              <a:buFont typeface="Lucida Sans"/>
              <a:buNone/>
            </a:pPr>
            <a:r>
              <a:rPr lang="en-US" sz="3200"/>
              <a:t>Collaboration Whiteboard: </a:t>
            </a:r>
            <a:r>
              <a:rPr lang="en-US" sz="2400"/>
              <a:t>Reengineering framework fosters collaboration across stakeholder groups / initiatives</a:t>
            </a:r>
            <a:endParaRPr sz="3200"/>
          </a:p>
        </p:txBody>
      </p:sp>
      <p:sp>
        <p:nvSpPr>
          <p:cNvPr id="740" name="Google Shape;740;p3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pic>
        <p:nvPicPr>
          <p:cNvPr id="741" name="Google Shape;741;p36"/>
          <p:cNvPicPr preferRelativeResize="0"/>
          <p:nvPr/>
        </p:nvPicPr>
        <p:blipFill rotWithShape="1">
          <a:blip r:embed="rId3">
            <a:alphaModFix/>
          </a:blip>
          <a:srcRect b="0" l="0" r="0" t="0"/>
          <a:stretch/>
        </p:blipFill>
        <p:spPr>
          <a:xfrm>
            <a:off x="710108" y="2274341"/>
            <a:ext cx="10260390" cy="4161739"/>
          </a:xfrm>
          <a:prstGeom prst="rect">
            <a:avLst/>
          </a:prstGeom>
          <a:noFill/>
          <a:ln>
            <a:noFill/>
          </a:ln>
        </p:spPr>
      </p:pic>
      <p:sp>
        <p:nvSpPr>
          <p:cNvPr id="742" name="Google Shape;742;p36"/>
          <p:cNvSpPr txBox="1"/>
          <p:nvPr/>
        </p:nvSpPr>
        <p:spPr>
          <a:xfrm>
            <a:off x="299051" y="1353718"/>
            <a:ext cx="1119978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638B9"/>
              </a:buClr>
              <a:buSzPts val="1800"/>
              <a:buFont typeface="Arial"/>
              <a:buNone/>
            </a:pPr>
            <a:r>
              <a:rPr lang="en-US" sz="1800">
                <a:solidFill>
                  <a:srgbClr val="1638B9"/>
                </a:solidFill>
                <a:latin typeface="Arial"/>
                <a:ea typeface="Arial"/>
                <a:cs typeface="Arial"/>
                <a:sym typeface="Arial"/>
              </a:rPr>
              <a:t>S</a:t>
            </a:r>
            <a:r>
              <a:rPr b="0" i="0" lang="en-US" sz="1800" u="none" cap="none" strike="noStrike">
                <a:solidFill>
                  <a:srgbClr val="1638B9"/>
                </a:solidFill>
                <a:latin typeface="Arial"/>
                <a:ea typeface="Arial"/>
                <a:cs typeface="Arial"/>
                <a:sym typeface="Arial"/>
              </a:rPr>
              <a:t>urface / spread ‘positive deviance’, crowdsource solutions within / across improvement efforts; can be used with ACT Initiative Catalog </a:t>
            </a:r>
            <a:r>
              <a:rPr b="0" i="0" lang="en-US" sz="1800" u="none" cap="none" strike="noStrike">
                <a:solidFill>
                  <a:srgbClr val="000000"/>
                </a:solidFill>
                <a:latin typeface="Arial"/>
                <a:ea typeface="Arial"/>
                <a:cs typeface="Arial"/>
                <a:sym typeface="Arial"/>
              </a:rPr>
              <a:t>(</a:t>
            </a:r>
            <a:r>
              <a:rPr lang="en-US" sz="1800">
                <a:solidFill>
                  <a:srgbClr val="1638B9"/>
                </a:solidFill>
                <a:latin typeface="Arial"/>
                <a:ea typeface="Arial"/>
                <a:cs typeface="Arial"/>
                <a:sym typeface="Arial"/>
              </a:rPr>
              <a:t>screenshot on next slide; </a:t>
            </a:r>
            <a:r>
              <a:rPr b="0" i="0" lang="en-US" sz="1800" u="sng" cap="none" strike="noStrike">
                <a:solidFill>
                  <a:srgbClr val="00B0F0"/>
                </a:solidFill>
                <a:latin typeface="Arial"/>
                <a:ea typeface="Arial"/>
                <a:cs typeface="Arial"/>
                <a:sym typeface="Arial"/>
                <a:hlinkClick r:id="rId4">
                  <a:extLst>
                    <a:ext uri="{A12FA001-AC4F-418D-AE19-62706E023703}">
                      <ahyp:hlinkClr val="tx"/>
                    </a:ext>
                  </a:extLst>
                </a:hlinkClick>
              </a:rPr>
              <a:t>intake form</a:t>
            </a:r>
            <a:r>
              <a:rPr b="0" i="0" lang="en-US" sz="1800" u="none" cap="none" strike="noStrike">
                <a:solidFill>
                  <a:srgbClr val="00B0F0"/>
                </a:solidFill>
                <a:latin typeface="Arial"/>
                <a:ea typeface="Arial"/>
                <a:cs typeface="Arial"/>
                <a:sym typeface="Arial"/>
              </a:rPr>
              <a:t>, </a:t>
            </a:r>
            <a:r>
              <a:rPr b="0" i="0" lang="en-US" sz="1800" u="sng" cap="none" strike="noStrike">
                <a:solidFill>
                  <a:srgbClr val="00B0F0"/>
                </a:solidFill>
                <a:latin typeface="Arial"/>
                <a:ea typeface="Arial"/>
                <a:cs typeface="Arial"/>
                <a:sym typeface="Arial"/>
                <a:hlinkClick r:id="rId5">
                  <a:extLst>
                    <a:ext uri="{A12FA001-AC4F-418D-AE19-62706E023703}">
                      <ahyp:hlinkClr val="tx"/>
                    </a:ext>
                  </a:extLst>
                </a:hlinkClick>
              </a:rPr>
              <a:t>results</a:t>
            </a:r>
            <a:r>
              <a:rPr b="0" i="0" lang="en-US" sz="1800" u="none" cap="none" strike="noStrike">
                <a:solidFill>
                  <a:srgbClr val="000000"/>
                </a:solidFill>
                <a:latin typeface="Arial"/>
                <a:ea typeface="Arial"/>
                <a:cs typeface="Arial"/>
                <a:sym typeface="Arial"/>
              </a:rPr>
              <a:t>)</a:t>
            </a:r>
            <a:r>
              <a:rPr b="0" i="0" lang="en-US" sz="1800" u="none" cap="none" strike="noStrike">
                <a:solidFill>
                  <a:srgbClr val="1638B9"/>
                </a:solidFill>
                <a:latin typeface="Arial"/>
                <a:ea typeface="Arial"/>
                <a:cs typeface="Arial"/>
                <a:sym typeface="Arial"/>
              </a:rPr>
              <a:t>, </a:t>
            </a:r>
            <a:r>
              <a:rPr b="0" i="0" lang="en-US" sz="1800" u="sng" cap="none" strike="noStrike">
                <a:solidFill>
                  <a:srgbClr val="00B0F0"/>
                </a:solidFill>
                <a:latin typeface="Arial"/>
                <a:ea typeface="Arial"/>
                <a:cs typeface="Arial"/>
                <a:sym typeface="Arial"/>
                <a:hlinkClick action="ppaction://hlinksldjump" r:id="rId6">
                  <a:extLst>
                    <a:ext uri="{A12FA001-AC4F-418D-AE19-62706E023703}">
                      <ahyp:hlinkClr val="tx"/>
                    </a:ext>
                  </a:extLst>
                </a:hlinkClick>
              </a:rPr>
              <a:t>ACT Network</a:t>
            </a:r>
            <a:endParaRPr b="0" i="0" sz="1800" u="none" cap="none" strike="noStrike">
              <a:solidFill>
                <a:srgbClr val="00B0F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37"/>
          <p:cNvSpPr txBox="1"/>
          <p:nvPr>
            <p:ph type="title"/>
          </p:nvPr>
        </p:nvSpPr>
        <p:spPr>
          <a:xfrm>
            <a:off x="380999" y="274638"/>
            <a:ext cx="10765972" cy="748944"/>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3200"/>
              <a:buFont typeface="Lucida Sans"/>
              <a:buNone/>
            </a:pPr>
            <a:r>
              <a:rPr b="1" lang="en-US" sz="3200">
                <a:solidFill>
                  <a:schemeClr val="dk2"/>
                </a:solidFill>
              </a:rPr>
              <a:t>ACT Care Transformation Initiative Catalog</a:t>
            </a:r>
            <a:endParaRPr b="1" i="1" sz="3200">
              <a:solidFill>
                <a:schemeClr val="dk2"/>
              </a:solidFill>
            </a:endParaRPr>
          </a:p>
        </p:txBody>
      </p:sp>
      <p:sp>
        <p:nvSpPr>
          <p:cNvPr id="748" name="Google Shape;748;p3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pic>
        <p:nvPicPr>
          <p:cNvPr id="749" name="Google Shape;749;p37"/>
          <p:cNvPicPr preferRelativeResize="0"/>
          <p:nvPr/>
        </p:nvPicPr>
        <p:blipFill rotWithShape="1">
          <a:blip r:embed="rId3">
            <a:alphaModFix/>
          </a:blip>
          <a:srcRect b="0" l="0" r="0" t="0"/>
          <a:stretch/>
        </p:blipFill>
        <p:spPr>
          <a:xfrm>
            <a:off x="1639791" y="1752600"/>
            <a:ext cx="8875470" cy="457200"/>
          </a:xfrm>
          <a:prstGeom prst="rect">
            <a:avLst/>
          </a:prstGeom>
          <a:noFill/>
          <a:ln>
            <a:noFill/>
          </a:ln>
        </p:spPr>
      </p:pic>
      <p:sp>
        <p:nvSpPr>
          <p:cNvPr id="750" name="Google Shape;750;p37"/>
          <p:cNvSpPr txBox="1"/>
          <p:nvPr/>
        </p:nvSpPr>
        <p:spPr>
          <a:xfrm>
            <a:off x="1850571" y="1295400"/>
            <a:ext cx="14975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638B9"/>
                </a:solidFill>
                <a:latin typeface="Lucida Sans"/>
                <a:ea typeface="Lucida Sans"/>
                <a:cs typeface="Lucida Sans"/>
                <a:sym typeface="Lucida Sans"/>
              </a:rPr>
              <a:t>Data Fields:</a:t>
            </a:r>
            <a:endParaRPr/>
          </a:p>
        </p:txBody>
      </p:sp>
      <p:sp>
        <p:nvSpPr>
          <p:cNvPr id="751" name="Google Shape;751;p37"/>
          <p:cNvSpPr txBox="1"/>
          <p:nvPr/>
        </p:nvSpPr>
        <p:spPr>
          <a:xfrm>
            <a:off x="1850571" y="2567501"/>
            <a:ext cx="89370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1638B9"/>
                </a:solidFill>
                <a:latin typeface="Lucida Sans"/>
                <a:ea typeface="Lucida Sans"/>
                <a:cs typeface="Lucida Sans"/>
                <a:sym typeface="Lucida Sans"/>
              </a:rPr>
              <a:t>Sampling of ~30 entries so far (limited outreach; 16 for CKD; full results </a:t>
            </a:r>
            <a:r>
              <a:rPr lang="en-US" sz="1800" u="sng">
                <a:solidFill>
                  <a:srgbClr val="00B0F0"/>
                </a:solidFill>
                <a:latin typeface="Lucida Sans"/>
                <a:ea typeface="Lucida Sans"/>
                <a:cs typeface="Lucida Sans"/>
                <a:sym typeface="Lucida Sans"/>
                <a:hlinkClick r:id="rId4">
                  <a:extLst>
                    <a:ext uri="{A12FA001-AC4F-418D-AE19-62706E023703}">
                      <ahyp:hlinkClr val="tx"/>
                    </a:ext>
                  </a:extLst>
                </a:hlinkClick>
              </a:rPr>
              <a:t>here</a:t>
            </a:r>
            <a:r>
              <a:rPr lang="en-US" sz="1800">
                <a:solidFill>
                  <a:srgbClr val="1638B9"/>
                </a:solidFill>
                <a:latin typeface="Lucida Sans"/>
                <a:ea typeface="Lucida Sans"/>
                <a:cs typeface="Lucida Sans"/>
                <a:sym typeface="Lucida Sans"/>
              </a:rPr>
              <a:t>)</a:t>
            </a:r>
            <a:endParaRPr/>
          </a:p>
        </p:txBody>
      </p:sp>
      <p:pic>
        <p:nvPicPr>
          <p:cNvPr id="752" name="Google Shape;752;p37"/>
          <p:cNvPicPr preferRelativeResize="0"/>
          <p:nvPr/>
        </p:nvPicPr>
        <p:blipFill rotWithShape="1">
          <a:blip r:embed="rId5">
            <a:alphaModFix/>
          </a:blip>
          <a:srcRect b="0" l="0" r="0" t="0"/>
          <a:stretch/>
        </p:blipFill>
        <p:spPr>
          <a:xfrm>
            <a:off x="1850571" y="3048000"/>
            <a:ext cx="8760466" cy="353536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38"/>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58" name="Google Shape;758;p38"/>
          <p:cNvSpPr txBox="1"/>
          <p:nvPr>
            <p:ph type="title"/>
          </p:nvPr>
        </p:nvSpPr>
        <p:spPr>
          <a:xfrm>
            <a:off x="609600" y="32903"/>
            <a:ext cx="109728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Lucida Sans"/>
              <a:buNone/>
            </a:pPr>
            <a:r>
              <a:rPr lang="en-US" sz="2800"/>
              <a:t>ACT ‘Network’ – Identify and connect key transformation ‘people/puzzle pieces’</a:t>
            </a:r>
            <a:endParaRPr/>
          </a:p>
        </p:txBody>
      </p:sp>
      <p:pic>
        <p:nvPicPr>
          <p:cNvPr id="759" name="Google Shape;759;p38"/>
          <p:cNvPicPr preferRelativeResize="0"/>
          <p:nvPr/>
        </p:nvPicPr>
        <p:blipFill rotWithShape="1">
          <a:blip r:embed="rId3">
            <a:alphaModFix/>
          </a:blip>
          <a:srcRect b="0" l="0" r="0" t="0"/>
          <a:stretch/>
        </p:blipFill>
        <p:spPr>
          <a:xfrm>
            <a:off x="550244" y="1351740"/>
            <a:ext cx="10449829" cy="5141979"/>
          </a:xfrm>
          <a:prstGeom prst="rect">
            <a:avLst/>
          </a:prstGeom>
          <a:noFill/>
          <a:ln>
            <a:noFill/>
          </a:ln>
        </p:spPr>
      </p:pic>
      <p:sp>
        <p:nvSpPr>
          <p:cNvPr id="760" name="Google Shape;760;p38"/>
          <p:cNvSpPr txBox="1"/>
          <p:nvPr/>
        </p:nvSpPr>
        <p:spPr>
          <a:xfrm>
            <a:off x="7679283" y="687531"/>
            <a:ext cx="4113196" cy="430887"/>
          </a:xfrm>
          <a:prstGeom prst="rect">
            <a:avLst/>
          </a:prstGeom>
          <a:noFill/>
          <a:ln cap="flat" cmpd="sng" w="9525">
            <a:solidFill>
              <a:schemeClr val="accent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chemeClr val="dk1"/>
                </a:solidFill>
                <a:latin typeface="Arial"/>
                <a:ea typeface="Arial"/>
                <a:cs typeface="Arial"/>
                <a:sym typeface="Arial"/>
              </a:rPr>
              <a:t>Excerpt from ACT Networking spreadsheet </a:t>
            </a:r>
            <a:r>
              <a:rPr lang="en-US" sz="1100" u="sng">
                <a:solidFill>
                  <a:srgbClr val="00B0F0"/>
                </a:solidFill>
                <a:latin typeface="Arial"/>
                <a:ea typeface="Arial"/>
                <a:cs typeface="Arial"/>
                <a:sym typeface="Arial"/>
                <a:hlinkClick r:id="rId4">
                  <a:extLst>
                    <a:ext uri="{A12FA001-AC4F-418D-AE19-62706E023703}">
                      <ahyp:hlinkClr val="tx"/>
                    </a:ext>
                  </a:extLst>
                </a:hlinkClick>
              </a:rPr>
              <a:t>here</a:t>
            </a:r>
            <a:r>
              <a:rPr lang="en-US" sz="1100">
                <a:solidFill>
                  <a:schemeClr val="dk1"/>
                </a:solidFill>
                <a:latin typeface="Arial"/>
                <a:ea typeface="Arial"/>
                <a:cs typeface="Arial"/>
                <a:sym typeface="Arial"/>
              </a:rPr>
              <a:t>; complements ACT Initiative Catalog (</a:t>
            </a:r>
            <a:r>
              <a:rPr lang="en-US" sz="1100" u="sng">
                <a:solidFill>
                  <a:srgbClr val="00B0F0"/>
                </a:solidFill>
                <a:latin typeface="Arial"/>
                <a:ea typeface="Arial"/>
                <a:cs typeface="Arial"/>
                <a:sym typeface="Arial"/>
                <a:hlinkClick r:id="rId5">
                  <a:extLst>
                    <a:ext uri="{A12FA001-AC4F-418D-AE19-62706E023703}">
                      <ahyp:hlinkClr val="tx"/>
                    </a:ext>
                  </a:extLst>
                </a:hlinkClick>
              </a:rPr>
              <a:t>intake form</a:t>
            </a:r>
            <a:r>
              <a:rPr lang="en-US" sz="1100">
                <a:solidFill>
                  <a:srgbClr val="00B0F0"/>
                </a:solidFill>
                <a:latin typeface="Arial"/>
                <a:ea typeface="Arial"/>
                <a:cs typeface="Arial"/>
                <a:sym typeface="Arial"/>
              </a:rPr>
              <a:t>, </a:t>
            </a:r>
            <a:r>
              <a:rPr lang="en-US" sz="1100" u="sng">
                <a:solidFill>
                  <a:srgbClr val="00B0F0"/>
                </a:solidFill>
                <a:latin typeface="Arial"/>
                <a:ea typeface="Arial"/>
                <a:cs typeface="Arial"/>
                <a:sym typeface="Arial"/>
                <a:hlinkClick r:id="rId6">
                  <a:extLst>
                    <a:ext uri="{A12FA001-AC4F-418D-AE19-62706E023703}">
                      <ahyp:hlinkClr val="tx"/>
                    </a:ext>
                  </a:extLst>
                </a:hlinkClick>
              </a:rPr>
              <a:t>results</a:t>
            </a:r>
            <a:r>
              <a:rPr lang="en-US" sz="1100">
                <a:solidFill>
                  <a:srgbClr val="00B0F0"/>
                </a:solidFill>
                <a:latin typeface="Arial"/>
                <a:ea typeface="Arial"/>
                <a:cs typeface="Arial"/>
                <a:sym typeface="Arial"/>
              </a:rPr>
              <a:t>)</a:t>
            </a:r>
            <a:endParaRPr sz="1100">
              <a:solidFill>
                <a:schemeClr val="dk1"/>
              </a:solidFill>
              <a:latin typeface="Arial"/>
              <a:ea typeface="Arial"/>
              <a:cs typeface="Arial"/>
              <a:sym typeface="Arial"/>
            </a:endParaRPr>
          </a:p>
        </p:txBody>
      </p:sp>
      <p:sp>
        <p:nvSpPr>
          <p:cNvPr id="761" name="Google Shape;761;p38"/>
          <p:cNvSpPr/>
          <p:nvPr/>
        </p:nvSpPr>
        <p:spPr>
          <a:xfrm>
            <a:off x="5174674" y="1257300"/>
            <a:ext cx="1828799" cy="550718"/>
          </a:xfrm>
          <a:prstGeom prst="ellipse">
            <a:avLst/>
          </a:prstGeom>
          <a:noFill/>
          <a:ln cap="flat" cmpd="thickThin" w="550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762" name="Google Shape;762;p38"/>
          <p:cNvSpPr/>
          <p:nvPr/>
        </p:nvSpPr>
        <p:spPr>
          <a:xfrm>
            <a:off x="7003473" y="1222328"/>
            <a:ext cx="1828799" cy="550718"/>
          </a:xfrm>
          <a:prstGeom prst="ellipse">
            <a:avLst/>
          </a:prstGeom>
          <a:noFill/>
          <a:ln cap="flat" cmpd="thickThin" w="550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763" name="Google Shape;763;p38"/>
          <p:cNvSpPr/>
          <p:nvPr/>
        </p:nvSpPr>
        <p:spPr>
          <a:xfrm>
            <a:off x="8832272" y="1255344"/>
            <a:ext cx="2317173" cy="550718"/>
          </a:xfrm>
          <a:prstGeom prst="ellipse">
            <a:avLst/>
          </a:prstGeom>
          <a:noFill/>
          <a:ln cap="flat" cmpd="thickThin" w="550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a:t>Applying ACT Workflow Reengineering frameworks, methods, tool, collaborations</a:t>
            </a:r>
            <a:endParaRPr/>
          </a:p>
        </p:txBody>
      </p:sp>
      <p:graphicFrame>
        <p:nvGraphicFramePr>
          <p:cNvPr id="769" name="Google Shape;769;p39"/>
          <p:cNvGraphicFramePr/>
          <p:nvPr/>
        </p:nvGraphicFramePr>
        <p:xfrm>
          <a:off x="609600" y="2327148"/>
          <a:ext cx="3000000" cy="3000000"/>
        </p:xfrm>
        <a:graphic>
          <a:graphicData uri="http://schemas.openxmlformats.org/drawingml/2006/table">
            <a:tbl>
              <a:tblPr bandRow="1" firstRow="1">
                <a:noFill/>
                <a:tableStyleId>{67815653-AD3F-451B-BCD8-D93A804033DD}</a:tableStyleId>
              </a:tblPr>
              <a:tblGrid>
                <a:gridCol w="3182900"/>
                <a:gridCol w="3697700"/>
                <a:gridCol w="4092200"/>
              </a:tblGrid>
              <a:tr h="1002175">
                <a:tc>
                  <a:txBody>
                    <a:bodyPr/>
                    <a:lstStyle/>
                    <a:p>
                      <a:pPr indent="0" lvl="0" marL="0" marR="0" rtl="0" algn="ctr">
                        <a:spcBef>
                          <a:spcPts val="0"/>
                        </a:spcBef>
                        <a:spcAft>
                          <a:spcPts val="0"/>
                        </a:spcAft>
                        <a:buNone/>
                      </a:pPr>
                      <a:r>
                        <a:rPr lang="en-US" sz="2000" u="none" cap="none" strike="noStrike">
                          <a:solidFill>
                            <a:srgbClr val="00B0F0"/>
                          </a:solidFill>
                        </a:rPr>
                        <a:t>ACT-enabled Workflow Reengineering</a:t>
                      </a:r>
                      <a:endParaRPr/>
                    </a:p>
                  </a:txBody>
                  <a:tcPr marT="45725" marB="45725" marR="91450" marL="91450" anchor="ctr"/>
                </a:tc>
                <a:tc>
                  <a:txBody>
                    <a:bodyPr/>
                    <a:lstStyle/>
                    <a:p>
                      <a:pPr indent="0" lvl="0" marL="0" marR="0" rtl="0" algn="ctr">
                        <a:spcBef>
                          <a:spcPts val="0"/>
                        </a:spcBef>
                        <a:spcAft>
                          <a:spcPts val="0"/>
                        </a:spcAft>
                        <a:buNone/>
                      </a:pPr>
                      <a:r>
                        <a:rPr lang="en-US" sz="2000" u="none" cap="none" strike="noStrike">
                          <a:solidFill>
                            <a:schemeClr val="dk1"/>
                          </a:solidFill>
                        </a:rPr>
                        <a:t>Within Improvement Target</a:t>
                      </a:r>
                      <a:endParaRPr/>
                    </a:p>
                  </a:txBody>
                  <a:tcPr marT="45725" marB="45725" marR="91450" marL="91450">
                    <a:solidFill>
                      <a:srgbClr val="50ECFD"/>
                    </a:solidFill>
                  </a:tcPr>
                </a:tc>
                <a:tc>
                  <a:txBody>
                    <a:bodyPr/>
                    <a:lstStyle/>
                    <a:p>
                      <a:pPr indent="0" lvl="0" marL="0" marR="0" rtl="0" algn="ctr">
                        <a:spcBef>
                          <a:spcPts val="0"/>
                        </a:spcBef>
                        <a:spcAft>
                          <a:spcPts val="0"/>
                        </a:spcAft>
                        <a:buNone/>
                      </a:pPr>
                      <a:r>
                        <a:rPr lang="en-US" sz="2000" u="none" cap="none" strike="noStrike">
                          <a:solidFill>
                            <a:schemeClr val="dk1"/>
                          </a:solidFill>
                        </a:rPr>
                        <a:t>Across Improvement Targets</a:t>
                      </a:r>
                      <a:endParaRPr/>
                    </a:p>
                  </a:txBody>
                  <a:tcPr marT="45725" marB="45725" marR="91450" marL="91450">
                    <a:solidFill>
                      <a:srgbClr val="50ECFD"/>
                    </a:solidFill>
                  </a:tcPr>
                </a:tc>
              </a:tr>
              <a:tr h="956625">
                <a:tc>
                  <a:txBody>
                    <a:bodyPr/>
                    <a:lstStyle/>
                    <a:p>
                      <a:pPr indent="0" lvl="0" marL="0" marR="0" rtl="0" algn="l">
                        <a:spcBef>
                          <a:spcPts val="0"/>
                        </a:spcBef>
                        <a:spcAft>
                          <a:spcPts val="0"/>
                        </a:spcAft>
                        <a:buNone/>
                      </a:pPr>
                      <a:r>
                        <a:rPr b="1" lang="en-US" sz="2000" u="none" cap="none" strike="noStrike">
                          <a:solidFill>
                            <a:schemeClr val="dk1"/>
                          </a:solidFill>
                        </a:rPr>
                        <a:t>Within Organization</a:t>
                      </a:r>
                      <a:endParaRPr/>
                    </a:p>
                  </a:txBody>
                  <a:tcPr marT="45725" marB="45725" marR="91450" marL="91450">
                    <a:solidFill>
                      <a:srgbClr val="50ECFD"/>
                    </a:solidFill>
                  </a:tcPr>
                </a:tc>
                <a:tc>
                  <a:txBody>
                    <a:bodyPr/>
                    <a:lstStyle/>
                    <a:p>
                      <a:pPr indent="0" lvl="0" marL="0" marR="0" rtl="0" algn="ctr">
                        <a:spcBef>
                          <a:spcPts val="0"/>
                        </a:spcBef>
                        <a:spcAft>
                          <a:spcPts val="0"/>
                        </a:spcAft>
                        <a:buNone/>
                      </a:pPr>
                      <a:r>
                        <a:rPr lang="en-US" sz="1800">
                          <a:solidFill>
                            <a:schemeClr val="dk1"/>
                          </a:solidFill>
                        </a:rPr>
                        <a:t>Targeted Transformation Strategy</a:t>
                      </a:r>
                      <a:endParaRPr/>
                    </a:p>
                  </a:txBody>
                  <a:tcPr marT="45725" marB="45725" marR="91450" marL="91450">
                    <a:solidFill>
                      <a:schemeClr val="lt2"/>
                    </a:solidFill>
                  </a:tcPr>
                </a:tc>
                <a:tc>
                  <a:txBody>
                    <a:bodyPr/>
                    <a:lstStyle/>
                    <a:p>
                      <a:pPr indent="0" lvl="0" marL="0" marR="0" rtl="0" algn="ctr">
                        <a:spcBef>
                          <a:spcPts val="0"/>
                        </a:spcBef>
                        <a:spcAft>
                          <a:spcPts val="0"/>
                        </a:spcAft>
                        <a:buNone/>
                      </a:pPr>
                      <a:r>
                        <a:rPr lang="en-US" sz="1800">
                          <a:solidFill>
                            <a:schemeClr val="dk1"/>
                          </a:solidFill>
                        </a:rPr>
                        <a:t>Enterprise Transformation Approach</a:t>
                      </a:r>
                      <a:endParaRPr/>
                    </a:p>
                  </a:txBody>
                  <a:tcPr marT="45725" marB="45725" marR="91450" marL="91450">
                    <a:solidFill>
                      <a:schemeClr val="lt2"/>
                    </a:solidFill>
                  </a:tcPr>
                </a:tc>
              </a:tr>
              <a:tr h="956625">
                <a:tc>
                  <a:txBody>
                    <a:bodyPr/>
                    <a:lstStyle/>
                    <a:p>
                      <a:pPr indent="0" lvl="0" marL="0" marR="0" rtl="0" algn="l">
                        <a:spcBef>
                          <a:spcPts val="0"/>
                        </a:spcBef>
                        <a:spcAft>
                          <a:spcPts val="0"/>
                        </a:spcAft>
                        <a:buNone/>
                      </a:pPr>
                      <a:r>
                        <a:rPr b="1" lang="en-US" sz="2000">
                          <a:solidFill>
                            <a:schemeClr val="dk1"/>
                          </a:solidFill>
                        </a:rPr>
                        <a:t>Across Organizations</a:t>
                      </a:r>
                      <a:endParaRPr/>
                    </a:p>
                  </a:txBody>
                  <a:tcPr marT="45725" marB="45725" marR="91450" marL="91450">
                    <a:solidFill>
                      <a:srgbClr val="50ECFD"/>
                    </a:solidFill>
                  </a:tcPr>
                </a:tc>
                <a:tc>
                  <a:txBody>
                    <a:bodyPr/>
                    <a:lstStyle/>
                    <a:p>
                      <a:pPr indent="0" lvl="0" marL="0" marR="0" rtl="0" algn="ctr">
                        <a:spcBef>
                          <a:spcPts val="0"/>
                        </a:spcBef>
                        <a:spcAft>
                          <a:spcPts val="0"/>
                        </a:spcAft>
                        <a:buNone/>
                      </a:pPr>
                      <a:r>
                        <a:rPr b="0" i="0" lang="en-US" sz="1800" u="none" strike="noStrike">
                          <a:solidFill>
                            <a:schemeClr val="dk1"/>
                          </a:solidFill>
                          <a:latin typeface="Lucida Sans"/>
                          <a:ea typeface="Lucida Sans"/>
                          <a:cs typeface="Lucida Sans"/>
                          <a:sym typeface="Lucida Sans"/>
                        </a:rPr>
                        <a:t>Learning Communities for Improvement Target</a:t>
                      </a:r>
                      <a:endParaRPr sz="1800">
                        <a:solidFill>
                          <a:schemeClr val="dk1"/>
                        </a:solidFill>
                      </a:endParaRPr>
                    </a:p>
                  </a:txBody>
                  <a:tcPr marT="45725" marB="45725" marR="91450" marL="91450">
                    <a:solidFill>
                      <a:schemeClr val="lt2"/>
                    </a:solidFill>
                  </a:tcPr>
                </a:tc>
                <a:tc>
                  <a:txBody>
                    <a:bodyPr/>
                    <a:lstStyle/>
                    <a:p>
                      <a:pPr indent="0" lvl="0" marL="0" marR="0" rtl="0" algn="ctr">
                        <a:spcBef>
                          <a:spcPts val="0"/>
                        </a:spcBef>
                        <a:spcAft>
                          <a:spcPts val="0"/>
                        </a:spcAft>
                        <a:buNone/>
                      </a:pPr>
                      <a:r>
                        <a:rPr lang="en-US" sz="1800">
                          <a:solidFill>
                            <a:schemeClr val="dk1"/>
                          </a:solidFill>
                        </a:rPr>
                        <a:t>Ecosystem Enhancement</a:t>
                      </a:r>
                      <a:endParaRPr/>
                    </a:p>
                  </a:txBody>
                  <a:tcPr marT="45725" marB="45725" marR="91450" marL="91450">
                    <a:solidFill>
                      <a:schemeClr val="lt2"/>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40"/>
          <p:cNvSpPr txBox="1"/>
          <p:nvPr>
            <p:ph type="title"/>
          </p:nvPr>
        </p:nvSpPr>
        <p:spPr>
          <a:xfrm>
            <a:off x="838200" y="1749932"/>
            <a:ext cx="10515600" cy="132486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B0F0"/>
              </a:buClr>
              <a:buSzPts val="5400"/>
              <a:buFont typeface="Calibri"/>
              <a:buNone/>
            </a:pPr>
            <a:r>
              <a:rPr lang="en-US" sz="5400">
                <a:solidFill>
                  <a:srgbClr val="00B0F0"/>
                </a:solidFill>
              </a:rPr>
              <a:t>ACT Collaborations and Partnerships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41"/>
          <p:cNvSpPr/>
          <p:nvPr/>
        </p:nvSpPr>
        <p:spPr>
          <a:xfrm>
            <a:off x="609600" y="184880"/>
            <a:ext cx="10972800" cy="487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4267">
                <a:solidFill>
                  <a:srgbClr val="1E3A5F"/>
                </a:solidFill>
                <a:latin typeface="Arial"/>
                <a:ea typeface="Arial"/>
                <a:cs typeface="Arial"/>
                <a:sym typeface="Arial"/>
              </a:rPr>
              <a:t>ACT Strategic Roadmap</a:t>
            </a:r>
            <a:endParaRPr sz="4267">
              <a:solidFill>
                <a:schemeClr val="dk1"/>
              </a:solidFill>
              <a:latin typeface="Calibri"/>
              <a:ea typeface="Calibri"/>
              <a:cs typeface="Calibri"/>
              <a:sym typeface="Calibri"/>
            </a:endParaRPr>
          </a:p>
        </p:txBody>
      </p:sp>
      <p:sp>
        <p:nvSpPr>
          <p:cNvPr id="781" name="Google Shape;781;p41"/>
          <p:cNvSpPr/>
          <p:nvPr/>
        </p:nvSpPr>
        <p:spPr>
          <a:xfrm>
            <a:off x="609600" y="792480"/>
            <a:ext cx="10972800" cy="304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67">
                <a:solidFill>
                  <a:srgbClr val="495057"/>
                </a:solidFill>
                <a:latin typeface="Arial"/>
                <a:ea typeface="Arial"/>
                <a:cs typeface="Arial"/>
                <a:sym typeface="Arial"/>
              </a:rPr>
              <a:t>From Current State to Global Impact</a:t>
            </a:r>
            <a:endParaRPr sz="1867">
              <a:solidFill>
                <a:schemeClr val="dk1"/>
              </a:solidFill>
              <a:latin typeface="Calibri"/>
              <a:ea typeface="Calibri"/>
              <a:cs typeface="Calibri"/>
              <a:sym typeface="Calibri"/>
            </a:endParaRPr>
          </a:p>
        </p:txBody>
      </p:sp>
      <p:sp>
        <p:nvSpPr>
          <p:cNvPr id="782" name="Google Shape;782;p41"/>
          <p:cNvSpPr/>
          <p:nvPr/>
        </p:nvSpPr>
        <p:spPr>
          <a:xfrm>
            <a:off x="356368" y="1776014"/>
            <a:ext cx="2508753" cy="2283921"/>
          </a:xfrm>
          <a:prstGeom prst="rect">
            <a:avLst/>
          </a:prstGeom>
          <a:solidFill>
            <a:srgbClr val="F8F9FA"/>
          </a:solidFill>
          <a:ln cap="flat" cmpd="sng" w="12700">
            <a:solidFill>
              <a:srgbClr val="E9ECE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83" name="Google Shape;783;p41"/>
          <p:cNvSpPr/>
          <p:nvPr/>
        </p:nvSpPr>
        <p:spPr>
          <a:xfrm>
            <a:off x="487680" y="1897935"/>
            <a:ext cx="2316480" cy="304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67">
                <a:solidFill>
                  <a:srgbClr val="1E3A5F"/>
                </a:solidFill>
                <a:latin typeface="Arial"/>
                <a:ea typeface="Arial"/>
                <a:cs typeface="Arial"/>
                <a:sym typeface="Arial"/>
              </a:rPr>
              <a:t>Current State</a:t>
            </a:r>
            <a:endParaRPr sz="1867">
              <a:solidFill>
                <a:schemeClr val="dk1"/>
              </a:solidFill>
              <a:latin typeface="Calibri"/>
              <a:ea typeface="Calibri"/>
              <a:cs typeface="Calibri"/>
              <a:sym typeface="Calibri"/>
            </a:endParaRPr>
          </a:p>
        </p:txBody>
      </p:sp>
      <p:sp>
        <p:nvSpPr>
          <p:cNvPr id="784" name="Google Shape;784;p41"/>
          <p:cNvSpPr/>
          <p:nvPr/>
        </p:nvSpPr>
        <p:spPr>
          <a:xfrm>
            <a:off x="514864" y="2263695"/>
            <a:ext cx="2264913" cy="1158240"/>
          </a:xfrm>
          <a:prstGeom prst="rect">
            <a:avLst/>
          </a:prstGeom>
          <a:noFill/>
          <a:ln>
            <a:noFill/>
          </a:ln>
        </p:spPr>
        <p:txBody>
          <a:bodyPr anchorCtr="0" anchor="ctr" bIns="45700" lIns="0" spcFirstLastPara="1" rIns="0" wrap="square" tIns="45700">
            <a:noAutofit/>
          </a:bodyPr>
          <a:lstStyle/>
          <a:p>
            <a:pPr indent="0" lvl="0" marL="0" marR="0" rtl="0" algn="l">
              <a:spcBef>
                <a:spcPts val="0"/>
              </a:spcBef>
              <a:spcAft>
                <a:spcPts val="0"/>
              </a:spcAft>
              <a:buNone/>
            </a:pPr>
            <a:r>
              <a:t/>
            </a:r>
            <a:endParaRPr sz="1333">
              <a:solidFill>
                <a:srgbClr val="495057"/>
              </a:solidFill>
              <a:latin typeface="Arial"/>
              <a:ea typeface="Arial"/>
              <a:cs typeface="Arial"/>
              <a:sym typeface="Arial"/>
            </a:endParaRPr>
          </a:p>
          <a:p>
            <a:pPr indent="0" lvl="0" marL="0" marR="0" rtl="0" algn="l">
              <a:spcBef>
                <a:spcPts val="600"/>
              </a:spcBef>
              <a:spcAft>
                <a:spcPts val="0"/>
              </a:spcAft>
              <a:buNone/>
            </a:pPr>
            <a:r>
              <a:t/>
            </a:r>
            <a:endParaRPr sz="1333">
              <a:solidFill>
                <a:srgbClr val="495057"/>
              </a:solidFill>
              <a:latin typeface="Arial"/>
              <a:ea typeface="Arial"/>
              <a:cs typeface="Arial"/>
              <a:sym typeface="Arial"/>
            </a:endParaRPr>
          </a:p>
          <a:p>
            <a:pPr indent="0" lvl="0" marL="0" marR="0" rtl="0" algn="l">
              <a:spcBef>
                <a:spcPts val="600"/>
              </a:spcBef>
              <a:spcAft>
                <a:spcPts val="0"/>
              </a:spcAft>
              <a:buNone/>
            </a:pPr>
            <a:r>
              <a:rPr lang="en-US" sz="1333">
                <a:solidFill>
                  <a:srgbClr val="495057"/>
                </a:solidFill>
                <a:latin typeface="Arial"/>
                <a:ea typeface="Arial"/>
                <a:cs typeface="Arial"/>
                <a:sym typeface="Arial"/>
              </a:rPr>
              <a:t>• 2 early-stage test kitchens:</a:t>
            </a:r>
            <a:endParaRPr sz="1333">
              <a:solidFill>
                <a:schemeClr val="dk1"/>
              </a:solidFill>
              <a:latin typeface="Calibri"/>
              <a:ea typeface="Calibri"/>
              <a:cs typeface="Calibri"/>
              <a:sym typeface="Calibri"/>
            </a:endParaRPr>
          </a:p>
          <a:p>
            <a:pPr indent="0" lvl="0" marL="0" marR="0" rtl="0" algn="l">
              <a:spcBef>
                <a:spcPts val="600"/>
              </a:spcBef>
              <a:spcAft>
                <a:spcPts val="0"/>
              </a:spcAft>
              <a:buNone/>
            </a:pPr>
            <a:r>
              <a:rPr b="1" lang="en-US" sz="1333">
                <a:solidFill>
                  <a:srgbClr val="495057"/>
                </a:solidFill>
                <a:latin typeface="Arial"/>
                <a:ea typeface="Arial"/>
                <a:cs typeface="Arial"/>
                <a:sym typeface="Arial"/>
              </a:rPr>
              <a:t>   - Pima County, Arizona </a:t>
            </a:r>
            <a:endParaRPr/>
          </a:p>
          <a:p>
            <a:pPr indent="0" lvl="0" marL="0" marR="0" rtl="0" algn="l">
              <a:spcBef>
                <a:spcPts val="600"/>
              </a:spcBef>
              <a:spcAft>
                <a:spcPts val="0"/>
              </a:spcAft>
              <a:buNone/>
            </a:pPr>
            <a:r>
              <a:rPr b="1" lang="en-US" sz="1333">
                <a:solidFill>
                  <a:srgbClr val="495057"/>
                </a:solidFill>
                <a:latin typeface="Arial"/>
                <a:ea typeface="Arial"/>
                <a:cs typeface="Arial"/>
                <a:sym typeface="Arial"/>
              </a:rPr>
              <a:t>   - Northeast - Mid-Atlantic</a:t>
            </a:r>
            <a:endParaRPr/>
          </a:p>
          <a:p>
            <a:pPr indent="0" lvl="0" marL="0" marR="0" rtl="0" algn="l">
              <a:spcBef>
                <a:spcPts val="600"/>
              </a:spcBef>
              <a:spcAft>
                <a:spcPts val="0"/>
              </a:spcAft>
              <a:buNone/>
            </a:pPr>
            <a:r>
              <a:rPr b="1" lang="en-US" sz="1333">
                <a:solidFill>
                  <a:srgbClr val="495057"/>
                </a:solidFill>
                <a:latin typeface="Arial"/>
                <a:ea typeface="Arial"/>
                <a:cs typeface="Arial"/>
                <a:sym typeface="Arial"/>
              </a:rPr>
              <a:t>     CMS QIN-QIO</a:t>
            </a:r>
            <a:endParaRPr sz="1333">
              <a:solidFill>
                <a:schemeClr val="dk1"/>
              </a:solidFill>
              <a:latin typeface="Calibri"/>
              <a:ea typeface="Calibri"/>
              <a:cs typeface="Calibri"/>
              <a:sym typeface="Calibri"/>
            </a:endParaRPr>
          </a:p>
          <a:p>
            <a:pPr indent="0" lvl="0" marL="0" marR="0" rtl="0" algn="l">
              <a:spcBef>
                <a:spcPts val="600"/>
              </a:spcBef>
              <a:spcAft>
                <a:spcPts val="0"/>
              </a:spcAft>
              <a:buNone/>
            </a:pPr>
            <a:r>
              <a:rPr lang="en-US" sz="1333">
                <a:solidFill>
                  <a:srgbClr val="495057"/>
                </a:solidFill>
                <a:latin typeface="Arial"/>
                <a:ea typeface="Arial"/>
                <a:cs typeface="Arial"/>
                <a:sym typeface="Arial"/>
              </a:rPr>
              <a:t>•Emerging playbooks</a:t>
            </a:r>
            <a:endParaRPr sz="1333">
              <a:solidFill>
                <a:schemeClr val="dk1"/>
              </a:solidFill>
              <a:latin typeface="Calibri"/>
              <a:ea typeface="Calibri"/>
              <a:cs typeface="Calibri"/>
              <a:sym typeface="Calibri"/>
            </a:endParaRPr>
          </a:p>
          <a:p>
            <a:pPr indent="0" lvl="0" marL="0" marR="0" rtl="0" algn="l">
              <a:spcBef>
                <a:spcPts val="600"/>
              </a:spcBef>
              <a:spcAft>
                <a:spcPts val="0"/>
              </a:spcAft>
              <a:buNone/>
            </a:pPr>
            <a:r>
              <a:rPr lang="en-US" sz="1333">
                <a:solidFill>
                  <a:srgbClr val="495057"/>
                </a:solidFill>
                <a:latin typeface="Arial"/>
                <a:ea typeface="Arial"/>
                <a:cs typeface="Arial"/>
                <a:sym typeface="Arial"/>
              </a:rPr>
              <a:t>•Committed SC, stakeholders</a:t>
            </a:r>
            <a:endParaRPr sz="1333">
              <a:solidFill>
                <a:schemeClr val="dk1"/>
              </a:solidFill>
              <a:latin typeface="Calibri"/>
              <a:ea typeface="Calibri"/>
              <a:cs typeface="Calibri"/>
              <a:sym typeface="Calibri"/>
            </a:endParaRPr>
          </a:p>
        </p:txBody>
      </p:sp>
      <p:sp>
        <p:nvSpPr>
          <p:cNvPr id="785" name="Google Shape;785;p41"/>
          <p:cNvSpPr/>
          <p:nvPr/>
        </p:nvSpPr>
        <p:spPr>
          <a:xfrm>
            <a:off x="2926080" y="2579648"/>
            <a:ext cx="487680" cy="182880"/>
          </a:xfrm>
          <a:prstGeom prst="rightArrow">
            <a:avLst>
              <a:gd fmla="val 50000" name="adj1"/>
              <a:gd fmla="val 50000" name="adj2"/>
            </a:avLst>
          </a:prstGeom>
          <a:solidFill>
            <a:srgbClr val="02809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86" name="Google Shape;786;p41"/>
          <p:cNvSpPr/>
          <p:nvPr/>
        </p:nvSpPr>
        <p:spPr>
          <a:xfrm>
            <a:off x="3474720" y="1219200"/>
            <a:ext cx="5242560" cy="3413760"/>
          </a:xfrm>
          <a:prstGeom prst="rect">
            <a:avLst/>
          </a:prstGeom>
          <a:solidFill>
            <a:srgbClr val="FFFFFF"/>
          </a:solidFill>
          <a:ln cap="flat" cmpd="sng" w="25400">
            <a:solidFill>
              <a:srgbClr val="02809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87" name="Google Shape;787;p41"/>
          <p:cNvSpPr/>
          <p:nvPr/>
        </p:nvSpPr>
        <p:spPr>
          <a:xfrm>
            <a:off x="3474720" y="1316736"/>
            <a:ext cx="524256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133">
                <a:solidFill>
                  <a:srgbClr val="028090"/>
                </a:solidFill>
                <a:latin typeface="Arial"/>
                <a:ea typeface="Arial"/>
                <a:cs typeface="Arial"/>
                <a:sym typeface="Arial"/>
              </a:rPr>
              <a:t>Test Kitchen Cycle</a:t>
            </a:r>
            <a:endParaRPr sz="2133">
              <a:solidFill>
                <a:schemeClr val="dk1"/>
              </a:solidFill>
              <a:latin typeface="Calibri"/>
              <a:ea typeface="Calibri"/>
              <a:cs typeface="Calibri"/>
              <a:sym typeface="Calibri"/>
            </a:endParaRPr>
          </a:p>
        </p:txBody>
      </p:sp>
      <p:sp>
        <p:nvSpPr>
          <p:cNvPr id="788" name="Google Shape;788;p41"/>
          <p:cNvSpPr/>
          <p:nvPr/>
        </p:nvSpPr>
        <p:spPr>
          <a:xfrm>
            <a:off x="3718560" y="1828800"/>
            <a:ext cx="1552581" cy="548640"/>
          </a:xfrm>
          <a:prstGeom prst="rect">
            <a:avLst/>
          </a:prstGeom>
          <a:solidFill>
            <a:srgbClr val="5EEAD4"/>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89" name="Google Shape;789;p41"/>
          <p:cNvSpPr/>
          <p:nvPr/>
        </p:nvSpPr>
        <p:spPr>
          <a:xfrm>
            <a:off x="3718560" y="1828800"/>
            <a:ext cx="140208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rgbClr val="1E3A5F"/>
                </a:solidFill>
                <a:latin typeface="Arial"/>
                <a:ea typeface="Arial"/>
                <a:cs typeface="Arial"/>
                <a:sym typeface="Arial"/>
              </a:rPr>
              <a:t>Identify &amp;</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200">
                <a:solidFill>
                  <a:srgbClr val="1E3A5F"/>
                </a:solidFill>
                <a:latin typeface="Arial"/>
                <a:ea typeface="Arial"/>
                <a:cs typeface="Arial"/>
                <a:sym typeface="Arial"/>
              </a:rPr>
              <a:t>engage</a:t>
            </a:r>
            <a:endParaRPr sz="1200">
              <a:solidFill>
                <a:schemeClr val="dk1"/>
              </a:solidFill>
              <a:latin typeface="Calibri"/>
              <a:ea typeface="Calibri"/>
              <a:cs typeface="Calibri"/>
              <a:sym typeface="Calibri"/>
            </a:endParaRPr>
          </a:p>
        </p:txBody>
      </p:sp>
      <p:sp>
        <p:nvSpPr>
          <p:cNvPr id="790" name="Google Shape;790;p41"/>
          <p:cNvSpPr/>
          <p:nvPr/>
        </p:nvSpPr>
        <p:spPr>
          <a:xfrm>
            <a:off x="6766560" y="1828800"/>
            <a:ext cx="1402080" cy="548640"/>
          </a:xfrm>
          <a:prstGeom prst="rect">
            <a:avLst/>
          </a:prstGeom>
          <a:solidFill>
            <a:srgbClr val="5EEAD4"/>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91" name="Google Shape;791;p41"/>
          <p:cNvSpPr/>
          <p:nvPr/>
        </p:nvSpPr>
        <p:spPr>
          <a:xfrm>
            <a:off x="6766560" y="1828800"/>
            <a:ext cx="140208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rgbClr val="1E3A5F"/>
                </a:solidFill>
                <a:latin typeface="Arial"/>
                <a:ea typeface="Arial"/>
                <a:cs typeface="Arial"/>
                <a:sym typeface="Arial"/>
              </a:rPr>
              <a:t>Formalize</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200">
                <a:solidFill>
                  <a:srgbClr val="1E3A5F"/>
                </a:solidFill>
                <a:latin typeface="Arial"/>
                <a:ea typeface="Arial"/>
                <a:cs typeface="Arial"/>
                <a:sym typeface="Arial"/>
              </a:rPr>
              <a:t>collaboration</a:t>
            </a:r>
            <a:endParaRPr sz="1200">
              <a:solidFill>
                <a:schemeClr val="dk1"/>
              </a:solidFill>
              <a:latin typeface="Calibri"/>
              <a:ea typeface="Calibri"/>
              <a:cs typeface="Calibri"/>
              <a:sym typeface="Calibri"/>
            </a:endParaRPr>
          </a:p>
        </p:txBody>
      </p:sp>
      <p:sp>
        <p:nvSpPr>
          <p:cNvPr id="792" name="Google Shape;792;p41"/>
          <p:cNvSpPr/>
          <p:nvPr/>
        </p:nvSpPr>
        <p:spPr>
          <a:xfrm>
            <a:off x="6766560" y="2621280"/>
            <a:ext cx="1402080" cy="548640"/>
          </a:xfrm>
          <a:prstGeom prst="rect">
            <a:avLst/>
          </a:prstGeom>
          <a:solidFill>
            <a:srgbClr val="5EEAD4"/>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93" name="Google Shape;793;p41"/>
          <p:cNvSpPr/>
          <p:nvPr/>
        </p:nvSpPr>
        <p:spPr>
          <a:xfrm>
            <a:off x="6766560" y="2621280"/>
            <a:ext cx="140208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rgbClr val="1E3A5F"/>
                </a:solidFill>
                <a:latin typeface="Arial"/>
                <a:ea typeface="Arial"/>
                <a:cs typeface="Arial"/>
                <a:sym typeface="Arial"/>
              </a:rPr>
              <a:t>Adapt</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200">
                <a:solidFill>
                  <a:srgbClr val="1E3A5F"/>
                </a:solidFill>
                <a:latin typeface="Arial"/>
                <a:ea typeface="Arial"/>
                <a:cs typeface="Arial"/>
                <a:sym typeface="Arial"/>
              </a:rPr>
              <a:t>playbook</a:t>
            </a:r>
            <a:endParaRPr sz="1200">
              <a:solidFill>
                <a:schemeClr val="dk1"/>
              </a:solidFill>
              <a:latin typeface="Calibri"/>
              <a:ea typeface="Calibri"/>
              <a:cs typeface="Calibri"/>
              <a:sym typeface="Calibri"/>
            </a:endParaRPr>
          </a:p>
        </p:txBody>
      </p:sp>
      <p:sp>
        <p:nvSpPr>
          <p:cNvPr id="794" name="Google Shape;794;p41"/>
          <p:cNvSpPr/>
          <p:nvPr/>
        </p:nvSpPr>
        <p:spPr>
          <a:xfrm>
            <a:off x="6766560" y="3413760"/>
            <a:ext cx="1402080" cy="548640"/>
          </a:xfrm>
          <a:prstGeom prst="rect">
            <a:avLst/>
          </a:prstGeom>
          <a:solidFill>
            <a:srgbClr val="5EEAD4"/>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95" name="Google Shape;795;p41"/>
          <p:cNvSpPr/>
          <p:nvPr/>
        </p:nvSpPr>
        <p:spPr>
          <a:xfrm>
            <a:off x="6766560" y="3413760"/>
            <a:ext cx="140208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rgbClr val="1E3A5F"/>
                </a:solidFill>
                <a:latin typeface="Arial"/>
                <a:ea typeface="Arial"/>
                <a:cs typeface="Arial"/>
                <a:sym typeface="Arial"/>
              </a:rPr>
              <a:t>Execute &amp;</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200">
                <a:solidFill>
                  <a:srgbClr val="1E3A5F"/>
                </a:solidFill>
                <a:latin typeface="Arial"/>
                <a:ea typeface="Arial"/>
                <a:cs typeface="Arial"/>
                <a:sym typeface="Arial"/>
              </a:rPr>
              <a:t>measure</a:t>
            </a:r>
            <a:endParaRPr sz="1200">
              <a:solidFill>
                <a:schemeClr val="dk1"/>
              </a:solidFill>
              <a:latin typeface="Calibri"/>
              <a:ea typeface="Calibri"/>
              <a:cs typeface="Calibri"/>
              <a:sym typeface="Calibri"/>
            </a:endParaRPr>
          </a:p>
        </p:txBody>
      </p:sp>
      <p:sp>
        <p:nvSpPr>
          <p:cNvPr id="796" name="Google Shape;796;p41"/>
          <p:cNvSpPr/>
          <p:nvPr/>
        </p:nvSpPr>
        <p:spPr>
          <a:xfrm>
            <a:off x="3718559" y="3413760"/>
            <a:ext cx="1552583" cy="548640"/>
          </a:xfrm>
          <a:prstGeom prst="rect">
            <a:avLst/>
          </a:prstGeom>
          <a:solidFill>
            <a:srgbClr val="5EEAD4"/>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97" name="Google Shape;797;p41"/>
          <p:cNvSpPr/>
          <p:nvPr/>
        </p:nvSpPr>
        <p:spPr>
          <a:xfrm>
            <a:off x="3718559" y="3413760"/>
            <a:ext cx="1552584" cy="548640"/>
          </a:xfrm>
          <a:prstGeom prst="rect">
            <a:avLst/>
          </a:prstGeom>
          <a:noFill/>
          <a:ln>
            <a:noFill/>
          </a:ln>
        </p:spPr>
        <p:txBody>
          <a:bodyPr anchorCtr="0" anchor="ctr" bIns="45700" lIns="0" spcFirstLastPara="1" rIns="0" wrap="square" tIns="45700">
            <a:noAutofit/>
          </a:bodyPr>
          <a:lstStyle/>
          <a:p>
            <a:pPr indent="0" lvl="0" marL="0" marR="0" rtl="0" algn="ctr">
              <a:spcBef>
                <a:spcPts val="0"/>
              </a:spcBef>
              <a:spcAft>
                <a:spcPts val="0"/>
              </a:spcAft>
              <a:buNone/>
            </a:pPr>
            <a:r>
              <a:rPr b="1" lang="en-US" sz="1200">
                <a:solidFill>
                  <a:srgbClr val="1E3A5F"/>
                </a:solidFill>
                <a:latin typeface="Arial"/>
                <a:ea typeface="Arial"/>
                <a:cs typeface="Arial"/>
                <a:sym typeface="Arial"/>
              </a:rPr>
              <a:t>Share proof</a:t>
            </a:r>
            <a:endParaRPr sz="12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200">
                <a:solidFill>
                  <a:srgbClr val="1E3A5F"/>
                </a:solidFill>
                <a:latin typeface="Arial"/>
                <a:ea typeface="Arial"/>
                <a:cs typeface="Arial"/>
                <a:sym typeface="Arial"/>
              </a:rPr>
              <a:t>points &amp; learnings</a:t>
            </a:r>
            <a:endParaRPr sz="1200">
              <a:solidFill>
                <a:schemeClr val="dk1"/>
              </a:solidFill>
              <a:latin typeface="Calibri"/>
              <a:ea typeface="Calibri"/>
              <a:cs typeface="Calibri"/>
              <a:sym typeface="Calibri"/>
            </a:endParaRPr>
          </a:p>
        </p:txBody>
      </p:sp>
      <p:sp>
        <p:nvSpPr>
          <p:cNvPr id="798" name="Google Shape;798;p41"/>
          <p:cNvSpPr/>
          <p:nvPr/>
        </p:nvSpPr>
        <p:spPr>
          <a:xfrm>
            <a:off x="5449824" y="2060448"/>
            <a:ext cx="1085088" cy="144304"/>
          </a:xfrm>
          <a:prstGeom prst="rightArrow">
            <a:avLst>
              <a:gd fmla="val 50000" name="adj1"/>
              <a:gd fmla="val 50000" name="adj2"/>
            </a:avLst>
          </a:prstGeom>
          <a:solidFill>
            <a:srgbClr val="00A8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799" name="Google Shape;799;p41"/>
          <p:cNvSpPr/>
          <p:nvPr/>
        </p:nvSpPr>
        <p:spPr>
          <a:xfrm>
            <a:off x="7412736" y="2438400"/>
            <a:ext cx="146304" cy="121920"/>
          </a:xfrm>
          <a:prstGeom prst="downArrow">
            <a:avLst>
              <a:gd fmla="val 50000" name="adj1"/>
              <a:gd fmla="val 50000" name="adj2"/>
            </a:avLst>
          </a:prstGeom>
          <a:solidFill>
            <a:srgbClr val="00A8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0" name="Google Shape;800;p41"/>
          <p:cNvSpPr/>
          <p:nvPr/>
        </p:nvSpPr>
        <p:spPr>
          <a:xfrm>
            <a:off x="7412736" y="3230880"/>
            <a:ext cx="146304" cy="121920"/>
          </a:xfrm>
          <a:prstGeom prst="downArrow">
            <a:avLst>
              <a:gd fmla="val 50000" name="adj1"/>
              <a:gd fmla="val 50000" name="adj2"/>
            </a:avLst>
          </a:prstGeom>
          <a:solidFill>
            <a:srgbClr val="00A8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1" name="Google Shape;801;p41"/>
          <p:cNvSpPr/>
          <p:nvPr/>
        </p:nvSpPr>
        <p:spPr>
          <a:xfrm>
            <a:off x="5449824" y="3645408"/>
            <a:ext cx="1085088" cy="144304"/>
          </a:xfrm>
          <a:prstGeom prst="leftArrow">
            <a:avLst>
              <a:gd fmla="val 50000" name="adj1"/>
              <a:gd fmla="val 50000" name="adj2"/>
            </a:avLst>
          </a:prstGeom>
          <a:solidFill>
            <a:srgbClr val="00A8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2" name="Google Shape;802;p41"/>
          <p:cNvSpPr/>
          <p:nvPr/>
        </p:nvSpPr>
        <p:spPr>
          <a:xfrm>
            <a:off x="4364736" y="2438400"/>
            <a:ext cx="146304" cy="914400"/>
          </a:xfrm>
          <a:prstGeom prst="upArrow">
            <a:avLst>
              <a:gd fmla="val 50000" name="adj1"/>
              <a:gd fmla="val 50000" name="adj2"/>
            </a:avLst>
          </a:prstGeom>
          <a:solidFill>
            <a:srgbClr val="00A89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3" name="Google Shape;803;p41"/>
          <p:cNvSpPr/>
          <p:nvPr/>
        </p:nvSpPr>
        <p:spPr>
          <a:xfrm>
            <a:off x="4442087" y="2621280"/>
            <a:ext cx="829056" cy="4267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i="1" lang="en-US" sz="1067">
                <a:solidFill>
                  <a:srgbClr val="028090"/>
                </a:solidFill>
                <a:latin typeface="Arial"/>
                <a:ea typeface="Arial"/>
                <a:cs typeface="Arial"/>
                <a:sym typeface="Arial"/>
              </a:rPr>
              <a:t>Success attracts</a:t>
            </a:r>
            <a:endParaRPr sz="1067">
              <a:solidFill>
                <a:schemeClr val="dk1"/>
              </a:solidFill>
              <a:latin typeface="Calibri"/>
              <a:ea typeface="Calibri"/>
              <a:cs typeface="Calibri"/>
              <a:sym typeface="Calibri"/>
            </a:endParaRPr>
          </a:p>
          <a:p>
            <a:pPr indent="0" lvl="0" marL="0" marR="0" rtl="0" algn="ctr">
              <a:spcBef>
                <a:spcPts val="0"/>
              </a:spcBef>
              <a:spcAft>
                <a:spcPts val="0"/>
              </a:spcAft>
              <a:buNone/>
            </a:pPr>
            <a:r>
              <a:rPr i="1" lang="en-US" sz="1067">
                <a:solidFill>
                  <a:srgbClr val="028090"/>
                </a:solidFill>
                <a:latin typeface="Arial"/>
                <a:ea typeface="Arial"/>
                <a:cs typeface="Arial"/>
                <a:sym typeface="Arial"/>
              </a:rPr>
              <a:t>new test kitchens</a:t>
            </a:r>
            <a:endParaRPr sz="1067">
              <a:solidFill>
                <a:schemeClr val="dk1"/>
              </a:solidFill>
              <a:latin typeface="Calibri"/>
              <a:ea typeface="Calibri"/>
              <a:cs typeface="Calibri"/>
              <a:sym typeface="Calibri"/>
            </a:endParaRPr>
          </a:p>
        </p:txBody>
      </p:sp>
      <p:sp>
        <p:nvSpPr>
          <p:cNvPr id="804" name="Google Shape;804;p41"/>
          <p:cNvSpPr/>
          <p:nvPr/>
        </p:nvSpPr>
        <p:spPr>
          <a:xfrm>
            <a:off x="3368793" y="3964400"/>
            <a:ext cx="2438401"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i="1" lang="en-US" sz="1067">
                <a:solidFill>
                  <a:srgbClr val="028090"/>
                </a:solidFill>
                <a:latin typeface="Arial"/>
                <a:ea typeface="Arial"/>
                <a:cs typeface="Arial"/>
                <a:sym typeface="Arial"/>
              </a:rPr>
              <a:t>Learnings refine</a:t>
            </a:r>
            <a:r>
              <a:rPr lang="en-US" sz="1067">
                <a:solidFill>
                  <a:schemeClr val="dk1"/>
                </a:solidFill>
                <a:latin typeface="Calibri"/>
                <a:ea typeface="Calibri"/>
                <a:cs typeface="Calibri"/>
                <a:sym typeface="Calibri"/>
              </a:rPr>
              <a:t>  </a:t>
            </a:r>
            <a:r>
              <a:rPr i="1" lang="en-US" sz="1067">
                <a:solidFill>
                  <a:srgbClr val="028090"/>
                </a:solidFill>
                <a:latin typeface="Arial"/>
                <a:ea typeface="Arial"/>
                <a:cs typeface="Arial"/>
                <a:sym typeface="Arial"/>
              </a:rPr>
              <a:t>playbook &amp; tools</a:t>
            </a:r>
            <a:endParaRPr sz="1067">
              <a:solidFill>
                <a:schemeClr val="dk1"/>
              </a:solidFill>
              <a:latin typeface="Calibri"/>
              <a:ea typeface="Calibri"/>
              <a:cs typeface="Calibri"/>
              <a:sym typeface="Calibri"/>
            </a:endParaRPr>
          </a:p>
        </p:txBody>
      </p:sp>
      <p:sp>
        <p:nvSpPr>
          <p:cNvPr id="805" name="Google Shape;805;p41"/>
          <p:cNvSpPr/>
          <p:nvPr/>
        </p:nvSpPr>
        <p:spPr>
          <a:xfrm>
            <a:off x="3596640" y="4450080"/>
            <a:ext cx="4998720" cy="14630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i="1" lang="en-US" sz="933">
                <a:solidFill>
                  <a:srgbClr val="495057"/>
                </a:solidFill>
                <a:latin typeface="Arial"/>
                <a:ea typeface="Arial"/>
                <a:cs typeface="Arial"/>
                <a:sym typeface="Arial"/>
              </a:rPr>
              <a:t>Current test kitchen status: formalizing agreements &amp; adapting playbook</a:t>
            </a:r>
            <a:endParaRPr sz="933">
              <a:solidFill>
                <a:schemeClr val="dk1"/>
              </a:solidFill>
              <a:latin typeface="Calibri"/>
              <a:ea typeface="Calibri"/>
              <a:cs typeface="Calibri"/>
              <a:sym typeface="Calibri"/>
            </a:endParaRPr>
          </a:p>
        </p:txBody>
      </p:sp>
      <p:sp>
        <p:nvSpPr>
          <p:cNvPr id="806" name="Google Shape;806;p41"/>
          <p:cNvSpPr/>
          <p:nvPr/>
        </p:nvSpPr>
        <p:spPr>
          <a:xfrm>
            <a:off x="8778240" y="2535043"/>
            <a:ext cx="548640" cy="182880"/>
          </a:xfrm>
          <a:prstGeom prst="rightArrow">
            <a:avLst>
              <a:gd fmla="val 50000" name="adj1"/>
              <a:gd fmla="val 50000" name="adj2"/>
            </a:avLst>
          </a:prstGeom>
          <a:solidFill>
            <a:srgbClr val="02809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7" name="Google Shape;807;p41"/>
          <p:cNvSpPr/>
          <p:nvPr/>
        </p:nvSpPr>
        <p:spPr>
          <a:xfrm>
            <a:off x="9387840" y="1720261"/>
            <a:ext cx="2316480" cy="1828800"/>
          </a:xfrm>
          <a:prstGeom prst="rect">
            <a:avLst/>
          </a:prstGeom>
          <a:solidFill>
            <a:srgbClr val="F8F9FA"/>
          </a:solidFill>
          <a:ln cap="flat" cmpd="sng" w="12700">
            <a:solidFill>
              <a:srgbClr val="E9ECE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08" name="Google Shape;808;p41"/>
          <p:cNvSpPr/>
          <p:nvPr/>
        </p:nvSpPr>
        <p:spPr>
          <a:xfrm>
            <a:off x="9387840" y="1842181"/>
            <a:ext cx="2316480" cy="304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67">
                <a:solidFill>
                  <a:srgbClr val="1E3A5F"/>
                </a:solidFill>
                <a:latin typeface="Arial"/>
                <a:ea typeface="Arial"/>
                <a:cs typeface="Arial"/>
                <a:sym typeface="Arial"/>
              </a:rPr>
              <a:t>Destination</a:t>
            </a:r>
            <a:endParaRPr sz="1867">
              <a:solidFill>
                <a:schemeClr val="dk1"/>
              </a:solidFill>
              <a:latin typeface="Calibri"/>
              <a:ea typeface="Calibri"/>
              <a:cs typeface="Calibri"/>
              <a:sym typeface="Calibri"/>
            </a:endParaRPr>
          </a:p>
        </p:txBody>
      </p:sp>
      <p:sp>
        <p:nvSpPr>
          <p:cNvPr id="809" name="Google Shape;809;p41"/>
          <p:cNvSpPr/>
          <p:nvPr/>
        </p:nvSpPr>
        <p:spPr>
          <a:xfrm>
            <a:off x="9509760" y="2268901"/>
            <a:ext cx="2072640" cy="11582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333">
                <a:solidFill>
                  <a:srgbClr val="495057"/>
                </a:solidFill>
                <a:latin typeface="Arial"/>
                <a:ea typeface="Arial"/>
                <a:cs typeface="Arial"/>
                <a:sym typeface="Arial"/>
              </a:rPr>
              <a:t>Best healthcare for</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1333">
                <a:solidFill>
                  <a:srgbClr val="495057"/>
                </a:solidFill>
                <a:latin typeface="Arial"/>
                <a:ea typeface="Arial"/>
                <a:cs typeface="Arial"/>
                <a:sym typeface="Arial"/>
              </a:rPr>
              <a:t>everyone, everywhere</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800">
                <a:solidFill>
                  <a:srgbClr val="495057"/>
                </a:solidFill>
                <a:latin typeface="Arial"/>
                <a:ea typeface="Arial"/>
                <a:cs typeface="Arial"/>
                <a:sym typeface="Arial"/>
              </a:rPr>
              <a:t> </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rgbClr val="495057"/>
                </a:solidFill>
                <a:latin typeface="Arial"/>
                <a:ea typeface="Arial"/>
                <a:cs typeface="Arial"/>
                <a:sym typeface="Arial"/>
              </a:rPr>
              <a:t>Global PPP (coordinated</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rgbClr val="495057"/>
                </a:solidFill>
                <a:latin typeface="Arial"/>
                <a:ea typeface="Arial"/>
                <a:cs typeface="Arial"/>
                <a:sym typeface="Arial"/>
              </a:rPr>
              <a:t>multi-national initiative)</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rgbClr val="495057"/>
                </a:solidFill>
                <a:latin typeface="Arial"/>
                <a:ea typeface="Arial"/>
                <a:cs typeface="Arial"/>
                <a:sym typeface="Arial"/>
              </a:rPr>
              <a:t>oversees sustainable</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rgbClr val="495057"/>
                </a:solidFill>
                <a:latin typeface="Arial"/>
                <a:ea typeface="Arial"/>
                <a:cs typeface="Arial"/>
                <a:sym typeface="Arial"/>
              </a:rPr>
              <a:t>ACT operations</a:t>
            </a:r>
            <a:endParaRPr sz="1333">
              <a:solidFill>
                <a:schemeClr val="dk1"/>
              </a:solidFill>
              <a:latin typeface="Calibri"/>
              <a:ea typeface="Calibri"/>
              <a:cs typeface="Calibri"/>
              <a:sym typeface="Calibri"/>
            </a:endParaRPr>
          </a:p>
        </p:txBody>
      </p:sp>
      <p:sp>
        <p:nvSpPr>
          <p:cNvPr id="810" name="Google Shape;810;p41"/>
          <p:cNvSpPr/>
          <p:nvPr/>
        </p:nvSpPr>
        <p:spPr>
          <a:xfrm>
            <a:off x="609600" y="4852416"/>
            <a:ext cx="10972800" cy="36576"/>
          </a:xfrm>
          <a:prstGeom prst="rect">
            <a:avLst/>
          </a:prstGeom>
          <a:solidFill>
            <a:srgbClr val="49505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11" name="Google Shape;811;p41"/>
          <p:cNvSpPr/>
          <p:nvPr/>
        </p:nvSpPr>
        <p:spPr>
          <a:xfrm>
            <a:off x="609600" y="4730496"/>
            <a:ext cx="36576" cy="158496"/>
          </a:xfrm>
          <a:prstGeom prst="rect">
            <a:avLst/>
          </a:prstGeom>
          <a:solidFill>
            <a:srgbClr val="49505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12" name="Google Shape;812;p41"/>
          <p:cNvSpPr/>
          <p:nvPr/>
        </p:nvSpPr>
        <p:spPr>
          <a:xfrm>
            <a:off x="11545824" y="4730496"/>
            <a:ext cx="36576" cy="158496"/>
          </a:xfrm>
          <a:prstGeom prst="rect">
            <a:avLst/>
          </a:prstGeom>
          <a:solidFill>
            <a:srgbClr val="49505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13" name="Google Shape;813;p41"/>
          <p:cNvSpPr/>
          <p:nvPr/>
        </p:nvSpPr>
        <p:spPr>
          <a:xfrm>
            <a:off x="609600" y="4937760"/>
            <a:ext cx="10972800" cy="304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67">
                <a:solidFill>
                  <a:srgbClr val="1E3A5F"/>
                </a:solidFill>
                <a:latin typeface="Arial"/>
                <a:ea typeface="Arial"/>
                <a:cs typeface="Arial"/>
                <a:sym typeface="Arial"/>
              </a:rPr>
              <a:t>Foundation supporting all ACT activities</a:t>
            </a:r>
            <a:endParaRPr sz="1867">
              <a:solidFill>
                <a:schemeClr val="dk1"/>
              </a:solidFill>
              <a:latin typeface="Calibri"/>
              <a:ea typeface="Calibri"/>
              <a:cs typeface="Calibri"/>
              <a:sym typeface="Calibri"/>
            </a:endParaRPr>
          </a:p>
        </p:txBody>
      </p:sp>
      <p:sp>
        <p:nvSpPr>
          <p:cNvPr id="814" name="Google Shape;814;p41"/>
          <p:cNvSpPr/>
          <p:nvPr/>
        </p:nvSpPr>
        <p:spPr>
          <a:xfrm>
            <a:off x="609600" y="5364480"/>
            <a:ext cx="2682240" cy="1341120"/>
          </a:xfrm>
          <a:prstGeom prst="rect">
            <a:avLst/>
          </a:prstGeom>
          <a:solidFill>
            <a:srgbClr val="FFFFFF"/>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15" name="Google Shape;815;p41"/>
          <p:cNvSpPr/>
          <p:nvPr/>
        </p:nvSpPr>
        <p:spPr>
          <a:xfrm>
            <a:off x="609600" y="5462016"/>
            <a:ext cx="268224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67">
                <a:solidFill>
                  <a:srgbClr val="1E3A5F"/>
                </a:solidFill>
                <a:latin typeface="Arial"/>
                <a:ea typeface="Arial"/>
                <a:cs typeface="Arial"/>
                <a:sym typeface="Arial"/>
              </a:rPr>
              <a:t>SC &amp; Stakeholder</a:t>
            </a:r>
            <a:endParaRPr sz="1467">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467">
                <a:solidFill>
                  <a:srgbClr val="1E3A5F"/>
                </a:solidFill>
                <a:latin typeface="Arial"/>
                <a:ea typeface="Arial"/>
                <a:cs typeface="Arial"/>
                <a:sym typeface="Arial"/>
              </a:rPr>
              <a:t>Engagement</a:t>
            </a:r>
            <a:endParaRPr sz="1467">
              <a:solidFill>
                <a:schemeClr val="dk1"/>
              </a:solidFill>
              <a:latin typeface="Calibri"/>
              <a:ea typeface="Calibri"/>
              <a:cs typeface="Calibri"/>
              <a:sym typeface="Calibri"/>
            </a:endParaRPr>
          </a:p>
        </p:txBody>
      </p:sp>
      <p:sp>
        <p:nvSpPr>
          <p:cNvPr id="816" name="Google Shape;816;p41"/>
          <p:cNvSpPr/>
          <p:nvPr/>
        </p:nvSpPr>
        <p:spPr>
          <a:xfrm>
            <a:off x="792480" y="5913120"/>
            <a:ext cx="231648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67">
                <a:solidFill>
                  <a:srgbClr val="495057"/>
                </a:solidFill>
                <a:latin typeface="Arial"/>
                <a:ea typeface="Arial"/>
                <a:cs typeface="Arial"/>
                <a:sym typeface="Arial"/>
              </a:rPr>
              <a:t>Weekly SC meetings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Stakeholder communications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Mailing list refinement and use</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LinkedIn presence</a:t>
            </a:r>
            <a:endParaRPr sz="1067">
              <a:solidFill>
                <a:schemeClr val="dk1"/>
              </a:solidFill>
              <a:latin typeface="Calibri"/>
              <a:ea typeface="Calibri"/>
              <a:cs typeface="Calibri"/>
              <a:sym typeface="Calibri"/>
            </a:endParaRPr>
          </a:p>
        </p:txBody>
      </p:sp>
      <p:sp>
        <p:nvSpPr>
          <p:cNvPr id="817" name="Google Shape;817;p41"/>
          <p:cNvSpPr/>
          <p:nvPr/>
        </p:nvSpPr>
        <p:spPr>
          <a:xfrm>
            <a:off x="3474720" y="5364480"/>
            <a:ext cx="2682240" cy="1341120"/>
          </a:xfrm>
          <a:prstGeom prst="rect">
            <a:avLst/>
          </a:prstGeom>
          <a:solidFill>
            <a:srgbClr val="FFFFFF"/>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18" name="Google Shape;818;p41"/>
          <p:cNvSpPr/>
          <p:nvPr/>
        </p:nvSpPr>
        <p:spPr>
          <a:xfrm>
            <a:off x="3474720" y="5462016"/>
            <a:ext cx="268224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67">
                <a:solidFill>
                  <a:srgbClr val="1E3A5F"/>
                </a:solidFill>
                <a:latin typeface="Arial"/>
                <a:ea typeface="Arial"/>
                <a:cs typeface="Arial"/>
                <a:sym typeface="Arial"/>
              </a:rPr>
              <a:t>Strategic</a:t>
            </a:r>
            <a:endParaRPr sz="1467">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467">
                <a:solidFill>
                  <a:srgbClr val="1E3A5F"/>
                </a:solidFill>
                <a:latin typeface="Arial"/>
                <a:ea typeface="Arial"/>
                <a:cs typeface="Arial"/>
                <a:sym typeface="Arial"/>
              </a:rPr>
              <a:t>Partnerships</a:t>
            </a:r>
            <a:endParaRPr sz="1467">
              <a:solidFill>
                <a:schemeClr val="dk1"/>
              </a:solidFill>
              <a:latin typeface="Calibri"/>
              <a:ea typeface="Calibri"/>
              <a:cs typeface="Calibri"/>
              <a:sym typeface="Calibri"/>
            </a:endParaRPr>
          </a:p>
        </p:txBody>
      </p:sp>
      <p:sp>
        <p:nvSpPr>
          <p:cNvPr id="819" name="Google Shape;819;p41"/>
          <p:cNvSpPr/>
          <p:nvPr/>
        </p:nvSpPr>
        <p:spPr>
          <a:xfrm>
            <a:off x="3657600" y="5913120"/>
            <a:ext cx="231648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67">
                <a:solidFill>
                  <a:srgbClr val="495057"/>
                </a:solidFill>
                <a:latin typeface="Arial"/>
                <a:ea typeface="Arial"/>
                <a:cs typeface="Arial"/>
                <a:sym typeface="Arial"/>
              </a:rPr>
              <a:t>HL7 collaboration (Quality Accelerator,</a:t>
            </a:r>
            <a:r>
              <a:rPr lang="en-US" sz="1067">
                <a:solidFill>
                  <a:schemeClr val="dk1"/>
                </a:solidFill>
                <a:latin typeface="Calibri"/>
                <a:ea typeface="Calibri"/>
                <a:cs typeface="Calibri"/>
                <a:sym typeface="Calibri"/>
              </a:rPr>
              <a:t> </a:t>
            </a:r>
            <a:r>
              <a:rPr lang="en-US" sz="1067">
                <a:solidFill>
                  <a:srgbClr val="495057"/>
                </a:solidFill>
                <a:latin typeface="Arial"/>
                <a:ea typeface="Arial"/>
                <a:cs typeface="Arial"/>
                <a:sym typeface="Arial"/>
              </a:rPr>
              <a:t>CardX, others)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Others in development</a:t>
            </a:r>
            <a:endParaRPr sz="1067">
              <a:solidFill>
                <a:schemeClr val="dk1"/>
              </a:solidFill>
              <a:latin typeface="Calibri"/>
              <a:ea typeface="Calibri"/>
              <a:cs typeface="Calibri"/>
              <a:sym typeface="Calibri"/>
            </a:endParaRPr>
          </a:p>
        </p:txBody>
      </p:sp>
      <p:sp>
        <p:nvSpPr>
          <p:cNvPr id="820" name="Google Shape;820;p41"/>
          <p:cNvSpPr/>
          <p:nvPr/>
        </p:nvSpPr>
        <p:spPr>
          <a:xfrm>
            <a:off x="6339840" y="5364480"/>
            <a:ext cx="2682240" cy="1341120"/>
          </a:xfrm>
          <a:prstGeom prst="rect">
            <a:avLst/>
          </a:prstGeom>
          <a:solidFill>
            <a:srgbClr val="FFFFFF"/>
          </a:solidFill>
          <a:ln cap="flat" cmpd="sng" w="12700">
            <a:solidFill>
              <a:srgbClr val="00A89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21" name="Google Shape;821;p41"/>
          <p:cNvSpPr/>
          <p:nvPr/>
        </p:nvSpPr>
        <p:spPr>
          <a:xfrm>
            <a:off x="6339840" y="5462016"/>
            <a:ext cx="268224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67">
                <a:solidFill>
                  <a:srgbClr val="1E3A5F"/>
                </a:solidFill>
                <a:latin typeface="Arial"/>
                <a:ea typeface="Arial"/>
                <a:cs typeface="Arial"/>
                <a:sym typeface="Arial"/>
              </a:rPr>
              <a:t>Playbook &amp; Tools</a:t>
            </a:r>
            <a:endParaRPr sz="1467">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467">
                <a:solidFill>
                  <a:srgbClr val="1E3A5F"/>
                </a:solidFill>
                <a:latin typeface="Arial"/>
                <a:ea typeface="Arial"/>
                <a:cs typeface="Arial"/>
                <a:sym typeface="Arial"/>
              </a:rPr>
              <a:t>Development</a:t>
            </a:r>
            <a:endParaRPr sz="1467">
              <a:solidFill>
                <a:schemeClr val="dk1"/>
              </a:solidFill>
              <a:latin typeface="Calibri"/>
              <a:ea typeface="Calibri"/>
              <a:cs typeface="Calibri"/>
              <a:sym typeface="Calibri"/>
            </a:endParaRPr>
          </a:p>
        </p:txBody>
      </p:sp>
      <p:sp>
        <p:nvSpPr>
          <p:cNvPr id="822" name="Google Shape;822;p41"/>
          <p:cNvSpPr/>
          <p:nvPr/>
        </p:nvSpPr>
        <p:spPr>
          <a:xfrm>
            <a:off x="6522720" y="5913120"/>
            <a:ext cx="231648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67">
                <a:solidFill>
                  <a:srgbClr val="495057"/>
                </a:solidFill>
                <a:latin typeface="Arial"/>
                <a:ea typeface="Arial"/>
                <a:cs typeface="Arial"/>
                <a:sym typeface="Arial"/>
              </a:rPr>
              <a:t>Core playbook</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Custom adaptations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WRW templates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Collaboration agreements</a:t>
            </a:r>
            <a:endParaRPr sz="1067">
              <a:solidFill>
                <a:schemeClr val="dk1"/>
              </a:solidFill>
              <a:latin typeface="Calibri"/>
              <a:ea typeface="Calibri"/>
              <a:cs typeface="Calibri"/>
              <a:sym typeface="Calibri"/>
            </a:endParaRPr>
          </a:p>
        </p:txBody>
      </p:sp>
      <p:sp>
        <p:nvSpPr>
          <p:cNvPr id="823" name="Google Shape;823;p41"/>
          <p:cNvSpPr/>
          <p:nvPr/>
        </p:nvSpPr>
        <p:spPr>
          <a:xfrm>
            <a:off x="9204960" y="5364480"/>
            <a:ext cx="2682240" cy="1341120"/>
          </a:xfrm>
          <a:prstGeom prst="rect">
            <a:avLst/>
          </a:prstGeom>
          <a:solidFill>
            <a:srgbClr val="FFF5F3"/>
          </a:solidFill>
          <a:ln cap="flat" cmpd="sng" w="25400">
            <a:solidFill>
              <a:srgbClr val="E76F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824" name="Google Shape;824;p41"/>
          <p:cNvSpPr/>
          <p:nvPr/>
        </p:nvSpPr>
        <p:spPr>
          <a:xfrm>
            <a:off x="9204960" y="5462016"/>
            <a:ext cx="2682240" cy="3657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67">
                <a:solidFill>
                  <a:srgbClr val="1E3A5F"/>
                </a:solidFill>
                <a:latin typeface="Arial"/>
                <a:ea typeface="Arial"/>
                <a:cs typeface="Arial"/>
                <a:sym typeface="Arial"/>
              </a:rPr>
              <a:t>Sustainability</a:t>
            </a:r>
            <a:endParaRPr sz="1467">
              <a:solidFill>
                <a:schemeClr val="dk1"/>
              </a:solidFill>
              <a:latin typeface="Calibri"/>
              <a:ea typeface="Calibri"/>
              <a:cs typeface="Calibri"/>
              <a:sym typeface="Calibri"/>
            </a:endParaRPr>
          </a:p>
          <a:p>
            <a:pPr indent="0" lvl="0" marL="0" marR="0" rtl="0" algn="ctr">
              <a:spcBef>
                <a:spcPts val="0"/>
              </a:spcBef>
              <a:spcAft>
                <a:spcPts val="0"/>
              </a:spcAft>
              <a:buNone/>
            </a:pPr>
            <a:r>
              <a:rPr b="1" lang="en-US" sz="1467">
                <a:solidFill>
                  <a:srgbClr val="1E3A5F"/>
                </a:solidFill>
                <a:latin typeface="Arial"/>
                <a:ea typeface="Arial"/>
                <a:cs typeface="Arial"/>
                <a:sym typeface="Arial"/>
              </a:rPr>
              <a:t>Mechanisms</a:t>
            </a:r>
            <a:endParaRPr sz="1467">
              <a:solidFill>
                <a:schemeClr val="dk1"/>
              </a:solidFill>
              <a:latin typeface="Calibri"/>
              <a:ea typeface="Calibri"/>
              <a:cs typeface="Calibri"/>
              <a:sym typeface="Calibri"/>
            </a:endParaRPr>
          </a:p>
        </p:txBody>
      </p:sp>
      <p:sp>
        <p:nvSpPr>
          <p:cNvPr id="825" name="Google Shape;825;p41"/>
          <p:cNvSpPr/>
          <p:nvPr/>
        </p:nvSpPr>
        <p:spPr>
          <a:xfrm>
            <a:off x="9387840" y="5913120"/>
            <a:ext cx="231648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67">
                <a:solidFill>
                  <a:srgbClr val="495057"/>
                </a:solidFill>
                <a:latin typeface="Arial"/>
                <a:ea typeface="Arial"/>
                <a:cs typeface="Arial"/>
                <a:sym typeface="Arial"/>
              </a:rPr>
              <a:t>Funded engagements</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Path to nonprofit</a:t>
            </a:r>
            <a:endParaRPr sz="1067">
              <a:solidFill>
                <a:schemeClr val="dk1"/>
              </a:solidFill>
              <a:latin typeface="Calibri"/>
              <a:ea typeface="Calibri"/>
              <a:cs typeface="Calibri"/>
              <a:sym typeface="Calibri"/>
            </a:endParaRPr>
          </a:p>
          <a:p>
            <a:pPr indent="0" lvl="0" marL="0" marR="0" rtl="0" algn="l">
              <a:spcBef>
                <a:spcPts val="0"/>
              </a:spcBef>
              <a:spcAft>
                <a:spcPts val="0"/>
              </a:spcAft>
              <a:buNone/>
            </a:pPr>
            <a:r>
              <a:rPr lang="en-US" sz="1067">
                <a:solidFill>
                  <a:srgbClr val="495057"/>
                </a:solidFill>
                <a:latin typeface="Arial"/>
                <a:ea typeface="Arial"/>
                <a:cs typeface="Arial"/>
                <a:sym typeface="Arial"/>
              </a:rPr>
              <a:t>Path to PPP</a:t>
            </a:r>
            <a:endParaRPr sz="1067">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42"/>
          <p:cNvSpPr txBox="1"/>
          <p:nvPr>
            <p:ph idx="1" type="body"/>
          </p:nvPr>
        </p:nvSpPr>
        <p:spPr>
          <a:xfrm>
            <a:off x="609600" y="1191402"/>
            <a:ext cx="10972800" cy="4350757"/>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spcBef>
                <a:spcPts val="0"/>
              </a:spcBef>
              <a:spcAft>
                <a:spcPts val="0"/>
              </a:spcAft>
              <a:buClr>
                <a:schemeClr val="dk1"/>
              </a:buClr>
              <a:buSzPct val="79297"/>
              <a:buNone/>
            </a:pPr>
            <a:r>
              <a:rPr b="1" lang="en-US" sz="2000">
                <a:latin typeface="Arial"/>
                <a:ea typeface="Arial"/>
                <a:cs typeface="Arial"/>
                <a:sym typeface="Arial"/>
              </a:rPr>
              <a:t>Pima County Health Department</a:t>
            </a:r>
            <a:endParaRPr sz="2000">
              <a:latin typeface="Arial"/>
              <a:ea typeface="Arial"/>
              <a:cs typeface="Arial"/>
              <a:sym typeface="Arial"/>
            </a:endParaRPr>
          </a:p>
          <a:p>
            <a:pPr indent="-317182" lvl="0" marL="365760" rtl="0" algn="l">
              <a:spcBef>
                <a:spcPts val="1200"/>
              </a:spcBef>
              <a:spcAft>
                <a:spcPts val="0"/>
              </a:spcAft>
              <a:buSzPct val="180180"/>
              <a:buFont typeface="Arial"/>
              <a:buChar char="•"/>
            </a:pPr>
            <a:r>
              <a:rPr lang="en-US" sz="1800">
                <a:latin typeface="Arial"/>
                <a:ea typeface="Arial"/>
                <a:cs typeface="Arial"/>
                <a:sym typeface="Arial"/>
              </a:rPr>
              <a:t>Goals: </a:t>
            </a:r>
            <a:r>
              <a:rPr lang="en-US" sz="1800" u="sng">
                <a:solidFill>
                  <a:srgbClr val="00B0F0"/>
                </a:solidFill>
                <a:latin typeface="Arial"/>
                <a:ea typeface="Arial"/>
                <a:cs typeface="Arial"/>
                <a:sym typeface="Arial"/>
                <a:hlinkClick r:id="rId3">
                  <a:extLst>
                    <a:ext uri="{A12FA001-AC4F-418D-AE19-62706E023703}">
                      <ahyp:hlinkClr val="tx"/>
                    </a:ext>
                  </a:extLst>
                </a:hlinkClick>
              </a:rPr>
              <a:t>Learning Public Health System</a:t>
            </a:r>
            <a:r>
              <a:rPr lang="en-US" sz="1800">
                <a:latin typeface="Arial"/>
                <a:ea typeface="Arial"/>
                <a:cs typeface="Arial"/>
                <a:sym typeface="Arial"/>
              </a:rPr>
              <a:t> / </a:t>
            </a:r>
            <a:r>
              <a:rPr lang="en-US" sz="1800" u="sng">
                <a:solidFill>
                  <a:srgbClr val="00B0F0"/>
                </a:solidFill>
                <a:latin typeface="Arial"/>
                <a:ea typeface="Arial"/>
                <a:cs typeface="Arial"/>
                <a:sym typeface="Arial"/>
                <a:hlinkClick r:id="rId4">
                  <a:extLst>
                    <a:ext uri="{A12FA001-AC4F-418D-AE19-62706E023703}">
                      <ahyp:hlinkClr val="tx"/>
                    </a:ext>
                  </a:extLst>
                </a:hlinkClick>
              </a:rPr>
              <a:t>Public Health 4.0</a:t>
            </a:r>
            <a:endParaRPr sz="1800">
              <a:solidFill>
                <a:srgbClr val="00B0F0"/>
              </a:solidFill>
              <a:latin typeface="Arial"/>
              <a:ea typeface="Arial"/>
              <a:cs typeface="Arial"/>
              <a:sym typeface="Arial"/>
            </a:endParaRPr>
          </a:p>
          <a:p>
            <a:pPr indent="-317182" lvl="0" marL="365760" rtl="0" algn="l">
              <a:spcBef>
                <a:spcPts val="1200"/>
              </a:spcBef>
              <a:spcAft>
                <a:spcPts val="0"/>
              </a:spcAft>
              <a:buSzPct val="180180"/>
              <a:buFont typeface="Arial"/>
              <a:buChar char="•"/>
            </a:pPr>
            <a:r>
              <a:rPr lang="en-US" sz="1800">
                <a:latin typeface="Arial"/>
                <a:ea typeface="Arial"/>
                <a:cs typeface="Arial"/>
                <a:sym typeface="Arial"/>
              </a:rPr>
              <a:t>Initial Targets = HTN, Overdose/MOUD, Syphilis/DoxyPEP</a:t>
            </a:r>
            <a:endParaRPr sz="2400"/>
          </a:p>
          <a:p>
            <a:pPr indent="0" lvl="0" marL="0" rtl="0" algn="l">
              <a:spcBef>
                <a:spcPts val="2400"/>
              </a:spcBef>
              <a:spcAft>
                <a:spcPts val="0"/>
              </a:spcAft>
              <a:buClr>
                <a:schemeClr val="dk1"/>
              </a:buClr>
              <a:buSzPct val="79297"/>
              <a:buNone/>
            </a:pPr>
            <a:r>
              <a:rPr b="1" lang="en-US" sz="2000">
                <a:latin typeface="Arial"/>
                <a:ea typeface="Arial"/>
                <a:cs typeface="Arial"/>
                <a:sym typeface="Arial"/>
              </a:rPr>
              <a:t>IPRO CMS 13</a:t>
            </a:r>
            <a:r>
              <a:rPr b="1" baseline="30000" lang="en-US" sz="2000">
                <a:latin typeface="Arial"/>
                <a:ea typeface="Arial"/>
                <a:cs typeface="Arial"/>
                <a:sym typeface="Arial"/>
              </a:rPr>
              <a:t>th</a:t>
            </a:r>
            <a:r>
              <a:rPr b="1" lang="en-US" sz="2000">
                <a:latin typeface="Arial"/>
                <a:ea typeface="Arial"/>
                <a:cs typeface="Arial"/>
                <a:sym typeface="Arial"/>
              </a:rPr>
              <a:t> SOW</a:t>
            </a:r>
            <a:endParaRPr sz="2400"/>
          </a:p>
          <a:p>
            <a:pPr indent="-317182" lvl="0" marL="365760" rtl="0" algn="l">
              <a:spcBef>
                <a:spcPts val="1200"/>
              </a:spcBef>
              <a:spcAft>
                <a:spcPts val="0"/>
              </a:spcAft>
              <a:buSzPct val="180180"/>
              <a:buFont typeface="Arial"/>
              <a:buChar char="•"/>
            </a:pPr>
            <a:r>
              <a:rPr lang="en-US" sz="1800">
                <a:latin typeface="Arial"/>
                <a:ea typeface="Arial"/>
                <a:cs typeface="Arial"/>
                <a:sym typeface="Arial"/>
              </a:rPr>
              <a:t>Goals: Improve provider performance on targeted measures</a:t>
            </a:r>
            <a:endParaRPr sz="2400"/>
          </a:p>
          <a:p>
            <a:pPr indent="-317182" lvl="0" marL="365760" rtl="0" algn="l">
              <a:spcBef>
                <a:spcPts val="1200"/>
              </a:spcBef>
              <a:spcAft>
                <a:spcPts val="0"/>
              </a:spcAft>
              <a:buSzPct val="180180"/>
              <a:buFont typeface="Arial"/>
              <a:buChar char="•"/>
            </a:pPr>
            <a:r>
              <a:rPr lang="en-US" sz="1800">
                <a:latin typeface="Arial"/>
                <a:ea typeface="Arial"/>
                <a:cs typeface="Arial"/>
                <a:sym typeface="Arial"/>
              </a:rPr>
              <a:t>Initial Targets: HTN, CKD, Overdose, others</a:t>
            </a:r>
            <a:endParaRPr/>
          </a:p>
          <a:p>
            <a:pPr indent="-317182" lvl="0" marL="365760" rtl="0" algn="l">
              <a:spcBef>
                <a:spcPts val="1200"/>
              </a:spcBef>
              <a:spcAft>
                <a:spcPts val="0"/>
              </a:spcAft>
              <a:buSzPct val="180180"/>
              <a:buFont typeface="Arial"/>
              <a:buChar char="•"/>
            </a:pPr>
            <a:r>
              <a:rPr lang="en-US" sz="1800">
                <a:latin typeface="Arial"/>
                <a:ea typeface="Arial"/>
                <a:cs typeface="Arial"/>
                <a:sym typeface="Arial"/>
              </a:rPr>
              <a:t>Will leverage and build on the </a:t>
            </a:r>
            <a:r>
              <a:rPr lang="en-US" sz="1800" u="sng">
                <a:solidFill>
                  <a:srgbClr val="00B0F0"/>
                </a:solidFill>
                <a:latin typeface="Arial"/>
                <a:ea typeface="Arial"/>
                <a:cs typeface="Arial"/>
                <a:sym typeface="Arial"/>
                <a:hlinkClick r:id="rId5">
                  <a:extLst>
                    <a:ext uri="{A12FA001-AC4F-418D-AE19-62706E023703}">
                      <ahyp:hlinkClr val="tx"/>
                    </a:ext>
                  </a:extLst>
                </a:hlinkClick>
              </a:rPr>
              <a:t>ACT LHS Learning Community</a:t>
            </a:r>
            <a:endParaRPr sz="1800">
              <a:solidFill>
                <a:srgbClr val="00B0F0"/>
              </a:solidFill>
              <a:latin typeface="Arial"/>
              <a:ea typeface="Arial"/>
              <a:cs typeface="Arial"/>
              <a:sym typeface="Arial"/>
            </a:endParaRPr>
          </a:p>
          <a:p>
            <a:pPr indent="0" lvl="0" marL="0" rtl="0" algn="l">
              <a:spcBef>
                <a:spcPts val="2400"/>
              </a:spcBef>
              <a:spcAft>
                <a:spcPts val="0"/>
              </a:spcAft>
              <a:buSzPct val="68000"/>
              <a:buNone/>
            </a:pPr>
            <a:r>
              <a:rPr b="1" lang="en-US" sz="2000">
                <a:latin typeface="Arial"/>
                <a:ea typeface="Arial"/>
                <a:cs typeface="Arial"/>
                <a:sym typeface="Arial"/>
              </a:rPr>
              <a:t>RWJ University Hospital Rahway </a:t>
            </a:r>
            <a:r>
              <a:rPr b="1" lang="en-US" sz="2000" u="sng">
                <a:solidFill>
                  <a:srgbClr val="00B0F0"/>
                </a:solidFill>
                <a:latin typeface="Arial"/>
                <a:ea typeface="Arial"/>
                <a:cs typeface="Arial"/>
                <a:sym typeface="Arial"/>
                <a:hlinkClick r:id="rId6">
                  <a:extLst>
                    <a:ext uri="{A12FA001-AC4F-418D-AE19-62706E023703}">
                      <ahyp:hlinkClr val="tx"/>
                    </a:ext>
                  </a:extLst>
                </a:hlinkClick>
              </a:rPr>
              <a:t>Quality Poster</a:t>
            </a:r>
            <a:r>
              <a:rPr b="1" lang="en-US" sz="2000">
                <a:latin typeface="Arial"/>
                <a:ea typeface="Arial"/>
                <a:cs typeface="Arial"/>
                <a:sym typeface="Arial"/>
              </a:rPr>
              <a:t> </a:t>
            </a:r>
            <a:r>
              <a:rPr lang="en-US" sz="2000">
                <a:latin typeface="Arial"/>
                <a:ea typeface="Arial"/>
                <a:cs typeface="Arial"/>
                <a:sym typeface="Arial"/>
              </a:rPr>
              <a:t>(recent prior work)</a:t>
            </a:r>
            <a:endParaRPr/>
          </a:p>
          <a:p>
            <a:pPr indent="-317182" lvl="0" marL="365760" rtl="0" algn="l">
              <a:spcBef>
                <a:spcPts val="1200"/>
              </a:spcBef>
              <a:spcAft>
                <a:spcPts val="0"/>
              </a:spcAft>
              <a:buSzPct val="180180"/>
              <a:buFont typeface="Arial"/>
              <a:buChar char="•"/>
            </a:pPr>
            <a:r>
              <a:rPr lang="en-US" sz="1800">
                <a:latin typeface="Arial"/>
                <a:ea typeface="Arial"/>
                <a:cs typeface="Arial"/>
                <a:sym typeface="Arial"/>
              </a:rPr>
              <a:t>ACT-supported work on care/ business transformation, HTN control, whole person care</a:t>
            </a:r>
            <a:endParaRPr/>
          </a:p>
          <a:p>
            <a:pPr indent="-317182" lvl="0" marL="365760" rtl="0" algn="l">
              <a:spcBef>
                <a:spcPts val="1200"/>
              </a:spcBef>
              <a:spcAft>
                <a:spcPts val="0"/>
              </a:spcAft>
              <a:buSzPct val="180180"/>
              <a:buFont typeface="Arial"/>
              <a:buChar char="•"/>
            </a:pPr>
            <a:r>
              <a:rPr lang="en-US" sz="1800">
                <a:latin typeface="Arial"/>
                <a:ea typeface="Arial"/>
                <a:cs typeface="Arial"/>
                <a:sym typeface="Arial"/>
              </a:rPr>
              <a:t>Poster/initiative being shared by The Joint Commission as an exemplary approach</a:t>
            </a:r>
            <a:endParaRPr/>
          </a:p>
        </p:txBody>
      </p:sp>
      <p:sp>
        <p:nvSpPr>
          <p:cNvPr id="831" name="Google Shape;831;p42"/>
          <p:cNvSpPr txBox="1"/>
          <p:nvPr>
            <p:ph type="title"/>
          </p:nvPr>
        </p:nvSpPr>
        <p:spPr>
          <a:xfrm>
            <a:off x="609600" y="7014"/>
            <a:ext cx="10972800" cy="1007747"/>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3200"/>
              <a:buFont typeface="Lucida Sans"/>
              <a:buNone/>
            </a:pPr>
            <a:r>
              <a:rPr lang="en-US" sz="3200"/>
              <a:t>‘Test Kitchens’ for implementing, refining, scaling ACT value proposition</a:t>
            </a:r>
            <a:endParaRPr sz="3200"/>
          </a:p>
        </p:txBody>
      </p:sp>
      <p:sp>
        <p:nvSpPr>
          <p:cNvPr id="832" name="Google Shape;832;p4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sp>
        <p:nvSpPr>
          <p:cNvPr id="833" name="Google Shape;833;p42"/>
          <p:cNvSpPr txBox="1"/>
          <p:nvPr/>
        </p:nvSpPr>
        <p:spPr>
          <a:xfrm>
            <a:off x="3153644" y="5631367"/>
            <a:ext cx="861989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Arial"/>
                <a:ea typeface="Arial"/>
                <a:cs typeface="Arial"/>
                <a:sym typeface="Arial"/>
              </a:rPr>
              <a:t>Other ACT-supported ‘test kitchens’ are being cultivated to foster, enhance and cross-fertilize needed healthcare/public health transformation work and results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43"/>
          <p:cNvSpPr txBox="1"/>
          <p:nvPr>
            <p:ph type="title"/>
          </p:nvPr>
        </p:nvSpPr>
        <p:spPr>
          <a:xfrm>
            <a:off x="152302" y="270698"/>
            <a:ext cx="8722191" cy="5011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Play"/>
              <a:buNone/>
            </a:pPr>
            <a:r>
              <a:rPr lang="en-US" sz="2800"/>
              <a:t>Improving health in Pima County: proposed approach</a:t>
            </a:r>
            <a:endParaRPr/>
          </a:p>
        </p:txBody>
      </p:sp>
      <p:sp>
        <p:nvSpPr>
          <p:cNvPr id="840" name="Google Shape;840;p43"/>
          <p:cNvSpPr txBox="1"/>
          <p:nvPr/>
        </p:nvSpPr>
        <p:spPr>
          <a:xfrm>
            <a:off x="2348567" y="1155030"/>
            <a:ext cx="1915427" cy="1046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HTN</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Key Numbers: CV death, HTN prevalence, Uncontrolled HTN, hypertension HIPS </a:t>
            </a:r>
            <a:endParaRPr/>
          </a:p>
        </p:txBody>
      </p:sp>
      <p:sp>
        <p:nvSpPr>
          <p:cNvPr id="841" name="Google Shape;841;p43"/>
          <p:cNvSpPr txBox="1"/>
          <p:nvPr/>
        </p:nvSpPr>
        <p:spPr>
          <a:xfrm>
            <a:off x="5447900" y="1126155"/>
            <a:ext cx="1915427" cy="10464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OUD</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Key Numbers: near misses, overdose deaths, MOUD/OUD - PCHD-initiated/ other initiated</a:t>
            </a:r>
            <a:endParaRPr/>
          </a:p>
        </p:txBody>
      </p:sp>
      <p:sp>
        <p:nvSpPr>
          <p:cNvPr id="842" name="Google Shape;842;p43"/>
          <p:cNvSpPr txBox="1"/>
          <p:nvPr/>
        </p:nvSpPr>
        <p:spPr>
          <a:xfrm>
            <a:off x="8547233" y="962526"/>
            <a:ext cx="2941320" cy="121571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Syphilis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Key Numbers: Total cases, number of maternal cases, number of newborns, mothers getting prenatal care, number screened, number identified, number treated effectively</a:t>
            </a:r>
            <a:endParaRPr/>
          </a:p>
        </p:txBody>
      </p:sp>
      <p:sp>
        <p:nvSpPr>
          <p:cNvPr id="843" name="Google Shape;843;p43"/>
          <p:cNvSpPr txBox="1"/>
          <p:nvPr/>
        </p:nvSpPr>
        <p:spPr>
          <a:xfrm>
            <a:off x="423510" y="1249265"/>
            <a:ext cx="126090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1800"/>
              <a:buFont typeface="Arial"/>
              <a:buNone/>
            </a:pPr>
            <a:r>
              <a:rPr b="0" i="0" lang="en-US" sz="1800" u="none" cap="none" strike="noStrike">
                <a:solidFill>
                  <a:srgbClr val="0070C0"/>
                </a:solidFill>
                <a:latin typeface="Arial"/>
                <a:ea typeface="Arial"/>
                <a:cs typeface="Arial"/>
                <a:sym typeface="Arial"/>
              </a:rPr>
              <a:t>Initial Targets of Interest:</a:t>
            </a:r>
            <a:endParaRPr/>
          </a:p>
        </p:txBody>
      </p:sp>
      <p:grpSp>
        <p:nvGrpSpPr>
          <p:cNvPr id="844" name="Google Shape;844;p43"/>
          <p:cNvGrpSpPr/>
          <p:nvPr/>
        </p:nvGrpSpPr>
        <p:grpSpPr>
          <a:xfrm>
            <a:off x="1081477" y="2638638"/>
            <a:ext cx="2020831" cy="931466"/>
            <a:chOff x="6779048" y="317752"/>
            <a:chExt cx="2020831" cy="931466"/>
          </a:xfrm>
        </p:grpSpPr>
        <p:sp>
          <p:nvSpPr>
            <p:cNvPr id="845" name="Google Shape;845;p43"/>
            <p:cNvSpPr/>
            <p:nvPr/>
          </p:nvSpPr>
          <p:spPr>
            <a:xfrm>
              <a:off x="6779048" y="317752"/>
              <a:ext cx="2020831" cy="931466"/>
            </a:xfrm>
            <a:prstGeom prst="ellipse">
              <a:avLst/>
            </a:prstGeom>
            <a:solidFill>
              <a:srgbClr val="126082"/>
            </a:solid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46" name="Google Shape;846;p43"/>
            <p:cNvSpPr txBox="1"/>
            <p:nvPr/>
          </p:nvSpPr>
          <p:spPr>
            <a:xfrm>
              <a:off x="7074992" y="454162"/>
              <a:ext cx="1428943" cy="65864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Public Health: </a:t>
              </a:r>
              <a:endParaRPr/>
            </a:p>
            <a:p>
              <a:pPr indent="0" lvl="0" marL="0" marR="0" rtl="0" algn="ctr">
                <a:lnSpc>
                  <a:spcPct val="90000"/>
                </a:lnSpc>
                <a:spcBef>
                  <a:spcPts val="630"/>
                </a:spcBef>
                <a:spcAft>
                  <a:spcPts val="0"/>
                </a:spcAft>
                <a:buClr>
                  <a:srgbClr val="FFFFFF"/>
                </a:buClr>
                <a:buSzPts val="1050"/>
                <a:buFont typeface="Arial"/>
                <a:buNone/>
              </a:pPr>
              <a:r>
                <a:rPr b="0" i="0" lang="en-US" sz="1050" u="none" cap="none" strike="noStrike">
                  <a:solidFill>
                    <a:srgbClr val="FFFFFF"/>
                  </a:solidFill>
                  <a:latin typeface="Arial"/>
                  <a:ea typeface="Arial"/>
                  <a:cs typeface="Arial"/>
                  <a:sym typeface="Arial"/>
                </a:rPr>
                <a:t>PCHD, AZ DHS, Regional</a:t>
              </a:r>
              <a:endParaRPr b="0" i="0" sz="1800" u="none" cap="none" strike="noStrike">
                <a:solidFill>
                  <a:srgbClr val="FFFFFF"/>
                </a:solidFill>
                <a:latin typeface="Arial"/>
                <a:ea typeface="Arial"/>
                <a:cs typeface="Arial"/>
                <a:sym typeface="Arial"/>
              </a:endParaRPr>
            </a:p>
          </p:txBody>
        </p:sp>
      </p:grpSp>
      <p:grpSp>
        <p:nvGrpSpPr>
          <p:cNvPr id="847" name="Google Shape;847;p43"/>
          <p:cNvGrpSpPr/>
          <p:nvPr/>
        </p:nvGrpSpPr>
        <p:grpSpPr>
          <a:xfrm>
            <a:off x="3697739" y="2654263"/>
            <a:ext cx="2728276" cy="839071"/>
            <a:chOff x="3206438" y="344628"/>
            <a:chExt cx="2728276" cy="839071"/>
          </a:xfrm>
        </p:grpSpPr>
        <p:sp>
          <p:nvSpPr>
            <p:cNvPr id="848" name="Google Shape;848;p43"/>
            <p:cNvSpPr/>
            <p:nvPr/>
          </p:nvSpPr>
          <p:spPr>
            <a:xfrm>
              <a:off x="3206438" y="344628"/>
              <a:ext cx="2728276" cy="839071"/>
            </a:xfrm>
            <a:prstGeom prst="ellipse">
              <a:avLst/>
            </a:prstGeom>
            <a:solidFill>
              <a:srgbClr val="126082"/>
            </a:solid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49" name="Google Shape;849;p43"/>
            <p:cNvSpPr txBox="1"/>
            <p:nvPr/>
          </p:nvSpPr>
          <p:spPr>
            <a:xfrm>
              <a:off x="3605985" y="467507"/>
              <a:ext cx="1929182" cy="59331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Health Systems</a:t>
              </a:r>
              <a:endParaRPr/>
            </a:p>
          </p:txBody>
        </p:sp>
      </p:grpSp>
      <p:grpSp>
        <p:nvGrpSpPr>
          <p:cNvPr id="850" name="Google Shape;850;p43"/>
          <p:cNvGrpSpPr/>
          <p:nvPr/>
        </p:nvGrpSpPr>
        <p:grpSpPr>
          <a:xfrm>
            <a:off x="6769123" y="2505569"/>
            <a:ext cx="3009203" cy="1032892"/>
            <a:chOff x="8861186" y="1127156"/>
            <a:chExt cx="2485427" cy="1032892"/>
          </a:xfrm>
        </p:grpSpPr>
        <p:sp>
          <p:nvSpPr>
            <p:cNvPr id="851" name="Google Shape;851;p43"/>
            <p:cNvSpPr/>
            <p:nvPr/>
          </p:nvSpPr>
          <p:spPr>
            <a:xfrm>
              <a:off x="8861186" y="1127156"/>
              <a:ext cx="2485427" cy="1032892"/>
            </a:xfrm>
            <a:prstGeom prst="ellipse">
              <a:avLst/>
            </a:prstGeom>
            <a:solidFill>
              <a:srgbClr val="126082"/>
            </a:solid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52" name="Google Shape;852;p43"/>
            <p:cNvSpPr txBox="1"/>
            <p:nvPr/>
          </p:nvSpPr>
          <p:spPr>
            <a:xfrm>
              <a:off x="9202322" y="1384496"/>
              <a:ext cx="1647148" cy="642487"/>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Payers / Health Plans: </a:t>
              </a:r>
              <a:r>
                <a:rPr b="0" i="0" lang="en-US" sz="1050" u="none" cap="none" strike="noStrike">
                  <a:solidFill>
                    <a:srgbClr val="FFFFFF"/>
                  </a:solidFill>
                  <a:latin typeface="Arial"/>
                  <a:ea typeface="Arial"/>
                  <a:cs typeface="Arial"/>
                  <a:sym typeface="Arial"/>
                </a:rPr>
                <a:t>AC Medicaid/MCOs, Commercial, Medicare, Uninsured</a:t>
              </a:r>
              <a:endParaRPr/>
            </a:p>
          </p:txBody>
        </p:sp>
      </p:grpSp>
      <p:sp>
        <p:nvSpPr>
          <p:cNvPr id="853" name="Google Shape;853;p43"/>
          <p:cNvSpPr txBox="1"/>
          <p:nvPr/>
        </p:nvSpPr>
        <p:spPr>
          <a:xfrm>
            <a:off x="308012" y="3732098"/>
            <a:ext cx="3532472"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Care Programs/Processes: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Screen for/recognize unmet clinical/SDOH needs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Provide interim support (e.g., medications)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Link patients to care resources: Transitions of Care and more definitive long term support (PCP, etc.)</a:t>
            </a:r>
            <a:endParaRPr/>
          </a:p>
        </p:txBody>
      </p:sp>
      <p:sp>
        <p:nvSpPr>
          <p:cNvPr id="854" name="Google Shape;854;p43"/>
          <p:cNvSpPr/>
          <p:nvPr/>
        </p:nvSpPr>
        <p:spPr>
          <a:xfrm rot="-5400000">
            <a:off x="6000290" y="-3507619"/>
            <a:ext cx="314550" cy="11802886"/>
          </a:xfrm>
          <a:prstGeom prst="righ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Ten Essential Public Health Services | Models and Mechanisms of Public  Health" id="855" name="Google Shape;855;p43"/>
          <p:cNvPicPr preferRelativeResize="0"/>
          <p:nvPr/>
        </p:nvPicPr>
        <p:blipFill rotWithShape="1">
          <a:blip r:embed="rId3">
            <a:alphaModFix/>
          </a:blip>
          <a:srcRect b="0" l="0" r="0" t="0"/>
          <a:stretch/>
        </p:blipFill>
        <p:spPr>
          <a:xfrm>
            <a:off x="1537437" y="4815136"/>
            <a:ext cx="1929182" cy="1895631"/>
          </a:xfrm>
          <a:prstGeom prst="rect">
            <a:avLst/>
          </a:prstGeom>
          <a:noFill/>
          <a:ln>
            <a:noFill/>
          </a:ln>
        </p:spPr>
      </p:pic>
      <p:sp>
        <p:nvSpPr>
          <p:cNvPr id="856" name="Google Shape;856;p43"/>
          <p:cNvSpPr txBox="1"/>
          <p:nvPr/>
        </p:nvSpPr>
        <p:spPr>
          <a:xfrm>
            <a:off x="0" y="5282832"/>
            <a:ext cx="168441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Arial"/>
                <a:ea typeface="Arial"/>
                <a:cs typeface="Arial"/>
                <a:sym typeface="Arial"/>
                <a:hlinkClick r:id="rId4">
                  <a:extLst>
                    <a:ext uri="{A12FA001-AC4F-418D-AE19-62706E023703}">
                      <ahyp:hlinkClr val="tx"/>
                    </a:ext>
                  </a:extLst>
                </a:hlinkClick>
              </a:rPr>
              <a:t>10 Essential PH Services </a:t>
            </a:r>
            <a:endParaRPr b="0" i="0" sz="1800" u="none" cap="none" strike="noStrike">
              <a:solidFill>
                <a:srgbClr val="000000"/>
              </a:solidFill>
              <a:latin typeface="Arial"/>
              <a:ea typeface="Arial"/>
              <a:cs typeface="Arial"/>
              <a:sym typeface="Arial"/>
            </a:endParaRPr>
          </a:p>
        </p:txBody>
      </p:sp>
      <p:pic>
        <p:nvPicPr>
          <p:cNvPr id="857" name="Google Shape;857;p43"/>
          <p:cNvPicPr preferRelativeResize="0"/>
          <p:nvPr/>
        </p:nvPicPr>
        <p:blipFill rotWithShape="1">
          <a:blip r:embed="rId5">
            <a:alphaModFix/>
          </a:blip>
          <a:srcRect b="0" l="0" r="0" t="0"/>
          <a:stretch/>
        </p:blipFill>
        <p:spPr>
          <a:xfrm>
            <a:off x="3905641" y="4206241"/>
            <a:ext cx="2698898" cy="1528108"/>
          </a:xfrm>
          <a:prstGeom prst="rect">
            <a:avLst/>
          </a:prstGeom>
          <a:noFill/>
          <a:ln>
            <a:noFill/>
          </a:ln>
        </p:spPr>
      </p:pic>
      <p:sp>
        <p:nvSpPr>
          <p:cNvPr id="858" name="Google Shape;858;p43"/>
          <p:cNvSpPr txBox="1"/>
          <p:nvPr/>
        </p:nvSpPr>
        <p:spPr>
          <a:xfrm>
            <a:off x="6819457" y="3745929"/>
            <a:ext cx="3085021" cy="11772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Care Programs/Processes: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Medicaid support for screening (e.g., syphilis)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Commercial: outreach to networks about programs</a:t>
            </a:r>
            <a:endParaRPr/>
          </a:p>
          <a:p>
            <a:pPr indent="-219075" lvl="0" marL="285750" marR="0" rtl="0" algn="l">
              <a:lnSpc>
                <a:spcPct val="100000"/>
              </a:lnSpc>
              <a:spcBef>
                <a:spcPts val="0"/>
              </a:spcBef>
              <a:spcAft>
                <a:spcPts val="0"/>
              </a:spcAft>
              <a:buClr>
                <a:schemeClr val="dk1"/>
              </a:buClr>
              <a:buSzPts val="1050"/>
              <a:buFont typeface="Arial"/>
              <a:buNone/>
            </a:pPr>
            <a:r>
              <a:t/>
            </a:r>
            <a:endParaRPr b="0" i="0" sz="1050" u="none" cap="none" strike="noStrike">
              <a:solidFill>
                <a:srgbClr val="000000"/>
              </a:solidFill>
              <a:latin typeface="Arial"/>
              <a:ea typeface="Arial"/>
              <a:cs typeface="Arial"/>
              <a:sym typeface="Arial"/>
            </a:endParaRPr>
          </a:p>
          <a:p>
            <a:pPr indent="-219075" lvl="0" marL="285750" marR="0" rtl="0" algn="l">
              <a:lnSpc>
                <a:spcPct val="100000"/>
              </a:lnSpc>
              <a:spcBef>
                <a:spcPts val="0"/>
              </a:spcBef>
              <a:spcAft>
                <a:spcPts val="0"/>
              </a:spcAft>
              <a:buClr>
                <a:schemeClr val="dk1"/>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859" name="Google Shape;859;p43"/>
          <p:cNvSpPr txBox="1"/>
          <p:nvPr/>
        </p:nvSpPr>
        <p:spPr>
          <a:xfrm>
            <a:off x="3643866" y="3688895"/>
            <a:ext cx="3532472" cy="5309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Care Programs/Processes:</a:t>
            </a:r>
            <a:endParaRPr/>
          </a:p>
          <a:p>
            <a:pPr indent="-219075" lvl="0" marL="285750" marR="0" rtl="0" algn="l">
              <a:lnSpc>
                <a:spcPct val="100000"/>
              </a:lnSpc>
              <a:spcBef>
                <a:spcPts val="0"/>
              </a:spcBef>
              <a:spcAft>
                <a:spcPts val="0"/>
              </a:spcAft>
              <a:buClr>
                <a:schemeClr val="dk1"/>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860" name="Google Shape;860;p43"/>
          <p:cNvSpPr/>
          <p:nvPr/>
        </p:nvSpPr>
        <p:spPr>
          <a:xfrm>
            <a:off x="9651713" y="2532370"/>
            <a:ext cx="253226" cy="3686475"/>
          </a:xfrm>
          <a:prstGeom prst="rightBracket">
            <a:avLst>
              <a:gd fmla="val 8333" name="adj"/>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61" name="Google Shape;861;p43"/>
          <p:cNvSpPr txBox="1"/>
          <p:nvPr/>
        </p:nvSpPr>
        <p:spPr>
          <a:xfrm>
            <a:off x="10025578" y="2654263"/>
            <a:ext cx="2033428" cy="13388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Supports/Enablers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sng" cap="none" strike="noStrike">
                <a:solidFill>
                  <a:srgbClr val="000000"/>
                </a:solidFill>
                <a:latin typeface="Arial"/>
                <a:ea typeface="Arial"/>
                <a:cs typeface="Arial"/>
                <a:sym typeface="Arial"/>
                <a:hlinkClick r:id="rId6">
                  <a:extLst>
                    <a:ext uri="{A12FA001-AC4F-418D-AE19-62706E023703}">
                      <ahyp:hlinkClr val="tx"/>
                    </a:ext>
                  </a:extLst>
                </a:hlinkClick>
              </a:rPr>
              <a:t>ACT Initiative</a:t>
            </a:r>
            <a:endParaRPr b="0" i="0" sz="105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Community Partners (e.g., for behavioral health)</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NACHC for FQHC support</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Drug/device suppliers</a:t>
            </a:r>
            <a:endParaRPr/>
          </a:p>
          <a:p>
            <a:pPr indent="-285750" lvl="0" marL="285750" marR="0" rtl="0" algn="l">
              <a:lnSpc>
                <a:spcPct val="100000"/>
              </a:lnSpc>
              <a:spcBef>
                <a:spcPts val="0"/>
              </a:spcBef>
              <a:spcAft>
                <a:spcPts val="0"/>
              </a:spcAft>
              <a:buClr>
                <a:srgbClr val="000000"/>
              </a:buClr>
              <a:buSzPts val="1050"/>
              <a:buFont typeface="Arial"/>
              <a:buChar char="•"/>
            </a:pPr>
            <a:r>
              <a:rPr b="0" i="0" lang="en-US" sz="1050" u="none" cap="none" strike="noStrike">
                <a:solidFill>
                  <a:srgbClr val="000000"/>
                </a:solidFill>
                <a:latin typeface="Arial"/>
                <a:ea typeface="Arial"/>
                <a:cs typeface="Arial"/>
                <a:sym typeface="Arial"/>
              </a:rPr>
              <a:t>Statues / Regulations</a:t>
            </a:r>
            <a:endParaRPr/>
          </a:p>
        </p:txBody>
      </p:sp>
      <p:sp>
        <p:nvSpPr>
          <p:cNvPr id="862" name="Google Shape;862;p43"/>
          <p:cNvSpPr txBox="1"/>
          <p:nvPr/>
        </p:nvSpPr>
        <p:spPr>
          <a:xfrm>
            <a:off x="8298105" y="19254"/>
            <a:ext cx="3855395" cy="830997"/>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2060"/>
              </a:buClr>
              <a:buSzPts val="1200"/>
              <a:buFont typeface="Arial"/>
              <a:buNone/>
            </a:pPr>
            <a:r>
              <a:rPr b="0" i="1" lang="en-US" sz="1200" u="none" cap="none" strike="noStrike">
                <a:solidFill>
                  <a:srgbClr val="002060"/>
                </a:solidFill>
                <a:latin typeface="Arial"/>
                <a:ea typeface="Arial"/>
                <a:cs typeface="Arial"/>
                <a:sym typeface="Arial"/>
              </a:rPr>
              <a:t>With ACT support, PCHD uses its data and convening capabilities to identify opportunities and coordinate / support efforts to measurably improve health processes &amp; outcomes –  in a sustainable and scalable manner</a:t>
            </a:r>
            <a:endParaRPr/>
          </a:p>
        </p:txBody>
      </p:sp>
      <p:sp>
        <p:nvSpPr>
          <p:cNvPr id="863" name="Google Shape;863;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00">
                <a:solidFill>
                  <a:schemeClr val="dk1"/>
                </a:solidFill>
              </a:rPr>
              <a:t>‹#›</a:t>
            </a:fld>
            <a:endParaRPr sz="1000">
              <a:solidFill>
                <a:schemeClr val="dk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44"/>
          <p:cNvSpPr txBox="1"/>
          <p:nvPr>
            <p:ph idx="1" type="body"/>
          </p:nvPr>
        </p:nvSpPr>
        <p:spPr>
          <a:xfrm>
            <a:off x="267282" y="1219200"/>
            <a:ext cx="11671495" cy="4876800"/>
          </a:xfrm>
          <a:prstGeom prst="rect">
            <a:avLst/>
          </a:prstGeom>
          <a:noFill/>
          <a:ln>
            <a:noFill/>
          </a:ln>
        </p:spPr>
        <p:txBody>
          <a:bodyPr anchorCtr="0" anchor="t" bIns="45700" lIns="91425" spcFirstLastPara="1" rIns="91425" wrap="square" tIns="45700">
            <a:normAutofit fontScale="92500" lnSpcReduction="20000"/>
          </a:bodyPr>
          <a:lstStyle/>
          <a:p>
            <a:pPr indent="-256032" lvl="0" marL="365760" rtl="0" algn="l">
              <a:spcBef>
                <a:spcPts val="0"/>
              </a:spcBef>
              <a:spcAft>
                <a:spcPts val="0"/>
              </a:spcAft>
              <a:buSzPct val="68000"/>
              <a:buChar char="🞂"/>
            </a:pPr>
            <a:r>
              <a:rPr lang="en-US" sz="2000">
                <a:latin typeface="Arial"/>
                <a:ea typeface="Arial"/>
                <a:cs typeface="Arial"/>
                <a:sym typeface="Arial"/>
              </a:rPr>
              <a:t>Hypertension Control</a:t>
            </a:r>
            <a:endParaRPr sz="1600">
              <a:latin typeface="Arial"/>
              <a:ea typeface="Arial"/>
              <a:cs typeface="Arial"/>
              <a:sym typeface="Arial"/>
            </a:endParaRPr>
          </a:p>
          <a:p>
            <a:pPr indent="-228600" lvl="1" marL="621792" rtl="0" algn="l">
              <a:spcBef>
                <a:spcPts val="400"/>
              </a:spcBef>
              <a:spcAft>
                <a:spcPts val="0"/>
              </a:spcAft>
              <a:buSzPct val="100000"/>
              <a:buChar char="◦"/>
            </a:pPr>
            <a:r>
              <a:rPr lang="en-US" sz="1800">
                <a:latin typeface="Arial"/>
                <a:ea typeface="Arial"/>
                <a:cs typeface="Arial"/>
                <a:sym typeface="Arial"/>
              </a:rPr>
              <a:t>Exploring support for national initiatives in US and abroad</a:t>
            </a:r>
            <a:endParaRPr/>
          </a:p>
          <a:p>
            <a:pPr indent="-256032" lvl="0" marL="365760" rtl="0" algn="l">
              <a:spcBef>
                <a:spcPts val="400"/>
              </a:spcBef>
              <a:spcAft>
                <a:spcPts val="0"/>
              </a:spcAft>
              <a:buSzPct val="68000"/>
              <a:buChar char="🞂"/>
            </a:pPr>
            <a:r>
              <a:rPr lang="en-US" sz="2000">
                <a:latin typeface="Arial"/>
                <a:ea typeface="Arial"/>
                <a:cs typeface="Arial"/>
                <a:sym typeface="Arial"/>
              </a:rPr>
              <a:t>Chronic Kidney Disease</a:t>
            </a:r>
            <a:endParaRPr/>
          </a:p>
          <a:p>
            <a:pPr indent="-228600" lvl="1" marL="621792" rtl="0" algn="l">
              <a:spcBef>
                <a:spcPts val="324"/>
              </a:spcBef>
              <a:spcAft>
                <a:spcPts val="0"/>
              </a:spcAft>
              <a:buSzPct val="100000"/>
              <a:buChar char="◦"/>
            </a:pPr>
            <a:r>
              <a:rPr lang="en-US" sz="1800">
                <a:latin typeface="Arial"/>
                <a:ea typeface="Arial"/>
                <a:cs typeface="Arial"/>
                <a:sym typeface="Arial"/>
              </a:rPr>
              <a:t>US Veterans Administration </a:t>
            </a:r>
            <a:r>
              <a:rPr lang="en-US" sz="1800" u="sng">
                <a:solidFill>
                  <a:srgbClr val="00B0F0"/>
                </a:solidFill>
                <a:latin typeface="Arial"/>
                <a:ea typeface="Arial"/>
                <a:cs typeface="Arial"/>
                <a:sym typeface="Arial"/>
                <a:hlinkClick r:id="rId3">
                  <a:extLst>
                    <a:ext uri="{A12FA001-AC4F-418D-AE19-62706E023703}">
                      <ahyp:hlinkClr val="tx"/>
                    </a:ext>
                  </a:extLst>
                </a:hlinkClick>
              </a:rPr>
              <a:t>heavily leveraging</a:t>
            </a:r>
            <a:r>
              <a:rPr lang="en-US" sz="1800">
                <a:solidFill>
                  <a:srgbClr val="00B0F0"/>
                </a:solidFill>
                <a:latin typeface="Arial"/>
                <a:ea typeface="Arial"/>
                <a:cs typeface="Arial"/>
                <a:sym typeface="Arial"/>
              </a:rPr>
              <a:t> </a:t>
            </a:r>
            <a:r>
              <a:rPr lang="en-US" sz="1800">
                <a:latin typeface="Arial"/>
                <a:ea typeface="Arial"/>
                <a:cs typeface="Arial"/>
                <a:sym typeface="Arial"/>
              </a:rPr>
              <a:t>ACT enablers; exploring cross-fertilizing with other organizations (see </a:t>
            </a:r>
            <a:r>
              <a:rPr lang="en-US" sz="1800" u="sng">
                <a:solidFill>
                  <a:srgbClr val="00B0F0"/>
                </a:solidFill>
                <a:latin typeface="Arial"/>
                <a:ea typeface="Arial"/>
                <a:cs typeface="Arial"/>
                <a:sym typeface="Arial"/>
                <a:hlinkClick r:id="rId4">
                  <a:extLst>
                    <a:ext uri="{A12FA001-AC4F-418D-AE19-62706E023703}">
                      <ahyp:hlinkClr val="tx"/>
                    </a:ext>
                  </a:extLst>
                </a:hlinkClick>
              </a:rPr>
              <a:t>catalog</a:t>
            </a:r>
            <a:r>
              <a:rPr lang="en-US" sz="1800">
                <a:latin typeface="Arial"/>
                <a:ea typeface="Arial"/>
                <a:cs typeface="Arial"/>
                <a:sym typeface="Arial"/>
              </a:rPr>
              <a:t>) </a:t>
            </a:r>
            <a:endParaRPr/>
          </a:p>
          <a:p>
            <a:pPr indent="-256032" lvl="0" marL="365760" rtl="0" algn="l">
              <a:spcBef>
                <a:spcPts val="1000"/>
              </a:spcBef>
              <a:spcAft>
                <a:spcPts val="0"/>
              </a:spcAft>
              <a:buSzPct val="68000"/>
              <a:buChar char="🞂"/>
            </a:pPr>
            <a:r>
              <a:rPr lang="en-US" sz="2000">
                <a:latin typeface="Arial"/>
                <a:ea typeface="Arial"/>
                <a:cs typeface="Arial"/>
                <a:sym typeface="Arial"/>
              </a:rPr>
              <a:t>Pain/Opioids </a:t>
            </a:r>
            <a:r>
              <a:rPr lang="en-US" sz="1600">
                <a:latin typeface="Arial"/>
                <a:ea typeface="Arial"/>
                <a:cs typeface="Arial"/>
                <a:sym typeface="Arial"/>
              </a:rPr>
              <a:t>(see Pain/Opioid LHS Learning Community [POLLC] </a:t>
            </a:r>
            <a:r>
              <a:rPr lang="en-US" sz="1800" u="sng">
                <a:solidFill>
                  <a:srgbClr val="00B0F0"/>
                </a:solidFill>
                <a:latin typeface="Arial"/>
                <a:ea typeface="Arial"/>
                <a:cs typeface="Arial"/>
                <a:sym typeface="Arial"/>
                <a:hlinkClick r:id="rId5">
                  <a:extLst>
                    <a:ext uri="{A12FA001-AC4F-418D-AE19-62706E023703}">
                      <ahyp:hlinkClr val="tx"/>
                    </a:ext>
                  </a:extLst>
                </a:hlinkClick>
              </a:rPr>
              <a:t>overview</a:t>
            </a:r>
            <a:r>
              <a:rPr lang="en-US" sz="1600">
                <a:latin typeface="Arial"/>
                <a:ea typeface="Arial"/>
                <a:cs typeface="Arial"/>
                <a:sym typeface="Arial"/>
              </a:rPr>
              <a:t>, </a:t>
            </a:r>
            <a:r>
              <a:rPr lang="en-US" sz="1800">
                <a:latin typeface="Arial"/>
                <a:ea typeface="Arial"/>
                <a:cs typeface="Arial"/>
                <a:sym typeface="Arial"/>
              </a:rPr>
              <a:t>summative webinar </a:t>
            </a:r>
            <a:r>
              <a:rPr lang="en-US" sz="1800" u="sng">
                <a:solidFill>
                  <a:srgbClr val="00B0F0"/>
                </a:solidFill>
                <a:latin typeface="Arial"/>
                <a:ea typeface="Arial"/>
                <a:cs typeface="Arial"/>
                <a:sym typeface="Arial"/>
                <a:hlinkClick r:id="rId6">
                  <a:extLst>
                    <a:ext uri="{A12FA001-AC4F-418D-AE19-62706E023703}">
                      <ahyp:hlinkClr val="tx"/>
                    </a:ext>
                  </a:extLst>
                </a:hlinkClick>
              </a:rPr>
              <a:t>slides</a:t>
            </a:r>
            <a:r>
              <a:rPr lang="en-US" sz="1800">
                <a:latin typeface="Arial"/>
                <a:ea typeface="Arial"/>
                <a:cs typeface="Arial"/>
                <a:sym typeface="Arial"/>
              </a:rPr>
              <a:t>, </a:t>
            </a:r>
            <a:r>
              <a:rPr lang="en-US" sz="1800" u="sng">
                <a:solidFill>
                  <a:srgbClr val="00B0F0"/>
                </a:solidFill>
                <a:latin typeface="Arial"/>
                <a:ea typeface="Arial"/>
                <a:cs typeface="Arial"/>
                <a:sym typeface="Arial"/>
                <a:hlinkClick r:id="rId7">
                  <a:extLst>
                    <a:ext uri="{A12FA001-AC4F-418D-AE19-62706E023703}">
                      <ahyp:hlinkClr val="tx"/>
                    </a:ext>
                  </a:extLst>
                </a:hlinkClick>
              </a:rPr>
              <a:t>recording</a:t>
            </a:r>
            <a:r>
              <a:rPr lang="en-US" sz="1600">
                <a:latin typeface="Arial"/>
                <a:ea typeface="Arial"/>
                <a:cs typeface="Arial"/>
                <a:sym typeface="Arial"/>
              </a:rPr>
              <a:t>)</a:t>
            </a:r>
            <a:endParaRPr sz="2000">
              <a:latin typeface="Arial"/>
              <a:ea typeface="Arial"/>
              <a:cs typeface="Arial"/>
              <a:sym typeface="Arial"/>
            </a:endParaRPr>
          </a:p>
          <a:p>
            <a:pPr indent="-228600" lvl="1" marL="621792" rtl="0" algn="l">
              <a:spcBef>
                <a:spcPts val="324"/>
              </a:spcBef>
              <a:spcAft>
                <a:spcPts val="0"/>
              </a:spcAft>
              <a:buSzPct val="100000"/>
              <a:buChar char="◦"/>
            </a:pPr>
            <a:r>
              <a:rPr lang="en-US" sz="1800">
                <a:latin typeface="Arial"/>
                <a:ea typeface="Arial"/>
                <a:cs typeface="Arial"/>
                <a:sym typeface="Arial"/>
              </a:rPr>
              <a:t>Exploring POLLC 2.0 – address OUD in a region</a:t>
            </a:r>
            <a:endParaRPr/>
          </a:p>
          <a:p>
            <a:pPr indent="-228600" lvl="1" marL="621792" rtl="0" algn="l">
              <a:spcBef>
                <a:spcPts val="324"/>
              </a:spcBef>
              <a:spcAft>
                <a:spcPts val="0"/>
              </a:spcAft>
              <a:buSzPct val="100000"/>
              <a:buChar char="◦"/>
            </a:pPr>
            <a:r>
              <a:rPr lang="en-US" sz="1800">
                <a:latin typeface="Arial"/>
                <a:ea typeface="Arial"/>
                <a:cs typeface="Arial"/>
                <a:sym typeface="Arial"/>
              </a:rPr>
              <a:t>OUD efforts in Pima County, AZ</a:t>
            </a:r>
            <a:endParaRPr>
              <a:latin typeface="Arial"/>
              <a:ea typeface="Arial"/>
              <a:cs typeface="Arial"/>
              <a:sym typeface="Arial"/>
            </a:endParaRPr>
          </a:p>
          <a:p>
            <a:pPr indent="-256032" lvl="1" marL="365760" rtl="0" algn="l">
              <a:spcBef>
                <a:spcPts val="1000"/>
              </a:spcBef>
              <a:spcAft>
                <a:spcPts val="0"/>
              </a:spcAft>
              <a:buSzPct val="68000"/>
              <a:buFont typeface="Noto Sans Symbols"/>
              <a:buChar char="🞂"/>
            </a:pPr>
            <a:r>
              <a:rPr lang="en-US" sz="2000">
                <a:latin typeface="Arial"/>
                <a:ea typeface="Arial"/>
                <a:cs typeface="Arial"/>
                <a:sym typeface="Arial"/>
              </a:rPr>
              <a:t>Colorectal cancer screening, other primary care targets in healthcare safety net</a:t>
            </a:r>
            <a:endParaRPr/>
          </a:p>
          <a:p>
            <a:pPr indent="-228600" lvl="1" marL="621792" rtl="0" algn="l">
              <a:spcBef>
                <a:spcPts val="400"/>
              </a:spcBef>
              <a:spcAft>
                <a:spcPts val="0"/>
              </a:spcAft>
              <a:buSzPct val="100000"/>
              <a:buChar char="◦"/>
            </a:pPr>
            <a:r>
              <a:rPr lang="en-US" sz="1800" u="sng">
                <a:solidFill>
                  <a:srgbClr val="00B0F0"/>
                </a:solidFill>
                <a:latin typeface="Arial"/>
                <a:ea typeface="Arial"/>
                <a:cs typeface="Arial"/>
                <a:sym typeface="Arial"/>
                <a:hlinkClick r:id="rId8">
                  <a:extLst>
                    <a:ext uri="{A12FA001-AC4F-418D-AE19-62706E023703}">
                      <ahyp:hlinkClr val="tx"/>
                    </a:ext>
                  </a:extLst>
                </a:hlinkClick>
              </a:rPr>
              <a:t>HealthEfficient</a:t>
            </a:r>
            <a:r>
              <a:rPr lang="en-US" sz="1800">
                <a:latin typeface="Arial"/>
                <a:ea typeface="Arial"/>
                <a:cs typeface="Arial"/>
                <a:sym typeface="Arial"/>
              </a:rPr>
              <a:t> using WRW-related tools to improve care/outcomes</a:t>
            </a:r>
            <a:endParaRPr/>
          </a:p>
          <a:p>
            <a:pPr indent="-256032" lvl="1" marL="365760" rtl="0" algn="l">
              <a:spcBef>
                <a:spcPts val="1000"/>
              </a:spcBef>
              <a:spcAft>
                <a:spcPts val="0"/>
              </a:spcAft>
              <a:buSzPct val="68000"/>
              <a:buFont typeface="Noto Sans Symbols"/>
              <a:buChar char="🞂"/>
            </a:pPr>
            <a:r>
              <a:rPr lang="en-US" sz="2000">
                <a:latin typeface="Arial"/>
                <a:ea typeface="Arial"/>
                <a:cs typeface="Arial"/>
                <a:sym typeface="Arial"/>
              </a:rPr>
              <a:t>Sickle Cell Disease – National Association of Sickle Cell Centers</a:t>
            </a:r>
            <a:endParaRPr/>
          </a:p>
          <a:p>
            <a:pPr indent="-228600" lvl="1" marL="621792" rtl="0" algn="l">
              <a:spcBef>
                <a:spcPts val="400"/>
              </a:spcBef>
              <a:spcAft>
                <a:spcPts val="0"/>
              </a:spcAft>
              <a:buSzPct val="68000"/>
              <a:buChar char="◦"/>
            </a:pPr>
            <a:r>
              <a:rPr lang="en-US" sz="1800">
                <a:latin typeface="Arial"/>
                <a:ea typeface="Arial"/>
                <a:cs typeface="Arial"/>
                <a:sym typeface="Arial"/>
              </a:rPr>
              <a:t>Care gap and </a:t>
            </a:r>
            <a:r>
              <a:rPr lang="en-US" sz="1800" u="sng">
                <a:solidFill>
                  <a:srgbClr val="00B0F0"/>
                </a:solidFill>
                <a:latin typeface="Arial"/>
                <a:ea typeface="Arial"/>
                <a:cs typeface="Arial"/>
                <a:sym typeface="Arial"/>
                <a:hlinkClick r:id="rId9">
                  <a:extLst>
                    <a:ext uri="{A12FA001-AC4F-418D-AE19-62706E023703}">
                      <ahyp:hlinkClr val="tx"/>
                    </a:ext>
                  </a:extLst>
                </a:hlinkClick>
              </a:rPr>
              <a:t>documentation</a:t>
            </a:r>
            <a:r>
              <a:rPr lang="en-US" sz="1800">
                <a:latin typeface="Arial"/>
                <a:ea typeface="Arial"/>
                <a:cs typeface="Arial"/>
                <a:sym typeface="Arial"/>
              </a:rPr>
              <a:t> tools in </a:t>
            </a:r>
            <a:r>
              <a:rPr lang="en-US" sz="1800" u="sng">
                <a:solidFill>
                  <a:srgbClr val="00B0F0"/>
                </a:solidFill>
                <a:latin typeface="Arial"/>
                <a:ea typeface="Arial"/>
                <a:cs typeface="Arial"/>
                <a:sym typeface="Arial"/>
                <a:hlinkClick r:id="rId10">
                  <a:extLst>
                    <a:ext uri="{A12FA001-AC4F-418D-AE19-62706E023703}">
                      <ahyp:hlinkClr val="tx"/>
                    </a:ext>
                  </a:extLst>
                </a:hlinkClick>
              </a:rPr>
              <a:t>Pfizer-funded effort</a:t>
            </a:r>
            <a:endParaRPr sz="1800">
              <a:solidFill>
                <a:srgbClr val="00B0F0"/>
              </a:solidFill>
              <a:latin typeface="Arial"/>
              <a:ea typeface="Arial"/>
              <a:cs typeface="Arial"/>
              <a:sym typeface="Arial"/>
            </a:endParaRPr>
          </a:p>
          <a:p>
            <a:pPr indent="-256032" lvl="1" marL="365760" rtl="0" algn="l">
              <a:spcBef>
                <a:spcPts val="1000"/>
              </a:spcBef>
              <a:spcAft>
                <a:spcPts val="0"/>
              </a:spcAft>
              <a:buSzPct val="68000"/>
              <a:buFont typeface="Noto Sans Symbols"/>
              <a:buChar char="🞂"/>
            </a:pPr>
            <a:r>
              <a:rPr lang="en-US" sz="2000">
                <a:latin typeface="Arial"/>
                <a:ea typeface="Arial"/>
                <a:cs typeface="Arial"/>
                <a:sym typeface="Arial"/>
              </a:rPr>
              <a:t>VTE Prophylaxis/Traumatic Brain Injury</a:t>
            </a:r>
            <a:endParaRPr/>
          </a:p>
          <a:p>
            <a:pPr indent="-228600" lvl="1" marL="621792" rtl="0" algn="l">
              <a:spcBef>
                <a:spcPts val="400"/>
              </a:spcBef>
              <a:spcAft>
                <a:spcPts val="0"/>
              </a:spcAft>
              <a:buSzPct val="68000"/>
              <a:buChar char="◦"/>
            </a:pPr>
            <a:r>
              <a:rPr lang="en-US" sz="1800">
                <a:latin typeface="Arial"/>
                <a:ea typeface="Arial"/>
                <a:cs typeface="Arial"/>
                <a:sym typeface="Arial"/>
              </a:rPr>
              <a:t>WRWs to spread innovations in </a:t>
            </a:r>
            <a:r>
              <a:rPr lang="en-US" sz="1800" u="sng">
                <a:solidFill>
                  <a:srgbClr val="00B0F0"/>
                </a:solidFill>
                <a:latin typeface="Arial"/>
                <a:ea typeface="Arial"/>
                <a:cs typeface="Arial"/>
                <a:sym typeface="Arial"/>
                <a:hlinkClick r:id="rId11">
                  <a:extLst>
                    <a:ext uri="{A12FA001-AC4F-418D-AE19-62706E023703}">
                      <ahyp:hlinkClr val="tx"/>
                    </a:ext>
                  </a:extLst>
                </a:hlinkClick>
              </a:rPr>
              <a:t>AHRQ-funded CDS effort</a:t>
            </a:r>
            <a:endParaRPr sz="1800">
              <a:solidFill>
                <a:srgbClr val="00B0F0"/>
              </a:solidFill>
              <a:latin typeface="Arial"/>
              <a:ea typeface="Arial"/>
              <a:cs typeface="Arial"/>
              <a:sym typeface="Arial"/>
            </a:endParaRPr>
          </a:p>
          <a:p>
            <a:pPr indent="-256032" lvl="0" marL="365760" rtl="0" algn="l">
              <a:spcBef>
                <a:spcPts val="1000"/>
              </a:spcBef>
              <a:spcAft>
                <a:spcPts val="0"/>
              </a:spcAft>
              <a:buSzPct val="68000"/>
              <a:buChar char="🞂"/>
            </a:pPr>
            <a:r>
              <a:rPr lang="en-US" sz="2000">
                <a:latin typeface="Arial"/>
                <a:ea typeface="Arial"/>
                <a:cs typeface="Arial"/>
                <a:sym typeface="Arial"/>
              </a:rPr>
              <a:t>Multiple Chronic Conditions / Whole Person Care</a:t>
            </a:r>
            <a:endParaRPr/>
          </a:p>
          <a:p>
            <a:pPr indent="-228600" lvl="1" marL="621792" rtl="0" algn="l">
              <a:spcBef>
                <a:spcPts val="324"/>
              </a:spcBef>
              <a:spcAft>
                <a:spcPts val="0"/>
              </a:spcAft>
              <a:buSzPct val="100000"/>
              <a:buChar char="◦"/>
            </a:pPr>
            <a:r>
              <a:rPr lang="en-US" sz="1800">
                <a:latin typeface="Arial"/>
                <a:ea typeface="Arial"/>
                <a:cs typeface="Arial"/>
                <a:sym typeface="Arial"/>
              </a:rPr>
              <a:t>Exploring with various organizations opportunity to leverage ACT workflow reengineering methods/tools and collaborations</a:t>
            </a:r>
            <a:endParaRPr/>
          </a:p>
        </p:txBody>
      </p:sp>
      <p:sp>
        <p:nvSpPr>
          <p:cNvPr id="870" name="Google Shape;870;p44"/>
          <p:cNvSpPr txBox="1"/>
          <p:nvPr>
            <p:ph type="title"/>
          </p:nvPr>
        </p:nvSpPr>
        <p:spPr>
          <a:xfrm>
            <a:off x="1981200" y="274639"/>
            <a:ext cx="8229600" cy="806037"/>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Lucida Sans"/>
              <a:buNone/>
            </a:pPr>
            <a:r>
              <a:rPr lang="en-US" sz="2800"/>
              <a:t>Other care transformation/LHS initiatives in various stages of leveraging ACT offerings</a:t>
            </a:r>
            <a:endParaRPr/>
          </a:p>
        </p:txBody>
      </p:sp>
      <p:sp>
        <p:nvSpPr>
          <p:cNvPr id="871" name="Google Shape;871;p4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45"/>
          <p:cNvSpPr txBox="1"/>
          <p:nvPr>
            <p:ph type="title"/>
          </p:nvPr>
        </p:nvSpPr>
        <p:spPr>
          <a:xfrm>
            <a:off x="508467" y="485336"/>
            <a:ext cx="9252549"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2800"/>
              <a:buFont typeface="Lucida Sans"/>
              <a:buNone/>
            </a:pPr>
            <a:r>
              <a:rPr lang="en-US" sz="3400"/>
              <a:t>Sample ACT collaboration opportunities</a:t>
            </a:r>
            <a:endParaRPr sz="3400"/>
          </a:p>
        </p:txBody>
      </p:sp>
      <p:sp>
        <p:nvSpPr>
          <p:cNvPr id="877" name="Google Shape;877;p45"/>
          <p:cNvSpPr txBox="1"/>
          <p:nvPr>
            <p:ph idx="1" type="body"/>
          </p:nvPr>
        </p:nvSpPr>
        <p:spPr>
          <a:xfrm>
            <a:off x="371064" y="1429991"/>
            <a:ext cx="10843474" cy="4894609"/>
          </a:xfrm>
          <a:prstGeom prst="rect">
            <a:avLst/>
          </a:prstGeom>
          <a:noFill/>
          <a:ln>
            <a:noFill/>
          </a:ln>
        </p:spPr>
        <p:txBody>
          <a:bodyPr anchorCtr="0" anchor="t" bIns="91425" lIns="91425" spcFirstLastPara="1" rIns="91425" wrap="square" tIns="91425">
            <a:normAutofit lnSpcReduction="10000"/>
          </a:bodyPr>
          <a:lstStyle/>
          <a:p>
            <a:pPr indent="0" lvl="0" marL="114300" rtl="0" algn="l">
              <a:spcBef>
                <a:spcPts val="0"/>
              </a:spcBef>
              <a:spcAft>
                <a:spcPts val="0"/>
              </a:spcAft>
              <a:buSzPts val="1800"/>
              <a:buNone/>
            </a:pPr>
            <a:r>
              <a:rPr b="1" lang="en-US" sz="1800">
                <a:solidFill>
                  <a:srgbClr val="00B0F0"/>
                </a:solidFill>
                <a:latin typeface="Arial"/>
                <a:ea typeface="Arial"/>
                <a:cs typeface="Arial"/>
                <a:sym typeface="Arial"/>
              </a:rPr>
              <a:t>Quality Improvement / Care Transformation / LHS / High Reliability / Informatics Education</a:t>
            </a:r>
            <a:endParaRPr/>
          </a:p>
          <a:p>
            <a:pPr indent="-342900" lvl="0" marL="457200" rtl="0" algn="l">
              <a:spcBef>
                <a:spcPts val="600"/>
              </a:spcBef>
              <a:spcAft>
                <a:spcPts val="0"/>
              </a:spcAft>
              <a:buSzPts val="1800"/>
              <a:buNone/>
            </a:pPr>
            <a:r>
              <a:t/>
            </a:r>
            <a:endParaRPr b="0" i="0" sz="1200">
              <a:solidFill>
                <a:srgbClr val="222222"/>
              </a:solidFill>
              <a:latin typeface="Arial"/>
              <a:ea typeface="Arial"/>
              <a:cs typeface="Arial"/>
              <a:sym typeface="Arial"/>
            </a:endParaRPr>
          </a:p>
          <a:p>
            <a:pPr indent="-342900" lvl="0" marL="457200" rtl="0" algn="l">
              <a:spcBef>
                <a:spcPts val="0"/>
              </a:spcBef>
              <a:spcAft>
                <a:spcPts val="0"/>
              </a:spcAft>
              <a:buSzPts val="1800"/>
              <a:buFont typeface="Arial"/>
              <a:buChar char="•"/>
            </a:pPr>
            <a:r>
              <a:rPr lang="en-US" sz="1600">
                <a:solidFill>
                  <a:srgbClr val="000000"/>
                </a:solidFill>
                <a:latin typeface="Arial"/>
                <a:ea typeface="Arial"/>
                <a:cs typeface="Arial"/>
                <a:sym typeface="Arial"/>
              </a:rPr>
              <a:t>Do </a:t>
            </a:r>
            <a:r>
              <a:rPr i="1" lang="en-US" sz="1600">
                <a:solidFill>
                  <a:srgbClr val="000000"/>
                </a:solidFill>
                <a:latin typeface="Arial"/>
                <a:ea typeface="Arial"/>
                <a:cs typeface="Arial"/>
                <a:sym typeface="Arial"/>
              </a:rPr>
              <a:t>WRW PDSA </a:t>
            </a:r>
            <a:r>
              <a:rPr lang="en-US" sz="1600">
                <a:solidFill>
                  <a:srgbClr val="000000"/>
                </a:solidFill>
                <a:latin typeface="Arial"/>
                <a:ea typeface="Arial"/>
                <a:cs typeface="Arial"/>
                <a:sym typeface="Arial"/>
              </a:rPr>
              <a:t>to test if these methods/tools augment a current target-focused strategic effort and accelerate progress toward clinical and business goals; scale successful results</a:t>
            </a:r>
            <a:endParaRPr/>
          </a:p>
          <a:p>
            <a:pPr indent="-342900" lvl="0" marL="457200" rtl="0" algn="l">
              <a:spcBef>
                <a:spcPts val="1800"/>
              </a:spcBef>
              <a:spcAft>
                <a:spcPts val="0"/>
              </a:spcAft>
              <a:buSzPts val="1800"/>
              <a:buFont typeface="Arial"/>
              <a:buChar char="•"/>
            </a:pPr>
            <a:r>
              <a:rPr lang="en-US" sz="1600">
                <a:solidFill>
                  <a:srgbClr val="000000"/>
                </a:solidFill>
                <a:latin typeface="Arial"/>
                <a:ea typeface="Arial"/>
                <a:cs typeface="Arial"/>
                <a:sym typeface="Arial"/>
              </a:rPr>
              <a:t>Explore if WRWs and related ACT offerings can </a:t>
            </a:r>
            <a:r>
              <a:rPr i="1" lang="en-US" sz="1600">
                <a:solidFill>
                  <a:srgbClr val="000000"/>
                </a:solidFill>
                <a:latin typeface="Arial"/>
                <a:ea typeface="Arial"/>
                <a:cs typeface="Arial"/>
                <a:sym typeface="Arial"/>
              </a:rPr>
              <a:t>foster cross fertilization </a:t>
            </a:r>
            <a:r>
              <a:rPr lang="en-US" sz="1600">
                <a:solidFill>
                  <a:srgbClr val="000000"/>
                </a:solidFill>
                <a:latin typeface="Arial"/>
                <a:ea typeface="Arial"/>
                <a:cs typeface="Arial"/>
                <a:sym typeface="Arial"/>
              </a:rPr>
              <a:t>across targets </a:t>
            </a:r>
            <a:r>
              <a:rPr i="1" lang="en-US" sz="1600">
                <a:solidFill>
                  <a:srgbClr val="000000"/>
                </a:solidFill>
                <a:latin typeface="Arial"/>
                <a:ea typeface="Arial"/>
                <a:cs typeface="Arial"/>
                <a:sym typeface="Arial"/>
              </a:rPr>
              <a:t>within your organization </a:t>
            </a:r>
            <a:r>
              <a:rPr lang="en-US" sz="1600">
                <a:solidFill>
                  <a:srgbClr val="000000"/>
                </a:solidFill>
                <a:latin typeface="Arial"/>
                <a:ea typeface="Arial"/>
                <a:cs typeface="Arial"/>
                <a:sym typeface="Arial"/>
              </a:rPr>
              <a:t>and </a:t>
            </a:r>
            <a:r>
              <a:rPr i="1" lang="en-US" sz="1600">
                <a:solidFill>
                  <a:srgbClr val="000000"/>
                </a:solidFill>
                <a:latin typeface="Arial"/>
                <a:ea typeface="Arial"/>
                <a:cs typeface="Arial"/>
                <a:sym typeface="Arial"/>
              </a:rPr>
              <a:t>with other organizations</a:t>
            </a:r>
            <a:r>
              <a:rPr lang="en-US" sz="1600">
                <a:solidFill>
                  <a:srgbClr val="000000"/>
                </a:solidFill>
                <a:latin typeface="Arial"/>
                <a:ea typeface="Arial"/>
                <a:cs typeface="Arial"/>
                <a:sym typeface="Arial"/>
              </a:rPr>
              <a:t>; e.g., by forming or leveraging learning communities</a:t>
            </a:r>
            <a:endParaRPr/>
          </a:p>
          <a:p>
            <a:pPr indent="-342900" lvl="0" marL="457200" rtl="0" algn="l">
              <a:spcBef>
                <a:spcPts val="1800"/>
              </a:spcBef>
              <a:spcAft>
                <a:spcPts val="0"/>
              </a:spcAft>
              <a:buSzPts val="1800"/>
              <a:buFont typeface="Arial"/>
              <a:buChar char="•"/>
            </a:pPr>
            <a:r>
              <a:rPr lang="en-US" sz="1600">
                <a:solidFill>
                  <a:srgbClr val="000000"/>
                </a:solidFill>
                <a:latin typeface="Arial"/>
                <a:ea typeface="Arial"/>
                <a:cs typeface="Arial"/>
                <a:sym typeface="Arial"/>
              </a:rPr>
              <a:t>Leverage ACT collaborations / methods / tools (e.g., WRWs, Collaboration Whiteboards, Transformation Initiative Catalog), to create or </a:t>
            </a:r>
            <a:r>
              <a:rPr i="1" lang="en-US" sz="1600">
                <a:solidFill>
                  <a:srgbClr val="000000"/>
                </a:solidFill>
                <a:latin typeface="Arial"/>
                <a:ea typeface="Arial"/>
                <a:cs typeface="Arial"/>
                <a:sym typeface="Arial"/>
              </a:rPr>
              <a:t>enhance target-focused learning communities</a:t>
            </a:r>
            <a:endParaRPr/>
          </a:p>
          <a:p>
            <a:pPr indent="-342900" lvl="0" marL="457200" rtl="0" algn="l">
              <a:spcBef>
                <a:spcPts val="1800"/>
              </a:spcBef>
              <a:spcAft>
                <a:spcPts val="0"/>
              </a:spcAft>
              <a:buSzPts val="1800"/>
              <a:buFont typeface="Arial"/>
              <a:buChar char="•"/>
            </a:pPr>
            <a:r>
              <a:rPr i="1" lang="en-US" sz="1600">
                <a:solidFill>
                  <a:srgbClr val="000000"/>
                </a:solidFill>
                <a:latin typeface="Arial"/>
                <a:ea typeface="Arial"/>
                <a:cs typeface="Arial"/>
                <a:sym typeface="Arial"/>
              </a:rPr>
              <a:t>Leverage ACT collaborations </a:t>
            </a:r>
            <a:r>
              <a:rPr lang="en-US" sz="1600">
                <a:solidFill>
                  <a:srgbClr val="000000"/>
                </a:solidFill>
                <a:latin typeface="Arial"/>
                <a:ea typeface="Arial"/>
                <a:cs typeface="Arial"/>
                <a:sym typeface="Arial"/>
              </a:rPr>
              <a:t>with key stakeholder groups – e.g., HL7, EHR vendors, federal agencies, quality improvement organizations, public health, payers, measure developers – to support local efforts</a:t>
            </a:r>
            <a:endParaRPr/>
          </a:p>
          <a:p>
            <a:pPr indent="-342900" lvl="0" marL="457200" rtl="0" algn="l">
              <a:spcBef>
                <a:spcPts val="1800"/>
              </a:spcBef>
              <a:spcAft>
                <a:spcPts val="0"/>
              </a:spcAft>
              <a:buSzPts val="1800"/>
              <a:buFont typeface="Arial"/>
              <a:buChar char="•"/>
            </a:pPr>
            <a:r>
              <a:rPr lang="en-US" sz="1600">
                <a:solidFill>
                  <a:srgbClr val="000000"/>
                </a:solidFill>
                <a:latin typeface="Arial"/>
                <a:ea typeface="Arial"/>
                <a:cs typeface="Arial"/>
                <a:sym typeface="Arial"/>
              </a:rPr>
              <a:t>Leverage ACT activities as a </a:t>
            </a:r>
            <a:r>
              <a:rPr i="1" lang="en-US" sz="1600">
                <a:solidFill>
                  <a:srgbClr val="000000"/>
                </a:solidFill>
                <a:latin typeface="Arial"/>
                <a:ea typeface="Arial"/>
                <a:cs typeface="Arial"/>
                <a:sym typeface="Arial"/>
              </a:rPr>
              <a:t>‘learning lab’ </a:t>
            </a:r>
            <a:r>
              <a:rPr lang="en-US" sz="1600">
                <a:solidFill>
                  <a:srgbClr val="000000"/>
                </a:solidFill>
                <a:latin typeface="Arial"/>
                <a:ea typeface="Arial"/>
                <a:cs typeface="Arial"/>
                <a:sym typeface="Arial"/>
              </a:rPr>
              <a:t>for trainees / learners  (ACT has provided semester practicum experiences for 3 informatics master’s students and an MD/PhD student) </a:t>
            </a:r>
            <a:endParaRPr/>
          </a:p>
          <a:p>
            <a:pPr indent="-342900" lvl="0" marL="457200" rtl="0" algn="l">
              <a:spcBef>
                <a:spcPts val="1800"/>
              </a:spcBef>
              <a:spcAft>
                <a:spcPts val="1800"/>
              </a:spcAft>
              <a:buSzPts val="1800"/>
              <a:buFont typeface="Arial"/>
              <a:buChar char="•"/>
            </a:pPr>
            <a:r>
              <a:rPr lang="en-US" sz="1600">
                <a:solidFill>
                  <a:srgbClr val="000000"/>
                </a:solidFill>
                <a:latin typeface="Arial"/>
                <a:ea typeface="Arial"/>
                <a:cs typeface="Arial"/>
                <a:sym typeface="Arial"/>
              </a:rPr>
              <a:t>Engage with Steering Committee to drive efforts to </a:t>
            </a:r>
            <a:r>
              <a:rPr i="1" lang="en-US" sz="1600">
                <a:solidFill>
                  <a:srgbClr val="000000"/>
                </a:solidFill>
                <a:latin typeface="Arial"/>
                <a:ea typeface="Arial"/>
                <a:cs typeface="Arial"/>
                <a:sym typeface="Arial"/>
              </a:rPr>
              <a:t>enhance the healthcare ecosystem </a:t>
            </a:r>
            <a:r>
              <a:rPr lang="en-US" sz="1600">
                <a:solidFill>
                  <a:srgbClr val="000000"/>
                </a:solidFill>
                <a:latin typeface="Arial"/>
                <a:ea typeface="Arial"/>
                <a:cs typeface="Arial"/>
                <a:sym typeface="Arial"/>
              </a:rPr>
              <a:t>in which you, your partners, and others operate</a:t>
            </a:r>
            <a:endParaRPr/>
          </a:p>
        </p:txBody>
      </p:sp>
      <p:sp>
        <p:nvSpPr>
          <p:cNvPr id="878" name="Google Shape;878;p45"/>
          <p:cNvSpPr txBox="1"/>
          <p:nvPr>
            <p:ph idx="12" type="sldNum"/>
          </p:nvPr>
        </p:nvSpPr>
        <p:spPr>
          <a:xfrm>
            <a:off x="9982200" y="6324600"/>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pic>
        <p:nvPicPr>
          <p:cNvPr id="879" name="Google Shape;879;p45"/>
          <p:cNvPicPr preferRelativeResize="0"/>
          <p:nvPr/>
        </p:nvPicPr>
        <p:blipFill rotWithShape="1">
          <a:blip r:embed="rId3">
            <a:alphaModFix/>
          </a:blip>
          <a:srcRect b="0" l="0" r="0" t="0"/>
          <a:stretch/>
        </p:blipFill>
        <p:spPr>
          <a:xfrm>
            <a:off x="10121462" y="97118"/>
            <a:ext cx="1895914" cy="1225152"/>
          </a:xfrm>
          <a:prstGeom prst="rect">
            <a:avLst/>
          </a:prstGeom>
          <a:noFill/>
          <a:ln>
            <a:noFill/>
          </a:ln>
        </p:spPr>
      </p:pic>
      <p:sp>
        <p:nvSpPr>
          <p:cNvPr id="880" name="Google Shape;880;p45"/>
          <p:cNvSpPr txBox="1"/>
          <p:nvPr/>
        </p:nvSpPr>
        <p:spPr>
          <a:xfrm>
            <a:off x="11069419" y="1322269"/>
            <a:ext cx="111921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Arial"/>
                <a:ea typeface="Arial"/>
                <a:cs typeface="Arial"/>
                <a:sym typeface="Arial"/>
              </a:rPr>
              <a:t>Image credit: </a:t>
            </a:r>
            <a:r>
              <a:rPr lang="en-US" sz="800" u="sng">
                <a:solidFill>
                  <a:schemeClr val="hlink"/>
                </a:solidFill>
                <a:latin typeface="Arial"/>
                <a:ea typeface="Arial"/>
                <a:cs typeface="Arial"/>
                <a:sym typeface="Arial"/>
                <a:hlinkClick r:id="rId4"/>
              </a:rPr>
              <a:t>freepik</a:t>
            </a:r>
            <a:endParaRPr sz="800">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46"/>
          <p:cNvSpPr txBox="1"/>
          <p:nvPr>
            <p:ph type="title"/>
          </p:nvPr>
        </p:nvSpPr>
        <p:spPr>
          <a:xfrm>
            <a:off x="1513579" y="457200"/>
            <a:ext cx="8866936" cy="5727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2"/>
              </a:buClr>
              <a:buSzPct val="153863"/>
              <a:buFont typeface="Lucida Sans"/>
              <a:buNone/>
            </a:pPr>
            <a:r>
              <a:rPr lang="en-US"/>
              <a:t>Ways to leverage ACT in your work</a:t>
            </a:r>
            <a:endParaRPr sz="2022"/>
          </a:p>
        </p:txBody>
      </p:sp>
      <p:sp>
        <p:nvSpPr>
          <p:cNvPr id="886" name="Google Shape;886;p46"/>
          <p:cNvSpPr txBox="1"/>
          <p:nvPr>
            <p:ph idx="1" type="body"/>
          </p:nvPr>
        </p:nvSpPr>
        <p:spPr>
          <a:xfrm>
            <a:off x="400896" y="1238536"/>
            <a:ext cx="8340768" cy="4877427"/>
          </a:xfrm>
          <a:prstGeom prst="rect">
            <a:avLst/>
          </a:prstGeom>
          <a:noFill/>
          <a:ln>
            <a:noFill/>
          </a:ln>
        </p:spPr>
        <p:txBody>
          <a:bodyPr anchorCtr="0" anchor="t" bIns="91425" lIns="91425" spcFirstLastPara="1" rIns="91425" wrap="square" tIns="91425">
            <a:normAutofit lnSpcReduction="10000"/>
          </a:bodyPr>
          <a:lstStyle/>
          <a:p>
            <a:pPr indent="0" lvl="0" marL="114300" rtl="0" algn="l">
              <a:spcBef>
                <a:spcPts val="0"/>
              </a:spcBef>
              <a:spcAft>
                <a:spcPts val="0"/>
              </a:spcAft>
              <a:buSzPts val="1800"/>
              <a:buNone/>
            </a:pPr>
            <a:r>
              <a:rPr b="1" i="0" lang="en-US" sz="1600" u="none" strike="noStrike">
                <a:solidFill>
                  <a:srgbClr val="00B0F0"/>
                </a:solidFill>
                <a:latin typeface="Arial"/>
                <a:ea typeface="Arial"/>
                <a:cs typeface="Arial"/>
                <a:sym typeface="Arial"/>
              </a:rPr>
              <a:t>Support for Organizations</a:t>
            </a:r>
            <a:endParaRPr/>
          </a:p>
          <a:p>
            <a:pPr indent="-342900" lvl="0" marL="457200" rtl="0" algn="l">
              <a:spcBef>
                <a:spcPts val="600"/>
              </a:spcBef>
              <a:spcAft>
                <a:spcPts val="0"/>
              </a:spcAft>
              <a:buSzPts val="1800"/>
              <a:buNone/>
            </a:pPr>
            <a:r>
              <a:rPr b="0" i="0" lang="en-US" sz="1400" u="none" strike="noStrike">
                <a:solidFill>
                  <a:srgbClr val="000000"/>
                </a:solidFill>
                <a:latin typeface="Arial"/>
                <a:ea typeface="Arial"/>
                <a:cs typeface="Arial"/>
                <a:sym typeface="Arial"/>
              </a:rPr>
              <a:t>	ACT can enhance an organization’s </a:t>
            </a:r>
            <a:r>
              <a:rPr b="0" i="1" lang="en-US" sz="1400" u="none" strike="noStrike">
                <a:solidFill>
                  <a:srgbClr val="000000"/>
                </a:solidFill>
                <a:latin typeface="Arial"/>
                <a:ea typeface="Arial"/>
                <a:cs typeface="Arial"/>
                <a:sym typeface="Arial"/>
              </a:rPr>
              <a:t>new or existing care transformation / LHS initiatives</a:t>
            </a:r>
            <a:r>
              <a:rPr b="0" i="0" lang="en-US" sz="1400" u="none" strike="noStrike">
                <a:solidFill>
                  <a:srgbClr val="000000"/>
                </a:solidFill>
                <a:latin typeface="Arial"/>
                <a:ea typeface="Arial"/>
                <a:cs typeface="Arial"/>
                <a:sym typeface="Arial"/>
              </a:rPr>
              <a:t>:</a:t>
            </a:r>
            <a:endParaRPr b="0" sz="1400">
              <a:latin typeface="Arial"/>
              <a:ea typeface="Arial"/>
              <a:cs typeface="Arial"/>
              <a:sym typeface="Arial"/>
            </a:endParaRPr>
          </a:p>
          <a:p>
            <a:pPr indent="-285750" lvl="0" marL="285750" rtl="0" algn="l">
              <a:spcBef>
                <a:spcPts val="1200"/>
              </a:spcBef>
              <a:spcAft>
                <a:spcPts val="0"/>
              </a:spcAft>
              <a:buSzPts val="1800"/>
              <a:buFont typeface="Arial"/>
              <a:buChar char="•"/>
            </a:pPr>
            <a:r>
              <a:rPr i="1" lang="en-US" sz="1400" u="none" strike="noStrike">
                <a:solidFill>
                  <a:srgbClr val="000000"/>
                </a:solidFill>
                <a:latin typeface="Arial"/>
                <a:ea typeface="Arial"/>
                <a:cs typeface="Arial"/>
                <a:sym typeface="Arial"/>
              </a:rPr>
              <a:t>Analysis/Recommendations: </a:t>
            </a:r>
            <a:r>
              <a:rPr b="0" i="0" lang="en-US" sz="1400" u="none" strike="noStrike">
                <a:solidFill>
                  <a:srgbClr val="000000"/>
                </a:solidFill>
                <a:latin typeface="Arial"/>
                <a:ea typeface="Arial"/>
                <a:cs typeface="Arial"/>
                <a:sym typeface="Arial"/>
              </a:rPr>
              <a:t>e.g., leveraging WRWs to ‘get the </a:t>
            </a:r>
            <a:r>
              <a:rPr b="0" i="0" lang="en-US" sz="1400" u="sng" strike="noStrike">
                <a:solidFill>
                  <a:srgbClr val="00B0F0"/>
                </a:solidFill>
                <a:latin typeface="Arial"/>
                <a:ea typeface="Arial"/>
                <a:cs typeface="Arial"/>
                <a:sym typeface="Arial"/>
                <a:hlinkClick r:id="rId3">
                  <a:extLst>
                    <a:ext uri="{A12FA001-AC4F-418D-AE19-62706E023703}">
                      <ahyp:hlinkClr val="tx"/>
                    </a:ext>
                  </a:extLst>
                </a:hlinkClick>
              </a:rPr>
              <a:t>CDS/LHS 5 rights</a:t>
            </a:r>
            <a:r>
              <a:rPr b="0" i="0" lang="en-US" sz="1400" u="none" strike="noStrike">
                <a:solidFill>
                  <a:srgbClr val="00B0F0"/>
                </a:solidFill>
                <a:latin typeface="Arial"/>
                <a:ea typeface="Arial"/>
                <a:cs typeface="Arial"/>
                <a:sym typeface="Arial"/>
              </a:rPr>
              <a:t>’ </a:t>
            </a:r>
            <a:r>
              <a:rPr b="0" i="0" lang="en-US" sz="1400" u="none" strike="noStrike">
                <a:solidFill>
                  <a:srgbClr val="000000"/>
                </a:solidFill>
                <a:latin typeface="Arial"/>
                <a:ea typeface="Arial"/>
                <a:cs typeface="Arial"/>
                <a:sym typeface="Arial"/>
              </a:rPr>
              <a:t>right, improving stakeholder engagement and shared vision, improving program management efficiency</a:t>
            </a:r>
            <a:endParaRPr/>
          </a:p>
          <a:p>
            <a:pPr indent="-285750" lvl="0" marL="285750" rtl="0" algn="l">
              <a:spcBef>
                <a:spcPts val="600"/>
              </a:spcBef>
              <a:spcAft>
                <a:spcPts val="0"/>
              </a:spcAft>
              <a:buSzPts val="1800"/>
              <a:buFont typeface="Arial"/>
              <a:buChar char="•"/>
            </a:pPr>
            <a:r>
              <a:rPr i="1" lang="en-US" sz="1400" u="none" strike="noStrike">
                <a:solidFill>
                  <a:srgbClr val="000000"/>
                </a:solidFill>
                <a:latin typeface="Arial"/>
                <a:ea typeface="Arial"/>
                <a:cs typeface="Arial"/>
                <a:sym typeface="Arial"/>
              </a:rPr>
              <a:t>Facilitation: </a:t>
            </a:r>
            <a:r>
              <a:rPr b="0" i="0" lang="en-US" sz="1400" u="none" strike="noStrike">
                <a:solidFill>
                  <a:srgbClr val="000000"/>
                </a:solidFill>
                <a:latin typeface="Arial"/>
                <a:ea typeface="Arial"/>
                <a:cs typeface="Arial"/>
                <a:sym typeface="Arial"/>
              </a:rPr>
              <a:t>e.g., work directly with program participants in the organization to support program activities (using WRWs, program charters, monitoring / refining program activities)</a:t>
            </a:r>
            <a:endParaRPr/>
          </a:p>
          <a:p>
            <a:pPr indent="-285750" lvl="0" marL="285750" rtl="0" algn="l">
              <a:spcBef>
                <a:spcPts val="600"/>
              </a:spcBef>
              <a:spcAft>
                <a:spcPts val="0"/>
              </a:spcAft>
              <a:buSzPts val="1800"/>
              <a:buFont typeface="Arial"/>
              <a:buChar char="•"/>
            </a:pPr>
            <a:r>
              <a:rPr i="1" lang="en-US" sz="1400" u="none" strike="noStrike">
                <a:solidFill>
                  <a:srgbClr val="000000"/>
                </a:solidFill>
                <a:latin typeface="Arial"/>
                <a:ea typeface="Arial"/>
                <a:cs typeface="Arial"/>
                <a:sym typeface="Arial"/>
              </a:rPr>
              <a:t>Training: </a:t>
            </a:r>
            <a:r>
              <a:rPr b="0" i="0" lang="en-US" sz="1400" u="none" strike="noStrike">
                <a:solidFill>
                  <a:srgbClr val="000000"/>
                </a:solidFill>
                <a:latin typeface="Arial"/>
                <a:ea typeface="Arial"/>
                <a:cs typeface="Arial"/>
                <a:sym typeface="Arial"/>
              </a:rPr>
              <a:t>e.g., on using WRWs to analyze and improve workflows and targeted outcomes</a:t>
            </a:r>
            <a:endParaRPr/>
          </a:p>
          <a:p>
            <a:pPr indent="-285750" lvl="0" marL="285750" rtl="0" algn="l">
              <a:spcBef>
                <a:spcPts val="600"/>
              </a:spcBef>
              <a:spcAft>
                <a:spcPts val="0"/>
              </a:spcAft>
              <a:buSzPts val="1800"/>
              <a:buFont typeface="Arial"/>
              <a:buChar char="•"/>
            </a:pPr>
            <a:r>
              <a:rPr i="1" lang="en-US" sz="1400">
                <a:solidFill>
                  <a:srgbClr val="000000"/>
                </a:solidFill>
                <a:latin typeface="Arial"/>
                <a:ea typeface="Arial"/>
                <a:cs typeface="Arial"/>
                <a:sym typeface="Arial"/>
              </a:rPr>
              <a:t>Networking: </a:t>
            </a:r>
            <a:r>
              <a:rPr lang="en-US" sz="1400">
                <a:solidFill>
                  <a:srgbClr val="000000"/>
                </a:solidFill>
                <a:latin typeface="Arial"/>
                <a:ea typeface="Arial"/>
                <a:cs typeface="Arial"/>
                <a:sym typeface="Arial"/>
              </a:rPr>
              <a:t>E</a:t>
            </a:r>
            <a:r>
              <a:rPr b="0" i="0" lang="en-US" sz="1400" u="none" strike="noStrike">
                <a:solidFill>
                  <a:srgbClr val="000000"/>
                </a:solidFill>
                <a:latin typeface="Arial"/>
                <a:ea typeface="Arial"/>
                <a:cs typeface="Arial"/>
                <a:sym typeface="Arial"/>
              </a:rPr>
              <a:t>ngage others from the </a:t>
            </a:r>
            <a:r>
              <a:rPr b="0" i="0" lang="en-US" sz="1400" u="sng" strike="noStrike">
                <a:solidFill>
                  <a:srgbClr val="00B0F0"/>
                </a:solidFill>
                <a:latin typeface="Arial"/>
                <a:ea typeface="Arial"/>
                <a:cs typeface="Arial"/>
                <a:sym typeface="Arial"/>
                <a:hlinkClick r:id="rId4">
                  <a:extLst>
                    <a:ext uri="{A12FA001-AC4F-418D-AE19-62706E023703}">
                      <ahyp:hlinkClr val="tx"/>
                    </a:ext>
                  </a:extLst>
                </a:hlinkClick>
              </a:rPr>
              <a:t>Steering Committee</a:t>
            </a:r>
            <a:r>
              <a:rPr b="0" i="0" lang="en-US" sz="1400" u="none" strike="noStrike">
                <a:solidFill>
                  <a:srgbClr val="00B0F0"/>
                </a:solidFill>
                <a:latin typeface="Arial"/>
                <a:ea typeface="Arial"/>
                <a:cs typeface="Arial"/>
                <a:sym typeface="Arial"/>
              </a:rPr>
              <a:t> </a:t>
            </a:r>
            <a:r>
              <a:rPr b="0" i="0" lang="en-US" sz="1400" u="none" strike="noStrike">
                <a:solidFill>
                  <a:srgbClr val="000000"/>
                </a:solidFill>
                <a:latin typeface="Arial"/>
                <a:ea typeface="Arial"/>
                <a:cs typeface="Arial"/>
                <a:sym typeface="Arial"/>
              </a:rPr>
              <a:t>and </a:t>
            </a:r>
            <a:r>
              <a:rPr b="0" i="0" lang="en-US" sz="1400" u="sng" strike="noStrike">
                <a:solidFill>
                  <a:srgbClr val="00B0F0"/>
                </a:solidFill>
                <a:latin typeface="Arial"/>
                <a:ea typeface="Arial"/>
                <a:cs typeface="Arial"/>
                <a:sym typeface="Arial"/>
                <a:hlinkClick r:id="rId5">
                  <a:extLst>
                    <a:ext uri="{A12FA001-AC4F-418D-AE19-62706E023703}">
                      <ahyp:hlinkClr val="tx"/>
                    </a:ext>
                  </a:extLst>
                </a:hlinkClick>
              </a:rPr>
              <a:t>network of ACT collaborators</a:t>
            </a:r>
            <a:endParaRPr b="0" i="0" sz="1400" u="none" strike="noStrike">
              <a:solidFill>
                <a:srgbClr val="00B0F0"/>
              </a:solidFill>
              <a:latin typeface="Arial"/>
              <a:ea typeface="Arial"/>
              <a:cs typeface="Arial"/>
              <a:sym typeface="Arial"/>
            </a:endParaRPr>
          </a:p>
          <a:p>
            <a:pPr indent="0" lvl="0" marL="114300" rtl="0" algn="l">
              <a:spcBef>
                <a:spcPts val="600"/>
              </a:spcBef>
              <a:spcAft>
                <a:spcPts val="0"/>
              </a:spcAft>
              <a:buSzPts val="1800"/>
              <a:buNone/>
            </a:pPr>
            <a:r>
              <a:t/>
            </a:r>
            <a:endParaRPr b="1" sz="1600">
              <a:solidFill>
                <a:srgbClr val="000000"/>
              </a:solidFill>
              <a:latin typeface="Arial"/>
              <a:ea typeface="Arial"/>
              <a:cs typeface="Arial"/>
              <a:sym typeface="Arial"/>
            </a:endParaRPr>
          </a:p>
          <a:p>
            <a:pPr indent="0" lvl="0" marL="114300" rtl="0" algn="l">
              <a:spcBef>
                <a:spcPts val="600"/>
              </a:spcBef>
              <a:spcAft>
                <a:spcPts val="0"/>
              </a:spcAft>
              <a:buSzPts val="1800"/>
              <a:buNone/>
            </a:pPr>
            <a:r>
              <a:rPr b="1" lang="en-US" sz="1600">
                <a:solidFill>
                  <a:srgbClr val="00B0F0"/>
                </a:solidFill>
                <a:latin typeface="Arial"/>
                <a:ea typeface="Arial"/>
                <a:cs typeface="Arial"/>
                <a:sym typeface="Arial"/>
              </a:rPr>
              <a:t>Support for Cross-organization Initiatives </a:t>
            </a:r>
            <a:endParaRPr/>
          </a:p>
          <a:p>
            <a:pPr indent="-342900" lvl="0" marL="457200" rtl="0" algn="l">
              <a:spcBef>
                <a:spcPts val="600"/>
              </a:spcBef>
              <a:spcAft>
                <a:spcPts val="0"/>
              </a:spcAft>
              <a:buSzPts val="1800"/>
              <a:buNone/>
            </a:pPr>
            <a:r>
              <a:rPr lang="en-US" sz="1400">
                <a:solidFill>
                  <a:srgbClr val="000000"/>
                </a:solidFill>
                <a:latin typeface="Arial"/>
                <a:ea typeface="Arial"/>
                <a:cs typeface="Arial"/>
                <a:sym typeface="Arial"/>
              </a:rPr>
              <a:t>	ACT is fostering cross-organization initiatives to improve targeted outcomes in a scalable manner:</a:t>
            </a:r>
            <a:endParaRPr/>
          </a:p>
          <a:p>
            <a:pPr indent="-342900" lvl="0" marL="457200" rtl="0" algn="l">
              <a:spcBef>
                <a:spcPts val="1200"/>
              </a:spcBef>
              <a:spcAft>
                <a:spcPts val="0"/>
              </a:spcAft>
              <a:buSzPts val="1800"/>
              <a:buFont typeface="Arial"/>
              <a:buChar char="•"/>
            </a:pPr>
            <a:r>
              <a:rPr i="1" lang="en-US" sz="1400">
                <a:solidFill>
                  <a:srgbClr val="000000"/>
                </a:solidFill>
                <a:latin typeface="Arial"/>
                <a:ea typeface="Arial"/>
                <a:cs typeface="Arial"/>
                <a:sym typeface="Arial"/>
              </a:rPr>
              <a:t>Developing / Enhancing Learning Communities: </a:t>
            </a:r>
            <a:r>
              <a:rPr lang="en-US" sz="1400">
                <a:solidFill>
                  <a:srgbClr val="000000"/>
                </a:solidFill>
                <a:latin typeface="Arial"/>
                <a:ea typeface="Arial"/>
                <a:cs typeface="Arial"/>
                <a:sym typeface="Arial"/>
              </a:rPr>
              <a:t>e.g., using WRWs/Whiteboard to support target-focused efforts </a:t>
            </a:r>
            <a:r>
              <a:rPr i="1" lang="en-US" sz="1400">
                <a:solidFill>
                  <a:srgbClr val="000000"/>
                </a:solidFill>
                <a:latin typeface="Arial"/>
                <a:ea typeface="Arial"/>
                <a:cs typeface="Arial"/>
                <a:sym typeface="Arial"/>
              </a:rPr>
              <a:t>within</a:t>
            </a:r>
            <a:r>
              <a:rPr lang="en-US" sz="1400">
                <a:solidFill>
                  <a:srgbClr val="000000"/>
                </a:solidFill>
                <a:latin typeface="Arial"/>
                <a:ea typeface="Arial"/>
                <a:cs typeface="Arial"/>
                <a:sym typeface="Arial"/>
              </a:rPr>
              <a:t> participating health systems and spread successful approaches </a:t>
            </a:r>
            <a:r>
              <a:rPr i="1" lang="en-US" sz="1400">
                <a:solidFill>
                  <a:srgbClr val="000000"/>
                </a:solidFill>
                <a:latin typeface="Arial"/>
                <a:ea typeface="Arial"/>
                <a:cs typeface="Arial"/>
                <a:sym typeface="Arial"/>
              </a:rPr>
              <a:t>among</a:t>
            </a:r>
            <a:r>
              <a:rPr lang="en-US" sz="1400">
                <a:solidFill>
                  <a:srgbClr val="000000"/>
                </a:solidFill>
                <a:latin typeface="Arial"/>
                <a:ea typeface="Arial"/>
                <a:cs typeface="Arial"/>
                <a:sym typeface="Arial"/>
              </a:rPr>
              <a:t> them.</a:t>
            </a:r>
            <a:endParaRPr b="1" i="0" sz="1400" u="none" strike="noStrike">
              <a:solidFill>
                <a:srgbClr val="000000"/>
              </a:solidFill>
              <a:latin typeface="Arial"/>
              <a:ea typeface="Arial"/>
              <a:cs typeface="Arial"/>
              <a:sym typeface="Arial"/>
            </a:endParaRPr>
          </a:p>
          <a:p>
            <a:pPr indent="-342900" lvl="0" marL="457200" rtl="0" algn="l">
              <a:spcBef>
                <a:spcPts val="600"/>
              </a:spcBef>
              <a:spcAft>
                <a:spcPts val="0"/>
              </a:spcAft>
              <a:buSzPts val="1800"/>
              <a:buFont typeface="Arial"/>
              <a:buChar char="•"/>
            </a:pPr>
            <a:r>
              <a:rPr i="1" lang="en-US" sz="1400" u="none" strike="noStrike">
                <a:solidFill>
                  <a:srgbClr val="000000"/>
                </a:solidFill>
                <a:latin typeface="Arial"/>
                <a:ea typeface="Arial"/>
                <a:cs typeface="Arial"/>
                <a:sym typeface="Arial"/>
              </a:rPr>
              <a:t>Care / Business Transformation Pilots: </a:t>
            </a:r>
            <a:r>
              <a:rPr b="0" i="0" lang="en-US" sz="1400" u="none" strike="noStrike">
                <a:solidFill>
                  <a:srgbClr val="000000"/>
                </a:solidFill>
                <a:latin typeface="Arial"/>
                <a:ea typeface="Arial"/>
                <a:cs typeface="Arial"/>
                <a:sym typeface="Arial"/>
              </a:rPr>
              <a:t>E.g., as in an emerging proposal for a multi-stakeholder, scalable effort to improve selected clinical and business measures</a:t>
            </a:r>
            <a:endParaRPr/>
          </a:p>
          <a:p>
            <a:pPr indent="-342900" lvl="0" marL="457200" rtl="0" algn="l">
              <a:spcBef>
                <a:spcPts val="600"/>
              </a:spcBef>
              <a:spcAft>
                <a:spcPts val="600"/>
              </a:spcAft>
              <a:buSzPts val="1800"/>
              <a:buFont typeface="Arial"/>
              <a:buChar char="•"/>
            </a:pPr>
            <a:r>
              <a:rPr i="1" lang="en-US" sz="1400" u="none" strike="noStrike">
                <a:solidFill>
                  <a:srgbClr val="000000"/>
                </a:solidFill>
                <a:latin typeface="Arial"/>
                <a:ea typeface="Arial"/>
                <a:cs typeface="Arial"/>
                <a:sym typeface="Arial"/>
              </a:rPr>
              <a:t>Overarching Public-Private Partnership: </a:t>
            </a:r>
            <a:r>
              <a:rPr lang="en-US" sz="1400">
                <a:solidFill>
                  <a:srgbClr val="000000"/>
                </a:solidFill>
                <a:latin typeface="Arial"/>
                <a:ea typeface="Arial"/>
                <a:cs typeface="Arial"/>
                <a:sym typeface="Arial"/>
              </a:rPr>
              <a:t>E.g., as called for in </a:t>
            </a:r>
            <a:r>
              <a:rPr b="0" i="0" lang="en-US" sz="1400" u="sng" strike="noStrike">
                <a:solidFill>
                  <a:srgbClr val="00B0F0"/>
                </a:solidFill>
                <a:latin typeface="Arial"/>
                <a:ea typeface="Arial"/>
                <a:cs typeface="Arial"/>
                <a:sym typeface="Arial"/>
                <a:hlinkClick action="ppaction://hlinksldjump" r:id="rId6">
                  <a:extLst>
                    <a:ext uri="{A12FA001-AC4F-418D-AE19-62706E023703}">
                      <ahyp:hlinkClr val="tx"/>
                    </a:ext>
                  </a:extLst>
                </a:hlinkClick>
              </a:rPr>
              <a:t>ACTS Roadmap</a:t>
            </a:r>
            <a:endParaRPr sz="1400">
              <a:solidFill>
                <a:srgbClr val="00B0F0"/>
              </a:solidFill>
              <a:latin typeface="Arial"/>
              <a:ea typeface="Arial"/>
              <a:cs typeface="Arial"/>
              <a:sym typeface="Arial"/>
            </a:endParaRPr>
          </a:p>
        </p:txBody>
      </p:sp>
      <p:sp>
        <p:nvSpPr>
          <p:cNvPr id="887" name="Google Shape;887;p46"/>
          <p:cNvSpPr txBox="1"/>
          <p:nvPr>
            <p:ph idx="12" type="sldNum"/>
          </p:nvPr>
        </p:nvSpPr>
        <p:spPr>
          <a:xfrm>
            <a:off x="9982200" y="6324600"/>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chemeClr val="dk1"/>
              </a:buClr>
              <a:buSzPts val="1000"/>
              <a:buFont typeface="Lucida Sans"/>
              <a:buNone/>
            </a:pPr>
            <a:fld id="{00000000-1234-1234-1234-123412341234}" type="slidenum">
              <a:rPr lang="en-US"/>
              <a:t>‹#›</a:t>
            </a:fld>
            <a:endParaRPr/>
          </a:p>
        </p:txBody>
      </p:sp>
      <p:sp>
        <p:nvSpPr>
          <p:cNvPr id="888" name="Google Shape;888;p46"/>
          <p:cNvSpPr txBox="1"/>
          <p:nvPr/>
        </p:nvSpPr>
        <p:spPr>
          <a:xfrm>
            <a:off x="9273000" y="1445346"/>
            <a:ext cx="2732188" cy="3354765"/>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Engagement Model:</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a:p>
            <a:pPr indent="0" lvl="0" marL="0" marR="0" rtl="0" algn="l">
              <a:spcBef>
                <a:spcPts val="0"/>
              </a:spcBef>
              <a:spcAft>
                <a:spcPts val="0"/>
              </a:spcAft>
              <a:buNone/>
            </a:pPr>
            <a:r>
              <a:rPr i="1" lang="en-US" sz="1600">
                <a:solidFill>
                  <a:schemeClr val="dk1"/>
                </a:solidFill>
                <a:latin typeface="Arial"/>
                <a:ea typeface="Arial"/>
                <a:cs typeface="Arial"/>
                <a:sym typeface="Arial"/>
              </a:rPr>
              <a:t>Today</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Business relationships with ACT– affiliated organizations</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i="1" lang="en-US" sz="1600">
                <a:solidFill>
                  <a:schemeClr val="dk1"/>
                </a:solidFill>
                <a:latin typeface="Arial"/>
                <a:ea typeface="Arial"/>
                <a:cs typeface="Arial"/>
                <a:sym typeface="Arial"/>
              </a:rPr>
              <a:t>Being Considered</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ACT non-profit</a:t>
            </a:r>
            <a:endParaRPr/>
          </a:p>
          <a:p>
            <a:pPr indent="-184150" lvl="0" marL="28575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i="1" lang="en-US" sz="1600">
                <a:solidFill>
                  <a:schemeClr val="dk1"/>
                </a:solidFill>
                <a:latin typeface="Arial"/>
                <a:ea typeface="Arial"/>
                <a:cs typeface="Arial"/>
                <a:sym typeface="Arial"/>
              </a:rPr>
              <a:t>Long Term Goal</a:t>
            </a:r>
            <a:endParaRPr/>
          </a:p>
          <a:p>
            <a:pPr indent="-285750" lvl="0" marL="285750" marR="0" rtl="0" algn="l">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National / Global Public Private Partnership</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47"/>
          <p:cNvSpPr txBox="1"/>
          <p:nvPr>
            <p:ph idx="1" type="body"/>
          </p:nvPr>
        </p:nvSpPr>
        <p:spPr>
          <a:xfrm>
            <a:off x="0" y="1751271"/>
            <a:ext cx="10972800" cy="4525963"/>
          </a:xfrm>
          <a:prstGeom prst="rect">
            <a:avLst/>
          </a:prstGeom>
          <a:noFill/>
          <a:ln>
            <a:noFill/>
          </a:ln>
        </p:spPr>
        <p:txBody>
          <a:bodyPr anchorCtr="0" anchor="t" bIns="45700" lIns="91425" spcFirstLastPara="1" rIns="91425" wrap="square" tIns="45700">
            <a:normAutofit/>
          </a:bodyPr>
          <a:lstStyle/>
          <a:p>
            <a:pPr indent="-285750" lvl="0" marL="486918" rtl="0" algn="l">
              <a:lnSpc>
                <a:spcPct val="107000"/>
              </a:lnSpc>
              <a:spcBef>
                <a:spcPts val="0"/>
              </a:spcBef>
              <a:spcAft>
                <a:spcPts val="0"/>
              </a:spcAft>
              <a:buSzPts val="1632"/>
              <a:buFont typeface="Noto Sans Symbols"/>
              <a:buChar char="🞂"/>
            </a:pPr>
            <a:r>
              <a:rPr lang="en-US" sz="2400">
                <a:latin typeface="Arial"/>
                <a:ea typeface="Arial"/>
                <a:cs typeface="Arial"/>
                <a:sym typeface="Arial"/>
              </a:rPr>
              <a:t>Where are synergies between </a:t>
            </a:r>
            <a:r>
              <a:rPr i="1" lang="en-US" sz="2400">
                <a:latin typeface="Arial"/>
                <a:ea typeface="Arial"/>
                <a:cs typeface="Arial"/>
                <a:sym typeface="Arial"/>
              </a:rPr>
              <a:t>Your Priorities </a:t>
            </a:r>
            <a:r>
              <a:rPr lang="en-US" sz="2400">
                <a:latin typeface="Arial"/>
                <a:ea typeface="Arial"/>
                <a:cs typeface="Arial"/>
                <a:sym typeface="Arial"/>
              </a:rPr>
              <a:t>and ACT? E.g.,</a:t>
            </a:r>
            <a:endParaRPr/>
          </a:p>
          <a:p>
            <a:pPr indent="-228600" lvl="1" marL="621792" rtl="0" algn="l">
              <a:lnSpc>
                <a:spcPct val="107000"/>
              </a:lnSpc>
              <a:spcBef>
                <a:spcPts val="1124"/>
              </a:spcBef>
              <a:spcAft>
                <a:spcPts val="0"/>
              </a:spcAft>
              <a:buSzPts val="2000"/>
              <a:buChar char="◦"/>
            </a:pPr>
            <a:r>
              <a:rPr lang="en-US" sz="2000">
                <a:latin typeface="Arial"/>
                <a:ea typeface="Arial"/>
                <a:cs typeface="Arial"/>
                <a:sym typeface="Arial"/>
              </a:rPr>
              <a:t>What are potential win-win-wins we could address?</a:t>
            </a:r>
            <a:endParaRPr/>
          </a:p>
          <a:p>
            <a:pPr indent="-285750" lvl="0" marL="486918" rtl="0" algn="l">
              <a:lnSpc>
                <a:spcPct val="107000"/>
              </a:lnSpc>
              <a:spcBef>
                <a:spcPts val="1600"/>
              </a:spcBef>
              <a:spcAft>
                <a:spcPts val="0"/>
              </a:spcAft>
              <a:buSzPts val="1632"/>
              <a:buFont typeface="Noto Sans Symbols"/>
              <a:buChar char="🞂"/>
            </a:pPr>
            <a:r>
              <a:rPr lang="en-US" sz="2400">
                <a:latin typeface="Arial"/>
                <a:ea typeface="Arial"/>
                <a:cs typeface="Arial"/>
                <a:sym typeface="Arial"/>
              </a:rPr>
              <a:t>What follow-on activities we might undertake jointly? E.g., </a:t>
            </a:r>
            <a:endParaRPr/>
          </a:p>
          <a:p>
            <a:pPr indent="-228600" lvl="1" marL="621792" rtl="0" algn="l">
              <a:spcBef>
                <a:spcPts val="1124"/>
              </a:spcBef>
              <a:spcAft>
                <a:spcPts val="0"/>
              </a:spcAft>
              <a:buSzPts val="2000"/>
              <a:buChar char="◦"/>
            </a:pPr>
            <a:r>
              <a:rPr i="1" lang="en-US" sz="2000">
                <a:latin typeface="Arial"/>
                <a:ea typeface="Arial"/>
                <a:cs typeface="Arial"/>
                <a:sym typeface="Arial"/>
              </a:rPr>
              <a:t>Knowledge exchange </a:t>
            </a:r>
            <a:r>
              <a:rPr lang="en-US" sz="2000">
                <a:latin typeface="Arial"/>
                <a:ea typeface="Arial"/>
                <a:cs typeface="Arial"/>
                <a:sym typeface="Arial"/>
              </a:rPr>
              <a:t>– deeper dive / show and tell on respective methods, tools, collaborators</a:t>
            </a:r>
            <a:endParaRPr/>
          </a:p>
          <a:p>
            <a:pPr indent="-228600" lvl="1" marL="621792" rtl="0" algn="l">
              <a:spcBef>
                <a:spcPts val="1524"/>
              </a:spcBef>
              <a:spcAft>
                <a:spcPts val="0"/>
              </a:spcAft>
              <a:buSzPts val="2000"/>
              <a:buChar char="◦"/>
            </a:pPr>
            <a:r>
              <a:rPr i="1" lang="en-US" sz="2000">
                <a:latin typeface="Arial"/>
                <a:ea typeface="Arial"/>
                <a:cs typeface="Arial"/>
                <a:sym typeface="Arial"/>
              </a:rPr>
              <a:t>Scalable Pilot </a:t>
            </a:r>
            <a:r>
              <a:rPr lang="en-US" sz="2000">
                <a:latin typeface="Arial"/>
                <a:ea typeface="Arial"/>
                <a:cs typeface="Arial"/>
                <a:sym typeface="Arial"/>
              </a:rPr>
              <a:t>- Identify potential clinical targets / settings for accelerating care transformation, engage potential collaborators, combine respective approaches to care process reengineering, achieve targeted outcomes (pre-determined KPIs), develop / implement plan for scaling benefits</a:t>
            </a:r>
            <a:endParaRPr sz="1800">
              <a:latin typeface="Arial"/>
              <a:ea typeface="Arial"/>
              <a:cs typeface="Arial"/>
              <a:sym typeface="Arial"/>
            </a:endParaRPr>
          </a:p>
          <a:p>
            <a:pPr indent="0" lvl="0" marL="109728" rtl="0" algn="l">
              <a:spcBef>
                <a:spcPts val="1600"/>
              </a:spcBef>
              <a:spcAft>
                <a:spcPts val="0"/>
              </a:spcAft>
              <a:buSzPts val="1836"/>
              <a:buNone/>
            </a:pPr>
            <a:r>
              <a:t/>
            </a:r>
            <a:endParaRPr/>
          </a:p>
        </p:txBody>
      </p:sp>
      <p:sp>
        <p:nvSpPr>
          <p:cNvPr id="894" name="Google Shape;894;p4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Brainstorm </a:t>
            </a:r>
            <a:endParaRPr/>
          </a:p>
        </p:txBody>
      </p:sp>
      <p:sp>
        <p:nvSpPr>
          <p:cNvPr id="895" name="Google Shape;895;p4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896" name="Google Shape;896;p47"/>
          <p:cNvPicPr preferRelativeResize="0"/>
          <p:nvPr/>
        </p:nvPicPr>
        <p:blipFill rotWithShape="1">
          <a:blip r:embed="rId3">
            <a:alphaModFix/>
          </a:blip>
          <a:srcRect b="0" l="0" r="0" t="0"/>
          <a:stretch/>
        </p:blipFill>
        <p:spPr>
          <a:xfrm>
            <a:off x="9489989" y="97117"/>
            <a:ext cx="2527387" cy="1892321"/>
          </a:xfrm>
          <a:prstGeom prst="rect">
            <a:avLst/>
          </a:prstGeom>
          <a:noFill/>
          <a:ln>
            <a:noFill/>
          </a:ln>
        </p:spPr>
      </p:pic>
      <p:sp>
        <p:nvSpPr>
          <p:cNvPr id="897" name="Google Shape;897;p47"/>
          <p:cNvSpPr txBox="1"/>
          <p:nvPr/>
        </p:nvSpPr>
        <p:spPr>
          <a:xfrm>
            <a:off x="10753682" y="2059237"/>
            <a:ext cx="1119217"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chemeClr val="dk1"/>
                </a:solidFill>
                <a:latin typeface="Arial"/>
                <a:ea typeface="Arial"/>
                <a:cs typeface="Arial"/>
                <a:sym typeface="Arial"/>
              </a:rPr>
              <a:t>Image credit: </a:t>
            </a:r>
            <a:r>
              <a:rPr lang="en-US" sz="800" u="sng">
                <a:solidFill>
                  <a:schemeClr val="hlink"/>
                </a:solidFill>
                <a:latin typeface="Arial"/>
                <a:ea typeface="Arial"/>
                <a:cs typeface="Arial"/>
                <a:sym typeface="Arial"/>
                <a:hlinkClick r:id="rId4"/>
              </a:rPr>
              <a:t>freepik</a:t>
            </a:r>
            <a:endParaRPr sz="800">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48"/>
          <p:cNvSpPr txBox="1"/>
          <p:nvPr>
            <p:ph type="title"/>
          </p:nvPr>
        </p:nvSpPr>
        <p:spPr>
          <a:xfrm>
            <a:off x="838200" y="1325563"/>
            <a:ext cx="10515600" cy="15541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Appendix Slides</a:t>
            </a:r>
            <a:endParaRPr/>
          </a:p>
        </p:txBody>
      </p:sp>
      <p:sp>
        <p:nvSpPr>
          <p:cNvPr id="903" name="Google Shape;903;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4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en-US"/>
              <a:t>Future Vision from ACTS that ACT is Driving Progress Toward</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50"/>
          <p:cNvSpPr txBox="1"/>
          <p:nvPr>
            <p:ph type="ctrTitle"/>
          </p:nvPr>
        </p:nvSpPr>
        <p:spPr>
          <a:xfrm>
            <a:off x="1835708" y="1601825"/>
            <a:ext cx="8520600" cy="20526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Clr>
                <a:schemeClr val="dk2"/>
              </a:buClr>
              <a:buSzPts val="4800"/>
              <a:buFont typeface="Lucida Sans"/>
              <a:buNone/>
            </a:pPr>
            <a:r>
              <a:rPr lang="en-US"/>
              <a:t>Imagine a world where…</a:t>
            </a:r>
            <a:endParaRPr/>
          </a:p>
        </p:txBody>
      </p:sp>
      <p:sp>
        <p:nvSpPr>
          <p:cNvPr id="914" name="Google Shape;914;p50"/>
          <p:cNvSpPr txBox="1"/>
          <p:nvPr/>
        </p:nvSpPr>
        <p:spPr>
          <a:xfrm>
            <a:off x="1524000" y="6553200"/>
            <a:ext cx="2209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Lucida Sans"/>
                <a:ea typeface="Lucida Sans"/>
                <a:cs typeface="Lucida Sans"/>
                <a:sym typeface="Lucida Sans"/>
              </a:rPr>
              <a:t>ACT Initiative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51"/>
          <p:cNvSpPr txBox="1"/>
          <p:nvPr>
            <p:ph type="title"/>
          </p:nvPr>
        </p:nvSpPr>
        <p:spPr>
          <a:xfrm>
            <a:off x="2071080" y="575756"/>
            <a:ext cx="6777732" cy="719644"/>
          </a:xfrm>
          <a:prstGeom prst="rect">
            <a:avLst/>
          </a:prstGeom>
          <a:noFill/>
          <a:ln>
            <a:noFill/>
          </a:ln>
        </p:spPr>
        <p:txBody>
          <a:bodyPr anchorCtr="0" anchor="b" bIns="0" lIns="0" spcFirstLastPara="1" rIns="0" wrap="square" tIns="0">
            <a:normAutofit/>
          </a:bodyPr>
          <a:lstStyle/>
          <a:p>
            <a:pPr indent="0" lvl="0" marL="0" rtl="0" algn="l">
              <a:lnSpc>
                <a:spcPct val="80000"/>
              </a:lnSpc>
              <a:spcBef>
                <a:spcPts val="0"/>
              </a:spcBef>
              <a:spcAft>
                <a:spcPts val="0"/>
              </a:spcAft>
              <a:buClr>
                <a:schemeClr val="dk2"/>
              </a:buClr>
              <a:buSzPts val="3200"/>
              <a:buFont typeface="Lucida Sans"/>
              <a:buNone/>
            </a:pPr>
            <a:r>
              <a:rPr lang="en-US" sz="3200"/>
              <a:t>Future patient experience</a:t>
            </a:r>
            <a:endParaRPr sz="3600"/>
          </a:p>
        </p:txBody>
      </p:sp>
      <p:sp>
        <p:nvSpPr>
          <p:cNvPr id="920" name="Google Shape;920;p51"/>
          <p:cNvSpPr txBox="1"/>
          <p:nvPr>
            <p:ph idx="4294967295" type="sldNum"/>
          </p:nvPr>
        </p:nvSpPr>
        <p:spPr>
          <a:xfrm>
            <a:off x="10134600" y="8070851"/>
            <a:ext cx="2743200"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888888"/>
              </a:buClr>
              <a:buSzPts val="1200"/>
              <a:buFont typeface="Arial"/>
              <a:buNone/>
            </a:pPr>
            <a:fld id="{00000000-1234-1234-1234-123412341234}" type="slidenum">
              <a:rPr b="0" i="0" lang="en-US" sz="1200" u="none" cap="none" strike="noStrike">
                <a:solidFill>
                  <a:srgbClr val="888888"/>
                </a:solidFill>
                <a:latin typeface="Arial"/>
                <a:ea typeface="Arial"/>
                <a:cs typeface="Arial"/>
                <a:sym typeface="Arial"/>
              </a:rPr>
              <a:t>‹#›</a:t>
            </a:fld>
            <a:endParaRPr b="0" i="0" sz="1200" u="none" cap="none" strike="noStrike">
              <a:solidFill>
                <a:srgbClr val="888888"/>
              </a:solidFill>
              <a:latin typeface="Arial"/>
              <a:ea typeface="Arial"/>
              <a:cs typeface="Arial"/>
              <a:sym typeface="Arial"/>
            </a:endParaRPr>
          </a:p>
        </p:txBody>
      </p:sp>
      <p:pic>
        <p:nvPicPr>
          <p:cNvPr id="921" name="Google Shape;921;p51"/>
          <p:cNvPicPr preferRelativeResize="0"/>
          <p:nvPr/>
        </p:nvPicPr>
        <p:blipFill rotWithShape="1">
          <a:blip r:embed="rId3">
            <a:alphaModFix/>
          </a:blip>
          <a:srcRect b="0" l="0" r="0" t="0"/>
          <a:stretch/>
        </p:blipFill>
        <p:spPr>
          <a:xfrm>
            <a:off x="1788624" y="1929374"/>
            <a:ext cx="2882700" cy="3550700"/>
          </a:xfrm>
          <a:prstGeom prst="rect">
            <a:avLst/>
          </a:prstGeom>
          <a:noFill/>
          <a:ln>
            <a:noFill/>
          </a:ln>
        </p:spPr>
      </p:pic>
      <p:sp>
        <p:nvSpPr>
          <p:cNvPr id="922" name="Google Shape;922;p51"/>
          <p:cNvSpPr txBox="1"/>
          <p:nvPr/>
        </p:nvSpPr>
        <p:spPr>
          <a:xfrm>
            <a:off x="5425129" y="2306986"/>
            <a:ext cx="5102795" cy="23698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i="0" lang="en-US" sz="2800" u="none" cap="none" strike="noStrike">
                <a:solidFill>
                  <a:srgbClr val="000000"/>
                </a:solidFill>
                <a:latin typeface="Arial"/>
                <a:ea typeface="Arial"/>
                <a:cs typeface="Arial"/>
                <a:sym typeface="Arial"/>
              </a:rPr>
              <a:t>Focus = </a:t>
            </a:r>
            <a:r>
              <a:rPr i="1" lang="en-US" sz="2800" u="none" cap="none" strike="noStrike">
                <a:solidFill>
                  <a:srgbClr val="000000"/>
                </a:solidFill>
                <a:latin typeface="Arial"/>
                <a:ea typeface="Arial"/>
                <a:cs typeface="Arial"/>
                <a:sym typeface="Arial"/>
              </a:rPr>
              <a:t>Patient Health Goals</a:t>
            </a:r>
            <a:endParaRPr/>
          </a:p>
          <a:p>
            <a:pPr indent="-342900" lvl="0" marL="342900" marR="0" rtl="0" algn="l">
              <a:lnSpc>
                <a:spcPct val="100000"/>
              </a:lnSpc>
              <a:spcBef>
                <a:spcPts val="1800"/>
              </a:spcBef>
              <a:spcAft>
                <a:spcPts val="0"/>
              </a:spcAft>
              <a:buClr>
                <a:srgbClr val="000000"/>
              </a:buClr>
              <a:buSzPts val="2000"/>
              <a:buFont typeface="Arial"/>
              <a:buChar char="•"/>
            </a:pPr>
            <a:r>
              <a:rPr lang="en-US" sz="2000">
                <a:solidFill>
                  <a:srgbClr val="000000"/>
                </a:solidFill>
                <a:latin typeface="Arial"/>
                <a:ea typeface="Arial"/>
                <a:cs typeface="Arial"/>
                <a:sym typeface="Arial"/>
              </a:rPr>
              <a:t>Driven by </a:t>
            </a:r>
            <a:r>
              <a:rPr i="1" lang="en-US" sz="2000">
                <a:solidFill>
                  <a:srgbClr val="000000"/>
                </a:solidFill>
                <a:latin typeface="Arial"/>
                <a:ea typeface="Arial"/>
                <a:cs typeface="Arial"/>
                <a:sym typeface="Arial"/>
              </a:rPr>
              <a:t>patient</a:t>
            </a:r>
            <a:r>
              <a:rPr lang="en-US" sz="2000">
                <a:solidFill>
                  <a:srgbClr val="000000"/>
                </a:solidFill>
                <a:latin typeface="Arial"/>
                <a:ea typeface="Arial"/>
                <a:cs typeface="Arial"/>
                <a:sym typeface="Arial"/>
              </a:rPr>
              <a:t> needs / values</a:t>
            </a:r>
            <a:endParaRPr sz="2000">
              <a:solidFill>
                <a:srgbClr val="000000"/>
              </a:solidFill>
              <a:latin typeface="Arial"/>
              <a:ea typeface="Arial"/>
              <a:cs typeface="Arial"/>
              <a:sym typeface="Arial"/>
            </a:endParaRPr>
          </a:p>
          <a:p>
            <a:pPr indent="-342900" lvl="0" marL="342900" marR="0" rtl="0" algn="l">
              <a:spcBef>
                <a:spcPts val="1800"/>
              </a:spcBef>
              <a:spcAft>
                <a:spcPts val="0"/>
              </a:spcAft>
              <a:buClr>
                <a:srgbClr val="000000"/>
              </a:buClr>
              <a:buSzPts val="2000"/>
              <a:buFont typeface="Arial"/>
              <a:buChar char="•"/>
            </a:pPr>
            <a:r>
              <a:rPr i="1" lang="en-US" sz="2000">
                <a:solidFill>
                  <a:srgbClr val="000000"/>
                </a:solidFill>
                <a:latin typeface="Arial"/>
                <a:ea typeface="Arial"/>
                <a:cs typeface="Arial"/>
                <a:sym typeface="Arial"/>
              </a:rPr>
              <a:t>Empowered</a:t>
            </a:r>
            <a:r>
              <a:rPr lang="en-US" sz="2000">
                <a:solidFill>
                  <a:srgbClr val="000000"/>
                </a:solidFill>
                <a:latin typeface="Arial"/>
                <a:ea typeface="Arial"/>
                <a:cs typeface="Arial"/>
                <a:sym typeface="Arial"/>
              </a:rPr>
              <a:t> for self management</a:t>
            </a:r>
            <a:endParaRPr sz="2000">
              <a:solidFill>
                <a:srgbClr val="000000"/>
              </a:solidFill>
              <a:latin typeface="Arial"/>
              <a:ea typeface="Arial"/>
              <a:cs typeface="Arial"/>
              <a:sym typeface="Arial"/>
            </a:endParaRPr>
          </a:p>
          <a:p>
            <a:pPr indent="-342900" lvl="0" marL="342900" marR="0" rtl="0" algn="l">
              <a:spcBef>
                <a:spcPts val="1800"/>
              </a:spcBef>
              <a:spcAft>
                <a:spcPts val="1800"/>
              </a:spcAft>
              <a:buClr>
                <a:srgbClr val="000000"/>
              </a:buClr>
              <a:buSzPts val="2000"/>
              <a:buFont typeface="Arial"/>
              <a:buChar char="•"/>
            </a:pPr>
            <a:r>
              <a:rPr i="1" lang="en-US" sz="2000">
                <a:solidFill>
                  <a:srgbClr val="000000"/>
                </a:solidFill>
                <a:latin typeface="Arial"/>
                <a:ea typeface="Arial"/>
                <a:cs typeface="Arial"/>
                <a:sym typeface="Arial"/>
              </a:rPr>
              <a:t>Coordinated, proactive</a:t>
            </a:r>
            <a:endParaRPr/>
          </a:p>
        </p:txBody>
      </p:sp>
      <p:pic>
        <p:nvPicPr>
          <p:cNvPr id="923" name="Google Shape;923;p51"/>
          <p:cNvPicPr preferRelativeResize="0"/>
          <p:nvPr/>
        </p:nvPicPr>
        <p:blipFill rotWithShape="1">
          <a:blip r:embed="rId4">
            <a:alphaModFix/>
          </a:blip>
          <a:srcRect b="0" l="0" r="0" t="0"/>
          <a:stretch/>
        </p:blipFill>
        <p:spPr>
          <a:xfrm>
            <a:off x="1924050" y="5750792"/>
            <a:ext cx="5102794" cy="249958"/>
          </a:xfrm>
          <a:prstGeom prst="rect">
            <a:avLst/>
          </a:prstGeom>
          <a:noFill/>
          <a:ln>
            <a:noFill/>
          </a:ln>
        </p:spPr>
      </p:pic>
      <p:sp>
        <p:nvSpPr>
          <p:cNvPr id="924" name="Google Shape;924;p51"/>
          <p:cNvSpPr txBox="1"/>
          <p:nvPr/>
        </p:nvSpPr>
        <p:spPr>
          <a:xfrm>
            <a:off x="9711071" y="5727317"/>
            <a:ext cx="413821" cy="1768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00"/>
              <a:buFont typeface="Roboto"/>
              <a:buNone/>
            </a:pPr>
            <a:fld id="{00000000-1234-1234-1234-123412341234}" type="slidenum">
              <a:rPr b="1" i="0" lang="en-US" sz="900" u="none" cap="none" strike="noStrike">
                <a:solidFill>
                  <a:srgbClr val="FFFFFF"/>
                </a:solidFill>
                <a:latin typeface="Roboto"/>
                <a:ea typeface="Roboto"/>
                <a:cs typeface="Roboto"/>
                <a:sym typeface="Roboto"/>
              </a:rPr>
              <a:t>‹#›</a:t>
            </a:fld>
            <a:endParaRPr b="1" i="0" sz="900" u="none" cap="none" strike="noStrike">
              <a:solidFill>
                <a:srgbClr val="FFFFFF"/>
              </a:solidFill>
              <a:latin typeface="Roboto"/>
              <a:ea typeface="Roboto"/>
              <a:cs typeface="Roboto"/>
              <a:sym typeface="Roboto"/>
            </a:endParaRPr>
          </a:p>
        </p:txBody>
      </p:sp>
      <p:sp>
        <p:nvSpPr>
          <p:cNvPr id="925" name="Google Shape;925;p51"/>
          <p:cNvSpPr txBox="1"/>
          <p:nvPr/>
        </p:nvSpPr>
        <p:spPr>
          <a:xfrm>
            <a:off x="1759174" y="5263545"/>
            <a:ext cx="1136426"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600" u="none" cap="none" strike="noStrike">
                <a:solidFill>
                  <a:srgbClr val="000000"/>
                </a:solidFill>
                <a:latin typeface="Arial"/>
                <a:ea typeface="Arial"/>
                <a:cs typeface="Arial"/>
                <a:sym typeface="Arial"/>
              </a:rPr>
              <a:t>Images credit: </a:t>
            </a:r>
            <a:r>
              <a:rPr b="0" i="0" lang="en-US" sz="600" u="sng" cap="none" strike="noStrike">
                <a:solidFill>
                  <a:srgbClr val="FF8119"/>
                </a:solidFill>
                <a:latin typeface="Arial"/>
                <a:ea typeface="Arial"/>
                <a:cs typeface="Arial"/>
                <a:sym typeface="Arial"/>
                <a:hlinkClick r:id="rId5">
                  <a:extLst>
                    <a:ext uri="{A12FA001-AC4F-418D-AE19-62706E023703}">
                      <ahyp:hlinkClr val="tx"/>
                    </a:ext>
                  </a:extLst>
                </a:hlinkClick>
              </a:rPr>
              <a:t>ACTS</a:t>
            </a:r>
            <a:endParaRPr b="0" i="0" sz="6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52"/>
          <p:cNvSpPr txBox="1"/>
          <p:nvPr>
            <p:ph type="title"/>
          </p:nvPr>
        </p:nvSpPr>
        <p:spPr>
          <a:xfrm>
            <a:off x="2071080" y="533400"/>
            <a:ext cx="7639990" cy="719644"/>
          </a:xfrm>
          <a:prstGeom prst="rect">
            <a:avLst/>
          </a:prstGeom>
          <a:noFill/>
          <a:ln>
            <a:noFill/>
          </a:ln>
        </p:spPr>
        <p:txBody>
          <a:bodyPr anchorCtr="0" anchor="b" bIns="0" lIns="0" spcFirstLastPara="1" rIns="0" wrap="square" tIns="0">
            <a:normAutofit/>
          </a:bodyPr>
          <a:lstStyle/>
          <a:p>
            <a:pPr indent="0" lvl="0" marL="0" rtl="0" algn="l">
              <a:lnSpc>
                <a:spcPct val="80000"/>
              </a:lnSpc>
              <a:spcBef>
                <a:spcPts val="0"/>
              </a:spcBef>
              <a:spcAft>
                <a:spcPts val="0"/>
              </a:spcAft>
              <a:buClr>
                <a:schemeClr val="dk2"/>
              </a:buClr>
              <a:buSzPts val="4100"/>
              <a:buFont typeface="Lucida Sans"/>
              <a:buNone/>
            </a:pPr>
            <a:r>
              <a:rPr lang="en-US"/>
              <a:t>Future care team experience</a:t>
            </a:r>
            <a:endParaRPr/>
          </a:p>
        </p:txBody>
      </p:sp>
      <p:sp>
        <p:nvSpPr>
          <p:cNvPr id="931" name="Google Shape;931;p52"/>
          <p:cNvSpPr txBox="1"/>
          <p:nvPr>
            <p:ph idx="4294967295" type="sldNum"/>
          </p:nvPr>
        </p:nvSpPr>
        <p:spPr>
          <a:xfrm>
            <a:off x="10134600" y="8070851"/>
            <a:ext cx="2743200"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888888"/>
              </a:buClr>
              <a:buSzPts val="1200"/>
              <a:buFont typeface="Arial"/>
              <a:buNone/>
            </a:pPr>
            <a:fld id="{00000000-1234-1234-1234-123412341234}" type="slidenum">
              <a:rPr b="0" i="0" lang="en-US" sz="1200" u="none" cap="none" strike="noStrike">
                <a:solidFill>
                  <a:srgbClr val="888888"/>
                </a:solidFill>
                <a:latin typeface="Arial"/>
                <a:ea typeface="Arial"/>
                <a:cs typeface="Arial"/>
                <a:sym typeface="Arial"/>
              </a:rPr>
              <a:t>‹#›</a:t>
            </a:fld>
            <a:endParaRPr b="0" i="0" sz="1200" u="none" cap="none" strike="noStrike">
              <a:solidFill>
                <a:srgbClr val="888888"/>
              </a:solidFill>
              <a:latin typeface="Arial"/>
              <a:ea typeface="Arial"/>
              <a:cs typeface="Arial"/>
              <a:sym typeface="Arial"/>
            </a:endParaRPr>
          </a:p>
        </p:txBody>
      </p:sp>
      <p:pic>
        <p:nvPicPr>
          <p:cNvPr id="932" name="Google Shape;932;p52"/>
          <p:cNvPicPr preferRelativeResize="0"/>
          <p:nvPr/>
        </p:nvPicPr>
        <p:blipFill rotWithShape="1">
          <a:blip r:embed="rId3">
            <a:alphaModFix/>
          </a:blip>
          <a:srcRect b="0" l="0" r="0" t="0"/>
          <a:stretch/>
        </p:blipFill>
        <p:spPr>
          <a:xfrm>
            <a:off x="788468" y="1825037"/>
            <a:ext cx="2415864" cy="3906066"/>
          </a:xfrm>
          <a:prstGeom prst="rect">
            <a:avLst/>
          </a:prstGeom>
          <a:noFill/>
          <a:ln>
            <a:noFill/>
          </a:ln>
        </p:spPr>
      </p:pic>
      <p:sp>
        <p:nvSpPr>
          <p:cNvPr id="933" name="Google Shape;933;p52"/>
          <p:cNvSpPr txBox="1"/>
          <p:nvPr/>
        </p:nvSpPr>
        <p:spPr>
          <a:xfrm>
            <a:off x="3705727" y="2244080"/>
            <a:ext cx="7469204" cy="23698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000000"/>
                </a:solidFill>
                <a:latin typeface="Arial"/>
                <a:ea typeface="Arial"/>
                <a:cs typeface="Arial"/>
                <a:sym typeface="Arial"/>
              </a:rPr>
              <a:t>Professional </a:t>
            </a:r>
            <a:r>
              <a:rPr i="1" lang="en-US" sz="2800">
                <a:solidFill>
                  <a:srgbClr val="000000"/>
                </a:solidFill>
                <a:latin typeface="Arial"/>
                <a:ea typeface="Arial"/>
                <a:cs typeface="Arial"/>
                <a:sym typeface="Arial"/>
              </a:rPr>
              <a:t>Joy</a:t>
            </a:r>
            <a:r>
              <a:rPr lang="en-US" sz="2800">
                <a:solidFill>
                  <a:srgbClr val="000000"/>
                </a:solidFill>
                <a:latin typeface="Arial"/>
                <a:ea typeface="Arial"/>
                <a:cs typeface="Arial"/>
                <a:sym typeface="Arial"/>
              </a:rPr>
              <a:t> Restored</a:t>
            </a:r>
            <a:endParaRPr/>
          </a:p>
          <a:p>
            <a:pPr indent="-342900" lvl="0" marL="342900" marR="0" rtl="0" algn="l">
              <a:spcBef>
                <a:spcPts val="1800"/>
              </a:spcBef>
              <a:spcAft>
                <a:spcPts val="0"/>
              </a:spcAft>
              <a:buClr>
                <a:srgbClr val="000000"/>
              </a:buClr>
              <a:buSzPts val="2000"/>
              <a:buFont typeface="Arial"/>
              <a:buChar char="•"/>
            </a:pPr>
            <a:r>
              <a:rPr lang="en-US" sz="2000">
                <a:solidFill>
                  <a:srgbClr val="000000"/>
                </a:solidFill>
                <a:latin typeface="Arial"/>
                <a:ea typeface="Arial"/>
                <a:cs typeface="Arial"/>
                <a:sym typeface="Arial"/>
              </a:rPr>
              <a:t>Workflows are efficient, effective, </a:t>
            </a:r>
            <a:r>
              <a:rPr i="1" lang="en-US" sz="2000">
                <a:solidFill>
                  <a:srgbClr val="000000"/>
                </a:solidFill>
                <a:latin typeface="Arial"/>
                <a:ea typeface="Arial"/>
                <a:cs typeface="Arial"/>
                <a:sym typeface="Arial"/>
              </a:rPr>
              <a:t>well-supported</a:t>
            </a:r>
            <a:endParaRPr/>
          </a:p>
          <a:p>
            <a:pPr indent="-342900" lvl="0" marL="342900" marR="0" rtl="0" algn="l">
              <a:spcBef>
                <a:spcPts val="1800"/>
              </a:spcBef>
              <a:spcAft>
                <a:spcPts val="0"/>
              </a:spcAft>
              <a:buClr>
                <a:srgbClr val="000000"/>
              </a:buClr>
              <a:buSzPts val="2000"/>
              <a:buFont typeface="Arial"/>
              <a:buChar char="•"/>
            </a:pPr>
            <a:r>
              <a:rPr i="1" lang="en-US" sz="2000">
                <a:solidFill>
                  <a:srgbClr val="000000"/>
                </a:solidFill>
                <a:latin typeface="Arial"/>
                <a:ea typeface="Arial"/>
                <a:cs typeface="Arial"/>
                <a:sym typeface="Arial"/>
              </a:rPr>
              <a:t>Appropriate</a:t>
            </a:r>
            <a:r>
              <a:rPr lang="en-US" sz="2000">
                <a:solidFill>
                  <a:srgbClr val="000000"/>
                </a:solidFill>
                <a:latin typeface="Arial"/>
                <a:ea typeface="Arial"/>
                <a:cs typeface="Arial"/>
                <a:sym typeface="Arial"/>
              </a:rPr>
              <a:t> decisions / actions evidence-informed, </a:t>
            </a:r>
            <a:r>
              <a:rPr i="1" lang="en-US" sz="2000">
                <a:solidFill>
                  <a:srgbClr val="000000"/>
                </a:solidFill>
                <a:latin typeface="Arial"/>
                <a:ea typeface="Arial"/>
                <a:cs typeface="Arial"/>
                <a:sym typeface="Arial"/>
              </a:rPr>
              <a:t>easier</a:t>
            </a:r>
            <a:endParaRPr/>
          </a:p>
          <a:p>
            <a:pPr indent="-342900" lvl="0" marL="342900" marR="0" rtl="0" algn="l">
              <a:spcBef>
                <a:spcPts val="1800"/>
              </a:spcBef>
              <a:spcAft>
                <a:spcPts val="1800"/>
              </a:spcAft>
              <a:buClr>
                <a:srgbClr val="000000"/>
              </a:buClr>
              <a:buSzPts val="2000"/>
              <a:buFont typeface="Arial"/>
              <a:buChar char="•"/>
            </a:pPr>
            <a:r>
              <a:rPr lang="en-US" sz="2000">
                <a:solidFill>
                  <a:srgbClr val="000000"/>
                </a:solidFill>
                <a:latin typeface="Arial"/>
                <a:ea typeface="Arial"/>
                <a:cs typeface="Arial"/>
                <a:sym typeface="Arial"/>
              </a:rPr>
              <a:t>Everyone working at ‘top of license’</a:t>
            </a:r>
            <a:endParaRPr/>
          </a:p>
        </p:txBody>
      </p:sp>
      <p:pic>
        <p:nvPicPr>
          <p:cNvPr id="934" name="Google Shape;934;p52"/>
          <p:cNvPicPr preferRelativeResize="0"/>
          <p:nvPr/>
        </p:nvPicPr>
        <p:blipFill rotWithShape="1">
          <a:blip r:embed="rId4">
            <a:alphaModFix/>
          </a:blip>
          <a:srcRect b="0" l="0" r="0" t="0"/>
          <a:stretch/>
        </p:blipFill>
        <p:spPr>
          <a:xfrm>
            <a:off x="1924050" y="5750792"/>
            <a:ext cx="5102794" cy="249958"/>
          </a:xfrm>
          <a:prstGeom prst="rect">
            <a:avLst/>
          </a:prstGeom>
          <a:noFill/>
          <a:ln>
            <a:noFill/>
          </a:ln>
        </p:spPr>
      </p:pic>
      <p:sp>
        <p:nvSpPr>
          <p:cNvPr id="935" name="Google Shape;935;p52"/>
          <p:cNvSpPr txBox="1"/>
          <p:nvPr/>
        </p:nvSpPr>
        <p:spPr>
          <a:xfrm>
            <a:off x="9711071" y="5727317"/>
            <a:ext cx="413821" cy="1768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00"/>
              <a:buFont typeface="Roboto"/>
              <a:buNone/>
            </a:pPr>
            <a:fld id="{00000000-1234-1234-1234-123412341234}" type="slidenum">
              <a:rPr b="1" i="0" lang="en-US" sz="900" u="none" cap="none" strike="noStrike">
                <a:solidFill>
                  <a:srgbClr val="FFFFFF"/>
                </a:solidFill>
                <a:latin typeface="Roboto"/>
                <a:ea typeface="Roboto"/>
                <a:cs typeface="Roboto"/>
                <a:sym typeface="Roboto"/>
              </a:rPr>
              <a:t>‹#›</a:t>
            </a:fld>
            <a:endParaRPr b="1" i="0" sz="900" u="none" cap="none" strike="noStrike">
              <a:solidFill>
                <a:srgbClr val="FFFFFF"/>
              </a:solidFill>
              <a:latin typeface="Roboto"/>
              <a:ea typeface="Roboto"/>
              <a:cs typeface="Roboto"/>
              <a:sym typeface="Roboto"/>
            </a:endParaRPr>
          </a:p>
        </p:txBody>
      </p:sp>
      <p:sp>
        <p:nvSpPr>
          <p:cNvPr id="936" name="Google Shape;936;p52"/>
          <p:cNvSpPr txBox="1"/>
          <p:nvPr/>
        </p:nvSpPr>
        <p:spPr>
          <a:xfrm>
            <a:off x="1905000" y="5542651"/>
            <a:ext cx="1136426"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600" u="none" cap="none" strike="noStrike">
                <a:solidFill>
                  <a:srgbClr val="000000"/>
                </a:solidFill>
                <a:latin typeface="Arial"/>
                <a:ea typeface="Arial"/>
                <a:cs typeface="Arial"/>
                <a:sym typeface="Arial"/>
              </a:rPr>
              <a:t>Images credit: </a:t>
            </a:r>
            <a:r>
              <a:rPr b="0" i="0" lang="en-US" sz="600" u="sng" cap="none" strike="noStrike">
                <a:solidFill>
                  <a:srgbClr val="FF8119"/>
                </a:solidFill>
                <a:latin typeface="Arial"/>
                <a:ea typeface="Arial"/>
                <a:cs typeface="Arial"/>
                <a:sym typeface="Arial"/>
                <a:hlinkClick r:id="rId5">
                  <a:extLst>
                    <a:ext uri="{A12FA001-AC4F-418D-AE19-62706E023703}">
                      <ahyp:hlinkClr val="tx"/>
                    </a:ext>
                  </a:extLst>
                </a:hlinkClick>
              </a:rPr>
              <a:t>ACTS</a:t>
            </a:r>
            <a:endParaRPr b="0" i="0" sz="6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53"/>
          <p:cNvSpPr txBox="1"/>
          <p:nvPr>
            <p:ph type="title"/>
          </p:nvPr>
        </p:nvSpPr>
        <p:spPr>
          <a:xfrm>
            <a:off x="2071074" y="339616"/>
            <a:ext cx="7956000" cy="1261884"/>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2"/>
              </a:buClr>
              <a:buSzPts val="4100"/>
              <a:buFont typeface="Lucida Sans"/>
              <a:buNone/>
            </a:pPr>
            <a:r>
              <a:rPr lang="en-US"/>
              <a:t>Future Care Delivery Organization Experience</a:t>
            </a:r>
            <a:endParaRPr/>
          </a:p>
        </p:txBody>
      </p:sp>
      <p:pic>
        <p:nvPicPr>
          <p:cNvPr id="942" name="Google Shape;942;p53"/>
          <p:cNvPicPr preferRelativeResize="0"/>
          <p:nvPr/>
        </p:nvPicPr>
        <p:blipFill rotWithShape="1">
          <a:blip r:embed="rId3">
            <a:alphaModFix/>
          </a:blip>
          <a:srcRect b="0" l="0" r="0" t="0"/>
          <a:stretch/>
        </p:blipFill>
        <p:spPr>
          <a:xfrm>
            <a:off x="776687" y="2153654"/>
            <a:ext cx="2588774" cy="3275375"/>
          </a:xfrm>
          <a:prstGeom prst="rect">
            <a:avLst/>
          </a:prstGeom>
          <a:noFill/>
          <a:ln cap="flat" cmpd="sng" w="9525">
            <a:solidFill>
              <a:schemeClr val="dk2"/>
            </a:solidFill>
            <a:prstDash val="solid"/>
            <a:round/>
            <a:headEnd len="sm" w="sm" type="none"/>
            <a:tailEnd len="sm" w="sm" type="none"/>
          </a:ln>
        </p:spPr>
      </p:pic>
      <p:sp>
        <p:nvSpPr>
          <p:cNvPr id="943" name="Google Shape;943;p53"/>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
        <p:nvSpPr>
          <p:cNvPr id="944" name="Google Shape;944;p53"/>
          <p:cNvSpPr txBox="1"/>
          <p:nvPr/>
        </p:nvSpPr>
        <p:spPr>
          <a:xfrm>
            <a:off x="1629287" y="5148109"/>
            <a:ext cx="883575"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Arial"/>
                <a:ea typeface="Arial"/>
                <a:cs typeface="Arial"/>
                <a:sym typeface="Arial"/>
              </a:rPr>
              <a:t>Image credit: </a:t>
            </a:r>
            <a:r>
              <a:rPr b="0" i="0" lang="en-US" sz="600" u="sng" cap="none" strike="noStrike">
                <a:solidFill>
                  <a:srgbClr val="FF8119"/>
                </a:solidFill>
                <a:latin typeface="Arial"/>
                <a:ea typeface="Arial"/>
                <a:cs typeface="Arial"/>
                <a:sym typeface="Arial"/>
                <a:hlinkClick r:id="rId4">
                  <a:extLst>
                    <a:ext uri="{A12FA001-AC4F-418D-AE19-62706E023703}">
                      <ahyp:hlinkClr val="tx"/>
                    </a:ext>
                  </a:extLst>
                </a:hlinkClick>
              </a:rPr>
              <a:t>freepik</a:t>
            </a:r>
            <a:endParaRPr b="0" i="0" sz="600" u="none" cap="none" strike="noStrike">
              <a:solidFill>
                <a:srgbClr val="000000"/>
              </a:solidFill>
              <a:latin typeface="Arial"/>
              <a:ea typeface="Arial"/>
              <a:cs typeface="Arial"/>
              <a:sym typeface="Arial"/>
            </a:endParaRPr>
          </a:p>
        </p:txBody>
      </p:sp>
      <p:sp>
        <p:nvSpPr>
          <p:cNvPr id="945" name="Google Shape;945;p53"/>
          <p:cNvSpPr txBox="1"/>
          <p:nvPr/>
        </p:nvSpPr>
        <p:spPr>
          <a:xfrm>
            <a:off x="3946109" y="2503961"/>
            <a:ext cx="7469204" cy="23698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800">
                <a:solidFill>
                  <a:srgbClr val="000000"/>
                </a:solidFill>
                <a:latin typeface="Arial"/>
                <a:ea typeface="Arial"/>
                <a:cs typeface="Arial"/>
                <a:sym typeface="Arial"/>
              </a:rPr>
              <a:t>Clinical</a:t>
            </a:r>
            <a:r>
              <a:rPr lang="en-US" sz="2800">
                <a:solidFill>
                  <a:srgbClr val="000000"/>
                </a:solidFill>
                <a:latin typeface="Arial"/>
                <a:ea typeface="Arial"/>
                <a:cs typeface="Arial"/>
                <a:sym typeface="Arial"/>
              </a:rPr>
              <a:t> and </a:t>
            </a:r>
            <a:r>
              <a:rPr i="1" lang="en-US" sz="2800">
                <a:solidFill>
                  <a:srgbClr val="000000"/>
                </a:solidFill>
                <a:latin typeface="Arial"/>
                <a:ea typeface="Arial"/>
                <a:cs typeface="Arial"/>
                <a:sym typeface="Arial"/>
              </a:rPr>
              <a:t>Business</a:t>
            </a:r>
            <a:r>
              <a:rPr lang="en-US" sz="2800">
                <a:solidFill>
                  <a:srgbClr val="000000"/>
                </a:solidFill>
                <a:latin typeface="Arial"/>
                <a:ea typeface="Arial"/>
                <a:cs typeface="Arial"/>
                <a:sym typeface="Arial"/>
              </a:rPr>
              <a:t> Goals Realized</a:t>
            </a:r>
            <a:endParaRPr/>
          </a:p>
          <a:p>
            <a:pPr indent="-342900" lvl="0" marL="342900" marR="0" rtl="0" algn="l">
              <a:spcBef>
                <a:spcPts val="1800"/>
              </a:spcBef>
              <a:spcAft>
                <a:spcPts val="0"/>
              </a:spcAft>
              <a:buClr>
                <a:srgbClr val="000000"/>
              </a:buClr>
              <a:buSzPts val="2000"/>
              <a:buFont typeface="Arial"/>
              <a:buChar char="•"/>
            </a:pPr>
            <a:r>
              <a:rPr i="1" lang="en-US" sz="2000">
                <a:solidFill>
                  <a:srgbClr val="000000"/>
                </a:solidFill>
                <a:latin typeface="Arial"/>
                <a:ea typeface="Arial"/>
                <a:cs typeface="Arial"/>
                <a:sym typeface="Arial"/>
              </a:rPr>
              <a:t>Excellent</a:t>
            </a:r>
            <a:r>
              <a:rPr b="1" lang="en-US" sz="2000">
                <a:solidFill>
                  <a:srgbClr val="000000"/>
                </a:solidFill>
                <a:latin typeface="Arial"/>
                <a:ea typeface="Arial"/>
                <a:cs typeface="Arial"/>
                <a:sym typeface="Arial"/>
              </a:rPr>
              <a:t> </a:t>
            </a:r>
            <a:r>
              <a:rPr lang="en-US" sz="2000">
                <a:solidFill>
                  <a:srgbClr val="000000"/>
                </a:solidFill>
                <a:latin typeface="Arial"/>
                <a:ea typeface="Arial"/>
                <a:cs typeface="Arial"/>
                <a:sym typeface="Arial"/>
              </a:rPr>
              <a:t>care / equity / reliability</a:t>
            </a:r>
            <a:endParaRPr/>
          </a:p>
          <a:p>
            <a:pPr indent="-342900" lvl="0" marL="342900" marR="0" rtl="0" algn="l">
              <a:spcBef>
                <a:spcPts val="1800"/>
              </a:spcBef>
              <a:spcAft>
                <a:spcPts val="0"/>
              </a:spcAft>
              <a:buClr>
                <a:srgbClr val="000000"/>
              </a:buClr>
              <a:buSzPts val="2000"/>
              <a:buFont typeface="Arial"/>
              <a:buChar char="•"/>
            </a:pPr>
            <a:r>
              <a:rPr i="1" lang="en-US" sz="2000">
                <a:solidFill>
                  <a:srgbClr val="000000"/>
                </a:solidFill>
                <a:latin typeface="Arial"/>
                <a:ea typeface="Arial"/>
                <a:cs typeface="Arial"/>
                <a:sym typeface="Arial"/>
              </a:rPr>
              <a:t>Continuous</a:t>
            </a:r>
            <a:r>
              <a:rPr lang="en-US" sz="2000">
                <a:solidFill>
                  <a:srgbClr val="000000"/>
                </a:solidFill>
                <a:latin typeface="Arial"/>
                <a:ea typeface="Arial"/>
                <a:cs typeface="Arial"/>
                <a:sym typeface="Arial"/>
              </a:rPr>
              <a:t> learning and improvement</a:t>
            </a:r>
            <a:endParaRPr/>
          </a:p>
          <a:p>
            <a:pPr indent="-342900" lvl="0" marL="342900" marR="0" rtl="0" algn="l">
              <a:spcBef>
                <a:spcPts val="1800"/>
              </a:spcBef>
              <a:spcAft>
                <a:spcPts val="1800"/>
              </a:spcAft>
              <a:buClr>
                <a:srgbClr val="000000"/>
              </a:buClr>
              <a:buSzPts val="2000"/>
              <a:buFont typeface="Arial"/>
              <a:buChar char="•"/>
            </a:pPr>
            <a:r>
              <a:rPr i="1" lang="en-US" sz="2000">
                <a:solidFill>
                  <a:srgbClr val="000000"/>
                </a:solidFill>
                <a:latin typeface="Arial"/>
                <a:ea typeface="Arial"/>
                <a:cs typeface="Arial"/>
                <a:sym typeface="Arial"/>
              </a:rPr>
              <a:t>Resilience</a:t>
            </a:r>
            <a:r>
              <a:rPr lang="en-US" sz="2000">
                <a:solidFill>
                  <a:srgbClr val="000000"/>
                </a:solidFill>
                <a:latin typeface="Arial"/>
                <a:ea typeface="Arial"/>
                <a:cs typeface="Arial"/>
                <a:sym typeface="Arial"/>
              </a:rPr>
              <a:t>: margins, pandemics, staff shortages / burnout</a:t>
            </a:r>
            <a:endParaRPr sz="2000">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54"/>
          <p:cNvSpPr txBox="1"/>
          <p:nvPr>
            <p:ph type="title"/>
          </p:nvPr>
        </p:nvSpPr>
        <p:spPr>
          <a:xfrm>
            <a:off x="2071074" y="685800"/>
            <a:ext cx="7956000" cy="630942"/>
          </a:xfrm>
          <a:prstGeom prst="rect">
            <a:avLst/>
          </a:prstGeom>
          <a:noFill/>
          <a:ln>
            <a:noFill/>
          </a:ln>
        </p:spPr>
        <p:txBody>
          <a:bodyPr anchorCtr="0" anchor="b" bIns="0" lIns="0" spcFirstLastPara="1" rIns="0" wrap="square" tIns="0">
            <a:spAutoFit/>
          </a:bodyPr>
          <a:lstStyle/>
          <a:p>
            <a:pPr indent="0" lvl="0" marL="0" rtl="0" algn="l">
              <a:spcBef>
                <a:spcPts val="0"/>
              </a:spcBef>
              <a:spcAft>
                <a:spcPts val="0"/>
              </a:spcAft>
              <a:buClr>
                <a:schemeClr val="dk2"/>
              </a:buClr>
              <a:buSzPts val="4100"/>
              <a:buFont typeface="Lucida Sans"/>
              <a:buNone/>
            </a:pPr>
            <a:r>
              <a:rPr lang="en-US"/>
              <a:t>Future society experience</a:t>
            </a:r>
            <a:endParaRPr/>
          </a:p>
        </p:txBody>
      </p:sp>
      <p:pic>
        <p:nvPicPr>
          <p:cNvPr id="951" name="Google Shape;951;p54"/>
          <p:cNvPicPr preferRelativeResize="0"/>
          <p:nvPr/>
        </p:nvPicPr>
        <p:blipFill rotWithShape="1">
          <a:blip r:embed="rId3">
            <a:alphaModFix/>
          </a:blip>
          <a:srcRect b="0" l="0" r="0" t="0"/>
          <a:stretch/>
        </p:blipFill>
        <p:spPr>
          <a:xfrm>
            <a:off x="1012257" y="1715924"/>
            <a:ext cx="2362200" cy="2795597"/>
          </a:xfrm>
          <a:prstGeom prst="rect">
            <a:avLst/>
          </a:prstGeom>
          <a:noFill/>
          <a:ln cap="flat" cmpd="sng" w="19050">
            <a:solidFill>
              <a:schemeClr val="dk2"/>
            </a:solidFill>
            <a:prstDash val="solid"/>
            <a:round/>
            <a:headEnd len="sm" w="sm" type="none"/>
            <a:tailEnd len="sm" w="sm" type="none"/>
          </a:ln>
        </p:spPr>
      </p:pic>
      <p:sp>
        <p:nvSpPr>
          <p:cNvPr id="952" name="Google Shape;952;p54"/>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000"/>
              <a:buFont typeface="Lucida Sans"/>
              <a:buNone/>
            </a:pPr>
            <a:fld id="{00000000-1234-1234-1234-123412341234}" type="slidenum">
              <a:rPr b="0" i="0" lang="en-US" sz="1000" u="none" cap="none" strike="noStrike">
                <a:solidFill>
                  <a:srgbClr val="000000"/>
                </a:solidFill>
                <a:latin typeface="Lucida Sans"/>
                <a:ea typeface="Lucida Sans"/>
                <a:cs typeface="Lucida Sans"/>
                <a:sym typeface="Lucida Sans"/>
              </a:rPr>
              <a:t>‹#›</a:t>
            </a:fld>
            <a:endParaRPr b="0" i="0" sz="1000" u="none" cap="none" strike="noStrike">
              <a:solidFill>
                <a:srgbClr val="000000"/>
              </a:solidFill>
              <a:latin typeface="Lucida Sans"/>
              <a:ea typeface="Lucida Sans"/>
              <a:cs typeface="Lucida Sans"/>
              <a:sym typeface="Lucida Sans"/>
            </a:endParaRPr>
          </a:p>
        </p:txBody>
      </p:sp>
      <p:sp>
        <p:nvSpPr>
          <p:cNvPr id="953" name="Google Shape;953;p54"/>
          <p:cNvSpPr txBox="1"/>
          <p:nvPr/>
        </p:nvSpPr>
        <p:spPr>
          <a:xfrm>
            <a:off x="1629287" y="4561505"/>
            <a:ext cx="883575" cy="1846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
              <a:buFont typeface="Arial"/>
              <a:buNone/>
            </a:pPr>
            <a:r>
              <a:rPr b="0" i="0" lang="en-US" sz="600" u="none" cap="none" strike="noStrike">
                <a:solidFill>
                  <a:srgbClr val="000000"/>
                </a:solidFill>
                <a:latin typeface="Arial"/>
                <a:ea typeface="Arial"/>
                <a:cs typeface="Arial"/>
                <a:sym typeface="Arial"/>
              </a:rPr>
              <a:t>Image credit: </a:t>
            </a:r>
            <a:r>
              <a:rPr b="0" i="0" lang="en-US" sz="600" u="sng" cap="none" strike="noStrike">
                <a:solidFill>
                  <a:srgbClr val="FF8119"/>
                </a:solidFill>
                <a:latin typeface="Arial"/>
                <a:ea typeface="Arial"/>
                <a:cs typeface="Arial"/>
                <a:sym typeface="Arial"/>
                <a:hlinkClick r:id="rId4">
                  <a:extLst>
                    <a:ext uri="{A12FA001-AC4F-418D-AE19-62706E023703}">
                      <ahyp:hlinkClr val="tx"/>
                    </a:ext>
                  </a:extLst>
                </a:hlinkClick>
              </a:rPr>
              <a:t>freepik</a:t>
            </a:r>
            <a:endParaRPr b="0" i="0" sz="600" u="none" cap="none" strike="noStrike">
              <a:solidFill>
                <a:srgbClr val="000000"/>
              </a:solidFill>
              <a:latin typeface="Arial"/>
              <a:ea typeface="Arial"/>
              <a:cs typeface="Arial"/>
              <a:sym typeface="Arial"/>
            </a:endParaRPr>
          </a:p>
        </p:txBody>
      </p:sp>
      <p:sp>
        <p:nvSpPr>
          <p:cNvPr id="954" name="Google Shape;954;p54"/>
          <p:cNvSpPr txBox="1"/>
          <p:nvPr/>
        </p:nvSpPr>
        <p:spPr>
          <a:xfrm>
            <a:off x="4060492" y="1928802"/>
            <a:ext cx="7469204" cy="23698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800">
                <a:solidFill>
                  <a:srgbClr val="000000"/>
                </a:solidFill>
                <a:latin typeface="Arial"/>
                <a:ea typeface="Arial"/>
                <a:cs typeface="Arial"/>
                <a:sym typeface="Arial"/>
              </a:rPr>
              <a:t>Global</a:t>
            </a:r>
            <a:r>
              <a:rPr b="1" lang="en-US" sz="2800">
                <a:solidFill>
                  <a:srgbClr val="000000"/>
                </a:solidFill>
                <a:latin typeface="Arial"/>
                <a:ea typeface="Arial"/>
                <a:cs typeface="Arial"/>
                <a:sym typeface="Arial"/>
              </a:rPr>
              <a:t> </a:t>
            </a:r>
            <a:r>
              <a:rPr lang="en-US" sz="2800">
                <a:solidFill>
                  <a:srgbClr val="000000"/>
                </a:solidFill>
                <a:latin typeface="Arial"/>
                <a:ea typeface="Arial"/>
                <a:cs typeface="Arial"/>
                <a:sym typeface="Arial"/>
              </a:rPr>
              <a:t>Learning Health System</a:t>
            </a:r>
            <a:endParaRPr/>
          </a:p>
          <a:p>
            <a:pPr indent="-342900" lvl="0" marL="342900" marR="0" rtl="0" algn="l">
              <a:spcBef>
                <a:spcPts val="1800"/>
              </a:spcBef>
              <a:spcAft>
                <a:spcPts val="0"/>
              </a:spcAft>
              <a:buClr>
                <a:srgbClr val="000000"/>
              </a:buClr>
              <a:buSzPts val="2000"/>
              <a:buFont typeface="Arial"/>
              <a:buChar char="•"/>
            </a:pPr>
            <a:r>
              <a:rPr lang="en-US" sz="2000">
                <a:solidFill>
                  <a:srgbClr val="000000"/>
                </a:solidFill>
                <a:latin typeface="Arial"/>
                <a:ea typeface="Arial"/>
                <a:cs typeface="Arial"/>
                <a:sym typeface="Arial"/>
              </a:rPr>
              <a:t>Promote </a:t>
            </a:r>
            <a:r>
              <a:rPr i="1" lang="en-US" sz="2000">
                <a:solidFill>
                  <a:srgbClr val="000000"/>
                </a:solidFill>
                <a:latin typeface="Arial"/>
                <a:ea typeface="Arial"/>
                <a:cs typeface="Arial"/>
                <a:sym typeface="Arial"/>
              </a:rPr>
              <a:t>wellness</a:t>
            </a:r>
            <a:r>
              <a:rPr lang="en-US" sz="2000">
                <a:solidFill>
                  <a:srgbClr val="000000"/>
                </a:solidFill>
                <a:latin typeface="Arial"/>
                <a:ea typeface="Arial"/>
                <a:cs typeface="Arial"/>
                <a:sym typeface="Arial"/>
              </a:rPr>
              <a:t> </a:t>
            </a:r>
            <a:endParaRPr/>
          </a:p>
          <a:p>
            <a:pPr indent="-342900" lvl="0" marL="342900" marR="0" rtl="0" algn="l">
              <a:spcBef>
                <a:spcPts val="1800"/>
              </a:spcBef>
              <a:spcAft>
                <a:spcPts val="0"/>
              </a:spcAft>
              <a:buClr>
                <a:srgbClr val="000000"/>
              </a:buClr>
              <a:buSzPts val="2000"/>
              <a:buFont typeface="Arial"/>
              <a:buChar char="•"/>
            </a:pPr>
            <a:r>
              <a:rPr lang="en-US" sz="2000">
                <a:solidFill>
                  <a:srgbClr val="000000"/>
                </a:solidFill>
                <a:latin typeface="Arial"/>
                <a:ea typeface="Arial"/>
                <a:cs typeface="Arial"/>
                <a:sym typeface="Arial"/>
              </a:rPr>
              <a:t>Support </a:t>
            </a:r>
            <a:r>
              <a:rPr i="1" lang="en-US" sz="2000">
                <a:solidFill>
                  <a:srgbClr val="000000"/>
                </a:solidFill>
                <a:latin typeface="Arial"/>
                <a:ea typeface="Arial"/>
                <a:cs typeface="Arial"/>
                <a:sym typeface="Arial"/>
              </a:rPr>
              <a:t>everyone</a:t>
            </a:r>
            <a:r>
              <a:rPr lang="en-US" sz="2000">
                <a:solidFill>
                  <a:srgbClr val="000000"/>
                </a:solidFill>
                <a:latin typeface="Arial"/>
                <a:ea typeface="Arial"/>
                <a:cs typeface="Arial"/>
                <a:sym typeface="Arial"/>
              </a:rPr>
              <a:t> achieving health goals</a:t>
            </a:r>
            <a:endParaRPr b="1" sz="2000">
              <a:solidFill>
                <a:srgbClr val="000000"/>
              </a:solidFill>
              <a:latin typeface="Arial"/>
              <a:ea typeface="Arial"/>
              <a:cs typeface="Arial"/>
              <a:sym typeface="Arial"/>
            </a:endParaRPr>
          </a:p>
          <a:p>
            <a:pPr indent="-342900" lvl="0" marL="342900" marR="0" rtl="0" algn="l">
              <a:spcBef>
                <a:spcPts val="1800"/>
              </a:spcBef>
              <a:spcAft>
                <a:spcPts val="1800"/>
              </a:spcAft>
              <a:buClr>
                <a:srgbClr val="000000"/>
              </a:buClr>
              <a:buSzPts val="2000"/>
              <a:buFont typeface="Arial"/>
              <a:buChar char="•"/>
            </a:pPr>
            <a:r>
              <a:rPr lang="en-US" sz="2000">
                <a:solidFill>
                  <a:srgbClr val="000000"/>
                </a:solidFill>
                <a:latin typeface="Arial"/>
                <a:ea typeface="Arial"/>
                <a:cs typeface="Arial"/>
                <a:sym typeface="Arial"/>
              </a:rPr>
              <a:t>Use healthcare resources </a:t>
            </a:r>
            <a:r>
              <a:rPr i="1" lang="en-US" sz="2000">
                <a:solidFill>
                  <a:srgbClr val="000000"/>
                </a:solidFill>
                <a:latin typeface="Arial"/>
                <a:ea typeface="Arial"/>
                <a:cs typeface="Arial"/>
                <a:sym typeface="Arial"/>
              </a:rPr>
              <a:t>efficiently</a:t>
            </a:r>
            <a:endParaRPr i="1" sz="2000">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5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en-US"/>
              <a:t>Additional Information on ACT Precurors and Foundations</a:t>
            </a:r>
            <a:endParaRPr/>
          </a:p>
        </p:txBody>
      </p:sp>
      <p:sp>
        <p:nvSpPr>
          <p:cNvPr id="960" name="Google Shape;960;p55"/>
          <p:cNvSpPr txBox="1"/>
          <p:nvPr>
            <p:ph idx="12" type="sldNum"/>
          </p:nvPr>
        </p:nvSpPr>
        <p:spPr>
          <a:xfrm>
            <a:off x="11529696" y="6407945"/>
            <a:ext cx="48768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56"/>
          <p:cNvSpPr txBox="1"/>
          <p:nvPr>
            <p:ph type="title"/>
          </p:nvPr>
        </p:nvSpPr>
        <p:spPr>
          <a:xfrm>
            <a:off x="1828800" y="274638"/>
            <a:ext cx="82296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3600"/>
              <a:buFont typeface="Lucida Sans"/>
              <a:buNone/>
            </a:pPr>
            <a:r>
              <a:rPr lang="en-US" sz="3600"/>
              <a:t>ACTS future vision requires efficient flow around LHS cycle</a:t>
            </a:r>
            <a:endParaRPr sz="3600"/>
          </a:p>
        </p:txBody>
      </p:sp>
      <p:pic>
        <p:nvPicPr>
          <p:cNvPr id="966" name="Google Shape;966;p56"/>
          <p:cNvPicPr preferRelativeResize="0"/>
          <p:nvPr/>
        </p:nvPicPr>
        <p:blipFill rotWithShape="1">
          <a:blip r:embed="rId3">
            <a:alphaModFix/>
          </a:blip>
          <a:srcRect b="0" l="0" r="0" t="0"/>
          <a:stretch/>
        </p:blipFill>
        <p:spPr>
          <a:xfrm>
            <a:off x="1676400" y="1676402"/>
            <a:ext cx="5562600" cy="4267199"/>
          </a:xfrm>
          <a:prstGeom prst="rect">
            <a:avLst/>
          </a:prstGeom>
          <a:noFill/>
          <a:ln>
            <a:noFill/>
          </a:ln>
        </p:spPr>
      </p:pic>
      <p:sp>
        <p:nvSpPr>
          <p:cNvPr id="967" name="Google Shape;967;p56"/>
          <p:cNvSpPr txBox="1"/>
          <p:nvPr/>
        </p:nvSpPr>
        <p:spPr>
          <a:xfrm>
            <a:off x="7086601" y="1806268"/>
            <a:ext cx="3527955" cy="3908732"/>
          </a:xfrm>
          <a:prstGeom prst="rect">
            <a:avLst/>
          </a:prstGeom>
          <a:noFill/>
          <a:ln>
            <a:noFill/>
          </a:ln>
        </p:spPr>
        <p:txBody>
          <a:bodyPr anchorCtr="0" anchor="t" bIns="91425" lIns="91425" spcFirstLastPara="1" rIns="91425" wrap="square" tIns="91425">
            <a:spAutoFit/>
          </a:bodyPr>
          <a:lstStyle/>
          <a:p>
            <a:pPr indent="-304800" lvl="0" marL="457200" marR="0" rtl="0" algn="l">
              <a:spcBef>
                <a:spcPts val="1200"/>
              </a:spcBef>
              <a:spcAft>
                <a:spcPts val="0"/>
              </a:spcAft>
              <a:buClr>
                <a:srgbClr val="000000"/>
              </a:buClr>
              <a:buSzPts val="1200"/>
              <a:buFont typeface="Arial"/>
              <a:buChar char="●"/>
            </a:pPr>
            <a:r>
              <a:rPr lang="en-US" sz="1600">
                <a:solidFill>
                  <a:srgbClr val="000000"/>
                </a:solidFill>
                <a:latin typeface="Arial"/>
                <a:ea typeface="Arial"/>
                <a:cs typeface="Arial"/>
                <a:sym typeface="Arial"/>
              </a:rPr>
              <a:t>Need comprehensive, coordinated approach to ensure cycle improves care delivery / outcomes</a:t>
            </a:r>
            <a:endParaRPr sz="1600">
              <a:solidFill>
                <a:srgbClr val="000000"/>
              </a:solidFill>
              <a:latin typeface="Arial"/>
              <a:ea typeface="Arial"/>
              <a:cs typeface="Arial"/>
              <a:sym typeface="Arial"/>
            </a:endParaRPr>
          </a:p>
          <a:p>
            <a:pPr indent="-304800" lvl="1" marL="914400" marR="0" rtl="0" algn="l">
              <a:spcBef>
                <a:spcPts val="1200"/>
              </a:spcBef>
              <a:spcAft>
                <a:spcPts val="0"/>
              </a:spcAft>
              <a:buClr>
                <a:srgbClr val="000000"/>
              </a:buClr>
              <a:buSzPts val="1200"/>
              <a:buFont typeface="Courier New"/>
              <a:buChar char="o"/>
            </a:pPr>
            <a:r>
              <a:rPr b="0" i="0" lang="en-US" sz="1600" u="none" cap="none" strike="noStrike">
                <a:solidFill>
                  <a:srgbClr val="000000"/>
                </a:solidFill>
                <a:latin typeface="Arial"/>
                <a:ea typeface="Arial"/>
                <a:cs typeface="Arial"/>
                <a:sym typeface="Arial"/>
              </a:rPr>
              <a:t>Address </a:t>
            </a:r>
            <a:r>
              <a:rPr b="0" i="1" lang="en-US" sz="1600" u="none" cap="none" strike="noStrike">
                <a:solidFill>
                  <a:srgbClr val="000000"/>
                </a:solidFill>
                <a:latin typeface="Arial"/>
                <a:ea typeface="Arial"/>
                <a:cs typeface="Arial"/>
                <a:sym typeface="Arial"/>
              </a:rPr>
              <a:t>all</a:t>
            </a:r>
            <a:r>
              <a:rPr b="0" i="0" lang="en-US" sz="1600" u="none" cap="none" strike="noStrike">
                <a:solidFill>
                  <a:srgbClr val="000000"/>
                </a:solidFill>
                <a:latin typeface="Arial"/>
                <a:ea typeface="Arial"/>
                <a:cs typeface="Arial"/>
                <a:sym typeface="Arial"/>
              </a:rPr>
              <a:t> stakeholders, targets, tooling</a:t>
            </a:r>
            <a:endParaRPr b="0" i="0" sz="1600" u="none" cap="none" strike="noStrike">
              <a:solidFill>
                <a:srgbClr val="000000"/>
              </a:solidFill>
              <a:latin typeface="Arial"/>
              <a:ea typeface="Arial"/>
              <a:cs typeface="Arial"/>
              <a:sym typeface="Arial"/>
            </a:endParaRPr>
          </a:p>
          <a:p>
            <a:pPr indent="-304800" lvl="1" marL="914400" marR="0" rtl="0" algn="l">
              <a:spcBef>
                <a:spcPts val="1200"/>
              </a:spcBef>
              <a:spcAft>
                <a:spcPts val="0"/>
              </a:spcAft>
              <a:buClr>
                <a:srgbClr val="000000"/>
              </a:buClr>
              <a:buSzPts val="1200"/>
              <a:buFont typeface="Courier New"/>
              <a:buChar char="o"/>
            </a:pPr>
            <a:r>
              <a:rPr b="0" i="1" lang="en-US" sz="1600" u="none" cap="none" strike="noStrike">
                <a:solidFill>
                  <a:srgbClr val="000000"/>
                </a:solidFill>
                <a:latin typeface="Arial"/>
                <a:ea typeface="Arial"/>
                <a:cs typeface="Arial"/>
                <a:sym typeface="Arial"/>
              </a:rPr>
              <a:t>break down silos</a:t>
            </a:r>
            <a:endParaRPr b="0" i="1" sz="1600" u="none" cap="none" strike="noStrike">
              <a:solidFill>
                <a:srgbClr val="000000"/>
              </a:solidFill>
              <a:latin typeface="Arial"/>
              <a:ea typeface="Arial"/>
              <a:cs typeface="Arial"/>
              <a:sym typeface="Arial"/>
            </a:endParaRPr>
          </a:p>
          <a:p>
            <a:pPr indent="-304800" lvl="0" marL="457200" marR="0" rtl="0" algn="l">
              <a:spcBef>
                <a:spcPts val="1200"/>
              </a:spcBef>
              <a:spcAft>
                <a:spcPts val="0"/>
              </a:spcAft>
              <a:buClr>
                <a:srgbClr val="000000"/>
              </a:buClr>
              <a:buSzPts val="1200"/>
              <a:buFont typeface="Arial"/>
              <a:buChar char="●"/>
            </a:pPr>
            <a:r>
              <a:rPr lang="en-US" sz="1600">
                <a:solidFill>
                  <a:srgbClr val="000000"/>
                </a:solidFill>
                <a:latin typeface="Arial"/>
                <a:ea typeface="Arial"/>
                <a:cs typeface="Arial"/>
                <a:sym typeface="Arial"/>
              </a:rPr>
              <a:t>All participants produce, consume cycle components</a:t>
            </a:r>
            <a:endParaRPr/>
          </a:p>
          <a:p>
            <a:pPr indent="-304800" lvl="1" marL="914400" marR="0" rtl="0" algn="l">
              <a:spcBef>
                <a:spcPts val="1200"/>
              </a:spcBef>
              <a:spcAft>
                <a:spcPts val="0"/>
              </a:spcAft>
              <a:buClr>
                <a:srgbClr val="000000"/>
              </a:buClr>
              <a:buSzPts val="1200"/>
              <a:buFont typeface="Courier New"/>
              <a:buChar char="o"/>
            </a:pPr>
            <a:r>
              <a:rPr b="0" i="0" lang="en-US" sz="1600" u="none" cap="none" strike="noStrike">
                <a:solidFill>
                  <a:srgbClr val="000000"/>
                </a:solidFill>
                <a:latin typeface="Arial"/>
                <a:ea typeface="Arial"/>
                <a:cs typeface="Arial"/>
                <a:sym typeface="Arial"/>
              </a:rPr>
              <a:t>goal = make exchanges more efficient/effective to produce desired results</a:t>
            </a:r>
            <a:endParaRPr b="0" i="0" sz="1600" u="none" cap="none" strike="noStrike">
              <a:solidFill>
                <a:srgbClr val="000000"/>
              </a:solidFill>
              <a:latin typeface="Arial"/>
              <a:ea typeface="Arial"/>
              <a:cs typeface="Arial"/>
              <a:sym typeface="Arial"/>
            </a:endParaRPr>
          </a:p>
        </p:txBody>
      </p:sp>
      <p:sp>
        <p:nvSpPr>
          <p:cNvPr id="968" name="Google Shape;968;p56"/>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
        <p:nvSpPr>
          <p:cNvPr id="969" name="Google Shape;969;p56"/>
          <p:cNvSpPr txBox="1"/>
          <p:nvPr/>
        </p:nvSpPr>
        <p:spPr>
          <a:xfrm>
            <a:off x="2667000" y="5943600"/>
            <a:ext cx="4800600"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000000"/>
                </a:solidFill>
                <a:latin typeface="Lucida Sans"/>
                <a:ea typeface="Lucida Sans"/>
                <a:cs typeface="Lucida Sans"/>
                <a:sym typeface="Lucida Sans"/>
              </a:rPr>
              <a:t>Source: Osheroff et. al., </a:t>
            </a:r>
            <a:r>
              <a:rPr lang="en-US" sz="800" u="sng">
                <a:solidFill>
                  <a:srgbClr val="00B0F0"/>
                </a:solidFill>
                <a:latin typeface="Lucida Sans"/>
                <a:ea typeface="Lucida Sans"/>
                <a:cs typeface="Lucida Sans"/>
                <a:sym typeface="Lucida Sans"/>
                <a:hlinkClick r:id="rId4">
                  <a:extLst>
                    <a:ext uri="{A12FA001-AC4F-418D-AE19-62706E023703}">
                      <ahyp:hlinkClr val="tx"/>
                    </a:ext>
                  </a:extLst>
                </a:hlinkClick>
              </a:rPr>
              <a:t>AHRQ evidence-based Care Transformation Support (ACTS) initiative</a:t>
            </a:r>
            <a:endParaRPr sz="800">
              <a:solidFill>
                <a:srgbClr val="00B0F0"/>
              </a:solidFill>
              <a:latin typeface="Lucida Sans"/>
              <a:ea typeface="Lucida Sans"/>
              <a:cs typeface="Lucida Sans"/>
              <a:sym typeface="Lucida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57"/>
          <p:cNvSpPr txBox="1"/>
          <p:nvPr>
            <p:ph type="title"/>
          </p:nvPr>
        </p:nvSpPr>
        <p:spPr>
          <a:xfrm>
            <a:off x="1828800" y="274638"/>
            <a:ext cx="82296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3200"/>
              <a:buFont typeface="Lucida Sans"/>
              <a:buNone/>
            </a:pPr>
            <a:r>
              <a:rPr lang="en-US" sz="3200"/>
              <a:t>Knowledge ecosystem tooling needed to optimize LHS flow, outcomes</a:t>
            </a:r>
            <a:endParaRPr sz="3200"/>
          </a:p>
        </p:txBody>
      </p:sp>
      <p:pic>
        <p:nvPicPr>
          <p:cNvPr id="975" name="Google Shape;975;p57"/>
          <p:cNvPicPr preferRelativeResize="0"/>
          <p:nvPr/>
        </p:nvPicPr>
        <p:blipFill rotWithShape="1">
          <a:blip r:embed="rId3">
            <a:alphaModFix/>
          </a:blip>
          <a:srcRect b="0" l="0" r="0" t="0"/>
          <a:stretch/>
        </p:blipFill>
        <p:spPr>
          <a:xfrm>
            <a:off x="1811850" y="1676400"/>
            <a:ext cx="5960550" cy="4267200"/>
          </a:xfrm>
          <a:prstGeom prst="rect">
            <a:avLst/>
          </a:prstGeom>
          <a:noFill/>
          <a:ln>
            <a:noFill/>
          </a:ln>
        </p:spPr>
      </p:pic>
      <p:sp>
        <p:nvSpPr>
          <p:cNvPr id="976" name="Google Shape;976;p57"/>
          <p:cNvSpPr txBox="1"/>
          <p:nvPr/>
        </p:nvSpPr>
        <p:spPr>
          <a:xfrm>
            <a:off x="7636952" y="1948489"/>
            <a:ext cx="3199924" cy="2523738"/>
          </a:xfrm>
          <a:prstGeom prst="rect">
            <a:avLst/>
          </a:prstGeom>
          <a:noFill/>
          <a:ln>
            <a:noFill/>
          </a:ln>
        </p:spPr>
        <p:txBody>
          <a:bodyPr anchorCtr="0" anchor="t" bIns="91425" lIns="91425" spcFirstLastPara="1" rIns="91425" wrap="square" tIns="91425">
            <a:spAutoFit/>
          </a:bodyPr>
          <a:lstStyle/>
          <a:p>
            <a:pPr indent="-304800" lvl="0" marL="457200" marR="0" rtl="0" algn="l">
              <a:spcBef>
                <a:spcPts val="0"/>
              </a:spcBef>
              <a:spcAft>
                <a:spcPts val="0"/>
              </a:spcAft>
              <a:buClr>
                <a:srgbClr val="000000"/>
              </a:buClr>
              <a:buSzPts val="1200"/>
              <a:buFont typeface="Arial"/>
              <a:buChar char="●"/>
            </a:pPr>
            <a:r>
              <a:rPr lang="en-US" sz="1600">
                <a:solidFill>
                  <a:srgbClr val="000000"/>
                </a:solidFill>
                <a:latin typeface="Arial"/>
                <a:ea typeface="Arial"/>
                <a:cs typeface="Arial"/>
                <a:sym typeface="Arial"/>
              </a:rPr>
              <a:t>Better tools / strategies needed to improve flow</a:t>
            </a:r>
            <a:endParaRPr/>
          </a:p>
          <a:p>
            <a:pPr indent="0" lvl="1" marL="609600" marR="0" rtl="0" algn="l">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304800" lvl="1" marL="914400" marR="0" rtl="0" algn="l">
              <a:spcBef>
                <a:spcPts val="0"/>
              </a:spcBef>
              <a:spcAft>
                <a:spcPts val="0"/>
              </a:spcAft>
              <a:buClr>
                <a:srgbClr val="000000"/>
              </a:buClr>
              <a:buSzPts val="1200"/>
              <a:buFont typeface="Arial"/>
              <a:buChar char="○"/>
            </a:pPr>
            <a:r>
              <a:rPr b="0" i="0" lang="en-US" sz="1600" u="none" cap="none" strike="noStrike">
                <a:solidFill>
                  <a:srgbClr val="000000"/>
                </a:solidFill>
                <a:latin typeface="Arial"/>
                <a:ea typeface="Arial"/>
                <a:cs typeface="Arial"/>
                <a:sym typeface="Arial"/>
              </a:rPr>
              <a:t>Leverage FHIR and other standards</a:t>
            </a:r>
            <a:endParaRPr/>
          </a:p>
          <a:p>
            <a:pPr indent="0" lvl="1" marL="609600" marR="0" rtl="0" algn="l">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304800" lvl="0" marL="457200" marR="0" rtl="0" algn="l">
              <a:spcBef>
                <a:spcPts val="0"/>
              </a:spcBef>
              <a:spcAft>
                <a:spcPts val="0"/>
              </a:spcAft>
              <a:buClr>
                <a:srgbClr val="000000"/>
              </a:buClr>
              <a:buSzPts val="1200"/>
              <a:buFont typeface="Arial"/>
              <a:buChar char="●"/>
            </a:pPr>
            <a:r>
              <a:rPr lang="en-US" sz="1600">
                <a:solidFill>
                  <a:srgbClr val="000000"/>
                </a:solidFill>
                <a:latin typeface="Arial"/>
                <a:ea typeface="Arial"/>
                <a:cs typeface="Arial"/>
                <a:sym typeface="Arial"/>
              </a:rPr>
              <a:t>Deep dive on tooling </a:t>
            </a:r>
            <a:r>
              <a:rPr lang="en-US" sz="1600" u="sng">
                <a:solidFill>
                  <a:srgbClr val="00B0F0"/>
                </a:solidFill>
                <a:latin typeface="Arial"/>
                <a:ea typeface="Arial"/>
                <a:cs typeface="Arial"/>
                <a:sym typeface="Arial"/>
                <a:hlinkClick r:id="rId4">
                  <a:extLst>
                    <a:ext uri="{A12FA001-AC4F-418D-AE19-62706E023703}">
                      <ahyp:hlinkClr val="tx"/>
                    </a:ext>
                  </a:extLst>
                </a:hlinkClick>
              </a:rPr>
              <a:t>here</a:t>
            </a:r>
            <a:r>
              <a:rPr lang="en-US" sz="1600">
                <a:solidFill>
                  <a:srgbClr val="000000"/>
                </a:solidFill>
                <a:latin typeface="Arial"/>
                <a:ea typeface="Arial"/>
                <a:cs typeface="Arial"/>
                <a:sym typeface="Arial"/>
              </a:rPr>
              <a:t> in ACTS Concept Demo </a:t>
            </a:r>
            <a:r>
              <a:rPr lang="en-US" sz="1200">
                <a:solidFill>
                  <a:srgbClr val="000000"/>
                </a:solidFill>
                <a:latin typeface="Arial"/>
                <a:ea typeface="Arial"/>
                <a:cs typeface="Arial"/>
                <a:sym typeface="Arial"/>
              </a:rPr>
              <a:t>(see section, “Key Knowledge Ecosystem Tool Sets”)</a:t>
            </a:r>
            <a:endParaRPr sz="1600">
              <a:solidFill>
                <a:srgbClr val="000000"/>
              </a:solidFill>
              <a:latin typeface="Arial"/>
              <a:ea typeface="Arial"/>
              <a:cs typeface="Arial"/>
              <a:sym typeface="Arial"/>
            </a:endParaRPr>
          </a:p>
        </p:txBody>
      </p:sp>
      <p:sp>
        <p:nvSpPr>
          <p:cNvPr id="977" name="Google Shape;977;p57"/>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
        <p:nvSpPr>
          <p:cNvPr id="978" name="Google Shape;978;p57"/>
          <p:cNvSpPr txBox="1"/>
          <p:nvPr/>
        </p:nvSpPr>
        <p:spPr>
          <a:xfrm>
            <a:off x="3124200" y="5943600"/>
            <a:ext cx="4800600"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000000"/>
                </a:solidFill>
                <a:latin typeface="Lucida Sans"/>
                <a:ea typeface="Lucida Sans"/>
                <a:cs typeface="Lucida Sans"/>
                <a:sym typeface="Lucida Sans"/>
              </a:rPr>
              <a:t>Source: Osheroff et. al., </a:t>
            </a:r>
            <a:r>
              <a:rPr lang="en-US" sz="800" u="sng">
                <a:solidFill>
                  <a:srgbClr val="00B0F0"/>
                </a:solidFill>
                <a:latin typeface="Lucida Sans"/>
                <a:ea typeface="Lucida Sans"/>
                <a:cs typeface="Lucida Sans"/>
                <a:sym typeface="Lucida Sans"/>
                <a:hlinkClick r:id="rId5">
                  <a:extLst>
                    <a:ext uri="{A12FA001-AC4F-418D-AE19-62706E023703}">
                      <ahyp:hlinkClr val="tx"/>
                    </a:ext>
                  </a:extLst>
                </a:hlinkClick>
              </a:rPr>
              <a:t>AHRQ evidence-based Care Transformation Support (ACTS) initiative</a:t>
            </a:r>
            <a:endParaRPr sz="800">
              <a:solidFill>
                <a:srgbClr val="00B0F0"/>
              </a:solidFill>
              <a:latin typeface="Lucida Sans"/>
              <a:ea typeface="Lucida Sans"/>
              <a:cs typeface="Lucida Sans"/>
              <a:sym typeface="Lucida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58"/>
          <p:cNvSpPr txBox="1"/>
          <p:nvPr>
            <p:ph type="title"/>
          </p:nvPr>
        </p:nvSpPr>
        <p:spPr>
          <a:xfrm>
            <a:off x="1981200" y="76200"/>
            <a:ext cx="82296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943"/>
              <a:buFont typeface="Lucida Sans"/>
              <a:buNone/>
            </a:pPr>
            <a:r>
              <a:rPr lang="en-US" sz="2400"/>
              <a:t>ACTS 10-year roadmap: activities</a:t>
            </a:r>
            <a:endParaRPr sz="2400"/>
          </a:p>
        </p:txBody>
      </p:sp>
      <p:sp>
        <p:nvSpPr>
          <p:cNvPr id="984" name="Google Shape;984;p58"/>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
        <p:nvSpPr>
          <p:cNvPr id="985" name="Google Shape;985;p5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Lucida Sans"/>
              <a:ea typeface="Lucida Sans"/>
              <a:cs typeface="Lucida Sans"/>
              <a:sym typeface="Lucida Sans"/>
            </a:endParaRPr>
          </a:p>
        </p:txBody>
      </p:sp>
      <p:pic>
        <p:nvPicPr>
          <p:cNvPr id="986" name="Google Shape;986;p58"/>
          <p:cNvPicPr preferRelativeResize="0"/>
          <p:nvPr/>
        </p:nvPicPr>
        <p:blipFill rotWithShape="1">
          <a:blip r:embed="rId3">
            <a:alphaModFix/>
          </a:blip>
          <a:srcRect b="0" l="0" r="0" t="0"/>
          <a:stretch/>
        </p:blipFill>
        <p:spPr>
          <a:xfrm>
            <a:off x="2529734" y="615838"/>
            <a:ext cx="7132533" cy="5480163"/>
          </a:xfrm>
          <a:prstGeom prst="rect">
            <a:avLst/>
          </a:prstGeom>
          <a:noFill/>
          <a:ln>
            <a:noFill/>
          </a:ln>
        </p:spPr>
      </p:pic>
      <p:sp>
        <p:nvSpPr>
          <p:cNvPr id="987" name="Google Shape;987;p58"/>
          <p:cNvSpPr txBox="1"/>
          <p:nvPr/>
        </p:nvSpPr>
        <p:spPr>
          <a:xfrm>
            <a:off x="5475514" y="6019800"/>
            <a:ext cx="4724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00">
                <a:solidFill>
                  <a:srgbClr val="3B3B3B"/>
                </a:solidFill>
                <a:latin typeface="Arial"/>
                <a:ea typeface="Arial"/>
                <a:cs typeface="Arial"/>
                <a:sym typeface="Arial"/>
              </a:rPr>
              <a:t>*RESC</a:t>
            </a:r>
            <a:r>
              <a:rPr lang="en-US" sz="900">
                <a:solidFill>
                  <a:srgbClr val="3B3B3B"/>
                </a:solidFill>
                <a:latin typeface="Arial"/>
                <a:ea typeface="Arial"/>
                <a:cs typeface="Arial"/>
                <a:sym typeface="Arial"/>
              </a:rPr>
              <a:t> = Roadmap Execution Steering Committee; </a:t>
            </a:r>
            <a:r>
              <a:rPr b="1" lang="en-US" sz="900">
                <a:solidFill>
                  <a:srgbClr val="3B3B3B"/>
                </a:solidFill>
                <a:latin typeface="Arial"/>
                <a:ea typeface="Arial"/>
                <a:cs typeface="Arial"/>
                <a:sym typeface="Arial"/>
              </a:rPr>
              <a:t>CC</a:t>
            </a:r>
            <a:r>
              <a:rPr lang="en-US" sz="900">
                <a:solidFill>
                  <a:srgbClr val="3B3B3B"/>
                </a:solidFill>
                <a:latin typeface="Arial"/>
                <a:ea typeface="Arial"/>
                <a:cs typeface="Arial"/>
                <a:sym typeface="Arial"/>
              </a:rPr>
              <a:t> = Coordinating Center; </a:t>
            </a:r>
            <a:r>
              <a:rPr b="1" lang="en-US" sz="900">
                <a:solidFill>
                  <a:srgbClr val="3B3B3B"/>
                </a:solidFill>
                <a:latin typeface="Arial"/>
                <a:ea typeface="Arial"/>
                <a:cs typeface="Arial"/>
                <a:sym typeface="Arial"/>
              </a:rPr>
              <a:t>PPP</a:t>
            </a:r>
            <a:r>
              <a:rPr lang="en-US" sz="900">
                <a:solidFill>
                  <a:srgbClr val="3B3B3B"/>
                </a:solidFill>
                <a:latin typeface="Arial"/>
                <a:ea typeface="Arial"/>
                <a:cs typeface="Arial"/>
                <a:sym typeface="Arial"/>
              </a:rPr>
              <a:t> = Public Private Partnership; </a:t>
            </a:r>
            <a:r>
              <a:rPr b="1" lang="en-US" sz="900">
                <a:solidFill>
                  <a:srgbClr val="3B3B3B"/>
                </a:solidFill>
                <a:latin typeface="Arial"/>
                <a:ea typeface="Arial"/>
                <a:cs typeface="Arial"/>
                <a:sym typeface="Arial"/>
              </a:rPr>
              <a:t>DKP</a:t>
            </a:r>
            <a:r>
              <a:rPr lang="en-US" sz="900">
                <a:solidFill>
                  <a:srgbClr val="3B3B3B"/>
                </a:solidFill>
                <a:latin typeface="Arial"/>
                <a:ea typeface="Arial"/>
                <a:cs typeface="Arial"/>
                <a:sym typeface="Arial"/>
              </a:rPr>
              <a:t> = Digital Knowledge Platform</a:t>
            </a:r>
            <a:r>
              <a:rPr lang="en-US" sz="900">
                <a:solidFill>
                  <a:srgbClr val="000000"/>
                </a:solidFill>
                <a:latin typeface="Lucida Sans"/>
                <a:ea typeface="Lucida Sans"/>
                <a:cs typeface="Lucida Sans"/>
                <a:sym typeface="Lucida Sans"/>
              </a:rPr>
              <a:t> </a:t>
            </a:r>
            <a:endParaRPr/>
          </a:p>
        </p:txBody>
      </p:sp>
      <p:sp>
        <p:nvSpPr>
          <p:cNvPr id="988" name="Google Shape;988;p58"/>
          <p:cNvSpPr txBox="1"/>
          <p:nvPr/>
        </p:nvSpPr>
        <p:spPr>
          <a:xfrm>
            <a:off x="5475514" y="6420193"/>
            <a:ext cx="4800600" cy="21544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
                <a:solidFill>
                  <a:srgbClr val="000000"/>
                </a:solidFill>
                <a:latin typeface="Lucida Sans"/>
                <a:ea typeface="Lucida Sans"/>
                <a:cs typeface="Lucida Sans"/>
                <a:sym typeface="Lucida Sans"/>
              </a:rPr>
              <a:t>Source: Osheroff et. al., </a:t>
            </a:r>
            <a:r>
              <a:rPr lang="en-US" sz="800" u="sng">
                <a:solidFill>
                  <a:srgbClr val="00B0F0"/>
                </a:solidFill>
                <a:latin typeface="Lucida Sans"/>
                <a:ea typeface="Lucida Sans"/>
                <a:cs typeface="Lucida Sans"/>
                <a:sym typeface="Lucida Sans"/>
                <a:hlinkClick r:id="rId4">
                  <a:extLst>
                    <a:ext uri="{A12FA001-AC4F-418D-AE19-62706E023703}">
                      <ahyp:hlinkClr val="tx"/>
                    </a:ext>
                  </a:extLst>
                </a:hlinkClick>
              </a:rPr>
              <a:t>AHRQ evidence-based Care Transformation Support (ACTS) initiative</a:t>
            </a:r>
            <a:endParaRPr sz="800">
              <a:solidFill>
                <a:srgbClr val="00B0F0"/>
              </a:solidFill>
              <a:latin typeface="Lucida Sans"/>
              <a:ea typeface="Lucida Sans"/>
              <a:cs typeface="Lucida Sans"/>
              <a:sym typeface="Lucida Sans"/>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59"/>
          <p:cNvSpPr txBox="1"/>
          <p:nvPr>
            <p:ph type="title"/>
          </p:nvPr>
        </p:nvSpPr>
        <p:spPr>
          <a:xfrm>
            <a:off x="609600" y="522503"/>
            <a:ext cx="10690699" cy="54864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None/>
            </a:pPr>
            <a:r>
              <a:rPr lang="en-US" sz="3067"/>
              <a:t>Stakeholder engagement towards future vision</a:t>
            </a:r>
            <a:endParaRPr/>
          </a:p>
        </p:txBody>
      </p:sp>
      <p:sp>
        <p:nvSpPr>
          <p:cNvPr id="995" name="Google Shape;995;p59"/>
          <p:cNvSpPr txBox="1"/>
          <p:nvPr>
            <p:ph idx="1" type="body"/>
          </p:nvPr>
        </p:nvSpPr>
        <p:spPr>
          <a:xfrm>
            <a:off x="609600" y="1142346"/>
            <a:ext cx="10134600" cy="365125"/>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i="1" lang="en-US" sz="2000">
                <a:solidFill>
                  <a:srgbClr val="000000"/>
                </a:solidFill>
              </a:rPr>
              <a:t>Forty-one organizations </a:t>
            </a:r>
            <a:r>
              <a:rPr lang="en-US" sz="2000">
                <a:solidFill>
                  <a:srgbClr val="000000"/>
                </a:solidFill>
              </a:rPr>
              <a:t>provided support letters indicating plans to collaborate and align efforts / investments to achieve the Future Vision.</a:t>
            </a:r>
            <a:endParaRPr sz="1400"/>
          </a:p>
        </p:txBody>
      </p:sp>
      <p:sp>
        <p:nvSpPr>
          <p:cNvPr id="996" name="Google Shape;996;p59"/>
          <p:cNvSpPr txBox="1"/>
          <p:nvPr>
            <p:ph idx="4294967295" type="sldNum"/>
          </p:nvPr>
        </p:nvSpPr>
        <p:spPr>
          <a:xfrm>
            <a:off x="11480800" y="8475135"/>
            <a:ext cx="3657600" cy="486833"/>
          </a:xfrm>
          <a:prstGeom prst="rect">
            <a:avLst/>
          </a:prstGeom>
          <a:noFill/>
          <a:ln>
            <a:noFill/>
          </a:ln>
        </p:spPr>
        <p:txBody>
          <a:bodyPr anchorCtr="0" anchor="ctr" bIns="60950" lIns="121900" spcFirstLastPara="1" rIns="121900" wrap="square" tIns="60950">
            <a:spAutoFit/>
          </a:bodyPr>
          <a:lstStyle/>
          <a:p>
            <a:pPr indent="0" lvl="0" marL="0" marR="0" rtl="0" algn="r">
              <a:spcBef>
                <a:spcPts val="0"/>
              </a:spcBef>
              <a:spcAft>
                <a:spcPts val="0"/>
              </a:spcAft>
              <a:buNone/>
            </a:pPr>
            <a:fld id="{00000000-1234-1234-1234-123412341234}" type="slidenum">
              <a:rPr lang="en-US" sz="1600">
                <a:solidFill>
                  <a:srgbClr val="888888"/>
                </a:solidFill>
                <a:latin typeface="Arial"/>
                <a:ea typeface="Arial"/>
                <a:cs typeface="Arial"/>
                <a:sym typeface="Arial"/>
              </a:rPr>
              <a:t>‹#›</a:t>
            </a:fld>
            <a:endParaRPr sz="1600">
              <a:solidFill>
                <a:srgbClr val="888888"/>
              </a:solidFill>
              <a:latin typeface="Arial"/>
              <a:ea typeface="Arial"/>
              <a:cs typeface="Arial"/>
              <a:sym typeface="Arial"/>
            </a:endParaRPr>
          </a:p>
        </p:txBody>
      </p:sp>
      <p:sp>
        <p:nvSpPr>
          <p:cNvPr id="997" name="Google Shape;997;p59"/>
          <p:cNvSpPr txBox="1"/>
          <p:nvPr/>
        </p:nvSpPr>
        <p:spPr>
          <a:xfrm>
            <a:off x="609602" y="1868965"/>
            <a:ext cx="3544111" cy="415498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000000"/>
                </a:solidFill>
                <a:latin typeface="Arial"/>
                <a:ea typeface="Arial"/>
                <a:cs typeface="Arial"/>
                <a:sym typeface="Arial"/>
              </a:rPr>
              <a:t>Federal Agencies:</a:t>
            </a:r>
            <a:r>
              <a:rPr lang="en-US" sz="1200">
                <a:solidFill>
                  <a:srgbClr val="000000"/>
                </a:solidFill>
                <a:latin typeface="Arial"/>
                <a:ea typeface="Arial"/>
                <a:cs typeface="Arial"/>
                <a:sym typeface="Arial"/>
              </a:rPr>
              <a:t> 1</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3">
                  <a:extLst>
                    <a:ext uri="{A12FA001-AC4F-418D-AE19-62706E023703}">
                      <ahyp:hlinkClr val="tx"/>
                    </a:ext>
                  </a:extLst>
                </a:hlinkClick>
              </a:rPr>
              <a:t>VHA</a:t>
            </a:r>
            <a:r>
              <a:rPr lang="en-US" sz="1200">
                <a:solidFill>
                  <a:srgbClr val="000000"/>
                </a:solidFill>
                <a:latin typeface="Arial"/>
                <a:ea typeface="Arial"/>
                <a:cs typeface="Arial"/>
                <a:sym typeface="Arial"/>
              </a:rPr>
              <a:t> (Nebeker)</a:t>
            </a:r>
            <a:endParaRPr/>
          </a:p>
          <a:p>
            <a:pPr indent="0" lvl="0" marL="0" marR="0" rtl="0" algn="l">
              <a:spcBef>
                <a:spcPts val="0"/>
              </a:spcBef>
              <a:spcAft>
                <a:spcPts val="0"/>
              </a:spcAft>
              <a:buNone/>
            </a:pPr>
            <a:r>
              <a:rPr lang="en-US" sz="1200">
                <a:solidFill>
                  <a:srgbClr val="000000"/>
                </a:solidFill>
                <a:latin typeface="Arial"/>
                <a:ea typeface="Arial"/>
                <a:cs typeface="Arial"/>
                <a:sym typeface="Arial"/>
              </a:rPr>
              <a:t> </a:t>
            </a:r>
            <a:endParaRPr/>
          </a:p>
          <a:p>
            <a:pPr indent="0" lvl="0" marL="0" marR="0" rtl="0" algn="l">
              <a:spcBef>
                <a:spcPts val="0"/>
              </a:spcBef>
              <a:spcAft>
                <a:spcPts val="0"/>
              </a:spcAft>
              <a:buNone/>
            </a:pPr>
            <a:r>
              <a:rPr b="1" lang="en-US" sz="1200">
                <a:solidFill>
                  <a:srgbClr val="000000"/>
                </a:solidFill>
                <a:latin typeface="Arial"/>
                <a:ea typeface="Arial"/>
                <a:cs typeface="Arial"/>
                <a:sym typeface="Arial"/>
              </a:rPr>
              <a:t>Care Delivery Organizations:</a:t>
            </a:r>
            <a:r>
              <a:rPr lang="en-US" sz="1200">
                <a:solidFill>
                  <a:srgbClr val="000000"/>
                </a:solidFill>
                <a:latin typeface="Arial"/>
                <a:ea typeface="Arial"/>
                <a:cs typeface="Arial"/>
                <a:sym typeface="Arial"/>
              </a:rPr>
              <a:t> 8</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4">
                  <a:extLst>
                    <a:ext uri="{A12FA001-AC4F-418D-AE19-62706E023703}">
                      <ahyp:hlinkClr val="tx"/>
                    </a:ext>
                  </a:extLst>
                </a:hlinkClick>
              </a:rPr>
              <a:t>VCU/ACORN</a:t>
            </a:r>
            <a:r>
              <a:rPr lang="en-US" sz="1200">
                <a:solidFill>
                  <a:srgbClr val="000000"/>
                </a:solidFill>
                <a:latin typeface="Arial"/>
                <a:ea typeface="Arial"/>
                <a:cs typeface="Arial"/>
                <a:sym typeface="Arial"/>
              </a:rPr>
              <a:t> (Krist)</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5">
                  <a:extLst>
                    <a:ext uri="{A12FA001-AC4F-418D-AE19-62706E023703}">
                      <ahyp:hlinkClr val="tx"/>
                    </a:ext>
                  </a:extLst>
                </a:hlinkClick>
              </a:rPr>
              <a:t>UM Health Fairview</a:t>
            </a:r>
            <a:r>
              <a:rPr lang="en-US" sz="1200">
                <a:solidFill>
                  <a:srgbClr val="000000"/>
                </a:solidFill>
                <a:latin typeface="Arial"/>
                <a:ea typeface="Arial"/>
                <a:cs typeface="Arial"/>
                <a:sym typeface="Arial"/>
              </a:rPr>
              <a:t> (Melton-Meaux/Tignanelli)</a:t>
            </a:r>
            <a:br>
              <a:rPr lang="en-US" sz="1200">
                <a:solidFill>
                  <a:srgbClr val="000000"/>
                </a:solidFill>
                <a:latin typeface="Arial"/>
                <a:ea typeface="Arial"/>
                <a:cs typeface="Arial"/>
                <a:sym typeface="Arial"/>
              </a:rPr>
            </a:br>
            <a:r>
              <a:rPr lang="en-US" sz="1200" u="sng">
                <a:solidFill>
                  <a:srgbClr val="0066FF"/>
                </a:solidFill>
                <a:latin typeface="Arial"/>
                <a:ea typeface="Arial"/>
                <a:cs typeface="Arial"/>
                <a:sym typeface="Arial"/>
                <a:hlinkClick r:id="rId6">
                  <a:extLst>
                    <a:ext uri="{A12FA001-AC4F-418D-AE19-62706E023703}">
                      <ahyp:hlinkClr val="tx"/>
                    </a:ext>
                  </a:extLst>
                </a:hlinkClick>
              </a:rPr>
              <a:t>U Chicago Medicine</a:t>
            </a:r>
            <a:r>
              <a:rPr lang="en-US" sz="1200">
                <a:solidFill>
                  <a:srgbClr val="000000"/>
                </a:solidFill>
                <a:latin typeface="Arial"/>
                <a:ea typeface="Arial"/>
                <a:cs typeface="Arial"/>
                <a:sym typeface="Arial"/>
              </a:rPr>
              <a:t> (Umscheid), </a:t>
            </a:r>
            <a:endParaRPr/>
          </a:p>
          <a:p>
            <a:pPr indent="0" lvl="0" marL="0" marR="0" rtl="0" algn="l">
              <a:spcBef>
                <a:spcPts val="0"/>
              </a:spcBef>
              <a:spcAft>
                <a:spcPts val="0"/>
              </a:spcAft>
              <a:buNone/>
            </a:pPr>
            <a:r>
              <a:rPr lang="en-US" sz="1200">
                <a:solidFill>
                  <a:srgbClr val="000000"/>
                </a:solidFill>
                <a:latin typeface="Arial"/>
                <a:ea typeface="Arial"/>
                <a:cs typeface="Arial"/>
                <a:sym typeface="Arial"/>
              </a:rPr>
              <a:t>Rutgers </a:t>
            </a:r>
            <a:r>
              <a:rPr lang="en-US" sz="1200" u="sng">
                <a:solidFill>
                  <a:srgbClr val="0066FF"/>
                </a:solidFill>
                <a:latin typeface="Arial"/>
                <a:ea typeface="Arial"/>
                <a:cs typeface="Arial"/>
                <a:sym typeface="Arial"/>
                <a:hlinkClick r:id="rId7">
                  <a:extLst>
                    <a:ext uri="{A12FA001-AC4F-418D-AE19-62706E023703}">
                      <ahyp:hlinkClr val="tx"/>
                    </a:ext>
                  </a:extLst>
                </a:hlinkClick>
              </a:rPr>
              <a:t>RWJBarnabas Health</a:t>
            </a:r>
            <a:r>
              <a:rPr lang="en-US" sz="1200">
                <a:solidFill>
                  <a:srgbClr val="000000"/>
                </a:solidFill>
                <a:latin typeface="Arial"/>
                <a:ea typeface="Arial"/>
                <a:cs typeface="Arial"/>
                <a:sym typeface="Arial"/>
              </a:rPr>
              <a:t> (Sonnenberg)</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8">
                  <a:extLst>
                    <a:ext uri="{A12FA001-AC4F-418D-AE19-62706E023703}">
                      <ahyp:hlinkClr val="tx"/>
                    </a:ext>
                  </a:extLst>
                </a:hlinkClick>
              </a:rPr>
              <a:t>MUSC</a:t>
            </a:r>
            <a:r>
              <a:rPr lang="en-US" sz="1200">
                <a:solidFill>
                  <a:srgbClr val="000000"/>
                </a:solidFill>
                <a:latin typeface="Arial"/>
                <a:ea typeface="Arial"/>
                <a:cs typeface="Arial"/>
                <a:sym typeface="Arial"/>
              </a:rPr>
              <a:t> (Lenert)</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9">
                  <a:extLst>
                    <a:ext uri="{A12FA001-AC4F-418D-AE19-62706E023703}">
                      <ahyp:hlinkClr val="tx"/>
                    </a:ext>
                  </a:extLst>
                </a:hlinkClick>
              </a:rPr>
              <a:t>Hennepin Healthcare</a:t>
            </a:r>
            <a:r>
              <a:rPr lang="en-US" sz="1200">
                <a:solidFill>
                  <a:srgbClr val="000000"/>
                </a:solidFill>
                <a:latin typeface="Arial"/>
                <a:ea typeface="Arial"/>
                <a:cs typeface="Arial"/>
                <a:sym typeface="Arial"/>
              </a:rPr>
              <a:t> (Pandita)</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10">
                  <a:extLst>
                    <a:ext uri="{A12FA001-AC4F-418D-AE19-62706E023703}">
                      <ahyp:hlinkClr val="tx"/>
                    </a:ext>
                  </a:extLst>
                </a:hlinkClick>
              </a:rPr>
              <a:t>AACHC-CVN</a:t>
            </a:r>
            <a:r>
              <a:rPr lang="en-US" sz="1200">
                <a:solidFill>
                  <a:srgbClr val="000000"/>
                </a:solidFill>
                <a:latin typeface="Arial"/>
                <a:ea typeface="Arial"/>
                <a:cs typeface="Arial"/>
                <a:sym typeface="Arial"/>
              </a:rPr>
              <a:t> (Frick)</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11">
                  <a:extLst>
                    <a:ext uri="{A12FA001-AC4F-418D-AE19-62706E023703}">
                      <ahyp:hlinkClr val="tx"/>
                    </a:ext>
                  </a:extLst>
                </a:hlinkClick>
              </a:rPr>
              <a:t>VUMC</a:t>
            </a:r>
            <a:r>
              <a:rPr lang="en-US" sz="1200">
                <a:solidFill>
                  <a:srgbClr val="000000"/>
                </a:solidFill>
                <a:latin typeface="Arial"/>
                <a:ea typeface="Arial"/>
                <a:cs typeface="Arial"/>
                <a:sym typeface="Arial"/>
              </a:rPr>
              <a:t> (Johnson)</a:t>
            </a:r>
            <a:endParaRPr/>
          </a:p>
          <a:p>
            <a:pPr indent="0" lvl="0" marL="0" marR="0" rtl="0" algn="l">
              <a:spcBef>
                <a:spcPts val="0"/>
              </a:spcBef>
              <a:spcAft>
                <a:spcPts val="0"/>
              </a:spcAft>
              <a:buNone/>
            </a:pPr>
            <a:r>
              <a:t/>
            </a:r>
            <a:endParaRPr sz="1200">
              <a:solidFill>
                <a:srgbClr val="000000"/>
              </a:solidFill>
              <a:latin typeface="Arial"/>
              <a:ea typeface="Arial"/>
              <a:cs typeface="Arial"/>
              <a:sym typeface="Arial"/>
            </a:endParaRPr>
          </a:p>
          <a:p>
            <a:pPr indent="0" lvl="0" marL="0" marR="0" rtl="0" algn="l">
              <a:spcBef>
                <a:spcPts val="0"/>
              </a:spcBef>
              <a:spcAft>
                <a:spcPts val="0"/>
              </a:spcAft>
              <a:buNone/>
            </a:pPr>
            <a:r>
              <a:rPr b="1" lang="en-US" sz="1200">
                <a:solidFill>
                  <a:srgbClr val="000000"/>
                </a:solidFill>
                <a:latin typeface="Arial"/>
                <a:ea typeface="Arial"/>
                <a:cs typeface="Arial"/>
                <a:sym typeface="Arial"/>
              </a:rPr>
              <a:t>Professional Societies/Accrediting Bodies/Institutes:</a:t>
            </a:r>
            <a:r>
              <a:rPr lang="en-US" sz="1200">
                <a:solidFill>
                  <a:srgbClr val="000000"/>
                </a:solidFill>
                <a:latin typeface="Arial"/>
                <a:ea typeface="Arial"/>
                <a:cs typeface="Arial"/>
                <a:sym typeface="Arial"/>
              </a:rPr>
              <a:t> 7</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12">
                  <a:extLst>
                    <a:ext uri="{A12FA001-AC4F-418D-AE19-62706E023703}">
                      <ahyp:hlinkClr val="tx"/>
                    </a:ext>
                  </a:extLst>
                </a:hlinkClick>
              </a:rPr>
              <a:t>American Medical Association</a:t>
            </a:r>
            <a:r>
              <a:rPr lang="en-US" sz="1200">
                <a:solidFill>
                  <a:srgbClr val="000000"/>
                </a:solidFill>
                <a:latin typeface="Arial"/>
                <a:ea typeface="Arial"/>
                <a:cs typeface="Arial"/>
                <a:sym typeface="Arial"/>
              </a:rPr>
              <a:t> (Rakotz)</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3">
                  <a:extLst>
                    <a:ext uri="{A12FA001-AC4F-418D-AE19-62706E023703}">
                      <ahyp:hlinkClr val="tx"/>
                    </a:ext>
                  </a:extLst>
                </a:hlinkClick>
              </a:rPr>
              <a:t>AMIA</a:t>
            </a:r>
            <a:r>
              <a:rPr lang="en-US" sz="1200">
                <a:solidFill>
                  <a:srgbClr val="000000"/>
                </a:solidFill>
                <a:latin typeface="Arial"/>
                <a:ea typeface="Arial"/>
                <a:cs typeface="Arial"/>
                <a:sym typeface="Arial"/>
              </a:rPr>
              <a:t> (Dykes)</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4">
                  <a:extLst>
                    <a:ext uri="{A12FA001-AC4F-418D-AE19-62706E023703}">
                      <ahyp:hlinkClr val="tx"/>
                    </a:ext>
                  </a:extLst>
                </a:hlinkClick>
              </a:rPr>
              <a:t>ACMQ</a:t>
            </a:r>
            <a:r>
              <a:rPr lang="en-US" sz="1200">
                <a:solidFill>
                  <a:srgbClr val="000000"/>
                </a:solidFill>
                <a:latin typeface="Arial"/>
                <a:ea typeface="Arial"/>
                <a:cs typeface="Arial"/>
                <a:sym typeface="Arial"/>
              </a:rPr>
              <a:t> (Casey)</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5">
                  <a:extLst>
                    <a:ext uri="{A12FA001-AC4F-418D-AE19-62706E023703}">
                      <ahyp:hlinkClr val="tx"/>
                    </a:ext>
                  </a:extLst>
                </a:hlinkClick>
              </a:rPr>
              <a:t>ACCME</a:t>
            </a:r>
            <a:r>
              <a:rPr lang="en-US" sz="1200">
                <a:solidFill>
                  <a:srgbClr val="000000"/>
                </a:solidFill>
                <a:latin typeface="Arial"/>
                <a:ea typeface="Arial"/>
                <a:cs typeface="Arial"/>
                <a:sym typeface="Arial"/>
              </a:rPr>
              <a:t> (Singer)</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6">
                  <a:extLst>
                    <a:ext uri="{A12FA001-AC4F-418D-AE19-62706E023703}">
                      <ahyp:hlinkClr val="tx"/>
                    </a:ext>
                  </a:extLst>
                </a:hlinkClick>
              </a:rPr>
              <a:t>NCQA</a:t>
            </a:r>
            <a:r>
              <a:rPr lang="en-US" sz="1200">
                <a:solidFill>
                  <a:srgbClr val="000000"/>
                </a:solidFill>
                <a:latin typeface="Arial"/>
                <a:ea typeface="Arial"/>
                <a:cs typeface="Arial"/>
                <a:sym typeface="Arial"/>
              </a:rPr>
              <a:t> (Barr)</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7">
                  <a:extLst>
                    <a:ext uri="{A12FA001-AC4F-418D-AE19-62706E023703}">
                      <ahyp:hlinkClr val="tx"/>
                    </a:ext>
                  </a:extLst>
                </a:hlinkClick>
              </a:rPr>
              <a:t>RTI</a:t>
            </a:r>
            <a:r>
              <a:rPr lang="en-US" sz="1200">
                <a:solidFill>
                  <a:srgbClr val="000000"/>
                </a:solidFill>
                <a:latin typeface="Arial"/>
                <a:ea typeface="Arial"/>
                <a:cs typeface="Arial"/>
                <a:sym typeface="Arial"/>
              </a:rPr>
              <a:t> (Richardson)</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8">
                  <a:extLst>
                    <a:ext uri="{A12FA001-AC4F-418D-AE19-62706E023703}">
                      <ahyp:hlinkClr val="tx"/>
                    </a:ext>
                  </a:extLst>
                </a:hlinkClick>
              </a:rPr>
              <a:t>ACP</a:t>
            </a:r>
            <a:r>
              <a:rPr lang="en-US" sz="1200">
                <a:solidFill>
                  <a:srgbClr val="000000"/>
                </a:solidFill>
                <a:latin typeface="Arial"/>
                <a:ea typeface="Arial"/>
                <a:cs typeface="Arial"/>
                <a:sym typeface="Arial"/>
              </a:rPr>
              <a:t> (Qaseem)</a:t>
            </a:r>
            <a:endParaRPr/>
          </a:p>
        </p:txBody>
      </p:sp>
      <p:sp>
        <p:nvSpPr>
          <p:cNvPr id="998" name="Google Shape;998;p59"/>
          <p:cNvSpPr txBox="1"/>
          <p:nvPr/>
        </p:nvSpPr>
        <p:spPr>
          <a:xfrm>
            <a:off x="4343400" y="1868965"/>
            <a:ext cx="3657600"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000000"/>
                </a:solidFill>
                <a:latin typeface="Arial"/>
                <a:ea typeface="Arial"/>
                <a:cs typeface="Arial"/>
                <a:sym typeface="Arial"/>
              </a:rPr>
              <a:t>Health IT Vendors/Initiatives:</a:t>
            </a:r>
            <a:r>
              <a:rPr lang="en-US" sz="1200">
                <a:solidFill>
                  <a:srgbClr val="000000"/>
                </a:solidFill>
                <a:latin typeface="Arial"/>
                <a:ea typeface="Arial"/>
                <a:cs typeface="Arial"/>
                <a:sym typeface="Arial"/>
              </a:rPr>
              <a:t> 11</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19">
                  <a:extLst>
                    <a:ext uri="{A12FA001-AC4F-418D-AE19-62706E023703}">
                      <ahyp:hlinkClr val="tx"/>
                    </a:ext>
                  </a:extLst>
                </a:hlinkClick>
              </a:rPr>
              <a:t>Epic</a:t>
            </a:r>
            <a:r>
              <a:rPr lang="en-US" sz="1200">
                <a:solidFill>
                  <a:srgbClr val="000000"/>
                </a:solidFill>
                <a:latin typeface="Arial"/>
                <a:ea typeface="Arial"/>
                <a:cs typeface="Arial"/>
                <a:sym typeface="Arial"/>
              </a:rPr>
              <a:t> (Little)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0">
                  <a:extLst>
                    <a:ext uri="{A12FA001-AC4F-418D-AE19-62706E023703}">
                      <ahyp:hlinkClr val="tx"/>
                    </a:ext>
                  </a:extLst>
                </a:hlinkClick>
              </a:rPr>
              <a:t>Cognitive Medical Systems</a:t>
            </a:r>
            <a:r>
              <a:rPr lang="en-US" sz="1200">
                <a:solidFill>
                  <a:srgbClr val="000000"/>
                </a:solidFill>
                <a:latin typeface="Arial"/>
                <a:ea typeface="Arial"/>
                <a:cs typeface="Arial"/>
                <a:sym typeface="Arial"/>
              </a:rPr>
              <a:t> (Burke/Bormel)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1">
                  <a:extLst>
                    <a:ext uri="{A12FA001-AC4F-418D-AE19-62706E023703}">
                      <ahyp:hlinkClr val="tx"/>
                    </a:ext>
                  </a:extLst>
                </a:hlinkClick>
              </a:rPr>
              <a:t>Health Catalyst</a:t>
            </a:r>
            <a:r>
              <a:rPr lang="en-US" sz="1200">
                <a:solidFill>
                  <a:srgbClr val="000000"/>
                </a:solidFill>
                <a:latin typeface="Arial"/>
                <a:ea typeface="Arial"/>
                <a:cs typeface="Arial"/>
                <a:sym typeface="Arial"/>
              </a:rPr>
              <a:t> (Rimmasch) </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22">
                  <a:extLst>
                    <a:ext uri="{A12FA001-AC4F-418D-AE19-62706E023703}">
                      <ahyp:hlinkClr val="tx"/>
                    </a:ext>
                  </a:extLst>
                </a:hlinkClick>
              </a:rPr>
              <a:t>Apervita</a:t>
            </a:r>
            <a:r>
              <a:rPr lang="en-US" sz="1200">
                <a:solidFill>
                  <a:srgbClr val="000000"/>
                </a:solidFill>
                <a:latin typeface="Arial"/>
                <a:ea typeface="Arial"/>
                <a:cs typeface="Arial"/>
                <a:sym typeface="Arial"/>
              </a:rPr>
              <a:t> (Middleton) </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23">
                  <a:extLst>
                    <a:ext uri="{A12FA001-AC4F-418D-AE19-62706E023703}">
                      <ahyp:hlinkClr val="tx"/>
                    </a:ext>
                  </a:extLst>
                </a:hlinkClick>
              </a:rPr>
              <a:t>U Mich/MCBK</a:t>
            </a:r>
            <a:r>
              <a:rPr lang="en-US" sz="1200">
                <a:solidFill>
                  <a:srgbClr val="000000"/>
                </a:solidFill>
                <a:latin typeface="Arial"/>
                <a:ea typeface="Arial"/>
                <a:cs typeface="Arial"/>
                <a:sym typeface="Arial"/>
              </a:rPr>
              <a:t> (Friedman/Richesson/Flynn) </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24">
                  <a:extLst>
                    <a:ext uri="{A12FA001-AC4F-418D-AE19-62706E023703}">
                      <ahyp:hlinkClr val="tx"/>
                    </a:ext>
                  </a:extLst>
                </a:hlinkClick>
              </a:rPr>
              <a:t>Logica Health</a:t>
            </a:r>
            <a:r>
              <a:rPr lang="en-US" sz="1200">
                <a:solidFill>
                  <a:srgbClr val="000000"/>
                </a:solidFill>
                <a:latin typeface="Arial"/>
                <a:ea typeface="Arial"/>
                <a:cs typeface="Arial"/>
                <a:sym typeface="Arial"/>
              </a:rPr>
              <a:t> (Hu </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25">
                  <a:extLst>
                    <a:ext uri="{A12FA001-AC4F-418D-AE19-62706E023703}">
                      <ahyp:hlinkClr val="tx"/>
                    </a:ext>
                  </a:extLst>
                </a:hlinkClick>
              </a:rPr>
              <a:t>EBM on FHIR/COKA/Computable Publishing</a:t>
            </a:r>
            <a:r>
              <a:rPr lang="en-US" sz="1200">
                <a:solidFill>
                  <a:srgbClr val="000000"/>
                </a:solidFill>
                <a:latin typeface="Arial"/>
                <a:ea typeface="Arial"/>
                <a:cs typeface="Arial"/>
                <a:sym typeface="Arial"/>
              </a:rPr>
              <a:t> (Alper)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6">
                  <a:extLst>
                    <a:ext uri="{A12FA001-AC4F-418D-AE19-62706E023703}">
                      <ahyp:hlinkClr val="tx"/>
                    </a:ext>
                  </a:extLst>
                </a:hlinkClick>
              </a:rPr>
              <a:t>BPM+ Health</a:t>
            </a:r>
            <a:r>
              <a:rPr lang="en-US" sz="1200">
                <a:solidFill>
                  <a:srgbClr val="000000"/>
                </a:solidFill>
                <a:latin typeface="Arial"/>
                <a:ea typeface="Arial"/>
                <a:cs typeface="Arial"/>
                <a:sym typeface="Arial"/>
              </a:rPr>
              <a:t> (Rubin)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7">
                  <a:extLst>
                    <a:ext uri="{A12FA001-AC4F-418D-AE19-62706E023703}">
                      <ahyp:hlinkClr val="tx"/>
                    </a:ext>
                  </a:extLst>
                </a:hlinkClick>
              </a:rPr>
              <a:t>HL7</a:t>
            </a:r>
            <a:r>
              <a:rPr lang="en-US" sz="1200">
                <a:solidFill>
                  <a:srgbClr val="000000"/>
                </a:solidFill>
                <a:latin typeface="Arial"/>
                <a:ea typeface="Arial"/>
                <a:cs typeface="Arial"/>
                <a:sym typeface="Arial"/>
              </a:rPr>
              <a:t> (Jaffe)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8">
                  <a:extLst>
                    <a:ext uri="{A12FA001-AC4F-418D-AE19-62706E023703}">
                      <ahyp:hlinkClr val="tx"/>
                    </a:ext>
                  </a:extLst>
                </a:hlinkClick>
              </a:rPr>
              <a:t>PICOPortal</a:t>
            </a:r>
            <a:r>
              <a:rPr lang="en-US" sz="1200">
                <a:solidFill>
                  <a:srgbClr val="000000"/>
                </a:solidFill>
                <a:latin typeface="Arial"/>
                <a:ea typeface="Arial"/>
                <a:cs typeface="Arial"/>
                <a:sym typeface="Arial"/>
              </a:rPr>
              <a:t> (Agai)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29">
                  <a:extLst>
                    <a:ext uri="{A12FA001-AC4F-418D-AE19-62706E023703}">
                      <ahyp:hlinkClr val="tx"/>
                    </a:ext>
                  </a:extLst>
                </a:hlinkClick>
              </a:rPr>
              <a:t>ZeaMed</a:t>
            </a:r>
            <a:r>
              <a:rPr lang="en-US" sz="1200">
                <a:solidFill>
                  <a:srgbClr val="000000"/>
                </a:solidFill>
                <a:latin typeface="Arial"/>
                <a:ea typeface="Arial"/>
                <a:cs typeface="Arial"/>
                <a:sym typeface="Arial"/>
              </a:rPr>
              <a:t> (Bondugula) </a:t>
            </a:r>
            <a:endParaRPr/>
          </a:p>
          <a:p>
            <a:pPr indent="0" lvl="0" marL="0" marR="0" rtl="0" algn="l">
              <a:spcBef>
                <a:spcPts val="0"/>
              </a:spcBef>
              <a:spcAft>
                <a:spcPts val="0"/>
              </a:spcAft>
              <a:buNone/>
            </a:pPr>
            <a:r>
              <a:t/>
            </a:r>
            <a:endParaRPr sz="1200">
              <a:solidFill>
                <a:srgbClr val="000000"/>
              </a:solidFill>
              <a:latin typeface="Arial"/>
              <a:ea typeface="Arial"/>
              <a:cs typeface="Arial"/>
              <a:sym typeface="Arial"/>
            </a:endParaRPr>
          </a:p>
          <a:p>
            <a:pPr indent="0" lvl="0" marL="0" marR="0" rtl="0" algn="l">
              <a:spcBef>
                <a:spcPts val="0"/>
              </a:spcBef>
              <a:spcAft>
                <a:spcPts val="0"/>
              </a:spcAft>
              <a:buNone/>
            </a:pPr>
            <a:r>
              <a:rPr b="1" lang="en-US" sz="1200">
                <a:solidFill>
                  <a:srgbClr val="000000"/>
                </a:solidFill>
                <a:latin typeface="Arial"/>
                <a:ea typeface="Arial"/>
                <a:cs typeface="Arial"/>
                <a:sym typeface="Arial"/>
              </a:rPr>
              <a:t>Patient Advocates:</a:t>
            </a:r>
            <a:r>
              <a:rPr lang="en-US" sz="1200">
                <a:solidFill>
                  <a:srgbClr val="000000"/>
                </a:solidFill>
                <a:latin typeface="Arial"/>
                <a:ea typeface="Arial"/>
                <a:cs typeface="Arial"/>
                <a:sym typeface="Arial"/>
              </a:rPr>
              <a:t> 4</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0">
                  <a:extLst>
                    <a:ext uri="{A12FA001-AC4F-418D-AE19-62706E023703}">
                      <ahyp:hlinkClr val="tx"/>
                    </a:ext>
                  </a:extLst>
                </a:hlinkClick>
              </a:rPr>
              <a:t>Hassanah Consulting</a:t>
            </a:r>
            <a:r>
              <a:rPr lang="en-US" sz="1200">
                <a:solidFill>
                  <a:srgbClr val="000000"/>
                </a:solidFill>
                <a:latin typeface="Arial"/>
                <a:ea typeface="Arial"/>
                <a:cs typeface="Arial"/>
                <a:sym typeface="Arial"/>
              </a:rPr>
              <a:t> (Tufte)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1">
                  <a:extLst>
                    <a:ext uri="{A12FA001-AC4F-418D-AE19-62706E023703}">
                      <ahyp:hlinkClr val="tx"/>
                    </a:ext>
                  </a:extLst>
                </a:hlinkClick>
              </a:rPr>
              <a:t>Rosie Bartel</a:t>
            </a:r>
            <a:r>
              <a:rPr lang="en-US" sz="1200">
                <a:solidFill>
                  <a:srgbClr val="000000"/>
                </a:solidFill>
                <a:latin typeface="Arial"/>
                <a:ea typeface="Arial"/>
                <a:cs typeface="Arial"/>
                <a:sym typeface="Arial"/>
              </a:rPr>
              <a:t> (Bartel)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2">
                  <a:extLst>
                    <a:ext uri="{A12FA001-AC4F-418D-AE19-62706E023703}">
                      <ahyp:hlinkClr val="tx"/>
                    </a:ext>
                  </a:extLst>
                </a:hlinkClick>
              </a:rPr>
              <a:t>Society for Participatory Medicine</a:t>
            </a:r>
            <a:r>
              <a:rPr lang="en-US" sz="1200">
                <a:solidFill>
                  <a:srgbClr val="000000"/>
                </a:solidFill>
                <a:latin typeface="Arial"/>
                <a:ea typeface="Arial"/>
                <a:cs typeface="Arial"/>
                <a:sym typeface="Arial"/>
              </a:rPr>
              <a:t> (Hennings) </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3">
                  <a:extLst>
                    <a:ext uri="{A12FA001-AC4F-418D-AE19-62706E023703}">
                      <ahyp:hlinkClr val="tx"/>
                    </a:ext>
                  </a:extLst>
                </a:hlinkClick>
              </a:rPr>
              <a:t>Maureen Smith</a:t>
            </a:r>
            <a:r>
              <a:rPr lang="en-US" sz="1200">
                <a:solidFill>
                  <a:srgbClr val="000000"/>
                </a:solidFill>
                <a:latin typeface="Arial"/>
                <a:ea typeface="Arial"/>
                <a:cs typeface="Arial"/>
                <a:sym typeface="Arial"/>
              </a:rPr>
              <a:t> (Smith) </a:t>
            </a:r>
            <a:endParaRPr/>
          </a:p>
          <a:p>
            <a:pPr indent="0" lvl="0" marL="0" marR="0" rtl="0" algn="l">
              <a:spcBef>
                <a:spcPts val="0"/>
              </a:spcBef>
              <a:spcAft>
                <a:spcPts val="0"/>
              </a:spcAft>
              <a:buNone/>
            </a:pPr>
            <a:r>
              <a:t/>
            </a:r>
            <a:endParaRPr sz="1200">
              <a:solidFill>
                <a:srgbClr val="000000"/>
              </a:solidFill>
              <a:latin typeface="Arial"/>
              <a:ea typeface="Arial"/>
              <a:cs typeface="Arial"/>
              <a:sym typeface="Arial"/>
            </a:endParaRPr>
          </a:p>
        </p:txBody>
      </p:sp>
      <p:sp>
        <p:nvSpPr>
          <p:cNvPr id="999" name="Google Shape;999;p59"/>
          <p:cNvSpPr txBox="1"/>
          <p:nvPr/>
        </p:nvSpPr>
        <p:spPr>
          <a:xfrm>
            <a:off x="8190689" y="1868964"/>
            <a:ext cx="365760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rgbClr val="000000"/>
                </a:solidFill>
                <a:latin typeface="Arial"/>
                <a:ea typeface="Arial"/>
                <a:cs typeface="Arial"/>
                <a:sym typeface="Arial"/>
              </a:rPr>
              <a:t>Clinical Evidence/Guidance Organizations:</a:t>
            </a:r>
            <a:r>
              <a:rPr lang="en-US" sz="1200">
                <a:solidFill>
                  <a:srgbClr val="000000"/>
                </a:solidFill>
                <a:latin typeface="Arial"/>
                <a:ea typeface="Arial"/>
                <a:cs typeface="Arial"/>
                <a:sym typeface="Arial"/>
              </a:rPr>
              <a:t> 10</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34">
                  <a:extLst>
                    <a:ext uri="{A12FA001-AC4F-418D-AE19-62706E023703}">
                      <ahyp:hlinkClr val="tx"/>
                    </a:ext>
                  </a:extLst>
                </a:hlinkClick>
              </a:rPr>
              <a:t>Cochrane</a:t>
            </a:r>
            <a:r>
              <a:rPr lang="en-US" sz="1200">
                <a:solidFill>
                  <a:srgbClr val="000000"/>
                </a:solidFill>
                <a:latin typeface="Arial"/>
                <a:ea typeface="Arial"/>
                <a:cs typeface="Arial"/>
                <a:sym typeface="Arial"/>
              </a:rPr>
              <a:t> (Soares-Weiser)</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5">
                  <a:extLst>
                    <a:ext uri="{A12FA001-AC4F-418D-AE19-62706E023703}">
                      <ahyp:hlinkClr val="tx"/>
                    </a:ext>
                  </a:extLst>
                </a:hlinkClick>
              </a:rPr>
              <a:t>COVID-END</a:t>
            </a:r>
            <a:r>
              <a:rPr lang="en-US" sz="1200">
                <a:solidFill>
                  <a:srgbClr val="000000"/>
                </a:solidFill>
                <a:latin typeface="Arial"/>
                <a:ea typeface="Arial"/>
                <a:cs typeface="Arial"/>
                <a:sym typeface="Arial"/>
              </a:rPr>
              <a:t> (Grimshaw)</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6">
                  <a:extLst>
                    <a:ext uri="{A12FA001-AC4F-418D-AE19-62706E023703}">
                      <ahyp:hlinkClr val="tx"/>
                    </a:ext>
                  </a:extLst>
                </a:hlinkClick>
              </a:rPr>
              <a:t>GIN</a:t>
            </a:r>
            <a:r>
              <a:rPr lang="en-US" sz="1200">
                <a:solidFill>
                  <a:srgbClr val="000000"/>
                </a:solidFill>
                <a:latin typeface="Arial"/>
                <a:ea typeface="Arial"/>
                <a:cs typeface="Arial"/>
                <a:sym typeface="Arial"/>
              </a:rPr>
              <a:t> (Harrow)</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7">
                  <a:extLst>
                    <a:ext uri="{A12FA001-AC4F-418D-AE19-62706E023703}">
                      <ahyp:hlinkClr val="tx"/>
                    </a:ext>
                  </a:extLst>
                </a:hlinkClick>
              </a:rPr>
              <a:t>JBI</a:t>
            </a:r>
            <a:r>
              <a:rPr lang="en-US" sz="1200">
                <a:solidFill>
                  <a:srgbClr val="000000"/>
                </a:solidFill>
                <a:latin typeface="Arial"/>
                <a:ea typeface="Arial"/>
                <a:cs typeface="Arial"/>
                <a:sym typeface="Arial"/>
              </a:rPr>
              <a:t> (Jordan)</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38">
                  <a:extLst>
                    <a:ext uri="{A12FA001-AC4F-418D-AE19-62706E023703}">
                      <ahyp:hlinkClr val="tx"/>
                    </a:ext>
                  </a:extLst>
                </a:hlinkClick>
              </a:rPr>
              <a:t>Epistemonikos</a:t>
            </a:r>
            <a:r>
              <a:rPr lang="en-US" sz="1200">
                <a:solidFill>
                  <a:srgbClr val="000000"/>
                </a:solidFill>
                <a:latin typeface="Arial"/>
                <a:ea typeface="Arial"/>
                <a:cs typeface="Arial"/>
                <a:sym typeface="Arial"/>
              </a:rPr>
              <a:t> (Rada)</a:t>
            </a:r>
            <a:endParaRPr/>
          </a:p>
          <a:p>
            <a:pPr indent="0" lvl="0" marL="0" marR="0" rtl="0" algn="l">
              <a:spcBef>
                <a:spcPts val="0"/>
              </a:spcBef>
              <a:spcAft>
                <a:spcPts val="0"/>
              </a:spcAft>
              <a:buNone/>
            </a:pPr>
            <a:r>
              <a:rPr lang="en-US" sz="1200" u="sng">
                <a:solidFill>
                  <a:srgbClr val="0066FF"/>
                </a:solidFill>
                <a:latin typeface="Arial"/>
                <a:ea typeface="Arial"/>
                <a:cs typeface="Arial"/>
                <a:sym typeface="Arial"/>
                <a:hlinkClick r:id="rId39">
                  <a:extLst>
                    <a:ext uri="{A12FA001-AC4F-418D-AE19-62706E023703}">
                      <ahyp:hlinkClr val="tx"/>
                    </a:ext>
                  </a:extLst>
                </a:hlinkClick>
              </a:rPr>
              <a:t>MAGIC Evidence Ecosystem Foundation</a:t>
            </a:r>
            <a:r>
              <a:rPr lang="en-US" sz="1200">
                <a:solidFill>
                  <a:srgbClr val="000000"/>
                </a:solidFill>
                <a:latin typeface="Arial"/>
                <a:ea typeface="Arial"/>
                <a:cs typeface="Arial"/>
                <a:sym typeface="Arial"/>
              </a:rPr>
              <a:t> (Vandvik/Brandt)</a:t>
            </a:r>
            <a:endParaRPr/>
          </a:p>
          <a:p>
            <a:pPr indent="0" lvl="0" marL="0" marR="0" rtl="0" algn="l">
              <a:spcBef>
                <a:spcPts val="0"/>
              </a:spcBef>
              <a:spcAft>
                <a:spcPts val="0"/>
              </a:spcAft>
              <a:buNone/>
            </a:pPr>
            <a:r>
              <a:rPr lang="en-US" sz="1200" u="sng">
                <a:solidFill>
                  <a:srgbClr val="0563C1"/>
                </a:solidFill>
                <a:latin typeface="Arial"/>
                <a:ea typeface="Arial"/>
                <a:cs typeface="Arial"/>
                <a:sym typeface="Arial"/>
                <a:hlinkClick r:id="rId40">
                  <a:extLst>
                    <a:ext uri="{A12FA001-AC4F-418D-AE19-62706E023703}">
                      <ahyp:hlinkClr val="tx"/>
                    </a:ext>
                  </a:extLst>
                </a:hlinkClick>
              </a:rPr>
              <a:t>McMaster University</a:t>
            </a:r>
            <a:r>
              <a:rPr lang="en-US" sz="1200">
                <a:solidFill>
                  <a:srgbClr val="000000"/>
                </a:solidFill>
                <a:latin typeface="Arial"/>
                <a:ea typeface="Arial"/>
                <a:cs typeface="Arial"/>
                <a:sym typeface="Arial"/>
              </a:rPr>
              <a:t> (Iorio)</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41">
                  <a:extLst>
                    <a:ext uri="{A12FA001-AC4F-418D-AE19-62706E023703}">
                      <ahyp:hlinkClr val="tx"/>
                    </a:ext>
                  </a:extLst>
                </a:hlinkClick>
              </a:rPr>
              <a:t>University of MN EPC</a:t>
            </a:r>
            <a:r>
              <a:rPr lang="en-US" sz="1200" u="sng">
                <a:solidFill>
                  <a:srgbClr val="000000"/>
                </a:solidFill>
                <a:latin typeface="Arial"/>
                <a:ea typeface="Arial"/>
                <a:cs typeface="Arial"/>
                <a:sym typeface="Arial"/>
              </a:rPr>
              <a:t>,</a:t>
            </a:r>
            <a:r>
              <a:rPr lang="en-US" sz="1200">
                <a:solidFill>
                  <a:srgbClr val="000000"/>
                </a:solidFill>
                <a:latin typeface="Arial"/>
                <a:ea typeface="Arial"/>
                <a:cs typeface="Arial"/>
                <a:sym typeface="Arial"/>
              </a:rPr>
              <a:t> School of Public Health, Division of Health Policy and Management (Butler/Beebe)</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42">
                  <a:extLst>
                    <a:ext uri="{A12FA001-AC4F-418D-AE19-62706E023703}">
                      <ahyp:hlinkClr val="tx"/>
                    </a:ext>
                  </a:extLst>
                </a:hlinkClick>
              </a:rPr>
              <a:t>Brown University EPC – SRDR</a:t>
            </a:r>
            <a:r>
              <a:rPr lang="en-US" sz="1200">
                <a:solidFill>
                  <a:srgbClr val="000000"/>
                </a:solidFill>
                <a:latin typeface="Arial"/>
                <a:ea typeface="Arial"/>
                <a:cs typeface="Arial"/>
                <a:sym typeface="Arial"/>
              </a:rPr>
              <a:t> (Saldanha)</a:t>
            </a:r>
            <a:endParaRPr/>
          </a:p>
          <a:p>
            <a:pPr indent="0" lvl="0" marL="0" marR="0" rtl="0" algn="l">
              <a:spcBef>
                <a:spcPts val="0"/>
              </a:spcBef>
              <a:spcAft>
                <a:spcPts val="0"/>
              </a:spcAft>
              <a:buNone/>
            </a:pPr>
            <a:r>
              <a:rPr lang="en-US" sz="1200" u="sng">
                <a:solidFill>
                  <a:srgbClr val="000000"/>
                </a:solidFill>
                <a:latin typeface="Arial"/>
                <a:ea typeface="Arial"/>
                <a:cs typeface="Arial"/>
                <a:sym typeface="Arial"/>
                <a:hlinkClick r:id="rId43">
                  <a:extLst>
                    <a:ext uri="{A12FA001-AC4F-418D-AE19-62706E023703}">
                      <ahyp:hlinkClr val="tx"/>
                    </a:ext>
                  </a:extLst>
                </a:hlinkClick>
              </a:rPr>
              <a:t>Penn Medicine Center for Evidence-based Practice</a:t>
            </a:r>
            <a:r>
              <a:rPr lang="en-US" sz="1200">
                <a:solidFill>
                  <a:srgbClr val="000000"/>
                </a:solidFill>
                <a:latin typeface="Arial"/>
                <a:ea typeface="Arial"/>
                <a:cs typeface="Arial"/>
                <a:sym typeface="Arial"/>
              </a:rPr>
              <a:t> (Mull)</a:t>
            </a:r>
            <a:endParaRPr/>
          </a:p>
        </p:txBody>
      </p:sp>
      <p:pic>
        <p:nvPicPr>
          <p:cNvPr id="1000" name="Google Shape;1000;p59"/>
          <p:cNvPicPr preferRelativeResize="0"/>
          <p:nvPr/>
        </p:nvPicPr>
        <p:blipFill rotWithShape="1">
          <a:blip r:embed="rId44">
            <a:alphaModFix/>
          </a:blip>
          <a:srcRect b="0" l="0" r="0" t="0"/>
          <a:stretch/>
        </p:blipFill>
        <p:spPr>
          <a:xfrm>
            <a:off x="533400" y="6524723"/>
            <a:ext cx="6803725" cy="333277"/>
          </a:xfrm>
          <a:prstGeom prst="rect">
            <a:avLst/>
          </a:prstGeom>
          <a:noFill/>
          <a:ln>
            <a:noFill/>
          </a:ln>
        </p:spPr>
      </p:pic>
      <p:sp>
        <p:nvSpPr>
          <p:cNvPr id="1001" name="Google Shape;1001;p59"/>
          <p:cNvSpPr txBox="1"/>
          <p:nvPr/>
        </p:nvSpPr>
        <p:spPr>
          <a:xfrm>
            <a:off x="10916093" y="6493423"/>
            <a:ext cx="551761" cy="23580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1" lang="en-US" sz="1200">
                <a:solidFill>
                  <a:srgbClr val="FFFFFF"/>
                </a:solidFill>
                <a:latin typeface="Roboto"/>
                <a:ea typeface="Roboto"/>
                <a:cs typeface="Roboto"/>
                <a:sym typeface="Roboto"/>
              </a:rPr>
              <a:t>‹#›</a:t>
            </a:fld>
            <a:endParaRPr b="1" sz="1200">
              <a:solidFill>
                <a:srgbClr val="FFFFFF"/>
              </a:solidFill>
              <a:latin typeface="Roboto"/>
              <a:ea typeface="Roboto"/>
              <a:cs typeface="Roboto"/>
              <a:sym typeface="Roboto"/>
            </a:endParaRPr>
          </a:p>
        </p:txBody>
      </p:sp>
      <p:sp>
        <p:nvSpPr>
          <p:cNvPr id="1002" name="Google Shape;1002;p59"/>
          <p:cNvSpPr txBox="1"/>
          <p:nvPr/>
        </p:nvSpPr>
        <p:spPr>
          <a:xfrm>
            <a:off x="1478182" y="106827"/>
            <a:ext cx="8575589" cy="338554"/>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600">
                <a:solidFill>
                  <a:schemeClr val="dk1"/>
                </a:solidFill>
                <a:highlight>
                  <a:srgbClr val="FFFF00"/>
                </a:highlight>
                <a:latin typeface="Arial"/>
                <a:ea typeface="Arial"/>
                <a:cs typeface="Arial"/>
                <a:sym typeface="Arial"/>
              </a:rPr>
              <a:t>Slide from 10/2021 </a:t>
            </a:r>
            <a:r>
              <a:rPr i="1" lang="en-US" sz="1600" u="sng">
                <a:solidFill>
                  <a:schemeClr val="dk1"/>
                </a:solidFill>
                <a:highlight>
                  <a:srgbClr val="FFFF00"/>
                </a:highlight>
                <a:latin typeface="Arial"/>
                <a:ea typeface="Arial"/>
                <a:cs typeface="Arial"/>
                <a:sym typeface="Arial"/>
                <a:hlinkClick r:id="rId45">
                  <a:extLst>
                    <a:ext uri="{A12FA001-AC4F-418D-AE19-62706E023703}">
                      <ahyp:hlinkClr val="tx"/>
                    </a:ext>
                  </a:extLst>
                </a:hlinkClick>
              </a:rPr>
              <a:t>ACTS presentation</a:t>
            </a:r>
            <a:r>
              <a:rPr lang="en-US" sz="1400">
                <a:solidFill>
                  <a:schemeClr val="dk1"/>
                </a:solidFill>
                <a:highlight>
                  <a:srgbClr val="FFFF00"/>
                </a:highlight>
                <a:latin typeface="Arial"/>
                <a:ea typeface="Arial"/>
                <a:cs typeface="Arial"/>
                <a:sym typeface="Arial"/>
              </a:rPr>
              <a:t>; support letters to collaborate on executing ACTS Roadmap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en-US"/>
              <a:t>Additional Information about ACT Offerings</a:t>
            </a:r>
            <a:endParaRPr/>
          </a:p>
        </p:txBody>
      </p:sp>
      <p:sp>
        <p:nvSpPr>
          <p:cNvPr id="1008" name="Google Shape;1008;p60"/>
          <p:cNvSpPr txBox="1"/>
          <p:nvPr>
            <p:ph idx="12" type="sldNum"/>
          </p:nvPr>
        </p:nvSpPr>
        <p:spPr>
          <a:xfrm>
            <a:off x="11529696" y="6407945"/>
            <a:ext cx="48768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graphicFrame>
        <p:nvGraphicFramePr>
          <p:cNvPr id="1013" name="Google Shape;1013;p61"/>
          <p:cNvGraphicFramePr/>
          <p:nvPr/>
        </p:nvGraphicFramePr>
        <p:xfrm>
          <a:off x="1660350" y="901145"/>
          <a:ext cx="3000000" cy="3000000"/>
        </p:xfrm>
        <a:graphic>
          <a:graphicData uri="http://schemas.openxmlformats.org/drawingml/2006/table">
            <a:tbl>
              <a:tblPr>
                <a:noFill/>
                <a:tableStyleId>{74411E9B-B659-4385-8BC1-E2D3D3C44F7E}</a:tableStyleId>
              </a:tblPr>
              <a:tblGrid>
                <a:gridCol w="1513150"/>
                <a:gridCol w="2945000"/>
                <a:gridCol w="2344175"/>
                <a:gridCol w="2068975"/>
              </a:tblGrid>
              <a:tr h="248900">
                <a:tc>
                  <a:txBody>
                    <a:bodyPr/>
                    <a:lstStyle/>
                    <a:p>
                      <a:pPr indent="0" lvl="0" marL="0" marR="0" rtl="0" algn="ctr">
                        <a:spcBef>
                          <a:spcPts val="0"/>
                        </a:spcBef>
                        <a:spcAft>
                          <a:spcPts val="0"/>
                        </a:spcAft>
                        <a:buClr>
                          <a:schemeClr val="dk1"/>
                        </a:buClr>
                        <a:buSzPts val="1600"/>
                        <a:buFont typeface="Arial"/>
                        <a:buNone/>
                      </a:pPr>
                      <a:r>
                        <a:rPr b="1" lang="en-US" sz="1600">
                          <a:latin typeface="Arial"/>
                          <a:ea typeface="Arial"/>
                          <a:cs typeface="Arial"/>
                          <a:sym typeface="Arial"/>
                        </a:rPr>
                        <a:t>Support Type</a:t>
                      </a:r>
                      <a:endParaRPr b="1" sz="1600">
                        <a:latin typeface="Arial"/>
                        <a:ea typeface="Arial"/>
                        <a:cs typeface="Arial"/>
                        <a:sym typeface="Arial"/>
                      </a:endParaRPr>
                    </a:p>
                  </a:txBody>
                  <a:tcPr marT="45700" marB="0" marR="45700" marL="64000"/>
                </a:tc>
                <a:tc>
                  <a:txBody>
                    <a:bodyPr/>
                    <a:lstStyle/>
                    <a:p>
                      <a:pPr indent="0" lvl="0" marL="0" marR="0" rtl="0" algn="ctr">
                        <a:spcBef>
                          <a:spcPts val="0"/>
                        </a:spcBef>
                        <a:spcAft>
                          <a:spcPts val="0"/>
                        </a:spcAft>
                        <a:buClr>
                          <a:schemeClr val="dk1"/>
                        </a:buClr>
                        <a:buSzPts val="1600"/>
                        <a:buFont typeface="Arial"/>
                        <a:buNone/>
                      </a:pPr>
                      <a:r>
                        <a:rPr b="1" lang="en-US" sz="1600">
                          <a:latin typeface="Arial"/>
                          <a:ea typeface="Arial"/>
                          <a:cs typeface="Arial"/>
                          <a:sym typeface="Arial"/>
                        </a:rPr>
                        <a:t>Description</a:t>
                      </a:r>
                      <a:endParaRPr b="1" sz="1600">
                        <a:latin typeface="Arial"/>
                        <a:ea typeface="Arial"/>
                        <a:cs typeface="Arial"/>
                        <a:sym typeface="Arial"/>
                      </a:endParaRPr>
                    </a:p>
                  </a:txBody>
                  <a:tcPr marT="45700" marB="0" marR="45700" marL="64000"/>
                </a:tc>
                <a:tc>
                  <a:txBody>
                    <a:bodyPr/>
                    <a:lstStyle/>
                    <a:p>
                      <a:pPr indent="0" lvl="0" marL="0" marR="0" rtl="0" algn="ctr">
                        <a:spcBef>
                          <a:spcPts val="0"/>
                        </a:spcBef>
                        <a:spcAft>
                          <a:spcPts val="0"/>
                        </a:spcAft>
                        <a:buClr>
                          <a:schemeClr val="dk1"/>
                        </a:buClr>
                        <a:buSzPts val="1600"/>
                        <a:buFont typeface="Arial"/>
                        <a:buNone/>
                      </a:pPr>
                      <a:r>
                        <a:rPr b="1" lang="en-US" sz="1600">
                          <a:solidFill>
                            <a:schemeClr val="dk1"/>
                          </a:solidFill>
                          <a:latin typeface="Arial"/>
                          <a:ea typeface="Arial"/>
                          <a:cs typeface="Arial"/>
                          <a:sym typeface="Arial"/>
                        </a:rPr>
                        <a:t>Resources</a:t>
                      </a:r>
                      <a:endParaRPr b="1" sz="1600">
                        <a:latin typeface="Arial"/>
                        <a:ea typeface="Arial"/>
                        <a:cs typeface="Arial"/>
                        <a:sym typeface="Arial"/>
                      </a:endParaRPr>
                    </a:p>
                  </a:txBody>
                  <a:tcPr marT="45700" marB="0" marR="45700" marL="64000"/>
                </a:tc>
                <a:tc>
                  <a:txBody>
                    <a:bodyPr/>
                    <a:lstStyle/>
                    <a:p>
                      <a:pPr indent="0" lvl="0" marL="0" marR="0" rtl="0" algn="ctr">
                        <a:spcBef>
                          <a:spcPts val="0"/>
                        </a:spcBef>
                        <a:spcAft>
                          <a:spcPts val="0"/>
                        </a:spcAft>
                        <a:buClr>
                          <a:schemeClr val="dk1"/>
                        </a:buClr>
                        <a:buSzPts val="1600"/>
                        <a:buFont typeface="Arial"/>
                        <a:buNone/>
                      </a:pPr>
                      <a:r>
                        <a:rPr b="1" lang="en-US" sz="1600">
                          <a:latin typeface="Arial"/>
                          <a:ea typeface="Arial"/>
                          <a:cs typeface="Arial"/>
                          <a:sym typeface="Arial"/>
                        </a:rPr>
                        <a:t>Examples / Use Cases</a:t>
                      </a:r>
                      <a:endParaRPr b="1" sz="1600">
                        <a:latin typeface="Arial"/>
                        <a:ea typeface="Arial"/>
                        <a:cs typeface="Arial"/>
                        <a:sym typeface="Arial"/>
                      </a:endParaRPr>
                    </a:p>
                  </a:txBody>
                  <a:tcPr marT="45700" marB="0" marR="45700" marL="64000"/>
                </a:tc>
              </a:tr>
              <a:tr h="596025">
                <a:tc>
                  <a:txBody>
                    <a:bodyPr/>
                    <a:lstStyle/>
                    <a:p>
                      <a:pPr indent="0" lvl="0" marL="0" marR="0" rtl="0" algn="l">
                        <a:lnSpc>
                          <a:spcPct val="115000"/>
                        </a:lnSpc>
                        <a:spcBef>
                          <a:spcPts val="0"/>
                        </a:spcBef>
                        <a:spcAft>
                          <a:spcPts val="0"/>
                        </a:spcAft>
                        <a:buClr>
                          <a:schemeClr val="dk1"/>
                        </a:buClr>
                        <a:buSzPts val="1050"/>
                        <a:buFont typeface="Arial"/>
                        <a:buNone/>
                      </a:pPr>
                      <a:r>
                        <a:rPr lang="en-US" sz="1050">
                          <a:latin typeface="Arial"/>
                          <a:ea typeface="Arial"/>
                          <a:cs typeface="Arial"/>
                          <a:sym typeface="Arial"/>
                        </a:rPr>
                        <a:t>Networking with CT/LHS opinion leaders and implementers</a:t>
                      </a:r>
                      <a:endParaRPr sz="1050">
                        <a:latin typeface="Arial"/>
                        <a:ea typeface="Arial"/>
                        <a:cs typeface="Arial"/>
                        <a:sym typeface="Arial"/>
                      </a:endParaRPr>
                    </a:p>
                  </a:txBody>
                  <a:tcPr marT="45700" marB="0" marR="45700" marL="64000"/>
                </a:tc>
                <a:tc>
                  <a:txBody>
                    <a:bodyPr/>
                    <a:lstStyle/>
                    <a:p>
                      <a:pPr indent="0" lvl="0" marL="0" marR="0" rtl="0" algn="l">
                        <a:spcBef>
                          <a:spcPts val="0"/>
                        </a:spcBef>
                        <a:spcAft>
                          <a:spcPts val="0"/>
                        </a:spcAft>
                        <a:buClr>
                          <a:srgbClr val="222222"/>
                        </a:buClr>
                        <a:buSzPts val="1050"/>
                        <a:buFont typeface="Arial"/>
                        <a:buNone/>
                      </a:pPr>
                      <a:r>
                        <a:rPr lang="en-US" sz="1050">
                          <a:solidFill>
                            <a:srgbClr val="222222"/>
                          </a:solidFill>
                          <a:highlight>
                            <a:srgbClr val="FFFFFF"/>
                          </a:highlight>
                          <a:latin typeface="Arial"/>
                          <a:ea typeface="Arial"/>
                          <a:cs typeface="Arial"/>
                          <a:sym typeface="Arial"/>
                        </a:rPr>
                        <a:t>Provide access to diverse thought leaders on the ACT SC (and beyond) who are focused on broadly accelerating care transformation</a:t>
                      </a:r>
                      <a:endParaRPr sz="1050">
                        <a:latin typeface="Arial"/>
                        <a:ea typeface="Arial"/>
                        <a:cs typeface="Arial"/>
                        <a:sym typeface="Arial"/>
                      </a:endParaRPr>
                    </a:p>
                  </a:txBody>
                  <a:tcPr marT="45700" marB="0" marR="45700" marL="64000"/>
                </a:tc>
                <a:tc>
                  <a:txBody>
                    <a:bodyPr/>
                    <a:lstStyle/>
                    <a:p>
                      <a:pPr indent="0" lvl="0" marL="0" marR="0" rtl="0" algn="l">
                        <a:lnSpc>
                          <a:spcPct val="100000"/>
                        </a:lnSpc>
                        <a:spcBef>
                          <a:spcPts val="0"/>
                        </a:spcBef>
                        <a:spcAft>
                          <a:spcPts val="0"/>
                        </a:spcAft>
                        <a:buClr>
                          <a:srgbClr val="000000"/>
                        </a:buClr>
                        <a:buSzPts val="1050"/>
                        <a:buFont typeface="Arial"/>
                        <a:buNone/>
                      </a:pPr>
                      <a:r>
                        <a:rPr b="0" i="0" lang="en-US" sz="1050" u="none" strike="noStrike">
                          <a:solidFill>
                            <a:srgbClr val="000000"/>
                          </a:solidFill>
                          <a:highlight>
                            <a:srgbClr val="FFFFFF"/>
                          </a:highlight>
                          <a:latin typeface="Arial"/>
                          <a:ea typeface="Arial"/>
                          <a:cs typeface="Arial"/>
                          <a:sym typeface="Arial"/>
                        </a:rPr>
                        <a:t>ACT’s Stakeholder Initiative Catalog (</a:t>
                      </a:r>
                      <a:r>
                        <a:rPr b="0" i="0" lang="en-US" sz="1050" u="sng" strike="noStrike">
                          <a:solidFill>
                            <a:srgbClr val="00B0F0"/>
                          </a:solidFill>
                          <a:highlight>
                            <a:srgbClr val="FFFFFF"/>
                          </a:highlight>
                          <a:latin typeface="Arial"/>
                          <a:ea typeface="Arial"/>
                          <a:cs typeface="Arial"/>
                          <a:sym typeface="Arial"/>
                          <a:hlinkClick r:id="rId3">
                            <a:extLst>
                              <a:ext uri="{A12FA001-AC4F-418D-AE19-62706E023703}">
                                <ahyp:hlinkClr val="tx"/>
                              </a:ext>
                            </a:extLst>
                          </a:hlinkClick>
                        </a:rPr>
                        <a:t>intake form</a:t>
                      </a:r>
                      <a:r>
                        <a:rPr b="0" i="0" lang="en-US" sz="1050" u="none" strike="noStrike">
                          <a:solidFill>
                            <a:srgbClr val="000000"/>
                          </a:solidFill>
                          <a:highlight>
                            <a:srgbClr val="FFFFFF"/>
                          </a:highlight>
                          <a:latin typeface="Arial"/>
                          <a:ea typeface="Arial"/>
                          <a:cs typeface="Arial"/>
                          <a:sym typeface="Arial"/>
                        </a:rPr>
                        <a:t>, </a:t>
                      </a:r>
                      <a:r>
                        <a:rPr b="0" i="0" lang="en-US" sz="1050" u="sng" strike="noStrike">
                          <a:solidFill>
                            <a:srgbClr val="00B0F0"/>
                          </a:solidFill>
                          <a:highlight>
                            <a:srgbClr val="FFFFFF"/>
                          </a:highlight>
                          <a:latin typeface="Arial"/>
                          <a:ea typeface="Arial"/>
                          <a:cs typeface="Arial"/>
                          <a:sym typeface="Arial"/>
                          <a:hlinkClick r:id="rId4">
                            <a:extLst>
                              <a:ext uri="{A12FA001-AC4F-418D-AE19-62706E023703}">
                                <ahyp:hlinkClr val="tx"/>
                              </a:ext>
                            </a:extLst>
                          </a:hlinkClick>
                        </a:rPr>
                        <a:t>results</a:t>
                      </a:r>
                      <a:r>
                        <a:rPr b="0" i="0" lang="en-US" sz="1050" u="none" strike="noStrike">
                          <a:solidFill>
                            <a:srgbClr val="000000"/>
                          </a:solidFill>
                          <a:highlight>
                            <a:srgbClr val="FFFFFF"/>
                          </a:highlight>
                          <a:latin typeface="Arial"/>
                          <a:ea typeface="Arial"/>
                          <a:cs typeface="Arial"/>
                          <a:sym typeface="Arial"/>
                        </a:rPr>
                        <a:t>) </a:t>
                      </a:r>
                      <a:endParaRPr b="0" i="0" sz="1050" u="none" cap="none" strike="noStrike">
                        <a:solidFill>
                          <a:srgbClr val="222222"/>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chemeClr val="dk1"/>
                        </a:buClr>
                        <a:buSzPts val="1050"/>
                        <a:buFont typeface="Lucida Sans"/>
                        <a:buNone/>
                      </a:pPr>
                      <a:r>
                        <a:t/>
                      </a:r>
                      <a:endParaRPr b="0" i="0" sz="1050" u="none" cap="none" strike="noStrike">
                        <a:solidFill>
                          <a:srgbClr val="222222"/>
                        </a:solidFill>
                        <a:highlight>
                          <a:srgbClr val="FFFFFF"/>
                        </a:highlight>
                        <a:latin typeface="Arial"/>
                        <a:ea typeface="Arial"/>
                        <a:cs typeface="Arial"/>
                        <a:sym typeface="Arial"/>
                      </a:endParaRPr>
                    </a:p>
                    <a:p>
                      <a:pPr indent="0" lvl="0" marL="0" marR="0" rtl="0" algn="l">
                        <a:spcBef>
                          <a:spcPts val="0"/>
                        </a:spcBef>
                        <a:spcAft>
                          <a:spcPts val="0"/>
                        </a:spcAft>
                        <a:buClr>
                          <a:srgbClr val="222222"/>
                        </a:buClr>
                        <a:buSzPts val="1050"/>
                        <a:buFont typeface="Arial"/>
                        <a:buNone/>
                      </a:pPr>
                      <a:r>
                        <a:rPr b="0" i="0" lang="en-US" sz="1050" u="none" cap="none" strike="noStrike">
                          <a:solidFill>
                            <a:srgbClr val="222222"/>
                          </a:solidFill>
                          <a:highlight>
                            <a:srgbClr val="FFFFFF"/>
                          </a:highlight>
                          <a:latin typeface="Arial"/>
                          <a:ea typeface="Arial"/>
                          <a:cs typeface="Arial"/>
                          <a:sym typeface="Arial"/>
                        </a:rPr>
                        <a:t>Needs/offerings of SC</a:t>
                      </a:r>
                      <a:endParaRPr b="0" i="0" sz="1050" u="none" cap="none" strike="noStrike">
                        <a:solidFill>
                          <a:srgbClr val="222222"/>
                        </a:solidFill>
                        <a:highlight>
                          <a:srgbClr val="FFFFFF"/>
                        </a:highlight>
                        <a:latin typeface="Arial"/>
                        <a:ea typeface="Arial"/>
                        <a:cs typeface="Arial"/>
                        <a:sym typeface="Arial"/>
                      </a:endParaRPr>
                    </a:p>
                  </a:txBody>
                  <a:tcPr marT="45700" marB="0" marR="45700" marL="64000"/>
                </a:tc>
                <a:tc>
                  <a:txBody>
                    <a:bodyPr/>
                    <a:lstStyle/>
                    <a:p>
                      <a:pPr indent="0" lvl="0" marL="0" marR="0" rtl="0" algn="l">
                        <a:spcBef>
                          <a:spcPts val="0"/>
                        </a:spcBef>
                        <a:spcAft>
                          <a:spcPts val="0"/>
                        </a:spcAft>
                        <a:buClr>
                          <a:schemeClr val="dk1"/>
                        </a:buClr>
                        <a:buSzPts val="1050"/>
                        <a:buFont typeface="Arial"/>
                        <a:buNone/>
                      </a:pPr>
                      <a:r>
                        <a:rPr lang="en-US" sz="1050">
                          <a:latin typeface="Arial"/>
                          <a:ea typeface="Arial"/>
                          <a:cs typeface="Arial"/>
                          <a:sym typeface="Arial"/>
                        </a:rPr>
                        <a:t>- Peer support among </a:t>
                      </a:r>
                      <a:r>
                        <a:rPr lang="en-US" sz="1050" u="sng">
                          <a:solidFill>
                            <a:srgbClr val="00B0F0"/>
                          </a:solidFill>
                          <a:latin typeface="Arial"/>
                          <a:ea typeface="Arial"/>
                          <a:cs typeface="Arial"/>
                          <a:sym typeface="Arial"/>
                          <a:hlinkClick r:id="rId5">
                            <a:extLst>
                              <a:ext uri="{A12FA001-AC4F-418D-AE19-62706E023703}">
                                <ahyp:hlinkClr val="tx"/>
                              </a:ext>
                            </a:extLst>
                          </a:hlinkClick>
                        </a:rPr>
                        <a:t>SC members</a:t>
                      </a:r>
                      <a:r>
                        <a:rPr lang="en-US" sz="1050">
                          <a:latin typeface="Arial"/>
                          <a:ea typeface="Arial"/>
                          <a:cs typeface="Arial"/>
                          <a:sym typeface="Arial"/>
                        </a:rPr>
                        <a:t> and beyond</a:t>
                      </a:r>
                      <a:endParaRPr sz="1050">
                        <a:latin typeface="Arial"/>
                        <a:ea typeface="Arial"/>
                        <a:cs typeface="Arial"/>
                        <a:sym typeface="Arial"/>
                      </a:endParaRPr>
                    </a:p>
                    <a:p>
                      <a:pPr indent="0" lvl="0" marL="0" marR="0" rtl="0" algn="l">
                        <a:spcBef>
                          <a:spcPts val="0"/>
                        </a:spcBef>
                        <a:spcAft>
                          <a:spcPts val="0"/>
                        </a:spcAft>
                        <a:buClr>
                          <a:schemeClr val="dk1"/>
                        </a:buClr>
                        <a:buSzPts val="1050"/>
                        <a:buFont typeface="Arial"/>
                        <a:buNone/>
                      </a:pPr>
                      <a:r>
                        <a:rPr lang="en-US" sz="1050">
                          <a:latin typeface="Arial"/>
                          <a:ea typeface="Arial"/>
                          <a:cs typeface="Arial"/>
                          <a:sym typeface="Arial"/>
                        </a:rPr>
                        <a:t>- SC support for HTN/NJ and CKD/VA efforts</a:t>
                      </a:r>
                      <a:endParaRPr sz="1050">
                        <a:latin typeface="Arial"/>
                        <a:ea typeface="Arial"/>
                        <a:cs typeface="Arial"/>
                        <a:sym typeface="Arial"/>
                      </a:endParaRPr>
                    </a:p>
                  </a:txBody>
                  <a:tcPr marT="45700" marB="0" marR="45700" marL="64000"/>
                </a:tc>
              </a:tr>
              <a:tr h="1526375">
                <a:tc>
                  <a:txBody>
                    <a:bodyPr/>
                    <a:lstStyle/>
                    <a:p>
                      <a:pPr indent="0" lvl="0" marL="0" marR="0" rtl="0" algn="l">
                        <a:lnSpc>
                          <a:spcPct val="115000"/>
                        </a:lnSpc>
                        <a:spcBef>
                          <a:spcPts val="0"/>
                        </a:spcBef>
                        <a:spcAft>
                          <a:spcPts val="0"/>
                        </a:spcAft>
                        <a:buClr>
                          <a:schemeClr val="dk1"/>
                        </a:buClr>
                        <a:buSzPts val="1050"/>
                        <a:buFont typeface="Arial"/>
                        <a:buNone/>
                      </a:pPr>
                      <a:r>
                        <a:rPr lang="en-US" sz="1050">
                          <a:latin typeface="Arial"/>
                          <a:ea typeface="Arial"/>
                          <a:cs typeface="Arial"/>
                          <a:sym typeface="Arial"/>
                        </a:rPr>
                        <a:t>Set up/enhance target-focused learning communities</a:t>
                      </a:r>
                      <a:endParaRPr sz="1050">
                        <a:latin typeface="Arial"/>
                        <a:ea typeface="Arial"/>
                        <a:cs typeface="Arial"/>
                        <a:sym typeface="Arial"/>
                      </a:endParaRPr>
                    </a:p>
                  </a:txBody>
                  <a:tcPr marT="45700" marB="0" marR="45700" marL="64000"/>
                </a:tc>
                <a:tc>
                  <a:txBody>
                    <a:bodyPr/>
                    <a:lstStyle/>
                    <a:p>
                      <a:pPr indent="0" lvl="0" marL="0" marR="0" rtl="0" algn="l">
                        <a:lnSpc>
                          <a:spcPct val="115000"/>
                        </a:lnSpc>
                        <a:spcBef>
                          <a:spcPts val="0"/>
                        </a:spcBef>
                        <a:spcAft>
                          <a:spcPts val="0"/>
                        </a:spcAft>
                        <a:buClr>
                          <a:srgbClr val="222222"/>
                        </a:buClr>
                        <a:buSzPts val="1050"/>
                        <a:buFont typeface="Arial"/>
                        <a:buNone/>
                      </a:pPr>
                      <a:r>
                        <a:rPr lang="en-US" sz="1050">
                          <a:solidFill>
                            <a:srgbClr val="222222"/>
                          </a:solidFill>
                          <a:highlight>
                            <a:srgbClr val="FFFFFF"/>
                          </a:highlight>
                          <a:latin typeface="Arial"/>
                          <a:ea typeface="Arial"/>
                          <a:cs typeface="Arial"/>
                          <a:sym typeface="Arial"/>
                        </a:rPr>
                        <a:t>Help stakeholders form or enhance learning communities that bring together those seeking to accelerate target-focused care transformation e.g.</a:t>
                      </a:r>
                      <a:endParaRPr sz="1050">
                        <a:solidFill>
                          <a:srgbClr val="222222"/>
                        </a:solidFill>
                        <a:highlight>
                          <a:srgbClr val="FFFFFF"/>
                        </a:highlight>
                        <a:latin typeface="Arial"/>
                        <a:ea typeface="Arial"/>
                        <a:cs typeface="Arial"/>
                        <a:sym typeface="Arial"/>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help them get peer support and SME input</a:t>
                      </a:r>
                      <a:endParaRPr sz="1050">
                        <a:solidFill>
                          <a:srgbClr val="222222"/>
                        </a:solidFill>
                        <a:highlight>
                          <a:srgbClr val="FFFFFF"/>
                        </a:highlight>
                        <a:latin typeface="Arial"/>
                        <a:ea typeface="Arial"/>
                        <a:cs typeface="Arial"/>
                        <a:sym typeface="Arial"/>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leverage methods/tools for CDO care processes improvement etc. (see bullet above / </a:t>
                      </a:r>
                      <a:r>
                        <a:rPr b="0" i="0" lang="en-US" sz="1050" u="sng" cap="none" strike="noStrike">
                          <a:solidFill>
                            <a:srgbClr val="00B0F0"/>
                          </a:solidFill>
                          <a:latin typeface="Arial"/>
                          <a:ea typeface="Arial"/>
                          <a:cs typeface="Arial"/>
                          <a:sym typeface="Arial"/>
                          <a:hlinkClick r:id="rId6">
                            <a:extLst>
                              <a:ext uri="{A12FA001-AC4F-418D-AE19-62706E023703}">
                                <ahyp:hlinkClr val="tx"/>
                              </a:ext>
                            </a:extLst>
                          </a:hlinkClick>
                        </a:rPr>
                        <a:t>this table</a:t>
                      </a:r>
                      <a:r>
                        <a:rPr lang="en-US" sz="1050">
                          <a:solidFill>
                            <a:srgbClr val="222222"/>
                          </a:solidFill>
                          <a:highlight>
                            <a:srgbClr val="FFFFFF"/>
                          </a:highlight>
                          <a:latin typeface="Arial"/>
                          <a:ea typeface="Arial"/>
                          <a:cs typeface="Arial"/>
                          <a:sym typeface="Arial"/>
                        </a:rPr>
                        <a:t>) for cross-organization sharing and learning</a:t>
                      </a:r>
                      <a:endParaRPr sz="1050">
                        <a:solidFill>
                          <a:srgbClr val="222222"/>
                        </a:solidFill>
                        <a:highlight>
                          <a:srgbClr val="FFFFFF"/>
                        </a:highlight>
                        <a:latin typeface="Arial"/>
                        <a:ea typeface="Arial"/>
                        <a:cs typeface="Arial"/>
                        <a:sym typeface="Arial"/>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leverage standards to deploy interventions</a:t>
                      </a:r>
                      <a:endParaRPr sz="1050">
                        <a:latin typeface="Arial"/>
                        <a:ea typeface="Arial"/>
                        <a:cs typeface="Arial"/>
                        <a:sym typeface="Arial"/>
                      </a:endParaRPr>
                    </a:p>
                  </a:txBody>
                  <a:tcPr marT="45700" marB="0" marR="45700" marL="64000"/>
                </a:tc>
                <a:tc>
                  <a:txBody>
                    <a:bodyPr/>
                    <a:lstStyle/>
                    <a:p>
                      <a:pPr indent="0" lvl="0" marL="0" marR="0" rtl="0" algn="l">
                        <a:lnSpc>
                          <a:spcPct val="115000"/>
                        </a:lnSpc>
                        <a:spcBef>
                          <a:spcPts val="0"/>
                        </a:spcBef>
                        <a:spcAft>
                          <a:spcPts val="0"/>
                        </a:spcAft>
                        <a:buClr>
                          <a:srgbClr val="00B0F0"/>
                        </a:buClr>
                        <a:buSzPts val="1050"/>
                        <a:buFont typeface="Arial"/>
                        <a:buNone/>
                      </a:pPr>
                      <a:r>
                        <a:rPr lang="en-US" sz="1050" u="sng">
                          <a:solidFill>
                            <a:srgbClr val="00B0F0"/>
                          </a:solidFill>
                          <a:latin typeface="Arial"/>
                          <a:ea typeface="Arial"/>
                          <a:cs typeface="Arial"/>
                          <a:sym typeface="Arial"/>
                          <a:hlinkClick r:id="rId7">
                            <a:extLst>
                              <a:ext uri="{A12FA001-AC4F-418D-AE19-62706E023703}">
                                <ahyp:hlinkClr val="tx"/>
                              </a:ext>
                            </a:extLst>
                          </a:hlinkClick>
                        </a:rPr>
                        <a:t>ACT Care Transformation Collaboration Whiteboard</a:t>
                      </a:r>
                      <a:endParaRPr sz="1050">
                        <a:solidFill>
                          <a:srgbClr val="00B0F0"/>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050"/>
                        <a:buFont typeface="Arial"/>
                        <a:buNone/>
                      </a:pPr>
                      <a:r>
                        <a:rPr lang="en-US" sz="1050">
                          <a:solidFill>
                            <a:schemeClr val="dk1"/>
                          </a:solidFill>
                          <a:latin typeface="Arial"/>
                          <a:ea typeface="Arial"/>
                          <a:cs typeface="Arial"/>
                          <a:sym typeface="Arial"/>
                        </a:rPr>
                        <a:t>Engagement with leading EHR vendors and patient partners</a:t>
                      </a:r>
                      <a:endParaRPr sz="1050">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050"/>
                        <a:buFont typeface="Arial"/>
                        <a:buNone/>
                      </a:pPr>
                      <a:r>
                        <a:rPr lang="en-US" sz="1050">
                          <a:solidFill>
                            <a:schemeClr val="dk1"/>
                          </a:solidFill>
                          <a:latin typeface="Arial"/>
                          <a:ea typeface="Arial"/>
                          <a:cs typeface="Arial"/>
                          <a:sym typeface="Arial"/>
                        </a:rPr>
                        <a:t>Develop/leverage target-focused change packages </a:t>
                      </a:r>
                      <a:endParaRPr/>
                    </a:p>
                    <a:p>
                      <a:pPr indent="0" lvl="0" marL="0" marR="0" rtl="0" algn="l">
                        <a:lnSpc>
                          <a:spcPct val="115000"/>
                        </a:lnSpc>
                        <a:spcBef>
                          <a:spcPts val="1200"/>
                        </a:spcBef>
                        <a:spcAft>
                          <a:spcPts val="0"/>
                        </a:spcAft>
                        <a:buClr>
                          <a:schemeClr val="dk1"/>
                        </a:buClr>
                        <a:buSzPts val="1050"/>
                        <a:buFont typeface="Arial"/>
                        <a:buNone/>
                      </a:pPr>
                      <a:r>
                        <a:rPr lang="en-US" sz="1050">
                          <a:solidFill>
                            <a:schemeClr val="dk1"/>
                          </a:solidFill>
                          <a:latin typeface="Arial"/>
                          <a:ea typeface="Arial"/>
                          <a:cs typeface="Arial"/>
                          <a:sym typeface="Arial"/>
                        </a:rPr>
                        <a:t>[planned slides from Julia/Maria about standards considerations for CT/LHS]</a:t>
                      </a:r>
                      <a:endParaRPr sz="1050">
                        <a:latin typeface="Arial"/>
                        <a:ea typeface="Arial"/>
                        <a:cs typeface="Arial"/>
                        <a:sym typeface="Arial"/>
                      </a:endParaRPr>
                    </a:p>
                  </a:txBody>
                  <a:tcPr marT="45700" marB="0" marR="45700" marL="64000"/>
                </a:tc>
                <a:tc>
                  <a:txBody>
                    <a:bodyPr/>
                    <a:lstStyle/>
                    <a:p>
                      <a:pPr indent="0" lvl="0" marL="0" marR="0" rtl="0" algn="l">
                        <a:lnSpc>
                          <a:spcPct val="100000"/>
                        </a:lnSpc>
                        <a:spcBef>
                          <a:spcPts val="0"/>
                        </a:spcBef>
                        <a:spcAft>
                          <a:spcPts val="0"/>
                        </a:spcAft>
                        <a:buClr>
                          <a:srgbClr val="00B0F0"/>
                        </a:buClr>
                        <a:buSzPts val="1050"/>
                        <a:buFont typeface="Arial"/>
                        <a:buNone/>
                      </a:pPr>
                      <a:r>
                        <a:rPr lang="en-US" sz="1050" u="sng">
                          <a:solidFill>
                            <a:srgbClr val="00B0F0"/>
                          </a:solidFill>
                          <a:latin typeface="Arial"/>
                          <a:ea typeface="Arial"/>
                          <a:cs typeface="Arial"/>
                          <a:sym typeface="Arial"/>
                          <a:hlinkClick r:id="rId8">
                            <a:extLst>
                              <a:ext uri="{A12FA001-AC4F-418D-AE19-62706E023703}">
                                <ahyp:hlinkClr val="tx"/>
                              </a:ext>
                            </a:extLst>
                          </a:hlinkClick>
                        </a:rPr>
                        <a:t>Pain/Opioid LHS Learning Community</a:t>
                      </a:r>
                      <a:endParaRPr sz="1050">
                        <a:solidFill>
                          <a:srgbClr val="00B0F0"/>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1050"/>
                        <a:buFont typeface="Arial"/>
                        <a:buNone/>
                      </a:pPr>
                      <a:r>
                        <a:rPr lang="en-US" sz="1050">
                          <a:latin typeface="Arial"/>
                          <a:ea typeface="Arial"/>
                          <a:cs typeface="Arial"/>
                          <a:sym typeface="Arial"/>
                        </a:rPr>
                        <a:t>ACT </a:t>
                      </a:r>
                      <a:r>
                        <a:rPr lang="en-US" sz="1050">
                          <a:solidFill>
                            <a:schemeClr val="dk1"/>
                          </a:solidFill>
                          <a:latin typeface="Arial"/>
                          <a:ea typeface="Arial"/>
                          <a:cs typeface="Arial"/>
                          <a:sym typeface="Arial"/>
                        </a:rPr>
                        <a:t>Collaboration with HL7, especially </a:t>
                      </a:r>
                      <a:r>
                        <a:rPr lang="en-US" sz="1050" u="sng">
                          <a:solidFill>
                            <a:srgbClr val="00B0F0"/>
                          </a:solidFill>
                          <a:latin typeface="Arial"/>
                          <a:ea typeface="Arial"/>
                          <a:cs typeface="Arial"/>
                          <a:sym typeface="Arial"/>
                          <a:hlinkClick r:id="rId9">
                            <a:extLst>
                              <a:ext uri="{A12FA001-AC4F-418D-AE19-62706E023703}">
                                <ahyp:hlinkClr val="tx"/>
                              </a:ext>
                            </a:extLst>
                          </a:hlinkClick>
                        </a:rPr>
                        <a:t>HL7’s LHS WG</a:t>
                      </a:r>
                      <a:r>
                        <a:rPr lang="en-US" sz="1050">
                          <a:solidFill>
                            <a:srgbClr val="00B0F0"/>
                          </a:solidFill>
                          <a:latin typeface="Arial"/>
                          <a:ea typeface="Arial"/>
                          <a:cs typeface="Arial"/>
                          <a:sym typeface="Arial"/>
                        </a:rPr>
                        <a:t>  </a:t>
                      </a:r>
                      <a:r>
                        <a:rPr lang="en-US" sz="1050">
                          <a:latin typeface="Arial"/>
                          <a:ea typeface="Arial"/>
                          <a:cs typeface="Arial"/>
                          <a:sym typeface="Arial"/>
                        </a:rPr>
                        <a:t>and explorations to leverage Accelerators, </a:t>
                      </a:r>
                      <a:r>
                        <a:rPr lang="en-US" sz="1050" u="sng">
                          <a:solidFill>
                            <a:schemeClr val="accent5"/>
                          </a:solidFill>
                          <a:latin typeface="Arial"/>
                          <a:ea typeface="Arial"/>
                          <a:cs typeface="Arial"/>
                          <a:sym typeface="Arial"/>
                          <a:hlinkClick r:id="rId10">
                            <a:extLst>
                              <a:ext uri="{A12FA001-AC4F-418D-AE19-62706E023703}">
                                <ahyp:hlinkClr val="tx"/>
                              </a:ext>
                            </a:extLst>
                          </a:hlinkClick>
                        </a:rPr>
                        <a:t>CardX</a:t>
                      </a:r>
                      <a:r>
                        <a:rPr lang="en-US" sz="1050">
                          <a:latin typeface="Arial"/>
                          <a:ea typeface="Arial"/>
                          <a:cs typeface="Arial"/>
                          <a:sym typeface="Arial"/>
                        </a:rPr>
                        <a:t>, etc.</a:t>
                      </a:r>
                      <a:endParaRPr sz="1050">
                        <a:latin typeface="Arial"/>
                        <a:ea typeface="Arial"/>
                        <a:cs typeface="Arial"/>
                        <a:sym typeface="Arial"/>
                      </a:endParaRPr>
                    </a:p>
                    <a:p>
                      <a:pPr indent="0" lvl="0" marL="0" marR="0" rtl="0" algn="l">
                        <a:lnSpc>
                          <a:spcPct val="100000"/>
                        </a:lnSpc>
                        <a:spcBef>
                          <a:spcPts val="600"/>
                        </a:spcBef>
                        <a:spcAft>
                          <a:spcPts val="0"/>
                        </a:spcAft>
                        <a:buClr>
                          <a:schemeClr val="dk1"/>
                        </a:buClr>
                        <a:buSzPts val="1050"/>
                        <a:buFont typeface="Arial"/>
                        <a:buNone/>
                      </a:pPr>
                      <a:r>
                        <a:rPr lang="en-US" sz="1050">
                          <a:latin typeface="Arial"/>
                          <a:ea typeface="Arial"/>
                          <a:cs typeface="Arial"/>
                          <a:sym typeface="Arial"/>
                        </a:rPr>
                        <a:t>see </a:t>
                      </a:r>
                      <a:r>
                        <a:rPr lang="en-US" sz="1050" u="sng">
                          <a:solidFill>
                            <a:srgbClr val="00B0F0"/>
                          </a:solidFill>
                          <a:latin typeface="Arial"/>
                          <a:ea typeface="Arial"/>
                          <a:cs typeface="Arial"/>
                          <a:sym typeface="Arial"/>
                          <a:hlinkClick r:id="rId11">
                            <a:extLst>
                              <a:ext uri="{A12FA001-AC4F-418D-AE19-62706E023703}">
                                <ahyp:hlinkClr val="tx"/>
                              </a:ext>
                            </a:extLst>
                          </a:hlinkClick>
                        </a:rPr>
                        <a:t>examples of change packages and projects</a:t>
                      </a:r>
                      <a:r>
                        <a:rPr lang="en-US" sz="1050">
                          <a:solidFill>
                            <a:srgbClr val="00B0F0"/>
                          </a:solidFill>
                          <a:latin typeface="Arial"/>
                          <a:ea typeface="Arial"/>
                          <a:cs typeface="Arial"/>
                          <a:sym typeface="Arial"/>
                        </a:rPr>
                        <a:t> </a:t>
                      </a:r>
                      <a:r>
                        <a:rPr lang="en-US" sz="1050">
                          <a:latin typeface="Arial"/>
                          <a:ea typeface="Arial"/>
                          <a:cs typeface="Arial"/>
                          <a:sym typeface="Arial"/>
                        </a:rPr>
                        <a:t>to apply them</a:t>
                      </a:r>
                      <a:endParaRPr sz="1050">
                        <a:latin typeface="Arial"/>
                        <a:ea typeface="Arial"/>
                        <a:cs typeface="Arial"/>
                        <a:sym typeface="Arial"/>
                      </a:endParaRPr>
                    </a:p>
                  </a:txBody>
                  <a:tcPr marT="45700" marB="0" marR="45700" marL="64000"/>
                </a:tc>
              </a:tr>
              <a:tr h="1259050">
                <a:tc>
                  <a:txBody>
                    <a:bodyPr/>
                    <a:lstStyle/>
                    <a:p>
                      <a:pPr indent="0" lvl="0" marL="0" marR="0" rtl="0" algn="l">
                        <a:lnSpc>
                          <a:spcPct val="115000"/>
                        </a:lnSpc>
                        <a:spcBef>
                          <a:spcPts val="0"/>
                        </a:spcBef>
                        <a:spcAft>
                          <a:spcPts val="0"/>
                        </a:spcAft>
                        <a:buClr>
                          <a:schemeClr val="dk1"/>
                        </a:buClr>
                        <a:buSzPts val="1100"/>
                        <a:buFont typeface="Arial"/>
                        <a:buNone/>
                      </a:pPr>
                      <a:r>
                        <a:rPr lang="en-US" sz="1050">
                          <a:latin typeface="Arial"/>
                          <a:ea typeface="Arial"/>
                          <a:cs typeface="Arial"/>
                          <a:sym typeface="Arial"/>
                        </a:rPr>
                        <a:t>Support CDO’s target-focused CT/LHS efforts</a:t>
                      </a:r>
                      <a:endParaRPr sz="1050">
                        <a:latin typeface="Arial"/>
                        <a:ea typeface="Arial"/>
                        <a:cs typeface="Arial"/>
                        <a:sym typeface="Arial"/>
                      </a:endParaRPr>
                    </a:p>
                  </a:txBody>
                  <a:tcPr marT="45700" marB="45700" marR="45700" marL="64000"/>
                </a:tc>
                <a:tc>
                  <a:txBody>
                    <a:bodyPr/>
                    <a:lstStyle/>
                    <a:p>
                      <a:pPr indent="0" lvl="0" marL="0" marR="0" rtl="0" algn="l">
                        <a:lnSpc>
                          <a:spcPct val="115000"/>
                        </a:lnSpc>
                        <a:spcBef>
                          <a:spcPts val="0"/>
                        </a:spcBef>
                        <a:spcAft>
                          <a:spcPts val="0"/>
                        </a:spcAft>
                        <a:buClr>
                          <a:srgbClr val="222222"/>
                        </a:buClr>
                        <a:buSzPts val="1050"/>
                        <a:buFont typeface="Arial"/>
                        <a:buNone/>
                      </a:pPr>
                      <a:r>
                        <a:rPr lang="en-US" sz="1050">
                          <a:solidFill>
                            <a:srgbClr val="222222"/>
                          </a:solidFill>
                          <a:highlight>
                            <a:srgbClr val="FFFFFF"/>
                          </a:highlight>
                          <a:latin typeface="Arial"/>
                          <a:ea typeface="Arial"/>
                          <a:cs typeface="Arial"/>
                          <a:sym typeface="Arial"/>
                        </a:rPr>
                        <a:t>Help CDOs and their partners apply tools and methods, e.g.</a:t>
                      </a:r>
                      <a:endParaRPr sz="1050">
                        <a:solidFill>
                          <a:srgbClr val="222222"/>
                        </a:solidFill>
                        <a:highlight>
                          <a:srgbClr val="FFFFFF"/>
                        </a:highlight>
                        <a:latin typeface="Arial"/>
                        <a:ea typeface="Arial"/>
                        <a:cs typeface="Arial"/>
                        <a:sym typeface="Arial"/>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to gain stakeholder engagement on care transformation efforts</a:t>
                      </a:r>
                      <a:endParaRPr sz="1050">
                        <a:solidFill>
                          <a:srgbClr val="222222"/>
                        </a:solidFill>
                        <a:highlight>
                          <a:srgbClr val="FFFFFF"/>
                        </a:highlight>
                        <a:latin typeface="Arial"/>
                        <a:ea typeface="Arial"/>
                        <a:cs typeface="Arial"/>
                        <a:sym typeface="Arial"/>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analyze current workflows in light of recommended practices to define consensus future state workflows that will deliver desired results</a:t>
                      </a:r>
                      <a:endParaRPr/>
                    </a:p>
                    <a:p>
                      <a:pPr indent="-292100" lvl="0" marL="342900" marR="0" rtl="0" algn="l">
                        <a:lnSpc>
                          <a:spcPct val="115000"/>
                        </a:lnSpc>
                        <a:spcBef>
                          <a:spcPts val="0"/>
                        </a:spcBef>
                        <a:spcAft>
                          <a:spcPts val="0"/>
                        </a:spcAft>
                        <a:buClr>
                          <a:srgbClr val="222222"/>
                        </a:buClr>
                        <a:buSzPts val="1000"/>
                        <a:buFont typeface="Arial"/>
                        <a:buChar char="-"/>
                      </a:pPr>
                      <a:r>
                        <a:rPr lang="en-US" sz="1050">
                          <a:solidFill>
                            <a:srgbClr val="222222"/>
                          </a:solidFill>
                          <a:highlight>
                            <a:srgbClr val="FFFFFF"/>
                          </a:highlight>
                          <a:latin typeface="Arial"/>
                          <a:ea typeface="Arial"/>
                          <a:cs typeface="Arial"/>
                          <a:sym typeface="Arial"/>
                        </a:rPr>
                        <a:t>Iimplement and evaluate care process changes and achieve desired results</a:t>
                      </a:r>
                      <a:endParaRPr sz="1050">
                        <a:solidFill>
                          <a:schemeClr val="dk1"/>
                        </a:solidFill>
                        <a:latin typeface="Arial"/>
                        <a:ea typeface="Arial"/>
                        <a:cs typeface="Arial"/>
                        <a:sym typeface="Arial"/>
                      </a:endParaRPr>
                    </a:p>
                  </a:txBody>
                  <a:tcPr marT="45700" marB="0" marR="45700" marL="64000"/>
                </a:tc>
                <a:tc>
                  <a:txBody>
                    <a:bodyPr/>
                    <a:lstStyle/>
                    <a:p>
                      <a:pPr indent="0" lvl="0" marL="0" marR="0" rtl="0" algn="l">
                        <a:spcBef>
                          <a:spcPts val="0"/>
                        </a:spcBef>
                        <a:spcAft>
                          <a:spcPts val="0"/>
                        </a:spcAft>
                        <a:buClr>
                          <a:schemeClr val="dk1"/>
                        </a:buClr>
                        <a:buSzPts val="1050"/>
                        <a:buFont typeface="Arial"/>
                        <a:buNone/>
                      </a:pPr>
                      <a:r>
                        <a:rPr lang="en-US" sz="1050" u="none">
                          <a:solidFill>
                            <a:schemeClr val="dk1"/>
                          </a:solidFill>
                          <a:latin typeface="Arial"/>
                          <a:ea typeface="Arial"/>
                          <a:cs typeface="Arial"/>
                          <a:sym typeface="Arial"/>
                        </a:rPr>
                        <a:t>Workflow Reengineering Worksheets </a:t>
                      </a:r>
                      <a:endParaRPr/>
                    </a:p>
                    <a:p>
                      <a:pPr indent="0" lvl="0" marL="0" marR="0" rtl="0" algn="l">
                        <a:spcBef>
                          <a:spcPts val="600"/>
                        </a:spcBef>
                        <a:spcAft>
                          <a:spcPts val="0"/>
                        </a:spcAft>
                        <a:buClr>
                          <a:schemeClr val="dk1"/>
                        </a:buClr>
                        <a:buSzPts val="1050"/>
                        <a:buFont typeface="Arial"/>
                        <a:buNone/>
                      </a:pPr>
                      <a:r>
                        <a:rPr lang="en-US" sz="1050">
                          <a:solidFill>
                            <a:schemeClr val="dk1"/>
                          </a:solidFill>
                          <a:latin typeface="Arial"/>
                          <a:ea typeface="Arial"/>
                          <a:cs typeface="Arial"/>
                          <a:sym typeface="Arial"/>
                        </a:rPr>
                        <a:t>Engagement with leading EHR vendors and patient partners</a:t>
                      </a:r>
                      <a:endParaRPr sz="1050">
                        <a:solidFill>
                          <a:schemeClr val="dk1"/>
                        </a:solidFill>
                        <a:latin typeface="Arial"/>
                        <a:ea typeface="Arial"/>
                        <a:cs typeface="Arial"/>
                        <a:sym typeface="Arial"/>
                      </a:endParaRPr>
                    </a:p>
                    <a:p>
                      <a:pPr indent="0" lvl="0" marL="0" marR="0" rtl="0" algn="l">
                        <a:lnSpc>
                          <a:spcPct val="115000"/>
                        </a:lnSpc>
                        <a:spcBef>
                          <a:spcPts val="600"/>
                        </a:spcBef>
                        <a:spcAft>
                          <a:spcPts val="0"/>
                        </a:spcAft>
                        <a:buClr>
                          <a:srgbClr val="00B0F0"/>
                        </a:buClr>
                        <a:buSzPts val="1050"/>
                        <a:buFont typeface="Arial"/>
                        <a:buNone/>
                      </a:pPr>
                      <a:r>
                        <a:rPr lang="en-US" sz="1050" u="sng">
                          <a:solidFill>
                            <a:srgbClr val="00B0F0"/>
                          </a:solidFill>
                          <a:latin typeface="Arial"/>
                          <a:ea typeface="Arial"/>
                          <a:cs typeface="Arial"/>
                          <a:sym typeface="Arial"/>
                          <a:hlinkClick r:id="rId12">
                            <a:extLst>
                              <a:ext uri="{A12FA001-AC4F-418D-AE19-62706E023703}">
                                <ahyp:hlinkClr val="tx"/>
                              </a:ext>
                            </a:extLst>
                          </a:hlinkClick>
                        </a:rPr>
                        <a:t>Project Pitch Deck Template</a:t>
                      </a:r>
                      <a:endParaRPr sz="1050" u="sng">
                        <a:solidFill>
                          <a:srgbClr val="00B0F0"/>
                        </a:solidFill>
                        <a:latin typeface="Arial"/>
                        <a:ea typeface="Arial"/>
                        <a:cs typeface="Arial"/>
                        <a:sym typeface="Arial"/>
                      </a:endParaRPr>
                    </a:p>
                    <a:p>
                      <a:pPr indent="0" lvl="0" marL="0" marR="0" rtl="0" algn="l">
                        <a:lnSpc>
                          <a:spcPct val="115000"/>
                        </a:lnSpc>
                        <a:spcBef>
                          <a:spcPts val="600"/>
                        </a:spcBef>
                        <a:spcAft>
                          <a:spcPts val="0"/>
                        </a:spcAft>
                        <a:buClr>
                          <a:srgbClr val="000000"/>
                        </a:buClr>
                        <a:buSzPts val="1050"/>
                        <a:buFont typeface="Arial"/>
                        <a:buNone/>
                      </a:pPr>
                      <a:r>
                        <a:rPr lang="en-US" sz="1050" u="sng">
                          <a:solidFill>
                            <a:srgbClr val="00B0F0"/>
                          </a:solidFill>
                          <a:latin typeface="Arial"/>
                          <a:ea typeface="Arial"/>
                          <a:cs typeface="Arial"/>
                          <a:sym typeface="Arial"/>
                          <a:hlinkClick r:id="rId13">
                            <a:extLst>
                              <a:ext uri="{A12FA001-AC4F-418D-AE19-62706E023703}">
                                <ahyp:hlinkClr val="tx"/>
                              </a:ext>
                            </a:extLst>
                          </a:hlinkClick>
                        </a:rPr>
                        <a:t>Assess care Gaps </a:t>
                      </a:r>
                      <a:endParaRPr sz="1050" u="sng">
                        <a:solidFill>
                          <a:srgbClr val="00B0F0"/>
                        </a:solidFill>
                        <a:latin typeface="Arial"/>
                        <a:ea typeface="Arial"/>
                        <a:cs typeface="Arial"/>
                        <a:sym typeface="Arial"/>
                      </a:endParaRPr>
                    </a:p>
                    <a:p>
                      <a:pPr indent="0" lvl="0" marL="0" marR="0" rtl="0" algn="l">
                        <a:lnSpc>
                          <a:spcPct val="115000"/>
                        </a:lnSpc>
                        <a:spcBef>
                          <a:spcPts val="600"/>
                        </a:spcBef>
                        <a:spcAft>
                          <a:spcPts val="0"/>
                        </a:spcAft>
                        <a:buClr>
                          <a:srgbClr val="000000"/>
                        </a:buClr>
                        <a:buSzPts val="1050"/>
                        <a:buFont typeface="Arial"/>
                        <a:buNone/>
                      </a:pPr>
                      <a:r>
                        <a:rPr lang="en-US" sz="1050">
                          <a:solidFill>
                            <a:schemeClr val="dk1"/>
                          </a:solidFill>
                          <a:latin typeface="Arial"/>
                          <a:ea typeface="Arial"/>
                          <a:cs typeface="Arial"/>
                          <a:sym typeface="Arial"/>
                        </a:rPr>
                        <a:t>[planned slides from Julia/Maria about standards considerations for CT/LHS]</a:t>
                      </a:r>
                      <a:endParaRPr sz="1050">
                        <a:latin typeface="Arial"/>
                        <a:ea typeface="Arial"/>
                        <a:cs typeface="Arial"/>
                        <a:sym typeface="Arial"/>
                      </a:endParaRPr>
                    </a:p>
                  </a:txBody>
                  <a:tcPr marT="45700" marB="0" marR="45700" marL="64000"/>
                </a:tc>
                <a:tc>
                  <a:txBody>
                    <a:bodyPr/>
                    <a:lstStyle/>
                    <a:p>
                      <a:pPr indent="-57150" lvl="0" marL="57150" marR="0" rtl="0" algn="l">
                        <a:spcBef>
                          <a:spcPts val="0"/>
                        </a:spcBef>
                        <a:spcAft>
                          <a:spcPts val="0"/>
                        </a:spcAft>
                        <a:buClr>
                          <a:schemeClr val="dk1"/>
                        </a:buClr>
                        <a:buSzPts val="1000"/>
                        <a:buFont typeface="Arial"/>
                        <a:buChar char="-"/>
                      </a:pPr>
                      <a:r>
                        <a:rPr lang="en-US" sz="1050" u="none">
                          <a:solidFill>
                            <a:schemeClr val="dk1"/>
                          </a:solidFill>
                          <a:latin typeface="Arial"/>
                          <a:ea typeface="Arial"/>
                          <a:cs typeface="Arial"/>
                          <a:sym typeface="Arial"/>
                        </a:rPr>
                        <a:t>Rutgers/RWJBH HTN Control Initiative</a:t>
                      </a:r>
                      <a:endParaRPr sz="1050" u="none">
                        <a:solidFill>
                          <a:schemeClr val="dk1"/>
                        </a:solidFill>
                        <a:latin typeface="Arial"/>
                        <a:ea typeface="Arial"/>
                        <a:cs typeface="Arial"/>
                        <a:sym typeface="Arial"/>
                      </a:endParaRPr>
                    </a:p>
                    <a:p>
                      <a:pPr indent="-57150" lvl="0" marL="57150" marR="0" rtl="0" algn="l">
                        <a:spcBef>
                          <a:spcPts val="600"/>
                        </a:spcBef>
                        <a:spcAft>
                          <a:spcPts val="0"/>
                        </a:spcAft>
                        <a:buClr>
                          <a:srgbClr val="00B0F0"/>
                        </a:buClr>
                        <a:buSzPts val="1000"/>
                        <a:buFont typeface="Arial"/>
                        <a:buChar char="-"/>
                      </a:pPr>
                      <a:r>
                        <a:rPr lang="en-US" sz="1050" u="sng">
                          <a:solidFill>
                            <a:srgbClr val="00B0F0"/>
                          </a:solidFill>
                          <a:latin typeface="Arial"/>
                          <a:ea typeface="Arial"/>
                          <a:cs typeface="Arial"/>
                          <a:sym typeface="Arial"/>
                          <a:hlinkClick r:id="rId14">
                            <a:extLst>
                              <a:ext uri="{A12FA001-AC4F-418D-AE19-62706E023703}">
                                <ahyp:hlinkClr val="tx"/>
                              </a:ext>
                            </a:extLst>
                          </a:hlinkClick>
                        </a:rPr>
                        <a:t>CKD Care Transformation at VA</a:t>
                      </a:r>
                      <a:endParaRPr sz="1050">
                        <a:solidFill>
                          <a:srgbClr val="00B0F0"/>
                        </a:solidFill>
                        <a:latin typeface="Arial"/>
                        <a:ea typeface="Arial"/>
                        <a:cs typeface="Arial"/>
                        <a:sym typeface="Arial"/>
                      </a:endParaRPr>
                    </a:p>
                    <a:p>
                      <a:pPr indent="-57150" lvl="0" marL="57150" marR="0" rtl="0" algn="l">
                        <a:spcBef>
                          <a:spcPts val="600"/>
                        </a:spcBef>
                        <a:spcAft>
                          <a:spcPts val="0"/>
                        </a:spcAft>
                        <a:buClr>
                          <a:schemeClr val="dk1"/>
                        </a:buClr>
                        <a:buSzPts val="1000"/>
                        <a:buFont typeface="Arial"/>
                        <a:buChar char="-"/>
                      </a:pPr>
                      <a:r>
                        <a:rPr lang="en-US" sz="1050" u="none">
                          <a:solidFill>
                            <a:schemeClr val="dk1"/>
                          </a:solidFill>
                          <a:latin typeface="Arial"/>
                          <a:ea typeface="Arial"/>
                          <a:cs typeface="Arial"/>
                          <a:sym typeface="Arial"/>
                        </a:rPr>
                        <a:t>Extensive </a:t>
                      </a:r>
                      <a:r>
                        <a:rPr lang="en-US" sz="1050" u="sng">
                          <a:solidFill>
                            <a:srgbClr val="00B0F0"/>
                          </a:solidFill>
                          <a:latin typeface="Arial"/>
                          <a:ea typeface="Arial"/>
                          <a:cs typeface="Arial"/>
                          <a:sym typeface="Arial"/>
                          <a:hlinkClick r:id="rId15">
                            <a:extLst>
                              <a:ext uri="{A12FA001-AC4F-418D-AE19-62706E023703}">
                                <ahyp:hlinkClr val="tx"/>
                              </a:ext>
                            </a:extLst>
                          </a:hlinkClick>
                        </a:rPr>
                        <a:t>prior work</a:t>
                      </a:r>
                      <a:r>
                        <a:rPr lang="en-US" sz="1050" u="none">
                          <a:solidFill>
                            <a:srgbClr val="00B0F0"/>
                          </a:solidFill>
                          <a:latin typeface="Arial"/>
                          <a:ea typeface="Arial"/>
                          <a:cs typeface="Arial"/>
                          <a:sym typeface="Arial"/>
                        </a:rPr>
                        <a:t> </a:t>
                      </a:r>
                      <a:r>
                        <a:rPr lang="en-US" sz="1050" u="none">
                          <a:solidFill>
                            <a:schemeClr val="dk1"/>
                          </a:solidFill>
                          <a:latin typeface="Arial"/>
                          <a:ea typeface="Arial"/>
                          <a:cs typeface="Arial"/>
                          <a:sym typeface="Arial"/>
                        </a:rPr>
                        <a:t>to apply HSB-related tools to reengineer care delivery</a:t>
                      </a:r>
                      <a:endParaRPr/>
                    </a:p>
                    <a:p>
                      <a:pPr indent="-57150" lvl="0" marL="57150" marR="0" rtl="0" algn="l">
                        <a:lnSpc>
                          <a:spcPct val="100000"/>
                        </a:lnSpc>
                        <a:spcBef>
                          <a:spcPts val="600"/>
                        </a:spcBef>
                        <a:spcAft>
                          <a:spcPts val="0"/>
                        </a:spcAft>
                        <a:buClr>
                          <a:srgbClr val="00B0F0"/>
                        </a:buClr>
                        <a:buSzPts val="1000"/>
                        <a:buFont typeface="Arial"/>
                        <a:buChar char="-"/>
                      </a:pPr>
                      <a:r>
                        <a:rPr lang="en-US" sz="1050" u="sng">
                          <a:solidFill>
                            <a:srgbClr val="00B0F0"/>
                          </a:solidFill>
                          <a:latin typeface="Arial"/>
                          <a:ea typeface="Arial"/>
                          <a:cs typeface="Arial"/>
                          <a:sym typeface="Arial"/>
                          <a:hlinkClick r:id="rId16">
                            <a:extLst>
                              <a:ext uri="{A12FA001-AC4F-418D-AE19-62706E023703}">
                                <ahyp:hlinkClr val="tx"/>
                              </a:ext>
                            </a:extLst>
                          </a:hlinkClick>
                        </a:rPr>
                        <a:t>ACT Care Gap Report Poster</a:t>
                      </a:r>
                      <a:r>
                        <a:rPr lang="en-US" sz="1050" u="none">
                          <a:solidFill>
                            <a:srgbClr val="00B0F0"/>
                          </a:solidFill>
                          <a:latin typeface="Arial"/>
                          <a:ea typeface="Arial"/>
                          <a:cs typeface="Arial"/>
                          <a:sym typeface="Arial"/>
                        </a:rPr>
                        <a:t>; </a:t>
                      </a:r>
                      <a:r>
                        <a:rPr lang="en-US" sz="1050" u="sng">
                          <a:solidFill>
                            <a:srgbClr val="00B0F0"/>
                          </a:solidFill>
                          <a:latin typeface="Arial"/>
                          <a:ea typeface="Arial"/>
                          <a:cs typeface="Arial"/>
                          <a:sym typeface="Arial"/>
                          <a:hlinkClick r:id="rId17">
                            <a:extLst>
                              <a:ext uri="{A12FA001-AC4F-418D-AE19-62706E023703}">
                                <ahyp:hlinkClr val="tx"/>
                              </a:ext>
                            </a:extLst>
                          </a:hlinkClick>
                        </a:rPr>
                        <a:t>Epic Care Gap Report for Pain/Opioid Care</a:t>
                      </a:r>
                      <a:endParaRPr sz="1050">
                        <a:solidFill>
                          <a:srgbClr val="00B0F0"/>
                        </a:solidFill>
                        <a:latin typeface="Arial"/>
                        <a:ea typeface="Arial"/>
                        <a:cs typeface="Arial"/>
                        <a:sym typeface="Arial"/>
                      </a:endParaRPr>
                    </a:p>
                    <a:p>
                      <a:pPr indent="6350" lvl="0" marL="57150" marR="0" rtl="0" algn="l">
                        <a:spcBef>
                          <a:spcPts val="600"/>
                        </a:spcBef>
                        <a:spcAft>
                          <a:spcPts val="0"/>
                        </a:spcAft>
                        <a:buClr>
                          <a:schemeClr val="dk1"/>
                        </a:buClr>
                        <a:buSzPts val="1000"/>
                        <a:buFont typeface="Lucida Sans"/>
                        <a:buNone/>
                      </a:pPr>
                      <a:r>
                        <a:t/>
                      </a:r>
                      <a:endParaRPr sz="1050" u="none">
                        <a:solidFill>
                          <a:schemeClr val="dk1"/>
                        </a:solidFill>
                        <a:latin typeface="Arial"/>
                        <a:ea typeface="Arial"/>
                        <a:cs typeface="Arial"/>
                        <a:sym typeface="Arial"/>
                      </a:endParaRPr>
                    </a:p>
                  </a:txBody>
                  <a:tcPr marT="45700" marB="0" marR="45700" marL="114300"/>
                </a:tc>
              </a:tr>
            </a:tbl>
          </a:graphicData>
        </a:graphic>
      </p:graphicFrame>
      <p:sp>
        <p:nvSpPr>
          <p:cNvPr id="1014" name="Google Shape;1014;p61"/>
          <p:cNvSpPr txBox="1"/>
          <p:nvPr>
            <p:ph idx="12" type="sldNum"/>
          </p:nvPr>
        </p:nvSpPr>
        <p:spPr>
          <a:xfrm>
            <a:off x="9982200" y="6540600"/>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Lucida Sans"/>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
        <p:nvSpPr>
          <p:cNvPr id="1015" name="Google Shape;1015;p61"/>
          <p:cNvSpPr txBox="1"/>
          <p:nvPr/>
        </p:nvSpPr>
        <p:spPr>
          <a:xfrm>
            <a:off x="1386900" y="185352"/>
            <a:ext cx="9144000" cy="48548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lang="en-US" sz="1700">
                <a:solidFill>
                  <a:srgbClr val="000000"/>
                </a:solidFill>
                <a:latin typeface="Lucida Sans"/>
                <a:ea typeface="Lucida Sans"/>
                <a:cs typeface="Lucida Sans"/>
                <a:sym typeface="Lucida Sans"/>
              </a:rPr>
              <a:t>Support ACT provides to drive care transformation/LHSs </a:t>
            </a:r>
            <a:r>
              <a:rPr lang="en-US" sz="1700">
                <a:solidFill>
                  <a:srgbClr val="FF0000"/>
                </a:solidFill>
                <a:latin typeface="Lucida Sans"/>
                <a:ea typeface="Lucida Sans"/>
                <a:cs typeface="Lucida Sans"/>
                <a:sym typeface="Lucida Sans"/>
              </a:rPr>
              <a:t>[Earlier DRAFT]</a:t>
            </a:r>
            <a:r>
              <a:rPr lang="en-US" sz="1200">
                <a:solidFill>
                  <a:srgbClr val="000000"/>
                </a:solidFill>
                <a:latin typeface="Lucida Sans"/>
                <a:ea typeface="Lucida Sans"/>
                <a:cs typeface="Lucida Sans"/>
                <a:sym typeface="Lucida Sans"/>
              </a:rPr>
              <a:t>]</a:t>
            </a:r>
            <a:endParaRPr sz="1200">
              <a:solidFill>
                <a:srgbClr val="000000"/>
              </a:solidFill>
              <a:latin typeface="Lucida Sans"/>
              <a:ea typeface="Lucida Sans"/>
              <a:cs typeface="Lucida Sans"/>
              <a:sym typeface="Lucida Sans"/>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62"/>
          <p:cNvSpPr txBox="1"/>
          <p:nvPr>
            <p:ph type="title"/>
          </p:nvPr>
        </p:nvSpPr>
        <p:spPr>
          <a:xfrm>
            <a:off x="1981200" y="274639"/>
            <a:ext cx="8229600" cy="536023"/>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00000"/>
              <a:buFont typeface="Lucida Sans"/>
              <a:buNone/>
            </a:pPr>
            <a:r>
              <a:rPr lang="en-US"/>
              <a:t>ACT enablers </a:t>
            </a:r>
            <a:r>
              <a:rPr lang="en-US" sz="2200"/>
              <a:t>[earlier draft]</a:t>
            </a:r>
            <a:endParaRPr/>
          </a:p>
        </p:txBody>
      </p:sp>
      <p:sp>
        <p:nvSpPr>
          <p:cNvPr id="1021" name="Google Shape;1021;p62"/>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graphicFrame>
        <p:nvGraphicFramePr>
          <p:cNvPr id="1022" name="Google Shape;1022;p62"/>
          <p:cNvGraphicFramePr/>
          <p:nvPr/>
        </p:nvGraphicFramePr>
        <p:xfrm>
          <a:off x="1981200" y="1066800"/>
          <a:ext cx="3000000" cy="3000000"/>
        </p:xfrm>
        <a:graphic>
          <a:graphicData uri="http://schemas.openxmlformats.org/drawingml/2006/table">
            <a:tbl>
              <a:tblPr>
                <a:noFill/>
                <a:tableStyleId>{74411E9B-B659-4385-8BC1-E2D3D3C44F7E}</a:tableStyleId>
              </a:tblPr>
              <a:tblGrid>
                <a:gridCol w="1619075"/>
                <a:gridCol w="6839125"/>
              </a:tblGrid>
              <a:tr h="181950">
                <a:tc>
                  <a:txBody>
                    <a:bodyPr/>
                    <a:lstStyle/>
                    <a:p>
                      <a:pPr indent="0" lvl="0" marL="0" marR="0" rtl="0" algn="ctr">
                        <a:spcBef>
                          <a:spcPts val="0"/>
                        </a:spcBef>
                        <a:spcAft>
                          <a:spcPts val="0"/>
                        </a:spcAft>
                        <a:buNone/>
                      </a:pPr>
                      <a:r>
                        <a:rPr b="1" i="0" lang="en-US" sz="1100" u="none" strike="noStrike">
                          <a:solidFill>
                            <a:srgbClr val="000000"/>
                          </a:solidFill>
                          <a:latin typeface="Arial"/>
                          <a:ea typeface="Arial"/>
                          <a:cs typeface="Arial"/>
                          <a:sym typeface="Arial"/>
                        </a:rPr>
                        <a:t>Enabler</a:t>
                      </a:r>
                      <a:endParaRPr/>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b="1" i="0" lang="en-US" sz="1100" u="none" strike="noStrike">
                          <a:solidFill>
                            <a:srgbClr val="000000"/>
                          </a:solidFill>
                          <a:latin typeface="Arial"/>
                          <a:ea typeface="Arial"/>
                          <a:cs typeface="Arial"/>
                          <a:sym typeface="Arial"/>
                        </a:rPr>
                        <a:t>Description</a:t>
                      </a:r>
                      <a:endParaRPr sz="11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46350">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Health Service Blueprint (HSB)-related tools</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 e.g., in HSB framework; playing key role in </a:t>
                      </a:r>
                      <a:r>
                        <a:rPr b="0" i="0" lang="en-US" sz="900" u="sng" strike="noStrike">
                          <a:solidFill>
                            <a:srgbClr val="00B0F0"/>
                          </a:solidFill>
                          <a:latin typeface="Arial"/>
                          <a:ea typeface="Arial"/>
                          <a:cs typeface="Arial"/>
                          <a:sym typeface="Arial"/>
                          <a:hlinkClick r:id="rId3">
                            <a:extLst>
                              <a:ext uri="{A12FA001-AC4F-418D-AE19-62706E023703}">
                                <ahyp:hlinkClr val="tx"/>
                              </a:ext>
                            </a:extLst>
                          </a:hlinkClick>
                        </a:rPr>
                        <a:t>VA’s CKD care transformation efforts</a:t>
                      </a:r>
                      <a:r>
                        <a:rPr b="0" i="0" lang="en-US" sz="900" u="none" strike="noStrike">
                          <a:solidFill>
                            <a:srgbClr val="000000"/>
                          </a:solidFill>
                          <a:latin typeface="Arial"/>
                          <a:ea typeface="Arial"/>
                          <a:cs typeface="Arial"/>
                          <a:sym typeface="Arial"/>
                        </a:rPr>
                        <a:t>, </a:t>
                      </a:r>
                      <a:r>
                        <a:rPr b="0" i="0" lang="en-US" sz="900" u="sng" strike="noStrike">
                          <a:solidFill>
                            <a:srgbClr val="00B0F0"/>
                          </a:solidFill>
                          <a:latin typeface="Arial"/>
                          <a:ea typeface="Arial"/>
                          <a:cs typeface="Arial"/>
                          <a:sym typeface="Arial"/>
                          <a:hlinkClick r:id="rId4">
                            <a:extLst>
                              <a:ext uri="{A12FA001-AC4F-418D-AE19-62706E023703}">
                                <ahyp:hlinkClr val="tx"/>
                              </a:ext>
                            </a:extLst>
                          </a:hlinkClick>
                        </a:rPr>
                        <a:t>POLLC efforts</a:t>
                      </a:r>
                      <a:r>
                        <a:rPr b="0" i="0" lang="en-US" sz="900" u="none" strike="noStrike">
                          <a:solidFill>
                            <a:srgbClr val="000000"/>
                          </a:solidFill>
                          <a:latin typeface="Arial"/>
                          <a:ea typeface="Arial"/>
                          <a:cs typeface="Arial"/>
                          <a:sym typeface="Arial"/>
                        </a:rPr>
                        <a:t>; and work on HTN and other targets </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15425">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Learning Communities, supported by ACT’s Stakeholders </a:t>
                      </a:r>
                      <a:r>
                        <a:rPr b="1" i="0" lang="en-US" sz="900" u="none" strike="noStrike">
                          <a:solidFill>
                            <a:srgbClr val="000000"/>
                          </a:solidFill>
                          <a:latin typeface="Arial"/>
                          <a:ea typeface="Arial"/>
                          <a:cs typeface="Arial"/>
                          <a:sym typeface="Arial"/>
                        </a:rPr>
                        <a:t>Initiative Catalog</a:t>
                      </a:r>
                      <a:r>
                        <a:rPr b="0" i="0" lang="en-US" sz="900" u="none" strike="noStrike">
                          <a:solidFill>
                            <a:srgbClr val="000000"/>
                          </a:solidFill>
                          <a:latin typeface="Arial"/>
                          <a:ea typeface="Arial"/>
                          <a:cs typeface="Arial"/>
                          <a:sym typeface="Arial"/>
                        </a:rPr>
                        <a:t> (</a:t>
                      </a:r>
                      <a:r>
                        <a:rPr b="0" i="0" lang="en-US" sz="900" u="sng" strike="noStrike">
                          <a:solidFill>
                            <a:srgbClr val="00B0F0"/>
                          </a:solidFill>
                          <a:latin typeface="Arial"/>
                          <a:ea typeface="Arial"/>
                          <a:cs typeface="Arial"/>
                          <a:sym typeface="Arial"/>
                          <a:hlinkClick r:id="rId5">
                            <a:extLst>
                              <a:ext uri="{A12FA001-AC4F-418D-AE19-62706E023703}">
                                <ahyp:hlinkClr val="tx"/>
                              </a:ext>
                            </a:extLst>
                          </a:hlinkClick>
                        </a:rPr>
                        <a:t>intake form</a:t>
                      </a:r>
                      <a:r>
                        <a:rPr b="0" i="0" lang="en-US" sz="900" u="none" strike="noStrike">
                          <a:solidFill>
                            <a:schemeClr val="dk1"/>
                          </a:solidFill>
                          <a:latin typeface="Arial"/>
                          <a:ea typeface="Arial"/>
                          <a:cs typeface="Arial"/>
                          <a:sym typeface="Arial"/>
                        </a:rPr>
                        <a:t>, </a:t>
                      </a:r>
                      <a:r>
                        <a:rPr b="0" i="0" lang="en-US" sz="900" u="sng" strike="noStrike">
                          <a:solidFill>
                            <a:srgbClr val="00B0F0"/>
                          </a:solidFill>
                          <a:latin typeface="Arial"/>
                          <a:ea typeface="Arial"/>
                          <a:cs typeface="Arial"/>
                          <a:sym typeface="Arial"/>
                          <a:hlinkClick r:id="rId6">
                            <a:extLst>
                              <a:ext uri="{A12FA001-AC4F-418D-AE19-62706E023703}">
                                <ahyp:hlinkClr val="tx"/>
                              </a:ext>
                            </a:extLst>
                          </a:hlinkClick>
                        </a:rPr>
                        <a:t>results</a:t>
                      </a:r>
                      <a:r>
                        <a:rPr b="0" i="0" lang="en-US" sz="900" u="none" strike="noStrike">
                          <a:solidFill>
                            <a:srgbClr val="00B0F0"/>
                          </a:solidFill>
                          <a:latin typeface="Arial"/>
                          <a:ea typeface="Arial"/>
                          <a:cs typeface="Arial"/>
                          <a:sym typeface="Arial"/>
                        </a:rPr>
                        <a:t>) and </a:t>
                      </a:r>
                      <a:r>
                        <a:rPr b="0" i="0" lang="en-US" sz="900" u="sng" strike="noStrike">
                          <a:solidFill>
                            <a:srgbClr val="00B0F0"/>
                          </a:solidFill>
                          <a:latin typeface="Arial"/>
                          <a:ea typeface="Arial"/>
                          <a:cs typeface="Arial"/>
                          <a:sym typeface="Arial"/>
                          <a:hlinkClick r:id="rId7">
                            <a:extLst>
                              <a:ext uri="{A12FA001-AC4F-418D-AE19-62706E023703}">
                                <ahyp:hlinkClr val="tx"/>
                              </a:ext>
                            </a:extLst>
                          </a:hlinkClick>
                        </a:rPr>
                        <a:t>ACT Collaboration Whiteboard Template</a:t>
                      </a:r>
                      <a:endParaRPr sz="1200">
                        <a:solidFill>
                          <a:srgbClr val="00B0F0"/>
                        </a:solidFill>
                      </a:endParaRPr>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•The Pain-Opioid LHS Learning Community (</a:t>
                      </a:r>
                      <a:r>
                        <a:rPr lang="en-US" sz="900" u="sng">
                          <a:solidFill>
                            <a:srgbClr val="00B0F0"/>
                          </a:solidFill>
                          <a:latin typeface="Arial"/>
                          <a:ea typeface="Arial"/>
                          <a:cs typeface="Arial"/>
                          <a:sym typeface="Arial"/>
                          <a:hlinkClick r:id="rId8">
                            <a:extLst>
                              <a:ext uri="{A12FA001-AC4F-418D-AE19-62706E023703}">
                                <ahyp:hlinkClr val="tx"/>
                              </a:ext>
                            </a:extLst>
                          </a:hlinkClick>
                        </a:rPr>
                        <a:t>overview</a:t>
                      </a:r>
                      <a:r>
                        <a:rPr lang="en-US" sz="900">
                          <a:latin typeface="Arial"/>
                          <a:ea typeface="Arial"/>
                          <a:cs typeface="Arial"/>
                          <a:sym typeface="Arial"/>
                        </a:rPr>
                        <a:t>, </a:t>
                      </a:r>
                      <a:r>
                        <a:rPr lang="en-US" sz="900" u="sng">
                          <a:solidFill>
                            <a:srgbClr val="00B0F0"/>
                          </a:solidFill>
                          <a:latin typeface="Arial"/>
                          <a:ea typeface="Arial"/>
                          <a:cs typeface="Arial"/>
                          <a:sym typeface="Arial"/>
                          <a:hlinkClick r:id="rId9">
                            <a:extLst>
                              <a:ext uri="{A12FA001-AC4F-418D-AE19-62706E023703}">
                                <ahyp:hlinkClr val="tx"/>
                              </a:ext>
                            </a:extLst>
                          </a:hlinkClick>
                        </a:rPr>
                        <a:t>summative webinar</a:t>
                      </a:r>
                      <a:r>
                        <a:rPr b="0" i="0" lang="en-US" sz="900" u="none" strike="noStrike">
                          <a:solidFill>
                            <a:srgbClr val="000000"/>
                          </a:solidFill>
                          <a:latin typeface="Arial"/>
                          <a:ea typeface="Arial"/>
                          <a:cs typeface="Arial"/>
                          <a:sym typeface="Arial"/>
                        </a:rPr>
                        <a:t>) is a foundation for target-focused learning communities ACT aims to foster, including leveraging other ACT enablers within and across these learning communities</a:t>
                      </a:r>
                      <a:endParaRPr/>
                    </a:p>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•initial catalog version has &gt;30 entries entries; VA shared catalog entry form with CKD stakeholders and many of the entries focus on that target</a:t>
                      </a:r>
                      <a:endParaRPr sz="1200"/>
                    </a:p>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•POLLC started using Collaboration Whiteboard before pausing to identify partners for regional performance improvement efforts; whiteboard use is under consideration for use by the Kidney Interagency Coordinating Committee and could be an engine for cross-fertilizing efforts above on care transformation across organizations. </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15425">
                <a:tc>
                  <a:txBody>
                    <a:bodyPr/>
                    <a:lstStyle/>
                    <a:p>
                      <a:pPr indent="0" lvl="0" marL="0" marR="0" rtl="0" algn="l">
                        <a:spcBef>
                          <a:spcPts val="0"/>
                        </a:spcBef>
                        <a:spcAft>
                          <a:spcPts val="0"/>
                        </a:spcAft>
                        <a:buNone/>
                      </a:pPr>
                      <a:r>
                        <a:rPr b="1" i="0" lang="en-US" sz="900" u="none" strike="noStrike">
                          <a:solidFill>
                            <a:srgbClr val="000000"/>
                          </a:solidFill>
                          <a:latin typeface="Arial"/>
                          <a:ea typeface="Arial"/>
                          <a:cs typeface="Arial"/>
                          <a:sym typeface="Arial"/>
                        </a:rPr>
                        <a:t>Engagement with leading EHR vendors </a:t>
                      </a:r>
                      <a:r>
                        <a:rPr b="0" i="0" lang="en-US" sz="900" u="none" strike="noStrike">
                          <a:solidFill>
                            <a:srgbClr val="000000"/>
                          </a:solidFill>
                          <a:latin typeface="Arial"/>
                          <a:ea typeface="Arial"/>
                          <a:cs typeface="Arial"/>
                          <a:sym typeface="Arial"/>
                        </a:rPr>
                        <a:t>(Epic, Oracle Health)</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•physician informaticists with Epic and Oracle Health have played key roles in ACT-related learning communities (</a:t>
                      </a:r>
                      <a:r>
                        <a:rPr b="0" i="0" lang="en-US" sz="900" u="sng" strike="noStrike">
                          <a:solidFill>
                            <a:srgbClr val="00B0F0"/>
                          </a:solidFill>
                          <a:latin typeface="Arial"/>
                          <a:ea typeface="Arial"/>
                          <a:cs typeface="Arial"/>
                          <a:sym typeface="Arial"/>
                          <a:hlinkClick r:id="rId10">
                            <a:extLst>
                              <a:ext uri="{A12FA001-AC4F-418D-AE19-62706E023703}">
                                <ahyp:hlinkClr val="tx"/>
                              </a:ext>
                            </a:extLst>
                          </a:hlinkClick>
                        </a:rPr>
                        <a:t>POLLC</a:t>
                      </a:r>
                      <a:r>
                        <a:rPr b="0" i="0" lang="en-US" sz="900" u="none" strike="noStrike">
                          <a:solidFill>
                            <a:srgbClr val="000000"/>
                          </a:solidFill>
                          <a:latin typeface="Arial"/>
                          <a:ea typeface="Arial"/>
                          <a:cs typeface="Arial"/>
                          <a:sym typeface="Arial"/>
                        </a:rPr>
                        <a:t> and </a:t>
                      </a:r>
                      <a:r>
                        <a:rPr b="0" i="0" lang="en-US" sz="900" u="sng" strike="noStrike">
                          <a:solidFill>
                            <a:srgbClr val="00B0F0"/>
                          </a:solidFill>
                          <a:latin typeface="Arial"/>
                          <a:ea typeface="Arial"/>
                          <a:cs typeface="Arial"/>
                          <a:sym typeface="Arial"/>
                          <a:hlinkClick r:id="rId11">
                            <a:extLst>
                              <a:ext uri="{A12FA001-AC4F-418D-AE19-62706E023703}">
                                <ahyp:hlinkClr val="tx"/>
                              </a:ext>
                            </a:extLst>
                          </a:hlinkClick>
                        </a:rPr>
                        <a:t>SCD-TCIP</a:t>
                      </a:r>
                      <a:r>
                        <a:rPr b="0" i="0" lang="en-US" sz="900" u="none" strike="noStrike">
                          <a:solidFill>
                            <a:srgbClr val="000000"/>
                          </a:solidFill>
                          <a:latin typeface="Arial"/>
                          <a:ea typeface="Arial"/>
                          <a:cs typeface="Arial"/>
                          <a:sym typeface="Arial"/>
                        </a:rPr>
                        <a:t>) - e.g., developing </a:t>
                      </a:r>
                      <a:r>
                        <a:rPr b="0" i="0" lang="en-US" sz="900" u="sng" strike="noStrike">
                          <a:solidFill>
                            <a:srgbClr val="00B0F0"/>
                          </a:solidFill>
                          <a:latin typeface="Arial"/>
                          <a:ea typeface="Arial"/>
                          <a:cs typeface="Arial"/>
                          <a:sym typeface="Arial"/>
                          <a:hlinkClick r:id="rId12">
                            <a:extLst>
                              <a:ext uri="{A12FA001-AC4F-418D-AE19-62706E023703}">
                                <ahyp:hlinkClr val="tx"/>
                              </a:ext>
                            </a:extLst>
                          </a:hlinkClick>
                        </a:rPr>
                        <a:t>Care Gap Reports</a:t>
                      </a:r>
                      <a:r>
                        <a:rPr b="0" i="0" lang="en-US" sz="900" u="none" strike="noStrike">
                          <a:solidFill>
                            <a:srgbClr val="000000"/>
                          </a:solidFill>
                          <a:latin typeface="Arial"/>
                          <a:ea typeface="Arial"/>
                          <a:cs typeface="Arial"/>
                          <a:sym typeface="Arial"/>
                        </a:rPr>
                        <a:t> and related tools to make the appropriate decision/action easier (</a:t>
                      </a:r>
                      <a:r>
                        <a:rPr b="0" i="0" lang="en-US" sz="900" u="sng" strike="noStrike">
                          <a:solidFill>
                            <a:srgbClr val="00B0F0"/>
                          </a:solidFill>
                          <a:latin typeface="Arial"/>
                          <a:ea typeface="Arial"/>
                          <a:cs typeface="Arial"/>
                          <a:sym typeface="Arial"/>
                          <a:hlinkClick r:id="rId13">
                            <a:extLst>
                              <a:ext uri="{A12FA001-AC4F-418D-AE19-62706E023703}">
                                <ahyp:hlinkClr val="tx"/>
                              </a:ext>
                            </a:extLst>
                          </a:hlinkClick>
                        </a:rPr>
                        <a:t>ACT Care Gap Report Poster</a:t>
                      </a:r>
                      <a:r>
                        <a:rPr b="0" i="0" lang="en-US" sz="900" u="none" strike="noStrike">
                          <a:solidFill>
                            <a:srgbClr val="000000"/>
                          </a:solidFill>
                          <a:latin typeface="Arial"/>
                          <a:ea typeface="Arial"/>
                          <a:cs typeface="Arial"/>
                          <a:sym typeface="Arial"/>
                        </a:rPr>
                        <a:t>, </a:t>
                      </a:r>
                      <a:r>
                        <a:rPr b="0" i="0" lang="en-US" sz="900" u="sng" strike="noStrike">
                          <a:solidFill>
                            <a:srgbClr val="00B0F0"/>
                          </a:solidFill>
                          <a:latin typeface="Arial"/>
                          <a:ea typeface="Arial"/>
                          <a:cs typeface="Arial"/>
                          <a:sym typeface="Arial"/>
                          <a:hlinkClick r:id="rId14">
                            <a:extLst>
                              <a:ext uri="{A12FA001-AC4F-418D-AE19-62706E023703}">
                                <ahyp:hlinkClr val="tx"/>
                              </a:ext>
                            </a:extLst>
                          </a:hlinkClick>
                        </a:rPr>
                        <a:t>MCBK NA/2024</a:t>
                      </a:r>
                      <a:r>
                        <a:rPr b="0" i="0" lang="en-US" sz="900" u="none" strike="noStrike">
                          <a:solidFill>
                            <a:srgbClr val="000000"/>
                          </a:solidFill>
                          <a:latin typeface="Arial"/>
                          <a:ea typeface="Arial"/>
                          <a:cs typeface="Arial"/>
                          <a:sym typeface="Arial"/>
                        </a:rPr>
                        <a:t>). Through their engagement, ACT aims to foster platform-independent solutions that don’t require customized development for each target and EHR; ? populate </a:t>
                      </a:r>
                      <a:r>
                        <a:rPr b="0" i="0" lang="en-US" sz="900" u="sng" strike="noStrike">
                          <a:solidFill>
                            <a:srgbClr val="00B0F0"/>
                          </a:solidFill>
                          <a:latin typeface="Arial"/>
                          <a:ea typeface="Arial"/>
                          <a:cs typeface="Arial"/>
                          <a:sym typeface="Arial"/>
                          <a:hlinkClick r:id="rId15">
                            <a:extLst>
                              <a:ext uri="{A12FA001-AC4F-418D-AE19-62706E023703}">
                                <ahyp:hlinkClr val="tx"/>
                              </a:ext>
                            </a:extLst>
                          </a:hlinkClick>
                        </a:rPr>
                        <a:t>care transformation building blocks</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with how to leverage EHRs to address transformation.</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21600">
                <a:tc>
                  <a:txBody>
                    <a:bodyPr/>
                    <a:lstStyle/>
                    <a:p>
                      <a:pPr indent="0" lvl="0" marL="0" marR="0" rtl="0" algn="l">
                        <a:spcBef>
                          <a:spcPts val="0"/>
                        </a:spcBef>
                        <a:spcAft>
                          <a:spcPts val="0"/>
                        </a:spcAft>
                        <a:buNone/>
                      </a:pPr>
                      <a:r>
                        <a:rPr b="1" i="0" lang="en-US" sz="900" u="none" strike="noStrike">
                          <a:solidFill>
                            <a:srgbClr val="000000"/>
                          </a:solidFill>
                          <a:latin typeface="Arial"/>
                          <a:ea typeface="Arial"/>
                          <a:cs typeface="Arial"/>
                          <a:sym typeface="Arial"/>
                        </a:rPr>
                        <a:t>Collaboration with HL7</a:t>
                      </a:r>
                      <a:r>
                        <a:rPr b="0" i="0" lang="en-US" sz="900" u="none" strike="noStrike">
                          <a:solidFill>
                            <a:srgbClr val="000000"/>
                          </a:solidFill>
                          <a:latin typeface="Arial"/>
                          <a:ea typeface="Arial"/>
                          <a:cs typeface="Arial"/>
                          <a:sym typeface="Arial"/>
                        </a:rPr>
                        <a:t>, especially </a:t>
                      </a:r>
                      <a:r>
                        <a:rPr b="0" i="0" lang="en-US" sz="900" u="sng" strike="noStrike">
                          <a:solidFill>
                            <a:srgbClr val="00B0F0"/>
                          </a:solidFill>
                          <a:latin typeface="Arial"/>
                          <a:ea typeface="Arial"/>
                          <a:cs typeface="Arial"/>
                          <a:sym typeface="Arial"/>
                          <a:hlinkClick r:id="rId16">
                            <a:extLst>
                              <a:ext uri="{A12FA001-AC4F-418D-AE19-62706E023703}">
                                <ahyp:hlinkClr val="tx"/>
                              </a:ext>
                            </a:extLst>
                          </a:hlinkClick>
                        </a:rPr>
                        <a:t>HL7’s LHS WG</a:t>
                      </a:r>
                      <a:endParaRPr sz="1200">
                        <a:solidFill>
                          <a:srgbClr val="00B0F0"/>
                        </a:solidFill>
                      </a:endParaRPr>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•ACT is supporting HL7’s LHS WG efforts to create a </a:t>
                      </a:r>
                      <a:r>
                        <a:rPr b="0" i="0" lang="en-US" sz="900" u="sng" strike="noStrike">
                          <a:solidFill>
                            <a:srgbClr val="00B0F0"/>
                          </a:solidFill>
                          <a:latin typeface="Arial"/>
                          <a:ea typeface="Arial"/>
                          <a:cs typeface="Arial"/>
                          <a:sym typeface="Arial"/>
                          <a:hlinkClick r:id="rId17">
                            <a:extLst>
                              <a:ext uri="{A12FA001-AC4F-418D-AE19-62706E023703}">
                                <ahyp:hlinkClr val="tx"/>
                              </a:ext>
                            </a:extLst>
                          </a:hlinkClick>
                        </a:rPr>
                        <a:t>Domain Analysis Model</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that will help make information flow around the LHS cycle more computable and interoperable, which will be required to optimally advance care transformation/LHS efforts </a:t>
                      </a:r>
                      <a:endParaRPr sz="1200"/>
                    </a:p>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•HL7’s board chair and other active HL7 members are members of the ACT steering committee and are cultivating synergies between ACT activities and HL7’s standards development and implementation efforts</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33975">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Strong ACT Steering Committee </a:t>
                      </a:r>
                      <a:r>
                        <a:rPr b="1" i="0" lang="en-US" sz="900" u="none" strike="noStrike">
                          <a:solidFill>
                            <a:srgbClr val="000000"/>
                          </a:solidFill>
                          <a:latin typeface="Arial"/>
                          <a:ea typeface="Arial"/>
                          <a:cs typeface="Arial"/>
                          <a:sym typeface="Arial"/>
                        </a:rPr>
                        <a:t>engagement from leading patient partners/advisors</a:t>
                      </a:r>
                      <a:endParaRPr b="1"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•e.g., drivers for the recent </a:t>
                      </a:r>
                      <a:r>
                        <a:rPr b="0" i="0" lang="en-US" sz="900" u="sng" strike="noStrike">
                          <a:solidFill>
                            <a:srgbClr val="00B0F0"/>
                          </a:solidFill>
                          <a:latin typeface="Arial"/>
                          <a:ea typeface="Arial"/>
                          <a:cs typeface="Arial"/>
                          <a:sym typeface="Arial"/>
                          <a:hlinkClick r:id="rId18">
                            <a:extLst>
                              <a:ext uri="{A12FA001-AC4F-418D-AE19-62706E023703}">
                                <ahyp:hlinkClr val="tx"/>
                              </a:ext>
                            </a:extLst>
                          </a:hlinkClick>
                        </a:rPr>
                        <a:t>Patient, Family, and Care Partner Advisor Living Toolkit</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and the </a:t>
                      </a:r>
                      <a:r>
                        <a:rPr b="0" i="0" lang="en-US" sz="900" u="sng" strike="noStrike">
                          <a:solidFill>
                            <a:srgbClr val="00B0F0"/>
                          </a:solidFill>
                          <a:latin typeface="Arial"/>
                          <a:ea typeface="Arial"/>
                          <a:cs typeface="Arial"/>
                          <a:sym typeface="Arial"/>
                          <a:hlinkClick r:id="rId19">
                            <a:extLst>
                              <a:ext uri="{A12FA001-AC4F-418D-AE19-62706E023703}">
                                <ahyp:hlinkClr val="tx"/>
                              </a:ext>
                            </a:extLst>
                          </a:hlinkClick>
                        </a:rPr>
                        <a:t>Patient, Family and Caregiver Engagement</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portion of the </a:t>
                      </a:r>
                      <a:r>
                        <a:rPr b="0" i="0" lang="en-US" sz="900" u="sng" strike="noStrike">
                          <a:solidFill>
                            <a:srgbClr val="00B0F0"/>
                          </a:solidFill>
                          <a:latin typeface="Arial"/>
                          <a:ea typeface="Arial"/>
                          <a:cs typeface="Arial"/>
                          <a:sym typeface="Arial"/>
                          <a:hlinkClick r:id="rId20">
                            <a:extLst>
                              <a:ext uri="{A12FA001-AC4F-418D-AE19-62706E023703}">
                                <ahyp:hlinkClr val="tx"/>
                              </a:ext>
                            </a:extLst>
                          </a:hlinkClick>
                        </a:rPr>
                        <a:t>ACTS LHS Concept Demonstration</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ensuring that ACT activities are strongly patient-focused and leverage best practices for patient participation in all LHS cycle-related activities</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52525">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Work to </a:t>
                      </a:r>
                      <a:r>
                        <a:rPr b="1" i="0" lang="en-US" sz="900" u="none" strike="noStrike">
                          <a:solidFill>
                            <a:srgbClr val="000000"/>
                          </a:solidFill>
                          <a:latin typeface="Arial"/>
                          <a:ea typeface="Arial"/>
                          <a:cs typeface="Arial"/>
                          <a:sym typeface="Arial"/>
                        </a:rPr>
                        <a:t>Identify Care Gaps </a:t>
                      </a:r>
                      <a:r>
                        <a:rPr b="0" i="0" lang="en-US" sz="900" u="none" strike="noStrike">
                          <a:solidFill>
                            <a:srgbClr val="000000"/>
                          </a:solidFill>
                          <a:latin typeface="Arial"/>
                          <a:ea typeface="Arial"/>
                          <a:cs typeface="Arial"/>
                          <a:sym typeface="Arial"/>
                        </a:rPr>
                        <a:t>within and across targets</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•e.g., see </a:t>
                      </a:r>
                      <a:r>
                        <a:rPr b="0" i="0" lang="en-US" sz="900" u="sng" strike="noStrike">
                          <a:solidFill>
                            <a:srgbClr val="00B0F0"/>
                          </a:solidFill>
                          <a:latin typeface="Arial"/>
                          <a:ea typeface="Arial"/>
                          <a:cs typeface="Arial"/>
                          <a:sym typeface="Arial"/>
                          <a:hlinkClick r:id="rId21">
                            <a:extLst>
                              <a:ext uri="{A12FA001-AC4F-418D-AE19-62706E023703}">
                                <ahyp:hlinkClr val="tx"/>
                              </a:ext>
                            </a:extLst>
                          </a:hlinkClick>
                        </a:rPr>
                        <a:t>this ACT poster</a:t>
                      </a:r>
                      <a:r>
                        <a:rPr b="0" i="0" lang="en-US" sz="900" u="none" strike="noStrike">
                          <a:solidFill>
                            <a:srgbClr val="00B0F0"/>
                          </a:solidFill>
                          <a:latin typeface="Arial"/>
                          <a:ea typeface="Arial"/>
                          <a:cs typeface="Arial"/>
                          <a:sym typeface="Arial"/>
                        </a:rPr>
                        <a:t> </a:t>
                      </a:r>
                      <a:r>
                        <a:rPr b="0" i="0" lang="en-US" sz="900" u="none" strike="noStrike">
                          <a:solidFill>
                            <a:srgbClr val="000000"/>
                          </a:solidFill>
                          <a:latin typeface="Arial"/>
                          <a:ea typeface="Arial"/>
                          <a:cs typeface="Arial"/>
                          <a:sym typeface="Arial"/>
                        </a:rPr>
                        <a:t>on ACT-related care gap report efforts presented at the MCBK North America chapter meeting 2/26/24</a:t>
                      </a:r>
                      <a:endParaRPr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58700">
                <a:tc>
                  <a:txBody>
                    <a:bodyPr/>
                    <a:lstStyle/>
                    <a:p>
                      <a:pPr indent="0" lvl="0" marL="0" marR="0" rtl="0" algn="l">
                        <a:spcBef>
                          <a:spcPts val="0"/>
                        </a:spcBef>
                        <a:spcAft>
                          <a:spcPts val="0"/>
                        </a:spcAft>
                        <a:buNone/>
                      </a:pPr>
                      <a:r>
                        <a:rPr b="0" i="0" lang="en-US" sz="900" u="none" strike="noStrike">
                          <a:solidFill>
                            <a:srgbClr val="000000"/>
                          </a:solidFill>
                          <a:latin typeface="Arial"/>
                          <a:ea typeface="Arial"/>
                          <a:cs typeface="Arial"/>
                          <a:sym typeface="Arial"/>
                        </a:rPr>
                        <a:t>Exploring ways to </a:t>
                      </a:r>
                      <a:r>
                        <a:rPr b="1" i="0" lang="en-US" sz="900" u="none" strike="noStrike">
                          <a:solidFill>
                            <a:srgbClr val="000000"/>
                          </a:solidFill>
                          <a:latin typeface="Arial"/>
                          <a:ea typeface="Arial"/>
                          <a:cs typeface="Arial"/>
                          <a:sym typeface="Arial"/>
                        </a:rPr>
                        <a:t>leverage NHS change work</a:t>
                      </a:r>
                      <a:endParaRPr b="1" sz="1200"/>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rPr b="0" i="0" lang="en-US" sz="900" u="sng" strike="noStrike">
                          <a:solidFill>
                            <a:srgbClr val="00B0F0"/>
                          </a:solidFill>
                          <a:latin typeface="Arial"/>
                          <a:ea typeface="Arial"/>
                          <a:cs typeface="Arial"/>
                          <a:sym typeface="Arial"/>
                          <a:hlinkClick r:id="rId22">
                            <a:extLst>
                              <a:ext uri="{A12FA001-AC4F-418D-AE19-62706E023703}">
                                <ahyp:hlinkClr val="tx"/>
                              </a:ext>
                            </a:extLst>
                          </a:hlinkClick>
                        </a:rPr>
                        <a:t>NHS Change Model</a:t>
                      </a:r>
                      <a:r>
                        <a:rPr b="0" i="0" lang="en-US" sz="900" u="none" strike="noStrike">
                          <a:solidFill>
                            <a:srgbClr val="000000"/>
                          </a:solidFill>
                          <a:latin typeface="Arial"/>
                          <a:ea typeface="Arial"/>
                          <a:cs typeface="Arial"/>
                          <a:sym typeface="Arial"/>
                        </a:rPr>
                        <a:t>; </a:t>
                      </a:r>
                      <a:r>
                        <a:rPr b="0" i="0" lang="en-US" sz="900" u="sng" strike="noStrike">
                          <a:solidFill>
                            <a:srgbClr val="00B0F0"/>
                          </a:solidFill>
                          <a:latin typeface="Arial"/>
                          <a:ea typeface="Arial"/>
                          <a:cs typeface="Arial"/>
                          <a:sym typeface="Arial"/>
                          <a:hlinkClick r:id="rId23">
                            <a:extLst>
                              <a:ext uri="{A12FA001-AC4F-418D-AE19-62706E023703}">
                                <ahyp:hlinkClr val="tx"/>
                              </a:ext>
                            </a:extLst>
                          </a:hlinkClick>
                        </a:rPr>
                        <a:t>Leading Large Scale Change</a:t>
                      </a:r>
                      <a:endParaRPr sz="1200">
                        <a:solidFill>
                          <a:srgbClr val="00B0F0"/>
                        </a:solidFill>
                      </a:endParaRPr>
                    </a:p>
                  </a:txBody>
                  <a:tcPr marT="35525" marB="35525" marR="35525" marL="355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63"/>
          <p:cNvSpPr txBox="1"/>
          <p:nvPr>
            <p:ph type="title"/>
          </p:nvPr>
        </p:nvSpPr>
        <p:spPr>
          <a:xfrm>
            <a:off x="1676400" y="152400"/>
            <a:ext cx="88392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2800"/>
              <a:buFont typeface="Lucida Sans"/>
              <a:buNone/>
            </a:pPr>
            <a:r>
              <a:rPr lang="en-US" sz="2800"/>
              <a:t>Workflow Reengineering Worksheet component: </a:t>
            </a:r>
            <a:r>
              <a:rPr lang="en-US" sz="2400"/>
              <a:t>Deep dive into desired future state, driven by current state, recommended practice</a:t>
            </a:r>
            <a:endParaRPr sz="1000"/>
          </a:p>
        </p:txBody>
      </p:sp>
      <p:pic>
        <p:nvPicPr>
          <p:cNvPr id="1028" name="Google Shape;1028;p63"/>
          <p:cNvPicPr preferRelativeResize="0"/>
          <p:nvPr/>
        </p:nvPicPr>
        <p:blipFill rotWithShape="1">
          <a:blip r:embed="rId3">
            <a:alphaModFix/>
          </a:blip>
          <a:srcRect b="0" l="0" r="0" t="0"/>
          <a:stretch/>
        </p:blipFill>
        <p:spPr>
          <a:xfrm>
            <a:off x="3657600" y="1549628"/>
            <a:ext cx="7010400" cy="5308372"/>
          </a:xfrm>
          <a:prstGeom prst="rect">
            <a:avLst/>
          </a:prstGeom>
          <a:noFill/>
          <a:ln>
            <a:noFill/>
          </a:ln>
        </p:spPr>
      </p:pic>
      <p:sp>
        <p:nvSpPr>
          <p:cNvPr id="1029" name="Google Shape;1029;p63"/>
          <p:cNvSpPr txBox="1"/>
          <p:nvPr/>
        </p:nvSpPr>
        <p:spPr>
          <a:xfrm>
            <a:off x="1354667" y="2887133"/>
            <a:ext cx="2116666"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Lucida Sans"/>
                <a:ea typeface="Lucida Sans"/>
                <a:cs typeface="Lucida Sans"/>
                <a:sym typeface="Lucida Sans"/>
              </a:rPr>
              <a:t>Small excerpt from one portion of an extensive Workflow Reengineering Worksheet Tool</a:t>
            </a:r>
            <a:endParaRPr/>
          </a:p>
        </p:txBody>
      </p:sp>
      <p:sp>
        <p:nvSpPr>
          <p:cNvPr id="1030" name="Google Shape;1030;p63"/>
          <p:cNvSpPr txBox="1"/>
          <p:nvPr>
            <p:ph idx="12" type="sldNum"/>
          </p:nvPr>
        </p:nvSpPr>
        <p:spPr>
          <a:xfrm>
            <a:off x="11529696" y="6407945"/>
            <a:ext cx="487680" cy="3651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solidFill>
                  <a:srgbClr val="000000"/>
                </a:solidFill>
                <a:latin typeface="Lucida Sans"/>
                <a:ea typeface="Lucida Sans"/>
                <a:cs typeface="Lucida Sans"/>
                <a:sym typeface="Lucida Sans"/>
              </a:rPr>
              <a:t>‹#›</a:t>
            </a:fld>
            <a:endParaRPr>
              <a:solidFill>
                <a:srgbClr val="000000"/>
              </a:solidFill>
              <a:latin typeface="Lucida Sans"/>
              <a:ea typeface="Lucida Sans"/>
              <a:cs typeface="Lucida Sans"/>
              <a:sym typeface="Lucida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JPA Master PowerPoint">
  <a:themeElements>
    <a:clrScheme name="Custom 14">
      <a:dk1>
        <a:srgbClr val="000000"/>
      </a:dk1>
      <a:lt1>
        <a:srgbClr val="FFFFFF"/>
      </a:lt1>
      <a:dk2>
        <a:srgbClr val="404040"/>
      </a:dk2>
      <a:lt2>
        <a:srgbClr val="E1E1E1"/>
      </a:lt2>
      <a:accent1>
        <a:srgbClr val="CB333B"/>
      </a:accent1>
      <a:accent2>
        <a:srgbClr val="A2AAAD"/>
      </a:accent2>
      <a:accent3>
        <a:srgbClr val="000000"/>
      </a:accent3>
      <a:accent4>
        <a:srgbClr val="F2A900"/>
      </a:accent4>
      <a:accent5>
        <a:srgbClr val="440099"/>
      </a:accent5>
      <a:accent6>
        <a:srgbClr val="872651"/>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2025-03-27T12:32:26Z</dcterms:created>
  <dc:creator>Sue Lacey Bryant</dc:creator>
</cp:coreProperties>
</file>