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 id="2147483683" r:id="rId4"/>
  </p:sldMasterIdLst>
  <p:notesMasterIdLst>
    <p:notesMasterId r:id="rId68"/>
  </p:notesMasterIdLst>
  <p:sldIdLst>
    <p:sldId id="559" r:id="rId5"/>
    <p:sldId id="560" r:id="rId6"/>
    <p:sldId id="946" r:id="rId7"/>
    <p:sldId id="561" r:id="rId8"/>
    <p:sldId id="919" r:id="rId9"/>
    <p:sldId id="467" r:id="rId10"/>
    <p:sldId id="558" r:id="rId11"/>
    <p:sldId id="264" r:id="rId12"/>
    <p:sldId id="915" r:id="rId13"/>
    <p:sldId id="477" r:id="rId14"/>
    <p:sldId id="541" r:id="rId15"/>
    <p:sldId id="945" r:id="rId16"/>
    <p:sldId id="535" r:id="rId17"/>
    <p:sldId id="936" r:id="rId18"/>
    <p:sldId id="575" r:id="rId19"/>
    <p:sldId id="576" r:id="rId20"/>
    <p:sldId id="577" r:id="rId21"/>
    <p:sldId id="578" r:id="rId22"/>
    <p:sldId id="920" r:id="rId23"/>
    <p:sldId id="542" r:id="rId24"/>
    <p:sldId id="935" r:id="rId25"/>
    <p:sldId id="582" r:id="rId26"/>
    <p:sldId id="933" r:id="rId27"/>
    <p:sldId id="911" r:id="rId28"/>
    <p:sldId id="927" r:id="rId29"/>
    <p:sldId id="943" r:id="rId30"/>
    <p:sldId id="928" r:id="rId31"/>
    <p:sldId id="565" r:id="rId32"/>
    <p:sldId id="929" r:id="rId33"/>
    <p:sldId id="552" r:id="rId34"/>
    <p:sldId id="930" r:id="rId35"/>
    <p:sldId id="938" r:id="rId36"/>
    <p:sldId id="569" r:id="rId37"/>
    <p:sldId id="932" r:id="rId38"/>
    <p:sldId id="944" r:id="rId39"/>
    <p:sldId id="939" r:id="rId40"/>
    <p:sldId id="940" r:id="rId41"/>
    <p:sldId id="941" r:id="rId42"/>
    <p:sldId id="921" r:id="rId43"/>
    <p:sldId id="572" r:id="rId44"/>
    <p:sldId id="947" r:id="rId45"/>
    <p:sldId id="267" r:id="rId46"/>
    <p:sldId id="256" r:id="rId47"/>
    <p:sldId id="487" r:id="rId48"/>
    <p:sldId id="579" r:id="rId49"/>
    <p:sldId id="537" r:id="rId50"/>
    <p:sldId id="554" r:id="rId51"/>
    <p:sldId id="543" r:id="rId52"/>
    <p:sldId id="562" r:id="rId53"/>
    <p:sldId id="258" r:id="rId54"/>
    <p:sldId id="923" r:id="rId55"/>
    <p:sldId id="924" r:id="rId56"/>
    <p:sldId id="925" r:id="rId57"/>
    <p:sldId id="926" r:id="rId58"/>
    <p:sldId id="563" r:id="rId59"/>
    <p:sldId id="261" r:id="rId60"/>
    <p:sldId id="260" r:id="rId61"/>
    <p:sldId id="479" r:id="rId62"/>
    <p:sldId id="910" r:id="rId63"/>
    <p:sldId id="564" r:id="rId64"/>
    <p:sldId id="259" r:id="rId65"/>
    <p:sldId id="481" r:id="rId66"/>
    <p:sldId id="534"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FFB1"/>
    <a:srgbClr val="50EC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630" autoAdjust="0"/>
    <p:restoredTop sz="91027" autoAdjust="0"/>
  </p:normalViewPr>
  <p:slideViewPr>
    <p:cSldViewPr snapToGrid="0">
      <p:cViewPr varScale="1">
        <p:scale>
          <a:sx n="115" d="100"/>
          <a:sy n="115" d="100"/>
        </p:scale>
        <p:origin x="208" y="200"/>
      </p:cViewPr>
      <p:guideLst/>
    </p:cSldViewPr>
  </p:slideViewPr>
  <p:notesTextViewPr>
    <p:cViewPr>
      <p:scale>
        <a:sx n="1" d="1"/>
        <a:sy n="1" d="1"/>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notesMaster" Target="notesMasters/notesMaster1.xml"/><Relationship Id="rId7" Type="http://schemas.openxmlformats.org/officeDocument/2006/relationships/slide" Target="slides/slide3.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diagrams/_rels/data2.xml.rels><?xml version="1.0" encoding="UTF-8" standalone="yes"?>
<Relationships xmlns="http://schemas.openxmlformats.org/package/2006/relationships"><Relationship Id="rId8" Type="http://schemas.openxmlformats.org/officeDocument/2006/relationships/hyperlink" Target="https://drive.google.com/file/d/13dG3nt7Yge7wjvynR9Dn9UyeS_wHecIq/view" TargetMode="External"/><Relationship Id="rId13" Type="http://schemas.openxmlformats.org/officeDocument/2006/relationships/hyperlink" Target="https://digital.ahrq.gov/sites/default/files/docs/citation/pccds-ln-opioid-action-plan-2019.pdf" TargetMode="External"/><Relationship Id="rId3" Type="http://schemas.openxmlformats.org/officeDocument/2006/relationships/hyperlink" Target="https://drive.google.com/file/d/1gO3mNAimSBn7g305_XJIJ79OZgdhxNOM/view?usp=drive_link" TargetMode="External"/><Relationship Id="rId7" Type="http://schemas.openxmlformats.org/officeDocument/2006/relationships/hyperlink" Target="https://web.archive.org/web/20220711192324/https:/covid-acts.ahrq.gov/display/PUB/ACTS%2BLHS%2BConcept%2BDemonstration" TargetMode="External"/><Relationship Id="rId12" Type="http://schemas.openxmlformats.org/officeDocument/2006/relationships/hyperlink" Target="https://www.tmitconsulting.com/act-initiative" TargetMode="External"/><Relationship Id="rId2" Type="http://schemas.openxmlformats.org/officeDocument/2006/relationships/hyperlink" Target="https://sites.google.com/site/cdsforpiimperativespublic/cds" TargetMode="External"/><Relationship Id="rId1" Type="http://schemas.openxmlformats.org/officeDocument/2006/relationships/hyperlink" Target="https://pmc.ncbi.nlm.nih.gov/articles/PMC2213467/" TargetMode="External"/><Relationship Id="rId6" Type="http://schemas.openxmlformats.org/officeDocument/2006/relationships/hyperlink" Target="https://digital.ahrq.gov/acts" TargetMode="External"/><Relationship Id="rId11" Type="http://schemas.openxmlformats.org/officeDocument/2006/relationships/hyperlink" Target="https://www.youtube.com/watch?v=gDHt4B5huW4" TargetMode="External"/><Relationship Id="rId5" Type="http://schemas.openxmlformats.org/officeDocument/2006/relationships/hyperlink" Target="https://hiteqcenter.org/Resources/HITEQ-Resources/guide-to-improving-care-processes-and-outcomes-in-health-centers-5" TargetMode="External"/><Relationship Id="rId10" Type="http://schemas.openxmlformats.org/officeDocument/2006/relationships/hyperlink" Target="https://docs.google.com/presentation/d/1-PCE6D0nkW-AW-S8wj1FfGK1MtbSf57c/edit?slide=id.p1#slide=id.p1" TargetMode="External"/><Relationship Id="rId4" Type="http://schemas.openxmlformats.org/officeDocument/2006/relationships/hyperlink" Target="https://www.routledge.com/Improving-Outcomes-with-Clinical-Decision-Support-An-Implementers-Guide-Second-Edition/Osheroff-Teich-Levick-Saldana-Velasco-Sittig-Rogers-Jenders/p/book/9780984457731" TargetMode="External"/><Relationship Id="rId9" Type="http://schemas.openxmlformats.org/officeDocument/2006/relationships/hyperlink" Target="https://docs.google.com/document/d/1J_Td8uQsXi9p0HWzDGsRmI7Dg3x-FBo3BWtzN5k-Pe8/edit?pli=1&amp;tab=t.0" TargetMode="External"/></Relationships>
</file>

<file path=ppt/diagrams/_rels/drawing2.xml.rels><?xml version="1.0" encoding="UTF-8" standalone="yes"?>
<Relationships xmlns="http://schemas.openxmlformats.org/package/2006/relationships"><Relationship Id="rId8" Type="http://schemas.openxmlformats.org/officeDocument/2006/relationships/hyperlink" Target="https://digital.ahrq.gov/sites/default/files/docs/citation/pccds-ln-opioid-action-plan-2019.pdf" TargetMode="External"/><Relationship Id="rId13" Type="http://schemas.openxmlformats.org/officeDocument/2006/relationships/hyperlink" Target="https://www.tmitconsulting.com/act-initiative" TargetMode="External"/><Relationship Id="rId3" Type="http://schemas.openxmlformats.org/officeDocument/2006/relationships/hyperlink" Target="https://drive.google.com/file/d/1gO3mNAimSBn7g305_XJIJ79OZgdhxNOM/view?usp=drive_link" TargetMode="External"/><Relationship Id="rId7" Type="http://schemas.openxmlformats.org/officeDocument/2006/relationships/hyperlink" Target="https://web.archive.org/web/20220711192324/https:/covid-acts.ahrq.gov/display/PUB/ACTS%2BLHS%2BConcept%2BDemonstration" TargetMode="External"/><Relationship Id="rId12" Type="http://schemas.openxmlformats.org/officeDocument/2006/relationships/hyperlink" Target="https://www.youtube.com/watch?v=gDHt4B5huW4" TargetMode="External"/><Relationship Id="rId2" Type="http://schemas.openxmlformats.org/officeDocument/2006/relationships/hyperlink" Target="https://sites.google.com/site/cdsforpiimperativespublic/cds" TargetMode="External"/><Relationship Id="rId1" Type="http://schemas.openxmlformats.org/officeDocument/2006/relationships/hyperlink" Target="https://pmc.ncbi.nlm.nih.gov/articles/PMC2213467/" TargetMode="External"/><Relationship Id="rId6" Type="http://schemas.openxmlformats.org/officeDocument/2006/relationships/hyperlink" Target="https://digital.ahrq.gov/acts" TargetMode="External"/><Relationship Id="rId11" Type="http://schemas.openxmlformats.org/officeDocument/2006/relationships/hyperlink" Target="https://docs.google.com/presentation/d/1-PCE6D0nkW-AW-S8wj1FfGK1MtbSf57c/edit?slide=id.p1#slide=id.p1" TargetMode="External"/><Relationship Id="rId5" Type="http://schemas.openxmlformats.org/officeDocument/2006/relationships/hyperlink" Target="https://hiteqcenter.org/Resources/HITEQ-Resources/guide-to-improving-care-processes-and-outcomes-in-health-centers-5" TargetMode="External"/><Relationship Id="rId10" Type="http://schemas.openxmlformats.org/officeDocument/2006/relationships/hyperlink" Target="https://docs.google.com/document/d/1J_Td8uQsXi9p0HWzDGsRmI7Dg3x-FBo3BWtzN5k-Pe8/edit?pli=1&amp;tab=t.0" TargetMode="External"/><Relationship Id="rId4" Type="http://schemas.openxmlformats.org/officeDocument/2006/relationships/hyperlink" Target="https://www.routledge.com/Improving-Outcomes-with-Clinical-Decision-Support-An-Implementers-Guide-Second-Edition/Osheroff-Teich-Levick-Saldana-Velasco-Sittig-Rogers-Jenders/p/book/9780984457731" TargetMode="External"/><Relationship Id="rId9" Type="http://schemas.openxmlformats.org/officeDocument/2006/relationships/hyperlink" Target="https://drive.google.com/file/d/13dG3nt7Yge7wjvynR9Dn9UyeS_wHecIq/view"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C17353-9654-7F44-AFBB-E0E284411E8D}" type="doc">
      <dgm:prSet loTypeId="urn:microsoft.com/office/officeart/2005/8/layout/hList1" loCatId="" qsTypeId="urn:microsoft.com/office/officeart/2005/8/quickstyle/simple1" qsCatId="simple" csTypeId="urn:microsoft.com/office/officeart/2005/8/colors/accent1_2" csCatId="accent1" phldr="1"/>
      <dgm:spPr/>
      <dgm:t>
        <a:bodyPr/>
        <a:lstStyle/>
        <a:p>
          <a:endParaRPr lang="en-US"/>
        </a:p>
      </dgm:t>
    </dgm:pt>
    <dgm:pt modelId="{42A1B0B0-0494-0B47-9734-7E2A73B752AD}">
      <dgm:prSet phldrT="[Text]"/>
      <dgm:spPr/>
      <dgm:t>
        <a:bodyPr/>
        <a:lstStyle/>
        <a:p>
          <a:r>
            <a:rPr lang="en-US" dirty="0">
              <a:latin typeface="Arial" panose="020B0604020202020204" pitchFamily="34" charset="0"/>
              <a:cs typeface="Arial" panose="020B0604020202020204" pitchFamily="34" charset="0"/>
            </a:rPr>
            <a:t>60%</a:t>
          </a:r>
        </a:p>
      </dgm:t>
    </dgm:pt>
    <dgm:pt modelId="{D07B6AAB-C9D9-6741-BA11-5D4638C9C494}" type="parTrans" cxnId="{46197868-FB91-5945-8B44-2D7C086C708E}">
      <dgm:prSet/>
      <dgm:spPr/>
      <dgm:t>
        <a:bodyPr/>
        <a:lstStyle/>
        <a:p>
          <a:endParaRPr lang="en-US"/>
        </a:p>
      </dgm:t>
    </dgm:pt>
    <dgm:pt modelId="{FAF157C5-6930-BB46-A013-A53394C5CC06}" type="sibTrans" cxnId="{46197868-FB91-5945-8B44-2D7C086C708E}">
      <dgm:prSet/>
      <dgm:spPr/>
      <dgm:t>
        <a:bodyPr/>
        <a:lstStyle/>
        <a:p>
          <a:endParaRPr lang="en-US"/>
        </a:p>
      </dgm:t>
    </dgm:pt>
    <dgm:pt modelId="{A67E2EA9-4F6F-DE4A-B6BD-9AA989CDEBBF}">
      <dgm:prSet phldrT="[Text]"/>
      <dgm:spPr/>
      <dgm:t>
        <a:bodyPr/>
        <a:lstStyle/>
        <a:p>
          <a:r>
            <a:rPr lang="en-US" dirty="0">
              <a:latin typeface="Arial" panose="020B0604020202020204" pitchFamily="34" charset="0"/>
              <a:cs typeface="Arial" panose="020B0604020202020204" pitchFamily="34" charset="0"/>
            </a:rPr>
            <a:t>Guideline- aligned care</a:t>
          </a:r>
        </a:p>
      </dgm:t>
    </dgm:pt>
    <dgm:pt modelId="{A3A66111-3033-8E40-81A6-42873E62ABE9}" type="parTrans" cxnId="{2E737D22-BB56-B34F-A3AE-589B4E559541}">
      <dgm:prSet/>
      <dgm:spPr/>
      <dgm:t>
        <a:bodyPr/>
        <a:lstStyle/>
        <a:p>
          <a:endParaRPr lang="en-US"/>
        </a:p>
      </dgm:t>
    </dgm:pt>
    <dgm:pt modelId="{C4EE8746-C939-E14F-BDBC-8CC13451C7D9}" type="sibTrans" cxnId="{2E737D22-BB56-B34F-A3AE-589B4E559541}">
      <dgm:prSet/>
      <dgm:spPr/>
      <dgm:t>
        <a:bodyPr/>
        <a:lstStyle/>
        <a:p>
          <a:endParaRPr lang="en-US"/>
        </a:p>
      </dgm:t>
    </dgm:pt>
    <dgm:pt modelId="{A466DD87-E7E0-2440-8C90-31BC78E2A21A}">
      <dgm:prSet phldrT="[Text]"/>
      <dgm:spPr/>
      <dgm:t>
        <a:bodyPr/>
        <a:lstStyle/>
        <a:p>
          <a:r>
            <a:rPr lang="en-US" dirty="0">
              <a:latin typeface="Arial" panose="020B0604020202020204" pitchFamily="34" charset="0"/>
              <a:cs typeface="Arial" panose="020B0604020202020204" pitchFamily="34" charset="0"/>
            </a:rPr>
            <a:t>30%</a:t>
          </a:r>
        </a:p>
      </dgm:t>
    </dgm:pt>
    <dgm:pt modelId="{FD41EBB5-B302-BD44-9D41-6712F1DF45DE}" type="parTrans" cxnId="{06A4A687-6356-9840-8302-4F68C8855F7A}">
      <dgm:prSet/>
      <dgm:spPr/>
      <dgm:t>
        <a:bodyPr/>
        <a:lstStyle/>
        <a:p>
          <a:endParaRPr lang="en-US"/>
        </a:p>
      </dgm:t>
    </dgm:pt>
    <dgm:pt modelId="{3F40160D-88A6-0B4E-9CEC-2361231E54EB}" type="sibTrans" cxnId="{06A4A687-6356-9840-8302-4F68C8855F7A}">
      <dgm:prSet/>
      <dgm:spPr/>
      <dgm:t>
        <a:bodyPr/>
        <a:lstStyle/>
        <a:p>
          <a:endParaRPr lang="en-US"/>
        </a:p>
      </dgm:t>
    </dgm:pt>
    <dgm:pt modelId="{CA8AE565-2FDF-0740-A80F-92E51785E800}">
      <dgm:prSet phldrT="[Text]"/>
      <dgm:spPr/>
      <dgm:t>
        <a:bodyPr/>
        <a:lstStyle/>
        <a:p>
          <a:r>
            <a:rPr lang="en-US" dirty="0">
              <a:latin typeface="Arial" panose="020B0604020202020204" pitchFamily="34" charset="0"/>
              <a:cs typeface="Arial" panose="020B0604020202020204" pitchFamily="34" charset="0"/>
            </a:rPr>
            <a:t>Low value care / waste</a:t>
          </a:r>
        </a:p>
      </dgm:t>
    </dgm:pt>
    <dgm:pt modelId="{294940F5-9524-BE49-8FAC-266FB96B359A}" type="parTrans" cxnId="{9169292C-02EF-BF4B-9D5C-D0B712F76951}">
      <dgm:prSet/>
      <dgm:spPr/>
      <dgm:t>
        <a:bodyPr/>
        <a:lstStyle/>
        <a:p>
          <a:endParaRPr lang="en-US"/>
        </a:p>
      </dgm:t>
    </dgm:pt>
    <dgm:pt modelId="{95E3CB04-6B7B-E247-9F1A-B404D437AB3A}" type="sibTrans" cxnId="{9169292C-02EF-BF4B-9D5C-D0B712F76951}">
      <dgm:prSet/>
      <dgm:spPr/>
      <dgm:t>
        <a:bodyPr/>
        <a:lstStyle/>
        <a:p>
          <a:endParaRPr lang="en-US"/>
        </a:p>
      </dgm:t>
    </dgm:pt>
    <dgm:pt modelId="{32B56D69-995F-644B-93EF-6F0027F54D37}">
      <dgm:prSet phldrT="[Text]"/>
      <dgm:spPr/>
      <dgm:t>
        <a:bodyPr/>
        <a:lstStyle/>
        <a:p>
          <a:r>
            <a:rPr lang="en-US" dirty="0">
              <a:latin typeface="Arial" panose="020B0604020202020204" pitchFamily="34" charset="0"/>
              <a:cs typeface="Arial" panose="020B0604020202020204" pitchFamily="34" charset="0"/>
            </a:rPr>
            <a:t>10%</a:t>
          </a:r>
        </a:p>
      </dgm:t>
    </dgm:pt>
    <dgm:pt modelId="{E9E0C9E1-F457-4245-8500-81920610E325}" type="parTrans" cxnId="{D987EBCF-B9FE-704E-85D8-384D2FF04114}">
      <dgm:prSet/>
      <dgm:spPr/>
      <dgm:t>
        <a:bodyPr/>
        <a:lstStyle/>
        <a:p>
          <a:endParaRPr lang="en-US"/>
        </a:p>
      </dgm:t>
    </dgm:pt>
    <dgm:pt modelId="{E670E1B3-AEC1-5946-9EF9-CB098C1FFB59}" type="sibTrans" cxnId="{D987EBCF-B9FE-704E-85D8-384D2FF04114}">
      <dgm:prSet/>
      <dgm:spPr/>
      <dgm:t>
        <a:bodyPr/>
        <a:lstStyle/>
        <a:p>
          <a:endParaRPr lang="en-US"/>
        </a:p>
      </dgm:t>
    </dgm:pt>
    <dgm:pt modelId="{7F987D93-B916-BD4D-A99A-61BC93D046A2}">
      <dgm:prSet phldrT="[Text]"/>
      <dgm:spPr/>
      <dgm:t>
        <a:bodyPr/>
        <a:lstStyle/>
        <a:p>
          <a:r>
            <a:rPr lang="en-US" dirty="0">
              <a:latin typeface="Arial" panose="020B0604020202020204" pitchFamily="34" charset="0"/>
              <a:cs typeface="Arial" panose="020B0604020202020204" pitchFamily="34" charset="0"/>
            </a:rPr>
            <a:t>Harmful Care</a:t>
          </a:r>
        </a:p>
      </dgm:t>
    </dgm:pt>
    <dgm:pt modelId="{1948D2F4-C94E-D643-82D0-E05926027E2A}" type="parTrans" cxnId="{A2C03FD4-9FF3-4245-A579-168042267928}">
      <dgm:prSet/>
      <dgm:spPr/>
      <dgm:t>
        <a:bodyPr/>
        <a:lstStyle/>
        <a:p>
          <a:endParaRPr lang="en-US"/>
        </a:p>
      </dgm:t>
    </dgm:pt>
    <dgm:pt modelId="{E3C3F3EC-376F-DB40-98D7-3320EBBE1A92}" type="sibTrans" cxnId="{A2C03FD4-9FF3-4245-A579-168042267928}">
      <dgm:prSet/>
      <dgm:spPr/>
      <dgm:t>
        <a:bodyPr/>
        <a:lstStyle/>
        <a:p>
          <a:endParaRPr lang="en-US"/>
        </a:p>
      </dgm:t>
    </dgm:pt>
    <dgm:pt modelId="{C9FDEE2B-7BFC-0C40-8ACA-469E1FD97482}" type="pres">
      <dgm:prSet presAssocID="{BCC17353-9654-7F44-AFBB-E0E284411E8D}" presName="Name0" presStyleCnt="0">
        <dgm:presLayoutVars>
          <dgm:dir/>
          <dgm:animLvl val="lvl"/>
          <dgm:resizeHandles val="exact"/>
        </dgm:presLayoutVars>
      </dgm:prSet>
      <dgm:spPr/>
    </dgm:pt>
    <dgm:pt modelId="{7CF3AD25-D474-0343-89E1-98955D0CB249}" type="pres">
      <dgm:prSet presAssocID="{42A1B0B0-0494-0B47-9734-7E2A73B752AD}" presName="composite" presStyleCnt="0"/>
      <dgm:spPr/>
    </dgm:pt>
    <dgm:pt modelId="{0E759337-3BC8-5141-AB91-C955887C2BD5}" type="pres">
      <dgm:prSet presAssocID="{42A1B0B0-0494-0B47-9734-7E2A73B752AD}" presName="parTx" presStyleLbl="alignNode1" presStyleIdx="0" presStyleCnt="3">
        <dgm:presLayoutVars>
          <dgm:chMax val="0"/>
          <dgm:chPref val="0"/>
          <dgm:bulletEnabled val="1"/>
        </dgm:presLayoutVars>
      </dgm:prSet>
      <dgm:spPr/>
    </dgm:pt>
    <dgm:pt modelId="{DB64F262-9765-7948-B39D-69C4F4845B58}" type="pres">
      <dgm:prSet presAssocID="{42A1B0B0-0494-0B47-9734-7E2A73B752AD}" presName="desTx" presStyleLbl="alignAccFollowNode1" presStyleIdx="0" presStyleCnt="3">
        <dgm:presLayoutVars>
          <dgm:bulletEnabled val="1"/>
        </dgm:presLayoutVars>
      </dgm:prSet>
      <dgm:spPr/>
    </dgm:pt>
    <dgm:pt modelId="{C4EF584A-F8E3-0440-8D07-520E5F07C54F}" type="pres">
      <dgm:prSet presAssocID="{FAF157C5-6930-BB46-A013-A53394C5CC06}" presName="space" presStyleCnt="0"/>
      <dgm:spPr/>
    </dgm:pt>
    <dgm:pt modelId="{F923A810-C851-DF4D-9592-4985C165CD22}" type="pres">
      <dgm:prSet presAssocID="{A466DD87-E7E0-2440-8C90-31BC78E2A21A}" presName="composite" presStyleCnt="0"/>
      <dgm:spPr/>
    </dgm:pt>
    <dgm:pt modelId="{1AA0AB2E-BD08-A549-AF0B-632CFB4FBC5C}" type="pres">
      <dgm:prSet presAssocID="{A466DD87-E7E0-2440-8C90-31BC78E2A21A}" presName="parTx" presStyleLbl="alignNode1" presStyleIdx="1" presStyleCnt="3">
        <dgm:presLayoutVars>
          <dgm:chMax val="0"/>
          <dgm:chPref val="0"/>
          <dgm:bulletEnabled val="1"/>
        </dgm:presLayoutVars>
      </dgm:prSet>
      <dgm:spPr/>
    </dgm:pt>
    <dgm:pt modelId="{E9DC4D1E-4570-0E49-B2A4-54CFBC953076}" type="pres">
      <dgm:prSet presAssocID="{A466DD87-E7E0-2440-8C90-31BC78E2A21A}" presName="desTx" presStyleLbl="alignAccFollowNode1" presStyleIdx="1" presStyleCnt="3">
        <dgm:presLayoutVars>
          <dgm:bulletEnabled val="1"/>
        </dgm:presLayoutVars>
      </dgm:prSet>
      <dgm:spPr/>
    </dgm:pt>
    <dgm:pt modelId="{9A4B1D72-28D4-CA47-B57B-DD7040600DAE}" type="pres">
      <dgm:prSet presAssocID="{3F40160D-88A6-0B4E-9CEC-2361231E54EB}" presName="space" presStyleCnt="0"/>
      <dgm:spPr/>
    </dgm:pt>
    <dgm:pt modelId="{C676EC3F-3B98-DC4D-A038-CE7B8FBE2D98}" type="pres">
      <dgm:prSet presAssocID="{32B56D69-995F-644B-93EF-6F0027F54D37}" presName="composite" presStyleCnt="0"/>
      <dgm:spPr/>
    </dgm:pt>
    <dgm:pt modelId="{DF799FF5-B3F7-954F-A0E3-5C9AB08CE4AB}" type="pres">
      <dgm:prSet presAssocID="{32B56D69-995F-644B-93EF-6F0027F54D37}" presName="parTx" presStyleLbl="alignNode1" presStyleIdx="2" presStyleCnt="3">
        <dgm:presLayoutVars>
          <dgm:chMax val="0"/>
          <dgm:chPref val="0"/>
          <dgm:bulletEnabled val="1"/>
        </dgm:presLayoutVars>
      </dgm:prSet>
      <dgm:spPr/>
    </dgm:pt>
    <dgm:pt modelId="{B9607673-076C-F34C-A992-BC1117C3DDEC}" type="pres">
      <dgm:prSet presAssocID="{32B56D69-995F-644B-93EF-6F0027F54D37}" presName="desTx" presStyleLbl="alignAccFollowNode1" presStyleIdx="2" presStyleCnt="3">
        <dgm:presLayoutVars>
          <dgm:bulletEnabled val="1"/>
        </dgm:presLayoutVars>
      </dgm:prSet>
      <dgm:spPr/>
    </dgm:pt>
  </dgm:ptLst>
  <dgm:cxnLst>
    <dgm:cxn modelId="{2E737D22-BB56-B34F-A3AE-589B4E559541}" srcId="{42A1B0B0-0494-0B47-9734-7E2A73B752AD}" destId="{A67E2EA9-4F6F-DE4A-B6BD-9AA989CDEBBF}" srcOrd="0" destOrd="0" parTransId="{A3A66111-3033-8E40-81A6-42873E62ABE9}" sibTransId="{C4EE8746-C939-E14F-BDBC-8CC13451C7D9}"/>
    <dgm:cxn modelId="{9169292C-02EF-BF4B-9D5C-D0B712F76951}" srcId="{A466DD87-E7E0-2440-8C90-31BC78E2A21A}" destId="{CA8AE565-2FDF-0740-A80F-92E51785E800}" srcOrd="0" destOrd="0" parTransId="{294940F5-9524-BE49-8FAC-266FB96B359A}" sibTransId="{95E3CB04-6B7B-E247-9F1A-B404D437AB3A}"/>
    <dgm:cxn modelId="{1E01FF4A-CE87-584C-A409-B946653B7927}" type="presOf" srcId="{CA8AE565-2FDF-0740-A80F-92E51785E800}" destId="{E9DC4D1E-4570-0E49-B2A4-54CFBC953076}" srcOrd="0" destOrd="0" presId="urn:microsoft.com/office/officeart/2005/8/layout/hList1"/>
    <dgm:cxn modelId="{FAEAF95A-4BF9-C348-89F8-F43740ECEB53}" type="presOf" srcId="{BCC17353-9654-7F44-AFBB-E0E284411E8D}" destId="{C9FDEE2B-7BFC-0C40-8ACA-469E1FD97482}" srcOrd="0" destOrd="0" presId="urn:microsoft.com/office/officeart/2005/8/layout/hList1"/>
    <dgm:cxn modelId="{46197868-FB91-5945-8B44-2D7C086C708E}" srcId="{BCC17353-9654-7F44-AFBB-E0E284411E8D}" destId="{42A1B0B0-0494-0B47-9734-7E2A73B752AD}" srcOrd="0" destOrd="0" parTransId="{D07B6AAB-C9D9-6741-BA11-5D4638C9C494}" sibTransId="{FAF157C5-6930-BB46-A013-A53394C5CC06}"/>
    <dgm:cxn modelId="{EF2A2A79-6716-C648-A401-0F5E8B2EB06E}" type="presOf" srcId="{42A1B0B0-0494-0B47-9734-7E2A73B752AD}" destId="{0E759337-3BC8-5141-AB91-C955887C2BD5}" srcOrd="0" destOrd="0" presId="urn:microsoft.com/office/officeart/2005/8/layout/hList1"/>
    <dgm:cxn modelId="{06A4A687-6356-9840-8302-4F68C8855F7A}" srcId="{BCC17353-9654-7F44-AFBB-E0E284411E8D}" destId="{A466DD87-E7E0-2440-8C90-31BC78E2A21A}" srcOrd="1" destOrd="0" parTransId="{FD41EBB5-B302-BD44-9D41-6712F1DF45DE}" sibTransId="{3F40160D-88A6-0B4E-9CEC-2361231E54EB}"/>
    <dgm:cxn modelId="{30F197BD-1476-7948-86E8-B1828B2EE07F}" type="presOf" srcId="{A466DD87-E7E0-2440-8C90-31BC78E2A21A}" destId="{1AA0AB2E-BD08-A549-AF0B-632CFB4FBC5C}" srcOrd="0" destOrd="0" presId="urn:microsoft.com/office/officeart/2005/8/layout/hList1"/>
    <dgm:cxn modelId="{674279BF-A2AE-AD4B-BEF3-0319C716E4EA}" type="presOf" srcId="{7F987D93-B916-BD4D-A99A-61BC93D046A2}" destId="{B9607673-076C-F34C-A992-BC1117C3DDEC}" srcOrd="0" destOrd="0" presId="urn:microsoft.com/office/officeart/2005/8/layout/hList1"/>
    <dgm:cxn modelId="{553C28CD-D025-F04E-9BAB-E6F4D9D72457}" type="presOf" srcId="{A67E2EA9-4F6F-DE4A-B6BD-9AA989CDEBBF}" destId="{DB64F262-9765-7948-B39D-69C4F4845B58}" srcOrd="0" destOrd="0" presId="urn:microsoft.com/office/officeart/2005/8/layout/hList1"/>
    <dgm:cxn modelId="{D987EBCF-B9FE-704E-85D8-384D2FF04114}" srcId="{BCC17353-9654-7F44-AFBB-E0E284411E8D}" destId="{32B56D69-995F-644B-93EF-6F0027F54D37}" srcOrd="2" destOrd="0" parTransId="{E9E0C9E1-F457-4245-8500-81920610E325}" sibTransId="{E670E1B3-AEC1-5946-9EF9-CB098C1FFB59}"/>
    <dgm:cxn modelId="{A2C03FD4-9FF3-4245-A579-168042267928}" srcId="{32B56D69-995F-644B-93EF-6F0027F54D37}" destId="{7F987D93-B916-BD4D-A99A-61BC93D046A2}" srcOrd="0" destOrd="0" parTransId="{1948D2F4-C94E-D643-82D0-E05926027E2A}" sibTransId="{E3C3F3EC-376F-DB40-98D7-3320EBBE1A92}"/>
    <dgm:cxn modelId="{2F5ACCFB-C6DC-5447-B4F0-99E95C055F3D}" type="presOf" srcId="{32B56D69-995F-644B-93EF-6F0027F54D37}" destId="{DF799FF5-B3F7-954F-A0E3-5C9AB08CE4AB}" srcOrd="0" destOrd="0" presId="urn:microsoft.com/office/officeart/2005/8/layout/hList1"/>
    <dgm:cxn modelId="{410EA1AE-972A-A747-9004-031A9D2396D4}" type="presParOf" srcId="{C9FDEE2B-7BFC-0C40-8ACA-469E1FD97482}" destId="{7CF3AD25-D474-0343-89E1-98955D0CB249}" srcOrd="0" destOrd="0" presId="urn:microsoft.com/office/officeart/2005/8/layout/hList1"/>
    <dgm:cxn modelId="{E3D0BF9C-75E2-A844-9A01-4A3BD6CD4ED3}" type="presParOf" srcId="{7CF3AD25-D474-0343-89E1-98955D0CB249}" destId="{0E759337-3BC8-5141-AB91-C955887C2BD5}" srcOrd="0" destOrd="0" presId="urn:microsoft.com/office/officeart/2005/8/layout/hList1"/>
    <dgm:cxn modelId="{A5E67385-0F52-5242-8A9F-E3B600DBAA4E}" type="presParOf" srcId="{7CF3AD25-D474-0343-89E1-98955D0CB249}" destId="{DB64F262-9765-7948-B39D-69C4F4845B58}" srcOrd="1" destOrd="0" presId="urn:microsoft.com/office/officeart/2005/8/layout/hList1"/>
    <dgm:cxn modelId="{AB05FC3E-F798-434E-B628-2FB74149DE31}" type="presParOf" srcId="{C9FDEE2B-7BFC-0C40-8ACA-469E1FD97482}" destId="{C4EF584A-F8E3-0440-8D07-520E5F07C54F}" srcOrd="1" destOrd="0" presId="urn:microsoft.com/office/officeart/2005/8/layout/hList1"/>
    <dgm:cxn modelId="{810F6820-2D1E-E243-8ABC-D64E70C685E6}" type="presParOf" srcId="{C9FDEE2B-7BFC-0C40-8ACA-469E1FD97482}" destId="{F923A810-C851-DF4D-9592-4985C165CD22}" srcOrd="2" destOrd="0" presId="urn:microsoft.com/office/officeart/2005/8/layout/hList1"/>
    <dgm:cxn modelId="{A9E3B364-4315-1B4F-B336-0E6B8A19A1F3}" type="presParOf" srcId="{F923A810-C851-DF4D-9592-4985C165CD22}" destId="{1AA0AB2E-BD08-A549-AF0B-632CFB4FBC5C}" srcOrd="0" destOrd="0" presId="urn:microsoft.com/office/officeart/2005/8/layout/hList1"/>
    <dgm:cxn modelId="{4B065688-7E97-FF49-B2F7-B5409DC51C04}" type="presParOf" srcId="{F923A810-C851-DF4D-9592-4985C165CD22}" destId="{E9DC4D1E-4570-0E49-B2A4-54CFBC953076}" srcOrd="1" destOrd="0" presId="urn:microsoft.com/office/officeart/2005/8/layout/hList1"/>
    <dgm:cxn modelId="{44CB1FDB-9965-384F-800D-A655BEF6C63D}" type="presParOf" srcId="{C9FDEE2B-7BFC-0C40-8ACA-469E1FD97482}" destId="{9A4B1D72-28D4-CA47-B57B-DD7040600DAE}" srcOrd="3" destOrd="0" presId="urn:microsoft.com/office/officeart/2005/8/layout/hList1"/>
    <dgm:cxn modelId="{3EE3C65C-2EED-8C4B-BF5D-994A9D8F8FE5}" type="presParOf" srcId="{C9FDEE2B-7BFC-0C40-8ACA-469E1FD97482}" destId="{C676EC3F-3B98-DC4D-A038-CE7B8FBE2D98}" srcOrd="4" destOrd="0" presId="urn:microsoft.com/office/officeart/2005/8/layout/hList1"/>
    <dgm:cxn modelId="{9FF3B8E9-BE78-1E48-89DB-741A1E3632B6}" type="presParOf" srcId="{C676EC3F-3B98-DC4D-A038-CE7B8FBE2D98}" destId="{DF799FF5-B3F7-954F-A0E3-5C9AB08CE4AB}" srcOrd="0" destOrd="0" presId="urn:microsoft.com/office/officeart/2005/8/layout/hList1"/>
    <dgm:cxn modelId="{59089355-C5C1-D944-978D-7B5CC7651E80}" type="presParOf" srcId="{C676EC3F-3B98-DC4D-A038-CE7B8FBE2D98}" destId="{B9607673-076C-F34C-A992-BC1117C3DDEC}"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ABF59FA-BB72-4455-BEB1-1B6B05AA510A}" type="doc">
      <dgm:prSet loTypeId="urn:microsoft.com/office/officeart/2005/8/layout/chevron2" loCatId="process" qsTypeId="urn:microsoft.com/office/officeart/2005/8/quickstyle/simple2" qsCatId="simple" csTypeId="urn:microsoft.com/office/officeart/2005/8/colors/accent5_5" csCatId="accent5" phldr="1"/>
      <dgm:spPr/>
      <dgm:t>
        <a:bodyPr/>
        <a:lstStyle/>
        <a:p>
          <a:endParaRPr lang="en-US"/>
        </a:p>
      </dgm:t>
    </dgm:pt>
    <dgm:pt modelId="{019BC579-707E-4C75-9086-EB5BF8BF3328}">
      <dgm:prSet phldrT="[Text]" custT="1"/>
      <dgm:spPr/>
      <dgm:t>
        <a:bodyPr/>
        <a:lstStyle/>
        <a:p>
          <a:pPr>
            <a:buNone/>
          </a:pPr>
          <a:r>
            <a:rPr lang="en-US" sz="1400" b="1" dirty="0">
              <a:latin typeface="Arial" panose="020B0604020202020204" pitchFamily="34" charset="0"/>
              <a:cs typeface="Arial" panose="020B0604020202020204" pitchFamily="34" charset="0"/>
            </a:rPr>
            <a:t>2005</a:t>
          </a:r>
          <a:endParaRPr lang="en-US" sz="1400" dirty="0">
            <a:latin typeface="Arial" panose="020B0604020202020204" pitchFamily="34" charset="0"/>
            <a:cs typeface="Arial" panose="020B0604020202020204" pitchFamily="34" charset="0"/>
          </a:endParaRPr>
        </a:p>
      </dgm:t>
    </dgm:pt>
    <dgm:pt modelId="{011B931D-25D2-4E03-AAB2-898C6B3DF621}" type="parTrans" cxnId="{F53D07F3-CA88-4406-8E3B-6B7AC89CE493}">
      <dgm:prSet/>
      <dgm:spPr/>
      <dgm:t>
        <a:bodyPr/>
        <a:lstStyle/>
        <a:p>
          <a:endParaRPr lang="en-US" sz="4000"/>
        </a:p>
      </dgm:t>
    </dgm:pt>
    <dgm:pt modelId="{B32EB747-0177-4E92-85D9-A0C42963C9EC}" type="sibTrans" cxnId="{F53D07F3-CA88-4406-8E3B-6B7AC89CE493}">
      <dgm:prSet custT="1"/>
      <dgm:spPr/>
      <dgm:t>
        <a:bodyPr/>
        <a:lstStyle/>
        <a:p>
          <a:endParaRPr lang="en-US" sz="1000"/>
        </a:p>
      </dgm:t>
    </dgm:pt>
    <dgm:pt modelId="{096786F9-99AE-40DF-9914-748A57366A0B}">
      <dgm:prSet phldrT="[Text]" custT="1"/>
      <dgm:spPr/>
      <dgm:t>
        <a:bodyPr/>
        <a:lstStyle/>
        <a:p>
          <a:pPr marL="0" indent="0">
            <a:lnSpc>
              <a:spcPct val="100000"/>
            </a:lnSpc>
            <a:spcAft>
              <a:spcPts val="0"/>
            </a:spcAft>
            <a:buNone/>
          </a:pPr>
          <a:r>
            <a:rPr lang="en-US" sz="1400" b="1" i="1" kern="1200" dirty="0">
              <a:solidFill>
                <a:srgbClr val="00B0F0"/>
              </a:solidFill>
              <a:latin typeface="Arial" panose="020B0604020202020204" pitchFamily="34" charset="0"/>
              <a:ea typeface="+mn-ea"/>
              <a:cs typeface="Arial" panose="020B0604020202020204" pitchFamily="34" charset="0"/>
              <a:hlinkClick xmlns:r="http://schemas.openxmlformats.org/officeDocument/2006/relationships" r:id="rId1">
                <a:extLst>
                  <a:ext uri="{A12FA001-AC4F-418D-AE19-62706E023703}">
                    <ahyp:hlinkClr xmlns:ahyp="http://schemas.microsoft.com/office/drawing/2018/hyperlinkcolor" val="tx"/>
                  </a:ext>
                </a:extLst>
              </a:hlinkClick>
            </a:rPr>
            <a:t>National Clinical Decision Support Roadmap</a:t>
          </a:r>
          <a:r>
            <a:rPr lang="en-US" sz="1400" b="1" i="1" kern="1200" dirty="0">
              <a:latin typeface="Arial" panose="020B0604020202020204" pitchFamily="34" charset="0"/>
              <a:cs typeface="Arial" panose="020B0604020202020204" pitchFamily="34" charset="0"/>
            </a:rPr>
            <a:t>, </a:t>
          </a:r>
          <a:r>
            <a:rPr lang="en-US" sz="1400" b="1" i="1" kern="1200" dirty="0">
              <a:solidFill>
                <a:srgbClr val="00B0F0"/>
              </a:solidFill>
              <a:latin typeface="Arial" panose="020B0604020202020204" pitchFamily="34" charset="0"/>
              <a:cs typeface="Arial" panose="020B0604020202020204" pitchFamily="34" charset="0"/>
              <a:hlinkClick xmlns:r="http://schemas.openxmlformats.org/officeDocument/2006/relationships" r:id="rId2">
                <a:extLst>
                  <a:ext uri="{A12FA001-AC4F-418D-AE19-62706E023703}">
                    <ahyp:hlinkClr xmlns:ahyp="http://schemas.microsoft.com/office/drawing/2018/hyperlinkcolor" val="tx"/>
                  </a:ext>
                </a:extLst>
              </a:hlinkClick>
            </a:rPr>
            <a:t>CDS 5 Rights</a:t>
          </a:r>
          <a:r>
            <a:rPr lang="en-US" sz="1400" b="1" i="1" kern="1200" dirty="0">
              <a:latin typeface="Arial" panose="020B0604020202020204" pitchFamily="34" charset="0"/>
              <a:cs typeface="Arial" panose="020B0604020202020204" pitchFamily="34" charset="0"/>
            </a:rPr>
            <a:t>:  </a:t>
          </a:r>
          <a:r>
            <a:rPr lang="en-US" sz="1400" b="0" i="0" kern="1200" dirty="0">
              <a:latin typeface="Arial" panose="020B0604020202020204" pitchFamily="34" charset="0"/>
              <a:cs typeface="Arial" panose="020B0604020202020204" pitchFamily="34" charset="0"/>
            </a:rPr>
            <a:t>Roadmap</a:t>
          </a:r>
          <a:r>
            <a:rPr lang="en-US" sz="1400" b="1" i="1" kern="1200" dirty="0">
              <a:latin typeface="Arial" panose="020B0604020202020204" pitchFamily="34" charset="0"/>
              <a:cs typeface="Arial" panose="020B0604020202020204" pitchFamily="34" charset="0"/>
            </a:rPr>
            <a:t> </a:t>
          </a:r>
          <a:r>
            <a:rPr lang="en-US" sz="1400" b="0" i="0" kern="1200" dirty="0">
              <a:latin typeface="Arial" panose="020B0604020202020204" pitchFamily="34" charset="0"/>
              <a:cs typeface="Arial" panose="020B0604020202020204" pitchFamily="34" charset="0"/>
            </a:rPr>
            <a:t>requested by ONC, </a:t>
          </a:r>
          <a:r>
            <a:rPr lang="en-US" sz="1400" kern="1200" dirty="0">
              <a:latin typeface="Arial" panose="020B0604020202020204" pitchFamily="34" charset="0"/>
              <a:cs typeface="Arial" panose="020B0604020202020204" pitchFamily="34" charset="0"/>
            </a:rPr>
            <a:t>presented to HHS Secretary, called for steps ACT now taking (e.g., Steering Committee/targets/scale); both provide foundation for ACT methods, tools, collaborations</a:t>
          </a:r>
        </a:p>
      </dgm:t>
    </dgm:pt>
    <dgm:pt modelId="{F036763B-1C07-4724-9462-B2B1A2ED6D4E}" type="parTrans" cxnId="{E125BE8A-39E9-43B1-BF97-08BCA17E22E3}">
      <dgm:prSet/>
      <dgm:spPr/>
      <dgm:t>
        <a:bodyPr/>
        <a:lstStyle/>
        <a:p>
          <a:endParaRPr lang="en-US" sz="4000"/>
        </a:p>
      </dgm:t>
    </dgm:pt>
    <dgm:pt modelId="{1DE6F03B-EC26-445C-8045-DBF38A7B5D8C}" type="sibTrans" cxnId="{E125BE8A-39E9-43B1-BF97-08BCA17E22E3}">
      <dgm:prSet/>
      <dgm:spPr/>
      <dgm:t>
        <a:bodyPr/>
        <a:lstStyle/>
        <a:p>
          <a:endParaRPr lang="en-US" sz="4000"/>
        </a:p>
      </dgm:t>
    </dgm:pt>
    <dgm:pt modelId="{6C403977-C582-4452-B600-DE1D05431375}">
      <dgm:prSet phldrT="[Text]" custT="1"/>
      <dgm:spPr/>
      <dgm:t>
        <a:bodyPr/>
        <a:lstStyle/>
        <a:p>
          <a:pPr>
            <a:buNone/>
          </a:pPr>
          <a:r>
            <a:rPr lang="en-US" sz="1400" b="1" dirty="0">
              <a:latin typeface="Arial" panose="020B0604020202020204" pitchFamily="34" charset="0"/>
              <a:cs typeface="Arial" panose="020B0604020202020204" pitchFamily="34" charset="0"/>
            </a:rPr>
            <a:t>2011</a:t>
          </a:r>
          <a:endParaRPr lang="en-US" sz="1400" dirty="0">
            <a:latin typeface="Arial" panose="020B0604020202020204" pitchFamily="34" charset="0"/>
            <a:cs typeface="Arial" panose="020B0604020202020204" pitchFamily="34" charset="0"/>
          </a:endParaRPr>
        </a:p>
      </dgm:t>
    </dgm:pt>
    <dgm:pt modelId="{1055E413-0FD7-4D21-B174-C8E93D253A97}" type="parTrans" cxnId="{07889124-803F-41B7-A945-A60A41013F00}">
      <dgm:prSet/>
      <dgm:spPr/>
      <dgm:t>
        <a:bodyPr/>
        <a:lstStyle/>
        <a:p>
          <a:endParaRPr lang="en-US" sz="4000"/>
        </a:p>
      </dgm:t>
    </dgm:pt>
    <dgm:pt modelId="{15C3D502-4733-4112-8B93-C676F4C5B996}" type="sibTrans" cxnId="{07889124-803F-41B7-A945-A60A41013F00}">
      <dgm:prSet custT="1"/>
      <dgm:spPr/>
      <dgm:t>
        <a:bodyPr/>
        <a:lstStyle/>
        <a:p>
          <a:endParaRPr lang="en-US" sz="1000"/>
        </a:p>
      </dgm:t>
    </dgm:pt>
    <dgm:pt modelId="{DCC5335C-4B05-4319-9ACB-24581962DDB2}">
      <dgm:prSet phldrT="[Text]" custT="1"/>
      <dgm:spPr/>
      <dgm:t>
        <a:bodyPr/>
        <a:lstStyle/>
        <a:p>
          <a:pPr marL="0" lvl="1" indent="0" algn="l" defTabSz="622300">
            <a:lnSpc>
              <a:spcPct val="100000"/>
            </a:lnSpc>
            <a:spcBef>
              <a:spcPct val="0"/>
            </a:spcBef>
            <a:spcAft>
              <a:spcPts val="0"/>
            </a:spcAft>
            <a:buNone/>
          </a:pPr>
          <a:r>
            <a:rPr lang="en-US" sz="1400" b="1" i="1" kern="1200" dirty="0">
              <a:solidFill>
                <a:prstClr val="black">
                  <a:hueOff val="0"/>
                  <a:satOff val="0"/>
                  <a:lumOff val="0"/>
                  <a:alphaOff val="0"/>
                </a:prstClr>
              </a:solidFill>
              <a:latin typeface="Arial" panose="020B0604020202020204" pitchFamily="34" charset="0"/>
              <a:ea typeface="+mn-ea"/>
              <a:cs typeface="Arial" panose="020B0604020202020204" pitchFamily="34" charset="0"/>
            </a:rPr>
            <a:t>Workflow Reengineering Worksheets (WRWs) and Methods: </a:t>
          </a:r>
          <a:r>
            <a:rPr lang="en-US" sz="1400" i="0" kern="1200" dirty="0">
              <a:solidFill>
                <a:prstClr val="black">
                  <a:hueOff val="0"/>
                  <a:satOff val="0"/>
                  <a:lumOff val="0"/>
                  <a:alphaOff val="0"/>
                </a:prstClr>
              </a:solidFill>
              <a:latin typeface="Arial" panose="020B0604020202020204" pitchFamily="34" charset="0"/>
              <a:ea typeface="+mn-ea"/>
              <a:cs typeface="Arial" panose="020B0604020202020204" pitchFamily="34" charset="0"/>
            </a:rPr>
            <a:t>early use within and across organizations via the </a:t>
          </a:r>
          <a:r>
            <a:rPr lang="en-US" sz="1400" b="1" i="1" kern="1200" dirty="0">
              <a:solidFill>
                <a:srgbClr val="00B0F0"/>
              </a:solidFill>
              <a:latin typeface="Arial" panose="020B0604020202020204" pitchFamily="34" charset="0"/>
              <a:ea typeface="+mn-ea"/>
              <a:cs typeface="Arial" panose="020B0604020202020204" pitchFamily="34" charset="0"/>
              <a:hlinkClick xmlns:r="http://schemas.openxmlformats.org/officeDocument/2006/relationships" r:id="rId3">
                <a:extLst>
                  <a:ext uri="{A12FA001-AC4F-418D-AE19-62706E023703}">
                    <ahyp:hlinkClr xmlns:ahyp="http://schemas.microsoft.com/office/drawing/2018/hyperlinkcolor" val="tx"/>
                  </a:ext>
                </a:extLst>
              </a:hlinkClick>
            </a:rPr>
            <a:t>CDS Collaborative for Performance Improvement</a:t>
          </a:r>
          <a:r>
            <a:rPr lang="en-US" sz="1400" b="1" i="0" kern="1200" dirty="0">
              <a:solidFill>
                <a:srgbClr val="00B0F0"/>
              </a:solidFill>
              <a:latin typeface="Arial" panose="020B0604020202020204" pitchFamily="34" charset="0"/>
              <a:ea typeface="+mn-ea"/>
              <a:cs typeface="Arial" panose="020B0604020202020204" pitchFamily="34" charset="0"/>
            </a:rPr>
            <a:t> </a:t>
          </a:r>
          <a:r>
            <a:rPr lang="en-US" sz="1400" i="0" kern="1200" dirty="0">
              <a:solidFill>
                <a:prstClr val="black">
                  <a:hueOff val="0"/>
                  <a:satOff val="0"/>
                  <a:lumOff val="0"/>
                  <a:alphaOff val="0"/>
                </a:prstClr>
              </a:solidFill>
              <a:latin typeface="Arial" panose="020B0604020202020204" pitchFamily="34" charset="0"/>
              <a:ea typeface="+mn-ea"/>
              <a:cs typeface="Arial" panose="020B0604020202020204" pitchFamily="34" charset="0"/>
            </a:rPr>
            <a:t>(initially funded by CHCF)</a:t>
          </a:r>
        </a:p>
      </dgm:t>
    </dgm:pt>
    <dgm:pt modelId="{E37162B6-3240-43B9-A5E6-816DEDEE369C}" type="parTrans" cxnId="{F79BC7AD-A71C-4DEE-BCE3-65063F517DBE}">
      <dgm:prSet/>
      <dgm:spPr/>
      <dgm:t>
        <a:bodyPr/>
        <a:lstStyle/>
        <a:p>
          <a:endParaRPr lang="en-US" sz="4000"/>
        </a:p>
      </dgm:t>
    </dgm:pt>
    <dgm:pt modelId="{5E27CFFE-D424-4755-847B-039FE5CFE461}" type="sibTrans" cxnId="{F79BC7AD-A71C-4DEE-BCE3-65063F517DBE}">
      <dgm:prSet/>
      <dgm:spPr/>
      <dgm:t>
        <a:bodyPr/>
        <a:lstStyle/>
        <a:p>
          <a:endParaRPr lang="en-US" sz="4000"/>
        </a:p>
      </dgm:t>
    </dgm:pt>
    <dgm:pt modelId="{8A547049-8A1D-48DD-A3B0-723BCB3C1050}">
      <dgm:prSet phldrT="[Text]" custT="1"/>
      <dgm:spPr/>
      <dgm:t>
        <a:bodyPr/>
        <a:lstStyle/>
        <a:p>
          <a:pPr marL="0" lvl="1" indent="0" algn="l" defTabSz="622300">
            <a:lnSpc>
              <a:spcPct val="100000"/>
            </a:lnSpc>
            <a:spcBef>
              <a:spcPct val="0"/>
            </a:spcBef>
            <a:spcAft>
              <a:spcPts val="0"/>
            </a:spcAft>
            <a:buNone/>
          </a:pPr>
          <a:r>
            <a:rPr lang="en-US" sz="1400" b="1" i="1" kern="1200" dirty="0">
              <a:solidFill>
                <a:srgbClr val="00B0F0"/>
              </a:solidFill>
              <a:latin typeface="Arial" panose="020B0604020202020204" pitchFamily="34" charset="0"/>
              <a:ea typeface="+mn-ea"/>
              <a:cs typeface="Arial" panose="020B0604020202020204" pitchFamily="34" charset="0"/>
              <a:hlinkClick xmlns:r="http://schemas.openxmlformats.org/officeDocument/2006/relationships" r:id="rId4">
                <a:extLst>
                  <a:ext uri="{A12FA001-AC4F-418D-AE19-62706E023703}">
                    <ahyp:hlinkClr xmlns:ahyp="http://schemas.microsoft.com/office/drawing/2018/hyperlinkcolor" val="tx"/>
                  </a:ext>
                </a:extLst>
              </a:hlinkClick>
            </a:rPr>
            <a:t>HIMSS Guide to improving Outcomes with CDS (2e)</a:t>
          </a:r>
          <a:r>
            <a:rPr lang="en-US" sz="1400" b="1" i="1" kern="1200" dirty="0">
              <a:solidFill>
                <a:srgbClr val="00B0F0"/>
              </a:solidFill>
              <a:latin typeface="Arial" panose="020B0604020202020204" pitchFamily="34" charset="0"/>
              <a:ea typeface="+mn-ea"/>
              <a:cs typeface="Arial" panose="020B0604020202020204" pitchFamily="34" charset="0"/>
            </a:rPr>
            <a:t>: </a:t>
          </a:r>
          <a:r>
            <a:rPr lang="en-US" sz="1400" i="0" kern="1200" dirty="0">
              <a:solidFill>
                <a:prstClr val="black">
                  <a:hueOff val="0"/>
                  <a:satOff val="0"/>
                  <a:lumOff val="0"/>
                  <a:alphaOff val="0"/>
                </a:prstClr>
              </a:solidFill>
              <a:latin typeface="Arial" panose="020B0604020202020204" pitchFamily="34" charset="0"/>
              <a:ea typeface="+mn-ea"/>
              <a:cs typeface="Arial" panose="020B0604020202020204" pitchFamily="34" charset="0"/>
            </a:rPr>
            <a:t>further guidance on using WRWs, getting CDS 5 Rights right; still widely used/cited</a:t>
          </a:r>
          <a:r>
            <a:rPr lang="en-US" sz="1400" i="1" kern="1200" dirty="0">
              <a:solidFill>
                <a:prstClr val="black">
                  <a:hueOff val="0"/>
                  <a:satOff val="0"/>
                  <a:lumOff val="0"/>
                  <a:alphaOff val="0"/>
                </a:prstClr>
              </a:solidFill>
              <a:latin typeface="Arial" panose="020B0604020202020204" pitchFamily="34" charset="0"/>
              <a:ea typeface="+mn-ea"/>
              <a:cs typeface="Arial" panose="020B0604020202020204" pitchFamily="34" charset="0"/>
            </a:rPr>
            <a:t> </a:t>
          </a:r>
        </a:p>
      </dgm:t>
    </dgm:pt>
    <dgm:pt modelId="{541A6A72-7DA1-4D96-B852-8D248251F2D9}" type="parTrans" cxnId="{48AF7C59-EB60-44B0-BF1A-3C3BDCA42D80}">
      <dgm:prSet/>
      <dgm:spPr/>
      <dgm:t>
        <a:bodyPr/>
        <a:lstStyle/>
        <a:p>
          <a:endParaRPr lang="en-US" sz="4000"/>
        </a:p>
      </dgm:t>
    </dgm:pt>
    <dgm:pt modelId="{D1AE92CD-DE47-485C-9667-2E90CEEA878C}" type="sibTrans" cxnId="{48AF7C59-EB60-44B0-BF1A-3C3BDCA42D80}">
      <dgm:prSet/>
      <dgm:spPr/>
      <dgm:t>
        <a:bodyPr/>
        <a:lstStyle/>
        <a:p>
          <a:endParaRPr lang="en-US" sz="4000"/>
        </a:p>
      </dgm:t>
    </dgm:pt>
    <dgm:pt modelId="{C8B2887E-BA05-41C1-B5DB-E7BA83F1A7E5}">
      <dgm:prSet phldrT="[Text]" custT="1"/>
      <dgm:spPr/>
      <dgm:t>
        <a:bodyPr/>
        <a:lstStyle/>
        <a:p>
          <a:pPr>
            <a:buNone/>
          </a:pPr>
          <a:r>
            <a:rPr lang="en-US" sz="1400" b="1" dirty="0">
              <a:latin typeface="Arial" panose="020B0604020202020204" pitchFamily="34" charset="0"/>
              <a:cs typeface="Arial" panose="020B0604020202020204" pitchFamily="34" charset="0"/>
            </a:rPr>
            <a:t>2016</a:t>
          </a:r>
          <a:endParaRPr lang="en-US" sz="1400" dirty="0">
            <a:latin typeface="Arial" panose="020B0604020202020204" pitchFamily="34" charset="0"/>
            <a:cs typeface="Arial" panose="020B0604020202020204" pitchFamily="34" charset="0"/>
          </a:endParaRPr>
        </a:p>
      </dgm:t>
    </dgm:pt>
    <dgm:pt modelId="{02850375-015B-40CC-904A-908F99FCE99D}" type="parTrans" cxnId="{8794C970-AC32-4900-BCB5-4C479247E47D}">
      <dgm:prSet/>
      <dgm:spPr/>
      <dgm:t>
        <a:bodyPr/>
        <a:lstStyle/>
        <a:p>
          <a:endParaRPr lang="en-US" sz="4000"/>
        </a:p>
      </dgm:t>
    </dgm:pt>
    <dgm:pt modelId="{05986931-20CC-43ED-A3FC-5D7550E288FE}" type="sibTrans" cxnId="{8794C970-AC32-4900-BCB5-4C479247E47D}">
      <dgm:prSet custT="1"/>
      <dgm:spPr/>
      <dgm:t>
        <a:bodyPr/>
        <a:lstStyle/>
        <a:p>
          <a:endParaRPr lang="en-US" sz="1000"/>
        </a:p>
      </dgm:t>
    </dgm:pt>
    <dgm:pt modelId="{F52253E5-191E-4505-930D-3F17A371EF0B}">
      <dgm:prSet phldrT="[Text]" custT="1"/>
      <dgm:spPr>
        <a:ln w="55000"/>
      </dgm:spPr>
      <dgm:t>
        <a:bodyPr/>
        <a:lstStyle/>
        <a:p>
          <a:pPr marL="0" lvl="1" indent="0" algn="l" defTabSz="622300">
            <a:lnSpc>
              <a:spcPct val="100000"/>
            </a:lnSpc>
            <a:spcBef>
              <a:spcPct val="0"/>
            </a:spcBef>
            <a:spcAft>
              <a:spcPts val="0"/>
            </a:spcAft>
            <a:buNone/>
          </a:pPr>
          <a:r>
            <a:rPr lang="en-US" sz="1400" b="1" i="1" kern="1200" dirty="0">
              <a:solidFill>
                <a:srgbClr val="00B0F0"/>
              </a:solidFill>
              <a:latin typeface="Arial" panose="020B0604020202020204" pitchFamily="34" charset="0"/>
              <a:ea typeface="+mn-ea"/>
              <a:cs typeface="Arial" panose="020B0604020202020204" pitchFamily="34" charset="0"/>
              <a:hlinkClick xmlns:r="http://schemas.openxmlformats.org/officeDocument/2006/relationships" r:id="rId5">
                <a:extLst>
                  <a:ext uri="{A12FA001-AC4F-418D-AE19-62706E023703}">
                    <ahyp:hlinkClr xmlns:ahyp="http://schemas.microsoft.com/office/drawing/2018/hyperlinkcolor" val="tx"/>
                  </a:ext>
                </a:extLst>
              </a:hlinkClick>
            </a:rPr>
            <a:t>HRSA-Sponsored guide to care transformation using WRWs: </a:t>
          </a:r>
          <a:r>
            <a:rPr lang="en-US" sz="1400" i="0" kern="1200" dirty="0">
              <a:solidFill>
                <a:prstClr val="black">
                  <a:hueOff val="0"/>
                  <a:satOff val="0"/>
                  <a:lumOff val="0"/>
                  <a:alphaOff val="0"/>
                </a:prstClr>
              </a:solidFill>
              <a:latin typeface="Arial" panose="020B0604020202020204" pitchFamily="34" charset="0"/>
              <a:ea typeface="+mn-ea"/>
              <a:cs typeface="Arial" panose="020B0604020202020204" pitchFamily="34" charset="0"/>
            </a:rPr>
            <a:t>Publicly available and frequently accessed (&gt;57,000 views)</a:t>
          </a:r>
          <a:r>
            <a:rPr lang="en-US" sz="1400" i="1" kern="1200" dirty="0">
              <a:solidFill>
                <a:prstClr val="black">
                  <a:hueOff val="0"/>
                  <a:satOff val="0"/>
                  <a:lumOff val="0"/>
                  <a:alphaOff val="0"/>
                </a:prstClr>
              </a:solidFill>
              <a:latin typeface="Arial" panose="020B0604020202020204" pitchFamily="34" charset="0"/>
              <a:ea typeface="+mn-ea"/>
              <a:cs typeface="Arial" panose="020B0604020202020204" pitchFamily="34" charset="0"/>
            </a:rPr>
            <a:t> </a:t>
          </a:r>
          <a:endParaRPr lang="en-US" sz="1400" i="0" kern="1200" dirty="0">
            <a:solidFill>
              <a:prstClr val="black">
                <a:hueOff val="0"/>
                <a:satOff val="0"/>
                <a:lumOff val="0"/>
                <a:alphaOff val="0"/>
              </a:prstClr>
            </a:solidFill>
            <a:latin typeface="Arial" panose="020B0604020202020204" pitchFamily="34" charset="0"/>
            <a:ea typeface="+mn-ea"/>
            <a:cs typeface="Arial" panose="020B0604020202020204" pitchFamily="34" charset="0"/>
          </a:endParaRPr>
        </a:p>
      </dgm:t>
    </dgm:pt>
    <dgm:pt modelId="{3F998ED6-0AA3-48AC-AAB6-D3BC345CC86B}" type="parTrans" cxnId="{003EE21E-41AC-4D5A-ABB0-0030C13812FD}">
      <dgm:prSet/>
      <dgm:spPr/>
      <dgm:t>
        <a:bodyPr/>
        <a:lstStyle/>
        <a:p>
          <a:endParaRPr lang="en-US" sz="4000"/>
        </a:p>
      </dgm:t>
    </dgm:pt>
    <dgm:pt modelId="{E6A04AD7-E41D-44E1-99ED-5D69810AB8EB}" type="sibTrans" cxnId="{003EE21E-41AC-4D5A-ABB0-0030C13812FD}">
      <dgm:prSet/>
      <dgm:spPr/>
      <dgm:t>
        <a:bodyPr/>
        <a:lstStyle/>
        <a:p>
          <a:endParaRPr lang="en-US" sz="4000"/>
        </a:p>
      </dgm:t>
    </dgm:pt>
    <dgm:pt modelId="{D6D5F28D-0B3A-4630-A817-607C96C527F6}">
      <dgm:prSet phldrT="[Text]" custT="1"/>
      <dgm:spPr/>
      <dgm:t>
        <a:bodyPr/>
        <a:lstStyle/>
        <a:p>
          <a:pPr>
            <a:buNone/>
          </a:pPr>
          <a:r>
            <a:rPr lang="en-US" sz="1400" b="1" dirty="0">
              <a:latin typeface="Arial" panose="020B0604020202020204" pitchFamily="34" charset="0"/>
              <a:cs typeface="Arial" panose="020B0604020202020204" pitchFamily="34" charset="0"/>
            </a:rPr>
            <a:t>2018</a:t>
          </a:r>
          <a:endParaRPr lang="en-US" sz="1400" dirty="0">
            <a:latin typeface="Arial" panose="020B0604020202020204" pitchFamily="34" charset="0"/>
            <a:cs typeface="Arial" panose="020B0604020202020204" pitchFamily="34" charset="0"/>
          </a:endParaRPr>
        </a:p>
      </dgm:t>
    </dgm:pt>
    <dgm:pt modelId="{E4D103B4-B542-47F9-A87E-94AC65877D48}" type="parTrans" cxnId="{980DC871-78ED-4CF9-827F-F77EB2DA8D31}">
      <dgm:prSet/>
      <dgm:spPr/>
      <dgm:t>
        <a:bodyPr/>
        <a:lstStyle/>
        <a:p>
          <a:endParaRPr lang="en-US" sz="4000"/>
        </a:p>
      </dgm:t>
    </dgm:pt>
    <dgm:pt modelId="{7891FD04-CB3B-4E02-AE4F-EBD7D0C487F5}" type="sibTrans" cxnId="{980DC871-78ED-4CF9-827F-F77EB2DA8D31}">
      <dgm:prSet custT="1"/>
      <dgm:spPr/>
      <dgm:t>
        <a:bodyPr/>
        <a:lstStyle/>
        <a:p>
          <a:endParaRPr lang="en-US" sz="1000"/>
        </a:p>
      </dgm:t>
    </dgm:pt>
    <dgm:pt modelId="{3C815019-22CE-4852-8BA5-8E3B1E732157}">
      <dgm:prSet phldrT="[Text]" custT="1"/>
      <dgm:spPr/>
      <dgm:t>
        <a:bodyPr/>
        <a:lstStyle/>
        <a:p>
          <a:pPr marL="0" lvl="1" indent="0" algn="l" defTabSz="622300">
            <a:lnSpc>
              <a:spcPct val="100000"/>
            </a:lnSpc>
            <a:spcBef>
              <a:spcPct val="0"/>
            </a:spcBef>
            <a:spcAft>
              <a:spcPts val="0"/>
            </a:spcAft>
            <a:buNone/>
          </a:pPr>
          <a:r>
            <a:rPr lang="en-US" sz="1400" b="1" i="1" kern="1200" dirty="0">
              <a:solidFill>
                <a:srgbClr val="00B0F0"/>
              </a:solidFill>
              <a:latin typeface="Arial" panose="020B0604020202020204" pitchFamily="34" charset="0"/>
              <a:ea typeface="+mn-ea"/>
              <a:cs typeface="Arial" panose="020B0604020202020204" pitchFamily="34" charset="0"/>
              <a:hlinkClick xmlns:r="http://schemas.openxmlformats.org/officeDocument/2006/relationships" r:id="rId6">
                <a:extLst>
                  <a:ext uri="{A12FA001-AC4F-418D-AE19-62706E023703}">
                    <ahyp:hlinkClr xmlns:ahyp="http://schemas.microsoft.com/office/drawing/2018/hyperlinkcolor" val="tx"/>
                  </a:ext>
                </a:extLst>
              </a:hlinkClick>
            </a:rPr>
            <a:t>AHRQ ACTS Initiative</a:t>
          </a:r>
          <a:r>
            <a:rPr lang="en-US" sz="1400" b="1" i="1" kern="1200" dirty="0">
              <a:solidFill>
                <a:prstClr val="black">
                  <a:hueOff val="0"/>
                  <a:satOff val="0"/>
                  <a:lumOff val="0"/>
                  <a:alphaOff val="0"/>
                </a:prstClr>
              </a:solidFill>
              <a:latin typeface="Arial" panose="020B0604020202020204" pitchFamily="34" charset="0"/>
              <a:ea typeface="+mn-ea"/>
              <a:cs typeface="Arial" panose="020B0604020202020204" pitchFamily="34" charset="0"/>
            </a:rPr>
            <a:t>: </a:t>
          </a:r>
          <a:r>
            <a:rPr lang="en-US" sz="1400" b="0" i="0" kern="1200" dirty="0">
              <a:solidFill>
                <a:prstClr val="black">
                  <a:hueOff val="0"/>
                  <a:satOff val="0"/>
                  <a:lumOff val="0"/>
                  <a:alphaOff val="0"/>
                </a:prstClr>
              </a:solidFill>
              <a:latin typeface="Arial" panose="020B0604020202020204" pitchFamily="34" charset="0"/>
              <a:ea typeface="+mn-ea"/>
              <a:cs typeface="Arial" panose="020B0604020202020204" pitchFamily="34" charset="0"/>
            </a:rPr>
            <a:t>3 year, multi-stakeholder effort developed detailed future vision, </a:t>
          </a:r>
          <a:r>
            <a:rPr lang="en-US" sz="1400" b="1" i="1" kern="1200" dirty="0">
              <a:solidFill>
                <a:srgbClr val="00B0F0"/>
              </a:solidFill>
              <a:latin typeface="Arial" panose="020B0604020202020204" pitchFamily="34" charset="0"/>
              <a:ea typeface="+mn-ea"/>
              <a:cs typeface="Arial" panose="020B0604020202020204" pitchFamily="34" charset="0"/>
              <a:hlinkClick xmlns:r="http://schemas.openxmlformats.org/officeDocument/2006/relationships" r:id="rId7">
                <a:extLst>
                  <a:ext uri="{A12FA001-AC4F-418D-AE19-62706E023703}">
                    <ahyp:hlinkClr xmlns:ahyp="http://schemas.microsoft.com/office/drawing/2018/hyperlinkcolor" val="tx"/>
                  </a:ext>
                </a:extLst>
              </a:hlinkClick>
            </a:rPr>
            <a:t>10-year roadmap and execution concept demo</a:t>
          </a:r>
          <a:r>
            <a:rPr lang="en-US" sz="1400" b="1" i="1" kern="1200" dirty="0">
              <a:solidFill>
                <a:srgbClr val="00B0F0"/>
              </a:solidFill>
              <a:latin typeface="Arial" panose="020B0604020202020204" pitchFamily="34" charset="0"/>
              <a:ea typeface="+mn-ea"/>
              <a:cs typeface="Arial" panose="020B0604020202020204" pitchFamily="34" charset="0"/>
            </a:rPr>
            <a:t> </a:t>
          </a:r>
          <a:r>
            <a:rPr lang="en-US" sz="1400" i="0" kern="1200" dirty="0">
              <a:solidFill>
                <a:prstClr val="black">
                  <a:hueOff val="0"/>
                  <a:satOff val="0"/>
                  <a:lumOff val="0"/>
                  <a:alphaOff val="0"/>
                </a:prstClr>
              </a:solidFill>
              <a:latin typeface="Arial" panose="020B0604020202020204" pitchFamily="34" charset="0"/>
              <a:ea typeface="+mn-ea"/>
              <a:cs typeface="Arial" panose="020B0604020202020204" pitchFamily="34" charset="0"/>
            </a:rPr>
            <a:t>for supporting Learning Health Systems in broadly realizing the Quintuple Aim; called for steps ACT now taking</a:t>
          </a:r>
        </a:p>
      </dgm:t>
    </dgm:pt>
    <dgm:pt modelId="{C2741654-2D35-4C95-B6A5-9682C805A781}" type="parTrans" cxnId="{5A999F6B-8AC3-43AD-AF4A-E903A9D588C1}">
      <dgm:prSet/>
      <dgm:spPr/>
      <dgm:t>
        <a:bodyPr/>
        <a:lstStyle/>
        <a:p>
          <a:endParaRPr lang="en-US" sz="4000"/>
        </a:p>
      </dgm:t>
    </dgm:pt>
    <dgm:pt modelId="{BDD92B19-2AF8-43F6-8229-68119B7E054D}" type="sibTrans" cxnId="{5A999F6B-8AC3-43AD-AF4A-E903A9D588C1}">
      <dgm:prSet/>
      <dgm:spPr/>
      <dgm:t>
        <a:bodyPr/>
        <a:lstStyle/>
        <a:p>
          <a:endParaRPr lang="en-US" sz="4000"/>
        </a:p>
      </dgm:t>
    </dgm:pt>
    <dgm:pt modelId="{4C200896-190F-4C77-AAB2-4D9461676329}">
      <dgm:prSet phldrT="[Text]" custT="1"/>
      <dgm:spPr/>
      <dgm:t>
        <a:bodyPr/>
        <a:lstStyle/>
        <a:p>
          <a:pPr>
            <a:buNone/>
          </a:pPr>
          <a:r>
            <a:rPr lang="en-US" sz="1400" b="1" dirty="0">
              <a:latin typeface="Arial" panose="020B0604020202020204" pitchFamily="34" charset="0"/>
              <a:cs typeface="Arial" panose="020B0604020202020204" pitchFamily="34" charset="0"/>
            </a:rPr>
            <a:t>2021</a:t>
          </a:r>
          <a:endParaRPr lang="en-US" sz="1400" dirty="0">
            <a:latin typeface="Arial" panose="020B0604020202020204" pitchFamily="34" charset="0"/>
            <a:cs typeface="Arial" panose="020B0604020202020204" pitchFamily="34" charset="0"/>
          </a:endParaRPr>
        </a:p>
      </dgm:t>
    </dgm:pt>
    <dgm:pt modelId="{E878AEFC-0AF2-460F-915B-8A29EDD928A5}" type="parTrans" cxnId="{E6FCE3FC-0706-4F61-A8F1-68660B193928}">
      <dgm:prSet/>
      <dgm:spPr/>
      <dgm:t>
        <a:bodyPr/>
        <a:lstStyle/>
        <a:p>
          <a:endParaRPr lang="en-US" sz="4000"/>
        </a:p>
      </dgm:t>
    </dgm:pt>
    <dgm:pt modelId="{63CB28E7-9BA9-4062-8209-74A09922DB37}" type="sibTrans" cxnId="{E6FCE3FC-0706-4F61-A8F1-68660B193928}">
      <dgm:prSet custT="1"/>
      <dgm:spPr/>
      <dgm:t>
        <a:bodyPr/>
        <a:lstStyle/>
        <a:p>
          <a:endParaRPr lang="en-US" sz="1000"/>
        </a:p>
      </dgm:t>
    </dgm:pt>
    <dgm:pt modelId="{2DB9AFD5-A099-427F-944E-43C8799CAD1D}">
      <dgm:prSet phldrT="[Text]" custT="1"/>
      <dgm:spPr/>
      <dgm:t>
        <a:bodyPr/>
        <a:lstStyle/>
        <a:p>
          <a:pPr marL="0" lvl="1" indent="0" algn="l" defTabSz="622300">
            <a:lnSpc>
              <a:spcPct val="100000"/>
            </a:lnSpc>
            <a:spcBef>
              <a:spcPct val="0"/>
            </a:spcBef>
            <a:spcAft>
              <a:spcPts val="0"/>
            </a:spcAft>
            <a:buNone/>
          </a:pPr>
          <a:r>
            <a:rPr lang="en-US" sz="1400" b="1" i="1" kern="1200" dirty="0">
              <a:solidFill>
                <a:srgbClr val="00B0F0"/>
              </a:solidFill>
              <a:latin typeface="Arial" panose="020B0604020202020204" pitchFamily="34" charset="0"/>
              <a:ea typeface="+mn-ea"/>
              <a:cs typeface="Arial" panose="020B0604020202020204" pitchFamily="34" charset="0"/>
              <a:hlinkClick xmlns:r="http://schemas.openxmlformats.org/officeDocument/2006/relationships" r:id="rId8">
                <a:extLst>
                  <a:ext uri="{A12FA001-AC4F-418D-AE19-62706E023703}">
                    <ahyp:hlinkClr xmlns:ahyp="http://schemas.microsoft.com/office/drawing/2018/hyperlinkcolor" val="tx"/>
                  </a:ext>
                </a:extLst>
              </a:hlinkClick>
            </a:rPr>
            <a:t>LHS Collaborative</a:t>
          </a:r>
          <a:r>
            <a:rPr lang="en-US" sz="1400" b="1" i="1" kern="1200" dirty="0">
              <a:solidFill>
                <a:prstClr val="black">
                  <a:hueOff val="0"/>
                  <a:satOff val="0"/>
                  <a:lumOff val="0"/>
                  <a:alphaOff val="0"/>
                </a:prstClr>
              </a:solidFill>
              <a:latin typeface="Arial" panose="020B0604020202020204" pitchFamily="34" charset="0"/>
              <a:ea typeface="+mn-ea"/>
              <a:cs typeface="Arial" panose="020B0604020202020204" pitchFamily="34" charset="0"/>
              <a:hlinkClick xmlns:r="http://schemas.openxmlformats.org/officeDocument/2006/relationships" r:id="rId8"/>
            </a:rPr>
            <a:t>:</a:t>
          </a:r>
          <a:r>
            <a:rPr lang="en-US" sz="1400" b="1" i="1" kern="1200" dirty="0">
              <a:solidFill>
                <a:prstClr val="black">
                  <a:hueOff val="0"/>
                  <a:satOff val="0"/>
                  <a:lumOff val="0"/>
                  <a:alphaOff val="0"/>
                </a:prstClr>
              </a:solidFill>
              <a:latin typeface="Arial" panose="020B0604020202020204" pitchFamily="34" charset="0"/>
              <a:ea typeface="+mn-ea"/>
              <a:cs typeface="Arial" panose="020B0604020202020204" pitchFamily="34" charset="0"/>
            </a:rPr>
            <a:t> </a:t>
          </a:r>
          <a:r>
            <a:rPr lang="en-US" sz="1400" i="0" kern="1200" dirty="0">
              <a:solidFill>
                <a:prstClr val="black">
                  <a:hueOff val="0"/>
                  <a:satOff val="0"/>
                  <a:lumOff val="0"/>
                  <a:alphaOff val="0"/>
                </a:prstClr>
              </a:solidFill>
              <a:latin typeface="Arial" panose="020B0604020202020204" pitchFamily="34" charset="0"/>
              <a:ea typeface="+mn-ea"/>
              <a:cs typeface="Arial" panose="020B0604020202020204" pitchFamily="34" charset="0"/>
            </a:rPr>
            <a:t>Launched to execute ACTS Roadmap immediately after AHRQ’s funding ended; created target-focused learning communities with public / private support, e.g., on </a:t>
          </a:r>
          <a:r>
            <a:rPr lang="en-US" sz="1400" b="1" i="1" kern="1200" dirty="0">
              <a:solidFill>
                <a:srgbClr val="00B0F0"/>
              </a:solidFill>
              <a:latin typeface="Arial" panose="020B0604020202020204" pitchFamily="34" charset="0"/>
              <a:ea typeface="+mn-ea"/>
              <a:cs typeface="Arial" panose="020B0604020202020204" pitchFamily="34" charset="0"/>
              <a:hlinkClick xmlns:r="http://schemas.openxmlformats.org/officeDocument/2006/relationships" r:id="rId9">
                <a:extLst>
                  <a:ext uri="{A12FA001-AC4F-418D-AE19-62706E023703}">
                    <ahyp:hlinkClr xmlns:ahyp="http://schemas.microsoft.com/office/drawing/2018/hyperlinkcolor" val="tx"/>
                  </a:ext>
                </a:extLst>
              </a:hlinkClick>
            </a:rPr>
            <a:t>Pain/Opioids</a:t>
          </a:r>
          <a:r>
            <a:rPr lang="en-US" sz="1400" b="1" i="1" kern="1200" dirty="0">
              <a:solidFill>
                <a:srgbClr val="00B0F0"/>
              </a:solidFill>
              <a:latin typeface="Arial" panose="020B0604020202020204" pitchFamily="34" charset="0"/>
              <a:ea typeface="+mn-ea"/>
              <a:cs typeface="Arial" panose="020B0604020202020204" pitchFamily="34" charset="0"/>
            </a:rPr>
            <a:t> (</a:t>
          </a:r>
          <a:r>
            <a:rPr lang="en-US" sz="1400" kern="1200" dirty="0">
              <a:latin typeface="Arial" panose="020B0604020202020204" pitchFamily="34" charset="0"/>
              <a:cs typeface="Arial" panose="020B0604020202020204" pitchFamily="34" charset="0"/>
            </a:rPr>
            <a:t>summative webinar </a:t>
          </a:r>
          <a:r>
            <a:rPr lang="en-US" sz="1400" kern="1200" dirty="0">
              <a:solidFill>
                <a:srgbClr val="00B0F0"/>
              </a:solidFill>
              <a:latin typeface="Arial" panose="020B0604020202020204" pitchFamily="34" charset="0"/>
              <a:cs typeface="Arial" panose="020B0604020202020204" pitchFamily="34" charset="0"/>
              <a:hlinkClick xmlns:r="http://schemas.openxmlformats.org/officeDocument/2006/relationships" r:id="rId10">
                <a:extLst>
                  <a:ext uri="{A12FA001-AC4F-418D-AE19-62706E023703}">
                    <ahyp:hlinkClr xmlns:ahyp="http://schemas.microsoft.com/office/drawing/2018/hyperlinkcolor" val="tx"/>
                  </a:ext>
                </a:extLst>
              </a:hlinkClick>
            </a:rPr>
            <a:t>slides</a:t>
          </a:r>
          <a:r>
            <a:rPr lang="en-US" sz="1400" kern="1200" dirty="0">
              <a:latin typeface="Arial" panose="020B0604020202020204" pitchFamily="34" charset="0"/>
              <a:cs typeface="Arial" panose="020B0604020202020204" pitchFamily="34" charset="0"/>
            </a:rPr>
            <a:t>, </a:t>
          </a:r>
          <a:r>
            <a:rPr lang="en-US" sz="1400" kern="1200" dirty="0">
              <a:solidFill>
                <a:srgbClr val="00B0F0"/>
              </a:solidFill>
              <a:latin typeface="Arial" panose="020B0604020202020204" pitchFamily="34" charset="0"/>
              <a:cs typeface="Arial" panose="020B0604020202020204" pitchFamily="34" charset="0"/>
              <a:hlinkClick xmlns:r="http://schemas.openxmlformats.org/officeDocument/2006/relationships" r:id="rId11">
                <a:extLst>
                  <a:ext uri="{A12FA001-AC4F-418D-AE19-62706E023703}">
                    <ahyp:hlinkClr xmlns:ahyp="http://schemas.microsoft.com/office/drawing/2018/hyperlinkcolor" val="tx"/>
                  </a:ext>
                </a:extLst>
              </a:hlinkClick>
            </a:rPr>
            <a:t>recording</a:t>
          </a:r>
          <a:r>
            <a:rPr lang="en-US" sz="1400" kern="1200" dirty="0">
              <a:solidFill>
                <a:srgbClr val="00B0F0"/>
              </a:solidFill>
              <a:latin typeface="Arial" panose="020B0604020202020204" pitchFamily="34" charset="0"/>
              <a:cs typeface="Arial" panose="020B0604020202020204" pitchFamily="34" charset="0"/>
            </a:rPr>
            <a:t>)</a:t>
          </a:r>
          <a:endParaRPr lang="en-US" sz="1400" b="1" i="1" kern="1200" dirty="0">
            <a:solidFill>
              <a:srgbClr val="00B0F0"/>
            </a:solidFill>
            <a:latin typeface="Arial" panose="020B0604020202020204" pitchFamily="34" charset="0"/>
            <a:ea typeface="+mn-ea"/>
            <a:cs typeface="Arial" panose="020B0604020202020204" pitchFamily="34" charset="0"/>
          </a:endParaRPr>
        </a:p>
      </dgm:t>
    </dgm:pt>
    <dgm:pt modelId="{29016432-8EDB-4B51-86AA-93478F48A988}" type="parTrans" cxnId="{9E4D392D-24F6-4E64-ADB4-5786AA0D20EB}">
      <dgm:prSet/>
      <dgm:spPr/>
      <dgm:t>
        <a:bodyPr/>
        <a:lstStyle/>
        <a:p>
          <a:endParaRPr lang="en-US" sz="4000"/>
        </a:p>
      </dgm:t>
    </dgm:pt>
    <dgm:pt modelId="{C4308E02-A475-4DCD-84FA-8B8E75BEDFE8}" type="sibTrans" cxnId="{9E4D392D-24F6-4E64-ADB4-5786AA0D20EB}">
      <dgm:prSet/>
      <dgm:spPr/>
      <dgm:t>
        <a:bodyPr/>
        <a:lstStyle/>
        <a:p>
          <a:endParaRPr lang="en-US" sz="4000"/>
        </a:p>
      </dgm:t>
    </dgm:pt>
    <dgm:pt modelId="{863D5BBB-14C6-40C0-911D-7CD2FF326839}">
      <dgm:prSet phldrT="[Text]" custT="1"/>
      <dgm:spPr/>
      <dgm:t>
        <a:bodyPr/>
        <a:lstStyle/>
        <a:p>
          <a:pPr>
            <a:buNone/>
          </a:pPr>
          <a:r>
            <a:rPr lang="en-US" sz="1400" b="1" dirty="0">
              <a:latin typeface="Arial" panose="020B0604020202020204" pitchFamily="34" charset="0"/>
              <a:cs typeface="Arial" panose="020B0604020202020204" pitchFamily="34" charset="0"/>
            </a:rPr>
            <a:t>2023</a:t>
          </a:r>
          <a:endParaRPr lang="en-US" sz="1400" dirty="0">
            <a:latin typeface="Arial" panose="020B0604020202020204" pitchFamily="34" charset="0"/>
            <a:cs typeface="Arial" panose="020B0604020202020204" pitchFamily="34" charset="0"/>
          </a:endParaRPr>
        </a:p>
      </dgm:t>
    </dgm:pt>
    <dgm:pt modelId="{BA583615-5C09-4987-AD41-E2938140B063}" type="parTrans" cxnId="{201AD98F-07D6-4AF7-B4D3-D031C2E3219D}">
      <dgm:prSet/>
      <dgm:spPr/>
      <dgm:t>
        <a:bodyPr/>
        <a:lstStyle/>
        <a:p>
          <a:endParaRPr lang="en-US" sz="4000"/>
        </a:p>
      </dgm:t>
    </dgm:pt>
    <dgm:pt modelId="{D452B40A-6B9A-4852-A435-D34E14F928AE}" type="sibTrans" cxnId="{201AD98F-07D6-4AF7-B4D3-D031C2E3219D}">
      <dgm:prSet custT="1"/>
      <dgm:spPr/>
      <dgm:t>
        <a:bodyPr/>
        <a:lstStyle/>
        <a:p>
          <a:endParaRPr lang="en-US" sz="1000"/>
        </a:p>
      </dgm:t>
    </dgm:pt>
    <dgm:pt modelId="{DF7ED3FC-43FD-4A81-9C7A-927197662705}">
      <dgm:prSet phldrT="[Text]" custT="1"/>
      <dgm:spPr>
        <a:solidFill>
          <a:srgbClr val="D6FFB1">
            <a:alpha val="89804"/>
          </a:srgbClr>
        </a:solidFill>
      </dgm:spPr>
      <dgm:t>
        <a:bodyPr/>
        <a:lstStyle/>
        <a:p>
          <a:pPr marL="0" lvl="1" indent="0" algn="l" defTabSz="622300">
            <a:lnSpc>
              <a:spcPct val="100000"/>
            </a:lnSpc>
            <a:spcBef>
              <a:spcPct val="0"/>
            </a:spcBef>
            <a:spcAft>
              <a:spcPts val="0"/>
            </a:spcAft>
            <a:buNone/>
          </a:pPr>
          <a:r>
            <a:rPr lang="en-US" sz="1400" b="1" i="1" kern="1200" dirty="0">
              <a:solidFill>
                <a:srgbClr val="00B0F0"/>
              </a:solidFill>
              <a:latin typeface="Arial" panose="020B0604020202020204" pitchFamily="34" charset="0"/>
              <a:ea typeface="+mn-ea"/>
              <a:cs typeface="Arial" panose="020B0604020202020204" pitchFamily="34" charset="0"/>
              <a:hlinkClick xmlns:r="http://schemas.openxmlformats.org/officeDocument/2006/relationships" r:id="rId12">
                <a:extLst>
                  <a:ext uri="{A12FA001-AC4F-418D-AE19-62706E023703}">
                    <ahyp:hlinkClr xmlns:ahyp="http://schemas.microsoft.com/office/drawing/2018/hyperlinkcolor" val="tx"/>
                  </a:ext>
                </a:extLst>
              </a:hlinkClick>
            </a:rPr>
            <a:t>ACT Initiative</a:t>
          </a:r>
          <a:r>
            <a:rPr lang="en-US" sz="1400" b="1" i="1" kern="1200" dirty="0">
              <a:solidFill>
                <a:prstClr val="black">
                  <a:hueOff val="0"/>
                  <a:satOff val="0"/>
                  <a:lumOff val="0"/>
                  <a:alphaOff val="0"/>
                </a:prstClr>
              </a:solidFill>
              <a:latin typeface="Arial" panose="020B0604020202020204" pitchFamily="34" charset="0"/>
              <a:ea typeface="+mn-ea"/>
              <a:cs typeface="Arial" panose="020B0604020202020204" pitchFamily="34" charset="0"/>
            </a:rPr>
            <a:t>: </a:t>
          </a:r>
          <a:r>
            <a:rPr lang="en-US" sz="1400" b="0" i="0" kern="1200" dirty="0">
              <a:solidFill>
                <a:prstClr val="black">
                  <a:hueOff val="0"/>
                  <a:satOff val="0"/>
                  <a:lumOff val="0"/>
                  <a:alphaOff val="0"/>
                </a:prstClr>
              </a:solidFill>
              <a:latin typeface="Arial" panose="020B0604020202020204" pitchFamily="34" charset="0"/>
              <a:ea typeface="+mn-ea"/>
              <a:cs typeface="Arial" panose="020B0604020202020204" pitchFamily="34" charset="0"/>
            </a:rPr>
            <a:t>Builds on / replaces LHS Collaborative; launch summit attended by 70+ stakeholders; approach = use WRW-related methods/ tools / collaborations to execute Roadmaps above; delivering value diverse and growing public/private sector orgs</a:t>
          </a:r>
        </a:p>
      </dgm:t>
    </dgm:pt>
    <dgm:pt modelId="{5D537628-4B8E-46AB-9EC3-60999426D948}" type="parTrans" cxnId="{AD3C1411-892F-45C1-9ACE-AC9B62D91CCC}">
      <dgm:prSet/>
      <dgm:spPr/>
      <dgm:t>
        <a:bodyPr/>
        <a:lstStyle/>
        <a:p>
          <a:endParaRPr lang="en-US" sz="4000"/>
        </a:p>
      </dgm:t>
    </dgm:pt>
    <dgm:pt modelId="{010E15C7-9445-4E93-8469-C23434E713BC}" type="sibTrans" cxnId="{AD3C1411-892F-45C1-9ACE-AC9B62D91CCC}">
      <dgm:prSet/>
      <dgm:spPr/>
      <dgm:t>
        <a:bodyPr/>
        <a:lstStyle/>
        <a:p>
          <a:endParaRPr lang="en-US" sz="4000"/>
        </a:p>
      </dgm:t>
    </dgm:pt>
    <dgm:pt modelId="{266FA640-3663-499E-A624-2F71219F0B81}">
      <dgm:prSet phldrT="[Text]" custT="1"/>
      <dgm:spPr/>
      <dgm:t>
        <a:bodyPr/>
        <a:lstStyle/>
        <a:p>
          <a:pPr>
            <a:buNone/>
          </a:pPr>
          <a:endParaRPr lang="en-US" sz="1400" b="1" dirty="0">
            <a:latin typeface="Arial" panose="020B0604020202020204" pitchFamily="34" charset="0"/>
            <a:cs typeface="Arial" panose="020B0604020202020204" pitchFamily="34" charset="0"/>
          </a:endParaRPr>
        </a:p>
        <a:p>
          <a:pPr>
            <a:buNone/>
          </a:pPr>
          <a:r>
            <a:rPr lang="en-US" sz="1400" b="1" dirty="0">
              <a:latin typeface="Arial" panose="020B0604020202020204" pitchFamily="34" charset="0"/>
              <a:cs typeface="Arial" panose="020B0604020202020204" pitchFamily="34" charset="0"/>
            </a:rPr>
            <a:t>2012</a:t>
          </a:r>
          <a:r>
            <a:rPr lang="en-US" sz="1400" dirty="0">
              <a:latin typeface="Arial" panose="020B0604020202020204" pitchFamily="34" charset="0"/>
              <a:cs typeface="Arial" panose="020B0604020202020204" pitchFamily="34" charset="0"/>
            </a:rPr>
            <a:t>	</a:t>
          </a:r>
        </a:p>
      </dgm:t>
    </dgm:pt>
    <dgm:pt modelId="{13978D95-4F3F-4D0C-A04A-F37F9243494F}" type="sibTrans" cxnId="{56CECE17-11F8-43A6-9A17-28BD69A235D0}">
      <dgm:prSet custT="1"/>
      <dgm:spPr/>
      <dgm:t>
        <a:bodyPr/>
        <a:lstStyle/>
        <a:p>
          <a:endParaRPr lang="en-US" sz="1000"/>
        </a:p>
      </dgm:t>
    </dgm:pt>
    <dgm:pt modelId="{E3AE6B7C-5862-4BF0-AC53-A9AFBCB33FAA}" type="parTrans" cxnId="{56CECE17-11F8-43A6-9A17-28BD69A235D0}">
      <dgm:prSet/>
      <dgm:spPr/>
      <dgm:t>
        <a:bodyPr/>
        <a:lstStyle/>
        <a:p>
          <a:endParaRPr lang="en-US" sz="4000"/>
        </a:p>
      </dgm:t>
    </dgm:pt>
    <dgm:pt modelId="{8BD692FD-1944-3E43-B2F9-D6D7D936522E}">
      <dgm:prSet phldrT="[Text]" custT="1"/>
      <dgm:spPr/>
      <dgm:t>
        <a:bodyPr/>
        <a:lstStyle/>
        <a:p>
          <a:pPr>
            <a:buNone/>
          </a:pPr>
          <a:r>
            <a:rPr lang="en-US" sz="1400" dirty="0">
              <a:latin typeface="Arial" panose="020B0604020202020204" pitchFamily="34" charset="0"/>
              <a:cs typeface="Arial" panose="020B0604020202020204" pitchFamily="34" charset="0"/>
            </a:rPr>
            <a:t>2019</a:t>
          </a:r>
        </a:p>
      </dgm:t>
    </dgm:pt>
    <dgm:pt modelId="{9D2B6418-D3D3-4841-BE6A-0845C3E84191}" type="parTrans" cxnId="{1CB13DC0-2335-4446-B50D-9A0003C5F602}">
      <dgm:prSet/>
      <dgm:spPr/>
      <dgm:t>
        <a:bodyPr/>
        <a:lstStyle/>
        <a:p>
          <a:endParaRPr lang="en-US"/>
        </a:p>
      </dgm:t>
    </dgm:pt>
    <dgm:pt modelId="{332C5A29-6E62-FF47-9790-84AD1A2C6797}" type="sibTrans" cxnId="{1CB13DC0-2335-4446-B50D-9A0003C5F602}">
      <dgm:prSet/>
      <dgm:spPr/>
      <dgm:t>
        <a:bodyPr/>
        <a:lstStyle/>
        <a:p>
          <a:endParaRPr lang="en-US"/>
        </a:p>
      </dgm:t>
    </dgm:pt>
    <dgm:pt modelId="{41AC1DFF-4B01-CA42-B961-D2025A66934D}">
      <dgm:prSet phldrT="[Text]" custT="1"/>
      <dgm:spPr/>
      <dgm:t>
        <a:bodyPr/>
        <a:lstStyle/>
        <a:p>
          <a:pPr>
            <a:buNone/>
          </a:pPr>
          <a:r>
            <a:rPr lang="en-US" sz="1400" b="1" dirty="0">
              <a:solidFill>
                <a:srgbClr val="00B0F0"/>
              </a:solidFill>
              <a:latin typeface="Arial" panose="020B0604020202020204" pitchFamily="34" charset="0"/>
              <a:cs typeface="Arial" panose="020B0604020202020204" pitchFamily="34" charset="0"/>
              <a:hlinkClick xmlns:r="http://schemas.openxmlformats.org/officeDocument/2006/relationships" r:id="rId13">
                <a:extLst>
                  <a:ext uri="{A12FA001-AC4F-418D-AE19-62706E023703}">
                    <ahyp:hlinkClr xmlns:ahyp="http://schemas.microsoft.com/office/drawing/2018/hyperlinkcolor" val="tx"/>
                  </a:ext>
                </a:extLst>
              </a:hlinkClick>
            </a:rPr>
            <a:t>Stakeholder-driven Action Plan for Improving Pain Management, Opioid Use, OUD Treatment with CDS</a:t>
          </a:r>
          <a:r>
            <a:rPr lang="en-US" sz="1400" b="1" dirty="0">
              <a:solidFill>
                <a:srgbClr val="00B0F0"/>
              </a:solidFill>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51 individuals from diverse stakeholder groups developed plan and began taking steps to execute it.</a:t>
          </a:r>
        </a:p>
      </dgm:t>
    </dgm:pt>
    <dgm:pt modelId="{1D8AA87B-0587-AE43-8B40-3FB8AC09AAE9}" type="parTrans" cxnId="{7A55EE04-65A0-7D49-BA71-C53D1910B823}">
      <dgm:prSet/>
      <dgm:spPr/>
      <dgm:t>
        <a:bodyPr/>
        <a:lstStyle/>
        <a:p>
          <a:endParaRPr lang="en-US"/>
        </a:p>
      </dgm:t>
    </dgm:pt>
    <dgm:pt modelId="{5E74364B-A33C-5F4E-9461-A195E0413CFC}" type="sibTrans" cxnId="{7A55EE04-65A0-7D49-BA71-C53D1910B823}">
      <dgm:prSet/>
      <dgm:spPr/>
      <dgm:t>
        <a:bodyPr/>
        <a:lstStyle/>
        <a:p>
          <a:endParaRPr lang="en-US"/>
        </a:p>
      </dgm:t>
    </dgm:pt>
    <dgm:pt modelId="{E3920DE8-5502-4BFB-B9E4-26E0839BABCB}" type="pres">
      <dgm:prSet presAssocID="{3ABF59FA-BB72-4455-BEB1-1B6B05AA510A}" presName="linearFlow" presStyleCnt="0">
        <dgm:presLayoutVars>
          <dgm:dir/>
          <dgm:animLvl val="lvl"/>
          <dgm:resizeHandles val="exact"/>
        </dgm:presLayoutVars>
      </dgm:prSet>
      <dgm:spPr/>
    </dgm:pt>
    <dgm:pt modelId="{601E6301-9178-4FEA-B39F-69B541B0E059}" type="pres">
      <dgm:prSet presAssocID="{019BC579-707E-4C75-9086-EB5BF8BF3328}" presName="composite" presStyleCnt="0"/>
      <dgm:spPr/>
    </dgm:pt>
    <dgm:pt modelId="{107879F5-75A1-44F9-80CD-3358CAB9957F}" type="pres">
      <dgm:prSet presAssocID="{019BC579-707E-4C75-9086-EB5BF8BF3328}" presName="parentText" presStyleLbl="alignNode1" presStyleIdx="0" presStyleCnt="8">
        <dgm:presLayoutVars>
          <dgm:chMax val="1"/>
          <dgm:bulletEnabled val="1"/>
        </dgm:presLayoutVars>
      </dgm:prSet>
      <dgm:spPr/>
    </dgm:pt>
    <dgm:pt modelId="{76F3B34F-43FA-4B4A-A22A-510B88E2A73F}" type="pres">
      <dgm:prSet presAssocID="{019BC579-707E-4C75-9086-EB5BF8BF3328}" presName="descendantText" presStyleLbl="alignAcc1" presStyleIdx="0" presStyleCnt="8">
        <dgm:presLayoutVars>
          <dgm:bulletEnabled val="1"/>
        </dgm:presLayoutVars>
      </dgm:prSet>
      <dgm:spPr/>
    </dgm:pt>
    <dgm:pt modelId="{F8F8EAEC-50AF-4AAB-B143-F056C044A62C}" type="pres">
      <dgm:prSet presAssocID="{B32EB747-0177-4E92-85D9-A0C42963C9EC}" presName="sp" presStyleCnt="0"/>
      <dgm:spPr/>
    </dgm:pt>
    <dgm:pt modelId="{E3DB1008-DFBD-482A-913E-D77C93A4D614}" type="pres">
      <dgm:prSet presAssocID="{6C403977-C582-4452-B600-DE1D05431375}" presName="composite" presStyleCnt="0"/>
      <dgm:spPr/>
    </dgm:pt>
    <dgm:pt modelId="{86CA3D9C-91B7-4970-A19D-BBC742F91E47}" type="pres">
      <dgm:prSet presAssocID="{6C403977-C582-4452-B600-DE1D05431375}" presName="parentText" presStyleLbl="alignNode1" presStyleIdx="1" presStyleCnt="8">
        <dgm:presLayoutVars>
          <dgm:chMax val="1"/>
          <dgm:bulletEnabled val="1"/>
        </dgm:presLayoutVars>
      </dgm:prSet>
      <dgm:spPr/>
    </dgm:pt>
    <dgm:pt modelId="{F722925B-0C17-4F4F-86F8-DB5B0C044BD4}" type="pres">
      <dgm:prSet presAssocID="{6C403977-C582-4452-B600-DE1D05431375}" presName="descendantText" presStyleLbl="alignAcc1" presStyleIdx="1" presStyleCnt="8">
        <dgm:presLayoutVars>
          <dgm:bulletEnabled val="1"/>
        </dgm:presLayoutVars>
      </dgm:prSet>
      <dgm:spPr/>
    </dgm:pt>
    <dgm:pt modelId="{19666C2D-9C22-4F6B-A792-2B6A601D71B2}" type="pres">
      <dgm:prSet presAssocID="{15C3D502-4733-4112-8B93-C676F4C5B996}" presName="sp" presStyleCnt="0"/>
      <dgm:spPr/>
    </dgm:pt>
    <dgm:pt modelId="{D08E4302-6BC0-4FB8-8514-AEB5BBEF0353}" type="pres">
      <dgm:prSet presAssocID="{266FA640-3663-499E-A624-2F71219F0B81}" presName="composite" presStyleCnt="0"/>
      <dgm:spPr/>
    </dgm:pt>
    <dgm:pt modelId="{8DD5E268-F70A-4378-B4D4-AC20FE8EABA6}" type="pres">
      <dgm:prSet presAssocID="{266FA640-3663-499E-A624-2F71219F0B81}" presName="parentText" presStyleLbl="alignNode1" presStyleIdx="2" presStyleCnt="8">
        <dgm:presLayoutVars>
          <dgm:chMax val="1"/>
          <dgm:bulletEnabled val="1"/>
        </dgm:presLayoutVars>
      </dgm:prSet>
      <dgm:spPr/>
    </dgm:pt>
    <dgm:pt modelId="{CB7EFA70-1CF1-4A22-B6FE-FBDF57FED45B}" type="pres">
      <dgm:prSet presAssocID="{266FA640-3663-499E-A624-2F71219F0B81}" presName="descendantText" presStyleLbl="alignAcc1" presStyleIdx="2" presStyleCnt="8" custLinFactNeighborY="-6656">
        <dgm:presLayoutVars>
          <dgm:bulletEnabled val="1"/>
        </dgm:presLayoutVars>
      </dgm:prSet>
      <dgm:spPr/>
    </dgm:pt>
    <dgm:pt modelId="{665020CB-3D1B-4CE5-8999-FF22AAEB7743}" type="pres">
      <dgm:prSet presAssocID="{13978D95-4F3F-4D0C-A04A-F37F9243494F}" presName="sp" presStyleCnt="0"/>
      <dgm:spPr/>
    </dgm:pt>
    <dgm:pt modelId="{CE5D145B-4E03-4F4F-B387-A03CAD0C4E97}" type="pres">
      <dgm:prSet presAssocID="{C8B2887E-BA05-41C1-B5DB-E7BA83F1A7E5}" presName="composite" presStyleCnt="0"/>
      <dgm:spPr/>
    </dgm:pt>
    <dgm:pt modelId="{09D1BB96-ACE7-4F29-AAB0-85C474EE7AEE}" type="pres">
      <dgm:prSet presAssocID="{C8B2887E-BA05-41C1-B5DB-E7BA83F1A7E5}" presName="parentText" presStyleLbl="alignNode1" presStyleIdx="3" presStyleCnt="8">
        <dgm:presLayoutVars>
          <dgm:chMax val="1"/>
          <dgm:bulletEnabled val="1"/>
        </dgm:presLayoutVars>
      </dgm:prSet>
      <dgm:spPr/>
    </dgm:pt>
    <dgm:pt modelId="{303DF235-9A39-4A03-9819-B3B6E68B68A6}" type="pres">
      <dgm:prSet presAssocID="{C8B2887E-BA05-41C1-B5DB-E7BA83F1A7E5}" presName="descendantText" presStyleLbl="alignAcc1" presStyleIdx="3" presStyleCnt="8">
        <dgm:presLayoutVars>
          <dgm:bulletEnabled val="1"/>
        </dgm:presLayoutVars>
      </dgm:prSet>
      <dgm:spPr/>
    </dgm:pt>
    <dgm:pt modelId="{E99A8206-7F29-4A66-A2B5-6D326CF893CE}" type="pres">
      <dgm:prSet presAssocID="{05986931-20CC-43ED-A3FC-5D7550E288FE}" presName="sp" presStyleCnt="0"/>
      <dgm:spPr/>
    </dgm:pt>
    <dgm:pt modelId="{743076D5-C058-4562-823D-B5C00F436834}" type="pres">
      <dgm:prSet presAssocID="{D6D5F28D-0B3A-4630-A817-607C96C527F6}" presName="composite" presStyleCnt="0"/>
      <dgm:spPr/>
    </dgm:pt>
    <dgm:pt modelId="{6C35DA7B-E36F-4EEF-BF2D-A31FC859BF55}" type="pres">
      <dgm:prSet presAssocID="{D6D5F28D-0B3A-4630-A817-607C96C527F6}" presName="parentText" presStyleLbl="alignNode1" presStyleIdx="4" presStyleCnt="8">
        <dgm:presLayoutVars>
          <dgm:chMax val="1"/>
          <dgm:bulletEnabled val="1"/>
        </dgm:presLayoutVars>
      </dgm:prSet>
      <dgm:spPr/>
    </dgm:pt>
    <dgm:pt modelId="{2C8D597C-6E9F-4FD3-A0AB-6DE2DF34594D}" type="pres">
      <dgm:prSet presAssocID="{D6D5F28D-0B3A-4630-A817-607C96C527F6}" presName="descendantText" presStyleLbl="alignAcc1" presStyleIdx="4" presStyleCnt="8">
        <dgm:presLayoutVars>
          <dgm:bulletEnabled val="1"/>
        </dgm:presLayoutVars>
      </dgm:prSet>
      <dgm:spPr/>
    </dgm:pt>
    <dgm:pt modelId="{88C6984F-5FA3-4AEF-82A0-FF7A59AC8BE4}" type="pres">
      <dgm:prSet presAssocID="{7891FD04-CB3B-4E02-AE4F-EBD7D0C487F5}" presName="sp" presStyleCnt="0"/>
      <dgm:spPr/>
    </dgm:pt>
    <dgm:pt modelId="{2884D807-B61F-F34E-9406-5EB3DBC3FAD5}" type="pres">
      <dgm:prSet presAssocID="{8BD692FD-1944-3E43-B2F9-D6D7D936522E}" presName="composite" presStyleCnt="0"/>
      <dgm:spPr/>
    </dgm:pt>
    <dgm:pt modelId="{8E3C5E07-664A-5F4B-A266-C375C996B96D}" type="pres">
      <dgm:prSet presAssocID="{8BD692FD-1944-3E43-B2F9-D6D7D936522E}" presName="parentText" presStyleLbl="alignNode1" presStyleIdx="5" presStyleCnt="8">
        <dgm:presLayoutVars>
          <dgm:chMax val="1"/>
          <dgm:bulletEnabled val="1"/>
        </dgm:presLayoutVars>
      </dgm:prSet>
      <dgm:spPr/>
    </dgm:pt>
    <dgm:pt modelId="{DAEA6E29-97CB-1D4B-B907-3768B3683246}" type="pres">
      <dgm:prSet presAssocID="{8BD692FD-1944-3E43-B2F9-D6D7D936522E}" presName="descendantText" presStyleLbl="alignAcc1" presStyleIdx="5" presStyleCnt="8">
        <dgm:presLayoutVars>
          <dgm:bulletEnabled val="1"/>
        </dgm:presLayoutVars>
      </dgm:prSet>
      <dgm:spPr/>
    </dgm:pt>
    <dgm:pt modelId="{3FCAF3EC-FA33-7E49-8D59-89B63E541EE3}" type="pres">
      <dgm:prSet presAssocID="{332C5A29-6E62-FF47-9790-84AD1A2C6797}" presName="sp" presStyleCnt="0"/>
      <dgm:spPr/>
    </dgm:pt>
    <dgm:pt modelId="{02CC3D52-5068-4E24-8170-5DAD0DFABDB1}" type="pres">
      <dgm:prSet presAssocID="{4C200896-190F-4C77-AAB2-4D9461676329}" presName="composite" presStyleCnt="0"/>
      <dgm:spPr/>
    </dgm:pt>
    <dgm:pt modelId="{D822CC82-8158-4BA5-872F-DEDE64F28D1B}" type="pres">
      <dgm:prSet presAssocID="{4C200896-190F-4C77-AAB2-4D9461676329}" presName="parentText" presStyleLbl="alignNode1" presStyleIdx="6" presStyleCnt="8">
        <dgm:presLayoutVars>
          <dgm:chMax val="1"/>
          <dgm:bulletEnabled val="1"/>
        </dgm:presLayoutVars>
      </dgm:prSet>
      <dgm:spPr/>
    </dgm:pt>
    <dgm:pt modelId="{574A9C70-C4BA-455E-979D-4425D5322F4A}" type="pres">
      <dgm:prSet presAssocID="{4C200896-190F-4C77-AAB2-4D9461676329}" presName="descendantText" presStyleLbl="alignAcc1" presStyleIdx="6" presStyleCnt="8">
        <dgm:presLayoutVars>
          <dgm:bulletEnabled val="1"/>
        </dgm:presLayoutVars>
      </dgm:prSet>
      <dgm:spPr/>
    </dgm:pt>
    <dgm:pt modelId="{E68C0E5F-D7FA-43D4-83F5-3FC0F567049C}" type="pres">
      <dgm:prSet presAssocID="{63CB28E7-9BA9-4062-8209-74A09922DB37}" presName="sp" presStyleCnt="0"/>
      <dgm:spPr/>
    </dgm:pt>
    <dgm:pt modelId="{B973EDA5-E865-40A2-8EC2-4D45DFB03F81}" type="pres">
      <dgm:prSet presAssocID="{863D5BBB-14C6-40C0-911D-7CD2FF326839}" presName="composite" presStyleCnt="0"/>
      <dgm:spPr/>
    </dgm:pt>
    <dgm:pt modelId="{ABD965C1-00D9-46F5-90A1-B61B783F1B0C}" type="pres">
      <dgm:prSet presAssocID="{863D5BBB-14C6-40C0-911D-7CD2FF326839}" presName="parentText" presStyleLbl="alignNode1" presStyleIdx="7" presStyleCnt="8">
        <dgm:presLayoutVars>
          <dgm:chMax val="1"/>
          <dgm:bulletEnabled val="1"/>
        </dgm:presLayoutVars>
      </dgm:prSet>
      <dgm:spPr/>
    </dgm:pt>
    <dgm:pt modelId="{E2B22556-59AF-4FEE-8340-0FEC805A2B3B}" type="pres">
      <dgm:prSet presAssocID="{863D5BBB-14C6-40C0-911D-7CD2FF326839}" presName="descendantText" presStyleLbl="alignAcc1" presStyleIdx="7" presStyleCnt="8">
        <dgm:presLayoutVars>
          <dgm:bulletEnabled val="1"/>
        </dgm:presLayoutVars>
      </dgm:prSet>
      <dgm:spPr/>
    </dgm:pt>
  </dgm:ptLst>
  <dgm:cxnLst>
    <dgm:cxn modelId="{A8F61D03-E563-44C6-A4C5-98D929A140BB}" type="presOf" srcId="{2DB9AFD5-A099-427F-944E-43C8799CAD1D}" destId="{574A9C70-C4BA-455E-979D-4425D5322F4A}" srcOrd="0" destOrd="0" presId="urn:microsoft.com/office/officeart/2005/8/layout/chevron2"/>
    <dgm:cxn modelId="{7A55EE04-65A0-7D49-BA71-C53D1910B823}" srcId="{8BD692FD-1944-3E43-B2F9-D6D7D936522E}" destId="{41AC1DFF-4B01-CA42-B961-D2025A66934D}" srcOrd="0" destOrd="0" parTransId="{1D8AA87B-0587-AE43-8B40-3FB8AC09AAE9}" sibTransId="{5E74364B-A33C-5F4E-9461-A195E0413CFC}"/>
    <dgm:cxn modelId="{AD3C1411-892F-45C1-9ACE-AC9B62D91CCC}" srcId="{863D5BBB-14C6-40C0-911D-7CD2FF326839}" destId="{DF7ED3FC-43FD-4A81-9C7A-927197662705}" srcOrd="0" destOrd="0" parTransId="{5D537628-4B8E-46AB-9EC3-60999426D948}" sibTransId="{010E15C7-9445-4E93-8469-C23434E713BC}"/>
    <dgm:cxn modelId="{52C1B711-8107-4E33-86F3-B2DBF1AE1916}" type="presOf" srcId="{C8B2887E-BA05-41C1-B5DB-E7BA83F1A7E5}" destId="{09D1BB96-ACE7-4F29-AAB0-85C474EE7AEE}" srcOrd="0" destOrd="0" presId="urn:microsoft.com/office/officeart/2005/8/layout/chevron2"/>
    <dgm:cxn modelId="{9037BA16-D511-479E-AC9C-CBA54CBAEB60}" type="presOf" srcId="{863D5BBB-14C6-40C0-911D-7CD2FF326839}" destId="{ABD965C1-00D9-46F5-90A1-B61B783F1B0C}" srcOrd="0" destOrd="0" presId="urn:microsoft.com/office/officeart/2005/8/layout/chevron2"/>
    <dgm:cxn modelId="{56CECE17-11F8-43A6-9A17-28BD69A235D0}" srcId="{3ABF59FA-BB72-4455-BEB1-1B6B05AA510A}" destId="{266FA640-3663-499E-A624-2F71219F0B81}" srcOrd="2" destOrd="0" parTransId="{E3AE6B7C-5862-4BF0-AC53-A9AFBCB33FAA}" sibTransId="{13978D95-4F3F-4D0C-A04A-F37F9243494F}"/>
    <dgm:cxn modelId="{003EE21E-41AC-4D5A-ABB0-0030C13812FD}" srcId="{C8B2887E-BA05-41C1-B5DB-E7BA83F1A7E5}" destId="{F52253E5-191E-4505-930D-3F17A371EF0B}" srcOrd="0" destOrd="0" parTransId="{3F998ED6-0AA3-48AC-AAB6-D3BC345CC86B}" sibTransId="{E6A04AD7-E41D-44E1-99ED-5D69810AB8EB}"/>
    <dgm:cxn modelId="{07889124-803F-41B7-A945-A60A41013F00}" srcId="{3ABF59FA-BB72-4455-BEB1-1B6B05AA510A}" destId="{6C403977-C582-4452-B600-DE1D05431375}" srcOrd="1" destOrd="0" parTransId="{1055E413-0FD7-4D21-B174-C8E93D253A97}" sibTransId="{15C3D502-4733-4112-8B93-C676F4C5B996}"/>
    <dgm:cxn modelId="{9E4D392D-24F6-4E64-ADB4-5786AA0D20EB}" srcId="{4C200896-190F-4C77-AAB2-4D9461676329}" destId="{2DB9AFD5-A099-427F-944E-43C8799CAD1D}" srcOrd="0" destOrd="0" parTransId="{29016432-8EDB-4B51-86AA-93478F48A988}" sibTransId="{C4308E02-A475-4DCD-84FA-8B8E75BEDFE8}"/>
    <dgm:cxn modelId="{0162A039-7AFE-4022-B5E9-6281536B788A}" type="presOf" srcId="{DCC5335C-4B05-4319-9ACB-24581962DDB2}" destId="{F722925B-0C17-4F4F-86F8-DB5B0C044BD4}" srcOrd="0" destOrd="0" presId="urn:microsoft.com/office/officeart/2005/8/layout/chevron2"/>
    <dgm:cxn modelId="{29573840-4129-114B-97B4-7D49E90EADCC}" type="presOf" srcId="{8BD692FD-1944-3E43-B2F9-D6D7D936522E}" destId="{8E3C5E07-664A-5F4B-A266-C375C996B96D}" srcOrd="0" destOrd="0" presId="urn:microsoft.com/office/officeart/2005/8/layout/chevron2"/>
    <dgm:cxn modelId="{99B6F845-B56D-4BB6-96E0-8E95F0D6DF57}" type="presOf" srcId="{D6D5F28D-0B3A-4630-A817-607C96C527F6}" destId="{6C35DA7B-E36F-4EEF-BF2D-A31FC859BF55}" srcOrd="0" destOrd="0" presId="urn:microsoft.com/office/officeart/2005/8/layout/chevron2"/>
    <dgm:cxn modelId="{920A5248-E6B4-43E8-9341-F0D64591CA1F}" type="presOf" srcId="{DF7ED3FC-43FD-4A81-9C7A-927197662705}" destId="{E2B22556-59AF-4FEE-8340-0FEC805A2B3B}" srcOrd="0" destOrd="0" presId="urn:microsoft.com/office/officeart/2005/8/layout/chevron2"/>
    <dgm:cxn modelId="{8355F655-A850-D442-A3BA-91E4B6DEAB98}" type="presOf" srcId="{41AC1DFF-4B01-CA42-B961-D2025A66934D}" destId="{DAEA6E29-97CB-1D4B-B907-3768B3683246}" srcOrd="0" destOrd="0" presId="urn:microsoft.com/office/officeart/2005/8/layout/chevron2"/>
    <dgm:cxn modelId="{48AF7C59-EB60-44B0-BF1A-3C3BDCA42D80}" srcId="{266FA640-3663-499E-A624-2F71219F0B81}" destId="{8A547049-8A1D-48DD-A3B0-723BCB3C1050}" srcOrd="0" destOrd="0" parTransId="{541A6A72-7DA1-4D96-B852-8D248251F2D9}" sibTransId="{D1AE92CD-DE47-485C-9667-2E90CEEA878C}"/>
    <dgm:cxn modelId="{5A999F6B-8AC3-43AD-AF4A-E903A9D588C1}" srcId="{D6D5F28D-0B3A-4630-A817-607C96C527F6}" destId="{3C815019-22CE-4852-8BA5-8E3B1E732157}" srcOrd="0" destOrd="0" parTransId="{C2741654-2D35-4C95-B6A5-9682C805A781}" sibTransId="{BDD92B19-2AF8-43F6-8229-68119B7E054D}"/>
    <dgm:cxn modelId="{8794C970-AC32-4900-BCB5-4C479247E47D}" srcId="{3ABF59FA-BB72-4455-BEB1-1B6B05AA510A}" destId="{C8B2887E-BA05-41C1-B5DB-E7BA83F1A7E5}" srcOrd="3" destOrd="0" parTransId="{02850375-015B-40CC-904A-908F99FCE99D}" sibTransId="{05986931-20CC-43ED-A3FC-5D7550E288FE}"/>
    <dgm:cxn modelId="{980DC871-78ED-4CF9-827F-F77EB2DA8D31}" srcId="{3ABF59FA-BB72-4455-BEB1-1B6B05AA510A}" destId="{D6D5F28D-0B3A-4630-A817-607C96C527F6}" srcOrd="4" destOrd="0" parTransId="{E4D103B4-B542-47F9-A87E-94AC65877D48}" sibTransId="{7891FD04-CB3B-4E02-AE4F-EBD7D0C487F5}"/>
    <dgm:cxn modelId="{DF4ACA71-BD57-4283-BDF9-540E325B3808}" type="presOf" srcId="{6C403977-C582-4452-B600-DE1D05431375}" destId="{86CA3D9C-91B7-4970-A19D-BBC742F91E47}" srcOrd="0" destOrd="0" presId="urn:microsoft.com/office/officeart/2005/8/layout/chevron2"/>
    <dgm:cxn modelId="{50358A85-AA4E-4A09-9FC1-0ABBBB766DEA}" type="presOf" srcId="{3ABF59FA-BB72-4455-BEB1-1B6B05AA510A}" destId="{E3920DE8-5502-4BFB-B9E4-26E0839BABCB}" srcOrd="0" destOrd="0" presId="urn:microsoft.com/office/officeart/2005/8/layout/chevron2"/>
    <dgm:cxn modelId="{C87F1E89-8DD3-4339-A2B2-0EB654704D90}" type="presOf" srcId="{019BC579-707E-4C75-9086-EB5BF8BF3328}" destId="{107879F5-75A1-44F9-80CD-3358CAB9957F}" srcOrd="0" destOrd="0" presId="urn:microsoft.com/office/officeart/2005/8/layout/chevron2"/>
    <dgm:cxn modelId="{E125BE8A-39E9-43B1-BF97-08BCA17E22E3}" srcId="{019BC579-707E-4C75-9086-EB5BF8BF3328}" destId="{096786F9-99AE-40DF-9914-748A57366A0B}" srcOrd="0" destOrd="0" parTransId="{F036763B-1C07-4724-9462-B2B1A2ED6D4E}" sibTransId="{1DE6F03B-EC26-445C-8045-DBF38A7B5D8C}"/>
    <dgm:cxn modelId="{201AD98F-07D6-4AF7-B4D3-D031C2E3219D}" srcId="{3ABF59FA-BB72-4455-BEB1-1B6B05AA510A}" destId="{863D5BBB-14C6-40C0-911D-7CD2FF326839}" srcOrd="7" destOrd="0" parTransId="{BA583615-5C09-4987-AD41-E2938140B063}" sibTransId="{D452B40A-6B9A-4852-A435-D34E14F928AE}"/>
    <dgm:cxn modelId="{ABBA78AC-3177-44FA-98CE-4FF2B513193D}" type="presOf" srcId="{F52253E5-191E-4505-930D-3F17A371EF0B}" destId="{303DF235-9A39-4A03-9819-B3B6E68B68A6}" srcOrd="0" destOrd="0" presId="urn:microsoft.com/office/officeart/2005/8/layout/chevron2"/>
    <dgm:cxn modelId="{F79BC7AD-A71C-4DEE-BCE3-65063F517DBE}" srcId="{6C403977-C582-4452-B600-DE1D05431375}" destId="{DCC5335C-4B05-4319-9ACB-24581962DDB2}" srcOrd="0" destOrd="0" parTransId="{E37162B6-3240-43B9-A5E6-816DEDEE369C}" sibTransId="{5E27CFFE-D424-4755-847B-039FE5CFE461}"/>
    <dgm:cxn modelId="{7254C8B1-DC70-4651-9EC2-734D575D2DEE}" type="presOf" srcId="{266FA640-3663-499E-A624-2F71219F0B81}" destId="{8DD5E268-F70A-4378-B4D4-AC20FE8EABA6}" srcOrd="0" destOrd="0" presId="urn:microsoft.com/office/officeart/2005/8/layout/chevron2"/>
    <dgm:cxn modelId="{43BF7AB8-75A8-4436-9035-8F7BD5A28C14}" type="presOf" srcId="{3C815019-22CE-4852-8BA5-8E3B1E732157}" destId="{2C8D597C-6E9F-4FD3-A0AB-6DE2DF34594D}" srcOrd="0" destOrd="0" presId="urn:microsoft.com/office/officeart/2005/8/layout/chevron2"/>
    <dgm:cxn modelId="{9C5D2ABD-20BD-410D-B7BD-0B4F9DA6AACA}" type="presOf" srcId="{8A547049-8A1D-48DD-A3B0-723BCB3C1050}" destId="{CB7EFA70-1CF1-4A22-B6FE-FBDF57FED45B}" srcOrd="0" destOrd="0" presId="urn:microsoft.com/office/officeart/2005/8/layout/chevron2"/>
    <dgm:cxn modelId="{1CB13DC0-2335-4446-B50D-9A0003C5F602}" srcId="{3ABF59FA-BB72-4455-BEB1-1B6B05AA510A}" destId="{8BD692FD-1944-3E43-B2F9-D6D7D936522E}" srcOrd="5" destOrd="0" parTransId="{9D2B6418-D3D3-4841-BE6A-0845C3E84191}" sibTransId="{332C5A29-6E62-FF47-9790-84AD1A2C6797}"/>
    <dgm:cxn modelId="{ACC640DB-EB46-4094-86D0-4385D1D66EFF}" type="presOf" srcId="{4C200896-190F-4C77-AAB2-4D9461676329}" destId="{D822CC82-8158-4BA5-872F-DEDE64F28D1B}" srcOrd="0" destOrd="0" presId="urn:microsoft.com/office/officeart/2005/8/layout/chevron2"/>
    <dgm:cxn modelId="{50F9DBEB-2CB7-478E-807F-61E4EA84E61C}" type="presOf" srcId="{096786F9-99AE-40DF-9914-748A57366A0B}" destId="{76F3B34F-43FA-4B4A-A22A-510B88E2A73F}" srcOrd="0" destOrd="0" presId="urn:microsoft.com/office/officeart/2005/8/layout/chevron2"/>
    <dgm:cxn modelId="{F53D07F3-CA88-4406-8E3B-6B7AC89CE493}" srcId="{3ABF59FA-BB72-4455-BEB1-1B6B05AA510A}" destId="{019BC579-707E-4C75-9086-EB5BF8BF3328}" srcOrd="0" destOrd="0" parTransId="{011B931D-25D2-4E03-AAB2-898C6B3DF621}" sibTransId="{B32EB747-0177-4E92-85D9-A0C42963C9EC}"/>
    <dgm:cxn modelId="{E6FCE3FC-0706-4F61-A8F1-68660B193928}" srcId="{3ABF59FA-BB72-4455-BEB1-1B6B05AA510A}" destId="{4C200896-190F-4C77-AAB2-4D9461676329}" srcOrd="6" destOrd="0" parTransId="{E878AEFC-0AF2-460F-915B-8A29EDD928A5}" sibTransId="{63CB28E7-9BA9-4062-8209-74A09922DB37}"/>
    <dgm:cxn modelId="{9DF5CA86-5BFC-4441-A380-54A4B46A6C4B}" type="presParOf" srcId="{E3920DE8-5502-4BFB-B9E4-26E0839BABCB}" destId="{601E6301-9178-4FEA-B39F-69B541B0E059}" srcOrd="0" destOrd="0" presId="urn:microsoft.com/office/officeart/2005/8/layout/chevron2"/>
    <dgm:cxn modelId="{5F2DE708-4D8C-489D-A227-8986FF48EAB1}" type="presParOf" srcId="{601E6301-9178-4FEA-B39F-69B541B0E059}" destId="{107879F5-75A1-44F9-80CD-3358CAB9957F}" srcOrd="0" destOrd="0" presId="urn:microsoft.com/office/officeart/2005/8/layout/chevron2"/>
    <dgm:cxn modelId="{275C5295-F446-4930-B9C1-63076A4704F6}" type="presParOf" srcId="{601E6301-9178-4FEA-B39F-69B541B0E059}" destId="{76F3B34F-43FA-4B4A-A22A-510B88E2A73F}" srcOrd="1" destOrd="0" presId="urn:microsoft.com/office/officeart/2005/8/layout/chevron2"/>
    <dgm:cxn modelId="{F621F9C9-3585-4BA7-AC1B-13F39334AC01}" type="presParOf" srcId="{E3920DE8-5502-4BFB-B9E4-26E0839BABCB}" destId="{F8F8EAEC-50AF-4AAB-B143-F056C044A62C}" srcOrd="1" destOrd="0" presId="urn:microsoft.com/office/officeart/2005/8/layout/chevron2"/>
    <dgm:cxn modelId="{0080F3BE-D108-441D-B1DC-340E8FED3FAF}" type="presParOf" srcId="{E3920DE8-5502-4BFB-B9E4-26E0839BABCB}" destId="{E3DB1008-DFBD-482A-913E-D77C93A4D614}" srcOrd="2" destOrd="0" presId="urn:microsoft.com/office/officeart/2005/8/layout/chevron2"/>
    <dgm:cxn modelId="{054E50AB-B49D-4793-AF17-C5843F451141}" type="presParOf" srcId="{E3DB1008-DFBD-482A-913E-D77C93A4D614}" destId="{86CA3D9C-91B7-4970-A19D-BBC742F91E47}" srcOrd="0" destOrd="0" presId="urn:microsoft.com/office/officeart/2005/8/layout/chevron2"/>
    <dgm:cxn modelId="{CB54E31B-5813-4FE4-BA6E-AFF2B4186139}" type="presParOf" srcId="{E3DB1008-DFBD-482A-913E-D77C93A4D614}" destId="{F722925B-0C17-4F4F-86F8-DB5B0C044BD4}" srcOrd="1" destOrd="0" presId="urn:microsoft.com/office/officeart/2005/8/layout/chevron2"/>
    <dgm:cxn modelId="{F2F46A41-305B-499E-91FA-7DDC2233C4FA}" type="presParOf" srcId="{E3920DE8-5502-4BFB-B9E4-26E0839BABCB}" destId="{19666C2D-9C22-4F6B-A792-2B6A601D71B2}" srcOrd="3" destOrd="0" presId="urn:microsoft.com/office/officeart/2005/8/layout/chevron2"/>
    <dgm:cxn modelId="{F90A1720-F9E9-4FDF-807B-9BE951BC8983}" type="presParOf" srcId="{E3920DE8-5502-4BFB-B9E4-26E0839BABCB}" destId="{D08E4302-6BC0-4FB8-8514-AEB5BBEF0353}" srcOrd="4" destOrd="0" presId="urn:microsoft.com/office/officeart/2005/8/layout/chevron2"/>
    <dgm:cxn modelId="{1CB35C06-5AF6-4F3C-B5A1-6479BD57208A}" type="presParOf" srcId="{D08E4302-6BC0-4FB8-8514-AEB5BBEF0353}" destId="{8DD5E268-F70A-4378-B4D4-AC20FE8EABA6}" srcOrd="0" destOrd="0" presId="urn:microsoft.com/office/officeart/2005/8/layout/chevron2"/>
    <dgm:cxn modelId="{8B800704-1C04-4D71-8BAE-E4F6BA7B6CF0}" type="presParOf" srcId="{D08E4302-6BC0-4FB8-8514-AEB5BBEF0353}" destId="{CB7EFA70-1CF1-4A22-B6FE-FBDF57FED45B}" srcOrd="1" destOrd="0" presId="urn:microsoft.com/office/officeart/2005/8/layout/chevron2"/>
    <dgm:cxn modelId="{640F7285-7DE5-4376-ABF4-FE71573AE405}" type="presParOf" srcId="{E3920DE8-5502-4BFB-B9E4-26E0839BABCB}" destId="{665020CB-3D1B-4CE5-8999-FF22AAEB7743}" srcOrd="5" destOrd="0" presId="urn:microsoft.com/office/officeart/2005/8/layout/chevron2"/>
    <dgm:cxn modelId="{647931F2-4C2E-470F-9372-AD7FCF893B46}" type="presParOf" srcId="{E3920DE8-5502-4BFB-B9E4-26E0839BABCB}" destId="{CE5D145B-4E03-4F4F-B387-A03CAD0C4E97}" srcOrd="6" destOrd="0" presId="urn:microsoft.com/office/officeart/2005/8/layout/chevron2"/>
    <dgm:cxn modelId="{B74CAAD7-C56F-4499-BEFD-E8F058092BAD}" type="presParOf" srcId="{CE5D145B-4E03-4F4F-B387-A03CAD0C4E97}" destId="{09D1BB96-ACE7-4F29-AAB0-85C474EE7AEE}" srcOrd="0" destOrd="0" presId="urn:microsoft.com/office/officeart/2005/8/layout/chevron2"/>
    <dgm:cxn modelId="{971E6659-8638-44BB-A1DA-2193AD71FB65}" type="presParOf" srcId="{CE5D145B-4E03-4F4F-B387-A03CAD0C4E97}" destId="{303DF235-9A39-4A03-9819-B3B6E68B68A6}" srcOrd="1" destOrd="0" presId="urn:microsoft.com/office/officeart/2005/8/layout/chevron2"/>
    <dgm:cxn modelId="{B7059D04-C0D4-438F-A1DF-AF61957C04C1}" type="presParOf" srcId="{E3920DE8-5502-4BFB-B9E4-26E0839BABCB}" destId="{E99A8206-7F29-4A66-A2B5-6D326CF893CE}" srcOrd="7" destOrd="0" presId="urn:microsoft.com/office/officeart/2005/8/layout/chevron2"/>
    <dgm:cxn modelId="{140BDB2B-EA3F-486D-9BBB-A32BD3550937}" type="presParOf" srcId="{E3920DE8-5502-4BFB-B9E4-26E0839BABCB}" destId="{743076D5-C058-4562-823D-B5C00F436834}" srcOrd="8" destOrd="0" presId="urn:microsoft.com/office/officeart/2005/8/layout/chevron2"/>
    <dgm:cxn modelId="{BB3CC0A9-B834-4702-A16A-386E6A24C8AA}" type="presParOf" srcId="{743076D5-C058-4562-823D-B5C00F436834}" destId="{6C35DA7B-E36F-4EEF-BF2D-A31FC859BF55}" srcOrd="0" destOrd="0" presId="urn:microsoft.com/office/officeart/2005/8/layout/chevron2"/>
    <dgm:cxn modelId="{8D44D072-9A00-46E5-8029-2AADBE35FB45}" type="presParOf" srcId="{743076D5-C058-4562-823D-B5C00F436834}" destId="{2C8D597C-6E9F-4FD3-A0AB-6DE2DF34594D}" srcOrd="1" destOrd="0" presId="urn:microsoft.com/office/officeart/2005/8/layout/chevron2"/>
    <dgm:cxn modelId="{EE18C1B1-AB1F-446C-8706-B6D11D2593E0}" type="presParOf" srcId="{E3920DE8-5502-4BFB-B9E4-26E0839BABCB}" destId="{88C6984F-5FA3-4AEF-82A0-FF7A59AC8BE4}" srcOrd="9" destOrd="0" presId="urn:microsoft.com/office/officeart/2005/8/layout/chevron2"/>
    <dgm:cxn modelId="{CFA2D605-815E-DD40-A238-82DC0296108F}" type="presParOf" srcId="{E3920DE8-5502-4BFB-B9E4-26E0839BABCB}" destId="{2884D807-B61F-F34E-9406-5EB3DBC3FAD5}" srcOrd="10" destOrd="0" presId="urn:microsoft.com/office/officeart/2005/8/layout/chevron2"/>
    <dgm:cxn modelId="{62B34C10-086A-174C-8D56-E837532362CD}" type="presParOf" srcId="{2884D807-B61F-F34E-9406-5EB3DBC3FAD5}" destId="{8E3C5E07-664A-5F4B-A266-C375C996B96D}" srcOrd="0" destOrd="0" presId="urn:microsoft.com/office/officeart/2005/8/layout/chevron2"/>
    <dgm:cxn modelId="{1CC4402E-19FF-DB4F-9B4A-97147C352781}" type="presParOf" srcId="{2884D807-B61F-F34E-9406-5EB3DBC3FAD5}" destId="{DAEA6E29-97CB-1D4B-B907-3768B3683246}" srcOrd="1" destOrd="0" presId="urn:microsoft.com/office/officeart/2005/8/layout/chevron2"/>
    <dgm:cxn modelId="{7432AEC0-A490-1A47-A53A-5F54C30F0AF6}" type="presParOf" srcId="{E3920DE8-5502-4BFB-B9E4-26E0839BABCB}" destId="{3FCAF3EC-FA33-7E49-8D59-89B63E541EE3}" srcOrd="11" destOrd="0" presId="urn:microsoft.com/office/officeart/2005/8/layout/chevron2"/>
    <dgm:cxn modelId="{7D10ACC5-65B7-4D75-9EB8-2D1BA3D31FA3}" type="presParOf" srcId="{E3920DE8-5502-4BFB-B9E4-26E0839BABCB}" destId="{02CC3D52-5068-4E24-8170-5DAD0DFABDB1}" srcOrd="12" destOrd="0" presId="urn:microsoft.com/office/officeart/2005/8/layout/chevron2"/>
    <dgm:cxn modelId="{11F3122D-192D-44AE-9CE6-78A7B95786A7}" type="presParOf" srcId="{02CC3D52-5068-4E24-8170-5DAD0DFABDB1}" destId="{D822CC82-8158-4BA5-872F-DEDE64F28D1B}" srcOrd="0" destOrd="0" presId="urn:microsoft.com/office/officeart/2005/8/layout/chevron2"/>
    <dgm:cxn modelId="{3A6A76ED-9162-4F58-A31E-4FD57728EA91}" type="presParOf" srcId="{02CC3D52-5068-4E24-8170-5DAD0DFABDB1}" destId="{574A9C70-C4BA-455E-979D-4425D5322F4A}" srcOrd="1" destOrd="0" presId="urn:microsoft.com/office/officeart/2005/8/layout/chevron2"/>
    <dgm:cxn modelId="{3BF028E4-08C2-4AA7-B797-5BC53729C884}" type="presParOf" srcId="{E3920DE8-5502-4BFB-B9E4-26E0839BABCB}" destId="{E68C0E5F-D7FA-43D4-83F5-3FC0F567049C}" srcOrd="13" destOrd="0" presId="urn:microsoft.com/office/officeart/2005/8/layout/chevron2"/>
    <dgm:cxn modelId="{662633A1-B802-4F11-9F49-E4A5E01E89BA}" type="presParOf" srcId="{E3920DE8-5502-4BFB-B9E4-26E0839BABCB}" destId="{B973EDA5-E865-40A2-8EC2-4D45DFB03F81}" srcOrd="14" destOrd="0" presId="urn:microsoft.com/office/officeart/2005/8/layout/chevron2"/>
    <dgm:cxn modelId="{C1E62D91-CCAA-45F6-8DE5-6E3E3BFA1C6C}" type="presParOf" srcId="{B973EDA5-E865-40A2-8EC2-4D45DFB03F81}" destId="{ABD965C1-00D9-46F5-90A1-B61B783F1B0C}" srcOrd="0" destOrd="0" presId="urn:microsoft.com/office/officeart/2005/8/layout/chevron2"/>
    <dgm:cxn modelId="{1FE8FCB8-FA39-4F8E-B3BE-595C49B12A1B}" type="presParOf" srcId="{B973EDA5-E865-40A2-8EC2-4D45DFB03F81}" destId="{E2B22556-59AF-4FEE-8340-0FEC805A2B3B}"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87D15FB-733A-5941-A7DE-91AA2AB4BF58}" type="doc">
      <dgm:prSet loTypeId="urn:microsoft.com/office/officeart/2005/8/layout/radial5" loCatId="" qsTypeId="urn:microsoft.com/office/officeart/2005/8/quickstyle/simple1" qsCatId="simple" csTypeId="urn:microsoft.com/office/officeart/2005/8/colors/accent1_2" csCatId="accent1" phldr="1"/>
      <dgm:spPr/>
      <dgm:t>
        <a:bodyPr/>
        <a:lstStyle/>
        <a:p>
          <a:endParaRPr lang="en-US"/>
        </a:p>
      </dgm:t>
    </dgm:pt>
    <dgm:pt modelId="{0CE844E7-BE80-8C4D-BB94-8B6F998352DC}">
      <dgm:prSet phldrT="[Text]" custT="1"/>
      <dgm:spPr>
        <a:solidFill>
          <a:srgbClr val="00B050"/>
        </a:solidFill>
        <a:ln w="15875">
          <a:noFill/>
        </a:ln>
      </dgm:spPr>
      <dgm:t>
        <a:bodyPr/>
        <a:lstStyle/>
        <a:p>
          <a:r>
            <a:rPr lang="en-US" sz="2000" b="1" dirty="0">
              <a:latin typeface="Arial" panose="020B0604020202020204" pitchFamily="34" charset="0"/>
              <a:cs typeface="Arial" panose="020B0604020202020204" pitchFamily="34" charset="0"/>
            </a:rPr>
            <a:t>Optimal Health for Individuals and Populations in ‘Transformation Test Kitchens’</a:t>
          </a:r>
        </a:p>
      </dgm:t>
    </dgm:pt>
    <dgm:pt modelId="{EDDB455C-5889-104A-B538-37FB00C520BA}" type="parTrans" cxnId="{49127FD1-7838-4A40-A44C-FB7C780B4272}">
      <dgm:prSet/>
      <dgm:spPr/>
      <dgm:t>
        <a:bodyPr/>
        <a:lstStyle/>
        <a:p>
          <a:endParaRPr lang="en-US"/>
        </a:p>
      </dgm:t>
    </dgm:pt>
    <dgm:pt modelId="{4F9BB8A1-15C1-E144-AD7C-C4264C16D51D}" type="sibTrans" cxnId="{49127FD1-7838-4A40-A44C-FB7C780B4272}">
      <dgm:prSet/>
      <dgm:spPr/>
      <dgm:t>
        <a:bodyPr/>
        <a:lstStyle/>
        <a:p>
          <a:endParaRPr lang="en-US"/>
        </a:p>
      </dgm:t>
    </dgm:pt>
    <dgm:pt modelId="{EE6B9B8D-95D8-2E41-9A44-9F78304DBD7B}">
      <dgm:prSet phldrT="[Text]" custT="1"/>
      <dgm:spPr/>
      <dgm:t>
        <a:bodyPr/>
        <a:lstStyle/>
        <a:p>
          <a:r>
            <a:rPr lang="en-US" sz="1800" dirty="0">
              <a:latin typeface="Arial" panose="020B0604020202020204" pitchFamily="34" charset="0"/>
              <a:cs typeface="Arial" panose="020B0604020202020204" pitchFamily="34" charset="0"/>
            </a:rPr>
            <a:t>Public Health</a:t>
          </a:r>
        </a:p>
      </dgm:t>
    </dgm:pt>
    <dgm:pt modelId="{63A1E203-B88E-F249-8215-5B4AA50F0431}" type="parTrans" cxnId="{39E60C0E-174E-CC45-A62A-1028A27DCB4A}">
      <dgm:prSet/>
      <dgm:spPr/>
      <dgm:t>
        <a:bodyPr/>
        <a:lstStyle/>
        <a:p>
          <a:endParaRPr lang="en-US"/>
        </a:p>
      </dgm:t>
    </dgm:pt>
    <dgm:pt modelId="{7FEE71C3-0FC7-4F4B-8CBF-355DA83569F6}" type="sibTrans" cxnId="{39E60C0E-174E-CC45-A62A-1028A27DCB4A}">
      <dgm:prSet/>
      <dgm:spPr/>
      <dgm:t>
        <a:bodyPr/>
        <a:lstStyle/>
        <a:p>
          <a:endParaRPr lang="en-US"/>
        </a:p>
      </dgm:t>
    </dgm:pt>
    <dgm:pt modelId="{15474775-FCD7-A54C-BD74-0228F89EF0D8}">
      <dgm:prSet phldrT="[Text]" custT="1"/>
      <dgm:spPr/>
      <dgm:t>
        <a:bodyPr/>
        <a:lstStyle/>
        <a:p>
          <a:r>
            <a:rPr lang="en-US" sz="1800" dirty="0">
              <a:latin typeface="Arial" panose="020B0604020202020204" pitchFamily="34" charset="0"/>
              <a:cs typeface="Arial" panose="020B0604020202020204" pitchFamily="34" charset="0"/>
            </a:rPr>
            <a:t>Payers / Health Plans</a:t>
          </a:r>
        </a:p>
      </dgm:t>
    </dgm:pt>
    <dgm:pt modelId="{A65E6E1E-5EBB-E341-B867-B286208F53ED}" type="parTrans" cxnId="{EA9274E7-1F1E-E14B-9058-7AA4FD8D90E8}">
      <dgm:prSet/>
      <dgm:spPr/>
      <dgm:t>
        <a:bodyPr/>
        <a:lstStyle/>
        <a:p>
          <a:endParaRPr lang="en-US"/>
        </a:p>
      </dgm:t>
    </dgm:pt>
    <dgm:pt modelId="{324B41C7-0844-4441-83EB-0D7867FB0832}" type="sibTrans" cxnId="{EA9274E7-1F1E-E14B-9058-7AA4FD8D90E8}">
      <dgm:prSet/>
      <dgm:spPr/>
      <dgm:t>
        <a:bodyPr/>
        <a:lstStyle/>
        <a:p>
          <a:endParaRPr lang="en-US"/>
        </a:p>
      </dgm:t>
    </dgm:pt>
    <dgm:pt modelId="{56C57517-9A92-C346-883C-9425837AE6D5}">
      <dgm:prSet phldrT="[Text]" custT="1"/>
      <dgm:spPr/>
      <dgm:t>
        <a:bodyPr/>
        <a:lstStyle/>
        <a:p>
          <a:r>
            <a:rPr lang="en-US" sz="1800" dirty="0">
              <a:latin typeface="Arial" panose="020B0604020202020204" pitchFamily="34" charset="0"/>
              <a:cs typeface="Arial" panose="020B0604020202020204" pitchFamily="34" charset="0"/>
            </a:rPr>
            <a:t>Evidence / Guidance Orgs</a:t>
          </a:r>
        </a:p>
      </dgm:t>
    </dgm:pt>
    <dgm:pt modelId="{863F0776-B886-DD43-BC01-E5935834B993}" type="parTrans" cxnId="{05984F43-5A48-7F4A-8CF3-D5CEAFA43827}">
      <dgm:prSet/>
      <dgm:spPr/>
      <dgm:t>
        <a:bodyPr/>
        <a:lstStyle/>
        <a:p>
          <a:endParaRPr lang="en-US"/>
        </a:p>
      </dgm:t>
    </dgm:pt>
    <dgm:pt modelId="{41EB2C26-70FD-9246-82F7-B0F888C3F26F}" type="sibTrans" cxnId="{05984F43-5A48-7F4A-8CF3-D5CEAFA43827}">
      <dgm:prSet/>
      <dgm:spPr/>
      <dgm:t>
        <a:bodyPr/>
        <a:lstStyle/>
        <a:p>
          <a:endParaRPr lang="en-US"/>
        </a:p>
      </dgm:t>
    </dgm:pt>
    <dgm:pt modelId="{13E78DB6-4536-5B4A-B16E-BB10772403F8}">
      <dgm:prSet phldrT="[Text]" custT="1"/>
      <dgm:spPr/>
      <dgm:t>
        <a:bodyPr/>
        <a:lstStyle/>
        <a:p>
          <a:r>
            <a:rPr lang="en-US" sz="1800" dirty="0">
              <a:latin typeface="Arial" panose="020B0604020202020204" pitchFamily="34" charset="0"/>
              <a:cs typeface="Arial" panose="020B0604020202020204" pitchFamily="34" charset="0"/>
            </a:rPr>
            <a:t>Quality Improvement Initiatives</a:t>
          </a:r>
        </a:p>
      </dgm:t>
    </dgm:pt>
    <dgm:pt modelId="{209F8F2A-D141-634B-AC53-116417FE33A6}" type="parTrans" cxnId="{C36DF35E-24CD-BF46-8694-F078A3820BB8}">
      <dgm:prSet/>
      <dgm:spPr/>
      <dgm:t>
        <a:bodyPr/>
        <a:lstStyle/>
        <a:p>
          <a:endParaRPr lang="en-US"/>
        </a:p>
      </dgm:t>
    </dgm:pt>
    <dgm:pt modelId="{DB578BCC-1F97-C842-A648-A2C0DAACFBAF}" type="sibTrans" cxnId="{C36DF35E-24CD-BF46-8694-F078A3820BB8}">
      <dgm:prSet/>
      <dgm:spPr/>
      <dgm:t>
        <a:bodyPr/>
        <a:lstStyle/>
        <a:p>
          <a:endParaRPr lang="en-US"/>
        </a:p>
      </dgm:t>
    </dgm:pt>
    <dgm:pt modelId="{28BFF744-0185-0E45-99CB-9BCD3B4D76A6}">
      <dgm:prSet phldrT="[Text]" custT="1"/>
      <dgm:spPr/>
      <dgm:t>
        <a:bodyPr/>
        <a:lstStyle/>
        <a:p>
          <a:r>
            <a:rPr lang="en-US" sz="1800" dirty="0">
              <a:latin typeface="Arial" panose="020B0604020202020204" pitchFamily="34" charset="0"/>
              <a:cs typeface="Arial" panose="020B0604020202020204" pitchFamily="34" charset="0"/>
            </a:rPr>
            <a:t>Standard Development Organizations</a:t>
          </a:r>
        </a:p>
      </dgm:t>
    </dgm:pt>
    <dgm:pt modelId="{18BE14EE-FA69-514A-B6F1-D46C152E38C3}" type="sibTrans" cxnId="{71F12BBE-276E-9F4C-8122-26DAAAC3564B}">
      <dgm:prSet/>
      <dgm:spPr/>
      <dgm:t>
        <a:bodyPr/>
        <a:lstStyle/>
        <a:p>
          <a:endParaRPr lang="en-US"/>
        </a:p>
      </dgm:t>
    </dgm:pt>
    <dgm:pt modelId="{B6718EFD-7ED3-8147-A4E2-A61E3FE1A2CF}" type="parTrans" cxnId="{71F12BBE-276E-9F4C-8122-26DAAAC3564B}">
      <dgm:prSet/>
      <dgm:spPr/>
      <dgm:t>
        <a:bodyPr/>
        <a:lstStyle/>
        <a:p>
          <a:endParaRPr lang="en-US"/>
        </a:p>
      </dgm:t>
    </dgm:pt>
    <dgm:pt modelId="{A2B94E58-A006-2647-B9F0-A6082A880455}">
      <dgm:prSet phldrT="[Text]" custT="1"/>
      <dgm:spPr/>
      <dgm:t>
        <a:bodyPr/>
        <a:lstStyle/>
        <a:p>
          <a:r>
            <a:rPr lang="en-US" sz="1800" dirty="0">
              <a:latin typeface="Arial" panose="020B0604020202020204" pitchFamily="34" charset="0"/>
              <a:cs typeface="Arial" panose="020B0604020202020204" pitchFamily="34" charset="0"/>
            </a:rPr>
            <a:t>Drug / Device Manufacturers</a:t>
          </a:r>
        </a:p>
      </dgm:t>
    </dgm:pt>
    <dgm:pt modelId="{7DDBC0E6-F84C-9542-A8E0-749EC97DF1F4}" type="parTrans" cxnId="{082368EE-7640-3647-B6DD-7F3D32D7FE66}">
      <dgm:prSet/>
      <dgm:spPr/>
      <dgm:t>
        <a:bodyPr/>
        <a:lstStyle/>
        <a:p>
          <a:endParaRPr lang="en-US"/>
        </a:p>
      </dgm:t>
    </dgm:pt>
    <dgm:pt modelId="{2DBD90BB-B801-A448-8E00-22CFF3D5383E}" type="sibTrans" cxnId="{082368EE-7640-3647-B6DD-7F3D32D7FE66}">
      <dgm:prSet/>
      <dgm:spPr/>
      <dgm:t>
        <a:bodyPr/>
        <a:lstStyle/>
        <a:p>
          <a:endParaRPr lang="en-US"/>
        </a:p>
      </dgm:t>
    </dgm:pt>
    <dgm:pt modelId="{FDC6AD46-C863-F04B-B8BE-76D0426DE7C9}">
      <dgm:prSet phldrT="[Text]" custT="1"/>
      <dgm:spPr/>
      <dgm:t>
        <a:bodyPr/>
        <a:lstStyle/>
        <a:p>
          <a:r>
            <a:rPr lang="en-US" sz="1800" dirty="0">
              <a:latin typeface="Arial" panose="020B0604020202020204" pitchFamily="34" charset="0"/>
              <a:cs typeface="Arial" panose="020B0604020202020204" pitchFamily="34" charset="0"/>
            </a:rPr>
            <a:t>Gov’t Agencies</a:t>
          </a:r>
        </a:p>
      </dgm:t>
    </dgm:pt>
    <dgm:pt modelId="{5CDC2D08-CA80-CE4E-A780-9EDFADE8FB21}" type="parTrans" cxnId="{EDCCB1B5-125D-F24D-B2D7-4048397CC866}">
      <dgm:prSet/>
      <dgm:spPr/>
      <dgm:t>
        <a:bodyPr/>
        <a:lstStyle/>
        <a:p>
          <a:endParaRPr lang="en-US"/>
        </a:p>
      </dgm:t>
    </dgm:pt>
    <dgm:pt modelId="{8740446B-C465-BB40-A9A2-722304B57662}" type="sibTrans" cxnId="{EDCCB1B5-125D-F24D-B2D7-4048397CC866}">
      <dgm:prSet/>
      <dgm:spPr/>
      <dgm:t>
        <a:bodyPr/>
        <a:lstStyle/>
        <a:p>
          <a:endParaRPr lang="en-US"/>
        </a:p>
      </dgm:t>
    </dgm:pt>
    <dgm:pt modelId="{B688B465-B069-EE45-8FE2-86D1F85AFFCC}">
      <dgm:prSet phldrT="[Text]" custT="1"/>
      <dgm:spPr/>
      <dgm:t>
        <a:bodyPr/>
        <a:lstStyle/>
        <a:p>
          <a:r>
            <a:rPr lang="en-US" sz="1800" dirty="0">
              <a:latin typeface="Arial" panose="020B0604020202020204" pitchFamily="34" charset="0"/>
              <a:cs typeface="Arial" panose="020B0604020202020204" pitchFamily="34" charset="0"/>
            </a:rPr>
            <a:t>Measure Providers</a:t>
          </a:r>
        </a:p>
      </dgm:t>
    </dgm:pt>
    <dgm:pt modelId="{95A9C873-B4F5-BE43-B498-8F1A0BB251DC}" type="parTrans" cxnId="{4A3818E7-4B0B-1349-81F6-DB0490DAABA7}">
      <dgm:prSet/>
      <dgm:spPr/>
      <dgm:t>
        <a:bodyPr/>
        <a:lstStyle/>
        <a:p>
          <a:endParaRPr lang="en-US"/>
        </a:p>
      </dgm:t>
    </dgm:pt>
    <dgm:pt modelId="{FA0CB6DF-422E-7346-8A4C-CEA865D95013}" type="sibTrans" cxnId="{4A3818E7-4B0B-1349-81F6-DB0490DAABA7}">
      <dgm:prSet/>
      <dgm:spPr/>
      <dgm:t>
        <a:bodyPr/>
        <a:lstStyle/>
        <a:p>
          <a:endParaRPr lang="en-US"/>
        </a:p>
      </dgm:t>
    </dgm:pt>
    <dgm:pt modelId="{0BBE3511-99EF-1849-9347-9D78EE6ACF73}">
      <dgm:prSet phldrT="[Text]" custT="1"/>
      <dgm:spPr/>
      <dgm:t>
        <a:bodyPr/>
        <a:lstStyle/>
        <a:p>
          <a:r>
            <a:rPr lang="en-US" sz="1800" dirty="0">
              <a:latin typeface="Arial" panose="020B0604020202020204" pitchFamily="34" charset="0"/>
              <a:cs typeface="Arial" panose="020B0604020202020204" pitchFamily="34" charset="0"/>
            </a:rPr>
            <a:t>Health IT / EHR suppliers</a:t>
          </a:r>
        </a:p>
      </dgm:t>
    </dgm:pt>
    <dgm:pt modelId="{6534B935-E279-D647-946C-DE8463A3134F}" type="parTrans" cxnId="{1F45A95A-130F-324A-A056-23A8D7EE8242}">
      <dgm:prSet/>
      <dgm:spPr/>
      <dgm:t>
        <a:bodyPr/>
        <a:lstStyle/>
        <a:p>
          <a:endParaRPr lang="en-US"/>
        </a:p>
      </dgm:t>
    </dgm:pt>
    <dgm:pt modelId="{B7FC6CC0-E90C-204C-8DB4-EAAEC86026AC}" type="sibTrans" cxnId="{1F45A95A-130F-324A-A056-23A8D7EE8242}">
      <dgm:prSet/>
      <dgm:spPr/>
      <dgm:t>
        <a:bodyPr/>
        <a:lstStyle/>
        <a:p>
          <a:endParaRPr lang="en-US"/>
        </a:p>
      </dgm:t>
    </dgm:pt>
    <dgm:pt modelId="{5DABFF53-C4BB-DD4B-B7F0-A0EF4B4F0AEB}">
      <dgm:prSet phldrT="[Text]" custT="1"/>
      <dgm:spPr/>
      <dgm:t>
        <a:bodyPr/>
        <a:lstStyle/>
        <a:p>
          <a:r>
            <a:rPr lang="en-US" sz="1800" dirty="0">
              <a:latin typeface="Arial" panose="020B0604020202020204" pitchFamily="34" charset="0"/>
              <a:cs typeface="Arial" panose="020B0604020202020204" pitchFamily="34" charset="0"/>
            </a:rPr>
            <a:t>Health Systems</a:t>
          </a:r>
        </a:p>
      </dgm:t>
    </dgm:pt>
    <dgm:pt modelId="{4DB4E936-D7D9-5345-ABA2-09BD5911A279}" type="parTrans" cxnId="{935A81BC-544D-7C45-9994-A1BD39BC1981}">
      <dgm:prSet/>
      <dgm:spPr/>
      <dgm:t>
        <a:bodyPr/>
        <a:lstStyle/>
        <a:p>
          <a:endParaRPr lang="en-US"/>
        </a:p>
      </dgm:t>
    </dgm:pt>
    <dgm:pt modelId="{DD355496-E8A0-E64F-8983-1852FB10E38C}" type="sibTrans" cxnId="{935A81BC-544D-7C45-9994-A1BD39BC1981}">
      <dgm:prSet/>
      <dgm:spPr/>
      <dgm:t>
        <a:bodyPr/>
        <a:lstStyle/>
        <a:p>
          <a:endParaRPr lang="en-US"/>
        </a:p>
      </dgm:t>
    </dgm:pt>
    <dgm:pt modelId="{A2FD58E4-0733-734E-A8A0-0752F1DFF9B9}">
      <dgm:prSet phldrT="[Text]" custT="1"/>
      <dgm:spPr/>
      <dgm:t>
        <a:bodyPr/>
        <a:lstStyle/>
        <a:p>
          <a:r>
            <a:rPr lang="en-US" sz="1800" dirty="0">
              <a:latin typeface="Arial" panose="020B0604020202020204" pitchFamily="34" charset="0"/>
              <a:cs typeface="Arial" panose="020B0604020202020204" pitchFamily="34" charset="0"/>
            </a:rPr>
            <a:t>Community-based Organizations</a:t>
          </a:r>
        </a:p>
      </dgm:t>
    </dgm:pt>
    <dgm:pt modelId="{C56F0974-F829-8F40-AA1E-5DC22DEF3535}" type="parTrans" cxnId="{9893503B-CE9C-4045-B3C6-A98DA8776339}">
      <dgm:prSet/>
      <dgm:spPr/>
      <dgm:t>
        <a:bodyPr/>
        <a:lstStyle/>
        <a:p>
          <a:endParaRPr lang="en-US"/>
        </a:p>
      </dgm:t>
    </dgm:pt>
    <dgm:pt modelId="{FA210141-1128-5F42-88AF-E56879E50AE2}" type="sibTrans" cxnId="{9893503B-CE9C-4045-B3C6-A98DA8776339}">
      <dgm:prSet/>
      <dgm:spPr/>
      <dgm:t>
        <a:bodyPr/>
        <a:lstStyle/>
        <a:p>
          <a:endParaRPr lang="en-US"/>
        </a:p>
      </dgm:t>
    </dgm:pt>
    <dgm:pt modelId="{C692BD9B-8F8C-6F4E-8B6C-C7D7602D371A}" type="pres">
      <dgm:prSet presAssocID="{C87D15FB-733A-5941-A7DE-91AA2AB4BF58}" presName="Name0" presStyleCnt="0">
        <dgm:presLayoutVars>
          <dgm:chMax val="1"/>
          <dgm:dir/>
          <dgm:animLvl val="ctr"/>
          <dgm:resizeHandles val="exact"/>
        </dgm:presLayoutVars>
      </dgm:prSet>
      <dgm:spPr/>
    </dgm:pt>
    <dgm:pt modelId="{58A9578A-6376-9E46-8834-5AEFC4878BB0}" type="pres">
      <dgm:prSet presAssocID="{0CE844E7-BE80-8C4D-BB94-8B6F998352DC}" presName="centerShape" presStyleLbl="node0" presStyleIdx="0" presStyleCnt="1" custScaleX="512387" custLinFactNeighborX="6327" custLinFactNeighborY="-3116"/>
      <dgm:spPr/>
    </dgm:pt>
    <dgm:pt modelId="{C7DB9F48-4740-3B45-AAED-FCCE3D20A248}" type="pres">
      <dgm:prSet presAssocID="{63A1E203-B88E-F249-8215-5B4AA50F0431}" presName="parTrans" presStyleLbl="sibTrans2D1" presStyleIdx="0" presStyleCnt="11" custAng="9813793"/>
      <dgm:spPr/>
    </dgm:pt>
    <dgm:pt modelId="{29E59AAC-0ADC-BB4B-BD6B-A1ED8E37F2B2}" type="pres">
      <dgm:prSet presAssocID="{63A1E203-B88E-F249-8215-5B4AA50F0431}" presName="connectorText" presStyleLbl="sibTrans2D1" presStyleIdx="0" presStyleCnt="11"/>
      <dgm:spPr/>
    </dgm:pt>
    <dgm:pt modelId="{3EB66812-8814-7F42-8CC2-1A2036DC2527}" type="pres">
      <dgm:prSet presAssocID="{EE6B9B8D-95D8-2E41-9A44-9F78304DBD7B}" presName="node" presStyleLbl="node1" presStyleIdx="0" presStyleCnt="11" custScaleX="185537" custScaleY="85520" custRadScaleRad="111908" custRadScaleInc="221087">
        <dgm:presLayoutVars>
          <dgm:bulletEnabled val="1"/>
        </dgm:presLayoutVars>
      </dgm:prSet>
      <dgm:spPr/>
    </dgm:pt>
    <dgm:pt modelId="{183DC515-FBF1-5040-8F88-6589E48A894E}" type="pres">
      <dgm:prSet presAssocID="{A65E6E1E-5EBB-E341-B867-B286208F53ED}" presName="parTrans" presStyleLbl="sibTrans2D1" presStyleIdx="1" presStyleCnt="11" custAng="10024400" custLinFactNeighborX="27499" custLinFactNeighborY="15111"/>
      <dgm:spPr/>
    </dgm:pt>
    <dgm:pt modelId="{B6B8DE9E-7EF0-1A4C-8BE1-78DE480735BB}" type="pres">
      <dgm:prSet presAssocID="{A65E6E1E-5EBB-E341-B867-B286208F53ED}" presName="connectorText" presStyleLbl="sibTrans2D1" presStyleIdx="1" presStyleCnt="11"/>
      <dgm:spPr/>
    </dgm:pt>
    <dgm:pt modelId="{5DA93147-0A75-1E4B-A152-46B0026C6E86}" type="pres">
      <dgm:prSet presAssocID="{15474775-FCD7-A54C-BD74-0228F89EF0D8}" presName="node" presStyleLbl="node1" presStyleIdx="1" presStyleCnt="11" custScaleX="213869" custScaleY="83422" custRadScaleRad="158315" custRadScaleInc="206492">
        <dgm:presLayoutVars>
          <dgm:bulletEnabled val="1"/>
        </dgm:presLayoutVars>
      </dgm:prSet>
      <dgm:spPr/>
    </dgm:pt>
    <dgm:pt modelId="{717C0A81-091B-164F-99C9-285F2A01438D}" type="pres">
      <dgm:prSet presAssocID="{C56F0974-F829-8F40-AA1E-5DC22DEF3535}" presName="parTrans" presStyleLbl="sibTrans2D1" presStyleIdx="2" presStyleCnt="11" custAng="10024400" custLinFactNeighborX="27499" custLinFactNeighborY="15111"/>
      <dgm:spPr/>
    </dgm:pt>
    <dgm:pt modelId="{BCEE1731-FCD2-134F-B69F-296010543816}" type="pres">
      <dgm:prSet presAssocID="{C56F0974-F829-8F40-AA1E-5DC22DEF3535}" presName="connectorText" presStyleLbl="sibTrans2D1" presStyleIdx="2" presStyleCnt="11"/>
      <dgm:spPr/>
    </dgm:pt>
    <dgm:pt modelId="{C4344839-C85B-CA41-ABF6-8B94910978EA}" type="pres">
      <dgm:prSet presAssocID="{A2FD58E4-0733-734E-A8A0-0752F1DFF9B9}" presName="node" presStyleLbl="node1" presStyleIdx="2" presStyleCnt="11" custScaleX="252349" custScaleY="111358" custRadScaleRad="196271" custRadScaleInc="112957">
        <dgm:presLayoutVars>
          <dgm:bulletEnabled val="1"/>
        </dgm:presLayoutVars>
      </dgm:prSet>
      <dgm:spPr/>
    </dgm:pt>
    <dgm:pt modelId="{596165FE-6FE5-594C-96B5-A393C16DDCEF}" type="pres">
      <dgm:prSet presAssocID="{863F0776-B886-DD43-BC01-E5935834B993}" presName="parTrans" presStyleLbl="sibTrans2D1" presStyleIdx="3" presStyleCnt="11" custAng="11232744"/>
      <dgm:spPr/>
    </dgm:pt>
    <dgm:pt modelId="{2FF01C4A-7E65-2D41-BA47-ED6027D4B3D3}" type="pres">
      <dgm:prSet presAssocID="{863F0776-B886-DD43-BC01-E5935834B993}" presName="connectorText" presStyleLbl="sibTrans2D1" presStyleIdx="3" presStyleCnt="11"/>
      <dgm:spPr/>
    </dgm:pt>
    <dgm:pt modelId="{8EC5F7EA-6EC2-984A-A5D2-94B6B7C97EE6}" type="pres">
      <dgm:prSet presAssocID="{56C57517-9A92-C346-883C-9425837AE6D5}" presName="node" presStyleLbl="node1" presStyleIdx="3" presStyleCnt="11" custScaleX="214469" custScaleY="95838" custRadScaleRad="183335" custRadScaleInc="19785">
        <dgm:presLayoutVars>
          <dgm:bulletEnabled val="1"/>
        </dgm:presLayoutVars>
      </dgm:prSet>
      <dgm:spPr/>
    </dgm:pt>
    <dgm:pt modelId="{DE15F5A0-C71B-C74F-B967-3B281A8773D5}" type="pres">
      <dgm:prSet presAssocID="{209F8F2A-D141-634B-AC53-116417FE33A6}" presName="parTrans" presStyleLbl="sibTrans2D1" presStyleIdx="4" presStyleCnt="11" custAng="11553122"/>
      <dgm:spPr/>
    </dgm:pt>
    <dgm:pt modelId="{7602FD37-A9FC-B24D-821D-C802E2118D40}" type="pres">
      <dgm:prSet presAssocID="{209F8F2A-D141-634B-AC53-116417FE33A6}" presName="connectorText" presStyleLbl="sibTrans2D1" presStyleIdx="4" presStyleCnt="11"/>
      <dgm:spPr/>
    </dgm:pt>
    <dgm:pt modelId="{AFDB8FE3-A9AB-274E-8645-742CFC842C0B}" type="pres">
      <dgm:prSet presAssocID="{13E78DB6-4536-5B4A-B16E-BB10772403F8}" presName="node" presStyleLbl="node1" presStyleIdx="4" presStyleCnt="11" custScaleX="353282" custScaleY="80814" custRadScaleRad="150637" custRadScaleInc="-51437">
        <dgm:presLayoutVars>
          <dgm:bulletEnabled val="1"/>
        </dgm:presLayoutVars>
      </dgm:prSet>
      <dgm:spPr/>
    </dgm:pt>
    <dgm:pt modelId="{BCDBF407-8F86-894E-A050-91F68F185865}" type="pres">
      <dgm:prSet presAssocID="{B6718EFD-7ED3-8147-A4E2-A61E3FE1A2CF}" presName="parTrans" presStyleLbl="sibTrans2D1" presStyleIdx="5" presStyleCnt="11" custAng="11997214"/>
      <dgm:spPr/>
    </dgm:pt>
    <dgm:pt modelId="{F5D85C7A-BA44-F34C-8069-09E9EEDC2470}" type="pres">
      <dgm:prSet presAssocID="{B6718EFD-7ED3-8147-A4E2-A61E3FE1A2CF}" presName="connectorText" presStyleLbl="sibTrans2D1" presStyleIdx="5" presStyleCnt="11"/>
      <dgm:spPr/>
    </dgm:pt>
    <dgm:pt modelId="{D37745CB-E185-CD40-BBC2-D629B047F854}" type="pres">
      <dgm:prSet presAssocID="{28BFF744-0185-0E45-99CB-9BCD3B4D76A6}" presName="node" presStyleLbl="node1" presStyleIdx="5" presStyleCnt="11" custScaleX="316067" custScaleY="83416" custRadScaleRad="98104" custRadScaleInc="148873">
        <dgm:presLayoutVars>
          <dgm:bulletEnabled val="1"/>
        </dgm:presLayoutVars>
      </dgm:prSet>
      <dgm:spPr/>
    </dgm:pt>
    <dgm:pt modelId="{E14B4255-9232-A844-926E-3C54E0A4E768}" type="pres">
      <dgm:prSet presAssocID="{7DDBC0E6-F84C-9542-A8E0-749EC97DF1F4}" presName="parTrans" presStyleLbl="sibTrans2D1" presStyleIdx="6" presStyleCnt="11" custAng="10367746"/>
      <dgm:spPr/>
    </dgm:pt>
    <dgm:pt modelId="{59895454-F4A9-D640-A1C6-8DDDF11B281F}" type="pres">
      <dgm:prSet presAssocID="{7DDBC0E6-F84C-9542-A8E0-749EC97DF1F4}" presName="connectorText" presStyleLbl="sibTrans2D1" presStyleIdx="6" presStyleCnt="11"/>
      <dgm:spPr/>
    </dgm:pt>
    <dgm:pt modelId="{EB74669B-1602-0442-BEBC-AEA4A09CB0B9}" type="pres">
      <dgm:prSet presAssocID="{A2B94E58-A006-2647-B9F0-A6082A880455}" presName="node" presStyleLbl="node1" presStyleIdx="6" presStyleCnt="11" custScaleX="235600" custScaleY="87539" custRadScaleRad="148192" custRadScaleInc="267972">
        <dgm:presLayoutVars>
          <dgm:bulletEnabled val="1"/>
        </dgm:presLayoutVars>
      </dgm:prSet>
      <dgm:spPr/>
    </dgm:pt>
    <dgm:pt modelId="{B858A9AB-AF9B-8E4A-AB98-23E5ED8E90C5}" type="pres">
      <dgm:prSet presAssocID="{5CDC2D08-CA80-CE4E-A780-9EDFADE8FB21}" presName="parTrans" presStyleLbl="sibTrans2D1" presStyleIdx="7" presStyleCnt="11" custAng="10261163"/>
      <dgm:spPr/>
    </dgm:pt>
    <dgm:pt modelId="{E8B5E5F1-EC81-F041-BAF8-0B45DC7DA821}" type="pres">
      <dgm:prSet presAssocID="{5CDC2D08-CA80-CE4E-A780-9EDFADE8FB21}" presName="connectorText" presStyleLbl="sibTrans2D1" presStyleIdx="7" presStyleCnt="11"/>
      <dgm:spPr/>
    </dgm:pt>
    <dgm:pt modelId="{B7468762-F7DE-AB43-8A32-B716358DCE63}" type="pres">
      <dgm:prSet presAssocID="{FDC6AD46-C863-F04B-B8BE-76D0426DE7C9}" presName="node" presStyleLbl="node1" presStyleIdx="7" presStyleCnt="11" custScaleX="182861" custScaleY="77643" custRadScaleRad="177650" custRadScaleInc="196007">
        <dgm:presLayoutVars>
          <dgm:bulletEnabled val="1"/>
        </dgm:presLayoutVars>
      </dgm:prSet>
      <dgm:spPr/>
    </dgm:pt>
    <dgm:pt modelId="{EFFC24A3-0C4A-3E4D-953C-66091E9BFD58}" type="pres">
      <dgm:prSet presAssocID="{95A9C873-B4F5-BE43-B498-8F1A0BB251DC}" presName="parTrans" presStyleLbl="sibTrans2D1" presStyleIdx="8" presStyleCnt="11" custAng="10887070"/>
      <dgm:spPr/>
    </dgm:pt>
    <dgm:pt modelId="{3F6AA1CF-226F-8648-BF2D-8F81D3E70FA8}" type="pres">
      <dgm:prSet presAssocID="{95A9C873-B4F5-BE43-B498-8F1A0BB251DC}" presName="connectorText" presStyleLbl="sibTrans2D1" presStyleIdx="8" presStyleCnt="11"/>
      <dgm:spPr/>
    </dgm:pt>
    <dgm:pt modelId="{9533B79D-3994-CC45-8242-9EF077F2E2EE}" type="pres">
      <dgm:prSet presAssocID="{B688B465-B069-EE45-8FE2-86D1F85AFFCC}" presName="node" presStyleLbl="node1" presStyleIdx="8" presStyleCnt="11" custScaleX="251860" custScaleY="90658" custRadScaleRad="191245" custRadScaleInc="89739">
        <dgm:presLayoutVars>
          <dgm:bulletEnabled val="1"/>
        </dgm:presLayoutVars>
      </dgm:prSet>
      <dgm:spPr/>
    </dgm:pt>
    <dgm:pt modelId="{FED7C769-8DF3-3B4E-95B4-1A86C1D11DBA}" type="pres">
      <dgm:prSet presAssocID="{6534B935-E279-D647-946C-DE8463A3134F}" presName="parTrans" presStyleLbl="sibTrans2D1" presStyleIdx="9" presStyleCnt="11" custAng="11168955"/>
      <dgm:spPr/>
    </dgm:pt>
    <dgm:pt modelId="{BE581527-71AC-F74A-A8BE-2C582C05A4F2}" type="pres">
      <dgm:prSet presAssocID="{6534B935-E279-D647-946C-DE8463A3134F}" presName="connectorText" presStyleLbl="sibTrans2D1" presStyleIdx="9" presStyleCnt="11"/>
      <dgm:spPr/>
    </dgm:pt>
    <dgm:pt modelId="{C8D66D53-8F19-464F-A08F-0C18E5A78CA1}" type="pres">
      <dgm:prSet presAssocID="{0BBE3511-99EF-1849-9347-9D78EE6ACF73}" presName="node" presStyleLbl="node1" presStyleIdx="9" presStyleCnt="11" custScaleX="209539" custScaleY="81807" custRadScaleRad="154443" custRadScaleInc="-8800">
        <dgm:presLayoutVars>
          <dgm:bulletEnabled val="1"/>
        </dgm:presLayoutVars>
      </dgm:prSet>
      <dgm:spPr/>
    </dgm:pt>
    <dgm:pt modelId="{D4C7E917-5E61-FD47-A252-9A8440399312}" type="pres">
      <dgm:prSet presAssocID="{4DB4E936-D7D9-5345-ABA2-09BD5911A279}" presName="parTrans" presStyleLbl="sibTrans2D1" presStyleIdx="10" presStyleCnt="11" custAng="11678437" custScaleX="115078" custLinFactNeighborX="9620" custLinFactNeighborY="-2878"/>
      <dgm:spPr/>
    </dgm:pt>
    <dgm:pt modelId="{0D2CDB77-0136-8F44-9B2B-A3C0B28E4B5D}" type="pres">
      <dgm:prSet presAssocID="{4DB4E936-D7D9-5345-ABA2-09BD5911A279}" presName="connectorText" presStyleLbl="sibTrans2D1" presStyleIdx="10" presStyleCnt="11"/>
      <dgm:spPr/>
    </dgm:pt>
    <dgm:pt modelId="{D47A0E07-B64B-5A42-BCDF-2365B7545951}" type="pres">
      <dgm:prSet presAssocID="{5DABFF53-C4BB-DD4B-B7F0-A0EF4B4F0AEB}" presName="node" presStyleLbl="node1" presStyleIdx="10" presStyleCnt="11" custScaleX="250489" custScaleY="77037" custRadScaleRad="104627" custRadScaleInc="43881">
        <dgm:presLayoutVars>
          <dgm:bulletEnabled val="1"/>
        </dgm:presLayoutVars>
      </dgm:prSet>
      <dgm:spPr/>
    </dgm:pt>
  </dgm:ptLst>
  <dgm:cxnLst>
    <dgm:cxn modelId="{1525C60B-32D9-9544-BA2C-2FE4012C79FE}" type="presOf" srcId="{95A9C873-B4F5-BE43-B498-8F1A0BB251DC}" destId="{3F6AA1CF-226F-8648-BF2D-8F81D3E70FA8}" srcOrd="1" destOrd="0" presId="urn:microsoft.com/office/officeart/2005/8/layout/radial5"/>
    <dgm:cxn modelId="{39E60C0E-174E-CC45-A62A-1028A27DCB4A}" srcId="{0CE844E7-BE80-8C4D-BB94-8B6F998352DC}" destId="{EE6B9B8D-95D8-2E41-9A44-9F78304DBD7B}" srcOrd="0" destOrd="0" parTransId="{63A1E203-B88E-F249-8215-5B4AA50F0431}" sibTransId="{7FEE71C3-0FC7-4F4B-8CBF-355DA83569F6}"/>
    <dgm:cxn modelId="{F9AB401A-973E-BD4C-B5A7-04CA83DC2CDD}" type="presOf" srcId="{0BBE3511-99EF-1849-9347-9D78EE6ACF73}" destId="{C8D66D53-8F19-464F-A08F-0C18E5A78CA1}" srcOrd="0" destOrd="0" presId="urn:microsoft.com/office/officeart/2005/8/layout/radial5"/>
    <dgm:cxn modelId="{2A57A523-F588-A744-A707-84D320C29090}" type="presOf" srcId="{5CDC2D08-CA80-CE4E-A780-9EDFADE8FB21}" destId="{B858A9AB-AF9B-8E4A-AB98-23E5ED8E90C5}" srcOrd="0" destOrd="0" presId="urn:microsoft.com/office/officeart/2005/8/layout/radial5"/>
    <dgm:cxn modelId="{36AFCE2A-71E0-EF43-8676-4682DDE09F31}" type="presOf" srcId="{209F8F2A-D141-634B-AC53-116417FE33A6}" destId="{DE15F5A0-C71B-C74F-B967-3B281A8773D5}" srcOrd="0" destOrd="0" presId="urn:microsoft.com/office/officeart/2005/8/layout/radial5"/>
    <dgm:cxn modelId="{EBEACE33-864D-ED41-8129-FB0CF3860108}" type="presOf" srcId="{863F0776-B886-DD43-BC01-E5935834B993}" destId="{2FF01C4A-7E65-2D41-BA47-ED6027D4B3D3}" srcOrd="1" destOrd="0" presId="urn:microsoft.com/office/officeart/2005/8/layout/radial5"/>
    <dgm:cxn modelId="{A3197C34-6A6B-0D49-B6DD-5CC0804639FC}" type="presOf" srcId="{6534B935-E279-D647-946C-DE8463A3134F}" destId="{FED7C769-8DF3-3B4E-95B4-1A86C1D11DBA}" srcOrd="0" destOrd="0" presId="urn:microsoft.com/office/officeart/2005/8/layout/radial5"/>
    <dgm:cxn modelId="{A3B38A39-0A78-A245-AB9F-21F832DD1BF4}" type="presOf" srcId="{A65E6E1E-5EBB-E341-B867-B286208F53ED}" destId="{B6B8DE9E-7EF0-1A4C-8BE1-78DE480735BB}" srcOrd="1" destOrd="0" presId="urn:microsoft.com/office/officeart/2005/8/layout/radial5"/>
    <dgm:cxn modelId="{9893503B-CE9C-4045-B3C6-A98DA8776339}" srcId="{0CE844E7-BE80-8C4D-BB94-8B6F998352DC}" destId="{A2FD58E4-0733-734E-A8A0-0752F1DFF9B9}" srcOrd="2" destOrd="0" parTransId="{C56F0974-F829-8F40-AA1E-5DC22DEF3535}" sibTransId="{FA210141-1128-5F42-88AF-E56879E50AE2}"/>
    <dgm:cxn modelId="{05984F43-5A48-7F4A-8CF3-D5CEAFA43827}" srcId="{0CE844E7-BE80-8C4D-BB94-8B6F998352DC}" destId="{56C57517-9A92-C346-883C-9425837AE6D5}" srcOrd="3" destOrd="0" parTransId="{863F0776-B886-DD43-BC01-E5935834B993}" sibTransId="{41EB2C26-70FD-9246-82F7-B0F888C3F26F}"/>
    <dgm:cxn modelId="{3C80E14B-C25F-B344-B153-D68BC4C98BA7}" type="presOf" srcId="{A2FD58E4-0733-734E-A8A0-0752F1DFF9B9}" destId="{C4344839-C85B-CA41-ABF6-8B94910978EA}" srcOrd="0" destOrd="0" presId="urn:microsoft.com/office/officeart/2005/8/layout/radial5"/>
    <dgm:cxn modelId="{D992394F-4D09-7C4C-8F16-B223E964B009}" type="presOf" srcId="{C56F0974-F829-8F40-AA1E-5DC22DEF3535}" destId="{BCEE1731-FCD2-134F-B69F-296010543816}" srcOrd="1" destOrd="0" presId="urn:microsoft.com/office/officeart/2005/8/layout/radial5"/>
    <dgm:cxn modelId="{1F45A95A-130F-324A-A056-23A8D7EE8242}" srcId="{0CE844E7-BE80-8C4D-BB94-8B6F998352DC}" destId="{0BBE3511-99EF-1849-9347-9D78EE6ACF73}" srcOrd="9" destOrd="0" parTransId="{6534B935-E279-D647-946C-DE8463A3134F}" sibTransId="{B7FC6CC0-E90C-204C-8DB4-EAAEC86026AC}"/>
    <dgm:cxn modelId="{C36DF35E-24CD-BF46-8694-F078A3820BB8}" srcId="{0CE844E7-BE80-8C4D-BB94-8B6F998352DC}" destId="{13E78DB6-4536-5B4A-B16E-BB10772403F8}" srcOrd="4" destOrd="0" parTransId="{209F8F2A-D141-634B-AC53-116417FE33A6}" sibTransId="{DB578BCC-1F97-C842-A648-A2C0DAACFBAF}"/>
    <dgm:cxn modelId="{EC503D62-4F44-0144-B2F0-C5B0074BB5B7}" type="presOf" srcId="{5DABFF53-C4BB-DD4B-B7F0-A0EF4B4F0AEB}" destId="{D47A0E07-B64B-5A42-BCDF-2365B7545951}" srcOrd="0" destOrd="0" presId="urn:microsoft.com/office/officeart/2005/8/layout/radial5"/>
    <dgm:cxn modelId="{21E80463-DD0E-F146-B974-A6F48CC6F089}" type="presOf" srcId="{13E78DB6-4536-5B4A-B16E-BB10772403F8}" destId="{AFDB8FE3-A9AB-274E-8645-742CFC842C0B}" srcOrd="0" destOrd="0" presId="urn:microsoft.com/office/officeart/2005/8/layout/radial5"/>
    <dgm:cxn modelId="{5BA4BD63-D5A3-1248-ADDF-A85CE12B2504}" type="presOf" srcId="{C87D15FB-733A-5941-A7DE-91AA2AB4BF58}" destId="{C692BD9B-8F8C-6F4E-8B6C-C7D7602D371A}" srcOrd="0" destOrd="0" presId="urn:microsoft.com/office/officeart/2005/8/layout/radial5"/>
    <dgm:cxn modelId="{491BE663-B62E-D340-8C2E-E23004D796D7}" type="presOf" srcId="{B688B465-B069-EE45-8FE2-86D1F85AFFCC}" destId="{9533B79D-3994-CC45-8242-9EF077F2E2EE}" srcOrd="0" destOrd="0" presId="urn:microsoft.com/office/officeart/2005/8/layout/radial5"/>
    <dgm:cxn modelId="{A3F89268-6333-5549-9C79-2E4323BAF755}" type="presOf" srcId="{209F8F2A-D141-634B-AC53-116417FE33A6}" destId="{7602FD37-A9FC-B24D-821D-C802E2118D40}" srcOrd="1" destOrd="0" presId="urn:microsoft.com/office/officeart/2005/8/layout/radial5"/>
    <dgm:cxn modelId="{E2080671-3C69-254F-8E21-775D1A89C8CB}" type="presOf" srcId="{63A1E203-B88E-F249-8215-5B4AA50F0431}" destId="{C7DB9F48-4740-3B45-AAED-FCCE3D20A248}" srcOrd="0" destOrd="0" presId="urn:microsoft.com/office/officeart/2005/8/layout/radial5"/>
    <dgm:cxn modelId="{52434672-2CD6-1E44-A8DE-8155D89597B4}" type="presOf" srcId="{EE6B9B8D-95D8-2E41-9A44-9F78304DBD7B}" destId="{3EB66812-8814-7F42-8CC2-1A2036DC2527}" srcOrd="0" destOrd="0" presId="urn:microsoft.com/office/officeart/2005/8/layout/radial5"/>
    <dgm:cxn modelId="{8C03997D-A2E3-4849-8F02-4402021CE159}" type="presOf" srcId="{95A9C873-B4F5-BE43-B498-8F1A0BB251DC}" destId="{EFFC24A3-0C4A-3E4D-953C-66091E9BFD58}" srcOrd="0" destOrd="0" presId="urn:microsoft.com/office/officeart/2005/8/layout/radial5"/>
    <dgm:cxn modelId="{58CDA283-B41B-BA46-81D6-4706D533CDA3}" type="presOf" srcId="{7DDBC0E6-F84C-9542-A8E0-749EC97DF1F4}" destId="{E14B4255-9232-A844-926E-3C54E0A4E768}" srcOrd="0" destOrd="0" presId="urn:microsoft.com/office/officeart/2005/8/layout/radial5"/>
    <dgm:cxn modelId="{F88F7788-57D1-5A4E-B707-58BBF9372258}" type="presOf" srcId="{B6718EFD-7ED3-8147-A4E2-A61E3FE1A2CF}" destId="{F5D85C7A-BA44-F34C-8069-09E9EEDC2470}" srcOrd="1" destOrd="0" presId="urn:microsoft.com/office/officeart/2005/8/layout/radial5"/>
    <dgm:cxn modelId="{4F346C8A-D97C-9049-AEEC-599779749708}" type="presOf" srcId="{15474775-FCD7-A54C-BD74-0228F89EF0D8}" destId="{5DA93147-0A75-1E4B-A152-46B0026C6E86}" srcOrd="0" destOrd="0" presId="urn:microsoft.com/office/officeart/2005/8/layout/radial5"/>
    <dgm:cxn modelId="{6AF4A29D-53AB-EE4B-8783-446E27CB3FC1}" type="presOf" srcId="{5CDC2D08-CA80-CE4E-A780-9EDFADE8FB21}" destId="{E8B5E5F1-EC81-F041-BAF8-0B45DC7DA821}" srcOrd="1" destOrd="0" presId="urn:microsoft.com/office/officeart/2005/8/layout/radial5"/>
    <dgm:cxn modelId="{3E7988AF-854C-2243-994C-EA95EC56FC39}" type="presOf" srcId="{A65E6E1E-5EBB-E341-B867-B286208F53ED}" destId="{183DC515-FBF1-5040-8F88-6589E48A894E}" srcOrd="0" destOrd="0" presId="urn:microsoft.com/office/officeart/2005/8/layout/radial5"/>
    <dgm:cxn modelId="{EDCCB1B5-125D-F24D-B2D7-4048397CC866}" srcId="{0CE844E7-BE80-8C4D-BB94-8B6F998352DC}" destId="{FDC6AD46-C863-F04B-B8BE-76D0426DE7C9}" srcOrd="7" destOrd="0" parTransId="{5CDC2D08-CA80-CE4E-A780-9EDFADE8FB21}" sibTransId="{8740446B-C465-BB40-A9A2-722304B57662}"/>
    <dgm:cxn modelId="{A483C1B7-12F9-C04A-BAB1-27F56EF707FC}" type="presOf" srcId="{C56F0974-F829-8F40-AA1E-5DC22DEF3535}" destId="{717C0A81-091B-164F-99C9-285F2A01438D}" srcOrd="0" destOrd="0" presId="urn:microsoft.com/office/officeart/2005/8/layout/radial5"/>
    <dgm:cxn modelId="{4C7D3EBA-28CF-F247-9DD4-FED01C8E7865}" type="presOf" srcId="{A2B94E58-A006-2647-B9F0-A6082A880455}" destId="{EB74669B-1602-0442-BEBC-AEA4A09CB0B9}" srcOrd="0" destOrd="0" presId="urn:microsoft.com/office/officeart/2005/8/layout/radial5"/>
    <dgm:cxn modelId="{935A81BC-544D-7C45-9994-A1BD39BC1981}" srcId="{0CE844E7-BE80-8C4D-BB94-8B6F998352DC}" destId="{5DABFF53-C4BB-DD4B-B7F0-A0EF4B4F0AEB}" srcOrd="10" destOrd="0" parTransId="{4DB4E936-D7D9-5345-ABA2-09BD5911A279}" sibTransId="{DD355496-E8A0-E64F-8983-1852FB10E38C}"/>
    <dgm:cxn modelId="{71F12BBE-276E-9F4C-8122-26DAAAC3564B}" srcId="{0CE844E7-BE80-8C4D-BB94-8B6F998352DC}" destId="{28BFF744-0185-0E45-99CB-9BCD3B4D76A6}" srcOrd="5" destOrd="0" parTransId="{B6718EFD-7ED3-8147-A4E2-A61E3FE1A2CF}" sibTransId="{18BE14EE-FA69-514A-B6F1-D46C152E38C3}"/>
    <dgm:cxn modelId="{D3DC7FC6-9C42-E245-8095-4B049174983C}" type="presOf" srcId="{6534B935-E279-D647-946C-DE8463A3134F}" destId="{BE581527-71AC-F74A-A8BE-2C582C05A4F2}" srcOrd="1" destOrd="0" presId="urn:microsoft.com/office/officeart/2005/8/layout/radial5"/>
    <dgm:cxn modelId="{A890BDCA-3C27-EE41-A13C-F4C249EE5257}" type="presOf" srcId="{0CE844E7-BE80-8C4D-BB94-8B6F998352DC}" destId="{58A9578A-6376-9E46-8834-5AEFC4878BB0}" srcOrd="0" destOrd="0" presId="urn:microsoft.com/office/officeart/2005/8/layout/radial5"/>
    <dgm:cxn modelId="{49127FD1-7838-4A40-A44C-FB7C780B4272}" srcId="{C87D15FB-733A-5941-A7DE-91AA2AB4BF58}" destId="{0CE844E7-BE80-8C4D-BB94-8B6F998352DC}" srcOrd="0" destOrd="0" parTransId="{EDDB455C-5889-104A-B538-37FB00C520BA}" sibTransId="{4F9BB8A1-15C1-E144-AD7C-C4264C16D51D}"/>
    <dgm:cxn modelId="{F5CC79D4-BFEF-DA4D-96A4-7418CC3A81C7}" type="presOf" srcId="{63A1E203-B88E-F249-8215-5B4AA50F0431}" destId="{29E59AAC-0ADC-BB4B-BD6B-A1ED8E37F2B2}" srcOrd="1" destOrd="0" presId="urn:microsoft.com/office/officeart/2005/8/layout/radial5"/>
    <dgm:cxn modelId="{9E7AE9D9-D15B-B348-B0E2-576E84D221F1}" type="presOf" srcId="{B6718EFD-7ED3-8147-A4E2-A61E3FE1A2CF}" destId="{BCDBF407-8F86-894E-A050-91F68F185865}" srcOrd="0" destOrd="0" presId="urn:microsoft.com/office/officeart/2005/8/layout/radial5"/>
    <dgm:cxn modelId="{86876DDC-2DDA-4D41-9BEC-EE1A648556C7}" type="presOf" srcId="{56C57517-9A92-C346-883C-9425837AE6D5}" destId="{8EC5F7EA-6EC2-984A-A5D2-94B6B7C97EE6}" srcOrd="0" destOrd="0" presId="urn:microsoft.com/office/officeart/2005/8/layout/radial5"/>
    <dgm:cxn modelId="{4825E6DC-EE8C-DA48-A5F0-99B9EF89D867}" type="presOf" srcId="{4DB4E936-D7D9-5345-ABA2-09BD5911A279}" destId="{D4C7E917-5E61-FD47-A252-9A8440399312}" srcOrd="0" destOrd="0" presId="urn:microsoft.com/office/officeart/2005/8/layout/radial5"/>
    <dgm:cxn modelId="{E7C755E3-3606-8E43-8A16-F369AC6F0E84}" type="presOf" srcId="{863F0776-B886-DD43-BC01-E5935834B993}" destId="{596165FE-6FE5-594C-96B5-A393C16DDCEF}" srcOrd="0" destOrd="0" presId="urn:microsoft.com/office/officeart/2005/8/layout/radial5"/>
    <dgm:cxn modelId="{4A3818E7-4B0B-1349-81F6-DB0490DAABA7}" srcId="{0CE844E7-BE80-8C4D-BB94-8B6F998352DC}" destId="{B688B465-B069-EE45-8FE2-86D1F85AFFCC}" srcOrd="8" destOrd="0" parTransId="{95A9C873-B4F5-BE43-B498-8F1A0BB251DC}" sibTransId="{FA0CB6DF-422E-7346-8A4C-CEA865D95013}"/>
    <dgm:cxn modelId="{EA9274E7-1F1E-E14B-9058-7AA4FD8D90E8}" srcId="{0CE844E7-BE80-8C4D-BB94-8B6F998352DC}" destId="{15474775-FCD7-A54C-BD74-0228F89EF0D8}" srcOrd="1" destOrd="0" parTransId="{A65E6E1E-5EBB-E341-B867-B286208F53ED}" sibTransId="{324B41C7-0844-4441-83EB-0D7867FB0832}"/>
    <dgm:cxn modelId="{145260E8-82E3-3245-910B-CD752585A66D}" type="presOf" srcId="{28BFF744-0185-0E45-99CB-9BCD3B4D76A6}" destId="{D37745CB-E185-CD40-BBC2-D629B047F854}" srcOrd="0" destOrd="0" presId="urn:microsoft.com/office/officeart/2005/8/layout/radial5"/>
    <dgm:cxn modelId="{082368EE-7640-3647-B6DD-7F3D32D7FE66}" srcId="{0CE844E7-BE80-8C4D-BB94-8B6F998352DC}" destId="{A2B94E58-A006-2647-B9F0-A6082A880455}" srcOrd="6" destOrd="0" parTransId="{7DDBC0E6-F84C-9542-A8E0-749EC97DF1F4}" sibTransId="{2DBD90BB-B801-A448-8E00-22CFF3D5383E}"/>
    <dgm:cxn modelId="{B31181F5-4B58-A043-9F2A-A74E04643B4B}" type="presOf" srcId="{FDC6AD46-C863-F04B-B8BE-76D0426DE7C9}" destId="{B7468762-F7DE-AB43-8A32-B716358DCE63}" srcOrd="0" destOrd="0" presId="urn:microsoft.com/office/officeart/2005/8/layout/radial5"/>
    <dgm:cxn modelId="{9CD373FA-273F-1741-88B7-FCED3D5FE320}" type="presOf" srcId="{7DDBC0E6-F84C-9542-A8E0-749EC97DF1F4}" destId="{59895454-F4A9-D640-A1C6-8DDDF11B281F}" srcOrd="1" destOrd="0" presId="urn:microsoft.com/office/officeart/2005/8/layout/radial5"/>
    <dgm:cxn modelId="{723704FC-C152-7F48-84F5-B517AD3DC4C0}" type="presOf" srcId="{4DB4E936-D7D9-5345-ABA2-09BD5911A279}" destId="{0D2CDB77-0136-8F44-9B2B-A3C0B28E4B5D}" srcOrd="1" destOrd="0" presId="urn:microsoft.com/office/officeart/2005/8/layout/radial5"/>
    <dgm:cxn modelId="{6CBCA857-860B-C34A-BFFD-4D0DCD5CC465}" type="presParOf" srcId="{C692BD9B-8F8C-6F4E-8B6C-C7D7602D371A}" destId="{58A9578A-6376-9E46-8834-5AEFC4878BB0}" srcOrd="0" destOrd="0" presId="urn:microsoft.com/office/officeart/2005/8/layout/radial5"/>
    <dgm:cxn modelId="{5CA11E18-2FBD-2043-AA25-0980C1E2B596}" type="presParOf" srcId="{C692BD9B-8F8C-6F4E-8B6C-C7D7602D371A}" destId="{C7DB9F48-4740-3B45-AAED-FCCE3D20A248}" srcOrd="1" destOrd="0" presId="urn:microsoft.com/office/officeart/2005/8/layout/radial5"/>
    <dgm:cxn modelId="{A527DC0D-3BB8-364D-BC20-24F2538050B9}" type="presParOf" srcId="{C7DB9F48-4740-3B45-AAED-FCCE3D20A248}" destId="{29E59AAC-0ADC-BB4B-BD6B-A1ED8E37F2B2}" srcOrd="0" destOrd="0" presId="urn:microsoft.com/office/officeart/2005/8/layout/radial5"/>
    <dgm:cxn modelId="{5423E729-1527-3446-8AD0-B3E2305E00E7}" type="presParOf" srcId="{C692BD9B-8F8C-6F4E-8B6C-C7D7602D371A}" destId="{3EB66812-8814-7F42-8CC2-1A2036DC2527}" srcOrd="2" destOrd="0" presId="urn:microsoft.com/office/officeart/2005/8/layout/radial5"/>
    <dgm:cxn modelId="{F2C0AD75-E5A8-224F-A9D3-AD5F809BBC9A}" type="presParOf" srcId="{C692BD9B-8F8C-6F4E-8B6C-C7D7602D371A}" destId="{183DC515-FBF1-5040-8F88-6589E48A894E}" srcOrd="3" destOrd="0" presId="urn:microsoft.com/office/officeart/2005/8/layout/radial5"/>
    <dgm:cxn modelId="{DDEA295F-CB8B-4D40-ABDE-FE258B139F62}" type="presParOf" srcId="{183DC515-FBF1-5040-8F88-6589E48A894E}" destId="{B6B8DE9E-7EF0-1A4C-8BE1-78DE480735BB}" srcOrd="0" destOrd="0" presId="urn:microsoft.com/office/officeart/2005/8/layout/radial5"/>
    <dgm:cxn modelId="{A3B5DD12-A688-194F-8A29-2C24887BEFDF}" type="presParOf" srcId="{C692BD9B-8F8C-6F4E-8B6C-C7D7602D371A}" destId="{5DA93147-0A75-1E4B-A152-46B0026C6E86}" srcOrd="4" destOrd="0" presId="urn:microsoft.com/office/officeart/2005/8/layout/radial5"/>
    <dgm:cxn modelId="{CBB7D644-872C-BC4A-8799-B38FD1A72154}" type="presParOf" srcId="{C692BD9B-8F8C-6F4E-8B6C-C7D7602D371A}" destId="{717C0A81-091B-164F-99C9-285F2A01438D}" srcOrd="5" destOrd="0" presId="urn:microsoft.com/office/officeart/2005/8/layout/radial5"/>
    <dgm:cxn modelId="{C6BA75CD-83A2-C74E-9988-3F81140F610F}" type="presParOf" srcId="{717C0A81-091B-164F-99C9-285F2A01438D}" destId="{BCEE1731-FCD2-134F-B69F-296010543816}" srcOrd="0" destOrd="0" presId="urn:microsoft.com/office/officeart/2005/8/layout/radial5"/>
    <dgm:cxn modelId="{17B52189-9144-9543-B4CC-39A36C2F554F}" type="presParOf" srcId="{C692BD9B-8F8C-6F4E-8B6C-C7D7602D371A}" destId="{C4344839-C85B-CA41-ABF6-8B94910978EA}" srcOrd="6" destOrd="0" presId="urn:microsoft.com/office/officeart/2005/8/layout/radial5"/>
    <dgm:cxn modelId="{576B6832-AF09-8A42-B8D3-F5939A716FB0}" type="presParOf" srcId="{C692BD9B-8F8C-6F4E-8B6C-C7D7602D371A}" destId="{596165FE-6FE5-594C-96B5-A393C16DDCEF}" srcOrd="7" destOrd="0" presId="urn:microsoft.com/office/officeart/2005/8/layout/radial5"/>
    <dgm:cxn modelId="{8B0703C6-2C16-7C4E-BEE1-A3BD6C887C19}" type="presParOf" srcId="{596165FE-6FE5-594C-96B5-A393C16DDCEF}" destId="{2FF01C4A-7E65-2D41-BA47-ED6027D4B3D3}" srcOrd="0" destOrd="0" presId="urn:microsoft.com/office/officeart/2005/8/layout/radial5"/>
    <dgm:cxn modelId="{2540F3D5-9AE9-5041-8E5D-7D7E8495002F}" type="presParOf" srcId="{C692BD9B-8F8C-6F4E-8B6C-C7D7602D371A}" destId="{8EC5F7EA-6EC2-984A-A5D2-94B6B7C97EE6}" srcOrd="8" destOrd="0" presId="urn:microsoft.com/office/officeart/2005/8/layout/radial5"/>
    <dgm:cxn modelId="{5F2E889D-A5B0-0E40-B98A-0634D8EF2E32}" type="presParOf" srcId="{C692BD9B-8F8C-6F4E-8B6C-C7D7602D371A}" destId="{DE15F5A0-C71B-C74F-B967-3B281A8773D5}" srcOrd="9" destOrd="0" presId="urn:microsoft.com/office/officeart/2005/8/layout/radial5"/>
    <dgm:cxn modelId="{AB61B71A-78B7-2743-A1C8-8E67660D7B06}" type="presParOf" srcId="{DE15F5A0-C71B-C74F-B967-3B281A8773D5}" destId="{7602FD37-A9FC-B24D-821D-C802E2118D40}" srcOrd="0" destOrd="0" presId="urn:microsoft.com/office/officeart/2005/8/layout/radial5"/>
    <dgm:cxn modelId="{DDE4EC7C-2BF9-C84E-BC8F-398B73750766}" type="presParOf" srcId="{C692BD9B-8F8C-6F4E-8B6C-C7D7602D371A}" destId="{AFDB8FE3-A9AB-274E-8645-742CFC842C0B}" srcOrd="10" destOrd="0" presId="urn:microsoft.com/office/officeart/2005/8/layout/radial5"/>
    <dgm:cxn modelId="{EF3142C8-84B7-974C-9C38-FBE45F785644}" type="presParOf" srcId="{C692BD9B-8F8C-6F4E-8B6C-C7D7602D371A}" destId="{BCDBF407-8F86-894E-A050-91F68F185865}" srcOrd="11" destOrd="0" presId="urn:microsoft.com/office/officeart/2005/8/layout/radial5"/>
    <dgm:cxn modelId="{04DEE70B-E838-FF47-B573-DC30A6F9000B}" type="presParOf" srcId="{BCDBF407-8F86-894E-A050-91F68F185865}" destId="{F5D85C7A-BA44-F34C-8069-09E9EEDC2470}" srcOrd="0" destOrd="0" presId="urn:microsoft.com/office/officeart/2005/8/layout/radial5"/>
    <dgm:cxn modelId="{BD11117A-EDCC-CF45-9B77-CC3DDF149121}" type="presParOf" srcId="{C692BD9B-8F8C-6F4E-8B6C-C7D7602D371A}" destId="{D37745CB-E185-CD40-BBC2-D629B047F854}" srcOrd="12" destOrd="0" presId="urn:microsoft.com/office/officeart/2005/8/layout/radial5"/>
    <dgm:cxn modelId="{B8CFB45D-4BCD-D74C-A9BC-942EE37A1CFD}" type="presParOf" srcId="{C692BD9B-8F8C-6F4E-8B6C-C7D7602D371A}" destId="{E14B4255-9232-A844-926E-3C54E0A4E768}" srcOrd="13" destOrd="0" presId="urn:microsoft.com/office/officeart/2005/8/layout/radial5"/>
    <dgm:cxn modelId="{55B16BD8-D036-9F4C-A79B-83854CE56AA9}" type="presParOf" srcId="{E14B4255-9232-A844-926E-3C54E0A4E768}" destId="{59895454-F4A9-D640-A1C6-8DDDF11B281F}" srcOrd="0" destOrd="0" presId="urn:microsoft.com/office/officeart/2005/8/layout/radial5"/>
    <dgm:cxn modelId="{AD510D18-244F-2D4C-86CA-9C704971BD25}" type="presParOf" srcId="{C692BD9B-8F8C-6F4E-8B6C-C7D7602D371A}" destId="{EB74669B-1602-0442-BEBC-AEA4A09CB0B9}" srcOrd="14" destOrd="0" presId="urn:microsoft.com/office/officeart/2005/8/layout/radial5"/>
    <dgm:cxn modelId="{9121D047-0A11-804F-8FAD-6F2DF6BBFB32}" type="presParOf" srcId="{C692BD9B-8F8C-6F4E-8B6C-C7D7602D371A}" destId="{B858A9AB-AF9B-8E4A-AB98-23E5ED8E90C5}" srcOrd="15" destOrd="0" presId="urn:microsoft.com/office/officeart/2005/8/layout/radial5"/>
    <dgm:cxn modelId="{20727FE4-9B21-AE48-B08C-1B699028838D}" type="presParOf" srcId="{B858A9AB-AF9B-8E4A-AB98-23E5ED8E90C5}" destId="{E8B5E5F1-EC81-F041-BAF8-0B45DC7DA821}" srcOrd="0" destOrd="0" presId="urn:microsoft.com/office/officeart/2005/8/layout/radial5"/>
    <dgm:cxn modelId="{DD2C7AA1-A365-1E44-9E59-D1201F39DFEB}" type="presParOf" srcId="{C692BD9B-8F8C-6F4E-8B6C-C7D7602D371A}" destId="{B7468762-F7DE-AB43-8A32-B716358DCE63}" srcOrd="16" destOrd="0" presId="urn:microsoft.com/office/officeart/2005/8/layout/radial5"/>
    <dgm:cxn modelId="{9D94A9D1-1712-4B49-9FEE-D5D418CBEC62}" type="presParOf" srcId="{C692BD9B-8F8C-6F4E-8B6C-C7D7602D371A}" destId="{EFFC24A3-0C4A-3E4D-953C-66091E9BFD58}" srcOrd="17" destOrd="0" presId="urn:microsoft.com/office/officeart/2005/8/layout/radial5"/>
    <dgm:cxn modelId="{569599D6-212C-7348-A08F-0E9F652F8E68}" type="presParOf" srcId="{EFFC24A3-0C4A-3E4D-953C-66091E9BFD58}" destId="{3F6AA1CF-226F-8648-BF2D-8F81D3E70FA8}" srcOrd="0" destOrd="0" presId="urn:microsoft.com/office/officeart/2005/8/layout/radial5"/>
    <dgm:cxn modelId="{26573650-C988-3E4A-8172-0E0D144017B2}" type="presParOf" srcId="{C692BD9B-8F8C-6F4E-8B6C-C7D7602D371A}" destId="{9533B79D-3994-CC45-8242-9EF077F2E2EE}" srcOrd="18" destOrd="0" presId="urn:microsoft.com/office/officeart/2005/8/layout/radial5"/>
    <dgm:cxn modelId="{BA7A3DAB-064D-B741-A9DB-BBB902C1E099}" type="presParOf" srcId="{C692BD9B-8F8C-6F4E-8B6C-C7D7602D371A}" destId="{FED7C769-8DF3-3B4E-95B4-1A86C1D11DBA}" srcOrd="19" destOrd="0" presId="urn:microsoft.com/office/officeart/2005/8/layout/radial5"/>
    <dgm:cxn modelId="{F2EE991A-22B7-EE42-B144-2F1C29CE64BE}" type="presParOf" srcId="{FED7C769-8DF3-3B4E-95B4-1A86C1D11DBA}" destId="{BE581527-71AC-F74A-A8BE-2C582C05A4F2}" srcOrd="0" destOrd="0" presId="urn:microsoft.com/office/officeart/2005/8/layout/radial5"/>
    <dgm:cxn modelId="{FC110549-DB15-FC4E-A05E-F4171F72FE4B}" type="presParOf" srcId="{C692BD9B-8F8C-6F4E-8B6C-C7D7602D371A}" destId="{C8D66D53-8F19-464F-A08F-0C18E5A78CA1}" srcOrd="20" destOrd="0" presId="urn:microsoft.com/office/officeart/2005/8/layout/radial5"/>
    <dgm:cxn modelId="{CC6C30AF-B45E-C646-9662-38ACD2E16C53}" type="presParOf" srcId="{C692BD9B-8F8C-6F4E-8B6C-C7D7602D371A}" destId="{D4C7E917-5E61-FD47-A252-9A8440399312}" srcOrd="21" destOrd="0" presId="urn:microsoft.com/office/officeart/2005/8/layout/radial5"/>
    <dgm:cxn modelId="{F5BF9D4B-3FD7-E14B-A726-D9DCEEA73F3E}" type="presParOf" srcId="{D4C7E917-5E61-FD47-A252-9A8440399312}" destId="{0D2CDB77-0136-8F44-9B2B-A3C0B28E4B5D}" srcOrd="0" destOrd="0" presId="urn:microsoft.com/office/officeart/2005/8/layout/radial5"/>
    <dgm:cxn modelId="{524DDE49-D705-AE47-846C-ECD573F934A2}" type="presParOf" srcId="{C692BD9B-8F8C-6F4E-8B6C-C7D7602D371A}" destId="{D47A0E07-B64B-5A42-BCDF-2365B7545951}" srcOrd="22"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759337-3BC8-5141-AB91-C955887C2BD5}">
      <dsp:nvSpPr>
        <dsp:cNvPr id="0" name=""/>
        <dsp:cNvSpPr/>
      </dsp:nvSpPr>
      <dsp:spPr>
        <a:xfrm>
          <a:off x="3286" y="202187"/>
          <a:ext cx="3203971" cy="1008000"/>
        </a:xfrm>
        <a:prstGeom prst="rect">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8920" tIns="142240" rIns="248920" bIns="142240" numCol="1" spcCol="1270" anchor="ctr" anchorCtr="0">
          <a:noAutofit/>
        </a:bodyPr>
        <a:lstStyle/>
        <a:p>
          <a:pPr marL="0" lvl="0" indent="0" algn="ctr" defTabSz="1555750">
            <a:lnSpc>
              <a:spcPct val="90000"/>
            </a:lnSpc>
            <a:spcBef>
              <a:spcPct val="0"/>
            </a:spcBef>
            <a:spcAft>
              <a:spcPct val="35000"/>
            </a:spcAft>
            <a:buNone/>
          </a:pPr>
          <a:r>
            <a:rPr lang="en-US" sz="3500" kern="1200" dirty="0">
              <a:latin typeface="Arial" panose="020B0604020202020204" pitchFamily="34" charset="0"/>
              <a:cs typeface="Arial" panose="020B0604020202020204" pitchFamily="34" charset="0"/>
            </a:rPr>
            <a:t>60%</a:t>
          </a:r>
        </a:p>
      </dsp:txBody>
      <dsp:txXfrm>
        <a:off x="3286" y="202187"/>
        <a:ext cx="3203971" cy="1008000"/>
      </dsp:txXfrm>
    </dsp:sp>
    <dsp:sp modelId="{DB64F262-9765-7948-B39D-69C4F4845B58}">
      <dsp:nvSpPr>
        <dsp:cNvPr id="0" name=""/>
        <dsp:cNvSpPr/>
      </dsp:nvSpPr>
      <dsp:spPr>
        <a:xfrm>
          <a:off x="3286" y="1210187"/>
          <a:ext cx="3203971" cy="1537199"/>
        </a:xfrm>
        <a:prstGeom prst="rect">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6690" tIns="186690" rIns="248920" bIns="280035" numCol="1" spcCol="1270" anchor="t" anchorCtr="0">
          <a:noAutofit/>
        </a:bodyPr>
        <a:lstStyle/>
        <a:p>
          <a:pPr marL="285750" lvl="1" indent="-285750" algn="l" defTabSz="1555750">
            <a:lnSpc>
              <a:spcPct val="90000"/>
            </a:lnSpc>
            <a:spcBef>
              <a:spcPct val="0"/>
            </a:spcBef>
            <a:spcAft>
              <a:spcPct val="15000"/>
            </a:spcAft>
            <a:buChar char="•"/>
          </a:pPr>
          <a:r>
            <a:rPr lang="en-US" sz="3500" kern="1200" dirty="0">
              <a:latin typeface="Arial" panose="020B0604020202020204" pitchFamily="34" charset="0"/>
              <a:cs typeface="Arial" panose="020B0604020202020204" pitchFamily="34" charset="0"/>
            </a:rPr>
            <a:t>Guideline- aligned care</a:t>
          </a:r>
        </a:p>
      </dsp:txBody>
      <dsp:txXfrm>
        <a:off x="3286" y="1210187"/>
        <a:ext cx="3203971" cy="1537199"/>
      </dsp:txXfrm>
    </dsp:sp>
    <dsp:sp modelId="{1AA0AB2E-BD08-A549-AF0B-632CFB4FBC5C}">
      <dsp:nvSpPr>
        <dsp:cNvPr id="0" name=""/>
        <dsp:cNvSpPr/>
      </dsp:nvSpPr>
      <dsp:spPr>
        <a:xfrm>
          <a:off x="3655814" y="202187"/>
          <a:ext cx="3203971" cy="1008000"/>
        </a:xfrm>
        <a:prstGeom prst="rect">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8920" tIns="142240" rIns="248920" bIns="142240" numCol="1" spcCol="1270" anchor="ctr" anchorCtr="0">
          <a:noAutofit/>
        </a:bodyPr>
        <a:lstStyle/>
        <a:p>
          <a:pPr marL="0" lvl="0" indent="0" algn="ctr" defTabSz="1555750">
            <a:lnSpc>
              <a:spcPct val="90000"/>
            </a:lnSpc>
            <a:spcBef>
              <a:spcPct val="0"/>
            </a:spcBef>
            <a:spcAft>
              <a:spcPct val="35000"/>
            </a:spcAft>
            <a:buNone/>
          </a:pPr>
          <a:r>
            <a:rPr lang="en-US" sz="3500" kern="1200" dirty="0">
              <a:latin typeface="Arial" panose="020B0604020202020204" pitchFamily="34" charset="0"/>
              <a:cs typeface="Arial" panose="020B0604020202020204" pitchFamily="34" charset="0"/>
            </a:rPr>
            <a:t>30%</a:t>
          </a:r>
        </a:p>
      </dsp:txBody>
      <dsp:txXfrm>
        <a:off x="3655814" y="202187"/>
        <a:ext cx="3203971" cy="1008000"/>
      </dsp:txXfrm>
    </dsp:sp>
    <dsp:sp modelId="{E9DC4D1E-4570-0E49-B2A4-54CFBC953076}">
      <dsp:nvSpPr>
        <dsp:cNvPr id="0" name=""/>
        <dsp:cNvSpPr/>
      </dsp:nvSpPr>
      <dsp:spPr>
        <a:xfrm>
          <a:off x="3655814" y="1210187"/>
          <a:ext cx="3203971" cy="1537199"/>
        </a:xfrm>
        <a:prstGeom prst="rect">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6690" tIns="186690" rIns="248920" bIns="280035" numCol="1" spcCol="1270" anchor="t" anchorCtr="0">
          <a:noAutofit/>
        </a:bodyPr>
        <a:lstStyle/>
        <a:p>
          <a:pPr marL="285750" lvl="1" indent="-285750" algn="l" defTabSz="1555750">
            <a:lnSpc>
              <a:spcPct val="90000"/>
            </a:lnSpc>
            <a:spcBef>
              <a:spcPct val="0"/>
            </a:spcBef>
            <a:spcAft>
              <a:spcPct val="15000"/>
            </a:spcAft>
            <a:buChar char="•"/>
          </a:pPr>
          <a:r>
            <a:rPr lang="en-US" sz="3500" kern="1200" dirty="0">
              <a:latin typeface="Arial" panose="020B0604020202020204" pitchFamily="34" charset="0"/>
              <a:cs typeface="Arial" panose="020B0604020202020204" pitchFamily="34" charset="0"/>
            </a:rPr>
            <a:t>Low value care / waste</a:t>
          </a:r>
        </a:p>
      </dsp:txBody>
      <dsp:txXfrm>
        <a:off x="3655814" y="1210187"/>
        <a:ext cx="3203971" cy="1537199"/>
      </dsp:txXfrm>
    </dsp:sp>
    <dsp:sp modelId="{DF799FF5-B3F7-954F-A0E3-5C9AB08CE4AB}">
      <dsp:nvSpPr>
        <dsp:cNvPr id="0" name=""/>
        <dsp:cNvSpPr/>
      </dsp:nvSpPr>
      <dsp:spPr>
        <a:xfrm>
          <a:off x="7308342" y="202187"/>
          <a:ext cx="3203971" cy="1008000"/>
        </a:xfrm>
        <a:prstGeom prst="rect">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8920" tIns="142240" rIns="248920" bIns="142240" numCol="1" spcCol="1270" anchor="ctr" anchorCtr="0">
          <a:noAutofit/>
        </a:bodyPr>
        <a:lstStyle/>
        <a:p>
          <a:pPr marL="0" lvl="0" indent="0" algn="ctr" defTabSz="1555750">
            <a:lnSpc>
              <a:spcPct val="90000"/>
            </a:lnSpc>
            <a:spcBef>
              <a:spcPct val="0"/>
            </a:spcBef>
            <a:spcAft>
              <a:spcPct val="35000"/>
            </a:spcAft>
            <a:buNone/>
          </a:pPr>
          <a:r>
            <a:rPr lang="en-US" sz="3500" kern="1200" dirty="0">
              <a:latin typeface="Arial" panose="020B0604020202020204" pitchFamily="34" charset="0"/>
              <a:cs typeface="Arial" panose="020B0604020202020204" pitchFamily="34" charset="0"/>
            </a:rPr>
            <a:t>10%</a:t>
          </a:r>
        </a:p>
      </dsp:txBody>
      <dsp:txXfrm>
        <a:off x="7308342" y="202187"/>
        <a:ext cx="3203971" cy="1008000"/>
      </dsp:txXfrm>
    </dsp:sp>
    <dsp:sp modelId="{B9607673-076C-F34C-A992-BC1117C3DDEC}">
      <dsp:nvSpPr>
        <dsp:cNvPr id="0" name=""/>
        <dsp:cNvSpPr/>
      </dsp:nvSpPr>
      <dsp:spPr>
        <a:xfrm>
          <a:off x="7308342" y="1210187"/>
          <a:ext cx="3203971" cy="1537199"/>
        </a:xfrm>
        <a:prstGeom prst="rect">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6690" tIns="186690" rIns="248920" bIns="280035" numCol="1" spcCol="1270" anchor="t" anchorCtr="0">
          <a:noAutofit/>
        </a:bodyPr>
        <a:lstStyle/>
        <a:p>
          <a:pPr marL="285750" lvl="1" indent="-285750" algn="l" defTabSz="1555750">
            <a:lnSpc>
              <a:spcPct val="90000"/>
            </a:lnSpc>
            <a:spcBef>
              <a:spcPct val="0"/>
            </a:spcBef>
            <a:spcAft>
              <a:spcPct val="15000"/>
            </a:spcAft>
            <a:buChar char="•"/>
          </a:pPr>
          <a:r>
            <a:rPr lang="en-US" sz="3500" kern="1200" dirty="0">
              <a:latin typeface="Arial" panose="020B0604020202020204" pitchFamily="34" charset="0"/>
              <a:cs typeface="Arial" panose="020B0604020202020204" pitchFamily="34" charset="0"/>
            </a:rPr>
            <a:t>Harmful Care</a:t>
          </a:r>
        </a:p>
      </dsp:txBody>
      <dsp:txXfrm>
        <a:off x="7308342" y="1210187"/>
        <a:ext cx="3203971" cy="15371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7879F5-75A1-44F9-80CD-3358CAB9957F}">
      <dsp:nvSpPr>
        <dsp:cNvPr id="0" name=""/>
        <dsp:cNvSpPr/>
      </dsp:nvSpPr>
      <dsp:spPr>
        <a:xfrm rot="5400000">
          <a:off x="-103005" y="106140"/>
          <a:ext cx="686703" cy="480692"/>
        </a:xfrm>
        <a:prstGeom prst="chevron">
          <a:avLst/>
        </a:prstGeom>
        <a:solidFill>
          <a:schemeClr val="accent5">
            <a:alpha val="90000"/>
            <a:hueOff val="0"/>
            <a:satOff val="0"/>
            <a:lumOff val="0"/>
            <a:alphaOff val="0"/>
          </a:schemeClr>
        </a:solidFill>
        <a:ln w="55000" cap="flat" cmpd="thickThin" algn="ctr">
          <a:solidFill>
            <a:schemeClr val="accent5">
              <a:alpha val="90000"/>
              <a:hueOff val="0"/>
              <a:satOff val="0"/>
              <a:lumOff val="0"/>
              <a:alphaOff val="0"/>
            </a:schemeClr>
          </a:solidFill>
          <a:prstDash val="solid"/>
        </a:ln>
        <a:effectLst>
          <a:outerShdw blurRad="50800" dist="38100" dir="5400000" rotWithShape="0">
            <a:srgbClr val="000000">
              <a:alpha val="35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Arial" panose="020B0604020202020204" pitchFamily="34" charset="0"/>
              <a:cs typeface="Arial" panose="020B0604020202020204" pitchFamily="34" charset="0"/>
            </a:rPr>
            <a:t>2005</a:t>
          </a:r>
          <a:endParaRPr lang="en-US" sz="1400" kern="1200" dirty="0">
            <a:latin typeface="Arial" panose="020B0604020202020204" pitchFamily="34" charset="0"/>
            <a:cs typeface="Arial" panose="020B0604020202020204" pitchFamily="34" charset="0"/>
          </a:endParaRPr>
        </a:p>
      </dsp:txBody>
      <dsp:txXfrm rot="-5400000">
        <a:off x="1" y="243480"/>
        <a:ext cx="480692" cy="206011"/>
      </dsp:txXfrm>
    </dsp:sp>
    <dsp:sp modelId="{76F3B34F-43FA-4B4A-A22A-510B88E2A73F}">
      <dsp:nvSpPr>
        <dsp:cNvPr id="0" name=""/>
        <dsp:cNvSpPr/>
      </dsp:nvSpPr>
      <dsp:spPr>
        <a:xfrm rot="5400000">
          <a:off x="5634801" y="-5150973"/>
          <a:ext cx="446357" cy="10754574"/>
        </a:xfrm>
        <a:prstGeom prst="round2SameRect">
          <a:avLst/>
        </a:prstGeom>
        <a:solidFill>
          <a:schemeClr val="lt1">
            <a:alpha val="90000"/>
            <a:hueOff val="0"/>
            <a:satOff val="0"/>
            <a:lumOff val="0"/>
            <a:alphaOff val="0"/>
          </a:schemeClr>
        </a:solidFill>
        <a:ln w="55000" cap="flat" cmpd="thickThin" algn="ctr">
          <a:solidFill>
            <a:schemeClr val="accent5">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0" lvl="1" indent="0" algn="l" defTabSz="622300">
            <a:lnSpc>
              <a:spcPct val="100000"/>
            </a:lnSpc>
            <a:spcBef>
              <a:spcPct val="0"/>
            </a:spcBef>
            <a:spcAft>
              <a:spcPts val="0"/>
            </a:spcAft>
            <a:buNone/>
          </a:pPr>
          <a:r>
            <a:rPr lang="en-US" sz="1400" b="1" i="1" kern="1200" dirty="0">
              <a:solidFill>
                <a:srgbClr val="00B0F0"/>
              </a:solidFill>
              <a:latin typeface="Arial" panose="020B0604020202020204" pitchFamily="34" charset="0"/>
              <a:ea typeface="+mn-ea"/>
              <a:cs typeface="Arial" panose="020B0604020202020204" pitchFamily="34" charset="0"/>
              <a:hlinkClick xmlns:r="http://schemas.openxmlformats.org/officeDocument/2006/relationships" r:id="rId1">
                <a:extLst>
                  <a:ext uri="{A12FA001-AC4F-418D-AE19-62706E023703}">
                    <ahyp:hlinkClr xmlns:ahyp="http://schemas.microsoft.com/office/drawing/2018/hyperlinkcolor" val="tx"/>
                  </a:ext>
                </a:extLst>
              </a:hlinkClick>
            </a:rPr>
            <a:t>National Clinical Decision Support Roadmap</a:t>
          </a:r>
          <a:r>
            <a:rPr lang="en-US" sz="1400" b="1" i="1" kern="1200" dirty="0">
              <a:latin typeface="Arial" panose="020B0604020202020204" pitchFamily="34" charset="0"/>
              <a:cs typeface="Arial" panose="020B0604020202020204" pitchFamily="34" charset="0"/>
            </a:rPr>
            <a:t>, </a:t>
          </a:r>
          <a:r>
            <a:rPr lang="en-US" sz="1400" b="1" i="1" kern="1200" dirty="0">
              <a:solidFill>
                <a:srgbClr val="00B0F0"/>
              </a:solidFill>
              <a:latin typeface="Arial" panose="020B0604020202020204" pitchFamily="34" charset="0"/>
              <a:cs typeface="Arial" panose="020B0604020202020204" pitchFamily="34" charset="0"/>
              <a:hlinkClick xmlns:r="http://schemas.openxmlformats.org/officeDocument/2006/relationships" r:id="rId2">
                <a:extLst>
                  <a:ext uri="{A12FA001-AC4F-418D-AE19-62706E023703}">
                    <ahyp:hlinkClr xmlns:ahyp="http://schemas.microsoft.com/office/drawing/2018/hyperlinkcolor" val="tx"/>
                  </a:ext>
                </a:extLst>
              </a:hlinkClick>
            </a:rPr>
            <a:t>CDS 5 Rights</a:t>
          </a:r>
          <a:r>
            <a:rPr lang="en-US" sz="1400" b="1" i="1" kern="1200" dirty="0">
              <a:latin typeface="Arial" panose="020B0604020202020204" pitchFamily="34" charset="0"/>
              <a:cs typeface="Arial" panose="020B0604020202020204" pitchFamily="34" charset="0"/>
            </a:rPr>
            <a:t>:  </a:t>
          </a:r>
          <a:r>
            <a:rPr lang="en-US" sz="1400" b="0" i="0" kern="1200" dirty="0">
              <a:latin typeface="Arial" panose="020B0604020202020204" pitchFamily="34" charset="0"/>
              <a:cs typeface="Arial" panose="020B0604020202020204" pitchFamily="34" charset="0"/>
            </a:rPr>
            <a:t>Roadmap</a:t>
          </a:r>
          <a:r>
            <a:rPr lang="en-US" sz="1400" b="1" i="1" kern="1200" dirty="0">
              <a:latin typeface="Arial" panose="020B0604020202020204" pitchFamily="34" charset="0"/>
              <a:cs typeface="Arial" panose="020B0604020202020204" pitchFamily="34" charset="0"/>
            </a:rPr>
            <a:t> </a:t>
          </a:r>
          <a:r>
            <a:rPr lang="en-US" sz="1400" b="0" i="0" kern="1200" dirty="0">
              <a:latin typeface="Arial" panose="020B0604020202020204" pitchFamily="34" charset="0"/>
              <a:cs typeface="Arial" panose="020B0604020202020204" pitchFamily="34" charset="0"/>
            </a:rPr>
            <a:t>requested by ONC, </a:t>
          </a:r>
          <a:r>
            <a:rPr lang="en-US" sz="1400" kern="1200" dirty="0">
              <a:latin typeface="Arial" panose="020B0604020202020204" pitchFamily="34" charset="0"/>
              <a:cs typeface="Arial" panose="020B0604020202020204" pitchFamily="34" charset="0"/>
            </a:rPr>
            <a:t>presented to HHS Secretary, called for steps ACT now taking (e.g., Steering Committee/targets/scale); both provide foundation for ACT methods, tools, collaborations</a:t>
          </a:r>
        </a:p>
      </dsp:txBody>
      <dsp:txXfrm rot="-5400000">
        <a:off x="480693" y="24924"/>
        <a:ext cx="10732785" cy="402779"/>
      </dsp:txXfrm>
    </dsp:sp>
    <dsp:sp modelId="{86CA3D9C-91B7-4970-A19D-BBC742F91E47}">
      <dsp:nvSpPr>
        <dsp:cNvPr id="0" name=""/>
        <dsp:cNvSpPr/>
      </dsp:nvSpPr>
      <dsp:spPr>
        <a:xfrm rot="5400000">
          <a:off x="-103005" y="719024"/>
          <a:ext cx="686703" cy="480692"/>
        </a:xfrm>
        <a:prstGeom prst="chevron">
          <a:avLst/>
        </a:prstGeom>
        <a:solidFill>
          <a:schemeClr val="accent5">
            <a:alpha val="90000"/>
            <a:hueOff val="0"/>
            <a:satOff val="0"/>
            <a:lumOff val="0"/>
            <a:alphaOff val="-5714"/>
          </a:schemeClr>
        </a:solidFill>
        <a:ln w="55000" cap="flat" cmpd="thickThin" algn="ctr">
          <a:solidFill>
            <a:schemeClr val="accent5">
              <a:alpha val="90000"/>
              <a:hueOff val="0"/>
              <a:satOff val="0"/>
              <a:lumOff val="0"/>
              <a:alphaOff val="-5714"/>
            </a:schemeClr>
          </a:solidFill>
          <a:prstDash val="solid"/>
        </a:ln>
        <a:effectLst>
          <a:outerShdw blurRad="50800" dist="38100" dir="5400000" rotWithShape="0">
            <a:srgbClr val="000000">
              <a:alpha val="35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Arial" panose="020B0604020202020204" pitchFamily="34" charset="0"/>
              <a:cs typeface="Arial" panose="020B0604020202020204" pitchFamily="34" charset="0"/>
            </a:rPr>
            <a:t>2011</a:t>
          </a:r>
          <a:endParaRPr lang="en-US" sz="1400" kern="1200" dirty="0">
            <a:latin typeface="Arial" panose="020B0604020202020204" pitchFamily="34" charset="0"/>
            <a:cs typeface="Arial" panose="020B0604020202020204" pitchFamily="34" charset="0"/>
          </a:endParaRPr>
        </a:p>
      </dsp:txBody>
      <dsp:txXfrm rot="-5400000">
        <a:off x="1" y="856364"/>
        <a:ext cx="480692" cy="206011"/>
      </dsp:txXfrm>
    </dsp:sp>
    <dsp:sp modelId="{F722925B-0C17-4F4F-86F8-DB5B0C044BD4}">
      <dsp:nvSpPr>
        <dsp:cNvPr id="0" name=""/>
        <dsp:cNvSpPr/>
      </dsp:nvSpPr>
      <dsp:spPr>
        <a:xfrm rot="5400000">
          <a:off x="5634801" y="-4538089"/>
          <a:ext cx="446357" cy="10754574"/>
        </a:xfrm>
        <a:prstGeom prst="round2SameRect">
          <a:avLst/>
        </a:prstGeom>
        <a:solidFill>
          <a:schemeClr val="lt1">
            <a:alpha val="90000"/>
            <a:hueOff val="0"/>
            <a:satOff val="0"/>
            <a:lumOff val="0"/>
            <a:alphaOff val="0"/>
          </a:schemeClr>
        </a:solidFill>
        <a:ln w="55000" cap="flat" cmpd="thickThin" algn="ctr">
          <a:solidFill>
            <a:schemeClr val="accent5">
              <a:alpha val="90000"/>
              <a:hueOff val="0"/>
              <a:satOff val="0"/>
              <a:lumOff val="0"/>
              <a:alphaOff val="-5714"/>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0" lvl="1" indent="0" algn="l" defTabSz="622300">
            <a:lnSpc>
              <a:spcPct val="100000"/>
            </a:lnSpc>
            <a:spcBef>
              <a:spcPct val="0"/>
            </a:spcBef>
            <a:spcAft>
              <a:spcPts val="0"/>
            </a:spcAft>
            <a:buNone/>
          </a:pPr>
          <a:r>
            <a:rPr lang="en-US" sz="1400" b="1" i="1" kern="1200" dirty="0">
              <a:solidFill>
                <a:prstClr val="black">
                  <a:hueOff val="0"/>
                  <a:satOff val="0"/>
                  <a:lumOff val="0"/>
                  <a:alphaOff val="0"/>
                </a:prstClr>
              </a:solidFill>
              <a:latin typeface="Arial" panose="020B0604020202020204" pitchFamily="34" charset="0"/>
              <a:ea typeface="+mn-ea"/>
              <a:cs typeface="Arial" panose="020B0604020202020204" pitchFamily="34" charset="0"/>
            </a:rPr>
            <a:t>Workflow Reengineering Worksheets (WRWs) and Methods: </a:t>
          </a:r>
          <a:r>
            <a:rPr lang="en-US" sz="1400" i="0" kern="1200" dirty="0">
              <a:solidFill>
                <a:prstClr val="black">
                  <a:hueOff val="0"/>
                  <a:satOff val="0"/>
                  <a:lumOff val="0"/>
                  <a:alphaOff val="0"/>
                </a:prstClr>
              </a:solidFill>
              <a:latin typeface="Arial" panose="020B0604020202020204" pitchFamily="34" charset="0"/>
              <a:ea typeface="+mn-ea"/>
              <a:cs typeface="Arial" panose="020B0604020202020204" pitchFamily="34" charset="0"/>
            </a:rPr>
            <a:t>early use within and across organizations via the </a:t>
          </a:r>
          <a:r>
            <a:rPr lang="en-US" sz="1400" b="1" i="1" kern="1200" dirty="0">
              <a:solidFill>
                <a:srgbClr val="00B0F0"/>
              </a:solidFill>
              <a:latin typeface="Arial" panose="020B0604020202020204" pitchFamily="34" charset="0"/>
              <a:ea typeface="+mn-ea"/>
              <a:cs typeface="Arial" panose="020B0604020202020204" pitchFamily="34" charset="0"/>
              <a:hlinkClick xmlns:r="http://schemas.openxmlformats.org/officeDocument/2006/relationships" r:id="rId3">
                <a:extLst>
                  <a:ext uri="{A12FA001-AC4F-418D-AE19-62706E023703}">
                    <ahyp:hlinkClr xmlns:ahyp="http://schemas.microsoft.com/office/drawing/2018/hyperlinkcolor" val="tx"/>
                  </a:ext>
                </a:extLst>
              </a:hlinkClick>
            </a:rPr>
            <a:t>CDS Collaborative for Performance Improvement</a:t>
          </a:r>
          <a:r>
            <a:rPr lang="en-US" sz="1400" b="1" i="0" kern="1200" dirty="0">
              <a:solidFill>
                <a:srgbClr val="00B0F0"/>
              </a:solidFill>
              <a:latin typeface="Arial" panose="020B0604020202020204" pitchFamily="34" charset="0"/>
              <a:ea typeface="+mn-ea"/>
              <a:cs typeface="Arial" panose="020B0604020202020204" pitchFamily="34" charset="0"/>
            </a:rPr>
            <a:t> </a:t>
          </a:r>
          <a:r>
            <a:rPr lang="en-US" sz="1400" i="0" kern="1200" dirty="0">
              <a:solidFill>
                <a:prstClr val="black">
                  <a:hueOff val="0"/>
                  <a:satOff val="0"/>
                  <a:lumOff val="0"/>
                  <a:alphaOff val="0"/>
                </a:prstClr>
              </a:solidFill>
              <a:latin typeface="Arial" panose="020B0604020202020204" pitchFamily="34" charset="0"/>
              <a:ea typeface="+mn-ea"/>
              <a:cs typeface="Arial" panose="020B0604020202020204" pitchFamily="34" charset="0"/>
            </a:rPr>
            <a:t>(initially funded by CHCF)</a:t>
          </a:r>
        </a:p>
      </dsp:txBody>
      <dsp:txXfrm rot="-5400000">
        <a:off x="480693" y="637808"/>
        <a:ext cx="10732785" cy="402779"/>
      </dsp:txXfrm>
    </dsp:sp>
    <dsp:sp modelId="{8DD5E268-F70A-4378-B4D4-AC20FE8EABA6}">
      <dsp:nvSpPr>
        <dsp:cNvPr id="0" name=""/>
        <dsp:cNvSpPr/>
      </dsp:nvSpPr>
      <dsp:spPr>
        <a:xfrm rot="5400000">
          <a:off x="-103005" y="1331908"/>
          <a:ext cx="686703" cy="480692"/>
        </a:xfrm>
        <a:prstGeom prst="chevron">
          <a:avLst/>
        </a:prstGeom>
        <a:solidFill>
          <a:schemeClr val="accent5">
            <a:alpha val="90000"/>
            <a:hueOff val="0"/>
            <a:satOff val="0"/>
            <a:lumOff val="0"/>
            <a:alphaOff val="-11429"/>
          </a:schemeClr>
        </a:solidFill>
        <a:ln w="55000" cap="flat" cmpd="thickThin" algn="ctr">
          <a:solidFill>
            <a:schemeClr val="accent5">
              <a:alpha val="90000"/>
              <a:hueOff val="0"/>
              <a:satOff val="0"/>
              <a:lumOff val="0"/>
              <a:alphaOff val="-11429"/>
            </a:schemeClr>
          </a:solidFill>
          <a:prstDash val="solid"/>
        </a:ln>
        <a:effectLst>
          <a:outerShdw blurRad="50800" dist="38100" dir="5400000" rotWithShape="0">
            <a:srgbClr val="000000">
              <a:alpha val="35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endParaRPr lang="en-US" sz="1400" b="1" kern="1200" dirty="0">
            <a:latin typeface="Arial" panose="020B0604020202020204" pitchFamily="34" charset="0"/>
            <a:cs typeface="Arial" panose="020B0604020202020204" pitchFamily="34" charset="0"/>
          </a:endParaRPr>
        </a:p>
        <a:p>
          <a:pPr marL="0" lvl="0" indent="0" algn="ctr" defTabSz="622300">
            <a:lnSpc>
              <a:spcPct val="90000"/>
            </a:lnSpc>
            <a:spcBef>
              <a:spcPct val="0"/>
            </a:spcBef>
            <a:spcAft>
              <a:spcPct val="35000"/>
            </a:spcAft>
            <a:buNone/>
          </a:pPr>
          <a:r>
            <a:rPr lang="en-US" sz="1400" b="1" kern="1200" dirty="0">
              <a:latin typeface="Arial" panose="020B0604020202020204" pitchFamily="34" charset="0"/>
              <a:cs typeface="Arial" panose="020B0604020202020204" pitchFamily="34" charset="0"/>
            </a:rPr>
            <a:t>2012</a:t>
          </a:r>
          <a:r>
            <a:rPr lang="en-US" sz="1400" kern="1200" dirty="0">
              <a:latin typeface="Arial" panose="020B0604020202020204" pitchFamily="34" charset="0"/>
              <a:cs typeface="Arial" panose="020B0604020202020204" pitchFamily="34" charset="0"/>
            </a:rPr>
            <a:t>	</a:t>
          </a:r>
        </a:p>
      </dsp:txBody>
      <dsp:txXfrm rot="-5400000">
        <a:off x="1" y="1469248"/>
        <a:ext cx="480692" cy="206011"/>
      </dsp:txXfrm>
    </dsp:sp>
    <dsp:sp modelId="{CB7EFA70-1CF1-4A22-B6FE-FBDF57FED45B}">
      <dsp:nvSpPr>
        <dsp:cNvPr id="0" name=""/>
        <dsp:cNvSpPr/>
      </dsp:nvSpPr>
      <dsp:spPr>
        <a:xfrm rot="5400000">
          <a:off x="5634683" y="-3954813"/>
          <a:ext cx="446591" cy="10754574"/>
        </a:xfrm>
        <a:prstGeom prst="round2SameRect">
          <a:avLst/>
        </a:prstGeom>
        <a:solidFill>
          <a:schemeClr val="lt1">
            <a:alpha val="90000"/>
            <a:hueOff val="0"/>
            <a:satOff val="0"/>
            <a:lumOff val="0"/>
            <a:alphaOff val="0"/>
          </a:schemeClr>
        </a:solidFill>
        <a:ln w="55000" cap="flat" cmpd="thickThin" algn="ctr">
          <a:solidFill>
            <a:schemeClr val="accent5">
              <a:alpha val="90000"/>
              <a:hueOff val="0"/>
              <a:satOff val="0"/>
              <a:lumOff val="0"/>
              <a:alphaOff val="-11429"/>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0" lvl="1" indent="0" algn="l" defTabSz="622300">
            <a:lnSpc>
              <a:spcPct val="100000"/>
            </a:lnSpc>
            <a:spcBef>
              <a:spcPct val="0"/>
            </a:spcBef>
            <a:spcAft>
              <a:spcPts val="0"/>
            </a:spcAft>
            <a:buNone/>
          </a:pPr>
          <a:r>
            <a:rPr lang="en-US" sz="1400" b="1" i="1" kern="1200" dirty="0">
              <a:solidFill>
                <a:srgbClr val="00B0F0"/>
              </a:solidFill>
              <a:latin typeface="Arial" panose="020B0604020202020204" pitchFamily="34" charset="0"/>
              <a:ea typeface="+mn-ea"/>
              <a:cs typeface="Arial" panose="020B0604020202020204" pitchFamily="34" charset="0"/>
              <a:hlinkClick xmlns:r="http://schemas.openxmlformats.org/officeDocument/2006/relationships" r:id="rId4">
                <a:extLst>
                  <a:ext uri="{A12FA001-AC4F-418D-AE19-62706E023703}">
                    <ahyp:hlinkClr xmlns:ahyp="http://schemas.microsoft.com/office/drawing/2018/hyperlinkcolor" val="tx"/>
                  </a:ext>
                </a:extLst>
              </a:hlinkClick>
            </a:rPr>
            <a:t>HIMSS Guide to improving Outcomes with CDS (2e)</a:t>
          </a:r>
          <a:r>
            <a:rPr lang="en-US" sz="1400" b="1" i="1" kern="1200" dirty="0">
              <a:solidFill>
                <a:srgbClr val="00B0F0"/>
              </a:solidFill>
              <a:latin typeface="Arial" panose="020B0604020202020204" pitchFamily="34" charset="0"/>
              <a:ea typeface="+mn-ea"/>
              <a:cs typeface="Arial" panose="020B0604020202020204" pitchFamily="34" charset="0"/>
            </a:rPr>
            <a:t>: </a:t>
          </a:r>
          <a:r>
            <a:rPr lang="en-US" sz="1400" i="0" kern="1200" dirty="0">
              <a:solidFill>
                <a:prstClr val="black">
                  <a:hueOff val="0"/>
                  <a:satOff val="0"/>
                  <a:lumOff val="0"/>
                  <a:alphaOff val="0"/>
                </a:prstClr>
              </a:solidFill>
              <a:latin typeface="Arial" panose="020B0604020202020204" pitchFamily="34" charset="0"/>
              <a:ea typeface="+mn-ea"/>
              <a:cs typeface="Arial" panose="020B0604020202020204" pitchFamily="34" charset="0"/>
            </a:rPr>
            <a:t>further guidance on using WRWs, getting CDS 5 Rights right; still widely used/cited</a:t>
          </a:r>
          <a:r>
            <a:rPr lang="en-US" sz="1400" i="1" kern="1200" dirty="0">
              <a:solidFill>
                <a:prstClr val="black">
                  <a:hueOff val="0"/>
                  <a:satOff val="0"/>
                  <a:lumOff val="0"/>
                  <a:alphaOff val="0"/>
                </a:prstClr>
              </a:solidFill>
              <a:latin typeface="Arial" panose="020B0604020202020204" pitchFamily="34" charset="0"/>
              <a:ea typeface="+mn-ea"/>
              <a:cs typeface="Arial" panose="020B0604020202020204" pitchFamily="34" charset="0"/>
            </a:rPr>
            <a:t> </a:t>
          </a:r>
        </a:p>
      </dsp:txBody>
      <dsp:txXfrm rot="-5400000">
        <a:off x="480692" y="1220979"/>
        <a:ext cx="10732773" cy="402989"/>
      </dsp:txXfrm>
    </dsp:sp>
    <dsp:sp modelId="{09D1BB96-ACE7-4F29-AAB0-85C474EE7AEE}">
      <dsp:nvSpPr>
        <dsp:cNvPr id="0" name=""/>
        <dsp:cNvSpPr/>
      </dsp:nvSpPr>
      <dsp:spPr>
        <a:xfrm rot="5400000">
          <a:off x="-103005" y="1944792"/>
          <a:ext cx="686703" cy="480692"/>
        </a:xfrm>
        <a:prstGeom prst="chevron">
          <a:avLst/>
        </a:prstGeom>
        <a:solidFill>
          <a:schemeClr val="accent5">
            <a:alpha val="90000"/>
            <a:hueOff val="0"/>
            <a:satOff val="0"/>
            <a:lumOff val="0"/>
            <a:alphaOff val="-17143"/>
          </a:schemeClr>
        </a:solidFill>
        <a:ln w="55000" cap="flat" cmpd="thickThin" algn="ctr">
          <a:solidFill>
            <a:schemeClr val="accent5">
              <a:alpha val="90000"/>
              <a:hueOff val="0"/>
              <a:satOff val="0"/>
              <a:lumOff val="0"/>
              <a:alphaOff val="-17143"/>
            </a:schemeClr>
          </a:solidFill>
          <a:prstDash val="solid"/>
        </a:ln>
        <a:effectLst>
          <a:outerShdw blurRad="50800" dist="38100" dir="5400000" rotWithShape="0">
            <a:srgbClr val="000000">
              <a:alpha val="35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Arial" panose="020B0604020202020204" pitchFamily="34" charset="0"/>
              <a:cs typeface="Arial" panose="020B0604020202020204" pitchFamily="34" charset="0"/>
            </a:rPr>
            <a:t>2016</a:t>
          </a:r>
          <a:endParaRPr lang="en-US" sz="1400" kern="1200" dirty="0">
            <a:latin typeface="Arial" panose="020B0604020202020204" pitchFamily="34" charset="0"/>
            <a:cs typeface="Arial" panose="020B0604020202020204" pitchFamily="34" charset="0"/>
          </a:endParaRPr>
        </a:p>
      </dsp:txBody>
      <dsp:txXfrm rot="-5400000">
        <a:off x="1" y="2082132"/>
        <a:ext cx="480692" cy="206011"/>
      </dsp:txXfrm>
    </dsp:sp>
    <dsp:sp modelId="{303DF235-9A39-4A03-9819-B3B6E68B68A6}">
      <dsp:nvSpPr>
        <dsp:cNvPr id="0" name=""/>
        <dsp:cNvSpPr/>
      </dsp:nvSpPr>
      <dsp:spPr>
        <a:xfrm rot="5400000">
          <a:off x="5634801" y="-3312321"/>
          <a:ext cx="446357" cy="10754574"/>
        </a:xfrm>
        <a:prstGeom prst="round2SameRect">
          <a:avLst/>
        </a:prstGeom>
        <a:solidFill>
          <a:schemeClr val="lt1">
            <a:alpha val="90000"/>
            <a:hueOff val="0"/>
            <a:satOff val="0"/>
            <a:lumOff val="0"/>
            <a:alphaOff val="0"/>
          </a:schemeClr>
        </a:solidFill>
        <a:ln w="55000" cap="flat" cmpd="thickThin" algn="ctr">
          <a:solidFill>
            <a:scrgbClr r="0" g="0" b="0"/>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0" lvl="1" indent="0" algn="l" defTabSz="622300">
            <a:lnSpc>
              <a:spcPct val="100000"/>
            </a:lnSpc>
            <a:spcBef>
              <a:spcPct val="0"/>
            </a:spcBef>
            <a:spcAft>
              <a:spcPts val="0"/>
            </a:spcAft>
            <a:buNone/>
          </a:pPr>
          <a:r>
            <a:rPr lang="en-US" sz="1400" b="1" i="1" kern="1200" dirty="0">
              <a:solidFill>
                <a:srgbClr val="00B0F0"/>
              </a:solidFill>
              <a:latin typeface="Arial" panose="020B0604020202020204" pitchFamily="34" charset="0"/>
              <a:ea typeface="+mn-ea"/>
              <a:cs typeface="Arial" panose="020B0604020202020204" pitchFamily="34" charset="0"/>
              <a:hlinkClick xmlns:r="http://schemas.openxmlformats.org/officeDocument/2006/relationships" r:id="rId5">
                <a:extLst>
                  <a:ext uri="{A12FA001-AC4F-418D-AE19-62706E023703}">
                    <ahyp:hlinkClr xmlns:ahyp="http://schemas.microsoft.com/office/drawing/2018/hyperlinkcolor" val="tx"/>
                  </a:ext>
                </a:extLst>
              </a:hlinkClick>
            </a:rPr>
            <a:t>HRSA-Sponsored guide to care transformation using WRWs: </a:t>
          </a:r>
          <a:r>
            <a:rPr lang="en-US" sz="1400" i="0" kern="1200" dirty="0">
              <a:solidFill>
                <a:prstClr val="black">
                  <a:hueOff val="0"/>
                  <a:satOff val="0"/>
                  <a:lumOff val="0"/>
                  <a:alphaOff val="0"/>
                </a:prstClr>
              </a:solidFill>
              <a:latin typeface="Arial" panose="020B0604020202020204" pitchFamily="34" charset="0"/>
              <a:ea typeface="+mn-ea"/>
              <a:cs typeface="Arial" panose="020B0604020202020204" pitchFamily="34" charset="0"/>
            </a:rPr>
            <a:t>Publicly available and frequently accessed (&gt;57,000 views)</a:t>
          </a:r>
          <a:r>
            <a:rPr lang="en-US" sz="1400" i="1" kern="1200" dirty="0">
              <a:solidFill>
                <a:prstClr val="black">
                  <a:hueOff val="0"/>
                  <a:satOff val="0"/>
                  <a:lumOff val="0"/>
                  <a:alphaOff val="0"/>
                </a:prstClr>
              </a:solidFill>
              <a:latin typeface="Arial" panose="020B0604020202020204" pitchFamily="34" charset="0"/>
              <a:ea typeface="+mn-ea"/>
              <a:cs typeface="Arial" panose="020B0604020202020204" pitchFamily="34" charset="0"/>
            </a:rPr>
            <a:t> </a:t>
          </a:r>
          <a:endParaRPr lang="en-US" sz="1400" i="0" kern="1200" dirty="0">
            <a:solidFill>
              <a:prstClr val="black">
                <a:hueOff val="0"/>
                <a:satOff val="0"/>
                <a:lumOff val="0"/>
                <a:alphaOff val="0"/>
              </a:prstClr>
            </a:solidFill>
            <a:latin typeface="Arial" panose="020B0604020202020204" pitchFamily="34" charset="0"/>
            <a:ea typeface="+mn-ea"/>
            <a:cs typeface="Arial" panose="020B0604020202020204" pitchFamily="34" charset="0"/>
          </a:endParaRPr>
        </a:p>
      </dsp:txBody>
      <dsp:txXfrm rot="-5400000">
        <a:off x="480693" y="1863576"/>
        <a:ext cx="10732785" cy="402779"/>
      </dsp:txXfrm>
    </dsp:sp>
    <dsp:sp modelId="{6C35DA7B-E36F-4EEF-BF2D-A31FC859BF55}">
      <dsp:nvSpPr>
        <dsp:cNvPr id="0" name=""/>
        <dsp:cNvSpPr/>
      </dsp:nvSpPr>
      <dsp:spPr>
        <a:xfrm rot="5400000">
          <a:off x="-103005" y="2557676"/>
          <a:ext cx="686703" cy="480692"/>
        </a:xfrm>
        <a:prstGeom prst="chevron">
          <a:avLst/>
        </a:prstGeom>
        <a:solidFill>
          <a:schemeClr val="accent5">
            <a:alpha val="90000"/>
            <a:hueOff val="0"/>
            <a:satOff val="0"/>
            <a:lumOff val="0"/>
            <a:alphaOff val="-22857"/>
          </a:schemeClr>
        </a:solidFill>
        <a:ln w="55000" cap="flat" cmpd="thickThin" algn="ctr">
          <a:solidFill>
            <a:schemeClr val="accent5">
              <a:alpha val="90000"/>
              <a:hueOff val="0"/>
              <a:satOff val="0"/>
              <a:lumOff val="0"/>
              <a:alphaOff val="-22857"/>
            </a:schemeClr>
          </a:solidFill>
          <a:prstDash val="solid"/>
        </a:ln>
        <a:effectLst>
          <a:outerShdw blurRad="50800" dist="38100" dir="5400000" rotWithShape="0">
            <a:srgbClr val="000000">
              <a:alpha val="35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Arial" panose="020B0604020202020204" pitchFamily="34" charset="0"/>
              <a:cs typeface="Arial" panose="020B0604020202020204" pitchFamily="34" charset="0"/>
            </a:rPr>
            <a:t>2018</a:t>
          </a:r>
          <a:endParaRPr lang="en-US" sz="1400" kern="1200" dirty="0">
            <a:latin typeface="Arial" panose="020B0604020202020204" pitchFamily="34" charset="0"/>
            <a:cs typeface="Arial" panose="020B0604020202020204" pitchFamily="34" charset="0"/>
          </a:endParaRPr>
        </a:p>
      </dsp:txBody>
      <dsp:txXfrm rot="-5400000">
        <a:off x="1" y="2695016"/>
        <a:ext cx="480692" cy="206011"/>
      </dsp:txXfrm>
    </dsp:sp>
    <dsp:sp modelId="{2C8D597C-6E9F-4FD3-A0AB-6DE2DF34594D}">
      <dsp:nvSpPr>
        <dsp:cNvPr id="0" name=""/>
        <dsp:cNvSpPr/>
      </dsp:nvSpPr>
      <dsp:spPr>
        <a:xfrm rot="5400000">
          <a:off x="5634801" y="-2699437"/>
          <a:ext cx="446357" cy="10754574"/>
        </a:xfrm>
        <a:prstGeom prst="round2SameRect">
          <a:avLst/>
        </a:prstGeom>
        <a:solidFill>
          <a:schemeClr val="lt1">
            <a:alpha val="90000"/>
            <a:hueOff val="0"/>
            <a:satOff val="0"/>
            <a:lumOff val="0"/>
            <a:alphaOff val="0"/>
          </a:schemeClr>
        </a:solidFill>
        <a:ln w="55000" cap="flat" cmpd="thickThin" algn="ctr">
          <a:solidFill>
            <a:schemeClr val="accent5">
              <a:alpha val="90000"/>
              <a:hueOff val="0"/>
              <a:satOff val="0"/>
              <a:lumOff val="0"/>
              <a:alphaOff val="-22857"/>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0" lvl="1" indent="0" algn="l" defTabSz="622300">
            <a:lnSpc>
              <a:spcPct val="100000"/>
            </a:lnSpc>
            <a:spcBef>
              <a:spcPct val="0"/>
            </a:spcBef>
            <a:spcAft>
              <a:spcPts val="0"/>
            </a:spcAft>
            <a:buNone/>
          </a:pPr>
          <a:r>
            <a:rPr lang="en-US" sz="1400" b="1" i="1" kern="1200" dirty="0">
              <a:solidFill>
                <a:srgbClr val="00B0F0"/>
              </a:solidFill>
              <a:latin typeface="Arial" panose="020B0604020202020204" pitchFamily="34" charset="0"/>
              <a:ea typeface="+mn-ea"/>
              <a:cs typeface="Arial" panose="020B0604020202020204" pitchFamily="34" charset="0"/>
              <a:hlinkClick xmlns:r="http://schemas.openxmlformats.org/officeDocument/2006/relationships" r:id="rId6">
                <a:extLst>
                  <a:ext uri="{A12FA001-AC4F-418D-AE19-62706E023703}">
                    <ahyp:hlinkClr xmlns:ahyp="http://schemas.microsoft.com/office/drawing/2018/hyperlinkcolor" val="tx"/>
                  </a:ext>
                </a:extLst>
              </a:hlinkClick>
            </a:rPr>
            <a:t>AHRQ ACTS Initiative</a:t>
          </a:r>
          <a:r>
            <a:rPr lang="en-US" sz="1400" b="1" i="1" kern="1200" dirty="0">
              <a:solidFill>
                <a:prstClr val="black">
                  <a:hueOff val="0"/>
                  <a:satOff val="0"/>
                  <a:lumOff val="0"/>
                  <a:alphaOff val="0"/>
                </a:prstClr>
              </a:solidFill>
              <a:latin typeface="Arial" panose="020B0604020202020204" pitchFamily="34" charset="0"/>
              <a:ea typeface="+mn-ea"/>
              <a:cs typeface="Arial" panose="020B0604020202020204" pitchFamily="34" charset="0"/>
            </a:rPr>
            <a:t>: </a:t>
          </a:r>
          <a:r>
            <a:rPr lang="en-US" sz="1400" b="0" i="0" kern="1200" dirty="0">
              <a:solidFill>
                <a:prstClr val="black">
                  <a:hueOff val="0"/>
                  <a:satOff val="0"/>
                  <a:lumOff val="0"/>
                  <a:alphaOff val="0"/>
                </a:prstClr>
              </a:solidFill>
              <a:latin typeface="Arial" panose="020B0604020202020204" pitchFamily="34" charset="0"/>
              <a:ea typeface="+mn-ea"/>
              <a:cs typeface="Arial" panose="020B0604020202020204" pitchFamily="34" charset="0"/>
            </a:rPr>
            <a:t>3 year, multi-stakeholder effort developed detailed future vision, </a:t>
          </a:r>
          <a:r>
            <a:rPr lang="en-US" sz="1400" b="1" i="1" kern="1200" dirty="0">
              <a:solidFill>
                <a:srgbClr val="00B0F0"/>
              </a:solidFill>
              <a:latin typeface="Arial" panose="020B0604020202020204" pitchFamily="34" charset="0"/>
              <a:ea typeface="+mn-ea"/>
              <a:cs typeface="Arial" panose="020B0604020202020204" pitchFamily="34" charset="0"/>
              <a:hlinkClick xmlns:r="http://schemas.openxmlformats.org/officeDocument/2006/relationships" r:id="rId7">
                <a:extLst>
                  <a:ext uri="{A12FA001-AC4F-418D-AE19-62706E023703}">
                    <ahyp:hlinkClr xmlns:ahyp="http://schemas.microsoft.com/office/drawing/2018/hyperlinkcolor" val="tx"/>
                  </a:ext>
                </a:extLst>
              </a:hlinkClick>
            </a:rPr>
            <a:t>10-year roadmap and execution concept demo</a:t>
          </a:r>
          <a:r>
            <a:rPr lang="en-US" sz="1400" b="1" i="1" kern="1200" dirty="0">
              <a:solidFill>
                <a:srgbClr val="00B0F0"/>
              </a:solidFill>
              <a:latin typeface="Arial" panose="020B0604020202020204" pitchFamily="34" charset="0"/>
              <a:ea typeface="+mn-ea"/>
              <a:cs typeface="Arial" panose="020B0604020202020204" pitchFamily="34" charset="0"/>
            </a:rPr>
            <a:t> </a:t>
          </a:r>
          <a:r>
            <a:rPr lang="en-US" sz="1400" i="0" kern="1200" dirty="0">
              <a:solidFill>
                <a:prstClr val="black">
                  <a:hueOff val="0"/>
                  <a:satOff val="0"/>
                  <a:lumOff val="0"/>
                  <a:alphaOff val="0"/>
                </a:prstClr>
              </a:solidFill>
              <a:latin typeface="Arial" panose="020B0604020202020204" pitchFamily="34" charset="0"/>
              <a:ea typeface="+mn-ea"/>
              <a:cs typeface="Arial" panose="020B0604020202020204" pitchFamily="34" charset="0"/>
            </a:rPr>
            <a:t>for supporting Learning Health Systems in broadly realizing the Quintuple Aim; called for steps ACT now taking</a:t>
          </a:r>
        </a:p>
      </dsp:txBody>
      <dsp:txXfrm rot="-5400000">
        <a:off x="480693" y="2476460"/>
        <a:ext cx="10732785" cy="402779"/>
      </dsp:txXfrm>
    </dsp:sp>
    <dsp:sp modelId="{8E3C5E07-664A-5F4B-A266-C375C996B96D}">
      <dsp:nvSpPr>
        <dsp:cNvPr id="0" name=""/>
        <dsp:cNvSpPr/>
      </dsp:nvSpPr>
      <dsp:spPr>
        <a:xfrm rot="5400000">
          <a:off x="-103005" y="3170561"/>
          <a:ext cx="686703" cy="480692"/>
        </a:xfrm>
        <a:prstGeom prst="chevron">
          <a:avLst/>
        </a:prstGeom>
        <a:solidFill>
          <a:schemeClr val="accent5">
            <a:alpha val="90000"/>
            <a:hueOff val="0"/>
            <a:satOff val="0"/>
            <a:lumOff val="0"/>
            <a:alphaOff val="-28571"/>
          </a:schemeClr>
        </a:solidFill>
        <a:ln w="55000" cap="flat" cmpd="thickThin" algn="ctr">
          <a:solidFill>
            <a:schemeClr val="accent5">
              <a:alpha val="90000"/>
              <a:hueOff val="0"/>
              <a:satOff val="0"/>
              <a:lumOff val="0"/>
              <a:alphaOff val="-28571"/>
            </a:schemeClr>
          </a:solidFill>
          <a:prstDash val="solid"/>
        </a:ln>
        <a:effectLst>
          <a:outerShdw blurRad="50800" dist="38100" dir="5400000" rotWithShape="0">
            <a:srgbClr val="000000">
              <a:alpha val="35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2019</a:t>
          </a:r>
        </a:p>
      </dsp:txBody>
      <dsp:txXfrm rot="-5400000">
        <a:off x="1" y="3307901"/>
        <a:ext cx="480692" cy="206011"/>
      </dsp:txXfrm>
    </dsp:sp>
    <dsp:sp modelId="{DAEA6E29-97CB-1D4B-B907-3768B3683246}">
      <dsp:nvSpPr>
        <dsp:cNvPr id="0" name=""/>
        <dsp:cNvSpPr/>
      </dsp:nvSpPr>
      <dsp:spPr>
        <a:xfrm rot="5400000">
          <a:off x="5634801" y="-2086553"/>
          <a:ext cx="446357" cy="10754574"/>
        </a:xfrm>
        <a:prstGeom prst="round2SameRect">
          <a:avLst/>
        </a:prstGeom>
        <a:solidFill>
          <a:schemeClr val="lt1">
            <a:alpha val="90000"/>
            <a:hueOff val="0"/>
            <a:satOff val="0"/>
            <a:lumOff val="0"/>
            <a:alphaOff val="0"/>
          </a:schemeClr>
        </a:solidFill>
        <a:ln w="55000" cap="flat" cmpd="thickThin" algn="ctr">
          <a:solidFill>
            <a:schemeClr val="accent5">
              <a:alpha val="90000"/>
              <a:hueOff val="0"/>
              <a:satOff val="0"/>
              <a:lumOff val="0"/>
              <a:alphaOff val="-28571"/>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None/>
          </a:pPr>
          <a:r>
            <a:rPr lang="en-US" sz="1400" b="1" kern="1200" dirty="0">
              <a:solidFill>
                <a:srgbClr val="00B0F0"/>
              </a:solidFill>
              <a:latin typeface="Arial" panose="020B0604020202020204" pitchFamily="34" charset="0"/>
              <a:cs typeface="Arial" panose="020B0604020202020204" pitchFamily="34" charset="0"/>
              <a:hlinkClick xmlns:r="http://schemas.openxmlformats.org/officeDocument/2006/relationships" r:id="rId8">
                <a:extLst>
                  <a:ext uri="{A12FA001-AC4F-418D-AE19-62706E023703}">
                    <ahyp:hlinkClr xmlns:ahyp="http://schemas.microsoft.com/office/drawing/2018/hyperlinkcolor" val="tx"/>
                  </a:ext>
                </a:extLst>
              </a:hlinkClick>
            </a:rPr>
            <a:t>Stakeholder-driven Action Plan for Improving Pain Management, Opioid Use, OUD Treatment with CDS</a:t>
          </a:r>
          <a:r>
            <a:rPr lang="en-US" sz="1400" b="1" kern="1200" dirty="0">
              <a:solidFill>
                <a:srgbClr val="00B0F0"/>
              </a:solidFill>
              <a:latin typeface="Arial" panose="020B0604020202020204" pitchFamily="34" charset="0"/>
              <a:cs typeface="Arial" panose="020B0604020202020204" pitchFamily="34" charset="0"/>
            </a:rPr>
            <a:t>; </a:t>
          </a:r>
          <a:r>
            <a:rPr lang="en-US" sz="1400" kern="1200" dirty="0">
              <a:latin typeface="Arial" panose="020B0604020202020204" pitchFamily="34" charset="0"/>
              <a:cs typeface="Arial" panose="020B0604020202020204" pitchFamily="34" charset="0"/>
            </a:rPr>
            <a:t>51 individuals from diverse stakeholder groups developed plan and began taking steps to execute it.</a:t>
          </a:r>
        </a:p>
      </dsp:txBody>
      <dsp:txXfrm rot="-5400000">
        <a:off x="480693" y="3089344"/>
        <a:ext cx="10732785" cy="402779"/>
      </dsp:txXfrm>
    </dsp:sp>
    <dsp:sp modelId="{D822CC82-8158-4BA5-872F-DEDE64F28D1B}">
      <dsp:nvSpPr>
        <dsp:cNvPr id="0" name=""/>
        <dsp:cNvSpPr/>
      </dsp:nvSpPr>
      <dsp:spPr>
        <a:xfrm rot="5400000">
          <a:off x="-103005" y="3783445"/>
          <a:ext cx="686703" cy="480692"/>
        </a:xfrm>
        <a:prstGeom prst="chevron">
          <a:avLst/>
        </a:prstGeom>
        <a:solidFill>
          <a:schemeClr val="accent5">
            <a:alpha val="90000"/>
            <a:hueOff val="0"/>
            <a:satOff val="0"/>
            <a:lumOff val="0"/>
            <a:alphaOff val="-34286"/>
          </a:schemeClr>
        </a:solidFill>
        <a:ln w="55000" cap="flat" cmpd="thickThin" algn="ctr">
          <a:solidFill>
            <a:schemeClr val="accent5">
              <a:alpha val="90000"/>
              <a:hueOff val="0"/>
              <a:satOff val="0"/>
              <a:lumOff val="0"/>
              <a:alphaOff val="-34286"/>
            </a:schemeClr>
          </a:solidFill>
          <a:prstDash val="solid"/>
        </a:ln>
        <a:effectLst>
          <a:outerShdw blurRad="50800" dist="38100" dir="5400000" rotWithShape="0">
            <a:srgbClr val="000000">
              <a:alpha val="35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Arial" panose="020B0604020202020204" pitchFamily="34" charset="0"/>
              <a:cs typeface="Arial" panose="020B0604020202020204" pitchFamily="34" charset="0"/>
            </a:rPr>
            <a:t>2021</a:t>
          </a:r>
          <a:endParaRPr lang="en-US" sz="1400" kern="1200" dirty="0">
            <a:latin typeface="Arial" panose="020B0604020202020204" pitchFamily="34" charset="0"/>
            <a:cs typeface="Arial" panose="020B0604020202020204" pitchFamily="34" charset="0"/>
          </a:endParaRPr>
        </a:p>
      </dsp:txBody>
      <dsp:txXfrm rot="-5400000">
        <a:off x="1" y="3920785"/>
        <a:ext cx="480692" cy="206011"/>
      </dsp:txXfrm>
    </dsp:sp>
    <dsp:sp modelId="{574A9C70-C4BA-455E-979D-4425D5322F4A}">
      <dsp:nvSpPr>
        <dsp:cNvPr id="0" name=""/>
        <dsp:cNvSpPr/>
      </dsp:nvSpPr>
      <dsp:spPr>
        <a:xfrm rot="5400000">
          <a:off x="5634801" y="-1473669"/>
          <a:ext cx="446357" cy="10754574"/>
        </a:xfrm>
        <a:prstGeom prst="round2SameRect">
          <a:avLst/>
        </a:prstGeom>
        <a:solidFill>
          <a:schemeClr val="lt1">
            <a:alpha val="90000"/>
            <a:hueOff val="0"/>
            <a:satOff val="0"/>
            <a:lumOff val="0"/>
            <a:alphaOff val="0"/>
          </a:schemeClr>
        </a:solidFill>
        <a:ln w="55000" cap="flat" cmpd="thickThin" algn="ctr">
          <a:solidFill>
            <a:schemeClr val="accent5">
              <a:alpha val="90000"/>
              <a:hueOff val="0"/>
              <a:satOff val="0"/>
              <a:lumOff val="0"/>
              <a:alphaOff val="-34286"/>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0" lvl="1" indent="0" algn="l" defTabSz="622300">
            <a:lnSpc>
              <a:spcPct val="100000"/>
            </a:lnSpc>
            <a:spcBef>
              <a:spcPct val="0"/>
            </a:spcBef>
            <a:spcAft>
              <a:spcPts val="0"/>
            </a:spcAft>
            <a:buNone/>
          </a:pPr>
          <a:r>
            <a:rPr lang="en-US" sz="1400" b="1" i="1" kern="1200" dirty="0">
              <a:solidFill>
                <a:srgbClr val="00B0F0"/>
              </a:solidFill>
              <a:latin typeface="Arial" panose="020B0604020202020204" pitchFamily="34" charset="0"/>
              <a:ea typeface="+mn-ea"/>
              <a:cs typeface="Arial" panose="020B0604020202020204" pitchFamily="34" charset="0"/>
              <a:hlinkClick xmlns:r="http://schemas.openxmlformats.org/officeDocument/2006/relationships" r:id="rId9">
                <a:extLst>
                  <a:ext uri="{A12FA001-AC4F-418D-AE19-62706E023703}">
                    <ahyp:hlinkClr xmlns:ahyp="http://schemas.microsoft.com/office/drawing/2018/hyperlinkcolor" val="tx"/>
                  </a:ext>
                </a:extLst>
              </a:hlinkClick>
            </a:rPr>
            <a:t>LHS Collaborative</a:t>
          </a:r>
          <a:r>
            <a:rPr lang="en-US" sz="1400" b="1" i="1" kern="1200" dirty="0">
              <a:solidFill>
                <a:prstClr val="black">
                  <a:hueOff val="0"/>
                  <a:satOff val="0"/>
                  <a:lumOff val="0"/>
                  <a:alphaOff val="0"/>
                </a:prstClr>
              </a:solidFill>
              <a:latin typeface="Arial" panose="020B0604020202020204" pitchFamily="34" charset="0"/>
              <a:ea typeface="+mn-ea"/>
              <a:cs typeface="Arial" panose="020B0604020202020204" pitchFamily="34" charset="0"/>
              <a:hlinkClick xmlns:r="http://schemas.openxmlformats.org/officeDocument/2006/relationships" r:id="rId9"/>
            </a:rPr>
            <a:t>:</a:t>
          </a:r>
          <a:r>
            <a:rPr lang="en-US" sz="1400" b="1" i="1" kern="1200" dirty="0">
              <a:solidFill>
                <a:prstClr val="black">
                  <a:hueOff val="0"/>
                  <a:satOff val="0"/>
                  <a:lumOff val="0"/>
                  <a:alphaOff val="0"/>
                </a:prstClr>
              </a:solidFill>
              <a:latin typeface="Arial" panose="020B0604020202020204" pitchFamily="34" charset="0"/>
              <a:ea typeface="+mn-ea"/>
              <a:cs typeface="Arial" panose="020B0604020202020204" pitchFamily="34" charset="0"/>
            </a:rPr>
            <a:t> </a:t>
          </a:r>
          <a:r>
            <a:rPr lang="en-US" sz="1400" i="0" kern="1200" dirty="0">
              <a:solidFill>
                <a:prstClr val="black">
                  <a:hueOff val="0"/>
                  <a:satOff val="0"/>
                  <a:lumOff val="0"/>
                  <a:alphaOff val="0"/>
                </a:prstClr>
              </a:solidFill>
              <a:latin typeface="Arial" panose="020B0604020202020204" pitchFamily="34" charset="0"/>
              <a:ea typeface="+mn-ea"/>
              <a:cs typeface="Arial" panose="020B0604020202020204" pitchFamily="34" charset="0"/>
            </a:rPr>
            <a:t>Launched to execute ACTS Roadmap immediately after AHRQ’s funding ended; created target-focused learning communities with public / private support, e.g., on </a:t>
          </a:r>
          <a:r>
            <a:rPr lang="en-US" sz="1400" b="1" i="1" kern="1200" dirty="0">
              <a:solidFill>
                <a:srgbClr val="00B0F0"/>
              </a:solidFill>
              <a:latin typeface="Arial" panose="020B0604020202020204" pitchFamily="34" charset="0"/>
              <a:ea typeface="+mn-ea"/>
              <a:cs typeface="Arial" panose="020B0604020202020204" pitchFamily="34" charset="0"/>
              <a:hlinkClick xmlns:r="http://schemas.openxmlformats.org/officeDocument/2006/relationships" r:id="rId10">
                <a:extLst>
                  <a:ext uri="{A12FA001-AC4F-418D-AE19-62706E023703}">
                    <ahyp:hlinkClr xmlns:ahyp="http://schemas.microsoft.com/office/drawing/2018/hyperlinkcolor" val="tx"/>
                  </a:ext>
                </a:extLst>
              </a:hlinkClick>
            </a:rPr>
            <a:t>Pain/Opioids</a:t>
          </a:r>
          <a:r>
            <a:rPr lang="en-US" sz="1400" b="1" i="1" kern="1200" dirty="0">
              <a:solidFill>
                <a:srgbClr val="00B0F0"/>
              </a:solidFill>
              <a:latin typeface="Arial" panose="020B0604020202020204" pitchFamily="34" charset="0"/>
              <a:ea typeface="+mn-ea"/>
              <a:cs typeface="Arial" panose="020B0604020202020204" pitchFamily="34" charset="0"/>
            </a:rPr>
            <a:t> (</a:t>
          </a:r>
          <a:r>
            <a:rPr lang="en-US" sz="1400" kern="1200" dirty="0">
              <a:latin typeface="Arial" panose="020B0604020202020204" pitchFamily="34" charset="0"/>
              <a:cs typeface="Arial" panose="020B0604020202020204" pitchFamily="34" charset="0"/>
            </a:rPr>
            <a:t>summative webinar </a:t>
          </a:r>
          <a:r>
            <a:rPr lang="en-US" sz="1400" kern="1200" dirty="0">
              <a:solidFill>
                <a:srgbClr val="00B0F0"/>
              </a:solidFill>
              <a:latin typeface="Arial" panose="020B0604020202020204" pitchFamily="34" charset="0"/>
              <a:cs typeface="Arial" panose="020B0604020202020204" pitchFamily="34" charset="0"/>
              <a:hlinkClick xmlns:r="http://schemas.openxmlformats.org/officeDocument/2006/relationships" r:id="rId11">
                <a:extLst>
                  <a:ext uri="{A12FA001-AC4F-418D-AE19-62706E023703}">
                    <ahyp:hlinkClr xmlns:ahyp="http://schemas.microsoft.com/office/drawing/2018/hyperlinkcolor" val="tx"/>
                  </a:ext>
                </a:extLst>
              </a:hlinkClick>
            </a:rPr>
            <a:t>slides</a:t>
          </a:r>
          <a:r>
            <a:rPr lang="en-US" sz="1400" kern="1200" dirty="0">
              <a:latin typeface="Arial" panose="020B0604020202020204" pitchFamily="34" charset="0"/>
              <a:cs typeface="Arial" panose="020B0604020202020204" pitchFamily="34" charset="0"/>
            </a:rPr>
            <a:t>, </a:t>
          </a:r>
          <a:r>
            <a:rPr lang="en-US" sz="1400" kern="1200" dirty="0">
              <a:solidFill>
                <a:srgbClr val="00B0F0"/>
              </a:solidFill>
              <a:latin typeface="Arial" panose="020B0604020202020204" pitchFamily="34" charset="0"/>
              <a:cs typeface="Arial" panose="020B0604020202020204" pitchFamily="34" charset="0"/>
              <a:hlinkClick xmlns:r="http://schemas.openxmlformats.org/officeDocument/2006/relationships" r:id="rId12">
                <a:extLst>
                  <a:ext uri="{A12FA001-AC4F-418D-AE19-62706E023703}">
                    <ahyp:hlinkClr xmlns:ahyp="http://schemas.microsoft.com/office/drawing/2018/hyperlinkcolor" val="tx"/>
                  </a:ext>
                </a:extLst>
              </a:hlinkClick>
            </a:rPr>
            <a:t>recording</a:t>
          </a:r>
          <a:r>
            <a:rPr lang="en-US" sz="1400" kern="1200" dirty="0">
              <a:solidFill>
                <a:srgbClr val="00B0F0"/>
              </a:solidFill>
              <a:latin typeface="Arial" panose="020B0604020202020204" pitchFamily="34" charset="0"/>
              <a:cs typeface="Arial" panose="020B0604020202020204" pitchFamily="34" charset="0"/>
            </a:rPr>
            <a:t>)</a:t>
          </a:r>
          <a:endParaRPr lang="en-US" sz="1400" b="1" i="1" kern="1200" dirty="0">
            <a:solidFill>
              <a:srgbClr val="00B0F0"/>
            </a:solidFill>
            <a:latin typeface="Arial" panose="020B0604020202020204" pitchFamily="34" charset="0"/>
            <a:ea typeface="+mn-ea"/>
            <a:cs typeface="Arial" panose="020B0604020202020204" pitchFamily="34" charset="0"/>
          </a:endParaRPr>
        </a:p>
      </dsp:txBody>
      <dsp:txXfrm rot="-5400000">
        <a:off x="480693" y="3702228"/>
        <a:ext cx="10732785" cy="402779"/>
      </dsp:txXfrm>
    </dsp:sp>
    <dsp:sp modelId="{ABD965C1-00D9-46F5-90A1-B61B783F1B0C}">
      <dsp:nvSpPr>
        <dsp:cNvPr id="0" name=""/>
        <dsp:cNvSpPr/>
      </dsp:nvSpPr>
      <dsp:spPr>
        <a:xfrm rot="5400000">
          <a:off x="-103005" y="4396329"/>
          <a:ext cx="686703" cy="480692"/>
        </a:xfrm>
        <a:prstGeom prst="chevron">
          <a:avLst/>
        </a:prstGeom>
        <a:solidFill>
          <a:schemeClr val="accent5">
            <a:alpha val="90000"/>
            <a:hueOff val="0"/>
            <a:satOff val="0"/>
            <a:lumOff val="0"/>
            <a:alphaOff val="-40000"/>
          </a:schemeClr>
        </a:solidFill>
        <a:ln w="55000" cap="flat" cmpd="thickThin" algn="ctr">
          <a:solidFill>
            <a:schemeClr val="accent5">
              <a:alpha val="90000"/>
              <a:hueOff val="0"/>
              <a:satOff val="0"/>
              <a:lumOff val="0"/>
              <a:alphaOff val="-40000"/>
            </a:schemeClr>
          </a:solidFill>
          <a:prstDash val="solid"/>
        </a:ln>
        <a:effectLst>
          <a:outerShdw blurRad="50800" dist="38100" dir="5400000" rotWithShape="0">
            <a:srgbClr val="000000">
              <a:alpha val="35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Arial" panose="020B0604020202020204" pitchFamily="34" charset="0"/>
              <a:cs typeface="Arial" panose="020B0604020202020204" pitchFamily="34" charset="0"/>
            </a:rPr>
            <a:t>2023</a:t>
          </a:r>
          <a:endParaRPr lang="en-US" sz="1400" kern="1200" dirty="0">
            <a:latin typeface="Arial" panose="020B0604020202020204" pitchFamily="34" charset="0"/>
            <a:cs typeface="Arial" panose="020B0604020202020204" pitchFamily="34" charset="0"/>
          </a:endParaRPr>
        </a:p>
      </dsp:txBody>
      <dsp:txXfrm rot="-5400000">
        <a:off x="1" y="4533669"/>
        <a:ext cx="480692" cy="206011"/>
      </dsp:txXfrm>
    </dsp:sp>
    <dsp:sp modelId="{E2B22556-59AF-4FEE-8340-0FEC805A2B3B}">
      <dsp:nvSpPr>
        <dsp:cNvPr id="0" name=""/>
        <dsp:cNvSpPr/>
      </dsp:nvSpPr>
      <dsp:spPr>
        <a:xfrm rot="5400000">
          <a:off x="5634801" y="-860784"/>
          <a:ext cx="446357" cy="10754574"/>
        </a:xfrm>
        <a:prstGeom prst="round2SameRect">
          <a:avLst/>
        </a:prstGeom>
        <a:solidFill>
          <a:srgbClr val="D6FFB1">
            <a:alpha val="89804"/>
          </a:srgbClr>
        </a:solidFill>
        <a:ln w="55000" cap="flat" cmpd="thickThin" algn="ctr">
          <a:solidFill>
            <a:schemeClr val="accent5">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0" lvl="1" indent="0" algn="l" defTabSz="622300">
            <a:lnSpc>
              <a:spcPct val="100000"/>
            </a:lnSpc>
            <a:spcBef>
              <a:spcPct val="0"/>
            </a:spcBef>
            <a:spcAft>
              <a:spcPts val="0"/>
            </a:spcAft>
            <a:buNone/>
          </a:pPr>
          <a:r>
            <a:rPr lang="en-US" sz="1400" b="1" i="1" kern="1200" dirty="0">
              <a:solidFill>
                <a:srgbClr val="00B0F0"/>
              </a:solidFill>
              <a:latin typeface="Arial" panose="020B0604020202020204" pitchFamily="34" charset="0"/>
              <a:ea typeface="+mn-ea"/>
              <a:cs typeface="Arial" panose="020B0604020202020204" pitchFamily="34" charset="0"/>
              <a:hlinkClick xmlns:r="http://schemas.openxmlformats.org/officeDocument/2006/relationships" r:id="rId13">
                <a:extLst>
                  <a:ext uri="{A12FA001-AC4F-418D-AE19-62706E023703}">
                    <ahyp:hlinkClr xmlns:ahyp="http://schemas.microsoft.com/office/drawing/2018/hyperlinkcolor" val="tx"/>
                  </a:ext>
                </a:extLst>
              </a:hlinkClick>
            </a:rPr>
            <a:t>ACT Initiative</a:t>
          </a:r>
          <a:r>
            <a:rPr lang="en-US" sz="1400" b="1" i="1" kern="1200" dirty="0">
              <a:solidFill>
                <a:prstClr val="black">
                  <a:hueOff val="0"/>
                  <a:satOff val="0"/>
                  <a:lumOff val="0"/>
                  <a:alphaOff val="0"/>
                </a:prstClr>
              </a:solidFill>
              <a:latin typeface="Arial" panose="020B0604020202020204" pitchFamily="34" charset="0"/>
              <a:ea typeface="+mn-ea"/>
              <a:cs typeface="Arial" panose="020B0604020202020204" pitchFamily="34" charset="0"/>
            </a:rPr>
            <a:t>: </a:t>
          </a:r>
          <a:r>
            <a:rPr lang="en-US" sz="1400" b="0" i="0" kern="1200" dirty="0">
              <a:solidFill>
                <a:prstClr val="black">
                  <a:hueOff val="0"/>
                  <a:satOff val="0"/>
                  <a:lumOff val="0"/>
                  <a:alphaOff val="0"/>
                </a:prstClr>
              </a:solidFill>
              <a:latin typeface="Arial" panose="020B0604020202020204" pitchFamily="34" charset="0"/>
              <a:ea typeface="+mn-ea"/>
              <a:cs typeface="Arial" panose="020B0604020202020204" pitchFamily="34" charset="0"/>
            </a:rPr>
            <a:t>Builds on / replaces LHS Collaborative; launch summit attended by 70+ stakeholders; approach = use WRW-related methods/ tools / collaborations to execute Roadmaps above; delivering value diverse and growing public/private sector orgs</a:t>
          </a:r>
        </a:p>
      </dsp:txBody>
      <dsp:txXfrm rot="-5400000">
        <a:off x="480693" y="4315113"/>
        <a:ext cx="10732785" cy="40277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A9578A-6376-9E46-8834-5AEFC4878BB0}">
      <dsp:nvSpPr>
        <dsp:cNvPr id="0" name=""/>
        <dsp:cNvSpPr/>
      </dsp:nvSpPr>
      <dsp:spPr>
        <a:xfrm>
          <a:off x="3733830" y="2233603"/>
          <a:ext cx="5359590" cy="1046004"/>
        </a:xfrm>
        <a:prstGeom prst="ellipse">
          <a:avLst/>
        </a:prstGeom>
        <a:solidFill>
          <a:srgbClr val="00B050"/>
        </a:solidFill>
        <a:ln w="15875" cap="flat" cmpd="thickThin"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Arial" panose="020B0604020202020204" pitchFamily="34" charset="0"/>
              <a:cs typeface="Arial" panose="020B0604020202020204" pitchFamily="34" charset="0"/>
            </a:rPr>
            <a:t>Optimal Health for Individuals and Populations in ‘Transformation Test Kitchens’</a:t>
          </a:r>
        </a:p>
      </dsp:txBody>
      <dsp:txXfrm>
        <a:off x="4518724" y="2386787"/>
        <a:ext cx="3789802" cy="739636"/>
      </dsp:txXfrm>
    </dsp:sp>
    <dsp:sp modelId="{C7DB9F48-4740-3B45-AAED-FCCE3D20A248}">
      <dsp:nvSpPr>
        <dsp:cNvPr id="0" name=""/>
        <dsp:cNvSpPr/>
      </dsp:nvSpPr>
      <dsp:spPr>
        <a:xfrm rot="6358780">
          <a:off x="6736965" y="1476636"/>
          <a:ext cx="662348" cy="49854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6832334" y="1504453"/>
        <a:ext cx="512784" cy="299129"/>
      </dsp:txXfrm>
    </dsp:sp>
    <dsp:sp modelId="{3EB66812-8814-7F42-8CC2-1A2036DC2527}">
      <dsp:nvSpPr>
        <dsp:cNvPr id="0" name=""/>
        <dsp:cNvSpPr/>
      </dsp:nvSpPr>
      <dsp:spPr>
        <a:xfrm>
          <a:off x="6728445" y="322475"/>
          <a:ext cx="1904393" cy="877796"/>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Public Health</a:t>
          </a:r>
        </a:p>
      </dsp:txBody>
      <dsp:txXfrm>
        <a:off x="7007337" y="451025"/>
        <a:ext cx="1346609" cy="620696"/>
      </dsp:txXfrm>
    </dsp:sp>
    <dsp:sp modelId="{183DC515-FBF1-5040-8F88-6589E48A894E}">
      <dsp:nvSpPr>
        <dsp:cNvPr id="0" name=""/>
        <dsp:cNvSpPr/>
      </dsp:nvSpPr>
      <dsp:spPr>
        <a:xfrm rot="8631466">
          <a:off x="7984003" y="1836942"/>
          <a:ext cx="747623" cy="49854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8119176" y="1892545"/>
        <a:ext cx="598059" cy="299129"/>
      </dsp:txXfrm>
    </dsp:sp>
    <dsp:sp modelId="{5DA93147-0A75-1E4B-A152-46B0026C6E86}">
      <dsp:nvSpPr>
        <dsp:cNvPr id="0" name=""/>
        <dsp:cNvSpPr/>
      </dsp:nvSpPr>
      <dsp:spPr>
        <a:xfrm>
          <a:off x="8460730" y="979640"/>
          <a:ext cx="2195198" cy="856261"/>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Payers / Health Plans</a:t>
          </a:r>
        </a:p>
      </dsp:txBody>
      <dsp:txXfrm>
        <a:off x="8782209" y="1105037"/>
        <a:ext cx="1552240" cy="605467"/>
      </dsp:txXfrm>
    </dsp:sp>
    <dsp:sp modelId="{717C0A81-091B-164F-99C9-285F2A01438D}">
      <dsp:nvSpPr>
        <dsp:cNvPr id="0" name=""/>
        <dsp:cNvSpPr/>
      </dsp:nvSpPr>
      <dsp:spPr>
        <a:xfrm rot="9751984">
          <a:off x="9105339" y="2363473"/>
          <a:ext cx="304883" cy="49854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9194695" y="2449455"/>
        <a:ext cx="213418" cy="299129"/>
      </dsp:txXfrm>
    </dsp:sp>
    <dsp:sp modelId="{C4344839-C85B-CA41-ABF6-8B94910978EA}">
      <dsp:nvSpPr>
        <dsp:cNvPr id="0" name=""/>
        <dsp:cNvSpPr/>
      </dsp:nvSpPr>
      <dsp:spPr>
        <a:xfrm>
          <a:off x="9448793" y="1841243"/>
          <a:ext cx="2590166" cy="1143003"/>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Community-based Organizations</a:t>
          </a:r>
        </a:p>
      </dsp:txBody>
      <dsp:txXfrm>
        <a:off x="9828114" y="2008632"/>
        <a:ext cx="1831524" cy="808225"/>
      </dsp:txXfrm>
    </dsp:sp>
    <dsp:sp modelId="{596165FE-6FE5-594C-96B5-A393C16DDCEF}">
      <dsp:nvSpPr>
        <dsp:cNvPr id="0" name=""/>
        <dsp:cNvSpPr/>
      </dsp:nvSpPr>
      <dsp:spPr>
        <a:xfrm rot="12089764">
          <a:off x="8335185" y="3092383"/>
          <a:ext cx="752858" cy="49854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8479547" y="3219495"/>
        <a:ext cx="603294" cy="299129"/>
      </dsp:txXfrm>
    </dsp:sp>
    <dsp:sp modelId="{8EC5F7EA-6EC2-984A-A5D2-94B6B7C97EE6}">
      <dsp:nvSpPr>
        <dsp:cNvPr id="0" name=""/>
        <dsp:cNvSpPr/>
      </dsp:nvSpPr>
      <dsp:spPr>
        <a:xfrm>
          <a:off x="9276224" y="3273777"/>
          <a:ext cx="2201357" cy="983702"/>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Evidence / Guidance Orgs</a:t>
          </a:r>
        </a:p>
      </dsp:txBody>
      <dsp:txXfrm>
        <a:off x="9598605" y="3417837"/>
        <a:ext cx="1556595" cy="695582"/>
      </dsp:txXfrm>
    </dsp:sp>
    <dsp:sp modelId="{DE15F5A0-C71B-C74F-B967-3B281A8773D5}">
      <dsp:nvSpPr>
        <dsp:cNvPr id="0" name=""/>
        <dsp:cNvSpPr/>
      </dsp:nvSpPr>
      <dsp:spPr>
        <a:xfrm rot="13791121">
          <a:off x="7310691" y="3578413"/>
          <a:ext cx="1017862" cy="49854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7433690" y="3735284"/>
        <a:ext cx="868298" cy="299129"/>
      </dsp:txXfrm>
    </dsp:sp>
    <dsp:sp modelId="{AFDB8FE3-A9AB-274E-8645-742CFC842C0B}">
      <dsp:nvSpPr>
        <dsp:cNvPr id="0" name=""/>
        <dsp:cNvSpPr/>
      </dsp:nvSpPr>
      <dsp:spPr>
        <a:xfrm>
          <a:off x="7314739" y="4409521"/>
          <a:ext cx="3626164" cy="829492"/>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Quality Improvement Initiatives</a:t>
          </a:r>
        </a:p>
      </dsp:txBody>
      <dsp:txXfrm>
        <a:off x="7845778" y="4530997"/>
        <a:ext cx="2564086" cy="586540"/>
      </dsp:txXfrm>
    </dsp:sp>
    <dsp:sp modelId="{BCDBF407-8F86-894E-A050-91F68F185865}">
      <dsp:nvSpPr>
        <dsp:cNvPr id="0" name=""/>
        <dsp:cNvSpPr/>
      </dsp:nvSpPr>
      <dsp:spPr>
        <a:xfrm rot="18253694">
          <a:off x="5684186" y="3758753"/>
          <a:ext cx="822090" cy="49854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rot="10800000">
        <a:off x="5716904" y="3920292"/>
        <a:ext cx="672526" cy="299129"/>
      </dsp:txXfrm>
    </dsp:sp>
    <dsp:sp modelId="{D37745CB-E185-CD40-BBC2-D629B047F854}">
      <dsp:nvSpPr>
        <dsp:cNvPr id="0" name=""/>
        <dsp:cNvSpPr/>
      </dsp:nvSpPr>
      <dsp:spPr>
        <a:xfrm>
          <a:off x="4167499" y="4781224"/>
          <a:ext cx="3244181" cy="856200"/>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Standard Development Organizations</a:t>
          </a:r>
        </a:p>
      </dsp:txBody>
      <dsp:txXfrm>
        <a:off x="4642598" y="4906612"/>
        <a:ext cx="2293983" cy="605424"/>
      </dsp:txXfrm>
    </dsp:sp>
    <dsp:sp modelId="{E14B4255-9232-A844-926E-3C54E0A4E768}">
      <dsp:nvSpPr>
        <dsp:cNvPr id="0" name=""/>
        <dsp:cNvSpPr/>
      </dsp:nvSpPr>
      <dsp:spPr>
        <a:xfrm rot="19399151">
          <a:off x="4108012" y="3498640"/>
          <a:ext cx="1103616" cy="49854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rot="10800000">
        <a:off x="4122821" y="3643021"/>
        <a:ext cx="954052" cy="299129"/>
      </dsp:txXfrm>
    </dsp:sp>
    <dsp:sp modelId="{EB74669B-1602-0442-BEBC-AEA4A09CB0B9}">
      <dsp:nvSpPr>
        <dsp:cNvPr id="0" name=""/>
        <dsp:cNvSpPr/>
      </dsp:nvSpPr>
      <dsp:spPr>
        <a:xfrm>
          <a:off x="1852953" y="4201752"/>
          <a:ext cx="2418250" cy="898519"/>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Drug / Device Manufacturers</a:t>
          </a:r>
        </a:p>
      </dsp:txBody>
      <dsp:txXfrm>
        <a:off x="2207098" y="4333337"/>
        <a:ext cx="1709960" cy="635349"/>
      </dsp:txXfrm>
    </dsp:sp>
    <dsp:sp modelId="{B858A9AB-AF9B-8E4A-AB98-23E5ED8E90C5}">
      <dsp:nvSpPr>
        <dsp:cNvPr id="0" name=""/>
        <dsp:cNvSpPr/>
      </dsp:nvSpPr>
      <dsp:spPr>
        <a:xfrm rot="20455251">
          <a:off x="3212373" y="2999812"/>
          <a:ext cx="872135" cy="49854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rot="10800000">
        <a:off x="3216481" y="3123965"/>
        <a:ext cx="722571" cy="299129"/>
      </dsp:txXfrm>
    </dsp:sp>
    <dsp:sp modelId="{B7468762-F7DE-AB43-8A32-B716358DCE63}">
      <dsp:nvSpPr>
        <dsp:cNvPr id="0" name=""/>
        <dsp:cNvSpPr/>
      </dsp:nvSpPr>
      <dsp:spPr>
        <a:xfrm>
          <a:off x="1010240" y="3153338"/>
          <a:ext cx="1876925" cy="796945"/>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Gov’t Agencies</a:t>
          </a:r>
        </a:p>
      </dsp:txBody>
      <dsp:txXfrm>
        <a:off x="1285109" y="3270048"/>
        <a:ext cx="1327187" cy="563525"/>
      </dsp:txXfrm>
    </dsp:sp>
    <dsp:sp modelId="{EFFC24A3-0C4A-3E4D-953C-66091E9BFD58}">
      <dsp:nvSpPr>
        <dsp:cNvPr id="0" name=""/>
        <dsp:cNvSpPr/>
      </dsp:nvSpPr>
      <dsp:spPr>
        <a:xfrm rot="348240">
          <a:off x="3130909" y="2278640"/>
          <a:ext cx="556539" cy="49854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rot="10800000">
        <a:off x="3131292" y="2370787"/>
        <a:ext cx="406975" cy="299129"/>
      </dsp:txXfrm>
    </dsp:sp>
    <dsp:sp modelId="{9533B79D-3994-CC45-8242-9EF077F2E2EE}">
      <dsp:nvSpPr>
        <dsp:cNvPr id="0" name=""/>
        <dsp:cNvSpPr/>
      </dsp:nvSpPr>
      <dsp:spPr>
        <a:xfrm>
          <a:off x="312769" y="1925343"/>
          <a:ext cx="2585147" cy="930533"/>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Measure Providers</a:t>
          </a:r>
        </a:p>
      </dsp:txBody>
      <dsp:txXfrm>
        <a:off x="691355" y="2061616"/>
        <a:ext cx="1827975" cy="657987"/>
      </dsp:txXfrm>
    </dsp:sp>
    <dsp:sp modelId="{FED7C769-8DF3-3B4E-95B4-1A86C1D11DBA}">
      <dsp:nvSpPr>
        <dsp:cNvPr id="0" name=""/>
        <dsp:cNvSpPr/>
      </dsp:nvSpPr>
      <dsp:spPr>
        <a:xfrm rot="1530857">
          <a:off x="3910033" y="1782419"/>
          <a:ext cx="882151" cy="49854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rot="10800000">
        <a:off x="3917326" y="1849917"/>
        <a:ext cx="732587" cy="299129"/>
      </dsp:txXfrm>
    </dsp:sp>
    <dsp:sp modelId="{C8D66D53-8F19-464F-A08F-0C18E5A78CA1}">
      <dsp:nvSpPr>
        <dsp:cNvPr id="0" name=""/>
        <dsp:cNvSpPr/>
      </dsp:nvSpPr>
      <dsp:spPr>
        <a:xfrm>
          <a:off x="1667818" y="1046718"/>
          <a:ext cx="2150754" cy="839685"/>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Health IT / EHR suppliers</a:t>
          </a:r>
        </a:p>
      </dsp:txBody>
      <dsp:txXfrm>
        <a:off x="1982789" y="1169687"/>
        <a:ext cx="1520812" cy="593747"/>
      </dsp:txXfrm>
    </dsp:sp>
    <dsp:sp modelId="{D4C7E917-5E61-FD47-A252-9A8440399312}">
      <dsp:nvSpPr>
        <dsp:cNvPr id="0" name=""/>
        <dsp:cNvSpPr/>
      </dsp:nvSpPr>
      <dsp:spPr>
        <a:xfrm rot="4284257">
          <a:off x="5337017" y="1399297"/>
          <a:ext cx="864375" cy="49854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rot="10800000">
        <a:off x="5387952" y="1428128"/>
        <a:ext cx="714811" cy="299129"/>
      </dsp:txXfrm>
    </dsp:sp>
    <dsp:sp modelId="{D47A0E07-B64B-5A42-BCDF-2365B7545951}">
      <dsp:nvSpPr>
        <dsp:cNvPr id="0" name=""/>
        <dsp:cNvSpPr/>
      </dsp:nvSpPr>
      <dsp:spPr>
        <a:xfrm>
          <a:off x="3757406" y="269517"/>
          <a:ext cx="2571074" cy="790724"/>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Health Systems</a:t>
          </a:r>
        </a:p>
      </dsp:txBody>
      <dsp:txXfrm>
        <a:off x="4133931" y="385316"/>
        <a:ext cx="1818024" cy="559126"/>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84800B-71B2-44A4-AFED-938BD2E8904F}" type="datetimeFigureOut">
              <a:rPr lang="en-GB" smtClean="0"/>
              <a:t>19/05/2026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4A7C74-A90D-4DA4-A45F-BB87D7606210}" type="slidenum">
              <a:rPr lang="en-GB" smtClean="0"/>
              <a:t>‹#›</a:t>
            </a:fld>
            <a:endParaRPr lang="en-GB"/>
          </a:p>
        </p:txBody>
      </p:sp>
    </p:spTree>
    <p:extLst>
      <p:ext uri="{BB962C8B-B14F-4D97-AF65-F5344CB8AC3E}">
        <p14:creationId xmlns:p14="http://schemas.microsoft.com/office/powerpoint/2010/main" val="1097438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docs.google.com/document/d/1LHKOPduFqybqOYi9McivBCrdjzd4zvuksF9fM1JjrdU/edit?tab=t.0" TargetMode="External"/><Relationship Id="rId2" Type="http://schemas.openxmlformats.org/officeDocument/2006/relationships/slide" Target="../slides/slide61.xml"/><Relationship Id="rId1" Type="http://schemas.openxmlformats.org/officeDocument/2006/relationships/notesMaster" Target="../notesMasters/notesMaster1.xml"/><Relationship Id="rId4" Type="http://schemas.openxmlformats.org/officeDocument/2006/relationships/hyperlink" Target="https://docs.google.com/spreadsheets/d/1veoE_Y58L7K9XgqGP1LIo-FUPP8Nb7tweL093eVCpX4/edit?gid=0#gid=0"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6392AC-00CC-401A-9E79-0C909CABC23F}" type="slidenum">
              <a:rPr lang="en-US" smtClean="0"/>
              <a:t>14</a:t>
            </a:fld>
            <a:endParaRPr lang="en-US"/>
          </a:p>
        </p:txBody>
      </p:sp>
    </p:spTree>
    <p:extLst>
      <p:ext uri="{BB962C8B-B14F-4D97-AF65-F5344CB8AC3E}">
        <p14:creationId xmlns:p14="http://schemas.microsoft.com/office/powerpoint/2010/main" val="29855261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p:spPr>
        <p:txBody>
          <a:bodyPr/>
          <a:lstStyle/>
          <a:p>
            <a:pPr eaLnBrk="1" hangingPunct="1">
              <a:spcBef>
                <a:spcPct val="0"/>
              </a:spcBef>
            </a:pPr>
            <a:endParaRPr lang="en-US" baseline="0" dirty="0">
              <a:latin typeface="Times New Roman" pitchFamily="1" charset="0"/>
              <a:ea typeface="ＭＳ Ｐゴシック" pitchFamily="1" charset="-128"/>
              <a:cs typeface="ＭＳ Ｐゴシック" pitchFamily="1" charset="-128"/>
            </a:endParaRPr>
          </a:p>
        </p:txBody>
      </p:sp>
      <p:sp>
        <p:nvSpPr>
          <p:cNvPr id="45060" name="Slide Number Placeholder 3"/>
          <p:cNvSpPr>
            <a:spLocks noGrp="1"/>
          </p:cNvSpPr>
          <p:nvPr>
            <p:ph type="sldNum" sz="quarter" idx="5"/>
          </p:nvPr>
        </p:nvSpPr>
        <p:spPr>
          <a:noFill/>
        </p:spPr>
        <p:txBody>
          <a:bodyPr/>
          <a:lstStyle/>
          <a:p>
            <a:fld id="{F779D683-3082-804D-9493-F0634F0625AA}" type="slidenum">
              <a:rPr lang="en-US">
                <a:latin typeface="Times New Roman" pitchFamily="1" charset="0"/>
              </a:rPr>
              <a:pPr/>
              <a:t>15</a:t>
            </a:fld>
            <a:endParaRPr lang="en-US">
              <a:latin typeface="Times New Roman" pitchFamily="1" charset="0"/>
            </a:endParaRPr>
          </a:p>
        </p:txBody>
      </p:sp>
    </p:spTree>
    <p:extLst>
      <p:ext uri="{BB962C8B-B14F-4D97-AF65-F5344CB8AC3E}">
        <p14:creationId xmlns:p14="http://schemas.microsoft.com/office/powerpoint/2010/main" val="33368295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1624E8-9577-BE47-12B5-0FC4B63B8FEB}"/>
            </a:ext>
          </a:extLst>
        </p:cNvPr>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0C600505-45C3-B8B2-315C-ED879FBC3E29}"/>
              </a:ext>
            </a:extLst>
          </p:cNvPr>
          <p:cNvSpPr>
            <a:spLocks noGrp="1" noRot="1" noChangeAspect="1" noTextEdit="1"/>
          </p:cNvSpPr>
          <p:nvPr>
            <p:ph type="sldImg"/>
          </p:nvPr>
        </p:nvSpPr>
        <p:spPr>
          <a:ln/>
        </p:spPr>
      </p:sp>
      <p:sp>
        <p:nvSpPr>
          <p:cNvPr id="45059" name="Notes Placeholder 2">
            <a:extLst>
              <a:ext uri="{FF2B5EF4-FFF2-40B4-BE49-F238E27FC236}">
                <a16:creationId xmlns:a16="http://schemas.microsoft.com/office/drawing/2014/main" id="{2F28CC29-BACD-56A6-5302-F549F19DF78B}"/>
              </a:ext>
            </a:extLst>
          </p:cNvPr>
          <p:cNvSpPr>
            <a:spLocks noGrp="1"/>
          </p:cNvSpPr>
          <p:nvPr>
            <p:ph type="body" idx="1"/>
          </p:nvPr>
        </p:nvSpPr>
        <p:spPr>
          <a:noFill/>
          <a:ln/>
        </p:spPr>
        <p:txBody>
          <a:bodyPr/>
          <a:lstStyle/>
          <a:p>
            <a:pPr eaLnBrk="1" hangingPunct="1">
              <a:spcBef>
                <a:spcPct val="0"/>
              </a:spcBef>
            </a:pPr>
            <a:endParaRPr lang="en-US" baseline="0" dirty="0">
              <a:latin typeface="Times New Roman" pitchFamily="1" charset="0"/>
              <a:ea typeface="ＭＳ Ｐゴシック" pitchFamily="1" charset="-128"/>
              <a:cs typeface="ＭＳ Ｐゴシック" pitchFamily="1" charset="-128"/>
            </a:endParaRPr>
          </a:p>
        </p:txBody>
      </p:sp>
      <p:sp>
        <p:nvSpPr>
          <p:cNvPr id="45060" name="Slide Number Placeholder 3">
            <a:extLst>
              <a:ext uri="{FF2B5EF4-FFF2-40B4-BE49-F238E27FC236}">
                <a16:creationId xmlns:a16="http://schemas.microsoft.com/office/drawing/2014/main" id="{0B921607-E9E8-3298-7DD9-0041E44CA565}"/>
              </a:ext>
            </a:extLst>
          </p:cNvPr>
          <p:cNvSpPr>
            <a:spLocks noGrp="1"/>
          </p:cNvSpPr>
          <p:nvPr>
            <p:ph type="sldNum" sz="quarter" idx="5"/>
          </p:nvPr>
        </p:nvSpPr>
        <p:spPr>
          <a:noFill/>
        </p:spPr>
        <p:txBody>
          <a:bodyPr/>
          <a:lstStyle/>
          <a:p>
            <a:fld id="{F779D683-3082-804D-9493-F0634F0625AA}" type="slidenum">
              <a:rPr lang="en-US">
                <a:latin typeface="Times New Roman" pitchFamily="1" charset="0"/>
              </a:rPr>
              <a:pPr/>
              <a:t>16</a:t>
            </a:fld>
            <a:endParaRPr lang="en-US">
              <a:latin typeface="Times New Roman" pitchFamily="1" charset="0"/>
            </a:endParaRPr>
          </a:p>
        </p:txBody>
      </p:sp>
    </p:spTree>
    <p:extLst>
      <p:ext uri="{BB962C8B-B14F-4D97-AF65-F5344CB8AC3E}">
        <p14:creationId xmlns:p14="http://schemas.microsoft.com/office/powerpoint/2010/main" val="33005855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BA2C3D-1943-A580-C1F5-2F7236120899}"/>
            </a:ext>
          </a:extLst>
        </p:cNvPr>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8F058D26-01E0-3550-03D6-946FC0AF9E8A}"/>
              </a:ext>
            </a:extLst>
          </p:cNvPr>
          <p:cNvSpPr>
            <a:spLocks noGrp="1" noRot="1" noChangeAspect="1" noTextEdit="1"/>
          </p:cNvSpPr>
          <p:nvPr>
            <p:ph type="sldImg"/>
          </p:nvPr>
        </p:nvSpPr>
        <p:spPr>
          <a:ln/>
        </p:spPr>
      </p:sp>
      <p:sp>
        <p:nvSpPr>
          <p:cNvPr id="45059" name="Notes Placeholder 2">
            <a:extLst>
              <a:ext uri="{FF2B5EF4-FFF2-40B4-BE49-F238E27FC236}">
                <a16:creationId xmlns:a16="http://schemas.microsoft.com/office/drawing/2014/main" id="{1D31D94C-A5D0-9567-5BC7-9DB1BDE6ECF8}"/>
              </a:ext>
            </a:extLst>
          </p:cNvPr>
          <p:cNvSpPr>
            <a:spLocks noGrp="1"/>
          </p:cNvSpPr>
          <p:nvPr>
            <p:ph type="body" idx="1"/>
          </p:nvPr>
        </p:nvSpPr>
        <p:spPr>
          <a:noFill/>
          <a:ln/>
        </p:spPr>
        <p:txBody>
          <a:bodyPr/>
          <a:lstStyle/>
          <a:p>
            <a:pPr eaLnBrk="1" hangingPunct="1">
              <a:spcBef>
                <a:spcPct val="0"/>
              </a:spcBef>
            </a:pPr>
            <a:endParaRPr lang="en-US" baseline="0" dirty="0">
              <a:latin typeface="Times New Roman" pitchFamily="1" charset="0"/>
              <a:ea typeface="ＭＳ Ｐゴシック" pitchFamily="1" charset="-128"/>
              <a:cs typeface="ＭＳ Ｐゴシック" pitchFamily="1" charset="-128"/>
            </a:endParaRPr>
          </a:p>
        </p:txBody>
      </p:sp>
      <p:sp>
        <p:nvSpPr>
          <p:cNvPr id="45060" name="Slide Number Placeholder 3">
            <a:extLst>
              <a:ext uri="{FF2B5EF4-FFF2-40B4-BE49-F238E27FC236}">
                <a16:creationId xmlns:a16="http://schemas.microsoft.com/office/drawing/2014/main" id="{F9D14DFC-A9AA-E421-BF63-81FC2805F8C8}"/>
              </a:ext>
            </a:extLst>
          </p:cNvPr>
          <p:cNvSpPr>
            <a:spLocks noGrp="1"/>
          </p:cNvSpPr>
          <p:nvPr>
            <p:ph type="sldNum" sz="quarter" idx="5"/>
          </p:nvPr>
        </p:nvSpPr>
        <p:spPr>
          <a:noFill/>
        </p:spPr>
        <p:txBody>
          <a:bodyPr/>
          <a:lstStyle/>
          <a:p>
            <a:fld id="{F779D683-3082-804D-9493-F0634F0625AA}" type="slidenum">
              <a:rPr lang="en-US">
                <a:latin typeface="Times New Roman" pitchFamily="1" charset="0"/>
              </a:rPr>
              <a:pPr/>
              <a:t>17</a:t>
            </a:fld>
            <a:endParaRPr lang="en-US">
              <a:latin typeface="Times New Roman" pitchFamily="1" charset="0"/>
            </a:endParaRPr>
          </a:p>
        </p:txBody>
      </p:sp>
    </p:spTree>
    <p:extLst>
      <p:ext uri="{BB962C8B-B14F-4D97-AF65-F5344CB8AC3E}">
        <p14:creationId xmlns:p14="http://schemas.microsoft.com/office/powerpoint/2010/main" val="36094685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CB5073-9D7A-FC88-7A8C-BB2D07CA8AAA}"/>
            </a:ext>
          </a:extLst>
        </p:cNvPr>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4C6AEF1F-FF96-1DA4-0FF3-947E5FFD3B39}"/>
              </a:ext>
            </a:extLst>
          </p:cNvPr>
          <p:cNvSpPr>
            <a:spLocks noGrp="1" noRot="1" noChangeAspect="1" noTextEdit="1"/>
          </p:cNvSpPr>
          <p:nvPr>
            <p:ph type="sldImg"/>
          </p:nvPr>
        </p:nvSpPr>
        <p:spPr>
          <a:ln/>
        </p:spPr>
      </p:sp>
      <p:sp>
        <p:nvSpPr>
          <p:cNvPr id="45059" name="Notes Placeholder 2">
            <a:extLst>
              <a:ext uri="{FF2B5EF4-FFF2-40B4-BE49-F238E27FC236}">
                <a16:creationId xmlns:a16="http://schemas.microsoft.com/office/drawing/2014/main" id="{7C85EAEB-EEE5-B900-DF40-AC418981F489}"/>
              </a:ext>
            </a:extLst>
          </p:cNvPr>
          <p:cNvSpPr>
            <a:spLocks noGrp="1"/>
          </p:cNvSpPr>
          <p:nvPr>
            <p:ph type="body" idx="1"/>
          </p:nvPr>
        </p:nvSpPr>
        <p:spPr>
          <a:noFill/>
          <a:ln/>
        </p:spPr>
        <p:txBody>
          <a:bodyPr/>
          <a:lstStyle/>
          <a:p>
            <a:pPr eaLnBrk="1" hangingPunct="1">
              <a:spcBef>
                <a:spcPct val="0"/>
              </a:spcBef>
            </a:pPr>
            <a:endParaRPr lang="en-US" baseline="0" dirty="0">
              <a:latin typeface="Times New Roman" pitchFamily="1" charset="0"/>
              <a:ea typeface="ＭＳ Ｐゴシック" pitchFamily="1" charset="-128"/>
              <a:cs typeface="ＭＳ Ｐゴシック" pitchFamily="1" charset="-128"/>
            </a:endParaRPr>
          </a:p>
        </p:txBody>
      </p:sp>
      <p:sp>
        <p:nvSpPr>
          <p:cNvPr id="45060" name="Slide Number Placeholder 3">
            <a:extLst>
              <a:ext uri="{FF2B5EF4-FFF2-40B4-BE49-F238E27FC236}">
                <a16:creationId xmlns:a16="http://schemas.microsoft.com/office/drawing/2014/main" id="{21B60BE1-4DDA-E6E8-E413-4FE2E486C0C1}"/>
              </a:ext>
            </a:extLst>
          </p:cNvPr>
          <p:cNvSpPr>
            <a:spLocks noGrp="1"/>
          </p:cNvSpPr>
          <p:nvPr>
            <p:ph type="sldNum" sz="quarter" idx="5"/>
          </p:nvPr>
        </p:nvSpPr>
        <p:spPr>
          <a:noFill/>
        </p:spPr>
        <p:txBody>
          <a:bodyPr/>
          <a:lstStyle/>
          <a:p>
            <a:fld id="{F779D683-3082-804D-9493-F0634F0625AA}" type="slidenum">
              <a:rPr lang="en-US">
                <a:latin typeface="Times New Roman" pitchFamily="1" charset="0"/>
              </a:rPr>
              <a:pPr/>
              <a:t>18</a:t>
            </a:fld>
            <a:endParaRPr lang="en-US">
              <a:latin typeface="Times New Roman" pitchFamily="1" charset="0"/>
            </a:endParaRPr>
          </a:p>
        </p:txBody>
      </p:sp>
    </p:spTree>
    <p:extLst>
      <p:ext uri="{BB962C8B-B14F-4D97-AF65-F5344CB8AC3E}">
        <p14:creationId xmlns:p14="http://schemas.microsoft.com/office/powerpoint/2010/main" val="42024580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351481-517F-F441-890E-358293542434}" type="slidenum">
              <a:rPr lang="en-US" smtClean="0"/>
              <a:t>21</a:t>
            </a:fld>
            <a:endParaRPr lang="en-US"/>
          </a:p>
        </p:txBody>
      </p:sp>
    </p:spTree>
    <p:extLst>
      <p:ext uri="{BB962C8B-B14F-4D97-AF65-F5344CB8AC3E}">
        <p14:creationId xmlns:p14="http://schemas.microsoft.com/office/powerpoint/2010/main" val="35903015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4A7C74-A90D-4DA4-A45F-BB87D7606210}" type="slidenum">
              <a:rPr lang="en-GB" smtClean="0"/>
              <a:t>22</a:t>
            </a:fld>
            <a:endParaRPr lang="en-GB"/>
          </a:p>
        </p:txBody>
      </p:sp>
    </p:spTree>
    <p:extLst>
      <p:ext uri="{BB962C8B-B14F-4D97-AF65-F5344CB8AC3E}">
        <p14:creationId xmlns:p14="http://schemas.microsoft.com/office/powerpoint/2010/main" val="31510531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6E28C2-0A9D-5FA4-CB42-10E132DC3B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5DCFA3-595C-FDDD-510F-879F19594AC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693339-DA06-E970-D1C0-9E5AF9455937}"/>
              </a:ext>
            </a:extLst>
          </p:cNvPr>
          <p:cNvSpPr>
            <a:spLocks noGrp="1"/>
          </p:cNvSpPr>
          <p:nvPr>
            <p:ph type="body" idx="1"/>
          </p:nvPr>
        </p:nvSpPr>
        <p:spPr/>
        <p:txBody>
          <a:bodyPr/>
          <a:lstStyle/>
          <a:p>
            <a:pPr marL="0" indent="0">
              <a:spcAft>
                <a:spcPts val="1200"/>
              </a:spcAft>
              <a:buFont typeface="Arial" panose="020B0604020202020204" pitchFamily="34" charset="0"/>
              <a:buNone/>
            </a:pPr>
            <a:endParaRPr lang="en-US" sz="1200" dirty="0">
              <a:latin typeface="Arial" panose="020B0604020202020204" pitchFamily="34" charset="0"/>
              <a:cs typeface="Arial" panose="020B0604020202020204" pitchFamily="34" charset="0"/>
            </a:endParaRPr>
          </a:p>
          <a:p>
            <a:endParaRPr lang="en-GB" dirty="0"/>
          </a:p>
        </p:txBody>
      </p:sp>
      <p:sp>
        <p:nvSpPr>
          <p:cNvPr id="4" name="Slide Number Placeholder 3">
            <a:extLst>
              <a:ext uri="{FF2B5EF4-FFF2-40B4-BE49-F238E27FC236}">
                <a16:creationId xmlns:a16="http://schemas.microsoft.com/office/drawing/2014/main" id="{8440A916-D9C5-58D5-CB50-5BFCE0ECA321}"/>
              </a:ext>
            </a:extLst>
          </p:cNvPr>
          <p:cNvSpPr>
            <a:spLocks noGrp="1"/>
          </p:cNvSpPr>
          <p:nvPr>
            <p:ph type="sldNum" sz="quarter" idx="5"/>
          </p:nvPr>
        </p:nvSpPr>
        <p:spPr/>
        <p:txBody>
          <a:bodyPr/>
          <a:lstStyle/>
          <a:p>
            <a:fld id="{DC4A7C74-A90D-4DA4-A45F-BB87D7606210}" type="slidenum">
              <a:rPr lang="en-GB" smtClean="0"/>
              <a:t>28</a:t>
            </a:fld>
            <a:endParaRPr lang="en-GB"/>
          </a:p>
        </p:txBody>
      </p:sp>
    </p:spTree>
    <p:extLst>
      <p:ext uri="{BB962C8B-B14F-4D97-AF65-F5344CB8AC3E}">
        <p14:creationId xmlns:p14="http://schemas.microsoft.com/office/powerpoint/2010/main" val="19315225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1200"/>
              </a:spcAft>
              <a:buClrTx/>
              <a:buSzTx/>
              <a:buFontTx/>
              <a:buNone/>
              <a:tabLst/>
              <a:defRPr/>
            </a:pPr>
            <a:endParaRPr lang="en-US" sz="1200" dirty="0">
              <a:effectLs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C4A7C74-A90D-4DA4-A45F-BB87D7606210}" type="slidenum">
              <a:rPr lang="en-GB" smtClean="0"/>
              <a:t>30</a:t>
            </a:fld>
            <a:endParaRPr lang="en-GB"/>
          </a:p>
        </p:txBody>
      </p:sp>
    </p:spTree>
    <p:extLst>
      <p:ext uri="{BB962C8B-B14F-4D97-AF65-F5344CB8AC3E}">
        <p14:creationId xmlns:p14="http://schemas.microsoft.com/office/powerpoint/2010/main" val="21019222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C4A7C74-A90D-4DA4-A45F-BB87D7606210}" type="slidenum">
              <a:rPr lang="en-GB" smtClean="0"/>
              <a:t>33</a:t>
            </a:fld>
            <a:endParaRPr lang="en-GB"/>
          </a:p>
        </p:txBody>
      </p:sp>
    </p:spTree>
    <p:extLst>
      <p:ext uri="{BB962C8B-B14F-4D97-AF65-F5344CB8AC3E}">
        <p14:creationId xmlns:p14="http://schemas.microsoft.com/office/powerpoint/2010/main" val="1396797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1164abaad8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1164abaad8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C4A7C74-A90D-4DA4-A45F-BB87D7606210}" type="slidenum">
              <a:rPr lang="en-GB" smtClean="0"/>
              <a:t>34</a:t>
            </a:fld>
            <a:endParaRPr lang="en-GB"/>
          </a:p>
        </p:txBody>
      </p:sp>
    </p:spTree>
    <p:extLst>
      <p:ext uri="{BB962C8B-B14F-4D97-AF65-F5344CB8AC3E}">
        <p14:creationId xmlns:p14="http://schemas.microsoft.com/office/powerpoint/2010/main" val="5235214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9" name="Google Shape;279;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4A7C74-A90D-4DA4-A45F-BB87D7606210}" type="slidenum">
              <a:rPr lang="en-GB" smtClean="0"/>
              <a:t>43</a:t>
            </a:fld>
            <a:endParaRPr lang="en-GB"/>
          </a:p>
        </p:txBody>
      </p:sp>
    </p:spTree>
    <p:extLst>
      <p:ext uri="{BB962C8B-B14F-4D97-AF65-F5344CB8AC3E}">
        <p14:creationId xmlns:p14="http://schemas.microsoft.com/office/powerpoint/2010/main" val="18589064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4A7C74-A90D-4DA4-A45F-BB87D7606210}" type="slidenum">
              <a:rPr lang="en-GB" smtClean="0"/>
              <a:t>44</a:t>
            </a:fld>
            <a:endParaRPr lang="en-GB"/>
          </a:p>
        </p:txBody>
      </p:sp>
    </p:spTree>
    <p:extLst>
      <p:ext uri="{BB962C8B-B14F-4D97-AF65-F5344CB8AC3E}">
        <p14:creationId xmlns:p14="http://schemas.microsoft.com/office/powerpoint/2010/main" val="25611880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a:extLst>
            <a:ext uri="{FF2B5EF4-FFF2-40B4-BE49-F238E27FC236}">
              <a16:creationId xmlns:a16="http://schemas.microsoft.com/office/drawing/2014/main" id="{7076F06B-C9CE-180D-064F-58769DF479AE}"/>
            </a:ext>
          </a:extLst>
        </p:cNvPr>
        <p:cNvGrpSpPr/>
        <p:nvPr/>
      </p:nvGrpSpPr>
      <p:grpSpPr>
        <a:xfrm>
          <a:off x="0" y="0"/>
          <a:ext cx="0" cy="0"/>
          <a:chOff x="0" y="0"/>
          <a:chExt cx="0" cy="0"/>
        </a:xfrm>
      </p:grpSpPr>
      <p:sp>
        <p:nvSpPr>
          <p:cNvPr id="77" name="Google Shape;77;g2d81f42af3b_1_80:notes">
            <a:extLst>
              <a:ext uri="{FF2B5EF4-FFF2-40B4-BE49-F238E27FC236}">
                <a16:creationId xmlns:a16="http://schemas.microsoft.com/office/drawing/2014/main" id="{09EE728C-D0D3-E4C8-B83A-FB1043437DD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2d81f42af3b_1_80:notes">
            <a:extLst>
              <a:ext uri="{FF2B5EF4-FFF2-40B4-BE49-F238E27FC236}">
                <a16:creationId xmlns:a16="http://schemas.microsoft.com/office/drawing/2014/main" id="{54C3A739-0AF0-7B46-EEAB-8359768345D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020561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2d81f42af3b_1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2d81f42af3b_1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1de9771c64c_0_9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1de9771c64c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a:extLst>
            <a:ext uri="{FF2B5EF4-FFF2-40B4-BE49-F238E27FC236}">
              <a16:creationId xmlns:a16="http://schemas.microsoft.com/office/drawing/2014/main" id="{897F1058-1D69-4A4C-D02B-1F627AF4E892}"/>
            </a:ext>
          </a:extLst>
        </p:cNvPr>
        <p:cNvGrpSpPr/>
        <p:nvPr/>
      </p:nvGrpSpPr>
      <p:grpSpPr>
        <a:xfrm>
          <a:off x="0" y="0"/>
          <a:ext cx="0" cy="0"/>
          <a:chOff x="0" y="0"/>
          <a:chExt cx="0" cy="0"/>
        </a:xfrm>
      </p:grpSpPr>
      <p:sp>
        <p:nvSpPr>
          <p:cNvPr id="83" name="Google Shape;83;g1de85a197fc_6_13:notes">
            <a:extLst>
              <a:ext uri="{FF2B5EF4-FFF2-40B4-BE49-F238E27FC236}">
                <a16:creationId xmlns:a16="http://schemas.microsoft.com/office/drawing/2014/main" id="{319F2224-B742-35F1-640F-77CD0DD82E7D}"/>
              </a:ext>
            </a:extLst>
          </p:cNvPr>
          <p:cNvSpPr txBox="1">
            <a:spLocks noGrp="1"/>
          </p:cNvSpPr>
          <p:nvPr>
            <p:ph type="body" idx="1"/>
          </p:nvPr>
        </p:nvSpPr>
        <p:spPr>
          <a:xfrm>
            <a:off x="913805" y="4343703"/>
            <a:ext cx="5030391" cy="4113892"/>
          </a:xfrm>
          <a:prstGeom prst="rect">
            <a:avLst/>
          </a:prstGeom>
        </p:spPr>
        <p:txBody>
          <a:bodyPr spcFirstLastPara="1" wrap="square" lIns="86175" tIns="86175" rIns="86175" bIns="86175" anchor="t" anchorCtr="0">
            <a:noAutofit/>
          </a:bodyPr>
          <a:lstStyle/>
          <a:p>
            <a:pPr marL="0" lvl="0" indent="0" algn="l" rtl="0">
              <a:spcBef>
                <a:spcPts val="0"/>
              </a:spcBef>
              <a:spcAft>
                <a:spcPts val="0"/>
              </a:spcAft>
              <a:buClr>
                <a:schemeClr val="dk1"/>
              </a:buClr>
              <a:buFont typeface="Arial"/>
              <a:buNone/>
            </a:pPr>
            <a:endParaRPr dirty="0"/>
          </a:p>
        </p:txBody>
      </p:sp>
      <p:sp>
        <p:nvSpPr>
          <p:cNvPr id="84" name="Google Shape;84;g1de85a197fc_6_13:notes">
            <a:extLst>
              <a:ext uri="{FF2B5EF4-FFF2-40B4-BE49-F238E27FC236}">
                <a16:creationId xmlns:a16="http://schemas.microsoft.com/office/drawing/2014/main" id="{064B5EED-B9F0-C805-7D3B-8FD063D9066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21099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a:extLst>
            <a:ext uri="{FF2B5EF4-FFF2-40B4-BE49-F238E27FC236}">
              <a16:creationId xmlns:a16="http://schemas.microsoft.com/office/drawing/2014/main" id="{81450412-ED4C-8F6A-64DA-E27003FA0EDC}"/>
            </a:ext>
          </a:extLst>
        </p:cNvPr>
        <p:cNvGrpSpPr/>
        <p:nvPr/>
      </p:nvGrpSpPr>
      <p:grpSpPr>
        <a:xfrm>
          <a:off x="0" y="0"/>
          <a:ext cx="0" cy="0"/>
          <a:chOff x="0" y="0"/>
          <a:chExt cx="0" cy="0"/>
        </a:xfrm>
      </p:grpSpPr>
      <p:sp>
        <p:nvSpPr>
          <p:cNvPr id="93" name="Google Shape;93;g1de85a197fc_6_22:notes">
            <a:extLst>
              <a:ext uri="{FF2B5EF4-FFF2-40B4-BE49-F238E27FC236}">
                <a16:creationId xmlns:a16="http://schemas.microsoft.com/office/drawing/2014/main" id="{70E286DA-B4BB-76A0-02E6-699DAA38C21A}"/>
              </a:ext>
            </a:extLst>
          </p:cNvPr>
          <p:cNvSpPr txBox="1">
            <a:spLocks noGrp="1"/>
          </p:cNvSpPr>
          <p:nvPr>
            <p:ph type="body" idx="1"/>
          </p:nvPr>
        </p:nvSpPr>
        <p:spPr>
          <a:xfrm>
            <a:off x="913805" y="4343703"/>
            <a:ext cx="5030391" cy="4113892"/>
          </a:xfrm>
          <a:prstGeom prst="rect">
            <a:avLst/>
          </a:prstGeom>
        </p:spPr>
        <p:txBody>
          <a:bodyPr spcFirstLastPara="1" wrap="square" lIns="86175" tIns="86175" rIns="86175" bIns="86175" anchor="t" anchorCtr="0">
            <a:noAutofit/>
          </a:bodyPr>
          <a:lstStyle/>
          <a:p>
            <a:pPr marL="0" lvl="0" indent="0" algn="l" rtl="0">
              <a:spcBef>
                <a:spcPts val="0"/>
              </a:spcBef>
              <a:spcAft>
                <a:spcPts val="0"/>
              </a:spcAft>
              <a:buClr>
                <a:schemeClr val="dk1"/>
              </a:buClr>
              <a:buFont typeface="Arial"/>
              <a:buNone/>
            </a:pPr>
            <a:endParaRPr dirty="0"/>
          </a:p>
        </p:txBody>
      </p:sp>
      <p:sp>
        <p:nvSpPr>
          <p:cNvPr id="94" name="Google Shape;94;g1de85a197fc_6_22:notes">
            <a:extLst>
              <a:ext uri="{FF2B5EF4-FFF2-40B4-BE49-F238E27FC236}">
                <a16:creationId xmlns:a16="http://schemas.microsoft.com/office/drawing/2014/main" id="{9CCF7DD7-192C-E311-876C-EF1EBF91BE7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2031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98EBF5-454E-CB35-D5D5-4F1999B2F7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7AAEB8-7834-F9C2-A5D3-198C9371E2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1C6485-4000-C186-4804-D0EBA832FE9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5D29EB2-DFF2-1FB9-6B19-1A2AE1DC9D2A}"/>
              </a:ext>
            </a:extLst>
          </p:cNvPr>
          <p:cNvSpPr>
            <a:spLocks noGrp="1"/>
          </p:cNvSpPr>
          <p:nvPr>
            <p:ph type="sldNum" sz="quarter" idx="5"/>
          </p:nvPr>
        </p:nvSpPr>
        <p:spPr/>
        <p:txBody>
          <a:bodyPr/>
          <a:lstStyle/>
          <a:p>
            <a:fld id="{DC4A7C74-A90D-4DA4-A45F-BB87D7606210}" type="slidenum">
              <a:rPr lang="en-GB" smtClean="0"/>
              <a:t>3</a:t>
            </a:fld>
            <a:endParaRPr lang="en-GB"/>
          </a:p>
        </p:txBody>
      </p:sp>
    </p:spTree>
    <p:extLst>
      <p:ext uri="{BB962C8B-B14F-4D97-AF65-F5344CB8AC3E}">
        <p14:creationId xmlns:p14="http://schemas.microsoft.com/office/powerpoint/2010/main" val="38863815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a:extLst>
            <a:ext uri="{FF2B5EF4-FFF2-40B4-BE49-F238E27FC236}">
              <a16:creationId xmlns:a16="http://schemas.microsoft.com/office/drawing/2014/main" id="{92A10FEF-9C0D-0A19-F202-B43FB8583A38}"/>
            </a:ext>
          </a:extLst>
        </p:cNvPr>
        <p:cNvGrpSpPr/>
        <p:nvPr/>
      </p:nvGrpSpPr>
      <p:grpSpPr>
        <a:xfrm>
          <a:off x="0" y="0"/>
          <a:ext cx="0" cy="0"/>
          <a:chOff x="0" y="0"/>
          <a:chExt cx="0" cy="0"/>
        </a:xfrm>
      </p:grpSpPr>
      <p:sp>
        <p:nvSpPr>
          <p:cNvPr id="103" name="Google Shape;103;g1de9771c64c_0_86:notes">
            <a:extLst>
              <a:ext uri="{FF2B5EF4-FFF2-40B4-BE49-F238E27FC236}">
                <a16:creationId xmlns:a16="http://schemas.microsoft.com/office/drawing/2014/main" id="{13521DD0-DB89-69D1-F707-F3BE83BA30F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1de9771c64c_0_86:notes">
            <a:extLst>
              <a:ext uri="{FF2B5EF4-FFF2-40B4-BE49-F238E27FC236}">
                <a16:creationId xmlns:a16="http://schemas.microsoft.com/office/drawing/2014/main" id="{1D812666-E3B6-DB1F-B7BC-17C63C55DC5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62252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a:extLst>
            <a:ext uri="{FF2B5EF4-FFF2-40B4-BE49-F238E27FC236}">
              <a16:creationId xmlns:a16="http://schemas.microsoft.com/office/drawing/2014/main" id="{B38DF624-C372-DA9F-23E0-1DD0CF5906F5}"/>
            </a:ext>
          </a:extLst>
        </p:cNvPr>
        <p:cNvGrpSpPr/>
        <p:nvPr/>
      </p:nvGrpSpPr>
      <p:grpSpPr>
        <a:xfrm>
          <a:off x="0" y="0"/>
          <a:ext cx="0" cy="0"/>
          <a:chOff x="0" y="0"/>
          <a:chExt cx="0" cy="0"/>
        </a:xfrm>
      </p:grpSpPr>
      <p:sp>
        <p:nvSpPr>
          <p:cNvPr id="110" name="Google Shape;110;g1df39f02d34_0_0:notes">
            <a:extLst>
              <a:ext uri="{FF2B5EF4-FFF2-40B4-BE49-F238E27FC236}">
                <a16:creationId xmlns:a16="http://schemas.microsoft.com/office/drawing/2014/main" id="{061D105F-6850-4D7E-C7DA-0E4699A3C66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1df39f02d34_0_0:notes">
            <a:extLst>
              <a:ext uri="{FF2B5EF4-FFF2-40B4-BE49-F238E27FC236}">
                <a16:creationId xmlns:a16="http://schemas.microsoft.com/office/drawing/2014/main" id="{E9F5DCD5-4E7B-4B29-C389-1330399B662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622571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1164abaad8c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1164abaad8c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1164abaad8c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1164abaad8c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a:extLst>
            <a:ext uri="{FF2B5EF4-FFF2-40B4-BE49-F238E27FC236}">
              <a16:creationId xmlns:a16="http://schemas.microsoft.com/office/drawing/2014/main" id="{5FE2E82F-A62F-93DC-33A0-4697A052BD4B}"/>
            </a:ext>
          </a:extLst>
        </p:cNvPr>
        <p:cNvGrpSpPr/>
        <p:nvPr/>
      </p:nvGrpSpPr>
      <p:grpSpPr>
        <a:xfrm>
          <a:off x="0" y="0"/>
          <a:ext cx="0" cy="0"/>
          <a:chOff x="0" y="0"/>
          <a:chExt cx="0" cy="0"/>
        </a:xfrm>
      </p:grpSpPr>
      <p:sp>
        <p:nvSpPr>
          <p:cNvPr id="90" name="Google Shape;90;g1164abaad8c_0_34:notes">
            <a:extLst>
              <a:ext uri="{FF2B5EF4-FFF2-40B4-BE49-F238E27FC236}">
                <a16:creationId xmlns:a16="http://schemas.microsoft.com/office/drawing/2014/main" id="{2EBE56A3-40A7-7B86-8703-4B495610A38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1164abaad8c_0_34:notes">
            <a:extLst>
              <a:ext uri="{FF2B5EF4-FFF2-40B4-BE49-F238E27FC236}">
                <a16:creationId xmlns:a16="http://schemas.microsoft.com/office/drawing/2014/main" id="{2437559D-1CBD-BFA3-83CA-6DCFC58F990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57207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94C16DED-09DF-479A-9C75-A50AAA1C269C}" type="slidenum">
              <a:rPr kumimoji="0" lang="en-US" sz="1400" b="0" i="0" u="none" strike="noStrike" kern="0" cap="none" spc="0" normalizeH="0" baseline="0" noProof="0" smtClean="0">
                <a:ln>
                  <a:noFill/>
                </a:ln>
                <a:solidFill>
                  <a:srgbClr val="000000"/>
                </a:solidFill>
                <a:effectLst/>
                <a:uLnTx/>
                <a:uFillTx/>
                <a:latin typeface="Arial"/>
                <a:ea typeface="MS PGothic" pitchFamily="34" charset="-128"/>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59</a:t>
            </a:fld>
            <a:endParaRPr kumimoji="0" lang="en-US" sz="1400" b="0" i="0" u="none" strike="noStrike" kern="0" cap="none" spc="0" normalizeH="0" baseline="0" noProof="0" dirty="0">
              <a:ln>
                <a:noFill/>
              </a:ln>
              <a:solidFill>
                <a:srgbClr val="000000"/>
              </a:solidFill>
              <a:effectLst/>
              <a:uLnTx/>
              <a:uFillTx/>
              <a:latin typeface="Arial"/>
              <a:ea typeface="MS PGothic" pitchFamily="34" charset="-128"/>
              <a:cs typeface="Arial"/>
              <a:sym typeface="Arial"/>
            </a:endParaRPr>
          </a:p>
        </p:txBody>
      </p:sp>
    </p:spTree>
    <p:extLst>
      <p:ext uri="{BB962C8B-B14F-4D97-AF65-F5344CB8AC3E}">
        <p14:creationId xmlns:p14="http://schemas.microsoft.com/office/powerpoint/2010/main" val="15618492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2d81f42af3b_1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2d81f42af3b_1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000"/>
              </a:spcBef>
              <a:spcAft>
                <a:spcPts val="0"/>
              </a:spcAft>
              <a:buNone/>
            </a:pPr>
            <a:endParaRPr dirty="0">
              <a:solidFill>
                <a:srgbClr val="222222"/>
              </a:solidFill>
              <a:highlight>
                <a:srgbClr val="FFFFFF"/>
              </a:highlight>
            </a:endParaRPr>
          </a:p>
          <a:p>
            <a:pPr marL="0" lvl="0" indent="0" algn="l" rtl="0">
              <a:lnSpc>
                <a:spcPct val="115000"/>
              </a:lnSpc>
              <a:spcBef>
                <a:spcPts val="1000"/>
              </a:spcBef>
              <a:spcAft>
                <a:spcPts val="0"/>
              </a:spcAft>
              <a:buNone/>
            </a:pPr>
            <a:endParaRPr dirty="0">
              <a:solidFill>
                <a:srgbClr val="222222"/>
              </a:solidFill>
              <a:highlight>
                <a:srgbClr val="FFFFFF"/>
              </a:highlight>
            </a:endParaRPr>
          </a:p>
          <a:p>
            <a:pPr marL="596900" lvl="0" indent="-298450" algn="l" rtl="0">
              <a:lnSpc>
                <a:spcPct val="115000"/>
              </a:lnSpc>
              <a:spcBef>
                <a:spcPts val="1000"/>
              </a:spcBef>
              <a:spcAft>
                <a:spcPts val="0"/>
              </a:spcAft>
              <a:buClr>
                <a:srgbClr val="222222"/>
              </a:buClr>
              <a:buSzPts val="1100"/>
              <a:buChar char="●"/>
            </a:pPr>
            <a:endParaRPr dirty="0">
              <a:solidFill>
                <a:srgbClr val="222222"/>
              </a:solidFill>
              <a:highlight>
                <a:srgbClr val="FFFFFF"/>
              </a:highlight>
            </a:endParaRPr>
          </a:p>
          <a:p>
            <a:pPr marL="596900" lvl="0" indent="-298450" algn="l" rtl="0">
              <a:lnSpc>
                <a:spcPct val="115000"/>
              </a:lnSpc>
              <a:spcBef>
                <a:spcPts val="0"/>
              </a:spcBef>
              <a:spcAft>
                <a:spcPts val="0"/>
              </a:spcAft>
              <a:buClr>
                <a:srgbClr val="222222"/>
              </a:buClr>
              <a:buSzPts val="1100"/>
              <a:buChar char="●"/>
            </a:pPr>
            <a:endParaRPr dirty="0">
              <a:solidFill>
                <a:srgbClr val="222222"/>
              </a:solidFill>
              <a:highlight>
                <a:srgbClr val="FFFFFF"/>
              </a:highlight>
            </a:endParaRPr>
          </a:p>
          <a:p>
            <a:pPr marL="596900" lvl="0" indent="-298450" algn="l" rtl="0">
              <a:lnSpc>
                <a:spcPct val="115000"/>
              </a:lnSpc>
              <a:spcBef>
                <a:spcPts val="0"/>
              </a:spcBef>
              <a:spcAft>
                <a:spcPts val="0"/>
              </a:spcAft>
              <a:buClr>
                <a:srgbClr val="222222"/>
              </a:buClr>
              <a:buSzPts val="1100"/>
              <a:buChar char="●"/>
            </a:pPr>
            <a:r>
              <a:rPr lang="en" dirty="0">
                <a:solidFill>
                  <a:srgbClr val="222222"/>
                </a:solidFill>
                <a:highlight>
                  <a:srgbClr val="FFFFFF"/>
                </a:highlight>
              </a:rPr>
              <a:t>Help CDOs and their partners apply tools and methods (that have been used as outlined above) to gain stakeholder engagement on care transformation efforts, analyze current workflows in light of recommended practices to define consensus future state workflows that will deliver desired results, and otherwise support these efforts</a:t>
            </a:r>
            <a:endParaRPr dirty="0">
              <a:solidFill>
                <a:srgbClr val="222222"/>
              </a:solidFill>
              <a:highlight>
                <a:srgbClr val="FFFFFF"/>
              </a:highlight>
            </a:endParaRPr>
          </a:p>
          <a:p>
            <a:pPr marL="596900" lvl="0" indent="-298450" algn="l" rtl="0">
              <a:lnSpc>
                <a:spcPct val="115000"/>
              </a:lnSpc>
              <a:spcBef>
                <a:spcPts val="0"/>
              </a:spcBef>
              <a:spcAft>
                <a:spcPts val="0"/>
              </a:spcAft>
              <a:buClr>
                <a:srgbClr val="222222"/>
              </a:buClr>
              <a:buSzPts val="1100"/>
              <a:buChar char="●"/>
            </a:pPr>
            <a:r>
              <a:rPr lang="en" dirty="0">
                <a:solidFill>
                  <a:srgbClr val="222222"/>
                </a:solidFill>
                <a:highlight>
                  <a:srgbClr val="FFFFFF"/>
                </a:highlight>
              </a:rPr>
              <a:t>Help stakeholders (e.g., specialty societies, government agencies, foundations) form or enhance learning communities that bring together those seeking to accelerate target-focused care transformation in various ways - e.g., help them get peer support and SME input, leverage methods/tools for CDO care processes improvement etc. (see bullet above/</a:t>
            </a:r>
            <a:r>
              <a:rPr lang="en" u="sng" dirty="0">
                <a:solidFill>
                  <a:srgbClr val="1155CC"/>
                </a:solidFill>
                <a:highlight>
                  <a:srgbClr val="FFFFFF"/>
                </a:highlight>
                <a:hlinkClick r:id="rId3">
                  <a:extLst>
                    <a:ext uri="{A12FA001-AC4F-418D-AE19-62706E023703}">
                      <ahyp:hlinkClr xmlns:ahyp="http://schemas.microsoft.com/office/drawing/2018/hyperlinkcolor" val="tx"/>
                    </a:ext>
                  </a:extLst>
                </a:hlinkClick>
              </a:rPr>
              <a:t>this table</a:t>
            </a:r>
            <a:r>
              <a:rPr lang="en" dirty="0">
                <a:solidFill>
                  <a:srgbClr val="222222"/>
                </a:solidFill>
                <a:highlight>
                  <a:srgbClr val="FFFFFF"/>
                </a:highlight>
              </a:rPr>
              <a:t>) for cross-organization sharing and learning, leverage standards to deploy interventions, etc.</a:t>
            </a:r>
            <a:endParaRPr dirty="0">
              <a:solidFill>
                <a:srgbClr val="222222"/>
              </a:solidFill>
              <a:highlight>
                <a:srgbClr val="FFFFFF"/>
              </a:highlight>
            </a:endParaRPr>
          </a:p>
          <a:p>
            <a:pPr marL="596900" lvl="0" indent="-298450" algn="l" rtl="0">
              <a:lnSpc>
                <a:spcPct val="115000"/>
              </a:lnSpc>
              <a:spcBef>
                <a:spcPts val="0"/>
              </a:spcBef>
              <a:spcAft>
                <a:spcPts val="0"/>
              </a:spcAft>
              <a:buClr>
                <a:srgbClr val="222222"/>
              </a:buClr>
              <a:buSzPts val="1100"/>
              <a:buChar char="●"/>
            </a:pPr>
            <a:r>
              <a:rPr lang="en" dirty="0">
                <a:solidFill>
                  <a:srgbClr val="222222"/>
                </a:solidFill>
                <a:highlight>
                  <a:srgbClr val="FFFFFF"/>
                </a:highlight>
              </a:rPr>
              <a:t>provide access to diverse thought leaders on the ACT SC (and beyond) who </a:t>
            </a:r>
            <a:r>
              <a:rPr lang="en" u="sng" dirty="0">
                <a:solidFill>
                  <a:srgbClr val="1155CC"/>
                </a:solidFill>
                <a:highlight>
                  <a:srgbClr val="FFFFFF"/>
                </a:highlight>
                <a:hlinkClick r:id="rId4">
                  <a:extLst>
                    <a:ext uri="{A12FA001-AC4F-418D-AE19-62706E023703}">
                      <ahyp:hlinkClr xmlns:ahyp="http://schemas.microsoft.com/office/drawing/2018/hyperlinkcolor" val="tx"/>
                    </a:ext>
                  </a:extLst>
                </a:hlinkClick>
              </a:rPr>
              <a:t>are focused</a:t>
            </a:r>
            <a:r>
              <a:rPr lang="en" dirty="0">
                <a:solidFill>
                  <a:srgbClr val="222222"/>
                </a:solidFill>
                <a:highlight>
                  <a:srgbClr val="FFFFFF"/>
                </a:highlight>
              </a:rPr>
              <a:t> on broadly accelerating care transformation</a:t>
            </a:r>
            <a:endParaRPr dirty="0">
              <a:solidFill>
                <a:srgbClr val="222222"/>
              </a:solidFill>
              <a:highlight>
                <a:srgbClr val="FFFFFF"/>
              </a:highlight>
            </a:endParaRPr>
          </a:p>
          <a:p>
            <a:pPr marL="0" lvl="0" indent="0" algn="l" rtl="0">
              <a:spcBef>
                <a:spcPts val="100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1de85a197fc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1de85a197fc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1de85a197fc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1de85a197fc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8" name="Google Shape;58;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1200"/>
              </a:spcBef>
              <a:spcAft>
                <a:spcPts val="0"/>
              </a:spcAft>
              <a:buSzPts val="1100"/>
              <a:buNone/>
            </a:pPr>
            <a:endParaRPr sz="16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1164abaad8c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1164abaad8c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spcAft>
                <a:spcPts val="1200"/>
              </a:spcAft>
            </a:pPr>
            <a:endParaRPr lang="en" i="1" dirty="0">
              <a:latin typeface="Arial" panose="020B0604020202020204" pitchFamily="34" charset="0"/>
              <a:cs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A98392-50BB-7980-8E9B-AC3BA17151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A28FBF-FDB1-4D79-8642-67EAE34D81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1E4509-5237-3295-93F3-5BC6563DF17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3681FCD-D44C-7BDD-4F28-A8EFC01666A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4A7C74-A90D-4DA4-A45F-BB87D760621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52936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9" name="Google Shape;89;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27000" lvl="0" indent="0" algn="l" rtl="0">
              <a:lnSpc>
                <a:spcPct val="100000"/>
              </a:lnSpc>
              <a:spcBef>
                <a:spcPts val="0"/>
              </a:spcBef>
              <a:spcAft>
                <a:spcPts val="0"/>
              </a:spcAft>
              <a:buSzPts val="1600"/>
              <a:buNone/>
            </a:pPr>
            <a:endParaRPr sz="16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Master" Target="../slideMasters/slideMaster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Master" Target="../slideMasters/slideMaster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2ABDC-C8DD-41E8-4203-95BEB776FB2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9B92EE5-A6ED-A31C-9A89-1028507E2E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F0E0BFE-D1AB-6940-2215-4E134A29A7C3}"/>
              </a:ext>
            </a:extLst>
          </p:cNvPr>
          <p:cNvSpPr>
            <a:spLocks noGrp="1"/>
          </p:cNvSpPr>
          <p:nvPr>
            <p:ph type="dt" sz="half" idx="10"/>
          </p:nvPr>
        </p:nvSpPr>
        <p:spPr/>
        <p:txBody>
          <a:bodyPr/>
          <a:lstStyle/>
          <a:p>
            <a:fld id="{623B9ED8-B0C0-4730-A310-10513B68BF33}" type="datetimeFigureOut">
              <a:rPr lang="en-GB" smtClean="0"/>
              <a:t>19/05/2026</a:t>
            </a:fld>
            <a:endParaRPr lang="en-GB"/>
          </a:p>
        </p:txBody>
      </p:sp>
      <p:sp>
        <p:nvSpPr>
          <p:cNvPr id="5" name="Footer Placeholder 4">
            <a:extLst>
              <a:ext uri="{FF2B5EF4-FFF2-40B4-BE49-F238E27FC236}">
                <a16:creationId xmlns:a16="http://schemas.microsoft.com/office/drawing/2014/main" id="{2852E0CD-729F-40B1-39F3-9F502FCE9F9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642C772-14B0-9D15-8F11-6A66CA53404B}"/>
              </a:ext>
            </a:extLst>
          </p:cNvPr>
          <p:cNvSpPr>
            <a:spLocks noGrp="1"/>
          </p:cNvSpPr>
          <p:nvPr>
            <p:ph type="sldNum" sz="quarter" idx="12"/>
          </p:nvPr>
        </p:nvSpPr>
        <p:spPr/>
        <p:txBody>
          <a:bodyPr/>
          <a:lstStyle/>
          <a:p>
            <a:fld id="{763845AB-D96A-4DB7-A0D7-628164CA4C49}" type="slidenum">
              <a:rPr lang="en-GB" smtClean="0"/>
              <a:t>‹#›</a:t>
            </a:fld>
            <a:endParaRPr lang="en-GB"/>
          </a:p>
        </p:txBody>
      </p:sp>
    </p:spTree>
    <p:extLst>
      <p:ext uri="{BB962C8B-B14F-4D97-AF65-F5344CB8AC3E}">
        <p14:creationId xmlns:p14="http://schemas.microsoft.com/office/powerpoint/2010/main" val="3875018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7F2A9-3E27-6293-C200-32EEE7CF709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F9BA0CA-BD40-619A-8EC6-1B0A8C4EF9E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FCCAEC8-8C51-55E7-75EB-E4F5DC190FFF}"/>
              </a:ext>
            </a:extLst>
          </p:cNvPr>
          <p:cNvSpPr>
            <a:spLocks noGrp="1"/>
          </p:cNvSpPr>
          <p:nvPr>
            <p:ph type="dt" sz="half" idx="10"/>
          </p:nvPr>
        </p:nvSpPr>
        <p:spPr/>
        <p:txBody>
          <a:bodyPr/>
          <a:lstStyle/>
          <a:p>
            <a:fld id="{623B9ED8-B0C0-4730-A310-10513B68BF33}" type="datetimeFigureOut">
              <a:rPr lang="en-GB" smtClean="0"/>
              <a:t>19/05/2026</a:t>
            </a:fld>
            <a:endParaRPr lang="en-GB"/>
          </a:p>
        </p:txBody>
      </p:sp>
      <p:sp>
        <p:nvSpPr>
          <p:cNvPr id="5" name="Footer Placeholder 4">
            <a:extLst>
              <a:ext uri="{FF2B5EF4-FFF2-40B4-BE49-F238E27FC236}">
                <a16:creationId xmlns:a16="http://schemas.microsoft.com/office/drawing/2014/main" id="{081D2527-771C-B580-A0EC-3ACEBF20044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372E8F0-553C-C127-8F66-19609884DF93}"/>
              </a:ext>
            </a:extLst>
          </p:cNvPr>
          <p:cNvSpPr>
            <a:spLocks noGrp="1"/>
          </p:cNvSpPr>
          <p:nvPr>
            <p:ph type="sldNum" sz="quarter" idx="12"/>
          </p:nvPr>
        </p:nvSpPr>
        <p:spPr/>
        <p:txBody>
          <a:bodyPr/>
          <a:lstStyle/>
          <a:p>
            <a:fld id="{763845AB-D96A-4DB7-A0D7-628164CA4C49}" type="slidenum">
              <a:rPr lang="en-GB" smtClean="0"/>
              <a:t>‹#›</a:t>
            </a:fld>
            <a:endParaRPr lang="en-GB"/>
          </a:p>
        </p:txBody>
      </p:sp>
    </p:spTree>
    <p:extLst>
      <p:ext uri="{BB962C8B-B14F-4D97-AF65-F5344CB8AC3E}">
        <p14:creationId xmlns:p14="http://schemas.microsoft.com/office/powerpoint/2010/main" val="25580330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57FAFC6-DBA9-17F6-D86E-378856C6632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E121825-F123-68E3-95A4-18EAD4E931D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B93F501-2AB2-0ACE-060D-C6B565CBF855}"/>
              </a:ext>
            </a:extLst>
          </p:cNvPr>
          <p:cNvSpPr>
            <a:spLocks noGrp="1"/>
          </p:cNvSpPr>
          <p:nvPr>
            <p:ph type="dt" sz="half" idx="10"/>
          </p:nvPr>
        </p:nvSpPr>
        <p:spPr/>
        <p:txBody>
          <a:bodyPr/>
          <a:lstStyle/>
          <a:p>
            <a:fld id="{623B9ED8-B0C0-4730-A310-10513B68BF33}" type="datetimeFigureOut">
              <a:rPr lang="en-GB" smtClean="0"/>
              <a:t>19/05/2026</a:t>
            </a:fld>
            <a:endParaRPr lang="en-GB"/>
          </a:p>
        </p:txBody>
      </p:sp>
      <p:sp>
        <p:nvSpPr>
          <p:cNvPr id="5" name="Footer Placeholder 4">
            <a:extLst>
              <a:ext uri="{FF2B5EF4-FFF2-40B4-BE49-F238E27FC236}">
                <a16:creationId xmlns:a16="http://schemas.microsoft.com/office/drawing/2014/main" id="{CB8C9963-44E2-930C-8283-543AF601291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52263D8-28FE-23CC-CB21-9D5C3167D244}"/>
              </a:ext>
            </a:extLst>
          </p:cNvPr>
          <p:cNvSpPr>
            <a:spLocks noGrp="1"/>
          </p:cNvSpPr>
          <p:nvPr>
            <p:ph type="sldNum" sz="quarter" idx="12"/>
          </p:nvPr>
        </p:nvSpPr>
        <p:spPr/>
        <p:txBody>
          <a:bodyPr/>
          <a:lstStyle/>
          <a:p>
            <a:fld id="{763845AB-D96A-4DB7-A0D7-628164CA4C49}" type="slidenum">
              <a:rPr lang="en-GB" smtClean="0"/>
              <a:t>‹#›</a:t>
            </a:fld>
            <a:endParaRPr lang="en-GB"/>
          </a:p>
        </p:txBody>
      </p:sp>
    </p:spTree>
    <p:extLst>
      <p:ext uri="{BB962C8B-B14F-4D97-AF65-F5344CB8AC3E}">
        <p14:creationId xmlns:p14="http://schemas.microsoft.com/office/powerpoint/2010/main" val="29855092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82788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12201452"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9" name="Title 8"/>
          <p:cNvSpPr>
            <a:spLocks noGrp="1"/>
          </p:cNvSpPr>
          <p:nvPr>
            <p:ph type="ctrTitle"/>
          </p:nvPr>
        </p:nvSpPr>
        <p:spPr>
          <a:xfrm>
            <a:off x="914400" y="1752602"/>
            <a:ext cx="103632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lstStyle>
          <a:p>
            <a:r>
              <a:rPr kumimoji="0" lang="en-US"/>
              <a:t>Click to edit Master title style</a:t>
            </a:r>
          </a:p>
        </p:txBody>
      </p:sp>
      <p:sp>
        <p:nvSpPr>
          <p:cNvPr id="17" name="Subtitle 16"/>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grpSp>
        <p:nvGrpSpPr>
          <p:cNvPr id="2" name="Group 1"/>
          <p:cNvGrpSpPr/>
          <p:nvPr/>
        </p:nvGrpSpPr>
        <p:grpSpPr>
          <a:xfrm>
            <a:off x="-5019" y="4953000"/>
            <a:ext cx="12197020"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sz="1800"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lstStyle>
          <a:p>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lstStyle>
          <a:p>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lstStyle>
          <a:p>
            <a:fld id="{D3A33D7C-B140-4FDD-A534-AAA09C8D9533}" type="slidenum">
              <a:rPr lang="en-US" smtClean="0"/>
              <a:pPr/>
              <a:t>‹#›</a:t>
            </a:fld>
            <a:endParaRPr lang="en-US" dirty="0"/>
          </a:p>
        </p:txBody>
      </p:sp>
    </p:spTree>
    <p:extLst>
      <p:ext uri="{BB962C8B-B14F-4D97-AF65-F5344CB8AC3E}">
        <p14:creationId xmlns:p14="http://schemas.microsoft.com/office/powerpoint/2010/main" val="39557398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Title 6"/>
          <p:cNvSpPr>
            <a:spLocks noGrp="1"/>
          </p:cNvSpPr>
          <p:nvPr>
            <p:ph type="title"/>
          </p:nvPr>
        </p:nvSpPr>
        <p:spPr/>
        <p:txBody>
          <a:bodyPr rtlCol="0"/>
          <a:lstStyle/>
          <a:p>
            <a:r>
              <a:rPr kumimoji="0" lang="en-US"/>
              <a:t>Click to edit Master title style</a:t>
            </a:r>
          </a:p>
        </p:txBody>
      </p:sp>
      <p:sp>
        <p:nvSpPr>
          <p:cNvPr id="2" name="Date Placeholder 1"/>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3A33D7C-B140-4FDD-A534-AAA09C8D9533}" type="slidenum">
              <a:rPr lang="en-US" smtClean="0"/>
              <a:pPr/>
              <a:t>‹#›</a:t>
            </a:fld>
            <a:endParaRPr lang="en-US" dirty="0"/>
          </a:p>
        </p:txBody>
      </p:sp>
      <p:sp>
        <p:nvSpPr>
          <p:cNvPr id="4" name="TextBox 3">
            <a:extLst>
              <a:ext uri="{FF2B5EF4-FFF2-40B4-BE49-F238E27FC236}">
                <a16:creationId xmlns:a16="http://schemas.microsoft.com/office/drawing/2014/main" id="{B45566A6-4BC9-9D4C-80DD-BDC9EB5AE418}"/>
              </a:ext>
            </a:extLst>
          </p:cNvPr>
          <p:cNvSpPr txBox="1"/>
          <p:nvPr userDrawn="1"/>
        </p:nvSpPr>
        <p:spPr>
          <a:xfrm>
            <a:off x="0" y="6488668"/>
            <a:ext cx="2946400" cy="369332"/>
          </a:xfrm>
          <a:prstGeom prst="rect">
            <a:avLst/>
          </a:prstGeom>
          <a:noFill/>
        </p:spPr>
        <p:txBody>
          <a:bodyPr wrap="square" rtlCol="0">
            <a:spAutoFit/>
          </a:bodyPr>
          <a:lstStyle/>
          <a:p>
            <a:r>
              <a:rPr lang="en-US" sz="1800" dirty="0">
                <a:solidFill>
                  <a:schemeClr val="bg1"/>
                </a:solidFill>
              </a:rPr>
              <a:t>ACT Initiative</a:t>
            </a:r>
          </a:p>
        </p:txBody>
      </p:sp>
    </p:spTree>
    <p:extLst>
      <p:ext uri="{BB962C8B-B14F-4D97-AF65-F5344CB8AC3E}">
        <p14:creationId xmlns:p14="http://schemas.microsoft.com/office/powerpoint/2010/main" val="19511915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168" y="1059712"/>
            <a:ext cx="103632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lstStyle>
          <a:p>
            <a:r>
              <a:rPr kumimoji="0" lang="en-US"/>
              <a:t>Click to edit Master title style</a:t>
            </a:r>
          </a:p>
        </p:txBody>
      </p:sp>
      <p:sp>
        <p:nvSpPr>
          <p:cNvPr id="3" name="Text Placeholder 2"/>
          <p:cNvSpPr>
            <a:spLocks noGrp="1"/>
          </p:cNvSpPr>
          <p:nvPr>
            <p:ph type="body" idx="1"/>
          </p:nvPr>
        </p:nvSpPr>
        <p:spPr>
          <a:xfrm>
            <a:off x="5230284" y="2931712"/>
            <a:ext cx="6096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3A33D7C-B140-4FDD-A534-AAA09C8D9533}" type="slidenum">
              <a:rPr lang="en-US" smtClean="0"/>
              <a:pPr/>
              <a:t>‹#›</a:t>
            </a:fld>
            <a:endParaRPr lang="en-US" dirty="0"/>
          </a:p>
        </p:txBody>
      </p:sp>
      <p:sp>
        <p:nvSpPr>
          <p:cNvPr id="7" name="Chevron 6"/>
          <p:cNvSpPr/>
          <p:nvPr/>
        </p:nvSpPr>
        <p:spPr>
          <a:xfrm>
            <a:off x="4848907"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800" dirty="0"/>
          </a:p>
        </p:txBody>
      </p:sp>
      <p:sp>
        <p:nvSpPr>
          <p:cNvPr id="8" name="Chevron 7"/>
          <p:cNvSpPr/>
          <p:nvPr/>
        </p:nvSpPr>
        <p:spPr>
          <a:xfrm>
            <a:off x="4600352"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800" dirty="0"/>
          </a:p>
        </p:txBody>
      </p:sp>
    </p:spTree>
    <p:extLst>
      <p:ext uri="{BB962C8B-B14F-4D97-AF65-F5344CB8AC3E}">
        <p14:creationId xmlns:p14="http://schemas.microsoft.com/office/powerpoint/2010/main" val="1741064938"/>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481329"/>
            <a:ext cx="5384800" cy="4525963"/>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481329"/>
            <a:ext cx="5384800" cy="4525963"/>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3A33D7C-B140-4FDD-A534-AAA09C8D9533}" type="slidenum">
              <a:rPr lang="en-US" smtClean="0"/>
              <a:pPr/>
              <a:t>‹#›</a:t>
            </a:fld>
            <a:endParaRPr lang="en-US" dirty="0"/>
          </a:p>
        </p:txBody>
      </p:sp>
      <p:sp>
        <p:nvSpPr>
          <p:cNvPr id="8" name="Title 7"/>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3914374924"/>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9"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1444295"/>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1444295"/>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3A33D7C-B140-4FDD-A534-AAA09C8D9533}" type="slidenum">
              <a:rPr lang="en-US" smtClean="0"/>
              <a:pPr/>
              <a:t>‹#›</a:t>
            </a:fld>
            <a:endParaRPr lang="en-US" dirty="0"/>
          </a:p>
        </p:txBody>
      </p:sp>
    </p:spTree>
    <p:extLst>
      <p:ext uri="{BB962C8B-B14F-4D97-AF65-F5344CB8AC3E}">
        <p14:creationId xmlns:p14="http://schemas.microsoft.com/office/powerpoint/2010/main" val="2976022712"/>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3A33D7C-B140-4FDD-A534-AAA09C8D9533}" type="slidenum">
              <a:rPr lang="en-US" smtClean="0"/>
              <a:pPr/>
              <a:t>‹#›</a:t>
            </a:fld>
            <a:endParaRPr lang="en-US" dirty="0"/>
          </a:p>
        </p:txBody>
      </p:sp>
      <p:sp>
        <p:nvSpPr>
          <p:cNvPr id="6" name="Title 5"/>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3174228976"/>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3A33D7C-B140-4FDD-A534-AAA09C8D9533}" type="slidenum">
              <a:rPr lang="en-US" smtClean="0"/>
              <a:pPr/>
              <a:t>‹#›</a:t>
            </a:fld>
            <a:endParaRPr lang="en-US" dirty="0"/>
          </a:p>
        </p:txBody>
      </p:sp>
    </p:spTree>
    <p:extLst>
      <p:ext uri="{BB962C8B-B14F-4D97-AF65-F5344CB8AC3E}">
        <p14:creationId xmlns:p14="http://schemas.microsoft.com/office/powerpoint/2010/main" val="35310634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90698-B0F7-BA2A-245A-0349E1ED5C4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ED5CDFC-43A6-A5F8-E87F-E19334BE2A2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8920257-BFFB-D0F2-AD23-9CEFC733260F}"/>
              </a:ext>
            </a:extLst>
          </p:cNvPr>
          <p:cNvSpPr>
            <a:spLocks noGrp="1"/>
          </p:cNvSpPr>
          <p:nvPr>
            <p:ph type="dt" sz="half" idx="10"/>
          </p:nvPr>
        </p:nvSpPr>
        <p:spPr/>
        <p:txBody>
          <a:bodyPr/>
          <a:lstStyle/>
          <a:p>
            <a:fld id="{623B9ED8-B0C0-4730-A310-10513B68BF33}" type="datetimeFigureOut">
              <a:rPr lang="en-GB" smtClean="0"/>
              <a:t>19/05/2026</a:t>
            </a:fld>
            <a:endParaRPr lang="en-GB"/>
          </a:p>
        </p:txBody>
      </p:sp>
      <p:sp>
        <p:nvSpPr>
          <p:cNvPr id="5" name="Footer Placeholder 4">
            <a:extLst>
              <a:ext uri="{FF2B5EF4-FFF2-40B4-BE49-F238E27FC236}">
                <a16:creationId xmlns:a16="http://schemas.microsoft.com/office/drawing/2014/main" id="{9D595E95-7287-A0FB-9A03-B73C44A41A5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6B19758-79C9-0BAC-3470-779240D5F0DD}"/>
              </a:ext>
            </a:extLst>
          </p:cNvPr>
          <p:cNvSpPr>
            <a:spLocks noGrp="1"/>
          </p:cNvSpPr>
          <p:nvPr>
            <p:ph type="sldNum" sz="quarter" idx="12"/>
          </p:nvPr>
        </p:nvSpPr>
        <p:spPr/>
        <p:txBody>
          <a:bodyPr/>
          <a:lstStyle/>
          <a:p>
            <a:fld id="{763845AB-D96A-4DB7-A0D7-628164CA4C49}" type="slidenum">
              <a:rPr lang="en-GB" smtClean="0"/>
              <a:t>‹#›</a:t>
            </a:fld>
            <a:endParaRPr lang="en-GB"/>
          </a:p>
        </p:txBody>
      </p:sp>
    </p:spTree>
    <p:extLst>
      <p:ext uri="{BB962C8B-B14F-4D97-AF65-F5344CB8AC3E}">
        <p14:creationId xmlns:p14="http://schemas.microsoft.com/office/powerpoint/2010/main" val="18510730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4876800"/>
            <a:ext cx="9975701" cy="457200"/>
          </a:xfrm>
        </p:spPr>
        <p:txBody>
          <a:bodyPr vert="horz" anchor="t">
            <a:noAutofit/>
            <a:sp3d prstMaterial="softEdge">
              <a:bevelT w="0" h="0"/>
            </a:sp3d>
          </a:bodyPr>
          <a:lstStyle>
            <a:lvl1pPr algn="r">
              <a:buNone/>
              <a:defRPr sz="2500" b="0">
                <a:solidFill>
                  <a:schemeClr val="accent1"/>
                </a:solidFill>
                <a:effectLst/>
              </a:defRPr>
            </a:lvl1pPr>
          </a:lstStyle>
          <a:p>
            <a:r>
              <a:rPr kumimoji="0" lang="en-US"/>
              <a:t>Click to edit Master title style</a:t>
            </a:r>
          </a:p>
        </p:txBody>
      </p:sp>
      <p:sp>
        <p:nvSpPr>
          <p:cNvPr id="3" name="Text Placeholder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8969376" y="6407944"/>
            <a:ext cx="2560320" cy="365760"/>
          </a:xfrm>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3A33D7C-B140-4FDD-A534-AAA09C8D9533}" type="slidenum">
              <a:rPr lang="en-US" smtClean="0"/>
              <a:pPr/>
              <a:t>‹#›</a:t>
            </a:fld>
            <a:endParaRPr lang="en-US" dirty="0"/>
          </a:p>
        </p:txBody>
      </p:sp>
    </p:spTree>
    <p:extLst>
      <p:ext uri="{BB962C8B-B14F-4D97-AF65-F5344CB8AC3E}">
        <p14:creationId xmlns:p14="http://schemas.microsoft.com/office/powerpoint/2010/main" val="407783461"/>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lstStyle>
          <a:p>
            <a:r>
              <a:rPr kumimoji="0" lang="en-US" dirty="0"/>
              <a:t>Click icon to add picture</a:t>
            </a:r>
          </a:p>
        </p:txBody>
      </p:sp>
      <p:sp>
        <p:nvSpPr>
          <p:cNvPr id="5" name="Date Placeholder 4"/>
          <p:cNvSpPr>
            <a:spLocks noGrp="1"/>
          </p:cNvSpPr>
          <p:nvPr>
            <p:ph type="dt" sz="half" idx="10"/>
          </p:nvPr>
        </p:nvSpPr>
        <p:spPr/>
        <p:txBody>
          <a:bodyPr/>
          <a:lstStyle>
            <a:lvl1pPr>
              <a:defRPr>
                <a:solidFill>
                  <a:schemeClr val="tx1"/>
                </a:solidFill>
              </a:defRPr>
            </a:lvl1pPr>
          </a:lstStyle>
          <a:p>
            <a:endParaRPr lang="en-US" dirty="0"/>
          </a:p>
        </p:txBody>
      </p:sp>
      <p:sp>
        <p:nvSpPr>
          <p:cNvPr id="6" name="Footer Placeholder 5"/>
          <p:cNvSpPr>
            <a:spLocks noGrp="1"/>
          </p:cNvSpPr>
          <p:nvPr>
            <p:ph type="ftr" sz="quarter" idx="11"/>
          </p:nvPr>
        </p:nvSpPr>
        <p:spPr>
          <a:xfrm>
            <a:off x="5840097" y="6407945"/>
            <a:ext cx="3134241" cy="365125"/>
          </a:xfrm>
        </p:spPr>
        <p:txBody>
          <a:bodyPr/>
          <a:lstStyle>
            <a:lvl1pPr>
              <a:defRPr>
                <a:solidFill>
                  <a:schemeClr val="tx1"/>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D3A33D7C-B140-4FDD-A534-AAA09C8D9533}" type="slidenum">
              <a:rPr lang="en-US" smtClean="0"/>
              <a:pPr/>
              <a:t>‹#›</a:t>
            </a:fld>
            <a:endParaRPr lang="en-US" dirty="0"/>
          </a:p>
        </p:txBody>
      </p:sp>
      <p:sp>
        <p:nvSpPr>
          <p:cNvPr id="2" name="Title 1"/>
          <p:cNvSpPr>
            <a:spLocks noGrp="1"/>
          </p:cNvSpPr>
          <p:nvPr>
            <p:ph type="title"/>
          </p:nvPr>
        </p:nvSpPr>
        <p:spPr>
          <a:xfrm>
            <a:off x="304800"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lstStyle>
          <a:p>
            <a:r>
              <a:rPr kumimoji="0" lang="en-US"/>
              <a:t>Click to edit Master title style</a:t>
            </a:r>
          </a:p>
        </p:txBody>
      </p:sp>
      <p:sp>
        <p:nvSpPr>
          <p:cNvPr id="8" name="Freeform 7"/>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9" name="Freeform 8"/>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0" name="Right Triangle 9"/>
          <p:cNvSpPr>
            <a:spLocks/>
          </p:cNvSpPr>
          <p:nvPr/>
        </p:nvSpPr>
        <p:spPr bwMode="auto">
          <a:xfrm>
            <a:off x="-8056" y="5791253"/>
            <a:ext cx="4536419"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sz="1800" dirty="0"/>
          </a:p>
        </p:txBody>
      </p:sp>
      <p:cxnSp>
        <p:nvCxnSpPr>
          <p:cNvPr id="11" name="Straight Connector 10"/>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800" dirty="0"/>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800" dirty="0"/>
          </a:p>
        </p:txBody>
      </p:sp>
    </p:spTree>
    <p:extLst>
      <p:ext uri="{BB962C8B-B14F-4D97-AF65-F5344CB8AC3E}">
        <p14:creationId xmlns:p14="http://schemas.microsoft.com/office/powerpoint/2010/main" val="2380591496"/>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609600" y="1481330"/>
            <a:ext cx="109728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3A33D7C-B140-4FDD-A534-AAA09C8D9533}" type="slidenum">
              <a:rPr lang="en-US" smtClean="0"/>
              <a:pPr/>
              <a:t>‹#›</a:t>
            </a:fld>
            <a:endParaRPr lang="en-US" dirty="0"/>
          </a:p>
        </p:txBody>
      </p:sp>
    </p:spTree>
    <p:extLst>
      <p:ext uri="{BB962C8B-B14F-4D97-AF65-F5344CB8AC3E}">
        <p14:creationId xmlns:p14="http://schemas.microsoft.com/office/powerpoint/2010/main" val="21278952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5351" y="274641"/>
            <a:ext cx="236996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274641"/>
            <a:ext cx="84328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3A33D7C-B140-4FDD-A534-AAA09C8D9533}" type="slidenum">
              <a:rPr lang="en-US" smtClean="0"/>
              <a:pPr/>
              <a:t>‹#›</a:t>
            </a:fld>
            <a:endParaRPr lang="en-US" dirty="0"/>
          </a:p>
        </p:txBody>
      </p:sp>
    </p:spTree>
    <p:extLst>
      <p:ext uri="{BB962C8B-B14F-4D97-AF65-F5344CB8AC3E}">
        <p14:creationId xmlns:p14="http://schemas.microsoft.com/office/powerpoint/2010/main" val="29101800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dirty="0"/>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
        <p:nvSpPr>
          <p:cNvPr id="2" name="TextBox 1">
            <a:extLst>
              <a:ext uri="{FF2B5EF4-FFF2-40B4-BE49-F238E27FC236}">
                <a16:creationId xmlns:a16="http://schemas.microsoft.com/office/drawing/2014/main" id="{3E98F5AC-8746-734C-8035-30D53F11FBCE}"/>
              </a:ext>
            </a:extLst>
          </p:cNvPr>
          <p:cNvSpPr txBox="1"/>
          <p:nvPr userDrawn="1"/>
        </p:nvSpPr>
        <p:spPr>
          <a:xfrm>
            <a:off x="203200" y="6477000"/>
            <a:ext cx="3251200" cy="381000"/>
          </a:xfrm>
          <a:prstGeom prst="rect">
            <a:avLst/>
          </a:prstGeom>
          <a:noFill/>
        </p:spPr>
        <p:txBody>
          <a:bodyPr wrap="square" rtlCol="0">
            <a:spAutoFit/>
          </a:bodyPr>
          <a:lstStyle/>
          <a:p>
            <a:r>
              <a:rPr lang="en-US" sz="1800" dirty="0">
                <a:solidFill>
                  <a:schemeClr val="bg1"/>
                </a:solidFill>
              </a:rPr>
              <a:t>ACT Initiative</a:t>
            </a:r>
          </a:p>
        </p:txBody>
      </p:sp>
    </p:spTree>
    <p:extLst>
      <p:ext uri="{BB962C8B-B14F-4D97-AF65-F5344CB8AC3E}">
        <p14:creationId xmlns:p14="http://schemas.microsoft.com/office/powerpoint/2010/main" val="39906033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over">
    <p:bg>
      <p:bgPr>
        <a:solidFill>
          <a:schemeClr val="bg1">
            <a:lumMod val="85000"/>
          </a:schemeClr>
        </a:solidFill>
        <a:effectLst/>
      </p:bgPr>
    </p:bg>
    <p:spTree>
      <p:nvGrpSpPr>
        <p:cNvPr id="1" name=""/>
        <p:cNvGrpSpPr/>
        <p:nvPr/>
      </p:nvGrpSpPr>
      <p:grpSpPr>
        <a:xfrm>
          <a:off x="0" y="0"/>
          <a:ext cx="0" cy="0"/>
          <a:chOff x="0" y="0"/>
          <a:chExt cx="0" cy="0"/>
        </a:xfrm>
      </p:grpSpPr>
      <p:pic>
        <p:nvPicPr>
          <p:cNvPr id="7" name="Picture 6" descr="presenter version.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075" name="Rectangle 3"/>
          <p:cNvSpPr>
            <a:spLocks noGrp="1" noChangeArrowheads="1"/>
          </p:cNvSpPr>
          <p:nvPr>
            <p:ph type="subTitle" idx="1" hasCustomPrompt="1"/>
          </p:nvPr>
        </p:nvSpPr>
        <p:spPr>
          <a:xfrm>
            <a:off x="737226" y="3176691"/>
            <a:ext cx="5274659" cy="1162712"/>
          </a:xfrm>
        </p:spPr>
        <p:txBody>
          <a:bodyPr wrap="square" bIns="0" anchor="t">
            <a:spAutoFit/>
          </a:bodyPr>
          <a:lstStyle>
            <a:lvl1pPr marL="0" indent="0" algn="l">
              <a:spcBef>
                <a:spcPts val="533"/>
              </a:spcBef>
              <a:buFontTx/>
              <a:buNone/>
              <a:defRPr sz="2400" b="1">
                <a:solidFill>
                  <a:schemeClr val="tx1"/>
                </a:solidFill>
                <a:latin typeface="Arial"/>
                <a:cs typeface="Arial"/>
              </a:defRPr>
            </a:lvl1pPr>
            <a:lvl2pPr marL="0" indent="0">
              <a:spcBef>
                <a:spcPts val="533"/>
              </a:spcBef>
              <a:buNone/>
              <a:defRPr sz="2133" baseline="0"/>
            </a:lvl2pPr>
          </a:lstStyle>
          <a:p>
            <a:r>
              <a:rPr lang="en-US" dirty="0"/>
              <a:t>Speaker</a:t>
            </a:r>
          </a:p>
          <a:p>
            <a:pPr lvl="1"/>
            <a:r>
              <a:rPr lang="en-US" dirty="0"/>
              <a:t>Institution</a:t>
            </a:r>
          </a:p>
          <a:p>
            <a:pPr lvl="1"/>
            <a:r>
              <a:rPr lang="en-US" dirty="0"/>
              <a:t>Twitter: #AMIA2017</a:t>
            </a:r>
          </a:p>
        </p:txBody>
      </p:sp>
      <p:sp>
        <p:nvSpPr>
          <p:cNvPr id="3" name="Text Placeholder 2"/>
          <p:cNvSpPr>
            <a:spLocks noGrp="1"/>
          </p:cNvSpPr>
          <p:nvPr>
            <p:ph type="body" sz="quarter" idx="10" hasCustomPrompt="1"/>
          </p:nvPr>
        </p:nvSpPr>
        <p:spPr>
          <a:xfrm>
            <a:off x="738119" y="1367633"/>
            <a:ext cx="7906276" cy="1482811"/>
          </a:xfrm>
        </p:spPr>
        <p:txBody>
          <a:bodyPr anchor="b"/>
          <a:lstStyle>
            <a:lvl1pPr>
              <a:lnSpc>
                <a:spcPct val="90000"/>
              </a:lnSpc>
              <a:spcBef>
                <a:spcPts val="533"/>
              </a:spcBef>
              <a:defRPr sz="3733" b="1">
                <a:solidFill>
                  <a:schemeClr val="accent1"/>
                </a:solidFill>
                <a:latin typeface="+mj-lt"/>
                <a:cs typeface="Roboto Regular"/>
              </a:defRPr>
            </a:lvl1pPr>
            <a:lvl2pPr marL="0" indent="0">
              <a:spcBef>
                <a:spcPts val="533"/>
              </a:spcBef>
              <a:buNone/>
              <a:defRPr sz="2133" b="0" baseline="0">
                <a:solidFill>
                  <a:schemeClr val="accent2">
                    <a:lumMod val="75000"/>
                  </a:schemeClr>
                </a:solidFill>
                <a:latin typeface="+mj-lt"/>
                <a:cs typeface="Roboto Light"/>
              </a:defRPr>
            </a:lvl2pPr>
          </a:lstStyle>
          <a:p>
            <a:pPr lvl="0"/>
            <a:r>
              <a:rPr lang="en-US" dirty="0"/>
              <a:t>Title</a:t>
            </a:r>
          </a:p>
          <a:p>
            <a:pPr lvl="1"/>
            <a:r>
              <a:rPr lang="en-US" dirty="0"/>
              <a:t>Session Number</a:t>
            </a:r>
          </a:p>
          <a:p>
            <a:pPr lvl="1"/>
            <a:r>
              <a:rPr lang="en-US" dirty="0"/>
              <a:t>Presentation Title</a:t>
            </a:r>
          </a:p>
        </p:txBody>
      </p:sp>
      <p:pic>
        <p:nvPicPr>
          <p:cNvPr id="5" name="Picture 4" descr="amia-logo_color.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41405" y="457659"/>
            <a:ext cx="2598272" cy="659027"/>
          </a:xfrm>
          <a:prstGeom prst="rect">
            <a:avLst/>
          </a:prstGeom>
        </p:spPr>
      </p:pic>
    </p:spTree>
    <p:extLst>
      <p:ext uri="{BB962C8B-B14F-4D97-AF65-F5344CB8AC3E}">
        <p14:creationId xmlns:p14="http://schemas.microsoft.com/office/powerpoint/2010/main" val="12596324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Closing">
    <p:bg>
      <p:bgPr>
        <a:solidFill>
          <a:schemeClr val="bg1">
            <a:lumMod val="85000"/>
          </a:schemeClr>
        </a:solidFill>
        <a:effectLst/>
      </p:bgPr>
    </p:bg>
    <p:spTree>
      <p:nvGrpSpPr>
        <p:cNvPr id="1" name=""/>
        <p:cNvGrpSpPr/>
        <p:nvPr/>
      </p:nvGrpSpPr>
      <p:grpSpPr>
        <a:xfrm>
          <a:off x="0" y="0"/>
          <a:ext cx="0" cy="0"/>
          <a:chOff x="0" y="0"/>
          <a:chExt cx="0" cy="0"/>
        </a:xfrm>
      </p:grpSpPr>
      <p:pic>
        <p:nvPicPr>
          <p:cNvPr id="6" name="Picture 5" descr="presenter version2.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Text Placeholder 2"/>
          <p:cNvSpPr>
            <a:spLocks noGrp="1"/>
          </p:cNvSpPr>
          <p:nvPr>
            <p:ph type="body" sz="quarter" idx="10" hasCustomPrompt="1"/>
          </p:nvPr>
        </p:nvSpPr>
        <p:spPr>
          <a:xfrm>
            <a:off x="3716867" y="1679147"/>
            <a:ext cx="4755523" cy="1482811"/>
          </a:xfrm>
        </p:spPr>
        <p:txBody>
          <a:bodyPr anchor="t"/>
          <a:lstStyle>
            <a:lvl1pPr algn="ctr">
              <a:lnSpc>
                <a:spcPct val="90000"/>
              </a:lnSpc>
              <a:spcBef>
                <a:spcPts val="1333"/>
              </a:spcBef>
              <a:defRPr sz="5333" b="1">
                <a:solidFill>
                  <a:schemeClr val="accent1"/>
                </a:solidFill>
                <a:latin typeface="+mj-lt"/>
                <a:cs typeface="Roboto Regular"/>
              </a:defRPr>
            </a:lvl1pPr>
            <a:lvl2pPr marL="0" indent="0" algn="ctr">
              <a:spcBef>
                <a:spcPts val="1333"/>
              </a:spcBef>
              <a:buNone/>
              <a:defRPr sz="3200" b="0">
                <a:solidFill>
                  <a:schemeClr val="accent2">
                    <a:lumMod val="75000"/>
                  </a:schemeClr>
                </a:solidFill>
                <a:latin typeface="+mj-lt"/>
                <a:cs typeface="Roboto Light"/>
              </a:defRPr>
            </a:lvl2pPr>
          </a:lstStyle>
          <a:p>
            <a:pPr lvl="0"/>
            <a:r>
              <a:rPr lang="en-US" dirty="0"/>
              <a:t>Title</a:t>
            </a:r>
          </a:p>
          <a:p>
            <a:pPr lvl="1"/>
            <a:r>
              <a:rPr lang="en-US" dirty="0"/>
              <a:t>Subtitle</a:t>
            </a:r>
          </a:p>
        </p:txBody>
      </p:sp>
      <p:pic>
        <p:nvPicPr>
          <p:cNvPr id="7" name="Picture 6" descr="amia-logo_color.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9967784" y="512561"/>
            <a:ext cx="1510269" cy="383065"/>
          </a:xfrm>
          <a:prstGeom prst="rect">
            <a:avLst/>
          </a:prstGeom>
        </p:spPr>
      </p:pic>
    </p:spTree>
    <p:extLst>
      <p:ext uri="{BB962C8B-B14F-4D97-AF65-F5344CB8AC3E}">
        <p14:creationId xmlns:p14="http://schemas.microsoft.com/office/powerpoint/2010/main" val="29894209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7" name="Title 26"/>
          <p:cNvSpPr>
            <a:spLocks noGrp="1"/>
          </p:cNvSpPr>
          <p:nvPr>
            <p:ph type="title"/>
          </p:nvPr>
        </p:nvSpPr>
        <p:spPr>
          <a:xfrm>
            <a:off x="730307" y="536668"/>
            <a:ext cx="9045261" cy="426848"/>
          </a:xfrm>
        </p:spPr>
        <p:txBody>
          <a:bodyPr/>
          <a:lstStyle/>
          <a:p>
            <a:r>
              <a:rPr lang="en-US" dirty="0"/>
              <a:t>Click to edit Master title style</a:t>
            </a:r>
          </a:p>
        </p:txBody>
      </p:sp>
      <p:sp>
        <p:nvSpPr>
          <p:cNvPr id="3" name="Content Placeholder 2"/>
          <p:cNvSpPr>
            <a:spLocks noGrp="1"/>
          </p:cNvSpPr>
          <p:nvPr>
            <p:ph sz="quarter" idx="12"/>
          </p:nvPr>
        </p:nvSpPr>
        <p:spPr>
          <a:xfrm>
            <a:off x="729436" y="1252341"/>
            <a:ext cx="10741811" cy="4761281"/>
          </a:xfrm>
        </p:spPr>
        <p:txBody>
          <a:bodyPr/>
          <a:lstStyle>
            <a:lvl1pPr>
              <a:spcBef>
                <a:spcPts val="1600"/>
              </a:spcBef>
              <a:defRPr/>
            </a:lvl1pPr>
            <a:lvl2pPr>
              <a:spcBef>
                <a:spcPts val="800"/>
              </a:spcBef>
              <a:defRPr>
                <a:latin typeface="+mn-lt"/>
              </a:defRPr>
            </a:lvl2pPr>
            <a:lvl3pPr>
              <a:spcBef>
                <a:spcPts val="800"/>
              </a:spcBef>
              <a:defRPr>
                <a:latin typeface="+mn-lt"/>
              </a:defRPr>
            </a:lvl3pPr>
            <a:lvl4pPr>
              <a:spcBef>
                <a:spcPts val="800"/>
              </a:spcBef>
              <a:defRPr>
                <a:latin typeface="+mn-lt"/>
              </a:defRPr>
            </a:lvl4pPr>
            <a:lvl5pPr>
              <a:spcBef>
                <a:spcPts val="800"/>
              </a:spcBef>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6"/>
          <p:cNvSpPr>
            <a:spLocks noGrp="1" noChangeArrowheads="1"/>
          </p:cNvSpPr>
          <p:nvPr>
            <p:ph type="sldNum" sz="quarter" idx="4"/>
          </p:nvPr>
        </p:nvSpPr>
        <p:spPr bwMode="auto">
          <a:xfrm>
            <a:off x="8927855" y="6493423"/>
            <a:ext cx="2540000" cy="184666"/>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r" eaLnBrk="0" hangingPunct="0">
              <a:defRPr sz="1200" b="1">
                <a:solidFill>
                  <a:srgbClr val="FFFFFF"/>
                </a:solidFill>
                <a:latin typeface="Roboto Regular"/>
                <a:cs typeface="Roboto Regular"/>
              </a:defRPr>
            </a:lvl1pPr>
          </a:lstStyle>
          <a:p>
            <a:fld id="{42C32FFB-F9AE-46F0-A233-A2E628258990}" type="slidenum">
              <a:rPr lang="en-US" smtClean="0"/>
              <a:pPr/>
              <a:t>‹#›</a:t>
            </a:fld>
            <a:endParaRPr lang="en-US" sz="1333"/>
          </a:p>
        </p:txBody>
      </p:sp>
      <p:sp>
        <p:nvSpPr>
          <p:cNvPr id="10" name="Rectangle 5"/>
          <p:cNvSpPr>
            <a:spLocks noGrp="1" noChangeArrowheads="1"/>
          </p:cNvSpPr>
          <p:nvPr>
            <p:ph type="ftr" sz="quarter" idx="3"/>
          </p:nvPr>
        </p:nvSpPr>
        <p:spPr>
          <a:xfrm>
            <a:off x="728185" y="6493422"/>
            <a:ext cx="6705600" cy="138113"/>
          </a:xfrm>
          <a:prstGeom prst="rect">
            <a:avLst/>
          </a:prstGeom>
        </p:spPr>
        <p:txBody>
          <a:bodyPr vert="horz" wrap="square" lIns="0" tIns="0" rIns="0" bIns="0" numCol="1" anchor="ctr" anchorCtr="0" compatLnSpc="1">
            <a:prstTxWarp prst="textNoShape">
              <a:avLst/>
            </a:prstTxWarp>
          </a:bodyPr>
          <a:lstStyle>
            <a:lvl1pPr>
              <a:defRPr sz="1200" b="1">
                <a:solidFill>
                  <a:srgbClr val="FFFFFF"/>
                </a:solidFill>
                <a:latin typeface="Roboto Regular"/>
                <a:cs typeface="Roboto Regular"/>
              </a:defRPr>
            </a:lvl1pPr>
          </a:lstStyle>
          <a:p>
            <a:endParaRPr lang="en-US" dirty="0"/>
          </a:p>
        </p:txBody>
      </p:sp>
    </p:spTree>
    <p:extLst>
      <p:ext uri="{BB962C8B-B14F-4D97-AF65-F5344CB8AC3E}">
        <p14:creationId xmlns:p14="http://schemas.microsoft.com/office/powerpoint/2010/main" val="19908208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29437" y="536666"/>
            <a:ext cx="9046132" cy="426848"/>
          </a:xfrm>
        </p:spPr>
        <p:txBody>
          <a:bodyPr/>
          <a:lstStyle/>
          <a:p>
            <a:r>
              <a:rPr lang="en-US" dirty="0"/>
              <a:t>Click to edit Master title style</a:t>
            </a:r>
          </a:p>
        </p:txBody>
      </p:sp>
      <p:sp>
        <p:nvSpPr>
          <p:cNvPr id="3" name="Rectangle 6"/>
          <p:cNvSpPr>
            <a:spLocks noGrp="1" noChangeArrowheads="1"/>
          </p:cNvSpPr>
          <p:nvPr>
            <p:ph type="sldNum" sz="quarter" idx="4"/>
          </p:nvPr>
        </p:nvSpPr>
        <p:spPr bwMode="auto">
          <a:xfrm>
            <a:off x="8927855" y="6493423"/>
            <a:ext cx="2540000" cy="184666"/>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r" eaLnBrk="0" hangingPunct="0">
              <a:defRPr sz="1200" b="1">
                <a:solidFill>
                  <a:srgbClr val="FFFFFF"/>
                </a:solidFill>
                <a:latin typeface="Roboto Regular"/>
                <a:cs typeface="Roboto Regular"/>
              </a:defRPr>
            </a:lvl1pPr>
          </a:lstStyle>
          <a:p>
            <a:fld id="{42C32FFB-F9AE-46F0-A233-A2E628258990}" type="slidenum">
              <a:rPr lang="en-US" smtClean="0"/>
              <a:pPr/>
              <a:t>‹#›</a:t>
            </a:fld>
            <a:endParaRPr lang="en-US" sz="1333"/>
          </a:p>
        </p:txBody>
      </p:sp>
      <p:sp>
        <p:nvSpPr>
          <p:cNvPr id="4" name="Rectangle 5"/>
          <p:cNvSpPr>
            <a:spLocks noGrp="1" noChangeArrowheads="1"/>
          </p:cNvSpPr>
          <p:nvPr>
            <p:ph type="ftr" sz="quarter" idx="3"/>
          </p:nvPr>
        </p:nvSpPr>
        <p:spPr>
          <a:xfrm>
            <a:off x="728185" y="6493422"/>
            <a:ext cx="6705600" cy="138113"/>
          </a:xfrm>
          <a:prstGeom prst="rect">
            <a:avLst/>
          </a:prstGeom>
        </p:spPr>
        <p:txBody>
          <a:bodyPr vert="horz" wrap="square" lIns="0" tIns="0" rIns="0" bIns="0" numCol="1" anchor="ctr" anchorCtr="0" compatLnSpc="1">
            <a:prstTxWarp prst="textNoShape">
              <a:avLst/>
            </a:prstTxWarp>
          </a:bodyPr>
          <a:lstStyle>
            <a:lvl1pPr>
              <a:defRPr sz="1200" b="1">
                <a:solidFill>
                  <a:srgbClr val="FFFFFF"/>
                </a:solidFill>
                <a:latin typeface="Roboto Regular"/>
                <a:cs typeface="Roboto Regular"/>
              </a:defRPr>
            </a:lvl1pPr>
          </a:lstStyle>
          <a:p>
            <a:endParaRPr lang="en-US" dirty="0"/>
          </a:p>
        </p:txBody>
      </p:sp>
    </p:spTree>
    <p:extLst>
      <p:ext uri="{BB962C8B-B14F-4D97-AF65-F5344CB8AC3E}">
        <p14:creationId xmlns:p14="http://schemas.microsoft.com/office/powerpoint/2010/main" val="5946184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28192" y="527980"/>
            <a:ext cx="9047377" cy="426848"/>
          </a:xfrm>
        </p:spPr>
        <p:txBody>
          <a:bodyPr/>
          <a:lstStyle/>
          <a:p>
            <a:r>
              <a:rPr lang="en-US" dirty="0"/>
              <a:t>Click to edit Master title style</a:t>
            </a:r>
          </a:p>
        </p:txBody>
      </p:sp>
      <p:sp>
        <p:nvSpPr>
          <p:cNvPr id="8" name="Content Placeholder 7"/>
          <p:cNvSpPr>
            <a:spLocks noGrp="1"/>
          </p:cNvSpPr>
          <p:nvPr>
            <p:ph sz="quarter" idx="12"/>
          </p:nvPr>
        </p:nvSpPr>
        <p:spPr>
          <a:xfrm>
            <a:off x="729439" y="1261024"/>
            <a:ext cx="5232452" cy="4752597"/>
          </a:xfrm>
        </p:spPr>
        <p:txBody>
          <a:bodyPr/>
          <a:lstStyle>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9"/>
          <p:cNvSpPr>
            <a:spLocks noGrp="1"/>
          </p:cNvSpPr>
          <p:nvPr>
            <p:ph sz="quarter" idx="13"/>
          </p:nvPr>
        </p:nvSpPr>
        <p:spPr>
          <a:xfrm>
            <a:off x="6191455" y="1261024"/>
            <a:ext cx="5232452" cy="4752597"/>
          </a:xfrm>
        </p:spPr>
        <p:txBody>
          <a:bodyPr/>
          <a:lstStyle>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noChangeArrowheads="1"/>
          </p:cNvSpPr>
          <p:nvPr>
            <p:ph type="sldNum" sz="quarter" idx="4"/>
          </p:nvPr>
        </p:nvSpPr>
        <p:spPr bwMode="auto">
          <a:xfrm>
            <a:off x="8927855" y="6493423"/>
            <a:ext cx="2540000" cy="184666"/>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r" eaLnBrk="0" hangingPunct="0">
              <a:defRPr sz="1200" b="1">
                <a:solidFill>
                  <a:srgbClr val="FFFFFF"/>
                </a:solidFill>
                <a:latin typeface="Roboto Regular"/>
                <a:cs typeface="Roboto Regular"/>
              </a:defRPr>
            </a:lvl1pPr>
          </a:lstStyle>
          <a:p>
            <a:fld id="{42C32FFB-F9AE-46F0-A233-A2E628258990}" type="slidenum">
              <a:rPr lang="en-US" smtClean="0"/>
              <a:pPr/>
              <a:t>‹#›</a:t>
            </a:fld>
            <a:endParaRPr lang="en-US" sz="1333"/>
          </a:p>
        </p:txBody>
      </p:sp>
      <p:sp>
        <p:nvSpPr>
          <p:cNvPr id="11" name="Rectangle 5"/>
          <p:cNvSpPr>
            <a:spLocks noGrp="1" noChangeArrowheads="1"/>
          </p:cNvSpPr>
          <p:nvPr>
            <p:ph type="ftr" sz="quarter" idx="3"/>
          </p:nvPr>
        </p:nvSpPr>
        <p:spPr>
          <a:xfrm>
            <a:off x="728185" y="6493422"/>
            <a:ext cx="6705600" cy="138113"/>
          </a:xfrm>
          <a:prstGeom prst="rect">
            <a:avLst/>
          </a:prstGeom>
        </p:spPr>
        <p:txBody>
          <a:bodyPr vert="horz" wrap="square" lIns="0" tIns="0" rIns="0" bIns="0" numCol="1" anchor="ctr" anchorCtr="0" compatLnSpc="1">
            <a:prstTxWarp prst="textNoShape">
              <a:avLst/>
            </a:prstTxWarp>
          </a:bodyPr>
          <a:lstStyle>
            <a:lvl1pPr>
              <a:defRPr sz="1200" b="1">
                <a:solidFill>
                  <a:srgbClr val="FFFFFF"/>
                </a:solidFill>
                <a:latin typeface="Roboto Regular"/>
                <a:cs typeface="Roboto Regular"/>
              </a:defRPr>
            </a:lvl1pPr>
          </a:lstStyle>
          <a:p>
            <a:endParaRPr lang="en-US" dirty="0"/>
          </a:p>
        </p:txBody>
      </p:sp>
    </p:spTree>
    <p:extLst>
      <p:ext uri="{BB962C8B-B14F-4D97-AF65-F5344CB8AC3E}">
        <p14:creationId xmlns:p14="http://schemas.microsoft.com/office/powerpoint/2010/main" val="545058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34BC7-3C14-26AB-C1CF-E79098A3754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4CD5532-3A45-BFEB-4496-30C12B3249D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EAA8DBD-5EAD-F2B4-E4EC-35A009E33007}"/>
              </a:ext>
            </a:extLst>
          </p:cNvPr>
          <p:cNvSpPr>
            <a:spLocks noGrp="1"/>
          </p:cNvSpPr>
          <p:nvPr>
            <p:ph type="dt" sz="half" idx="10"/>
          </p:nvPr>
        </p:nvSpPr>
        <p:spPr/>
        <p:txBody>
          <a:bodyPr/>
          <a:lstStyle/>
          <a:p>
            <a:fld id="{623B9ED8-B0C0-4730-A310-10513B68BF33}" type="datetimeFigureOut">
              <a:rPr lang="en-GB" smtClean="0"/>
              <a:t>19/05/2026</a:t>
            </a:fld>
            <a:endParaRPr lang="en-GB"/>
          </a:p>
        </p:txBody>
      </p:sp>
      <p:sp>
        <p:nvSpPr>
          <p:cNvPr id="5" name="Footer Placeholder 4">
            <a:extLst>
              <a:ext uri="{FF2B5EF4-FFF2-40B4-BE49-F238E27FC236}">
                <a16:creationId xmlns:a16="http://schemas.microsoft.com/office/drawing/2014/main" id="{B526DCF8-969E-0EC1-F6ED-392F79744AF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DB95911-A01E-BAE9-4C17-C52FE4FB9CCD}"/>
              </a:ext>
            </a:extLst>
          </p:cNvPr>
          <p:cNvSpPr>
            <a:spLocks noGrp="1"/>
          </p:cNvSpPr>
          <p:nvPr>
            <p:ph type="sldNum" sz="quarter" idx="12"/>
          </p:nvPr>
        </p:nvSpPr>
        <p:spPr/>
        <p:txBody>
          <a:bodyPr/>
          <a:lstStyle/>
          <a:p>
            <a:fld id="{763845AB-D96A-4DB7-A0D7-628164CA4C49}" type="slidenum">
              <a:rPr lang="en-GB" smtClean="0"/>
              <a:t>‹#›</a:t>
            </a:fld>
            <a:endParaRPr lang="en-GB"/>
          </a:p>
        </p:txBody>
      </p:sp>
    </p:spTree>
    <p:extLst>
      <p:ext uri="{BB962C8B-B14F-4D97-AF65-F5344CB8AC3E}">
        <p14:creationId xmlns:p14="http://schemas.microsoft.com/office/powerpoint/2010/main" val="11817816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5" name="Rectangle 24"/>
          <p:cNvSpPr/>
          <p:nvPr userDrawn="1"/>
        </p:nvSpPr>
        <p:spPr>
          <a:xfrm>
            <a:off x="0" y="0"/>
            <a:ext cx="12192000" cy="6858000"/>
          </a:xfrm>
          <a:prstGeom prst="rect">
            <a:avLst/>
          </a:prstGeom>
          <a:solidFill>
            <a:schemeClr val="bg1"/>
          </a:solidFill>
          <a:ln>
            <a:noFill/>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rgbClr r="0" g="0" b="0"/>
          </a:fillRef>
          <a:effectRef idx="3">
            <a:scrgbClr r="0" g="0" b="0"/>
          </a:effectRef>
          <a:fontRef idx="minor">
            <a:schemeClr val="lt1"/>
          </a:fontRef>
        </p:style>
        <p:txBody>
          <a:bodyPr lIns="121920" tIns="121920" bIns="121920" rtlCol="0" anchor="t"/>
          <a:lstStyle/>
          <a:p>
            <a:pPr algn="ctr"/>
            <a:endParaRPr lang="en-US" sz="1600" dirty="0" err="1">
              <a:solidFill>
                <a:schemeClr val="bg1"/>
              </a:solidFill>
              <a:latin typeface="Roboto Regular"/>
              <a:cs typeface="Roboto Regular"/>
            </a:endParaRPr>
          </a:p>
        </p:txBody>
      </p:sp>
      <p:sp>
        <p:nvSpPr>
          <p:cNvPr id="5" name="Rectangle 4"/>
          <p:cNvSpPr/>
          <p:nvPr userDrawn="1"/>
        </p:nvSpPr>
        <p:spPr>
          <a:xfrm>
            <a:off x="7014291" y="0"/>
            <a:ext cx="5177709" cy="6858000"/>
          </a:xfrm>
          <a:prstGeom prst="rect">
            <a:avLst/>
          </a:prstGeom>
          <a:solidFill>
            <a:schemeClr val="accent2"/>
          </a:solidFill>
          <a:ln>
            <a:noFill/>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rgbClr r="0" g="0" b="0"/>
          </a:fillRef>
          <a:effectRef idx="3">
            <a:scrgbClr r="0" g="0" b="0"/>
          </a:effectRef>
          <a:fontRef idx="minor">
            <a:schemeClr val="lt1"/>
          </a:fontRef>
        </p:style>
        <p:txBody>
          <a:bodyPr lIns="121920" tIns="121920" bIns="121920" rtlCol="0" anchor="t"/>
          <a:lstStyle/>
          <a:p>
            <a:pPr algn="ctr"/>
            <a:endParaRPr lang="en-US" sz="1600" dirty="0" err="1">
              <a:solidFill>
                <a:srgbClr val="FFFFFF"/>
              </a:solidFill>
              <a:latin typeface="Roboto Regular"/>
              <a:cs typeface="Roboto Regular"/>
            </a:endParaRPr>
          </a:p>
        </p:txBody>
      </p:sp>
      <p:pic>
        <p:nvPicPr>
          <p:cNvPr id="24" name="Picture 23" descr="speaker.pn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12192000" cy="3012723"/>
          </a:xfrm>
          <a:prstGeom prst="rect">
            <a:avLst/>
          </a:prstGeom>
        </p:spPr>
      </p:pic>
      <p:sp>
        <p:nvSpPr>
          <p:cNvPr id="2" name="Title 1"/>
          <p:cNvSpPr>
            <a:spLocks noGrp="1"/>
          </p:cNvSpPr>
          <p:nvPr>
            <p:ph type="title"/>
          </p:nvPr>
        </p:nvSpPr>
        <p:spPr>
          <a:xfrm>
            <a:off x="729441" y="3676783"/>
            <a:ext cx="5645960" cy="393954"/>
          </a:xfrm>
        </p:spPr>
        <p:txBody>
          <a:bodyPr anchor="ctr"/>
          <a:lstStyle>
            <a:lvl1pPr>
              <a:defRPr sz="3200"/>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solidFill>
                  <a:schemeClr val="bg1"/>
                </a:solidFill>
              </a:defRPr>
            </a:lvl1pPr>
          </a:lstStyle>
          <a:p>
            <a:fld id="{42C32FFB-F9AE-46F0-A233-A2E628258990}" type="slidenum">
              <a:rPr lang="en-US" smtClean="0"/>
              <a:pPr/>
              <a:t>‹#›</a:t>
            </a:fld>
            <a:endParaRPr lang="en-US" sz="1333"/>
          </a:p>
        </p:txBody>
      </p:sp>
      <p:sp>
        <p:nvSpPr>
          <p:cNvPr id="4" name="Footer Placeholder 3"/>
          <p:cNvSpPr>
            <a:spLocks noGrp="1"/>
          </p:cNvSpPr>
          <p:nvPr>
            <p:ph type="ftr" sz="quarter" idx="11"/>
          </p:nvPr>
        </p:nvSpPr>
        <p:spPr>
          <a:xfrm>
            <a:off x="728186" y="6493934"/>
            <a:ext cx="5647215" cy="137601"/>
          </a:xfrm>
        </p:spPr>
        <p:txBody>
          <a:bodyPr/>
          <a:lstStyle>
            <a:lvl1pPr>
              <a:defRPr>
                <a:solidFill>
                  <a:schemeClr val="accent2"/>
                </a:solidFill>
              </a:defRPr>
            </a:lvl1pPr>
          </a:lstStyle>
          <a:p>
            <a:endParaRPr lang="en-US" dirty="0"/>
          </a:p>
        </p:txBody>
      </p:sp>
      <p:sp>
        <p:nvSpPr>
          <p:cNvPr id="7" name="Text Placeholder 6"/>
          <p:cNvSpPr>
            <a:spLocks noGrp="1"/>
          </p:cNvSpPr>
          <p:nvPr>
            <p:ph type="body" sz="quarter" idx="12"/>
          </p:nvPr>
        </p:nvSpPr>
        <p:spPr>
          <a:xfrm>
            <a:off x="728134" y="4085168"/>
            <a:ext cx="5649348" cy="493891"/>
          </a:xfrm>
        </p:spPr>
        <p:txBody>
          <a:bodyPr anchor="ctr"/>
          <a:lstStyle>
            <a:lvl1pPr>
              <a:defRPr sz="2400"/>
            </a:lvl1pPr>
          </a:lstStyle>
          <a:p>
            <a:pPr lvl="0"/>
            <a:r>
              <a:rPr lang="en-US" dirty="0"/>
              <a:t>Click to edit Master text styles</a:t>
            </a:r>
          </a:p>
        </p:txBody>
      </p:sp>
      <p:sp>
        <p:nvSpPr>
          <p:cNvPr id="9" name="Text Placeholder 8"/>
          <p:cNvSpPr>
            <a:spLocks noGrp="1"/>
          </p:cNvSpPr>
          <p:nvPr>
            <p:ph type="body" sz="quarter" idx="13" hasCustomPrompt="1"/>
          </p:nvPr>
        </p:nvSpPr>
        <p:spPr>
          <a:xfrm>
            <a:off x="728134" y="4582909"/>
            <a:ext cx="5649348" cy="405371"/>
          </a:xfrm>
        </p:spPr>
        <p:txBody>
          <a:bodyPr anchor="ctr"/>
          <a:lstStyle>
            <a:lvl1pPr algn="l">
              <a:defRPr sz="1600">
                <a:solidFill>
                  <a:schemeClr val="accent2"/>
                </a:solidFill>
              </a:defRPr>
            </a:lvl1pPr>
          </a:lstStyle>
          <a:p>
            <a:pPr lvl="0"/>
            <a:r>
              <a:rPr lang="en-US" dirty="0"/>
              <a:t>CLICK TO EDIT MASTER TEXT STYLES</a:t>
            </a:r>
          </a:p>
        </p:txBody>
      </p:sp>
      <p:sp>
        <p:nvSpPr>
          <p:cNvPr id="11" name="Text Placeholder 10"/>
          <p:cNvSpPr>
            <a:spLocks noGrp="1"/>
          </p:cNvSpPr>
          <p:nvPr>
            <p:ph type="body" sz="quarter" idx="14"/>
          </p:nvPr>
        </p:nvSpPr>
        <p:spPr>
          <a:xfrm>
            <a:off x="728134" y="5368896"/>
            <a:ext cx="5649348" cy="414867"/>
          </a:xfrm>
        </p:spPr>
        <p:txBody>
          <a:bodyPr anchor="ctr"/>
          <a:lstStyle>
            <a:lvl1pPr>
              <a:defRPr sz="1600" b="1">
                <a:solidFill>
                  <a:schemeClr val="accent1"/>
                </a:solidFill>
              </a:defRPr>
            </a:lvl1pPr>
          </a:lstStyle>
          <a:p>
            <a:pPr lvl="0"/>
            <a:r>
              <a:rPr lang="en-US" dirty="0"/>
              <a:t>Click to edit Master text styles</a:t>
            </a:r>
          </a:p>
        </p:txBody>
      </p:sp>
      <p:pic>
        <p:nvPicPr>
          <p:cNvPr id="12" name="Picture 11" descr="amia-logo_color.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486496" y="2464552"/>
            <a:ext cx="2302725" cy="584064"/>
          </a:xfrm>
          <a:prstGeom prst="rect">
            <a:avLst/>
          </a:prstGeom>
        </p:spPr>
      </p:pic>
      <p:pic>
        <p:nvPicPr>
          <p:cNvPr id="6" name="Picture 5" descr="fb.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539840" y="3429812"/>
            <a:ext cx="120112" cy="231377"/>
          </a:xfrm>
          <a:prstGeom prst="rect">
            <a:avLst/>
          </a:prstGeom>
        </p:spPr>
      </p:pic>
      <p:sp>
        <p:nvSpPr>
          <p:cNvPr id="8" name="Rectangle 7"/>
          <p:cNvSpPr/>
          <p:nvPr userDrawn="1"/>
        </p:nvSpPr>
        <p:spPr>
          <a:xfrm>
            <a:off x="7851656" y="3354899"/>
            <a:ext cx="2698687" cy="1813060"/>
          </a:xfrm>
          <a:prstGeom prst="rect">
            <a:avLst/>
          </a:prstGeom>
        </p:spPr>
        <p:txBody>
          <a:bodyPr wrap="none" lIns="0" tIns="0" rIns="0" bIns="0">
            <a:spAutoFit/>
          </a:bodyPr>
          <a:lstStyle/>
          <a:p>
            <a:pPr marL="0" marR="0" indent="0" algn="l" defTabSz="1219170" rtl="0" eaLnBrk="1" fontAlgn="base" latinLnBrk="0" hangingPunct="1">
              <a:lnSpc>
                <a:spcPct val="100000"/>
              </a:lnSpc>
              <a:spcBef>
                <a:spcPts val="1333"/>
              </a:spcBef>
              <a:spcAft>
                <a:spcPct val="0"/>
              </a:spcAft>
              <a:buClrTx/>
              <a:buSzTx/>
              <a:buFontTx/>
              <a:buNone/>
              <a:tabLst/>
              <a:defRPr/>
            </a:pPr>
            <a:r>
              <a:rPr lang="en-US" sz="2133" b="0" dirty="0">
                <a:solidFill>
                  <a:schemeClr val="tx1"/>
                </a:solidFill>
                <a:latin typeface="+mn-lt"/>
              </a:rPr>
              <a:t>@</a:t>
            </a:r>
            <a:r>
              <a:rPr lang="en-US" sz="2133" b="0" dirty="0" err="1">
                <a:solidFill>
                  <a:schemeClr val="tx1"/>
                </a:solidFill>
                <a:latin typeface="+mn-lt"/>
              </a:rPr>
              <a:t>AMIAInformatics</a:t>
            </a:r>
            <a:endParaRPr lang="en-US" sz="2133" b="0" dirty="0">
              <a:solidFill>
                <a:schemeClr val="tx1"/>
              </a:solidFill>
              <a:latin typeface="+mn-lt"/>
              <a:cs typeface="Roboto Regular"/>
            </a:endParaRPr>
          </a:p>
          <a:p>
            <a:pPr>
              <a:spcBef>
                <a:spcPts val="1333"/>
              </a:spcBef>
            </a:pPr>
            <a:r>
              <a:rPr lang="en-US" sz="2133" b="0" dirty="0">
                <a:solidFill>
                  <a:schemeClr val="tx1"/>
                </a:solidFill>
                <a:latin typeface="+mn-lt"/>
                <a:cs typeface="Roboto Regular"/>
              </a:rPr>
              <a:t>@AMIAinformatics</a:t>
            </a:r>
          </a:p>
          <a:p>
            <a:pPr marL="0" marR="0" indent="0" algn="l" defTabSz="1219170" rtl="0" eaLnBrk="1" fontAlgn="base" latinLnBrk="0" hangingPunct="1">
              <a:lnSpc>
                <a:spcPct val="100000"/>
              </a:lnSpc>
              <a:spcBef>
                <a:spcPts val="1333"/>
              </a:spcBef>
              <a:spcAft>
                <a:spcPct val="0"/>
              </a:spcAft>
              <a:buClrTx/>
              <a:buSzTx/>
              <a:buFontTx/>
              <a:buNone/>
              <a:tabLst/>
              <a:defRPr/>
            </a:pPr>
            <a:r>
              <a:rPr lang="en-US" sz="2133" b="0" dirty="0">
                <a:solidFill>
                  <a:schemeClr val="tx1"/>
                </a:solidFill>
                <a:latin typeface="+mn-lt"/>
              </a:rPr>
              <a:t>Official Group of AMIA</a:t>
            </a:r>
          </a:p>
          <a:p>
            <a:pPr marL="0" marR="0" indent="0" algn="l" defTabSz="1219170" rtl="0" eaLnBrk="1" fontAlgn="base" latinLnBrk="0" hangingPunct="1">
              <a:lnSpc>
                <a:spcPct val="100000"/>
              </a:lnSpc>
              <a:spcBef>
                <a:spcPts val="1333"/>
              </a:spcBef>
              <a:spcAft>
                <a:spcPct val="0"/>
              </a:spcAft>
              <a:buClrTx/>
              <a:buSzTx/>
              <a:buFontTx/>
              <a:buNone/>
              <a:tabLst/>
              <a:defRPr/>
            </a:pPr>
            <a:r>
              <a:rPr lang="en-US" sz="2133" b="0" dirty="0">
                <a:solidFill>
                  <a:schemeClr val="tx1"/>
                </a:solidFill>
                <a:latin typeface="+mn-lt"/>
              </a:rPr>
              <a:t>@</a:t>
            </a:r>
            <a:r>
              <a:rPr lang="en-US" sz="2133" b="0" dirty="0" err="1">
                <a:solidFill>
                  <a:schemeClr val="tx1"/>
                </a:solidFill>
                <a:latin typeface="+mn-lt"/>
              </a:rPr>
              <a:t>AMIAInformatics</a:t>
            </a:r>
            <a:endParaRPr lang="en-US" sz="2133" b="0" dirty="0">
              <a:solidFill>
                <a:schemeClr val="tx1"/>
              </a:solidFill>
              <a:latin typeface="+mn-lt"/>
            </a:endParaRPr>
          </a:p>
        </p:txBody>
      </p:sp>
      <p:pic>
        <p:nvPicPr>
          <p:cNvPr id="10" name="Picture 9" descr="twitter-xxl.png"/>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7480022" y="3907747"/>
            <a:ext cx="247940" cy="247940"/>
          </a:xfrm>
          <a:prstGeom prst="rect">
            <a:avLst/>
          </a:prstGeom>
        </p:spPr>
      </p:pic>
      <p:pic>
        <p:nvPicPr>
          <p:cNvPr id="18" name="Picture 17" descr="linkedin-512.png"/>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7499539" y="4389769"/>
            <a:ext cx="200716" cy="200716"/>
          </a:xfrm>
          <a:prstGeom prst="rect">
            <a:avLst/>
          </a:prstGeom>
        </p:spPr>
      </p:pic>
      <p:pic>
        <p:nvPicPr>
          <p:cNvPr id="19" name="Picture 18" descr="youtube-xxl.png"/>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7499539" y="4921395"/>
            <a:ext cx="253999" cy="253999"/>
          </a:xfrm>
          <a:prstGeom prst="rect">
            <a:avLst/>
          </a:prstGeom>
        </p:spPr>
      </p:pic>
      <p:sp>
        <p:nvSpPr>
          <p:cNvPr id="14" name="Rectangle 13"/>
          <p:cNvSpPr/>
          <p:nvPr userDrawn="1"/>
        </p:nvSpPr>
        <p:spPr>
          <a:xfrm>
            <a:off x="7851655" y="5368896"/>
            <a:ext cx="2205732" cy="328231"/>
          </a:xfrm>
          <a:prstGeom prst="rect">
            <a:avLst/>
          </a:prstGeom>
        </p:spPr>
        <p:txBody>
          <a:bodyPr wrap="square" lIns="0" tIns="0" rIns="0" bIns="0">
            <a:spAutoFit/>
          </a:bodyPr>
          <a:lstStyle/>
          <a:p>
            <a:r>
              <a:rPr lang="en-US" sz="2133" b="1" kern="1200" dirty="0">
                <a:solidFill>
                  <a:schemeClr val="accent1"/>
                </a:solidFill>
                <a:latin typeface="+mn-lt"/>
                <a:ea typeface="MS PGothic" pitchFamily="34" charset="-128"/>
                <a:cs typeface="Roboto Regular"/>
              </a:rPr>
              <a:t>#WhyInformatics</a:t>
            </a:r>
            <a:endParaRPr lang="en-US" sz="2133" b="1" dirty="0">
              <a:solidFill>
                <a:schemeClr val="accent1"/>
              </a:solidFill>
              <a:latin typeface="+mn-lt"/>
              <a:cs typeface="Roboto Regular"/>
            </a:endParaRPr>
          </a:p>
        </p:txBody>
      </p:sp>
    </p:spTree>
    <p:extLst>
      <p:ext uri="{BB962C8B-B14F-4D97-AF65-F5344CB8AC3E}">
        <p14:creationId xmlns:p14="http://schemas.microsoft.com/office/powerpoint/2010/main" val="24004246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5" name="Rectangle 24"/>
          <p:cNvSpPr/>
          <p:nvPr userDrawn="1"/>
        </p:nvSpPr>
        <p:spPr>
          <a:xfrm>
            <a:off x="0" y="0"/>
            <a:ext cx="12192000" cy="6858000"/>
          </a:xfrm>
          <a:prstGeom prst="rect">
            <a:avLst/>
          </a:prstGeom>
          <a:solidFill>
            <a:schemeClr val="bg1"/>
          </a:solidFill>
          <a:ln>
            <a:noFill/>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rgbClr r="0" g="0" b="0"/>
          </a:fillRef>
          <a:effectRef idx="3">
            <a:scrgbClr r="0" g="0" b="0"/>
          </a:effectRef>
          <a:fontRef idx="minor">
            <a:schemeClr val="lt1"/>
          </a:fontRef>
        </p:style>
        <p:txBody>
          <a:bodyPr lIns="121920" tIns="121920" bIns="121920" rtlCol="0" anchor="t"/>
          <a:lstStyle/>
          <a:p>
            <a:pPr algn="ctr"/>
            <a:endParaRPr lang="en-US" sz="1600" dirty="0" err="1">
              <a:solidFill>
                <a:schemeClr val="bg1"/>
              </a:solidFill>
              <a:latin typeface="Roboto Regular"/>
              <a:cs typeface="Roboto Regular"/>
            </a:endParaRPr>
          </a:p>
        </p:txBody>
      </p:sp>
      <p:sp>
        <p:nvSpPr>
          <p:cNvPr id="5" name="Rectangle 4"/>
          <p:cNvSpPr/>
          <p:nvPr userDrawn="1"/>
        </p:nvSpPr>
        <p:spPr>
          <a:xfrm>
            <a:off x="7014291" y="0"/>
            <a:ext cx="5177709" cy="6858000"/>
          </a:xfrm>
          <a:prstGeom prst="rect">
            <a:avLst/>
          </a:prstGeom>
          <a:solidFill>
            <a:schemeClr val="accent2"/>
          </a:solidFill>
          <a:ln>
            <a:noFill/>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rgbClr r="0" g="0" b="0"/>
          </a:fillRef>
          <a:effectRef idx="3">
            <a:scrgbClr r="0" g="0" b="0"/>
          </a:effectRef>
          <a:fontRef idx="minor">
            <a:schemeClr val="lt1"/>
          </a:fontRef>
        </p:style>
        <p:txBody>
          <a:bodyPr lIns="121920" tIns="121920" bIns="121920" rtlCol="0" anchor="t"/>
          <a:lstStyle/>
          <a:p>
            <a:pPr algn="ctr"/>
            <a:endParaRPr lang="en-US" sz="1600" dirty="0" err="1">
              <a:solidFill>
                <a:srgbClr val="FFFFFF"/>
              </a:solidFill>
              <a:latin typeface="Roboto Regular"/>
              <a:cs typeface="Roboto Regular"/>
            </a:endParaRPr>
          </a:p>
        </p:txBody>
      </p:sp>
      <p:pic>
        <p:nvPicPr>
          <p:cNvPr id="24" name="Picture 23" descr="speaker.pn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12192000" cy="3012723"/>
          </a:xfrm>
          <a:prstGeom prst="rect">
            <a:avLst/>
          </a:prstGeom>
        </p:spPr>
      </p:pic>
      <p:sp>
        <p:nvSpPr>
          <p:cNvPr id="3" name="Slide Number Placeholder 2"/>
          <p:cNvSpPr>
            <a:spLocks noGrp="1"/>
          </p:cNvSpPr>
          <p:nvPr>
            <p:ph type="sldNum" sz="quarter" idx="10"/>
          </p:nvPr>
        </p:nvSpPr>
        <p:spPr/>
        <p:txBody>
          <a:bodyPr/>
          <a:lstStyle>
            <a:lvl1pPr>
              <a:defRPr>
                <a:solidFill>
                  <a:schemeClr val="bg1"/>
                </a:solidFill>
              </a:defRPr>
            </a:lvl1pPr>
          </a:lstStyle>
          <a:p>
            <a:fld id="{42C32FFB-F9AE-46F0-A233-A2E628258990}" type="slidenum">
              <a:rPr lang="en-US" smtClean="0"/>
              <a:pPr/>
              <a:t>‹#›</a:t>
            </a:fld>
            <a:endParaRPr lang="en-US" sz="1333"/>
          </a:p>
        </p:txBody>
      </p:sp>
      <p:sp>
        <p:nvSpPr>
          <p:cNvPr id="4" name="Footer Placeholder 3"/>
          <p:cNvSpPr>
            <a:spLocks noGrp="1"/>
          </p:cNvSpPr>
          <p:nvPr>
            <p:ph type="ftr" sz="quarter" idx="11"/>
          </p:nvPr>
        </p:nvSpPr>
        <p:spPr>
          <a:xfrm>
            <a:off x="728186" y="6493934"/>
            <a:ext cx="5647215" cy="137601"/>
          </a:xfrm>
        </p:spPr>
        <p:txBody>
          <a:bodyPr/>
          <a:lstStyle>
            <a:lvl1pPr>
              <a:defRPr>
                <a:solidFill>
                  <a:schemeClr val="accent2"/>
                </a:solidFill>
              </a:defRPr>
            </a:lvl1pPr>
          </a:lstStyle>
          <a:p>
            <a:endParaRPr lang="en-US" dirty="0"/>
          </a:p>
        </p:txBody>
      </p:sp>
      <p:sp>
        <p:nvSpPr>
          <p:cNvPr id="7" name="Text Placeholder 6"/>
          <p:cNvSpPr>
            <a:spLocks noGrp="1"/>
          </p:cNvSpPr>
          <p:nvPr>
            <p:ph type="body" sz="quarter" idx="12"/>
          </p:nvPr>
        </p:nvSpPr>
        <p:spPr>
          <a:xfrm>
            <a:off x="728134" y="3164663"/>
            <a:ext cx="5649348" cy="2950235"/>
          </a:xfrm>
        </p:spPr>
        <p:txBody>
          <a:bodyPr anchor="ctr"/>
          <a:lstStyle>
            <a:lvl1pPr>
              <a:defRPr sz="2400"/>
            </a:lvl1pPr>
          </a:lstStyle>
          <a:p>
            <a:pPr lvl="0"/>
            <a:r>
              <a:rPr lang="en-US" dirty="0"/>
              <a:t>Click to edit Master text styles</a:t>
            </a:r>
          </a:p>
        </p:txBody>
      </p:sp>
      <p:pic>
        <p:nvPicPr>
          <p:cNvPr id="12" name="Picture 11" descr="amia-logo_color.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486496" y="2464552"/>
            <a:ext cx="2302725" cy="584064"/>
          </a:xfrm>
          <a:prstGeom prst="rect">
            <a:avLst/>
          </a:prstGeom>
        </p:spPr>
      </p:pic>
      <p:pic>
        <p:nvPicPr>
          <p:cNvPr id="6" name="Picture 5" descr="fb.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539840" y="3429812"/>
            <a:ext cx="120112" cy="231377"/>
          </a:xfrm>
          <a:prstGeom prst="rect">
            <a:avLst/>
          </a:prstGeom>
        </p:spPr>
      </p:pic>
      <p:sp>
        <p:nvSpPr>
          <p:cNvPr id="8" name="Rectangle 7"/>
          <p:cNvSpPr/>
          <p:nvPr userDrawn="1"/>
        </p:nvSpPr>
        <p:spPr>
          <a:xfrm>
            <a:off x="7851656" y="3354899"/>
            <a:ext cx="2698687" cy="1813060"/>
          </a:xfrm>
          <a:prstGeom prst="rect">
            <a:avLst/>
          </a:prstGeom>
        </p:spPr>
        <p:txBody>
          <a:bodyPr wrap="none" lIns="0" tIns="0" rIns="0" bIns="0">
            <a:spAutoFit/>
          </a:bodyPr>
          <a:lstStyle/>
          <a:p>
            <a:pPr marL="0" marR="0" indent="0" algn="l" defTabSz="1219170" rtl="0" eaLnBrk="1" fontAlgn="base" latinLnBrk="0" hangingPunct="1">
              <a:lnSpc>
                <a:spcPct val="100000"/>
              </a:lnSpc>
              <a:spcBef>
                <a:spcPts val="1333"/>
              </a:spcBef>
              <a:spcAft>
                <a:spcPct val="0"/>
              </a:spcAft>
              <a:buClrTx/>
              <a:buSzTx/>
              <a:buFontTx/>
              <a:buNone/>
              <a:tabLst/>
              <a:defRPr/>
            </a:pPr>
            <a:r>
              <a:rPr lang="en-US" sz="2133" b="0" dirty="0">
                <a:solidFill>
                  <a:schemeClr val="tx1"/>
                </a:solidFill>
                <a:latin typeface="+mn-lt"/>
              </a:rPr>
              <a:t>@</a:t>
            </a:r>
            <a:r>
              <a:rPr lang="en-US" sz="2133" b="0" dirty="0" err="1">
                <a:solidFill>
                  <a:schemeClr val="tx1"/>
                </a:solidFill>
                <a:latin typeface="+mn-lt"/>
              </a:rPr>
              <a:t>AMIAInformatics</a:t>
            </a:r>
            <a:endParaRPr lang="en-US" sz="2133" b="0" dirty="0">
              <a:solidFill>
                <a:schemeClr val="tx1"/>
              </a:solidFill>
              <a:latin typeface="+mn-lt"/>
              <a:cs typeface="Roboto Regular"/>
            </a:endParaRPr>
          </a:p>
          <a:p>
            <a:pPr>
              <a:spcBef>
                <a:spcPts val="1333"/>
              </a:spcBef>
            </a:pPr>
            <a:r>
              <a:rPr lang="en-US" sz="2133" b="0" dirty="0">
                <a:solidFill>
                  <a:schemeClr val="tx1"/>
                </a:solidFill>
                <a:latin typeface="+mn-lt"/>
                <a:cs typeface="Roboto Regular"/>
              </a:rPr>
              <a:t>@AMIAinformatics</a:t>
            </a:r>
          </a:p>
          <a:p>
            <a:pPr marL="0" marR="0" indent="0" algn="l" defTabSz="1219170" rtl="0" eaLnBrk="1" fontAlgn="base" latinLnBrk="0" hangingPunct="1">
              <a:lnSpc>
                <a:spcPct val="100000"/>
              </a:lnSpc>
              <a:spcBef>
                <a:spcPts val="1333"/>
              </a:spcBef>
              <a:spcAft>
                <a:spcPct val="0"/>
              </a:spcAft>
              <a:buClrTx/>
              <a:buSzTx/>
              <a:buFontTx/>
              <a:buNone/>
              <a:tabLst/>
              <a:defRPr/>
            </a:pPr>
            <a:r>
              <a:rPr lang="en-US" sz="2133" b="0" dirty="0">
                <a:solidFill>
                  <a:schemeClr val="tx1"/>
                </a:solidFill>
                <a:latin typeface="+mn-lt"/>
              </a:rPr>
              <a:t>Official Group of AMIA</a:t>
            </a:r>
          </a:p>
          <a:p>
            <a:pPr marL="0" marR="0" indent="0" algn="l" defTabSz="1219170" rtl="0" eaLnBrk="1" fontAlgn="base" latinLnBrk="0" hangingPunct="1">
              <a:lnSpc>
                <a:spcPct val="100000"/>
              </a:lnSpc>
              <a:spcBef>
                <a:spcPts val="1333"/>
              </a:spcBef>
              <a:spcAft>
                <a:spcPct val="0"/>
              </a:spcAft>
              <a:buClrTx/>
              <a:buSzTx/>
              <a:buFontTx/>
              <a:buNone/>
              <a:tabLst/>
              <a:defRPr/>
            </a:pPr>
            <a:r>
              <a:rPr lang="en-US" sz="2133" b="0" dirty="0">
                <a:solidFill>
                  <a:schemeClr val="tx1"/>
                </a:solidFill>
                <a:latin typeface="+mn-lt"/>
              </a:rPr>
              <a:t>@</a:t>
            </a:r>
            <a:r>
              <a:rPr lang="en-US" sz="2133" b="0" dirty="0" err="1">
                <a:solidFill>
                  <a:schemeClr val="tx1"/>
                </a:solidFill>
                <a:latin typeface="+mn-lt"/>
              </a:rPr>
              <a:t>AMIAInformatics</a:t>
            </a:r>
            <a:endParaRPr lang="en-US" sz="2133" b="0" dirty="0">
              <a:solidFill>
                <a:schemeClr val="tx1"/>
              </a:solidFill>
              <a:latin typeface="+mn-lt"/>
            </a:endParaRPr>
          </a:p>
        </p:txBody>
      </p:sp>
      <p:pic>
        <p:nvPicPr>
          <p:cNvPr id="10" name="Picture 9" descr="twitter-xxl.png"/>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7480022" y="3907747"/>
            <a:ext cx="247940" cy="247940"/>
          </a:xfrm>
          <a:prstGeom prst="rect">
            <a:avLst/>
          </a:prstGeom>
        </p:spPr>
      </p:pic>
      <p:pic>
        <p:nvPicPr>
          <p:cNvPr id="18" name="Picture 17" descr="linkedin-512.png"/>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7499539" y="4389769"/>
            <a:ext cx="200716" cy="200716"/>
          </a:xfrm>
          <a:prstGeom prst="rect">
            <a:avLst/>
          </a:prstGeom>
        </p:spPr>
      </p:pic>
      <p:pic>
        <p:nvPicPr>
          <p:cNvPr id="19" name="Picture 18" descr="youtube-xxl.png"/>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7499539" y="4921395"/>
            <a:ext cx="253999" cy="253999"/>
          </a:xfrm>
          <a:prstGeom prst="rect">
            <a:avLst/>
          </a:prstGeom>
        </p:spPr>
      </p:pic>
      <p:sp>
        <p:nvSpPr>
          <p:cNvPr id="14" name="Rectangle 13"/>
          <p:cNvSpPr/>
          <p:nvPr userDrawn="1"/>
        </p:nvSpPr>
        <p:spPr>
          <a:xfrm>
            <a:off x="7851655" y="5368896"/>
            <a:ext cx="2205732" cy="328231"/>
          </a:xfrm>
          <a:prstGeom prst="rect">
            <a:avLst/>
          </a:prstGeom>
        </p:spPr>
        <p:txBody>
          <a:bodyPr wrap="square" lIns="0" tIns="0" rIns="0" bIns="0">
            <a:spAutoFit/>
          </a:bodyPr>
          <a:lstStyle/>
          <a:p>
            <a:r>
              <a:rPr lang="en-US" sz="2133" b="1" kern="1200" dirty="0">
                <a:solidFill>
                  <a:schemeClr val="accent1"/>
                </a:solidFill>
                <a:latin typeface="+mn-lt"/>
                <a:ea typeface="MS PGothic" pitchFamily="34" charset="-128"/>
                <a:cs typeface="Roboto Regular"/>
              </a:rPr>
              <a:t>#WhyInformatics</a:t>
            </a:r>
            <a:endParaRPr lang="en-US" sz="2133" b="1" dirty="0">
              <a:solidFill>
                <a:schemeClr val="accent1"/>
              </a:solidFill>
              <a:latin typeface="+mn-lt"/>
              <a:cs typeface="Roboto Regular"/>
            </a:endParaRPr>
          </a:p>
        </p:txBody>
      </p:sp>
    </p:spTree>
    <p:extLst>
      <p:ext uri="{BB962C8B-B14F-4D97-AF65-F5344CB8AC3E}">
        <p14:creationId xmlns:p14="http://schemas.microsoft.com/office/powerpoint/2010/main" val="18853226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Title of Presentation</a:t>
            </a:r>
          </a:p>
        </p:txBody>
      </p:sp>
      <p:sp>
        <p:nvSpPr>
          <p:cNvPr id="3" name="Content Placeholder 2"/>
          <p:cNvSpPr>
            <a:spLocks noGrp="1"/>
          </p:cNvSpPr>
          <p:nvPr>
            <p:ph idx="1" hasCustomPrompt="1"/>
          </p:nvPr>
        </p:nvSpPr>
        <p:spPr/>
        <p:txBody>
          <a:bodyPr/>
          <a:lstStyle>
            <a:lvl1pPr>
              <a:defRPr baseline="0"/>
            </a:lvl1pPr>
          </a:lstStyle>
          <a:p>
            <a:pPr lvl="0"/>
            <a:r>
              <a:rPr lang="en-US" dirty="0"/>
              <a:t>Author and Date </a:t>
            </a:r>
          </a:p>
        </p:txBody>
      </p:sp>
    </p:spTree>
    <p:extLst>
      <p:ext uri="{BB962C8B-B14F-4D97-AF65-F5344CB8AC3E}">
        <p14:creationId xmlns:p14="http://schemas.microsoft.com/office/powerpoint/2010/main" val="13305644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5F5B7A5-34A7-4AB0-A34F-A4DF2002FA98}" type="slidenum">
              <a:rPr lang="en-US" smtClean="0"/>
              <a:t>‹#›</a:t>
            </a:fld>
            <a:endParaRPr lang="en-US" dirty="0"/>
          </a:p>
        </p:txBody>
      </p:sp>
    </p:spTree>
    <p:extLst>
      <p:ext uri="{BB962C8B-B14F-4D97-AF65-F5344CB8AC3E}">
        <p14:creationId xmlns:p14="http://schemas.microsoft.com/office/powerpoint/2010/main" val="32242668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27CF5-FF4B-112D-3CB6-CF33C46F7F7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3E1F502-751E-5786-87D3-F89F21B300A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735D049-2C4D-954E-117B-323BADC6B6E3}"/>
              </a:ext>
            </a:extLst>
          </p:cNvPr>
          <p:cNvSpPr>
            <a:spLocks noGrp="1"/>
          </p:cNvSpPr>
          <p:nvPr>
            <p:ph type="dt" sz="half" idx="10"/>
          </p:nvPr>
        </p:nvSpPr>
        <p:spPr/>
        <p:txBody>
          <a:bodyPr/>
          <a:lstStyle/>
          <a:p>
            <a:fld id="{B1F89051-108E-A44A-A355-DF901415141E}" type="datetimeFigureOut">
              <a:rPr lang="en-US" smtClean="0"/>
              <a:t>5/19/26</a:t>
            </a:fld>
            <a:endParaRPr lang="en-US"/>
          </a:p>
        </p:txBody>
      </p:sp>
      <p:sp>
        <p:nvSpPr>
          <p:cNvPr id="5" name="Footer Placeholder 4">
            <a:extLst>
              <a:ext uri="{FF2B5EF4-FFF2-40B4-BE49-F238E27FC236}">
                <a16:creationId xmlns:a16="http://schemas.microsoft.com/office/drawing/2014/main" id="{5F1D76FA-CD71-9B38-0046-84EC7BE8ED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1F1AFF-A2D3-6A27-C4E8-BD3779AFA4FE}"/>
              </a:ext>
            </a:extLst>
          </p:cNvPr>
          <p:cNvSpPr>
            <a:spLocks noGrp="1"/>
          </p:cNvSpPr>
          <p:nvPr>
            <p:ph type="sldNum" sz="quarter" idx="12"/>
          </p:nvPr>
        </p:nvSpPr>
        <p:spPr/>
        <p:txBody>
          <a:bodyPr/>
          <a:lstStyle/>
          <a:p>
            <a:fld id="{9AF34006-A976-0940-B516-59F192F89BAE}" type="slidenum">
              <a:rPr lang="en-US" smtClean="0"/>
              <a:t>‹#›</a:t>
            </a:fld>
            <a:endParaRPr lang="en-US"/>
          </a:p>
        </p:txBody>
      </p:sp>
    </p:spTree>
    <p:extLst>
      <p:ext uri="{BB962C8B-B14F-4D97-AF65-F5344CB8AC3E}">
        <p14:creationId xmlns:p14="http://schemas.microsoft.com/office/powerpoint/2010/main" val="8682862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A1981-D8F2-EA08-1422-7DD50D41427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1225A84-665D-6A6F-400A-5F5E078F492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FF24A6-B453-059B-BCD6-DF5B81F2DCF4}"/>
              </a:ext>
            </a:extLst>
          </p:cNvPr>
          <p:cNvSpPr>
            <a:spLocks noGrp="1"/>
          </p:cNvSpPr>
          <p:nvPr>
            <p:ph type="dt" sz="half" idx="10"/>
          </p:nvPr>
        </p:nvSpPr>
        <p:spPr/>
        <p:txBody>
          <a:bodyPr/>
          <a:lstStyle/>
          <a:p>
            <a:fld id="{B1F89051-108E-A44A-A355-DF901415141E}" type="datetimeFigureOut">
              <a:rPr lang="en-US" smtClean="0"/>
              <a:t>5/19/26</a:t>
            </a:fld>
            <a:endParaRPr lang="en-US"/>
          </a:p>
        </p:txBody>
      </p:sp>
      <p:sp>
        <p:nvSpPr>
          <p:cNvPr id="5" name="Footer Placeholder 4">
            <a:extLst>
              <a:ext uri="{FF2B5EF4-FFF2-40B4-BE49-F238E27FC236}">
                <a16:creationId xmlns:a16="http://schemas.microsoft.com/office/drawing/2014/main" id="{605199A9-D323-8369-EC9B-8D702FAD76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51432C-4E8E-4A89-CA28-F8CEC69DBCE6}"/>
              </a:ext>
            </a:extLst>
          </p:cNvPr>
          <p:cNvSpPr>
            <a:spLocks noGrp="1"/>
          </p:cNvSpPr>
          <p:nvPr>
            <p:ph type="sldNum" sz="quarter" idx="12"/>
          </p:nvPr>
        </p:nvSpPr>
        <p:spPr/>
        <p:txBody>
          <a:bodyPr/>
          <a:lstStyle/>
          <a:p>
            <a:fld id="{9AF34006-A976-0940-B516-59F192F89BAE}" type="slidenum">
              <a:rPr lang="en-US" smtClean="0"/>
              <a:t>‹#›</a:t>
            </a:fld>
            <a:endParaRPr lang="en-US"/>
          </a:p>
        </p:txBody>
      </p:sp>
    </p:spTree>
    <p:extLst>
      <p:ext uri="{BB962C8B-B14F-4D97-AF65-F5344CB8AC3E}">
        <p14:creationId xmlns:p14="http://schemas.microsoft.com/office/powerpoint/2010/main" val="427676458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45841-4502-821B-306C-B8ACEC97A75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5A19E66-24DB-EE0F-9216-618244BBD28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0C21587-5B65-F42E-B6AA-212FE6DE7250}"/>
              </a:ext>
            </a:extLst>
          </p:cNvPr>
          <p:cNvSpPr>
            <a:spLocks noGrp="1"/>
          </p:cNvSpPr>
          <p:nvPr>
            <p:ph type="dt" sz="half" idx="10"/>
          </p:nvPr>
        </p:nvSpPr>
        <p:spPr/>
        <p:txBody>
          <a:bodyPr/>
          <a:lstStyle/>
          <a:p>
            <a:fld id="{B1F89051-108E-A44A-A355-DF901415141E}" type="datetimeFigureOut">
              <a:rPr lang="en-US" smtClean="0"/>
              <a:t>5/19/26</a:t>
            </a:fld>
            <a:endParaRPr lang="en-US"/>
          </a:p>
        </p:txBody>
      </p:sp>
      <p:sp>
        <p:nvSpPr>
          <p:cNvPr id="5" name="Footer Placeholder 4">
            <a:extLst>
              <a:ext uri="{FF2B5EF4-FFF2-40B4-BE49-F238E27FC236}">
                <a16:creationId xmlns:a16="http://schemas.microsoft.com/office/drawing/2014/main" id="{272D1FD2-91FF-AE25-A791-1D3D03ABEA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454E67-1DCC-7104-09A3-370A2A186AB6}"/>
              </a:ext>
            </a:extLst>
          </p:cNvPr>
          <p:cNvSpPr>
            <a:spLocks noGrp="1"/>
          </p:cNvSpPr>
          <p:nvPr>
            <p:ph type="sldNum" sz="quarter" idx="12"/>
          </p:nvPr>
        </p:nvSpPr>
        <p:spPr/>
        <p:txBody>
          <a:bodyPr/>
          <a:lstStyle/>
          <a:p>
            <a:fld id="{9AF34006-A976-0940-B516-59F192F89BAE}" type="slidenum">
              <a:rPr lang="en-US" smtClean="0"/>
              <a:t>‹#›</a:t>
            </a:fld>
            <a:endParaRPr lang="en-US"/>
          </a:p>
        </p:txBody>
      </p:sp>
    </p:spTree>
    <p:extLst>
      <p:ext uri="{BB962C8B-B14F-4D97-AF65-F5344CB8AC3E}">
        <p14:creationId xmlns:p14="http://schemas.microsoft.com/office/powerpoint/2010/main" val="33106900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47268-0BDA-ECDF-B73F-B61BBCEBCD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3807F84-C327-60A0-31BA-F1F410013DB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653EE35-231A-9A5E-7060-93F14949EB1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945ABD3-E3B8-CB67-C29B-76386D3AACD7}"/>
              </a:ext>
            </a:extLst>
          </p:cNvPr>
          <p:cNvSpPr>
            <a:spLocks noGrp="1"/>
          </p:cNvSpPr>
          <p:nvPr>
            <p:ph type="dt" sz="half" idx="10"/>
          </p:nvPr>
        </p:nvSpPr>
        <p:spPr/>
        <p:txBody>
          <a:bodyPr/>
          <a:lstStyle/>
          <a:p>
            <a:fld id="{B1F89051-108E-A44A-A355-DF901415141E}" type="datetimeFigureOut">
              <a:rPr lang="en-US" smtClean="0"/>
              <a:t>5/19/26</a:t>
            </a:fld>
            <a:endParaRPr lang="en-US"/>
          </a:p>
        </p:txBody>
      </p:sp>
      <p:sp>
        <p:nvSpPr>
          <p:cNvPr id="6" name="Footer Placeholder 5">
            <a:extLst>
              <a:ext uri="{FF2B5EF4-FFF2-40B4-BE49-F238E27FC236}">
                <a16:creationId xmlns:a16="http://schemas.microsoft.com/office/drawing/2014/main" id="{7DFF203D-BF16-7249-C3DF-E94B0BA112E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450783-44D8-0150-DE22-ECD4259CEE77}"/>
              </a:ext>
            </a:extLst>
          </p:cNvPr>
          <p:cNvSpPr>
            <a:spLocks noGrp="1"/>
          </p:cNvSpPr>
          <p:nvPr>
            <p:ph type="sldNum" sz="quarter" idx="12"/>
          </p:nvPr>
        </p:nvSpPr>
        <p:spPr/>
        <p:txBody>
          <a:bodyPr/>
          <a:lstStyle/>
          <a:p>
            <a:fld id="{9AF34006-A976-0940-B516-59F192F89BAE}" type="slidenum">
              <a:rPr lang="en-US" smtClean="0"/>
              <a:t>‹#›</a:t>
            </a:fld>
            <a:endParaRPr lang="en-US"/>
          </a:p>
        </p:txBody>
      </p:sp>
    </p:spTree>
    <p:extLst>
      <p:ext uri="{BB962C8B-B14F-4D97-AF65-F5344CB8AC3E}">
        <p14:creationId xmlns:p14="http://schemas.microsoft.com/office/powerpoint/2010/main" val="10919300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256A6-135C-760C-55CB-4CA4CBA57E4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869B909-9118-5231-F335-0E564AAAF8B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43CB4D5-8C98-74EC-16CD-7D1C419AB4E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EBD5257-F992-74CB-94DF-91F4ABED337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CFDD6B0-6F28-BF76-6163-F9BC0BCD022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5A61DDB-CD2A-0F95-F3BC-C49106EAF85B}"/>
              </a:ext>
            </a:extLst>
          </p:cNvPr>
          <p:cNvSpPr>
            <a:spLocks noGrp="1"/>
          </p:cNvSpPr>
          <p:nvPr>
            <p:ph type="dt" sz="half" idx="10"/>
          </p:nvPr>
        </p:nvSpPr>
        <p:spPr/>
        <p:txBody>
          <a:bodyPr/>
          <a:lstStyle/>
          <a:p>
            <a:fld id="{B1F89051-108E-A44A-A355-DF901415141E}" type="datetimeFigureOut">
              <a:rPr lang="en-US" smtClean="0"/>
              <a:t>5/19/26</a:t>
            </a:fld>
            <a:endParaRPr lang="en-US"/>
          </a:p>
        </p:txBody>
      </p:sp>
      <p:sp>
        <p:nvSpPr>
          <p:cNvPr id="8" name="Footer Placeholder 7">
            <a:extLst>
              <a:ext uri="{FF2B5EF4-FFF2-40B4-BE49-F238E27FC236}">
                <a16:creationId xmlns:a16="http://schemas.microsoft.com/office/drawing/2014/main" id="{2917CCAD-A9AC-1A92-6F2F-F9DDD40D559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B9B2DE1-3DC8-6799-6B62-E5DC9DEC3926}"/>
              </a:ext>
            </a:extLst>
          </p:cNvPr>
          <p:cNvSpPr>
            <a:spLocks noGrp="1"/>
          </p:cNvSpPr>
          <p:nvPr>
            <p:ph type="sldNum" sz="quarter" idx="12"/>
          </p:nvPr>
        </p:nvSpPr>
        <p:spPr/>
        <p:txBody>
          <a:bodyPr/>
          <a:lstStyle/>
          <a:p>
            <a:fld id="{9AF34006-A976-0940-B516-59F192F89BAE}" type="slidenum">
              <a:rPr lang="en-US" smtClean="0"/>
              <a:t>‹#›</a:t>
            </a:fld>
            <a:endParaRPr lang="en-US"/>
          </a:p>
        </p:txBody>
      </p:sp>
    </p:spTree>
    <p:extLst>
      <p:ext uri="{BB962C8B-B14F-4D97-AF65-F5344CB8AC3E}">
        <p14:creationId xmlns:p14="http://schemas.microsoft.com/office/powerpoint/2010/main" val="123148481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59EA0-DD74-38A7-59E8-B33BE9EE23D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255C5E6-4177-B361-6C1D-295C12739869}"/>
              </a:ext>
            </a:extLst>
          </p:cNvPr>
          <p:cNvSpPr>
            <a:spLocks noGrp="1"/>
          </p:cNvSpPr>
          <p:nvPr>
            <p:ph type="dt" sz="half" idx="10"/>
          </p:nvPr>
        </p:nvSpPr>
        <p:spPr/>
        <p:txBody>
          <a:bodyPr/>
          <a:lstStyle/>
          <a:p>
            <a:fld id="{B1F89051-108E-A44A-A355-DF901415141E}" type="datetimeFigureOut">
              <a:rPr lang="en-US" smtClean="0"/>
              <a:t>5/19/26</a:t>
            </a:fld>
            <a:endParaRPr lang="en-US"/>
          </a:p>
        </p:txBody>
      </p:sp>
      <p:sp>
        <p:nvSpPr>
          <p:cNvPr id="4" name="Footer Placeholder 3">
            <a:extLst>
              <a:ext uri="{FF2B5EF4-FFF2-40B4-BE49-F238E27FC236}">
                <a16:creationId xmlns:a16="http://schemas.microsoft.com/office/drawing/2014/main" id="{56DF7F9B-6148-C01D-A165-9B4F6E7831B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4E074F5-A05D-5EFD-BB17-382F9EA59C84}"/>
              </a:ext>
            </a:extLst>
          </p:cNvPr>
          <p:cNvSpPr>
            <a:spLocks noGrp="1"/>
          </p:cNvSpPr>
          <p:nvPr>
            <p:ph type="sldNum" sz="quarter" idx="12"/>
          </p:nvPr>
        </p:nvSpPr>
        <p:spPr/>
        <p:txBody>
          <a:bodyPr/>
          <a:lstStyle/>
          <a:p>
            <a:fld id="{9AF34006-A976-0940-B516-59F192F89BAE}" type="slidenum">
              <a:rPr lang="en-US" smtClean="0"/>
              <a:t>‹#›</a:t>
            </a:fld>
            <a:endParaRPr lang="en-US"/>
          </a:p>
        </p:txBody>
      </p:sp>
    </p:spTree>
    <p:extLst>
      <p:ext uri="{BB962C8B-B14F-4D97-AF65-F5344CB8AC3E}">
        <p14:creationId xmlns:p14="http://schemas.microsoft.com/office/powerpoint/2010/main" val="2490824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BCB7C-8B64-EF8E-BA53-F0293C2EB16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3DD6DE1-38A4-8FFA-4F8A-C2CD161CB69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AD11433-421D-3927-20F9-928439F54BE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F883AE4-9B22-2987-9FF4-A20FDEE3F4A0}"/>
              </a:ext>
            </a:extLst>
          </p:cNvPr>
          <p:cNvSpPr>
            <a:spLocks noGrp="1"/>
          </p:cNvSpPr>
          <p:nvPr>
            <p:ph type="dt" sz="half" idx="10"/>
          </p:nvPr>
        </p:nvSpPr>
        <p:spPr/>
        <p:txBody>
          <a:bodyPr/>
          <a:lstStyle/>
          <a:p>
            <a:fld id="{623B9ED8-B0C0-4730-A310-10513B68BF33}" type="datetimeFigureOut">
              <a:rPr lang="en-GB" smtClean="0"/>
              <a:t>19/05/2026</a:t>
            </a:fld>
            <a:endParaRPr lang="en-GB"/>
          </a:p>
        </p:txBody>
      </p:sp>
      <p:sp>
        <p:nvSpPr>
          <p:cNvPr id="6" name="Footer Placeholder 5">
            <a:extLst>
              <a:ext uri="{FF2B5EF4-FFF2-40B4-BE49-F238E27FC236}">
                <a16:creationId xmlns:a16="http://schemas.microsoft.com/office/drawing/2014/main" id="{2257D8F9-BABD-4230-9560-B8DA107ACA3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ADB9BBC-3FB7-08E0-CB4C-CD90C3E3F6BF}"/>
              </a:ext>
            </a:extLst>
          </p:cNvPr>
          <p:cNvSpPr>
            <a:spLocks noGrp="1"/>
          </p:cNvSpPr>
          <p:nvPr>
            <p:ph type="sldNum" sz="quarter" idx="12"/>
          </p:nvPr>
        </p:nvSpPr>
        <p:spPr/>
        <p:txBody>
          <a:bodyPr/>
          <a:lstStyle/>
          <a:p>
            <a:fld id="{763845AB-D96A-4DB7-A0D7-628164CA4C49}" type="slidenum">
              <a:rPr lang="en-GB" smtClean="0"/>
              <a:t>‹#›</a:t>
            </a:fld>
            <a:endParaRPr lang="en-GB"/>
          </a:p>
        </p:txBody>
      </p:sp>
    </p:spTree>
    <p:extLst>
      <p:ext uri="{BB962C8B-B14F-4D97-AF65-F5344CB8AC3E}">
        <p14:creationId xmlns:p14="http://schemas.microsoft.com/office/powerpoint/2010/main" val="130510817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F59E623-8CFD-C01F-0567-76EB9148EEA0}"/>
              </a:ext>
            </a:extLst>
          </p:cNvPr>
          <p:cNvSpPr>
            <a:spLocks noGrp="1"/>
          </p:cNvSpPr>
          <p:nvPr>
            <p:ph type="dt" sz="half" idx="10"/>
          </p:nvPr>
        </p:nvSpPr>
        <p:spPr/>
        <p:txBody>
          <a:bodyPr/>
          <a:lstStyle/>
          <a:p>
            <a:fld id="{B1F89051-108E-A44A-A355-DF901415141E}" type="datetimeFigureOut">
              <a:rPr lang="en-US" smtClean="0"/>
              <a:t>5/19/26</a:t>
            </a:fld>
            <a:endParaRPr lang="en-US"/>
          </a:p>
        </p:txBody>
      </p:sp>
      <p:sp>
        <p:nvSpPr>
          <p:cNvPr id="3" name="Footer Placeholder 2">
            <a:extLst>
              <a:ext uri="{FF2B5EF4-FFF2-40B4-BE49-F238E27FC236}">
                <a16:creationId xmlns:a16="http://schemas.microsoft.com/office/drawing/2014/main" id="{DAEC066F-2720-8B26-18B5-954EBF325F3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FD7667B-7ADF-0D18-096E-8ADB8D4DF297}"/>
              </a:ext>
            </a:extLst>
          </p:cNvPr>
          <p:cNvSpPr>
            <a:spLocks noGrp="1"/>
          </p:cNvSpPr>
          <p:nvPr>
            <p:ph type="sldNum" sz="quarter" idx="12"/>
          </p:nvPr>
        </p:nvSpPr>
        <p:spPr/>
        <p:txBody>
          <a:bodyPr/>
          <a:lstStyle/>
          <a:p>
            <a:fld id="{9AF34006-A976-0940-B516-59F192F89BAE}" type="slidenum">
              <a:rPr lang="en-US" smtClean="0"/>
              <a:t>‹#›</a:t>
            </a:fld>
            <a:endParaRPr lang="en-US"/>
          </a:p>
        </p:txBody>
      </p:sp>
    </p:spTree>
    <p:extLst>
      <p:ext uri="{BB962C8B-B14F-4D97-AF65-F5344CB8AC3E}">
        <p14:creationId xmlns:p14="http://schemas.microsoft.com/office/powerpoint/2010/main" val="115060151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8E690-FBFB-282F-3BBE-DE060C9429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4A5B09D-638A-50C5-7410-FE825131CD4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12C9A8-C691-20A1-804A-BC8AA9AF31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03F634F-6DF3-A8F9-CB84-6DC2B0580B66}"/>
              </a:ext>
            </a:extLst>
          </p:cNvPr>
          <p:cNvSpPr>
            <a:spLocks noGrp="1"/>
          </p:cNvSpPr>
          <p:nvPr>
            <p:ph type="dt" sz="half" idx="10"/>
          </p:nvPr>
        </p:nvSpPr>
        <p:spPr/>
        <p:txBody>
          <a:bodyPr/>
          <a:lstStyle/>
          <a:p>
            <a:fld id="{B1F89051-108E-A44A-A355-DF901415141E}" type="datetimeFigureOut">
              <a:rPr lang="en-US" smtClean="0"/>
              <a:t>5/19/26</a:t>
            </a:fld>
            <a:endParaRPr lang="en-US"/>
          </a:p>
        </p:txBody>
      </p:sp>
      <p:sp>
        <p:nvSpPr>
          <p:cNvPr id="6" name="Footer Placeholder 5">
            <a:extLst>
              <a:ext uri="{FF2B5EF4-FFF2-40B4-BE49-F238E27FC236}">
                <a16:creationId xmlns:a16="http://schemas.microsoft.com/office/drawing/2014/main" id="{9C5AD652-CB84-E997-E7F6-E5EF4141F35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66C23A-9422-9571-6EF2-17E43A24E817}"/>
              </a:ext>
            </a:extLst>
          </p:cNvPr>
          <p:cNvSpPr>
            <a:spLocks noGrp="1"/>
          </p:cNvSpPr>
          <p:nvPr>
            <p:ph type="sldNum" sz="quarter" idx="12"/>
          </p:nvPr>
        </p:nvSpPr>
        <p:spPr/>
        <p:txBody>
          <a:bodyPr/>
          <a:lstStyle/>
          <a:p>
            <a:fld id="{9AF34006-A976-0940-B516-59F192F89BAE}" type="slidenum">
              <a:rPr lang="en-US" smtClean="0"/>
              <a:t>‹#›</a:t>
            </a:fld>
            <a:endParaRPr lang="en-US"/>
          </a:p>
        </p:txBody>
      </p:sp>
    </p:spTree>
    <p:extLst>
      <p:ext uri="{BB962C8B-B14F-4D97-AF65-F5344CB8AC3E}">
        <p14:creationId xmlns:p14="http://schemas.microsoft.com/office/powerpoint/2010/main" val="55213099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A032B-F366-1372-E4C4-84FCCC9F0B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6C2C70B-2852-AE4E-2734-D2B2104DE29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7B41A61-218B-714B-B6FC-007BEFFBDC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63024C9-7E84-EC0A-89CB-E6FBA9C4C220}"/>
              </a:ext>
            </a:extLst>
          </p:cNvPr>
          <p:cNvSpPr>
            <a:spLocks noGrp="1"/>
          </p:cNvSpPr>
          <p:nvPr>
            <p:ph type="dt" sz="half" idx="10"/>
          </p:nvPr>
        </p:nvSpPr>
        <p:spPr/>
        <p:txBody>
          <a:bodyPr/>
          <a:lstStyle/>
          <a:p>
            <a:fld id="{B1F89051-108E-A44A-A355-DF901415141E}" type="datetimeFigureOut">
              <a:rPr lang="en-US" smtClean="0"/>
              <a:t>5/19/26</a:t>
            </a:fld>
            <a:endParaRPr lang="en-US"/>
          </a:p>
        </p:txBody>
      </p:sp>
      <p:sp>
        <p:nvSpPr>
          <p:cNvPr id="6" name="Footer Placeholder 5">
            <a:extLst>
              <a:ext uri="{FF2B5EF4-FFF2-40B4-BE49-F238E27FC236}">
                <a16:creationId xmlns:a16="http://schemas.microsoft.com/office/drawing/2014/main" id="{D8100AA2-8911-E683-9F2C-B05EA991F7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01BC37-2176-A221-EC64-BE6058C5F1D6}"/>
              </a:ext>
            </a:extLst>
          </p:cNvPr>
          <p:cNvSpPr>
            <a:spLocks noGrp="1"/>
          </p:cNvSpPr>
          <p:nvPr>
            <p:ph type="sldNum" sz="quarter" idx="12"/>
          </p:nvPr>
        </p:nvSpPr>
        <p:spPr/>
        <p:txBody>
          <a:bodyPr/>
          <a:lstStyle/>
          <a:p>
            <a:fld id="{9AF34006-A976-0940-B516-59F192F89BAE}" type="slidenum">
              <a:rPr lang="en-US" smtClean="0"/>
              <a:t>‹#›</a:t>
            </a:fld>
            <a:endParaRPr lang="en-US"/>
          </a:p>
        </p:txBody>
      </p:sp>
    </p:spTree>
    <p:extLst>
      <p:ext uri="{BB962C8B-B14F-4D97-AF65-F5344CB8AC3E}">
        <p14:creationId xmlns:p14="http://schemas.microsoft.com/office/powerpoint/2010/main" val="299693250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EE214-172A-762F-F30C-A3B1A8C742B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9B9863D-8828-7571-6B12-2E8DCEFECE0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26EA36-D34B-06E0-A18B-7492CC02F5F8}"/>
              </a:ext>
            </a:extLst>
          </p:cNvPr>
          <p:cNvSpPr>
            <a:spLocks noGrp="1"/>
          </p:cNvSpPr>
          <p:nvPr>
            <p:ph type="dt" sz="half" idx="10"/>
          </p:nvPr>
        </p:nvSpPr>
        <p:spPr/>
        <p:txBody>
          <a:bodyPr/>
          <a:lstStyle/>
          <a:p>
            <a:fld id="{B1F89051-108E-A44A-A355-DF901415141E}" type="datetimeFigureOut">
              <a:rPr lang="en-US" smtClean="0"/>
              <a:t>5/19/26</a:t>
            </a:fld>
            <a:endParaRPr lang="en-US"/>
          </a:p>
        </p:txBody>
      </p:sp>
      <p:sp>
        <p:nvSpPr>
          <p:cNvPr id="5" name="Footer Placeholder 4">
            <a:extLst>
              <a:ext uri="{FF2B5EF4-FFF2-40B4-BE49-F238E27FC236}">
                <a16:creationId xmlns:a16="http://schemas.microsoft.com/office/drawing/2014/main" id="{282730C7-5EDF-04C6-7BD6-CE4E723706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1185A8-5ECF-CAED-7DC6-30D14F1F2173}"/>
              </a:ext>
            </a:extLst>
          </p:cNvPr>
          <p:cNvSpPr>
            <a:spLocks noGrp="1"/>
          </p:cNvSpPr>
          <p:nvPr>
            <p:ph type="sldNum" sz="quarter" idx="12"/>
          </p:nvPr>
        </p:nvSpPr>
        <p:spPr/>
        <p:txBody>
          <a:bodyPr/>
          <a:lstStyle/>
          <a:p>
            <a:fld id="{9AF34006-A976-0940-B516-59F192F89BAE}" type="slidenum">
              <a:rPr lang="en-US" smtClean="0"/>
              <a:t>‹#›</a:t>
            </a:fld>
            <a:endParaRPr lang="en-US"/>
          </a:p>
        </p:txBody>
      </p:sp>
    </p:spTree>
    <p:extLst>
      <p:ext uri="{BB962C8B-B14F-4D97-AF65-F5344CB8AC3E}">
        <p14:creationId xmlns:p14="http://schemas.microsoft.com/office/powerpoint/2010/main" val="295089945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D15F874-9F98-B8C4-CD94-A65D4AC1EAD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60BB251-9436-5498-7F1C-24E5DB92787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D2A431-63C8-CE0A-99FC-47C43E23A8BB}"/>
              </a:ext>
            </a:extLst>
          </p:cNvPr>
          <p:cNvSpPr>
            <a:spLocks noGrp="1"/>
          </p:cNvSpPr>
          <p:nvPr>
            <p:ph type="dt" sz="half" idx="10"/>
          </p:nvPr>
        </p:nvSpPr>
        <p:spPr/>
        <p:txBody>
          <a:bodyPr/>
          <a:lstStyle/>
          <a:p>
            <a:fld id="{B1F89051-108E-A44A-A355-DF901415141E}" type="datetimeFigureOut">
              <a:rPr lang="en-US" smtClean="0"/>
              <a:t>5/19/26</a:t>
            </a:fld>
            <a:endParaRPr lang="en-US"/>
          </a:p>
        </p:txBody>
      </p:sp>
      <p:sp>
        <p:nvSpPr>
          <p:cNvPr id="5" name="Footer Placeholder 4">
            <a:extLst>
              <a:ext uri="{FF2B5EF4-FFF2-40B4-BE49-F238E27FC236}">
                <a16:creationId xmlns:a16="http://schemas.microsoft.com/office/drawing/2014/main" id="{BADD33DD-4DEE-8224-A34B-574382D850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B42A7F-61AC-CB71-64FA-575D0F7CB0BC}"/>
              </a:ext>
            </a:extLst>
          </p:cNvPr>
          <p:cNvSpPr>
            <a:spLocks noGrp="1"/>
          </p:cNvSpPr>
          <p:nvPr>
            <p:ph type="sldNum" sz="quarter" idx="12"/>
          </p:nvPr>
        </p:nvSpPr>
        <p:spPr/>
        <p:txBody>
          <a:bodyPr/>
          <a:lstStyle/>
          <a:p>
            <a:fld id="{9AF34006-A976-0940-B516-59F192F89BAE}" type="slidenum">
              <a:rPr lang="en-US" smtClean="0"/>
              <a:t>‹#›</a:t>
            </a:fld>
            <a:endParaRPr lang="en-US"/>
          </a:p>
        </p:txBody>
      </p:sp>
    </p:spTree>
    <p:extLst>
      <p:ext uri="{BB962C8B-B14F-4D97-AF65-F5344CB8AC3E}">
        <p14:creationId xmlns:p14="http://schemas.microsoft.com/office/powerpoint/2010/main" val="27911241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66E9B-39B9-5AFA-71CE-C0EE2FB1663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1875D56-B8D0-B0B8-C199-00C25BFABCA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9D2A83C-3DD5-242B-C136-1A337D89529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E884FCB-73D1-5E2B-52CA-DA2B963F63F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B2EC0DA-3CEF-823C-D0F9-A56D1D77767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B08C59F-156D-3CA3-25B5-20490CC34310}"/>
              </a:ext>
            </a:extLst>
          </p:cNvPr>
          <p:cNvSpPr>
            <a:spLocks noGrp="1"/>
          </p:cNvSpPr>
          <p:nvPr>
            <p:ph type="dt" sz="half" idx="10"/>
          </p:nvPr>
        </p:nvSpPr>
        <p:spPr/>
        <p:txBody>
          <a:bodyPr/>
          <a:lstStyle/>
          <a:p>
            <a:fld id="{623B9ED8-B0C0-4730-A310-10513B68BF33}" type="datetimeFigureOut">
              <a:rPr lang="en-GB" smtClean="0"/>
              <a:t>19/05/2026</a:t>
            </a:fld>
            <a:endParaRPr lang="en-GB"/>
          </a:p>
        </p:txBody>
      </p:sp>
      <p:sp>
        <p:nvSpPr>
          <p:cNvPr id="8" name="Footer Placeholder 7">
            <a:extLst>
              <a:ext uri="{FF2B5EF4-FFF2-40B4-BE49-F238E27FC236}">
                <a16:creationId xmlns:a16="http://schemas.microsoft.com/office/drawing/2014/main" id="{06F66BE0-08ED-B8D0-E30B-41F3EE6484F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AA3EEBA-FAAF-58D4-3C11-9D3F767FC66E}"/>
              </a:ext>
            </a:extLst>
          </p:cNvPr>
          <p:cNvSpPr>
            <a:spLocks noGrp="1"/>
          </p:cNvSpPr>
          <p:nvPr>
            <p:ph type="sldNum" sz="quarter" idx="12"/>
          </p:nvPr>
        </p:nvSpPr>
        <p:spPr/>
        <p:txBody>
          <a:bodyPr/>
          <a:lstStyle/>
          <a:p>
            <a:fld id="{763845AB-D96A-4DB7-A0D7-628164CA4C49}" type="slidenum">
              <a:rPr lang="en-GB" smtClean="0"/>
              <a:t>‹#›</a:t>
            </a:fld>
            <a:endParaRPr lang="en-GB"/>
          </a:p>
        </p:txBody>
      </p:sp>
    </p:spTree>
    <p:extLst>
      <p:ext uri="{BB962C8B-B14F-4D97-AF65-F5344CB8AC3E}">
        <p14:creationId xmlns:p14="http://schemas.microsoft.com/office/powerpoint/2010/main" val="2790601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3DEBD-47EE-6F4C-6143-E9140BDB0DC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3EE6CFF-9BF8-AE26-788E-96DD9E53B3CC}"/>
              </a:ext>
            </a:extLst>
          </p:cNvPr>
          <p:cNvSpPr>
            <a:spLocks noGrp="1"/>
          </p:cNvSpPr>
          <p:nvPr>
            <p:ph type="dt" sz="half" idx="10"/>
          </p:nvPr>
        </p:nvSpPr>
        <p:spPr/>
        <p:txBody>
          <a:bodyPr/>
          <a:lstStyle/>
          <a:p>
            <a:fld id="{623B9ED8-B0C0-4730-A310-10513B68BF33}" type="datetimeFigureOut">
              <a:rPr lang="en-GB" smtClean="0"/>
              <a:t>19/05/2026</a:t>
            </a:fld>
            <a:endParaRPr lang="en-GB"/>
          </a:p>
        </p:txBody>
      </p:sp>
      <p:sp>
        <p:nvSpPr>
          <p:cNvPr id="4" name="Footer Placeholder 3">
            <a:extLst>
              <a:ext uri="{FF2B5EF4-FFF2-40B4-BE49-F238E27FC236}">
                <a16:creationId xmlns:a16="http://schemas.microsoft.com/office/drawing/2014/main" id="{A423E816-C62E-9977-CC4B-8282FBA422C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F1E4E4B-7F9F-4564-9D9E-1BCC29FD938D}"/>
              </a:ext>
            </a:extLst>
          </p:cNvPr>
          <p:cNvSpPr>
            <a:spLocks noGrp="1"/>
          </p:cNvSpPr>
          <p:nvPr>
            <p:ph type="sldNum" sz="quarter" idx="12"/>
          </p:nvPr>
        </p:nvSpPr>
        <p:spPr/>
        <p:txBody>
          <a:bodyPr/>
          <a:lstStyle/>
          <a:p>
            <a:fld id="{763845AB-D96A-4DB7-A0D7-628164CA4C49}" type="slidenum">
              <a:rPr lang="en-GB" smtClean="0"/>
              <a:t>‹#›</a:t>
            </a:fld>
            <a:endParaRPr lang="en-GB"/>
          </a:p>
        </p:txBody>
      </p:sp>
    </p:spTree>
    <p:extLst>
      <p:ext uri="{BB962C8B-B14F-4D97-AF65-F5344CB8AC3E}">
        <p14:creationId xmlns:p14="http://schemas.microsoft.com/office/powerpoint/2010/main" val="26079546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F1712FA-EC0D-046A-0FD1-A9321D92FD36}"/>
              </a:ext>
            </a:extLst>
          </p:cNvPr>
          <p:cNvSpPr>
            <a:spLocks noGrp="1"/>
          </p:cNvSpPr>
          <p:nvPr>
            <p:ph type="dt" sz="half" idx="10"/>
          </p:nvPr>
        </p:nvSpPr>
        <p:spPr/>
        <p:txBody>
          <a:bodyPr/>
          <a:lstStyle/>
          <a:p>
            <a:fld id="{623B9ED8-B0C0-4730-A310-10513B68BF33}" type="datetimeFigureOut">
              <a:rPr lang="en-GB" smtClean="0"/>
              <a:t>19/05/2026</a:t>
            </a:fld>
            <a:endParaRPr lang="en-GB"/>
          </a:p>
        </p:txBody>
      </p:sp>
      <p:sp>
        <p:nvSpPr>
          <p:cNvPr id="3" name="Footer Placeholder 2">
            <a:extLst>
              <a:ext uri="{FF2B5EF4-FFF2-40B4-BE49-F238E27FC236}">
                <a16:creationId xmlns:a16="http://schemas.microsoft.com/office/drawing/2014/main" id="{F5849D69-9949-927E-EA5B-86411FEA362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1CF758C-A583-0226-3658-1A53FB77A2CC}"/>
              </a:ext>
            </a:extLst>
          </p:cNvPr>
          <p:cNvSpPr>
            <a:spLocks noGrp="1"/>
          </p:cNvSpPr>
          <p:nvPr>
            <p:ph type="sldNum" sz="quarter" idx="12"/>
          </p:nvPr>
        </p:nvSpPr>
        <p:spPr/>
        <p:txBody>
          <a:bodyPr/>
          <a:lstStyle/>
          <a:p>
            <a:fld id="{763845AB-D96A-4DB7-A0D7-628164CA4C49}" type="slidenum">
              <a:rPr lang="en-GB" smtClean="0"/>
              <a:t>‹#›</a:t>
            </a:fld>
            <a:endParaRPr lang="en-GB"/>
          </a:p>
        </p:txBody>
      </p:sp>
    </p:spTree>
    <p:extLst>
      <p:ext uri="{BB962C8B-B14F-4D97-AF65-F5344CB8AC3E}">
        <p14:creationId xmlns:p14="http://schemas.microsoft.com/office/powerpoint/2010/main" val="25497964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D5F76-C8E7-57F4-2B5A-34154EB438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E5A62AB-1B1F-2CB3-65BA-2C5704017DC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788A059-BCEA-FB9B-51F2-46B8D66D33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9BD3937-EADD-BEFD-E34B-E5DC2A917CC9}"/>
              </a:ext>
            </a:extLst>
          </p:cNvPr>
          <p:cNvSpPr>
            <a:spLocks noGrp="1"/>
          </p:cNvSpPr>
          <p:nvPr>
            <p:ph type="dt" sz="half" idx="10"/>
          </p:nvPr>
        </p:nvSpPr>
        <p:spPr/>
        <p:txBody>
          <a:bodyPr/>
          <a:lstStyle/>
          <a:p>
            <a:fld id="{623B9ED8-B0C0-4730-A310-10513B68BF33}" type="datetimeFigureOut">
              <a:rPr lang="en-GB" smtClean="0"/>
              <a:t>19/05/2026</a:t>
            </a:fld>
            <a:endParaRPr lang="en-GB"/>
          </a:p>
        </p:txBody>
      </p:sp>
      <p:sp>
        <p:nvSpPr>
          <p:cNvPr id="6" name="Footer Placeholder 5">
            <a:extLst>
              <a:ext uri="{FF2B5EF4-FFF2-40B4-BE49-F238E27FC236}">
                <a16:creationId xmlns:a16="http://schemas.microsoft.com/office/drawing/2014/main" id="{21B8A1AD-58DE-4250-FF37-C8506499F5E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4830B6B-9775-E1CF-24F6-F38857677357}"/>
              </a:ext>
            </a:extLst>
          </p:cNvPr>
          <p:cNvSpPr>
            <a:spLocks noGrp="1"/>
          </p:cNvSpPr>
          <p:nvPr>
            <p:ph type="sldNum" sz="quarter" idx="12"/>
          </p:nvPr>
        </p:nvSpPr>
        <p:spPr/>
        <p:txBody>
          <a:bodyPr/>
          <a:lstStyle/>
          <a:p>
            <a:fld id="{763845AB-D96A-4DB7-A0D7-628164CA4C49}" type="slidenum">
              <a:rPr lang="en-GB" smtClean="0"/>
              <a:t>‹#›</a:t>
            </a:fld>
            <a:endParaRPr lang="en-GB"/>
          </a:p>
        </p:txBody>
      </p:sp>
    </p:spTree>
    <p:extLst>
      <p:ext uri="{BB962C8B-B14F-4D97-AF65-F5344CB8AC3E}">
        <p14:creationId xmlns:p14="http://schemas.microsoft.com/office/powerpoint/2010/main" val="22194052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E1AB8-910C-2DEB-53AB-775321E37F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5129804-0AE6-9090-2520-9497F283B4D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0914861-A0E4-7F61-8641-EEB6674A1F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DAFA88E-F4CC-2C9A-DD90-13BD72DD1A9A}"/>
              </a:ext>
            </a:extLst>
          </p:cNvPr>
          <p:cNvSpPr>
            <a:spLocks noGrp="1"/>
          </p:cNvSpPr>
          <p:nvPr>
            <p:ph type="dt" sz="half" idx="10"/>
          </p:nvPr>
        </p:nvSpPr>
        <p:spPr/>
        <p:txBody>
          <a:bodyPr/>
          <a:lstStyle/>
          <a:p>
            <a:fld id="{623B9ED8-B0C0-4730-A310-10513B68BF33}" type="datetimeFigureOut">
              <a:rPr lang="en-GB" smtClean="0"/>
              <a:t>19/05/2026</a:t>
            </a:fld>
            <a:endParaRPr lang="en-GB"/>
          </a:p>
        </p:txBody>
      </p:sp>
      <p:sp>
        <p:nvSpPr>
          <p:cNvPr id="6" name="Footer Placeholder 5">
            <a:extLst>
              <a:ext uri="{FF2B5EF4-FFF2-40B4-BE49-F238E27FC236}">
                <a16:creationId xmlns:a16="http://schemas.microsoft.com/office/drawing/2014/main" id="{2CA858C4-4410-ADA4-926C-4D0162DCDB0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61FF1ED-F611-B531-F031-BEB2D67E6ED2}"/>
              </a:ext>
            </a:extLst>
          </p:cNvPr>
          <p:cNvSpPr>
            <a:spLocks noGrp="1"/>
          </p:cNvSpPr>
          <p:nvPr>
            <p:ph type="sldNum" sz="quarter" idx="12"/>
          </p:nvPr>
        </p:nvSpPr>
        <p:spPr/>
        <p:txBody>
          <a:bodyPr/>
          <a:lstStyle/>
          <a:p>
            <a:fld id="{763845AB-D96A-4DB7-A0D7-628164CA4C49}" type="slidenum">
              <a:rPr lang="en-GB" smtClean="0"/>
              <a:t>‹#›</a:t>
            </a:fld>
            <a:endParaRPr lang="en-GB"/>
          </a:p>
        </p:txBody>
      </p:sp>
    </p:spTree>
    <p:extLst>
      <p:ext uri="{BB962C8B-B14F-4D97-AF65-F5344CB8AC3E}">
        <p14:creationId xmlns:p14="http://schemas.microsoft.com/office/powerpoint/2010/main" val="11439054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image" Target="../media/image3.png"/><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image" Target="../media/image2.jpeg"/><Relationship Id="rId5" Type="http://schemas.openxmlformats.org/officeDocument/2006/relationships/slideLayout" Target="../slideLayouts/slideLayout29.xml"/><Relationship Id="rId10" Type="http://schemas.openxmlformats.org/officeDocument/2006/relationships/theme" Target="../theme/theme3.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CE7B41-00F1-6239-2A00-285FFFEC0A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CE013DF-252B-391C-A66B-2D0BE3D4B1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AFB3218-59B7-CC9C-9D85-D95D599122A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3B9ED8-B0C0-4730-A310-10513B68BF33}" type="datetimeFigureOut">
              <a:rPr lang="en-GB" smtClean="0"/>
              <a:t>19/05/2026</a:t>
            </a:fld>
            <a:endParaRPr lang="en-GB"/>
          </a:p>
        </p:txBody>
      </p:sp>
      <p:sp>
        <p:nvSpPr>
          <p:cNvPr id="5" name="Footer Placeholder 4">
            <a:extLst>
              <a:ext uri="{FF2B5EF4-FFF2-40B4-BE49-F238E27FC236}">
                <a16:creationId xmlns:a16="http://schemas.microsoft.com/office/drawing/2014/main" id="{302F1FD7-82F0-4FF7-2932-4916BDC11D4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6517EB1-8BA6-4129-8AE4-8123C1A0FC7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3845AB-D96A-4DB7-A0D7-628164CA4C49}" type="slidenum">
              <a:rPr lang="en-GB" smtClean="0"/>
              <a:t>‹#›</a:t>
            </a:fld>
            <a:endParaRPr lang="en-GB"/>
          </a:p>
        </p:txBody>
      </p:sp>
    </p:spTree>
    <p:extLst>
      <p:ext uri="{BB962C8B-B14F-4D97-AF65-F5344CB8AC3E}">
        <p14:creationId xmlns:p14="http://schemas.microsoft.com/office/powerpoint/2010/main" val="32612579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9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2" name="Freeform 11"/>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4" name="Right Triangle 13"/>
          <p:cNvSpPr>
            <a:spLocks/>
          </p:cNvSpPr>
          <p:nvPr/>
        </p:nvSpPr>
        <p:spPr bwMode="auto">
          <a:xfrm>
            <a:off x="-8056" y="5791253"/>
            <a:ext cx="4536419" cy="1080868"/>
          </a:xfrm>
          <a:prstGeom prst="rtTriangle">
            <a:avLst/>
          </a:prstGeom>
          <a:blipFill>
            <a:blip r:embed="rId1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sz="1800" dirty="0"/>
          </a:p>
        </p:txBody>
      </p:sp>
      <p:cxnSp>
        <p:nvCxnSpPr>
          <p:cNvPr id="15" name="Straight Connector 14"/>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609600" y="1481329"/>
            <a:ext cx="109728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8969376" y="6407944"/>
            <a:ext cx="2560320" cy="365760"/>
          </a:xfrm>
          <a:prstGeom prst="rect">
            <a:avLst/>
          </a:prstGeom>
        </p:spPr>
        <p:txBody>
          <a:bodyPr vert="horz" anchor="b"/>
          <a:lstStyle>
            <a:lvl1pPr algn="l" eaLnBrk="1" latinLnBrk="0" hangingPunct="1">
              <a:defRPr kumimoji="0" sz="1000">
                <a:solidFill>
                  <a:schemeClr val="tx1"/>
                </a:solidFill>
              </a:defRPr>
            </a:lvl1pPr>
          </a:lstStyle>
          <a:p>
            <a:endParaRPr lang="en-US" dirty="0"/>
          </a:p>
        </p:txBody>
      </p:sp>
      <p:sp>
        <p:nvSpPr>
          <p:cNvPr id="22" name="Footer Placeholder 21"/>
          <p:cNvSpPr>
            <a:spLocks noGrp="1"/>
          </p:cNvSpPr>
          <p:nvPr>
            <p:ph type="ftr" sz="quarter" idx="3"/>
          </p:nvPr>
        </p:nvSpPr>
        <p:spPr>
          <a:xfrm>
            <a:off x="5840097" y="6407945"/>
            <a:ext cx="3134241" cy="365125"/>
          </a:xfrm>
          <a:prstGeom prst="rect">
            <a:avLst/>
          </a:prstGeom>
        </p:spPr>
        <p:txBody>
          <a:bodyPr vert="horz" anchor="b"/>
          <a:lstStyle>
            <a:lvl1pPr algn="r" eaLnBrk="1" latinLnBrk="0" hangingPunct="1">
              <a:defRPr kumimoji="0" sz="1000">
                <a:solidFill>
                  <a:schemeClr val="tx1"/>
                </a:solidFill>
              </a:defRPr>
            </a:lvl1pPr>
          </a:lstStyle>
          <a:p>
            <a:endParaRPr lang="en-US" dirty="0"/>
          </a:p>
        </p:txBody>
      </p:sp>
      <p:sp>
        <p:nvSpPr>
          <p:cNvPr id="18" name="Slide Number Placeholder 17"/>
          <p:cNvSpPr>
            <a:spLocks noGrp="1"/>
          </p:cNvSpPr>
          <p:nvPr>
            <p:ph type="sldNum" sz="quarter" idx="4"/>
          </p:nvPr>
        </p:nvSpPr>
        <p:spPr>
          <a:xfrm>
            <a:off x="11529696" y="6407945"/>
            <a:ext cx="487680" cy="365125"/>
          </a:xfrm>
          <a:prstGeom prst="rect">
            <a:avLst/>
          </a:prstGeom>
        </p:spPr>
        <p:txBody>
          <a:bodyPr vert="horz" anchor="b"/>
          <a:lstStyle>
            <a:lvl1pPr algn="r" eaLnBrk="1" latinLnBrk="0" hangingPunct="1">
              <a:defRPr kumimoji="0" sz="1000" b="0">
                <a:solidFill>
                  <a:schemeClr val="tx1"/>
                </a:solidFill>
              </a:defRPr>
            </a:lvl1pPr>
          </a:lstStyle>
          <a:p>
            <a:fld id="{D3A33D7C-B140-4FDD-A534-AAA09C8D9533}" type="slidenum">
              <a:rPr lang="en-US" smtClean="0"/>
              <a:pPr/>
              <a:t>‹#›</a:t>
            </a:fld>
            <a:endParaRPr lang="en-US" dirty="0"/>
          </a:p>
        </p:txBody>
      </p:sp>
    </p:spTree>
    <p:extLst>
      <p:ext uri="{BB962C8B-B14F-4D97-AF65-F5344CB8AC3E}">
        <p14:creationId xmlns:p14="http://schemas.microsoft.com/office/powerpoint/2010/main" val="40909155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background.jpg"/>
          <p:cNvPicPr>
            <a:picLocks noChangeAspect="1"/>
          </p:cNvPicPr>
          <p:nvPr userDrawn="1"/>
        </p:nvPicPr>
        <p:blipFill>
          <a:blip r:embed="rId11"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3" name="Line 9"/>
          <p:cNvSpPr>
            <a:spLocks noChangeShapeType="1"/>
          </p:cNvSpPr>
          <p:nvPr/>
        </p:nvSpPr>
        <p:spPr bwMode="auto">
          <a:xfrm>
            <a:off x="738120" y="1049359"/>
            <a:ext cx="10712475" cy="0"/>
          </a:xfrm>
          <a:prstGeom prst="line">
            <a:avLst/>
          </a:prstGeom>
          <a:noFill/>
          <a:ln w="12700" cmpd="sng">
            <a:solidFill>
              <a:schemeClr val="accent2"/>
            </a:solidFill>
            <a:round/>
            <a:headEnd/>
            <a:tailEnd/>
          </a:ln>
        </p:spPr>
        <p:txBody>
          <a:bodyPr wrap="none" anchor="ctr"/>
          <a:lstStyle/>
          <a:p>
            <a:pPr>
              <a:defRPr/>
            </a:pPr>
            <a:endParaRPr lang="en-US" sz="2400">
              <a:latin typeface="Arial" pitchFamily="-109" charset="0"/>
            </a:endParaRPr>
          </a:p>
        </p:txBody>
      </p:sp>
      <p:sp>
        <p:nvSpPr>
          <p:cNvPr id="1028" name="Rectangle 2"/>
          <p:cNvSpPr>
            <a:spLocks noGrp="1" noChangeArrowheads="1"/>
          </p:cNvSpPr>
          <p:nvPr>
            <p:ph type="title"/>
          </p:nvPr>
        </p:nvSpPr>
        <p:spPr bwMode="auto">
          <a:xfrm>
            <a:off x="729440" y="532741"/>
            <a:ext cx="9036976" cy="4267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p>
            <a:pPr lvl="0"/>
            <a:endParaRPr lang="en-US" dirty="0"/>
          </a:p>
        </p:txBody>
      </p:sp>
      <p:sp>
        <p:nvSpPr>
          <p:cNvPr id="1029" name="Rectangle 3"/>
          <p:cNvSpPr>
            <a:spLocks noGrp="1" noChangeArrowheads="1"/>
          </p:cNvSpPr>
          <p:nvPr>
            <p:ph type="body" idx="1"/>
          </p:nvPr>
        </p:nvSpPr>
        <p:spPr bwMode="auto">
          <a:xfrm>
            <a:off x="729438" y="1252341"/>
            <a:ext cx="10741812" cy="47612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 </a:t>
            </a:r>
          </a:p>
          <a:p>
            <a:pPr lvl="4"/>
            <a:r>
              <a:rPr lang="en-US" dirty="0"/>
              <a:t>F</a:t>
            </a:r>
            <a:r>
              <a:rPr lang="en-US" b="0" dirty="0"/>
              <a:t>ifth level</a:t>
            </a:r>
            <a:endParaRPr kumimoji="0" lang="en-US" sz="1867" b="0" i="0" u="none" strike="noStrike" kern="0" cap="none" spc="0" normalizeH="0" baseline="0" noProof="0" dirty="0">
              <a:ln>
                <a:noFill/>
              </a:ln>
              <a:solidFill>
                <a:srgbClr val="727274"/>
              </a:solidFill>
              <a:effectLst/>
              <a:uLnTx/>
              <a:uFillTx/>
              <a:latin typeface="+mn-lt"/>
              <a:ea typeface="ＭＳ Ｐゴシック"/>
            </a:endParaRPr>
          </a:p>
        </p:txBody>
      </p:sp>
      <p:sp>
        <p:nvSpPr>
          <p:cNvPr id="1030" name="Rectangle 6"/>
          <p:cNvSpPr>
            <a:spLocks noGrp="1" noChangeArrowheads="1"/>
          </p:cNvSpPr>
          <p:nvPr>
            <p:ph type="sldNum" sz="quarter" idx="4"/>
          </p:nvPr>
        </p:nvSpPr>
        <p:spPr bwMode="auto">
          <a:xfrm>
            <a:off x="8927855" y="6493423"/>
            <a:ext cx="2540000" cy="184666"/>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r" eaLnBrk="0" hangingPunct="0">
              <a:defRPr sz="1200" b="1">
                <a:solidFill>
                  <a:srgbClr val="FFFFFF"/>
                </a:solidFill>
                <a:latin typeface="Roboto Regular"/>
                <a:cs typeface="Roboto Regular"/>
              </a:defRPr>
            </a:lvl1pPr>
          </a:lstStyle>
          <a:p>
            <a:fld id="{42C32FFB-F9AE-46F0-A233-A2E628258990}" type="slidenum">
              <a:rPr lang="en-US" smtClean="0"/>
              <a:pPr/>
              <a:t>‹#›</a:t>
            </a:fld>
            <a:endParaRPr lang="en-US" sz="1333"/>
          </a:p>
        </p:txBody>
      </p:sp>
      <p:sp>
        <p:nvSpPr>
          <p:cNvPr id="8" name="Rectangle 5"/>
          <p:cNvSpPr>
            <a:spLocks noGrp="1" noChangeArrowheads="1"/>
          </p:cNvSpPr>
          <p:nvPr>
            <p:ph type="ftr" sz="quarter" idx="3"/>
          </p:nvPr>
        </p:nvSpPr>
        <p:spPr>
          <a:xfrm>
            <a:off x="728185" y="6493422"/>
            <a:ext cx="6705600" cy="138113"/>
          </a:xfrm>
          <a:prstGeom prst="rect">
            <a:avLst/>
          </a:prstGeom>
        </p:spPr>
        <p:txBody>
          <a:bodyPr vert="horz" wrap="square" lIns="0" tIns="0" rIns="0" bIns="0" numCol="1" anchor="ctr" anchorCtr="0" compatLnSpc="1">
            <a:prstTxWarp prst="textNoShape">
              <a:avLst/>
            </a:prstTxWarp>
          </a:bodyPr>
          <a:lstStyle>
            <a:lvl1pPr>
              <a:defRPr sz="1200" b="1">
                <a:solidFill>
                  <a:srgbClr val="FFFFFF"/>
                </a:solidFill>
                <a:latin typeface="Roboto Regular"/>
                <a:cs typeface="Roboto Regular"/>
              </a:defRPr>
            </a:lvl1pPr>
          </a:lstStyle>
          <a:p>
            <a:endParaRPr lang="en-US" dirty="0"/>
          </a:p>
        </p:txBody>
      </p:sp>
      <p:pic>
        <p:nvPicPr>
          <p:cNvPr id="7" name="Picture 6" descr="amia-logo_color.png"/>
          <p:cNvPicPr>
            <a:picLocks noChangeAspect="1"/>
          </p:cNvPicPr>
          <p:nvPr userDrawn="1"/>
        </p:nvPicPr>
        <p:blipFill>
          <a:blip r:embed="rId12" cstate="print">
            <a:extLst>
              <a:ext uri="{28A0092B-C50C-407E-A947-70E740481C1C}">
                <a14:useLocalDpi xmlns:a14="http://schemas.microsoft.com/office/drawing/2010/main"/>
              </a:ext>
            </a:extLst>
          </a:blip>
          <a:stretch>
            <a:fillRect/>
          </a:stretch>
        </p:blipFill>
        <p:spPr>
          <a:xfrm>
            <a:off x="9967784" y="512561"/>
            <a:ext cx="1510269" cy="383065"/>
          </a:xfrm>
          <a:prstGeom prst="rect">
            <a:avLst/>
          </a:prstGeom>
        </p:spPr>
      </p:pic>
    </p:spTree>
    <p:extLst>
      <p:ext uri="{BB962C8B-B14F-4D97-AF65-F5344CB8AC3E}">
        <p14:creationId xmlns:p14="http://schemas.microsoft.com/office/powerpoint/2010/main" val="244144950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Lst>
  <p:hf hdr="0" ftr="0" dt="0"/>
  <p:txStyles>
    <p:titleStyle>
      <a:lvl1pPr algn="l" rtl="0" eaLnBrk="1" fontAlgn="base" hangingPunct="1">
        <a:lnSpc>
          <a:spcPct val="80000"/>
        </a:lnSpc>
        <a:spcBef>
          <a:spcPct val="0"/>
        </a:spcBef>
        <a:spcAft>
          <a:spcPct val="0"/>
        </a:spcAft>
        <a:defRPr sz="3467" b="1" i="0">
          <a:solidFill>
            <a:schemeClr val="accent1"/>
          </a:solidFill>
          <a:latin typeface="+mj-lt"/>
          <a:ea typeface="MS PGothic" pitchFamily="34" charset="-128"/>
          <a:cs typeface="Roboto Regular"/>
        </a:defRPr>
      </a:lvl1pPr>
      <a:lvl2pPr algn="l" rtl="0" eaLnBrk="1" fontAlgn="base" hangingPunct="1">
        <a:lnSpc>
          <a:spcPct val="90000"/>
        </a:lnSpc>
        <a:spcBef>
          <a:spcPct val="0"/>
        </a:spcBef>
        <a:spcAft>
          <a:spcPct val="0"/>
        </a:spcAft>
        <a:defRPr sz="3733">
          <a:solidFill>
            <a:schemeClr val="bg1"/>
          </a:solidFill>
          <a:latin typeface="Calibri" pitchFamily="34" charset="0"/>
          <a:ea typeface="MS PGothic" pitchFamily="34" charset="-128"/>
          <a:cs typeface="MS PGothic" charset="0"/>
        </a:defRPr>
      </a:lvl2pPr>
      <a:lvl3pPr algn="l" rtl="0" eaLnBrk="1" fontAlgn="base" hangingPunct="1">
        <a:lnSpc>
          <a:spcPct val="90000"/>
        </a:lnSpc>
        <a:spcBef>
          <a:spcPct val="0"/>
        </a:spcBef>
        <a:spcAft>
          <a:spcPct val="0"/>
        </a:spcAft>
        <a:defRPr sz="3733">
          <a:solidFill>
            <a:schemeClr val="bg1"/>
          </a:solidFill>
          <a:latin typeface="Calibri" pitchFamily="34" charset="0"/>
          <a:ea typeface="MS PGothic" pitchFamily="34" charset="-128"/>
          <a:cs typeface="MS PGothic" charset="0"/>
        </a:defRPr>
      </a:lvl3pPr>
      <a:lvl4pPr algn="l" rtl="0" eaLnBrk="1" fontAlgn="base" hangingPunct="1">
        <a:lnSpc>
          <a:spcPct val="90000"/>
        </a:lnSpc>
        <a:spcBef>
          <a:spcPct val="0"/>
        </a:spcBef>
        <a:spcAft>
          <a:spcPct val="0"/>
        </a:spcAft>
        <a:defRPr sz="3733">
          <a:solidFill>
            <a:schemeClr val="bg1"/>
          </a:solidFill>
          <a:latin typeface="Calibri" pitchFamily="34" charset="0"/>
          <a:ea typeface="MS PGothic" pitchFamily="34" charset="-128"/>
          <a:cs typeface="MS PGothic" charset="0"/>
        </a:defRPr>
      </a:lvl4pPr>
      <a:lvl5pPr algn="l" rtl="0" eaLnBrk="1" fontAlgn="base" hangingPunct="1">
        <a:lnSpc>
          <a:spcPct val="90000"/>
        </a:lnSpc>
        <a:spcBef>
          <a:spcPct val="0"/>
        </a:spcBef>
        <a:spcAft>
          <a:spcPct val="0"/>
        </a:spcAft>
        <a:defRPr sz="3733">
          <a:solidFill>
            <a:schemeClr val="bg1"/>
          </a:solidFill>
          <a:latin typeface="Calibri" pitchFamily="34" charset="0"/>
          <a:ea typeface="MS PGothic" pitchFamily="34" charset="-128"/>
          <a:cs typeface="MS PGothic" charset="0"/>
        </a:defRPr>
      </a:lvl5pPr>
      <a:lvl6pPr marL="609585" algn="l" rtl="0" eaLnBrk="1" fontAlgn="base" hangingPunct="1">
        <a:lnSpc>
          <a:spcPct val="90000"/>
        </a:lnSpc>
        <a:spcBef>
          <a:spcPct val="0"/>
        </a:spcBef>
        <a:spcAft>
          <a:spcPct val="0"/>
        </a:spcAft>
        <a:defRPr sz="4000">
          <a:solidFill>
            <a:schemeClr val="bg1"/>
          </a:solidFill>
          <a:latin typeface="Century Gothic" pitchFamily="-109" charset="0"/>
          <a:ea typeface="ＭＳ Ｐゴシック" pitchFamily="-109" charset="-128"/>
          <a:cs typeface="ＭＳ Ｐゴシック" pitchFamily="-109" charset="-128"/>
        </a:defRPr>
      </a:lvl6pPr>
      <a:lvl7pPr marL="1219170" algn="l" rtl="0" eaLnBrk="1" fontAlgn="base" hangingPunct="1">
        <a:lnSpc>
          <a:spcPct val="90000"/>
        </a:lnSpc>
        <a:spcBef>
          <a:spcPct val="0"/>
        </a:spcBef>
        <a:spcAft>
          <a:spcPct val="0"/>
        </a:spcAft>
        <a:defRPr sz="4000">
          <a:solidFill>
            <a:schemeClr val="bg1"/>
          </a:solidFill>
          <a:latin typeface="Century Gothic" pitchFamily="-109" charset="0"/>
          <a:ea typeface="ＭＳ Ｐゴシック" pitchFamily="-109" charset="-128"/>
          <a:cs typeface="ＭＳ Ｐゴシック" pitchFamily="-109" charset="-128"/>
        </a:defRPr>
      </a:lvl7pPr>
      <a:lvl8pPr marL="1828754" algn="l" rtl="0" eaLnBrk="1" fontAlgn="base" hangingPunct="1">
        <a:lnSpc>
          <a:spcPct val="90000"/>
        </a:lnSpc>
        <a:spcBef>
          <a:spcPct val="0"/>
        </a:spcBef>
        <a:spcAft>
          <a:spcPct val="0"/>
        </a:spcAft>
        <a:defRPr sz="4000">
          <a:solidFill>
            <a:schemeClr val="bg1"/>
          </a:solidFill>
          <a:latin typeface="Century Gothic" pitchFamily="-109" charset="0"/>
          <a:ea typeface="ＭＳ Ｐゴシック" pitchFamily="-109" charset="-128"/>
          <a:cs typeface="ＭＳ Ｐゴシック" pitchFamily="-109" charset="-128"/>
        </a:defRPr>
      </a:lvl8pPr>
      <a:lvl9pPr marL="2438339" algn="l" rtl="0" eaLnBrk="1" fontAlgn="base" hangingPunct="1">
        <a:lnSpc>
          <a:spcPct val="90000"/>
        </a:lnSpc>
        <a:spcBef>
          <a:spcPct val="0"/>
        </a:spcBef>
        <a:spcAft>
          <a:spcPct val="0"/>
        </a:spcAft>
        <a:defRPr sz="4000">
          <a:solidFill>
            <a:schemeClr val="bg1"/>
          </a:solidFill>
          <a:latin typeface="Century Gothic" pitchFamily="-109" charset="0"/>
          <a:ea typeface="ＭＳ Ｐゴシック" pitchFamily="-109" charset="-128"/>
          <a:cs typeface="ＭＳ Ｐゴシック" pitchFamily="-109" charset="-128"/>
        </a:defRPr>
      </a:lvl9pPr>
    </p:titleStyle>
    <p:bodyStyle>
      <a:lvl1pPr marL="0" indent="0" algn="l" rtl="0" eaLnBrk="1" fontAlgn="base" hangingPunct="1">
        <a:spcBef>
          <a:spcPts val="1600"/>
        </a:spcBef>
        <a:spcAft>
          <a:spcPct val="0"/>
        </a:spcAft>
        <a:defRPr sz="2400">
          <a:solidFill>
            <a:schemeClr val="tx1"/>
          </a:solidFill>
          <a:latin typeface="+mn-lt"/>
          <a:ea typeface="MS PGothic" pitchFamily="34" charset="-128"/>
          <a:cs typeface="Roboto Regular"/>
        </a:defRPr>
      </a:lvl1pPr>
      <a:lvl2pPr marL="670543" indent="-304792" algn="l" rtl="0" eaLnBrk="1" fontAlgn="base" hangingPunct="1">
        <a:spcBef>
          <a:spcPts val="800"/>
        </a:spcBef>
        <a:spcAft>
          <a:spcPct val="0"/>
        </a:spcAft>
        <a:buClr>
          <a:schemeClr val="accent1"/>
        </a:buClr>
        <a:buFont typeface="Arial"/>
        <a:buChar char="•"/>
        <a:defRPr sz="1867">
          <a:solidFill>
            <a:schemeClr val="accent2">
              <a:lumMod val="75000"/>
            </a:schemeClr>
          </a:solidFill>
          <a:latin typeface="Roboto Regular"/>
          <a:ea typeface="MS PGothic" pitchFamily="34" charset="-128"/>
          <a:cs typeface="Roboto Regular"/>
        </a:defRPr>
      </a:lvl2pPr>
      <a:lvl3pPr marL="1219170" indent="-304792" algn="l" rtl="0" eaLnBrk="1" fontAlgn="base" hangingPunct="1">
        <a:spcBef>
          <a:spcPts val="800"/>
        </a:spcBef>
        <a:spcAft>
          <a:spcPct val="0"/>
        </a:spcAft>
        <a:buClr>
          <a:schemeClr val="accent4"/>
        </a:buClr>
        <a:buFont typeface="Arial"/>
        <a:buChar char="•"/>
        <a:defRPr sz="1600">
          <a:solidFill>
            <a:schemeClr val="accent2">
              <a:lumMod val="75000"/>
            </a:schemeClr>
          </a:solidFill>
          <a:latin typeface="Roboto Regular"/>
          <a:ea typeface="MS PGothic" pitchFamily="34" charset="-128"/>
          <a:cs typeface="Roboto Regular"/>
        </a:defRPr>
      </a:lvl3pPr>
      <a:lvl4pPr marL="1767796" indent="-304792" algn="l" rtl="0" eaLnBrk="1" fontAlgn="base" hangingPunct="1">
        <a:spcBef>
          <a:spcPts val="800"/>
        </a:spcBef>
        <a:spcAft>
          <a:spcPct val="0"/>
        </a:spcAft>
        <a:buClr>
          <a:schemeClr val="accent5"/>
        </a:buClr>
        <a:buFont typeface="Arial"/>
        <a:buChar char="•"/>
        <a:defRPr sz="1467" baseline="0">
          <a:solidFill>
            <a:schemeClr val="accent2">
              <a:lumMod val="75000"/>
            </a:schemeClr>
          </a:solidFill>
          <a:latin typeface="Roboto Regular"/>
          <a:ea typeface="MS PGothic" pitchFamily="34" charset="-128"/>
          <a:cs typeface="Roboto Regular"/>
        </a:defRPr>
      </a:lvl4pPr>
      <a:lvl5pPr marL="2316422" marR="0" indent="-304792" algn="l" defTabSz="1219170" rtl="0" eaLnBrk="1" fontAlgn="base" latinLnBrk="0" hangingPunct="1">
        <a:lnSpc>
          <a:spcPct val="100000"/>
        </a:lnSpc>
        <a:spcBef>
          <a:spcPts val="800"/>
        </a:spcBef>
        <a:spcAft>
          <a:spcPct val="0"/>
        </a:spcAft>
        <a:buClr>
          <a:schemeClr val="accent6"/>
        </a:buClr>
        <a:buSzTx/>
        <a:buFont typeface="Arial"/>
        <a:buChar char="•"/>
        <a:tabLst/>
        <a:defRPr sz="1333" b="0" baseline="0">
          <a:solidFill>
            <a:schemeClr val="accent2">
              <a:lumMod val="75000"/>
            </a:schemeClr>
          </a:solidFill>
          <a:latin typeface="Roboto Regular"/>
          <a:ea typeface="MS PGothic" pitchFamily="34" charset="-128"/>
          <a:cs typeface="Roboto Regular"/>
        </a:defRPr>
      </a:lvl5pPr>
      <a:lvl6pPr marL="3352716" indent="-304792" algn="l" rtl="0" eaLnBrk="1" fontAlgn="base" hangingPunct="1">
        <a:spcBef>
          <a:spcPct val="20000"/>
        </a:spcBef>
        <a:spcAft>
          <a:spcPct val="0"/>
        </a:spcAft>
        <a:buChar char="»"/>
        <a:defRPr sz="2000" b="1">
          <a:solidFill>
            <a:srgbClr val="727274"/>
          </a:solidFill>
          <a:latin typeface="+mn-lt"/>
          <a:ea typeface="+mn-ea"/>
        </a:defRPr>
      </a:lvl6pPr>
      <a:lvl7pPr marL="3962301" indent="-304792" algn="l" rtl="0" eaLnBrk="1" fontAlgn="base" hangingPunct="1">
        <a:spcBef>
          <a:spcPct val="20000"/>
        </a:spcBef>
        <a:spcAft>
          <a:spcPct val="0"/>
        </a:spcAft>
        <a:buChar char="»"/>
        <a:defRPr sz="2000" b="1">
          <a:solidFill>
            <a:srgbClr val="727274"/>
          </a:solidFill>
          <a:latin typeface="+mn-lt"/>
          <a:ea typeface="+mn-ea"/>
        </a:defRPr>
      </a:lvl7pPr>
      <a:lvl8pPr marL="4571886" indent="-304792" algn="l" rtl="0" eaLnBrk="1" fontAlgn="base" hangingPunct="1">
        <a:spcBef>
          <a:spcPct val="20000"/>
        </a:spcBef>
        <a:spcAft>
          <a:spcPct val="0"/>
        </a:spcAft>
        <a:buChar char="»"/>
        <a:defRPr sz="2000" b="1">
          <a:solidFill>
            <a:srgbClr val="727274"/>
          </a:solidFill>
          <a:latin typeface="+mn-lt"/>
          <a:ea typeface="+mn-ea"/>
        </a:defRPr>
      </a:lvl8pPr>
      <a:lvl9pPr marL="5181470" indent="-304792" algn="l" rtl="0" eaLnBrk="1" fontAlgn="base" hangingPunct="1">
        <a:spcBef>
          <a:spcPct val="20000"/>
        </a:spcBef>
        <a:spcAft>
          <a:spcPct val="0"/>
        </a:spcAft>
        <a:buChar char="»"/>
        <a:defRPr sz="2000" b="1">
          <a:solidFill>
            <a:srgbClr val="727274"/>
          </a:solidFill>
          <a:latin typeface="+mn-lt"/>
          <a:ea typeface="+mn-ea"/>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58CB534-29ED-3322-3BC8-68B3EDAFFFF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D365FCD-2128-39FA-BD07-70E18D9C889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51CDE5-0B0B-B89B-8DA0-5E4C5344650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1F89051-108E-A44A-A355-DF901415141E}" type="datetimeFigureOut">
              <a:rPr lang="en-US" smtClean="0"/>
              <a:t>5/19/26</a:t>
            </a:fld>
            <a:endParaRPr lang="en-US"/>
          </a:p>
        </p:txBody>
      </p:sp>
      <p:sp>
        <p:nvSpPr>
          <p:cNvPr id="5" name="Footer Placeholder 4">
            <a:extLst>
              <a:ext uri="{FF2B5EF4-FFF2-40B4-BE49-F238E27FC236}">
                <a16:creationId xmlns:a16="http://schemas.microsoft.com/office/drawing/2014/main" id="{0EDC035A-E986-31D4-D53C-44871AC9755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C28775DE-8E72-1A1F-32E3-9FF936F5D1A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AF34006-A976-0940-B516-59F192F89BAE}" type="slidenum">
              <a:rPr lang="en-US" smtClean="0"/>
              <a:t>‹#›</a:t>
            </a:fld>
            <a:endParaRPr lang="en-US"/>
          </a:p>
        </p:txBody>
      </p:sp>
    </p:spTree>
    <p:extLst>
      <p:ext uri="{BB962C8B-B14F-4D97-AF65-F5344CB8AC3E}">
        <p14:creationId xmlns:p14="http://schemas.microsoft.com/office/powerpoint/2010/main" val="3441449936"/>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hyperlink" Target="https://www.freepik.com/" TargetMode="External"/><Relationship Id="rId2" Type="http://schemas.openxmlformats.org/officeDocument/2006/relationships/notesSlide" Target="../notesSlides/notesSlide6.xml"/><Relationship Id="rId1" Type="http://schemas.openxmlformats.org/officeDocument/2006/relationships/slideLayout" Target="../slideLayouts/slideLayout24.xml"/><Relationship Id="rId6" Type="http://schemas.openxmlformats.org/officeDocument/2006/relationships/hyperlink" Target="https://digital.ahrq.gov/acts" TargetMode="External"/><Relationship Id="rId5" Type="http://schemas.openxmlformats.org/officeDocument/2006/relationships/hyperlink" Target="https://www.tmitconsulting.com/" TargetMode="Externa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hyperlink" Target="https://pmc.ncbi.nlm.nih.gov/articles/PMC2213467/" TargetMode="External"/><Relationship Id="rId5" Type="http://schemas.openxmlformats.org/officeDocument/2006/relationships/image" Target="../media/image18.png"/><Relationship Id="rId4" Type="http://schemas.openxmlformats.org/officeDocument/2006/relationships/hyperlink" Target="https://web.archive.org/web/20220711192324/https:/covid-acts.ahrq.gov/display/PUB/ACTS%2BLHS%2BConcept%2BDemonstration"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england.nhs.uk/nhsimpact/assessment-and-improvement/what-is-improvement-and-how-to-get-involved/#:~:text=It%20helps%20meet%20the%20%27quadruple,the%20reduction%20of%20health%20inequalities" TargetMode="External"/><Relationship Id="rId2" Type="http://schemas.openxmlformats.org/officeDocument/2006/relationships/notesSlide" Target="../notesSlides/notesSlide8.xml"/><Relationship Id="rId1" Type="http://schemas.openxmlformats.org/officeDocument/2006/relationships/slideLayout" Target="../slideLayouts/slideLayout14.xml"/><Relationship Id="rId5" Type="http://schemas.openxmlformats.org/officeDocument/2006/relationships/hyperlink" Target="https://69176405-546c-4a98-bf43-587e73375697.usrfiles.com/ugd/691764_a040d8583ba1424fb72c34a87bd763dd.pdf" TargetMode="External"/><Relationship Id="rId4" Type="http://schemas.openxmlformats.org/officeDocument/2006/relationships/hyperlink" Target="https://pmc.ncbi.nlm.nih.gov/articles/PMC8608191/"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docs.google.com/spreadsheets/d/1veoE_Y58L7K9XgqGP1LIo-FUPP8Nb7tweL093eVCpX4/edit?gid=0#gid=0" TargetMode="External"/><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4.xml"/><Relationship Id="rId5" Type="http://schemas.openxmlformats.org/officeDocument/2006/relationships/hyperlink" Target="http://bit.ly/cmscdstips" TargetMode="External"/><Relationship Id="rId4" Type="http://schemas.openxmlformats.org/officeDocument/2006/relationships/hyperlink" Target="https://sites.google.com/site/cdsforpiimperativespublic/cds"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14.xml"/><Relationship Id="rId6" Type="http://schemas.openxmlformats.org/officeDocument/2006/relationships/hyperlink" Target="https://docs.google.com/document/d/1cugwG112wTlbVxRM8kOlIVcrLuwxI0bZ/export?format=docx" TargetMode="External"/><Relationship Id="rId5" Type="http://schemas.openxmlformats.org/officeDocument/2006/relationships/hyperlink" Target="https://drive.google.com/file/d/1eObXPxrysThkN9giSbvU0bj1crfDyWML/view?usp=drive_link" TargetMode="External"/><Relationship Id="rId4" Type="http://schemas.openxmlformats.org/officeDocument/2006/relationships/hyperlink" Target="https://www.routledge.com/Improving-Outcomes-with-Clinical-Decision-Support-An-Implementers-Guide-Second-Edition/Osheroff-Teich-Levick-Saldana-Velasco-Sittig-Rogers-Jenders/p/book/9780984457731"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openxmlformats.org/officeDocument/2006/relationships/hyperlink" Target="https://hiteqcenter.org/Resources/HITEQ-Resources/guide-to-improving-care-processes-and-outcomes-in-health-centers-5"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drive.google.com/file/d/1gO3mNAimSBn7g305_XJIJ79OZgdhxNOM/view?usp=drive_link" TargetMode="External"/><Relationship Id="rId2" Type="http://schemas.openxmlformats.org/officeDocument/2006/relationships/notesSlide" Target="../notesSlides/notesSlide14.xml"/><Relationship Id="rId1" Type="http://schemas.openxmlformats.org/officeDocument/2006/relationships/slideLayout" Target="../slideLayouts/slideLayout14.xml"/><Relationship Id="rId5" Type="http://schemas.openxmlformats.org/officeDocument/2006/relationships/hyperlink" Target="https://sites.google.com/site/cdsforpiimperativespublic/home?authuser=0" TargetMode="External"/><Relationship Id="rId4" Type="http://schemas.openxmlformats.org/officeDocument/2006/relationships/hyperlink" Target="https://docs.google.com/document/d/1LHKOPduFqybqOYi9McivBCrdjzd4zvuksF9fM1JjrdU/edit?tab=t.0"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5.xml"/><Relationship Id="rId1" Type="http://schemas.openxmlformats.org/officeDocument/2006/relationships/slideLayout" Target="../slideLayouts/slideLayout1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2.xml.rels><?xml version="1.0" encoding="UTF-8" standalone="yes"?>
<Relationships xmlns="http://schemas.openxmlformats.org/package/2006/relationships"><Relationship Id="rId8" Type="http://schemas.openxmlformats.org/officeDocument/2006/relationships/hyperlink" Target="https://miro.com/app/board/uXjVKAcNjQQ=/" TargetMode="External"/><Relationship Id="rId3" Type="http://schemas.openxmlformats.org/officeDocument/2006/relationships/slide" Target="slide47.xml"/><Relationship Id="rId7" Type="http://schemas.openxmlformats.org/officeDocument/2006/relationships/hyperlink" Target="https://docs.google.com/spreadsheets/d/1veoE_Y58L7K9XgqGP1LIo-FUPP8Nb7tweL093eVCpX4/edit?gid=0#gid=0" TargetMode="External"/><Relationship Id="rId12" Type="http://schemas.openxmlformats.org/officeDocument/2006/relationships/hyperlink" Target="https://www.regulations.gov/document/CMS-2025-0050-0031" TargetMode="External"/><Relationship Id="rId2" Type="http://schemas.openxmlformats.org/officeDocument/2006/relationships/notesSlide" Target="../notesSlides/notesSlide16.xml"/><Relationship Id="rId1" Type="http://schemas.openxmlformats.org/officeDocument/2006/relationships/slideLayout" Target="../slideLayouts/slideLayout14.xml"/><Relationship Id="rId6" Type="http://schemas.openxmlformats.org/officeDocument/2006/relationships/hyperlink" Target="https://docs.google.com/document/d/1tcDu1gvGpSTJXua3mnlcU9nlYMSolwSDTqhpWAJAvv4/edit?tab=t.0" TargetMode="External"/><Relationship Id="rId11" Type="http://schemas.openxmlformats.org/officeDocument/2006/relationships/hyperlink" Target="https://www.regulations.gov/comment/CMS-2025-0050-0258" TargetMode="External"/><Relationship Id="rId5" Type="http://schemas.openxmlformats.org/officeDocument/2006/relationships/slide" Target="slide35.xml"/><Relationship Id="rId10" Type="http://schemas.openxmlformats.org/officeDocument/2006/relationships/hyperlink" Target="https://docs.google.com/spreadsheets/d/1yY0R3SY6Mvoi9DJbVMMHGVGsW-bnKnDrcF8aSdF-Gf4/edit?resourcekey=&amp;gid=990214322#gid=990214322" TargetMode="External"/><Relationship Id="rId4" Type="http://schemas.openxmlformats.org/officeDocument/2006/relationships/hyperlink" Target="https://docs.google.com/presentation/d/1nGB-XT0B24INc27bjyHeMHw_OP5OJyhS/export?format=pptx" TargetMode="External"/><Relationship Id="rId9" Type="http://schemas.openxmlformats.org/officeDocument/2006/relationships/hyperlink" Target="https://docs.google.com/forms/d/e/1FAIpQLSdZj6fpMbl4P4ucChLUtC1oUm18uBepUhPTqND9_kZQGW9rzQ/viewform?usp=sf_link"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mailto:https://docs.google.com/presentation/d/1AgMjlRig0QVbe-bAuwbq_ofhqRn9c-8E/export?format=pptx" TargetMode="External"/><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hyperlink" Target="https://docs.google.com/document/d/1LHKOPduFqybqOYi9McivBCrdjzd4zvuksF9fM1JjrdU/edit?tab=t.0" TargetMode="Externa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4.xml"/><Relationship Id="rId4" Type="http://schemas.openxmlformats.org/officeDocument/2006/relationships/hyperlink" Target="https://www.ihi.org/library/model-for-improvement"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hyperlink" Target="https://www.ihi.org/library/model-for-improvement" TargetMode="External"/><Relationship Id="rId2" Type="http://schemas.openxmlformats.org/officeDocument/2006/relationships/image" Target="../media/image26.jpe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14.xml"/><Relationship Id="rId4" Type="http://schemas.openxmlformats.org/officeDocument/2006/relationships/image" Target="../media/image28.png"/></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8" Type="http://schemas.openxmlformats.org/officeDocument/2006/relationships/hyperlink" Target="https://hiteqcenter.org/Resources/HITEQ-Resources/ArticleID/1414/TitleLink/Improving-Diabetes-Outcomes/ArtMID/718" TargetMode="External"/><Relationship Id="rId3" Type="http://schemas.openxmlformats.org/officeDocument/2006/relationships/image" Target="../media/image32.png"/><Relationship Id="rId7" Type="http://schemas.openxmlformats.org/officeDocument/2006/relationships/hyperlink" Target="https://www.nachc.org/wp-content/uploads/2023/02/NACHC-Health-Care-Delivery-SMBP-Implementation-Guide-08222018.pdf" TargetMode="External"/><Relationship Id="rId2" Type="http://schemas.openxmlformats.org/officeDocument/2006/relationships/image" Target="../media/image31.png"/><Relationship Id="rId1" Type="http://schemas.openxmlformats.org/officeDocument/2006/relationships/slideLayout" Target="../slideLayouts/slideLayout14.xml"/><Relationship Id="rId6" Type="http://schemas.openxmlformats.org/officeDocument/2006/relationships/hyperlink" Target="https://hiteqcenter.org/Resources/HITEQ-Resources/colorectal-cancer-screening-change-package" TargetMode="External"/><Relationship Id="rId5" Type="http://schemas.openxmlformats.org/officeDocument/2006/relationships/hyperlink" Target="https://www.healthit.gov/sites/default/files/cds/Detailed%20Inpatient%20CDS-QI%20Worksheet%20-%20VTE%20Example%20-%20Recommendations.xlsx" TargetMode="External"/><Relationship Id="rId4" Type="http://schemas.openxmlformats.org/officeDocument/2006/relationships/hyperlink" Target="https://millionhearts.hhs.gov/tools-protocols/action-guides/htn-change-package/index.html"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14.xml"/><Relationship Id="rId4" Type="http://schemas.openxmlformats.org/officeDocument/2006/relationships/image" Target="../media/image34.png"/></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14.xml"/><Relationship Id="rId4" Type="http://schemas.openxmlformats.org/officeDocument/2006/relationships/hyperlink" Target="https://www.ihi.org/library/model-for-improvement" TargetMode="External"/></Relationships>
</file>

<file path=ppt/slides/_rels/slide35.xml.rels><?xml version="1.0" encoding="UTF-8" standalone="yes"?>
<Relationships xmlns="http://schemas.openxmlformats.org/package/2006/relationships"><Relationship Id="rId2" Type="http://schemas.openxmlformats.org/officeDocument/2006/relationships/hyperlink" Target="https://docs.google.com/document/d/1tcDu1gvGpSTJXua3mnlcU9nlYMSolwSDTqhpWAJAvv4/edit?tab=t.0" TargetMode="Externa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hyperlink" Target="https://docs.google.com/forms/d/e/1FAIpQLSdZj6fpMbl4P4ucChLUtC1oUm18uBepUhPTqND9_kZQGW9rzQ/viewform?usp=sf_link" TargetMode="External"/><Relationship Id="rId2" Type="http://schemas.openxmlformats.org/officeDocument/2006/relationships/image" Target="../media/image35.png"/><Relationship Id="rId1" Type="http://schemas.openxmlformats.org/officeDocument/2006/relationships/slideLayout" Target="../slideLayouts/slideLayout14.xml"/><Relationship Id="rId5" Type="http://schemas.openxmlformats.org/officeDocument/2006/relationships/slide" Target="slide35.xml"/><Relationship Id="rId4" Type="http://schemas.openxmlformats.org/officeDocument/2006/relationships/hyperlink" Target="https://docs.google.com/spreadsheets/d/1yY0R3SY6Mvoi9DJbVMMHGVGsW-bnKnDrcF8aSdF-Gf4/edit?resourcekey=&amp;gid=990214322#gid=990214322"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docs.google.com/spreadsheets/d/1yY0R3SY6Mvoi9DJbVMMHGVGsW-bnKnDrcF8aSdF-Gf4/edit?resourcekey=&amp;gid=990214322#gid=990214322" TargetMode="External"/><Relationship Id="rId2" Type="http://schemas.openxmlformats.org/officeDocument/2006/relationships/image" Target="../media/image36.png"/><Relationship Id="rId1" Type="http://schemas.openxmlformats.org/officeDocument/2006/relationships/slideLayout" Target="../slideLayouts/slideLayout14.xml"/><Relationship Id="rId4" Type="http://schemas.openxmlformats.org/officeDocument/2006/relationships/image" Target="../media/image37.png"/></Relationships>
</file>

<file path=ppt/slides/_rels/slide38.xml.rels><?xml version="1.0" encoding="UTF-8" standalone="yes"?>
<Relationships xmlns="http://schemas.openxmlformats.org/package/2006/relationships"><Relationship Id="rId3" Type="http://schemas.openxmlformats.org/officeDocument/2006/relationships/hyperlink" Target="https://docs.google.com/spreadsheets/d/1veoE_Y58L7K9XgqGP1LIo-FUPP8Nb7tweL093eVCpX4/edit?gid=0#gid=0" TargetMode="External"/><Relationship Id="rId2" Type="http://schemas.openxmlformats.org/officeDocument/2006/relationships/image" Target="../media/image38.png"/><Relationship Id="rId1" Type="http://schemas.openxmlformats.org/officeDocument/2006/relationships/slideLayout" Target="../slideLayouts/slideLayout14.xml"/><Relationship Id="rId5" Type="http://schemas.openxmlformats.org/officeDocument/2006/relationships/hyperlink" Target="https://docs.google.com/spreadsheets/d/1yY0R3SY6Mvoi9DJbVMMHGVGsW-bnKnDrcF8aSdF-Gf4/edit?resourcekey=&amp;gid=990214322#gid=990214322" TargetMode="External"/><Relationship Id="rId4" Type="http://schemas.openxmlformats.org/officeDocument/2006/relationships/hyperlink" Target="https://docs.google.com/forms/d/e/1FAIpQLSdZj6fpMbl4P4ucChLUtC1oUm18uBepUhPTqND9_kZQGW9rzQ/viewform?usp=sf_link"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hyperlink" Target="https://onlinelibrary.wiley.com/doi/10.1002/lrh2.10465" TargetMode="External"/><Relationship Id="rId2" Type="http://schemas.openxmlformats.org/officeDocument/2006/relationships/notesSlide" Target="../notesSlides/notesSlide22.xml"/><Relationship Id="rId1" Type="http://schemas.openxmlformats.org/officeDocument/2006/relationships/slideLayout" Target="../slideLayouts/slideLayout14.xml"/><Relationship Id="rId6" Type="http://schemas.openxmlformats.org/officeDocument/2006/relationships/hyperlink" Target="https://docs.google.com/presentation/d/1QPckx6x6TyNNBHzQDsacDDtqEP5pgl-A/export?format=pptx" TargetMode="External"/><Relationship Id="rId5" Type="http://schemas.openxmlformats.org/officeDocument/2006/relationships/hyperlink" Target="https://drive.google.com/file/d/1T6GX9O6lk8SM0q6mzLnV4I6vaDuRL4Gy/view" TargetMode="External"/><Relationship Id="rId4" Type="http://schemas.openxmlformats.org/officeDocument/2006/relationships/hyperlink" Target="https://aspph.org/advancing-public-health-4-0-introducing-the-healthy-longevity-framework/"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3.xml"/><Relationship Id="rId1" Type="http://schemas.openxmlformats.org/officeDocument/2006/relationships/slideLayout" Target="../slideLayouts/slideLayout35.xml"/><Relationship Id="rId6" Type="http://schemas.openxmlformats.org/officeDocument/2006/relationships/hyperlink" Target="https://www.tmitconsulting.com/act-initiative" TargetMode="External"/><Relationship Id="rId5" Type="http://schemas.openxmlformats.org/officeDocument/2006/relationships/image" Target="../media/image23.png"/><Relationship Id="rId4" Type="http://schemas.openxmlformats.org/officeDocument/2006/relationships/hyperlink" Target="https://courses.lumenlearning.com/suny-buffalo-environmentalhealth/chapter/ten-essential-public-health-services/" TargetMode="External"/></Relationships>
</file>

<file path=ppt/slides/_rels/slide44.xml.rels><?xml version="1.0" encoding="UTF-8" standalone="yes"?>
<Relationships xmlns="http://schemas.openxmlformats.org/package/2006/relationships"><Relationship Id="rId8" Type="http://schemas.openxmlformats.org/officeDocument/2006/relationships/hyperlink" Target="https://healthefficient.org/" TargetMode="External"/><Relationship Id="rId3" Type="http://schemas.openxmlformats.org/officeDocument/2006/relationships/hyperlink" Target="https://69176405-546c-4a98-bf43-587e73375697.usrfiles.com/ugd/691764_4f5a10258b6848e19ca4fc6a8514b74d.pdf" TargetMode="External"/><Relationship Id="rId7" Type="http://schemas.openxmlformats.org/officeDocument/2006/relationships/hyperlink" Target="https://www.youtube.com/watch?v=gDHt4B5huW4" TargetMode="External"/><Relationship Id="rId2" Type="http://schemas.openxmlformats.org/officeDocument/2006/relationships/notesSlide" Target="../notesSlides/notesSlide24.xml"/><Relationship Id="rId1" Type="http://schemas.openxmlformats.org/officeDocument/2006/relationships/slideLayout" Target="../slideLayouts/slideLayout14.xml"/><Relationship Id="rId6" Type="http://schemas.openxmlformats.org/officeDocument/2006/relationships/hyperlink" Target="https://docs.google.com/presentation/d/1-PCE6D0nkW-AW-S8wj1FfGK1MtbSf57c/edit?slide=id.p1#slide=id.p1" TargetMode="External"/><Relationship Id="rId11" Type="http://schemas.openxmlformats.org/officeDocument/2006/relationships/hyperlink" Target="https://implementationscience.biomedcentral.com/articles/10.1186/s13012-024-01386-4" TargetMode="External"/><Relationship Id="rId5" Type="http://schemas.openxmlformats.org/officeDocument/2006/relationships/hyperlink" Target="https://docs.google.com/document/d/1J_Td8uQsXi9p0HWzDGsRmI7Dg3x-FBo3BWtzN5k-Pe8/edit?pli=1&amp;tab=t.0" TargetMode="External"/><Relationship Id="rId10" Type="http://schemas.openxmlformats.org/officeDocument/2006/relationships/hyperlink" Target="https://drive.google.com/file/d/1sAP-k_bvYMlXEg8rRe91dkE9ErNJOxwh/view" TargetMode="External"/><Relationship Id="rId4" Type="http://schemas.openxmlformats.org/officeDocument/2006/relationships/hyperlink" Target="https://docs.google.com/spreadsheets/d/1yY0R3SY6Mvoi9DJbVMMHGVGsW-bnKnDrcF8aSdF-Gf4/edit?resourcekey=&amp;gid=990214322#gid=990214322" TargetMode="External"/><Relationship Id="rId9" Type="http://schemas.openxmlformats.org/officeDocument/2006/relationships/hyperlink" Target="https://ashpublications.org/blood/article/144/Supplement%201/7548/526659/Designing-and-Implementing-a-Standardized"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5.xml"/><Relationship Id="rId1" Type="http://schemas.openxmlformats.org/officeDocument/2006/relationships/slideLayout" Target="../slideLayouts/slideLayout24.xml"/><Relationship Id="rId4" Type="http://schemas.openxmlformats.org/officeDocument/2006/relationships/hyperlink" Target="https://www.freepik.com/"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s://sites.google.com/site/cdsforpiimperativespublic/cds" TargetMode="External"/><Relationship Id="rId2" Type="http://schemas.openxmlformats.org/officeDocument/2006/relationships/notesSlide" Target="../notesSlides/notesSlide26.xml"/><Relationship Id="rId1" Type="http://schemas.openxmlformats.org/officeDocument/2006/relationships/slideLayout" Target="../slideLayouts/slideLayout24.xml"/><Relationship Id="rId6" Type="http://schemas.openxmlformats.org/officeDocument/2006/relationships/slide" Target="slide58.xml"/><Relationship Id="rId5" Type="http://schemas.openxmlformats.org/officeDocument/2006/relationships/hyperlink" Target="https://docs.google.com/spreadsheets/d/1veoE_Y58L7K9XgqGP1LIo-FUPP8Nb7tweL093eVCpX4/edit?gid=0#gid=0" TargetMode="External"/><Relationship Id="rId4" Type="http://schemas.openxmlformats.org/officeDocument/2006/relationships/hyperlink" Target="https://www.tmitconsulting.com/act-initiative"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s://www.freepik.com/" TargetMode="External"/><Relationship Id="rId2" Type="http://schemas.openxmlformats.org/officeDocument/2006/relationships/image" Target="../media/image41.jpeg"/><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8.xml"/><Relationship Id="rId1" Type="http://schemas.openxmlformats.org/officeDocument/2006/relationships/slideLayout" Target="../slideLayouts/slideLayout14.xml"/><Relationship Id="rId5" Type="http://schemas.openxmlformats.org/officeDocument/2006/relationships/hyperlink" Target="https://digital.ahrq.gov/acts" TargetMode="External"/><Relationship Id="rId4" Type="http://schemas.openxmlformats.org/officeDocument/2006/relationships/image" Target="../media/image43.png"/></Relationships>
</file>

<file path=ppt/slides/_rels/slide5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9.xml"/><Relationship Id="rId1" Type="http://schemas.openxmlformats.org/officeDocument/2006/relationships/slideLayout" Target="../slideLayouts/slideLayout14.xml"/><Relationship Id="rId5" Type="http://schemas.openxmlformats.org/officeDocument/2006/relationships/hyperlink" Target="https://digital.ahrq.gov/acts" TargetMode="External"/><Relationship Id="rId4" Type="http://schemas.openxmlformats.org/officeDocument/2006/relationships/image" Target="../media/image43.png"/></Relationships>
</file>

<file path=ppt/slides/_rels/slide5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0.xml"/><Relationship Id="rId1" Type="http://schemas.openxmlformats.org/officeDocument/2006/relationships/slideLayout" Target="../slideLayouts/slideLayout14.xml"/><Relationship Id="rId4" Type="http://schemas.openxmlformats.org/officeDocument/2006/relationships/hyperlink" Target="https://www.freepik.com/"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1.xml"/><Relationship Id="rId1" Type="http://schemas.openxmlformats.org/officeDocument/2006/relationships/slideLayout" Target="../slideLayouts/slideLayout14.xml"/><Relationship Id="rId4" Type="http://schemas.openxmlformats.org/officeDocument/2006/relationships/hyperlink" Target="https://www.freepik.com/" TargetMode="Externa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2.xml"/><Relationship Id="rId1" Type="http://schemas.openxmlformats.org/officeDocument/2006/relationships/slideLayout" Target="../slideLayouts/slideLayout14.xml"/><Relationship Id="rId4" Type="http://schemas.openxmlformats.org/officeDocument/2006/relationships/hyperlink" Target="https://digital.ahrq.gov/acts" TargetMode="External"/></Relationships>
</file>

<file path=ppt/slides/_rels/slide5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3.xml"/><Relationship Id="rId1" Type="http://schemas.openxmlformats.org/officeDocument/2006/relationships/slideLayout" Target="../slideLayouts/slideLayout14.xml"/><Relationship Id="rId5" Type="http://schemas.openxmlformats.org/officeDocument/2006/relationships/hyperlink" Target="https://digital.ahrq.gov/acts" TargetMode="External"/><Relationship Id="rId4" Type="http://schemas.openxmlformats.org/officeDocument/2006/relationships/hyperlink" Target="https://web.archive.org/web/20220711192324/https:/covid-acts.ahrq.gov/display/PUB/ACTS%2BLHS%2BConcept%2BDemonstration" TargetMode="External"/></Relationships>
</file>

<file path=ppt/slides/_rels/slide5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4.xml"/><Relationship Id="rId1" Type="http://schemas.openxmlformats.org/officeDocument/2006/relationships/slideLayout" Target="../slideLayouts/slideLayout14.xml"/><Relationship Id="rId4" Type="http://schemas.openxmlformats.org/officeDocument/2006/relationships/hyperlink" Target="https://digital.ahrq.gov/acts" TargetMode="External"/></Relationships>
</file>

<file path=ppt/slides/_rels/slide59.xml.rels><?xml version="1.0" encoding="UTF-8" standalone="yes"?>
<Relationships xmlns="http://schemas.openxmlformats.org/package/2006/relationships"><Relationship Id="rId13" Type="http://schemas.openxmlformats.org/officeDocument/2006/relationships/hyperlink" Target="https://drive.google.com/file/d/1BYntHDozIaqM5d4hMds5EGvFO4XoGxY-/view?usp=sharing" TargetMode="External"/><Relationship Id="rId18" Type="http://schemas.openxmlformats.org/officeDocument/2006/relationships/hyperlink" Target="https://drive.google.com/file/d/1JGqNRfvXUX_9nimLhQiThZnGuvOv3sOp/view?usp=sharing" TargetMode="External"/><Relationship Id="rId26" Type="http://schemas.openxmlformats.org/officeDocument/2006/relationships/hyperlink" Target="https://drive.google.com/file/d/1sey9IjUEqa9qqsNCcqoKAvmimOpKHu-I/view?usp=sharing" TargetMode="External"/><Relationship Id="rId39" Type="http://schemas.openxmlformats.org/officeDocument/2006/relationships/hyperlink" Target="https://drive.google.com/file/d/1SRJA7Ihlyc7qwfRB_cpGuvdWtqBCmB4w/view?usp=sharing" TargetMode="External"/><Relationship Id="rId21" Type="http://schemas.openxmlformats.org/officeDocument/2006/relationships/hyperlink" Target="https://drive.google.com/file/d/1cg6AEQrJR7AoW_WpuMm5sH8TPIYvCtbr/view?usp=sharing" TargetMode="External"/><Relationship Id="rId34" Type="http://schemas.openxmlformats.org/officeDocument/2006/relationships/hyperlink" Target="https://drive.google.com/file/d/173-H0KPIhVeNs6ZjQh4ViFhPvKX0nKNf/view?usp=sharing" TargetMode="External"/><Relationship Id="rId42" Type="http://schemas.openxmlformats.org/officeDocument/2006/relationships/hyperlink" Target="https://drive.google.com/file/d/1lbZ2hCXKDhpF3sfcpyjqDCaD3tQtEkYl/view?usp=sharing" TargetMode="External"/><Relationship Id="rId7" Type="http://schemas.openxmlformats.org/officeDocument/2006/relationships/hyperlink" Target="https://drive.google.com/file/d/1NsaHEKmfpgl6IDpFTXGu0h-4E-7HP9bb/view?usp=sharing" TargetMode="External"/><Relationship Id="rId2" Type="http://schemas.openxmlformats.org/officeDocument/2006/relationships/notesSlide" Target="../notesSlides/notesSlide35.xml"/><Relationship Id="rId16" Type="http://schemas.openxmlformats.org/officeDocument/2006/relationships/hyperlink" Target="https://drive.google.com/file/d/1RvTSbR9MPnvdlB1ImIwOOnPwNjocwdyP/view?usp=sharing" TargetMode="External"/><Relationship Id="rId29" Type="http://schemas.openxmlformats.org/officeDocument/2006/relationships/hyperlink" Target="https://drive.google.com/file/d/1HnaRsixyBNV3pfH5EOKlH-LnxCf3DLqZ/view?usp=sharing" TargetMode="External"/><Relationship Id="rId1" Type="http://schemas.openxmlformats.org/officeDocument/2006/relationships/slideLayout" Target="../slideLayouts/slideLayout32.xml"/><Relationship Id="rId6" Type="http://schemas.openxmlformats.org/officeDocument/2006/relationships/hyperlink" Target="https://drive.google.com/file/d/1kyTRwmzJL0YptNrs0fPusojtE2eCO061/view?usp=sharing" TargetMode="External"/><Relationship Id="rId11" Type="http://schemas.openxmlformats.org/officeDocument/2006/relationships/hyperlink" Target="https://drive.google.com/file/d/1wWh2hQkgEIg3M41Yja77hXVhcImJ5vs_/view?usp=sharing" TargetMode="External"/><Relationship Id="rId24" Type="http://schemas.openxmlformats.org/officeDocument/2006/relationships/hyperlink" Target="https://drive.google.com/file/d/18KbGYn4l_o76K_PGt64xFa2hNUOQzpMt/view?usp=sharing" TargetMode="External"/><Relationship Id="rId32" Type="http://schemas.openxmlformats.org/officeDocument/2006/relationships/hyperlink" Target="https://drive.google.com/file/d/1-fXbSOjKCP8MpFUwq0Y-dz7rIoeMNsT-/view?usp=sharing" TargetMode="External"/><Relationship Id="rId37" Type="http://schemas.openxmlformats.org/officeDocument/2006/relationships/hyperlink" Target="https://drive.google.com/file/d/177CeHwd_b9FdkpkeIjcwDROnwssDjsxC/view?usp=sharing" TargetMode="External"/><Relationship Id="rId40" Type="http://schemas.openxmlformats.org/officeDocument/2006/relationships/hyperlink" Target="https://drive.google.com/file/d/19OrAIygTovX87Amp3SBUehRGglvWETAX/view?usp=sharing" TargetMode="External"/><Relationship Id="rId45" Type="http://schemas.openxmlformats.org/officeDocument/2006/relationships/hyperlink" Target="https://docs.google.com/presentation/d/1ESbaWPH60HSx9ZS-GQ_AO504XA3XqYVL/export?format=pdf" TargetMode="External"/><Relationship Id="rId5" Type="http://schemas.openxmlformats.org/officeDocument/2006/relationships/hyperlink" Target="https://drive.google.com/file/d/1KkJRu2YtbgPVRLMjnQjTtGvYk6-k9IMK/view?usp=sharing" TargetMode="External"/><Relationship Id="rId15" Type="http://schemas.openxmlformats.org/officeDocument/2006/relationships/hyperlink" Target="https://drive.google.com/file/d/1EDm_Fsry4QkgVkfW5IkJHXIicRUZxU4m/view?usp=sharing" TargetMode="External"/><Relationship Id="rId23" Type="http://schemas.openxmlformats.org/officeDocument/2006/relationships/hyperlink" Target="https://drive.google.com/file/d/1JdVEUcp7R_mV_c4PgwWLffgPgKgqY8xo/view?usp=sharing" TargetMode="External"/><Relationship Id="rId28" Type="http://schemas.openxmlformats.org/officeDocument/2006/relationships/hyperlink" Target="https://drive.google.com/file/d/11nJ1UrlqVzxXH1HtV40ewtNq0Mo1gYLX/view?usp=sharing" TargetMode="External"/><Relationship Id="rId36" Type="http://schemas.openxmlformats.org/officeDocument/2006/relationships/hyperlink" Target="https://drive.google.com/file/d/1QBiaAdn0ijfRCo_EzWtPXi5tf5_iCS8p/view?usp=sharing" TargetMode="External"/><Relationship Id="rId10" Type="http://schemas.openxmlformats.org/officeDocument/2006/relationships/hyperlink" Target="https://drive.google.com/file/d/10OXKfkD3141n58-pPFMhPjk9kMLm5NnN/view" TargetMode="External"/><Relationship Id="rId19" Type="http://schemas.openxmlformats.org/officeDocument/2006/relationships/hyperlink" Target="https://drive.google.com/file/d/1ok2dBHSOH237S6-FY_rfZ3E4jPl2ID7R/view?usp=sharing" TargetMode="External"/><Relationship Id="rId31" Type="http://schemas.openxmlformats.org/officeDocument/2006/relationships/hyperlink" Target="https://drive.google.com/file/d/1lK5yTE27EVklcPIAt3i-mDyBIpgE3JM3/view?usp=sharing" TargetMode="External"/><Relationship Id="rId44" Type="http://schemas.openxmlformats.org/officeDocument/2006/relationships/image" Target="../media/image50.png"/><Relationship Id="rId4" Type="http://schemas.openxmlformats.org/officeDocument/2006/relationships/hyperlink" Target="https://drive.google.com/file/d/1r2gJ-bC9uFPACYYbqy7_XlBDYNXkWrOT/view?usp=sharing" TargetMode="External"/><Relationship Id="rId9" Type="http://schemas.openxmlformats.org/officeDocument/2006/relationships/hyperlink" Target="https://drive.google.com/file/d/1lXwai-lADjOCmABWbBvcQZnHRf_RA6gP/view?usp=sharing" TargetMode="External"/><Relationship Id="rId14" Type="http://schemas.openxmlformats.org/officeDocument/2006/relationships/hyperlink" Target="https://drive.google.com/file/d/1HVEszpfZtlwfaBH_Ff4LbtYzD4rE9oGt/view?usp=sharing" TargetMode="External"/><Relationship Id="rId22" Type="http://schemas.openxmlformats.org/officeDocument/2006/relationships/hyperlink" Target="https://drive.google.com/file/d/1vjQml3_fwst03-XJjX37o58nZKy8u5h0/view?usp=sharing" TargetMode="External"/><Relationship Id="rId27" Type="http://schemas.openxmlformats.org/officeDocument/2006/relationships/hyperlink" Target="https://drive.google.com/file/d/1woXZveGdzb6Y4VQxDiGXzrMeK0TkEiuI/view?usp=sharing" TargetMode="External"/><Relationship Id="rId30" Type="http://schemas.openxmlformats.org/officeDocument/2006/relationships/hyperlink" Target="https://drive.google.com/file/d/1YiQD55We7lgKFlWUahG0No_-6Jm7WvBG/view?usp=sharing" TargetMode="External"/><Relationship Id="rId35" Type="http://schemas.openxmlformats.org/officeDocument/2006/relationships/hyperlink" Target="https://drive.google.com/file/d/1Y3BYGK8GjYVb70scdK1gEZAkRFgBH3gJ/view?usp=sharing" TargetMode="External"/><Relationship Id="rId43" Type="http://schemas.openxmlformats.org/officeDocument/2006/relationships/hyperlink" Target="https://drive.google.com/file/d/1JDLUykLXcKrbppQURlglcxyH5CBPqC7b/view?usp=sharing" TargetMode="External"/><Relationship Id="rId8" Type="http://schemas.openxmlformats.org/officeDocument/2006/relationships/hyperlink" Target="https://drive.google.com/file/d/13KEVGHoB5RfjCs47-OtlnNc8TZwCLzb9/view?usp=sharing" TargetMode="External"/><Relationship Id="rId3" Type="http://schemas.openxmlformats.org/officeDocument/2006/relationships/hyperlink" Target="https://drive.google.com/file/d/1LcFa7_cQVWmkIV81z1ys7oWp-eP2W2-9/view?usp=sharing" TargetMode="External"/><Relationship Id="rId12" Type="http://schemas.openxmlformats.org/officeDocument/2006/relationships/hyperlink" Target="https://drive.google.com/file/d/1m2eO18LU_wl0Z9klzhw8Qb2bQSynR3dF/view?usp=sharing" TargetMode="External"/><Relationship Id="rId17" Type="http://schemas.openxmlformats.org/officeDocument/2006/relationships/hyperlink" Target="https://drive.google.com/file/d/1hL1pn9nZ373oLs2AlE4PMS3LbVXLS9Or/view?usp=sharing" TargetMode="External"/><Relationship Id="rId25" Type="http://schemas.openxmlformats.org/officeDocument/2006/relationships/hyperlink" Target="https://drive.google.com/file/d/1CVBaCM501R0gKelG_3F7HSPijFIBNheP/view?usp=sharing" TargetMode="External"/><Relationship Id="rId33" Type="http://schemas.openxmlformats.org/officeDocument/2006/relationships/hyperlink" Target="https://drive.google.com/file/d/1Lew8ANWFSlRXIR4Eob3wEQjDErigGONP/view?usp=sharing" TargetMode="External"/><Relationship Id="rId38" Type="http://schemas.openxmlformats.org/officeDocument/2006/relationships/hyperlink" Target="https://drive.google.com/file/d/1JqlGg4NGZY4UzWudDQ59sa-vd-4pxveu/view?usp=sharing" TargetMode="External"/><Relationship Id="rId20" Type="http://schemas.openxmlformats.org/officeDocument/2006/relationships/hyperlink" Target="https://drive.google.com/file/d/1yQuhhgDCR5IVxaCX3jeDpSodgBBNoHJI/view?usp=sharing" TargetMode="External"/><Relationship Id="rId41" Type="http://schemas.openxmlformats.org/officeDocument/2006/relationships/hyperlink" Target="https://drive.google.com/file/d/1aRqAvBEadjeHpL5OTDqxRhnS7eJe1Lla/view?usp=sharin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hyperlink" Target="https://digital.ahrq.gov/acts" TargetMode="External"/><Relationship Id="rId5" Type="http://schemas.openxmlformats.org/officeDocument/2006/relationships/image" Target="../media/image14.png"/><Relationship Id="rId4" Type="http://schemas.openxmlformats.org/officeDocument/2006/relationships/image" Target="../media/image13.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8" Type="http://schemas.openxmlformats.org/officeDocument/2006/relationships/hyperlink" Target="https://docs.google.com/document/d/1J_Td8uQsXi9p0HWzDGsRmI7Dg3x-FBo3BWtzN5k-Pe8/edit?pli=1&amp;tab=t.0" TargetMode="External"/><Relationship Id="rId13" Type="http://schemas.openxmlformats.org/officeDocument/2006/relationships/hyperlink" Target="https://69176405-546c-4a98-bf43-587e73375697.usrfiles.com/ugd/691764_4f5a10258b6848e19ca4fc6a8514b74d.pdf" TargetMode="External"/><Relationship Id="rId3" Type="http://schemas.openxmlformats.org/officeDocument/2006/relationships/hyperlink" Target="https://docs.google.com/forms/d/e/1FAIpQLSdZj6fpMbl4P4ucChLUtC1oUm18uBepUhPTqND9_kZQGW9rzQ/viewform?usp=sf_link" TargetMode="External"/><Relationship Id="rId7" Type="http://schemas.openxmlformats.org/officeDocument/2006/relationships/hyperlink" Target="https://miro.com/app/board/uXjVKAcNjQQ=/" TargetMode="External"/><Relationship Id="rId12" Type="http://schemas.openxmlformats.org/officeDocument/2006/relationships/hyperlink" Target="https://docs.google.com/document/d/1v8vd_K4wXhiUJt368vj7CQ3NKZhQWQ_oxqlghm5y278/edit?tab=t.0" TargetMode="External"/><Relationship Id="rId2" Type="http://schemas.openxmlformats.org/officeDocument/2006/relationships/notesSlide" Target="../notesSlides/notesSlide36.xml"/><Relationship Id="rId1" Type="http://schemas.openxmlformats.org/officeDocument/2006/relationships/slideLayout" Target="../slideLayouts/slideLayout24.xml"/><Relationship Id="rId6" Type="http://schemas.openxmlformats.org/officeDocument/2006/relationships/hyperlink" Target="https://docs.google.com/document/d/1LHKOPduFqybqOYi9McivBCrdjzd4zvuksF9fM1JjrdU/edit?tab=t.0" TargetMode="External"/><Relationship Id="rId11" Type="http://schemas.openxmlformats.org/officeDocument/2006/relationships/hyperlink" Target="https://docs.google.com/presentation/d/1Bz1d_Y4H9gtvIeJ415KjyQYJbGpdmzYivlTF3ZRKlmg/edit#slide=id.p" TargetMode="External"/><Relationship Id="rId5" Type="http://schemas.openxmlformats.org/officeDocument/2006/relationships/hyperlink" Target="https://docs.google.com/spreadsheets/d/1veoE_Y58L7K9XgqGP1LIo-FUPP8Nb7tweL093eVCpX4/edit?gid=0#gid=0" TargetMode="External"/><Relationship Id="rId10" Type="http://schemas.openxmlformats.org/officeDocument/2006/relationships/hyperlink" Target="https://confluence.hl7.org/display/COD/Cardiovascular" TargetMode="External"/><Relationship Id="rId4" Type="http://schemas.openxmlformats.org/officeDocument/2006/relationships/hyperlink" Target="https://docs.google.com/spreadsheets/d/1yY0R3SY6Mvoi9DJbVMMHGVGsW-bnKnDrcF8aSdF-Gf4/edit?resourcekey=&amp;gid=990214322#gid=990214322" TargetMode="External"/><Relationship Id="rId9" Type="http://schemas.openxmlformats.org/officeDocument/2006/relationships/hyperlink" Target="https://confluence.hl7.org/display/LHS" TargetMode="External"/><Relationship Id="rId14" Type="http://schemas.openxmlformats.org/officeDocument/2006/relationships/hyperlink" Target="https://drive.google.com/file/d/1RAVDT4HscvHvzXEcbiBH_QLhPDLvw78i/view" TargetMode="External"/></Relationships>
</file>

<file path=ppt/slides/_rels/slide62.xml.rels><?xml version="1.0" encoding="UTF-8" standalone="yes"?>
<Relationships xmlns="http://schemas.openxmlformats.org/package/2006/relationships"><Relationship Id="rId8" Type="http://schemas.openxmlformats.org/officeDocument/2006/relationships/hyperlink" Target="https://qi-library.ipro.org/2024/10/08/a-pathway-to-transforming-patient-care-through-a-pain-and-opioid-learning-health-system-lhs-collaborative-pollc/" TargetMode="External"/><Relationship Id="rId13" Type="http://schemas.openxmlformats.org/officeDocument/2006/relationships/hyperlink" Target="https://docs.google.com/presentation/d/1AgMjlRig0QVbe-bAuwbq_ofhqRn9c-8E/export?format=pptx" TargetMode="External"/><Relationship Id="rId18" Type="http://schemas.openxmlformats.org/officeDocument/2006/relationships/hyperlink" Target="https://web.archive.org/web/20220711192324/https:/covid-acts.ahrq.gov/display/PUB/ACTS%2BLHS%2BConcept%2BDemonstration" TargetMode="External"/><Relationship Id="rId3" Type="http://schemas.openxmlformats.org/officeDocument/2006/relationships/hyperlink" Target="https://docs.google.com/document/d/1J_Td8uQsXi9p0HWzDGsRmI7Dg3x-FBo3BWtzN5k-Pe8/edit?pli=1" TargetMode="External"/><Relationship Id="rId7" Type="http://schemas.openxmlformats.org/officeDocument/2006/relationships/hyperlink" Target="https://docs.google.com/document/d/1J_Td8uQsXi9p0HWzDGsRmI7Dg3x-FBo3BWtzN5k-Pe8/edit?pli=1&amp;tab=t.0" TargetMode="External"/><Relationship Id="rId12" Type="http://schemas.openxmlformats.org/officeDocument/2006/relationships/hyperlink" Target="https://mobilizecbk.med.umich.edu/news-events/mcbk-meetings/2024-na-chapter-meeting" TargetMode="External"/><Relationship Id="rId17" Type="http://schemas.openxmlformats.org/officeDocument/2006/relationships/hyperlink" Target="https://cmext.ahrq.gov/confluence/display/PUB/Patient%2C+Family+and+Caregiver+Engagement" TargetMode="External"/><Relationship Id="rId2" Type="http://schemas.openxmlformats.org/officeDocument/2006/relationships/hyperlink" Target="https://69176405-546c-4a98-bf43-587e73375697.usrfiles.com/ugd/691764_4f5a10258b6848e19ca4fc6a8514b74d.pdf" TargetMode="External"/><Relationship Id="rId16" Type="http://schemas.openxmlformats.org/officeDocument/2006/relationships/hyperlink" Target="https://drive.google.com/file/d/1pw1jDRE2lI-Pk08bLXZnvc4CdeVguoSo/view?pli=1" TargetMode="External"/><Relationship Id="rId20" Type="http://schemas.openxmlformats.org/officeDocument/2006/relationships/hyperlink" Target="https://www.england.nhs.uk/wp-content/uploads/2017/09/practical-guide-large-scale-change-april-2018-smll.pdf" TargetMode="External"/><Relationship Id="rId1" Type="http://schemas.openxmlformats.org/officeDocument/2006/relationships/slideLayout" Target="../slideLayouts/slideLayout14.xml"/><Relationship Id="rId6" Type="http://schemas.openxmlformats.org/officeDocument/2006/relationships/hyperlink" Target="https://miro.com/app/board/uXjVKAcNjQQ=/" TargetMode="External"/><Relationship Id="rId11" Type="http://schemas.openxmlformats.org/officeDocument/2006/relationships/hyperlink" Target="https://drive.google.com/file/d/1RAVDT4HscvHvzXEcbiBH_QLhPDLvw78i/view" TargetMode="External"/><Relationship Id="rId5" Type="http://schemas.openxmlformats.org/officeDocument/2006/relationships/hyperlink" Target="https://docs.google.com/spreadsheets/d/1yY0R3SY6Mvoi9DJbVMMHGVGsW-bnKnDrcF8aSdF-Gf4/edit?resourcekey=&amp;gid=990214322#gid=990214322" TargetMode="External"/><Relationship Id="rId15" Type="http://schemas.openxmlformats.org/officeDocument/2006/relationships/hyperlink" Target="https://confluence.hl7.org/display/LHS/Domain+Anaysis+Models" TargetMode="External"/><Relationship Id="rId10" Type="http://schemas.openxmlformats.org/officeDocument/2006/relationships/hyperlink" Target="https://docs.google.com/document/d/1v8vd_K4wXhiUJt368vj7CQ3NKZhQWQ_oxqlghm5y278/edit" TargetMode="External"/><Relationship Id="rId19" Type="http://schemas.openxmlformats.org/officeDocument/2006/relationships/hyperlink" Target="https://www.england.nhs.uk/wp-content/uploads/2018/04/change-model-guide-v5.pdf" TargetMode="External"/><Relationship Id="rId4" Type="http://schemas.openxmlformats.org/officeDocument/2006/relationships/hyperlink" Target="https://docs.google.com/forms/d/e/1FAIpQLSdZj6fpMbl4P4ucChLUtC1oUm18uBepUhPTqND9_kZQGW9rzQ/viewform?usp=sf_link" TargetMode="External"/><Relationship Id="rId9" Type="http://schemas.openxmlformats.org/officeDocument/2006/relationships/hyperlink" Target="https://drive.google.com/file/d/1sAP-k_bvYMlXEg8rRe91dkE9ErNJOxwh/view" TargetMode="External"/><Relationship Id="rId14" Type="http://schemas.openxmlformats.org/officeDocument/2006/relationships/hyperlink" Target="https://confluence.hl7.org/display/LHS" TargetMode="External"/></Relationships>
</file>

<file path=ppt/slides/_rels/slide6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hyperlink" Target="https://bmcmedicine.biomedcentral.com/articles/10.1186/s12916-020-01563-4" TargetMode="External"/><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6"/>
          <p:cNvSpPr txBox="1">
            <a:spLocks noGrp="1"/>
          </p:cNvSpPr>
          <p:nvPr>
            <p:ph type="ctrTitle"/>
          </p:nvPr>
        </p:nvSpPr>
        <p:spPr>
          <a:xfrm>
            <a:off x="486383" y="384857"/>
            <a:ext cx="11313267" cy="1173779"/>
          </a:xfrm>
          <a:prstGeom prst="rect">
            <a:avLst/>
          </a:prstGeom>
        </p:spPr>
        <p:txBody>
          <a:bodyPr spcFirstLastPara="1" vert="horz" wrap="square" lIns="91425" tIns="91425" rIns="91425" bIns="91425" anchor="b" anchorCtr="0">
            <a:noAutofit/>
            <a:scene3d>
              <a:camera prst="orthographicFront"/>
              <a:lightRig rig="soft" dir="t"/>
            </a:scene3d>
            <a:sp3d prstMaterial="softEdge">
              <a:bevelT w="25400" h="25400"/>
            </a:sp3d>
          </a:bodyPr>
          <a:lstStyle/>
          <a:p>
            <a:pPr algn="ctr">
              <a:spcBef>
                <a:spcPts val="0"/>
              </a:spcBef>
              <a:buSzPts val="891"/>
            </a:pPr>
            <a:r>
              <a:rPr lang="en" sz="2800" dirty="0"/>
              <a:t>Collaborating to Accelerate Care Transformation, Learning Health Systems, and Realizing </a:t>
            </a:r>
            <a:r>
              <a:rPr lang="en" sz="2800" i="1" dirty="0"/>
              <a:t>Your</a:t>
            </a:r>
            <a:r>
              <a:rPr lang="en" sz="2800" dirty="0"/>
              <a:t> Goals</a:t>
            </a:r>
            <a:endParaRPr sz="2800" dirty="0">
              <a:solidFill>
                <a:srgbClr val="FF0000"/>
              </a:solidFill>
              <a:highlight>
                <a:schemeClr val="accent6"/>
              </a:highlight>
            </a:endParaRPr>
          </a:p>
        </p:txBody>
      </p:sp>
      <p:sp>
        <p:nvSpPr>
          <p:cNvPr id="67" name="Google Shape;67;p16"/>
          <p:cNvSpPr txBox="1">
            <a:spLocks noGrp="1"/>
          </p:cNvSpPr>
          <p:nvPr>
            <p:ph type="subTitle" idx="1"/>
          </p:nvPr>
        </p:nvSpPr>
        <p:spPr>
          <a:xfrm>
            <a:off x="1192217" y="2072780"/>
            <a:ext cx="9807566" cy="2712440"/>
          </a:xfrm>
          <a:prstGeom prst="rect">
            <a:avLst/>
          </a:prstGeom>
        </p:spPr>
        <p:txBody>
          <a:bodyPr spcFirstLastPara="1" vert="horz" wrap="square" lIns="91425" tIns="91425" rIns="91425" bIns="91425" anchor="t" anchorCtr="0">
            <a:normAutofit/>
          </a:bodyPr>
          <a:lstStyle/>
          <a:p>
            <a:pPr algn="ctr">
              <a:lnSpc>
                <a:spcPct val="120000"/>
              </a:lnSpc>
              <a:spcBef>
                <a:spcPts val="0"/>
              </a:spcBef>
            </a:pPr>
            <a:endParaRPr lang="en-US" sz="2900" b="1" dirty="0"/>
          </a:p>
          <a:p>
            <a:pPr algn="ctr">
              <a:lnSpc>
                <a:spcPct val="120000"/>
              </a:lnSpc>
              <a:spcBef>
                <a:spcPts val="0"/>
              </a:spcBef>
            </a:pPr>
            <a:r>
              <a:rPr lang="en-US" sz="2400" b="1" dirty="0"/>
              <a:t>Jerome A. Osheroff, MD, FACP, FACMI</a:t>
            </a:r>
          </a:p>
          <a:p>
            <a:pPr algn="ctr">
              <a:lnSpc>
                <a:spcPct val="120000"/>
              </a:lnSpc>
              <a:spcBef>
                <a:spcPts val="0"/>
              </a:spcBef>
            </a:pPr>
            <a:r>
              <a:rPr lang="en-US" sz="2000" dirty="0"/>
              <a:t>TMIT Consulting, LLC; </a:t>
            </a:r>
          </a:p>
          <a:p>
            <a:pPr algn="ctr">
              <a:lnSpc>
                <a:spcPct val="120000"/>
              </a:lnSpc>
              <a:spcBef>
                <a:spcPts val="0"/>
              </a:spcBef>
            </a:pPr>
            <a:r>
              <a:rPr lang="en-US" sz="2000" dirty="0"/>
              <a:t>Lead, Accelerating Care Transformation (ACT) Initiative</a:t>
            </a:r>
          </a:p>
        </p:txBody>
      </p:sp>
      <p:sp>
        <p:nvSpPr>
          <p:cNvPr id="2" name="TextBox 1">
            <a:extLst>
              <a:ext uri="{FF2B5EF4-FFF2-40B4-BE49-F238E27FC236}">
                <a16:creationId xmlns:a16="http://schemas.microsoft.com/office/drawing/2014/main" id="{29DA3DC3-9A22-E074-8D86-DA77DFAE514A}"/>
              </a:ext>
            </a:extLst>
          </p:cNvPr>
          <p:cNvSpPr txBox="1"/>
          <p:nvPr/>
        </p:nvSpPr>
        <p:spPr>
          <a:xfrm>
            <a:off x="110438" y="6488668"/>
            <a:ext cx="2209800" cy="369332"/>
          </a:xfrm>
          <a:prstGeom prst="rect">
            <a:avLst/>
          </a:prstGeom>
          <a:noFill/>
        </p:spPr>
        <p:txBody>
          <a:bodyPr wrap="square" rtlCol="0">
            <a:spAutoFit/>
          </a:bodyPr>
          <a:lstStyle/>
          <a:p>
            <a:r>
              <a:rPr lang="en-US" dirty="0">
                <a:solidFill>
                  <a:prstClr val="white"/>
                </a:solidFill>
                <a:latin typeface="Lucida Sans Unicode"/>
              </a:rPr>
              <a:t>ACT Initiative</a:t>
            </a:r>
          </a:p>
        </p:txBody>
      </p:sp>
      <p:sp>
        <p:nvSpPr>
          <p:cNvPr id="3" name="TextBox 2">
            <a:extLst>
              <a:ext uri="{FF2B5EF4-FFF2-40B4-BE49-F238E27FC236}">
                <a16:creationId xmlns:a16="http://schemas.microsoft.com/office/drawing/2014/main" id="{22F8EF89-145B-0B92-715D-02AF85E3F4F6}"/>
              </a:ext>
            </a:extLst>
          </p:cNvPr>
          <p:cNvSpPr txBox="1"/>
          <p:nvPr/>
        </p:nvSpPr>
        <p:spPr>
          <a:xfrm>
            <a:off x="9708797" y="6473143"/>
            <a:ext cx="1545616" cy="276999"/>
          </a:xfrm>
          <a:prstGeom prst="rect">
            <a:avLst/>
          </a:prstGeom>
          <a:noFill/>
        </p:spPr>
        <p:txBody>
          <a:bodyPr wrap="none" rtlCol="0">
            <a:spAutoFit/>
          </a:bodyPr>
          <a:lstStyle/>
          <a:p>
            <a:r>
              <a:rPr lang="en-US" sz="1200" dirty="0">
                <a:solidFill>
                  <a:schemeClr val="bg1"/>
                </a:solidFill>
              </a:rPr>
              <a:t>Version </a:t>
            </a:r>
            <a:r>
              <a:rPr lang="en-US" sz="1200">
                <a:solidFill>
                  <a:schemeClr val="bg1"/>
                </a:solidFill>
              </a:rPr>
              <a:t>of 4/8/26</a:t>
            </a:r>
            <a:endParaRPr lang="en-US" sz="1200"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pic>
        <p:nvPicPr>
          <p:cNvPr id="60" name="Google Shape;60;p2"/>
          <p:cNvPicPr preferRelativeResize="0"/>
          <p:nvPr/>
        </p:nvPicPr>
        <p:blipFill rotWithShape="1">
          <a:blip r:embed="rId3">
            <a:alphaModFix/>
          </a:blip>
          <a:srcRect/>
          <a:stretch/>
        </p:blipFill>
        <p:spPr>
          <a:xfrm>
            <a:off x="1874657" y="2936250"/>
            <a:ext cx="8383771" cy="2750650"/>
          </a:xfrm>
          <a:prstGeom prst="rect">
            <a:avLst/>
          </a:prstGeom>
          <a:noFill/>
          <a:ln>
            <a:noFill/>
          </a:ln>
        </p:spPr>
      </p:pic>
      <p:sp>
        <p:nvSpPr>
          <p:cNvPr id="61" name="Google Shape;61;p2"/>
          <p:cNvSpPr txBox="1">
            <a:spLocks noGrp="1"/>
          </p:cNvSpPr>
          <p:nvPr>
            <p:ph type="title"/>
          </p:nvPr>
        </p:nvSpPr>
        <p:spPr>
          <a:xfrm>
            <a:off x="1835700" y="304800"/>
            <a:ext cx="8520600" cy="572700"/>
          </a:xfrm>
          <a:prstGeom prst="rect">
            <a:avLst/>
          </a:prstGeom>
          <a:noFill/>
          <a:ln>
            <a:noFill/>
          </a:ln>
        </p:spPr>
        <p:txBody>
          <a:bodyPr spcFirstLastPara="1" vert="horz" wrap="square" lIns="91425" tIns="91425" rIns="91425" bIns="91425" anchor="t" anchorCtr="0">
            <a:noAutofit/>
            <a:scene3d>
              <a:camera prst="orthographicFront"/>
              <a:lightRig rig="soft" dir="t"/>
            </a:scene3d>
            <a:sp3d prstMaterial="softEdge">
              <a:bevelT w="25400" h="25400"/>
            </a:sp3d>
          </a:bodyPr>
          <a:lstStyle/>
          <a:p>
            <a:pPr>
              <a:buSzPct val="111111"/>
            </a:pPr>
            <a:r>
              <a:rPr lang="en" sz="2800" dirty="0"/>
              <a:t>Emerging solution consensus: need learning health systems to achieve Quintuple Aim…</a:t>
            </a:r>
            <a:endParaRPr sz="2800" dirty="0"/>
          </a:p>
        </p:txBody>
      </p:sp>
      <p:sp>
        <p:nvSpPr>
          <p:cNvPr id="62" name="Google Shape;62;p2"/>
          <p:cNvSpPr txBox="1"/>
          <p:nvPr/>
        </p:nvSpPr>
        <p:spPr>
          <a:xfrm>
            <a:off x="8208050" y="1804001"/>
            <a:ext cx="1951800" cy="1505100"/>
          </a:xfrm>
          <a:prstGeom prst="rect">
            <a:avLst/>
          </a:prstGeom>
          <a:noFill/>
          <a:ln w="9525" cap="flat" cmpd="sng">
            <a:solidFill>
              <a:schemeClr val="accent1"/>
            </a:solidFill>
            <a:prstDash val="solid"/>
            <a:round/>
            <a:headEnd type="none" w="sm" len="sm"/>
            <a:tailEnd type="none" w="sm" len="sm"/>
          </a:ln>
        </p:spPr>
        <p:txBody>
          <a:bodyPr spcFirstLastPara="1" wrap="square" lIns="91425" tIns="91425" rIns="91425" bIns="91425" anchor="t" anchorCtr="0">
            <a:noAutofit/>
          </a:bodyPr>
          <a:lstStyle/>
          <a:p>
            <a:pPr>
              <a:buClr>
                <a:srgbClr val="000000"/>
              </a:buClr>
              <a:buSzPts val="1400"/>
            </a:pPr>
            <a:r>
              <a:rPr lang="en" sz="1400" b="1" u="sng">
                <a:solidFill>
                  <a:srgbClr val="0000FF"/>
                </a:solidFill>
                <a:latin typeface="Arial"/>
                <a:ea typeface="Arial"/>
                <a:cs typeface="Arial"/>
                <a:sym typeface="Arial"/>
              </a:rPr>
              <a:t>*Quintuple Aim</a:t>
            </a:r>
            <a:endParaRPr sz="1400" b="1" u="sng">
              <a:solidFill>
                <a:srgbClr val="0000FF"/>
              </a:solidFill>
              <a:latin typeface="Arial"/>
              <a:ea typeface="Arial"/>
              <a:cs typeface="Arial"/>
              <a:sym typeface="Arial"/>
            </a:endParaRPr>
          </a:p>
          <a:p>
            <a:pPr>
              <a:spcBef>
                <a:spcPts val="1000"/>
              </a:spcBef>
              <a:buClr>
                <a:srgbClr val="000000"/>
              </a:buClr>
              <a:buSzPts val="1400"/>
            </a:pPr>
            <a:r>
              <a:rPr lang="en" sz="1400">
                <a:solidFill>
                  <a:srgbClr val="0000FF"/>
                </a:solidFill>
                <a:latin typeface="Arial"/>
                <a:ea typeface="Arial"/>
                <a:cs typeface="Arial"/>
                <a:sym typeface="Arial"/>
              </a:rPr>
              <a:t>•Optimize Health</a:t>
            </a:r>
            <a:endParaRPr sz="1400">
              <a:solidFill>
                <a:srgbClr val="0000FF"/>
              </a:solidFill>
              <a:latin typeface="Arial"/>
              <a:ea typeface="Arial"/>
              <a:cs typeface="Arial"/>
              <a:sym typeface="Arial"/>
            </a:endParaRPr>
          </a:p>
          <a:p>
            <a:pPr>
              <a:buClr>
                <a:srgbClr val="000000"/>
              </a:buClr>
              <a:buSzPts val="1400"/>
            </a:pPr>
            <a:r>
              <a:rPr lang="en" sz="1400">
                <a:solidFill>
                  <a:srgbClr val="0000FF"/>
                </a:solidFill>
                <a:latin typeface="Arial"/>
                <a:ea typeface="Arial"/>
                <a:cs typeface="Arial"/>
                <a:sym typeface="Arial"/>
              </a:rPr>
              <a:t>•Reduce Costs</a:t>
            </a:r>
            <a:endParaRPr sz="1400">
              <a:solidFill>
                <a:srgbClr val="0000FF"/>
              </a:solidFill>
              <a:latin typeface="Arial"/>
              <a:ea typeface="Arial"/>
              <a:cs typeface="Arial"/>
              <a:sym typeface="Arial"/>
            </a:endParaRPr>
          </a:p>
          <a:p>
            <a:pPr>
              <a:buClr>
                <a:srgbClr val="000000"/>
              </a:buClr>
              <a:buSzPts val="1400"/>
            </a:pPr>
            <a:r>
              <a:rPr lang="en" sz="1400">
                <a:solidFill>
                  <a:srgbClr val="0000FF"/>
                </a:solidFill>
                <a:latin typeface="Arial"/>
                <a:ea typeface="Arial"/>
                <a:cs typeface="Arial"/>
                <a:sym typeface="Arial"/>
              </a:rPr>
              <a:t>•Satisfy Patients</a:t>
            </a:r>
            <a:endParaRPr sz="1400">
              <a:solidFill>
                <a:srgbClr val="0000FF"/>
              </a:solidFill>
              <a:latin typeface="Arial"/>
              <a:ea typeface="Arial"/>
              <a:cs typeface="Arial"/>
              <a:sym typeface="Arial"/>
            </a:endParaRPr>
          </a:p>
          <a:p>
            <a:pPr>
              <a:buClr>
                <a:srgbClr val="000000"/>
              </a:buClr>
              <a:buSzPts val="1400"/>
            </a:pPr>
            <a:r>
              <a:rPr lang="en" sz="1400">
                <a:solidFill>
                  <a:srgbClr val="0000FF"/>
                </a:solidFill>
                <a:latin typeface="Arial"/>
                <a:ea typeface="Arial"/>
                <a:cs typeface="Arial"/>
                <a:sym typeface="Arial"/>
              </a:rPr>
              <a:t>•Support Care Teams</a:t>
            </a:r>
            <a:endParaRPr sz="1400">
              <a:solidFill>
                <a:srgbClr val="0000FF"/>
              </a:solidFill>
              <a:latin typeface="Arial"/>
              <a:ea typeface="Arial"/>
              <a:cs typeface="Arial"/>
              <a:sym typeface="Arial"/>
            </a:endParaRPr>
          </a:p>
          <a:p>
            <a:pPr>
              <a:buClr>
                <a:srgbClr val="000000"/>
              </a:buClr>
              <a:buSzPts val="1400"/>
            </a:pPr>
            <a:r>
              <a:rPr lang="en" sz="1400">
                <a:solidFill>
                  <a:srgbClr val="0000FF"/>
                </a:solidFill>
                <a:latin typeface="Arial"/>
                <a:ea typeface="Arial"/>
                <a:cs typeface="Arial"/>
                <a:sym typeface="Arial"/>
              </a:rPr>
              <a:t>•Achieve Equity</a:t>
            </a:r>
            <a:endParaRPr sz="1400">
              <a:solidFill>
                <a:srgbClr val="0000FF"/>
              </a:solidFill>
              <a:latin typeface="Arial"/>
              <a:ea typeface="Arial"/>
              <a:cs typeface="Arial"/>
              <a:sym typeface="Arial"/>
            </a:endParaRPr>
          </a:p>
        </p:txBody>
      </p:sp>
      <p:sp>
        <p:nvSpPr>
          <p:cNvPr id="63" name="Google Shape;63;p2"/>
          <p:cNvSpPr txBox="1"/>
          <p:nvPr/>
        </p:nvSpPr>
        <p:spPr>
          <a:xfrm>
            <a:off x="1997925" y="3690389"/>
            <a:ext cx="2548500" cy="401700"/>
          </a:xfrm>
          <a:prstGeom prst="rect">
            <a:avLst/>
          </a:prstGeom>
          <a:noFill/>
          <a:ln>
            <a:noFill/>
          </a:ln>
        </p:spPr>
        <p:txBody>
          <a:bodyPr spcFirstLastPara="1" wrap="square" lIns="91425" tIns="91425" rIns="91425" bIns="91425" anchor="t" anchorCtr="0">
            <a:noAutofit/>
          </a:bodyPr>
          <a:lstStyle/>
          <a:p>
            <a:pPr>
              <a:buClr>
                <a:srgbClr val="000000"/>
              </a:buClr>
              <a:buSzPts val="2000"/>
            </a:pPr>
            <a:r>
              <a:rPr lang="en" sz="2000" b="1">
                <a:solidFill>
                  <a:srgbClr val="0000FF"/>
                </a:solidFill>
                <a:latin typeface="Arial"/>
                <a:ea typeface="Arial"/>
                <a:cs typeface="Arial"/>
                <a:sym typeface="Arial"/>
              </a:rPr>
              <a:t>Healthcare Today</a:t>
            </a:r>
            <a:endParaRPr sz="2000" b="1">
              <a:solidFill>
                <a:srgbClr val="0000FF"/>
              </a:solidFill>
              <a:latin typeface="Arial"/>
              <a:ea typeface="Arial"/>
              <a:cs typeface="Arial"/>
              <a:sym typeface="Arial"/>
            </a:endParaRPr>
          </a:p>
        </p:txBody>
      </p:sp>
      <p:pic>
        <p:nvPicPr>
          <p:cNvPr id="64" name="Google Shape;64;p2" descr="Diagram&#10;&#10;Description automatically generated"/>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4314725" y="2340803"/>
            <a:ext cx="3180030" cy="3192399"/>
          </a:xfrm>
          <a:prstGeom prst="rect">
            <a:avLst/>
          </a:prstGeom>
          <a:noFill/>
          <a:ln>
            <a:noFill/>
          </a:ln>
        </p:spPr>
      </p:pic>
      <p:sp>
        <p:nvSpPr>
          <p:cNvPr id="66" name="Google Shape;66;p2"/>
          <p:cNvSpPr txBox="1"/>
          <p:nvPr/>
        </p:nvSpPr>
        <p:spPr>
          <a:xfrm>
            <a:off x="7570300" y="3380076"/>
            <a:ext cx="2807100" cy="401700"/>
          </a:xfrm>
          <a:prstGeom prst="rect">
            <a:avLst/>
          </a:prstGeom>
          <a:noFill/>
          <a:ln>
            <a:noFill/>
          </a:ln>
        </p:spPr>
        <p:txBody>
          <a:bodyPr spcFirstLastPara="1" wrap="square" lIns="91425" tIns="91425" rIns="91425" bIns="91425" anchor="t" anchorCtr="0">
            <a:noAutofit/>
          </a:bodyPr>
          <a:lstStyle/>
          <a:p>
            <a:pPr>
              <a:buClr>
                <a:srgbClr val="000000"/>
              </a:buClr>
              <a:buSzPts val="2000"/>
            </a:pPr>
            <a:r>
              <a:rPr lang="en" sz="2000" b="1">
                <a:solidFill>
                  <a:srgbClr val="0000FF"/>
                </a:solidFill>
                <a:latin typeface="Arial"/>
                <a:ea typeface="Arial"/>
                <a:cs typeface="Arial"/>
                <a:sym typeface="Arial"/>
              </a:rPr>
              <a:t>Healthcare We Need*</a:t>
            </a:r>
            <a:endParaRPr sz="2000" b="1">
              <a:solidFill>
                <a:srgbClr val="0000FF"/>
              </a:solidFill>
              <a:latin typeface="Arial"/>
              <a:ea typeface="Arial"/>
              <a:cs typeface="Arial"/>
              <a:sym typeface="Arial"/>
            </a:endParaRPr>
          </a:p>
        </p:txBody>
      </p:sp>
      <p:sp>
        <p:nvSpPr>
          <p:cNvPr id="67" name="Google Shape;67;p2"/>
          <p:cNvSpPr txBox="1"/>
          <p:nvPr/>
        </p:nvSpPr>
        <p:spPr>
          <a:xfrm>
            <a:off x="1835700" y="5694500"/>
            <a:ext cx="4267200" cy="325300"/>
          </a:xfrm>
          <a:prstGeom prst="rect">
            <a:avLst/>
          </a:prstGeom>
          <a:noFill/>
          <a:ln>
            <a:noFill/>
          </a:ln>
        </p:spPr>
        <p:txBody>
          <a:bodyPr spcFirstLastPara="1" wrap="square" lIns="91425" tIns="91425" rIns="91425" bIns="91425" anchor="t" anchorCtr="0">
            <a:noAutofit/>
          </a:bodyPr>
          <a:lstStyle/>
          <a:p>
            <a:pPr>
              <a:buClr>
                <a:srgbClr val="000000"/>
              </a:buClr>
              <a:buSzPts val="900"/>
            </a:pPr>
            <a:r>
              <a:rPr lang="en" sz="900" dirty="0">
                <a:solidFill>
                  <a:prstClr val="black"/>
                </a:solidFill>
                <a:latin typeface="Arial"/>
                <a:ea typeface="Arial"/>
                <a:cs typeface="Arial"/>
                <a:sym typeface="Arial"/>
              </a:rPr>
              <a:t>Image credits: </a:t>
            </a:r>
            <a:r>
              <a:rPr lang="en" sz="900" dirty="0" err="1">
                <a:solidFill>
                  <a:prstClr val="black"/>
                </a:solidFill>
                <a:latin typeface="Arial"/>
                <a:ea typeface="Arial"/>
                <a:cs typeface="Arial"/>
                <a:sym typeface="Arial"/>
                <a:hlinkClick r:id="rId5"/>
              </a:rPr>
              <a:t>Osheroff</a:t>
            </a:r>
            <a:r>
              <a:rPr lang="en" sz="900" dirty="0">
                <a:solidFill>
                  <a:prstClr val="black"/>
                </a:solidFill>
                <a:latin typeface="Arial"/>
                <a:ea typeface="Arial"/>
                <a:cs typeface="Arial"/>
                <a:sym typeface="Arial"/>
              </a:rPr>
              <a:t>/</a:t>
            </a:r>
            <a:r>
              <a:rPr lang="en" sz="900" u="sng" dirty="0">
                <a:solidFill>
                  <a:srgbClr val="FF8119"/>
                </a:solidFill>
                <a:latin typeface="Arial"/>
                <a:cs typeface="Arial"/>
                <a:sym typeface="Arial"/>
                <a:hlinkClick r:id="rId6">
                  <a:extLst>
                    <a:ext uri="{A12FA001-AC4F-418D-AE19-62706E023703}">
                      <ahyp:hlinkClr xmlns:ahyp="http://schemas.microsoft.com/office/drawing/2018/hyperlinkcolor" val="tx"/>
                    </a:ext>
                  </a:extLst>
                </a:hlinkClick>
              </a:rPr>
              <a:t>ACTS</a:t>
            </a:r>
            <a:r>
              <a:rPr lang="en" sz="900" u="sng" dirty="0">
                <a:solidFill>
                  <a:prstClr val="black"/>
                </a:solidFill>
                <a:latin typeface="Arial"/>
                <a:ea typeface="Arial"/>
                <a:cs typeface="Arial"/>
                <a:sym typeface="Arial"/>
              </a:rPr>
              <a:t>/</a:t>
            </a:r>
            <a:r>
              <a:rPr lang="en" sz="900" u="sng" dirty="0">
                <a:solidFill>
                  <a:srgbClr val="FF8119"/>
                </a:solidFill>
                <a:latin typeface="Arial"/>
                <a:ea typeface="Arial"/>
                <a:cs typeface="Arial"/>
                <a:sym typeface="Arial"/>
                <a:hlinkClick r:id="rId7"/>
              </a:rPr>
              <a:t>freepik</a:t>
            </a:r>
            <a:endParaRPr sz="900" dirty="0">
              <a:solidFill>
                <a:srgbClr val="000000"/>
              </a:solidFill>
              <a:latin typeface="Arial"/>
              <a:ea typeface="Arial"/>
              <a:cs typeface="Arial"/>
              <a:sym typeface="Arial"/>
            </a:endParaRPr>
          </a:p>
        </p:txBody>
      </p:sp>
      <p:sp>
        <p:nvSpPr>
          <p:cNvPr id="2" name="Slide Number Placeholder 3">
            <a:extLst>
              <a:ext uri="{FF2B5EF4-FFF2-40B4-BE49-F238E27FC236}">
                <a16:creationId xmlns:a16="http://schemas.microsoft.com/office/drawing/2014/main" id="{E2161739-3589-A65A-F500-C1D24A9D4D67}"/>
              </a:ext>
            </a:extLst>
          </p:cNvPr>
          <p:cNvSpPr>
            <a:spLocks noGrp="1"/>
          </p:cNvSpPr>
          <p:nvPr>
            <p:ph type="sldNum" sz="quarter" idx="12"/>
          </p:nvPr>
        </p:nvSpPr>
        <p:spPr>
          <a:xfrm>
            <a:off x="11529696" y="6420137"/>
            <a:ext cx="487680" cy="365125"/>
          </a:xfrm>
        </p:spPr>
        <p:txBody>
          <a:bodyPr/>
          <a:lstStyle/>
          <a:p>
            <a:fld id="{D3A33D7C-B140-4FDD-A534-AAA09C8D9533}" type="slidenum">
              <a:rPr lang="en-US" smtClean="0"/>
              <a:pPr/>
              <a:t>10</a:t>
            </a:fld>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7" name="TextBox 6">
            <a:extLst>
              <a:ext uri="{FF2B5EF4-FFF2-40B4-BE49-F238E27FC236}">
                <a16:creationId xmlns:a16="http://schemas.microsoft.com/office/drawing/2014/main" id="{B2E1BE67-DF16-9EF1-6D45-E88D7D2B32BE}"/>
              </a:ext>
            </a:extLst>
          </p:cNvPr>
          <p:cNvSpPr txBox="1"/>
          <p:nvPr/>
        </p:nvSpPr>
        <p:spPr>
          <a:xfrm>
            <a:off x="6693091" y="1068181"/>
            <a:ext cx="4114800" cy="523220"/>
          </a:xfrm>
          <a:prstGeom prst="rect">
            <a:avLst/>
          </a:prstGeom>
          <a:noFill/>
          <a:ln>
            <a:solidFill>
              <a:schemeClr val="tx1"/>
            </a:solidFill>
          </a:ln>
        </p:spPr>
        <p:txBody>
          <a:bodyPr wrap="square" rtlCol="0">
            <a:spAutoFit/>
          </a:bodyPr>
          <a:lstStyle/>
          <a:p>
            <a:r>
              <a:rPr lang="en-US" sz="1400" dirty="0">
                <a:solidFill>
                  <a:srgbClr val="0000FF"/>
                </a:solidFill>
                <a:latin typeface="Arial" panose="020B0604020202020204" pitchFamily="34" charset="0"/>
                <a:cs typeface="Arial" panose="020B0604020202020204" pitchFamily="34" charset="0"/>
              </a:rPr>
              <a:t>US Agency for Healthcare Research and Quality – commissioned Roadmap 2018-21: </a:t>
            </a:r>
          </a:p>
        </p:txBody>
      </p:sp>
      <p:sp>
        <p:nvSpPr>
          <p:cNvPr id="93" name="Google Shape;93;p19"/>
          <p:cNvSpPr txBox="1">
            <a:spLocks noGrp="1"/>
          </p:cNvSpPr>
          <p:nvPr>
            <p:ph type="title"/>
          </p:nvPr>
        </p:nvSpPr>
        <p:spPr>
          <a:xfrm>
            <a:off x="728420" y="76200"/>
            <a:ext cx="10801276" cy="929272"/>
          </a:xfrm>
          <a:prstGeom prst="rect">
            <a:avLst/>
          </a:prstGeom>
        </p:spPr>
        <p:txBody>
          <a:bodyPr spcFirstLastPara="1" vert="horz" wrap="square" lIns="91425" tIns="91425" rIns="91425" bIns="91425" rtlCol="0" anchor="t" anchorCtr="0">
            <a:noAutofit/>
            <a:scene3d>
              <a:camera prst="orthographicFront"/>
              <a:lightRig rig="soft" dir="t"/>
            </a:scene3d>
            <a:sp3d prstMaterial="softEdge">
              <a:bevelT w="25400" h="25400"/>
            </a:sp3d>
          </a:bodyPr>
          <a:lstStyle/>
          <a:p>
            <a:pPr>
              <a:lnSpc>
                <a:spcPct val="115000"/>
              </a:lnSpc>
              <a:buClr>
                <a:schemeClr val="dk1"/>
              </a:buClr>
              <a:buSzPct val="39285"/>
            </a:pPr>
            <a:r>
              <a:rPr lang="en-GB" sz="3600" dirty="0"/>
              <a:t>ACT origins</a:t>
            </a:r>
            <a:endParaRPr sz="3600" dirty="0"/>
          </a:p>
        </p:txBody>
      </p:sp>
      <p:pic>
        <p:nvPicPr>
          <p:cNvPr id="94" name="Google Shape;94;p19"/>
          <p:cNvPicPr preferRelativeResize="0"/>
          <p:nvPr/>
        </p:nvPicPr>
        <p:blipFill>
          <a:blip r:embed="rId3">
            <a:alphaModFix/>
          </a:blip>
          <a:stretch>
            <a:fillRect/>
          </a:stretch>
        </p:blipFill>
        <p:spPr>
          <a:xfrm>
            <a:off x="6693091" y="1654110"/>
            <a:ext cx="4212432" cy="4925394"/>
          </a:xfrm>
          <a:prstGeom prst="rect">
            <a:avLst/>
          </a:prstGeom>
          <a:noFill/>
          <a:ln>
            <a:noFill/>
          </a:ln>
        </p:spPr>
      </p:pic>
      <p:sp>
        <p:nvSpPr>
          <p:cNvPr id="2" name="Slide Number Placeholder 1">
            <a:extLst>
              <a:ext uri="{FF2B5EF4-FFF2-40B4-BE49-F238E27FC236}">
                <a16:creationId xmlns:a16="http://schemas.microsoft.com/office/drawing/2014/main" id="{C4B5138A-0BA9-62C1-7FC5-912B583A38E8}"/>
              </a:ext>
            </a:extLst>
          </p:cNvPr>
          <p:cNvSpPr>
            <a:spLocks noGrp="1"/>
          </p:cNvSpPr>
          <p:nvPr>
            <p:ph type="sldNum" sz="quarter" idx="12"/>
          </p:nvPr>
        </p:nvSpPr>
        <p:spPr/>
        <p:txBody>
          <a:bodyPr/>
          <a:lstStyle/>
          <a:p>
            <a:fld id="{D3A33D7C-B140-4FDD-A534-AAA09C8D9533}" type="slidenum">
              <a:rPr lang="en-US" smtClean="0"/>
              <a:pPr/>
              <a:t>11</a:t>
            </a:fld>
            <a:endParaRPr lang="en-US" dirty="0"/>
          </a:p>
        </p:txBody>
      </p:sp>
      <p:sp>
        <p:nvSpPr>
          <p:cNvPr id="5" name="TextBox 4">
            <a:extLst>
              <a:ext uri="{FF2B5EF4-FFF2-40B4-BE49-F238E27FC236}">
                <a16:creationId xmlns:a16="http://schemas.microsoft.com/office/drawing/2014/main" id="{6117A0D0-A868-DBDA-34A8-3BF5025C18C9}"/>
              </a:ext>
            </a:extLst>
          </p:cNvPr>
          <p:cNvSpPr txBox="1"/>
          <p:nvPr/>
        </p:nvSpPr>
        <p:spPr>
          <a:xfrm>
            <a:off x="6482684" y="6592870"/>
            <a:ext cx="4975131" cy="215444"/>
          </a:xfrm>
          <a:prstGeom prst="rect">
            <a:avLst/>
          </a:prstGeom>
          <a:noFill/>
        </p:spPr>
        <p:txBody>
          <a:bodyPr wrap="square" rtlCol="0">
            <a:spAutoFit/>
          </a:bodyPr>
          <a:lstStyle/>
          <a:p>
            <a:r>
              <a:rPr lang="en-US" sz="800" dirty="0"/>
              <a:t>Source: </a:t>
            </a:r>
            <a:r>
              <a:rPr lang="en-US" sz="800" dirty="0" err="1"/>
              <a:t>Osheroff</a:t>
            </a:r>
            <a:r>
              <a:rPr lang="en-US" sz="800" dirty="0"/>
              <a:t> et. al., </a:t>
            </a:r>
            <a:r>
              <a:rPr lang="en-US" sz="800" dirty="0">
                <a:solidFill>
                  <a:srgbClr val="00B0F0"/>
                </a:solidFill>
                <a:hlinkClick r:id="rId4">
                  <a:extLst>
                    <a:ext uri="{A12FA001-AC4F-418D-AE19-62706E023703}">
                      <ahyp:hlinkClr xmlns:ahyp="http://schemas.microsoft.com/office/drawing/2018/hyperlinkcolor" val="tx"/>
                    </a:ext>
                  </a:extLst>
                </a:hlinkClick>
              </a:rPr>
              <a:t>AHRQ evidence-based Care Transformation Support (ACTS) initiative</a:t>
            </a:r>
            <a:endParaRPr lang="en-US" sz="800" dirty="0">
              <a:solidFill>
                <a:srgbClr val="00B0F0"/>
              </a:solidFill>
            </a:endParaRPr>
          </a:p>
        </p:txBody>
      </p:sp>
      <p:pic>
        <p:nvPicPr>
          <p:cNvPr id="3" name="Picture 2">
            <a:extLst>
              <a:ext uri="{FF2B5EF4-FFF2-40B4-BE49-F238E27FC236}">
                <a16:creationId xmlns:a16="http://schemas.microsoft.com/office/drawing/2014/main" id="{1D28060A-D756-1574-B077-0433428A0450}"/>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1676400" y="1942900"/>
            <a:ext cx="4038600" cy="1568688"/>
          </a:xfrm>
          <a:prstGeom prst="rect">
            <a:avLst/>
          </a:prstGeom>
        </p:spPr>
      </p:pic>
      <p:sp>
        <p:nvSpPr>
          <p:cNvPr id="6" name="Google Shape;134;p24">
            <a:extLst>
              <a:ext uri="{FF2B5EF4-FFF2-40B4-BE49-F238E27FC236}">
                <a16:creationId xmlns:a16="http://schemas.microsoft.com/office/drawing/2014/main" id="{8E744587-967D-F522-2B67-9737F2D2AA7F}"/>
              </a:ext>
            </a:extLst>
          </p:cNvPr>
          <p:cNvSpPr txBox="1"/>
          <p:nvPr/>
        </p:nvSpPr>
        <p:spPr>
          <a:xfrm>
            <a:off x="1676400" y="1257100"/>
            <a:ext cx="3653586" cy="615523"/>
          </a:xfrm>
          <a:prstGeom prst="rect">
            <a:avLst/>
          </a:prstGeom>
          <a:noFill/>
          <a:ln>
            <a:solidFill>
              <a:schemeClr val="tx1"/>
            </a:solidFill>
          </a:ln>
        </p:spPr>
        <p:txBody>
          <a:bodyPr wrap="square" rtlCol="0">
            <a:spAutoFit/>
          </a:bodyPr>
          <a:lstStyle>
            <a:defPPr>
              <a:defRPr lang="en-US"/>
            </a:defPPr>
            <a:lvl1pPr>
              <a:defRPr sz="1400">
                <a:solidFill>
                  <a:srgbClr val="0000FF"/>
                </a:solidFill>
                <a:latin typeface="Arial" panose="020B0604020202020204" pitchFamily="34" charset="0"/>
                <a:cs typeface="Arial" panose="020B0604020202020204" pitchFamily="34" charset="0"/>
              </a:defRPr>
            </a:lvl1pPr>
          </a:lstStyle>
          <a:p>
            <a:r>
              <a:rPr lang="en-US" dirty="0"/>
              <a:t>Roadmap Presented to US Secretary of Health and Human Services, 2006:</a:t>
            </a:r>
          </a:p>
        </p:txBody>
      </p:sp>
      <p:sp>
        <p:nvSpPr>
          <p:cNvPr id="8" name="TextBox 7">
            <a:extLst>
              <a:ext uri="{FF2B5EF4-FFF2-40B4-BE49-F238E27FC236}">
                <a16:creationId xmlns:a16="http://schemas.microsoft.com/office/drawing/2014/main" id="{B16515DB-73EC-B773-12E0-148079109A43}"/>
              </a:ext>
            </a:extLst>
          </p:cNvPr>
          <p:cNvSpPr txBox="1"/>
          <p:nvPr/>
        </p:nvSpPr>
        <p:spPr>
          <a:xfrm>
            <a:off x="2883976" y="4074766"/>
            <a:ext cx="3048000" cy="1508105"/>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Both Roadmaps:</a:t>
            </a:r>
          </a:p>
          <a:p>
            <a:pPr marL="285750" indent="-285750">
              <a:buFont typeface="Wingdings" pitchFamily="2" charset="2"/>
              <a:buChar char="ü"/>
            </a:pPr>
            <a:r>
              <a:rPr lang="en-US" dirty="0">
                <a:latin typeface="Arial" panose="020B0604020202020204" pitchFamily="34" charset="0"/>
                <a:cs typeface="Arial" panose="020B0604020202020204" pitchFamily="34" charset="0"/>
              </a:rPr>
              <a:t>Steering Committee</a:t>
            </a:r>
          </a:p>
          <a:p>
            <a:pPr marL="285750" indent="-285750">
              <a:buFont typeface="Wingdings" pitchFamily="2" charset="2"/>
              <a:buChar char="ü"/>
            </a:pPr>
            <a:r>
              <a:rPr lang="en-US" dirty="0">
                <a:latin typeface="Arial" panose="020B0604020202020204" pitchFamily="34" charset="0"/>
                <a:cs typeface="Arial" panose="020B0604020202020204" pitchFamily="34" charset="0"/>
              </a:rPr>
              <a:t>Coordinate efforts</a:t>
            </a:r>
          </a:p>
          <a:p>
            <a:pPr marL="285750" indent="-285750">
              <a:buFont typeface="Wingdings" pitchFamily="2" charset="2"/>
              <a:buChar char="ü"/>
            </a:pPr>
            <a:r>
              <a:rPr lang="en-US" dirty="0">
                <a:latin typeface="Arial" panose="020B0604020202020204" pitchFamily="34" charset="0"/>
                <a:cs typeface="Arial" panose="020B0604020202020204" pitchFamily="34" charset="0"/>
              </a:rPr>
              <a:t>Priority Targets</a:t>
            </a:r>
          </a:p>
          <a:p>
            <a:pPr marL="285750" indent="-285750">
              <a:buFont typeface="Wingdings" pitchFamily="2" charset="2"/>
              <a:buChar char="ü"/>
            </a:pPr>
            <a:r>
              <a:rPr lang="en-US" dirty="0">
                <a:latin typeface="Arial" panose="020B0604020202020204" pitchFamily="34" charset="0"/>
                <a:cs typeface="Arial" panose="020B0604020202020204" pitchFamily="34" charset="0"/>
              </a:rPr>
              <a:t>Test -&gt; Spread</a:t>
            </a:r>
          </a:p>
        </p:txBody>
      </p:sp>
      <p:sp>
        <p:nvSpPr>
          <p:cNvPr id="9" name="Left Arrow 8">
            <a:extLst>
              <a:ext uri="{FF2B5EF4-FFF2-40B4-BE49-F238E27FC236}">
                <a16:creationId xmlns:a16="http://schemas.microsoft.com/office/drawing/2014/main" id="{D897B698-5832-4057-3385-347B0347E310}"/>
              </a:ext>
            </a:extLst>
          </p:cNvPr>
          <p:cNvSpPr/>
          <p:nvPr/>
        </p:nvSpPr>
        <p:spPr>
          <a:xfrm rot="16200000">
            <a:off x="3832872" y="3656756"/>
            <a:ext cx="393310" cy="262563"/>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Left Arrow 9">
            <a:extLst>
              <a:ext uri="{FF2B5EF4-FFF2-40B4-BE49-F238E27FC236}">
                <a16:creationId xmlns:a16="http://schemas.microsoft.com/office/drawing/2014/main" id="{1F4728F2-4DE1-F456-A001-9F32A15DBC62}"/>
              </a:ext>
            </a:extLst>
          </p:cNvPr>
          <p:cNvSpPr/>
          <p:nvPr/>
        </p:nvSpPr>
        <p:spPr>
          <a:xfrm>
            <a:off x="5670252" y="4481851"/>
            <a:ext cx="393310" cy="262563"/>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Left Brace 3">
            <a:extLst>
              <a:ext uri="{FF2B5EF4-FFF2-40B4-BE49-F238E27FC236}">
                <a16:creationId xmlns:a16="http://schemas.microsoft.com/office/drawing/2014/main" id="{DF95C1F9-22F3-6A8D-FEA0-13505E717F9B}"/>
              </a:ext>
            </a:extLst>
          </p:cNvPr>
          <p:cNvSpPr/>
          <p:nvPr/>
        </p:nvSpPr>
        <p:spPr>
          <a:xfrm rot="16200000">
            <a:off x="3974744" y="4253717"/>
            <a:ext cx="311106" cy="2743197"/>
          </a:xfrm>
          <a:prstGeom prst="leftBrace">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TextBox 10">
            <a:extLst>
              <a:ext uri="{FF2B5EF4-FFF2-40B4-BE49-F238E27FC236}">
                <a16:creationId xmlns:a16="http://schemas.microsoft.com/office/drawing/2014/main" id="{7638C7E2-368A-158E-3908-232E029A914E}"/>
              </a:ext>
            </a:extLst>
          </p:cNvPr>
          <p:cNvSpPr txBox="1"/>
          <p:nvPr/>
        </p:nvSpPr>
        <p:spPr>
          <a:xfrm>
            <a:off x="2123270" y="5889357"/>
            <a:ext cx="3874576" cy="707886"/>
          </a:xfrm>
          <a:prstGeom prst="rect">
            <a:avLst/>
          </a:prstGeom>
          <a:solidFill>
            <a:schemeClr val="bg1"/>
          </a:solidFill>
        </p:spPr>
        <p:txBody>
          <a:bodyPr wrap="square" rtlCol="0">
            <a:spAutoFit/>
          </a:bodyPr>
          <a:lstStyle/>
          <a:p>
            <a:pPr algn="ctr"/>
            <a:r>
              <a:rPr lang="en-US" sz="2000" b="1" dirty="0">
                <a:solidFill>
                  <a:srgbClr val="0000FF"/>
                </a:solidFill>
                <a:latin typeface="Arial" panose="020B0604020202020204" pitchFamily="34" charset="0"/>
                <a:cs typeface="Arial" panose="020B0604020202020204" pitchFamily="34" charset="0"/>
              </a:rPr>
              <a:t>ACT is Stakeholder-driven initiative to execute</a:t>
            </a:r>
          </a:p>
        </p:txBody>
      </p:sp>
      <p:sp>
        <p:nvSpPr>
          <p:cNvPr id="12" name="TextBox 11">
            <a:extLst>
              <a:ext uri="{FF2B5EF4-FFF2-40B4-BE49-F238E27FC236}">
                <a16:creationId xmlns:a16="http://schemas.microsoft.com/office/drawing/2014/main" id="{04F25E40-BEE5-BF64-4AAF-7D3FA1108F5E}"/>
              </a:ext>
            </a:extLst>
          </p:cNvPr>
          <p:cNvSpPr txBox="1"/>
          <p:nvPr/>
        </p:nvSpPr>
        <p:spPr>
          <a:xfrm rot="18696764">
            <a:off x="5482994" y="5785764"/>
            <a:ext cx="1739417" cy="523220"/>
          </a:xfrm>
          <a:prstGeom prst="rect">
            <a:avLst/>
          </a:prstGeom>
          <a:noFill/>
        </p:spPr>
        <p:txBody>
          <a:bodyPr wrap="square" rtlCol="0">
            <a:spAutoFit/>
          </a:bodyPr>
          <a:lstStyle/>
          <a:p>
            <a:r>
              <a:rPr lang="en-US" sz="2800" dirty="0">
                <a:solidFill>
                  <a:srgbClr val="FF0000"/>
                </a:solidFill>
              </a:rPr>
              <a:t>COVID!!!</a:t>
            </a:r>
          </a:p>
        </p:txBody>
      </p:sp>
      <p:sp>
        <p:nvSpPr>
          <p:cNvPr id="13" name="TextBox 12">
            <a:extLst>
              <a:ext uri="{FF2B5EF4-FFF2-40B4-BE49-F238E27FC236}">
                <a16:creationId xmlns:a16="http://schemas.microsoft.com/office/drawing/2014/main" id="{423BB619-08BD-0012-BA78-0F7BEA9DEF72}"/>
              </a:ext>
            </a:extLst>
          </p:cNvPr>
          <p:cNvSpPr txBox="1"/>
          <p:nvPr/>
        </p:nvSpPr>
        <p:spPr>
          <a:xfrm>
            <a:off x="1175836" y="3585721"/>
            <a:ext cx="1708140" cy="307777"/>
          </a:xfrm>
          <a:prstGeom prst="rect">
            <a:avLst/>
          </a:prstGeom>
          <a:noFill/>
        </p:spPr>
        <p:txBody>
          <a:bodyPr wrap="square" rtlCol="0">
            <a:spAutoFit/>
          </a:bodyPr>
          <a:lstStyle/>
          <a:p>
            <a:r>
              <a:rPr lang="en-US" sz="1400" dirty="0">
                <a:solidFill>
                  <a:srgbClr val="00B0F0"/>
                </a:solidFill>
                <a:hlinkClick r:id="rId6">
                  <a:extLst>
                    <a:ext uri="{A12FA001-AC4F-418D-AE19-62706E023703}">
                      <ahyp:hlinkClr xmlns:ahyp="http://schemas.microsoft.com/office/drawing/2018/hyperlinkcolor" val="tx"/>
                    </a:ext>
                  </a:extLst>
                </a:hlinkClick>
              </a:rPr>
              <a:t>Link to article</a:t>
            </a:r>
            <a:endParaRPr lang="en-US" sz="1400" dirty="0">
              <a:solidFill>
                <a:srgbClr val="00B0F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6" grpId="0" animBg="1"/>
      <p:bldP spid="8" grpId="0"/>
      <p:bldP spid="9" grpId="0" animBg="1"/>
      <p:bldP spid="10" grpId="0" animBg="1"/>
      <p:bldP spid="4" grpId="0" animBg="1"/>
      <p:bldP spid="11" grpId="0" animBg="1"/>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0CA6BC-D956-02D2-08AD-7D797F8A0970}"/>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C87666A-5ACA-4831-7C49-E0B5176B13DB}"/>
              </a:ext>
            </a:extLst>
          </p:cNvPr>
          <p:cNvSpPr>
            <a:spLocks noGrp="1"/>
          </p:cNvSpPr>
          <p:nvPr>
            <p:ph idx="1"/>
          </p:nvPr>
        </p:nvSpPr>
        <p:spPr>
          <a:xfrm>
            <a:off x="1062681" y="1118710"/>
            <a:ext cx="9761838" cy="4837907"/>
          </a:xfrm>
        </p:spPr>
        <p:txBody>
          <a:bodyPr>
            <a:noAutofit/>
          </a:bodyPr>
          <a:lstStyle/>
          <a:p>
            <a:pPr marL="109728" indent="0">
              <a:buNone/>
            </a:pPr>
            <a:r>
              <a:rPr lang="en-US" sz="1600" b="1" i="0" dirty="0">
                <a:solidFill>
                  <a:srgbClr val="222222"/>
                </a:solidFill>
                <a:effectLst/>
                <a:latin typeface="Arial" panose="020B0604020202020204" pitchFamily="34" charset="0"/>
              </a:rPr>
              <a:t>Vision </a:t>
            </a:r>
          </a:p>
          <a:p>
            <a:r>
              <a:rPr lang="en-US" sz="1600" b="0" i="1" dirty="0">
                <a:solidFill>
                  <a:srgbClr val="222222"/>
                </a:solidFill>
                <a:effectLst/>
                <a:latin typeface="Arial" panose="020B0604020202020204" pitchFamily="34" charset="0"/>
              </a:rPr>
              <a:t>Best</a:t>
            </a:r>
            <a:r>
              <a:rPr lang="en-US" sz="1600" b="0" i="0" dirty="0">
                <a:solidFill>
                  <a:srgbClr val="222222"/>
                </a:solidFill>
                <a:effectLst/>
                <a:latin typeface="Arial" panose="020B0604020202020204" pitchFamily="34" charset="0"/>
              </a:rPr>
              <a:t> healthcare for </a:t>
            </a:r>
            <a:r>
              <a:rPr lang="en-US" sz="1600" b="0" i="1" dirty="0">
                <a:solidFill>
                  <a:srgbClr val="222222"/>
                </a:solidFill>
                <a:effectLst/>
                <a:latin typeface="Arial" panose="020B0604020202020204" pitchFamily="34" charset="0"/>
              </a:rPr>
              <a:t>everyone</a:t>
            </a:r>
            <a:r>
              <a:rPr lang="en-US" sz="1600" b="0" i="0" dirty="0">
                <a:solidFill>
                  <a:srgbClr val="222222"/>
                </a:solidFill>
                <a:effectLst/>
                <a:latin typeface="Arial" panose="020B0604020202020204" pitchFamily="34" charset="0"/>
              </a:rPr>
              <a:t>, </a:t>
            </a:r>
            <a:r>
              <a:rPr lang="en-US" sz="1600" b="0" i="1" dirty="0">
                <a:solidFill>
                  <a:srgbClr val="222222"/>
                </a:solidFill>
                <a:effectLst/>
                <a:latin typeface="Arial" panose="020B0604020202020204" pitchFamily="34" charset="0"/>
              </a:rPr>
              <a:t>everywhere</a:t>
            </a:r>
            <a:br>
              <a:rPr lang="en-US" sz="1600" b="0" i="0" dirty="0">
                <a:solidFill>
                  <a:srgbClr val="222222"/>
                </a:solidFill>
                <a:effectLst/>
                <a:latin typeface="Arial" panose="020B0604020202020204" pitchFamily="34" charset="0"/>
              </a:rPr>
            </a:br>
            <a:endParaRPr lang="en-US" sz="1600" b="0" i="0" dirty="0">
              <a:solidFill>
                <a:srgbClr val="222222"/>
              </a:solidFill>
              <a:effectLst/>
              <a:latin typeface="Arial" panose="020B0604020202020204" pitchFamily="34" charset="0"/>
            </a:endParaRPr>
          </a:p>
          <a:p>
            <a:pPr marL="109728" indent="0">
              <a:buNone/>
            </a:pPr>
            <a:r>
              <a:rPr lang="en-US" sz="1600" b="1" i="0" dirty="0">
                <a:solidFill>
                  <a:srgbClr val="222222"/>
                </a:solidFill>
                <a:effectLst/>
                <a:latin typeface="Arial" panose="020B0604020202020204" pitchFamily="34" charset="0"/>
              </a:rPr>
              <a:t>Mission</a:t>
            </a:r>
          </a:p>
          <a:p>
            <a:pPr algn="l"/>
            <a:r>
              <a:rPr lang="en-US" sz="1600" dirty="0">
                <a:solidFill>
                  <a:srgbClr val="222222"/>
                </a:solidFill>
                <a:latin typeface="Arial" panose="020B0604020202020204" pitchFamily="34" charset="0"/>
              </a:rPr>
              <a:t>Support progress toward organizational, national, and global </a:t>
            </a:r>
            <a:r>
              <a:rPr lang="en-US" sz="1600" i="1" dirty="0">
                <a:solidFill>
                  <a:srgbClr val="222222"/>
                </a:solidFill>
                <a:latin typeface="Arial" panose="020B0604020202020204" pitchFamily="34" charset="0"/>
              </a:rPr>
              <a:t>Learning Health Systems </a:t>
            </a:r>
            <a:r>
              <a:rPr lang="en-US" sz="1600" dirty="0">
                <a:solidFill>
                  <a:srgbClr val="222222"/>
                </a:solidFill>
                <a:latin typeface="Arial" panose="020B0604020202020204" pitchFamily="34" charset="0"/>
              </a:rPr>
              <a:t>that reliably and </a:t>
            </a:r>
            <a:r>
              <a:rPr lang="en-US" sz="1600" i="1" dirty="0">
                <a:solidFill>
                  <a:srgbClr val="222222"/>
                </a:solidFill>
                <a:latin typeface="Arial" panose="020B0604020202020204" pitchFamily="34" charset="0"/>
              </a:rPr>
              <a:t>measurably improve outcomes </a:t>
            </a:r>
            <a:r>
              <a:rPr lang="en-US" sz="1100" dirty="0">
                <a:solidFill>
                  <a:srgbClr val="222222"/>
                </a:solidFill>
                <a:latin typeface="Arial" panose="020B0604020202020204" pitchFamily="34" charset="0"/>
              </a:rPr>
              <a:t>(e.g., </a:t>
            </a:r>
            <a:r>
              <a:rPr lang="en-US" sz="1100" dirty="0">
                <a:solidFill>
                  <a:srgbClr val="00B0F0"/>
                </a:solidFill>
                <a:latin typeface="Arial" panose="020B0604020202020204" pitchFamily="34" charset="0"/>
                <a:hlinkClick r:id="rId3">
                  <a:extLst>
                    <a:ext uri="{A12FA001-AC4F-418D-AE19-62706E023703}">
                      <ahyp:hlinkClr xmlns:ahyp="http://schemas.microsoft.com/office/drawing/2018/hyperlinkcolor" val="tx"/>
                    </a:ext>
                  </a:extLst>
                </a:hlinkClick>
              </a:rPr>
              <a:t>Quadruple</a:t>
            </a:r>
            <a:r>
              <a:rPr lang="en-US" sz="1100" dirty="0">
                <a:solidFill>
                  <a:srgbClr val="222222"/>
                </a:solidFill>
                <a:latin typeface="Arial" panose="020B0604020202020204" pitchFamily="34" charset="0"/>
              </a:rPr>
              <a:t> / </a:t>
            </a:r>
            <a:r>
              <a:rPr lang="en-US" sz="1100" dirty="0">
                <a:solidFill>
                  <a:srgbClr val="00B0F0"/>
                </a:solidFill>
                <a:latin typeface="Arial" panose="020B0604020202020204" pitchFamily="34" charset="0"/>
                <a:hlinkClick r:id="rId4">
                  <a:extLst>
                    <a:ext uri="{A12FA001-AC4F-418D-AE19-62706E023703}">
                      <ahyp:hlinkClr xmlns:ahyp="http://schemas.microsoft.com/office/drawing/2018/hyperlinkcolor" val="tx"/>
                    </a:ext>
                  </a:extLst>
                </a:hlinkClick>
              </a:rPr>
              <a:t>Quintuple Aim</a:t>
            </a:r>
            <a:r>
              <a:rPr lang="en-US" sz="1100" dirty="0">
                <a:solidFill>
                  <a:srgbClr val="222222"/>
                </a:solidFill>
                <a:latin typeface="Arial" panose="020B0604020202020204" pitchFamily="34" charset="0"/>
              </a:rPr>
              <a:t>)</a:t>
            </a:r>
            <a:br>
              <a:rPr lang="en-US" sz="1100" b="0" i="0" dirty="0">
                <a:solidFill>
                  <a:srgbClr val="222222"/>
                </a:solidFill>
                <a:effectLst/>
                <a:latin typeface="Arial" panose="020B0604020202020204" pitchFamily="34" charset="0"/>
              </a:rPr>
            </a:br>
            <a:endParaRPr lang="en-US" sz="1600" b="0" i="0" dirty="0">
              <a:solidFill>
                <a:srgbClr val="222222"/>
              </a:solidFill>
              <a:effectLst/>
              <a:latin typeface="Arial" panose="020B0604020202020204" pitchFamily="34" charset="0"/>
            </a:endParaRPr>
          </a:p>
          <a:p>
            <a:pPr marL="109728" indent="0">
              <a:buNone/>
            </a:pPr>
            <a:r>
              <a:rPr lang="en-US" sz="1600" b="1" i="0" dirty="0">
                <a:solidFill>
                  <a:srgbClr val="222222"/>
                </a:solidFill>
                <a:effectLst/>
                <a:latin typeface="Arial" panose="020B0604020202020204" pitchFamily="34" charset="0"/>
              </a:rPr>
              <a:t>Approach: </a:t>
            </a:r>
          </a:p>
          <a:p>
            <a:pPr algn="l">
              <a:spcAft>
                <a:spcPts val="900"/>
              </a:spcAft>
            </a:pPr>
            <a:r>
              <a:rPr lang="en-US" sz="1600" dirty="0">
                <a:solidFill>
                  <a:srgbClr val="222222"/>
                </a:solidFill>
                <a:latin typeface="Arial" panose="020B0604020202020204" pitchFamily="34" charset="0"/>
              </a:rPr>
              <a:t>Help organizations apply and enhance </a:t>
            </a:r>
            <a:r>
              <a:rPr lang="en-US" sz="1600" i="1" dirty="0">
                <a:solidFill>
                  <a:srgbClr val="222222"/>
                </a:solidFill>
                <a:latin typeface="Arial" panose="020B0604020202020204" pitchFamily="34" charset="0"/>
              </a:rPr>
              <a:t>over time </a:t>
            </a:r>
            <a:r>
              <a:rPr lang="en-US" sz="1600" dirty="0">
                <a:solidFill>
                  <a:srgbClr val="222222"/>
                </a:solidFill>
                <a:latin typeface="Arial" panose="020B0604020202020204" pitchFamily="34" charset="0"/>
              </a:rPr>
              <a:t>proven care transformation / workflow re-engineering methods &amp; tools</a:t>
            </a:r>
          </a:p>
          <a:p>
            <a:pPr algn="l">
              <a:spcAft>
                <a:spcPts val="900"/>
              </a:spcAft>
            </a:pPr>
            <a:r>
              <a:rPr lang="en-US" sz="1600" dirty="0">
                <a:solidFill>
                  <a:srgbClr val="222222"/>
                </a:solidFill>
                <a:latin typeface="Arial" panose="020B0604020202020204" pitchFamily="34" charset="0"/>
              </a:rPr>
              <a:t>Drive/fund initial efforts through mutually beneficial in-kind contributions and paid engagements with ACT Steering Committee members and collaborators. </a:t>
            </a:r>
          </a:p>
          <a:p>
            <a:r>
              <a:rPr lang="en-US" sz="1600" dirty="0">
                <a:solidFill>
                  <a:srgbClr val="222222"/>
                </a:solidFill>
                <a:latin typeface="Arial" panose="020B0604020202020204" pitchFamily="34" charset="0"/>
              </a:rPr>
              <a:t>Make ACT sustainable, scalable via </a:t>
            </a:r>
            <a:r>
              <a:rPr lang="en-US" sz="1600" u="sng" dirty="0">
                <a:solidFill>
                  <a:srgbClr val="00B0F0"/>
                </a:solidFill>
                <a:latin typeface="Arial" panose="020B0604020202020204" pitchFamily="34" charset="0"/>
              </a:rPr>
              <a:t>evolution</a:t>
            </a:r>
            <a:r>
              <a:rPr lang="en-US" sz="1600" dirty="0">
                <a:solidFill>
                  <a:srgbClr val="222222"/>
                </a:solidFill>
                <a:latin typeface="Arial" panose="020B0604020202020204" pitchFamily="34" charset="0"/>
              </a:rPr>
              <a:t> to a non-profit, ultimately a Public Private Partnership</a:t>
            </a:r>
          </a:p>
          <a:p>
            <a:pPr marL="109728" indent="0" algn="l">
              <a:buNone/>
            </a:pPr>
            <a:endParaRPr lang="en-US" sz="1600" b="0" i="0" dirty="0">
              <a:solidFill>
                <a:srgbClr val="222222"/>
              </a:solidFill>
              <a:effectLst/>
              <a:latin typeface="Arial" panose="020B0604020202020204" pitchFamily="34" charset="0"/>
            </a:endParaRPr>
          </a:p>
          <a:p>
            <a:pPr marL="109728" indent="0">
              <a:buNone/>
            </a:pPr>
            <a:r>
              <a:rPr lang="en-US" sz="1600" b="1" i="0" dirty="0">
                <a:solidFill>
                  <a:srgbClr val="222222"/>
                </a:solidFill>
                <a:effectLst/>
                <a:latin typeface="Arial" panose="020B0604020202020204" pitchFamily="34" charset="0"/>
              </a:rPr>
              <a:t>Collaborators</a:t>
            </a:r>
          </a:p>
          <a:p>
            <a:r>
              <a:rPr lang="en-US" sz="1600" dirty="0">
                <a:solidFill>
                  <a:srgbClr val="222222"/>
                </a:solidFill>
                <a:latin typeface="Arial" panose="020B0604020202020204" pitchFamily="34" charset="0"/>
              </a:rPr>
              <a:t>Diverse clinical, public health, and health informatics leads, including CMO, CMIO, HL7 board chair, Quality Improvement/LHS experts, others</a:t>
            </a:r>
          </a:p>
        </p:txBody>
      </p:sp>
      <p:sp>
        <p:nvSpPr>
          <p:cNvPr id="3" name="Title 2">
            <a:extLst>
              <a:ext uri="{FF2B5EF4-FFF2-40B4-BE49-F238E27FC236}">
                <a16:creationId xmlns:a16="http://schemas.microsoft.com/office/drawing/2014/main" id="{DEFBF537-9717-5FAA-9CDD-8BC3A9ADFB59}"/>
              </a:ext>
            </a:extLst>
          </p:cNvPr>
          <p:cNvSpPr>
            <a:spLocks noGrp="1"/>
          </p:cNvSpPr>
          <p:nvPr>
            <p:ph type="title"/>
          </p:nvPr>
        </p:nvSpPr>
        <p:spPr>
          <a:xfrm>
            <a:off x="1348354" y="152400"/>
            <a:ext cx="9854339" cy="861588"/>
          </a:xfrm>
        </p:spPr>
        <p:txBody>
          <a:bodyPr>
            <a:noAutofit/>
          </a:bodyPr>
          <a:lstStyle/>
          <a:p>
            <a:r>
              <a:rPr lang="en-US" sz="3200" dirty="0"/>
              <a:t>Accelerating Care Transformation (ACT) Initiative [Launched November 2023*]</a:t>
            </a:r>
          </a:p>
        </p:txBody>
      </p:sp>
      <p:sp>
        <p:nvSpPr>
          <p:cNvPr id="4" name="Slide Number Placeholder 3">
            <a:extLst>
              <a:ext uri="{FF2B5EF4-FFF2-40B4-BE49-F238E27FC236}">
                <a16:creationId xmlns:a16="http://schemas.microsoft.com/office/drawing/2014/main" id="{22F03329-ADFE-9008-0D26-6265DDF8680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A33D7C-B140-4FDD-A534-AAA09C8D9533}" type="slidenum">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000" b="0" i="0" u="none" strike="noStrike" kern="1200" cap="none" spc="0" normalizeH="0" baseline="0" noProof="0" dirty="0">
              <a:ln>
                <a:noFill/>
              </a:ln>
              <a:solidFill>
                <a:prstClr val="black"/>
              </a:solidFill>
              <a:effectLst/>
              <a:uLnTx/>
              <a:uFillTx/>
              <a:latin typeface="Lucida Sans Unicode"/>
              <a:ea typeface="+mn-ea"/>
              <a:cs typeface="+mn-cs"/>
            </a:endParaRPr>
          </a:p>
        </p:txBody>
      </p:sp>
      <p:sp>
        <p:nvSpPr>
          <p:cNvPr id="5" name="TextBox 4">
            <a:extLst>
              <a:ext uri="{FF2B5EF4-FFF2-40B4-BE49-F238E27FC236}">
                <a16:creationId xmlns:a16="http://schemas.microsoft.com/office/drawing/2014/main" id="{7EDA7B37-1324-16F0-10F8-D1437DCB443B}"/>
              </a:ext>
            </a:extLst>
          </p:cNvPr>
          <p:cNvSpPr txBox="1"/>
          <p:nvPr/>
        </p:nvSpPr>
        <p:spPr>
          <a:xfrm>
            <a:off x="6166863" y="6479658"/>
            <a:ext cx="5362833"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*Slides from Launch Summit, attended by over 70 stakeholders, are </a:t>
            </a:r>
            <a:r>
              <a:rPr kumimoji="0" lang="en-US" sz="1100" b="0" i="0" u="none" strike="noStrike" kern="1200" cap="none" spc="0" normalizeH="0" baseline="0" noProof="0" dirty="0">
                <a:ln>
                  <a:noFill/>
                </a:ln>
                <a:solidFill>
                  <a:srgbClr val="00B0F0"/>
                </a:solidFill>
                <a:effectLst/>
                <a:uLnTx/>
                <a:uFillTx/>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here</a:t>
            </a:r>
            <a:r>
              <a:rPr kumimoji="0" lang="en-US"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8611741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5"/>
          <p:cNvSpPr txBox="1">
            <a:spLocks noGrp="1"/>
          </p:cNvSpPr>
          <p:nvPr>
            <p:ph type="title"/>
          </p:nvPr>
        </p:nvSpPr>
        <p:spPr>
          <a:xfrm>
            <a:off x="1835700" y="193290"/>
            <a:ext cx="8520600" cy="572700"/>
          </a:xfrm>
          <a:prstGeom prst="rect">
            <a:avLst/>
          </a:prstGeom>
          <a:noFill/>
          <a:ln>
            <a:noFill/>
          </a:ln>
        </p:spPr>
        <p:txBody>
          <a:bodyPr spcFirstLastPara="1" vert="horz" wrap="square" lIns="91425" tIns="91425" rIns="91425" bIns="91425" anchor="t" anchorCtr="0">
            <a:normAutofit fontScale="90000"/>
            <a:scene3d>
              <a:camera prst="orthographicFront"/>
              <a:lightRig rig="soft" dir="t"/>
            </a:scene3d>
            <a:sp3d prstMaterial="softEdge">
              <a:bevelT w="25400" h="25400"/>
            </a:sp3d>
          </a:bodyPr>
          <a:lstStyle/>
          <a:p>
            <a:pPr>
              <a:buSzPct val="111111"/>
            </a:pPr>
            <a:r>
              <a:rPr lang="en" dirty="0"/>
              <a:t>ACT Steering Committee* </a:t>
            </a:r>
            <a:r>
              <a:rPr lang="en" sz="2200" dirty="0"/>
              <a:t>(seed members)</a:t>
            </a:r>
            <a:endParaRPr dirty="0"/>
          </a:p>
        </p:txBody>
      </p:sp>
      <p:sp>
        <p:nvSpPr>
          <p:cNvPr id="92" name="Google Shape;92;p5"/>
          <p:cNvSpPr txBox="1">
            <a:spLocks noGrp="1"/>
          </p:cNvSpPr>
          <p:nvPr>
            <p:ph type="body" idx="1"/>
          </p:nvPr>
        </p:nvSpPr>
        <p:spPr>
          <a:xfrm>
            <a:off x="419101" y="900548"/>
            <a:ext cx="11264900" cy="4920388"/>
          </a:xfrm>
          <a:prstGeom prst="rect">
            <a:avLst/>
          </a:prstGeom>
          <a:noFill/>
          <a:ln>
            <a:noFill/>
          </a:ln>
        </p:spPr>
        <p:txBody>
          <a:bodyPr spcFirstLastPara="1" vert="horz" wrap="square" lIns="91425" tIns="91425" rIns="91425" bIns="91425" anchor="t" anchorCtr="0">
            <a:noAutofit/>
          </a:bodyPr>
          <a:lstStyle/>
          <a:p>
            <a:pPr marL="114300" indent="0">
              <a:spcAft>
                <a:spcPts val="600"/>
              </a:spcAft>
              <a:buSzPct val="129032"/>
              <a:buNone/>
            </a:pPr>
            <a:r>
              <a:rPr lang="en-US" sz="1500" b="1" dirty="0">
                <a:latin typeface="Arial" panose="020B0604020202020204" pitchFamily="34" charset="0"/>
                <a:cs typeface="Arial" panose="020B0604020202020204" pitchFamily="34" charset="0"/>
              </a:rPr>
              <a:t>Jerome A. Osheroff, MD, FACP, FACMI </a:t>
            </a:r>
            <a:r>
              <a:rPr lang="en-US" sz="1500" dirty="0">
                <a:latin typeface="Arial" panose="020B0604020202020204" pitchFamily="34" charset="0"/>
                <a:cs typeface="Arial" panose="020B0604020202020204" pitchFamily="34" charset="0"/>
              </a:rPr>
              <a:t>Founder, ACT (Steering Committee Chair); Principal, TMIT Consulting, LLC</a:t>
            </a:r>
          </a:p>
          <a:p>
            <a:pPr marL="114300" indent="0">
              <a:spcAft>
                <a:spcPts val="600"/>
              </a:spcAft>
              <a:buSzPct val="129032"/>
              <a:buNone/>
            </a:pPr>
            <a:r>
              <a:rPr lang="en-US" sz="1500" b="1" dirty="0">
                <a:latin typeface="Arial" panose="020B0604020202020204" pitchFamily="34" charset="0"/>
                <a:cs typeface="Arial" panose="020B0604020202020204" pitchFamily="34" charset="0"/>
              </a:rPr>
              <a:t>Carol E. Ash, D.O., MHCDS, MBA, FACHE </a:t>
            </a:r>
            <a:r>
              <a:rPr lang="en-US" sz="1500" dirty="0">
                <a:latin typeface="Arial" panose="020B0604020202020204" pitchFamily="34" charset="0"/>
                <a:cs typeface="Arial" panose="020B0604020202020204" pitchFamily="34" charset="0"/>
              </a:rPr>
              <a:t>Pulmonary/Sleep Medicine Physician, Deborah Heart and Lung Center; Care Transformation Lecturer and National Health News Consultant; Former Chief Medical Officer, RWJ University Hospital Rahway</a:t>
            </a:r>
          </a:p>
          <a:p>
            <a:pPr marL="114300" indent="0">
              <a:spcAft>
                <a:spcPts val="600"/>
              </a:spcAft>
              <a:buSzPct val="129032"/>
              <a:buNone/>
            </a:pPr>
            <a:r>
              <a:rPr lang="en-US" sz="1500" b="1" dirty="0">
                <a:latin typeface="Arial" panose="020B0604020202020204" pitchFamily="34" charset="0"/>
                <a:cs typeface="Arial" panose="020B0604020202020204" pitchFamily="34" charset="0"/>
              </a:rPr>
              <a:t>Theresa Cullen, MD, MS </a:t>
            </a:r>
            <a:r>
              <a:rPr lang="en-US" sz="1500" dirty="0">
                <a:latin typeface="Arial" panose="020B0604020202020204" pitchFamily="34" charset="0"/>
                <a:cs typeface="Arial" panose="020B0604020202020204" pitchFamily="34" charset="0"/>
              </a:rPr>
              <a:t>Public Health Director, Pima County Health Dept.</a:t>
            </a:r>
          </a:p>
          <a:p>
            <a:pPr marL="114300" indent="0">
              <a:spcAft>
                <a:spcPts val="600"/>
              </a:spcAft>
              <a:buSzPct val="129032"/>
              <a:buNone/>
            </a:pPr>
            <a:r>
              <a:rPr lang="en-US" sz="1500" b="1" dirty="0">
                <a:latin typeface="Arial" panose="020B0604020202020204" pitchFamily="34" charset="0"/>
                <a:cs typeface="Arial" panose="020B0604020202020204" pitchFamily="34" charset="0"/>
              </a:rPr>
              <a:t>Patricia Gagliano, MD </a:t>
            </a:r>
            <a:r>
              <a:rPr lang="en-US" sz="1500" dirty="0">
                <a:latin typeface="Arial" panose="020B0604020202020204" pitchFamily="34" charset="0"/>
                <a:cs typeface="Arial" panose="020B0604020202020204" pitchFamily="34" charset="0"/>
              </a:rPr>
              <a:t>Vice President, Health Care Quality Improvement, IPRO</a:t>
            </a:r>
          </a:p>
          <a:p>
            <a:pPr marL="114300" indent="0">
              <a:spcAft>
                <a:spcPts val="600"/>
              </a:spcAft>
              <a:buSzPct val="129032"/>
              <a:buNone/>
            </a:pPr>
            <a:r>
              <a:rPr lang="en-US" sz="1500" b="1" dirty="0">
                <a:latin typeface="Arial" panose="020B0604020202020204" pitchFamily="34" charset="0"/>
                <a:cs typeface="Arial" panose="020B0604020202020204" pitchFamily="34" charset="0"/>
              </a:rPr>
              <a:t>Ben Hamlin, DrPH, FAMIA </a:t>
            </a:r>
            <a:r>
              <a:rPr lang="en-US" sz="1500" dirty="0">
                <a:latin typeface="Arial" panose="020B0604020202020204" pitchFamily="34" charset="0"/>
                <a:cs typeface="Arial" panose="020B0604020202020204" pitchFamily="34" charset="0"/>
              </a:rPr>
              <a:t>Director of Digital Health, IPRO</a:t>
            </a:r>
          </a:p>
          <a:p>
            <a:pPr marL="114300" indent="0">
              <a:spcAft>
                <a:spcPts val="600"/>
              </a:spcAft>
              <a:buSzPct val="129032"/>
              <a:buNone/>
            </a:pPr>
            <a:r>
              <a:rPr lang="en-US" sz="1500" b="1" dirty="0">
                <a:latin typeface="Arial" panose="020B0604020202020204" pitchFamily="34" charset="0"/>
                <a:cs typeface="Arial" panose="020B0604020202020204" pitchFamily="34" charset="0"/>
              </a:rPr>
              <a:t>Sue Lacey Bryant, MSc </a:t>
            </a:r>
            <a:r>
              <a:rPr lang="en-US" sz="1500" dirty="0">
                <a:latin typeface="Arial" panose="020B0604020202020204" pitchFamily="34" charset="0"/>
                <a:cs typeface="Arial" panose="020B0604020202020204" pitchFamily="34" charset="0"/>
              </a:rPr>
              <a:t>Visiting Professor, Manchester Metropolitan U, UK; Former Chief Knowledge Officer, NHS England</a:t>
            </a:r>
          </a:p>
          <a:p>
            <a:pPr marL="114300" indent="0">
              <a:spcAft>
                <a:spcPts val="600"/>
              </a:spcAft>
              <a:buSzPct val="129032"/>
              <a:buNone/>
            </a:pPr>
            <a:r>
              <a:rPr lang="en-US" sz="1500" b="1" dirty="0">
                <a:latin typeface="Arial" panose="020B0604020202020204" pitchFamily="34" charset="0"/>
                <a:cs typeface="Arial" panose="020B0604020202020204" pitchFamily="34" charset="0"/>
              </a:rPr>
              <a:t>Michael Meier, MD, MPH </a:t>
            </a:r>
            <a:r>
              <a:rPr lang="en-US" sz="1500" dirty="0">
                <a:latin typeface="Arial" panose="020B0604020202020204" pitchFamily="34" charset="0"/>
                <a:cs typeface="Arial" panose="020B0604020202020204" pitchFamily="34" charset="0"/>
              </a:rPr>
              <a:t>HRO Coach; Principal, </a:t>
            </a:r>
            <a:r>
              <a:rPr lang="en-US" sz="1500" dirty="0" err="1">
                <a:latin typeface="Arial" panose="020B0604020202020204" pitchFamily="34" charset="0"/>
                <a:cs typeface="Arial" panose="020B0604020202020204" pitchFamily="34" charset="0"/>
              </a:rPr>
              <a:t>Winsight</a:t>
            </a:r>
            <a:r>
              <a:rPr lang="en-US" sz="1500" dirty="0">
                <a:latin typeface="Arial" panose="020B0604020202020204" pitchFamily="34" charset="0"/>
                <a:cs typeface="Arial" panose="020B0604020202020204" pitchFamily="34" charset="0"/>
              </a:rPr>
              <a:t> Consulting, LLC</a:t>
            </a:r>
          </a:p>
          <a:p>
            <a:pPr marL="114300" indent="0">
              <a:spcAft>
                <a:spcPts val="600"/>
              </a:spcAft>
              <a:buSzPct val="129032"/>
              <a:buNone/>
            </a:pPr>
            <a:r>
              <a:rPr lang="en-US" sz="1500" b="1">
                <a:latin typeface="Arial" panose="020B0604020202020204" pitchFamily="34" charset="0"/>
                <a:cs typeface="Arial" panose="020B0604020202020204" pitchFamily="34" charset="0"/>
              </a:rPr>
              <a:t>Bilikis </a:t>
            </a:r>
            <a:r>
              <a:rPr lang="en-US" sz="1500" b="1" dirty="0">
                <a:latin typeface="Arial" panose="020B0604020202020204" pitchFamily="34" charset="0"/>
                <a:cs typeface="Arial" panose="020B0604020202020204" pitchFamily="34" charset="0"/>
              </a:rPr>
              <a:t>Oladimeji, MD, </a:t>
            </a:r>
            <a:r>
              <a:rPr lang="en-US" sz="1500" b="1" dirty="0" err="1">
                <a:latin typeface="Arial" panose="020B0604020202020204" pitchFamily="34" charset="0"/>
                <a:cs typeface="Arial" panose="020B0604020202020204" pitchFamily="34" charset="0"/>
              </a:rPr>
              <a:t>MMCi</a:t>
            </a:r>
            <a:r>
              <a:rPr lang="en-US" sz="1500" b="1" dirty="0">
                <a:latin typeface="Arial" panose="020B0604020202020204" pitchFamily="34" charset="0"/>
                <a:cs typeface="Arial" panose="020B0604020202020204" pitchFamily="34" charset="0"/>
              </a:rPr>
              <a:t>, CPHIMS </a:t>
            </a:r>
            <a:r>
              <a:rPr lang="en-US" sz="1500" dirty="0">
                <a:latin typeface="Arial" panose="020B0604020202020204" pitchFamily="34" charset="0"/>
                <a:cs typeface="Arial" panose="020B0604020202020204" pitchFamily="34" charset="0"/>
              </a:rPr>
              <a:t>Founder, </a:t>
            </a:r>
            <a:r>
              <a:rPr lang="en-US" sz="1500" dirty="0" err="1">
                <a:latin typeface="Arial" panose="020B0604020202020204" pitchFamily="34" charset="0"/>
                <a:cs typeface="Arial" panose="020B0604020202020204" pitchFamily="34" charset="0"/>
              </a:rPr>
              <a:t>SheriBell</a:t>
            </a:r>
            <a:r>
              <a:rPr lang="en-US" sz="1500" dirty="0">
                <a:latin typeface="Arial" panose="020B0604020202020204" pitchFamily="34" charset="0"/>
                <a:cs typeface="Arial" panose="020B0604020202020204" pitchFamily="34" charset="0"/>
              </a:rPr>
              <a:t> Global, LLC</a:t>
            </a:r>
          </a:p>
          <a:p>
            <a:pPr marL="114300" indent="0">
              <a:spcAft>
                <a:spcPts val="600"/>
              </a:spcAft>
              <a:buSzPct val="129032"/>
              <a:buNone/>
            </a:pPr>
            <a:r>
              <a:rPr lang="en-US" sz="1500" b="1" dirty="0">
                <a:latin typeface="Arial" panose="020B0604020202020204" pitchFamily="34" charset="0"/>
                <a:cs typeface="Arial" panose="020B0604020202020204" pitchFamily="34" charset="0"/>
              </a:rPr>
              <a:t>J. Marc </a:t>
            </a:r>
            <a:r>
              <a:rPr lang="en-US" sz="1500" b="1" dirty="0" err="1">
                <a:latin typeface="Arial" panose="020B0604020202020204" pitchFamily="34" charset="0"/>
                <a:cs typeface="Arial" panose="020B0604020202020204" pitchFamily="34" charset="0"/>
              </a:rPr>
              <a:t>Overhage</a:t>
            </a:r>
            <a:r>
              <a:rPr lang="en-US" sz="1500" b="1" dirty="0">
                <a:latin typeface="Arial" panose="020B0604020202020204" pitchFamily="34" charset="0"/>
                <a:cs typeface="Arial" panose="020B0604020202020204" pitchFamily="34" charset="0"/>
              </a:rPr>
              <a:t>, MD, PhD </a:t>
            </a:r>
            <a:r>
              <a:rPr lang="en-US" sz="1500" dirty="0" err="1">
                <a:latin typeface="Arial" panose="020B0604020202020204" pitchFamily="34" charset="0"/>
                <a:cs typeface="Arial" panose="020B0604020202020204" pitchFamily="34" charset="0"/>
              </a:rPr>
              <a:t>Overhage</a:t>
            </a:r>
            <a:r>
              <a:rPr lang="en-US" sz="1500" dirty="0">
                <a:latin typeface="Arial" panose="020B0604020202020204" pitchFamily="34" charset="0"/>
                <a:cs typeface="Arial" panose="020B0604020202020204" pitchFamily="34" charset="0"/>
              </a:rPr>
              <a:t> Group, NCQA Board Member (former CHIO, Elevance Health)</a:t>
            </a:r>
          </a:p>
          <a:p>
            <a:pPr marL="114300" indent="0">
              <a:spcAft>
                <a:spcPts val="600"/>
              </a:spcAft>
              <a:buSzPct val="129032"/>
              <a:buNone/>
            </a:pPr>
            <a:r>
              <a:rPr lang="en-US" sz="1500" b="1" dirty="0">
                <a:latin typeface="Arial" panose="020B0604020202020204" pitchFamily="34" charset="0"/>
                <a:cs typeface="Arial" panose="020B0604020202020204" pitchFamily="34" charset="0"/>
              </a:rPr>
              <a:t>Josh Rubin, JD, MBA, MPH, MPP </a:t>
            </a:r>
            <a:r>
              <a:rPr lang="en-US" sz="1500" dirty="0">
                <a:latin typeface="Arial" panose="020B0604020202020204" pitchFamily="34" charset="0"/>
                <a:cs typeface="Arial" panose="020B0604020202020204" pitchFamily="34" charset="0"/>
              </a:rPr>
              <a:t>Founding President and CEO, Learning Health Community; Program Officer for Learning Health System Initiatives, Department of Learning Health Sciences University of Michigan Medical School</a:t>
            </a:r>
          </a:p>
          <a:p>
            <a:pPr marL="114300" indent="0">
              <a:spcAft>
                <a:spcPts val="600"/>
              </a:spcAft>
              <a:buSzPct val="129032"/>
              <a:buNone/>
            </a:pPr>
            <a:r>
              <a:rPr lang="en-US" sz="1500" b="1" dirty="0">
                <a:latin typeface="Arial" panose="020B0604020202020204" pitchFamily="34" charset="0"/>
                <a:cs typeface="Arial" panose="020B0604020202020204" pitchFamily="34" charset="0"/>
              </a:rPr>
              <a:t>Julia Skapik, MD, MPH, FAMIA </a:t>
            </a:r>
            <a:r>
              <a:rPr lang="en-US" sz="1500" dirty="0">
                <a:latin typeface="Arial" panose="020B0604020202020204" pitchFamily="34" charset="0"/>
                <a:cs typeface="Arial" panose="020B0604020202020204" pitchFamily="34" charset="0"/>
              </a:rPr>
              <a:t>Board Vice Chair, HL7 International</a:t>
            </a:r>
          </a:p>
          <a:p>
            <a:pPr marL="114300" indent="0">
              <a:spcAft>
                <a:spcPts val="600"/>
              </a:spcAft>
              <a:buSzPct val="129032"/>
              <a:buNone/>
            </a:pPr>
            <a:r>
              <a:rPr lang="en-US" sz="1500" b="1" dirty="0">
                <a:latin typeface="Arial" panose="020B0604020202020204" pitchFamily="34" charset="0"/>
                <a:cs typeface="Arial" panose="020B0604020202020204" pitchFamily="34" charset="0"/>
              </a:rPr>
              <a:t>Frank Sonnenberg, MD, FACP, FACMI </a:t>
            </a:r>
            <a:r>
              <a:rPr lang="en-US" sz="1500" dirty="0">
                <a:latin typeface="Arial" panose="020B0604020202020204" pitchFamily="34" charset="0"/>
                <a:cs typeface="Arial" panose="020B0604020202020204" pitchFamily="34" charset="0"/>
              </a:rPr>
              <a:t>Professor Emeritus, Rutgers Robert Wood Johnson Medical School</a:t>
            </a:r>
          </a:p>
          <a:p>
            <a:pPr marL="114300" indent="0">
              <a:spcAft>
                <a:spcPts val="600"/>
              </a:spcAft>
              <a:buSzPct val="129032"/>
              <a:buNone/>
            </a:pPr>
            <a:r>
              <a:rPr lang="en-US" sz="1500" dirty="0">
                <a:latin typeface="Arial" panose="020B0604020202020204" pitchFamily="34" charset="0"/>
                <a:cs typeface="Arial" panose="020B0604020202020204" pitchFamily="34" charset="0"/>
              </a:rPr>
              <a:t>Retired CMIO, RWJBarnabas Health Medical Group</a:t>
            </a:r>
          </a:p>
          <a:p>
            <a:pPr marL="114300" indent="0">
              <a:spcAft>
                <a:spcPts val="600"/>
              </a:spcAft>
              <a:buSzPct val="129032"/>
              <a:buNone/>
            </a:pPr>
            <a:r>
              <a:rPr lang="en-US" sz="1500" b="1" dirty="0">
                <a:latin typeface="Arial" panose="020B0604020202020204" pitchFamily="34" charset="0"/>
                <a:cs typeface="Arial" panose="020B0604020202020204" pitchFamily="34" charset="0"/>
              </a:rPr>
              <a:t>Janice Tufte </a:t>
            </a:r>
            <a:r>
              <a:rPr lang="en-US" sz="1500" dirty="0">
                <a:latin typeface="Arial" panose="020B0604020202020204" pitchFamily="34" charset="0"/>
                <a:cs typeface="Arial" panose="020B0604020202020204" pitchFamily="34" charset="0"/>
              </a:rPr>
              <a:t>Patient Partner, Hassanah Consulting</a:t>
            </a:r>
          </a:p>
        </p:txBody>
      </p:sp>
      <p:sp>
        <p:nvSpPr>
          <p:cNvPr id="2" name="TextBox 1">
            <a:extLst>
              <a:ext uri="{FF2B5EF4-FFF2-40B4-BE49-F238E27FC236}">
                <a16:creationId xmlns:a16="http://schemas.microsoft.com/office/drawing/2014/main" id="{C436F034-2C77-80FC-E99F-6F98201E5CA0}"/>
              </a:ext>
            </a:extLst>
          </p:cNvPr>
          <p:cNvSpPr txBox="1"/>
          <p:nvPr/>
        </p:nvSpPr>
        <p:spPr>
          <a:xfrm>
            <a:off x="5207000" y="6019797"/>
            <a:ext cx="6731000" cy="523220"/>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*EARLY DRAFT spreadsheet with strategic focus and ACT-related wants and offers for Steering Committee members and Collaborators (to cultivate synergies) is </a:t>
            </a:r>
            <a:r>
              <a:rPr lang="en-US" sz="1400" dirty="0">
                <a:solidFill>
                  <a:srgbClr val="00B0F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here</a:t>
            </a:r>
            <a:endParaRPr lang="en-US" sz="1400" dirty="0">
              <a:solidFill>
                <a:srgbClr val="00B0F0"/>
              </a:solidFill>
              <a:latin typeface="Arial" panose="020B0604020202020204" pitchFamily="34" charset="0"/>
              <a:cs typeface="Arial" panose="020B0604020202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5212F-AD80-90B9-3ED7-A520312AC300}"/>
              </a:ext>
            </a:extLst>
          </p:cNvPr>
          <p:cNvSpPr>
            <a:spLocks noGrp="1"/>
          </p:cNvSpPr>
          <p:nvPr>
            <p:ph type="title"/>
          </p:nvPr>
        </p:nvSpPr>
        <p:spPr>
          <a:xfrm>
            <a:off x="609600" y="71437"/>
            <a:ext cx="10972800" cy="611851"/>
          </a:xfrm>
        </p:spPr>
        <p:txBody>
          <a:bodyPr>
            <a:noAutofit/>
          </a:bodyPr>
          <a:lstStyle/>
          <a:p>
            <a:r>
              <a:rPr lang="en-US" sz="2800" dirty="0"/>
              <a:t>ACT builds on 2 decades of leadership, collaboration</a:t>
            </a:r>
          </a:p>
        </p:txBody>
      </p:sp>
      <p:graphicFrame>
        <p:nvGraphicFramePr>
          <p:cNvPr id="4" name="Content Placeholder 3">
            <a:extLst>
              <a:ext uri="{FF2B5EF4-FFF2-40B4-BE49-F238E27FC236}">
                <a16:creationId xmlns:a16="http://schemas.microsoft.com/office/drawing/2014/main" id="{DC87467C-2587-416D-9CD4-B2EA0C61CFC7}"/>
              </a:ext>
            </a:extLst>
          </p:cNvPr>
          <p:cNvGraphicFramePr>
            <a:graphicFrameLocks noGrp="1"/>
          </p:cNvGraphicFramePr>
          <p:nvPr>
            <p:ph idx="1"/>
            <p:extLst>
              <p:ext uri="{D42A27DB-BD31-4B8C-83A1-F6EECF244321}">
                <p14:modId xmlns:p14="http://schemas.microsoft.com/office/powerpoint/2010/main" val="1492109186"/>
              </p:ext>
            </p:extLst>
          </p:nvPr>
        </p:nvGraphicFramePr>
        <p:xfrm>
          <a:off x="347132" y="802926"/>
          <a:ext cx="11235267" cy="49831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1">
            <a:extLst>
              <a:ext uri="{FF2B5EF4-FFF2-40B4-BE49-F238E27FC236}">
                <a16:creationId xmlns:a16="http://schemas.microsoft.com/office/drawing/2014/main" id="{8E9CCE68-7F80-79AB-7F9D-C6BF6E80F61E}"/>
              </a:ext>
            </a:extLst>
          </p:cNvPr>
          <p:cNvSpPr>
            <a:spLocks noGrp="1"/>
          </p:cNvSpPr>
          <p:nvPr>
            <p:ph type="sldNum" sz="quarter" idx="12"/>
          </p:nvPr>
        </p:nvSpPr>
        <p:spPr>
          <a:xfrm>
            <a:off x="11529696" y="6407945"/>
            <a:ext cx="487680" cy="365125"/>
          </a:xfrm>
        </p:spPr>
        <p:txBody>
          <a:bodyPr/>
          <a:lstStyle/>
          <a:p>
            <a:fld id="{D3A33D7C-B140-4FDD-A534-AAA09C8D9533}" type="slidenum">
              <a:rPr lang="en-US">
                <a:solidFill>
                  <a:prstClr val="black"/>
                </a:solidFill>
                <a:latin typeface="Lucida Sans Unicode"/>
              </a:rPr>
              <a:pPr/>
              <a:t>14</a:t>
            </a:fld>
            <a:endParaRPr lang="en-US" dirty="0">
              <a:solidFill>
                <a:prstClr val="black"/>
              </a:solidFill>
              <a:latin typeface="Lucida Sans Unicode"/>
            </a:endParaRPr>
          </a:p>
        </p:txBody>
      </p:sp>
      <p:sp>
        <p:nvSpPr>
          <p:cNvPr id="5" name="TextBox 4">
            <a:extLst>
              <a:ext uri="{FF2B5EF4-FFF2-40B4-BE49-F238E27FC236}">
                <a16:creationId xmlns:a16="http://schemas.microsoft.com/office/drawing/2014/main" id="{229EC35A-2A0F-21F0-F0FC-E25487EE1385}"/>
              </a:ext>
            </a:extLst>
          </p:cNvPr>
          <p:cNvSpPr txBox="1"/>
          <p:nvPr/>
        </p:nvSpPr>
        <p:spPr>
          <a:xfrm>
            <a:off x="3079149" y="5652135"/>
            <a:ext cx="8988467" cy="707886"/>
          </a:xfrm>
          <a:prstGeom prst="rect">
            <a:avLst/>
          </a:prstGeom>
          <a:noFill/>
          <a:ln>
            <a:solidFill>
              <a:schemeClr val="accent1"/>
            </a:solidFill>
            <a:prstDash val="sysDash"/>
          </a:ln>
        </p:spPr>
        <p:txBody>
          <a:bodyPr wrap="square" rtlCol="0">
            <a:spAutoFit/>
          </a:bodyPr>
          <a:lstStyle/>
          <a:p>
            <a:r>
              <a:rPr lang="en-US" sz="2000" dirty="0">
                <a:solidFill>
                  <a:srgbClr val="0070C0"/>
                </a:solidFill>
                <a:latin typeface="Arial" panose="020B0604020202020204" pitchFamily="34" charset="0"/>
                <a:cs typeface="Arial" panose="020B0604020202020204" pitchFamily="34" charset="0"/>
              </a:rPr>
              <a:t>ACT Differentiators: </a:t>
            </a:r>
            <a:r>
              <a:rPr lang="en-US" sz="2000" i="1" dirty="0">
                <a:latin typeface="Arial" panose="020B0604020202020204" pitchFamily="34" charset="0"/>
                <a:cs typeface="Arial" panose="020B0604020202020204" pitchFamily="34" charset="0"/>
              </a:rPr>
              <a:t>Proven, scalable approach to workflow reengineering and robust cross-stakeholder collaboration to accelerate care transformation</a:t>
            </a:r>
          </a:p>
        </p:txBody>
      </p:sp>
    </p:spTree>
    <p:extLst>
      <p:ext uri="{BB962C8B-B14F-4D97-AF65-F5344CB8AC3E}">
        <p14:creationId xmlns:p14="http://schemas.microsoft.com/office/powerpoint/2010/main" val="13953158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609600" y="64569"/>
            <a:ext cx="10972800" cy="1143000"/>
          </a:xfrm>
        </p:spPr>
        <p:txBody>
          <a:bodyPr>
            <a:normAutofit fontScale="90000"/>
          </a:bodyPr>
          <a:lstStyle/>
          <a:p>
            <a:r>
              <a:rPr lang="en-US" sz="3700" dirty="0"/>
              <a:t>Foundations for ACT methods / tools: </a:t>
            </a:r>
            <a:br>
              <a:rPr lang="en-US" sz="3700" dirty="0"/>
            </a:br>
            <a:r>
              <a:rPr lang="en-US" sz="3700" dirty="0"/>
              <a:t>Clinical Decision Support 5 Rights</a:t>
            </a:r>
          </a:p>
        </p:txBody>
      </p:sp>
      <p:sp>
        <p:nvSpPr>
          <p:cNvPr id="44041" name="Slide Number Placeholder 6"/>
          <p:cNvSpPr>
            <a:spLocks noGrp="1"/>
          </p:cNvSpPr>
          <p:nvPr>
            <p:ph type="sldNum" sz="quarter" idx="12"/>
          </p:nvPr>
        </p:nvSpPr>
        <p:spPr>
          <a:noFill/>
        </p:spPr>
        <p:txBody>
          <a:bodyPr/>
          <a:lstStyle/>
          <a:p>
            <a:fld id="{B7F1C273-DCC4-3844-ABC2-ACC9D25DA32A}" type="slidenum">
              <a:rPr lang="en-US">
                <a:latin typeface="Tahoma" pitchFamily="1" charset="0"/>
              </a:rPr>
              <a:pPr/>
              <a:t>15</a:t>
            </a:fld>
            <a:endParaRPr lang="en-US">
              <a:latin typeface="Tahoma" pitchFamily="1" charset="0"/>
            </a:endParaRPr>
          </a:p>
        </p:txBody>
      </p:sp>
      <p:pic>
        <p:nvPicPr>
          <p:cNvPr id="7" name="Picture 6">
            <a:extLst>
              <a:ext uri="{FF2B5EF4-FFF2-40B4-BE49-F238E27FC236}">
                <a16:creationId xmlns:a16="http://schemas.microsoft.com/office/drawing/2014/main" id="{A7B054EF-F68C-F1E6-D709-23D5CE61D52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0550" y="1637449"/>
            <a:ext cx="4879019" cy="4303545"/>
          </a:xfrm>
          <a:prstGeom prst="rect">
            <a:avLst/>
          </a:prstGeom>
          <a:ln>
            <a:solidFill>
              <a:schemeClr val="tx1"/>
            </a:solidFill>
          </a:ln>
        </p:spPr>
      </p:pic>
      <p:sp>
        <p:nvSpPr>
          <p:cNvPr id="10" name="Text Placeholder 3" descr="Rectangle: Click to edit Master text styles&#10;Second level&#10;Third level&#10;Fourth level&#10;Fifth level">
            <a:extLst>
              <a:ext uri="{FF2B5EF4-FFF2-40B4-BE49-F238E27FC236}">
                <a16:creationId xmlns:a16="http://schemas.microsoft.com/office/drawing/2014/main" id="{43D69097-325D-353D-C020-DEAB1C89EBA6}"/>
              </a:ext>
            </a:extLst>
          </p:cNvPr>
          <p:cNvSpPr txBox="1">
            <a:spLocks/>
          </p:cNvSpPr>
          <p:nvPr/>
        </p:nvSpPr>
        <p:spPr>
          <a:xfrm>
            <a:off x="5717399" y="1791120"/>
            <a:ext cx="5812297" cy="2180600"/>
          </a:xfrm>
          <a:prstGeom prst="rect">
            <a:avLst/>
          </a:prstGeom>
        </p:spPr>
        <p:txBody>
          <a:bodyPr vert="horz" lIns="91440" tIns="45720" rIns="91440" bIns="45720" rtlCol="0" anchor="t">
            <a:noAutofit/>
          </a:bodyPr>
          <a:lstStyle/>
          <a:p>
            <a:pPr defTabSz="457200">
              <a:spcBef>
                <a:spcPct val="50000"/>
              </a:spcBef>
              <a:spcAft>
                <a:spcPts val="1800"/>
              </a:spcAft>
              <a:buClr>
                <a:schemeClr val="accent1"/>
              </a:buClr>
              <a:buSzPct val="68000"/>
              <a:defRPr/>
            </a:pPr>
            <a:r>
              <a:rPr lang="en-US" sz="2400" dirty="0">
                <a:solidFill>
                  <a:srgbClr val="00B0F0"/>
                </a:solidFill>
                <a:latin typeface="Arial" panose="020B0604020202020204" pitchFamily="34" charset="0"/>
                <a:ea typeface="ＭＳ Ｐゴシック" pitchFamily="1" charset="-128"/>
                <a:cs typeface="Arial" panose="020B0604020202020204" pitchFamily="34" charset="0"/>
                <a:hlinkClick r:id="rId4">
                  <a:extLst>
                    <a:ext uri="{A12FA001-AC4F-418D-AE19-62706E023703}">
                      <ahyp:hlinkClr xmlns:ahyp="http://schemas.microsoft.com/office/drawing/2018/hyperlinkcolor" val="tx"/>
                    </a:ext>
                  </a:extLst>
                </a:hlinkClick>
              </a:rPr>
              <a:t>CDS 5 Rights</a:t>
            </a:r>
            <a:r>
              <a:rPr lang="en-US" sz="2400" dirty="0">
                <a:solidFill>
                  <a:srgbClr val="00B0F0"/>
                </a:solidFill>
                <a:latin typeface="Arial" panose="020B0604020202020204" pitchFamily="34" charset="0"/>
                <a:ea typeface="ＭＳ Ｐゴシック" pitchFamily="1" charset="-128"/>
                <a:cs typeface="Arial" panose="020B0604020202020204" pitchFamily="34" charset="0"/>
              </a:rPr>
              <a:t> </a:t>
            </a:r>
            <a:r>
              <a:rPr lang="en-US" sz="2400" dirty="0">
                <a:latin typeface="Arial" panose="020B0604020202020204" pitchFamily="34" charset="0"/>
                <a:ea typeface="ＭＳ Ｐゴシック" pitchFamily="1" charset="-128"/>
                <a:cs typeface="Arial" panose="020B0604020202020204" pitchFamily="34" charset="0"/>
              </a:rPr>
              <a:t>(2006)</a:t>
            </a:r>
          </a:p>
          <a:p>
            <a:pPr marL="285750" indent="-285750" defTabSz="457200">
              <a:spcBef>
                <a:spcPct val="50000"/>
              </a:spcBef>
              <a:spcAft>
                <a:spcPts val="1800"/>
              </a:spcAft>
              <a:buClr>
                <a:schemeClr val="accent1"/>
              </a:buClr>
              <a:buSzPct val="68000"/>
              <a:buFont typeface="Arial" panose="020B0604020202020204" pitchFamily="34" charset="0"/>
              <a:buChar char="•"/>
              <a:defRPr/>
            </a:pPr>
            <a:r>
              <a:rPr lang="en-US" dirty="0">
                <a:latin typeface="Arial" panose="020B0604020202020204" pitchFamily="34" charset="0"/>
                <a:ea typeface="ＭＳ Ｐゴシック" pitchFamily="1" charset="-128"/>
                <a:cs typeface="Arial" panose="020B0604020202020204" pitchFamily="34" charset="0"/>
              </a:rPr>
              <a:t>Broadly useful framework for improving care processes and outcomes; </a:t>
            </a:r>
            <a:r>
              <a:rPr lang="en-US" dirty="0">
                <a:highlight>
                  <a:srgbClr val="FFFF00"/>
                </a:highlight>
                <a:latin typeface="Arial" panose="020B0604020202020204" pitchFamily="34" charset="0"/>
                <a:ea typeface="ＭＳ Ｐゴシック" pitchFamily="1" charset="-128"/>
                <a:cs typeface="Arial" panose="020B0604020202020204" pitchFamily="34" charset="0"/>
              </a:rPr>
              <a:t>springboard for reengineering worksheets / methods</a:t>
            </a:r>
          </a:p>
          <a:p>
            <a:pPr marL="285750" indent="-285750" defTabSz="457200">
              <a:spcBef>
                <a:spcPct val="50000"/>
              </a:spcBef>
              <a:spcAft>
                <a:spcPts val="1800"/>
              </a:spcAft>
              <a:buClr>
                <a:schemeClr val="accent1"/>
              </a:buClr>
              <a:buSzPct val="68000"/>
              <a:buFont typeface="Arial" panose="020B0604020202020204" pitchFamily="34" charset="0"/>
              <a:buChar char="•"/>
              <a:defRPr/>
            </a:pPr>
            <a:r>
              <a:rPr lang="en-US" dirty="0">
                <a:solidFill>
                  <a:srgbClr val="00B0F0"/>
                </a:solidFill>
                <a:latin typeface="Arial" panose="020B0604020202020204" pitchFamily="34" charset="0"/>
                <a:ea typeface="ＭＳ Ｐゴシック" pitchFamily="1" charset="-128"/>
                <a:cs typeface="Arial" panose="020B0604020202020204" pitchFamily="34" charset="0"/>
                <a:hlinkClick r:id="rId5">
                  <a:extLst>
                    <a:ext uri="{A12FA001-AC4F-418D-AE19-62706E023703}">
                      <ahyp:hlinkClr xmlns:ahyp="http://schemas.microsoft.com/office/drawing/2018/hyperlinkcolor" val="tx"/>
                    </a:ext>
                  </a:extLst>
                </a:hlinkClick>
              </a:rPr>
              <a:t>Recommended</a:t>
            </a:r>
            <a:r>
              <a:rPr lang="en-US" dirty="0">
                <a:latin typeface="Arial" panose="020B0604020202020204" pitchFamily="34" charset="0"/>
                <a:ea typeface="ＭＳ Ｐゴシック" pitchFamily="1" charset="-128"/>
                <a:cs typeface="Arial" panose="020B0604020202020204" pitchFamily="34" charset="0"/>
              </a:rPr>
              <a:t> by CMS as a best practice for health IT-enabled quality improvement</a:t>
            </a:r>
          </a:p>
          <a:p>
            <a:pPr marL="285750" indent="-285750" defTabSz="457200">
              <a:spcBef>
                <a:spcPct val="50000"/>
              </a:spcBef>
              <a:spcAft>
                <a:spcPts val="1800"/>
              </a:spcAft>
              <a:buClr>
                <a:schemeClr val="accent1"/>
              </a:buClr>
              <a:buSzPct val="68000"/>
              <a:buFont typeface="Arial" panose="020B0604020202020204" pitchFamily="34" charset="0"/>
              <a:buChar char="•"/>
              <a:defRPr/>
            </a:pPr>
            <a:r>
              <a:rPr lang="en-US" dirty="0">
                <a:latin typeface="Arial" panose="020B0604020202020204" pitchFamily="34" charset="0"/>
                <a:ea typeface="ＭＳ Ｐゴシック" pitchFamily="1" charset="-128"/>
                <a:cs typeface="Arial" panose="020B0604020202020204" pitchFamily="34" charset="0"/>
              </a:rPr>
              <a:t>Widely cited and used in CDS / care transformation efforts; question on informatics board exams</a:t>
            </a:r>
          </a:p>
        </p:txBody>
      </p:sp>
    </p:spTree>
    <p:extLst>
      <p:ext uri="{BB962C8B-B14F-4D97-AF65-F5344CB8AC3E}">
        <p14:creationId xmlns:p14="http://schemas.microsoft.com/office/powerpoint/2010/main" val="22402564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E89639-284B-611C-2F62-2D64FA298083}"/>
            </a:ext>
          </a:extLst>
        </p:cNvPr>
        <p:cNvGrpSpPr/>
        <p:nvPr/>
      </p:nvGrpSpPr>
      <p:grpSpPr>
        <a:xfrm>
          <a:off x="0" y="0"/>
          <a:ext cx="0" cy="0"/>
          <a:chOff x="0" y="0"/>
          <a:chExt cx="0" cy="0"/>
        </a:xfrm>
      </p:grpSpPr>
      <p:sp>
        <p:nvSpPr>
          <p:cNvPr id="44034" name="Title 1">
            <a:extLst>
              <a:ext uri="{FF2B5EF4-FFF2-40B4-BE49-F238E27FC236}">
                <a16:creationId xmlns:a16="http://schemas.microsoft.com/office/drawing/2014/main" id="{AFD57001-E4CA-05A0-E861-DDB889E7B448}"/>
              </a:ext>
            </a:extLst>
          </p:cNvPr>
          <p:cNvSpPr>
            <a:spLocks noGrp="1"/>
          </p:cNvSpPr>
          <p:nvPr>
            <p:ph type="title"/>
          </p:nvPr>
        </p:nvSpPr>
        <p:spPr>
          <a:xfrm>
            <a:off x="609600" y="64569"/>
            <a:ext cx="10972800" cy="1143000"/>
          </a:xfrm>
        </p:spPr>
        <p:txBody>
          <a:bodyPr>
            <a:normAutofit fontScale="90000"/>
          </a:bodyPr>
          <a:lstStyle/>
          <a:p>
            <a:r>
              <a:rPr lang="en-US" sz="3700" dirty="0"/>
              <a:t>Foundations for ACT methods / tools: </a:t>
            </a:r>
            <a:br>
              <a:rPr lang="en-US" sz="3700" dirty="0"/>
            </a:br>
            <a:r>
              <a:rPr lang="en-US" sz="3700" dirty="0"/>
              <a:t>HIMSS guidebooks on improving outcomes</a:t>
            </a:r>
          </a:p>
        </p:txBody>
      </p:sp>
      <p:sp>
        <p:nvSpPr>
          <p:cNvPr id="44041" name="Slide Number Placeholder 6">
            <a:extLst>
              <a:ext uri="{FF2B5EF4-FFF2-40B4-BE49-F238E27FC236}">
                <a16:creationId xmlns:a16="http://schemas.microsoft.com/office/drawing/2014/main" id="{86933820-C5AF-B961-94D0-CB53588FB4BE}"/>
              </a:ext>
            </a:extLst>
          </p:cNvPr>
          <p:cNvSpPr>
            <a:spLocks noGrp="1"/>
          </p:cNvSpPr>
          <p:nvPr>
            <p:ph type="sldNum" sz="quarter" idx="12"/>
          </p:nvPr>
        </p:nvSpPr>
        <p:spPr>
          <a:noFill/>
        </p:spPr>
        <p:txBody>
          <a:bodyPr/>
          <a:lstStyle/>
          <a:p>
            <a:fld id="{B7F1C273-DCC4-3844-ABC2-ACC9D25DA32A}" type="slidenum">
              <a:rPr lang="en-US">
                <a:latin typeface="Tahoma" pitchFamily="1" charset="0"/>
              </a:rPr>
              <a:pPr/>
              <a:t>16</a:t>
            </a:fld>
            <a:endParaRPr lang="en-US">
              <a:latin typeface="Tahoma" pitchFamily="1" charset="0"/>
            </a:endParaRPr>
          </a:p>
        </p:txBody>
      </p:sp>
      <p:pic>
        <p:nvPicPr>
          <p:cNvPr id="12" name="Picture 11">
            <a:extLst>
              <a:ext uri="{FF2B5EF4-FFF2-40B4-BE49-F238E27FC236}">
                <a16:creationId xmlns:a16="http://schemas.microsoft.com/office/drawing/2014/main" id="{55F40B34-A10B-356B-85A4-0289F3EC37B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9600" y="1456719"/>
            <a:ext cx="3710414" cy="4314323"/>
          </a:xfrm>
          <a:prstGeom prst="rect">
            <a:avLst/>
          </a:prstGeom>
        </p:spPr>
      </p:pic>
      <p:sp>
        <p:nvSpPr>
          <p:cNvPr id="13" name="Text Placeholder 3" descr="Rectangle: Click to edit Master text styles&#10;Second level&#10;Third level&#10;Fourth level&#10;Fifth level">
            <a:extLst>
              <a:ext uri="{FF2B5EF4-FFF2-40B4-BE49-F238E27FC236}">
                <a16:creationId xmlns:a16="http://schemas.microsoft.com/office/drawing/2014/main" id="{AB3E6498-8587-5767-C330-15345D5BA537}"/>
              </a:ext>
            </a:extLst>
          </p:cNvPr>
          <p:cNvSpPr txBox="1">
            <a:spLocks/>
          </p:cNvSpPr>
          <p:nvPr/>
        </p:nvSpPr>
        <p:spPr>
          <a:xfrm>
            <a:off x="4862692" y="2012776"/>
            <a:ext cx="6493167" cy="2454997"/>
          </a:xfrm>
          <a:prstGeom prst="rect">
            <a:avLst/>
          </a:prstGeom>
          <a:solidFill>
            <a:schemeClr val="bg1"/>
          </a:solidFill>
        </p:spPr>
        <p:txBody>
          <a:bodyPr vert="horz" lIns="91440" tIns="45720" rIns="91440" bIns="45720" rtlCol="0" anchor="t">
            <a:noAutofit/>
          </a:bodyPr>
          <a:lstStyle/>
          <a:p>
            <a:pPr marL="285750" indent="-285750" defTabSz="457200">
              <a:spcBef>
                <a:spcPct val="50000"/>
              </a:spcBef>
              <a:spcAft>
                <a:spcPts val="1800"/>
              </a:spcAft>
              <a:buClr>
                <a:schemeClr val="accent1"/>
              </a:buClr>
              <a:buSzPct val="68000"/>
              <a:buFont typeface="Arial" panose="020B0604020202020204" pitchFamily="34" charset="0"/>
              <a:buChar char="•"/>
              <a:defRPr/>
            </a:pPr>
            <a:r>
              <a:rPr lang="en-US" dirty="0">
                <a:latin typeface="Arial" panose="020B0604020202020204" pitchFamily="34" charset="0"/>
                <a:ea typeface="ＭＳ Ｐゴシック" pitchFamily="1" charset="-128"/>
                <a:cs typeface="Arial" panose="020B0604020202020204" pitchFamily="34" charset="0"/>
              </a:rPr>
              <a:t>3 HIMSS Bestsellers, Books of the Year </a:t>
            </a:r>
          </a:p>
          <a:p>
            <a:pPr marL="285750" indent="-285750" defTabSz="457200">
              <a:spcBef>
                <a:spcPct val="50000"/>
              </a:spcBef>
              <a:spcAft>
                <a:spcPts val="1800"/>
              </a:spcAft>
              <a:buClr>
                <a:schemeClr val="accent1"/>
              </a:buClr>
              <a:buSzPct val="68000"/>
              <a:buFont typeface="Arial" panose="020B0604020202020204" pitchFamily="34" charset="0"/>
              <a:buChar char="•"/>
              <a:defRPr/>
            </a:pPr>
            <a:r>
              <a:rPr lang="en-US" dirty="0">
                <a:solidFill>
                  <a:srgbClr val="00B0F0"/>
                </a:solidFill>
                <a:latin typeface="Arial" panose="020B0604020202020204" pitchFamily="34" charset="0"/>
                <a:ea typeface="ＭＳ Ｐゴシック" pitchFamily="1" charset="-128"/>
                <a:cs typeface="Arial" panose="020B0604020202020204" pitchFamily="34" charset="0"/>
                <a:hlinkClick r:id="rId4">
                  <a:extLst>
                    <a:ext uri="{A12FA001-AC4F-418D-AE19-62706E023703}">
                      <ahyp:hlinkClr xmlns:ahyp="http://schemas.microsoft.com/office/drawing/2018/hyperlinkcolor" val="tx"/>
                    </a:ext>
                  </a:extLst>
                </a:hlinkClick>
              </a:rPr>
              <a:t>Latest published in 2012</a:t>
            </a:r>
            <a:r>
              <a:rPr lang="en-US" dirty="0">
                <a:latin typeface="Arial" panose="020B0604020202020204" pitchFamily="34" charset="0"/>
                <a:ea typeface="ＭＳ Ｐゴシック" pitchFamily="1" charset="-128"/>
                <a:cs typeface="Arial" panose="020B0604020202020204" pitchFamily="34" charset="0"/>
              </a:rPr>
              <a:t>, still widely used and cited</a:t>
            </a:r>
          </a:p>
          <a:p>
            <a:pPr marL="285750" indent="-285750" defTabSz="457200">
              <a:spcBef>
                <a:spcPct val="50000"/>
              </a:spcBef>
              <a:spcAft>
                <a:spcPts val="1800"/>
              </a:spcAft>
              <a:buClr>
                <a:schemeClr val="accent1"/>
              </a:buClr>
              <a:buSzPct val="68000"/>
              <a:buFont typeface="Arial" panose="020B0604020202020204" pitchFamily="34" charset="0"/>
              <a:buChar char="•"/>
              <a:defRPr/>
            </a:pPr>
            <a:r>
              <a:rPr lang="en-US" dirty="0">
                <a:latin typeface="Arial" panose="020B0604020202020204" pitchFamily="34" charset="0"/>
                <a:ea typeface="ＭＳ Ｐゴシック" pitchFamily="1" charset="-128"/>
                <a:cs typeface="Arial" panose="020B0604020202020204" pitchFamily="34" charset="0"/>
              </a:rPr>
              <a:t>Sponsored by AHRQ; 5 co-publishers</a:t>
            </a:r>
          </a:p>
          <a:p>
            <a:pPr marL="285750" indent="-285750" defTabSz="457200">
              <a:spcBef>
                <a:spcPct val="50000"/>
              </a:spcBef>
              <a:spcAft>
                <a:spcPts val="1800"/>
              </a:spcAft>
              <a:buClr>
                <a:schemeClr val="accent1"/>
              </a:buClr>
              <a:buSzPct val="68000"/>
              <a:buFont typeface="Arial" panose="020B0604020202020204" pitchFamily="34" charset="0"/>
              <a:buChar char="•"/>
              <a:defRPr/>
            </a:pPr>
            <a:r>
              <a:rPr lang="en-US" dirty="0">
                <a:highlight>
                  <a:srgbClr val="FFFF00"/>
                </a:highlight>
                <a:latin typeface="Arial" panose="020B0604020202020204" pitchFamily="34" charset="0"/>
                <a:ea typeface="ＭＳ Ｐゴシック" pitchFamily="1" charset="-128"/>
                <a:cs typeface="Arial" panose="020B0604020202020204" pitchFamily="34" charset="0"/>
              </a:rPr>
              <a:t>Workflow Reengineering Worksheets to address CDS 5 Rights effectively</a:t>
            </a:r>
          </a:p>
          <a:p>
            <a:pPr marL="285750" indent="-285750" defTabSz="457200">
              <a:spcBef>
                <a:spcPct val="50000"/>
              </a:spcBef>
              <a:spcAft>
                <a:spcPts val="1800"/>
              </a:spcAft>
              <a:buClr>
                <a:schemeClr val="accent1"/>
              </a:buClr>
              <a:buSzPct val="68000"/>
              <a:buFont typeface="Arial" panose="020B0604020202020204" pitchFamily="34" charset="0"/>
              <a:buChar char="•"/>
              <a:defRPr/>
            </a:pPr>
            <a:r>
              <a:rPr lang="en-US" dirty="0">
                <a:solidFill>
                  <a:srgbClr val="00B0F0"/>
                </a:solidFill>
                <a:latin typeface="Arial" panose="020B0604020202020204" pitchFamily="34" charset="0"/>
                <a:ea typeface="ＭＳ Ｐゴシック" pitchFamily="1" charset="-128"/>
                <a:cs typeface="Arial" panose="020B0604020202020204" pitchFamily="34" charset="0"/>
                <a:hlinkClick r:id="rId5">
                  <a:extLst>
                    <a:ext uri="{A12FA001-AC4F-418D-AE19-62706E023703}">
                      <ahyp:hlinkClr xmlns:ahyp="http://schemas.microsoft.com/office/drawing/2018/hyperlinkcolor" val="tx"/>
                    </a:ext>
                  </a:extLst>
                </a:hlinkClick>
              </a:rPr>
              <a:t>Tasks and Key Lessons</a:t>
            </a:r>
            <a:r>
              <a:rPr lang="en-US" dirty="0">
                <a:solidFill>
                  <a:srgbClr val="00B0F0"/>
                </a:solidFill>
                <a:latin typeface="Arial" panose="020B0604020202020204" pitchFamily="34" charset="0"/>
                <a:ea typeface="ＭＳ Ｐゴシック" pitchFamily="1" charset="-128"/>
                <a:cs typeface="Arial" panose="020B0604020202020204" pitchFamily="34" charset="0"/>
              </a:rPr>
              <a:t> </a:t>
            </a:r>
            <a:r>
              <a:rPr lang="en-US" dirty="0">
                <a:latin typeface="Arial" panose="020B0604020202020204" pitchFamily="34" charset="0"/>
                <a:ea typeface="ＭＳ Ｐゴシック" pitchFamily="1" charset="-128"/>
                <a:cs typeface="Arial" panose="020B0604020202020204" pitchFamily="34" charset="0"/>
              </a:rPr>
              <a:t>from each chapter,</a:t>
            </a:r>
            <a:r>
              <a:rPr lang="en-US" dirty="0">
                <a:solidFill>
                  <a:srgbClr val="00B0F0"/>
                </a:solidFill>
                <a:latin typeface="Arial" panose="020B0604020202020204" pitchFamily="34" charset="0"/>
                <a:ea typeface="ＭＳ Ｐゴシック" pitchFamily="1" charset="-128"/>
                <a:cs typeface="Arial" panose="020B0604020202020204" pitchFamily="34" charset="0"/>
              </a:rPr>
              <a:t> </a:t>
            </a:r>
            <a:r>
              <a:rPr lang="en-US" dirty="0">
                <a:solidFill>
                  <a:srgbClr val="00B0F0"/>
                </a:solidFill>
                <a:latin typeface="Arial" panose="020B0604020202020204" pitchFamily="34" charset="0"/>
                <a:ea typeface="ＭＳ Ｐゴシック" pitchFamily="1" charset="-128"/>
                <a:cs typeface="Arial" panose="020B0604020202020204" pitchFamily="34" charset="0"/>
                <a:hlinkClick r:id="rId6">
                  <a:extLst>
                    <a:ext uri="{A12FA001-AC4F-418D-AE19-62706E023703}">
                      <ahyp:hlinkClr xmlns:ahyp="http://schemas.microsoft.com/office/drawing/2018/hyperlinkcolor" val="tx"/>
                    </a:ext>
                  </a:extLst>
                </a:hlinkClick>
              </a:rPr>
              <a:t>worksheet list</a:t>
            </a:r>
            <a:endParaRPr lang="en-US" dirty="0">
              <a:solidFill>
                <a:srgbClr val="00B0F0"/>
              </a:solidFill>
              <a:latin typeface="Arial" panose="020B0604020202020204" pitchFamily="34" charset="0"/>
              <a:ea typeface="ＭＳ Ｐゴシック" pitchFamily="1" charset="-128"/>
              <a:cs typeface="Arial" panose="020B0604020202020204" pitchFamily="34" charset="0"/>
            </a:endParaRPr>
          </a:p>
        </p:txBody>
      </p:sp>
    </p:spTree>
    <p:extLst>
      <p:ext uri="{BB962C8B-B14F-4D97-AF65-F5344CB8AC3E}">
        <p14:creationId xmlns:p14="http://schemas.microsoft.com/office/powerpoint/2010/main" val="32440721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689117-F2E6-25CE-52C8-D70639FF62C2}"/>
            </a:ext>
          </a:extLst>
        </p:cNvPr>
        <p:cNvGrpSpPr/>
        <p:nvPr/>
      </p:nvGrpSpPr>
      <p:grpSpPr>
        <a:xfrm>
          <a:off x="0" y="0"/>
          <a:ext cx="0" cy="0"/>
          <a:chOff x="0" y="0"/>
          <a:chExt cx="0" cy="0"/>
        </a:xfrm>
      </p:grpSpPr>
      <p:sp>
        <p:nvSpPr>
          <p:cNvPr id="44034" name="Title 1">
            <a:extLst>
              <a:ext uri="{FF2B5EF4-FFF2-40B4-BE49-F238E27FC236}">
                <a16:creationId xmlns:a16="http://schemas.microsoft.com/office/drawing/2014/main" id="{ACEC5A42-E5F2-23FE-47F7-38B7D4BB826E}"/>
              </a:ext>
            </a:extLst>
          </p:cNvPr>
          <p:cNvSpPr>
            <a:spLocks noGrp="1"/>
          </p:cNvSpPr>
          <p:nvPr>
            <p:ph type="title"/>
          </p:nvPr>
        </p:nvSpPr>
        <p:spPr>
          <a:xfrm>
            <a:off x="609600" y="64569"/>
            <a:ext cx="10972800" cy="934237"/>
          </a:xfrm>
        </p:spPr>
        <p:txBody>
          <a:bodyPr>
            <a:normAutofit fontScale="90000"/>
          </a:bodyPr>
          <a:lstStyle/>
          <a:p>
            <a:r>
              <a:rPr lang="en-US" sz="3700" dirty="0"/>
              <a:t>Foundations for ACT methods / tools: </a:t>
            </a:r>
            <a:br>
              <a:rPr lang="en-US" sz="3700" dirty="0"/>
            </a:br>
            <a:r>
              <a:rPr lang="en-US" sz="3700" dirty="0"/>
              <a:t>US Gov’t guidance on care transformation</a:t>
            </a:r>
          </a:p>
        </p:txBody>
      </p:sp>
      <p:sp>
        <p:nvSpPr>
          <p:cNvPr id="44041" name="Slide Number Placeholder 6">
            <a:extLst>
              <a:ext uri="{FF2B5EF4-FFF2-40B4-BE49-F238E27FC236}">
                <a16:creationId xmlns:a16="http://schemas.microsoft.com/office/drawing/2014/main" id="{77E117E9-03B0-E799-28B8-208245A32687}"/>
              </a:ext>
            </a:extLst>
          </p:cNvPr>
          <p:cNvSpPr>
            <a:spLocks noGrp="1"/>
          </p:cNvSpPr>
          <p:nvPr>
            <p:ph type="sldNum" sz="quarter" idx="12"/>
          </p:nvPr>
        </p:nvSpPr>
        <p:spPr>
          <a:noFill/>
        </p:spPr>
        <p:txBody>
          <a:bodyPr/>
          <a:lstStyle/>
          <a:p>
            <a:fld id="{B7F1C273-DCC4-3844-ABC2-ACC9D25DA32A}" type="slidenum">
              <a:rPr lang="en-US">
                <a:latin typeface="Tahoma" pitchFamily="1" charset="0"/>
              </a:rPr>
              <a:pPr/>
              <a:t>17</a:t>
            </a:fld>
            <a:endParaRPr lang="en-US">
              <a:latin typeface="Tahoma" pitchFamily="1" charset="0"/>
            </a:endParaRPr>
          </a:p>
        </p:txBody>
      </p:sp>
      <p:pic>
        <p:nvPicPr>
          <p:cNvPr id="15" name="Picture 14">
            <a:extLst>
              <a:ext uri="{FF2B5EF4-FFF2-40B4-BE49-F238E27FC236}">
                <a16:creationId xmlns:a16="http://schemas.microsoft.com/office/drawing/2014/main" id="{F03FDB00-D8DA-0367-239F-7409AC0922B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6482" y="1207570"/>
            <a:ext cx="3621284" cy="4689860"/>
          </a:xfrm>
          <a:prstGeom prst="rect">
            <a:avLst/>
          </a:prstGeom>
        </p:spPr>
      </p:pic>
      <p:sp>
        <p:nvSpPr>
          <p:cNvPr id="17" name="Text Placeholder 3" descr="Rectangle: Click to edit Master text styles&#10;Second level&#10;Third level&#10;Fourth level&#10;Fifth level">
            <a:extLst>
              <a:ext uri="{FF2B5EF4-FFF2-40B4-BE49-F238E27FC236}">
                <a16:creationId xmlns:a16="http://schemas.microsoft.com/office/drawing/2014/main" id="{95254277-8165-981B-9C29-ED30A80AED34}"/>
              </a:ext>
            </a:extLst>
          </p:cNvPr>
          <p:cNvSpPr txBox="1">
            <a:spLocks/>
          </p:cNvSpPr>
          <p:nvPr/>
        </p:nvSpPr>
        <p:spPr>
          <a:xfrm>
            <a:off x="4600135" y="1912494"/>
            <a:ext cx="7417241" cy="3479313"/>
          </a:xfrm>
          <a:prstGeom prst="rect">
            <a:avLst/>
          </a:prstGeom>
        </p:spPr>
        <p:txBody>
          <a:bodyPr vert="horz" lIns="91440" tIns="45720" rIns="91440" bIns="45720" rtlCol="0" anchor="t">
            <a:noAutofit/>
          </a:bodyPr>
          <a:lstStyle/>
          <a:p>
            <a:pPr defTabSz="457200">
              <a:spcBef>
                <a:spcPct val="50000"/>
              </a:spcBef>
              <a:spcAft>
                <a:spcPts val="1800"/>
              </a:spcAft>
              <a:buClr>
                <a:schemeClr val="accent1"/>
              </a:buClr>
              <a:buSzPct val="68000"/>
              <a:defRPr/>
            </a:pPr>
            <a:r>
              <a:rPr lang="en-US" sz="2400" dirty="0">
                <a:solidFill>
                  <a:srgbClr val="00B0F0"/>
                </a:solidFill>
                <a:latin typeface="Arial" panose="020B0604020202020204" pitchFamily="34" charset="0"/>
                <a:ea typeface="ＭＳ Ｐゴシック" pitchFamily="1" charset="-128"/>
                <a:cs typeface="Arial" panose="020B0604020202020204" pitchFamily="34" charset="0"/>
                <a:hlinkClick r:id="rId4">
                  <a:extLst>
                    <a:ext uri="{A12FA001-AC4F-418D-AE19-62706E023703}">
                      <ahyp:hlinkClr xmlns:ahyp="http://schemas.microsoft.com/office/drawing/2018/hyperlinkcolor" val="tx"/>
                    </a:ext>
                  </a:extLst>
                </a:hlinkClick>
              </a:rPr>
              <a:t>Guide to Improving Care Processes and Outcomes</a:t>
            </a:r>
            <a:endParaRPr lang="en-US" sz="2400" dirty="0">
              <a:solidFill>
                <a:srgbClr val="00B0F0"/>
              </a:solidFill>
              <a:latin typeface="Arial" panose="020B0604020202020204" pitchFamily="34" charset="0"/>
              <a:ea typeface="ＭＳ Ｐゴシック" pitchFamily="1" charset="-128"/>
              <a:cs typeface="Arial" panose="020B0604020202020204" pitchFamily="34" charset="0"/>
            </a:endParaRPr>
          </a:p>
          <a:p>
            <a:pPr marL="285750" indent="-285750" defTabSz="457200">
              <a:spcBef>
                <a:spcPct val="50000"/>
              </a:spcBef>
              <a:spcAft>
                <a:spcPts val="1800"/>
              </a:spcAft>
              <a:buClr>
                <a:schemeClr val="accent1"/>
              </a:buClr>
              <a:buSzPct val="68000"/>
              <a:buFont typeface="Arial" panose="020B0604020202020204" pitchFamily="34" charset="0"/>
              <a:buChar char="•"/>
              <a:defRPr/>
            </a:pPr>
            <a:r>
              <a:rPr lang="en-US" dirty="0">
                <a:latin typeface="Arial" panose="020B0604020202020204" pitchFamily="34" charset="0"/>
                <a:ea typeface="ＭＳ Ｐゴシック" pitchFamily="1" charset="-128"/>
                <a:cs typeface="Arial" panose="020B0604020202020204" pitchFamily="34" charset="0"/>
              </a:rPr>
              <a:t>Builds on content in last HIMSS guidebook</a:t>
            </a:r>
          </a:p>
          <a:p>
            <a:pPr marL="285750" indent="-285750" defTabSz="457200">
              <a:spcBef>
                <a:spcPct val="50000"/>
              </a:spcBef>
              <a:spcAft>
                <a:spcPts val="1800"/>
              </a:spcAft>
              <a:buClr>
                <a:schemeClr val="accent1"/>
              </a:buClr>
              <a:buSzPct val="68000"/>
              <a:buFont typeface="Arial" panose="020B0604020202020204" pitchFamily="34" charset="0"/>
              <a:buChar char="•"/>
              <a:defRPr/>
            </a:pPr>
            <a:r>
              <a:rPr lang="en-US" dirty="0">
                <a:latin typeface="Arial" panose="020B0604020202020204" pitchFamily="34" charset="0"/>
                <a:ea typeface="ＭＳ Ｐゴシック" pitchFamily="1" charset="-128"/>
                <a:cs typeface="Arial" panose="020B0604020202020204" pitchFamily="34" charset="0"/>
              </a:rPr>
              <a:t>US Gov’t funded web resource (HRSA, 2016)</a:t>
            </a:r>
          </a:p>
          <a:p>
            <a:pPr marL="285750" indent="-285750" defTabSz="457200">
              <a:spcBef>
                <a:spcPct val="50000"/>
              </a:spcBef>
              <a:spcAft>
                <a:spcPts val="1800"/>
              </a:spcAft>
              <a:buClr>
                <a:schemeClr val="accent1"/>
              </a:buClr>
              <a:buSzPct val="68000"/>
              <a:buFont typeface="Arial" panose="020B0604020202020204" pitchFamily="34" charset="0"/>
              <a:buChar char="•"/>
              <a:defRPr/>
            </a:pPr>
            <a:r>
              <a:rPr lang="en-US" dirty="0">
                <a:latin typeface="Arial" panose="020B0604020202020204" pitchFamily="34" charset="0"/>
                <a:ea typeface="ＭＳ Ｐゴシック" pitchFamily="1" charset="-128"/>
                <a:cs typeface="Arial" panose="020B0604020202020204" pitchFamily="34" charset="0"/>
              </a:rPr>
              <a:t>Over 57,000 views</a:t>
            </a:r>
          </a:p>
          <a:p>
            <a:pPr marL="285750" indent="-285750" defTabSz="457200">
              <a:spcBef>
                <a:spcPct val="50000"/>
              </a:spcBef>
              <a:spcAft>
                <a:spcPts val="1800"/>
              </a:spcAft>
              <a:buClr>
                <a:schemeClr val="accent1"/>
              </a:buClr>
              <a:buSzPct val="68000"/>
              <a:buFont typeface="Arial" panose="020B0604020202020204" pitchFamily="34" charset="0"/>
              <a:buChar char="•"/>
              <a:defRPr/>
            </a:pPr>
            <a:r>
              <a:rPr lang="en-US" dirty="0">
                <a:highlight>
                  <a:srgbClr val="FFFF00"/>
                </a:highlight>
                <a:latin typeface="Arial" panose="020B0604020202020204" pitchFamily="34" charset="0"/>
                <a:ea typeface="ＭＳ Ｐゴシック" pitchFamily="1" charset="-128"/>
                <a:cs typeface="Arial" panose="020B0604020202020204" pitchFamily="34" charset="0"/>
              </a:rPr>
              <a:t>Provides additional Workflow Reengineering Worksheets and guidance</a:t>
            </a:r>
          </a:p>
          <a:p>
            <a:pPr marL="285750" indent="-285750" defTabSz="457200">
              <a:lnSpc>
                <a:spcPct val="90000"/>
              </a:lnSpc>
              <a:spcBef>
                <a:spcPct val="50000"/>
              </a:spcBef>
              <a:buClr>
                <a:schemeClr val="accent1"/>
              </a:buClr>
              <a:buSzPct val="68000"/>
              <a:buFont typeface="Arial" panose="020B0604020202020204" pitchFamily="34" charset="0"/>
              <a:buChar char="•"/>
              <a:defRPr/>
            </a:pPr>
            <a:endParaRPr lang="en-US" sz="1600" dirty="0">
              <a:latin typeface="Arial" panose="020B0604020202020204" pitchFamily="34" charset="0"/>
              <a:ea typeface="ＭＳ Ｐゴシック" pitchFamily="1" charset="-128"/>
              <a:cs typeface="Arial" panose="020B0604020202020204" pitchFamily="34" charset="0"/>
            </a:endParaRPr>
          </a:p>
        </p:txBody>
      </p:sp>
    </p:spTree>
    <p:extLst>
      <p:ext uri="{BB962C8B-B14F-4D97-AF65-F5344CB8AC3E}">
        <p14:creationId xmlns:p14="http://schemas.microsoft.com/office/powerpoint/2010/main" val="16977014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F66E3D-254E-AE55-CF87-0EFE5DE3C51F}"/>
            </a:ext>
          </a:extLst>
        </p:cNvPr>
        <p:cNvGrpSpPr/>
        <p:nvPr/>
      </p:nvGrpSpPr>
      <p:grpSpPr>
        <a:xfrm>
          <a:off x="0" y="0"/>
          <a:ext cx="0" cy="0"/>
          <a:chOff x="0" y="0"/>
          <a:chExt cx="0" cy="0"/>
        </a:xfrm>
      </p:grpSpPr>
      <p:sp>
        <p:nvSpPr>
          <p:cNvPr id="44041" name="Slide Number Placeholder 6">
            <a:extLst>
              <a:ext uri="{FF2B5EF4-FFF2-40B4-BE49-F238E27FC236}">
                <a16:creationId xmlns:a16="http://schemas.microsoft.com/office/drawing/2014/main" id="{3740AD00-92E7-33BD-1D8D-174801AFE0A8}"/>
              </a:ext>
            </a:extLst>
          </p:cNvPr>
          <p:cNvSpPr>
            <a:spLocks noGrp="1"/>
          </p:cNvSpPr>
          <p:nvPr>
            <p:ph type="sldNum" sz="quarter" idx="12"/>
          </p:nvPr>
        </p:nvSpPr>
        <p:spPr>
          <a:noFill/>
        </p:spPr>
        <p:txBody>
          <a:bodyPr/>
          <a:lstStyle/>
          <a:p>
            <a:fld id="{B7F1C273-DCC4-3844-ABC2-ACC9D25DA32A}" type="slidenum">
              <a:rPr lang="en-US">
                <a:latin typeface="Tahoma" pitchFamily="1" charset="0"/>
              </a:rPr>
              <a:pPr/>
              <a:t>18</a:t>
            </a:fld>
            <a:endParaRPr lang="en-US">
              <a:latin typeface="Tahoma" pitchFamily="1" charset="0"/>
            </a:endParaRPr>
          </a:p>
        </p:txBody>
      </p:sp>
      <p:sp>
        <p:nvSpPr>
          <p:cNvPr id="5" name="Text Placeholder 3" descr="Rectangle: Click to edit Master text styles&#10;Second level&#10;Third level&#10;Fourth level&#10;Fifth level">
            <a:extLst>
              <a:ext uri="{FF2B5EF4-FFF2-40B4-BE49-F238E27FC236}">
                <a16:creationId xmlns:a16="http://schemas.microsoft.com/office/drawing/2014/main" id="{71AF3E15-5258-B269-4A8A-5B3ECCC04076}"/>
              </a:ext>
            </a:extLst>
          </p:cNvPr>
          <p:cNvSpPr txBox="1">
            <a:spLocks/>
          </p:cNvSpPr>
          <p:nvPr/>
        </p:nvSpPr>
        <p:spPr>
          <a:xfrm>
            <a:off x="4712677" y="1992834"/>
            <a:ext cx="6757013" cy="3713997"/>
          </a:xfrm>
          <a:prstGeom prst="rect">
            <a:avLst/>
          </a:prstGeom>
        </p:spPr>
        <p:txBody>
          <a:bodyPr vert="horz" lIns="91440" tIns="45720" rIns="91440" bIns="45720" rtlCol="0" anchor="t">
            <a:noAutofit/>
          </a:bodyPr>
          <a:lstStyle/>
          <a:p>
            <a:pPr marL="285750" indent="-285750" defTabSz="457200">
              <a:spcBef>
                <a:spcPct val="50000"/>
              </a:spcBef>
              <a:spcAft>
                <a:spcPts val="1800"/>
              </a:spcAft>
              <a:buClr>
                <a:schemeClr val="accent1"/>
              </a:buClr>
              <a:buSzPct val="68000"/>
              <a:buFont typeface="Arial" panose="020B0604020202020204" pitchFamily="34" charset="0"/>
              <a:buChar char="•"/>
              <a:defRPr/>
            </a:pPr>
            <a:r>
              <a:rPr lang="en-US" dirty="0">
                <a:latin typeface="Arial" panose="020B0604020202020204" pitchFamily="34" charset="0"/>
                <a:ea typeface="ＭＳ Ｐゴシック" pitchFamily="1" charset="-128"/>
                <a:cs typeface="Arial" panose="020B0604020202020204" pitchFamily="34" charset="0"/>
              </a:rPr>
              <a:t>Seeded with funding from California Healthcare Foundation (2011-13; final report </a:t>
            </a:r>
            <a:r>
              <a:rPr lang="en-US" dirty="0">
                <a:solidFill>
                  <a:srgbClr val="00B0F0"/>
                </a:solidFill>
                <a:latin typeface="Arial" panose="020B0604020202020204" pitchFamily="34" charset="0"/>
                <a:ea typeface="ＭＳ Ｐゴシック" pitchFamily="1" charset="-128"/>
                <a:cs typeface="Arial" panose="020B0604020202020204" pitchFamily="34" charset="0"/>
                <a:hlinkClick r:id="rId3">
                  <a:extLst>
                    <a:ext uri="{A12FA001-AC4F-418D-AE19-62706E023703}">
                      <ahyp:hlinkClr xmlns:ahyp="http://schemas.microsoft.com/office/drawing/2018/hyperlinkcolor" val="tx"/>
                    </a:ext>
                  </a:extLst>
                </a:hlinkClick>
              </a:rPr>
              <a:t>here</a:t>
            </a:r>
            <a:r>
              <a:rPr lang="en-US" dirty="0">
                <a:latin typeface="Arial" panose="020B0604020202020204" pitchFamily="34" charset="0"/>
                <a:ea typeface="ＭＳ Ｐゴシック" pitchFamily="1" charset="-128"/>
                <a:cs typeface="Arial" panose="020B0604020202020204" pitchFamily="34" charset="0"/>
              </a:rPr>
              <a:t>)</a:t>
            </a:r>
          </a:p>
          <a:p>
            <a:pPr marL="285750" indent="-285750" defTabSz="457200">
              <a:spcBef>
                <a:spcPct val="50000"/>
              </a:spcBef>
              <a:spcAft>
                <a:spcPts val="1800"/>
              </a:spcAft>
              <a:buClr>
                <a:schemeClr val="accent1"/>
              </a:buClr>
              <a:buSzPct val="68000"/>
              <a:buFont typeface="Arial" panose="020B0604020202020204" pitchFamily="34" charset="0"/>
              <a:buChar char="•"/>
              <a:defRPr/>
            </a:pPr>
            <a:r>
              <a:rPr lang="en-US" dirty="0">
                <a:latin typeface="Arial" panose="020B0604020202020204" pitchFamily="34" charset="0"/>
                <a:ea typeface="ＭＳ Ｐゴシック" pitchFamily="1" charset="-128"/>
                <a:cs typeface="Arial" panose="020B0604020202020204" pitchFamily="34" charset="0"/>
              </a:rPr>
              <a:t>Engaged many provider organizations and other stakeholders</a:t>
            </a:r>
          </a:p>
          <a:p>
            <a:pPr marL="285750" indent="-285750" defTabSz="457200">
              <a:spcBef>
                <a:spcPct val="50000"/>
              </a:spcBef>
              <a:spcAft>
                <a:spcPts val="1800"/>
              </a:spcAft>
              <a:buClr>
                <a:schemeClr val="accent1"/>
              </a:buClr>
              <a:buSzPct val="68000"/>
              <a:buFont typeface="Arial" panose="020B0604020202020204" pitchFamily="34" charset="0"/>
              <a:buChar char="•"/>
              <a:defRPr/>
            </a:pPr>
            <a:r>
              <a:rPr lang="en-US" dirty="0">
                <a:highlight>
                  <a:srgbClr val="FFFF00"/>
                </a:highlight>
                <a:latin typeface="Arial" panose="020B0604020202020204" pitchFamily="34" charset="0"/>
                <a:ea typeface="ＭＳ Ｐゴシック" pitchFamily="1" charset="-128"/>
                <a:cs typeface="Arial" panose="020B0604020202020204" pitchFamily="34" charset="0"/>
              </a:rPr>
              <a:t>Drove collaborative efforts to refine and use Workflow Reengineering Worksheets to improve care and quality processes and outcomes</a:t>
            </a:r>
          </a:p>
          <a:p>
            <a:pPr marL="285750" indent="-285750" defTabSz="457200">
              <a:spcBef>
                <a:spcPct val="50000"/>
              </a:spcBef>
              <a:spcAft>
                <a:spcPts val="1800"/>
              </a:spcAft>
              <a:buClr>
                <a:schemeClr val="accent1"/>
              </a:buClr>
              <a:buSzPct val="68000"/>
              <a:buFont typeface="Arial" panose="020B0604020202020204" pitchFamily="34" charset="0"/>
              <a:buChar char="•"/>
              <a:defRPr/>
            </a:pPr>
            <a:r>
              <a:rPr lang="en-US" dirty="0">
                <a:latin typeface="Arial" panose="020B0604020202020204" pitchFamily="34" charset="0"/>
                <a:ea typeface="ＭＳ Ｐゴシック" pitchFamily="1" charset="-128"/>
                <a:cs typeface="Arial" panose="020B0604020202020204" pitchFamily="34" charset="0"/>
              </a:rPr>
              <a:t>Results from CHCF-funded work and many other public and private-funded efforts to use worksheets outlined </a:t>
            </a:r>
            <a:r>
              <a:rPr lang="en-US" dirty="0">
                <a:solidFill>
                  <a:srgbClr val="00B0F0"/>
                </a:solidFill>
                <a:latin typeface="Arial" panose="020B0604020202020204" pitchFamily="34" charset="0"/>
                <a:ea typeface="ＭＳ Ｐゴシック" pitchFamily="1" charset="-128"/>
                <a:cs typeface="Arial" panose="020B0604020202020204" pitchFamily="34" charset="0"/>
                <a:hlinkClick r:id="rId4">
                  <a:extLst>
                    <a:ext uri="{A12FA001-AC4F-418D-AE19-62706E023703}">
                      <ahyp:hlinkClr xmlns:ahyp="http://schemas.microsoft.com/office/drawing/2018/hyperlinkcolor" val="tx"/>
                    </a:ext>
                  </a:extLst>
                </a:hlinkClick>
              </a:rPr>
              <a:t>here</a:t>
            </a:r>
            <a:r>
              <a:rPr lang="en-US" dirty="0">
                <a:latin typeface="Arial" panose="020B0604020202020204" pitchFamily="34" charset="0"/>
                <a:ea typeface="ＭＳ Ｐゴシック" pitchFamily="1" charset="-128"/>
                <a:cs typeface="Arial" panose="020B0604020202020204" pitchFamily="34" charset="0"/>
              </a:rPr>
              <a:t>.</a:t>
            </a:r>
          </a:p>
          <a:p>
            <a:pPr marL="285750" indent="-285750" defTabSz="457200">
              <a:spcBef>
                <a:spcPct val="50000"/>
              </a:spcBef>
              <a:spcAft>
                <a:spcPts val="1800"/>
              </a:spcAft>
              <a:buClr>
                <a:schemeClr val="accent1"/>
              </a:buClr>
              <a:buSzPct val="68000"/>
              <a:buFont typeface="Arial" panose="020B0604020202020204" pitchFamily="34" charset="0"/>
              <a:buChar char="•"/>
              <a:defRPr/>
            </a:pPr>
            <a:endParaRPr lang="en-US" dirty="0">
              <a:highlight>
                <a:srgbClr val="FFFF00"/>
              </a:highlight>
              <a:latin typeface="Arial" panose="020B0604020202020204" pitchFamily="34" charset="0"/>
              <a:ea typeface="ＭＳ Ｐゴシック" pitchFamily="1" charset="-128"/>
              <a:cs typeface="Arial" panose="020B0604020202020204" pitchFamily="34" charset="0"/>
            </a:endParaRPr>
          </a:p>
        </p:txBody>
      </p:sp>
      <p:sp>
        <p:nvSpPr>
          <p:cNvPr id="6" name="TextBox 5">
            <a:extLst>
              <a:ext uri="{FF2B5EF4-FFF2-40B4-BE49-F238E27FC236}">
                <a16:creationId xmlns:a16="http://schemas.microsoft.com/office/drawing/2014/main" id="{6B4E55CB-F62A-A9C9-6CB6-7FFB004F51EE}"/>
              </a:ext>
            </a:extLst>
          </p:cNvPr>
          <p:cNvSpPr txBox="1"/>
          <p:nvPr/>
        </p:nvSpPr>
        <p:spPr>
          <a:xfrm>
            <a:off x="482990" y="1720840"/>
            <a:ext cx="3357489" cy="3416320"/>
          </a:xfrm>
          <a:prstGeom prst="rect">
            <a:avLst/>
          </a:prstGeom>
          <a:noFill/>
          <a:ln>
            <a:solidFill>
              <a:schemeClr val="tx1"/>
            </a:solidFill>
          </a:ln>
        </p:spPr>
        <p:txBody>
          <a:bodyPr wrap="square" rtlCol="0">
            <a:spAutoFit/>
          </a:bodyPr>
          <a:lstStyle/>
          <a:p>
            <a:r>
              <a:rPr lang="en-US" sz="2400" dirty="0">
                <a:solidFill>
                  <a:srgbClr val="00B0F0"/>
                </a:solidFill>
                <a:latin typeface="Arial" panose="020B0604020202020204" pitchFamily="34" charset="0"/>
                <a:ea typeface="ＭＳ Ｐゴシック" pitchFamily="1" charset="-128"/>
                <a:cs typeface="Arial" panose="020B0604020202020204" pitchFamily="34" charset="0"/>
                <a:hlinkClick r:id="rId5">
                  <a:extLst>
                    <a:ext uri="{A12FA001-AC4F-418D-AE19-62706E023703}">
                      <ahyp:hlinkClr xmlns:ahyp="http://schemas.microsoft.com/office/drawing/2018/hyperlinkcolor" val="tx"/>
                    </a:ext>
                  </a:extLst>
                </a:hlinkClick>
              </a:rPr>
              <a:t>Clinical Decision Support Collaborative for Performance Improvement</a:t>
            </a:r>
            <a:endParaRPr lang="en-US" sz="2400" dirty="0">
              <a:solidFill>
                <a:srgbClr val="00B0F0"/>
              </a:solidFill>
              <a:latin typeface="Arial" panose="020B0604020202020204" pitchFamily="34" charset="0"/>
              <a:ea typeface="ＭＳ Ｐゴシック" pitchFamily="1" charset="-128"/>
              <a:cs typeface="Arial" panose="020B0604020202020204" pitchFamily="34" charset="0"/>
            </a:endParaRPr>
          </a:p>
          <a:p>
            <a:endParaRPr lang="en-US" sz="2400" dirty="0">
              <a:solidFill>
                <a:srgbClr val="00B0F0"/>
              </a:solidFill>
              <a:latin typeface="Arial" panose="020B0604020202020204" pitchFamily="34" charset="0"/>
              <a:ea typeface="ＭＳ Ｐゴシック" pitchFamily="1" charset="-128"/>
              <a:cs typeface="Arial" panose="020B0604020202020204" pitchFamily="34" charset="0"/>
            </a:endParaRPr>
          </a:p>
          <a:p>
            <a:r>
              <a:rPr lang="en-US" sz="2400" i="1" dirty="0">
                <a:latin typeface="Arial" panose="020B0604020202020204" pitchFamily="34" charset="0"/>
                <a:ea typeface="ＭＳ Ｐゴシック" pitchFamily="1" charset="-128"/>
                <a:cs typeface="Arial" panose="020B0604020202020204" pitchFamily="34" charset="0"/>
              </a:rPr>
              <a:t>Getting better faster, </a:t>
            </a:r>
            <a:r>
              <a:rPr lang="en-US" sz="2400" i="1" dirty="0" err="1">
                <a:latin typeface="Arial" panose="020B0604020202020204" pitchFamily="34" charset="0"/>
                <a:ea typeface="ＭＳ Ｐゴシック" pitchFamily="1" charset="-128"/>
                <a:cs typeface="Arial" panose="020B0604020202020204" pitchFamily="34" charset="0"/>
              </a:rPr>
              <a:t>together</a:t>
            </a:r>
            <a:r>
              <a:rPr lang="en-US" sz="2400" baseline="30000" dirty="0" err="1">
                <a:latin typeface="Arial" panose="020B0604020202020204" pitchFamily="34" charset="0"/>
                <a:ea typeface="ＭＳ Ｐゴシック" pitchFamily="1" charset="-128"/>
                <a:cs typeface="Arial" panose="020B0604020202020204" pitchFamily="34" charset="0"/>
              </a:rPr>
              <a:t>SM</a:t>
            </a:r>
            <a:endParaRPr lang="en-US" sz="2400" baseline="30000" dirty="0">
              <a:latin typeface="Arial" panose="020B0604020202020204" pitchFamily="34" charset="0"/>
              <a:ea typeface="ＭＳ Ｐゴシック" pitchFamily="1" charset="-128"/>
              <a:cs typeface="Arial" panose="020B0604020202020204" pitchFamily="34" charset="0"/>
            </a:endParaRPr>
          </a:p>
          <a:p>
            <a:endParaRPr lang="en-US" sz="2400" dirty="0">
              <a:latin typeface="Arial" panose="020B0604020202020204" pitchFamily="34" charset="0"/>
              <a:ea typeface="ＭＳ Ｐゴシック" pitchFamily="1" charset="-128"/>
              <a:cs typeface="Arial" panose="020B0604020202020204" pitchFamily="34" charset="0"/>
            </a:endParaRPr>
          </a:p>
          <a:p>
            <a:r>
              <a:rPr lang="en-US" sz="2400" dirty="0">
                <a:latin typeface="Arial" panose="020B0604020202020204" pitchFamily="34" charset="0"/>
                <a:ea typeface="ＭＳ Ｐゴシック" pitchFamily="1" charset="-128"/>
                <a:cs typeface="Arial" panose="020B0604020202020204" pitchFamily="34" charset="0"/>
              </a:rPr>
              <a:t>2011-2019</a:t>
            </a:r>
            <a:endParaRPr lang="en-US" sz="2400" dirty="0"/>
          </a:p>
        </p:txBody>
      </p:sp>
      <p:sp>
        <p:nvSpPr>
          <p:cNvPr id="3" name="Title 1">
            <a:extLst>
              <a:ext uri="{FF2B5EF4-FFF2-40B4-BE49-F238E27FC236}">
                <a16:creationId xmlns:a16="http://schemas.microsoft.com/office/drawing/2014/main" id="{0B09873D-CD46-FB6D-E65A-257C1746ACBB}"/>
              </a:ext>
            </a:extLst>
          </p:cNvPr>
          <p:cNvSpPr>
            <a:spLocks noGrp="1"/>
          </p:cNvSpPr>
          <p:nvPr>
            <p:ph type="title"/>
          </p:nvPr>
        </p:nvSpPr>
        <p:spPr>
          <a:xfrm>
            <a:off x="609600" y="175620"/>
            <a:ext cx="10972800" cy="1143000"/>
          </a:xfrm>
        </p:spPr>
        <p:txBody>
          <a:bodyPr>
            <a:normAutofit fontScale="90000"/>
          </a:bodyPr>
          <a:lstStyle/>
          <a:p>
            <a:r>
              <a:rPr lang="en-US" sz="3700" dirty="0"/>
              <a:t>Foundations for ACT methods / tools: </a:t>
            </a:r>
            <a:br>
              <a:rPr lang="en-US" sz="3700" dirty="0"/>
            </a:br>
            <a:r>
              <a:rPr lang="en-US" sz="3700" dirty="0"/>
              <a:t>Care transformation learning community</a:t>
            </a:r>
          </a:p>
        </p:txBody>
      </p:sp>
    </p:spTree>
    <p:extLst>
      <p:ext uri="{BB962C8B-B14F-4D97-AF65-F5344CB8AC3E}">
        <p14:creationId xmlns:p14="http://schemas.microsoft.com/office/powerpoint/2010/main" val="11157281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F31BA8-3920-CB2A-FF87-7FFC21CF597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3FCE765-BCAE-F708-434C-B64A3075B61F}"/>
              </a:ext>
            </a:extLst>
          </p:cNvPr>
          <p:cNvSpPr>
            <a:spLocks noGrp="1"/>
          </p:cNvSpPr>
          <p:nvPr>
            <p:ph type="title"/>
          </p:nvPr>
        </p:nvSpPr>
        <p:spPr>
          <a:xfrm>
            <a:off x="3848763" y="1317852"/>
            <a:ext cx="4494474" cy="1807185"/>
          </a:xfrm>
        </p:spPr>
        <p:txBody>
          <a:bodyPr>
            <a:normAutofit/>
          </a:bodyPr>
          <a:lstStyle/>
          <a:p>
            <a:r>
              <a:rPr lang="en-US" sz="5400" dirty="0">
                <a:solidFill>
                  <a:srgbClr val="00B0F0"/>
                </a:solidFill>
              </a:rPr>
              <a:t>ACT Approach</a:t>
            </a:r>
          </a:p>
        </p:txBody>
      </p:sp>
    </p:spTree>
    <p:extLst>
      <p:ext uri="{BB962C8B-B14F-4D97-AF65-F5344CB8AC3E}">
        <p14:creationId xmlns:p14="http://schemas.microsoft.com/office/powerpoint/2010/main" val="26301447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1" name="Google Shape;61;p14"/>
          <p:cNvSpPr txBox="1">
            <a:spLocks noGrp="1"/>
          </p:cNvSpPr>
          <p:nvPr>
            <p:ph idx="1"/>
          </p:nvPr>
        </p:nvSpPr>
        <p:spPr>
          <a:xfrm>
            <a:off x="986413" y="1406769"/>
            <a:ext cx="8382000" cy="4735286"/>
          </a:xfrm>
          <a:prstGeom prst="rect">
            <a:avLst/>
          </a:prstGeom>
        </p:spPr>
        <p:txBody>
          <a:bodyPr spcFirstLastPara="1" vert="horz" wrap="square" lIns="91425" tIns="91425" rIns="91425" bIns="91425" anchor="t" anchorCtr="0">
            <a:normAutofit/>
          </a:bodyPr>
          <a:lstStyle/>
          <a:p>
            <a:pPr marL="0" indent="0">
              <a:lnSpc>
                <a:spcPct val="110000"/>
              </a:lnSpc>
              <a:spcBef>
                <a:spcPts val="1200"/>
              </a:spcBef>
              <a:buClr>
                <a:schemeClr val="dk1"/>
              </a:buClr>
              <a:buSzPct val="61111"/>
              <a:buNone/>
            </a:pPr>
            <a:r>
              <a:rPr lang="en" sz="2400" b="1" dirty="0">
                <a:latin typeface="Arial" panose="020B0604020202020204" pitchFamily="34" charset="0"/>
                <a:cs typeface="Arial" panose="020B0604020202020204" pitchFamily="34" charset="0"/>
              </a:rPr>
              <a:t>Aim</a:t>
            </a:r>
            <a:endParaRPr sz="2400" dirty="0">
              <a:latin typeface="Arial" panose="020B0604020202020204" pitchFamily="34" charset="0"/>
              <a:cs typeface="Arial" panose="020B0604020202020204" pitchFamily="34" charset="0"/>
            </a:endParaRPr>
          </a:p>
          <a:p>
            <a:pPr indent="-317182">
              <a:lnSpc>
                <a:spcPct val="110000"/>
              </a:lnSpc>
              <a:spcBef>
                <a:spcPts val="1200"/>
              </a:spcBef>
              <a:buSzPct val="150000"/>
              <a:buFont typeface="Arial" panose="020B0604020202020204" pitchFamily="34" charset="0"/>
              <a:buChar char="•"/>
            </a:pPr>
            <a:r>
              <a:rPr lang="en" sz="2000" dirty="0">
                <a:latin typeface="Arial" panose="020B0604020202020204" pitchFamily="34" charset="0"/>
                <a:cs typeface="Arial" panose="020B0604020202020204" pitchFamily="34" charset="0"/>
              </a:rPr>
              <a:t>Stimulate discussion about joint activities to speed progress to your and ACT care transformation goals</a:t>
            </a:r>
          </a:p>
          <a:p>
            <a:pPr marL="0" indent="0">
              <a:lnSpc>
                <a:spcPct val="110000"/>
              </a:lnSpc>
              <a:spcBef>
                <a:spcPts val="1200"/>
              </a:spcBef>
              <a:buClr>
                <a:schemeClr val="dk1"/>
              </a:buClr>
              <a:buSzPct val="61111"/>
              <a:buNone/>
            </a:pPr>
            <a:r>
              <a:rPr lang="en-US" sz="2400" b="1" dirty="0">
                <a:latin typeface="Arial" panose="020B0604020202020204" pitchFamily="34" charset="0"/>
                <a:cs typeface="Arial" panose="020B0604020202020204" pitchFamily="34" charset="0"/>
              </a:rPr>
              <a:t>Outline</a:t>
            </a:r>
          </a:p>
          <a:p>
            <a:pPr indent="-317182">
              <a:lnSpc>
                <a:spcPct val="110000"/>
              </a:lnSpc>
              <a:spcBef>
                <a:spcPts val="1200"/>
              </a:spcBef>
              <a:buSzPct val="150000"/>
              <a:buFont typeface="Arial" panose="020B0604020202020204" pitchFamily="34" charset="0"/>
              <a:buChar char="•"/>
            </a:pPr>
            <a:r>
              <a:rPr lang="en" sz="2000" dirty="0">
                <a:latin typeface="Arial" panose="020B0604020202020204" pitchFamily="34" charset="0"/>
                <a:cs typeface="Arial" panose="020B0604020202020204" pitchFamily="34" charset="0"/>
              </a:rPr>
              <a:t>Outreach executive summary</a:t>
            </a:r>
          </a:p>
          <a:p>
            <a:pPr indent="-317182">
              <a:lnSpc>
                <a:spcPct val="110000"/>
              </a:lnSpc>
              <a:spcBef>
                <a:spcPts val="1200"/>
              </a:spcBef>
              <a:buSzPct val="150000"/>
              <a:buFont typeface="Arial" panose="020B0604020202020204" pitchFamily="34" charset="0"/>
              <a:buChar char="•"/>
            </a:pPr>
            <a:r>
              <a:rPr lang="en" sz="2000" i="1" dirty="0">
                <a:latin typeface="Arial" panose="020B0604020202020204" pitchFamily="34" charset="0"/>
                <a:cs typeface="Arial" panose="020B0604020202020204" pitchFamily="34" charset="0"/>
              </a:rPr>
              <a:t>Your</a:t>
            </a:r>
            <a:r>
              <a:rPr lang="en" sz="2000" dirty="0">
                <a:latin typeface="Arial" panose="020B0604020202020204" pitchFamily="34" charset="0"/>
                <a:cs typeface="Arial" panose="020B0604020202020204" pitchFamily="34" charset="0"/>
              </a:rPr>
              <a:t> strategic initiatives and challenges</a:t>
            </a:r>
            <a:endParaRPr lang="en" sz="2000" b="1" dirty="0">
              <a:latin typeface="Arial" panose="020B0604020202020204" pitchFamily="34" charset="0"/>
              <a:cs typeface="Arial" panose="020B0604020202020204" pitchFamily="34" charset="0"/>
            </a:endParaRPr>
          </a:p>
          <a:p>
            <a:pPr indent="-317182">
              <a:lnSpc>
                <a:spcPct val="110000"/>
              </a:lnSpc>
              <a:spcBef>
                <a:spcPts val="1200"/>
              </a:spcBef>
              <a:buSzPct val="150000"/>
              <a:buFont typeface="Arial" panose="020B0604020202020204" pitchFamily="34" charset="0"/>
              <a:buChar char="•"/>
            </a:pPr>
            <a:r>
              <a:rPr lang="en" sz="2000" dirty="0">
                <a:latin typeface="Arial" panose="020B0604020202020204" pitchFamily="34" charset="0"/>
                <a:cs typeface="Arial" panose="020B0604020202020204" pitchFamily="34" charset="0"/>
              </a:rPr>
              <a:t>Accelerating Care Transformation (ACT) Initiative overview</a:t>
            </a:r>
            <a:endParaRPr lang="en" sz="2000" dirty="0">
              <a:solidFill>
                <a:schemeClr val="accent5">
                  <a:lumMod val="60000"/>
                  <a:lumOff val="40000"/>
                </a:schemeClr>
              </a:solidFill>
              <a:latin typeface="Arial" panose="020B0604020202020204" pitchFamily="34" charset="0"/>
              <a:cs typeface="Arial" panose="020B0604020202020204" pitchFamily="34" charset="0"/>
            </a:endParaRPr>
          </a:p>
          <a:p>
            <a:pPr indent="-317182">
              <a:lnSpc>
                <a:spcPct val="120000"/>
              </a:lnSpc>
              <a:spcBef>
                <a:spcPts val="1200"/>
              </a:spcBef>
              <a:buSzPct val="150000"/>
              <a:buFont typeface="Arial" panose="020B0604020202020204" pitchFamily="34" charset="0"/>
              <a:buChar char="•"/>
            </a:pPr>
            <a:r>
              <a:rPr lang="en-US" sz="2000" dirty="0">
                <a:latin typeface="Arial" panose="020B0604020202020204" pitchFamily="34" charset="0"/>
                <a:cs typeface="Arial" panose="020B0604020202020204" pitchFamily="34" charset="0"/>
              </a:rPr>
              <a:t>Fostering discussion and brainstorming about synergies</a:t>
            </a:r>
          </a:p>
        </p:txBody>
      </p:sp>
      <p:sp>
        <p:nvSpPr>
          <p:cNvPr id="60" name="Google Shape;60;p14"/>
          <p:cNvSpPr txBox="1">
            <a:spLocks noGrp="1"/>
          </p:cNvSpPr>
          <p:nvPr>
            <p:ph type="title"/>
          </p:nvPr>
        </p:nvSpPr>
        <p:spPr>
          <a:xfrm>
            <a:off x="1981200" y="152400"/>
            <a:ext cx="8229600" cy="1143000"/>
          </a:xfrm>
          <a:prstGeom prst="rect">
            <a:avLst/>
          </a:prstGeom>
        </p:spPr>
        <p:txBody>
          <a:bodyPr spcFirstLastPara="1" vert="horz" wrap="square" lIns="91425" tIns="91425" rIns="91425" bIns="91425" rtlCol="0" anchor="t" anchorCtr="0">
            <a:normAutofit/>
            <a:scene3d>
              <a:camera prst="orthographicFront"/>
              <a:lightRig rig="soft" dir="t"/>
            </a:scene3d>
            <a:sp3d prstMaterial="softEdge">
              <a:bevelT w="25400" h="25400"/>
            </a:sp3d>
          </a:bodyPr>
          <a:lstStyle/>
          <a:p>
            <a:r>
              <a:rPr lang="en" dirty="0"/>
              <a:t>Deck aim/outline</a:t>
            </a:r>
            <a:endParaRPr dirty="0"/>
          </a:p>
        </p:txBody>
      </p:sp>
      <p:sp>
        <p:nvSpPr>
          <p:cNvPr id="3" name="Slide Number Placeholder 2">
            <a:extLst>
              <a:ext uri="{FF2B5EF4-FFF2-40B4-BE49-F238E27FC236}">
                <a16:creationId xmlns:a16="http://schemas.microsoft.com/office/drawing/2014/main" id="{9BC78E37-B50F-CAAF-B057-F7AF4DFC646A}"/>
              </a:ext>
            </a:extLst>
          </p:cNvPr>
          <p:cNvSpPr>
            <a:spLocks noGrp="1"/>
          </p:cNvSpPr>
          <p:nvPr>
            <p:ph type="sldNum" sz="quarter" idx="12"/>
          </p:nvPr>
        </p:nvSpPr>
        <p:spPr/>
        <p:txBody>
          <a:bodyPr/>
          <a:lstStyle/>
          <a:p>
            <a:fld id="{D3A33D7C-B140-4FDD-A534-AAA09C8D9533}" type="slidenum">
              <a:rPr lang="en-US" smtClean="0"/>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CB839D0-8268-88D7-0785-586C34C261E4}"/>
              </a:ext>
            </a:extLst>
          </p:cNvPr>
          <p:cNvSpPr>
            <a:spLocks noGrp="1"/>
          </p:cNvSpPr>
          <p:nvPr>
            <p:ph type="title"/>
          </p:nvPr>
        </p:nvSpPr>
        <p:spPr/>
        <p:txBody>
          <a:bodyPr>
            <a:normAutofit fontScale="90000"/>
          </a:bodyPr>
          <a:lstStyle/>
          <a:p>
            <a:r>
              <a:rPr lang="en-US" sz="3600" dirty="0"/>
              <a:t>ACT supports activities needed to improve outcomes and strengthen Learning Health Systems</a:t>
            </a:r>
            <a:endParaRPr lang="en-US" dirty="0"/>
          </a:p>
        </p:txBody>
      </p:sp>
      <p:sp>
        <p:nvSpPr>
          <p:cNvPr id="4" name="Slide Number Placeholder 3">
            <a:extLst>
              <a:ext uri="{FF2B5EF4-FFF2-40B4-BE49-F238E27FC236}">
                <a16:creationId xmlns:a16="http://schemas.microsoft.com/office/drawing/2014/main" id="{35D86058-2489-E4E7-5AC9-2077C0EFADAB}"/>
              </a:ext>
            </a:extLst>
          </p:cNvPr>
          <p:cNvSpPr>
            <a:spLocks noGrp="1"/>
          </p:cNvSpPr>
          <p:nvPr>
            <p:ph type="sldNum" sz="quarter" idx="12"/>
          </p:nvPr>
        </p:nvSpPr>
        <p:spPr/>
        <p:txBody>
          <a:bodyPr/>
          <a:lstStyle/>
          <a:p>
            <a:fld id="{D3A33D7C-B140-4FDD-A534-AAA09C8D9533}" type="slidenum">
              <a:rPr lang="en-US" smtClean="0"/>
              <a:pPr/>
              <a:t>20</a:t>
            </a:fld>
            <a:endParaRPr lang="en-US" dirty="0"/>
          </a:p>
        </p:txBody>
      </p:sp>
      <p:pic>
        <p:nvPicPr>
          <p:cNvPr id="1026" name="Picture 2">
            <a:extLst>
              <a:ext uri="{FF2B5EF4-FFF2-40B4-BE49-F238E27FC236}">
                <a16:creationId xmlns:a16="http://schemas.microsoft.com/office/drawing/2014/main" id="{604081E3-EA54-D3D3-EE9F-66FE83F49AB2}"/>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5650177" y="1417638"/>
            <a:ext cx="5336274" cy="532808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1EEB988-5303-7CD3-9AD9-71AE34B928BE}"/>
              </a:ext>
            </a:extLst>
          </p:cNvPr>
          <p:cNvSpPr txBox="1"/>
          <p:nvPr/>
        </p:nvSpPr>
        <p:spPr>
          <a:xfrm>
            <a:off x="405114" y="1958024"/>
            <a:ext cx="4977114" cy="1785104"/>
          </a:xfrm>
          <a:prstGeom prst="rect">
            <a:avLst/>
          </a:prstGeom>
          <a:noFill/>
        </p:spPr>
        <p:txBody>
          <a:bodyPr wrap="square" rtlCol="0">
            <a:spAutoFit/>
          </a:bodyPr>
          <a:lstStyle/>
          <a:p>
            <a:r>
              <a:rPr lang="en-US" sz="2000" dirty="0">
                <a:solidFill>
                  <a:srgbClr val="00B0F0"/>
                </a:solidFill>
                <a:latin typeface="Arial" panose="020B0604020202020204" pitchFamily="34" charset="0"/>
                <a:cs typeface="Arial" panose="020B0604020202020204" pitchFamily="34" charset="0"/>
              </a:rPr>
              <a:t>ACT’s ‘Special Sauce’ is a </a:t>
            </a:r>
            <a:r>
              <a:rPr lang="en-US" sz="2000" i="1" dirty="0">
                <a:solidFill>
                  <a:srgbClr val="00B0F0"/>
                </a:solidFill>
                <a:latin typeface="Arial" panose="020B0604020202020204" pitchFamily="34" charset="0"/>
                <a:cs typeface="Arial" panose="020B0604020202020204" pitchFamily="34" charset="0"/>
              </a:rPr>
              <a:t>proven framework, methodology, and toolset </a:t>
            </a:r>
            <a:r>
              <a:rPr lang="en-US" sz="2000" dirty="0">
                <a:solidFill>
                  <a:srgbClr val="00B0F0"/>
                </a:solidFill>
                <a:latin typeface="Arial" panose="020B0604020202020204" pitchFamily="34" charset="0"/>
                <a:cs typeface="Arial" panose="020B0604020202020204" pitchFamily="34" charset="0"/>
              </a:rPr>
              <a:t>for </a:t>
            </a:r>
            <a:r>
              <a:rPr lang="en-US" sz="2000" i="1" dirty="0">
                <a:solidFill>
                  <a:srgbClr val="00B0F0"/>
                </a:solidFill>
                <a:latin typeface="Arial" panose="020B0604020202020204" pitchFamily="34" charset="0"/>
                <a:cs typeface="Arial" panose="020B0604020202020204" pitchFamily="34" charset="0"/>
              </a:rPr>
              <a:t>reengineering workflows</a:t>
            </a:r>
          </a:p>
          <a:p>
            <a:endParaRPr lang="en-US" dirty="0">
              <a:latin typeface="Arial" panose="020B0604020202020204" pitchFamily="34" charset="0"/>
              <a:cs typeface="Arial" panose="020B0604020202020204" pitchFamily="34" charset="0"/>
            </a:endParaRPr>
          </a:p>
          <a:p>
            <a:r>
              <a:rPr lang="en-US" sz="1600" i="1" dirty="0">
                <a:latin typeface="Arial" panose="020B0604020202020204" pitchFamily="34" charset="0"/>
                <a:cs typeface="Arial" panose="020B0604020202020204" pitchFamily="34" charset="0"/>
              </a:rPr>
              <a:t>This underpins, augments, and integrates all ACT care transformation support activities</a:t>
            </a:r>
          </a:p>
        </p:txBody>
      </p:sp>
    </p:spTree>
    <p:extLst>
      <p:ext uri="{BB962C8B-B14F-4D97-AF65-F5344CB8AC3E}">
        <p14:creationId xmlns:p14="http://schemas.microsoft.com/office/powerpoint/2010/main" val="1774753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E40E689-F84A-3C9B-E582-A857C6D2E286}"/>
              </a:ext>
            </a:extLst>
          </p:cNvPr>
          <p:cNvSpPr>
            <a:spLocks noGrp="1"/>
          </p:cNvSpPr>
          <p:nvPr>
            <p:ph type="title"/>
          </p:nvPr>
        </p:nvSpPr>
        <p:spPr>
          <a:xfrm>
            <a:off x="464949" y="96436"/>
            <a:ext cx="11727051" cy="941951"/>
          </a:xfrm>
        </p:spPr>
        <p:txBody>
          <a:bodyPr>
            <a:noAutofit/>
          </a:bodyPr>
          <a:lstStyle/>
          <a:p>
            <a:r>
              <a:rPr lang="en-US" sz="2800" dirty="0"/>
              <a:t>ACT support: implement, refine, scale care transformation &amp; LHSs </a:t>
            </a:r>
            <a:r>
              <a:rPr lang="en-US" sz="2400" i="1" dirty="0"/>
              <a:t>while strengthening partners</a:t>
            </a:r>
            <a:r>
              <a:rPr lang="en-US" sz="2400" i="1"/>
              <a:t>’ business </a:t>
            </a:r>
            <a:r>
              <a:rPr lang="en-US" sz="2400" i="1" dirty="0"/>
              <a:t>performance</a:t>
            </a:r>
            <a:endParaRPr lang="en-US" sz="2400" dirty="0"/>
          </a:p>
        </p:txBody>
      </p:sp>
      <p:graphicFrame>
        <p:nvGraphicFramePr>
          <p:cNvPr id="5" name="Content Placeholder 4">
            <a:extLst>
              <a:ext uri="{FF2B5EF4-FFF2-40B4-BE49-F238E27FC236}">
                <a16:creationId xmlns:a16="http://schemas.microsoft.com/office/drawing/2014/main" id="{3E25BD4B-A0CC-0233-404E-515D3EFAAC0C}"/>
              </a:ext>
            </a:extLst>
          </p:cNvPr>
          <p:cNvGraphicFramePr>
            <a:graphicFrameLocks noGrp="1"/>
          </p:cNvGraphicFramePr>
          <p:nvPr>
            <p:ph idx="1"/>
            <p:extLst>
              <p:ext uri="{D42A27DB-BD31-4B8C-83A1-F6EECF244321}">
                <p14:modId xmlns:p14="http://schemas.microsoft.com/office/powerpoint/2010/main" val="3511599303"/>
              </p:ext>
            </p:extLst>
          </p:nvPr>
        </p:nvGraphicFramePr>
        <p:xfrm>
          <a:off x="0" y="1038386"/>
          <a:ext cx="12192000" cy="57231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Oval 6">
            <a:extLst>
              <a:ext uri="{FF2B5EF4-FFF2-40B4-BE49-F238E27FC236}">
                <a16:creationId xmlns:a16="http://schemas.microsoft.com/office/drawing/2014/main" id="{3059CBAE-196C-74B7-95A3-33FAADA5185C}"/>
              </a:ext>
            </a:extLst>
          </p:cNvPr>
          <p:cNvSpPr/>
          <p:nvPr/>
        </p:nvSpPr>
        <p:spPr>
          <a:xfrm>
            <a:off x="2743200" y="2098623"/>
            <a:ext cx="6815138" cy="3720991"/>
          </a:xfrm>
          <a:prstGeom prst="ellipse">
            <a:avLst/>
          </a:prstGeom>
          <a:noFill/>
          <a:ln w="60325" cap="flat">
            <a:solidFill>
              <a:schemeClr val="tx1"/>
            </a:solidFill>
            <a:prstDash val="solid"/>
            <a:extLst>
              <a:ext uri="{C807C97D-BFC1-408E-A445-0C87EB9F89A2}">
                <ask:lineSketchStyleProps xmlns:ask="http://schemas.microsoft.com/office/drawing/2018/sketchyshapes" sd="1219033472">
                  <a:custGeom>
                    <a:avLst/>
                    <a:gdLst>
                      <a:gd name="connsiteX0" fmla="*/ 0 w 11096787"/>
                      <a:gd name="connsiteY0" fmla="*/ 2685526 h 5371052"/>
                      <a:gd name="connsiteX1" fmla="*/ 5548394 w 11096787"/>
                      <a:gd name="connsiteY1" fmla="*/ 0 h 5371052"/>
                      <a:gd name="connsiteX2" fmla="*/ 11096788 w 11096787"/>
                      <a:gd name="connsiteY2" fmla="*/ 2685526 h 5371052"/>
                      <a:gd name="connsiteX3" fmla="*/ 5548394 w 11096787"/>
                      <a:gd name="connsiteY3" fmla="*/ 5371052 h 5371052"/>
                      <a:gd name="connsiteX4" fmla="*/ 0 w 11096787"/>
                      <a:gd name="connsiteY4" fmla="*/ 2685526 h 53710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96787" h="5371052" extrusionOk="0">
                        <a:moveTo>
                          <a:pt x="0" y="2685526"/>
                        </a:moveTo>
                        <a:cubicBezTo>
                          <a:pt x="-367699" y="975546"/>
                          <a:pt x="2289782" y="72931"/>
                          <a:pt x="5548394" y="0"/>
                        </a:cubicBezTo>
                        <a:cubicBezTo>
                          <a:pt x="8697041" y="17759"/>
                          <a:pt x="10995064" y="1205586"/>
                          <a:pt x="11096788" y="2685526"/>
                        </a:cubicBezTo>
                        <a:cubicBezTo>
                          <a:pt x="10870398" y="4389783"/>
                          <a:pt x="8573218" y="5589207"/>
                          <a:pt x="5548394" y="5371052"/>
                        </a:cubicBezTo>
                        <a:cubicBezTo>
                          <a:pt x="2270397" y="5254129"/>
                          <a:pt x="174538" y="4252097"/>
                          <a:pt x="0" y="2685526"/>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C5B26B3-A733-5AAC-0365-82BD03543D90}"/>
              </a:ext>
            </a:extLst>
          </p:cNvPr>
          <p:cNvSpPr txBox="1"/>
          <p:nvPr/>
        </p:nvSpPr>
        <p:spPr>
          <a:xfrm>
            <a:off x="4511354" y="2504948"/>
            <a:ext cx="3169291"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ACT-fostered Collaborations</a:t>
            </a:r>
          </a:p>
        </p:txBody>
      </p:sp>
      <p:sp>
        <p:nvSpPr>
          <p:cNvPr id="9" name="TextBox 8">
            <a:extLst>
              <a:ext uri="{FF2B5EF4-FFF2-40B4-BE49-F238E27FC236}">
                <a16:creationId xmlns:a16="http://schemas.microsoft.com/office/drawing/2014/main" id="{5EC82EAD-3F3B-7EC5-C542-ED29F635206C}"/>
              </a:ext>
            </a:extLst>
          </p:cNvPr>
          <p:cNvSpPr txBox="1"/>
          <p:nvPr/>
        </p:nvSpPr>
        <p:spPr>
          <a:xfrm>
            <a:off x="3213033" y="4619344"/>
            <a:ext cx="5789748" cy="646331"/>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Leverage Proven Workflow Reengineering Approaches (Transformation Playbooks)</a:t>
            </a:r>
          </a:p>
        </p:txBody>
      </p:sp>
    </p:spTree>
    <p:extLst>
      <p:ext uri="{BB962C8B-B14F-4D97-AF65-F5344CB8AC3E}">
        <p14:creationId xmlns:p14="http://schemas.microsoft.com/office/powerpoint/2010/main" val="8441078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982CEE1-61C6-6B37-4039-D320D8F3C955}"/>
              </a:ext>
            </a:extLst>
          </p:cNvPr>
          <p:cNvSpPr>
            <a:spLocks noGrp="1"/>
          </p:cNvSpPr>
          <p:nvPr>
            <p:ph idx="1"/>
          </p:nvPr>
        </p:nvSpPr>
        <p:spPr>
          <a:xfrm>
            <a:off x="609600" y="1308881"/>
            <a:ext cx="10972800" cy="5002598"/>
          </a:xfrm>
        </p:spPr>
        <p:txBody>
          <a:bodyPr>
            <a:normAutofit/>
          </a:bodyPr>
          <a:lstStyle/>
          <a:p>
            <a:r>
              <a:rPr lang="en-US" sz="2000" b="1" dirty="0">
                <a:latin typeface="Arial" panose="020B0604020202020204" pitchFamily="34" charset="0"/>
                <a:cs typeface="Arial" panose="020B0604020202020204" pitchFamily="34" charset="0"/>
              </a:rPr>
              <a:t>Shared Vision / Culture</a:t>
            </a:r>
          </a:p>
          <a:p>
            <a:pPr lvl="1">
              <a:spcAft>
                <a:spcPts val="300"/>
              </a:spcAft>
            </a:pPr>
            <a:r>
              <a:rPr lang="en-US" sz="1800" dirty="0">
                <a:latin typeface="Arial" panose="020B0604020202020204" pitchFamily="34" charset="0"/>
                <a:cs typeface="Arial" panose="020B0604020202020204" pitchFamily="34" charset="0"/>
              </a:rPr>
              <a:t>Build/ Document/ Leverage Stakeholder Consensus: what we’re doing; why; how </a:t>
            </a:r>
          </a:p>
          <a:p>
            <a:pPr lvl="1">
              <a:spcBef>
                <a:spcPts val="0"/>
              </a:spcBef>
              <a:spcAft>
                <a:spcPts val="600"/>
              </a:spcAft>
            </a:pPr>
            <a:r>
              <a:rPr lang="en-US" sz="1800" dirty="0">
                <a:solidFill>
                  <a:srgbClr val="00B0F0"/>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Project Charter Template</a:t>
            </a:r>
            <a:r>
              <a:rPr lang="en-US" sz="1800" dirty="0">
                <a:solidFill>
                  <a:srgbClr val="00B0F0"/>
                </a:solidFill>
                <a:latin typeface="Arial" panose="020B0604020202020204" pitchFamily="34" charset="0"/>
                <a:cs typeface="Arial" panose="020B0604020202020204" pitchFamily="34" charset="0"/>
              </a:rPr>
              <a:t>, </a:t>
            </a:r>
            <a:r>
              <a:rPr lang="en-US" sz="1800" dirty="0">
                <a:solidFill>
                  <a:srgbClr val="00B0F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Culture Playbook</a:t>
            </a:r>
            <a:endParaRPr lang="en-US" sz="1800" dirty="0">
              <a:solidFill>
                <a:srgbClr val="00B0F0"/>
              </a:solidFill>
              <a:latin typeface="Arial" panose="020B0604020202020204" pitchFamily="34" charset="0"/>
              <a:cs typeface="Arial" panose="020B0604020202020204" pitchFamily="34" charset="0"/>
            </a:endParaRPr>
          </a:p>
          <a:p>
            <a:pPr>
              <a:spcBef>
                <a:spcPts val="1000"/>
              </a:spcBef>
            </a:pPr>
            <a:r>
              <a:rPr lang="en-US" sz="2000" b="1" dirty="0">
                <a:latin typeface="Arial" panose="020B0604020202020204" pitchFamily="34" charset="0"/>
                <a:cs typeface="Arial" panose="020B0604020202020204" pitchFamily="34" charset="0"/>
              </a:rPr>
              <a:t>Project and Program Management</a:t>
            </a:r>
          </a:p>
          <a:p>
            <a:pPr lvl="1">
              <a:spcAft>
                <a:spcPts val="300"/>
              </a:spcAft>
            </a:pPr>
            <a:r>
              <a:rPr lang="en-US" sz="1800" dirty="0">
                <a:latin typeface="Arial" panose="020B0604020202020204" pitchFamily="34" charset="0"/>
                <a:cs typeface="Arial" panose="020B0604020202020204" pitchFamily="34" charset="0"/>
              </a:rPr>
              <a:t>Robustly manage individual improvement projects </a:t>
            </a:r>
            <a:r>
              <a:rPr lang="en-US" sz="1800" i="1" dirty="0">
                <a:latin typeface="Arial" panose="020B0604020202020204" pitchFamily="34" charset="0"/>
                <a:cs typeface="Arial" panose="020B0604020202020204" pitchFamily="34" charset="0"/>
              </a:rPr>
              <a:t>and</a:t>
            </a:r>
            <a:r>
              <a:rPr lang="en-US" sz="1800" dirty="0">
                <a:latin typeface="Arial" panose="020B0604020202020204" pitchFamily="34" charset="0"/>
                <a:cs typeface="Arial" panose="020B0604020202020204" pitchFamily="34" charset="0"/>
              </a:rPr>
              <a:t> synergies across efforts</a:t>
            </a:r>
          </a:p>
          <a:p>
            <a:pPr lvl="1">
              <a:spcBef>
                <a:spcPts val="0"/>
              </a:spcBef>
              <a:spcAft>
                <a:spcPts val="600"/>
              </a:spcAft>
            </a:pPr>
            <a:r>
              <a:rPr lang="en-US" sz="1800" dirty="0">
                <a:solidFill>
                  <a:srgbClr val="00B0F0"/>
                </a:solidFill>
                <a:latin typeface="Arial" panose="020B0604020202020204" pitchFamily="34" charset="0"/>
                <a:cs typeface="Arial" panose="020B0604020202020204" pitchFamily="34" charset="0"/>
              </a:rPr>
              <a:t>E.g., Guidance/tools from HIMSS improving outcomes </a:t>
            </a:r>
            <a:r>
              <a:rPr lang="en-US" sz="1800" dirty="0">
                <a:solidFill>
                  <a:srgbClr val="00B0F0"/>
                </a:solidFill>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Guidebook</a:t>
            </a:r>
            <a:r>
              <a:rPr lang="en-US" sz="1800" dirty="0">
                <a:solidFill>
                  <a:srgbClr val="00B0F0"/>
                </a:solidFill>
                <a:latin typeface="Arial" panose="020B0604020202020204" pitchFamily="34" charset="0"/>
                <a:cs typeface="Arial" panose="020B0604020202020204" pitchFamily="34" charset="0"/>
              </a:rPr>
              <a:t> [Osheroff 2012]</a:t>
            </a:r>
          </a:p>
          <a:p>
            <a:pPr>
              <a:spcBef>
                <a:spcPts val="1000"/>
              </a:spcBef>
            </a:pPr>
            <a:r>
              <a:rPr lang="en-US" sz="2000" b="1" dirty="0">
                <a:latin typeface="Arial" panose="020B0604020202020204" pitchFamily="34" charset="0"/>
                <a:cs typeface="Arial" panose="020B0604020202020204" pitchFamily="34" charset="0"/>
              </a:rPr>
              <a:t>Workflow Reengineering Frameworks, Methods, and Tools</a:t>
            </a:r>
          </a:p>
          <a:p>
            <a:pPr lvl="1">
              <a:spcAft>
                <a:spcPts val="300"/>
              </a:spcAft>
            </a:pPr>
            <a:r>
              <a:rPr lang="en-US" sz="1800" dirty="0">
                <a:latin typeface="Arial" panose="020B0604020202020204" pitchFamily="34" charset="0"/>
                <a:cs typeface="Arial" panose="020B0604020202020204" pitchFamily="34" charset="0"/>
              </a:rPr>
              <a:t>Analyze and improve target-related workflow / information flow</a:t>
            </a:r>
          </a:p>
          <a:p>
            <a:pPr lvl="1">
              <a:spcBef>
                <a:spcPts val="0"/>
              </a:spcBef>
              <a:spcAft>
                <a:spcPts val="600"/>
              </a:spcAft>
            </a:pPr>
            <a:r>
              <a:rPr lang="en-US" sz="1800" dirty="0">
                <a:solidFill>
                  <a:srgbClr val="00B0F0"/>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Workflow Reengineering Worksheets</a:t>
            </a:r>
            <a:r>
              <a:rPr lang="en-US" sz="1800" dirty="0">
                <a:solidFill>
                  <a:srgbClr val="00B0F0"/>
                </a:solidFill>
                <a:latin typeface="Arial" panose="020B0604020202020204" pitchFamily="34" charset="0"/>
                <a:cs typeface="Arial" panose="020B0604020202020204" pitchFamily="34" charset="0"/>
              </a:rPr>
              <a:t> (WRWs)</a:t>
            </a:r>
          </a:p>
          <a:p>
            <a:pPr>
              <a:spcBef>
                <a:spcPts val="1000"/>
              </a:spcBef>
            </a:pPr>
            <a:r>
              <a:rPr lang="en-US" sz="2000" b="1" dirty="0">
                <a:latin typeface="Arial" panose="020B0604020202020204" pitchFamily="34" charset="0"/>
                <a:cs typeface="Arial" panose="020B0604020202020204" pitchFamily="34" charset="0"/>
              </a:rPr>
              <a:t>Collaboration</a:t>
            </a:r>
          </a:p>
          <a:p>
            <a:pPr lvl="1">
              <a:spcAft>
                <a:spcPts val="300"/>
              </a:spcAft>
            </a:pPr>
            <a:r>
              <a:rPr lang="en-US" sz="1800" dirty="0">
                <a:latin typeface="Arial" panose="020B0604020202020204" pitchFamily="34" charset="0"/>
                <a:cs typeface="Arial" panose="020B0604020202020204" pitchFamily="34" charset="0"/>
              </a:rPr>
              <a:t>Enhance and leverage innovation through robust cross-fertilization, e.g., </a:t>
            </a:r>
            <a:r>
              <a:rPr lang="en-US" sz="1800" dirty="0">
                <a:solidFill>
                  <a:srgbClr val="00B0F0"/>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‘Puzzle Piece’ spreadsheet</a:t>
            </a:r>
            <a:r>
              <a:rPr lang="en-US" sz="1800" dirty="0">
                <a:latin typeface="Arial" panose="020B0604020202020204" pitchFamily="34" charset="0"/>
                <a:cs typeface="Arial" panose="020B0604020202020204" pitchFamily="34" charset="0"/>
              </a:rPr>
              <a:t>,</a:t>
            </a:r>
          </a:p>
          <a:p>
            <a:pPr lvl="1">
              <a:spcBef>
                <a:spcPts val="0"/>
              </a:spcBef>
              <a:spcAft>
                <a:spcPts val="600"/>
              </a:spcAft>
            </a:pPr>
            <a:r>
              <a:rPr lang="en-US" sz="1800" dirty="0">
                <a:solidFill>
                  <a:srgbClr val="00B0F0"/>
                </a:solidFill>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Collaboration Whiteboards</a:t>
            </a:r>
            <a:r>
              <a:rPr lang="en-US" sz="1800" dirty="0">
                <a:latin typeface="Arial" panose="020B0604020202020204" pitchFamily="34" charset="0"/>
                <a:cs typeface="Arial" panose="020B0604020202020204" pitchFamily="34" charset="0"/>
              </a:rPr>
              <a:t>,</a:t>
            </a:r>
            <a:r>
              <a:rPr lang="en-US" sz="1800" dirty="0">
                <a:solidFill>
                  <a:srgbClr val="00B0F0"/>
                </a:solidFill>
                <a:latin typeface="Arial" panose="020B0604020202020204" pitchFamily="34" charset="0"/>
                <a:cs typeface="Arial" panose="020B0604020202020204" pitchFamily="34" charset="0"/>
              </a:rPr>
              <a:t> </a:t>
            </a:r>
            <a:r>
              <a:rPr lang="en-US" sz="1800" dirty="0">
                <a:solidFill>
                  <a:srgbClr val="000000"/>
                </a:solidFill>
                <a:latin typeface="Arial" panose="020B0604020202020204" pitchFamily="34" charset="0"/>
                <a:cs typeface="Arial" panose="020B0604020202020204" pitchFamily="34" charset="0"/>
              </a:rPr>
              <a:t>Transformation Initiative Catalog (</a:t>
            </a:r>
            <a:r>
              <a:rPr lang="en-US" sz="1800" dirty="0">
                <a:solidFill>
                  <a:srgbClr val="00B0F0"/>
                </a:solidFill>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intake form</a:t>
            </a:r>
            <a:r>
              <a:rPr lang="en-US" sz="1800" dirty="0">
                <a:solidFill>
                  <a:srgbClr val="00B0F0"/>
                </a:solidFill>
                <a:latin typeface="Arial" panose="020B0604020202020204" pitchFamily="34" charset="0"/>
                <a:cs typeface="Arial" panose="020B0604020202020204" pitchFamily="34" charset="0"/>
              </a:rPr>
              <a:t>, </a:t>
            </a:r>
            <a:r>
              <a:rPr lang="en-US" sz="1800" dirty="0">
                <a:solidFill>
                  <a:srgbClr val="00B0F0"/>
                </a:solidFill>
                <a:latin typeface="Arial" panose="020B0604020202020204" pitchFamily="34" charset="0"/>
                <a:cs typeface="Arial" panose="020B0604020202020204" pitchFamily="34" charset="0"/>
                <a:hlinkClick r:id="rId10">
                  <a:extLst>
                    <a:ext uri="{A12FA001-AC4F-418D-AE19-62706E023703}">
                      <ahyp:hlinkClr xmlns:ahyp="http://schemas.microsoft.com/office/drawing/2018/hyperlinkcolor" val="tx"/>
                    </a:ext>
                  </a:extLst>
                </a:hlinkClick>
              </a:rPr>
              <a:t>results</a:t>
            </a:r>
            <a:r>
              <a:rPr lang="en-US" sz="1800" dirty="0">
                <a:solidFill>
                  <a:srgbClr val="000000"/>
                </a:solidFill>
                <a:latin typeface="Arial" panose="020B0604020202020204" pitchFamily="34" charset="0"/>
                <a:cs typeface="Arial" panose="020B0604020202020204" pitchFamily="34" charset="0"/>
              </a:rPr>
              <a:t>);</a:t>
            </a:r>
          </a:p>
          <a:p>
            <a:pPr lvl="1">
              <a:spcBef>
                <a:spcPts val="0"/>
              </a:spcBef>
              <a:spcAft>
                <a:spcPts val="600"/>
              </a:spcAft>
            </a:pPr>
            <a:r>
              <a:rPr lang="en-US" sz="1800" dirty="0">
                <a:solidFill>
                  <a:srgbClr val="00B0F0"/>
                </a:solidFill>
                <a:latin typeface="Arial" panose="020B0604020202020204" pitchFamily="34" charset="0"/>
                <a:cs typeface="Arial" panose="020B0604020202020204" pitchFamily="34" charset="0"/>
                <a:hlinkClick r:id="rId11">
                  <a:extLst>
                    <a:ext uri="{A12FA001-AC4F-418D-AE19-62706E023703}">
                      <ahyp:hlinkClr xmlns:ahyp="http://schemas.microsoft.com/office/drawing/2018/hyperlinkcolor" val="tx"/>
                    </a:ext>
                  </a:extLst>
                </a:hlinkClick>
              </a:rPr>
              <a:t>ACT Response</a:t>
            </a:r>
            <a:r>
              <a:rPr lang="en-US" sz="1800" dirty="0">
                <a:solidFill>
                  <a:srgbClr val="00B0F0"/>
                </a:solidFill>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to </a:t>
            </a:r>
            <a:r>
              <a:rPr lang="en-US" sz="1800" dirty="0">
                <a:solidFill>
                  <a:srgbClr val="00B0F0"/>
                </a:solidFill>
                <a:latin typeface="Arial" panose="020B0604020202020204" pitchFamily="34" charset="0"/>
                <a:cs typeface="Arial" panose="020B0604020202020204" pitchFamily="34" charset="0"/>
                <a:hlinkClick r:id="rId12">
                  <a:extLst>
                    <a:ext uri="{A12FA001-AC4F-418D-AE19-62706E023703}">
                      <ahyp:hlinkClr xmlns:ahyp="http://schemas.microsoft.com/office/drawing/2018/hyperlinkcolor" val="tx"/>
                    </a:ext>
                  </a:extLst>
                </a:hlinkClick>
              </a:rPr>
              <a:t>CMS RFI</a:t>
            </a:r>
            <a:r>
              <a:rPr lang="en-US" sz="1800" dirty="0">
                <a:solidFill>
                  <a:srgbClr val="00B0F0"/>
                </a:solidFill>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on the Health Technology Ecosystem</a:t>
            </a:r>
            <a:r>
              <a:rPr lang="en-US" sz="1800" dirty="0">
                <a:solidFill>
                  <a:srgbClr val="000000"/>
                </a:solidFill>
                <a:latin typeface="Arial" panose="020B0604020202020204" pitchFamily="34" charset="0"/>
                <a:cs typeface="Arial" panose="020B0604020202020204" pitchFamily="34" charset="0"/>
              </a:rPr>
              <a:t> </a:t>
            </a:r>
            <a:endParaRPr lang="en-US" sz="1800" dirty="0">
              <a:latin typeface="Arial" panose="020B0604020202020204" pitchFamily="34" charset="0"/>
              <a:cs typeface="Arial" panose="020B0604020202020204" pitchFamily="34" charset="0"/>
            </a:endParaRPr>
          </a:p>
          <a:p>
            <a:endParaRPr lang="en-US" dirty="0"/>
          </a:p>
        </p:txBody>
      </p:sp>
      <p:sp>
        <p:nvSpPr>
          <p:cNvPr id="3" name="Title 2">
            <a:extLst>
              <a:ext uri="{FF2B5EF4-FFF2-40B4-BE49-F238E27FC236}">
                <a16:creationId xmlns:a16="http://schemas.microsoft.com/office/drawing/2014/main" id="{846E71A0-EA53-499C-914F-3C2E864D0EE6}"/>
              </a:ext>
            </a:extLst>
          </p:cNvPr>
          <p:cNvSpPr>
            <a:spLocks noGrp="1"/>
          </p:cNvSpPr>
          <p:nvPr>
            <p:ph type="title"/>
          </p:nvPr>
        </p:nvSpPr>
        <p:spPr>
          <a:xfrm>
            <a:off x="609600" y="137121"/>
            <a:ext cx="10972800" cy="957814"/>
          </a:xfrm>
        </p:spPr>
        <p:txBody>
          <a:bodyPr>
            <a:noAutofit/>
          </a:bodyPr>
          <a:lstStyle/>
          <a:p>
            <a:r>
              <a:rPr lang="en-US" sz="3600" dirty="0"/>
              <a:t>Transformation activities ACT supports </a:t>
            </a:r>
            <a:r>
              <a:rPr lang="en-US" sz="2800" dirty="0"/>
              <a:t>(via Transformation Playbooks, facilitation, collaborations)</a:t>
            </a:r>
            <a:endParaRPr lang="en-US" sz="3600" dirty="0"/>
          </a:p>
        </p:txBody>
      </p:sp>
      <p:sp>
        <p:nvSpPr>
          <p:cNvPr id="4" name="Slide Number Placeholder 3">
            <a:extLst>
              <a:ext uri="{FF2B5EF4-FFF2-40B4-BE49-F238E27FC236}">
                <a16:creationId xmlns:a16="http://schemas.microsoft.com/office/drawing/2014/main" id="{F405FA8C-3823-5780-B7A5-DDBF8CE1449E}"/>
              </a:ext>
            </a:extLst>
          </p:cNvPr>
          <p:cNvSpPr>
            <a:spLocks noGrp="1"/>
          </p:cNvSpPr>
          <p:nvPr>
            <p:ph type="sldNum" sz="quarter" idx="12"/>
          </p:nvPr>
        </p:nvSpPr>
        <p:spPr/>
        <p:txBody>
          <a:bodyPr/>
          <a:lstStyle/>
          <a:p>
            <a:fld id="{D3A33D7C-B140-4FDD-A534-AAA09C8D9533}" type="slidenum">
              <a:rPr lang="en-US" smtClean="0"/>
              <a:pPr/>
              <a:t>22</a:t>
            </a:fld>
            <a:endParaRPr lang="en-US" dirty="0"/>
          </a:p>
        </p:txBody>
      </p:sp>
    </p:spTree>
    <p:extLst>
      <p:ext uri="{BB962C8B-B14F-4D97-AF65-F5344CB8AC3E}">
        <p14:creationId xmlns:p14="http://schemas.microsoft.com/office/powerpoint/2010/main" val="416243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
                                            <p:txEl>
                                              <p:pRg st="10" end="1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
                                            <p:txEl>
                                              <p:pRg st="11" end="1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EC9844-05A1-220C-BF69-B331EBA40F7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5E72A54-1D64-5D40-E3A7-C3FD55C4E6C9}"/>
              </a:ext>
            </a:extLst>
          </p:cNvPr>
          <p:cNvSpPr>
            <a:spLocks noGrp="1"/>
          </p:cNvSpPr>
          <p:nvPr>
            <p:ph type="title"/>
          </p:nvPr>
        </p:nvSpPr>
        <p:spPr>
          <a:xfrm>
            <a:off x="1261312" y="1619303"/>
            <a:ext cx="9669375" cy="2852737"/>
          </a:xfrm>
        </p:spPr>
        <p:txBody>
          <a:bodyPr>
            <a:normAutofit fontScale="90000"/>
          </a:bodyPr>
          <a:lstStyle/>
          <a:p>
            <a:pPr algn="ctr"/>
            <a:br>
              <a:rPr lang="en-US" sz="5400" dirty="0"/>
            </a:br>
            <a:br>
              <a:rPr lang="en-US" sz="5400" dirty="0"/>
            </a:br>
            <a:r>
              <a:rPr lang="en-US" sz="5400" b="1" dirty="0">
                <a:solidFill>
                  <a:srgbClr val="00B0F0"/>
                </a:solidFill>
              </a:rPr>
              <a:t>ACT Cornerstones: </a:t>
            </a:r>
            <a:br>
              <a:rPr lang="en-US" sz="5400" b="1" dirty="0">
                <a:solidFill>
                  <a:srgbClr val="00B0F0"/>
                </a:solidFill>
              </a:rPr>
            </a:br>
            <a:r>
              <a:rPr lang="en-US" sz="5400" dirty="0">
                <a:solidFill>
                  <a:srgbClr val="00B0F0"/>
                </a:solidFill>
              </a:rPr>
              <a:t>Workflow Reengineering Framework, Worksheets, and Related Tools</a:t>
            </a:r>
          </a:p>
        </p:txBody>
      </p:sp>
    </p:spTree>
    <p:extLst>
      <p:ext uri="{BB962C8B-B14F-4D97-AF65-F5344CB8AC3E}">
        <p14:creationId xmlns:p14="http://schemas.microsoft.com/office/powerpoint/2010/main" val="29267741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7AD0D88-F6C2-1126-143A-3846A3527303}"/>
              </a:ext>
            </a:extLst>
          </p:cNvPr>
          <p:cNvSpPr>
            <a:spLocks noGrp="1"/>
          </p:cNvSpPr>
          <p:nvPr>
            <p:ph type="title"/>
          </p:nvPr>
        </p:nvSpPr>
        <p:spPr>
          <a:xfrm>
            <a:off x="464235" y="213358"/>
            <a:ext cx="11553142" cy="740799"/>
          </a:xfrm>
        </p:spPr>
        <p:txBody>
          <a:bodyPr>
            <a:noAutofit/>
          </a:bodyPr>
          <a:lstStyle/>
          <a:p>
            <a:r>
              <a:rPr lang="en-US" sz="3200" dirty="0"/>
              <a:t>Cross-cutting framework for workflow reengineering</a:t>
            </a:r>
            <a:endParaRPr lang="en-US" sz="2800" dirty="0"/>
          </a:p>
        </p:txBody>
      </p:sp>
      <p:sp>
        <p:nvSpPr>
          <p:cNvPr id="4" name="Slide Number Placeholder 3">
            <a:extLst>
              <a:ext uri="{FF2B5EF4-FFF2-40B4-BE49-F238E27FC236}">
                <a16:creationId xmlns:a16="http://schemas.microsoft.com/office/drawing/2014/main" id="{4DE5C7B3-8435-AF75-0535-032DF06DBF4F}"/>
              </a:ext>
            </a:extLst>
          </p:cNvPr>
          <p:cNvSpPr>
            <a:spLocks noGrp="1"/>
          </p:cNvSpPr>
          <p:nvPr>
            <p:ph type="sldNum" sz="quarter" idx="12"/>
          </p:nvPr>
        </p:nvSpPr>
        <p:spPr/>
        <p:txBody>
          <a:bodyPr/>
          <a:lstStyle/>
          <a:p>
            <a:fld id="{D3A33D7C-B140-4FDD-A534-AAA09C8D9533}" type="slidenum">
              <a:rPr lang="en-US" smtClean="0"/>
              <a:pPr/>
              <a:t>24</a:t>
            </a:fld>
            <a:endParaRPr lang="en-US" dirty="0"/>
          </a:p>
        </p:txBody>
      </p:sp>
      <p:sp>
        <p:nvSpPr>
          <p:cNvPr id="2" name="TextBox 1">
            <a:extLst>
              <a:ext uri="{FF2B5EF4-FFF2-40B4-BE49-F238E27FC236}">
                <a16:creationId xmlns:a16="http://schemas.microsoft.com/office/drawing/2014/main" id="{3C7E725D-AEA6-9876-A275-060E7CC13E76}"/>
              </a:ext>
            </a:extLst>
          </p:cNvPr>
          <p:cNvSpPr txBox="1"/>
          <p:nvPr/>
        </p:nvSpPr>
        <p:spPr>
          <a:xfrm>
            <a:off x="4880758" y="4809506"/>
            <a:ext cx="184731" cy="369332"/>
          </a:xfrm>
          <a:prstGeom prst="rect">
            <a:avLst/>
          </a:prstGeom>
          <a:noFill/>
        </p:spPr>
        <p:txBody>
          <a:bodyPr wrap="none" rtlCol="0">
            <a:spAutoFit/>
          </a:bodyPr>
          <a:lstStyle/>
          <a:p>
            <a:endParaRPr lang="en-US" dirty="0"/>
          </a:p>
        </p:txBody>
      </p:sp>
      <p:sp>
        <p:nvSpPr>
          <p:cNvPr id="8" name="TextBox 7">
            <a:extLst>
              <a:ext uri="{FF2B5EF4-FFF2-40B4-BE49-F238E27FC236}">
                <a16:creationId xmlns:a16="http://schemas.microsoft.com/office/drawing/2014/main" id="{C7C7E71A-EFA0-D509-2373-326A0E028D79}"/>
              </a:ext>
            </a:extLst>
          </p:cNvPr>
          <p:cNvSpPr txBox="1"/>
          <p:nvPr/>
        </p:nvSpPr>
        <p:spPr>
          <a:xfrm>
            <a:off x="175918" y="1606631"/>
            <a:ext cx="2800586" cy="3816429"/>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This framework underlies ACT Tools</a:t>
            </a:r>
          </a:p>
          <a:p>
            <a:endParaRPr lang="en-US" sz="1600" dirty="0">
              <a:latin typeface="Arial" panose="020B0604020202020204" pitchFamily="34" charset="0"/>
              <a:cs typeface="Arial" panose="020B0604020202020204" pitchFamily="34" charset="0"/>
            </a:endParaRPr>
          </a:p>
          <a:p>
            <a:pPr>
              <a:spcAft>
                <a:spcPts val="1200"/>
              </a:spcAft>
            </a:pPr>
            <a:r>
              <a:rPr lang="en-US" sz="1600" dirty="0">
                <a:latin typeface="Arial" panose="020B0604020202020204" pitchFamily="34" charset="0"/>
                <a:cs typeface="Arial" panose="020B0604020202020204" pitchFamily="34" charset="0"/>
              </a:rPr>
              <a:t>It helps:</a:t>
            </a:r>
          </a:p>
          <a:p>
            <a:pPr marL="285750" indent="-285750">
              <a:spcAft>
                <a:spcPts val="1200"/>
              </a:spcAft>
              <a:buFont typeface="Arial" panose="020B0604020202020204" pitchFamily="34" charset="0"/>
              <a:buChar char="•"/>
            </a:pPr>
            <a:r>
              <a:rPr lang="en-US" sz="1600" dirty="0">
                <a:latin typeface="Arial" panose="020B0604020202020204" pitchFamily="34" charset="0"/>
                <a:cs typeface="Arial" panose="020B0604020202020204" pitchFamily="34" charset="0"/>
              </a:rPr>
              <a:t>Visualize and leverage complex ecosystems driving outcomes</a:t>
            </a:r>
          </a:p>
          <a:p>
            <a:pPr marL="285750" indent="-285750">
              <a:spcAft>
                <a:spcPts val="1200"/>
              </a:spcAft>
              <a:buFont typeface="Arial" panose="020B0604020202020204" pitchFamily="34" charset="0"/>
              <a:buChar char="•"/>
            </a:pPr>
            <a:r>
              <a:rPr lang="en-US" sz="1600" dirty="0">
                <a:latin typeface="Arial" panose="020B0604020202020204" pitchFamily="34" charset="0"/>
                <a:cs typeface="Arial" panose="020B0604020202020204" pitchFamily="34" charset="0"/>
              </a:rPr>
              <a:t>Identify opportunities to improve actions and outcomes</a:t>
            </a:r>
          </a:p>
          <a:p>
            <a:pPr marL="285750" indent="-285750">
              <a:spcAft>
                <a:spcPts val="1200"/>
              </a:spcAft>
              <a:buFont typeface="Arial" panose="020B0604020202020204" pitchFamily="34" charset="0"/>
              <a:buChar char="•"/>
            </a:pPr>
            <a:r>
              <a:rPr lang="en-US" sz="1600" dirty="0">
                <a:latin typeface="Arial" panose="020B0604020202020204" pitchFamily="34" charset="0"/>
                <a:cs typeface="Arial" panose="020B0604020202020204" pitchFamily="34" charset="0"/>
              </a:rPr>
              <a:t>Foster collaborations within / across internal and external stakeholders</a:t>
            </a:r>
          </a:p>
        </p:txBody>
      </p:sp>
      <p:pic>
        <p:nvPicPr>
          <p:cNvPr id="6" name="Picture 5">
            <a:extLst>
              <a:ext uri="{FF2B5EF4-FFF2-40B4-BE49-F238E27FC236}">
                <a16:creationId xmlns:a16="http://schemas.microsoft.com/office/drawing/2014/main" id="{4CCBB711-2804-D355-8A61-65BE4978EC1D}"/>
              </a:ext>
            </a:extLst>
          </p:cNvPr>
          <p:cNvPicPr>
            <a:picLocks noChangeAspect="1"/>
          </p:cNvPicPr>
          <p:nvPr/>
        </p:nvPicPr>
        <p:blipFill>
          <a:blip r:embed="rId2"/>
          <a:stretch>
            <a:fillRect/>
          </a:stretch>
        </p:blipFill>
        <p:spPr>
          <a:xfrm>
            <a:off x="2905873" y="1121639"/>
            <a:ext cx="9209352" cy="5214309"/>
          </a:xfrm>
          <a:prstGeom prst="rect">
            <a:avLst/>
          </a:prstGeom>
        </p:spPr>
      </p:pic>
      <p:sp>
        <p:nvSpPr>
          <p:cNvPr id="9" name="TextBox 8">
            <a:extLst>
              <a:ext uri="{FF2B5EF4-FFF2-40B4-BE49-F238E27FC236}">
                <a16:creationId xmlns:a16="http://schemas.microsoft.com/office/drawing/2014/main" id="{4D1514D6-6E7E-9B0C-AB2D-BA11A23F2A75}"/>
              </a:ext>
            </a:extLst>
          </p:cNvPr>
          <p:cNvSpPr txBox="1"/>
          <p:nvPr/>
        </p:nvSpPr>
        <p:spPr>
          <a:xfrm>
            <a:off x="7385711" y="6335948"/>
            <a:ext cx="2743200"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[Infographic source is </a:t>
            </a:r>
            <a:r>
              <a:rPr lang="en-US" sz="1600" dirty="0">
                <a:solidFill>
                  <a:srgbClr val="00B0F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here</a:t>
            </a:r>
            <a:r>
              <a:rPr lang="en-US" sz="16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067092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6FC211E-BBE5-970B-BBE2-72FF2F23B076}"/>
              </a:ext>
            </a:extLst>
          </p:cNvPr>
          <p:cNvSpPr>
            <a:spLocks noGrp="1"/>
          </p:cNvSpPr>
          <p:nvPr>
            <p:ph idx="1"/>
          </p:nvPr>
        </p:nvSpPr>
        <p:spPr>
          <a:xfrm>
            <a:off x="609600" y="1382486"/>
            <a:ext cx="10972800" cy="4767943"/>
          </a:xfrm>
        </p:spPr>
        <p:txBody>
          <a:bodyPr>
            <a:normAutofit/>
          </a:bodyPr>
          <a:lstStyle/>
          <a:p>
            <a:pPr>
              <a:spcBef>
                <a:spcPts val="0"/>
              </a:spcBef>
              <a:spcAft>
                <a:spcPts val="600"/>
              </a:spcAft>
            </a:pPr>
            <a:r>
              <a:rPr lang="en-US" sz="2000" dirty="0">
                <a:latin typeface="Arial" panose="020B0604020202020204" pitchFamily="34" charset="0"/>
                <a:cs typeface="Arial" panose="020B0604020202020204" pitchFamily="34" charset="0"/>
              </a:rPr>
              <a:t>Culmination of </a:t>
            </a:r>
            <a:r>
              <a:rPr lang="en-US" sz="2000" i="1" dirty="0">
                <a:latin typeface="Arial" panose="020B0604020202020204" pitchFamily="34" charset="0"/>
                <a:cs typeface="Arial" panose="020B0604020202020204" pitchFamily="34" charset="0"/>
              </a:rPr>
              <a:t>2 decades of collaborative work </a:t>
            </a:r>
            <a:r>
              <a:rPr lang="en-US" sz="2000" dirty="0">
                <a:latin typeface="Arial" panose="020B0604020202020204" pitchFamily="34" charset="0"/>
                <a:cs typeface="Arial" panose="020B0604020202020204" pitchFamily="34" charset="0"/>
              </a:rPr>
              <a:t>outlined above</a:t>
            </a:r>
          </a:p>
          <a:p>
            <a:pPr>
              <a:spcBef>
                <a:spcPts val="0"/>
              </a:spcBef>
              <a:spcAft>
                <a:spcPts val="600"/>
              </a:spcAft>
            </a:pPr>
            <a:r>
              <a:rPr lang="en-GB" sz="2000" dirty="0">
                <a:latin typeface="Arial" panose="020B0604020202020204" pitchFamily="34" charset="0"/>
                <a:cs typeface="Arial" panose="020B0604020202020204" pitchFamily="34" charset="0"/>
              </a:rPr>
              <a:t>Have been applied and delivered value to efforts on </a:t>
            </a:r>
            <a:r>
              <a:rPr lang="en-GB" sz="2000" b="1" dirty="0">
                <a:solidFill>
                  <a:srgbClr val="00B0F0"/>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many targets in many settings</a:t>
            </a:r>
            <a:endParaRPr lang="en-GB" sz="2000" b="1" dirty="0">
              <a:solidFill>
                <a:srgbClr val="00B0F0"/>
              </a:solidFill>
              <a:latin typeface="Arial" panose="020B0604020202020204" pitchFamily="34" charset="0"/>
              <a:cs typeface="Arial" panose="020B0604020202020204" pitchFamily="34" charset="0"/>
            </a:endParaRPr>
          </a:p>
          <a:p>
            <a:pPr>
              <a:spcBef>
                <a:spcPts val="0"/>
              </a:spcBef>
              <a:spcAft>
                <a:spcPts val="600"/>
              </a:spcAft>
            </a:pPr>
            <a:r>
              <a:rPr lang="en-GB" sz="2000" dirty="0">
                <a:latin typeface="Arial" panose="020B0604020202020204" pitchFamily="34" charset="0"/>
                <a:cs typeface="Arial" panose="020B0604020202020204" pitchFamily="34" charset="0"/>
              </a:rPr>
              <a:t>Earlier development/use supported by US Gov’t agencies (e.g., VA, AHRQ, CMS, ONC, CDC, HRSA, IHS), private sector</a:t>
            </a:r>
          </a:p>
          <a:p>
            <a:pPr>
              <a:spcBef>
                <a:spcPts val="0"/>
              </a:spcBef>
              <a:spcAft>
                <a:spcPts val="600"/>
              </a:spcAft>
            </a:pPr>
            <a:r>
              <a:rPr lang="en-GB" sz="2000" dirty="0">
                <a:latin typeface="Arial" panose="020B0604020202020204" pitchFamily="34" charset="0"/>
                <a:cs typeface="Arial" panose="020B0604020202020204" pitchFamily="34" charset="0"/>
              </a:rPr>
              <a:t>Sampling of User Feedback Quotes from Studies using WRW-related tools:</a:t>
            </a:r>
          </a:p>
          <a:p>
            <a:pPr lvl="1">
              <a:spcBef>
                <a:spcPts val="0"/>
              </a:spcBef>
              <a:spcAft>
                <a:spcPts val="600"/>
              </a:spcAft>
            </a:pPr>
            <a:r>
              <a:rPr lang="en-US" sz="1500" dirty="0">
                <a:latin typeface="Arial" panose="020B0604020202020204" pitchFamily="34" charset="0"/>
                <a:cs typeface="Arial" panose="020B0604020202020204" pitchFamily="34" charset="0"/>
              </a:rPr>
              <a:t>We were able to add steps in the places that made the most impact, but the least extra work for the staff</a:t>
            </a:r>
          </a:p>
          <a:p>
            <a:pPr lvl="1">
              <a:spcBef>
                <a:spcPts val="0"/>
              </a:spcBef>
              <a:spcAft>
                <a:spcPts val="600"/>
              </a:spcAft>
            </a:pPr>
            <a:r>
              <a:rPr lang="en-US" sz="1500" dirty="0">
                <a:latin typeface="Arial" panose="020B0604020202020204" pitchFamily="34" charset="0"/>
                <a:cs typeface="Arial" panose="020B0604020202020204" pitchFamily="34" charset="0"/>
              </a:rPr>
              <a:t>Mapping out current workflows and potential enhancements was most beneficial and applicable to other QI efforts</a:t>
            </a:r>
          </a:p>
          <a:p>
            <a:pPr lvl="1">
              <a:spcBef>
                <a:spcPts val="0"/>
              </a:spcBef>
              <a:spcAft>
                <a:spcPts val="600"/>
              </a:spcAft>
            </a:pPr>
            <a:r>
              <a:rPr lang="en-US" sz="1500" dirty="0">
                <a:latin typeface="Arial" panose="020B0604020202020204" pitchFamily="34" charset="0"/>
                <a:cs typeface="Arial" panose="020B0604020202020204" pitchFamily="34" charset="0"/>
              </a:rPr>
              <a:t>We plan on utilizing [WRW] as we continue to work on our hypertension control and expand into other chronic diseases</a:t>
            </a:r>
          </a:p>
          <a:p>
            <a:pPr lvl="1">
              <a:spcBef>
                <a:spcPts val="0"/>
              </a:spcBef>
              <a:spcAft>
                <a:spcPts val="600"/>
              </a:spcAft>
            </a:pPr>
            <a:r>
              <a:rPr lang="en-US" sz="1500" dirty="0">
                <a:latin typeface="Arial" panose="020B0604020202020204" pitchFamily="34" charset="0"/>
                <a:cs typeface="Arial" panose="020B0604020202020204" pitchFamily="34" charset="0"/>
              </a:rPr>
              <a:t>[WRW] helped us outline our potential enhancements that we needed to work on and help us define roles and responsibilities related to hypertension identification and management. From the Medical Assistants [MA] to the Quality Improvement team in the back end [WRW helped us to work] efficiently together to recall and monitor our hypertensive patients.</a:t>
            </a:r>
          </a:p>
          <a:p>
            <a:pPr lvl="1">
              <a:spcBef>
                <a:spcPts val="0"/>
              </a:spcBef>
              <a:spcAft>
                <a:spcPts val="600"/>
              </a:spcAft>
            </a:pPr>
            <a:r>
              <a:rPr lang="en-US" sz="1500" dirty="0">
                <a:latin typeface="Arial" panose="020B0604020202020204" pitchFamily="34" charset="0"/>
                <a:cs typeface="Arial" panose="020B0604020202020204" pitchFamily="34" charset="0"/>
              </a:rPr>
              <a:t>The [WRW] helped me [have] a clear template to follow which allowed me to make sure I touched on critical areas</a:t>
            </a:r>
          </a:p>
          <a:p>
            <a:pPr lvl="1">
              <a:spcBef>
                <a:spcPts val="0"/>
              </a:spcBef>
              <a:spcAft>
                <a:spcPts val="600"/>
              </a:spcAft>
            </a:pPr>
            <a:r>
              <a:rPr lang="en-US" sz="1500" dirty="0">
                <a:latin typeface="Arial" panose="020B0604020202020204" pitchFamily="34" charset="0"/>
                <a:cs typeface="Arial" panose="020B0604020202020204" pitchFamily="34" charset="0"/>
              </a:rPr>
              <a:t>The worksheets help us as a team make sure nothing was overlooked</a:t>
            </a:r>
          </a:p>
        </p:txBody>
      </p:sp>
      <p:sp>
        <p:nvSpPr>
          <p:cNvPr id="3" name="Title 2">
            <a:extLst>
              <a:ext uri="{FF2B5EF4-FFF2-40B4-BE49-F238E27FC236}">
                <a16:creationId xmlns:a16="http://schemas.microsoft.com/office/drawing/2014/main" id="{EB100359-B8A6-5BB9-C4A3-D72B9727B93D}"/>
              </a:ext>
            </a:extLst>
          </p:cNvPr>
          <p:cNvSpPr>
            <a:spLocks noGrp="1"/>
          </p:cNvSpPr>
          <p:nvPr>
            <p:ph type="title"/>
          </p:nvPr>
        </p:nvSpPr>
        <p:spPr>
          <a:xfrm>
            <a:off x="609600" y="274638"/>
            <a:ext cx="10972800" cy="661533"/>
          </a:xfrm>
        </p:spPr>
        <p:txBody>
          <a:bodyPr>
            <a:normAutofit fontScale="90000"/>
          </a:bodyPr>
          <a:lstStyle/>
          <a:p>
            <a:r>
              <a:rPr lang="en-GB" sz="3600" dirty="0">
                <a:effectLst/>
                <a:latin typeface="Arial" panose="020B0604020202020204" pitchFamily="34" charset="0"/>
                <a:cs typeface="Arial" panose="020B0604020202020204" pitchFamily="34" charset="0"/>
              </a:rPr>
              <a:t>Workflow Reengineering Worksheets (WRWs) – A cornerstone of the Transformation Playbooks</a:t>
            </a:r>
          </a:p>
        </p:txBody>
      </p:sp>
      <p:sp>
        <p:nvSpPr>
          <p:cNvPr id="4" name="Slide Number Placeholder 3">
            <a:extLst>
              <a:ext uri="{FF2B5EF4-FFF2-40B4-BE49-F238E27FC236}">
                <a16:creationId xmlns:a16="http://schemas.microsoft.com/office/drawing/2014/main" id="{D5A6E20C-6F76-B338-1455-A98960A04E6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A33D7C-B140-4FDD-A534-AAA09C8D9533}" type="slidenum">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000" b="0" i="0" u="none" strike="noStrike" kern="1200" cap="none" spc="0" normalizeH="0" baseline="0" noProof="0" dirty="0">
              <a:ln>
                <a:noFill/>
              </a:ln>
              <a:solidFill>
                <a:prstClr val="black"/>
              </a:solidFill>
              <a:effectLst/>
              <a:uLnTx/>
              <a:uFillTx/>
              <a:latin typeface="Lucida Sans Unicode"/>
              <a:ea typeface="+mn-ea"/>
              <a:cs typeface="+mn-cs"/>
            </a:endParaRPr>
          </a:p>
        </p:txBody>
      </p:sp>
    </p:spTree>
    <p:extLst>
      <p:ext uri="{BB962C8B-B14F-4D97-AF65-F5344CB8AC3E}">
        <p14:creationId xmlns:p14="http://schemas.microsoft.com/office/powerpoint/2010/main" val="41473472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DB3BE6-1B47-B7B8-806A-238D5A08BDBB}"/>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765B3DB-C266-BB66-B374-3E102205D9C8}"/>
              </a:ext>
            </a:extLst>
          </p:cNvPr>
          <p:cNvSpPr>
            <a:spLocks noGrp="1"/>
          </p:cNvSpPr>
          <p:nvPr>
            <p:ph idx="1"/>
          </p:nvPr>
        </p:nvSpPr>
        <p:spPr>
          <a:xfrm>
            <a:off x="609600" y="1563811"/>
            <a:ext cx="10972800" cy="4525963"/>
          </a:xfrm>
        </p:spPr>
        <p:txBody>
          <a:bodyPr>
            <a:normAutofit fontScale="92500" lnSpcReduction="10000"/>
          </a:bodyPr>
          <a:lstStyle/>
          <a:p>
            <a:pPr marL="624078" indent="-514350">
              <a:spcAft>
                <a:spcPts val="1200"/>
              </a:spcAft>
              <a:buFont typeface="+mj-lt"/>
              <a:buAutoNum type="arabicPeriod"/>
            </a:pPr>
            <a:r>
              <a:rPr lang="en-US" sz="2800" dirty="0">
                <a:latin typeface="Arial" panose="020B0604020202020204" pitchFamily="34" charset="0"/>
                <a:cs typeface="Arial" panose="020B0604020202020204" pitchFamily="34" charset="0"/>
              </a:rPr>
              <a:t>Document improvement </a:t>
            </a:r>
            <a:r>
              <a:rPr lang="en-US" sz="2800" i="1" dirty="0">
                <a:latin typeface="Arial" panose="020B0604020202020204" pitchFamily="34" charset="0"/>
                <a:cs typeface="Arial" panose="020B0604020202020204" pitchFamily="34" charset="0"/>
              </a:rPr>
              <a:t>goals</a:t>
            </a:r>
            <a:endParaRPr lang="en-GB" sz="2800" i="1" dirty="0">
              <a:latin typeface="Arial" panose="020B0604020202020204" pitchFamily="34" charset="0"/>
              <a:cs typeface="Arial" panose="020B0604020202020204" pitchFamily="34" charset="0"/>
            </a:endParaRPr>
          </a:p>
          <a:p>
            <a:pPr lvl="1">
              <a:spcAft>
                <a:spcPts val="1200"/>
              </a:spcAft>
            </a:pPr>
            <a:r>
              <a:rPr lang="en-GB" sz="2400" dirty="0">
                <a:latin typeface="Arial" panose="020B0604020202020204" pitchFamily="34" charset="0"/>
                <a:cs typeface="Arial" panose="020B0604020202020204" pitchFamily="34" charset="0"/>
              </a:rPr>
              <a:t>Consider target, current performance, and success measures</a:t>
            </a:r>
            <a:endParaRPr lang="en-GB" sz="2800" dirty="0">
              <a:latin typeface="Arial" panose="020B0604020202020204" pitchFamily="34" charset="0"/>
              <a:cs typeface="Arial" panose="020B0604020202020204" pitchFamily="34" charset="0"/>
            </a:endParaRPr>
          </a:p>
          <a:p>
            <a:pPr marL="624078" indent="-514350">
              <a:spcAft>
                <a:spcPts val="1200"/>
              </a:spcAft>
              <a:buFont typeface="+mj-lt"/>
              <a:buAutoNum type="arabicPeriod"/>
            </a:pPr>
            <a:r>
              <a:rPr lang="en-GB" sz="2800" dirty="0">
                <a:latin typeface="Arial" panose="020B0604020202020204" pitchFamily="34" charset="0"/>
                <a:cs typeface="Arial" panose="020B0604020202020204" pitchFamily="34" charset="0"/>
              </a:rPr>
              <a:t>Ensure </a:t>
            </a:r>
            <a:r>
              <a:rPr lang="en-US" sz="2800" dirty="0">
                <a:latin typeface="Arial" panose="020B0604020202020204" pitchFamily="34" charset="0"/>
                <a:cs typeface="Arial" panose="020B0604020202020204" pitchFamily="34" charset="0"/>
              </a:rPr>
              <a:t>stakeholders consider the different </a:t>
            </a:r>
            <a:r>
              <a:rPr lang="en-US" sz="2800" i="1" dirty="0">
                <a:latin typeface="Arial" panose="020B0604020202020204" pitchFamily="34" charset="0"/>
                <a:cs typeface="Arial" panose="020B0604020202020204" pitchFamily="34" charset="0"/>
              </a:rPr>
              <a:t>performance drivers </a:t>
            </a:r>
            <a:r>
              <a:rPr lang="en-US" sz="2800" dirty="0">
                <a:latin typeface="Arial" panose="020B0604020202020204" pitchFamily="34" charset="0"/>
                <a:cs typeface="Arial" panose="020B0604020202020204" pitchFamily="34" charset="0"/>
              </a:rPr>
              <a:t>and opportunities to achieve improvement goals</a:t>
            </a:r>
          </a:p>
          <a:p>
            <a:pPr lvl="1">
              <a:spcAft>
                <a:spcPts val="1200"/>
              </a:spcAft>
            </a:pPr>
            <a:r>
              <a:rPr lang="en-GB" sz="2400" dirty="0">
                <a:latin typeface="Arial" panose="020B0604020202020204" pitchFamily="34" charset="0"/>
                <a:cs typeface="Arial" panose="020B0604020202020204" pitchFamily="34" charset="0"/>
              </a:rPr>
              <a:t>As per the ACT Care Transformation / Workflow Reengineering Framework</a:t>
            </a:r>
          </a:p>
          <a:p>
            <a:pPr marL="624078" indent="-514350">
              <a:spcAft>
                <a:spcPts val="1200"/>
              </a:spcAft>
              <a:buFont typeface="+mj-lt"/>
              <a:buAutoNum type="arabicPeriod"/>
            </a:pPr>
            <a:r>
              <a:rPr lang="en-GB" sz="2800" dirty="0">
                <a:latin typeface="Arial" panose="020B0604020202020204" pitchFamily="34" charset="0"/>
                <a:cs typeface="Arial" panose="020B0604020202020204" pitchFamily="34" charset="0"/>
              </a:rPr>
              <a:t>Use Workflow Reengineering </a:t>
            </a:r>
            <a:r>
              <a:rPr lang="en-GB" sz="2800" i="1" dirty="0">
                <a:latin typeface="Arial" panose="020B0604020202020204" pitchFamily="34" charset="0"/>
                <a:cs typeface="Arial" panose="020B0604020202020204" pitchFamily="34" charset="0"/>
              </a:rPr>
              <a:t>Worksheet tables</a:t>
            </a:r>
          </a:p>
          <a:p>
            <a:pPr lvl="1">
              <a:spcAft>
                <a:spcPts val="1200"/>
              </a:spcAft>
            </a:pPr>
            <a:r>
              <a:rPr lang="en-GB" sz="2400" dirty="0">
                <a:latin typeface="Arial" panose="020B0604020202020204" pitchFamily="34" charset="0"/>
                <a:cs typeface="Arial" panose="020B0604020202020204" pitchFamily="34" charset="0"/>
              </a:rPr>
              <a:t>Review best practices, analyse current state, brainstorm future state</a:t>
            </a:r>
          </a:p>
          <a:p>
            <a:pPr marL="624078" indent="-514350">
              <a:spcAft>
                <a:spcPts val="1200"/>
              </a:spcAft>
              <a:buFont typeface="+mj-lt"/>
              <a:buAutoNum type="arabicPeriod"/>
            </a:pPr>
            <a:r>
              <a:rPr lang="en-GB" sz="2800" i="1" dirty="0">
                <a:latin typeface="Arial" panose="020B0604020202020204" pitchFamily="34" charset="0"/>
                <a:cs typeface="Arial" panose="020B0604020202020204" pitchFamily="34" charset="0"/>
              </a:rPr>
              <a:t>Implement</a:t>
            </a:r>
            <a:r>
              <a:rPr lang="en-GB" sz="2800" dirty="0">
                <a:latin typeface="Arial" panose="020B0604020202020204" pitchFamily="34" charset="0"/>
                <a:cs typeface="Arial" panose="020B0604020202020204" pitchFamily="34" charset="0"/>
              </a:rPr>
              <a:t> improvements; enhance workflow and results</a:t>
            </a:r>
            <a:br>
              <a:rPr lang="en-US" sz="2800" dirty="0">
                <a:latin typeface="Arial" panose="020B0604020202020204" pitchFamily="34" charset="0"/>
                <a:cs typeface="Arial" panose="020B0604020202020204" pitchFamily="34" charset="0"/>
              </a:rPr>
            </a:br>
            <a:endParaRPr lang="en-GB" dirty="0"/>
          </a:p>
        </p:txBody>
      </p:sp>
      <p:sp>
        <p:nvSpPr>
          <p:cNvPr id="3" name="Title 2">
            <a:extLst>
              <a:ext uri="{FF2B5EF4-FFF2-40B4-BE49-F238E27FC236}">
                <a16:creationId xmlns:a16="http://schemas.microsoft.com/office/drawing/2014/main" id="{B4EB0032-DCF2-1D8C-E41B-02CC813C03FD}"/>
              </a:ext>
            </a:extLst>
          </p:cNvPr>
          <p:cNvSpPr>
            <a:spLocks noGrp="1"/>
          </p:cNvSpPr>
          <p:nvPr>
            <p:ph type="title"/>
          </p:nvPr>
        </p:nvSpPr>
        <p:spPr/>
        <p:txBody>
          <a:bodyPr>
            <a:normAutofit fontScale="90000"/>
          </a:bodyPr>
          <a:lstStyle/>
          <a:p>
            <a:r>
              <a:rPr lang="en-GB" sz="3600" dirty="0">
                <a:effectLst/>
                <a:latin typeface="Arial" panose="020B0604020202020204" pitchFamily="34" charset="0"/>
                <a:cs typeface="Arial" panose="020B0604020202020204" pitchFamily="34" charset="0"/>
              </a:rPr>
              <a:t>Four steps in using Workflow Reengineering Worksheets to improve care processes and outcomes</a:t>
            </a:r>
          </a:p>
        </p:txBody>
      </p:sp>
      <p:sp>
        <p:nvSpPr>
          <p:cNvPr id="4" name="Slide Number Placeholder 3">
            <a:extLst>
              <a:ext uri="{FF2B5EF4-FFF2-40B4-BE49-F238E27FC236}">
                <a16:creationId xmlns:a16="http://schemas.microsoft.com/office/drawing/2014/main" id="{EB56D049-0735-544F-FA69-595669F4D9F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A33D7C-B140-4FDD-A534-AAA09C8D9533}" type="slidenum">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000" b="0" i="0" u="none" strike="noStrike" kern="1200" cap="none" spc="0" normalizeH="0" baseline="0" noProof="0" dirty="0">
              <a:ln>
                <a:noFill/>
              </a:ln>
              <a:solidFill>
                <a:prstClr val="black"/>
              </a:solidFill>
              <a:effectLst/>
              <a:uLnTx/>
              <a:uFillTx/>
              <a:latin typeface="Lucida Sans Unicode"/>
              <a:ea typeface="+mn-ea"/>
              <a:cs typeface="+mn-cs"/>
            </a:endParaRPr>
          </a:p>
        </p:txBody>
      </p:sp>
    </p:spTree>
    <p:extLst>
      <p:ext uri="{BB962C8B-B14F-4D97-AF65-F5344CB8AC3E}">
        <p14:creationId xmlns:p14="http://schemas.microsoft.com/office/powerpoint/2010/main" val="18050712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71BAF09-1490-A602-B8F1-78FFC7091231}"/>
              </a:ext>
            </a:extLst>
          </p:cNvPr>
          <p:cNvSpPr>
            <a:spLocks noGrp="1"/>
          </p:cNvSpPr>
          <p:nvPr>
            <p:ph idx="1"/>
          </p:nvPr>
        </p:nvSpPr>
        <p:spPr>
          <a:xfrm>
            <a:off x="609600" y="1264241"/>
            <a:ext cx="10972800" cy="4525963"/>
          </a:xfrm>
        </p:spPr>
        <p:txBody>
          <a:bodyPr/>
          <a:lstStyle/>
          <a:p>
            <a:pPr marL="109728" indent="0">
              <a:buNone/>
            </a:pPr>
            <a:endParaRPr lang="en-US" dirty="0"/>
          </a:p>
          <a:p>
            <a:endParaRPr lang="en-US" dirty="0"/>
          </a:p>
          <a:p>
            <a:endParaRPr lang="en-US" dirty="0"/>
          </a:p>
          <a:p>
            <a:pPr marL="109728" indent="0">
              <a:buNone/>
            </a:pPr>
            <a:endParaRPr lang="en-US" dirty="0"/>
          </a:p>
          <a:p>
            <a:endParaRPr lang="en-US" dirty="0"/>
          </a:p>
          <a:p>
            <a:endParaRPr lang="en-US" dirty="0"/>
          </a:p>
          <a:p>
            <a:endParaRPr lang="en-US" dirty="0"/>
          </a:p>
          <a:p>
            <a:endParaRPr lang="en-US" dirty="0"/>
          </a:p>
          <a:p>
            <a:endParaRPr lang="en-US" dirty="0"/>
          </a:p>
          <a:p>
            <a:endParaRPr lang="en-GB" dirty="0"/>
          </a:p>
          <a:p>
            <a:endParaRPr lang="en-GB" dirty="0"/>
          </a:p>
        </p:txBody>
      </p:sp>
      <p:sp>
        <p:nvSpPr>
          <p:cNvPr id="3" name="Title 2">
            <a:extLst>
              <a:ext uri="{FF2B5EF4-FFF2-40B4-BE49-F238E27FC236}">
                <a16:creationId xmlns:a16="http://schemas.microsoft.com/office/drawing/2014/main" id="{9E091AF5-8CB4-9820-3BA4-F5ADA6CB8616}"/>
              </a:ext>
            </a:extLst>
          </p:cNvPr>
          <p:cNvSpPr>
            <a:spLocks noGrp="1"/>
          </p:cNvSpPr>
          <p:nvPr>
            <p:ph type="title"/>
          </p:nvPr>
        </p:nvSpPr>
        <p:spPr>
          <a:xfrm>
            <a:off x="710735" y="496296"/>
            <a:ext cx="10972800" cy="1143000"/>
          </a:xfrm>
        </p:spPr>
        <p:txBody>
          <a:bodyPr>
            <a:normAutofit fontScale="90000"/>
          </a:bodyPr>
          <a:lstStyle/>
          <a:p>
            <a:br>
              <a:rPr lang="en-US" dirty="0"/>
            </a:br>
            <a:br>
              <a:rPr lang="en-US" dirty="0"/>
            </a:br>
            <a:r>
              <a:rPr lang="en-US" sz="3600" dirty="0">
                <a:effectLst/>
                <a:latin typeface="Arial" panose="020B0604020202020204" pitchFamily="34" charset="0"/>
                <a:cs typeface="Arial" panose="020B0604020202020204" pitchFamily="34" charset="0"/>
              </a:rPr>
              <a:t>Step 1: What are we trying to improve?</a:t>
            </a:r>
            <a:br>
              <a:rPr lang="en-US" sz="3600" dirty="0">
                <a:effectLst/>
                <a:latin typeface="Arial" panose="020B0604020202020204" pitchFamily="34" charset="0"/>
                <a:cs typeface="Arial" panose="020B0604020202020204" pitchFamily="34" charset="0"/>
              </a:rPr>
            </a:br>
            <a:r>
              <a:rPr lang="en-US" sz="3100" dirty="0">
                <a:effectLst/>
                <a:latin typeface="Arial" panose="020B0604020202020204" pitchFamily="34" charset="0"/>
                <a:cs typeface="Arial" panose="020B0604020202020204" pitchFamily="34" charset="0"/>
              </a:rPr>
              <a:t>Document goals, current performance, and success measures</a:t>
            </a:r>
            <a:br>
              <a:rPr lang="en-US" sz="3600" dirty="0"/>
            </a:br>
            <a:br>
              <a:rPr lang="en-US" sz="3600" dirty="0"/>
            </a:br>
            <a:br>
              <a:rPr lang="en-US" sz="3600" dirty="0">
                <a:effectLst/>
                <a:latin typeface="Arial" panose="020B0604020202020204" pitchFamily="34" charset="0"/>
                <a:cs typeface="Arial" panose="020B0604020202020204" pitchFamily="34" charset="0"/>
              </a:rPr>
            </a:br>
            <a:endParaRPr lang="en-GB" sz="3600" dirty="0">
              <a:effectLst/>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4CFE295F-87AB-8FA8-42C9-241B83964F34}"/>
              </a:ext>
            </a:extLst>
          </p:cNvPr>
          <p:cNvSpPr>
            <a:spLocks noGrp="1"/>
          </p:cNvSpPr>
          <p:nvPr>
            <p:ph type="sldNum" sz="quarter" idx="12"/>
          </p:nvPr>
        </p:nvSpPr>
        <p:spPr/>
        <p:txBody>
          <a:bodyPr/>
          <a:lstStyle/>
          <a:p>
            <a:fld id="{D3A33D7C-B140-4FDD-A534-AAA09C8D9533}" type="slidenum">
              <a:rPr lang="en-US" smtClean="0"/>
              <a:pPr/>
              <a:t>27</a:t>
            </a:fld>
            <a:endParaRPr lang="en-US" dirty="0"/>
          </a:p>
        </p:txBody>
      </p:sp>
      <p:pic>
        <p:nvPicPr>
          <p:cNvPr id="6" name="Picture 5">
            <a:extLst>
              <a:ext uri="{FF2B5EF4-FFF2-40B4-BE49-F238E27FC236}">
                <a16:creationId xmlns:a16="http://schemas.microsoft.com/office/drawing/2014/main" id="{E763DB9C-2C2E-3CE9-07A8-96E73B7689C4}"/>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5213" y="2632290"/>
            <a:ext cx="10339400" cy="2172186"/>
          </a:xfrm>
          <a:prstGeom prst="rect">
            <a:avLst/>
          </a:prstGeom>
        </p:spPr>
      </p:pic>
      <p:pic>
        <p:nvPicPr>
          <p:cNvPr id="5" name="Picture 4">
            <a:extLst>
              <a:ext uri="{FF2B5EF4-FFF2-40B4-BE49-F238E27FC236}">
                <a16:creationId xmlns:a16="http://schemas.microsoft.com/office/drawing/2014/main" id="{EF957D6C-9CAB-EE9A-A1DD-3626DD6BF6AB}"/>
              </a:ext>
            </a:extLst>
          </p:cNvPr>
          <p:cNvPicPr>
            <a:picLocks noChangeAspect="1"/>
          </p:cNvPicPr>
          <p:nvPr/>
        </p:nvPicPr>
        <p:blipFill>
          <a:blip r:embed="rId3"/>
          <a:stretch>
            <a:fillRect/>
          </a:stretch>
        </p:blipFill>
        <p:spPr>
          <a:xfrm>
            <a:off x="9959088" y="1646556"/>
            <a:ext cx="1822862" cy="4761389"/>
          </a:xfrm>
          <a:prstGeom prst="rect">
            <a:avLst/>
          </a:prstGeom>
          <a:ln>
            <a:solidFill>
              <a:schemeClr val="accent1"/>
            </a:solidFill>
          </a:ln>
        </p:spPr>
      </p:pic>
      <p:sp>
        <p:nvSpPr>
          <p:cNvPr id="8" name="Oval 7">
            <a:extLst>
              <a:ext uri="{FF2B5EF4-FFF2-40B4-BE49-F238E27FC236}">
                <a16:creationId xmlns:a16="http://schemas.microsoft.com/office/drawing/2014/main" id="{1CFE83DD-02D7-CE4A-97DD-C27D6001CD07}"/>
              </a:ext>
            </a:extLst>
          </p:cNvPr>
          <p:cNvSpPr/>
          <p:nvPr/>
        </p:nvSpPr>
        <p:spPr>
          <a:xfrm>
            <a:off x="9778819" y="1393466"/>
            <a:ext cx="2242268" cy="2133756"/>
          </a:xfrm>
          <a:prstGeom prst="ellipse">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BCBAA341-320C-B8C2-E4C8-E6704C8DFD6B}"/>
              </a:ext>
            </a:extLst>
          </p:cNvPr>
          <p:cNvSpPr txBox="1"/>
          <p:nvPr/>
        </p:nvSpPr>
        <p:spPr>
          <a:xfrm>
            <a:off x="7846142" y="1608220"/>
            <a:ext cx="2031384" cy="461665"/>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Corresponding Steps in </a:t>
            </a:r>
            <a:r>
              <a:rPr lang="en-US" sz="1200" dirty="0">
                <a:solidFill>
                  <a:srgbClr val="00B0F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IHI / Model for Improvement</a:t>
            </a:r>
            <a:r>
              <a:rPr lang="en-US" sz="12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33513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39BA3-BB9F-F278-94F7-010516DA2FD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0D52EA9-0FAA-E77D-1DA8-F0873505111A}"/>
              </a:ext>
            </a:extLst>
          </p:cNvPr>
          <p:cNvSpPr>
            <a:spLocks noGrp="1"/>
          </p:cNvSpPr>
          <p:nvPr>
            <p:ph type="title"/>
          </p:nvPr>
        </p:nvSpPr>
        <p:spPr>
          <a:xfrm>
            <a:off x="950689" y="213358"/>
            <a:ext cx="10579007" cy="740799"/>
          </a:xfrm>
        </p:spPr>
        <p:txBody>
          <a:bodyPr>
            <a:noAutofit/>
          </a:bodyPr>
          <a:lstStyle/>
          <a:p>
            <a:br>
              <a:rPr lang="en-GB" sz="1800" dirty="0">
                <a:effectLst/>
                <a:latin typeface="Arial" panose="020B0604020202020204" pitchFamily="34" charset="0"/>
                <a:cs typeface="Arial" panose="020B0604020202020204" pitchFamily="34" charset="0"/>
              </a:rPr>
            </a:br>
            <a:r>
              <a:rPr lang="en-GB" sz="2400" dirty="0">
                <a:effectLst/>
                <a:latin typeface="Arial" panose="020B0604020202020204" pitchFamily="34" charset="0"/>
                <a:cs typeface="Arial" panose="020B0604020202020204" pitchFamily="34" charset="0"/>
              </a:rPr>
              <a:t>Step 2: Ensure </a:t>
            </a:r>
            <a:r>
              <a:rPr lang="en-US" sz="2400" dirty="0">
                <a:effectLst/>
                <a:latin typeface="Arial" panose="020B0604020202020204" pitchFamily="34" charset="0"/>
                <a:cs typeface="Arial" panose="020B0604020202020204" pitchFamily="34" charset="0"/>
              </a:rPr>
              <a:t>stakeholders consider performance drivers / opportunities to achieve goals</a:t>
            </a:r>
            <a:br>
              <a:rPr lang="en-US" sz="2400" dirty="0">
                <a:latin typeface="Arial" panose="020B0604020202020204" pitchFamily="34" charset="0"/>
                <a:cs typeface="Arial" panose="020B0604020202020204" pitchFamily="34" charset="0"/>
              </a:rPr>
            </a:br>
            <a:r>
              <a:rPr lang="en-GB" sz="2800" dirty="0"/>
              <a:t> </a:t>
            </a:r>
            <a:endParaRPr lang="en-US" sz="2400" dirty="0"/>
          </a:p>
        </p:txBody>
      </p:sp>
      <p:sp>
        <p:nvSpPr>
          <p:cNvPr id="4" name="Slide Number Placeholder 3">
            <a:extLst>
              <a:ext uri="{FF2B5EF4-FFF2-40B4-BE49-F238E27FC236}">
                <a16:creationId xmlns:a16="http://schemas.microsoft.com/office/drawing/2014/main" id="{F2F99C08-CF1D-CFB5-54FB-0152DD9A983B}"/>
              </a:ext>
            </a:extLst>
          </p:cNvPr>
          <p:cNvSpPr>
            <a:spLocks noGrp="1"/>
          </p:cNvSpPr>
          <p:nvPr>
            <p:ph type="sldNum" sz="quarter" idx="12"/>
          </p:nvPr>
        </p:nvSpPr>
        <p:spPr/>
        <p:txBody>
          <a:bodyPr/>
          <a:lstStyle/>
          <a:p>
            <a:fld id="{D3A33D7C-B140-4FDD-A534-AAA09C8D9533}" type="slidenum">
              <a:rPr lang="en-US" smtClean="0"/>
              <a:pPr/>
              <a:t>28</a:t>
            </a:fld>
            <a:endParaRPr lang="en-US" dirty="0"/>
          </a:p>
        </p:txBody>
      </p:sp>
      <p:sp>
        <p:nvSpPr>
          <p:cNvPr id="2" name="TextBox 1">
            <a:extLst>
              <a:ext uri="{FF2B5EF4-FFF2-40B4-BE49-F238E27FC236}">
                <a16:creationId xmlns:a16="http://schemas.microsoft.com/office/drawing/2014/main" id="{EEE2C50D-1F98-AC7F-7E64-6BAC19A3D36F}"/>
              </a:ext>
            </a:extLst>
          </p:cNvPr>
          <p:cNvSpPr txBox="1"/>
          <p:nvPr/>
        </p:nvSpPr>
        <p:spPr>
          <a:xfrm>
            <a:off x="4880758" y="4809506"/>
            <a:ext cx="184731" cy="369332"/>
          </a:xfrm>
          <a:prstGeom prst="rect">
            <a:avLst/>
          </a:prstGeom>
          <a:noFill/>
        </p:spPr>
        <p:txBody>
          <a:bodyPr wrap="none" rtlCol="0">
            <a:spAutoFit/>
          </a:bodyPr>
          <a:lstStyle/>
          <a:p>
            <a:endParaRPr lang="en-US" dirty="0"/>
          </a:p>
        </p:txBody>
      </p:sp>
      <p:pic>
        <p:nvPicPr>
          <p:cNvPr id="5" name="Picture 4">
            <a:extLst>
              <a:ext uri="{FF2B5EF4-FFF2-40B4-BE49-F238E27FC236}">
                <a16:creationId xmlns:a16="http://schemas.microsoft.com/office/drawing/2014/main" id="{4CCBB711-2804-D355-8A61-65BE4978EC1D}"/>
              </a:ext>
            </a:extLst>
          </p:cNvPr>
          <p:cNvPicPr>
            <a:picLocks noChangeAspect="1"/>
          </p:cNvPicPr>
          <p:nvPr/>
        </p:nvPicPr>
        <p:blipFill>
          <a:blip r:embed="rId3"/>
          <a:stretch>
            <a:fillRect/>
          </a:stretch>
        </p:blipFill>
        <p:spPr>
          <a:xfrm>
            <a:off x="1491324" y="929998"/>
            <a:ext cx="9209352" cy="5214309"/>
          </a:xfrm>
          <a:prstGeom prst="rect">
            <a:avLst/>
          </a:prstGeom>
        </p:spPr>
      </p:pic>
    </p:spTree>
    <p:extLst>
      <p:ext uri="{BB962C8B-B14F-4D97-AF65-F5344CB8AC3E}">
        <p14:creationId xmlns:p14="http://schemas.microsoft.com/office/powerpoint/2010/main" val="33929147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A4CC4A03-18B0-334B-DCEE-913AA5954F86}"/>
              </a:ext>
            </a:extLst>
          </p:cNvPr>
          <p:cNvSpPr>
            <a:spLocks noGrp="1"/>
          </p:cNvSpPr>
          <p:nvPr>
            <p:ph idx="1"/>
          </p:nvPr>
        </p:nvSpPr>
        <p:spPr>
          <a:xfrm>
            <a:off x="1023069" y="1807332"/>
            <a:ext cx="6245636" cy="4965738"/>
          </a:xfrm>
        </p:spPr>
        <p:txBody>
          <a:bodyPr/>
          <a:lstStyle/>
          <a:p>
            <a:pPr marL="109728" indent="0">
              <a:buNone/>
            </a:pPr>
            <a:endParaRPr lang="en-US" sz="2400" b="1" dirty="0">
              <a:latin typeface="Arial" panose="020B0604020202020204" pitchFamily="34" charset="0"/>
              <a:cs typeface="Arial" panose="020B0604020202020204" pitchFamily="34" charset="0"/>
            </a:endParaRPr>
          </a:p>
          <a:p>
            <a:pPr marL="624078" indent="-514350">
              <a:buFont typeface="+mj-lt"/>
              <a:buAutoNum type="arabicPeriod"/>
            </a:pPr>
            <a:r>
              <a:rPr lang="en-US" sz="3200" b="1" dirty="0">
                <a:latin typeface="Arial" panose="020B0604020202020204" pitchFamily="34" charset="0"/>
                <a:cs typeface="Arial" panose="020B0604020202020204" pitchFamily="34" charset="0"/>
              </a:rPr>
              <a:t>What is best practice? </a:t>
            </a:r>
          </a:p>
          <a:p>
            <a:pPr marL="624078" indent="-514350">
              <a:buFont typeface="+mj-lt"/>
              <a:buAutoNum type="arabicPeriod"/>
            </a:pPr>
            <a:endParaRPr lang="en-US" sz="3200" b="1" dirty="0">
              <a:latin typeface="Arial" panose="020B0604020202020204" pitchFamily="34" charset="0"/>
              <a:cs typeface="Arial" panose="020B0604020202020204" pitchFamily="34" charset="0"/>
            </a:endParaRPr>
          </a:p>
          <a:p>
            <a:pPr marL="624078" indent="-514350">
              <a:buFont typeface="+mj-lt"/>
              <a:buAutoNum type="arabicPeriod"/>
            </a:pPr>
            <a:r>
              <a:rPr lang="en-US" sz="3200" b="1" dirty="0">
                <a:latin typeface="Arial" panose="020B0604020202020204" pitchFamily="34" charset="0"/>
                <a:cs typeface="Arial" panose="020B0604020202020204" pitchFamily="34" charset="0"/>
              </a:rPr>
              <a:t>What is the current state? </a:t>
            </a:r>
          </a:p>
          <a:p>
            <a:pPr marL="624078" indent="-514350">
              <a:buFont typeface="+mj-lt"/>
              <a:buAutoNum type="arabicPeriod"/>
            </a:pPr>
            <a:endParaRPr lang="en-US" sz="3200" b="1" dirty="0">
              <a:latin typeface="Arial" panose="020B0604020202020204" pitchFamily="34" charset="0"/>
              <a:cs typeface="Arial" panose="020B0604020202020204" pitchFamily="34" charset="0"/>
            </a:endParaRPr>
          </a:p>
          <a:p>
            <a:pPr marL="624078" indent="-514350">
              <a:buFont typeface="+mj-lt"/>
              <a:buAutoNum type="arabicPeriod"/>
            </a:pPr>
            <a:r>
              <a:rPr lang="en-US" sz="3200" b="1" dirty="0">
                <a:latin typeface="Arial" panose="020B0604020202020204" pitchFamily="34" charset="0"/>
                <a:cs typeface="Arial" panose="020B0604020202020204" pitchFamily="34" charset="0"/>
              </a:rPr>
              <a:t>What changes can we make to improve outcomes?</a:t>
            </a:r>
          </a:p>
          <a:p>
            <a:endParaRPr lang="en-GB" dirty="0"/>
          </a:p>
        </p:txBody>
      </p:sp>
      <p:sp>
        <p:nvSpPr>
          <p:cNvPr id="9" name="Title 8">
            <a:extLst>
              <a:ext uri="{FF2B5EF4-FFF2-40B4-BE49-F238E27FC236}">
                <a16:creationId xmlns:a16="http://schemas.microsoft.com/office/drawing/2014/main" id="{D6B00D4B-1911-8CCF-D120-02FEB33CCD62}"/>
              </a:ext>
            </a:extLst>
          </p:cNvPr>
          <p:cNvSpPr>
            <a:spLocks noGrp="1"/>
          </p:cNvSpPr>
          <p:nvPr>
            <p:ph type="title"/>
          </p:nvPr>
        </p:nvSpPr>
        <p:spPr>
          <a:xfrm>
            <a:off x="444275" y="218720"/>
            <a:ext cx="11216640" cy="1143000"/>
          </a:xfrm>
        </p:spPr>
        <p:txBody>
          <a:bodyPr>
            <a:normAutofit fontScale="90000"/>
          </a:bodyPr>
          <a:lstStyle/>
          <a:p>
            <a:r>
              <a:rPr lang="en-GB" sz="3600" dirty="0">
                <a:effectLst/>
                <a:latin typeface="Arial" panose="020B0604020202020204" pitchFamily="34" charset="0"/>
                <a:cs typeface="Arial" panose="020B0604020202020204" pitchFamily="34" charset="0"/>
              </a:rPr>
              <a:t>Step 3: The heart of the analysis work: </a:t>
            </a:r>
            <a:br>
              <a:rPr lang="en-GB" sz="3200" dirty="0">
                <a:effectLst/>
                <a:latin typeface="Arial" panose="020B0604020202020204" pitchFamily="34" charset="0"/>
                <a:cs typeface="Arial" panose="020B0604020202020204" pitchFamily="34" charset="0"/>
              </a:rPr>
            </a:br>
            <a:r>
              <a:rPr lang="en-GB" sz="3200" dirty="0">
                <a:effectLst/>
                <a:latin typeface="Arial" panose="020B0604020202020204" pitchFamily="34" charset="0"/>
                <a:cs typeface="Arial" panose="020B0604020202020204" pitchFamily="34" charset="0"/>
              </a:rPr>
              <a:t>U</a:t>
            </a:r>
            <a:r>
              <a:rPr lang="en-GB" sz="3100" dirty="0">
                <a:effectLst/>
                <a:latin typeface="Arial" panose="020B0604020202020204" pitchFamily="34" charset="0"/>
                <a:cs typeface="Arial" panose="020B0604020202020204" pitchFamily="34" charset="0"/>
              </a:rPr>
              <a:t>sing the Workflow Reengineering Worksheet tables, document:</a:t>
            </a:r>
            <a:endParaRPr lang="en-GB" sz="3100" dirty="0">
              <a:effectLst/>
            </a:endParaRPr>
          </a:p>
        </p:txBody>
      </p:sp>
      <p:sp>
        <p:nvSpPr>
          <p:cNvPr id="4" name="Slide Number Placeholder 3">
            <a:extLst>
              <a:ext uri="{FF2B5EF4-FFF2-40B4-BE49-F238E27FC236}">
                <a16:creationId xmlns:a16="http://schemas.microsoft.com/office/drawing/2014/main" id="{B2E36CF3-47E4-B281-73EF-BAFC0168899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A33D7C-B140-4FDD-A534-AAA09C8D9533}" type="slidenum">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000" b="0" i="0" u="none" strike="noStrike" kern="1200" cap="none" spc="0" normalizeH="0" baseline="0" noProof="0" dirty="0">
              <a:ln>
                <a:noFill/>
              </a:ln>
              <a:solidFill>
                <a:prstClr val="black"/>
              </a:solidFill>
              <a:effectLst/>
              <a:uLnTx/>
              <a:uFillTx/>
              <a:latin typeface="Lucida Sans Unicode"/>
              <a:ea typeface="+mn-ea"/>
              <a:cs typeface="+mn-cs"/>
            </a:endParaRPr>
          </a:p>
        </p:txBody>
      </p:sp>
      <p:pic>
        <p:nvPicPr>
          <p:cNvPr id="12" name="Picture 11">
            <a:extLst>
              <a:ext uri="{FF2B5EF4-FFF2-40B4-BE49-F238E27FC236}">
                <a16:creationId xmlns:a16="http://schemas.microsoft.com/office/drawing/2014/main" id="{F60EA111-15B1-D255-A596-0E31F0341F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4987" y="1500609"/>
            <a:ext cx="1823496" cy="4762084"/>
          </a:xfrm>
          <a:prstGeom prst="rect">
            <a:avLst/>
          </a:prstGeom>
        </p:spPr>
      </p:pic>
      <p:sp>
        <p:nvSpPr>
          <p:cNvPr id="3" name="TextBox 2">
            <a:extLst>
              <a:ext uri="{FF2B5EF4-FFF2-40B4-BE49-F238E27FC236}">
                <a16:creationId xmlns:a16="http://schemas.microsoft.com/office/drawing/2014/main" id="{F614FEB2-B890-4D7B-FBD0-D4B55A0A7007}"/>
              </a:ext>
            </a:extLst>
          </p:cNvPr>
          <p:cNvSpPr txBox="1"/>
          <p:nvPr/>
        </p:nvSpPr>
        <p:spPr>
          <a:xfrm>
            <a:off x="7582091" y="3115183"/>
            <a:ext cx="2031384" cy="461665"/>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Corresponding Step in </a:t>
            </a:r>
            <a:r>
              <a:rPr lang="en-US" sz="1200" dirty="0">
                <a:solidFill>
                  <a:srgbClr val="00B0F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IHI / Model for Improvement</a:t>
            </a:r>
            <a:r>
              <a:rPr lang="en-US" sz="1200" dirty="0">
                <a:latin typeface="Arial" panose="020B0604020202020204" pitchFamily="34" charset="0"/>
                <a:cs typeface="Arial" panose="020B0604020202020204" pitchFamily="34" charset="0"/>
              </a:rPr>
              <a:t>: </a:t>
            </a:r>
          </a:p>
        </p:txBody>
      </p:sp>
      <p:sp>
        <p:nvSpPr>
          <p:cNvPr id="5" name="Oval 4">
            <a:extLst>
              <a:ext uri="{FF2B5EF4-FFF2-40B4-BE49-F238E27FC236}">
                <a16:creationId xmlns:a16="http://schemas.microsoft.com/office/drawing/2014/main" id="{439F1479-0035-D89C-C231-FE36741EA8D6}"/>
              </a:ext>
            </a:extLst>
          </p:cNvPr>
          <p:cNvSpPr/>
          <p:nvPr/>
        </p:nvSpPr>
        <p:spPr>
          <a:xfrm>
            <a:off x="9465994" y="3106994"/>
            <a:ext cx="1902152" cy="1160206"/>
          </a:xfrm>
          <a:prstGeom prst="ellipse">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23011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7A3EA9-1EAE-E05A-0309-6A15BA5D159E}"/>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9113AD-6497-C483-4AF2-7B9EEA3A722B}"/>
              </a:ext>
            </a:extLst>
          </p:cNvPr>
          <p:cNvSpPr>
            <a:spLocks noGrp="1"/>
          </p:cNvSpPr>
          <p:nvPr>
            <p:ph idx="1"/>
          </p:nvPr>
        </p:nvSpPr>
        <p:spPr>
          <a:xfrm>
            <a:off x="609600" y="1308881"/>
            <a:ext cx="10972800" cy="5002598"/>
          </a:xfrm>
        </p:spPr>
        <p:txBody>
          <a:bodyPr>
            <a:normAutofit/>
          </a:bodyPr>
          <a:lstStyle/>
          <a:p>
            <a:pPr>
              <a:spcBef>
                <a:spcPts val="0"/>
              </a:spcBef>
              <a:spcAft>
                <a:spcPts val="1200"/>
              </a:spcAft>
            </a:pPr>
            <a:r>
              <a:rPr lang="en-US" sz="2000" i="1" dirty="0">
                <a:latin typeface="Arial" panose="020B0604020202020204" pitchFamily="34" charset="0"/>
                <a:cs typeface="Arial" panose="020B0604020202020204" pitchFamily="34" charset="0"/>
              </a:rPr>
              <a:t>All</a:t>
            </a:r>
            <a:r>
              <a:rPr lang="en-US" sz="2000" dirty="0">
                <a:latin typeface="Arial" panose="020B0604020202020204" pitchFamily="34" charset="0"/>
                <a:cs typeface="Arial" panose="020B0604020202020204" pitchFamily="34" charset="0"/>
              </a:rPr>
              <a:t> healthcare and public health stakeholders face </a:t>
            </a:r>
            <a:r>
              <a:rPr lang="en-US" sz="2000" i="1" dirty="0">
                <a:latin typeface="Arial" panose="020B0604020202020204" pitchFamily="34" charset="0"/>
                <a:cs typeface="Arial" panose="020B0604020202020204" pitchFamily="34" charset="0"/>
              </a:rPr>
              <a:t>major challenges </a:t>
            </a:r>
            <a:r>
              <a:rPr lang="en-US" sz="2000" dirty="0">
                <a:latin typeface="Arial" panose="020B0604020202020204" pitchFamily="34" charset="0"/>
                <a:cs typeface="Arial" panose="020B0604020202020204" pitchFamily="34" charset="0"/>
              </a:rPr>
              <a:t>to achieving </a:t>
            </a:r>
            <a:r>
              <a:rPr lang="en-US" sz="2000" i="1" dirty="0">
                <a:latin typeface="Arial" panose="020B0604020202020204" pitchFamily="34" charset="0"/>
                <a:cs typeface="Arial" panose="020B0604020202020204" pitchFamily="34" charset="0"/>
              </a:rPr>
              <a:t>desired outcomes</a:t>
            </a:r>
            <a:r>
              <a:rPr lang="en-US" sz="2000" dirty="0">
                <a:latin typeface="Arial" panose="020B0604020202020204" pitchFamily="34" charset="0"/>
                <a:cs typeface="Arial" panose="020B0604020202020204" pitchFamily="34" charset="0"/>
              </a:rPr>
              <a:t> (e.g., around health, costs, revenue, experience)</a:t>
            </a:r>
          </a:p>
          <a:p>
            <a:pPr lvl="1">
              <a:spcBef>
                <a:spcPts val="0"/>
              </a:spcBef>
              <a:spcAft>
                <a:spcPts val="1200"/>
              </a:spcAft>
            </a:pPr>
            <a:r>
              <a:rPr lang="en-US" sz="1800" dirty="0">
                <a:latin typeface="Arial" panose="020B0604020202020204" pitchFamily="34" charset="0"/>
                <a:cs typeface="Arial" panose="020B0604020202020204" pitchFamily="34" charset="0"/>
              </a:rPr>
              <a:t>Health and care processes are </a:t>
            </a:r>
            <a:r>
              <a:rPr lang="en-US" sz="1800" i="1" dirty="0">
                <a:latin typeface="Arial" panose="020B0604020202020204" pitchFamily="34" charset="0"/>
                <a:cs typeface="Arial" panose="020B0604020202020204" pitchFamily="34" charset="0"/>
              </a:rPr>
              <a:t>complex</a:t>
            </a:r>
            <a:r>
              <a:rPr lang="en-US" sz="1800" dirty="0">
                <a:latin typeface="Arial" panose="020B0604020202020204" pitchFamily="34" charset="0"/>
                <a:cs typeface="Arial" panose="020B0604020202020204" pitchFamily="34" charset="0"/>
              </a:rPr>
              <a:t> and </a:t>
            </a:r>
            <a:r>
              <a:rPr lang="en-US" sz="1800" i="1" dirty="0">
                <a:latin typeface="Arial" panose="020B0604020202020204" pitchFamily="34" charset="0"/>
                <a:cs typeface="Arial" panose="020B0604020202020204" pitchFamily="34" charset="0"/>
              </a:rPr>
              <a:t>variable</a:t>
            </a:r>
            <a:r>
              <a:rPr lang="en-US" sz="1800" dirty="0">
                <a:latin typeface="Arial" panose="020B0604020202020204" pitchFamily="34" charset="0"/>
                <a:cs typeface="Arial" panose="020B0604020202020204" pitchFamily="34" charset="0"/>
              </a:rPr>
              <a:t>, making it difficult to </a:t>
            </a:r>
            <a:r>
              <a:rPr lang="en-US" sz="1800" i="1" dirty="0">
                <a:latin typeface="Arial" panose="020B0604020202020204" pitchFamily="34" charset="0"/>
                <a:cs typeface="Arial" panose="020B0604020202020204" pitchFamily="34" charset="0"/>
              </a:rPr>
              <a:t>improve at scale</a:t>
            </a:r>
          </a:p>
          <a:p>
            <a:pPr>
              <a:spcBef>
                <a:spcPts val="0"/>
              </a:spcBef>
              <a:spcAft>
                <a:spcPts val="1200"/>
              </a:spcAft>
            </a:pPr>
            <a:r>
              <a:rPr lang="en-US" sz="2000" dirty="0">
                <a:latin typeface="Arial" panose="020B0604020202020204" pitchFamily="34" charset="0"/>
                <a:cs typeface="Arial" panose="020B0604020202020204" pitchFamily="34" charset="0"/>
              </a:rPr>
              <a:t>The Accelerating Care Transformation (ACT) initiative builds on </a:t>
            </a:r>
            <a:r>
              <a:rPr lang="en-US" sz="2000" i="1" dirty="0">
                <a:latin typeface="Arial" panose="020B0604020202020204" pitchFamily="34" charset="0"/>
                <a:cs typeface="Arial" panose="020B0604020202020204" pitchFamily="34" charset="0"/>
              </a:rPr>
              <a:t>2 decades </a:t>
            </a:r>
            <a:r>
              <a:rPr lang="en-US" sz="2000" dirty="0">
                <a:latin typeface="Arial" panose="020B0604020202020204" pitchFamily="34" charset="0"/>
                <a:cs typeface="Arial" panose="020B0604020202020204" pitchFamily="34" charset="0"/>
              </a:rPr>
              <a:t>of successful public and private efforts to </a:t>
            </a:r>
            <a:r>
              <a:rPr lang="en-US" sz="2000" i="1" dirty="0">
                <a:latin typeface="Arial" panose="020B0604020202020204" pitchFamily="34" charset="0"/>
                <a:cs typeface="Arial" panose="020B0604020202020204" pitchFamily="34" charset="0"/>
              </a:rPr>
              <a:t>reengineer care delivery </a:t>
            </a:r>
            <a:r>
              <a:rPr lang="en-US" sz="2000" dirty="0">
                <a:latin typeface="Arial" panose="020B0604020202020204" pitchFamily="34" charset="0"/>
                <a:cs typeface="Arial" panose="020B0604020202020204" pitchFamily="34" charset="0"/>
              </a:rPr>
              <a:t>and </a:t>
            </a:r>
            <a:r>
              <a:rPr lang="en-US" sz="2000" i="1" dirty="0">
                <a:latin typeface="Arial" panose="020B0604020202020204" pitchFamily="34" charset="0"/>
                <a:cs typeface="Arial" panose="020B0604020202020204" pitchFamily="34" charset="0"/>
              </a:rPr>
              <a:t>improve outcomes</a:t>
            </a:r>
          </a:p>
          <a:p>
            <a:pPr lvl="1">
              <a:spcBef>
                <a:spcPts val="0"/>
              </a:spcBef>
              <a:spcAft>
                <a:spcPts val="1200"/>
              </a:spcAft>
            </a:pPr>
            <a:r>
              <a:rPr lang="en-US" sz="1800" dirty="0">
                <a:latin typeface="Arial" panose="020B0604020202020204" pitchFamily="34" charset="0"/>
                <a:cs typeface="Arial" panose="020B0604020202020204" pitchFamily="34" charset="0"/>
              </a:rPr>
              <a:t>ACT uses a </a:t>
            </a:r>
            <a:r>
              <a:rPr lang="en-US" sz="1800" i="1" dirty="0">
                <a:latin typeface="Arial" panose="020B0604020202020204" pitchFamily="34" charset="0"/>
                <a:cs typeface="Arial" panose="020B0604020202020204" pitchFamily="34" charset="0"/>
              </a:rPr>
              <a:t>common framework </a:t>
            </a:r>
            <a:r>
              <a:rPr lang="en-US" sz="1800" dirty="0">
                <a:latin typeface="Arial" panose="020B0604020202020204" pitchFamily="34" charset="0"/>
                <a:cs typeface="Arial" panose="020B0604020202020204" pitchFamily="34" charset="0"/>
              </a:rPr>
              <a:t>for analyzing and enhancing health and care-related workflows across improvement targets and </a:t>
            </a:r>
            <a:r>
              <a:rPr lang="en-US" sz="1800" i="1" dirty="0">
                <a:latin typeface="Arial" panose="020B0604020202020204" pitchFamily="34" charset="0"/>
                <a:cs typeface="Arial" panose="020B0604020202020204" pitchFamily="34" charset="0"/>
              </a:rPr>
              <a:t>cross-stakeholder collaborations </a:t>
            </a:r>
            <a:r>
              <a:rPr lang="en-US" sz="1800" dirty="0">
                <a:latin typeface="Arial" panose="020B0604020202020204" pitchFamily="34" charset="0"/>
                <a:cs typeface="Arial" panose="020B0604020202020204" pitchFamily="34" charset="0"/>
              </a:rPr>
              <a:t>to </a:t>
            </a:r>
            <a:r>
              <a:rPr lang="en-US" sz="1800" i="1" dirty="0">
                <a:latin typeface="Arial" panose="020B0604020202020204" pitchFamily="34" charset="0"/>
                <a:cs typeface="Arial" panose="020B0604020202020204" pitchFamily="34" charset="0"/>
              </a:rPr>
              <a:t>reduce transformation barriers </a:t>
            </a:r>
          </a:p>
          <a:p>
            <a:pPr>
              <a:spcBef>
                <a:spcPts val="0"/>
              </a:spcBef>
              <a:spcAft>
                <a:spcPts val="1200"/>
              </a:spcAft>
            </a:pPr>
            <a:r>
              <a:rPr lang="en-US" sz="2000" dirty="0">
                <a:latin typeface="Arial" panose="020B0604020202020204" pitchFamily="34" charset="0"/>
                <a:cs typeface="Arial" panose="020B0604020202020204" pitchFamily="34" charset="0"/>
              </a:rPr>
              <a:t>Are there ACT synergies with </a:t>
            </a:r>
            <a:r>
              <a:rPr lang="en-US" sz="2000" i="1" dirty="0">
                <a:latin typeface="Arial" panose="020B0604020202020204" pitchFamily="34" charset="0"/>
                <a:cs typeface="Arial" panose="020B0604020202020204" pitchFamily="34" charset="0"/>
              </a:rPr>
              <a:t>your</a:t>
            </a:r>
            <a:r>
              <a:rPr lang="en-US" sz="2000" dirty="0">
                <a:latin typeface="Arial" panose="020B0604020202020204" pitchFamily="34" charset="0"/>
                <a:cs typeface="Arial" panose="020B0604020202020204" pitchFamily="34" charset="0"/>
              </a:rPr>
              <a:t> care transformation goals and capabilities that could support </a:t>
            </a:r>
            <a:r>
              <a:rPr lang="en-US" sz="2000" i="1" dirty="0">
                <a:latin typeface="Arial" panose="020B0604020202020204" pitchFamily="34" charset="0"/>
                <a:cs typeface="Arial" panose="020B0604020202020204" pitchFamily="34" charset="0"/>
              </a:rPr>
              <a:t>your</a:t>
            </a:r>
            <a:r>
              <a:rPr lang="en-US" sz="2000" dirty="0">
                <a:latin typeface="Arial" panose="020B0604020202020204" pitchFamily="34" charset="0"/>
                <a:cs typeface="Arial" panose="020B0604020202020204" pitchFamily="34" charset="0"/>
              </a:rPr>
              <a:t> efforts and speed progress toward ‘Best care for everyone, everywhere’?</a:t>
            </a:r>
            <a:endParaRPr lang="en-US" sz="2000" i="1" dirty="0">
              <a:latin typeface="Arial" panose="020B0604020202020204" pitchFamily="34" charset="0"/>
              <a:cs typeface="Arial" panose="020B0604020202020204" pitchFamily="34" charset="0"/>
            </a:endParaRPr>
          </a:p>
          <a:p>
            <a:pPr lvl="1">
              <a:spcBef>
                <a:spcPts val="0"/>
              </a:spcBef>
              <a:spcAft>
                <a:spcPts val="1200"/>
              </a:spcAft>
            </a:pPr>
            <a:r>
              <a:rPr lang="en-US" sz="1800" dirty="0">
                <a:latin typeface="Arial" panose="020B0604020202020204" pitchFamily="34" charset="0"/>
                <a:cs typeface="Arial" panose="020B0604020202020204" pitchFamily="34" charset="0"/>
              </a:rPr>
              <a:t>For example, ways you could leverage ACT frameworks, methods, tools, and collaborations in achieving your goals – while also amplifying ACT’s value, sustainability and scalability </a:t>
            </a:r>
            <a:endParaRPr lang="en-US" sz="1800" i="1" dirty="0">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4C244DAE-0D56-9C6A-5526-B1F9EDAFD6C4}"/>
              </a:ext>
            </a:extLst>
          </p:cNvPr>
          <p:cNvSpPr>
            <a:spLocks noGrp="1"/>
          </p:cNvSpPr>
          <p:nvPr>
            <p:ph type="title"/>
          </p:nvPr>
        </p:nvSpPr>
        <p:spPr>
          <a:xfrm>
            <a:off x="609600" y="137121"/>
            <a:ext cx="10972800" cy="957814"/>
          </a:xfrm>
        </p:spPr>
        <p:txBody>
          <a:bodyPr>
            <a:noAutofit/>
          </a:bodyPr>
          <a:lstStyle/>
          <a:p>
            <a:r>
              <a:rPr lang="en-US" sz="3600" dirty="0"/>
              <a:t>Outreach executive summary</a:t>
            </a:r>
          </a:p>
        </p:txBody>
      </p:sp>
      <p:sp>
        <p:nvSpPr>
          <p:cNvPr id="4" name="Slide Number Placeholder 3">
            <a:extLst>
              <a:ext uri="{FF2B5EF4-FFF2-40B4-BE49-F238E27FC236}">
                <a16:creationId xmlns:a16="http://schemas.microsoft.com/office/drawing/2014/main" id="{BD4B0A6B-9618-911B-2A52-BC0665E36EE4}"/>
              </a:ext>
            </a:extLst>
          </p:cNvPr>
          <p:cNvSpPr>
            <a:spLocks noGrp="1"/>
          </p:cNvSpPr>
          <p:nvPr>
            <p:ph type="sldNum" sz="quarter" idx="12"/>
          </p:nvPr>
        </p:nvSpPr>
        <p:spPr/>
        <p:txBody>
          <a:bodyPr/>
          <a:lstStyle/>
          <a:p>
            <a:fld id="{D3A33D7C-B140-4FDD-A534-AAA09C8D9533}" type="slidenum">
              <a:rPr lang="en-US" smtClean="0"/>
              <a:pPr/>
              <a:t>3</a:t>
            </a:fld>
            <a:endParaRPr lang="en-US" dirty="0"/>
          </a:p>
        </p:txBody>
      </p:sp>
    </p:spTree>
    <p:extLst>
      <p:ext uri="{BB962C8B-B14F-4D97-AF65-F5344CB8AC3E}">
        <p14:creationId xmlns:p14="http://schemas.microsoft.com/office/powerpoint/2010/main" val="4207996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C4F88-A6FA-48EA-BAC5-C394135869F9}"/>
              </a:ext>
            </a:extLst>
          </p:cNvPr>
          <p:cNvSpPr>
            <a:spLocks noGrp="1"/>
          </p:cNvSpPr>
          <p:nvPr>
            <p:ph type="title"/>
          </p:nvPr>
        </p:nvSpPr>
        <p:spPr>
          <a:xfrm>
            <a:off x="478032" y="64128"/>
            <a:ext cx="9869277" cy="979109"/>
          </a:xfrm>
        </p:spPr>
        <p:txBody>
          <a:bodyPr>
            <a:normAutofit/>
          </a:bodyPr>
          <a:lstStyle/>
          <a:p>
            <a:r>
              <a:rPr lang="en-US" sz="3200" dirty="0">
                <a:effectLst/>
                <a:latin typeface="Arial" panose="020B0604020202020204" pitchFamily="34" charset="0"/>
                <a:cs typeface="Arial" panose="020B0604020202020204" pitchFamily="34" charset="0"/>
              </a:rPr>
              <a:t>What is recommended practice for the target? </a:t>
            </a:r>
            <a:br>
              <a:rPr lang="en-US" sz="3200" dirty="0">
                <a:effectLst/>
                <a:latin typeface="Arial" panose="020B0604020202020204" pitchFamily="34" charset="0"/>
                <a:cs typeface="Arial" panose="020B0604020202020204" pitchFamily="34" charset="0"/>
              </a:rPr>
            </a:br>
            <a:r>
              <a:rPr lang="en-US" sz="2000" dirty="0">
                <a:effectLst/>
                <a:latin typeface="Arial" panose="020B0604020202020204" pitchFamily="34" charset="0"/>
                <a:cs typeface="Arial" panose="020B0604020202020204" pitchFamily="34" charset="0"/>
              </a:rPr>
              <a:t>An excerpt from the generic template</a:t>
            </a:r>
            <a:endParaRPr lang="en-GB" sz="2000" dirty="0">
              <a:effectLst/>
            </a:endParaRPr>
          </a:p>
        </p:txBody>
      </p:sp>
      <p:sp>
        <p:nvSpPr>
          <p:cNvPr id="4" name="Slide Number Placeholder 3">
            <a:extLst>
              <a:ext uri="{FF2B5EF4-FFF2-40B4-BE49-F238E27FC236}">
                <a16:creationId xmlns:a16="http://schemas.microsoft.com/office/drawing/2014/main" id="{B2E36CF3-47E4-B281-73EF-BAFC01688999}"/>
              </a:ext>
            </a:extLst>
          </p:cNvPr>
          <p:cNvSpPr>
            <a:spLocks noGrp="1"/>
          </p:cNvSpPr>
          <p:nvPr>
            <p:ph type="sldNum" sz="quarter" idx="12"/>
          </p:nvPr>
        </p:nvSpPr>
        <p:spPr/>
        <p:txBody>
          <a:bodyPr/>
          <a:lstStyle/>
          <a:p>
            <a:fld id="{D3A33D7C-B140-4FDD-A534-AAA09C8D9533}" type="slidenum">
              <a:rPr lang="en-US" smtClean="0"/>
              <a:pPr/>
              <a:t>30</a:t>
            </a:fld>
            <a:endParaRPr lang="en-US" dirty="0"/>
          </a:p>
        </p:txBody>
      </p:sp>
      <p:pic>
        <p:nvPicPr>
          <p:cNvPr id="12" name="Picture 11">
            <a:extLst>
              <a:ext uri="{FF2B5EF4-FFF2-40B4-BE49-F238E27FC236}">
                <a16:creationId xmlns:a16="http://schemas.microsoft.com/office/drawing/2014/main" id="{FD64949E-00F2-CD3C-D683-70C7FE9EE0DB}"/>
              </a:ext>
            </a:extLst>
          </p:cNvPr>
          <p:cNvPicPr>
            <a:picLocks noChangeAspect="1"/>
          </p:cNvPicPr>
          <p:nvPr/>
        </p:nvPicPr>
        <p:blipFill>
          <a:blip r:embed="rId3"/>
          <a:stretch>
            <a:fillRect/>
          </a:stretch>
        </p:blipFill>
        <p:spPr>
          <a:xfrm>
            <a:off x="1441910" y="1043237"/>
            <a:ext cx="10551320" cy="1395300"/>
          </a:xfrm>
          <a:prstGeom prst="rect">
            <a:avLst/>
          </a:prstGeom>
        </p:spPr>
      </p:pic>
      <p:pic>
        <p:nvPicPr>
          <p:cNvPr id="14" name="Picture 13">
            <a:extLst>
              <a:ext uri="{FF2B5EF4-FFF2-40B4-BE49-F238E27FC236}">
                <a16:creationId xmlns:a16="http://schemas.microsoft.com/office/drawing/2014/main" id="{1EFFFF34-BF9E-251C-3EB7-7C854FE26193}"/>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1446518" y="1939341"/>
            <a:ext cx="10480027" cy="4616441"/>
          </a:xfrm>
          <a:prstGeom prst="rect">
            <a:avLst/>
          </a:prstGeom>
        </p:spPr>
      </p:pic>
    </p:spTree>
    <p:extLst>
      <p:ext uri="{BB962C8B-B14F-4D97-AF65-F5344CB8AC3E}">
        <p14:creationId xmlns:p14="http://schemas.microsoft.com/office/powerpoint/2010/main" val="37414577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DB68DD-261C-4541-3066-1968B504ECB4}"/>
              </a:ext>
            </a:extLst>
          </p:cNvPr>
          <p:cNvSpPr>
            <a:spLocks noGrp="1"/>
          </p:cNvSpPr>
          <p:nvPr>
            <p:ph type="sldNum" sz="quarter" idx="12"/>
          </p:nvPr>
        </p:nvSpPr>
        <p:spPr/>
        <p:txBody>
          <a:bodyPr/>
          <a:lstStyle/>
          <a:p>
            <a:fld id="{D3A33D7C-B140-4FDD-A534-AAA09C8D9533}" type="slidenum">
              <a:rPr lang="en-US" smtClean="0"/>
              <a:pPr/>
              <a:t>31</a:t>
            </a:fld>
            <a:endParaRPr lang="en-US" dirty="0"/>
          </a:p>
        </p:txBody>
      </p:sp>
      <p:pic>
        <p:nvPicPr>
          <p:cNvPr id="4" name="Picture 3">
            <a:extLst>
              <a:ext uri="{FF2B5EF4-FFF2-40B4-BE49-F238E27FC236}">
                <a16:creationId xmlns:a16="http://schemas.microsoft.com/office/drawing/2014/main" id="{C48AEF6D-89A5-B038-D3F8-6A97859D270D}"/>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144943" y="1921790"/>
            <a:ext cx="12046042" cy="1466815"/>
          </a:xfrm>
          <a:prstGeom prst="rect">
            <a:avLst/>
          </a:prstGeom>
        </p:spPr>
      </p:pic>
      <p:pic>
        <p:nvPicPr>
          <p:cNvPr id="6" name="Picture 5">
            <a:extLst>
              <a:ext uri="{FF2B5EF4-FFF2-40B4-BE49-F238E27FC236}">
                <a16:creationId xmlns:a16="http://schemas.microsoft.com/office/drawing/2014/main" id="{BF6AA61D-432F-A290-548B-40E12CDF4EDD}"/>
              </a:ext>
            </a:extLst>
          </p:cNvPr>
          <p:cNvPicPr>
            <a:picLocks noChangeAspect="1"/>
          </p:cNvPicPr>
          <p:nvPr/>
        </p:nvPicPr>
        <p:blipFill>
          <a:blip r:embed="rId3"/>
          <a:stretch>
            <a:fillRect/>
          </a:stretch>
        </p:blipFill>
        <p:spPr>
          <a:xfrm>
            <a:off x="40154" y="3054751"/>
            <a:ext cx="12303584" cy="1966700"/>
          </a:xfrm>
          <a:prstGeom prst="rect">
            <a:avLst/>
          </a:prstGeom>
        </p:spPr>
      </p:pic>
      <p:sp>
        <p:nvSpPr>
          <p:cNvPr id="5" name="TextBox 4">
            <a:extLst>
              <a:ext uri="{FF2B5EF4-FFF2-40B4-BE49-F238E27FC236}">
                <a16:creationId xmlns:a16="http://schemas.microsoft.com/office/drawing/2014/main" id="{445CC044-46A2-9A5C-8CCF-4429CE5594A3}"/>
              </a:ext>
            </a:extLst>
          </p:cNvPr>
          <p:cNvSpPr txBox="1"/>
          <p:nvPr/>
        </p:nvSpPr>
        <p:spPr>
          <a:xfrm>
            <a:off x="588395" y="284642"/>
            <a:ext cx="10211547" cy="892552"/>
          </a:xfrm>
          <a:prstGeom prst="rect">
            <a:avLst/>
          </a:prstGeom>
          <a:noFill/>
        </p:spPr>
        <p:txBody>
          <a:bodyPr wrap="square">
            <a:spAutoFit/>
          </a:bodyPr>
          <a:lstStyle/>
          <a:p>
            <a:r>
              <a:rPr kumimoji="0" lang="en-US" sz="3200" b="1" i="0" u="none" strike="noStrike" kern="1200" cap="none" spc="0" normalizeH="0" baseline="0" noProof="0" dirty="0">
                <a:ln>
                  <a:noFill/>
                </a:ln>
                <a:solidFill>
                  <a:srgbClr val="464646"/>
                </a:solidFill>
                <a:effectLst/>
                <a:uLnTx/>
                <a:uFillTx/>
                <a:latin typeface="Arial" panose="020B0604020202020204" pitchFamily="34" charset="0"/>
                <a:ea typeface="+mj-ea"/>
                <a:cs typeface="Arial" panose="020B0604020202020204" pitchFamily="34" charset="0"/>
              </a:rPr>
              <a:t>What is recommended practice? </a:t>
            </a:r>
            <a:br>
              <a:rPr kumimoji="0" lang="en-US" sz="3200" b="1" i="0" u="none" strike="noStrike" kern="1200" cap="none" spc="0" normalizeH="0" baseline="0" noProof="0" dirty="0">
                <a:ln>
                  <a:noFill/>
                </a:ln>
                <a:solidFill>
                  <a:srgbClr val="464646"/>
                </a:solidFill>
                <a:effectLst/>
                <a:uLnTx/>
                <a:uFillTx/>
                <a:latin typeface="Arial" panose="020B0604020202020204" pitchFamily="34" charset="0"/>
                <a:ea typeface="+mj-ea"/>
                <a:cs typeface="Arial" panose="020B0604020202020204" pitchFamily="34" charset="0"/>
              </a:rPr>
            </a:br>
            <a:r>
              <a:rPr lang="en-US" sz="2000" b="1" dirty="0">
                <a:solidFill>
                  <a:srgbClr val="464646"/>
                </a:solidFill>
                <a:latin typeface="Arial" panose="020B0604020202020204" pitchFamily="34" charset="0"/>
                <a:ea typeface="+mj-ea"/>
                <a:cs typeface="Arial" panose="020B0604020202020204" pitchFamily="34" charset="0"/>
              </a:rPr>
              <a:t>Continuation of the </a:t>
            </a:r>
            <a:r>
              <a:rPr kumimoji="0" lang="en-US" sz="2000" b="1" i="0" u="none" strike="noStrike" kern="1200" cap="none" spc="0" normalizeH="0" baseline="0" noProof="0" dirty="0">
                <a:ln>
                  <a:noFill/>
                </a:ln>
                <a:solidFill>
                  <a:srgbClr val="464646"/>
                </a:solidFill>
                <a:effectLst/>
                <a:uLnTx/>
                <a:uFillTx/>
                <a:latin typeface="Arial" panose="020B0604020202020204" pitchFamily="34" charset="0"/>
                <a:ea typeface="+mj-ea"/>
                <a:cs typeface="Arial" panose="020B0604020202020204" pitchFamily="34" charset="0"/>
              </a:rPr>
              <a:t>excerpt from the generic template</a:t>
            </a:r>
            <a:endParaRPr lang="en-GB" dirty="0"/>
          </a:p>
        </p:txBody>
      </p:sp>
    </p:spTree>
    <p:extLst>
      <p:ext uri="{BB962C8B-B14F-4D97-AF65-F5344CB8AC3E}">
        <p14:creationId xmlns:p14="http://schemas.microsoft.com/office/powerpoint/2010/main" val="2076153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C4C751A-2AA1-7BE3-0F06-2FBC2DC4EB90}"/>
              </a:ext>
            </a:extLst>
          </p:cNvPr>
          <p:cNvSpPr>
            <a:spLocks noGrp="1"/>
          </p:cNvSpPr>
          <p:nvPr>
            <p:ph type="title"/>
          </p:nvPr>
        </p:nvSpPr>
        <p:spPr>
          <a:xfrm>
            <a:off x="487322" y="181997"/>
            <a:ext cx="11262226" cy="808143"/>
          </a:xfrm>
        </p:spPr>
        <p:txBody>
          <a:bodyPr>
            <a:noAutofit/>
          </a:bodyPr>
          <a:lstStyle/>
          <a:p>
            <a:r>
              <a:rPr lang="en-US" sz="2800" i="1" dirty="0">
                <a:effectLst/>
                <a:latin typeface="Arial" panose="020B0604020202020204" pitchFamily="34" charset="0"/>
                <a:cs typeface="Arial" panose="020B0604020202020204" pitchFamily="34" charset="0"/>
              </a:rPr>
              <a:t>Target-specific</a:t>
            </a:r>
            <a:r>
              <a:rPr lang="en-US" sz="2800" dirty="0">
                <a:effectLst/>
                <a:latin typeface="Arial" panose="020B0604020202020204" pitchFamily="34" charset="0"/>
                <a:cs typeface="Arial" panose="020B0604020202020204" pitchFamily="34" charset="0"/>
              </a:rPr>
              <a:t> change packages with ‘recommended practice’ </a:t>
            </a:r>
            <a:br>
              <a:rPr lang="en-US" sz="3200" dirty="0">
                <a:effectLst/>
                <a:latin typeface="Arial" panose="020B0604020202020204" pitchFamily="34" charset="0"/>
                <a:cs typeface="Arial" panose="020B0604020202020204" pitchFamily="34" charset="0"/>
              </a:rPr>
            </a:br>
            <a:r>
              <a:rPr lang="en-US" sz="2000" b="0" dirty="0">
                <a:latin typeface="Arial" panose="020B0604020202020204" pitchFamily="34" charset="0"/>
                <a:cs typeface="Arial" panose="020B0604020202020204" pitchFamily="34" charset="0"/>
              </a:rPr>
              <a:t>Based on the ACT framework can be leveraged or created</a:t>
            </a:r>
          </a:p>
        </p:txBody>
      </p:sp>
      <p:sp>
        <p:nvSpPr>
          <p:cNvPr id="4" name="Slide Number Placeholder 3">
            <a:extLst>
              <a:ext uri="{FF2B5EF4-FFF2-40B4-BE49-F238E27FC236}">
                <a16:creationId xmlns:a16="http://schemas.microsoft.com/office/drawing/2014/main" id="{243D8901-24D2-7623-A0DD-A68D4CCCFA8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A33D7C-B140-4FDD-A534-AAA09C8D9533}" type="slidenum">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000" b="0" i="0" u="none" strike="noStrike" kern="1200" cap="none" spc="0" normalizeH="0" baseline="0" noProof="0" dirty="0">
              <a:ln>
                <a:noFill/>
              </a:ln>
              <a:solidFill>
                <a:prstClr val="black"/>
              </a:solidFill>
              <a:effectLst/>
              <a:uLnTx/>
              <a:uFillTx/>
              <a:latin typeface="Lucida Sans Unicode"/>
              <a:ea typeface="+mn-ea"/>
              <a:cs typeface="+mn-cs"/>
            </a:endParaRPr>
          </a:p>
        </p:txBody>
      </p:sp>
      <p:pic>
        <p:nvPicPr>
          <p:cNvPr id="5" name="Picture 4">
            <a:extLst>
              <a:ext uri="{FF2B5EF4-FFF2-40B4-BE49-F238E27FC236}">
                <a16:creationId xmlns:a16="http://schemas.microsoft.com/office/drawing/2014/main" id="{D5F57DCF-C480-3083-15FE-DA9831740A7B}"/>
              </a:ext>
            </a:extLst>
          </p:cNvPr>
          <p:cNvPicPr>
            <a:picLocks noChangeAspect="1"/>
          </p:cNvPicPr>
          <p:nvPr/>
        </p:nvPicPr>
        <p:blipFill>
          <a:blip r:embed="rId2"/>
          <a:stretch>
            <a:fillRect/>
          </a:stretch>
        </p:blipFill>
        <p:spPr>
          <a:xfrm>
            <a:off x="2525452" y="1252174"/>
            <a:ext cx="2273114" cy="29928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a:extLst>
              <a:ext uri="{FF2B5EF4-FFF2-40B4-BE49-F238E27FC236}">
                <a16:creationId xmlns:a16="http://schemas.microsoft.com/office/drawing/2014/main" id="{CCA8337E-1543-A542-78B4-85A03021C273}"/>
              </a:ext>
            </a:extLst>
          </p:cNvPr>
          <p:cNvPicPr>
            <a:picLocks noChangeAspect="1"/>
          </p:cNvPicPr>
          <p:nvPr/>
        </p:nvPicPr>
        <p:blipFill>
          <a:blip r:embed="rId3"/>
          <a:stretch>
            <a:fillRect/>
          </a:stretch>
        </p:blipFill>
        <p:spPr>
          <a:xfrm>
            <a:off x="5198165" y="1252174"/>
            <a:ext cx="6261957" cy="5520896"/>
          </a:xfrm>
          <a:prstGeom prst="rect">
            <a:avLst/>
          </a:prstGeom>
        </p:spPr>
      </p:pic>
      <p:sp>
        <p:nvSpPr>
          <p:cNvPr id="7" name="TextBox 6">
            <a:extLst>
              <a:ext uri="{FF2B5EF4-FFF2-40B4-BE49-F238E27FC236}">
                <a16:creationId xmlns:a16="http://schemas.microsoft.com/office/drawing/2014/main" id="{8A84197E-20F5-17B4-889C-61583A8594D9}"/>
              </a:ext>
            </a:extLst>
          </p:cNvPr>
          <p:cNvSpPr txBox="1"/>
          <p:nvPr/>
        </p:nvSpPr>
        <p:spPr>
          <a:xfrm>
            <a:off x="732424" y="4590804"/>
            <a:ext cx="4265942"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Access this US CDC tool </a:t>
            </a:r>
            <a:r>
              <a:rPr kumimoji="0" lang="en-US" sz="1800" b="0"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hlinkClick r:id="rId4">
                  <a:extLst>
                    <a:ext uri="{A12FA001-AC4F-418D-AE19-62706E023703}">
                      <ahyp:hlinkClr xmlns:ahyp="http://schemas.microsoft.com/office/drawing/2018/hyperlinkcolor" val="tx"/>
                    </a:ext>
                  </a:extLst>
                </a:hlinkClick>
              </a:rPr>
              <a:t>here</a:t>
            </a:r>
            <a:endParaRPr kumimoji="0" lang="en-US" sz="1800" b="0"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Other ACT Framework-based change packages have been developed for </a:t>
            </a:r>
            <a:r>
              <a:rPr kumimoji="0" lang="en-US" sz="1400" b="0" i="0" u="sng"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hlinkClick r:id="rId5">
                  <a:extLst>
                    <a:ext uri="{A12FA001-AC4F-418D-AE19-62706E023703}">
                      <ahyp:hlinkClr xmlns:ahyp="http://schemas.microsoft.com/office/drawing/2018/hyperlinkcolor" val="tx"/>
                    </a:ext>
                  </a:extLst>
                </a:hlinkClick>
              </a:rPr>
              <a:t>VTE prophylaxis</a:t>
            </a: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1400" b="0" i="0" u="sng"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hlinkClick r:id="rId6">
                  <a:extLst>
                    <a:ext uri="{A12FA001-AC4F-418D-AE19-62706E023703}">
                      <ahyp:hlinkClr xmlns:ahyp="http://schemas.microsoft.com/office/drawing/2018/hyperlinkcolor" val="tx"/>
                    </a:ext>
                  </a:extLst>
                </a:hlinkClick>
              </a:rPr>
              <a:t>colorectal cancer screening</a:t>
            </a: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1400" b="0" i="0" u="sng"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hlinkClick r:id="rId7">
                  <a:extLst>
                    <a:ext uri="{A12FA001-AC4F-418D-AE19-62706E023703}">
                      <ahyp:hlinkClr xmlns:ahyp="http://schemas.microsoft.com/office/drawing/2018/hyperlinkcolor" val="tx"/>
                    </a:ext>
                  </a:extLst>
                </a:hlinkClick>
              </a:rPr>
              <a:t>SMBP</a:t>
            </a: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1400" b="0" i="0" u="sng"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hlinkClick r:id="rId8">
                  <a:extLst>
                    <a:ext uri="{A12FA001-AC4F-418D-AE19-62706E023703}">
                      <ahyp:hlinkClr xmlns:ahyp="http://schemas.microsoft.com/office/drawing/2018/hyperlinkcolor" val="tx"/>
                    </a:ext>
                  </a:extLst>
                </a:hlinkClick>
              </a:rPr>
              <a:t>Diabetes</a:t>
            </a: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Lucida Sans Unicode"/>
                <a:ea typeface="+mn-ea"/>
                <a:cs typeface="+mn-cs"/>
              </a:rPr>
              <a:t> </a:t>
            </a:r>
          </a:p>
        </p:txBody>
      </p:sp>
      <p:sp>
        <p:nvSpPr>
          <p:cNvPr id="2" name="TextBox 1">
            <a:extLst>
              <a:ext uri="{FF2B5EF4-FFF2-40B4-BE49-F238E27FC236}">
                <a16:creationId xmlns:a16="http://schemas.microsoft.com/office/drawing/2014/main" id="{73A8F367-9D6D-A707-A2D5-D07CB651BF7A}"/>
              </a:ext>
            </a:extLst>
          </p:cNvPr>
          <p:cNvSpPr txBox="1"/>
          <p:nvPr/>
        </p:nvSpPr>
        <p:spPr>
          <a:xfrm>
            <a:off x="5128591" y="2487863"/>
            <a:ext cx="392074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7D3C4A"/>
                </a:solidFill>
                <a:effectLst/>
                <a:uLnTx/>
                <a:uFillTx/>
                <a:latin typeface="Arial" panose="020B0604020202020204" pitchFamily="34" charset="0"/>
                <a:ea typeface="+mn-ea"/>
                <a:cs typeface="Arial" panose="020B0604020202020204" pitchFamily="34" charset="0"/>
              </a:rPr>
              <a:t>Addressing best practice in practice</a:t>
            </a:r>
          </a:p>
        </p:txBody>
      </p:sp>
    </p:spTree>
    <p:extLst>
      <p:ext uri="{BB962C8B-B14F-4D97-AF65-F5344CB8AC3E}">
        <p14:creationId xmlns:p14="http://schemas.microsoft.com/office/powerpoint/2010/main" val="39686831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FB67A9-D1E1-115B-DEB0-5669C31FEE65}"/>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ED2CDB7-C324-7A88-C10E-36E1B7A3614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A33D7C-B140-4FDD-A534-AAA09C8D9533}" type="slidenum">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000" b="0" i="0" u="none" strike="noStrike" kern="1200" cap="none" spc="0" normalizeH="0" baseline="0" noProof="0" dirty="0">
              <a:ln>
                <a:noFill/>
              </a:ln>
              <a:solidFill>
                <a:prstClr val="black"/>
              </a:solidFill>
              <a:effectLst/>
              <a:uLnTx/>
              <a:uFillTx/>
              <a:latin typeface="Lucida Sans Unicode"/>
              <a:ea typeface="+mn-ea"/>
              <a:cs typeface="+mn-cs"/>
            </a:endParaRPr>
          </a:p>
        </p:txBody>
      </p:sp>
      <p:pic>
        <p:nvPicPr>
          <p:cNvPr id="2" name="Picture 1">
            <a:extLst>
              <a:ext uri="{FF2B5EF4-FFF2-40B4-BE49-F238E27FC236}">
                <a16:creationId xmlns:a16="http://schemas.microsoft.com/office/drawing/2014/main" id="{026F1685-B742-D81C-2D02-6B7C9C709A6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14745" y="1969393"/>
            <a:ext cx="6114803" cy="1944741"/>
          </a:xfrm>
          <a:prstGeom prst="rect">
            <a:avLst/>
          </a:prstGeom>
        </p:spPr>
      </p:pic>
      <p:pic>
        <p:nvPicPr>
          <p:cNvPr id="7" name="Picture 6">
            <a:extLst>
              <a:ext uri="{FF2B5EF4-FFF2-40B4-BE49-F238E27FC236}">
                <a16:creationId xmlns:a16="http://schemas.microsoft.com/office/drawing/2014/main" id="{C4624840-8958-51AA-8C50-FF280269EBB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757296" y="4247965"/>
            <a:ext cx="7772400" cy="2072640"/>
          </a:xfrm>
          <a:prstGeom prst="rect">
            <a:avLst/>
          </a:prstGeom>
        </p:spPr>
      </p:pic>
      <p:sp>
        <p:nvSpPr>
          <p:cNvPr id="9" name="TextBox 8">
            <a:extLst>
              <a:ext uri="{FF2B5EF4-FFF2-40B4-BE49-F238E27FC236}">
                <a16:creationId xmlns:a16="http://schemas.microsoft.com/office/drawing/2014/main" id="{52B4B82C-D920-0FDB-1CB2-FF60690F3BAF}"/>
              </a:ext>
            </a:extLst>
          </p:cNvPr>
          <p:cNvSpPr txBox="1"/>
          <p:nvPr/>
        </p:nvSpPr>
        <p:spPr>
          <a:xfrm>
            <a:off x="6623462" y="4059145"/>
            <a:ext cx="3993078" cy="37764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FF"/>
                </a:solidFill>
                <a:effectLst/>
                <a:uLnTx/>
                <a:uFillTx/>
                <a:latin typeface="Calibri" panose="020F0502020204030204" pitchFamily="34" charset="0"/>
                <a:ea typeface="+mn-ea"/>
                <a:cs typeface="+mn-cs"/>
              </a:rPr>
              <a:t>Potential Future State Documentation</a:t>
            </a:r>
            <a:endParaRPr kumimoji="0" lang="en-US" sz="1800" b="0" i="0" u="none" strike="noStrike" kern="1200" cap="none" spc="0" normalizeH="0" baseline="0" noProof="0" dirty="0">
              <a:ln>
                <a:noFill/>
              </a:ln>
              <a:solidFill>
                <a:prstClr val="black"/>
              </a:solidFill>
              <a:effectLst/>
              <a:uLnTx/>
              <a:uFillTx/>
              <a:latin typeface="Lucida Sans Unicode"/>
              <a:ea typeface="+mn-ea"/>
              <a:cs typeface="+mn-cs"/>
            </a:endParaRPr>
          </a:p>
        </p:txBody>
      </p:sp>
      <p:sp>
        <p:nvSpPr>
          <p:cNvPr id="11" name="TextBox 10">
            <a:extLst>
              <a:ext uri="{FF2B5EF4-FFF2-40B4-BE49-F238E27FC236}">
                <a16:creationId xmlns:a16="http://schemas.microsoft.com/office/drawing/2014/main" id="{4F4E1905-80C2-7019-38A7-BC952D50BD1D}"/>
              </a:ext>
            </a:extLst>
          </p:cNvPr>
          <p:cNvSpPr txBox="1"/>
          <p:nvPr/>
        </p:nvSpPr>
        <p:spPr>
          <a:xfrm>
            <a:off x="1018310" y="1493230"/>
            <a:ext cx="3610098"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FF"/>
                </a:solidFill>
                <a:effectLst/>
                <a:uLnTx/>
                <a:uFillTx/>
                <a:latin typeface="Calibri" panose="020F0502020204030204" pitchFamily="34" charset="0"/>
                <a:ea typeface="+mn-ea"/>
                <a:cs typeface="+mn-cs"/>
              </a:rPr>
              <a:t>Current Processes Documentation</a:t>
            </a:r>
            <a:endParaRPr kumimoji="0" lang="en-US" sz="1800" b="0" i="0" u="none" strike="noStrike" kern="1200" cap="none" spc="0" normalizeH="0" baseline="0" noProof="0" dirty="0">
              <a:ln>
                <a:noFill/>
              </a:ln>
              <a:solidFill>
                <a:prstClr val="black"/>
              </a:solidFill>
              <a:effectLst/>
              <a:uLnTx/>
              <a:uFillTx/>
              <a:latin typeface="Lucida Sans Unicode"/>
              <a:ea typeface="+mn-ea"/>
              <a:cs typeface="+mn-cs"/>
            </a:endParaRPr>
          </a:p>
        </p:txBody>
      </p:sp>
      <p:sp>
        <p:nvSpPr>
          <p:cNvPr id="12" name="Title 2">
            <a:extLst>
              <a:ext uri="{FF2B5EF4-FFF2-40B4-BE49-F238E27FC236}">
                <a16:creationId xmlns:a16="http://schemas.microsoft.com/office/drawing/2014/main" id="{AA25F590-AE05-6E69-3A86-5FC3A1934FFE}"/>
              </a:ext>
            </a:extLst>
          </p:cNvPr>
          <p:cNvSpPr>
            <a:spLocks noGrp="1"/>
          </p:cNvSpPr>
          <p:nvPr>
            <p:ph type="title"/>
          </p:nvPr>
        </p:nvSpPr>
        <p:spPr>
          <a:xfrm>
            <a:off x="609600" y="32903"/>
            <a:ext cx="10972800" cy="1143000"/>
          </a:xfrm>
        </p:spPr>
        <p:txBody>
          <a:bodyPr>
            <a:normAutofit/>
          </a:bodyPr>
          <a:lstStyle/>
          <a:p>
            <a:r>
              <a:rPr lang="en-US" sz="3200" dirty="0">
                <a:effectLst/>
                <a:latin typeface="Arial" panose="020B0604020202020204" pitchFamily="34" charset="0"/>
                <a:cs typeface="Arial" panose="020B0604020202020204" pitchFamily="34" charset="0"/>
              </a:rPr>
              <a:t>Excerpts of tables from Workflow Reengineering Worksheet for documenting current and future state</a:t>
            </a:r>
          </a:p>
        </p:txBody>
      </p:sp>
      <p:sp>
        <p:nvSpPr>
          <p:cNvPr id="5" name="TextBox 4">
            <a:extLst>
              <a:ext uri="{FF2B5EF4-FFF2-40B4-BE49-F238E27FC236}">
                <a16:creationId xmlns:a16="http://schemas.microsoft.com/office/drawing/2014/main" id="{48767482-5938-FEEA-3249-4F2DB3F7B212}"/>
              </a:ext>
            </a:extLst>
          </p:cNvPr>
          <p:cNvSpPr txBox="1"/>
          <p:nvPr/>
        </p:nvSpPr>
        <p:spPr>
          <a:xfrm>
            <a:off x="214745" y="1159399"/>
            <a:ext cx="6122276" cy="369332"/>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rPr>
              <a:t>What is happening now?</a:t>
            </a:r>
          </a:p>
        </p:txBody>
      </p:sp>
      <p:sp>
        <p:nvSpPr>
          <p:cNvPr id="8" name="TextBox 7">
            <a:extLst>
              <a:ext uri="{FF2B5EF4-FFF2-40B4-BE49-F238E27FC236}">
                <a16:creationId xmlns:a16="http://schemas.microsoft.com/office/drawing/2014/main" id="{5AC6734A-4A78-C9DC-8B92-73F377A1D091}"/>
              </a:ext>
            </a:extLst>
          </p:cNvPr>
          <p:cNvSpPr txBox="1"/>
          <p:nvPr/>
        </p:nvSpPr>
        <p:spPr>
          <a:xfrm>
            <a:off x="6096000" y="3773138"/>
            <a:ext cx="6232634" cy="369332"/>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rPr>
              <a:t>What changes can we make to improve outcomes?</a:t>
            </a:r>
          </a:p>
        </p:txBody>
      </p:sp>
    </p:spTree>
    <p:extLst>
      <p:ext uri="{BB962C8B-B14F-4D97-AF65-F5344CB8AC3E}">
        <p14:creationId xmlns:p14="http://schemas.microsoft.com/office/powerpoint/2010/main" val="10049843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4F3D33A-AC36-7A4F-BE23-B168FAA49AB3}"/>
              </a:ext>
            </a:extLst>
          </p:cNvPr>
          <p:cNvSpPr>
            <a:spLocks noGrp="1"/>
          </p:cNvSpPr>
          <p:nvPr>
            <p:ph idx="1"/>
          </p:nvPr>
        </p:nvSpPr>
        <p:spPr>
          <a:xfrm>
            <a:off x="609600" y="1481329"/>
            <a:ext cx="6904383" cy="4525963"/>
          </a:xfrm>
        </p:spPr>
        <p:txBody>
          <a:bodyPr>
            <a:normAutofit/>
          </a:bodyPr>
          <a:lstStyle/>
          <a:p>
            <a:r>
              <a:rPr lang="en-US" sz="2800" dirty="0">
                <a:latin typeface="Arial" panose="020B0604020202020204" pitchFamily="34" charset="0"/>
                <a:cs typeface="Arial" panose="020B0604020202020204" pitchFamily="34" charset="0"/>
              </a:rPr>
              <a:t>Use future state worksheets with teams and stakeholders to prioritize, design, implement, and evaluate high-impact changes to current workflows and information flows</a:t>
            </a:r>
          </a:p>
          <a:p>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Apply standard Quality Improvement approaches such as PDSA cycles as appropriate</a:t>
            </a:r>
          </a:p>
        </p:txBody>
      </p:sp>
      <p:sp>
        <p:nvSpPr>
          <p:cNvPr id="3" name="Title 2">
            <a:extLst>
              <a:ext uri="{FF2B5EF4-FFF2-40B4-BE49-F238E27FC236}">
                <a16:creationId xmlns:a16="http://schemas.microsoft.com/office/drawing/2014/main" id="{E0E9C853-2124-FA87-94D7-3DD347048354}"/>
              </a:ext>
            </a:extLst>
          </p:cNvPr>
          <p:cNvSpPr>
            <a:spLocks noGrp="1"/>
          </p:cNvSpPr>
          <p:nvPr>
            <p:ph type="title"/>
          </p:nvPr>
        </p:nvSpPr>
        <p:spPr>
          <a:xfrm>
            <a:off x="609599" y="119658"/>
            <a:ext cx="11261697" cy="1143000"/>
          </a:xfrm>
        </p:spPr>
        <p:txBody>
          <a:bodyPr>
            <a:normAutofit/>
          </a:bodyPr>
          <a:lstStyle/>
          <a:p>
            <a:r>
              <a:rPr lang="en-GB" sz="3200" dirty="0">
                <a:effectLst/>
                <a:latin typeface="Arial" panose="020B0604020202020204" pitchFamily="34" charset="0"/>
                <a:cs typeface="Arial" panose="020B0604020202020204" pitchFamily="34" charset="0"/>
              </a:rPr>
              <a:t>Step 4: Implement improvements; enhance workflow</a:t>
            </a:r>
          </a:p>
        </p:txBody>
      </p:sp>
      <p:sp>
        <p:nvSpPr>
          <p:cNvPr id="4" name="Slide Number Placeholder 3">
            <a:extLst>
              <a:ext uri="{FF2B5EF4-FFF2-40B4-BE49-F238E27FC236}">
                <a16:creationId xmlns:a16="http://schemas.microsoft.com/office/drawing/2014/main" id="{B59C9F29-9C21-52F0-80B4-0F42AEF10479}"/>
              </a:ext>
            </a:extLst>
          </p:cNvPr>
          <p:cNvSpPr>
            <a:spLocks noGrp="1"/>
          </p:cNvSpPr>
          <p:nvPr>
            <p:ph type="sldNum" sz="quarter" idx="12"/>
          </p:nvPr>
        </p:nvSpPr>
        <p:spPr/>
        <p:txBody>
          <a:bodyPr/>
          <a:lstStyle/>
          <a:p>
            <a:fld id="{D3A33D7C-B140-4FDD-A534-AAA09C8D9533}" type="slidenum">
              <a:rPr lang="en-US" smtClean="0"/>
              <a:pPr/>
              <a:t>34</a:t>
            </a:fld>
            <a:endParaRPr lang="en-US" dirty="0"/>
          </a:p>
        </p:txBody>
      </p:sp>
      <p:pic>
        <p:nvPicPr>
          <p:cNvPr id="8" name="Picture 7">
            <a:extLst>
              <a:ext uri="{FF2B5EF4-FFF2-40B4-BE49-F238E27FC236}">
                <a16:creationId xmlns:a16="http://schemas.microsoft.com/office/drawing/2014/main" id="{EE3432AA-04A0-061C-1FCE-E927156D83C2}"/>
              </a:ext>
            </a:extLst>
          </p:cNvPr>
          <p:cNvPicPr>
            <a:picLocks noChangeAspect="1"/>
          </p:cNvPicPr>
          <p:nvPr/>
        </p:nvPicPr>
        <p:blipFill>
          <a:blip r:embed="rId3"/>
          <a:stretch>
            <a:fillRect/>
          </a:stretch>
        </p:blipFill>
        <p:spPr>
          <a:xfrm>
            <a:off x="8563874" y="1048305"/>
            <a:ext cx="1822862" cy="4761389"/>
          </a:xfrm>
          <a:prstGeom prst="rect">
            <a:avLst/>
          </a:prstGeom>
        </p:spPr>
      </p:pic>
      <p:sp>
        <p:nvSpPr>
          <p:cNvPr id="7" name="TextBox 6">
            <a:extLst>
              <a:ext uri="{FF2B5EF4-FFF2-40B4-BE49-F238E27FC236}">
                <a16:creationId xmlns:a16="http://schemas.microsoft.com/office/drawing/2014/main" id="{F18873A3-1D09-1823-3EB1-3020324EDE86}"/>
              </a:ext>
            </a:extLst>
          </p:cNvPr>
          <p:cNvSpPr txBox="1"/>
          <p:nvPr/>
        </p:nvSpPr>
        <p:spPr>
          <a:xfrm>
            <a:off x="6608700" y="5376671"/>
            <a:ext cx="2031384" cy="461665"/>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Corresponding Steps in </a:t>
            </a:r>
            <a:r>
              <a:rPr lang="en-US" sz="1200" dirty="0">
                <a:solidFill>
                  <a:srgbClr val="00B0F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IHI / Model for Improvement</a:t>
            </a:r>
            <a:r>
              <a:rPr lang="en-US" sz="1200" dirty="0">
                <a:latin typeface="Arial" panose="020B0604020202020204" pitchFamily="34" charset="0"/>
                <a:cs typeface="Arial" panose="020B0604020202020204" pitchFamily="34" charset="0"/>
              </a:rPr>
              <a:t>: </a:t>
            </a:r>
          </a:p>
        </p:txBody>
      </p:sp>
      <p:sp>
        <p:nvSpPr>
          <p:cNvPr id="9" name="Oval 8">
            <a:extLst>
              <a:ext uri="{FF2B5EF4-FFF2-40B4-BE49-F238E27FC236}">
                <a16:creationId xmlns:a16="http://schemas.microsoft.com/office/drawing/2014/main" id="{50F8ED48-499E-F120-718F-0EFA9576149C}"/>
              </a:ext>
            </a:extLst>
          </p:cNvPr>
          <p:cNvSpPr/>
          <p:nvPr/>
        </p:nvSpPr>
        <p:spPr>
          <a:xfrm>
            <a:off x="8490600" y="3883743"/>
            <a:ext cx="1994460" cy="1976066"/>
          </a:xfrm>
          <a:prstGeom prst="ellipse">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273018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520E83C-A91B-1DF1-3DC9-B105EF3E6BE3}"/>
              </a:ext>
            </a:extLst>
          </p:cNvPr>
          <p:cNvSpPr>
            <a:spLocks noGrp="1"/>
          </p:cNvSpPr>
          <p:nvPr>
            <p:ph idx="1"/>
          </p:nvPr>
        </p:nvSpPr>
        <p:spPr>
          <a:xfrm>
            <a:off x="350729" y="1656692"/>
            <a:ext cx="11666647" cy="4343275"/>
          </a:xfrm>
        </p:spPr>
        <p:txBody>
          <a:bodyPr>
            <a:normAutofit/>
          </a:bodyPr>
          <a:lstStyle/>
          <a:p>
            <a:pPr rtl="0" fontAlgn="base">
              <a:spcAft>
                <a:spcPts val="600"/>
              </a:spcAft>
              <a:buFont typeface="Arial" panose="020B0604020202020204" pitchFamily="34" charset="0"/>
              <a:buChar char="•"/>
            </a:pPr>
            <a:r>
              <a:rPr lang="en-US" sz="2400" i="0" u="none" strike="noStrike" dirty="0">
                <a:solidFill>
                  <a:srgbClr val="000000"/>
                </a:solidFill>
                <a:effectLst/>
                <a:latin typeface="Arial" panose="020B0604020202020204" pitchFamily="34" charset="0"/>
              </a:rPr>
              <a:t>What </a:t>
            </a:r>
            <a:r>
              <a:rPr lang="en-US" sz="2400" i="1" u="none" strike="noStrike" dirty="0">
                <a:solidFill>
                  <a:srgbClr val="000000"/>
                </a:solidFill>
                <a:effectLst/>
                <a:latin typeface="Arial" panose="020B0604020202020204" pitchFamily="34" charset="0"/>
              </a:rPr>
              <a:t>problems/opportunities </a:t>
            </a:r>
            <a:r>
              <a:rPr lang="en-US" sz="2400" i="0" u="none" strike="noStrike" dirty="0">
                <a:solidFill>
                  <a:srgbClr val="000000"/>
                </a:solidFill>
                <a:effectLst/>
                <a:latin typeface="Arial" panose="020B0604020202020204" pitchFamily="34" charset="0"/>
              </a:rPr>
              <a:t>are we focusing on addressing?</a:t>
            </a:r>
          </a:p>
          <a:p>
            <a:pPr rtl="0" fontAlgn="base">
              <a:spcAft>
                <a:spcPts val="600"/>
              </a:spcAft>
              <a:buFont typeface="Arial" panose="020B0604020202020204" pitchFamily="34" charset="0"/>
              <a:buChar char="•"/>
            </a:pPr>
            <a:r>
              <a:rPr lang="en-US" sz="2400" i="0" u="none" strike="noStrike" dirty="0">
                <a:solidFill>
                  <a:srgbClr val="000000"/>
                </a:solidFill>
                <a:effectLst/>
                <a:latin typeface="Arial" panose="020B0604020202020204" pitchFamily="34" charset="0"/>
              </a:rPr>
              <a:t>How are we </a:t>
            </a:r>
            <a:r>
              <a:rPr lang="en-US" sz="2400" i="1" u="none" strike="noStrike" dirty="0">
                <a:solidFill>
                  <a:srgbClr val="000000"/>
                </a:solidFill>
                <a:effectLst/>
                <a:latin typeface="Arial" panose="020B0604020202020204" pitchFamily="34" charset="0"/>
              </a:rPr>
              <a:t>phasing</a:t>
            </a:r>
            <a:r>
              <a:rPr lang="en-US" sz="2400" i="0" u="none" strike="noStrike" dirty="0">
                <a:solidFill>
                  <a:srgbClr val="000000"/>
                </a:solidFill>
                <a:effectLst/>
                <a:latin typeface="Arial" panose="020B0604020202020204" pitchFamily="34" charset="0"/>
              </a:rPr>
              <a:t> our approach to these problems?</a:t>
            </a:r>
          </a:p>
          <a:p>
            <a:pPr rtl="0" fontAlgn="base">
              <a:spcAft>
                <a:spcPts val="600"/>
              </a:spcAft>
              <a:buFont typeface="Arial" panose="020B0604020202020204" pitchFamily="34" charset="0"/>
              <a:buChar char="•"/>
            </a:pPr>
            <a:r>
              <a:rPr lang="en-US" sz="2400" i="0" u="none" strike="noStrike" dirty="0">
                <a:solidFill>
                  <a:srgbClr val="000000"/>
                </a:solidFill>
                <a:effectLst/>
                <a:latin typeface="Arial" panose="020B0604020202020204" pitchFamily="34" charset="0"/>
              </a:rPr>
              <a:t>What are the specific </a:t>
            </a:r>
            <a:r>
              <a:rPr lang="en-US" sz="2400" i="1" u="none" strike="noStrike" dirty="0">
                <a:solidFill>
                  <a:srgbClr val="000000"/>
                </a:solidFill>
                <a:effectLst/>
                <a:latin typeface="Arial" panose="020B0604020202020204" pitchFamily="34" charset="0"/>
              </a:rPr>
              <a:t>goals</a:t>
            </a:r>
            <a:r>
              <a:rPr lang="en-US" sz="2400" i="0" u="none" strike="noStrike" dirty="0">
                <a:solidFill>
                  <a:srgbClr val="000000"/>
                </a:solidFill>
                <a:effectLst/>
                <a:latin typeface="Arial" panose="020B0604020202020204" pitchFamily="34" charset="0"/>
              </a:rPr>
              <a:t> we are trying to achieve and what measures will we use to track progress toward these goals/in these phases?</a:t>
            </a:r>
          </a:p>
          <a:p>
            <a:pPr rtl="0" fontAlgn="base">
              <a:spcAft>
                <a:spcPts val="600"/>
              </a:spcAft>
              <a:buFont typeface="Arial" panose="020B0604020202020204" pitchFamily="34" charset="0"/>
              <a:buChar char="•"/>
            </a:pPr>
            <a:r>
              <a:rPr lang="en-US" sz="2400" i="0" u="none" strike="noStrike" dirty="0">
                <a:solidFill>
                  <a:srgbClr val="000000"/>
                </a:solidFill>
                <a:effectLst/>
                <a:latin typeface="Arial" panose="020B0604020202020204" pitchFamily="34" charset="0"/>
              </a:rPr>
              <a:t>What is our </a:t>
            </a:r>
            <a:r>
              <a:rPr lang="en-US" sz="2400" i="1" u="none" strike="noStrike" dirty="0">
                <a:solidFill>
                  <a:srgbClr val="000000"/>
                </a:solidFill>
                <a:effectLst/>
                <a:latin typeface="Arial" panose="020B0604020202020204" pitchFamily="34" charset="0"/>
              </a:rPr>
              <a:t>strategy</a:t>
            </a:r>
            <a:r>
              <a:rPr lang="en-US" sz="2400" i="0" u="none" strike="noStrike" dirty="0">
                <a:solidFill>
                  <a:srgbClr val="000000"/>
                </a:solidFill>
                <a:effectLst/>
                <a:latin typeface="Arial" panose="020B0604020202020204" pitchFamily="34" charset="0"/>
              </a:rPr>
              <a:t> for getting to goals?  (including use of </a:t>
            </a:r>
            <a:r>
              <a:rPr lang="en-US" sz="2400" i="0" u="sng" strike="noStrike" dirty="0">
                <a:solidFill>
                  <a:srgbClr val="00B0F0"/>
                </a:solidFill>
                <a:effectLst/>
                <a:latin typeface="Arial" panose="020B0604020202020204" pitchFamily="34" charset="0"/>
                <a:hlinkClick r:id="rId2">
                  <a:extLst>
                    <a:ext uri="{A12FA001-AC4F-418D-AE19-62706E023703}">
                      <ahyp:hlinkClr xmlns:ahyp="http://schemas.microsoft.com/office/drawing/2018/hyperlinkcolor" val="tx"/>
                    </a:ext>
                  </a:extLst>
                </a:hlinkClick>
              </a:rPr>
              <a:t>WRWs</a:t>
            </a:r>
            <a:r>
              <a:rPr lang="en-US" sz="2400" dirty="0">
                <a:solidFill>
                  <a:srgbClr val="000000"/>
                </a:solidFill>
                <a:latin typeface="Arial" panose="020B0604020202020204" pitchFamily="34" charset="0"/>
              </a:rPr>
              <a:t>)</a:t>
            </a:r>
            <a:endParaRPr lang="en-US" sz="2400" i="0" u="none" strike="noStrike" dirty="0">
              <a:solidFill>
                <a:srgbClr val="000000"/>
              </a:solidFill>
              <a:effectLst/>
              <a:latin typeface="Arial" panose="020B0604020202020204" pitchFamily="34" charset="0"/>
            </a:endParaRPr>
          </a:p>
          <a:p>
            <a:pPr rtl="0" fontAlgn="base">
              <a:spcAft>
                <a:spcPts val="600"/>
              </a:spcAft>
              <a:buFont typeface="Arial" panose="020B0604020202020204" pitchFamily="34" charset="0"/>
              <a:buChar char="•"/>
            </a:pPr>
            <a:r>
              <a:rPr lang="en-US" sz="2400" i="0" u="none" strike="noStrike" dirty="0">
                <a:solidFill>
                  <a:srgbClr val="000000"/>
                </a:solidFill>
                <a:effectLst/>
                <a:latin typeface="Arial" panose="020B0604020202020204" pitchFamily="34" charset="0"/>
              </a:rPr>
              <a:t>How will the initiative be </a:t>
            </a:r>
            <a:r>
              <a:rPr lang="en-US" sz="2400" i="1" u="none" strike="noStrike" dirty="0">
                <a:solidFill>
                  <a:srgbClr val="000000"/>
                </a:solidFill>
                <a:effectLst/>
                <a:latin typeface="Arial" panose="020B0604020202020204" pitchFamily="34" charset="0"/>
              </a:rPr>
              <a:t>managed</a:t>
            </a:r>
            <a:r>
              <a:rPr lang="en-US" sz="2400" i="0" u="none" strike="noStrike" dirty="0">
                <a:solidFill>
                  <a:srgbClr val="000000"/>
                </a:solidFill>
                <a:effectLst/>
                <a:latin typeface="Arial" panose="020B0604020202020204" pitchFamily="34" charset="0"/>
              </a:rPr>
              <a:t>? </a:t>
            </a:r>
            <a:endParaRPr lang="en-US" sz="2400" dirty="0">
              <a:solidFill>
                <a:srgbClr val="000000"/>
              </a:solidFill>
              <a:latin typeface="Arial" panose="020B0604020202020204" pitchFamily="34" charset="0"/>
            </a:endParaRPr>
          </a:p>
          <a:p>
            <a:pPr rtl="0" fontAlgn="base">
              <a:spcAft>
                <a:spcPts val="600"/>
              </a:spcAft>
              <a:buFont typeface="Arial" panose="020B0604020202020204" pitchFamily="34" charset="0"/>
              <a:buChar char="•"/>
            </a:pPr>
            <a:r>
              <a:rPr lang="en-US" sz="2400" i="1" u="none" strike="noStrike" dirty="0">
                <a:solidFill>
                  <a:srgbClr val="000000"/>
                </a:solidFill>
                <a:effectLst/>
                <a:latin typeface="Arial" panose="020B0604020202020204" pitchFamily="34" charset="0"/>
              </a:rPr>
              <a:t>Where are we </a:t>
            </a:r>
            <a:r>
              <a:rPr lang="en-US" sz="2400" i="0" u="none" strike="noStrike" dirty="0">
                <a:solidFill>
                  <a:srgbClr val="000000"/>
                </a:solidFill>
                <a:effectLst/>
                <a:latin typeface="Arial" panose="020B0604020202020204" pitchFamily="34" charset="0"/>
              </a:rPr>
              <a:t>in this outcome improvement process? What are our Next Steps?</a:t>
            </a:r>
          </a:p>
          <a:p>
            <a:pPr rtl="0" fontAlgn="base">
              <a:spcAft>
                <a:spcPts val="600"/>
              </a:spcAft>
              <a:buFont typeface="Arial" panose="020B0604020202020204" pitchFamily="34" charset="0"/>
              <a:buChar char="•"/>
            </a:pPr>
            <a:r>
              <a:rPr lang="en-US" sz="2400" i="0" u="none" strike="noStrike" dirty="0">
                <a:solidFill>
                  <a:srgbClr val="000000"/>
                </a:solidFill>
                <a:effectLst/>
                <a:latin typeface="Arial" panose="020B0604020202020204" pitchFamily="34" charset="0"/>
              </a:rPr>
              <a:t>What </a:t>
            </a:r>
            <a:r>
              <a:rPr lang="en-US" sz="2400" i="1" u="none" strike="noStrike" dirty="0">
                <a:solidFill>
                  <a:srgbClr val="000000"/>
                </a:solidFill>
                <a:effectLst/>
                <a:latin typeface="Arial" panose="020B0604020202020204" pitchFamily="34" charset="0"/>
              </a:rPr>
              <a:t>risks/challenges/concerns </a:t>
            </a:r>
            <a:r>
              <a:rPr lang="en-US" sz="2400" i="0" u="none" strike="noStrike" dirty="0">
                <a:solidFill>
                  <a:srgbClr val="000000"/>
                </a:solidFill>
                <a:effectLst/>
                <a:latin typeface="Arial" panose="020B0604020202020204" pitchFamily="34" charset="0"/>
              </a:rPr>
              <a:t>are we facing and what are </a:t>
            </a:r>
            <a:r>
              <a:rPr lang="en-US" sz="2400" i="1" u="none" strike="noStrike" dirty="0">
                <a:solidFill>
                  <a:srgbClr val="000000"/>
                </a:solidFill>
                <a:effectLst/>
                <a:latin typeface="Arial" panose="020B0604020202020204" pitchFamily="34" charset="0"/>
              </a:rPr>
              <a:t>mitigation</a:t>
            </a:r>
            <a:r>
              <a:rPr lang="en-US" sz="2400" i="0" u="none" strike="noStrike" dirty="0">
                <a:solidFill>
                  <a:srgbClr val="000000"/>
                </a:solidFill>
                <a:effectLst/>
                <a:latin typeface="Arial" panose="020B0604020202020204" pitchFamily="34" charset="0"/>
              </a:rPr>
              <a:t> plans?</a:t>
            </a:r>
          </a:p>
          <a:p>
            <a:endParaRPr lang="en-US" dirty="0"/>
          </a:p>
        </p:txBody>
      </p:sp>
      <p:sp>
        <p:nvSpPr>
          <p:cNvPr id="3" name="Title 2">
            <a:extLst>
              <a:ext uri="{FF2B5EF4-FFF2-40B4-BE49-F238E27FC236}">
                <a16:creationId xmlns:a16="http://schemas.microsoft.com/office/drawing/2014/main" id="{609797C2-C61A-7891-7CAA-D546E96E963E}"/>
              </a:ext>
            </a:extLst>
          </p:cNvPr>
          <p:cNvSpPr>
            <a:spLocks noGrp="1"/>
          </p:cNvSpPr>
          <p:nvPr>
            <p:ph type="title"/>
          </p:nvPr>
        </p:nvSpPr>
        <p:spPr/>
        <p:txBody>
          <a:bodyPr>
            <a:normAutofit fontScale="90000"/>
          </a:bodyPr>
          <a:lstStyle/>
          <a:p>
            <a:r>
              <a:rPr lang="en-US" dirty="0"/>
              <a:t>Project Description Template for cultivating synergies across initiatives / organizations</a:t>
            </a:r>
          </a:p>
        </p:txBody>
      </p:sp>
      <p:sp>
        <p:nvSpPr>
          <p:cNvPr id="4" name="Slide Number Placeholder 3">
            <a:extLst>
              <a:ext uri="{FF2B5EF4-FFF2-40B4-BE49-F238E27FC236}">
                <a16:creationId xmlns:a16="http://schemas.microsoft.com/office/drawing/2014/main" id="{C8038AC8-F0D7-889F-66FF-376AD29923F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A33D7C-B140-4FDD-A534-AAA09C8D9533}" type="slidenum">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000" b="0" i="0" u="none" strike="noStrike" kern="1200" cap="none" spc="0" normalizeH="0" baseline="0" noProof="0" dirty="0">
              <a:ln>
                <a:noFill/>
              </a:ln>
              <a:solidFill>
                <a:prstClr val="black"/>
              </a:solidFill>
              <a:effectLst/>
              <a:uLnTx/>
              <a:uFillTx/>
              <a:latin typeface="Lucida Sans Unicode"/>
              <a:ea typeface="+mn-ea"/>
              <a:cs typeface="+mn-cs"/>
            </a:endParaRPr>
          </a:p>
        </p:txBody>
      </p:sp>
      <p:sp>
        <p:nvSpPr>
          <p:cNvPr id="5" name="TextBox 4">
            <a:extLst>
              <a:ext uri="{FF2B5EF4-FFF2-40B4-BE49-F238E27FC236}">
                <a16:creationId xmlns:a16="http://schemas.microsoft.com/office/drawing/2014/main" id="{3FF75F1F-032F-8538-8FBE-A150E2196BB3}"/>
              </a:ext>
            </a:extLst>
          </p:cNvPr>
          <p:cNvSpPr txBox="1"/>
          <p:nvPr/>
        </p:nvSpPr>
        <p:spPr>
          <a:xfrm>
            <a:off x="5244662" y="5665076"/>
            <a:ext cx="6285034" cy="830997"/>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B0F0"/>
                </a:solidFill>
                <a:effectLst/>
                <a:uLnTx/>
                <a:uFillTx/>
                <a:latin typeface="Lucida Sans Unicode"/>
                <a:ea typeface="+mn-ea"/>
                <a:cs typeface="+mn-cs"/>
              </a:rPr>
              <a:t>Template is used in public and private sector ACT collaborator organizations</a:t>
            </a:r>
          </a:p>
        </p:txBody>
      </p:sp>
    </p:spTree>
    <p:extLst>
      <p:ext uri="{BB962C8B-B14F-4D97-AF65-F5344CB8AC3E}">
        <p14:creationId xmlns:p14="http://schemas.microsoft.com/office/powerpoint/2010/main" val="2597677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bg/>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71E4A1-7B17-884F-B45B-7EBCF005CB9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E5593D1-9AAB-D1CA-EE84-EF360B9D5C2A}"/>
              </a:ext>
            </a:extLst>
          </p:cNvPr>
          <p:cNvSpPr>
            <a:spLocks noGrp="1"/>
          </p:cNvSpPr>
          <p:nvPr>
            <p:ph type="title"/>
          </p:nvPr>
        </p:nvSpPr>
        <p:spPr>
          <a:xfrm>
            <a:off x="900333" y="274638"/>
            <a:ext cx="10761784" cy="748944"/>
          </a:xfrm>
        </p:spPr>
        <p:txBody>
          <a:bodyPr>
            <a:noAutofit/>
          </a:bodyPr>
          <a:lstStyle/>
          <a:p>
            <a:r>
              <a:rPr lang="en-US" sz="3200" dirty="0"/>
              <a:t>Collaboration Whiteboard: </a:t>
            </a:r>
            <a:r>
              <a:rPr lang="en-US" sz="2400" dirty="0"/>
              <a:t>Reengineering framework fosters collaboration across stakeholder groups / initiatives</a:t>
            </a:r>
            <a:endParaRPr lang="en-US" sz="3200" dirty="0"/>
          </a:p>
        </p:txBody>
      </p:sp>
      <p:sp>
        <p:nvSpPr>
          <p:cNvPr id="4" name="Slide Number Placeholder 3">
            <a:extLst>
              <a:ext uri="{FF2B5EF4-FFF2-40B4-BE49-F238E27FC236}">
                <a16:creationId xmlns:a16="http://schemas.microsoft.com/office/drawing/2014/main" id="{239E8875-7A7A-6D34-11AE-D798436022E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A33D7C-B140-4FDD-A534-AAA09C8D9533}" type="slidenum">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000" b="0" i="0" u="none" strike="noStrike" kern="1200" cap="none" spc="0" normalizeH="0" baseline="0" noProof="0" dirty="0">
              <a:ln>
                <a:noFill/>
              </a:ln>
              <a:solidFill>
                <a:prstClr val="black"/>
              </a:solidFill>
              <a:effectLst/>
              <a:uLnTx/>
              <a:uFillTx/>
              <a:latin typeface="Lucida Sans Unicode"/>
              <a:ea typeface="+mn-ea"/>
              <a:cs typeface="+mn-cs"/>
            </a:endParaRPr>
          </a:p>
        </p:txBody>
      </p:sp>
      <p:pic>
        <p:nvPicPr>
          <p:cNvPr id="7" name="Picture 6">
            <a:extLst>
              <a:ext uri="{FF2B5EF4-FFF2-40B4-BE49-F238E27FC236}">
                <a16:creationId xmlns:a16="http://schemas.microsoft.com/office/drawing/2014/main" id="{D78B6BF5-302C-AA6A-30D5-4B421BD23EB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10108" y="2274341"/>
            <a:ext cx="10260390" cy="4161739"/>
          </a:xfrm>
          <a:prstGeom prst="rect">
            <a:avLst/>
          </a:prstGeom>
        </p:spPr>
      </p:pic>
      <p:sp>
        <p:nvSpPr>
          <p:cNvPr id="8" name="TextBox 7">
            <a:extLst>
              <a:ext uri="{FF2B5EF4-FFF2-40B4-BE49-F238E27FC236}">
                <a16:creationId xmlns:a16="http://schemas.microsoft.com/office/drawing/2014/main" id="{573FA0E9-9080-6F62-7979-D776BF8EE770}"/>
              </a:ext>
            </a:extLst>
          </p:cNvPr>
          <p:cNvSpPr txBox="1"/>
          <p:nvPr/>
        </p:nvSpPr>
        <p:spPr>
          <a:xfrm>
            <a:off x="299051" y="1353718"/>
            <a:ext cx="1119978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1638B9"/>
                </a:solidFill>
                <a:latin typeface="Arial" panose="020B0604020202020204" pitchFamily="34" charset="0"/>
                <a:cs typeface="Arial" panose="020B0604020202020204" pitchFamily="34" charset="0"/>
              </a:rPr>
              <a:t>S</a:t>
            </a:r>
            <a:r>
              <a:rPr kumimoji="0" lang="en-US" sz="1800" b="0" i="0" u="none" strike="noStrike" kern="1200" cap="none" spc="0" normalizeH="0" baseline="0" noProof="0" dirty="0" err="1">
                <a:ln>
                  <a:noFill/>
                </a:ln>
                <a:solidFill>
                  <a:srgbClr val="1638B9"/>
                </a:solidFill>
                <a:effectLst/>
                <a:uLnTx/>
                <a:uFillTx/>
                <a:latin typeface="Arial" panose="020B0604020202020204" pitchFamily="34" charset="0"/>
                <a:ea typeface="+mn-ea"/>
                <a:cs typeface="Arial" panose="020B0604020202020204" pitchFamily="34" charset="0"/>
              </a:rPr>
              <a:t>urface</a:t>
            </a:r>
            <a:r>
              <a:rPr kumimoji="0" lang="en-US" sz="1800" b="0" i="0" u="none" strike="noStrike" kern="1200" cap="none" spc="0" normalizeH="0" baseline="0" noProof="0" dirty="0">
                <a:ln>
                  <a:noFill/>
                </a:ln>
                <a:solidFill>
                  <a:srgbClr val="1638B9"/>
                </a:solidFill>
                <a:effectLst/>
                <a:uLnTx/>
                <a:uFillTx/>
                <a:latin typeface="Arial" panose="020B0604020202020204" pitchFamily="34" charset="0"/>
                <a:ea typeface="+mn-ea"/>
                <a:cs typeface="Arial" panose="020B0604020202020204" pitchFamily="34" charset="0"/>
              </a:rPr>
              <a:t> / spread ‘positive deviance’, crowdsource solutions within / across improvement efforts; can be used with ACT Initiative Catalog </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r>
              <a:rPr lang="en-US" dirty="0">
                <a:solidFill>
                  <a:srgbClr val="1638B9"/>
                </a:solidFill>
                <a:latin typeface="Arial" panose="020B0604020202020204" pitchFamily="34" charset="0"/>
                <a:cs typeface="Arial" panose="020B0604020202020204" pitchFamily="34" charset="0"/>
              </a:rPr>
              <a:t>screenshot on next slide; </a:t>
            </a:r>
            <a:r>
              <a:rPr kumimoji="0" lang="en-US" sz="1800" b="0"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hlinkClick r:id="rId3">
                  <a:extLst>
                    <a:ext uri="{A12FA001-AC4F-418D-AE19-62706E023703}">
                      <ahyp:hlinkClr xmlns:ahyp="http://schemas.microsoft.com/office/drawing/2018/hyperlinkcolor" val="tx"/>
                    </a:ext>
                  </a:extLst>
                </a:hlinkClick>
              </a:rPr>
              <a:t>intake form</a:t>
            </a:r>
            <a:r>
              <a:rPr kumimoji="0" lang="en-US" sz="1800" b="0"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hlinkClick r:id="rId4">
                  <a:extLst>
                    <a:ext uri="{A12FA001-AC4F-418D-AE19-62706E023703}">
                      <ahyp:hlinkClr xmlns:ahyp="http://schemas.microsoft.com/office/drawing/2018/hyperlinkcolor" val="tx"/>
                    </a:ext>
                  </a:extLst>
                </a:hlinkClick>
              </a:rPr>
              <a:t>results</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r>
              <a:rPr kumimoji="0" lang="en-US" sz="1800" b="0" i="0" u="none" strike="noStrike" kern="1200" cap="none" spc="0" normalizeH="0" baseline="0" noProof="0" dirty="0">
                <a:ln>
                  <a:noFill/>
                </a:ln>
                <a:solidFill>
                  <a:srgbClr val="1638B9"/>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ACT Network</a:t>
            </a:r>
            <a:endParaRPr kumimoji="0" lang="en-US" sz="1800" b="0"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059743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824952-0A21-76DB-B790-158748291F0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85581F2-455F-1ABF-CC44-2A3FB569B75E}"/>
              </a:ext>
            </a:extLst>
          </p:cNvPr>
          <p:cNvSpPr>
            <a:spLocks noGrp="1"/>
          </p:cNvSpPr>
          <p:nvPr>
            <p:ph type="title"/>
          </p:nvPr>
        </p:nvSpPr>
        <p:spPr>
          <a:xfrm>
            <a:off x="380999" y="274638"/>
            <a:ext cx="10765972" cy="748944"/>
          </a:xfrm>
        </p:spPr>
        <p:txBody>
          <a:bodyPr>
            <a:noAutofit/>
          </a:bodyPr>
          <a:lstStyle/>
          <a:p>
            <a:r>
              <a:rPr lang="en-US" sz="3200" b="1" dirty="0">
                <a:solidFill>
                  <a:schemeClr val="tx2"/>
                </a:solidFill>
                <a:effectLst>
                  <a:outerShdw blurRad="31750" dist="25400" dir="5400000" algn="tl" rotWithShape="0">
                    <a:srgbClr val="000000">
                      <a:alpha val="25000"/>
                    </a:srgbClr>
                  </a:outerShdw>
                </a:effectLst>
              </a:rPr>
              <a:t>ACT Care Transformation Initiative Catalog</a:t>
            </a:r>
            <a:endParaRPr lang="en-US" sz="3200" b="1" i="1" dirty="0">
              <a:solidFill>
                <a:schemeClr val="tx2"/>
              </a:solidFill>
              <a:effectLst>
                <a:outerShdw blurRad="31750" dist="25400" dir="5400000" algn="tl" rotWithShape="0">
                  <a:srgbClr val="000000">
                    <a:alpha val="25000"/>
                  </a:srgbClr>
                </a:outerShdw>
              </a:effectLst>
            </a:endParaRPr>
          </a:p>
        </p:txBody>
      </p:sp>
      <p:sp>
        <p:nvSpPr>
          <p:cNvPr id="4" name="Slide Number Placeholder 3">
            <a:extLst>
              <a:ext uri="{FF2B5EF4-FFF2-40B4-BE49-F238E27FC236}">
                <a16:creationId xmlns:a16="http://schemas.microsoft.com/office/drawing/2014/main" id="{F7870816-390E-A88D-A1CF-49ED3E3594FD}"/>
              </a:ext>
            </a:extLst>
          </p:cNvPr>
          <p:cNvSpPr>
            <a:spLocks noGrp="1"/>
          </p:cNvSpPr>
          <p:nvPr>
            <p:ph type="sldNum" sz="quarter" idx="12"/>
          </p:nvPr>
        </p:nvSpPr>
        <p:spPr/>
        <p:txBody>
          <a:bodyPr/>
          <a:lstStyle/>
          <a:p>
            <a:fld id="{D3A33D7C-B140-4FDD-A534-AAA09C8D9533}" type="slidenum">
              <a:rPr lang="en-US">
                <a:solidFill>
                  <a:prstClr val="black"/>
                </a:solidFill>
                <a:latin typeface="Lucida Sans Unicode"/>
              </a:rPr>
              <a:pPr/>
              <a:t>37</a:t>
            </a:fld>
            <a:endParaRPr lang="en-US" dirty="0">
              <a:solidFill>
                <a:prstClr val="black"/>
              </a:solidFill>
              <a:latin typeface="Lucida Sans Unicode"/>
            </a:endParaRPr>
          </a:p>
        </p:txBody>
      </p:sp>
      <p:pic>
        <p:nvPicPr>
          <p:cNvPr id="2" name="Picture 1">
            <a:extLst>
              <a:ext uri="{FF2B5EF4-FFF2-40B4-BE49-F238E27FC236}">
                <a16:creationId xmlns:a16="http://schemas.microsoft.com/office/drawing/2014/main" id="{BD1854B9-9D5E-94BA-2DA4-5F518D75B0E6}"/>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639791" y="1752600"/>
            <a:ext cx="8875470" cy="457200"/>
          </a:xfrm>
          <a:prstGeom prst="rect">
            <a:avLst/>
          </a:prstGeom>
        </p:spPr>
      </p:pic>
      <p:sp>
        <p:nvSpPr>
          <p:cNvPr id="9" name="TextBox 8">
            <a:extLst>
              <a:ext uri="{FF2B5EF4-FFF2-40B4-BE49-F238E27FC236}">
                <a16:creationId xmlns:a16="http://schemas.microsoft.com/office/drawing/2014/main" id="{E7438BC4-5F85-45E1-36C3-6772221E7735}"/>
              </a:ext>
            </a:extLst>
          </p:cNvPr>
          <p:cNvSpPr txBox="1"/>
          <p:nvPr/>
        </p:nvSpPr>
        <p:spPr>
          <a:xfrm>
            <a:off x="1850571" y="1295400"/>
            <a:ext cx="1497526" cy="369332"/>
          </a:xfrm>
          <a:prstGeom prst="rect">
            <a:avLst/>
          </a:prstGeom>
          <a:noFill/>
        </p:spPr>
        <p:txBody>
          <a:bodyPr wrap="none" rtlCol="0">
            <a:spAutoFit/>
          </a:bodyPr>
          <a:lstStyle/>
          <a:p>
            <a:r>
              <a:rPr lang="en-US" dirty="0">
                <a:solidFill>
                  <a:srgbClr val="1638B9"/>
                </a:solidFill>
                <a:latin typeface="Lucida Sans Unicode"/>
              </a:rPr>
              <a:t>Data Fields:</a:t>
            </a:r>
          </a:p>
        </p:txBody>
      </p:sp>
      <p:sp>
        <p:nvSpPr>
          <p:cNvPr id="11" name="TextBox 10">
            <a:extLst>
              <a:ext uri="{FF2B5EF4-FFF2-40B4-BE49-F238E27FC236}">
                <a16:creationId xmlns:a16="http://schemas.microsoft.com/office/drawing/2014/main" id="{D70576DE-56B6-4149-4BB8-3062ADD4B091}"/>
              </a:ext>
            </a:extLst>
          </p:cNvPr>
          <p:cNvSpPr txBox="1"/>
          <p:nvPr/>
        </p:nvSpPr>
        <p:spPr>
          <a:xfrm>
            <a:off x="1850571" y="2567501"/>
            <a:ext cx="8937062" cy="369332"/>
          </a:xfrm>
          <a:prstGeom prst="rect">
            <a:avLst/>
          </a:prstGeom>
          <a:noFill/>
        </p:spPr>
        <p:txBody>
          <a:bodyPr wrap="none" rtlCol="0">
            <a:spAutoFit/>
          </a:bodyPr>
          <a:lstStyle>
            <a:defPPr>
              <a:defRPr lang="en-US"/>
            </a:defPPr>
            <a:lvl1pPr>
              <a:defRPr>
                <a:solidFill>
                  <a:srgbClr val="1638B9"/>
                </a:solidFill>
              </a:defRPr>
            </a:lvl1pPr>
          </a:lstStyle>
          <a:p>
            <a:r>
              <a:rPr lang="en-US" dirty="0">
                <a:latin typeface="Lucida Sans Unicode"/>
              </a:rPr>
              <a:t>Sampling of ~30 entries so far (limited outreach; 16 for CKD; full results </a:t>
            </a:r>
            <a:r>
              <a:rPr lang="en-US" dirty="0">
                <a:solidFill>
                  <a:srgbClr val="00B0F0"/>
                </a:solidFill>
                <a:latin typeface="Lucida Sans Unicode"/>
                <a:hlinkClick r:id="rId3">
                  <a:extLst>
                    <a:ext uri="{A12FA001-AC4F-418D-AE19-62706E023703}">
                      <ahyp:hlinkClr xmlns:ahyp="http://schemas.microsoft.com/office/drawing/2018/hyperlinkcolor" val="tx"/>
                    </a:ext>
                  </a:extLst>
                </a:hlinkClick>
              </a:rPr>
              <a:t>here</a:t>
            </a:r>
            <a:r>
              <a:rPr lang="en-US" dirty="0">
                <a:latin typeface="Lucida Sans Unicode"/>
              </a:rPr>
              <a:t>)</a:t>
            </a:r>
          </a:p>
        </p:txBody>
      </p:sp>
      <p:pic>
        <p:nvPicPr>
          <p:cNvPr id="12" name="Picture 11">
            <a:extLst>
              <a:ext uri="{FF2B5EF4-FFF2-40B4-BE49-F238E27FC236}">
                <a16:creationId xmlns:a16="http://schemas.microsoft.com/office/drawing/2014/main" id="{E8BE9896-6E17-BD65-9149-36959047BCC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50571" y="3048000"/>
            <a:ext cx="8760466" cy="3535362"/>
          </a:xfrm>
          <a:prstGeom prst="rect">
            <a:avLst/>
          </a:prstGeom>
        </p:spPr>
      </p:pic>
    </p:spTree>
    <p:extLst>
      <p:ext uri="{BB962C8B-B14F-4D97-AF65-F5344CB8AC3E}">
        <p14:creationId xmlns:p14="http://schemas.microsoft.com/office/powerpoint/2010/main" val="31256522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6C74F9-C86F-74AD-6302-241CD7AD06BB}"/>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D5DE12E-F6B2-C376-C76A-D49D3480B5FC}"/>
              </a:ext>
            </a:extLst>
          </p:cNvPr>
          <p:cNvSpPr>
            <a:spLocks noGrp="1"/>
          </p:cNvSpPr>
          <p:nvPr>
            <p:ph type="sldNum" sz="quarter" idx="12"/>
          </p:nvPr>
        </p:nvSpPr>
        <p:spPr/>
        <p:txBody>
          <a:bodyPr/>
          <a:lstStyle/>
          <a:p>
            <a:fld id="{D3A33D7C-B140-4FDD-A534-AAA09C8D9533}" type="slidenum">
              <a:rPr lang="en-US" smtClean="0"/>
              <a:pPr/>
              <a:t>38</a:t>
            </a:fld>
            <a:endParaRPr lang="en-US" dirty="0"/>
          </a:p>
        </p:txBody>
      </p:sp>
      <p:sp>
        <p:nvSpPr>
          <p:cNvPr id="12" name="Title 2">
            <a:extLst>
              <a:ext uri="{FF2B5EF4-FFF2-40B4-BE49-F238E27FC236}">
                <a16:creationId xmlns:a16="http://schemas.microsoft.com/office/drawing/2014/main" id="{8F313964-BC9A-7978-FDC2-C471191135E9}"/>
              </a:ext>
            </a:extLst>
          </p:cNvPr>
          <p:cNvSpPr>
            <a:spLocks noGrp="1"/>
          </p:cNvSpPr>
          <p:nvPr>
            <p:ph type="title"/>
          </p:nvPr>
        </p:nvSpPr>
        <p:spPr>
          <a:xfrm>
            <a:off x="609600" y="32903"/>
            <a:ext cx="10972800" cy="1143000"/>
          </a:xfrm>
        </p:spPr>
        <p:txBody>
          <a:bodyPr>
            <a:noAutofit/>
          </a:bodyPr>
          <a:lstStyle/>
          <a:p>
            <a:r>
              <a:rPr lang="en-US" sz="2800" dirty="0"/>
              <a:t>ACT ‘Network’ – Identify and connect key transformation ‘people/puzzle pieces’</a:t>
            </a:r>
          </a:p>
        </p:txBody>
      </p:sp>
      <p:pic>
        <p:nvPicPr>
          <p:cNvPr id="3" name="Picture 2">
            <a:extLst>
              <a:ext uri="{FF2B5EF4-FFF2-40B4-BE49-F238E27FC236}">
                <a16:creationId xmlns:a16="http://schemas.microsoft.com/office/drawing/2014/main" id="{B3EB3E68-B650-36FB-3EEB-CB1A9D04210D}"/>
              </a:ext>
            </a:extLst>
          </p:cNvPr>
          <p:cNvPicPr>
            <a:picLocks noChangeAspect="1"/>
          </p:cNvPicPr>
          <p:nvPr/>
        </p:nvPicPr>
        <p:blipFill>
          <a:blip r:embed="rId2"/>
          <a:stretch>
            <a:fillRect/>
          </a:stretch>
        </p:blipFill>
        <p:spPr>
          <a:xfrm>
            <a:off x="550244" y="1351740"/>
            <a:ext cx="10449829" cy="5141979"/>
          </a:xfrm>
          <a:prstGeom prst="rect">
            <a:avLst/>
          </a:prstGeom>
        </p:spPr>
      </p:pic>
      <p:sp>
        <p:nvSpPr>
          <p:cNvPr id="6" name="TextBox 5">
            <a:extLst>
              <a:ext uri="{FF2B5EF4-FFF2-40B4-BE49-F238E27FC236}">
                <a16:creationId xmlns:a16="http://schemas.microsoft.com/office/drawing/2014/main" id="{B3D5DFC9-C4AB-9692-B5C2-C43642669882}"/>
              </a:ext>
            </a:extLst>
          </p:cNvPr>
          <p:cNvSpPr txBox="1"/>
          <p:nvPr/>
        </p:nvSpPr>
        <p:spPr>
          <a:xfrm>
            <a:off x="7679283" y="687531"/>
            <a:ext cx="4113196" cy="430887"/>
          </a:xfrm>
          <a:prstGeom prst="rect">
            <a:avLst/>
          </a:prstGeom>
          <a:noFill/>
          <a:ln>
            <a:solidFill>
              <a:schemeClr val="accent5">
                <a:hueOff val="0"/>
                <a:satOff val="0"/>
                <a:lumOff val="0"/>
              </a:schemeClr>
            </a:solidFill>
          </a:ln>
        </p:spPr>
        <p:txBody>
          <a:bodyPr wrap="square" rtlCol="0">
            <a:spAutoFit/>
          </a:bodyPr>
          <a:lstStyle/>
          <a:p>
            <a:r>
              <a:rPr lang="en-US" sz="1100" dirty="0">
                <a:latin typeface="Arial" panose="020B0604020202020204" pitchFamily="34" charset="0"/>
                <a:cs typeface="Arial" panose="020B0604020202020204" pitchFamily="34" charset="0"/>
              </a:rPr>
              <a:t>Excerpt from ACT Networking spreadsheet </a:t>
            </a:r>
            <a:r>
              <a:rPr lang="en-US" sz="1100" dirty="0">
                <a:solidFill>
                  <a:srgbClr val="00B0F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here</a:t>
            </a:r>
            <a:r>
              <a:rPr lang="en-US" sz="1100" dirty="0">
                <a:latin typeface="Arial" panose="020B0604020202020204" pitchFamily="34" charset="0"/>
                <a:cs typeface="Arial" panose="020B0604020202020204" pitchFamily="34" charset="0"/>
              </a:rPr>
              <a:t>; complements ACT Initiative Catalog (</a:t>
            </a:r>
            <a:r>
              <a:rPr lang="en-US" sz="1100" dirty="0">
                <a:solidFill>
                  <a:srgbClr val="00B0F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intake form</a:t>
            </a:r>
            <a:r>
              <a:rPr lang="en-US" sz="1100" dirty="0">
                <a:solidFill>
                  <a:srgbClr val="00B0F0"/>
                </a:solidFill>
                <a:latin typeface="Arial" panose="020B0604020202020204" pitchFamily="34" charset="0"/>
                <a:cs typeface="Arial" panose="020B0604020202020204" pitchFamily="34" charset="0"/>
              </a:rPr>
              <a:t>, </a:t>
            </a:r>
            <a:r>
              <a:rPr lang="en-US" sz="1100" dirty="0">
                <a:solidFill>
                  <a:srgbClr val="00B0F0"/>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results</a:t>
            </a:r>
            <a:r>
              <a:rPr lang="en-US" sz="1100" dirty="0">
                <a:solidFill>
                  <a:srgbClr val="00B0F0"/>
                </a:solidFill>
                <a:latin typeface="Arial" panose="020B0604020202020204" pitchFamily="34" charset="0"/>
                <a:cs typeface="Arial" panose="020B0604020202020204" pitchFamily="34" charset="0"/>
              </a:rPr>
              <a:t>)</a:t>
            </a:r>
            <a:endParaRPr lang="en-US" sz="1100" dirty="0">
              <a:latin typeface="Arial" panose="020B0604020202020204" pitchFamily="34" charset="0"/>
              <a:cs typeface="Arial" panose="020B0604020202020204" pitchFamily="34" charset="0"/>
            </a:endParaRPr>
          </a:p>
        </p:txBody>
      </p:sp>
      <p:sp>
        <p:nvSpPr>
          <p:cNvPr id="10" name="Oval 9">
            <a:extLst>
              <a:ext uri="{FF2B5EF4-FFF2-40B4-BE49-F238E27FC236}">
                <a16:creationId xmlns:a16="http://schemas.microsoft.com/office/drawing/2014/main" id="{0A2980D9-5B67-FBFC-CFA4-6CABCF995022}"/>
              </a:ext>
            </a:extLst>
          </p:cNvPr>
          <p:cNvSpPr/>
          <p:nvPr/>
        </p:nvSpPr>
        <p:spPr>
          <a:xfrm>
            <a:off x="5174674" y="1257300"/>
            <a:ext cx="1828799" cy="550718"/>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29A6DE39-0C10-25F8-55EF-E2F19B585D96}"/>
              </a:ext>
            </a:extLst>
          </p:cNvPr>
          <p:cNvSpPr/>
          <p:nvPr/>
        </p:nvSpPr>
        <p:spPr>
          <a:xfrm>
            <a:off x="7003473" y="1222328"/>
            <a:ext cx="1828799" cy="550718"/>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5F9BA5B-7497-753C-2090-FC8A0CA5380A}"/>
              </a:ext>
            </a:extLst>
          </p:cNvPr>
          <p:cNvSpPr/>
          <p:nvPr/>
        </p:nvSpPr>
        <p:spPr>
          <a:xfrm>
            <a:off x="8832272" y="1255344"/>
            <a:ext cx="2317173" cy="550718"/>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3321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76A7422-01AF-9BC2-1A65-76B3162D9945}"/>
              </a:ext>
            </a:extLst>
          </p:cNvPr>
          <p:cNvSpPr>
            <a:spLocks noGrp="1"/>
          </p:cNvSpPr>
          <p:nvPr>
            <p:ph type="title"/>
          </p:nvPr>
        </p:nvSpPr>
        <p:spPr/>
        <p:txBody>
          <a:bodyPr>
            <a:normAutofit fontScale="90000"/>
          </a:bodyPr>
          <a:lstStyle/>
          <a:p>
            <a:r>
              <a:rPr lang="en-US" dirty="0"/>
              <a:t>Applying ACT Workflow Reengineering frameworks, methods, tool, collaborations</a:t>
            </a:r>
          </a:p>
        </p:txBody>
      </p:sp>
      <p:graphicFrame>
        <p:nvGraphicFramePr>
          <p:cNvPr id="6" name="Content Placeholder 5">
            <a:extLst>
              <a:ext uri="{FF2B5EF4-FFF2-40B4-BE49-F238E27FC236}">
                <a16:creationId xmlns:a16="http://schemas.microsoft.com/office/drawing/2014/main" id="{1BBA3684-C40A-1965-F905-ED71279CF49B}"/>
              </a:ext>
            </a:extLst>
          </p:cNvPr>
          <p:cNvGraphicFramePr>
            <a:graphicFrameLocks noGrp="1"/>
          </p:cNvGraphicFramePr>
          <p:nvPr>
            <p:ph idx="1"/>
          </p:nvPr>
        </p:nvGraphicFramePr>
        <p:xfrm>
          <a:off x="609600" y="2327148"/>
          <a:ext cx="10972800" cy="2915411"/>
        </p:xfrm>
        <a:graphic>
          <a:graphicData uri="http://schemas.openxmlformats.org/drawingml/2006/table">
            <a:tbl>
              <a:tblPr firstRow="1" bandRow="1">
                <a:tableStyleId>{5C22544A-7EE6-4342-B048-85BDC9FD1C3A}</a:tableStyleId>
              </a:tblPr>
              <a:tblGrid>
                <a:gridCol w="3182901">
                  <a:extLst>
                    <a:ext uri="{9D8B030D-6E8A-4147-A177-3AD203B41FA5}">
                      <a16:colId xmlns:a16="http://schemas.microsoft.com/office/drawing/2014/main" val="555923270"/>
                    </a:ext>
                  </a:extLst>
                </a:gridCol>
                <a:gridCol w="3697688">
                  <a:extLst>
                    <a:ext uri="{9D8B030D-6E8A-4147-A177-3AD203B41FA5}">
                      <a16:colId xmlns:a16="http://schemas.microsoft.com/office/drawing/2014/main" val="2897032206"/>
                    </a:ext>
                  </a:extLst>
                </a:gridCol>
                <a:gridCol w="4092211">
                  <a:extLst>
                    <a:ext uri="{9D8B030D-6E8A-4147-A177-3AD203B41FA5}">
                      <a16:colId xmlns:a16="http://schemas.microsoft.com/office/drawing/2014/main" val="2725446610"/>
                    </a:ext>
                  </a:extLst>
                </a:gridCol>
              </a:tblGrid>
              <a:tr h="1002173">
                <a:tc>
                  <a:txBody>
                    <a:bodyPr/>
                    <a:lstStyle/>
                    <a:p>
                      <a:pPr algn="ctr"/>
                      <a:r>
                        <a:rPr lang="en-US" sz="2000" dirty="0">
                          <a:solidFill>
                            <a:srgbClr val="00B0F0"/>
                          </a:solidFill>
                        </a:rPr>
                        <a:t>ACT-enabled Workflow Reengineering</a:t>
                      </a:r>
                    </a:p>
                  </a:txBody>
                  <a:tcPr anchor="ctr">
                    <a:noFill/>
                  </a:tcPr>
                </a:tc>
                <a:tc>
                  <a:txBody>
                    <a:bodyPr/>
                    <a:lstStyle/>
                    <a:p>
                      <a:pPr algn="ctr"/>
                      <a:r>
                        <a:rPr lang="en-US" sz="2000" dirty="0">
                          <a:solidFill>
                            <a:schemeClr val="tx1"/>
                          </a:solidFill>
                        </a:rPr>
                        <a:t>Within Improvement Target</a:t>
                      </a:r>
                    </a:p>
                  </a:txBody>
                  <a:tcPr>
                    <a:solidFill>
                      <a:srgbClr val="50ECFD"/>
                    </a:solidFill>
                  </a:tcPr>
                </a:tc>
                <a:tc>
                  <a:txBody>
                    <a:bodyPr/>
                    <a:lstStyle/>
                    <a:p>
                      <a:pPr algn="ctr"/>
                      <a:r>
                        <a:rPr lang="en-US" sz="2000" dirty="0">
                          <a:solidFill>
                            <a:schemeClr val="tx1"/>
                          </a:solidFill>
                        </a:rPr>
                        <a:t>Across Improvement Targets</a:t>
                      </a:r>
                    </a:p>
                  </a:txBody>
                  <a:tcPr>
                    <a:solidFill>
                      <a:srgbClr val="50ECFD"/>
                    </a:solidFill>
                  </a:tcPr>
                </a:tc>
                <a:extLst>
                  <a:ext uri="{0D108BD9-81ED-4DB2-BD59-A6C34878D82A}">
                    <a16:rowId xmlns:a16="http://schemas.microsoft.com/office/drawing/2014/main" val="3637145720"/>
                  </a:ext>
                </a:extLst>
              </a:tr>
              <a:tr h="956619">
                <a:tc>
                  <a:txBody>
                    <a:bodyPr/>
                    <a:lstStyle/>
                    <a:p>
                      <a:r>
                        <a:rPr lang="en-US" sz="2000" b="1" dirty="0">
                          <a:solidFill>
                            <a:schemeClr val="tx1"/>
                          </a:solidFill>
                        </a:rPr>
                        <a:t>Within Organization</a:t>
                      </a:r>
                    </a:p>
                  </a:txBody>
                  <a:tcPr>
                    <a:solidFill>
                      <a:srgbClr val="50ECFD"/>
                    </a:solidFill>
                  </a:tcPr>
                </a:tc>
                <a:tc>
                  <a:txBody>
                    <a:bodyPr/>
                    <a:lstStyle/>
                    <a:p>
                      <a:pPr algn="ctr"/>
                      <a:r>
                        <a:rPr lang="en-US" dirty="0">
                          <a:solidFill>
                            <a:schemeClr val="tx1"/>
                          </a:solidFill>
                        </a:rPr>
                        <a:t>Targeted Transformation Strategy</a:t>
                      </a:r>
                    </a:p>
                  </a:txBody>
                  <a:tcPr>
                    <a:solidFill>
                      <a:schemeClr val="bg2"/>
                    </a:solidFill>
                  </a:tcPr>
                </a:tc>
                <a:tc>
                  <a:txBody>
                    <a:bodyPr/>
                    <a:lstStyle/>
                    <a:p>
                      <a:pPr algn="ctr"/>
                      <a:r>
                        <a:rPr lang="en-US" dirty="0">
                          <a:solidFill>
                            <a:schemeClr val="tx1"/>
                          </a:solidFill>
                        </a:rPr>
                        <a:t>Enterprise Transformation Approach</a:t>
                      </a:r>
                    </a:p>
                  </a:txBody>
                  <a:tcPr>
                    <a:solidFill>
                      <a:schemeClr val="bg2"/>
                    </a:solidFill>
                  </a:tcPr>
                </a:tc>
                <a:extLst>
                  <a:ext uri="{0D108BD9-81ED-4DB2-BD59-A6C34878D82A}">
                    <a16:rowId xmlns:a16="http://schemas.microsoft.com/office/drawing/2014/main" val="4110955882"/>
                  </a:ext>
                </a:extLst>
              </a:tr>
              <a:tr h="956619">
                <a:tc>
                  <a:txBody>
                    <a:bodyPr/>
                    <a:lstStyle/>
                    <a:p>
                      <a:r>
                        <a:rPr lang="en-US" sz="2000" b="1" dirty="0">
                          <a:solidFill>
                            <a:schemeClr val="tx1"/>
                          </a:solidFill>
                        </a:rPr>
                        <a:t>Across Organizations</a:t>
                      </a:r>
                    </a:p>
                  </a:txBody>
                  <a:tcPr>
                    <a:solidFill>
                      <a:srgbClr val="50ECFD"/>
                    </a:solidFill>
                  </a:tcPr>
                </a:tc>
                <a:tc>
                  <a:txBody>
                    <a:bodyPr/>
                    <a:lstStyle/>
                    <a:p>
                      <a:pPr algn="ctr"/>
                      <a:r>
                        <a:rPr lang="en-US" sz="1800" b="0" i="0" u="none" strike="noStrike" kern="1200" dirty="0">
                          <a:solidFill>
                            <a:schemeClr val="dk1"/>
                          </a:solidFill>
                          <a:effectLst/>
                          <a:latin typeface="+mn-lt"/>
                          <a:ea typeface="+mn-ea"/>
                          <a:cs typeface="+mn-cs"/>
                        </a:rPr>
                        <a:t>Learning Communities for Improvement Target</a:t>
                      </a:r>
                      <a:endParaRPr lang="en-US" dirty="0">
                        <a:solidFill>
                          <a:schemeClr val="tx1"/>
                        </a:solidFill>
                      </a:endParaRPr>
                    </a:p>
                  </a:txBody>
                  <a:tcPr>
                    <a:solidFill>
                      <a:schemeClr val="bg2"/>
                    </a:solidFill>
                  </a:tcPr>
                </a:tc>
                <a:tc>
                  <a:txBody>
                    <a:bodyPr/>
                    <a:lstStyle/>
                    <a:p>
                      <a:pPr algn="ctr"/>
                      <a:r>
                        <a:rPr lang="en-US" dirty="0">
                          <a:solidFill>
                            <a:schemeClr val="tx1"/>
                          </a:solidFill>
                        </a:rPr>
                        <a:t>Ecosystem Enhancement</a:t>
                      </a:r>
                    </a:p>
                  </a:txBody>
                  <a:tcPr>
                    <a:solidFill>
                      <a:schemeClr val="bg2"/>
                    </a:solidFill>
                  </a:tcPr>
                </a:tc>
                <a:extLst>
                  <a:ext uri="{0D108BD9-81ED-4DB2-BD59-A6C34878D82A}">
                    <a16:rowId xmlns:a16="http://schemas.microsoft.com/office/drawing/2014/main" val="1956306025"/>
                  </a:ext>
                </a:extLst>
              </a:tr>
            </a:tbl>
          </a:graphicData>
        </a:graphic>
      </p:graphicFrame>
    </p:spTree>
    <p:extLst>
      <p:ext uri="{BB962C8B-B14F-4D97-AF65-F5344CB8AC3E}">
        <p14:creationId xmlns:p14="http://schemas.microsoft.com/office/powerpoint/2010/main" val="38083777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5F8111A-BAE6-5DD6-B101-A02634280EE8}"/>
              </a:ext>
            </a:extLst>
          </p:cNvPr>
          <p:cNvSpPr>
            <a:spLocks noGrp="1"/>
          </p:cNvSpPr>
          <p:nvPr>
            <p:ph idx="1"/>
          </p:nvPr>
        </p:nvSpPr>
        <p:spPr/>
        <p:txBody>
          <a:bodyPr>
            <a:normAutofit/>
          </a:bodyPr>
          <a:lstStyle/>
          <a:p>
            <a:r>
              <a:rPr lang="en-US" sz="2800" dirty="0">
                <a:latin typeface="Arial" panose="020B0604020202020204" pitchFamily="34" charset="0"/>
                <a:cs typeface="Arial" panose="020B0604020202020204" pitchFamily="34" charset="0"/>
              </a:rPr>
              <a:t>What essential business drivers and needs are you facing and how are you addressing these?</a:t>
            </a:r>
          </a:p>
          <a:p>
            <a:pPr lvl="1"/>
            <a:endParaRPr lang="en-US" sz="2400" i="1" dirty="0">
              <a:latin typeface="Arial" panose="020B0604020202020204" pitchFamily="34" charset="0"/>
              <a:cs typeface="Arial" panose="020B0604020202020204" pitchFamily="34" charset="0"/>
            </a:endParaRPr>
          </a:p>
          <a:p>
            <a:pPr lvl="1"/>
            <a:r>
              <a:rPr lang="en-US" sz="2400" i="1" dirty="0">
                <a:latin typeface="Arial" panose="020B0604020202020204" pitchFamily="34" charset="0"/>
                <a:cs typeface="Arial" panose="020B0604020202020204" pitchFamily="34" charset="0"/>
              </a:rPr>
              <a:t>The answer tees up opportunities for mutually beneficial ACT collaborations</a:t>
            </a:r>
          </a:p>
        </p:txBody>
      </p:sp>
      <p:sp>
        <p:nvSpPr>
          <p:cNvPr id="3" name="Title 2">
            <a:extLst>
              <a:ext uri="{FF2B5EF4-FFF2-40B4-BE49-F238E27FC236}">
                <a16:creationId xmlns:a16="http://schemas.microsoft.com/office/drawing/2014/main" id="{86F9F9BA-1418-8F53-9BE8-2CCD5D9A8B5A}"/>
              </a:ext>
            </a:extLst>
          </p:cNvPr>
          <p:cNvSpPr>
            <a:spLocks noGrp="1"/>
          </p:cNvSpPr>
          <p:nvPr>
            <p:ph type="title"/>
          </p:nvPr>
        </p:nvSpPr>
        <p:spPr/>
        <p:txBody>
          <a:bodyPr>
            <a:normAutofit/>
          </a:bodyPr>
          <a:lstStyle/>
          <a:p>
            <a:r>
              <a:rPr lang="en-US" i="1" dirty="0"/>
              <a:t>Your</a:t>
            </a:r>
            <a:r>
              <a:rPr lang="en-US" dirty="0"/>
              <a:t> strategic initiatives and challenges</a:t>
            </a:r>
          </a:p>
        </p:txBody>
      </p:sp>
      <p:sp>
        <p:nvSpPr>
          <p:cNvPr id="4" name="Slide Number Placeholder 3">
            <a:extLst>
              <a:ext uri="{FF2B5EF4-FFF2-40B4-BE49-F238E27FC236}">
                <a16:creationId xmlns:a16="http://schemas.microsoft.com/office/drawing/2014/main" id="{474C8B7D-8528-942D-CA64-308859606090}"/>
              </a:ext>
            </a:extLst>
          </p:cNvPr>
          <p:cNvSpPr>
            <a:spLocks noGrp="1"/>
          </p:cNvSpPr>
          <p:nvPr>
            <p:ph type="sldNum" sz="quarter" idx="12"/>
          </p:nvPr>
        </p:nvSpPr>
        <p:spPr/>
        <p:txBody>
          <a:bodyPr/>
          <a:lstStyle/>
          <a:p>
            <a:fld id="{D3A33D7C-B140-4FDD-A534-AAA09C8D9533}" type="slidenum">
              <a:rPr lang="en-US" smtClean="0"/>
              <a:pPr/>
              <a:t>4</a:t>
            </a:fld>
            <a:endParaRPr lang="en-US" dirty="0"/>
          </a:p>
        </p:txBody>
      </p:sp>
    </p:spTree>
    <p:extLst>
      <p:ext uri="{BB962C8B-B14F-4D97-AF65-F5344CB8AC3E}">
        <p14:creationId xmlns:p14="http://schemas.microsoft.com/office/powerpoint/2010/main" val="25100459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807FFF-7EFC-B1F0-D23D-5951A764539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A9004C9-6DA7-0B41-CFB4-5A521483A1B2}"/>
              </a:ext>
            </a:extLst>
          </p:cNvPr>
          <p:cNvSpPr>
            <a:spLocks noGrp="1"/>
          </p:cNvSpPr>
          <p:nvPr>
            <p:ph type="title"/>
          </p:nvPr>
        </p:nvSpPr>
        <p:spPr>
          <a:xfrm>
            <a:off x="838200" y="1749932"/>
            <a:ext cx="10515600" cy="1324864"/>
          </a:xfrm>
        </p:spPr>
        <p:txBody>
          <a:bodyPr>
            <a:normAutofit/>
          </a:bodyPr>
          <a:lstStyle/>
          <a:p>
            <a:pPr algn="ctr"/>
            <a:r>
              <a:rPr lang="en-US" sz="5400" dirty="0">
                <a:solidFill>
                  <a:srgbClr val="00B0F0"/>
                </a:solidFill>
              </a:rPr>
              <a:t>ACT Collaborations and Partnerships</a:t>
            </a:r>
          </a:p>
        </p:txBody>
      </p:sp>
    </p:spTree>
    <p:extLst>
      <p:ext uri="{BB962C8B-B14F-4D97-AF65-F5344CB8AC3E}">
        <p14:creationId xmlns:p14="http://schemas.microsoft.com/office/powerpoint/2010/main" val="30234397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609600" y="184880"/>
            <a:ext cx="10972800" cy="487680"/>
          </a:xfrm>
          <a:prstGeom prst="rect">
            <a:avLst/>
          </a:prstGeom>
          <a:noFill/>
          <a:ln/>
        </p:spPr>
        <p:txBody>
          <a:bodyPr wrap="square" lIns="0" tIns="0" rIns="0" bIns="0" rtlCol="0" anchor="ctr"/>
          <a:lstStyle/>
          <a:p>
            <a:r>
              <a:rPr lang="en-US" sz="4267" b="1" dirty="0">
                <a:solidFill>
                  <a:srgbClr val="1E3A5F"/>
                </a:solidFill>
                <a:latin typeface="Arial" pitchFamily="34" charset="0"/>
                <a:ea typeface="Arial" pitchFamily="34" charset="-122"/>
                <a:cs typeface="Arial" pitchFamily="34" charset="-120"/>
              </a:rPr>
              <a:t>ACT Strategic Roadmap</a:t>
            </a:r>
            <a:endParaRPr lang="en-US" sz="4267" dirty="0"/>
          </a:p>
        </p:txBody>
      </p:sp>
      <p:sp>
        <p:nvSpPr>
          <p:cNvPr id="3" name="Text 1"/>
          <p:cNvSpPr/>
          <p:nvPr/>
        </p:nvSpPr>
        <p:spPr>
          <a:xfrm>
            <a:off x="609600" y="792480"/>
            <a:ext cx="10972800" cy="304800"/>
          </a:xfrm>
          <a:prstGeom prst="rect">
            <a:avLst/>
          </a:prstGeom>
          <a:noFill/>
          <a:ln/>
        </p:spPr>
        <p:txBody>
          <a:bodyPr wrap="square" lIns="0" tIns="0" rIns="0" bIns="0" rtlCol="0" anchor="ctr"/>
          <a:lstStyle/>
          <a:p>
            <a:r>
              <a:rPr lang="en-US" sz="1867" dirty="0">
                <a:solidFill>
                  <a:srgbClr val="495057"/>
                </a:solidFill>
                <a:latin typeface="Arial" pitchFamily="34" charset="0"/>
                <a:ea typeface="Arial" pitchFamily="34" charset="-122"/>
                <a:cs typeface="Arial" pitchFamily="34" charset="-120"/>
              </a:rPr>
              <a:t>From Current State to Global Impact</a:t>
            </a:r>
            <a:endParaRPr lang="en-US" sz="1867" dirty="0"/>
          </a:p>
        </p:txBody>
      </p:sp>
      <p:sp>
        <p:nvSpPr>
          <p:cNvPr id="4" name="Shape 2"/>
          <p:cNvSpPr/>
          <p:nvPr/>
        </p:nvSpPr>
        <p:spPr>
          <a:xfrm>
            <a:off x="356368" y="1776014"/>
            <a:ext cx="2508753" cy="2283921"/>
          </a:xfrm>
          <a:prstGeom prst="rect">
            <a:avLst/>
          </a:prstGeom>
          <a:solidFill>
            <a:srgbClr val="F8F9FA"/>
          </a:solidFill>
          <a:ln w="12700">
            <a:solidFill>
              <a:srgbClr val="E9ECEF"/>
            </a:solidFill>
            <a:prstDash val="solid"/>
          </a:ln>
        </p:spPr>
        <p:txBody>
          <a:bodyPr/>
          <a:lstStyle/>
          <a:p>
            <a:endParaRPr lang="en-US" sz="2400"/>
          </a:p>
        </p:txBody>
      </p:sp>
      <p:sp>
        <p:nvSpPr>
          <p:cNvPr id="5" name="Text 3"/>
          <p:cNvSpPr/>
          <p:nvPr/>
        </p:nvSpPr>
        <p:spPr>
          <a:xfrm>
            <a:off x="487680" y="1897935"/>
            <a:ext cx="2316480" cy="304800"/>
          </a:xfrm>
          <a:prstGeom prst="rect">
            <a:avLst/>
          </a:prstGeom>
          <a:noFill/>
          <a:ln/>
        </p:spPr>
        <p:txBody>
          <a:bodyPr wrap="square" rtlCol="0" anchor="ctr"/>
          <a:lstStyle/>
          <a:p>
            <a:pPr algn="ctr"/>
            <a:r>
              <a:rPr lang="en-US" sz="1867" b="1" dirty="0">
                <a:solidFill>
                  <a:srgbClr val="1E3A5F"/>
                </a:solidFill>
                <a:latin typeface="Arial" pitchFamily="34" charset="0"/>
                <a:ea typeface="Arial" pitchFamily="34" charset="-122"/>
                <a:cs typeface="Arial" pitchFamily="34" charset="-120"/>
              </a:rPr>
              <a:t>Current State</a:t>
            </a:r>
            <a:endParaRPr lang="en-US" sz="1867" dirty="0"/>
          </a:p>
        </p:txBody>
      </p:sp>
      <p:sp>
        <p:nvSpPr>
          <p:cNvPr id="6" name="Text 4"/>
          <p:cNvSpPr/>
          <p:nvPr/>
        </p:nvSpPr>
        <p:spPr>
          <a:xfrm>
            <a:off x="514864" y="2263695"/>
            <a:ext cx="2264913" cy="1158240"/>
          </a:xfrm>
          <a:prstGeom prst="rect">
            <a:avLst/>
          </a:prstGeom>
          <a:noFill/>
          <a:ln/>
        </p:spPr>
        <p:txBody>
          <a:bodyPr wrap="square" lIns="0" rIns="0" rtlCol="0" anchor="ctr"/>
          <a:lstStyle/>
          <a:p>
            <a:pPr>
              <a:spcAft>
                <a:spcPts val="600"/>
              </a:spcAft>
            </a:pPr>
            <a:endParaRPr lang="en-US" sz="1333" dirty="0">
              <a:solidFill>
                <a:srgbClr val="495057"/>
              </a:solidFill>
              <a:latin typeface="Arial" pitchFamily="34" charset="0"/>
              <a:ea typeface="Arial" pitchFamily="34" charset="-122"/>
              <a:cs typeface="Arial" pitchFamily="34" charset="-120"/>
            </a:endParaRPr>
          </a:p>
          <a:p>
            <a:pPr>
              <a:spcAft>
                <a:spcPts val="600"/>
              </a:spcAft>
            </a:pPr>
            <a:endParaRPr lang="en-US" sz="1333" dirty="0">
              <a:solidFill>
                <a:srgbClr val="495057"/>
              </a:solidFill>
              <a:latin typeface="Arial" pitchFamily="34" charset="0"/>
              <a:ea typeface="Arial" pitchFamily="34" charset="-122"/>
              <a:cs typeface="Arial" pitchFamily="34" charset="-120"/>
            </a:endParaRPr>
          </a:p>
          <a:p>
            <a:pPr>
              <a:spcAft>
                <a:spcPts val="600"/>
              </a:spcAft>
            </a:pPr>
            <a:r>
              <a:rPr lang="en-US" sz="1333" dirty="0">
                <a:solidFill>
                  <a:srgbClr val="495057"/>
                </a:solidFill>
                <a:latin typeface="Arial" pitchFamily="34" charset="0"/>
                <a:ea typeface="Arial" pitchFamily="34" charset="-122"/>
                <a:cs typeface="Arial" pitchFamily="34" charset="-120"/>
              </a:rPr>
              <a:t>• 2 early-stage test kitchens:</a:t>
            </a:r>
            <a:endParaRPr lang="en-US" sz="1333" dirty="0"/>
          </a:p>
          <a:p>
            <a:pPr>
              <a:spcAft>
                <a:spcPts val="600"/>
              </a:spcAft>
            </a:pPr>
            <a:r>
              <a:rPr lang="en-US" sz="1333" b="1" dirty="0">
                <a:solidFill>
                  <a:srgbClr val="495057"/>
                </a:solidFill>
                <a:latin typeface="Arial" pitchFamily="34" charset="0"/>
                <a:ea typeface="Arial" pitchFamily="34" charset="-122"/>
                <a:cs typeface="Arial" pitchFamily="34" charset="-120"/>
              </a:rPr>
              <a:t>   - Pima County, Arizona </a:t>
            </a:r>
          </a:p>
          <a:p>
            <a:pPr>
              <a:spcAft>
                <a:spcPts val="600"/>
              </a:spcAft>
            </a:pPr>
            <a:r>
              <a:rPr lang="en-US" sz="1333" b="1" dirty="0">
                <a:solidFill>
                  <a:srgbClr val="495057"/>
                </a:solidFill>
                <a:latin typeface="Arial" pitchFamily="34" charset="0"/>
                <a:ea typeface="Arial" pitchFamily="34" charset="-122"/>
                <a:cs typeface="Arial" pitchFamily="34" charset="-120"/>
              </a:rPr>
              <a:t>   - Northeast - Mid-Atlantic</a:t>
            </a:r>
          </a:p>
          <a:p>
            <a:pPr>
              <a:spcAft>
                <a:spcPts val="600"/>
              </a:spcAft>
            </a:pPr>
            <a:r>
              <a:rPr lang="en-US" sz="1333" b="1" dirty="0">
                <a:solidFill>
                  <a:srgbClr val="495057"/>
                </a:solidFill>
                <a:latin typeface="Arial" pitchFamily="34" charset="0"/>
                <a:ea typeface="Arial" pitchFamily="34" charset="-122"/>
                <a:cs typeface="Arial" pitchFamily="34" charset="-120"/>
              </a:rPr>
              <a:t>     CMS QIN-QIO</a:t>
            </a:r>
            <a:endParaRPr lang="en-US" sz="1333" dirty="0"/>
          </a:p>
          <a:p>
            <a:pPr>
              <a:spcAft>
                <a:spcPts val="600"/>
              </a:spcAft>
            </a:pPr>
            <a:r>
              <a:rPr lang="en-US" sz="1333" dirty="0">
                <a:solidFill>
                  <a:srgbClr val="495057"/>
                </a:solidFill>
                <a:latin typeface="Arial" pitchFamily="34" charset="0"/>
                <a:ea typeface="Arial" pitchFamily="34" charset="-122"/>
                <a:cs typeface="Arial" pitchFamily="34" charset="-120"/>
              </a:rPr>
              <a:t>•Emerging playbooks</a:t>
            </a:r>
            <a:endParaRPr lang="en-US" sz="1333" dirty="0"/>
          </a:p>
          <a:p>
            <a:pPr>
              <a:spcAft>
                <a:spcPts val="600"/>
              </a:spcAft>
            </a:pPr>
            <a:r>
              <a:rPr lang="en-US" sz="1333" dirty="0">
                <a:solidFill>
                  <a:srgbClr val="495057"/>
                </a:solidFill>
                <a:latin typeface="Arial" pitchFamily="34" charset="0"/>
                <a:ea typeface="Arial" pitchFamily="34" charset="-122"/>
                <a:cs typeface="Arial" pitchFamily="34" charset="-120"/>
              </a:rPr>
              <a:t>•Committed SC, stakeholders</a:t>
            </a:r>
            <a:endParaRPr lang="en-US" sz="1333" dirty="0"/>
          </a:p>
        </p:txBody>
      </p:sp>
      <p:sp>
        <p:nvSpPr>
          <p:cNvPr id="7" name="Shape 5"/>
          <p:cNvSpPr/>
          <p:nvPr/>
        </p:nvSpPr>
        <p:spPr>
          <a:xfrm>
            <a:off x="2926080" y="2579648"/>
            <a:ext cx="487680" cy="182880"/>
          </a:xfrm>
          <a:prstGeom prst="rightArrow">
            <a:avLst/>
          </a:prstGeom>
          <a:solidFill>
            <a:srgbClr val="028090"/>
          </a:solidFill>
          <a:ln/>
        </p:spPr>
        <p:txBody>
          <a:bodyPr/>
          <a:lstStyle/>
          <a:p>
            <a:endParaRPr lang="en-US" sz="2400"/>
          </a:p>
        </p:txBody>
      </p:sp>
      <p:sp>
        <p:nvSpPr>
          <p:cNvPr id="8" name="Shape 6"/>
          <p:cNvSpPr/>
          <p:nvPr/>
        </p:nvSpPr>
        <p:spPr>
          <a:xfrm>
            <a:off x="3474720" y="1219200"/>
            <a:ext cx="5242560" cy="3413760"/>
          </a:xfrm>
          <a:prstGeom prst="rect">
            <a:avLst/>
          </a:prstGeom>
          <a:solidFill>
            <a:srgbClr val="FFFFFF"/>
          </a:solidFill>
          <a:ln w="25400">
            <a:solidFill>
              <a:srgbClr val="028090"/>
            </a:solidFill>
            <a:prstDash val="solid"/>
          </a:ln>
        </p:spPr>
        <p:txBody>
          <a:bodyPr/>
          <a:lstStyle/>
          <a:p>
            <a:endParaRPr lang="en-US" sz="2400" dirty="0"/>
          </a:p>
        </p:txBody>
      </p:sp>
      <p:sp>
        <p:nvSpPr>
          <p:cNvPr id="9" name="Text 7"/>
          <p:cNvSpPr/>
          <p:nvPr/>
        </p:nvSpPr>
        <p:spPr>
          <a:xfrm>
            <a:off x="3474720" y="1316736"/>
            <a:ext cx="5242560" cy="365760"/>
          </a:xfrm>
          <a:prstGeom prst="rect">
            <a:avLst/>
          </a:prstGeom>
          <a:noFill/>
          <a:ln/>
        </p:spPr>
        <p:txBody>
          <a:bodyPr wrap="square" rtlCol="0" anchor="ctr"/>
          <a:lstStyle/>
          <a:p>
            <a:pPr algn="ctr"/>
            <a:r>
              <a:rPr lang="en-US" sz="2133" b="1" dirty="0">
                <a:solidFill>
                  <a:srgbClr val="028090"/>
                </a:solidFill>
                <a:latin typeface="Arial" pitchFamily="34" charset="0"/>
                <a:ea typeface="Arial" pitchFamily="34" charset="-122"/>
                <a:cs typeface="Arial" pitchFamily="34" charset="-120"/>
              </a:rPr>
              <a:t>Test Kitchen Cycle</a:t>
            </a:r>
            <a:endParaRPr lang="en-US" sz="2133" dirty="0"/>
          </a:p>
        </p:txBody>
      </p:sp>
      <p:sp>
        <p:nvSpPr>
          <p:cNvPr id="10" name="Shape 8"/>
          <p:cNvSpPr/>
          <p:nvPr/>
        </p:nvSpPr>
        <p:spPr>
          <a:xfrm>
            <a:off x="3718560" y="1828800"/>
            <a:ext cx="1552581" cy="548640"/>
          </a:xfrm>
          <a:prstGeom prst="rect">
            <a:avLst/>
          </a:prstGeom>
          <a:solidFill>
            <a:srgbClr val="5EEAD4"/>
          </a:solidFill>
          <a:ln w="12700">
            <a:solidFill>
              <a:srgbClr val="00A896"/>
            </a:solidFill>
            <a:prstDash val="solid"/>
          </a:ln>
        </p:spPr>
        <p:txBody>
          <a:bodyPr/>
          <a:lstStyle/>
          <a:p>
            <a:endParaRPr lang="en-US" sz="2400"/>
          </a:p>
        </p:txBody>
      </p:sp>
      <p:sp>
        <p:nvSpPr>
          <p:cNvPr id="11" name="Text 9"/>
          <p:cNvSpPr/>
          <p:nvPr/>
        </p:nvSpPr>
        <p:spPr>
          <a:xfrm>
            <a:off x="3718560" y="1828800"/>
            <a:ext cx="1402080" cy="548640"/>
          </a:xfrm>
          <a:prstGeom prst="rect">
            <a:avLst/>
          </a:prstGeom>
          <a:noFill/>
          <a:ln/>
        </p:spPr>
        <p:txBody>
          <a:bodyPr wrap="square" rtlCol="0" anchor="ctr"/>
          <a:lstStyle/>
          <a:p>
            <a:pPr algn="ctr"/>
            <a:r>
              <a:rPr lang="en-US" sz="1200" b="1" dirty="0">
                <a:solidFill>
                  <a:srgbClr val="1E3A5F"/>
                </a:solidFill>
                <a:latin typeface="Arial" pitchFamily="34" charset="0"/>
                <a:ea typeface="Arial" pitchFamily="34" charset="-122"/>
                <a:cs typeface="Arial" pitchFamily="34" charset="-120"/>
              </a:rPr>
              <a:t>Identify &amp;</a:t>
            </a:r>
            <a:endParaRPr lang="en-US" sz="1200" dirty="0"/>
          </a:p>
          <a:p>
            <a:pPr algn="ctr"/>
            <a:r>
              <a:rPr lang="en-US" sz="1200" b="1" dirty="0">
                <a:solidFill>
                  <a:srgbClr val="1E3A5F"/>
                </a:solidFill>
                <a:latin typeface="Arial" pitchFamily="34" charset="0"/>
                <a:ea typeface="Arial" pitchFamily="34" charset="-122"/>
                <a:cs typeface="Arial" pitchFamily="34" charset="-120"/>
              </a:rPr>
              <a:t>engage</a:t>
            </a:r>
            <a:endParaRPr lang="en-US" sz="1200" dirty="0"/>
          </a:p>
        </p:txBody>
      </p:sp>
      <p:sp>
        <p:nvSpPr>
          <p:cNvPr id="12" name="Shape 10"/>
          <p:cNvSpPr/>
          <p:nvPr/>
        </p:nvSpPr>
        <p:spPr>
          <a:xfrm>
            <a:off x="6766560" y="1828800"/>
            <a:ext cx="1402080" cy="548640"/>
          </a:xfrm>
          <a:prstGeom prst="rect">
            <a:avLst/>
          </a:prstGeom>
          <a:solidFill>
            <a:srgbClr val="5EEAD4"/>
          </a:solidFill>
          <a:ln w="12700">
            <a:solidFill>
              <a:srgbClr val="00A896"/>
            </a:solidFill>
            <a:prstDash val="solid"/>
          </a:ln>
        </p:spPr>
        <p:txBody>
          <a:bodyPr/>
          <a:lstStyle/>
          <a:p>
            <a:endParaRPr lang="en-US" sz="2400"/>
          </a:p>
        </p:txBody>
      </p:sp>
      <p:sp>
        <p:nvSpPr>
          <p:cNvPr id="13" name="Text 11"/>
          <p:cNvSpPr/>
          <p:nvPr/>
        </p:nvSpPr>
        <p:spPr>
          <a:xfrm>
            <a:off x="6766560" y="1828800"/>
            <a:ext cx="1402080" cy="548640"/>
          </a:xfrm>
          <a:prstGeom prst="rect">
            <a:avLst/>
          </a:prstGeom>
          <a:noFill/>
          <a:ln/>
        </p:spPr>
        <p:txBody>
          <a:bodyPr wrap="square" rtlCol="0" anchor="ctr"/>
          <a:lstStyle/>
          <a:p>
            <a:pPr algn="ctr"/>
            <a:r>
              <a:rPr lang="en-US" sz="1200" b="1" dirty="0">
                <a:solidFill>
                  <a:srgbClr val="1E3A5F"/>
                </a:solidFill>
                <a:latin typeface="Arial" pitchFamily="34" charset="0"/>
                <a:ea typeface="Arial" pitchFamily="34" charset="-122"/>
                <a:cs typeface="Arial" pitchFamily="34" charset="-120"/>
              </a:rPr>
              <a:t>Formalize</a:t>
            </a:r>
            <a:endParaRPr lang="en-US" sz="1200" dirty="0"/>
          </a:p>
          <a:p>
            <a:pPr algn="ctr"/>
            <a:r>
              <a:rPr lang="en-US" sz="1200" b="1" dirty="0">
                <a:solidFill>
                  <a:srgbClr val="1E3A5F"/>
                </a:solidFill>
                <a:latin typeface="Arial" pitchFamily="34" charset="0"/>
                <a:ea typeface="Arial" pitchFamily="34" charset="-122"/>
                <a:cs typeface="Arial" pitchFamily="34" charset="-120"/>
              </a:rPr>
              <a:t>collaboration</a:t>
            </a:r>
            <a:endParaRPr lang="en-US" sz="1200" dirty="0"/>
          </a:p>
        </p:txBody>
      </p:sp>
      <p:sp>
        <p:nvSpPr>
          <p:cNvPr id="14" name="Shape 12"/>
          <p:cNvSpPr/>
          <p:nvPr/>
        </p:nvSpPr>
        <p:spPr>
          <a:xfrm>
            <a:off x="6766560" y="2621280"/>
            <a:ext cx="1402080" cy="548640"/>
          </a:xfrm>
          <a:prstGeom prst="rect">
            <a:avLst/>
          </a:prstGeom>
          <a:solidFill>
            <a:srgbClr val="5EEAD4"/>
          </a:solidFill>
          <a:ln w="12700">
            <a:solidFill>
              <a:srgbClr val="00A896"/>
            </a:solidFill>
            <a:prstDash val="solid"/>
          </a:ln>
        </p:spPr>
        <p:txBody>
          <a:bodyPr/>
          <a:lstStyle/>
          <a:p>
            <a:endParaRPr lang="en-US" sz="2400"/>
          </a:p>
        </p:txBody>
      </p:sp>
      <p:sp>
        <p:nvSpPr>
          <p:cNvPr id="15" name="Text 13"/>
          <p:cNvSpPr/>
          <p:nvPr/>
        </p:nvSpPr>
        <p:spPr>
          <a:xfrm>
            <a:off x="6766560" y="2621280"/>
            <a:ext cx="1402080" cy="548640"/>
          </a:xfrm>
          <a:prstGeom prst="rect">
            <a:avLst/>
          </a:prstGeom>
          <a:noFill/>
          <a:ln/>
        </p:spPr>
        <p:txBody>
          <a:bodyPr wrap="square" rtlCol="0" anchor="ctr"/>
          <a:lstStyle/>
          <a:p>
            <a:pPr algn="ctr"/>
            <a:r>
              <a:rPr lang="en-US" sz="1200" b="1" dirty="0">
                <a:solidFill>
                  <a:srgbClr val="1E3A5F"/>
                </a:solidFill>
                <a:latin typeface="Arial" pitchFamily="34" charset="0"/>
                <a:ea typeface="Arial" pitchFamily="34" charset="-122"/>
                <a:cs typeface="Arial" pitchFamily="34" charset="-120"/>
              </a:rPr>
              <a:t>Adapt</a:t>
            </a:r>
            <a:endParaRPr lang="en-US" sz="1200" dirty="0"/>
          </a:p>
          <a:p>
            <a:pPr algn="ctr"/>
            <a:r>
              <a:rPr lang="en-US" sz="1200" b="1" dirty="0">
                <a:solidFill>
                  <a:srgbClr val="1E3A5F"/>
                </a:solidFill>
                <a:latin typeface="Arial" pitchFamily="34" charset="0"/>
                <a:ea typeface="Arial" pitchFamily="34" charset="-122"/>
                <a:cs typeface="Arial" pitchFamily="34" charset="-120"/>
              </a:rPr>
              <a:t>playbook</a:t>
            </a:r>
            <a:endParaRPr lang="en-US" sz="1200" dirty="0"/>
          </a:p>
        </p:txBody>
      </p:sp>
      <p:sp>
        <p:nvSpPr>
          <p:cNvPr id="16" name="Shape 14"/>
          <p:cNvSpPr/>
          <p:nvPr/>
        </p:nvSpPr>
        <p:spPr>
          <a:xfrm>
            <a:off x="6766560" y="3413760"/>
            <a:ext cx="1402080" cy="548640"/>
          </a:xfrm>
          <a:prstGeom prst="rect">
            <a:avLst/>
          </a:prstGeom>
          <a:solidFill>
            <a:srgbClr val="5EEAD4"/>
          </a:solidFill>
          <a:ln w="12700">
            <a:solidFill>
              <a:srgbClr val="00A896"/>
            </a:solidFill>
            <a:prstDash val="solid"/>
          </a:ln>
        </p:spPr>
        <p:txBody>
          <a:bodyPr/>
          <a:lstStyle/>
          <a:p>
            <a:endParaRPr lang="en-US" sz="2400"/>
          </a:p>
        </p:txBody>
      </p:sp>
      <p:sp>
        <p:nvSpPr>
          <p:cNvPr id="17" name="Text 15"/>
          <p:cNvSpPr/>
          <p:nvPr/>
        </p:nvSpPr>
        <p:spPr>
          <a:xfrm>
            <a:off x="6766560" y="3413760"/>
            <a:ext cx="1402080" cy="548640"/>
          </a:xfrm>
          <a:prstGeom prst="rect">
            <a:avLst/>
          </a:prstGeom>
          <a:noFill/>
          <a:ln/>
        </p:spPr>
        <p:txBody>
          <a:bodyPr wrap="square" rtlCol="0" anchor="ctr"/>
          <a:lstStyle/>
          <a:p>
            <a:pPr algn="ctr"/>
            <a:r>
              <a:rPr lang="en-US" sz="1200" b="1" dirty="0">
                <a:solidFill>
                  <a:srgbClr val="1E3A5F"/>
                </a:solidFill>
                <a:latin typeface="Arial" pitchFamily="34" charset="0"/>
                <a:ea typeface="Arial" pitchFamily="34" charset="-122"/>
                <a:cs typeface="Arial" pitchFamily="34" charset="-120"/>
              </a:rPr>
              <a:t>Execute &amp;</a:t>
            </a:r>
            <a:endParaRPr lang="en-US" sz="1200" dirty="0"/>
          </a:p>
          <a:p>
            <a:pPr algn="ctr"/>
            <a:r>
              <a:rPr lang="en-US" sz="1200" b="1" dirty="0">
                <a:solidFill>
                  <a:srgbClr val="1E3A5F"/>
                </a:solidFill>
                <a:latin typeface="Arial" pitchFamily="34" charset="0"/>
                <a:ea typeface="Arial" pitchFamily="34" charset="-122"/>
                <a:cs typeface="Arial" pitchFamily="34" charset="-120"/>
              </a:rPr>
              <a:t>measure</a:t>
            </a:r>
            <a:endParaRPr lang="en-US" sz="1200" dirty="0"/>
          </a:p>
        </p:txBody>
      </p:sp>
      <p:sp>
        <p:nvSpPr>
          <p:cNvPr id="18" name="Shape 16"/>
          <p:cNvSpPr/>
          <p:nvPr/>
        </p:nvSpPr>
        <p:spPr>
          <a:xfrm>
            <a:off x="3718559" y="3413760"/>
            <a:ext cx="1552583" cy="548640"/>
          </a:xfrm>
          <a:prstGeom prst="rect">
            <a:avLst/>
          </a:prstGeom>
          <a:solidFill>
            <a:srgbClr val="5EEAD4"/>
          </a:solidFill>
          <a:ln w="12700">
            <a:solidFill>
              <a:srgbClr val="00A896"/>
            </a:solidFill>
            <a:prstDash val="solid"/>
          </a:ln>
        </p:spPr>
        <p:txBody>
          <a:bodyPr/>
          <a:lstStyle/>
          <a:p>
            <a:endParaRPr lang="en-US" sz="2400"/>
          </a:p>
        </p:txBody>
      </p:sp>
      <p:sp>
        <p:nvSpPr>
          <p:cNvPr id="19" name="Text 17"/>
          <p:cNvSpPr/>
          <p:nvPr/>
        </p:nvSpPr>
        <p:spPr>
          <a:xfrm>
            <a:off x="3718559" y="3413760"/>
            <a:ext cx="1552584" cy="548640"/>
          </a:xfrm>
          <a:prstGeom prst="rect">
            <a:avLst/>
          </a:prstGeom>
          <a:noFill/>
          <a:ln/>
        </p:spPr>
        <p:txBody>
          <a:bodyPr wrap="square" lIns="0" rIns="0" rtlCol="0" anchor="ctr"/>
          <a:lstStyle/>
          <a:p>
            <a:pPr algn="ctr"/>
            <a:r>
              <a:rPr lang="en-US" sz="1200" b="1" dirty="0">
                <a:solidFill>
                  <a:srgbClr val="1E3A5F"/>
                </a:solidFill>
                <a:latin typeface="Arial" pitchFamily="34" charset="0"/>
                <a:ea typeface="Arial" pitchFamily="34" charset="-122"/>
                <a:cs typeface="Arial" pitchFamily="34" charset="-120"/>
              </a:rPr>
              <a:t>Share proof</a:t>
            </a:r>
            <a:endParaRPr lang="en-US" sz="1200" dirty="0"/>
          </a:p>
          <a:p>
            <a:pPr algn="ctr"/>
            <a:r>
              <a:rPr lang="en-US" sz="1200" b="1" dirty="0">
                <a:solidFill>
                  <a:srgbClr val="1E3A5F"/>
                </a:solidFill>
                <a:latin typeface="Arial" pitchFamily="34" charset="0"/>
                <a:ea typeface="Arial" pitchFamily="34" charset="-122"/>
                <a:cs typeface="Arial" pitchFamily="34" charset="-120"/>
              </a:rPr>
              <a:t>points &amp; learnings</a:t>
            </a:r>
            <a:endParaRPr lang="en-US" sz="1200" dirty="0"/>
          </a:p>
        </p:txBody>
      </p:sp>
      <p:sp>
        <p:nvSpPr>
          <p:cNvPr id="20" name="Shape 18"/>
          <p:cNvSpPr/>
          <p:nvPr/>
        </p:nvSpPr>
        <p:spPr>
          <a:xfrm>
            <a:off x="5449824" y="2060448"/>
            <a:ext cx="1085088" cy="144304"/>
          </a:xfrm>
          <a:prstGeom prst="rightArrow">
            <a:avLst/>
          </a:prstGeom>
          <a:solidFill>
            <a:srgbClr val="00A896"/>
          </a:solidFill>
          <a:ln/>
        </p:spPr>
        <p:txBody>
          <a:bodyPr/>
          <a:lstStyle/>
          <a:p>
            <a:endParaRPr lang="en-US" sz="2400"/>
          </a:p>
        </p:txBody>
      </p:sp>
      <p:sp>
        <p:nvSpPr>
          <p:cNvPr id="21" name="Shape 19"/>
          <p:cNvSpPr/>
          <p:nvPr/>
        </p:nvSpPr>
        <p:spPr>
          <a:xfrm>
            <a:off x="7412736" y="2438400"/>
            <a:ext cx="146304" cy="121920"/>
          </a:xfrm>
          <a:prstGeom prst="downArrow">
            <a:avLst/>
          </a:prstGeom>
          <a:solidFill>
            <a:srgbClr val="00A896"/>
          </a:solidFill>
          <a:ln/>
        </p:spPr>
        <p:txBody>
          <a:bodyPr/>
          <a:lstStyle/>
          <a:p>
            <a:endParaRPr lang="en-US" sz="2400"/>
          </a:p>
        </p:txBody>
      </p:sp>
      <p:sp>
        <p:nvSpPr>
          <p:cNvPr id="22" name="Shape 20"/>
          <p:cNvSpPr/>
          <p:nvPr/>
        </p:nvSpPr>
        <p:spPr>
          <a:xfrm>
            <a:off x="7412736" y="3230880"/>
            <a:ext cx="146304" cy="121920"/>
          </a:xfrm>
          <a:prstGeom prst="downArrow">
            <a:avLst/>
          </a:prstGeom>
          <a:solidFill>
            <a:srgbClr val="00A896"/>
          </a:solidFill>
          <a:ln/>
        </p:spPr>
        <p:txBody>
          <a:bodyPr/>
          <a:lstStyle/>
          <a:p>
            <a:endParaRPr lang="en-US" sz="2400"/>
          </a:p>
        </p:txBody>
      </p:sp>
      <p:sp>
        <p:nvSpPr>
          <p:cNvPr id="23" name="Shape 21"/>
          <p:cNvSpPr/>
          <p:nvPr/>
        </p:nvSpPr>
        <p:spPr>
          <a:xfrm>
            <a:off x="5449824" y="3645408"/>
            <a:ext cx="1085088" cy="144304"/>
          </a:xfrm>
          <a:prstGeom prst="leftArrow">
            <a:avLst/>
          </a:prstGeom>
          <a:solidFill>
            <a:srgbClr val="00A896"/>
          </a:solidFill>
          <a:ln/>
        </p:spPr>
        <p:txBody>
          <a:bodyPr/>
          <a:lstStyle/>
          <a:p>
            <a:endParaRPr lang="en-US" sz="2400"/>
          </a:p>
        </p:txBody>
      </p:sp>
      <p:sp>
        <p:nvSpPr>
          <p:cNvPr id="24" name="Shape 22"/>
          <p:cNvSpPr/>
          <p:nvPr/>
        </p:nvSpPr>
        <p:spPr>
          <a:xfrm>
            <a:off x="4364736" y="2438400"/>
            <a:ext cx="146304" cy="914400"/>
          </a:xfrm>
          <a:prstGeom prst="upArrow">
            <a:avLst/>
          </a:prstGeom>
          <a:solidFill>
            <a:srgbClr val="00A896"/>
          </a:solidFill>
          <a:ln/>
        </p:spPr>
        <p:txBody>
          <a:bodyPr/>
          <a:lstStyle/>
          <a:p>
            <a:endParaRPr lang="en-US" sz="2400"/>
          </a:p>
        </p:txBody>
      </p:sp>
      <p:sp>
        <p:nvSpPr>
          <p:cNvPr id="25" name="Text 23"/>
          <p:cNvSpPr/>
          <p:nvPr/>
        </p:nvSpPr>
        <p:spPr>
          <a:xfrm>
            <a:off x="4442087" y="2621280"/>
            <a:ext cx="829056" cy="426720"/>
          </a:xfrm>
          <a:prstGeom prst="rect">
            <a:avLst/>
          </a:prstGeom>
          <a:noFill/>
          <a:ln/>
        </p:spPr>
        <p:txBody>
          <a:bodyPr wrap="square" rtlCol="0" anchor="ctr"/>
          <a:lstStyle/>
          <a:p>
            <a:pPr algn="ctr"/>
            <a:r>
              <a:rPr lang="en-US" sz="1067" i="1" dirty="0">
                <a:solidFill>
                  <a:srgbClr val="028090"/>
                </a:solidFill>
                <a:latin typeface="Arial" pitchFamily="34" charset="0"/>
                <a:ea typeface="Arial" pitchFamily="34" charset="-122"/>
                <a:cs typeface="Arial" pitchFamily="34" charset="-120"/>
              </a:rPr>
              <a:t>Success attracts</a:t>
            </a:r>
            <a:endParaRPr lang="en-US" sz="1067" dirty="0"/>
          </a:p>
          <a:p>
            <a:pPr algn="ctr"/>
            <a:r>
              <a:rPr lang="en-US" sz="1067" i="1" dirty="0">
                <a:solidFill>
                  <a:srgbClr val="028090"/>
                </a:solidFill>
                <a:latin typeface="Arial" pitchFamily="34" charset="0"/>
                <a:ea typeface="Arial" pitchFamily="34" charset="-122"/>
                <a:cs typeface="Arial" pitchFamily="34" charset="-120"/>
              </a:rPr>
              <a:t>new test kitchens</a:t>
            </a:r>
            <a:endParaRPr lang="en-US" sz="1067" dirty="0"/>
          </a:p>
        </p:txBody>
      </p:sp>
      <p:sp>
        <p:nvSpPr>
          <p:cNvPr id="26" name="Text 24"/>
          <p:cNvSpPr/>
          <p:nvPr/>
        </p:nvSpPr>
        <p:spPr>
          <a:xfrm>
            <a:off x="3368793" y="3964400"/>
            <a:ext cx="2438401" cy="365760"/>
          </a:xfrm>
          <a:prstGeom prst="rect">
            <a:avLst/>
          </a:prstGeom>
          <a:noFill/>
          <a:ln/>
        </p:spPr>
        <p:txBody>
          <a:bodyPr wrap="square" rtlCol="0" anchor="ctr"/>
          <a:lstStyle/>
          <a:p>
            <a:pPr algn="ctr"/>
            <a:r>
              <a:rPr lang="en-US" sz="1067" i="1" dirty="0">
                <a:solidFill>
                  <a:srgbClr val="028090"/>
                </a:solidFill>
                <a:latin typeface="Arial" pitchFamily="34" charset="0"/>
                <a:ea typeface="Arial" pitchFamily="34" charset="-122"/>
                <a:cs typeface="Arial" pitchFamily="34" charset="-120"/>
              </a:rPr>
              <a:t>Learnings refine</a:t>
            </a:r>
            <a:r>
              <a:rPr lang="en-US" sz="1067" dirty="0"/>
              <a:t>  </a:t>
            </a:r>
            <a:r>
              <a:rPr lang="en-US" sz="1067" i="1" dirty="0">
                <a:solidFill>
                  <a:srgbClr val="028090"/>
                </a:solidFill>
                <a:latin typeface="Arial" pitchFamily="34" charset="0"/>
                <a:ea typeface="Arial" pitchFamily="34" charset="-122"/>
                <a:cs typeface="Arial" pitchFamily="34" charset="-120"/>
              </a:rPr>
              <a:t>playbook &amp; tools</a:t>
            </a:r>
            <a:endParaRPr lang="en-US" sz="1067" dirty="0"/>
          </a:p>
        </p:txBody>
      </p:sp>
      <p:sp>
        <p:nvSpPr>
          <p:cNvPr id="27" name="Text 25"/>
          <p:cNvSpPr/>
          <p:nvPr/>
        </p:nvSpPr>
        <p:spPr>
          <a:xfrm>
            <a:off x="3596640" y="4450080"/>
            <a:ext cx="4998720" cy="146304"/>
          </a:xfrm>
          <a:prstGeom prst="rect">
            <a:avLst/>
          </a:prstGeom>
          <a:noFill/>
          <a:ln/>
        </p:spPr>
        <p:txBody>
          <a:bodyPr wrap="square" rtlCol="0" anchor="ctr"/>
          <a:lstStyle/>
          <a:p>
            <a:pPr algn="ctr"/>
            <a:r>
              <a:rPr lang="en-US" sz="933" i="1" dirty="0">
                <a:solidFill>
                  <a:srgbClr val="495057"/>
                </a:solidFill>
                <a:latin typeface="Arial" pitchFamily="34" charset="0"/>
                <a:ea typeface="Arial" pitchFamily="34" charset="-122"/>
                <a:cs typeface="Arial" pitchFamily="34" charset="-120"/>
              </a:rPr>
              <a:t>Current test kitchen status: formalizing agreements &amp; adapting playbook</a:t>
            </a:r>
            <a:endParaRPr lang="en-US" sz="933" dirty="0"/>
          </a:p>
        </p:txBody>
      </p:sp>
      <p:sp>
        <p:nvSpPr>
          <p:cNvPr id="28" name="Shape 26"/>
          <p:cNvSpPr/>
          <p:nvPr/>
        </p:nvSpPr>
        <p:spPr>
          <a:xfrm>
            <a:off x="8778240" y="2535043"/>
            <a:ext cx="548640" cy="182880"/>
          </a:xfrm>
          <a:prstGeom prst="rightArrow">
            <a:avLst/>
          </a:prstGeom>
          <a:solidFill>
            <a:srgbClr val="028090"/>
          </a:solidFill>
          <a:ln/>
        </p:spPr>
        <p:txBody>
          <a:bodyPr/>
          <a:lstStyle/>
          <a:p>
            <a:endParaRPr lang="en-US" sz="2400"/>
          </a:p>
        </p:txBody>
      </p:sp>
      <p:sp>
        <p:nvSpPr>
          <p:cNvPr id="29" name="Shape 27"/>
          <p:cNvSpPr/>
          <p:nvPr/>
        </p:nvSpPr>
        <p:spPr>
          <a:xfrm>
            <a:off x="9387840" y="1720261"/>
            <a:ext cx="2316480" cy="1828800"/>
          </a:xfrm>
          <a:prstGeom prst="rect">
            <a:avLst/>
          </a:prstGeom>
          <a:solidFill>
            <a:srgbClr val="F8F9FA"/>
          </a:solidFill>
          <a:ln w="12700">
            <a:solidFill>
              <a:srgbClr val="E9ECEF"/>
            </a:solidFill>
            <a:prstDash val="solid"/>
          </a:ln>
        </p:spPr>
        <p:txBody>
          <a:bodyPr/>
          <a:lstStyle/>
          <a:p>
            <a:endParaRPr lang="en-US" sz="2400"/>
          </a:p>
        </p:txBody>
      </p:sp>
      <p:sp>
        <p:nvSpPr>
          <p:cNvPr id="30" name="Text 28"/>
          <p:cNvSpPr/>
          <p:nvPr/>
        </p:nvSpPr>
        <p:spPr>
          <a:xfrm>
            <a:off x="9387840" y="1842181"/>
            <a:ext cx="2316480" cy="304800"/>
          </a:xfrm>
          <a:prstGeom prst="rect">
            <a:avLst/>
          </a:prstGeom>
          <a:noFill/>
          <a:ln/>
        </p:spPr>
        <p:txBody>
          <a:bodyPr wrap="square" rtlCol="0" anchor="ctr"/>
          <a:lstStyle/>
          <a:p>
            <a:pPr algn="ctr"/>
            <a:r>
              <a:rPr lang="en-US" sz="1867" b="1" dirty="0">
                <a:solidFill>
                  <a:srgbClr val="1E3A5F"/>
                </a:solidFill>
                <a:latin typeface="Arial" pitchFamily="34" charset="0"/>
                <a:ea typeface="Arial" pitchFamily="34" charset="-122"/>
                <a:cs typeface="Arial" pitchFamily="34" charset="-120"/>
              </a:rPr>
              <a:t>Destination</a:t>
            </a:r>
            <a:endParaRPr lang="en-US" sz="1867" dirty="0"/>
          </a:p>
        </p:txBody>
      </p:sp>
      <p:sp>
        <p:nvSpPr>
          <p:cNvPr id="31" name="Text 29"/>
          <p:cNvSpPr/>
          <p:nvPr/>
        </p:nvSpPr>
        <p:spPr>
          <a:xfrm>
            <a:off x="9509760" y="2268901"/>
            <a:ext cx="2072640" cy="1158240"/>
          </a:xfrm>
          <a:prstGeom prst="rect">
            <a:avLst/>
          </a:prstGeom>
          <a:noFill/>
          <a:ln/>
        </p:spPr>
        <p:txBody>
          <a:bodyPr wrap="square" rtlCol="0" anchor="ctr"/>
          <a:lstStyle/>
          <a:p>
            <a:r>
              <a:rPr lang="en-US" sz="1333" dirty="0">
                <a:solidFill>
                  <a:srgbClr val="495057"/>
                </a:solidFill>
                <a:latin typeface="Arial" pitchFamily="34" charset="0"/>
                <a:ea typeface="Arial" pitchFamily="34" charset="-122"/>
                <a:cs typeface="Arial" pitchFamily="34" charset="-120"/>
              </a:rPr>
              <a:t>Best healthcare for</a:t>
            </a:r>
            <a:endParaRPr lang="en-US" sz="1333" dirty="0"/>
          </a:p>
          <a:p>
            <a:r>
              <a:rPr lang="en-US" sz="1333" dirty="0">
                <a:solidFill>
                  <a:srgbClr val="495057"/>
                </a:solidFill>
                <a:latin typeface="Arial" pitchFamily="34" charset="0"/>
                <a:ea typeface="Arial" pitchFamily="34" charset="-122"/>
                <a:cs typeface="Arial" pitchFamily="34" charset="-120"/>
              </a:rPr>
              <a:t>everyone, everywhere</a:t>
            </a:r>
            <a:endParaRPr lang="en-US" sz="1333" dirty="0"/>
          </a:p>
          <a:p>
            <a:r>
              <a:rPr lang="en-US" sz="800" dirty="0">
                <a:solidFill>
                  <a:srgbClr val="495057"/>
                </a:solidFill>
                <a:latin typeface="Arial" pitchFamily="34" charset="0"/>
                <a:ea typeface="Arial" pitchFamily="34" charset="-122"/>
                <a:cs typeface="Arial" pitchFamily="34" charset="-120"/>
              </a:rPr>
              <a:t> </a:t>
            </a:r>
            <a:endParaRPr lang="en-US" sz="1333" dirty="0"/>
          </a:p>
          <a:p>
            <a:r>
              <a:rPr lang="en-US" sz="1200" dirty="0">
                <a:solidFill>
                  <a:srgbClr val="495057"/>
                </a:solidFill>
                <a:latin typeface="Arial" pitchFamily="34" charset="0"/>
                <a:ea typeface="Arial" pitchFamily="34" charset="-122"/>
                <a:cs typeface="Arial" pitchFamily="34" charset="-120"/>
              </a:rPr>
              <a:t>Global PPP (coordinated</a:t>
            </a:r>
            <a:endParaRPr lang="en-US" sz="1333" dirty="0"/>
          </a:p>
          <a:p>
            <a:r>
              <a:rPr lang="en-US" sz="1200" dirty="0">
                <a:solidFill>
                  <a:srgbClr val="495057"/>
                </a:solidFill>
                <a:latin typeface="Arial" pitchFamily="34" charset="0"/>
                <a:ea typeface="Arial" pitchFamily="34" charset="-122"/>
                <a:cs typeface="Arial" pitchFamily="34" charset="-120"/>
              </a:rPr>
              <a:t>multi-national initiative)</a:t>
            </a:r>
            <a:endParaRPr lang="en-US" sz="1333" dirty="0"/>
          </a:p>
          <a:p>
            <a:r>
              <a:rPr lang="en-US" sz="1200" dirty="0">
                <a:solidFill>
                  <a:srgbClr val="495057"/>
                </a:solidFill>
                <a:latin typeface="Arial" pitchFamily="34" charset="0"/>
                <a:ea typeface="Arial" pitchFamily="34" charset="-122"/>
                <a:cs typeface="Arial" pitchFamily="34" charset="-120"/>
              </a:rPr>
              <a:t>oversees sustainable</a:t>
            </a:r>
            <a:endParaRPr lang="en-US" sz="1333" dirty="0"/>
          </a:p>
          <a:p>
            <a:r>
              <a:rPr lang="en-US" sz="1200" dirty="0">
                <a:solidFill>
                  <a:srgbClr val="495057"/>
                </a:solidFill>
                <a:latin typeface="Arial" pitchFamily="34" charset="0"/>
                <a:ea typeface="Arial" pitchFamily="34" charset="-122"/>
                <a:cs typeface="Arial" pitchFamily="34" charset="-120"/>
              </a:rPr>
              <a:t>ACT operations</a:t>
            </a:r>
            <a:endParaRPr lang="en-US" sz="1333" dirty="0"/>
          </a:p>
        </p:txBody>
      </p:sp>
      <p:sp>
        <p:nvSpPr>
          <p:cNvPr id="32" name="Shape 30"/>
          <p:cNvSpPr/>
          <p:nvPr/>
        </p:nvSpPr>
        <p:spPr>
          <a:xfrm>
            <a:off x="609600" y="4852416"/>
            <a:ext cx="10972800" cy="36576"/>
          </a:xfrm>
          <a:prstGeom prst="rect">
            <a:avLst/>
          </a:prstGeom>
          <a:solidFill>
            <a:srgbClr val="495057"/>
          </a:solidFill>
          <a:ln/>
        </p:spPr>
        <p:txBody>
          <a:bodyPr/>
          <a:lstStyle/>
          <a:p>
            <a:endParaRPr lang="en-US" sz="2400"/>
          </a:p>
        </p:txBody>
      </p:sp>
      <p:sp>
        <p:nvSpPr>
          <p:cNvPr id="33" name="Shape 31"/>
          <p:cNvSpPr/>
          <p:nvPr/>
        </p:nvSpPr>
        <p:spPr>
          <a:xfrm>
            <a:off x="609600" y="4730496"/>
            <a:ext cx="36576" cy="158496"/>
          </a:xfrm>
          <a:prstGeom prst="rect">
            <a:avLst/>
          </a:prstGeom>
          <a:solidFill>
            <a:srgbClr val="495057"/>
          </a:solidFill>
          <a:ln/>
        </p:spPr>
        <p:txBody>
          <a:bodyPr/>
          <a:lstStyle/>
          <a:p>
            <a:endParaRPr lang="en-US" sz="2400"/>
          </a:p>
        </p:txBody>
      </p:sp>
      <p:sp>
        <p:nvSpPr>
          <p:cNvPr id="34" name="Shape 32"/>
          <p:cNvSpPr/>
          <p:nvPr/>
        </p:nvSpPr>
        <p:spPr>
          <a:xfrm>
            <a:off x="11545824" y="4730496"/>
            <a:ext cx="36576" cy="158496"/>
          </a:xfrm>
          <a:prstGeom prst="rect">
            <a:avLst/>
          </a:prstGeom>
          <a:solidFill>
            <a:srgbClr val="495057"/>
          </a:solidFill>
          <a:ln/>
        </p:spPr>
        <p:txBody>
          <a:bodyPr/>
          <a:lstStyle/>
          <a:p>
            <a:endParaRPr lang="en-US" sz="2400"/>
          </a:p>
        </p:txBody>
      </p:sp>
      <p:sp>
        <p:nvSpPr>
          <p:cNvPr id="35" name="Text 33"/>
          <p:cNvSpPr/>
          <p:nvPr/>
        </p:nvSpPr>
        <p:spPr>
          <a:xfrm>
            <a:off x="609600" y="4937760"/>
            <a:ext cx="10972800" cy="304800"/>
          </a:xfrm>
          <a:prstGeom prst="rect">
            <a:avLst/>
          </a:prstGeom>
          <a:noFill/>
          <a:ln/>
        </p:spPr>
        <p:txBody>
          <a:bodyPr wrap="square" rtlCol="0" anchor="ctr"/>
          <a:lstStyle/>
          <a:p>
            <a:pPr algn="ctr"/>
            <a:r>
              <a:rPr lang="en-US" sz="1867" b="1" dirty="0">
                <a:solidFill>
                  <a:srgbClr val="1E3A5F"/>
                </a:solidFill>
                <a:latin typeface="Arial" pitchFamily="34" charset="0"/>
                <a:ea typeface="Arial" pitchFamily="34" charset="-122"/>
                <a:cs typeface="Arial" pitchFamily="34" charset="-120"/>
              </a:rPr>
              <a:t>Foundation supporting all ACT activities</a:t>
            </a:r>
            <a:endParaRPr lang="en-US" sz="1867" dirty="0"/>
          </a:p>
        </p:txBody>
      </p:sp>
      <p:sp>
        <p:nvSpPr>
          <p:cNvPr id="36" name="Shape 34"/>
          <p:cNvSpPr/>
          <p:nvPr/>
        </p:nvSpPr>
        <p:spPr>
          <a:xfrm>
            <a:off x="609600" y="5364480"/>
            <a:ext cx="2682240" cy="1341120"/>
          </a:xfrm>
          <a:prstGeom prst="rect">
            <a:avLst/>
          </a:prstGeom>
          <a:solidFill>
            <a:srgbClr val="FFFFFF"/>
          </a:solidFill>
          <a:ln w="12700">
            <a:solidFill>
              <a:srgbClr val="00A896"/>
            </a:solidFill>
            <a:prstDash val="solid"/>
          </a:ln>
        </p:spPr>
        <p:txBody>
          <a:bodyPr/>
          <a:lstStyle/>
          <a:p>
            <a:endParaRPr lang="en-US" sz="2400"/>
          </a:p>
        </p:txBody>
      </p:sp>
      <p:sp>
        <p:nvSpPr>
          <p:cNvPr id="37" name="Text 35"/>
          <p:cNvSpPr/>
          <p:nvPr/>
        </p:nvSpPr>
        <p:spPr>
          <a:xfrm>
            <a:off x="609600" y="5462016"/>
            <a:ext cx="2682240" cy="365760"/>
          </a:xfrm>
          <a:prstGeom prst="rect">
            <a:avLst/>
          </a:prstGeom>
          <a:noFill/>
          <a:ln/>
        </p:spPr>
        <p:txBody>
          <a:bodyPr wrap="square" rtlCol="0" anchor="ctr"/>
          <a:lstStyle/>
          <a:p>
            <a:pPr algn="ctr"/>
            <a:r>
              <a:rPr lang="en-US" sz="1467" b="1" dirty="0">
                <a:solidFill>
                  <a:srgbClr val="1E3A5F"/>
                </a:solidFill>
                <a:latin typeface="Arial" pitchFamily="34" charset="0"/>
                <a:ea typeface="Arial" pitchFamily="34" charset="-122"/>
                <a:cs typeface="Arial" pitchFamily="34" charset="-120"/>
              </a:rPr>
              <a:t>SC &amp; Stakeholder</a:t>
            </a:r>
            <a:endParaRPr lang="en-US" sz="1467" dirty="0"/>
          </a:p>
          <a:p>
            <a:pPr algn="ctr"/>
            <a:r>
              <a:rPr lang="en-US" sz="1467" b="1" dirty="0">
                <a:solidFill>
                  <a:srgbClr val="1E3A5F"/>
                </a:solidFill>
                <a:latin typeface="Arial" pitchFamily="34" charset="0"/>
                <a:ea typeface="Arial" pitchFamily="34" charset="-122"/>
                <a:cs typeface="Arial" pitchFamily="34" charset="-120"/>
              </a:rPr>
              <a:t>Engagement</a:t>
            </a:r>
            <a:endParaRPr lang="en-US" sz="1467" dirty="0"/>
          </a:p>
        </p:txBody>
      </p:sp>
      <p:sp>
        <p:nvSpPr>
          <p:cNvPr id="38" name="Text 36"/>
          <p:cNvSpPr/>
          <p:nvPr/>
        </p:nvSpPr>
        <p:spPr>
          <a:xfrm>
            <a:off x="792480" y="5913120"/>
            <a:ext cx="2316480" cy="731520"/>
          </a:xfrm>
          <a:prstGeom prst="rect">
            <a:avLst/>
          </a:prstGeom>
          <a:noFill/>
          <a:ln/>
        </p:spPr>
        <p:txBody>
          <a:bodyPr wrap="square" rtlCol="0" anchor="ctr"/>
          <a:lstStyle/>
          <a:p>
            <a:r>
              <a:rPr lang="en-US" sz="1067" dirty="0">
                <a:solidFill>
                  <a:srgbClr val="495057"/>
                </a:solidFill>
                <a:latin typeface="Arial" pitchFamily="34" charset="0"/>
                <a:ea typeface="Arial" pitchFamily="34" charset="-122"/>
                <a:cs typeface="Arial" pitchFamily="34" charset="-120"/>
              </a:rPr>
              <a:t>Weekly SC meetings</a:t>
            </a:r>
            <a:endParaRPr lang="en-US" sz="1067" dirty="0"/>
          </a:p>
          <a:p>
            <a:r>
              <a:rPr lang="en-US" sz="1067" dirty="0">
                <a:solidFill>
                  <a:srgbClr val="495057"/>
                </a:solidFill>
                <a:latin typeface="Arial" pitchFamily="34" charset="0"/>
                <a:ea typeface="Arial" pitchFamily="34" charset="-122"/>
                <a:cs typeface="Arial" pitchFamily="34" charset="-120"/>
              </a:rPr>
              <a:t>Stakeholder communications</a:t>
            </a:r>
            <a:endParaRPr lang="en-US" sz="1067" dirty="0"/>
          </a:p>
          <a:p>
            <a:r>
              <a:rPr lang="en-US" sz="1067" dirty="0">
                <a:solidFill>
                  <a:srgbClr val="495057"/>
                </a:solidFill>
                <a:latin typeface="Arial" pitchFamily="34" charset="0"/>
                <a:ea typeface="Arial" pitchFamily="34" charset="-122"/>
                <a:cs typeface="Arial" pitchFamily="34" charset="-120"/>
              </a:rPr>
              <a:t>Mailing list refinement and use</a:t>
            </a:r>
            <a:endParaRPr lang="en-US" sz="1067" dirty="0"/>
          </a:p>
          <a:p>
            <a:r>
              <a:rPr lang="en-US" sz="1067" dirty="0">
                <a:solidFill>
                  <a:srgbClr val="495057"/>
                </a:solidFill>
                <a:latin typeface="Arial" pitchFamily="34" charset="0"/>
                <a:ea typeface="Arial" pitchFamily="34" charset="-122"/>
                <a:cs typeface="Arial" pitchFamily="34" charset="-120"/>
              </a:rPr>
              <a:t>LinkedIn presence</a:t>
            </a:r>
            <a:endParaRPr lang="en-US" sz="1067" dirty="0"/>
          </a:p>
        </p:txBody>
      </p:sp>
      <p:sp>
        <p:nvSpPr>
          <p:cNvPr id="39" name="Shape 37"/>
          <p:cNvSpPr/>
          <p:nvPr/>
        </p:nvSpPr>
        <p:spPr>
          <a:xfrm>
            <a:off x="3474720" y="5364480"/>
            <a:ext cx="2682240" cy="1341120"/>
          </a:xfrm>
          <a:prstGeom prst="rect">
            <a:avLst/>
          </a:prstGeom>
          <a:solidFill>
            <a:srgbClr val="FFFFFF"/>
          </a:solidFill>
          <a:ln w="12700">
            <a:solidFill>
              <a:srgbClr val="00A896"/>
            </a:solidFill>
            <a:prstDash val="solid"/>
          </a:ln>
        </p:spPr>
        <p:txBody>
          <a:bodyPr/>
          <a:lstStyle/>
          <a:p>
            <a:endParaRPr lang="en-US" sz="2400"/>
          </a:p>
        </p:txBody>
      </p:sp>
      <p:sp>
        <p:nvSpPr>
          <p:cNvPr id="40" name="Text 38"/>
          <p:cNvSpPr/>
          <p:nvPr/>
        </p:nvSpPr>
        <p:spPr>
          <a:xfrm>
            <a:off x="3474720" y="5462016"/>
            <a:ext cx="2682240" cy="365760"/>
          </a:xfrm>
          <a:prstGeom prst="rect">
            <a:avLst/>
          </a:prstGeom>
          <a:noFill/>
          <a:ln/>
        </p:spPr>
        <p:txBody>
          <a:bodyPr wrap="square" rtlCol="0" anchor="ctr"/>
          <a:lstStyle/>
          <a:p>
            <a:pPr algn="ctr"/>
            <a:r>
              <a:rPr lang="en-US" sz="1467" b="1" dirty="0">
                <a:solidFill>
                  <a:srgbClr val="1E3A5F"/>
                </a:solidFill>
                <a:latin typeface="Arial" pitchFamily="34" charset="0"/>
                <a:ea typeface="Arial" pitchFamily="34" charset="-122"/>
                <a:cs typeface="Arial" pitchFamily="34" charset="-120"/>
              </a:rPr>
              <a:t>Strategic</a:t>
            </a:r>
            <a:endParaRPr lang="en-US" sz="1467" dirty="0"/>
          </a:p>
          <a:p>
            <a:pPr algn="ctr"/>
            <a:r>
              <a:rPr lang="en-US" sz="1467" b="1" dirty="0">
                <a:solidFill>
                  <a:srgbClr val="1E3A5F"/>
                </a:solidFill>
                <a:latin typeface="Arial" pitchFamily="34" charset="0"/>
                <a:ea typeface="Arial" pitchFamily="34" charset="-122"/>
                <a:cs typeface="Arial" pitchFamily="34" charset="-120"/>
              </a:rPr>
              <a:t>Partnerships</a:t>
            </a:r>
            <a:endParaRPr lang="en-US" sz="1467" dirty="0"/>
          </a:p>
        </p:txBody>
      </p:sp>
      <p:sp>
        <p:nvSpPr>
          <p:cNvPr id="41" name="Text 39"/>
          <p:cNvSpPr/>
          <p:nvPr/>
        </p:nvSpPr>
        <p:spPr>
          <a:xfrm>
            <a:off x="3657600" y="5913120"/>
            <a:ext cx="2316480" cy="731520"/>
          </a:xfrm>
          <a:prstGeom prst="rect">
            <a:avLst/>
          </a:prstGeom>
          <a:noFill/>
          <a:ln/>
        </p:spPr>
        <p:txBody>
          <a:bodyPr wrap="square" rtlCol="0" anchor="ctr"/>
          <a:lstStyle/>
          <a:p>
            <a:r>
              <a:rPr lang="en-US" sz="1067" dirty="0">
                <a:solidFill>
                  <a:srgbClr val="495057"/>
                </a:solidFill>
                <a:latin typeface="Arial" pitchFamily="34" charset="0"/>
                <a:ea typeface="Arial" pitchFamily="34" charset="-122"/>
                <a:cs typeface="Arial" pitchFamily="34" charset="-120"/>
              </a:rPr>
              <a:t>HL7 collaboration (Quality Accelerator,</a:t>
            </a:r>
            <a:r>
              <a:rPr lang="en-US" sz="1067" dirty="0"/>
              <a:t> </a:t>
            </a:r>
            <a:r>
              <a:rPr lang="en-US" sz="1067" dirty="0">
                <a:solidFill>
                  <a:srgbClr val="495057"/>
                </a:solidFill>
                <a:latin typeface="Arial" pitchFamily="34" charset="0"/>
                <a:ea typeface="Arial" pitchFamily="34" charset="-122"/>
                <a:cs typeface="Arial" pitchFamily="34" charset="-120"/>
              </a:rPr>
              <a:t>CardX, others)</a:t>
            </a:r>
            <a:endParaRPr lang="en-US" sz="1067" dirty="0"/>
          </a:p>
          <a:p>
            <a:r>
              <a:rPr lang="en-US" sz="1067" dirty="0">
                <a:solidFill>
                  <a:srgbClr val="495057"/>
                </a:solidFill>
                <a:latin typeface="Arial" pitchFamily="34" charset="0"/>
                <a:ea typeface="Arial" pitchFamily="34" charset="-122"/>
                <a:cs typeface="Arial" pitchFamily="34" charset="-120"/>
              </a:rPr>
              <a:t>Others in development</a:t>
            </a:r>
            <a:endParaRPr lang="en-US" sz="1067" dirty="0"/>
          </a:p>
        </p:txBody>
      </p:sp>
      <p:sp>
        <p:nvSpPr>
          <p:cNvPr id="42" name="Shape 40"/>
          <p:cNvSpPr/>
          <p:nvPr/>
        </p:nvSpPr>
        <p:spPr>
          <a:xfrm>
            <a:off x="6339840" y="5364480"/>
            <a:ext cx="2682240" cy="1341120"/>
          </a:xfrm>
          <a:prstGeom prst="rect">
            <a:avLst/>
          </a:prstGeom>
          <a:solidFill>
            <a:srgbClr val="FFFFFF"/>
          </a:solidFill>
          <a:ln w="12700">
            <a:solidFill>
              <a:srgbClr val="00A896"/>
            </a:solidFill>
            <a:prstDash val="solid"/>
          </a:ln>
        </p:spPr>
        <p:txBody>
          <a:bodyPr/>
          <a:lstStyle/>
          <a:p>
            <a:endParaRPr lang="en-US" sz="2400"/>
          </a:p>
        </p:txBody>
      </p:sp>
      <p:sp>
        <p:nvSpPr>
          <p:cNvPr id="43" name="Text 41"/>
          <p:cNvSpPr/>
          <p:nvPr/>
        </p:nvSpPr>
        <p:spPr>
          <a:xfrm>
            <a:off x="6339840" y="5462016"/>
            <a:ext cx="2682240" cy="365760"/>
          </a:xfrm>
          <a:prstGeom prst="rect">
            <a:avLst/>
          </a:prstGeom>
          <a:noFill/>
          <a:ln/>
        </p:spPr>
        <p:txBody>
          <a:bodyPr wrap="square" rtlCol="0" anchor="ctr"/>
          <a:lstStyle/>
          <a:p>
            <a:pPr algn="ctr"/>
            <a:r>
              <a:rPr lang="en-US" sz="1467" b="1" dirty="0">
                <a:solidFill>
                  <a:srgbClr val="1E3A5F"/>
                </a:solidFill>
                <a:latin typeface="Arial" pitchFamily="34" charset="0"/>
                <a:ea typeface="Arial" pitchFamily="34" charset="-122"/>
                <a:cs typeface="Arial" pitchFamily="34" charset="-120"/>
              </a:rPr>
              <a:t>Playbook &amp; Tools</a:t>
            </a:r>
            <a:endParaRPr lang="en-US" sz="1467" dirty="0"/>
          </a:p>
          <a:p>
            <a:pPr algn="ctr"/>
            <a:r>
              <a:rPr lang="en-US" sz="1467" b="1" dirty="0">
                <a:solidFill>
                  <a:srgbClr val="1E3A5F"/>
                </a:solidFill>
                <a:latin typeface="Arial" pitchFamily="34" charset="0"/>
                <a:ea typeface="Arial" pitchFamily="34" charset="-122"/>
                <a:cs typeface="Arial" pitchFamily="34" charset="-120"/>
              </a:rPr>
              <a:t>Development</a:t>
            </a:r>
            <a:endParaRPr lang="en-US" sz="1467" dirty="0"/>
          </a:p>
        </p:txBody>
      </p:sp>
      <p:sp>
        <p:nvSpPr>
          <p:cNvPr id="44" name="Text 42"/>
          <p:cNvSpPr/>
          <p:nvPr/>
        </p:nvSpPr>
        <p:spPr>
          <a:xfrm>
            <a:off x="6522720" y="5913120"/>
            <a:ext cx="2316480" cy="731520"/>
          </a:xfrm>
          <a:prstGeom prst="rect">
            <a:avLst/>
          </a:prstGeom>
          <a:noFill/>
          <a:ln/>
        </p:spPr>
        <p:txBody>
          <a:bodyPr wrap="square" rtlCol="0" anchor="ctr"/>
          <a:lstStyle/>
          <a:p>
            <a:r>
              <a:rPr lang="en-US" sz="1067" dirty="0">
                <a:solidFill>
                  <a:srgbClr val="495057"/>
                </a:solidFill>
                <a:latin typeface="Arial" pitchFamily="34" charset="0"/>
                <a:ea typeface="Arial" pitchFamily="34" charset="-122"/>
                <a:cs typeface="Arial" pitchFamily="34" charset="-120"/>
              </a:rPr>
              <a:t>Core playbook</a:t>
            </a:r>
            <a:endParaRPr lang="en-US" sz="1067" dirty="0"/>
          </a:p>
          <a:p>
            <a:r>
              <a:rPr lang="en-US" sz="1067" dirty="0">
                <a:solidFill>
                  <a:srgbClr val="495057"/>
                </a:solidFill>
                <a:latin typeface="Arial" pitchFamily="34" charset="0"/>
                <a:ea typeface="Arial" pitchFamily="34" charset="-122"/>
                <a:cs typeface="Arial" pitchFamily="34" charset="-120"/>
              </a:rPr>
              <a:t>Custom adaptations</a:t>
            </a:r>
            <a:endParaRPr lang="en-US" sz="1067" dirty="0"/>
          </a:p>
          <a:p>
            <a:r>
              <a:rPr lang="en-US" sz="1067" dirty="0">
                <a:solidFill>
                  <a:srgbClr val="495057"/>
                </a:solidFill>
                <a:latin typeface="Arial" pitchFamily="34" charset="0"/>
                <a:ea typeface="Arial" pitchFamily="34" charset="-122"/>
                <a:cs typeface="Arial" pitchFamily="34" charset="-120"/>
              </a:rPr>
              <a:t>WRW templates</a:t>
            </a:r>
            <a:endParaRPr lang="en-US" sz="1067" dirty="0"/>
          </a:p>
          <a:p>
            <a:r>
              <a:rPr lang="en-US" sz="1067" dirty="0">
                <a:solidFill>
                  <a:srgbClr val="495057"/>
                </a:solidFill>
                <a:latin typeface="Arial" pitchFamily="34" charset="0"/>
                <a:ea typeface="Arial" pitchFamily="34" charset="-122"/>
                <a:cs typeface="Arial" pitchFamily="34" charset="-120"/>
              </a:rPr>
              <a:t>Collaboration agreements</a:t>
            </a:r>
            <a:endParaRPr lang="en-US" sz="1067" dirty="0"/>
          </a:p>
        </p:txBody>
      </p:sp>
      <p:sp>
        <p:nvSpPr>
          <p:cNvPr id="45" name="Shape 43"/>
          <p:cNvSpPr/>
          <p:nvPr/>
        </p:nvSpPr>
        <p:spPr>
          <a:xfrm>
            <a:off x="9204960" y="5364480"/>
            <a:ext cx="2682240" cy="1341120"/>
          </a:xfrm>
          <a:prstGeom prst="rect">
            <a:avLst/>
          </a:prstGeom>
          <a:solidFill>
            <a:srgbClr val="FFF5F3"/>
          </a:solidFill>
          <a:ln w="25400">
            <a:solidFill>
              <a:srgbClr val="E76F51"/>
            </a:solidFill>
            <a:prstDash val="solid"/>
          </a:ln>
        </p:spPr>
        <p:txBody>
          <a:bodyPr/>
          <a:lstStyle/>
          <a:p>
            <a:endParaRPr lang="en-US" sz="2400"/>
          </a:p>
        </p:txBody>
      </p:sp>
      <p:sp>
        <p:nvSpPr>
          <p:cNvPr id="46" name="Text 44"/>
          <p:cNvSpPr/>
          <p:nvPr/>
        </p:nvSpPr>
        <p:spPr>
          <a:xfrm>
            <a:off x="9204960" y="5462016"/>
            <a:ext cx="2682240" cy="365760"/>
          </a:xfrm>
          <a:prstGeom prst="rect">
            <a:avLst/>
          </a:prstGeom>
          <a:noFill/>
          <a:ln/>
        </p:spPr>
        <p:txBody>
          <a:bodyPr wrap="square" rtlCol="0" anchor="ctr"/>
          <a:lstStyle/>
          <a:p>
            <a:pPr algn="ctr"/>
            <a:r>
              <a:rPr lang="en-US" sz="1467" b="1" dirty="0">
                <a:solidFill>
                  <a:srgbClr val="1E3A5F"/>
                </a:solidFill>
                <a:latin typeface="Arial" pitchFamily="34" charset="0"/>
                <a:ea typeface="Arial" pitchFamily="34" charset="-122"/>
                <a:cs typeface="Arial" pitchFamily="34" charset="-120"/>
              </a:rPr>
              <a:t>Sustainability</a:t>
            </a:r>
            <a:endParaRPr lang="en-US" sz="1467" dirty="0"/>
          </a:p>
          <a:p>
            <a:pPr algn="ctr"/>
            <a:r>
              <a:rPr lang="en-US" sz="1467" b="1" dirty="0">
                <a:solidFill>
                  <a:srgbClr val="1E3A5F"/>
                </a:solidFill>
                <a:latin typeface="Arial" pitchFamily="34" charset="0"/>
                <a:ea typeface="Arial" pitchFamily="34" charset="-122"/>
                <a:cs typeface="Arial" pitchFamily="34" charset="-120"/>
              </a:rPr>
              <a:t>Mechanisms</a:t>
            </a:r>
            <a:endParaRPr lang="en-US" sz="1467" dirty="0"/>
          </a:p>
        </p:txBody>
      </p:sp>
      <p:sp>
        <p:nvSpPr>
          <p:cNvPr id="47" name="Text 45"/>
          <p:cNvSpPr/>
          <p:nvPr/>
        </p:nvSpPr>
        <p:spPr>
          <a:xfrm>
            <a:off x="9387840" y="5913120"/>
            <a:ext cx="2316480" cy="731520"/>
          </a:xfrm>
          <a:prstGeom prst="rect">
            <a:avLst/>
          </a:prstGeom>
          <a:noFill/>
          <a:ln/>
        </p:spPr>
        <p:txBody>
          <a:bodyPr wrap="square" rtlCol="0" anchor="ctr"/>
          <a:lstStyle/>
          <a:p>
            <a:r>
              <a:rPr lang="en-US" sz="1067" dirty="0">
                <a:solidFill>
                  <a:srgbClr val="495057"/>
                </a:solidFill>
                <a:latin typeface="Arial" pitchFamily="34" charset="0"/>
                <a:ea typeface="Arial" pitchFamily="34" charset="-122"/>
                <a:cs typeface="Arial" pitchFamily="34" charset="-120"/>
              </a:rPr>
              <a:t>Funded engagements</a:t>
            </a:r>
            <a:endParaRPr lang="en-US" sz="1067" dirty="0"/>
          </a:p>
          <a:p>
            <a:r>
              <a:rPr lang="en-US" sz="1067" dirty="0">
                <a:solidFill>
                  <a:srgbClr val="495057"/>
                </a:solidFill>
                <a:latin typeface="Arial" pitchFamily="34" charset="0"/>
                <a:ea typeface="Arial" pitchFamily="34" charset="-122"/>
                <a:cs typeface="Arial" pitchFamily="34" charset="-120"/>
              </a:rPr>
              <a:t>Path to nonprofit</a:t>
            </a:r>
            <a:endParaRPr lang="en-US" sz="1067" dirty="0"/>
          </a:p>
          <a:p>
            <a:r>
              <a:rPr lang="en-US" sz="1067" dirty="0">
                <a:solidFill>
                  <a:srgbClr val="495057"/>
                </a:solidFill>
                <a:latin typeface="Arial" pitchFamily="34" charset="0"/>
                <a:ea typeface="Arial" pitchFamily="34" charset="-122"/>
                <a:cs typeface="Arial" pitchFamily="34" charset="-120"/>
              </a:rPr>
              <a:t>Path to PPP</a:t>
            </a:r>
            <a:endParaRPr lang="en-US" sz="1067"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12"/>
          <p:cNvSpPr txBox="1">
            <a:spLocks noGrp="1"/>
          </p:cNvSpPr>
          <p:nvPr>
            <p:ph idx="1"/>
          </p:nvPr>
        </p:nvSpPr>
        <p:spPr>
          <a:xfrm>
            <a:off x="609600" y="1191402"/>
            <a:ext cx="10972800" cy="4350757"/>
          </a:xfrm>
          <a:prstGeom prst="rect">
            <a:avLst/>
          </a:prstGeom>
          <a:noFill/>
          <a:ln>
            <a:noFill/>
          </a:ln>
        </p:spPr>
        <p:txBody>
          <a:bodyPr spcFirstLastPara="1" wrap="square" lIns="91425" tIns="91425" rIns="91425" bIns="91425" anchor="t" anchorCtr="0">
            <a:normAutofit fontScale="92500" lnSpcReduction="10000"/>
          </a:bodyPr>
          <a:lstStyle/>
          <a:p>
            <a:pPr marL="0" lvl="0" indent="0" algn="l" rtl="0">
              <a:spcBef>
                <a:spcPts val="0"/>
              </a:spcBef>
              <a:spcAft>
                <a:spcPts val="0"/>
              </a:spcAft>
              <a:buClr>
                <a:schemeClr val="dk1"/>
              </a:buClr>
              <a:buSzPts val="1467"/>
              <a:buNone/>
            </a:pPr>
            <a:r>
              <a:rPr lang="en-US" sz="2000" b="1" dirty="0">
                <a:latin typeface="Arial"/>
                <a:ea typeface="Arial"/>
                <a:cs typeface="Arial"/>
                <a:sym typeface="Arial"/>
              </a:rPr>
              <a:t>Pima County Health Department</a:t>
            </a:r>
            <a:endParaRPr sz="2000" dirty="0">
              <a:latin typeface="Arial"/>
              <a:ea typeface="Arial"/>
              <a:cs typeface="Arial"/>
              <a:sym typeface="Arial"/>
            </a:endParaRPr>
          </a:p>
          <a:p>
            <a:pPr lvl="0" indent="-317182">
              <a:spcBef>
                <a:spcPts val="1200"/>
              </a:spcBef>
              <a:buSzPts val="3000"/>
              <a:buFont typeface="Arial"/>
              <a:buChar char="•"/>
            </a:pPr>
            <a:r>
              <a:rPr lang="en-US" sz="1800" dirty="0">
                <a:latin typeface="Arial"/>
                <a:ea typeface="Arial"/>
                <a:cs typeface="Arial"/>
                <a:sym typeface="Arial"/>
              </a:rPr>
              <a:t>Goals: </a:t>
            </a:r>
            <a:r>
              <a:rPr lang="en-US" sz="1800" dirty="0">
                <a:solidFill>
                  <a:srgbClr val="00B0F0"/>
                </a:solidFill>
                <a:latin typeface="Arial"/>
                <a:ea typeface="Arial"/>
                <a:cs typeface="Arial"/>
                <a:sym typeface="Arial"/>
                <a:hlinkClick r:id="rId3">
                  <a:extLst>
                    <a:ext uri="{A12FA001-AC4F-418D-AE19-62706E023703}">
                      <ahyp:hlinkClr xmlns:ahyp="http://schemas.microsoft.com/office/drawing/2018/hyperlinkcolor" val="tx"/>
                    </a:ext>
                  </a:extLst>
                </a:hlinkClick>
              </a:rPr>
              <a:t>Learning Public Health System</a:t>
            </a:r>
            <a:r>
              <a:rPr lang="en-US" sz="1800" dirty="0">
                <a:latin typeface="Arial"/>
                <a:ea typeface="Arial"/>
                <a:cs typeface="Arial"/>
                <a:sym typeface="Arial"/>
              </a:rPr>
              <a:t> / </a:t>
            </a:r>
            <a:r>
              <a:rPr lang="en-US" sz="1800" dirty="0">
                <a:solidFill>
                  <a:srgbClr val="00B0F0"/>
                </a:solidFill>
                <a:latin typeface="Arial" panose="020B0604020202020204" pitchFamily="34" charset="0"/>
                <a:ea typeface="Arial"/>
                <a:cs typeface="Arial" panose="020B0604020202020204" pitchFamily="34" charset="0"/>
                <a:sym typeface="Arial"/>
                <a:hlinkClick r:id="rId4">
                  <a:extLst>
                    <a:ext uri="{A12FA001-AC4F-418D-AE19-62706E023703}">
                      <ahyp:hlinkClr xmlns:ahyp="http://schemas.microsoft.com/office/drawing/2018/hyperlinkcolor" val="tx"/>
                    </a:ext>
                  </a:extLst>
                </a:hlinkClick>
              </a:rPr>
              <a:t>Public Health 4.0</a:t>
            </a:r>
            <a:endParaRPr sz="1800" dirty="0">
              <a:solidFill>
                <a:srgbClr val="00B0F0"/>
              </a:solidFill>
              <a:latin typeface="Arial" panose="020B0604020202020204" pitchFamily="34" charset="0"/>
              <a:cs typeface="Arial" panose="020B0604020202020204" pitchFamily="34" charset="0"/>
            </a:endParaRPr>
          </a:p>
          <a:p>
            <a:pPr marL="365760" lvl="0" indent="-317182" algn="l" rtl="0">
              <a:spcBef>
                <a:spcPts val="1200"/>
              </a:spcBef>
              <a:spcAft>
                <a:spcPts val="0"/>
              </a:spcAft>
              <a:buSzPts val="3000"/>
              <a:buFont typeface="Arial"/>
              <a:buChar char="•"/>
            </a:pPr>
            <a:r>
              <a:rPr lang="en-US" sz="1800" dirty="0">
                <a:latin typeface="Arial"/>
                <a:ea typeface="Arial"/>
                <a:cs typeface="Arial"/>
                <a:sym typeface="Arial"/>
              </a:rPr>
              <a:t>Initial Targets = HTN, Overdose/MOUD, Syphilis/</a:t>
            </a:r>
            <a:r>
              <a:rPr lang="en-US" sz="1800" dirty="0" err="1">
                <a:latin typeface="Arial"/>
                <a:ea typeface="Arial"/>
                <a:cs typeface="Arial"/>
                <a:sym typeface="Arial"/>
              </a:rPr>
              <a:t>DoxyPEP</a:t>
            </a:r>
            <a:endParaRPr sz="2400" dirty="0"/>
          </a:p>
          <a:p>
            <a:pPr marL="0" lvl="0" indent="0" algn="l" rtl="0">
              <a:spcBef>
                <a:spcPts val="2400"/>
              </a:spcBef>
              <a:spcAft>
                <a:spcPts val="0"/>
              </a:spcAft>
              <a:buClr>
                <a:schemeClr val="dk1"/>
              </a:buClr>
              <a:buSzPts val="1467"/>
              <a:buNone/>
            </a:pPr>
            <a:r>
              <a:rPr lang="en-US" sz="2000" b="1" dirty="0">
                <a:latin typeface="Arial"/>
                <a:ea typeface="Arial"/>
                <a:cs typeface="Arial"/>
                <a:sym typeface="Arial"/>
              </a:rPr>
              <a:t>IPRO CMS 13</a:t>
            </a:r>
            <a:r>
              <a:rPr lang="en-US" sz="2000" b="1" baseline="30000" dirty="0">
                <a:latin typeface="Arial"/>
                <a:ea typeface="Arial"/>
                <a:cs typeface="Arial"/>
                <a:sym typeface="Arial"/>
              </a:rPr>
              <a:t>th</a:t>
            </a:r>
            <a:r>
              <a:rPr lang="en-US" sz="2000" b="1" dirty="0">
                <a:latin typeface="Arial"/>
                <a:ea typeface="Arial"/>
                <a:cs typeface="Arial"/>
                <a:sym typeface="Arial"/>
              </a:rPr>
              <a:t> SOW</a:t>
            </a:r>
            <a:endParaRPr sz="2400" dirty="0"/>
          </a:p>
          <a:p>
            <a:pPr marL="365760" lvl="0" indent="-317182" algn="l" rtl="0">
              <a:spcBef>
                <a:spcPts val="1200"/>
              </a:spcBef>
              <a:spcAft>
                <a:spcPts val="0"/>
              </a:spcAft>
              <a:buSzPts val="3000"/>
              <a:buFont typeface="Arial"/>
              <a:buChar char="•"/>
            </a:pPr>
            <a:r>
              <a:rPr lang="en-US" sz="1800" dirty="0">
                <a:latin typeface="Arial"/>
                <a:ea typeface="Arial"/>
                <a:cs typeface="Arial"/>
                <a:sym typeface="Arial"/>
              </a:rPr>
              <a:t>Goals: Improve provider performance on targeted measures</a:t>
            </a:r>
            <a:endParaRPr sz="2400" dirty="0"/>
          </a:p>
          <a:p>
            <a:pPr marL="365760" lvl="0" indent="-317182" algn="l" rtl="0">
              <a:spcBef>
                <a:spcPts val="1200"/>
              </a:spcBef>
              <a:spcAft>
                <a:spcPts val="0"/>
              </a:spcAft>
              <a:buSzPts val="3000"/>
              <a:buFont typeface="Arial"/>
              <a:buChar char="•"/>
            </a:pPr>
            <a:r>
              <a:rPr lang="en-US" sz="1800" dirty="0">
                <a:latin typeface="Arial"/>
                <a:ea typeface="Arial"/>
                <a:cs typeface="Arial"/>
                <a:sym typeface="Arial"/>
              </a:rPr>
              <a:t>Initial Targets: HTN, CKD, Overdose, others</a:t>
            </a:r>
          </a:p>
          <a:p>
            <a:pPr marL="365760" lvl="0" indent="-317182" algn="l" rtl="0">
              <a:spcBef>
                <a:spcPts val="1200"/>
              </a:spcBef>
              <a:spcAft>
                <a:spcPts val="0"/>
              </a:spcAft>
              <a:buSzPts val="3000"/>
              <a:buFont typeface="Arial"/>
              <a:buChar char="•"/>
            </a:pPr>
            <a:r>
              <a:rPr lang="en-US" sz="1800" dirty="0">
                <a:latin typeface="Arial"/>
                <a:ea typeface="Arial"/>
                <a:cs typeface="Arial"/>
                <a:sym typeface="Arial"/>
              </a:rPr>
              <a:t>Will leverage and build on the </a:t>
            </a:r>
            <a:r>
              <a:rPr lang="en-US" sz="1800" dirty="0">
                <a:solidFill>
                  <a:srgbClr val="00B0F0"/>
                </a:solidFill>
                <a:latin typeface="Arial"/>
                <a:ea typeface="Arial"/>
                <a:cs typeface="Arial"/>
                <a:sym typeface="Arial"/>
                <a:hlinkClick r:id="rId5">
                  <a:extLst>
                    <a:ext uri="{A12FA001-AC4F-418D-AE19-62706E023703}">
                      <ahyp:hlinkClr xmlns:ahyp="http://schemas.microsoft.com/office/drawing/2018/hyperlinkcolor" val="tx"/>
                    </a:ext>
                  </a:extLst>
                </a:hlinkClick>
              </a:rPr>
              <a:t>ACT LHS Learning Community</a:t>
            </a:r>
            <a:endParaRPr sz="1800" dirty="0">
              <a:solidFill>
                <a:srgbClr val="00B0F0"/>
              </a:solidFill>
              <a:latin typeface="Arial"/>
              <a:ea typeface="Arial"/>
              <a:cs typeface="Arial"/>
              <a:sym typeface="Arial"/>
            </a:endParaRPr>
          </a:p>
          <a:p>
            <a:pPr marL="0" lvl="0" indent="0">
              <a:spcBef>
                <a:spcPts val="2400"/>
              </a:spcBef>
              <a:buNone/>
            </a:pPr>
            <a:r>
              <a:rPr lang="en-US" sz="2000" b="1" dirty="0">
                <a:latin typeface="Arial"/>
                <a:ea typeface="Arial"/>
                <a:cs typeface="Arial"/>
                <a:sym typeface="Arial"/>
              </a:rPr>
              <a:t>RWJ University Hospital Rahway </a:t>
            </a:r>
            <a:r>
              <a:rPr lang="en-US" sz="2000" b="1" u="sng" dirty="0">
                <a:solidFill>
                  <a:srgbClr val="00B0F0"/>
                </a:solidFill>
                <a:latin typeface="Arial"/>
                <a:ea typeface="Arial"/>
                <a:cs typeface="Arial"/>
                <a:sym typeface="Arial"/>
                <a:hlinkClick r:id="rId6">
                  <a:extLst>
                    <a:ext uri="{A12FA001-AC4F-418D-AE19-62706E023703}">
                      <ahyp:hlinkClr xmlns:ahyp="http://schemas.microsoft.com/office/drawing/2018/hyperlinkcolor" val="tx"/>
                    </a:ext>
                  </a:extLst>
                </a:hlinkClick>
              </a:rPr>
              <a:t>Quality Poster</a:t>
            </a:r>
            <a:r>
              <a:rPr lang="en-US" sz="2000" b="1" dirty="0">
                <a:latin typeface="Arial"/>
                <a:ea typeface="Arial"/>
                <a:cs typeface="Arial"/>
                <a:sym typeface="Arial"/>
              </a:rPr>
              <a:t> </a:t>
            </a:r>
            <a:r>
              <a:rPr lang="en-US" sz="2000" dirty="0">
                <a:latin typeface="Arial"/>
                <a:ea typeface="Arial"/>
                <a:cs typeface="Arial"/>
                <a:sym typeface="Arial"/>
              </a:rPr>
              <a:t>(recent prior work)</a:t>
            </a:r>
          </a:p>
          <a:p>
            <a:pPr indent="-317182">
              <a:spcBef>
                <a:spcPts val="1200"/>
              </a:spcBef>
              <a:buSzPts val="3000"/>
              <a:buFont typeface="Arial"/>
              <a:buChar char="•"/>
            </a:pPr>
            <a:r>
              <a:rPr lang="en-US" sz="1800" dirty="0">
                <a:latin typeface="Arial"/>
                <a:cs typeface="Arial"/>
                <a:sym typeface="Arial"/>
              </a:rPr>
              <a:t>ACT-supported work on care/ business transformation, HTN control, whole person care</a:t>
            </a:r>
          </a:p>
          <a:p>
            <a:pPr indent="-317182">
              <a:spcBef>
                <a:spcPts val="1200"/>
              </a:spcBef>
              <a:buSzPts val="3000"/>
              <a:buFont typeface="Arial"/>
              <a:buChar char="•"/>
            </a:pPr>
            <a:r>
              <a:rPr lang="en-US" sz="1800" dirty="0">
                <a:latin typeface="Arial"/>
                <a:cs typeface="Arial"/>
                <a:sym typeface="Arial"/>
              </a:rPr>
              <a:t>Poster/initiative being shared by The Joint Commission as an exemplary approach</a:t>
            </a:r>
          </a:p>
        </p:txBody>
      </p:sp>
      <p:sp>
        <p:nvSpPr>
          <p:cNvPr id="282" name="Google Shape;282;p12"/>
          <p:cNvSpPr txBox="1">
            <a:spLocks noGrp="1"/>
          </p:cNvSpPr>
          <p:nvPr>
            <p:ph type="title"/>
          </p:nvPr>
        </p:nvSpPr>
        <p:spPr>
          <a:xfrm>
            <a:off x="609600" y="7014"/>
            <a:ext cx="10972800" cy="1007747"/>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2"/>
              </a:buClr>
              <a:buSzPct val="100000"/>
              <a:buFont typeface="Lucida Sans"/>
              <a:buNone/>
            </a:pPr>
            <a:r>
              <a:rPr lang="en-US" sz="3200" dirty="0"/>
              <a:t>‘Test Kitchens’ for implementing, refining, scaling ACT value proposition</a:t>
            </a:r>
            <a:endParaRPr sz="3200" dirty="0"/>
          </a:p>
        </p:txBody>
      </p:sp>
      <p:sp>
        <p:nvSpPr>
          <p:cNvPr id="283" name="Google Shape;283;p12"/>
          <p:cNvSpPr txBox="1">
            <a:spLocks noGrp="1"/>
          </p:cNvSpPr>
          <p:nvPr>
            <p:ph type="sldNum" sz="quarter" idx="12"/>
          </p:nvPr>
        </p:nvSpPr>
        <p:spPr>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42</a:t>
            </a:fld>
            <a:endParaRPr dirty="0"/>
          </a:p>
        </p:txBody>
      </p:sp>
      <p:sp>
        <p:nvSpPr>
          <p:cNvPr id="2" name="TextBox 1">
            <a:extLst>
              <a:ext uri="{FF2B5EF4-FFF2-40B4-BE49-F238E27FC236}">
                <a16:creationId xmlns:a16="http://schemas.microsoft.com/office/drawing/2014/main" id="{D461E80F-E4E9-F0FD-7477-6C8445455574}"/>
              </a:ext>
            </a:extLst>
          </p:cNvPr>
          <p:cNvSpPr txBox="1"/>
          <p:nvPr/>
        </p:nvSpPr>
        <p:spPr>
          <a:xfrm>
            <a:off x="3153644" y="5631367"/>
            <a:ext cx="8619892" cy="646331"/>
          </a:xfrm>
          <a:prstGeom prst="rect">
            <a:avLst/>
          </a:prstGeom>
          <a:noFill/>
        </p:spPr>
        <p:txBody>
          <a:bodyPr wrap="square" rtlCol="0">
            <a:spAutoFit/>
          </a:bodyPr>
          <a:lstStyle/>
          <a:p>
            <a:r>
              <a:rPr lang="en-US" dirty="0">
                <a:solidFill>
                  <a:srgbClr val="0070C0"/>
                </a:solidFill>
                <a:latin typeface="Arial"/>
                <a:ea typeface="Arial"/>
                <a:cs typeface="Arial"/>
                <a:sym typeface="Arial"/>
              </a:rPr>
              <a:t>Other ACT-supported ‘test kitchens’ are being cultivated to foster, enhance and cross-fertilize needed healthcare/public health transformation work and results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0C3BA7-3F41-8AD7-B337-91967129AA21}"/>
              </a:ext>
            </a:extLst>
          </p:cNvPr>
          <p:cNvSpPr>
            <a:spLocks noGrp="1"/>
          </p:cNvSpPr>
          <p:nvPr>
            <p:ph type="title"/>
          </p:nvPr>
        </p:nvSpPr>
        <p:spPr>
          <a:xfrm>
            <a:off x="152302" y="270698"/>
            <a:ext cx="8722191" cy="501149"/>
          </a:xfrm>
        </p:spPr>
        <p:txBody>
          <a:bodyPr>
            <a:noAutofit/>
          </a:bodyPr>
          <a:lstStyle/>
          <a:p>
            <a:r>
              <a:rPr lang="en-US" sz="2800" dirty="0"/>
              <a:t>Improving health in Pima County: proposed approach</a:t>
            </a:r>
          </a:p>
        </p:txBody>
      </p:sp>
      <p:sp>
        <p:nvSpPr>
          <p:cNvPr id="6" name="TextBox 5">
            <a:extLst>
              <a:ext uri="{FF2B5EF4-FFF2-40B4-BE49-F238E27FC236}">
                <a16:creationId xmlns:a16="http://schemas.microsoft.com/office/drawing/2014/main" id="{E0B22C78-1F21-C7E8-C6F8-66360FB539A1}"/>
              </a:ext>
            </a:extLst>
          </p:cNvPr>
          <p:cNvSpPr txBox="1"/>
          <p:nvPr/>
        </p:nvSpPr>
        <p:spPr>
          <a:xfrm>
            <a:off x="2348567" y="1155030"/>
            <a:ext cx="1915427" cy="104644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HTN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ptos" panose="02110004020202020204"/>
                <a:ea typeface="+mn-ea"/>
                <a:cs typeface="+mn-cs"/>
              </a:rPr>
              <a:t>Key Numbers: CV death, HTN prevalence, Uncontrolled HTN, hypertension HIPS </a:t>
            </a:r>
          </a:p>
        </p:txBody>
      </p:sp>
      <p:sp>
        <p:nvSpPr>
          <p:cNvPr id="7" name="TextBox 6">
            <a:extLst>
              <a:ext uri="{FF2B5EF4-FFF2-40B4-BE49-F238E27FC236}">
                <a16:creationId xmlns:a16="http://schemas.microsoft.com/office/drawing/2014/main" id="{C36E0080-BCDE-D0FB-5133-0CD7A2F22896}"/>
              </a:ext>
            </a:extLst>
          </p:cNvPr>
          <p:cNvSpPr txBox="1"/>
          <p:nvPr/>
        </p:nvSpPr>
        <p:spPr>
          <a:xfrm>
            <a:off x="5447900" y="1126155"/>
            <a:ext cx="1915427" cy="104644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OUD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ptos" panose="02110004020202020204"/>
                <a:ea typeface="+mn-ea"/>
                <a:cs typeface="+mn-cs"/>
              </a:rPr>
              <a:t>Key Numbers: near misses, overdose deaths, MOUD/OUD - PCHD-initiated/ other initiated</a:t>
            </a:r>
          </a:p>
        </p:txBody>
      </p:sp>
      <p:sp>
        <p:nvSpPr>
          <p:cNvPr id="8" name="TextBox 7">
            <a:extLst>
              <a:ext uri="{FF2B5EF4-FFF2-40B4-BE49-F238E27FC236}">
                <a16:creationId xmlns:a16="http://schemas.microsoft.com/office/drawing/2014/main" id="{8A6C9B4F-941E-DA76-B856-2C4C5D3036A7}"/>
              </a:ext>
            </a:extLst>
          </p:cNvPr>
          <p:cNvSpPr txBox="1"/>
          <p:nvPr/>
        </p:nvSpPr>
        <p:spPr>
          <a:xfrm>
            <a:off x="8547233" y="962526"/>
            <a:ext cx="2941320" cy="121571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Syphilis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ptos" panose="02110004020202020204"/>
                <a:ea typeface="+mn-ea"/>
                <a:cs typeface="+mn-cs"/>
              </a:rPr>
              <a:t>Key Numbers: Total cases, number of maternal cases, number of newborns, mothers getting prenatal care, number screened, number identified, number treated effectively</a:t>
            </a:r>
          </a:p>
        </p:txBody>
      </p:sp>
      <p:sp>
        <p:nvSpPr>
          <p:cNvPr id="9" name="TextBox 8">
            <a:extLst>
              <a:ext uri="{FF2B5EF4-FFF2-40B4-BE49-F238E27FC236}">
                <a16:creationId xmlns:a16="http://schemas.microsoft.com/office/drawing/2014/main" id="{779918EA-B0DB-A6BC-A2CE-B84F7433CAFE}"/>
              </a:ext>
            </a:extLst>
          </p:cNvPr>
          <p:cNvSpPr txBox="1"/>
          <p:nvPr/>
        </p:nvSpPr>
        <p:spPr>
          <a:xfrm>
            <a:off x="423510" y="1249265"/>
            <a:ext cx="1260909"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70C0"/>
                </a:solidFill>
                <a:effectLst/>
                <a:uLnTx/>
                <a:uFillTx/>
                <a:latin typeface="Aptos" panose="02110004020202020204"/>
                <a:ea typeface="+mn-ea"/>
                <a:cs typeface="+mn-cs"/>
              </a:rPr>
              <a:t>Initial Targets of Interest:</a:t>
            </a:r>
          </a:p>
        </p:txBody>
      </p:sp>
      <p:grpSp>
        <p:nvGrpSpPr>
          <p:cNvPr id="12" name="Group 11">
            <a:extLst>
              <a:ext uri="{FF2B5EF4-FFF2-40B4-BE49-F238E27FC236}">
                <a16:creationId xmlns:a16="http://schemas.microsoft.com/office/drawing/2014/main" id="{F1EAE369-6D04-6A43-74AA-DEDACF71696E}"/>
              </a:ext>
            </a:extLst>
          </p:cNvPr>
          <p:cNvGrpSpPr/>
          <p:nvPr/>
        </p:nvGrpSpPr>
        <p:grpSpPr>
          <a:xfrm>
            <a:off x="1081477" y="2638638"/>
            <a:ext cx="2020831" cy="931466"/>
            <a:chOff x="6779048" y="317752"/>
            <a:chExt cx="2020831" cy="931466"/>
          </a:xfrm>
        </p:grpSpPr>
        <p:sp>
          <p:nvSpPr>
            <p:cNvPr id="13" name="Oval 12">
              <a:extLst>
                <a:ext uri="{FF2B5EF4-FFF2-40B4-BE49-F238E27FC236}">
                  <a16:creationId xmlns:a16="http://schemas.microsoft.com/office/drawing/2014/main" id="{E0B97BD0-DCA2-CEB1-C388-2CA319021AB3}"/>
                </a:ext>
              </a:extLst>
            </p:cNvPr>
            <p:cNvSpPr/>
            <p:nvPr/>
          </p:nvSpPr>
          <p:spPr>
            <a:xfrm>
              <a:off x="6779048" y="317752"/>
              <a:ext cx="2020831" cy="93146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4" name="Oval 4">
              <a:extLst>
                <a:ext uri="{FF2B5EF4-FFF2-40B4-BE49-F238E27FC236}">
                  <a16:creationId xmlns:a16="http://schemas.microsoft.com/office/drawing/2014/main" id="{2C442515-01EB-4CD4-669E-99A3115E1C9C}"/>
                </a:ext>
              </a:extLst>
            </p:cNvPr>
            <p:cNvSpPr txBox="1"/>
            <p:nvPr/>
          </p:nvSpPr>
          <p:spPr>
            <a:xfrm>
              <a:off x="7074992" y="454162"/>
              <a:ext cx="1428943" cy="6586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Public Health: </a:t>
              </a:r>
            </a:p>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n-US" sz="105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PCHD, AZ DHS, Regional</a:t>
              </a: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grpSp>
        <p:nvGrpSpPr>
          <p:cNvPr id="15" name="Group 14">
            <a:extLst>
              <a:ext uri="{FF2B5EF4-FFF2-40B4-BE49-F238E27FC236}">
                <a16:creationId xmlns:a16="http://schemas.microsoft.com/office/drawing/2014/main" id="{F0D747D2-388A-0697-9C89-4EE66AF97E5E}"/>
              </a:ext>
            </a:extLst>
          </p:cNvPr>
          <p:cNvGrpSpPr/>
          <p:nvPr/>
        </p:nvGrpSpPr>
        <p:grpSpPr>
          <a:xfrm>
            <a:off x="3697739" y="2654263"/>
            <a:ext cx="2728276" cy="839071"/>
            <a:chOff x="3206438" y="344628"/>
            <a:chExt cx="2728276" cy="839071"/>
          </a:xfrm>
        </p:grpSpPr>
        <p:sp>
          <p:nvSpPr>
            <p:cNvPr id="16" name="Oval 15">
              <a:extLst>
                <a:ext uri="{FF2B5EF4-FFF2-40B4-BE49-F238E27FC236}">
                  <a16:creationId xmlns:a16="http://schemas.microsoft.com/office/drawing/2014/main" id="{8EB1A1A1-AD0C-2D8F-9903-5AFDC6FAD783}"/>
                </a:ext>
              </a:extLst>
            </p:cNvPr>
            <p:cNvSpPr/>
            <p:nvPr/>
          </p:nvSpPr>
          <p:spPr>
            <a:xfrm>
              <a:off x="3206438" y="344628"/>
              <a:ext cx="2728276" cy="839071"/>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7" name="Oval 4">
              <a:extLst>
                <a:ext uri="{FF2B5EF4-FFF2-40B4-BE49-F238E27FC236}">
                  <a16:creationId xmlns:a16="http://schemas.microsoft.com/office/drawing/2014/main" id="{8C463F81-BF1F-C077-AD5B-E49C2D33B7F1}"/>
                </a:ext>
              </a:extLst>
            </p:cNvPr>
            <p:cNvSpPr txBox="1"/>
            <p:nvPr/>
          </p:nvSpPr>
          <p:spPr>
            <a:xfrm>
              <a:off x="3605985" y="467507"/>
              <a:ext cx="1929182" cy="59331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Health Systems</a:t>
              </a:r>
            </a:p>
          </p:txBody>
        </p:sp>
      </p:grpSp>
      <p:grpSp>
        <p:nvGrpSpPr>
          <p:cNvPr id="18" name="Group 17">
            <a:extLst>
              <a:ext uri="{FF2B5EF4-FFF2-40B4-BE49-F238E27FC236}">
                <a16:creationId xmlns:a16="http://schemas.microsoft.com/office/drawing/2014/main" id="{D42CE2FA-72C1-39A9-22E0-1F456C81D705}"/>
              </a:ext>
            </a:extLst>
          </p:cNvPr>
          <p:cNvGrpSpPr/>
          <p:nvPr/>
        </p:nvGrpSpPr>
        <p:grpSpPr>
          <a:xfrm>
            <a:off x="6769123" y="2505569"/>
            <a:ext cx="3009203" cy="1032892"/>
            <a:chOff x="8861186" y="1127156"/>
            <a:chExt cx="2485427" cy="1032892"/>
          </a:xfrm>
        </p:grpSpPr>
        <p:sp>
          <p:nvSpPr>
            <p:cNvPr id="19" name="Oval 18">
              <a:extLst>
                <a:ext uri="{FF2B5EF4-FFF2-40B4-BE49-F238E27FC236}">
                  <a16:creationId xmlns:a16="http://schemas.microsoft.com/office/drawing/2014/main" id="{B4B2EE5F-A731-3981-4469-1EAC0FA7E390}"/>
                </a:ext>
              </a:extLst>
            </p:cNvPr>
            <p:cNvSpPr/>
            <p:nvPr/>
          </p:nvSpPr>
          <p:spPr>
            <a:xfrm>
              <a:off x="8861186" y="1127156"/>
              <a:ext cx="2485427" cy="1032892"/>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0" name="Oval 4">
              <a:extLst>
                <a:ext uri="{FF2B5EF4-FFF2-40B4-BE49-F238E27FC236}">
                  <a16:creationId xmlns:a16="http://schemas.microsoft.com/office/drawing/2014/main" id="{031AD580-61E5-6FCD-7D79-DC3568D1F388}"/>
                </a:ext>
              </a:extLst>
            </p:cNvPr>
            <p:cNvSpPr txBox="1"/>
            <p:nvPr/>
          </p:nvSpPr>
          <p:spPr>
            <a:xfrm>
              <a:off x="9202322" y="1384496"/>
              <a:ext cx="1647148" cy="64248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Payers / Health Plans: </a:t>
              </a:r>
              <a:r>
                <a:rPr kumimoji="0" lang="en-US" sz="105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AC Medicaid/MCOs, Commercial, Medicare, Uninsured</a:t>
              </a:r>
            </a:p>
          </p:txBody>
        </p:sp>
      </p:grpSp>
      <p:sp>
        <p:nvSpPr>
          <p:cNvPr id="22" name="TextBox 21">
            <a:extLst>
              <a:ext uri="{FF2B5EF4-FFF2-40B4-BE49-F238E27FC236}">
                <a16:creationId xmlns:a16="http://schemas.microsoft.com/office/drawing/2014/main" id="{B1351C7B-501D-C8F0-52FE-3EE186AB5ACB}"/>
              </a:ext>
            </a:extLst>
          </p:cNvPr>
          <p:cNvSpPr txBox="1"/>
          <p:nvPr/>
        </p:nvSpPr>
        <p:spPr>
          <a:xfrm>
            <a:off x="308012" y="3732098"/>
            <a:ext cx="3532472"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Care Programs/Processes: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prstClr val="black"/>
                </a:solidFill>
                <a:effectLst/>
                <a:uLnTx/>
                <a:uFillTx/>
                <a:latin typeface="Aptos" panose="02110004020202020204"/>
                <a:ea typeface="+mn-ea"/>
                <a:cs typeface="+mn-cs"/>
              </a:rPr>
              <a:t>Screen for/recognize unmet clinical/SDOH needs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prstClr val="black"/>
                </a:solidFill>
                <a:effectLst/>
                <a:uLnTx/>
                <a:uFillTx/>
                <a:latin typeface="Aptos" panose="02110004020202020204"/>
                <a:ea typeface="+mn-ea"/>
                <a:cs typeface="+mn-cs"/>
              </a:rPr>
              <a:t>Provide interim support (e.g., medications)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prstClr val="black"/>
                </a:solidFill>
                <a:effectLst/>
                <a:uLnTx/>
                <a:uFillTx/>
                <a:latin typeface="Aptos" panose="02110004020202020204"/>
                <a:ea typeface="+mn-ea"/>
                <a:cs typeface="+mn-cs"/>
              </a:rPr>
              <a:t>Link patients to care resources: Transitions of Care and more definitive long term support (PCP, etc.)</a:t>
            </a:r>
          </a:p>
        </p:txBody>
      </p:sp>
      <p:sp>
        <p:nvSpPr>
          <p:cNvPr id="23" name="Right Brace 22">
            <a:extLst>
              <a:ext uri="{FF2B5EF4-FFF2-40B4-BE49-F238E27FC236}">
                <a16:creationId xmlns:a16="http://schemas.microsoft.com/office/drawing/2014/main" id="{0745329C-AA11-03C0-3BCB-417AF9A5FB5C}"/>
              </a:ext>
            </a:extLst>
          </p:cNvPr>
          <p:cNvSpPr/>
          <p:nvPr/>
        </p:nvSpPr>
        <p:spPr>
          <a:xfrm rot="16200000">
            <a:off x="6000290" y="-3507619"/>
            <a:ext cx="314550" cy="11802886"/>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pic>
        <p:nvPicPr>
          <p:cNvPr id="1026" name="Picture 2" descr="Ten Essential Public Health Services | Models and Mechanisms of Public  Health">
            <a:extLst>
              <a:ext uri="{FF2B5EF4-FFF2-40B4-BE49-F238E27FC236}">
                <a16:creationId xmlns:a16="http://schemas.microsoft.com/office/drawing/2014/main" id="{E44057F6-2E2D-18E1-562C-3F4DD6ABDF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7437" y="4815136"/>
            <a:ext cx="1929182" cy="1895631"/>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4DDBAB99-0E66-0404-A8C1-0A36789546DE}"/>
              </a:ext>
            </a:extLst>
          </p:cNvPr>
          <p:cNvSpPr txBox="1"/>
          <p:nvPr/>
        </p:nvSpPr>
        <p:spPr>
          <a:xfrm>
            <a:off x="0" y="5282832"/>
            <a:ext cx="168441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hlinkClick r:id="rId4"/>
              </a:rPr>
              <a:t>10 Essential PH Services </a:t>
            </a: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26" name="Picture 25">
            <a:extLst>
              <a:ext uri="{FF2B5EF4-FFF2-40B4-BE49-F238E27FC236}">
                <a16:creationId xmlns:a16="http://schemas.microsoft.com/office/drawing/2014/main" id="{BAA94C5E-E97C-6B1D-C0FE-158DD3BD86E1}"/>
              </a:ext>
            </a:extLst>
          </p:cNvPr>
          <p:cNvPicPr>
            <a:picLocks noChangeAspect="1"/>
          </p:cNvPicPr>
          <p:nvPr/>
        </p:nvPicPr>
        <p:blipFill>
          <a:blip r:embed="rId5"/>
          <a:stretch>
            <a:fillRect/>
          </a:stretch>
        </p:blipFill>
        <p:spPr>
          <a:xfrm>
            <a:off x="3905641" y="4206241"/>
            <a:ext cx="2698898" cy="1528108"/>
          </a:xfrm>
          <a:prstGeom prst="rect">
            <a:avLst/>
          </a:prstGeom>
        </p:spPr>
      </p:pic>
      <p:sp>
        <p:nvSpPr>
          <p:cNvPr id="28" name="TextBox 27">
            <a:extLst>
              <a:ext uri="{FF2B5EF4-FFF2-40B4-BE49-F238E27FC236}">
                <a16:creationId xmlns:a16="http://schemas.microsoft.com/office/drawing/2014/main" id="{0B0F133F-4EE8-3129-5EA0-B29161DB79B5}"/>
              </a:ext>
            </a:extLst>
          </p:cNvPr>
          <p:cNvSpPr txBox="1"/>
          <p:nvPr/>
        </p:nvSpPr>
        <p:spPr>
          <a:xfrm>
            <a:off x="6819457" y="3745929"/>
            <a:ext cx="3085021" cy="11772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Care Programs/Processes: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prstClr val="black"/>
                </a:solidFill>
                <a:effectLst/>
                <a:uLnTx/>
                <a:uFillTx/>
                <a:latin typeface="Aptos" panose="02110004020202020204"/>
                <a:ea typeface="+mn-ea"/>
                <a:cs typeface="+mn-cs"/>
              </a:rPr>
              <a:t>Medicaid support for screening (e.g., syphilis)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prstClr val="black"/>
                </a:solidFill>
                <a:effectLst/>
                <a:uLnTx/>
                <a:uFillTx/>
                <a:latin typeface="Aptos" panose="02110004020202020204"/>
                <a:ea typeface="+mn-ea"/>
                <a:cs typeface="+mn-cs"/>
              </a:rPr>
              <a:t>Commercial: outreach to networks about programs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5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5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29" name="TextBox 28">
            <a:extLst>
              <a:ext uri="{FF2B5EF4-FFF2-40B4-BE49-F238E27FC236}">
                <a16:creationId xmlns:a16="http://schemas.microsoft.com/office/drawing/2014/main" id="{F5AE2E14-302F-C62A-6349-94FF1A1B651A}"/>
              </a:ext>
            </a:extLst>
          </p:cNvPr>
          <p:cNvSpPr txBox="1"/>
          <p:nvPr/>
        </p:nvSpPr>
        <p:spPr>
          <a:xfrm>
            <a:off x="3643866" y="3688895"/>
            <a:ext cx="3532472" cy="5309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Care Programs/Processes: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5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30" name="Right Bracket 29">
            <a:extLst>
              <a:ext uri="{FF2B5EF4-FFF2-40B4-BE49-F238E27FC236}">
                <a16:creationId xmlns:a16="http://schemas.microsoft.com/office/drawing/2014/main" id="{E641892E-6394-DAC4-B1D2-20F6FF75006A}"/>
              </a:ext>
            </a:extLst>
          </p:cNvPr>
          <p:cNvSpPr/>
          <p:nvPr/>
        </p:nvSpPr>
        <p:spPr>
          <a:xfrm>
            <a:off x="9651713" y="2532370"/>
            <a:ext cx="253226" cy="3686475"/>
          </a:xfrm>
          <a:prstGeom prst="rightBracket">
            <a:avLst/>
          </a:prstGeom>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2" name="TextBox 31">
            <a:extLst>
              <a:ext uri="{FF2B5EF4-FFF2-40B4-BE49-F238E27FC236}">
                <a16:creationId xmlns:a16="http://schemas.microsoft.com/office/drawing/2014/main" id="{25658462-84CD-7151-4F7C-8EAB455FFD47}"/>
              </a:ext>
            </a:extLst>
          </p:cNvPr>
          <p:cNvSpPr txBox="1"/>
          <p:nvPr/>
        </p:nvSpPr>
        <p:spPr>
          <a:xfrm>
            <a:off x="10025578" y="2654263"/>
            <a:ext cx="2033428" cy="133882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Supports/Enablers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prstClr val="black"/>
                </a:solidFill>
                <a:effectLst/>
                <a:uLnTx/>
                <a:uFillTx/>
                <a:latin typeface="Aptos" panose="02110004020202020204"/>
                <a:ea typeface="+mn-ea"/>
                <a:cs typeface="+mn-cs"/>
                <a:hlinkClick r:id="rId6"/>
              </a:rPr>
              <a:t>ACT Initiative</a:t>
            </a:r>
            <a:endParaRPr kumimoji="0" lang="en-US" sz="105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prstClr val="black"/>
                </a:solidFill>
                <a:effectLst/>
                <a:uLnTx/>
                <a:uFillTx/>
                <a:latin typeface="Aptos" panose="02110004020202020204"/>
                <a:ea typeface="+mn-ea"/>
                <a:cs typeface="+mn-cs"/>
              </a:rPr>
              <a:t>Community Partners (e.g., for behavioral health)</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prstClr val="black"/>
                </a:solidFill>
                <a:effectLst/>
                <a:uLnTx/>
                <a:uFillTx/>
                <a:latin typeface="Aptos" panose="02110004020202020204"/>
                <a:ea typeface="+mn-ea"/>
                <a:cs typeface="+mn-cs"/>
              </a:rPr>
              <a:t>NACHC for FQHC support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prstClr val="black"/>
                </a:solidFill>
                <a:effectLst/>
                <a:uLnTx/>
                <a:uFillTx/>
                <a:latin typeface="Aptos" panose="02110004020202020204"/>
                <a:ea typeface="+mn-ea"/>
                <a:cs typeface="+mn-cs"/>
              </a:rPr>
              <a:t>Drug/device suppliers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prstClr val="black"/>
                </a:solidFill>
                <a:effectLst/>
                <a:uLnTx/>
                <a:uFillTx/>
                <a:latin typeface="Aptos" panose="02110004020202020204"/>
                <a:ea typeface="+mn-ea"/>
                <a:cs typeface="+mn-cs"/>
              </a:rPr>
              <a:t>Statues / Regulations</a:t>
            </a:r>
          </a:p>
        </p:txBody>
      </p:sp>
      <p:sp>
        <p:nvSpPr>
          <p:cNvPr id="34" name="TextBox 33">
            <a:extLst>
              <a:ext uri="{FF2B5EF4-FFF2-40B4-BE49-F238E27FC236}">
                <a16:creationId xmlns:a16="http://schemas.microsoft.com/office/drawing/2014/main" id="{0807A8FF-4DD4-0F84-FEB2-343A446556BD}"/>
              </a:ext>
            </a:extLst>
          </p:cNvPr>
          <p:cNvSpPr txBox="1"/>
          <p:nvPr/>
        </p:nvSpPr>
        <p:spPr>
          <a:xfrm>
            <a:off x="8298105" y="19254"/>
            <a:ext cx="3855395" cy="830997"/>
          </a:xfrm>
          <a:prstGeom prst="rect">
            <a:avLst/>
          </a:prstGeom>
          <a:noFill/>
          <a:ln>
            <a:solidFill>
              <a:schemeClr val="accent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002060"/>
                </a:solidFill>
                <a:effectLst/>
                <a:uLnTx/>
                <a:uFillTx/>
                <a:latin typeface="Aptos" panose="02110004020202020204"/>
                <a:ea typeface="+mn-ea"/>
                <a:cs typeface="+mn-cs"/>
              </a:rPr>
              <a:t>With ACT support, PCHD uses its data and convening capabilities to identify opportunities and coordinate / support efforts to measurably improve health processes &amp; outcomes –  in a sustainable and scalable manner</a:t>
            </a:r>
          </a:p>
        </p:txBody>
      </p:sp>
      <p:sp>
        <p:nvSpPr>
          <p:cNvPr id="5" name="Slide Number Placeholder 4">
            <a:extLst>
              <a:ext uri="{FF2B5EF4-FFF2-40B4-BE49-F238E27FC236}">
                <a16:creationId xmlns:a16="http://schemas.microsoft.com/office/drawing/2014/main" id="{668012EF-48FD-35A4-39D5-73C77ACEBD39}"/>
              </a:ext>
            </a:extLst>
          </p:cNvPr>
          <p:cNvSpPr>
            <a:spLocks noGrp="1"/>
          </p:cNvSpPr>
          <p:nvPr>
            <p:ph type="sldNum" sz="quarter" idx="12"/>
          </p:nvPr>
        </p:nvSpPr>
        <p:spPr/>
        <p:txBody>
          <a:bodyPr/>
          <a:lstStyle/>
          <a:p>
            <a:fld id="{9AF34006-A976-0940-B516-59F192F89BAE}" type="slidenum">
              <a:rPr lang="en-US" sz="1000">
                <a:solidFill>
                  <a:schemeClr val="tx1"/>
                </a:solidFill>
              </a:rPr>
              <a:t>43</a:t>
            </a:fld>
            <a:endParaRPr lang="en-US" sz="1000" dirty="0">
              <a:solidFill>
                <a:schemeClr val="tx1"/>
              </a:solidFill>
            </a:endParaRPr>
          </a:p>
        </p:txBody>
      </p:sp>
    </p:spTree>
    <p:extLst>
      <p:ext uri="{BB962C8B-B14F-4D97-AF65-F5344CB8AC3E}">
        <p14:creationId xmlns:p14="http://schemas.microsoft.com/office/powerpoint/2010/main" val="13182274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CEBDBB0-8359-3484-685B-B3F83B6ADF03}"/>
              </a:ext>
            </a:extLst>
          </p:cNvPr>
          <p:cNvSpPr>
            <a:spLocks noGrp="1"/>
          </p:cNvSpPr>
          <p:nvPr>
            <p:ph idx="1"/>
          </p:nvPr>
        </p:nvSpPr>
        <p:spPr>
          <a:xfrm>
            <a:off x="267282" y="1219200"/>
            <a:ext cx="11671495" cy="4876800"/>
          </a:xfrm>
        </p:spPr>
        <p:txBody>
          <a:bodyPr>
            <a:normAutofit fontScale="92500" lnSpcReduction="20000"/>
          </a:bodyPr>
          <a:lstStyle/>
          <a:p>
            <a:pPr>
              <a:spcBef>
                <a:spcPts val="1000"/>
              </a:spcBef>
            </a:pPr>
            <a:r>
              <a:rPr lang="en-US" sz="2000" dirty="0">
                <a:latin typeface="Arial" panose="020B0604020202020204" pitchFamily="34" charset="0"/>
                <a:cs typeface="Arial" panose="020B0604020202020204" pitchFamily="34" charset="0"/>
              </a:rPr>
              <a:t>Hypertension Control</a:t>
            </a:r>
            <a:endParaRPr lang="en-US" sz="1600" dirty="0">
              <a:latin typeface="Arial" panose="020B0604020202020204" pitchFamily="34" charset="0"/>
              <a:cs typeface="Arial" panose="020B0604020202020204" pitchFamily="34" charset="0"/>
            </a:endParaRPr>
          </a:p>
          <a:p>
            <a:pPr lvl="1">
              <a:spcBef>
                <a:spcPts val="400"/>
              </a:spcBef>
            </a:pPr>
            <a:r>
              <a:rPr lang="en-US" sz="1800" dirty="0">
                <a:latin typeface="Arial" panose="020B0604020202020204" pitchFamily="34" charset="0"/>
                <a:cs typeface="Arial" panose="020B0604020202020204" pitchFamily="34" charset="0"/>
              </a:rPr>
              <a:t>Exploring support for national initiatives in US and abroad</a:t>
            </a:r>
          </a:p>
          <a:p>
            <a:r>
              <a:rPr lang="en-US" sz="2000" dirty="0">
                <a:latin typeface="Arial" panose="020B0604020202020204" pitchFamily="34" charset="0"/>
                <a:cs typeface="Arial" panose="020B0604020202020204" pitchFamily="34" charset="0"/>
              </a:rPr>
              <a:t>Chronic Kidney Disease</a:t>
            </a:r>
          </a:p>
          <a:p>
            <a:pPr lvl="1"/>
            <a:r>
              <a:rPr lang="en-US" sz="1800" dirty="0">
                <a:latin typeface="Arial" panose="020B0604020202020204" pitchFamily="34" charset="0"/>
                <a:cs typeface="Arial" panose="020B0604020202020204" pitchFamily="34" charset="0"/>
              </a:rPr>
              <a:t>US Veterans Administration </a:t>
            </a:r>
            <a:r>
              <a:rPr lang="en-US" sz="1800" dirty="0">
                <a:solidFill>
                  <a:srgbClr val="00B0F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heavily leveraging</a:t>
            </a:r>
            <a:r>
              <a:rPr lang="en-US" sz="1800" dirty="0">
                <a:solidFill>
                  <a:srgbClr val="00B0F0"/>
                </a:solidFill>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ACT enablers; exploring cross-fertilizing with other organizations (see </a:t>
            </a:r>
            <a:r>
              <a:rPr lang="en-US" sz="1800" dirty="0">
                <a:solidFill>
                  <a:srgbClr val="00B0F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catalog</a:t>
            </a:r>
            <a:r>
              <a:rPr lang="en-US" sz="1800" dirty="0">
                <a:latin typeface="Arial" panose="020B0604020202020204" pitchFamily="34" charset="0"/>
                <a:cs typeface="Arial" panose="020B0604020202020204" pitchFamily="34" charset="0"/>
              </a:rPr>
              <a:t>) </a:t>
            </a:r>
          </a:p>
          <a:p>
            <a:pPr>
              <a:spcBef>
                <a:spcPts val="1000"/>
              </a:spcBef>
            </a:pPr>
            <a:r>
              <a:rPr lang="en-US" sz="2000" dirty="0">
                <a:latin typeface="Arial" panose="020B0604020202020204" pitchFamily="34" charset="0"/>
                <a:cs typeface="Arial" panose="020B0604020202020204" pitchFamily="34" charset="0"/>
              </a:rPr>
              <a:t>Pain/Opioids </a:t>
            </a:r>
            <a:r>
              <a:rPr lang="en-US" sz="1600" dirty="0">
                <a:latin typeface="Arial" panose="020B0604020202020204" pitchFamily="34" charset="0"/>
                <a:cs typeface="Arial" panose="020B0604020202020204" pitchFamily="34" charset="0"/>
              </a:rPr>
              <a:t>(see Pain/Opioid LHS Learning Community [POLLC] </a:t>
            </a:r>
            <a:r>
              <a:rPr lang="en-US" sz="1800" dirty="0">
                <a:solidFill>
                  <a:srgbClr val="00B0F0"/>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overview</a:t>
            </a:r>
            <a:r>
              <a:rPr lang="en-US" sz="1600"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summative webinar </a:t>
            </a:r>
            <a:r>
              <a:rPr lang="en-US" sz="1800" dirty="0">
                <a:solidFill>
                  <a:srgbClr val="00B0F0"/>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slides</a:t>
            </a:r>
            <a:r>
              <a:rPr lang="en-US" sz="1800" dirty="0">
                <a:latin typeface="Arial" panose="020B0604020202020204" pitchFamily="34" charset="0"/>
                <a:cs typeface="Arial" panose="020B0604020202020204" pitchFamily="34" charset="0"/>
              </a:rPr>
              <a:t>, </a:t>
            </a:r>
            <a:r>
              <a:rPr lang="en-US" sz="1800" dirty="0">
                <a:solidFill>
                  <a:srgbClr val="00B0F0"/>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recording</a:t>
            </a:r>
            <a:r>
              <a:rPr lang="en-US" sz="1600" dirty="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a:p>
            <a:pPr lvl="1"/>
            <a:r>
              <a:rPr lang="en-US" sz="1800" dirty="0">
                <a:latin typeface="Arial" panose="020B0604020202020204" pitchFamily="34" charset="0"/>
                <a:cs typeface="Arial" panose="020B0604020202020204" pitchFamily="34" charset="0"/>
              </a:rPr>
              <a:t>Exploring POLLC 2.0 – address OUD in a region</a:t>
            </a:r>
          </a:p>
          <a:p>
            <a:pPr lvl="1"/>
            <a:r>
              <a:rPr lang="en-US" sz="1800" dirty="0">
                <a:latin typeface="Arial" panose="020B0604020202020204" pitchFamily="34" charset="0"/>
                <a:cs typeface="Arial" panose="020B0604020202020204" pitchFamily="34" charset="0"/>
              </a:rPr>
              <a:t>OUD efforts in Pima County, AZ</a:t>
            </a:r>
            <a:endParaRPr lang="en-US" dirty="0">
              <a:latin typeface="Arial" panose="020B0604020202020204" pitchFamily="34" charset="0"/>
              <a:cs typeface="Arial" panose="020B0604020202020204" pitchFamily="34" charset="0"/>
            </a:endParaRPr>
          </a:p>
          <a:p>
            <a:pPr marL="365760" lvl="1" indent="-256032">
              <a:spcBef>
                <a:spcPts val="1000"/>
              </a:spcBef>
              <a:buSzPct val="68000"/>
              <a:buFont typeface="Wingdings 3"/>
              <a:buChar char=""/>
            </a:pPr>
            <a:r>
              <a:rPr lang="en-US" sz="2000" dirty="0">
                <a:latin typeface="Arial" panose="020B0604020202020204" pitchFamily="34" charset="0"/>
                <a:cs typeface="Arial" panose="020B0604020202020204" pitchFamily="34" charset="0"/>
              </a:rPr>
              <a:t>Colorectal cancer screening, other primary care targets in healthcare safety net</a:t>
            </a:r>
          </a:p>
          <a:p>
            <a:pPr lvl="1">
              <a:spcBef>
                <a:spcPts val="400"/>
              </a:spcBef>
            </a:pPr>
            <a:r>
              <a:rPr lang="en-US" sz="1800" dirty="0">
                <a:solidFill>
                  <a:srgbClr val="00B0F0"/>
                </a:solidFill>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HealthEfficient</a:t>
            </a:r>
            <a:r>
              <a:rPr lang="en-US" sz="1800" dirty="0">
                <a:latin typeface="Arial" panose="020B0604020202020204" pitchFamily="34" charset="0"/>
                <a:cs typeface="Arial" panose="020B0604020202020204" pitchFamily="34" charset="0"/>
              </a:rPr>
              <a:t> using WRW-related tools to improve care/outcomes</a:t>
            </a:r>
          </a:p>
          <a:p>
            <a:pPr marL="365760" lvl="1" indent="-256032">
              <a:spcBef>
                <a:spcPts val="1000"/>
              </a:spcBef>
              <a:buSzPct val="68000"/>
              <a:buFont typeface="Wingdings 3"/>
              <a:buChar char=""/>
            </a:pPr>
            <a:r>
              <a:rPr lang="en-US" sz="2000" dirty="0">
                <a:latin typeface="Arial" panose="020B0604020202020204" pitchFamily="34" charset="0"/>
                <a:cs typeface="Arial" panose="020B0604020202020204" pitchFamily="34" charset="0"/>
              </a:rPr>
              <a:t>Sickle Cell Disease – National Association of Sickle Cell Centers</a:t>
            </a:r>
          </a:p>
          <a:p>
            <a:pPr lvl="1">
              <a:spcBef>
                <a:spcPts val="400"/>
              </a:spcBef>
              <a:buSzPct val="68000"/>
            </a:pPr>
            <a:r>
              <a:rPr lang="en-US" sz="1800" dirty="0">
                <a:latin typeface="Arial" panose="020B0604020202020204" pitchFamily="34" charset="0"/>
                <a:cs typeface="Arial" panose="020B0604020202020204" pitchFamily="34" charset="0"/>
              </a:rPr>
              <a:t>Care gap and </a:t>
            </a:r>
            <a:r>
              <a:rPr lang="en-US" sz="1800" dirty="0">
                <a:solidFill>
                  <a:srgbClr val="00B0F0"/>
                </a:solidFill>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documentation</a:t>
            </a:r>
            <a:r>
              <a:rPr lang="en-US" sz="1800" dirty="0">
                <a:latin typeface="Arial" panose="020B0604020202020204" pitchFamily="34" charset="0"/>
                <a:cs typeface="Arial" panose="020B0604020202020204" pitchFamily="34" charset="0"/>
              </a:rPr>
              <a:t> tools in </a:t>
            </a:r>
            <a:r>
              <a:rPr lang="en-US" sz="1800" dirty="0">
                <a:solidFill>
                  <a:srgbClr val="00B0F0"/>
                </a:solidFill>
                <a:latin typeface="Arial" panose="020B0604020202020204" pitchFamily="34" charset="0"/>
                <a:cs typeface="Arial" panose="020B0604020202020204" pitchFamily="34" charset="0"/>
                <a:hlinkClick r:id="rId10">
                  <a:extLst>
                    <a:ext uri="{A12FA001-AC4F-418D-AE19-62706E023703}">
                      <ahyp:hlinkClr xmlns:ahyp="http://schemas.microsoft.com/office/drawing/2018/hyperlinkcolor" val="tx"/>
                    </a:ext>
                  </a:extLst>
                </a:hlinkClick>
              </a:rPr>
              <a:t>Pfizer-funded effort</a:t>
            </a:r>
            <a:endParaRPr lang="en-US" sz="1800" dirty="0">
              <a:solidFill>
                <a:srgbClr val="00B0F0"/>
              </a:solidFill>
              <a:latin typeface="Arial" panose="020B0604020202020204" pitchFamily="34" charset="0"/>
              <a:cs typeface="Arial" panose="020B0604020202020204" pitchFamily="34" charset="0"/>
            </a:endParaRPr>
          </a:p>
          <a:p>
            <a:pPr marL="365760" lvl="1" indent="-256032">
              <a:spcBef>
                <a:spcPts val="1000"/>
              </a:spcBef>
              <a:buSzPct val="68000"/>
              <a:buFont typeface="Wingdings 3"/>
              <a:buChar char=""/>
            </a:pPr>
            <a:r>
              <a:rPr lang="en-US" sz="2000" dirty="0">
                <a:latin typeface="Arial" panose="020B0604020202020204" pitchFamily="34" charset="0"/>
                <a:cs typeface="Arial" panose="020B0604020202020204" pitchFamily="34" charset="0"/>
              </a:rPr>
              <a:t>VTE Prophylaxis/Traumatic Brain Injury</a:t>
            </a:r>
          </a:p>
          <a:p>
            <a:pPr lvl="1">
              <a:spcBef>
                <a:spcPts val="400"/>
              </a:spcBef>
              <a:buSzPct val="68000"/>
            </a:pPr>
            <a:r>
              <a:rPr lang="en-US" sz="1800" dirty="0">
                <a:latin typeface="Arial" panose="020B0604020202020204" pitchFamily="34" charset="0"/>
                <a:cs typeface="Arial" panose="020B0604020202020204" pitchFamily="34" charset="0"/>
              </a:rPr>
              <a:t>WRWs to spread innovations in </a:t>
            </a:r>
            <a:r>
              <a:rPr lang="en-US" sz="1800" dirty="0">
                <a:solidFill>
                  <a:srgbClr val="00B0F0"/>
                </a:solidFill>
                <a:latin typeface="Arial" panose="020B0604020202020204" pitchFamily="34" charset="0"/>
                <a:cs typeface="Arial" panose="020B0604020202020204" pitchFamily="34" charset="0"/>
                <a:hlinkClick r:id="rId11">
                  <a:extLst>
                    <a:ext uri="{A12FA001-AC4F-418D-AE19-62706E023703}">
                      <ahyp:hlinkClr xmlns:ahyp="http://schemas.microsoft.com/office/drawing/2018/hyperlinkcolor" val="tx"/>
                    </a:ext>
                  </a:extLst>
                </a:hlinkClick>
              </a:rPr>
              <a:t>AHRQ-funded CDS effort</a:t>
            </a:r>
            <a:endParaRPr lang="en-US" sz="1800" dirty="0">
              <a:solidFill>
                <a:srgbClr val="00B0F0"/>
              </a:solidFill>
              <a:latin typeface="Arial" panose="020B0604020202020204" pitchFamily="34" charset="0"/>
              <a:cs typeface="Arial" panose="020B0604020202020204" pitchFamily="34" charset="0"/>
            </a:endParaRPr>
          </a:p>
          <a:p>
            <a:pPr>
              <a:spcBef>
                <a:spcPts val="1000"/>
              </a:spcBef>
            </a:pPr>
            <a:r>
              <a:rPr lang="en-US" sz="2000" dirty="0">
                <a:latin typeface="Arial" panose="020B0604020202020204" pitchFamily="34" charset="0"/>
                <a:cs typeface="Arial" panose="020B0604020202020204" pitchFamily="34" charset="0"/>
              </a:rPr>
              <a:t>Multiple Chronic Conditions / Whole Person Care</a:t>
            </a:r>
          </a:p>
          <a:p>
            <a:pPr lvl="1"/>
            <a:r>
              <a:rPr lang="en-US" sz="1800" dirty="0">
                <a:latin typeface="Arial" panose="020B0604020202020204" pitchFamily="34" charset="0"/>
                <a:cs typeface="Arial" panose="020B0604020202020204" pitchFamily="34" charset="0"/>
              </a:rPr>
              <a:t>Exploring with various organizations opportunity to leverage ACT workflow reengineering methods/tools and collaborations</a:t>
            </a:r>
          </a:p>
        </p:txBody>
      </p:sp>
      <p:sp>
        <p:nvSpPr>
          <p:cNvPr id="3" name="Title 2">
            <a:extLst>
              <a:ext uri="{FF2B5EF4-FFF2-40B4-BE49-F238E27FC236}">
                <a16:creationId xmlns:a16="http://schemas.microsoft.com/office/drawing/2014/main" id="{9DA3FC82-3CD8-E1F3-09F3-3E15F64C22F8}"/>
              </a:ext>
            </a:extLst>
          </p:cNvPr>
          <p:cNvSpPr>
            <a:spLocks noGrp="1"/>
          </p:cNvSpPr>
          <p:nvPr>
            <p:ph type="title"/>
          </p:nvPr>
        </p:nvSpPr>
        <p:spPr>
          <a:xfrm>
            <a:off x="1981200" y="274639"/>
            <a:ext cx="8229600" cy="806037"/>
          </a:xfrm>
        </p:spPr>
        <p:txBody>
          <a:bodyPr>
            <a:noAutofit/>
          </a:bodyPr>
          <a:lstStyle/>
          <a:p>
            <a:r>
              <a:rPr lang="en-US" sz="2800" dirty="0"/>
              <a:t>Other care transformation/LHS initiatives in various stages of leveraging ACT offerings</a:t>
            </a:r>
          </a:p>
        </p:txBody>
      </p:sp>
      <p:sp>
        <p:nvSpPr>
          <p:cNvPr id="4" name="Slide Number Placeholder 3">
            <a:extLst>
              <a:ext uri="{FF2B5EF4-FFF2-40B4-BE49-F238E27FC236}">
                <a16:creationId xmlns:a16="http://schemas.microsoft.com/office/drawing/2014/main" id="{E1483810-7B06-62DA-FC4C-CCA2C53F893A}"/>
              </a:ext>
            </a:extLst>
          </p:cNvPr>
          <p:cNvSpPr>
            <a:spLocks noGrp="1"/>
          </p:cNvSpPr>
          <p:nvPr>
            <p:ph type="sldNum" sz="quarter" idx="12"/>
          </p:nvPr>
        </p:nvSpPr>
        <p:spPr/>
        <p:txBody>
          <a:bodyPr/>
          <a:lstStyle/>
          <a:p>
            <a:fld id="{D3A33D7C-B140-4FDD-A534-AAA09C8D9533}" type="slidenum">
              <a:rPr lang="en-US" smtClean="0"/>
              <a:pPr/>
              <a:t>44</a:t>
            </a:fld>
            <a:endParaRPr lang="en-US" dirty="0"/>
          </a:p>
        </p:txBody>
      </p:sp>
    </p:spTree>
    <p:extLst>
      <p:ext uri="{BB962C8B-B14F-4D97-AF65-F5344CB8AC3E}">
        <p14:creationId xmlns:p14="http://schemas.microsoft.com/office/powerpoint/2010/main" val="21239661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79">
          <a:extLst>
            <a:ext uri="{FF2B5EF4-FFF2-40B4-BE49-F238E27FC236}">
              <a16:creationId xmlns:a16="http://schemas.microsoft.com/office/drawing/2014/main" id="{71929C95-E225-D5CC-4017-3ED443C5AE21}"/>
            </a:ext>
          </a:extLst>
        </p:cNvPr>
        <p:cNvGrpSpPr/>
        <p:nvPr/>
      </p:nvGrpSpPr>
      <p:grpSpPr>
        <a:xfrm>
          <a:off x="0" y="0"/>
          <a:ext cx="0" cy="0"/>
          <a:chOff x="0" y="0"/>
          <a:chExt cx="0" cy="0"/>
        </a:xfrm>
      </p:grpSpPr>
      <p:sp>
        <p:nvSpPr>
          <p:cNvPr id="80" name="Google Shape;80;p17">
            <a:extLst>
              <a:ext uri="{FF2B5EF4-FFF2-40B4-BE49-F238E27FC236}">
                <a16:creationId xmlns:a16="http://schemas.microsoft.com/office/drawing/2014/main" id="{0C865561-B2D7-3C87-76CD-A64D07ABF6A6}"/>
              </a:ext>
            </a:extLst>
          </p:cNvPr>
          <p:cNvSpPr txBox="1">
            <a:spLocks noGrp="1"/>
          </p:cNvSpPr>
          <p:nvPr>
            <p:ph type="title"/>
          </p:nvPr>
        </p:nvSpPr>
        <p:spPr>
          <a:xfrm>
            <a:off x="508467" y="485336"/>
            <a:ext cx="9252549" cy="572700"/>
          </a:xfrm>
          <a:prstGeom prst="rect">
            <a:avLst/>
          </a:prstGeom>
        </p:spPr>
        <p:txBody>
          <a:bodyPr spcFirstLastPara="1" vert="horz" wrap="square" lIns="91425" tIns="91425" rIns="91425" bIns="91425" anchor="t" anchorCtr="0">
            <a:noAutofit/>
            <a:scene3d>
              <a:camera prst="orthographicFront"/>
              <a:lightRig rig="soft" dir="t"/>
            </a:scene3d>
            <a:sp3d prstMaterial="softEdge">
              <a:bevelT w="25400" h="25400"/>
            </a:sp3d>
          </a:bodyPr>
          <a:lstStyle/>
          <a:p>
            <a:r>
              <a:rPr lang="en" sz="3400" dirty="0"/>
              <a:t>Sample ACT collaboration opportunities</a:t>
            </a:r>
            <a:endParaRPr sz="3400" dirty="0"/>
          </a:p>
        </p:txBody>
      </p:sp>
      <p:sp>
        <p:nvSpPr>
          <p:cNvPr id="81" name="Google Shape;81;p17">
            <a:extLst>
              <a:ext uri="{FF2B5EF4-FFF2-40B4-BE49-F238E27FC236}">
                <a16:creationId xmlns:a16="http://schemas.microsoft.com/office/drawing/2014/main" id="{3091B4C5-2E6E-5F68-7021-95489B66431D}"/>
              </a:ext>
            </a:extLst>
          </p:cNvPr>
          <p:cNvSpPr txBox="1">
            <a:spLocks noGrp="1"/>
          </p:cNvSpPr>
          <p:nvPr>
            <p:ph type="body" idx="1"/>
          </p:nvPr>
        </p:nvSpPr>
        <p:spPr>
          <a:xfrm>
            <a:off x="371064" y="1429991"/>
            <a:ext cx="10843474" cy="4894609"/>
          </a:xfrm>
          <a:prstGeom prst="rect">
            <a:avLst/>
          </a:prstGeom>
        </p:spPr>
        <p:txBody>
          <a:bodyPr spcFirstLastPara="1" vert="horz" wrap="square" lIns="91425" tIns="91425" rIns="91425" bIns="91425" anchor="t" anchorCtr="0">
            <a:normAutofit lnSpcReduction="10000"/>
          </a:bodyPr>
          <a:lstStyle/>
          <a:p>
            <a:pPr marL="114300" indent="0" fontAlgn="base">
              <a:spcAft>
                <a:spcPts val="600"/>
              </a:spcAft>
              <a:buNone/>
            </a:pPr>
            <a:r>
              <a:rPr lang="en-US" sz="1800" b="1" dirty="0">
                <a:solidFill>
                  <a:srgbClr val="00B0F0"/>
                </a:solidFill>
                <a:latin typeface="Arial" panose="020B0604020202020204" pitchFamily="34" charset="0"/>
                <a:cs typeface="Arial" panose="020B0604020202020204" pitchFamily="34" charset="0"/>
              </a:rPr>
              <a:t>Quality Improvement / Care Transformation / LHS / High Reliability / Informatics Education</a:t>
            </a:r>
          </a:p>
          <a:p>
            <a:pPr algn="l">
              <a:buNone/>
            </a:pPr>
            <a:endParaRPr lang="en-US" sz="1200" b="0" i="0" dirty="0">
              <a:solidFill>
                <a:srgbClr val="222222"/>
              </a:solidFill>
              <a:effectLst/>
              <a:latin typeface="Arial" panose="020B0604020202020204" pitchFamily="34" charset="0"/>
            </a:endParaRPr>
          </a:p>
          <a:p>
            <a:pPr algn="l">
              <a:spcAft>
                <a:spcPts val="1800"/>
              </a:spcAft>
              <a:buFont typeface="Arial" panose="020B0604020202020204" pitchFamily="34" charset="0"/>
              <a:buChar char="•"/>
            </a:pPr>
            <a:r>
              <a:rPr lang="en-US" sz="1600" dirty="0">
                <a:solidFill>
                  <a:srgbClr val="000000"/>
                </a:solidFill>
                <a:latin typeface="Arial" panose="020B0604020202020204" pitchFamily="34" charset="0"/>
                <a:cs typeface="Arial" panose="020B0604020202020204" pitchFamily="34" charset="0"/>
              </a:rPr>
              <a:t>Do </a:t>
            </a:r>
            <a:r>
              <a:rPr lang="en-US" sz="1600" i="1" dirty="0">
                <a:solidFill>
                  <a:srgbClr val="000000"/>
                </a:solidFill>
                <a:latin typeface="Arial" panose="020B0604020202020204" pitchFamily="34" charset="0"/>
                <a:cs typeface="Arial" panose="020B0604020202020204" pitchFamily="34" charset="0"/>
              </a:rPr>
              <a:t>WRW PDSA </a:t>
            </a:r>
            <a:r>
              <a:rPr lang="en-US" sz="1600" dirty="0">
                <a:solidFill>
                  <a:srgbClr val="000000"/>
                </a:solidFill>
                <a:latin typeface="Arial" panose="020B0604020202020204" pitchFamily="34" charset="0"/>
                <a:cs typeface="Arial" panose="020B0604020202020204" pitchFamily="34" charset="0"/>
              </a:rPr>
              <a:t>to test if these methods/tools augment a current target-focused strategic effort and accelerate progress toward clinical and business goals; scale successful results</a:t>
            </a:r>
          </a:p>
          <a:p>
            <a:pPr algn="l">
              <a:spcAft>
                <a:spcPts val="1800"/>
              </a:spcAft>
              <a:buFont typeface="Arial" panose="020B0604020202020204" pitchFamily="34" charset="0"/>
              <a:buChar char="•"/>
            </a:pPr>
            <a:r>
              <a:rPr lang="en-US" sz="1600" dirty="0">
                <a:solidFill>
                  <a:srgbClr val="000000"/>
                </a:solidFill>
                <a:latin typeface="Arial" panose="020B0604020202020204" pitchFamily="34" charset="0"/>
                <a:cs typeface="Arial" panose="020B0604020202020204" pitchFamily="34" charset="0"/>
              </a:rPr>
              <a:t>Explore if WRWs and related ACT offerings can </a:t>
            </a:r>
            <a:r>
              <a:rPr lang="en-US" sz="1600" i="1" dirty="0">
                <a:solidFill>
                  <a:srgbClr val="000000"/>
                </a:solidFill>
                <a:latin typeface="Arial" panose="020B0604020202020204" pitchFamily="34" charset="0"/>
                <a:cs typeface="Arial" panose="020B0604020202020204" pitchFamily="34" charset="0"/>
              </a:rPr>
              <a:t>foster cross fertilization </a:t>
            </a:r>
            <a:r>
              <a:rPr lang="en-US" sz="1600" dirty="0">
                <a:solidFill>
                  <a:srgbClr val="000000"/>
                </a:solidFill>
                <a:latin typeface="Arial" panose="020B0604020202020204" pitchFamily="34" charset="0"/>
                <a:cs typeface="Arial" panose="020B0604020202020204" pitchFamily="34" charset="0"/>
              </a:rPr>
              <a:t>across targets </a:t>
            </a:r>
            <a:r>
              <a:rPr lang="en-US" sz="1600" i="1" dirty="0">
                <a:solidFill>
                  <a:srgbClr val="000000"/>
                </a:solidFill>
                <a:latin typeface="Arial" panose="020B0604020202020204" pitchFamily="34" charset="0"/>
                <a:cs typeface="Arial" panose="020B0604020202020204" pitchFamily="34" charset="0"/>
              </a:rPr>
              <a:t>within your organization </a:t>
            </a:r>
            <a:r>
              <a:rPr lang="en-US" sz="1600" dirty="0">
                <a:solidFill>
                  <a:srgbClr val="000000"/>
                </a:solidFill>
                <a:latin typeface="Arial" panose="020B0604020202020204" pitchFamily="34" charset="0"/>
                <a:cs typeface="Arial" panose="020B0604020202020204" pitchFamily="34" charset="0"/>
              </a:rPr>
              <a:t>and </a:t>
            </a:r>
            <a:r>
              <a:rPr lang="en-US" sz="1600" i="1" dirty="0">
                <a:solidFill>
                  <a:srgbClr val="000000"/>
                </a:solidFill>
                <a:latin typeface="Arial" panose="020B0604020202020204" pitchFamily="34" charset="0"/>
                <a:cs typeface="Arial" panose="020B0604020202020204" pitchFamily="34" charset="0"/>
              </a:rPr>
              <a:t>with other organizations</a:t>
            </a:r>
            <a:r>
              <a:rPr lang="en-US" sz="1600" dirty="0">
                <a:solidFill>
                  <a:srgbClr val="000000"/>
                </a:solidFill>
                <a:latin typeface="Arial" panose="020B0604020202020204" pitchFamily="34" charset="0"/>
                <a:cs typeface="Arial" panose="020B0604020202020204" pitchFamily="34" charset="0"/>
              </a:rPr>
              <a:t>; e.g., by forming or leveraging learning communities</a:t>
            </a:r>
          </a:p>
          <a:p>
            <a:pPr algn="l">
              <a:spcAft>
                <a:spcPts val="1800"/>
              </a:spcAft>
              <a:buFont typeface="Arial" panose="020B0604020202020204" pitchFamily="34" charset="0"/>
              <a:buChar char="•"/>
            </a:pPr>
            <a:r>
              <a:rPr lang="en-US" sz="1600" dirty="0">
                <a:solidFill>
                  <a:srgbClr val="000000"/>
                </a:solidFill>
                <a:latin typeface="Arial" panose="020B0604020202020204" pitchFamily="34" charset="0"/>
                <a:cs typeface="Arial" panose="020B0604020202020204" pitchFamily="34" charset="0"/>
              </a:rPr>
              <a:t>Leverage ACT collaborations / methods / tools (e.g., WRWs, Collaboration Whiteboards, Transformation Initiative Catalog), to create or </a:t>
            </a:r>
            <a:r>
              <a:rPr lang="en-US" sz="1600" i="1" dirty="0">
                <a:solidFill>
                  <a:srgbClr val="000000"/>
                </a:solidFill>
                <a:latin typeface="Arial" panose="020B0604020202020204" pitchFamily="34" charset="0"/>
                <a:cs typeface="Arial" panose="020B0604020202020204" pitchFamily="34" charset="0"/>
              </a:rPr>
              <a:t>enhance target-focused learning communities</a:t>
            </a:r>
          </a:p>
          <a:p>
            <a:pPr>
              <a:spcAft>
                <a:spcPts val="1800"/>
              </a:spcAft>
              <a:buFont typeface="Arial" panose="020B0604020202020204" pitchFamily="34" charset="0"/>
              <a:buChar char="•"/>
            </a:pPr>
            <a:r>
              <a:rPr lang="en-US" sz="1600" i="1" dirty="0">
                <a:solidFill>
                  <a:srgbClr val="000000"/>
                </a:solidFill>
                <a:latin typeface="Arial" panose="020B0604020202020204" pitchFamily="34" charset="0"/>
                <a:cs typeface="Arial" panose="020B0604020202020204" pitchFamily="34" charset="0"/>
              </a:rPr>
              <a:t>Leverage ACT collaborations </a:t>
            </a:r>
            <a:r>
              <a:rPr lang="en-US" sz="1600" dirty="0">
                <a:solidFill>
                  <a:srgbClr val="000000"/>
                </a:solidFill>
                <a:latin typeface="Arial" panose="020B0604020202020204" pitchFamily="34" charset="0"/>
                <a:cs typeface="Arial" panose="020B0604020202020204" pitchFamily="34" charset="0"/>
              </a:rPr>
              <a:t>with key stakeholder groups – e.g., HL7, EHR vendors, federal agencies, quality improvement organizations, public health, payers, measure developers – to support local efforts</a:t>
            </a:r>
          </a:p>
          <a:p>
            <a:pPr>
              <a:spcAft>
                <a:spcPts val="1800"/>
              </a:spcAft>
              <a:buFont typeface="Arial" panose="020B0604020202020204" pitchFamily="34" charset="0"/>
              <a:buChar char="•"/>
            </a:pPr>
            <a:r>
              <a:rPr lang="en-US" sz="1600" dirty="0">
                <a:solidFill>
                  <a:srgbClr val="000000"/>
                </a:solidFill>
                <a:latin typeface="Arial" panose="020B0604020202020204" pitchFamily="34" charset="0"/>
                <a:cs typeface="Arial" panose="020B0604020202020204" pitchFamily="34" charset="0"/>
              </a:rPr>
              <a:t>Leverage ACT activities as a </a:t>
            </a:r>
            <a:r>
              <a:rPr lang="en-US" sz="1600" i="1" dirty="0">
                <a:solidFill>
                  <a:srgbClr val="000000"/>
                </a:solidFill>
                <a:latin typeface="Arial" panose="020B0604020202020204" pitchFamily="34" charset="0"/>
                <a:cs typeface="Arial" panose="020B0604020202020204" pitchFamily="34" charset="0"/>
              </a:rPr>
              <a:t>‘learning lab’ </a:t>
            </a:r>
            <a:r>
              <a:rPr lang="en-US" sz="1600" dirty="0">
                <a:solidFill>
                  <a:srgbClr val="000000"/>
                </a:solidFill>
                <a:latin typeface="Arial" panose="020B0604020202020204" pitchFamily="34" charset="0"/>
                <a:cs typeface="Arial" panose="020B0604020202020204" pitchFamily="34" charset="0"/>
              </a:rPr>
              <a:t>for trainees / learners  (ACT has provided semester practicum experiences for 3 informatics master’s students and an MD/PhD student) </a:t>
            </a:r>
          </a:p>
          <a:p>
            <a:pPr>
              <a:spcAft>
                <a:spcPts val="1800"/>
              </a:spcAft>
              <a:buFont typeface="Arial" panose="020B0604020202020204" pitchFamily="34" charset="0"/>
              <a:buChar char="•"/>
            </a:pPr>
            <a:r>
              <a:rPr lang="en-US" sz="1600" dirty="0">
                <a:solidFill>
                  <a:srgbClr val="000000"/>
                </a:solidFill>
                <a:latin typeface="Arial" panose="020B0604020202020204" pitchFamily="34" charset="0"/>
                <a:cs typeface="Arial" panose="020B0604020202020204" pitchFamily="34" charset="0"/>
              </a:rPr>
              <a:t>Engage with Steering Committee to drive efforts to </a:t>
            </a:r>
            <a:r>
              <a:rPr lang="en-US" sz="1600" i="1" dirty="0">
                <a:solidFill>
                  <a:srgbClr val="000000"/>
                </a:solidFill>
                <a:latin typeface="Arial" panose="020B0604020202020204" pitchFamily="34" charset="0"/>
                <a:cs typeface="Arial" panose="020B0604020202020204" pitchFamily="34" charset="0"/>
              </a:rPr>
              <a:t>enhance the healthcare ecosystem </a:t>
            </a:r>
            <a:r>
              <a:rPr lang="en-US" sz="1600" dirty="0">
                <a:solidFill>
                  <a:srgbClr val="000000"/>
                </a:solidFill>
                <a:latin typeface="Arial" panose="020B0604020202020204" pitchFamily="34" charset="0"/>
                <a:cs typeface="Arial" panose="020B0604020202020204" pitchFamily="34" charset="0"/>
              </a:rPr>
              <a:t>in which you, your partners, and others operate</a:t>
            </a:r>
          </a:p>
        </p:txBody>
      </p:sp>
      <p:sp>
        <p:nvSpPr>
          <p:cNvPr id="82" name="Google Shape;82;p17">
            <a:extLst>
              <a:ext uri="{FF2B5EF4-FFF2-40B4-BE49-F238E27FC236}">
                <a16:creationId xmlns:a16="http://schemas.microsoft.com/office/drawing/2014/main" id="{84C5A34B-EFA0-D1D8-915C-BBAB0051610D}"/>
              </a:ext>
            </a:extLst>
          </p:cNvPr>
          <p:cNvSpPr txBox="1">
            <a:spLocks noGrp="1"/>
          </p:cNvSpPr>
          <p:nvPr>
            <p:ph type="sldNum" idx="12"/>
          </p:nvPr>
        </p:nvSpPr>
        <p:spPr>
          <a:xfrm>
            <a:off x="9982200" y="6324600"/>
            <a:ext cx="548700" cy="393600"/>
          </a:xfrm>
          <a:prstGeom prst="rect">
            <a:avLst/>
          </a:prstGeom>
        </p:spPr>
        <p:txBody>
          <a:bodyPr spcFirstLastPara="1" vert="horz" wrap="square" lIns="91425" tIns="91425" rIns="91425" bIns="91425" anchor="ctr" anchorCtr="0">
            <a:normAutofit/>
          </a:bodyPr>
          <a:lstStyle/>
          <a:p>
            <a:fld id="{00000000-1234-1234-1234-123412341234}" type="slidenum">
              <a:rPr lang="en"/>
              <a:pPr/>
              <a:t>45</a:t>
            </a:fld>
            <a:endParaRPr dirty="0"/>
          </a:p>
        </p:txBody>
      </p:sp>
      <p:pic>
        <p:nvPicPr>
          <p:cNvPr id="2" name="Google Shape;106;p7">
            <a:extLst>
              <a:ext uri="{FF2B5EF4-FFF2-40B4-BE49-F238E27FC236}">
                <a16:creationId xmlns:a16="http://schemas.microsoft.com/office/drawing/2014/main" id="{09B034BE-5178-214E-BF46-4985FF0F0A9C}"/>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0121462" y="97118"/>
            <a:ext cx="1895914" cy="1225152"/>
          </a:xfrm>
          <a:prstGeom prst="rect">
            <a:avLst/>
          </a:prstGeom>
          <a:noFill/>
          <a:ln>
            <a:noFill/>
          </a:ln>
        </p:spPr>
      </p:pic>
      <p:sp>
        <p:nvSpPr>
          <p:cNvPr id="3" name="TextBox 2">
            <a:extLst>
              <a:ext uri="{FF2B5EF4-FFF2-40B4-BE49-F238E27FC236}">
                <a16:creationId xmlns:a16="http://schemas.microsoft.com/office/drawing/2014/main" id="{228B6C53-8119-6A22-6834-72872C701676}"/>
              </a:ext>
            </a:extLst>
          </p:cNvPr>
          <p:cNvSpPr txBox="1"/>
          <p:nvPr/>
        </p:nvSpPr>
        <p:spPr>
          <a:xfrm>
            <a:off x="11069419" y="1322269"/>
            <a:ext cx="1119217" cy="215444"/>
          </a:xfrm>
          <a:prstGeom prst="rect">
            <a:avLst/>
          </a:prstGeom>
          <a:noFill/>
        </p:spPr>
        <p:txBody>
          <a:bodyPr wrap="none" rtlCol="0">
            <a:spAutoFit/>
          </a:bodyPr>
          <a:lstStyle/>
          <a:p>
            <a:r>
              <a:rPr lang="en-US" sz="800" dirty="0">
                <a:solidFill>
                  <a:schemeClr val="dk1"/>
                </a:solidFill>
                <a:latin typeface="Arial"/>
                <a:ea typeface="Arial"/>
                <a:cs typeface="Arial"/>
                <a:sym typeface="Arial"/>
              </a:rPr>
              <a:t>Image credit: </a:t>
            </a:r>
            <a:r>
              <a:rPr lang="en-US" sz="800" u="sng" dirty="0">
                <a:solidFill>
                  <a:schemeClr val="hlink"/>
                </a:solidFill>
                <a:latin typeface="Arial"/>
                <a:ea typeface="Arial"/>
                <a:cs typeface="Arial"/>
                <a:sym typeface="Arial"/>
                <a:hlinkClick r:id="rId4"/>
              </a:rPr>
              <a:t>freepik</a:t>
            </a:r>
            <a:endParaRPr lang="en-US" sz="800"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87457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1">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1">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7"/>
          <p:cNvSpPr txBox="1">
            <a:spLocks noGrp="1"/>
          </p:cNvSpPr>
          <p:nvPr>
            <p:ph type="title"/>
          </p:nvPr>
        </p:nvSpPr>
        <p:spPr>
          <a:xfrm>
            <a:off x="1513579" y="457200"/>
            <a:ext cx="8866936" cy="572700"/>
          </a:xfrm>
          <a:prstGeom prst="rect">
            <a:avLst/>
          </a:prstGeom>
        </p:spPr>
        <p:txBody>
          <a:bodyPr spcFirstLastPara="1" vert="horz" wrap="square" lIns="91425" tIns="91425" rIns="91425" bIns="91425" anchor="t" anchorCtr="0">
            <a:normAutofit fontScale="90000"/>
            <a:scene3d>
              <a:camera prst="orthographicFront"/>
              <a:lightRig rig="soft" dir="t"/>
            </a:scene3d>
            <a:sp3d prstMaterial="softEdge">
              <a:bevelT w="25400" h="25400"/>
            </a:sp3d>
          </a:bodyPr>
          <a:lstStyle/>
          <a:p>
            <a:r>
              <a:rPr lang="en" dirty="0"/>
              <a:t>Ways to leverage ACT in your work</a:t>
            </a:r>
            <a:endParaRPr sz="2022" dirty="0"/>
          </a:p>
        </p:txBody>
      </p:sp>
      <p:sp>
        <p:nvSpPr>
          <p:cNvPr id="81" name="Google Shape;81;p17"/>
          <p:cNvSpPr txBox="1">
            <a:spLocks noGrp="1"/>
          </p:cNvSpPr>
          <p:nvPr>
            <p:ph type="body" idx="1"/>
          </p:nvPr>
        </p:nvSpPr>
        <p:spPr>
          <a:xfrm>
            <a:off x="400896" y="1238536"/>
            <a:ext cx="8340768" cy="4877427"/>
          </a:xfrm>
          <a:prstGeom prst="rect">
            <a:avLst/>
          </a:prstGeom>
        </p:spPr>
        <p:txBody>
          <a:bodyPr spcFirstLastPara="1" vert="horz" wrap="square" lIns="91425" tIns="91425" rIns="91425" bIns="91425" anchor="t" anchorCtr="0">
            <a:normAutofit lnSpcReduction="10000"/>
          </a:bodyPr>
          <a:lstStyle/>
          <a:p>
            <a:pPr marL="114300" indent="0" rtl="0" fontAlgn="base">
              <a:spcAft>
                <a:spcPts val="600"/>
              </a:spcAft>
              <a:buNone/>
            </a:pPr>
            <a:r>
              <a:rPr lang="en-US" sz="1600" b="1" i="0" u="none" strike="noStrike" dirty="0">
                <a:solidFill>
                  <a:srgbClr val="00B0F0"/>
                </a:solidFill>
                <a:effectLst/>
                <a:latin typeface="Arial" panose="020B0604020202020204" pitchFamily="34" charset="0"/>
                <a:cs typeface="Arial" panose="020B0604020202020204" pitchFamily="34" charset="0"/>
              </a:rPr>
              <a:t>Support for Organizations</a:t>
            </a:r>
          </a:p>
          <a:p>
            <a:pPr rtl="0">
              <a:spcAft>
                <a:spcPts val="1200"/>
              </a:spcAft>
              <a:buNone/>
            </a:pPr>
            <a:r>
              <a:rPr lang="en-US" sz="1400" b="0" i="0" u="none" strike="noStrike" dirty="0">
                <a:solidFill>
                  <a:srgbClr val="000000"/>
                </a:solidFill>
                <a:effectLst/>
                <a:latin typeface="Arial" panose="020B0604020202020204" pitchFamily="34" charset="0"/>
                <a:cs typeface="Arial" panose="020B0604020202020204" pitchFamily="34" charset="0"/>
              </a:rPr>
              <a:t>	ACT can enhance an organization’s </a:t>
            </a:r>
            <a:r>
              <a:rPr lang="en-US" sz="1400" b="0" i="1" u="none" strike="noStrike" dirty="0">
                <a:solidFill>
                  <a:srgbClr val="000000"/>
                </a:solidFill>
                <a:effectLst/>
                <a:latin typeface="Arial" panose="020B0604020202020204" pitchFamily="34" charset="0"/>
                <a:cs typeface="Arial" panose="020B0604020202020204" pitchFamily="34" charset="0"/>
              </a:rPr>
              <a:t>new or existing care transformation / LHS initiatives</a:t>
            </a:r>
            <a:r>
              <a:rPr lang="en-US" sz="1400" b="0" i="0" u="none" strike="noStrike" dirty="0">
                <a:solidFill>
                  <a:srgbClr val="000000"/>
                </a:solidFill>
                <a:effectLst/>
                <a:latin typeface="Arial" panose="020B0604020202020204" pitchFamily="34" charset="0"/>
                <a:cs typeface="Arial" panose="020B0604020202020204" pitchFamily="34" charset="0"/>
              </a:rPr>
              <a:t>:</a:t>
            </a:r>
            <a:endParaRPr lang="en-US" sz="1400" b="0" dirty="0">
              <a:effectLst/>
              <a:latin typeface="Arial" panose="020B0604020202020204" pitchFamily="34" charset="0"/>
              <a:cs typeface="Arial" panose="020B0604020202020204" pitchFamily="34" charset="0"/>
            </a:endParaRPr>
          </a:p>
          <a:p>
            <a:pPr marL="285750" indent="-285750" fontAlgn="base">
              <a:spcAft>
                <a:spcPts val="600"/>
              </a:spcAft>
              <a:buFont typeface="Arial" panose="020B0604020202020204" pitchFamily="34" charset="0"/>
              <a:buChar char="•"/>
            </a:pPr>
            <a:r>
              <a:rPr lang="en-US" sz="1400" i="1" u="none" strike="noStrike" dirty="0">
                <a:solidFill>
                  <a:srgbClr val="000000"/>
                </a:solidFill>
                <a:effectLst/>
                <a:latin typeface="Arial" panose="020B0604020202020204" pitchFamily="34" charset="0"/>
                <a:cs typeface="Arial" panose="020B0604020202020204" pitchFamily="34" charset="0"/>
              </a:rPr>
              <a:t>Analysis/Recommendations: </a:t>
            </a:r>
            <a:r>
              <a:rPr lang="en-US" sz="1400" b="0" i="0" u="none" strike="noStrike" dirty="0">
                <a:solidFill>
                  <a:srgbClr val="000000"/>
                </a:solidFill>
                <a:effectLst/>
                <a:latin typeface="Arial" panose="020B0604020202020204" pitchFamily="34" charset="0"/>
                <a:cs typeface="Arial" panose="020B0604020202020204" pitchFamily="34" charset="0"/>
              </a:rPr>
              <a:t>e.g., leveraging WRWs to ‘get the </a:t>
            </a:r>
            <a:r>
              <a:rPr lang="en-US" sz="1400" b="0" i="0" u="sng" strike="noStrike" dirty="0">
                <a:solidFill>
                  <a:srgbClr val="00B0F0"/>
                </a:solidFill>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CDS/LHS 5 rights</a:t>
            </a:r>
            <a:r>
              <a:rPr lang="en-US" sz="1400" b="0" i="0" u="none" strike="noStrike" dirty="0">
                <a:solidFill>
                  <a:srgbClr val="00B0F0"/>
                </a:solidFill>
                <a:effectLst/>
                <a:latin typeface="Arial" panose="020B0604020202020204" pitchFamily="34" charset="0"/>
                <a:cs typeface="Arial" panose="020B0604020202020204" pitchFamily="34" charset="0"/>
              </a:rPr>
              <a:t>’ </a:t>
            </a:r>
            <a:r>
              <a:rPr lang="en-US" sz="1400" b="0" i="0" u="none" strike="noStrike" dirty="0">
                <a:solidFill>
                  <a:srgbClr val="000000"/>
                </a:solidFill>
                <a:effectLst/>
                <a:latin typeface="Arial" panose="020B0604020202020204" pitchFamily="34" charset="0"/>
                <a:cs typeface="Arial" panose="020B0604020202020204" pitchFamily="34" charset="0"/>
              </a:rPr>
              <a:t>right, improving stakeholder engagement and shared vision, improving program management efficiency</a:t>
            </a:r>
          </a:p>
          <a:p>
            <a:pPr marL="285750" indent="-285750" fontAlgn="base">
              <a:spcAft>
                <a:spcPts val="600"/>
              </a:spcAft>
              <a:buFont typeface="Arial" panose="020B0604020202020204" pitchFamily="34" charset="0"/>
              <a:buChar char="•"/>
            </a:pPr>
            <a:r>
              <a:rPr lang="en-US" sz="1400" i="1" u="none" strike="noStrike" dirty="0">
                <a:solidFill>
                  <a:srgbClr val="000000"/>
                </a:solidFill>
                <a:effectLst/>
                <a:latin typeface="Arial" panose="020B0604020202020204" pitchFamily="34" charset="0"/>
                <a:cs typeface="Arial" panose="020B0604020202020204" pitchFamily="34" charset="0"/>
              </a:rPr>
              <a:t>Facilitation: </a:t>
            </a:r>
            <a:r>
              <a:rPr lang="en-US" sz="1400" b="0" i="0" u="none" strike="noStrike" dirty="0">
                <a:solidFill>
                  <a:srgbClr val="000000"/>
                </a:solidFill>
                <a:effectLst/>
                <a:latin typeface="Arial" panose="020B0604020202020204" pitchFamily="34" charset="0"/>
                <a:cs typeface="Arial" panose="020B0604020202020204" pitchFamily="34" charset="0"/>
              </a:rPr>
              <a:t>e.g., work directly with program participants in the organization to support program activities (using WRWs, program charters, monitoring / refining program activities)</a:t>
            </a:r>
          </a:p>
          <a:p>
            <a:pPr marL="285750" indent="-285750" fontAlgn="base">
              <a:spcAft>
                <a:spcPts val="600"/>
              </a:spcAft>
              <a:buFont typeface="Arial" panose="020B0604020202020204" pitchFamily="34" charset="0"/>
              <a:buChar char="•"/>
            </a:pPr>
            <a:r>
              <a:rPr lang="en-US" sz="1400" i="1" u="none" strike="noStrike" dirty="0">
                <a:solidFill>
                  <a:srgbClr val="000000"/>
                </a:solidFill>
                <a:effectLst/>
                <a:latin typeface="Arial" panose="020B0604020202020204" pitchFamily="34" charset="0"/>
                <a:cs typeface="Arial" panose="020B0604020202020204" pitchFamily="34" charset="0"/>
              </a:rPr>
              <a:t>Training: </a:t>
            </a:r>
            <a:r>
              <a:rPr lang="en-US" sz="1400" b="0" i="0" u="none" strike="noStrike" dirty="0">
                <a:solidFill>
                  <a:srgbClr val="000000"/>
                </a:solidFill>
                <a:effectLst/>
                <a:latin typeface="Arial" panose="020B0604020202020204" pitchFamily="34" charset="0"/>
                <a:cs typeface="Arial" panose="020B0604020202020204" pitchFamily="34" charset="0"/>
              </a:rPr>
              <a:t>e.g., on using WRWs to analyze and improve workflows and targeted outcomes</a:t>
            </a:r>
          </a:p>
          <a:p>
            <a:pPr marL="285750" indent="-285750" fontAlgn="base">
              <a:spcAft>
                <a:spcPts val="600"/>
              </a:spcAft>
              <a:buFont typeface="Arial" panose="020B0604020202020204" pitchFamily="34" charset="0"/>
              <a:buChar char="•"/>
            </a:pPr>
            <a:r>
              <a:rPr lang="en-US" sz="1400" i="1" dirty="0">
                <a:solidFill>
                  <a:srgbClr val="000000"/>
                </a:solidFill>
                <a:latin typeface="Arial" panose="020B0604020202020204" pitchFamily="34" charset="0"/>
                <a:cs typeface="Arial" panose="020B0604020202020204" pitchFamily="34" charset="0"/>
              </a:rPr>
              <a:t>Networking: </a:t>
            </a:r>
            <a:r>
              <a:rPr lang="en-US" sz="1400" dirty="0">
                <a:solidFill>
                  <a:srgbClr val="000000"/>
                </a:solidFill>
                <a:latin typeface="Arial" panose="020B0604020202020204" pitchFamily="34" charset="0"/>
                <a:cs typeface="Arial" panose="020B0604020202020204" pitchFamily="34" charset="0"/>
              </a:rPr>
              <a:t>E</a:t>
            </a:r>
            <a:r>
              <a:rPr lang="en-US" sz="1400" b="0" i="0" u="none" strike="noStrike" dirty="0">
                <a:solidFill>
                  <a:srgbClr val="000000"/>
                </a:solidFill>
                <a:effectLst/>
                <a:latin typeface="Arial" panose="020B0604020202020204" pitchFamily="34" charset="0"/>
                <a:cs typeface="Arial" panose="020B0604020202020204" pitchFamily="34" charset="0"/>
              </a:rPr>
              <a:t>ngage others from the </a:t>
            </a:r>
            <a:r>
              <a:rPr lang="en-US" sz="1400" b="0" i="0" u="sng" strike="noStrike" dirty="0">
                <a:solidFill>
                  <a:srgbClr val="00B0F0"/>
                </a:solidFill>
                <a:effectLst/>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Steering Committee</a:t>
            </a:r>
            <a:r>
              <a:rPr lang="en-US" sz="1400" b="0" i="0" u="none" strike="noStrike" dirty="0">
                <a:solidFill>
                  <a:srgbClr val="00B0F0"/>
                </a:solidFill>
                <a:effectLst/>
                <a:latin typeface="Arial" panose="020B0604020202020204" pitchFamily="34" charset="0"/>
                <a:cs typeface="Arial" panose="020B0604020202020204" pitchFamily="34" charset="0"/>
              </a:rPr>
              <a:t> </a:t>
            </a:r>
            <a:r>
              <a:rPr lang="en-US" sz="1400" b="0" i="0" u="none" strike="noStrike" dirty="0">
                <a:solidFill>
                  <a:srgbClr val="000000"/>
                </a:solidFill>
                <a:effectLst/>
                <a:latin typeface="Arial" panose="020B0604020202020204" pitchFamily="34" charset="0"/>
                <a:cs typeface="Arial" panose="020B0604020202020204" pitchFamily="34" charset="0"/>
              </a:rPr>
              <a:t>and </a:t>
            </a:r>
            <a:r>
              <a:rPr lang="en-US" sz="1400" b="0" i="0" u="none" strike="noStrike" dirty="0">
                <a:solidFill>
                  <a:srgbClr val="00B0F0"/>
                </a:solidFill>
                <a:effectLst/>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network of ACT collaborators</a:t>
            </a:r>
            <a:endParaRPr lang="en-US" sz="1400" b="0" i="0" u="none" strike="noStrike" dirty="0">
              <a:solidFill>
                <a:srgbClr val="00B0F0"/>
              </a:solidFill>
              <a:effectLst/>
              <a:latin typeface="Arial" panose="020B0604020202020204" pitchFamily="34" charset="0"/>
              <a:cs typeface="Arial" panose="020B0604020202020204" pitchFamily="34" charset="0"/>
            </a:endParaRPr>
          </a:p>
          <a:p>
            <a:pPr marL="114300" indent="0" fontAlgn="base">
              <a:spcAft>
                <a:spcPts val="600"/>
              </a:spcAft>
              <a:buNone/>
            </a:pPr>
            <a:endParaRPr lang="en-US" sz="1600" b="1" dirty="0">
              <a:solidFill>
                <a:srgbClr val="000000"/>
              </a:solidFill>
              <a:latin typeface="Arial" panose="020B0604020202020204" pitchFamily="34" charset="0"/>
              <a:cs typeface="Arial" panose="020B0604020202020204" pitchFamily="34" charset="0"/>
            </a:endParaRPr>
          </a:p>
          <a:p>
            <a:pPr marL="114300" indent="0" fontAlgn="base">
              <a:spcAft>
                <a:spcPts val="600"/>
              </a:spcAft>
              <a:buNone/>
            </a:pPr>
            <a:r>
              <a:rPr lang="en-US" sz="1600" b="1" dirty="0">
                <a:solidFill>
                  <a:srgbClr val="00B0F0"/>
                </a:solidFill>
                <a:latin typeface="Arial" panose="020B0604020202020204" pitchFamily="34" charset="0"/>
                <a:cs typeface="Arial" panose="020B0604020202020204" pitchFamily="34" charset="0"/>
              </a:rPr>
              <a:t>Support for Cross-organization Initiatives </a:t>
            </a:r>
          </a:p>
          <a:p>
            <a:pPr>
              <a:spcAft>
                <a:spcPts val="1200"/>
              </a:spcAft>
              <a:buNone/>
            </a:pPr>
            <a:r>
              <a:rPr lang="en-US" sz="1400" dirty="0">
                <a:solidFill>
                  <a:srgbClr val="000000"/>
                </a:solidFill>
                <a:latin typeface="Arial" panose="020B0604020202020204" pitchFamily="34" charset="0"/>
                <a:cs typeface="Arial" panose="020B0604020202020204" pitchFamily="34" charset="0"/>
              </a:rPr>
              <a:t>	ACT is fostering cross-organization initiatives to improve targeted outcomes in a scalable manner:</a:t>
            </a:r>
          </a:p>
          <a:p>
            <a:pPr rtl="0" fontAlgn="base">
              <a:spcAft>
                <a:spcPts val="600"/>
              </a:spcAft>
              <a:buFont typeface="Arial" panose="020B0604020202020204" pitchFamily="34" charset="0"/>
              <a:buChar char="•"/>
            </a:pPr>
            <a:r>
              <a:rPr lang="en-US" sz="1400" i="1" dirty="0">
                <a:solidFill>
                  <a:srgbClr val="000000"/>
                </a:solidFill>
                <a:latin typeface="Arial" panose="020B0604020202020204" pitchFamily="34" charset="0"/>
                <a:cs typeface="Arial" panose="020B0604020202020204" pitchFamily="34" charset="0"/>
              </a:rPr>
              <a:t>Developing / Enhancing Learning Communities: </a:t>
            </a:r>
            <a:r>
              <a:rPr lang="en-US" sz="1400" dirty="0">
                <a:solidFill>
                  <a:srgbClr val="000000"/>
                </a:solidFill>
                <a:latin typeface="Arial" panose="020B0604020202020204" pitchFamily="34" charset="0"/>
                <a:cs typeface="Arial" panose="020B0604020202020204" pitchFamily="34" charset="0"/>
              </a:rPr>
              <a:t>e.g., using WRWs/Whiteboard to support target-focused efforts </a:t>
            </a:r>
            <a:r>
              <a:rPr lang="en-US" sz="1400" i="1" dirty="0">
                <a:solidFill>
                  <a:srgbClr val="000000"/>
                </a:solidFill>
                <a:latin typeface="Arial" panose="020B0604020202020204" pitchFamily="34" charset="0"/>
                <a:cs typeface="Arial" panose="020B0604020202020204" pitchFamily="34" charset="0"/>
              </a:rPr>
              <a:t>within</a:t>
            </a:r>
            <a:r>
              <a:rPr lang="en-US" sz="1400" dirty="0">
                <a:solidFill>
                  <a:srgbClr val="000000"/>
                </a:solidFill>
                <a:latin typeface="Arial" panose="020B0604020202020204" pitchFamily="34" charset="0"/>
                <a:cs typeface="Arial" panose="020B0604020202020204" pitchFamily="34" charset="0"/>
              </a:rPr>
              <a:t> participating health systems and spread successful approaches </a:t>
            </a:r>
            <a:r>
              <a:rPr lang="en-US" sz="1400" i="1" dirty="0">
                <a:solidFill>
                  <a:srgbClr val="000000"/>
                </a:solidFill>
                <a:latin typeface="Arial" panose="020B0604020202020204" pitchFamily="34" charset="0"/>
                <a:cs typeface="Arial" panose="020B0604020202020204" pitchFamily="34" charset="0"/>
              </a:rPr>
              <a:t>among</a:t>
            </a:r>
            <a:r>
              <a:rPr lang="en-US" sz="1400" dirty="0">
                <a:solidFill>
                  <a:srgbClr val="000000"/>
                </a:solidFill>
                <a:latin typeface="Arial" panose="020B0604020202020204" pitchFamily="34" charset="0"/>
                <a:cs typeface="Arial" panose="020B0604020202020204" pitchFamily="34" charset="0"/>
              </a:rPr>
              <a:t> them.</a:t>
            </a:r>
            <a:endParaRPr lang="en-US" sz="1400" b="1" i="0" u="none" strike="noStrike" dirty="0">
              <a:solidFill>
                <a:srgbClr val="000000"/>
              </a:solidFill>
              <a:effectLst/>
              <a:latin typeface="Arial" panose="020B0604020202020204" pitchFamily="34" charset="0"/>
              <a:cs typeface="Arial" panose="020B0604020202020204" pitchFamily="34" charset="0"/>
            </a:endParaRPr>
          </a:p>
          <a:p>
            <a:pPr rtl="0" fontAlgn="base">
              <a:spcAft>
                <a:spcPts val="600"/>
              </a:spcAft>
              <a:buFont typeface="Arial" panose="020B0604020202020204" pitchFamily="34" charset="0"/>
              <a:buChar char="•"/>
            </a:pPr>
            <a:r>
              <a:rPr lang="en-US" sz="1400" i="1" u="none" strike="noStrike" dirty="0">
                <a:solidFill>
                  <a:srgbClr val="000000"/>
                </a:solidFill>
                <a:effectLst/>
                <a:latin typeface="Arial" panose="020B0604020202020204" pitchFamily="34" charset="0"/>
                <a:cs typeface="Arial" panose="020B0604020202020204" pitchFamily="34" charset="0"/>
              </a:rPr>
              <a:t>Care / Business Transformation Pilots: </a:t>
            </a:r>
            <a:r>
              <a:rPr lang="en-US" sz="1400" b="0" i="0" u="none" strike="noStrike" dirty="0">
                <a:solidFill>
                  <a:srgbClr val="000000"/>
                </a:solidFill>
                <a:effectLst/>
                <a:latin typeface="Arial" panose="020B0604020202020204" pitchFamily="34" charset="0"/>
                <a:cs typeface="Arial" panose="020B0604020202020204" pitchFamily="34" charset="0"/>
              </a:rPr>
              <a:t>E.g., as in an emerging proposal for a multi-stakeholder, scalable effort to improve selected clinical and business measures</a:t>
            </a:r>
          </a:p>
          <a:p>
            <a:pPr rtl="0" fontAlgn="base">
              <a:spcAft>
                <a:spcPts val="600"/>
              </a:spcAft>
              <a:buFont typeface="Arial" panose="020B0604020202020204" pitchFamily="34" charset="0"/>
              <a:buChar char="•"/>
            </a:pPr>
            <a:r>
              <a:rPr lang="en-US" sz="1400" i="1" u="none" strike="noStrike" dirty="0">
                <a:solidFill>
                  <a:srgbClr val="000000"/>
                </a:solidFill>
                <a:effectLst/>
                <a:latin typeface="Arial" panose="020B0604020202020204" pitchFamily="34" charset="0"/>
                <a:cs typeface="Arial" panose="020B0604020202020204" pitchFamily="34" charset="0"/>
              </a:rPr>
              <a:t>Overarching Public-Private Partnership: </a:t>
            </a:r>
            <a:r>
              <a:rPr lang="en-US" sz="1400" dirty="0">
                <a:solidFill>
                  <a:srgbClr val="000000"/>
                </a:solidFill>
                <a:latin typeface="Arial" panose="020B0604020202020204" pitchFamily="34" charset="0"/>
                <a:cs typeface="Arial" panose="020B0604020202020204" pitchFamily="34" charset="0"/>
              </a:rPr>
              <a:t>E.g., as called for in </a:t>
            </a:r>
            <a:r>
              <a:rPr lang="en-US" sz="1400" b="0" i="0" u="none" strike="noStrike" dirty="0">
                <a:solidFill>
                  <a:srgbClr val="00B0F0"/>
                </a:solidFill>
                <a:effectLst/>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ACTS Roadmap</a:t>
            </a:r>
            <a:endParaRPr sz="1400" dirty="0">
              <a:solidFill>
                <a:srgbClr val="00B0F0"/>
              </a:solidFill>
              <a:latin typeface="Arial" panose="020B0604020202020204" pitchFamily="34" charset="0"/>
              <a:cs typeface="Arial" panose="020B0604020202020204" pitchFamily="34" charset="0"/>
            </a:endParaRPr>
          </a:p>
        </p:txBody>
      </p:sp>
      <p:sp>
        <p:nvSpPr>
          <p:cNvPr id="82" name="Google Shape;82;p17"/>
          <p:cNvSpPr txBox="1">
            <a:spLocks noGrp="1"/>
          </p:cNvSpPr>
          <p:nvPr>
            <p:ph type="sldNum" idx="12"/>
          </p:nvPr>
        </p:nvSpPr>
        <p:spPr>
          <a:xfrm>
            <a:off x="9982200" y="6324600"/>
            <a:ext cx="548700" cy="393600"/>
          </a:xfrm>
          <a:prstGeom prst="rect">
            <a:avLst/>
          </a:prstGeom>
        </p:spPr>
        <p:txBody>
          <a:bodyPr spcFirstLastPara="1" vert="horz" wrap="square" lIns="91425" tIns="91425" rIns="91425" bIns="91425" anchor="ctr" anchorCtr="0">
            <a:normAutofit/>
          </a:bodyPr>
          <a:lstStyle/>
          <a:p>
            <a:fld id="{00000000-1234-1234-1234-123412341234}" type="slidenum">
              <a:rPr lang="en"/>
              <a:pPr/>
              <a:t>46</a:t>
            </a:fld>
            <a:endParaRPr dirty="0"/>
          </a:p>
        </p:txBody>
      </p:sp>
      <p:sp>
        <p:nvSpPr>
          <p:cNvPr id="2" name="TextBox 1">
            <a:extLst>
              <a:ext uri="{FF2B5EF4-FFF2-40B4-BE49-F238E27FC236}">
                <a16:creationId xmlns:a16="http://schemas.microsoft.com/office/drawing/2014/main" id="{4EBD66DC-D6CA-BEEC-F8D2-FFCB7D3AA30E}"/>
              </a:ext>
            </a:extLst>
          </p:cNvPr>
          <p:cNvSpPr txBox="1"/>
          <p:nvPr/>
        </p:nvSpPr>
        <p:spPr>
          <a:xfrm>
            <a:off x="9273000" y="1445346"/>
            <a:ext cx="2732188" cy="3354765"/>
          </a:xfrm>
          <a:prstGeom prst="rect">
            <a:avLst/>
          </a:prstGeom>
          <a:noFill/>
          <a:ln>
            <a:solidFill>
              <a:schemeClr val="accent1"/>
            </a:solidFill>
          </a:ln>
        </p:spPr>
        <p:txBody>
          <a:bodyPr wrap="square" rtlCol="0">
            <a:spAutoFit/>
          </a:bodyPr>
          <a:lstStyle/>
          <a:p>
            <a:r>
              <a:rPr lang="en-US" b="1" dirty="0">
                <a:latin typeface="Arial" panose="020B0604020202020204" pitchFamily="34" charset="0"/>
                <a:cs typeface="Arial" panose="020B0604020202020204" pitchFamily="34" charset="0"/>
              </a:rPr>
              <a:t>Engagement Model:</a:t>
            </a:r>
          </a:p>
          <a:p>
            <a:endParaRPr lang="en-US" b="1" dirty="0">
              <a:latin typeface="Arial" panose="020B0604020202020204" pitchFamily="34" charset="0"/>
              <a:cs typeface="Arial" panose="020B0604020202020204" pitchFamily="34" charset="0"/>
            </a:endParaRPr>
          </a:p>
          <a:p>
            <a:r>
              <a:rPr lang="en-US" sz="1600" i="1" dirty="0">
                <a:latin typeface="Arial" panose="020B0604020202020204" pitchFamily="34" charset="0"/>
                <a:cs typeface="Arial" panose="020B0604020202020204" pitchFamily="34" charset="0"/>
              </a:rPr>
              <a:t>Today</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Business relationships with ACT– affiliated organizations</a:t>
            </a:r>
          </a:p>
          <a:p>
            <a:pPr marL="285750" indent="-28575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r>
              <a:rPr lang="en-US" sz="1600" i="1" dirty="0">
                <a:latin typeface="Arial" panose="020B0604020202020204" pitchFamily="34" charset="0"/>
                <a:cs typeface="Arial" panose="020B0604020202020204" pitchFamily="34" charset="0"/>
              </a:rPr>
              <a:t>Being Considered</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ACT non-profit</a:t>
            </a:r>
          </a:p>
          <a:p>
            <a:pPr marL="285750" indent="-28575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r>
              <a:rPr lang="en-US" sz="1600" i="1" dirty="0">
                <a:latin typeface="Arial" panose="020B0604020202020204" pitchFamily="34" charset="0"/>
                <a:cs typeface="Arial" panose="020B0604020202020204" pitchFamily="34" charset="0"/>
              </a:rPr>
              <a:t>Long Term Goal</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National / Global Public Private Partnership</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CAFD7C-5F16-0826-78D4-F5EB9F8F5104}"/>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44CCE6B-E5A5-B29A-266B-58F61D07C71F}"/>
              </a:ext>
            </a:extLst>
          </p:cNvPr>
          <p:cNvSpPr>
            <a:spLocks noGrp="1"/>
          </p:cNvSpPr>
          <p:nvPr>
            <p:ph idx="1"/>
          </p:nvPr>
        </p:nvSpPr>
        <p:spPr>
          <a:xfrm>
            <a:off x="0" y="1751271"/>
            <a:ext cx="10972800" cy="4525963"/>
          </a:xfrm>
        </p:spPr>
        <p:txBody>
          <a:bodyPr>
            <a:normAutofit/>
          </a:bodyPr>
          <a:lstStyle/>
          <a:p>
            <a:pPr marL="486918" indent="-285750">
              <a:lnSpc>
                <a:spcPct val="107000"/>
              </a:lnSpc>
              <a:spcAft>
                <a:spcPts val="800"/>
              </a:spcAft>
              <a:buFont typeface="Wingdings 3" panose="05040102010807070707" pitchFamily="18" charset="2"/>
              <a:buChar char=""/>
            </a:pPr>
            <a:r>
              <a:rPr lang="en-GB" sz="2400" kern="100" dirty="0">
                <a:effectLst/>
                <a:latin typeface="Arial" panose="020B0604020202020204" pitchFamily="34" charset="0"/>
                <a:ea typeface="Calibri" panose="020F0502020204030204" pitchFamily="34" charset="0"/>
                <a:cs typeface="Arial" panose="020B0604020202020204" pitchFamily="34" charset="0"/>
              </a:rPr>
              <a:t>Where are synergies between </a:t>
            </a:r>
            <a:r>
              <a:rPr lang="en-GB" sz="2400" i="1" kern="100" dirty="0">
                <a:effectLst/>
                <a:latin typeface="Arial" panose="020B0604020202020204" pitchFamily="34" charset="0"/>
                <a:ea typeface="Calibri" panose="020F0502020204030204" pitchFamily="34" charset="0"/>
                <a:cs typeface="Arial" panose="020B0604020202020204" pitchFamily="34" charset="0"/>
              </a:rPr>
              <a:t>Your Priorities </a:t>
            </a:r>
            <a:r>
              <a:rPr lang="en-GB" sz="2400" kern="100" dirty="0">
                <a:effectLst/>
                <a:latin typeface="Arial" panose="020B0604020202020204" pitchFamily="34" charset="0"/>
                <a:ea typeface="Calibri" panose="020F0502020204030204" pitchFamily="34" charset="0"/>
                <a:cs typeface="Arial" panose="020B0604020202020204" pitchFamily="34" charset="0"/>
              </a:rPr>
              <a:t>and ACT? E.g.,</a:t>
            </a:r>
          </a:p>
          <a:p>
            <a:pPr lvl="1">
              <a:lnSpc>
                <a:spcPct val="107000"/>
              </a:lnSpc>
              <a:spcAft>
                <a:spcPts val="1200"/>
              </a:spcAft>
            </a:pPr>
            <a:r>
              <a:rPr lang="en-GB" sz="2000" dirty="0">
                <a:latin typeface="Arial" panose="020B0604020202020204" pitchFamily="34" charset="0"/>
                <a:cs typeface="Arial" panose="020B0604020202020204" pitchFamily="34" charset="0"/>
              </a:rPr>
              <a:t>What are potential win-win-wins we could address?</a:t>
            </a:r>
          </a:p>
          <a:p>
            <a:pPr marL="486918" indent="-285750">
              <a:lnSpc>
                <a:spcPct val="107000"/>
              </a:lnSpc>
              <a:spcAft>
                <a:spcPts val="800"/>
              </a:spcAft>
              <a:buFont typeface="Wingdings 3" panose="05040102010807070707" pitchFamily="18" charset="2"/>
              <a:buChar char=""/>
            </a:pPr>
            <a:r>
              <a:rPr lang="en-US" sz="2400" dirty="0">
                <a:latin typeface="Arial" panose="020B0604020202020204" pitchFamily="34" charset="0"/>
                <a:cs typeface="Arial" panose="020B0604020202020204" pitchFamily="34" charset="0"/>
              </a:rPr>
              <a:t>What follow-on activities we might undertake jointly? E.g., </a:t>
            </a:r>
          </a:p>
          <a:p>
            <a:pPr lvl="1">
              <a:spcAft>
                <a:spcPts val="1200"/>
              </a:spcAft>
            </a:pPr>
            <a:r>
              <a:rPr lang="en-US" sz="2000" i="1" dirty="0">
                <a:latin typeface="Arial" panose="020B0604020202020204" pitchFamily="34" charset="0"/>
                <a:cs typeface="Arial" panose="020B0604020202020204" pitchFamily="34" charset="0"/>
              </a:rPr>
              <a:t>Knowledge exchange </a:t>
            </a:r>
            <a:r>
              <a:rPr lang="en-US" sz="2000" dirty="0">
                <a:latin typeface="Arial" panose="020B0604020202020204" pitchFamily="34" charset="0"/>
                <a:cs typeface="Arial" panose="020B0604020202020204" pitchFamily="34" charset="0"/>
              </a:rPr>
              <a:t>– deeper dive / show and tell on respective methods, tools, collaborators</a:t>
            </a:r>
          </a:p>
          <a:p>
            <a:pPr lvl="1">
              <a:spcAft>
                <a:spcPts val="1200"/>
              </a:spcAft>
            </a:pPr>
            <a:r>
              <a:rPr lang="en-US" sz="2000" i="1" dirty="0">
                <a:latin typeface="Arial" panose="020B0604020202020204" pitchFamily="34" charset="0"/>
                <a:cs typeface="Arial" panose="020B0604020202020204" pitchFamily="34" charset="0"/>
              </a:rPr>
              <a:t>Scalable Pilot </a:t>
            </a:r>
            <a:r>
              <a:rPr lang="en-US" sz="2000" dirty="0">
                <a:latin typeface="Arial" panose="020B0604020202020204" pitchFamily="34" charset="0"/>
                <a:cs typeface="Arial" panose="020B0604020202020204" pitchFamily="34" charset="0"/>
              </a:rPr>
              <a:t>- Identify potential clinical targets / settings for accelerating care transformation, engage potential collaborators, combine respective approaches to care process reengineering, achieve targeted outcomes (pre-determined KPIs), develop / implement plan for scaling benefits</a:t>
            </a:r>
            <a:endParaRPr lang="en-GB" sz="1800" kern="100" dirty="0">
              <a:effectLst/>
              <a:latin typeface="Arial" panose="020B0604020202020204" pitchFamily="34" charset="0"/>
              <a:ea typeface="Calibri" panose="020F0502020204030204" pitchFamily="34" charset="0"/>
              <a:cs typeface="Arial" panose="020B0604020202020204" pitchFamily="34" charset="0"/>
            </a:endParaRPr>
          </a:p>
          <a:p>
            <a:pPr marL="109728" indent="0">
              <a:buNone/>
            </a:pPr>
            <a:endParaRPr lang="en-US" dirty="0"/>
          </a:p>
        </p:txBody>
      </p:sp>
      <p:sp>
        <p:nvSpPr>
          <p:cNvPr id="3" name="Title 2">
            <a:extLst>
              <a:ext uri="{FF2B5EF4-FFF2-40B4-BE49-F238E27FC236}">
                <a16:creationId xmlns:a16="http://schemas.microsoft.com/office/drawing/2014/main" id="{C8289A5F-F98C-ED19-28C3-520290534AE1}"/>
              </a:ext>
            </a:extLst>
          </p:cNvPr>
          <p:cNvSpPr>
            <a:spLocks noGrp="1"/>
          </p:cNvSpPr>
          <p:nvPr>
            <p:ph type="title"/>
          </p:nvPr>
        </p:nvSpPr>
        <p:spPr/>
        <p:txBody>
          <a:bodyPr>
            <a:normAutofit/>
          </a:bodyPr>
          <a:lstStyle/>
          <a:p>
            <a:r>
              <a:rPr lang="en-US" dirty="0"/>
              <a:t>Brainstorm </a:t>
            </a:r>
          </a:p>
        </p:txBody>
      </p:sp>
      <p:sp>
        <p:nvSpPr>
          <p:cNvPr id="4" name="Slide Number Placeholder 3">
            <a:extLst>
              <a:ext uri="{FF2B5EF4-FFF2-40B4-BE49-F238E27FC236}">
                <a16:creationId xmlns:a16="http://schemas.microsoft.com/office/drawing/2014/main" id="{671A5762-B8C3-F309-FE86-31DEBB23595C}"/>
              </a:ext>
            </a:extLst>
          </p:cNvPr>
          <p:cNvSpPr>
            <a:spLocks noGrp="1"/>
          </p:cNvSpPr>
          <p:nvPr>
            <p:ph type="sldNum" sz="quarter" idx="12"/>
          </p:nvPr>
        </p:nvSpPr>
        <p:spPr/>
        <p:txBody>
          <a:bodyPr/>
          <a:lstStyle/>
          <a:p>
            <a:fld id="{D3A33D7C-B140-4FDD-A534-AAA09C8D9533}" type="slidenum">
              <a:rPr lang="en-US" smtClean="0"/>
              <a:pPr/>
              <a:t>47</a:t>
            </a:fld>
            <a:endParaRPr lang="en-US" dirty="0"/>
          </a:p>
        </p:txBody>
      </p:sp>
      <p:pic>
        <p:nvPicPr>
          <p:cNvPr id="5" name="Google Shape;106;p7">
            <a:extLst>
              <a:ext uri="{FF2B5EF4-FFF2-40B4-BE49-F238E27FC236}">
                <a16:creationId xmlns:a16="http://schemas.microsoft.com/office/drawing/2014/main" id="{DDF9E014-48DF-D06D-CE80-AD55AE965C94}"/>
              </a:ext>
            </a:extLst>
          </p:cNvPr>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9489989" y="97117"/>
            <a:ext cx="2527387" cy="1892321"/>
          </a:xfrm>
          <a:prstGeom prst="rect">
            <a:avLst/>
          </a:prstGeom>
          <a:noFill/>
          <a:ln>
            <a:noFill/>
          </a:ln>
        </p:spPr>
      </p:pic>
      <p:sp>
        <p:nvSpPr>
          <p:cNvPr id="6" name="TextBox 5">
            <a:extLst>
              <a:ext uri="{FF2B5EF4-FFF2-40B4-BE49-F238E27FC236}">
                <a16:creationId xmlns:a16="http://schemas.microsoft.com/office/drawing/2014/main" id="{8D28BDB5-4075-6551-4219-2B89892405A7}"/>
              </a:ext>
            </a:extLst>
          </p:cNvPr>
          <p:cNvSpPr txBox="1"/>
          <p:nvPr/>
        </p:nvSpPr>
        <p:spPr>
          <a:xfrm>
            <a:off x="10753682" y="2059237"/>
            <a:ext cx="1119217" cy="215444"/>
          </a:xfrm>
          <a:prstGeom prst="rect">
            <a:avLst/>
          </a:prstGeom>
          <a:noFill/>
        </p:spPr>
        <p:txBody>
          <a:bodyPr wrap="none" rtlCol="0">
            <a:spAutoFit/>
          </a:bodyPr>
          <a:lstStyle/>
          <a:p>
            <a:r>
              <a:rPr lang="en-US" sz="800" dirty="0">
                <a:solidFill>
                  <a:schemeClr val="dk1"/>
                </a:solidFill>
                <a:latin typeface="Arial"/>
                <a:ea typeface="Arial"/>
                <a:cs typeface="Arial"/>
                <a:sym typeface="Arial"/>
              </a:rPr>
              <a:t>Image credit: </a:t>
            </a:r>
            <a:r>
              <a:rPr lang="en-US" sz="800" u="sng" dirty="0">
                <a:solidFill>
                  <a:schemeClr val="hlink"/>
                </a:solidFill>
                <a:latin typeface="Arial"/>
                <a:ea typeface="Arial"/>
                <a:cs typeface="Arial"/>
                <a:sym typeface="Arial"/>
                <a:hlinkClick r:id="rId3"/>
              </a:rPr>
              <a:t>freepik</a:t>
            </a:r>
            <a:endParaRPr lang="en-US" sz="800"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5325324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BD80B8D-F766-F10D-0C1D-352574ABCE6F}"/>
              </a:ext>
            </a:extLst>
          </p:cNvPr>
          <p:cNvSpPr>
            <a:spLocks noGrp="1"/>
          </p:cNvSpPr>
          <p:nvPr>
            <p:ph type="title"/>
          </p:nvPr>
        </p:nvSpPr>
        <p:spPr>
          <a:xfrm>
            <a:off x="838200" y="1325563"/>
            <a:ext cx="10515600" cy="1554163"/>
          </a:xfrm>
        </p:spPr>
        <p:txBody>
          <a:bodyPr/>
          <a:lstStyle/>
          <a:p>
            <a:pPr algn="ctr"/>
            <a:r>
              <a:rPr lang="en-US" dirty="0"/>
              <a:t>Appendix Slides</a:t>
            </a:r>
          </a:p>
        </p:txBody>
      </p:sp>
      <p:sp>
        <p:nvSpPr>
          <p:cNvPr id="4" name="Slide Number Placeholder 3">
            <a:extLst>
              <a:ext uri="{FF2B5EF4-FFF2-40B4-BE49-F238E27FC236}">
                <a16:creationId xmlns:a16="http://schemas.microsoft.com/office/drawing/2014/main" id="{5DC34EAF-1562-23FB-33D7-3C4576BE15EF}"/>
              </a:ext>
            </a:extLst>
          </p:cNvPr>
          <p:cNvSpPr>
            <a:spLocks noGrp="1"/>
          </p:cNvSpPr>
          <p:nvPr>
            <p:ph type="sldNum" sz="quarter" idx="12"/>
          </p:nvPr>
        </p:nvSpPr>
        <p:spPr/>
        <p:txBody>
          <a:bodyPr/>
          <a:lstStyle/>
          <a:p>
            <a:fld id="{D3A33D7C-B140-4FDD-A534-AAA09C8D9533}" type="slidenum">
              <a:rPr lang="en-US" smtClean="0"/>
              <a:pPr/>
              <a:t>48</a:t>
            </a:fld>
            <a:endParaRPr lang="en-US" dirty="0"/>
          </a:p>
        </p:txBody>
      </p:sp>
    </p:spTree>
    <p:extLst>
      <p:ext uri="{BB962C8B-B14F-4D97-AF65-F5344CB8AC3E}">
        <p14:creationId xmlns:p14="http://schemas.microsoft.com/office/powerpoint/2010/main" val="252761082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39D4C27-0459-33A0-B97E-774993BEF1BA}"/>
              </a:ext>
            </a:extLst>
          </p:cNvPr>
          <p:cNvSpPr>
            <a:spLocks noGrp="1"/>
          </p:cNvSpPr>
          <p:nvPr>
            <p:ph type="title"/>
          </p:nvPr>
        </p:nvSpPr>
        <p:spPr/>
        <p:txBody>
          <a:bodyPr/>
          <a:lstStyle/>
          <a:p>
            <a:r>
              <a:rPr lang="en-US" dirty="0"/>
              <a:t>Future Vision from ACTS that ACT is Driving Progress Toward</a:t>
            </a:r>
          </a:p>
        </p:txBody>
      </p:sp>
    </p:spTree>
    <p:extLst>
      <p:ext uri="{BB962C8B-B14F-4D97-AF65-F5344CB8AC3E}">
        <p14:creationId xmlns:p14="http://schemas.microsoft.com/office/powerpoint/2010/main" val="35553392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26612D-4ADA-2AA2-EE39-E98B17F43BE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3E80693-950F-FD4C-07C4-431B4DA43D07}"/>
              </a:ext>
            </a:extLst>
          </p:cNvPr>
          <p:cNvSpPr>
            <a:spLocks noGrp="1"/>
          </p:cNvSpPr>
          <p:nvPr>
            <p:ph type="title"/>
          </p:nvPr>
        </p:nvSpPr>
        <p:spPr>
          <a:xfrm>
            <a:off x="831850" y="1709739"/>
            <a:ext cx="10515600" cy="1435396"/>
          </a:xfrm>
        </p:spPr>
        <p:txBody>
          <a:bodyPr>
            <a:normAutofit/>
          </a:bodyPr>
          <a:lstStyle/>
          <a:p>
            <a:pPr algn="ctr"/>
            <a:r>
              <a:rPr lang="en-US" sz="5400" dirty="0">
                <a:solidFill>
                  <a:srgbClr val="00B0F0"/>
                </a:solidFill>
              </a:rPr>
              <a:t>ACT Context, Origin, Foundations</a:t>
            </a:r>
          </a:p>
        </p:txBody>
      </p:sp>
    </p:spTree>
    <p:extLst>
      <p:ext uri="{BB962C8B-B14F-4D97-AF65-F5344CB8AC3E}">
        <p14:creationId xmlns:p14="http://schemas.microsoft.com/office/powerpoint/2010/main" val="109749022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8"/>
          <p:cNvSpPr txBox="1">
            <a:spLocks noGrp="1"/>
          </p:cNvSpPr>
          <p:nvPr>
            <p:ph type="ctrTitle"/>
          </p:nvPr>
        </p:nvSpPr>
        <p:spPr>
          <a:xfrm>
            <a:off x="1835708" y="1601825"/>
            <a:ext cx="8520600" cy="2052600"/>
          </a:xfrm>
          <a:prstGeom prst="rect">
            <a:avLst/>
          </a:prstGeom>
        </p:spPr>
        <p:txBody>
          <a:bodyPr spcFirstLastPara="1" vert="horz" wrap="square" lIns="91425" tIns="91425" rIns="91425" bIns="91425" anchor="b" anchorCtr="0">
            <a:normAutofit/>
            <a:scene3d>
              <a:camera prst="orthographicFront"/>
              <a:lightRig rig="soft" dir="t"/>
            </a:scene3d>
            <a:sp3d prstMaterial="softEdge">
              <a:bevelT w="25400" h="25400"/>
            </a:sp3d>
          </a:bodyPr>
          <a:lstStyle/>
          <a:p>
            <a:pPr algn="ctr">
              <a:spcBef>
                <a:spcPts val="0"/>
              </a:spcBef>
            </a:pPr>
            <a:r>
              <a:rPr lang="en" dirty="0"/>
              <a:t>Imagine a world where…</a:t>
            </a:r>
            <a:endParaRPr dirty="0"/>
          </a:p>
        </p:txBody>
      </p:sp>
      <p:sp>
        <p:nvSpPr>
          <p:cNvPr id="2" name="TextBox 1">
            <a:extLst>
              <a:ext uri="{FF2B5EF4-FFF2-40B4-BE49-F238E27FC236}">
                <a16:creationId xmlns:a16="http://schemas.microsoft.com/office/drawing/2014/main" id="{08AF821E-BBDD-E378-EC1E-A894421C9F3F}"/>
              </a:ext>
            </a:extLst>
          </p:cNvPr>
          <p:cNvSpPr txBox="1"/>
          <p:nvPr/>
        </p:nvSpPr>
        <p:spPr>
          <a:xfrm>
            <a:off x="1524000" y="6553200"/>
            <a:ext cx="2209800" cy="369332"/>
          </a:xfrm>
          <a:prstGeom prst="rect">
            <a:avLst/>
          </a:prstGeom>
          <a:noFill/>
        </p:spPr>
        <p:txBody>
          <a:bodyPr wrap="square" rtlCol="0">
            <a:spAutoFit/>
          </a:bodyPr>
          <a:lstStyle/>
          <a:p>
            <a:r>
              <a:rPr lang="en-US" dirty="0">
                <a:solidFill>
                  <a:prstClr val="white"/>
                </a:solidFill>
                <a:latin typeface="Lucida Sans Unicode"/>
              </a:rPr>
              <a:t>ACT Initiative</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85">
          <a:extLst>
            <a:ext uri="{FF2B5EF4-FFF2-40B4-BE49-F238E27FC236}">
              <a16:creationId xmlns:a16="http://schemas.microsoft.com/office/drawing/2014/main" id="{13F64562-77AF-0432-62CD-D1E4F8621015}"/>
            </a:ext>
          </a:extLst>
        </p:cNvPr>
        <p:cNvGrpSpPr/>
        <p:nvPr/>
      </p:nvGrpSpPr>
      <p:grpSpPr>
        <a:xfrm>
          <a:off x="0" y="0"/>
          <a:ext cx="0" cy="0"/>
          <a:chOff x="0" y="0"/>
          <a:chExt cx="0" cy="0"/>
        </a:xfrm>
      </p:grpSpPr>
      <p:sp>
        <p:nvSpPr>
          <p:cNvPr id="86" name="Google Shape;86;p19">
            <a:extLst>
              <a:ext uri="{FF2B5EF4-FFF2-40B4-BE49-F238E27FC236}">
                <a16:creationId xmlns:a16="http://schemas.microsoft.com/office/drawing/2014/main" id="{9AC149C0-1CA2-30B5-7BEC-EB8A56737856}"/>
              </a:ext>
            </a:extLst>
          </p:cNvPr>
          <p:cNvSpPr txBox="1">
            <a:spLocks noGrp="1"/>
          </p:cNvSpPr>
          <p:nvPr>
            <p:ph type="title"/>
          </p:nvPr>
        </p:nvSpPr>
        <p:spPr>
          <a:xfrm>
            <a:off x="2071080" y="575756"/>
            <a:ext cx="6777732" cy="719644"/>
          </a:xfrm>
          <a:prstGeom prst="rect">
            <a:avLst/>
          </a:prstGeom>
          <a:noFill/>
          <a:ln>
            <a:noFill/>
          </a:ln>
        </p:spPr>
        <p:txBody>
          <a:bodyPr spcFirstLastPara="1" vert="horz" wrap="square" lIns="0" tIns="0" rIns="0" bIns="0" rtlCol="0" anchor="b" anchorCtr="0">
            <a:normAutofit/>
            <a:scene3d>
              <a:camera prst="orthographicFront"/>
              <a:lightRig rig="soft" dir="t"/>
            </a:scene3d>
            <a:sp3d prstMaterial="softEdge">
              <a:bevelT w="25400" h="25400"/>
            </a:sp3d>
          </a:bodyPr>
          <a:lstStyle/>
          <a:p>
            <a:pPr>
              <a:lnSpc>
                <a:spcPct val="80000"/>
              </a:lnSpc>
              <a:spcBef>
                <a:spcPts val="0"/>
              </a:spcBef>
            </a:pPr>
            <a:r>
              <a:rPr lang="en" sz="3200" dirty="0"/>
              <a:t>Future patient experience</a:t>
            </a:r>
            <a:endParaRPr sz="3600" dirty="0"/>
          </a:p>
        </p:txBody>
      </p:sp>
      <p:sp>
        <p:nvSpPr>
          <p:cNvPr id="87" name="Google Shape;87;p19">
            <a:extLst>
              <a:ext uri="{FF2B5EF4-FFF2-40B4-BE49-F238E27FC236}">
                <a16:creationId xmlns:a16="http://schemas.microsoft.com/office/drawing/2014/main" id="{5FC33DDF-91FC-3EA9-2EC0-F085F0107539}"/>
              </a:ext>
            </a:extLst>
          </p:cNvPr>
          <p:cNvSpPr txBox="1">
            <a:spLocks noGrp="1"/>
          </p:cNvSpPr>
          <p:nvPr>
            <p:ph type="sldNum" idx="4294967295"/>
          </p:nvPr>
        </p:nvSpPr>
        <p:spPr>
          <a:xfrm>
            <a:off x="10134600" y="8070851"/>
            <a:ext cx="2743200" cy="365125"/>
          </a:xfrm>
          <a:prstGeom prst="rect">
            <a:avLst/>
          </a:prstGeom>
          <a:noFill/>
          <a:ln>
            <a:noFill/>
          </a:ln>
        </p:spPr>
        <p:txBody>
          <a:bodyPr spcFirstLastPara="1" vert="horz" wrap="square" lIns="91425" tIns="45700" rIns="91425" bIns="45700" anchor="ctr" anchorCtr="0">
            <a:norm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200" b="0" i="0" u="none" strike="noStrike" kern="1200" cap="none" spc="0" normalizeH="0" baseline="0" noProof="0">
                <a:ln>
                  <a:noFill/>
                </a:ln>
                <a:solidFill>
                  <a:srgbClr val="888888"/>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sz="1200" b="0" i="0" u="none" strike="noStrike" kern="1200" cap="none" spc="0" normalizeH="0" baseline="0" noProof="0">
              <a:ln>
                <a:noFill/>
              </a:ln>
              <a:solidFill>
                <a:srgbClr val="888888"/>
              </a:solidFill>
              <a:effectLst/>
              <a:uLnTx/>
              <a:uFillTx/>
              <a:latin typeface="Arial"/>
              <a:ea typeface="Arial"/>
              <a:cs typeface="Arial"/>
              <a:sym typeface="Arial"/>
            </a:endParaRPr>
          </a:p>
        </p:txBody>
      </p:sp>
      <p:pic>
        <p:nvPicPr>
          <p:cNvPr id="88" name="Google Shape;88;p19">
            <a:extLst>
              <a:ext uri="{FF2B5EF4-FFF2-40B4-BE49-F238E27FC236}">
                <a16:creationId xmlns:a16="http://schemas.microsoft.com/office/drawing/2014/main" id="{127F2C7A-C3C4-F33F-BC39-ECA4534DEB84}"/>
              </a:ext>
            </a:extLst>
          </p:cNvPr>
          <p:cNvPicPr preferRelativeResize="0"/>
          <p:nvPr/>
        </p:nvPicPr>
        <p:blipFill rotWithShape="1">
          <a:blip r:embed="rId3">
            <a:alphaModFix/>
          </a:blip>
          <a:srcRect/>
          <a:stretch/>
        </p:blipFill>
        <p:spPr>
          <a:xfrm>
            <a:off x="1788624" y="1929374"/>
            <a:ext cx="2882700" cy="3550700"/>
          </a:xfrm>
          <a:prstGeom prst="rect">
            <a:avLst/>
          </a:prstGeom>
          <a:noFill/>
          <a:ln>
            <a:noFill/>
          </a:ln>
        </p:spPr>
      </p:pic>
      <p:sp>
        <p:nvSpPr>
          <p:cNvPr id="89" name="Google Shape;89;p19">
            <a:extLst>
              <a:ext uri="{FF2B5EF4-FFF2-40B4-BE49-F238E27FC236}">
                <a16:creationId xmlns:a16="http://schemas.microsoft.com/office/drawing/2014/main" id="{FFCBB167-AB33-2E1E-82D3-398B6260C0D8}"/>
              </a:ext>
            </a:extLst>
          </p:cNvPr>
          <p:cNvSpPr txBox="1"/>
          <p:nvPr/>
        </p:nvSpPr>
        <p:spPr>
          <a:xfrm>
            <a:off x="5425129" y="2306986"/>
            <a:ext cx="5102795" cy="2369839"/>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1800"/>
              </a:spcAft>
              <a:buClrTx/>
              <a:buSzTx/>
              <a:buFontTx/>
              <a:buNone/>
              <a:tabLst/>
              <a:defRPr/>
            </a:pPr>
            <a:r>
              <a:rPr kumimoji="0" lang="en" sz="28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Focus = </a:t>
            </a:r>
            <a:r>
              <a:rPr kumimoji="0" lang="en" sz="280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Patient Health Goals</a:t>
            </a:r>
          </a:p>
          <a:p>
            <a:pPr marL="342900" marR="0" lvl="0" indent="-342900" algn="l" defTabSz="9144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lang="en-US" sz="2000" dirty="0">
                <a:solidFill>
                  <a:prstClr val="black"/>
                </a:solidFill>
                <a:latin typeface="Arial" panose="020B0604020202020204" pitchFamily="34" charset="0"/>
                <a:cs typeface="Arial" panose="020B0604020202020204" pitchFamily="34" charset="0"/>
              </a:rPr>
              <a:t>Driven by </a:t>
            </a:r>
            <a:r>
              <a:rPr lang="en-US" sz="2000" i="1" dirty="0">
                <a:solidFill>
                  <a:prstClr val="black"/>
                </a:solidFill>
                <a:latin typeface="Arial" panose="020B0604020202020204" pitchFamily="34" charset="0"/>
                <a:cs typeface="Arial" panose="020B0604020202020204" pitchFamily="34" charset="0"/>
              </a:rPr>
              <a:t>patient</a:t>
            </a:r>
            <a:r>
              <a:rPr lang="en-US" sz="2000" dirty="0">
                <a:solidFill>
                  <a:prstClr val="black"/>
                </a:solidFill>
                <a:latin typeface="Arial" panose="020B0604020202020204" pitchFamily="34" charset="0"/>
                <a:cs typeface="Arial" panose="020B0604020202020204" pitchFamily="34" charset="0"/>
              </a:rPr>
              <a:t> needs / values</a:t>
            </a:r>
            <a:endParaRPr lang="en" sz="2000" dirty="0">
              <a:solidFill>
                <a:prstClr val="black"/>
              </a:solidFill>
              <a:latin typeface="Arial" panose="020B0604020202020204" pitchFamily="34" charset="0"/>
              <a:cs typeface="Arial" panose="020B0604020202020204" pitchFamily="34" charset="0"/>
            </a:endParaRPr>
          </a:p>
          <a:p>
            <a:pPr marL="342900" indent="-342900">
              <a:spcAft>
                <a:spcPts val="1800"/>
              </a:spcAft>
              <a:buFont typeface="Arial" panose="020B0604020202020204" pitchFamily="34" charset="0"/>
              <a:buChar char="•"/>
              <a:defRPr/>
            </a:pPr>
            <a:r>
              <a:rPr lang="en" sz="2000" i="1" dirty="0">
                <a:solidFill>
                  <a:prstClr val="black"/>
                </a:solidFill>
                <a:latin typeface="Arial" panose="020B0604020202020204" pitchFamily="34" charset="0"/>
                <a:cs typeface="Arial" panose="020B0604020202020204" pitchFamily="34" charset="0"/>
              </a:rPr>
              <a:t>Empowered</a:t>
            </a:r>
            <a:r>
              <a:rPr lang="en" sz="2000" dirty="0">
                <a:solidFill>
                  <a:prstClr val="black"/>
                </a:solidFill>
                <a:latin typeface="Arial" panose="020B0604020202020204" pitchFamily="34" charset="0"/>
                <a:cs typeface="Arial" panose="020B0604020202020204" pitchFamily="34" charset="0"/>
              </a:rPr>
              <a:t> for self management</a:t>
            </a:r>
            <a:endParaRPr lang="en-US" sz="2000" dirty="0">
              <a:solidFill>
                <a:prstClr val="black"/>
              </a:solidFill>
              <a:latin typeface="Arial" panose="020B0604020202020204" pitchFamily="34" charset="0"/>
              <a:cs typeface="Arial" panose="020B0604020202020204" pitchFamily="34" charset="0"/>
            </a:endParaRPr>
          </a:p>
          <a:p>
            <a:pPr marL="342900" indent="-342900">
              <a:spcAft>
                <a:spcPts val="1800"/>
              </a:spcAft>
              <a:buFont typeface="Arial" panose="020B0604020202020204" pitchFamily="34" charset="0"/>
              <a:buChar char="•"/>
              <a:defRPr/>
            </a:pPr>
            <a:r>
              <a:rPr lang="en-US" sz="2000" i="1" dirty="0">
                <a:solidFill>
                  <a:prstClr val="black"/>
                </a:solidFill>
                <a:latin typeface="Arial" panose="020B0604020202020204" pitchFamily="34" charset="0"/>
                <a:cs typeface="Arial" panose="020B0604020202020204" pitchFamily="34" charset="0"/>
              </a:rPr>
              <a:t>Coordinated</a:t>
            </a:r>
            <a:r>
              <a:rPr lang="en" sz="2000" i="1" dirty="0">
                <a:solidFill>
                  <a:prstClr val="black"/>
                </a:solidFill>
                <a:latin typeface="Arial" panose="020B0604020202020204" pitchFamily="34" charset="0"/>
                <a:cs typeface="Arial" panose="020B0604020202020204" pitchFamily="34" charset="0"/>
              </a:rPr>
              <a:t>, proactive</a:t>
            </a:r>
          </a:p>
        </p:txBody>
      </p:sp>
      <p:pic>
        <p:nvPicPr>
          <p:cNvPr id="90" name="Google Shape;90;p19">
            <a:extLst>
              <a:ext uri="{FF2B5EF4-FFF2-40B4-BE49-F238E27FC236}">
                <a16:creationId xmlns:a16="http://schemas.microsoft.com/office/drawing/2014/main" id="{B8E44E22-FE28-EC3D-9612-A33B6962882E}"/>
              </a:ext>
            </a:extLst>
          </p:cNvPr>
          <p:cNvPicPr preferRelativeResize="0"/>
          <p:nvPr/>
        </p:nvPicPr>
        <p:blipFill rotWithShape="1">
          <a:blip r:embed="rId4">
            <a:alphaModFix/>
          </a:blip>
          <a:srcRect/>
          <a:stretch/>
        </p:blipFill>
        <p:spPr>
          <a:xfrm>
            <a:off x="1924050" y="5750792"/>
            <a:ext cx="5102794" cy="249958"/>
          </a:xfrm>
          <a:prstGeom prst="rect">
            <a:avLst/>
          </a:prstGeom>
          <a:noFill/>
          <a:ln>
            <a:noFill/>
          </a:ln>
        </p:spPr>
      </p:pic>
      <p:sp>
        <p:nvSpPr>
          <p:cNvPr id="91" name="Google Shape;91;p19">
            <a:extLst>
              <a:ext uri="{FF2B5EF4-FFF2-40B4-BE49-F238E27FC236}">
                <a16:creationId xmlns:a16="http://schemas.microsoft.com/office/drawing/2014/main" id="{1CEEFB69-D331-C1F5-1BD9-5C789415CC9F}"/>
              </a:ext>
            </a:extLst>
          </p:cNvPr>
          <p:cNvSpPr txBox="1"/>
          <p:nvPr/>
        </p:nvSpPr>
        <p:spPr>
          <a:xfrm>
            <a:off x="9711071" y="5727317"/>
            <a:ext cx="413821" cy="176854"/>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900" b="1" i="0" u="none" strike="noStrike" kern="1200" cap="none" spc="0" normalizeH="0" baseline="0" noProof="0">
                <a:ln>
                  <a:noFill/>
                </a:ln>
                <a:solidFill>
                  <a:srgbClr val="FFFFFF"/>
                </a:solidFill>
                <a:effectLst/>
                <a:uLnTx/>
                <a:uFillTx/>
                <a:latin typeface="Roboto"/>
                <a:ea typeface="Roboto"/>
                <a:cs typeface="Roboto"/>
                <a:sym typeface="Roboto"/>
              </a:rPr>
              <a:pPr marL="0" marR="0" lvl="0" indent="0" algn="l" defTabSz="914400" rtl="0" eaLnBrk="1" fontAlgn="auto" latinLnBrk="0" hangingPunct="1">
                <a:lnSpc>
                  <a:spcPct val="100000"/>
                </a:lnSpc>
                <a:spcBef>
                  <a:spcPts val="0"/>
                </a:spcBef>
                <a:spcAft>
                  <a:spcPts val="0"/>
                </a:spcAft>
                <a:buClrTx/>
                <a:buSzTx/>
                <a:buFontTx/>
                <a:buNone/>
                <a:tabLst/>
                <a:defRPr/>
              </a:pPr>
              <a:t>51</a:t>
            </a:fld>
            <a:endParaRPr kumimoji="0" sz="900" b="1" i="0" u="none" strike="noStrike" kern="1200" cap="none" spc="0" normalizeH="0" baseline="0" noProof="0">
              <a:ln>
                <a:noFill/>
              </a:ln>
              <a:solidFill>
                <a:srgbClr val="FFFFFF"/>
              </a:solidFill>
              <a:effectLst/>
              <a:uLnTx/>
              <a:uFillTx/>
              <a:latin typeface="Roboto"/>
              <a:ea typeface="Roboto"/>
              <a:cs typeface="Roboto"/>
              <a:sym typeface="Roboto"/>
            </a:endParaRPr>
          </a:p>
        </p:txBody>
      </p:sp>
      <p:sp>
        <p:nvSpPr>
          <p:cNvPr id="2" name="TextBox 1">
            <a:extLst>
              <a:ext uri="{FF2B5EF4-FFF2-40B4-BE49-F238E27FC236}">
                <a16:creationId xmlns:a16="http://schemas.microsoft.com/office/drawing/2014/main" id="{06DA18AC-21A6-117D-31E7-2A4B593E1DC2}"/>
              </a:ext>
            </a:extLst>
          </p:cNvPr>
          <p:cNvSpPr txBox="1"/>
          <p:nvPr/>
        </p:nvSpPr>
        <p:spPr>
          <a:xfrm>
            <a:off x="1759174" y="5263545"/>
            <a:ext cx="1136426" cy="18466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Pts val="900"/>
              <a:buFontTx/>
              <a:buNone/>
              <a:tabLst/>
              <a:defRPr/>
            </a:pPr>
            <a:r>
              <a:rPr kumimoji="0" lang="en-US" sz="600" b="0" i="0" u="none" strike="noStrike" kern="1200" cap="none" spc="0" normalizeH="0" baseline="0" noProof="0" dirty="0">
                <a:ln>
                  <a:noFill/>
                </a:ln>
                <a:solidFill>
                  <a:prstClr val="black"/>
                </a:solidFill>
                <a:effectLst/>
                <a:uLnTx/>
                <a:uFillTx/>
                <a:latin typeface="Arial"/>
                <a:ea typeface="Arial"/>
                <a:cs typeface="Arial"/>
                <a:sym typeface="Arial"/>
              </a:rPr>
              <a:t>Images credit: </a:t>
            </a:r>
            <a:r>
              <a:rPr kumimoji="0" lang="en-US" sz="600" b="0" i="0" u="sng" strike="noStrike" kern="1200" cap="none" spc="0" normalizeH="0" baseline="0" noProof="0" dirty="0">
                <a:ln>
                  <a:noFill/>
                </a:ln>
                <a:solidFill>
                  <a:srgbClr val="FF8119"/>
                </a:solidFill>
                <a:effectLst/>
                <a:uLnTx/>
                <a:uFillTx/>
                <a:latin typeface="Arial"/>
                <a:ea typeface="+mn-ea"/>
                <a:cs typeface="Arial"/>
                <a:sym typeface="Arial"/>
                <a:hlinkClick r:id="rId5">
                  <a:extLst>
                    <a:ext uri="{A12FA001-AC4F-418D-AE19-62706E023703}">
                      <ahyp:hlinkClr xmlns:ahyp="http://schemas.microsoft.com/office/drawing/2018/hyperlinkcolor" val="tx"/>
                    </a:ext>
                  </a:extLst>
                </a:hlinkClick>
              </a:rPr>
              <a:t>ACTS</a:t>
            </a:r>
            <a:endParaRPr kumimoji="0" lang="en-US" sz="600" b="0" i="0" u="none" strike="noStrike" kern="1200" cap="none" spc="0" normalizeH="0" baseline="0" noProof="0" dirty="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356186562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95">
          <a:extLst>
            <a:ext uri="{FF2B5EF4-FFF2-40B4-BE49-F238E27FC236}">
              <a16:creationId xmlns:a16="http://schemas.microsoft.com/office/drawing/2014/main" id="{E5624F07-8413-75AB-76E0-0AC4FA5A77E3}"/>
            </a:ext>
          </a:extLst>
        </p:cNvPr>
        <p:cNvGrpSpPr/>
        <p:nvPr/>
      </p:nvGrpSpPr>
      <p:grpSpPr>
        <a:xfrm>
          <a:off x="0" y="0"/>
          <a:ext cx="0" cy="0"/>
          <a:chOff x="0" y="0"/>
          <a:chExt cx="0" cy="0"/>
        </a:xfrm>
      </p:grpSpPr>
      <p:sp>
        <p:nvSpPr>
          <p:cNvPr id="96" name="Google Shape;96;p20">
            <a:extLst>
              <a:ext uri="{FF2B5EF4-FFF2-40B4-BE49-F238E27FC236}">
                <a16:creationId xmlns:a16="http://schemas.microsoft.com/office/drawing/2014/main" id="{FC1FFDFD-BCA3-741D-C256-5C2E072EB23A}"/>
              </a:ext>
            </a:extLst>
          </p:cNvPr>
          <p:cNvSpPr txBox="1">
            <a:spLocks noGrp="1"/>
          </p:cNvSpPr>
          <p:nvPr>
            <p:ph type="title"/>
          </p:nvPr>
        </p:nvSpPr>
        <p:spPr>
          <a:xfrm>
            <a:off x="2071080" y="533400"/>
            <a:ext cx="7639990" cy="719644"/>
          </a:xfrm>
          <a:prstGeom prst="rect">
            <a:avLst/>
          </a:prstGeom>
          <a:noFill/>
          <a:ln>
            <a:noFill/>
          </a:ln>
        </p:spPr>
        <p:txBody>
          <a:bodyPr spcFirstLastPara="1" vert="horz" wrap="square" lIns="0" tIns="0" rIns="0" bIns="0" rtlCol="0" anchor="b" anchorCtr="0">
            <a:normAutofit/>
            <a:scene3d>
              <a:camera prst="orthographicFront"/>
              <a:lightRig rig="soft" dir="t"/>
            </a:scene3d>
            <a:sp3d prstMaterial="softEdge">
              <a:bevelT w="25400" h="25400"/>
            </a:sp3d>
          </a:bodyPr>
          <a:lstStyle/>
          <a:p>
            <a:pPr>
              <a:lnSpc>
                <a:spcPct val="80000"/>
              </a:lnSpc>
              <a:spcBef>
                <a:spcPts val="0"/>
              </a:spcBef>
            </a:pPr>
            <a:r>
              <a:rPr lang="en" dirty="0"/>
              <a:t>Future care team experience</a:t>
            </a:r>
            <a:endParaRPr dirty="0"/>
          </a:p>
        </p:txBody>
      </p:sp>
      <p:sp>
        <p:nvSpPr>
          <p:cNvPr id="97" name="Google Shape;97;p20">
            <a:extLst>
              <a:ext uri="{FF2B5EF4-FFF2-40B4-BE49-F238E27FC236}">
                <a16:creationId xmlns:a16="http://schemas.microsoft.com/office/drawing/2014/main" id="{055E0BF0-6CD6-4F6A-A5C6-35804F40C827}"/>
              </a:ext>
            </a:extLst>
          </p:cNvPr>
          <p:cNvSpPr txBox="1">
            <a:spLocks noGrp="1"/>
          </p:cNvSpPr>
          <p:nvPr>
            <p:ph type="sldNum" idx="4294967295"/>
          </p:nvPr>
        </p:nvSpPr>
        <p:spPr>
          <a:xfrm>
            <a:off x="10134600" y="8070851"/>
            <a:ext cx="2743200" cy="365125"/>
          </a:xfrm>
          <a:prstGeom prst="rect">
            <a:avLst/>
          </a:prstGeom>
          <a:noFill/>
          <a:ln>
            <a:noFill/>
          </a:ln>
        </p:spPr>
        <p:txBody>
          <a:bodyPr spcFirstLastPara="1" vert="horz" wrap="square" lIns="91425" tIns="45700" rIns="91425" bIns="45700" anchor="ctr" anchorCtr="0">
            <a:norm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200" b="0" i="0" u="none" strike="noStrike" kern="1200" cap="none" spc="0" normalizeH="0" baseline="0" noProof="0">
                <a:ln>
                  <a:noFill/>
                </a:ln>
                <a:solidFill>
                  <a:srgbClr val="888888"/>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sz="1200" b="0" i="0" u="none" strike="noStrike" kern="1200" cap="none" spc="0" normalizeH="0" baseline="0" noProof="0">
              <a:ln>
                <a:noFill/>
              </a:ln>
              <a:solidFill>
                <a:srgbClr val="888888"/>
              </a:solidFill>
              <a:effectLst/>
              <a:uLnTx/>
              <a:uFillTx/>
              <a:latin typeface="Arial"/>
              <a:ea typeface="Arial"/>
              <a:cs typeface="Arial"/>
              <a:sym typeface="Arial"/>
            </a:endParaRPr>
          </a:p>
        </p:txBody>
      </p:sp>
      <p:pic>
        <p:nvPicPr>
          <p:cNvPr id="98" name="Google Shape;98;p20">
            <a:extLst>
              <a:ext uri="{FF2B5EF4-FFF2-40B4-BE49-F238E27FC236}">
                <a16:creationId xmlns:a16="http://schemas.microsoft.com/office/drawing/2014/main" id="{26178708-1BEF-7EB2-1594-A4632320C0C2}"/>
              </a:ext>
            </a:extLst>
          </p:cNvPr>
          <p:cNvPicPr preferRelativeResize="0"/>
          <p:nvPr/>
        </p:nvPicPr>
        <p:blipFill rotWithShape="1">
          <a:blip r:embed="rId3">
            <a:alphaModFix/>
          </a:blip>
          <a:srcRect/>
          <a:stretch/>
        </p:blipFill>
        <p:spPr>
          <a:xfrm>
            <a:off x="788468" y="1825037"/>
            <a:ext cx="2415864" cy="3906066"/>
          </a:xfrm>
          <a:prstGeom prst="rect">
            <a:avLst/>
          </a:prstGeom>
          <a:noFill/>
          <a:ln>
            <a:noFill/>
          </a:ln>
        </p:spPr>
      </p:pic>
      <p:sp>
        <p:nvSpPr>
          <p:cNvPr id="99" name="Google Shape;99;p20">
            <a:extLst>
              <a:ext uri="{FF2B5EF4-FFF2-40B4-BE49-F238E27FC236}">
                <a16:creationId xmlns:a16="http://schemas.microsoft.com/office/drawing/2014/main" id="{0E2F1DDD-A687-8A2C-4875-56E6A4E1C064}"/>
              </a:ext>
            </a:extLst>
          </p:cNvPr>
          <p:cNvSpPr txBox="1"/>
          <p:nvPr/>
        </p:nvSpPr>
        <p:spPr>
          <a:xfrm>
            <a:off x="3705727" y="2244080"/>
            <a:ext cx="7469204" cy="2369839"/>
          </a:xfrm>
          <a:prstGeom prst="rect">
            <a:avLst/>
          </a:prstGeom>
          <a:noFill/>
          <a:ln>
            <a:noFill/>
          </a:ln>
        </p:spPr>
        <p:txBody>
          <a:bodyPr spcFirstLastPara="1" wrap="square" lIns="91425" tIns="45700" rIns="91425" bIns="45700" anchor="t" anchorCtr="0">
            <a:spAutoFit/>
          </a:bodyPr>
          <a:lstStyle/>
          <a:p>
            <a:pPr>
              <a:spcAft>
                <a:spcPts val="1800"/>
              </a:spcAft>
              <a:defRPr/>
            </a:pPr>
            <a:r>
              <a:rPr lang="en-US" sz="2800" dirty="0">
                <a:solidFill>
                  <a:prstClr val="black"/>
                </a:solidFill>
                <a:latin typeface="Arial" panose="020B0604020202020204" pitchFamily="34" charset="0"/>
                <a:cs typeface="Arial" panose="020B0604020202020204" pitchFamily="34" charset="0"/>
              </a:rPr>
              <a:t>Professional </a:t>
            </a:r>
            <a:r>
              <a:rPr lang="en-US" sz="2800" i="1" dirty="0">
                <a:solidFill>
                  <a:prstClr val="black"/>
                </a:solidFill>
                <a:latin typeface="Arial" panose="020B0604020202020204" pitchFamily="34" charset="0"/>
                <a:cs typeface="Arial" panose="020B0604020202020204" pitchFamily="34" charset="0"/>
              </a:rPr>
              <a:t>Joy</a:t>
            </a:r>
            <a:r>
              <a:rPr lang="en-US" sz="2800" dirty="0">
                <a:solidFill>
                  <a:prstClr val="black"/>
                </a:solidFill>
                <a:latin typeface="Arial" panose="020B0604020202020204" pitchFamily="34" charset="0"/>
                <a:cs typeface="Arial" panose="020B0604020202020204" pitchFamily="34" charset="0"/>
              </a:rPr>
              <a:t> Restored</a:t>
            </a:r>
          </a:p>
          <a:p>
            <a:pPr marL="342900" indent="-342900">
              <a:spcAft>
                <a:spcPts val="1800"/>
              </a:spcAft>
              <a:buFont typeface="Arial" panose="020B0604020202020204" pitchFamily="34" charset="0"/>
              <a:buChar char="•"/>
              <a:defRPr/>
            </a:pPr>
            <a:r>
              <a:rPr lang="en-US" sz="2000" dirty="0">
                <a:solidFill>
                  <a:prstClr val="black"/>
                </a:solidFill>
                <a:latin typeface="Arial" panose="020B0604020202020204" pitchFamily="34" charset="0"/>
                <a:cs typeface="Arial" panose="020B0604020202020204" pitchFamily="34" charset="0"/>
              </a:rPr>
              <a:t>Workflows are efficient, effective, </a:t>
            </a:r>
            <a:r>
              <a:rPr lang="en-US" sz="2000" i="1" dirty="0">
                <a:solidFill>
                  <a:prstClr val="black"/>
                </a:solidFill>
                <a:latin typeface="Arial" panose="020B0604020202020204" pitchFamily="34" charset="0"/>
                <a:cs typeface="Arial" panose="020B0604020202020204" pitchFamily="34" charset="0"/>
              </a:rPr>
              <a:t>well-supported</a:t>
            </a:r>
          </a:p>
          <a:p>
            <a:pPr marL="342900" indent="-342900">
              <a:spcAft>
                <a:spcPts val="1800"/>
              </a:spcAft>
              <a:buFont typeface="Arial" panose="020B0604020202020204" pitchFamily="34" charset="0"/>
              <a:buChar char="•"/>
              <a:defRPr/>
            </a:pPr>
            <a:r>
              <a:rPr lang="en-US" sz="2000" i="1" dirty="0">
                <a:solidFill>
                  <a:prstClr val="black"/>
                </a:solidFill>
                <a:latin typeface="Arial" panose="020B0604020202020204" pitchFamily="34" charset="0"/>
                <a:cs typeface="Arial" panose="020B0604020202020204" pitchFamily="34" charset="0"/>
              </a:rPr>
              <a:t>Appropriate</a:t>
            </a:r>
            <a:r>
              <a:rPr lang="en-US" sz="2000" dirty="0">
                <a:solidFill>
                  <a:prstClr val="black"/>
                </a:solidFill>
                <a:latin typeface="Arial" panose="020B0604020202020204" pitchFamily="34" charset="0"/>
                <a:cs typeface="Arial" panose="020B0604020202020204" pitchFamily="34" charset="0"/>
              </a:rPr>
              <a:t> decisions / actions evidence-informed, </a:t>
            </a:r>
            <a:r>
              <a:rPr lang="en-US" sz="2000" i="1" dirty="0">
                <a:solidFill>
                  <a:prstClr val="black"/>
                </a:solidFill>
                <a:latin typeface="Arial" panose="020B0604020202020204" pitchFamily="34" charset="0"/>
                <a:cs typeface="Arial" panose="020B0604020202020204" pitchFamily="34" charset="0"/>
              </a:rPr>
              <a:t>easier</a:t>
            </a:r>
          </a:p>
          <a:p>
            <a:pPr marL="342900" indent="-342900">
              <a:spcAft>
                <a:spcPts val="1800"/>
              </a:spcAft>
              <a:buFont typeface="Arial" panose="020B0604020202020204" pitchFamily="34" charset="0"/>
              <a:buChar char="•"/>
              <a:defRPr/>
            </a:pPr>
            <a:r>
              <a:rPr lang="en-US" sz="2000" dirty="0">
                <a:solidFill>
                  <a:prstClr val="black"/>
                </a:solidFill>
                <a:latin typeface="Arial" panose="020B0604020202020204" pitchFamily="34" charset="0"/>
                <a:cs typeface="Arial" panose="020B0604020202020204" pitchFamily="34" charset="0"/>
              </a:rPr>
              <a:t>Everyone working at ‘top of license’</a:t>
            </a:r>
          </a:p>
        </p:txBody>
      </p:sp>
      <p:pic>
        <p:nvPicPr>
          <p:cNvPr id="100" name="Google Shape;100;p20">
            <a:extLst>
              <a:ext uri="{FF2B5EF4-FFF2-40B4-BE49-F238E27FC236}">
                <a16:creationId xmlns:a16="http://schemas.microsoft.com/office/drawing/2014/main" id="{8C73DBEF-B7D9-532B-33E2-616867A3A833}"/>
              </a:ext>
            </a:extLst>
          </p:cNvPr>
          <p:cNvPicPr preferRelativeResize="0"/>
          <p:nvPr/>
        </p:nvPicPr>
        <p:blipFill rotWithShape="1">
          <a:blip r:embed="rId4">
            <a:alphaModFix/>
          </a:blip>
          <a:srcRect/>
          <a:stretch/>
        </p:blipFill>
        <p:spPr>
          <a:xfrm>
            <a:off x="1924050" y="5750792"/>
            <a:ext cx="5102794" cy="249958"/>
          </a:xfrm>
          <a:prstGeom prst="rect">
            <a:avLst/>
          </a:prstGeom>
          <a:noFill/>
          <a:ln>
            <a:noFill/>
          </a:ln>
        </p:spPr>
      </p:pic>
      <p:sp>
        <p:nvSpPr>
          <p:cNvPr id="101" name="Google Shape;101;p20">
            <a:extLst>
              <a:ext uri="{FF2B5EF4-FFF2-40B4-BE49-F238E27FC236}">
                <a16:creationId xmlns:a16="http://schemas.microsoft.com/office/drawing/2014/main" id="{47B58EFF-1A61-F29D-8FC9-A07A0BA1E784}"/>
              </a:ext>
            </a:extLst>
          </p:cNvPr>
          <p:cNvSpPr txBox="1"/>
          <p:nvPr/>
        </p:nvSpPr>
        <p:spPr>
          <a:xfrm>
            <a:off x="9711071" y="5727317"/>
            <a:ext cx="413821" cy="176854"/>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900" b="1" i="0" u="none" strike="noStrike" kern="1200" cap="none" spc="0" normalizeH="0" baseline="0" noProof="0">
                <a:ln>
                  <a:noFill/>
                </a:ln>
                <a:solidFill>
                  <a:srgbClr val="FFFFFF"/>
                </a:solidFill>
                <a:effectLst/>
                <a:uLnTx/>
                <a:uFillTx/>
                <a:latin typeface="Roboto"/>
                <a:ea typeface="Roboto"/>
                <a:cs typeface="Roboto"/>
                <a:sym typeface="Roboto"/>
              </a:rPr>
              <a:pPr marL="0" marR="0" lvl="0" indent="0" algn="l" defTabSz="914400" rtl="0" eaLnBrk="1" fontAlgn="auto" latinLnBrk="0" hangingPunct="1">
                <a:lnSpc>
                  <a:spcPct val="100000"/>
                </a:lnSpc>
                <a:spcBef>
                  <a:spcPts val="0"/>
                </a:spcBef>
                <a:spcAft>
                  <a:spcPts val="0"/>
                </a:spcAft>
                <a:buClrTx/>
                <a:buSzTx/>
                <a:buFontTx/>
                <a:buNone/>
                <a:tabLst/>
                <a:defRPr/>
              </a:pPr>
              <a:t>52</a:t>
            </a:fld>
            <a:endParaRPr kumimoji="0" sz="900" b="1" i="0" u="none" strike="noStrike" kern="1200" cap="none" spc="0" normalizeH="0" baseline="0" noProof="0">
              <a:ln>
                <a:noFill/>
              </a:ln>
              <a:solidFill>
                <a:srgbClr val="FFFFFF"/>
              </a:solidFill>
              <a:effectLst/>
              <a:uLnTx/>
              <a:uFillTx/>
              <a:latin typeface="Roboto"/>
              <a:ea typeface="Roboto"/>
              <a:cs typeface="Roboto"/>
              <a:sym typeface="Roboto"/>
            </a:endParaRPr>
          </a:p>
        </p:txBody>
      </p:sp>
      <p:sp>
        <p:nvSpPr>
          <p:cNvPr id="2" name="TextBox 1">
            <a:extLst>
              <a:ext uri="{FF2B5EF4-FFF2-40B4-BE49-F238E27FC236}">
                <a16:creationId xmlns:a16="http://schemas.microsoft.com/office/drawing/2014/main" id="{2FF7EB37-16D0-E9E7-199E-716DDBDF7677}"/>
              </a:ext>
            </a:extLst>
          </p:cNvPr>
          <p:cNvSpPr txBox="1"/>
          <p:nvPr/>
        </p:nvSpPr>
        <p:spPr>
          <a:xfrm>
            <a:off x="1905000" y="5542651"/>
            <a:ext cx="1136426" cy="18466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Pts val="900"/>
              <a:buFontTx/>
              <a:buNone/>
              <a:tabLst/>
              <a:defRPr/>
            </a:pPr>
            <a:r>
              <a:rPr kumimoji="0" lang="en-US" sz="600" b="0" i="0" u="none" strike="noStrike" kern="1200" cap="none" spc="0" normalizeH="0" baseline="0" noProof="0" dirty="0">
                <a:ln>
                  <a:noFill/>
                </a:ln>
                <a:solidFill>
                  <a:prstClr val="black"/>
                </a:solidFill>
                <a:effectLst/>
                <a:uLnTx/>
                <a:uFillTx/>
                <a:latin typeface="Arial"/>
                <a:ea typeface="Arial"/>
                <a:cs typeface="Arial"/>
                <a:sym typeface="Arial"/>
              </a:rPr>
              <a:t>Images credit: </a:t>
            </a:r>
            <a:r>
              <a:rPr kumimoji="0" lang="en-US" sz="600" b="0" i="0" u="sng" strike="noStrike" kern="1200" cap="none" spc="0" normalizeH="0" baseline="0" noProof="0" dirty="0">
                <a:ln>
                  <a:noFill/>
                </a:ln>
                <a:solidFill>
                  <a:srgbClr val="FF8119"/>
                </a:solidFill>
                <a:effectLst/>
                <a:uLnTx/>
                <a:uFillTx/>
                <a:latin typeface="Arial"/>
                <a:ea typeface="+mn-ea"/>
                <a:cs typeface="Arial"/>
                <a:sym typeface="Arial"/>
                <a:hlinkClick r:id="rId5">
                  <a:extLst>
                    <a:ext uri="{A12FA001-AC4F-418D-AE19-62706E023703}">
                      <ahyp:hlinkClr xmlns:ahyp="http://schemas.microsoft.com/office/drawing/2018/hyperlinkcolor" val="tx"/>
                    </a:ext>
                  </a:extLst>
                </a:hlinkClick>
              </a:rPr>
              <a:t>ACTS</a:t>
            </a:r>
            <a:endParaRPr kumimoji="0" lang="en-US" sz="600" b="0" i="0" u="none" strike="noStrike" kern="1200" cap="none" spc="0" normalizeH="0" baseline="0" noProof="0" dirty="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119317385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070BD233-DB75-C293-F3C2-751E1EE3ACF7}"/>
            </a:ext>
          </a:extLst>
        </p:cNvPr>
        <p:cNvGrpSpPr/>
        <p:nvPr/>
      </p:nvGrpSpPr>
      <p:grpSpPr>
        <a:xfrm>
          <a:off x="0" y="0"/>
          <a:ext cx="0" cy="0"/>
          <a:chOff x="0" y="0"/>
          <a:chExt cx="0" cy="0"/>
        </a:xfrm>
      </p:grpSpPr>
      <p:sp>
        <p:nvSpPr>
          <p:cNvPr id="106" name="Google Shape;106;p21">
            <a:extLst>
              <a:ext uri="{FF2B5EF4-FFF2-40B4-BE49-F238E27FC236}">
                <a16:creationId xmlns:a16="http://schemas.microsoft.com/office/drawing/2014/main" id="{8FA341C8-813C-C0A0-3EC6-53E849ABF95F}"/>
              </a:ext>
            </a:extLst>
          </p:cNvPr>
          <p:cNvSpPr txBox="1">
            <a:spLocks noGrp="1"/>
          </p:cNvSpPr>
          <p:nvPr>
            <p:ph type="title"/>
          </p:nvPr>
        </p:nvSpPr>
        <p:spPr>
          <a:xfrm>
            <a:off x="2071074" y="339616"/>
            <a:ext cx="7956000" cy="1261884"/>
          </a:xfrm>
          <a:prstGeom prst="rect">
            <a:avLst/>
          </a:prstGeom>
        </p:spPr>
        <p:txBody>
          <a:bodyPr spcFirstLastPara="1" vert="horz" wrap="square" lIns="0" tIns="0" rIns="0" bIns="0" rtlCol="0" anchor="b" anchorCtr="0">
            <a:spAutoFit/>
            <a:scene3d>
              <a:camera prst="orthographicFront"/>
              <a:lightRig rig="soft" dir="t"/>
            </a:scene3d>
            <a:sp3d prstMaterial="softEdge">
              <a:bevelT w="25400" h="25400"/>
            </a:sp3d>
          </a:bodyPr>
          <a:lstStyle/>
          <a:p>
            <a:pPr>
              <a:spcBef>
                <a:spcPts val="0"/>
              </a:spcBef>
            </a:pPr>
            <a:r>
              <a:rPr lang="en" dirty="0"/>
              <a:t>Future Care Delivery Organization Experience</a:t>
            </a:r>
            <a:endParaRPr dirty="0"/>
          </a:p>
        </p:txBody>
      </p:sp>
      <p:pic>
        <p:nvPicPr>
          <p:cNvPr id="107" name="Google Shape;107;p21">
            <a:extLst>
              <a:ext uri="{FF2B5EF4-FFF2-40B4-BE49-F238E27FC236}">
                <a16:creationId xmlns:a16="http://schemas.microsoft.com/office/drawing/2014/main" id="{AF925659-E1A3-1A04-FD60-3165F33C89A4}"/>
              </a:ext>
            </a:extLst>
          </p:cNvPr>
          <p:cNvPicPr preferRelativeResize="0"/>
          <p:nvPr/>
        </p:nvPicPr>
        <p:blipFill>
          <a:blip r:embed="rId3">
            <a:alphaModFix/>
          </a:blip>
          <a:stretch>
            <a:fillRect/>
          </a:stretch>
        </p:blipFill>
        <p:spPr>
          <a:xfrm>
            <a:off x="776687" y="2153654"/>
            <a:ext cx="2588774" cy="3275375"/>
          </a:xfrm>
          <a:prstGeom prst="rect">
            <a:avLst/>
          </a:prstGeom>
          <a:noFill/>
          <a:ln w="9525" cap="flat" cmpd="sng">
            <a:solidFill>
              <a:schemeClr val="dk2"/>
            </a:solidFill>
            <a:prstDash val="solid"/>
            <a:round/>
            <a:headEnd type="none" w="sm" len="sm"/>
            <a:tailEnd type="none" w="sm" len="sm"/>
          </a:ln>
        </p:spPr>
      </p:pic>
      <p:sp>
        <p:nvSpPr>
          <p:cNvPr id="2" name="Slide Number Placeholder 1">
            <a:extLst>
              <a:ext uri="{FF2B5EF4-FFF2-40B4-BE49-F238E27FC236}">
                <a16:creationId xmlns:a16="http://schemas.microsoft.com/office/drawing/2014/main" id="{221849C3-E058-D260-6C61-3508761AAF3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A33D7C-B140-4FDD-A534-AAA09C8D9533}" type="slidenum">
              <a:rPr kumimoji="0" lang="en-US" sz="1000" b="0" i="0" u="none" strike="noStrike" kern="1200" cap="none" spc="0" normalizeH="0" baseline="0" noProof="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000" b="0" i="0" u="none" strike="noStrike" kern="1200" cap="none" spc="0" normalizeH="0" baseline="0" noProof="0" dirty="0">
              <a:ln>
                <a:noFill/>
              </a:ln>
              <a:solidFill>
                <a:prstClr val="black"/>
              </a:solidFill>
              <a:effectLst/>
              <a:uLnTx/>
              <a:uFillTx/>
              <a:latin typeface="Lucida Sans Unicode"/>
              <a:ea typeface="+mn-ea"/>
              <a:cs typeface="+mn-cs"/>
            </a:endParaRPr>
          </a:p>
        </p:txBody>
      </p:sp>
      <p:sp>
        <p:nvSpPr>
          <p:cNvPr id="3" name="TextBox 2">
            <a:extLst>
              <a:ext uri="{FF2B5EF4-FFF2-40B4-BE49-F238E27FC236}">
                <a16:creationId xmlns:a16="http://schemas.microsoft.com/office/drawing/2014/main" id="{CEB91178-B4BD-0503-E4F2-57FC62B12EF6}"/>
              </a:ext>
            </a:extLst>
          </p:cNvPr>
          <p:cNvSpPr txBox="1"/>
          <p:nvPr/>
        </p:nvSpPr>
        <p:spPr>
          <a:xfrm>
            <a:off x="1629287" y="5148109"/>
            <a:ext cx="883575" cy="18466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Arial"/>
                <a:ea typeface="Arial"/>
                <a:cs typeface="Arial"/>
                <a:sym typeface="Arial"/>
              </a:rPr>
              <a:t>Image credit: </a:t>
            </a:r>
            <a:r>
              <a:rPr kumimoji="0" lang="en-US" sz="600" b="0" i="0" u="sng" strike="noStrike" kern="1200" cap="none" spc="0" normalizeH="0" baseline="0" noProof="0" dirty="0">
                <a:ln>
                  <a:noFill/>
                </a:ln>
                <a:solidFill>
                  <a:srgbClr val="FF8119"/>
                </a:solidFill>
                <a:effectLst/>
                <a:uLnTx/>
                <a:uFillTx/>
                <a:latin typeface="Arial"/>
                <a:ea typeface="Arial"/>
                <a:cs typeface="Arial"/>
                <a:sym typeface="Arial"/>
                <a:hlinkClick r:id="rId4"/>
              </a:rPr>
              <a:t>freepik</a:t>
            </a:r>
            <a:endParaRPr kumimoji="0" lang="en-US" sz="600" b="0" i="0" u="none" strike="noStrike" kern="1200" cap="none" spc="0" normalizeH="0" baseline="0" noProof="0" dirty="0">
              <a:ln>
                <a:noFill/>
              </a:ln>
              <a:solidFill>
                <a:srgbClr val="000000"/>
              </a:solidFill>
              <a:effectLst/>
              <a:uLnTx/>
              <a:uFillTx/>
              <a:latin typeface="Arial"/>
              <a:ea typeface="Arial"/>
              <a:cs typeface="Arial"/>
              <a:sym typeface="Arial"/>
            </a:endParaRPr>
          </a:p>
        </p:txBody>
      </p:sp>
      <p:sp>
        <p:nvSpPr>
          <p:cNvPr id="4" name="Google Shape;99;p20">
            <a:extLst>
              <a:ext uri="{FF2B5EF4-FFF2-40B4-BE49-F238E27FC236}">
                <a16:creationId xmlns:a16="http://schemas.microsoft.com/office/drawing/2014/main" id="{BDC3D873-E7BD-8E18-5263-3FAFD7730129}"/>
              </a:ext>
            </a:extLst>
          </p:cNvPr>
          <p:cNvSpPr txBox="1"/>
          <p:nvPr/>
        </p:nvSpPr>
        <p:spPr>
          <a:xfrm>
            <a:off x="3946109" y="2503961"/>
            <a:ext cx="7469204" cy="2369839"/>
          </a:xfrm>
          <a:prstGeom prst="rect">
            <a:avLst/>
          </a:prstGeom>
          <a:noFill/>
          <a:ln>
            <a:noFill/>
          </a:ln>
        </p:spPr>
        <p:txBody>
          <a:bodyPr spcFirstLastPara="1" wrap="square" lIns="91425" tIns="45700" rIns="91425" bIns="45700" anchor="t" anchorCtr="0">
            <a:spAutoFit/>
          </a:bodyPr>
          <a:lstStyle/>
          <a:p>
            <a:pPr>
              <a:spcAft>
                <a:spcPts val="1800"/>
              </a:spcAft>
              <a:defRPr/>
            </a:pPr>
            <a:r>
              <a:rPr lang="en-US" sz="2800" i="1" dirty="0">
                <a:solidFill>
                  <a:prstClr val="black"/>
                </a:solidFill>
                <a:latin typeface="Arial" panose="020B0604020202020204" pitchFamily="34" charset="0"/>
                <a:cs typeface="Arial" panose="020B0604020202020204" pitchFamily="34" charset="0"/>
              </a:rPr>
              <a:t>Clinical</a:t>
            </a:r>
            <a:r>
              <a:rPr lang="en-US" sz="2800" dirty="0">
                <a:solidFill>
                  <a:prstClr val="black"/>
                </a:solidFill>
                <a:latin typeface="Arial" panose="020B0604020202020204" pitchFamily="34" charset="0"/>
                <a:cs typeface="Arial" panose="020B0604020202020204" pitchFamily="34" charset="0"/>
              </a:rPr>
              <a:t> and </a:t>
            </a:r>
            <a:r>
              <a:rPr lang="en-US" sz="2800" i="1" dirty="0">
                <a:solidFill>
                  <a:prstClr val="black"/>
                </a:solidFill>
                <a:latin typeface="Arial" panose="020B0604020202020204" pitchFamily="34" charset="0"/>
                <a:cs typeface="Arial" panose="020B0604020202020204" pitchFamily="34" charset="0"/>
              </a:rPr>
              <a:t>Business</a:t>
            </a:r>
            <a:r>
              <a:rPr lang="en-US" sz="2800" dirty="0">
                <a:solidFill>
                  <a:prstClr val="black"/>
                </a:solidFill>
                <a:latin typeface="Arial" panose="020B0604020202020204" pitchFamily="34" charset="0"/>
                <a:cs typeface="Arial" panose="020B0604020202020204" pitchFamily="34" charset="0"/>
              </a:rPr>
              <a:t> Goals Realized</a:t>
            </a:r>
          </a:p>
          <a:p>
            <a:pPr marL="342900" indent="-342900">
              <a:spcAft>
                <a:spcPts val="1800"/>
              </a:spcAft>
              <a:buFont typeface="Arial" panose="020B0604020202020204" pitchFamily="34" charset="0"/>
              <a:buChar char="•"/>
              <a:defRPr/>
            </a:pPr>
            <a:r>
              <a:rPr lang="en-US" sz="2000" i="1" dirty="0">
                <a:solidFill>
                  <a:prstClr val="black"/>
                </a:solidFill>
                <a:latin typeface="Arial" panose="020B0604020202020204" pitchFamily="34" charset="0"/>
                <a:cs typeface="Arial" panose="020B0604020202020204" pitchFamily="34" charset="0"/>
              </a:rPr>
              <a:t>Excellent</a:t>
            </a:r>
            <a:r>
              <a:rPr lang="en-US" sz="2000" b="1" dirty="0">
                <a:solidFill>
                  <a:prstClr val="black"/>
                </a:solidFill>
                <a:latin typeface="Arial" panose="020B0604020202020204" pitchFamily="34" charset="0"/>
                <a:cs typeface="Arial" panose="020B0604020202020204" pitchFamily="34" charset="0"/>
              </a:rPr>
              <a:t> </a:t>
            </a:r>
            <a:r>
              <a:rPr lang="en-US" sz="2000" dirty="0">
                <a:solidFill>
                  <a:prstClr val="black"/>
                </a:solidFill>
                <a:latin typeface="Arial" panose="020B0604020202020204" pitchFamily="34" charset="0"/>
                <a:cs typeface="Arial" panose="020B0604020202020204" pitchFamily="34" charset="0"/>
              </a:rPr>
              <a:t>care / equity / reliability</a:t>
            </a:r>
          </a:p>
          <a:p>
            <a:pPr marL="342900" indent="-342900">
              <a:spcAft>
                <a:spcPts val="1800"/>
              </a:spcAft>
              <a:buFont typeface="Arial" panose="020B0604020202020204" pitchFamily="34" charset="0"/>
              <a:buChar char="•"/>
              <a:defRPr/>
            </a:pPr>
            <a:r>
              <a:rPr lang="en-US" sz="2000" i="1" dirty="0">
                <a:solidFill>
                  <a:prstClr val="black"/>
                </a:solidFill>
                <a:latin typeface="Arial" panose="020B0604020202020204" pitchFamily="34" charset="0"/>
                <a:cs typeface="Arial" panose="020B0604020202020204" pitchFamily="34" charset="0"/>
              </a:rPr>
              <a:t>Continuous</a:t>
            </a:r>
            <a:r>
              <a:rPr lang="en-US" sz="2000" dirty="0">
                <a:solidFill>
                  <a:prstClr val="black"/>
                </a:solidFill>
                <a:latin typeface="Arial" panose="020B0604020202020204" pitchFamily="34" charset="0"/>
                <a:cs typeface="Arial" panose="020B0604020202020204" pitchFamily="34" charset="0"/>
              </a:rPr>
              <a:t> learning and improvement</a:t>
            </a:r>
          </a:p>
          <a:p>
            <a:pPr marL="342900" indent="-342900">
              <a:spcAft>
                <a:spcPts val="1800"/>
              </a:spcAft>
              <a:buFont typeface="Arial" panose="020B0604020202020204" pitchFamily="34" charset="0"/>
              <a:buChar char="•"/>
              <a:defRPr/>
            </a:pPr>
            <a:r>
              <a:rPr lang="en-US" sz="2000" i="1" dirty="0">
                <a:solidFill>
                  <a:prstClr val="black"/>
                </a:solidFill>
                <a:latin typeface="Arial" panose="020B0604020202020204" pitchFamily="34" charset="0"/>
                <a:cs typeface="Arial" panose="020B0604020202020204" pitchFamily="34" charset="0"/>
              </a:rPr>
              <a:t>Resilience</a:t>
            </a:r>
            <a:r>
              <a:rPr lang="en-US" sz="2000" dirty="0">
                <a:solidFill>
                  <a:prstClr val="black"/>
                </a:solidFill>
                <a:latin typeface="Arial" panose="020B0604020202020204" pitchFamily="34" charset="0"/>
                <a:cs typeface="Arial" panose="020B0604020202020204" pitchFamily="34" charset="0"/>
              </a:rPr>
              <a:t>: </a:t>
            </a:r>
            <a:r>
              <a:rPr lang="en" sz="2000" dirty="0">
                <a:solidFill>
                  <a:prstClr val="black"/>
                </a:solidFill>
                <a:latin typeface="Arial" panose="020B0604020202020204" pitchFamily="34" charset="0"/>
                <a:cs typeface="Arial" panose="020B0604020202020204" pitchFamily="34" charset="0"/>
              </a:rPr>
              <a:t>margins, pandemics, staff shortages / burnout</a:t>
            </a:r>
            <a:endParaRPr lang="en-US" sz="20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3141947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12">
          <a:extLst>
            <a:ext uri="{FF2B5EF4-FFF2-40B4-BE49-F238E27FC236}">
              <a16:creationId xmlns:a16="http://schemas.microsoft.com/office/drawing/2014/main" id="{635C2472-E33E-6D41-8712-7EA70D748215}"/>
            </a:ext>
          </a:extLst>
        </p:cNvPr>
        <p:cNvGrpSpPr/>
        <p:nvPr/>
      </p:nvGrpSpPr>
      <p:grpSpPr>
        <a:xfrm>
          <a:off x="0" y="0"/>
          <a:ext cx="0" cy="0"/>
          <a:chOff x="0" y="0"/>
          <a:chExt cx="0" cy="0"/>
        </a:xfrm>
      </p:grpSpPr>
      <p:sp>
        <p:nvSpPr>
          <p:cNvPr id="113" name="Google Shape;113;p22">
            <a:extLst>
              <a:ext uri="{FF2B5EF4-FFF2-40B4-BE49-F238E27FC236}">
                <a16:creationId xmlns:a16="http://schemas.microsoft.com/office/drawing/2014/main" id="{118328AD-DAB4-F21A-C394-EE5D18AE0A7A}"/>
              </a:ext>
            </a:extLst>
          </p:cNvPr>
          <p:cNvSpPr txBox="1">
            <a:spLocks noGrp="1"/>
          </p:cNvSpPr>
          <p:nvPr>
            <p:ph type="title"/>
          </p:nvPr>
        </p:nvSpPr>
        <p:spPr>
          <a:xfrm>
            <a:off x="2071074" y="685800"/>
            <a:ext cx="7956000" cy="630942"/>
          </a:xfrm>
          <a:prstGeom prst="rect">
            <a:avLst/>
          </a:prstGeom>
        </p:spPr>
        <p:txBody>
          <a:bodyPr spcFirstLastPara="1" vert="horz" wrap="square" lIns="0" tIns="0" rIns="0" bIns="0" rtlCol="0" anchor="b" anchorCtr="0">
            <a:spAutoFit/>
            <a:scene3d>
              <a:camera prst="orthographicFront"/>
              <a:lightRig rig="soft" dir="t"/>
            </a:scene3d>
            <a:sp3d prstMaterial="softEdge">
              <a:bevelT w="25400" h="25400"/>
            </a:sp3d>
          </a:bodyPr>
          <a:lstStyle/>
          <a:p>
            <a:pPr>
              <a:spcBef>
                <a:spcPts val="0"/>
              </a:spcBef>
            </a:pPr>
            <a:r>
              <a:rPr lang="en" dirty="0"/>
              <a:t>Future society experience</a:t>
            </a:r>
            <a:endParaRPr dirty="0"/>
          </a:p>
        </p:txBody>
      </p:sp>
      <p:pic>
        <p:nvPicPr>
          <p:cNvPr id="115" name="Google Shape;115;p22">
            <a:extLst>
              <a:ext uri="{FF2B5EF4-FFF2-40B4-BE49-F238E27FC236}">
                <a16:creationId xmlns:a16="http://schemas.microsoft.com/office/drawing/2014/main" id="{F9A237A2-8189-83D0-B493-55580D5931BF}"/>
              </a:ext>
            </a:extLst>
          </p:cNvPr>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012257" y="1715924"/>
            <a:ext cx="2362200" cy="2795597"/>
          </a:xfrm>
          <a:prstGeom prst="rect">
            <a:avLst/>
          </a:prstGeom>
          <a:noFill/>
          <a:ln w="19050" cap="flat" cmpd="sng">
            <a:solidFill>
              <a:schemeClr val="dk2"/>
            </a:solidFill>
            <a:prstDash val="solid"/>
            <a:round/>
            <a:headEnd type="none" w="sm" len="sm"/>
            <a:tailEnd type="none" w="sm" len="sm"/>
          </a:ln>
        </p:spPr>
      </p:pic>
      <p:sp>
        <p:nvSpPr>
          <p:cNvPr id="2" name="Slide Number Placeholder 1">
            <a:extLst>
              <a:ext uri="{FF2B5EF4-FFF2-40B4-BE49-F238E27FC236}">
                <a16:creationId xmlns:a16="http://schemas.microsoft.com/office/drawing/2014/main" id="{25AC47CD-D00A-6DCE-42CD-B716680AE7A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A33D7C-B140-4FDD-A534-AAA09C8D9533}" type="slidenum">
              <a:rPr kumimoji="0" lang="en-US" sz="1000" b="0" i="0" u="none" strike="noStrike" kern="1200" cap="none" spc="0" normalizeH="0" baseline="0" noProof="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000" b="0" i="0" u="none" strike="noStrike" kern="1200" cap="none" spc="0" normalizeH="0" baseline="0" noProof="0" dirty="0">
              <a:ln>
                <a:noFill/>
              </a:ln>
              <a:solidFill>
                <a:prstClr val="black"/>
              </a:solidFill>
              <a:effectLst/>
              <a:uLnTx/>
              <a:uFillTx/>
              <a:latin typeface="Lucida Sans Unicode"/>
              <a:ea typeface="+mn-ea"/>
              <a:cs typeface="+mn-cs"/>
            </a:endParaRPr>
          </a:p>
        </p:txBody>
      </p:sp>
      <p:sp>
        <p:nvSpPr>
          <p:cNvPr id="3" name="TextBox 2">
            <a:extLst>
              <a:ext uri="{FF2B5EF4-FFF2-40B4-BE49-F238E27FC236}">
                <a16:creationId xmlns:a16="http://schemas.microsoft.com/office/drawing/2014/main" id="{8D6E032B-9E2D-258B-9F36-EF34A61069B8}"/>
              </a:ext>
            </a:extLst>
          </p:cNvPr>
          <p:cNvSpPr txBox="1"/>
          <p:nvPr/>
        </p:nvSpPr>
        <p:spPr>
          <a:xfrm>
            <a:off x="1629287" y="4561505"/>
            <a:ext cx="883575" cy="18466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Arial"/>
                <a:ea typeface="Arial"/>
                <a:cs typeface="Arial"/>
                <a:sym typeface="Arial"/>
              </a:rPr>
              <a:t>Image credit: </a:t>
            </a:r>
            <a:r>
              <a:rPr kumimoji="0" lang="en-US" sz="600" b="0" i="0" u="sng" strike="noStrike" kern="1200" cap="none" spc="0" normalizeH="0" baseline="0" noProof="0" dirty="0">
                <a:ln>
                  <a:noFill/>
                </a:ln>
                <a:solidFill>
                  <a:srgbClr val="FF8119"/>
                </a:solidFill>
                <a:effectLst/>
                <a:uLnTx/>
                <a:uFillTx/>
                <a:latin typeface="Arial"/>
                <a:ea typeface="Arial"/>
                <a:cs typeface="Arial"/>
                <a:sym typeface="Arial"/>
                <a:hlinkClick r:id="rId4"/>
              </a:rPr>
              <a:t>freepik</a:t>
            </a:r>
            <a:endParaRPr kumimoji="0" lang="en-US" sz="600" b="0" i="0" u="none" strike="noStrike" kern="1200" cap="none" spc="0" normalizeH="0" baseline="0" noProof="0" dirty="0">
              <a:ln>
                <a:noFill/>
              </a:ln>
              <a:solidFill>
                <a:srgbClr val="000000"/>
              </a:solidFill>
              <a:effectLst/>
              <a:uLnTx/>
              <a:uFillTx/>
              <a:latin typeface="Arial"/>
              <a:ea typeface="Arial"/>
              <a:cs typeface="Arial"/>
              <a:sym typeface="Arial"/>
            </a:endParaRPr>
          </a:p>
        </p:txBody>
      </p:sp>
      <p:sp>
        <p:nvSpPr>
          <p:cNvPr id="4" name="Google Shape;99;p20">
            <a:extLst>
              <a:ext uri="{FF2B5EF4-FFF2-40B4-BE49-F238E27FC236}">
                <a16:creationId xmlns:a16="http://schemas.microsoft.com/office/drawing/2014/main" id="{FDB5FC83-CA2F-5A45-32C8-819E5A68C177}"/>
              </a:ext>
            </a:extLst>
          </p:cNvPr>
          <p:cNvSpPr txBox="1"/>
          <p:nvPr/>
        </p:nvSpPr>
        <p:spPr>
          <a:xfrm>
            <a:off x="4060492" y="1928802"/>
            <a:ext cx="7469204" cy="2369839"/>
          </a:xfrm>
          <a:prstGeom prst="rect">
            <a:avLst/>
          </a:prstGeom>
          <a:noFill/>
          <a:ln>
            <a:noFill/>
          </a:ln>
        </p:spPr>
        <p:txBody>
          <a:bodyPr spcFirstLastPara="1" wrap="square" lIns="91425" tIns="45700" rIns="91425" bIns="45700" anchor="t" anchorCtr="0">
            <a:spAutoFit/>
          </a:bodyPr>
          <a:lstStyle/>
          <a:p>
            <a:pPr>
              <a:spcAft>
                <a:spcPts val="1800"/>
              </a:spcAft>
              <a:defRPr/>
            </a:pPr>
            <a:r>
              <a:rPr lang="en-US" sz="2800" i="1" dirty="0">
                <a:solidFill>
                  <a:prstClr val="black"/>
                </a:solidFill>
                <a:latin typeface="Arial" panose="020B0604020202020204" pitchFamily="34" charset="0"/>
                <a:cs typeface="Arial" panose="020B0604020202020204" pitchFamily="34" charset="0"/>
              </a:rPr>
              <a:t>Global</a:t>
            </a:r>
            <a:r>
              <a:rPr lang="en-US" sz="2800" b="1" dirty="0">
                <a:solidFill>
                  <a:prstClr val="black"/>
                </a:solidFill>
                <a:latin typeface="Arial" panose="020B0604020202020204" pitchFamily="34" charset="0"/>
                <a:cs typeface="Arial" panose="020B0604020202020204" pitchFamily="34" charset="0"/>
              </a:rPr>
              <a:t> </a:t>
            </a:r>
            <a:r>
              <a:rPr lang="en-US" sz="2800" dirty="0">
                <a:solidFill>
                  <a:prstClr val="black"/>
                </a:solidFill>
                <a:latin typeface="Arial" panose="020B0604020202020204" pitchFamily="34" charset="0"/>
                <a:cs typeface="Arial" panose="020B0604020202020204" pitchFamily="34" charset="0"/>
              </a:rPr>
              <a:t>Learning Health System</a:t>
            </a:r>
          </a:p>
          <a:p>
            <a:pPr marL="342900" indent="-342900">
              <a:spcAft>
                <a:spcPts val="1800"/>
              </a:spcAft>
              <a:buFont typeface="Arial" panose="020B0604020202020204" pitchFamily="34" charset="0"/>
              <a:buChar char="•"/>
              <a:defRPr/>
            </a:pPr>
            <a:r>
              <a:rPr lang="en-US" sz="2000" dirty="0">
                <a:solidFill>
                  <a:prstClr val="black"/>
                </a:solidFill>
                <a:latin typeface="Arial" panose="020B0604020202020204" pitchFamily="34" charset="0"/>
                <a:cs typeface="Arial" panose="020B0604020202020204" pitchFamily="34" charset="0"/>
              </a:rPr>
              <a:t>Promote </a:t>
            </a:r>
            <a:r>
              <a:rPr lang="en-US" sz="2000" i="1" dirty="0">
                <a:solidFill>
                  <a:prstClr val="black"/>
                </a:solidFill>
                <a:latin typeface="Arial" panose="020B0604020202020204" pitchFamily="34" charset="0"/>
                <a:cs typeface="Arial" panose="020B0604020202020204" pitchFamily="34" charset="0"/>
              </a:rPr>
              <a:t>wellness</a:t>
            </a:r>
            <a:r>
              <a:rPr lang="en-US" sz="2000" dirty="0">
                <a:solidFill>
                  <a:prstClr val="black"/>
                </a:solidFill>
                <a:latin typeface="Arial" panose="020B0604020202020204" pitchFamily="34" charset="0"/>
                <a:cs typeface="Arial" panose="020B0604020202020204" pitchFamily="34" charset="0"/>
              </a:rPr>
              <a:t> </a:t>
            </a:r>
          </a:p>
          <a:p>
            <a:pPr marL="342900" indent="-342900">
              <a:spcAft>
                <a:spcPts val="1800"/>
              </a:spcAft>
              <a:buFont typeface="Arial" panose="020B0604020202020204" pitchFamily="34" charset="0"/>
              <a:buChar char="•"/>
              <a:defRPr/>
            </a:pPr>
            <a:r>
              <a:rPr lang="en-US" sz="2000" dirty="0">
                <a:solidFill>
                  <a:prstClr val="black"/>
                </a:solidFill>
                <a:latin typeface="Arial" panose="020B0604020202020204" pitchFamily="34" charset="0"/>
                <a:cs typeface="Arial" panose="020B0604020202020204" pitchFamily="34" charset="0"/>
              </a:rPr>
              <a:t>Support </a:t>
            </a:r>
            <a:r>
              <a:rPr lang="en-US" sz="2000" i="1" dirty="0">
                <a:solidFill>
                  <a:prstClr val="black"/>
                </a:solidFill>
                <a:latin typeface="Arial" panose="020B0604020202020204" pitchFamily="34" charset="0"/>
                <a:cs typeface="Arial" panose="020B0604020202020204" pitchFamily="34" charset="0"/>
              </a:rPr>
              <a:t>everyone</a:t>
            </a:r>
            <a:r>
              <a:rPr lang="en-US" sz="2000" dirty="0">
                <a:solidFill>
                  <a:prstClr val="black"/>
                </a:solidFill>
                <a:latin typeface="Arial" panose="020B0604020202020204" pitchFamily="34" charset="0"/>
                <a:cs typeface="Arial" panose="020B0604020202020204" pitchFamily="34" charset="0"/>
              </a:rPr>
              <a:t> achieving health goals</a:t>
            </a:r>
            <a:endParaRPr lang="en-US" sz="2000" b="1" dirty="0">
              <a:solidFill>
                <a:prstClr val="black"/>
              </a:solidFill>
              <a:latin typeface="Arial" panose="020B0604020202020204" pitchFamily="34" charset="0"/>
              <a:cs typeface="Arial" panose="020B0604020202020204" pitchFamily="34" charset="0"/>
            </a:endParaRPr>
          </a:p>
          <a:p>
            <a:pPr marL="342900" indent="-342900">
              <a:spcAft>
                <a:spcPts val="1800"/>
              </a:spcAft>
              <a:buFont typeface="Arial" panose="020B0604020202020204" pitchFamily="34" charset="0"/>
              <a:buChar char="•"/>
              <a:defRPr/>
            </a:pPr>
            <a:r>
              <a:rPr lang="en" sz="2000" dirty="0">
                <a:solidFill>
                  <a:prstClr val="black"/>
                </a:solidFill>
                <a:latin typeface="Arial" panose="020B0604020202020204" pitchFamily="34" charset="0"/>
                <a:cs typeface="Arial" panose="020B0604020202020204" pitchFamily="34" charset="0"/>
              </a:rPr>
              <a:t>Use healthcare resources </a:t>
            </a:r>
            <a:r>
              <a:rPr lang="en" sz="2000" i="1" dirty="0">
                <a:solidFill>
                  <a:prstClr val="black"/>
                </a:solidFill>
                <a:latin typeface="Arial" panose="020B0604020202020204" pitchFamily="34" charset="0"/>
                <a:cs typeface="Arial" panose="020B0604020202020204" pitchFamily="34" charset="0"/>
              </a:rPr>
              <a:t>efficiently</a:t>
            </a:r>
            <a:endParaRPr lang="en-US" sz="2000" i="1"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6910086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E172EF-9D98-3D32-A8DD-8DA85043E6E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FC8FCBF-877E-6CDE-92AD-642AE7182A4E}"/>
              </a:ext>
            </a:extLst>
          </p:cNvPr>
          <p:cNvSpPr>
            <a:spLocks noGrp="1"/>
          </p:cNvSpPr>
          <p:nvPr>
            <p:ph type="title"/>
          </p:nvPr>
        </p:nvSpPr>
        <p:spPr/>
        <p:txBody>
          <a:bodyPr/>
          <a:lstStyle/>
          <a:p>
            <a:r>
              <a:rPr lang="en-US" dirty="0"/>
              <a:t>Additional Information on ACT </a:t>
            </a:r>
            <a:r>
              <a:rPr lang="en-US" dirty="0" err="1"/>
              <a:t>Precurors</a:t>
            </a:r>
            <a:r>
              <a:rPr lang="en-US" dirty="0"/>
              <a:t> and Foundations</a:t>
            </a:r>
          </a:p>
        </p:txBody>
      </p:sp>
      <p:sp>
        <p:nvSpPr>
          <p:cNvPr id="2" name="Slide Number Placeholder 1">
            <a:extLst>
              <a:ext uri="{FF2B5EF4-FFF2-40B4-BE49-F238E27FC236}">
                <a16:creationId xmlns:a16="http://schemas.microsoft.com/office/drawing/2014/main" id="{E070417A-2C56-13CA-3E8F-3A32B8950CD9}"/>
              </a:ext>
            </a:extLst>
          </p:cNvPr>
          <p:cNvSpPr>
            <a:spLocks noGrp="1"/>
          </p:cNvSpPr>
          <p:nvPr>
            <p:ph type="sldNum" sz="quarter" idx="12"/>
          </p:nvPr>
        </p:nvSpPr>
        <p:spPr>
          <a:xfrm>
            <a:off x="11529696" y="6407945"/>
            <a:ext cx="487680" cy="365125"/>
          </a:xfrm>
        </p:spPr>
        <p:txBody>
          <a:bodyPr/>
          <a:lstStyle/>
          <a:p>
            <a:fld id="{D3A33D7C-B140-4FDD-A534-AAA09C8D9533}" type="slidenum">
              <a:rPr lang="en-US">
                <a:solidFill>
                  <a:prstClr val="black"/>
                </a:solidFill>
                <a:latin typeface="Lucida Sans Unicode"/>
              </a:rPr>
              <a:pPr/>
              <a:t>55</a:t>
            </a:fld>
            <a:endParaRPr lang="en-US" dirty="0">
              <a:solidFill>
                <a:prstClr val="black"/>
              </a:solidFill>
              <a:latin typeface="Lucida Sans Unicode"/>
            </a:endParaRPr>
          </a:p>
        </p:txBody>
      </p:sp>
    </p:spTree>
    <p:extLst>
      <p:ext uri="{BB962C8B-B14F-4D97-AF65-F5344CB8AC3E}">
        <p14:creationId xmlns:p14="http://schemas.microsoft.com/office/powerpoint/2010/main" val="211408472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8"/>
          <p:cNvSpPr txBox="1">
            <a:spLocks noGrp="1"/>
          </p:cNvSpPr>
          <p:nvPr>
            <p:ph type="title"/>
          </p:nvPr>
        </p:nvSpPr>
        <p:spPr>
          <a:xfrm>
            <a:off x="1828800" y="274638"/>
            <a:ext cx="8229600" cy="1143000"/>
          </a:xfrm>
          <a:prstGeom prst="rect">
            <a:avLst/>
          </a:prstGeom>
        </p:spPr>
        <p:txBody>
          <a:bodyPr spcFirstLastPara="1" vert="horz" wrap="square" lIns="91425" tIns="91425" rIns="91425" bIns="91425" rtlCol="0" anchor="t" anchorCtr="0">
            <a:noAutofit/>
            <a:scene3d>
              <a:camera prst="orthographicFront"/>
              <a:lightRig rig="soft" dir="t"/>
            </a:scene3d>
            <a:sp3d prstMaterial="softEdge">
              <a:bevelT w="25400" h="25400"/>
            </a:sp3d>
          </a:bodyPr>
          <a:lstStyle/>
          <a:p>
            <a:r>
              <a:rPr lang="en" sz="3600" dirty="0"/>
              <a:t>ACTS future vision requires efficient flow around LHS cycle</a:t>
            </a:r>
            <a:endParaRPr sz="3600" dirty="0"/>
          </a:p>
        </p:txBody>
      </p:sp>
      <p:pic>
        <p:nvPicPr>
          <p:cNvPr id="87" name="Google Shape;87;p18"/>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676400" y="1676402"/>
            <a:ext cx="5562600" cy="4267199"/>
          </a:xfrm>
          <a:prstGeom prst="rect">
            <a:avLst/>
          </a:prstGeom>
          <a:noFill/>
          <a:ln>
            <a:noFill/>
          </a:ln>
        </p:spPr>
      </p:pic>
      <p:sp>
        <p:nvSpPr>
          <p:cNvPr id="88" name="Google Shape;88;p18"/>
          <p:cNvSpPr txBox="1"/>
          <p:nvPr/>
        </p:nvSpPr>
        <p:spPr>
          <a:xfrm>
            <a:off x="7086601" y="1806268"/>
            <a:ext cx="3527955" cy="3908732"/>
          </a:xfrm>
          <a:prstGeom prst="rect">
            <a:avLst/>
          </a:prstGeom>
          <a:noFill/>
          <a:ln>
            <a:noFill/>
          </a:ln>
        </p:spPr>
        <p:txBody>
          <a:bodyPr spcFirstLastPara="1" wrap="square" lIns="91425" tIns="91425" rIns="91425" bIns="91425" anchor="t" anchorCtr="0">
            <a:spAutoFit/>
          </a:bodyPr>
          <a:lstStyle/>
          <a:p>
            <a:pPr marL="457200" indent="-304800">
              <a:spcBef>
                <a:spcPts val="1200"/>
              </a:spcBef>
              <a:buSzPts val="1200"/>
              <a:buFontTx/>
              <a:buChar char="●"/>
            </a:pPr>
            <a:r>
              <a:rPr lang="en" sz="1600" dirty="0">
                <a:solidFill>
                  <a:prstClr val="black"/>
                </a:solidFill>
                <a:latin typeface="Arial" panose="020B0604020202020204" pitchFamily="34" charset="0"/>
                <a:cs typeface="Arial" panose="020B0604020202020204" pitchFamily="34" charset="0"/>
              </a:rPr>
              <a:t>Need comprehensive, coordinated approach to ensure cycle improves care delivery / outcomes</a:t>
            </a:r>
            <a:endParaRPr sz="1600" dirty="0">
              <a:solidFill>
                <a:prstClr val="black"/>
              </a:solidFill>
              <a:latin typeface="Arial" panose="020B0604020202020204" pitchFamily="34" charset="0"/>
              <a:cs typeface="Arial" panose="020B0604020202020204" pitchFamily="34" charset="0"/>
            </a:endParaRPr>
          </a:p>
          <a:p>
            <a:pPr marL="914400" lvl="1" indent="-304800">
              <a:spcBef>
                <a:spcPts val="1200"/>
              </a:spcBef>
              <a:buSzPts val="1200"/>
              <a:buFont typeface="Courier New" panose="02070309020205020404" pitchFamily="49" charset="0"/>
              <a:buChar char="o"/>
            </a:pPr>
            <a:r>
              <a:rPr lang="en" sz="1600" dirty="0">
                <a:solidFill>
                  <a:prstClr val="black"/>
                </a:solidFill>
                <a:latin typeface="Arial" panose="020B0604020202020204" pitchFamily="34" charset="0"/>
                <a:cs typeface="Arial" panose="020B0604020202020204" pitchFamily="34" charset="0"/>
              </a:rPr>
              <a:t>Address </a:t>
            </a:r>
            <a:r>
              <a:rPr lang="en" sz="1600" i="1" dirty="0">
                <a:solidFill>
                  <a:prstClr val="black"/>
                </a:solidFill>
                <a:latin typeface="Arial" panose="020B0604020202020204" pitchFamily="34" charset="0"/>
                <a:cs typeface="Arial" panose="020B0604020202020204" pitchFamily="34" charset="0"/>
              </a:rPr>
              <a:t>all</a:t>
            </a:r>
            <a:r>
              <a:rPr lang="en" sz="1600" dirty="0">
                <a:solidFill>
                  <a:prstClr val="black"/>
                </a:solidFill>
                <a:latin typeface="Arial" panose="020B0604020202020204" pitchFamily="34" charset="0"/>
                <a:cs typeface="Arial" panose="020B0604020202020204" pitchFamily="34" charset="0"/>
              </a:rPr>
              <a:t> stakeholders, targets, tooling</a:t>
            </a:r>
            <a:endParaRPr sz="1600" dirty="0">
              <a:solidFill>
                <a:prstClr val="black"/>
              </a:solidFill>
              <a:latin typeface="Arial" panose="020B0604020202020204" pitchFamily="34" charset="0"/>
              <a:cs typeface="Arial" panose="020B0604020202020204" pitchFamily="34" charset="0"/>
            </a:endParaRPr>
          </a:p>
          <a:p>
            <a:pPr marL="914400" lvl="1" indent="-304800">
              <a:spcBef>
                <a:spcPts val="1200"/>
              </a:spcBef>
              <a:buSzPts val="1200"/>
              <a:buFont typeface="Courier New" panose="02070309020205020404" pitchFamily="49" charset="0"/>
              <a:buChar char="o"/>
            </a:pPr>
            <a:r>
              <a:rPr lang="en" sz="1600" i="1" dirty="0">
                <a:solidFill>
                  <a:prstClr val="black"/>
                </a:solidFill>
                <a:latin typeface="Arial" panose="020B0604020202020204" pitchFamily="34" charset="0"/>
                <a:cs typeface="Arial" panose="020B0604020202020204" pitchFamily="34" charset="0"/>
              </a:rPr>
              <a:t>break down silos</a:t>
            </a:r>
            <a:endParaRPr sz="1600" i="1" dirty="0">
              <a:solidFill>
                <a:prstClr val="black"/>
              </a:solidFill>
              <a:latin typeface="Arial" panose="020B0604020202020204" pitchFamily="34" charset="0"/>
              <a:cs typeface="Arial" panose="020B0604020202020204" pitchFamily="34" charset="0"/>
            </a:endParaRPr>
          </a:p>
          <a:p>
            <a:pPr marL="457200" indent="-304800">
              <a:spcBef>
                <a:spcPts val="1200"/>
              </a:spcBef>
              <a:buSzPts val="1200"/>
              <a:buFontTx/>
              <a:buChar char="●"/>
            </a:pPr>
            <a:r>
              <a:rPr lang="en-US" sz="1600" dirty="0">
                <a:solidFill>
                  <a:prstClr val="black"/>
                </a:solidFill>
                <a:latin typeface="Arial" panose="020B0604020202020204" pitchFamily="34" charset="0"/>
                <a:cs typeface="Arial" panose="020B0604020202020204" pitchFamily="34" charset="0"/>
              </a:rPr>
              <a:t>All participants produce, consume cycle components</a:t>
            </a:r>
          </a:p>
          <a:p>
            <a:pPr marL="914400" lvl="1" indent="-304800">
              <a:spcBef>
                <a:spcPts val="1200"/>
              </a:spcBef>
              <a:buSzPts val="1200"/>
              <a:buFont typeface="Courier New" panose="02070309020205020404" pitchFamily="49" charset="0"/>
              <a:buChar char="o"/>
            </a:pPr>
            <a:r>
              <a:rPr lang="en-US" sz="1600" dirty="0">
                <a:solidFill>
                  <a:prstClr val="black"/>
                </a:solidFill>
                <a:latin typeface="Arial" panose="020B0604020202020204" pitchFamily="34" charset="0"/>
                <a:cs typeface="Arial" panose="020B0604020202020204" pitchFamily="34" charset="0"/>
              </a:rPr>
              <a:t>goal = make exchanges more efficient/effective to produce desired results</a:t>
            </a:r>
            <a:endParaRPr sz="1600" dirty="0">
              <a:solidFill>
                <a:prstClr val="black"/>
              </a:solidFill>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B651F31F-FBC9-1BFA-D85E-730388EB3328}"/>
              </a:ext>
            </a:extLst>
          </p:cNvPr>
          <p:cNvSpPr>
            <a:spLocks noGrp="1"/>
          </p:cNvSpPr>
          <p:nvPr>
            <p:ph type="sldNum" sz="quarter" idx="12"/>
          </p:nvPr>
        </p:nvSpPr>
        <p:spPr/>
        <p:txBody>
          <a:bodyPr/>
          <a:lstStyle/>
          <a:p>
            <a:fld id="{D3A33D7C-B140-4FDD-A534-AAA09C8D9533}" type="slidenum">
              <a:rPr lang="en-US">
                <a:solidFill>
                  <a:prstClr val="black"/>
                </a:solidFill>
                <a:latin typeface="Lucida Sans Unicode"/>
              </a:rPr>
              <a:pPr/>
              <a:t>56</a:t>
            </a:fld>
            <a:endParaRPr lang="en-US" dirty="0">
              <a:solidFill>
                <a:prstClr val="black"/>
              </a:solidFill>
              <a:latin typeface="Lucida Sans Unicode"/>
            </a:endParaRPr>
          </a:p>
        </p:txBody>
      </p:sp>
      <p:sp>
        <p:nvSpPr>
          <p:cNvPr id="3" name="TextBox 2">
            <a:extLst>
              <a:ext uri="{FF2B5EF4-FFF2-40B4-BE49-F238E27FC236}">
                <a16:creationId xmlns:a16="http://schemas.microsoft.com/office/drawing/2014/main" id="{616D2F2F-3479-EFFB-F50E-69EAAF266486}"/>
              </a:ext>
            </a:extLst>
          </p:cNvPr>
          <p:cNvSpPr txBox="1"/>
          <p:nvPr/>
        </p:nvSpPr>
        <p:spPr>
          <a:xfrm>
            <a:off x="2667000" y="5943600"/>
            <a:ext cx="4800600" cy="215444"/>
          </a:xfrm>
          <a:prstGeom prst="rect">
            <a:avLst/>
          </a:prstGeom>
          <a:noFill/>
        </p:spPr>
        <p:txBody>
          <a:bodyPr wrap="square" rtlCol="0">
            <a:spAutoFit/>
          </a:bodyPr>
          <a:lstStyle/>
          <a:p>
            <a:r>
              <a:rPr lang="en-US" sz="800" dirty="0">
                <a:solidFill>
                  <a:prstClr val="black"/>
                </a:solidFill>
                <a:latin typeface="Lucida Sans Unicode"/>
              </a:rPr>
              <a:t>Source: </a:t>
            </a:r>
            <a:r>
              <a:rPr lang="en-US" sz="800" dirty="0" err="1">
                <a:solidFill>
                  <a:prstClr val="black"/>
                </a:solidFill>
                <a:latin typeface="Lucida Sans Unicode"/>
              </a:rPr>
              <a:t>Osheroff</a:t>
            </a:r>
            <a:r>
              <a:rPr lang="en-US" sz="800" dirty="0">
                <a:solidFill>
                  <a:prstClr val="black"/>
                </a:solidFill>
                <a:latin typeface="Lucida Sans Unicode"/>
              </a:rPr>
              <a:t> et. al., </a:t>
            </a:r>
            <a:r>
              <a:rPr lang="en-US" sz="800" dirty="0">
                <a:solidFill>
                  <a:srgbClr val="00B0F0"/>
                </a:solidFill>
                <a:latin typeface="Lucida Sans Unicode"/>
                <a:hlinkClick r:id="rId4">
                  <a:extLst>
                    <a:ext uri="{A12FA001-AC4F-418D-AE19-62706E023703}">
                      <ahyp:hlinkClr xmlns:ahyp="http://schemas.microsoft.com/office/drawing/2018/hyperlinkcolor" val="tx"/>
                    </a:ext>
                  </a:extLst>
                </a:hlinkClick>
              </a:rPr>
              <a:t>AHRQ evidence-based Care Transformation Support (ACTS) initiative</a:t>
            </a:r>
            <a:endParaRPr lang="en-US" sz="800" dirty="0">
              <a:solidFill>
                <a:srgbClr val="00B0F0"/>
              </a:solidFill>
              <a:latin typeface="Lucida Sans Unicode"/>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7"/>
          <p:cNvSpPr txBox="1">
            <a:spLocks noGrp="1"/>
          </p:cNvSpPr>
          <p:nvPr>
            <p:ph type="title"/>
          </p:nvPr>
        </p:nvSpPr>
        <p:spPr>
          <a:xfrm>
            <a:off x="1828800" y="274638"/>
            <a:ext cx="8229600" cy="1143000"/>
          </a:xfrm>
          <a:prstGeom prst="rect">
            <a:avLst/>
          </a:prstGeom>
        </p:spPr>
        <p:txBody>
          <a:bodyPr spcFirstLastPara="1" vert="horz" wrap="square" lIns="91425" tIns="91425" rIns="91425" bIns="91425" rtlCol="0" anchor="t" anchorCtr="0">
            <a:noAutofit/>
            <a:scene3d>
              <a:camera prst="orthographicFront"/>
              <a:lightRig rig="soft" dir="t"/>
            </a:scene3d>
            <a:sp3d prstMaterial="softEdge">
              <a:bevelT w="25400" h="25400"/>
            </a:sp3d>
          </a:bodyPr>
          <a:lstStyle/>
          <a:p>
            <a:r>
              <a:rPr lang="en" sz="3200" dirty="0"/>
              <a:t>Knowledge ecosystem tooling needed to optimize LHS flow, outcomes</a:t>
            </a:r>
            <a:endParaRPr sz="3200" dirty="0"/>
          </a:p>
        </p:txBody>
      </p:sp>
      <p:pic>
        <p:nvPicPr>
          <p:cNvPr id="80" name="Google Shape;80;p17"/>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811850" y="1676400"/>
            <a:ext cx="5960550" cy="4267200"/>
          </a:xfrm>
          <a:prstGeom prst="rect">
            <a:avLst/>
          </a:prstGeom>
          <a:noFill/>
          <a:ln>
            <a:noFill/>
          </a:ln>
        </p:spPr>
      </p:pic>
      <p:sp>
        <p:nvSpPr>
          <p:cNvPr id="81" name="Google Shape;81;p17"/>
          <p:cNvSpPr txBox="1"/>
          <p:nvPr/>
        </p:nvSpPr>
        <p:spPr>
          <a:xfrm>
            <a:off x="7636952" y="1948489"/>
            <a:ext cx="3199924" cy="2523738"/>
          </a:xfrm>
          <a:prstGeom prst="rect">
            <a:avLst/>
          </a:prstGeom>
          <a:noFill/>
          <a:ln>
            <a:noFill/>
          </a:ln>
        </p:spPr>
        <p:txBody>
          <a:bodyPr spcFirstLastPara="1" wrap="square" lIns="91425" tIns="91425" rIns="91425" bIns="91425" anchor="t" anchorCtr="0">
            <a:spAutoFit/>
          </a:bodyPr>
          <a:lstStyle/>
          <a:p>
            <a:pPr marL="457200" indent="-304800">
              <a:buSzPts val="1200"/>
              <a:buFontTx/>
              <a:buChar char="●"/>
            </a:pPr>
            <a:r>
              <a:rPr lang="en" sz="1600" dirty="0">
                <a:solidFill>
                  <a:prstClr val="black"/>
                </a:solidFill>
                <a:latin typeface="Arial" panose="020B0604020202020204" pitchFamily="34" charset="0"/>
                <a:cs typeface="Arial" panose="020B0604020202020204" pitchFamily="34" charset="0"/>
              </a:rPr>
              <a:t>Better tools / strategies needed to improve flow</a:t>
            </a:r>
          </a:p>
          <a:p>
            <a:pPr marL="609600" lvl="1">
              <a:buSzPts val="1200"/>
            </a:pPr>
            <a:endParaRPr sz="1600" dirty="0">
              <a:solidFill>
                <a:prstClr val="black"/>
              </a:solidFill>
              <a:latin typeface="Arial" panose="020B0604020202020204" pitchFamily="34" charset="0"/>
              <a:cs typeface="Arial" panose="020B0604020202020204" pitchFamily="34" charset="0"/>
            </a:endParaRPr>
          </a:p>
          <a:p>
            <a:pPr marL="914400" lvl="1" indent="-304800">
              <a:buSzPts val="1200"/>
              <a:buFontTx/>
              <a:buChar char="○"/>
            </a:pPr>
            <a:r>
              <a:rPr lang="en" sz="1600" dirty="0">
                <a:solidFill>
                  <a:prstClr val="black"/>
                </a:solidFill>
                <a:latin typeface="Arial" panose="020B0604020202020204" pitchFamily="34" charset="0"/>
                <a:cs typeface="Arial" panose="020B0604020202020204" pitchFamily="34" charset="0"/>
              </a:rPr>
              <a:t>Leverage FHIR and other standards</a:t>
            </a:r>
          </a:p>
          <a:p>
            <a:pPr marL="609600" lvl="1">
              <a:buSzPts val="1200"/>
            </a:pPr>
            <a:endParaRPr sz="1600" dirty="0">
              <a:solidFill>
                <a:prstClr val="black"/>
              </a:solidFill>
              <a:latin typeface="Arial" panose="020B0604020202020204" pitchFamily="34" charset="0"/>
              <a:cs typeface="Arial" panose="020B0604020202020204" pitchFamily="34" charset="0"/>
            </a:endParaRPr>
          </a:p>
          <a:p>
            <a:pPr marL="457200" indent="-304800">
              <a:buSzPts val="1200"/>
              <a:buFontTx/>
              <a:buChar char="●"/>
            </a:pPr>
            <a:r>
              <a:rPr lang="en" sz="1600" dirty="0">
                <a:solidFill>
                  <a:prstClr val="black"/>
                </a:solidFill>
                <a:latin typeface="Arial" panose="020B0604020202020204" pitchFamily="34" charset="0"/>
                <a:cs typeface="Arial" panose="020B0604020202020204" pitchFamily="34" charset="0"/>
              </a:rPr>
              <a:t>Deep dive on tooling </a:t>
            </a:r>
            <a:r>
              <a:rPr lang="en" sz="1600" u="sng" dirty="0">
                <a:solidFill>
                  <a:srgbClr val="00B0F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here</a:t>
            </a:r>
            <a:r>
              <a:rPr lang="en" sz="1600" dirty="0">
                <a:solidFill>
                  <a:prstClr val="black"/>
                </a:solidFill>
                <a:latin typeface="Arial" panose="020B0604020202020204" pitchFamily="34" charset="0"/>
                <a:cs typeface="Arial" panose="020B0604020202020204" pitchFamily="34" charset="0"/>
              </a:rPr>
              <a:t> in ACTS Concept Demo </a:t>
            </a:r>
            <a:r>
              <a:rPr lang="en" sz="1200" dirty="0">
                <a:solidFill>
                  <a:prstClr val="black"/>
                </a:solidFill>
                <a:latin typeface="Arial" panose="020B0604020202020204" pitchFamily="34" charset="0"/>
                <a:cs typeface="Arial" panose="020B0604020202020204" pitchFamily="34" charset="0"/>
              </a:rPr>
              <a:t>(see section, “Key Knowledge Ecosystem Tool Sets”)</a:t>
            </a:r>
            <a:endParaRPr lang="en" sz="1600" dirty="0">
              <a:solidFill>
                <a:prstClr val="black"/>
              </a:solidFill>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EBA86B07-7BB7-64CE-B8DE-7490EBC858A6}"/>
              </a:ext>
            </a:extLst>
          </p:cNvPr>
          <p:cNvSpPr>
            <a:spLocks noGrp="1"/>
          </p:cNvSpPr>
          <p:nvPr>
            <p:ph type="sldNum" sz="quarter" idx="12"/>
          </p:nvPr>
        </p:nvSpPr>
        <p:spPr/>
        <p:txBody>
          <a:bodyPr/>
          <a:lstStyle/>
          <a:p>
            <a:fld id="{D3A33D7C-B140-4FDD-A534-AAA09C8D9533}" type="slidenum">
              <a:rPr lang="en-US">
                <a:solidFill>
                  <a:prstClr val="black"/>
                </a:solidFill>
                <a:latin typeface="Lucida Sans Unicode"/>
              </a:rPr>
              <a:pPr/>
              <a:t>57</a:t>
            </a:fld>
            <a:endParaRPr lang="en-US" dirty="0">
              <a:solidFill>
                <a:prstClr val="black"/>
              </a:solidFill>
              <a:latin typeface="Lucida Sans Unicode"/>
            </a:endParaRPr>
          </a:p>
        </p:txBody>
      </p:sp>
      <p:sp>
        <p:nvSpPr>
          <p:cNvPr id="3" name="TextBox 2">
            <a:extLst>
              <a:ext uri="{FF2B5EF4-FFF2-40B4-BE49-F238E27FC236}">
                <a16:creationId xmlns:a16="http://schemas.microsoft.com/office/drawing/2014/main" id="{3B831C9D-FD4C-F734-5A0A-5FB134ADC489}"/>
              </a:ext>
            </a:extLst>
          </p:cNvPr>
          <p:cNvSpPr txBox="1"/>
          <p:nvPr/>
        </p:nvSpPr>
        <p:spPr>
          <a:xfrm>
            <a:off x="3124200" y="5943600"/>
            <a:ext cx="4800600" cy="215444"/>
          </a:xfrm>
          <a:prstGeom prst="rect">
            <a:avLst/>
          </a:prstGeom>
          <a:noFill/>
        </p:spPr>
        <p:txBody>
          <a:bodyPr wrap="square" rtlCol="0">
            <a:spAutoFit/>
          </a:bodyPr>
          <a:lstStyle/>
          <a:p>
            <a:r>
              <a:rPr lang="en-US" sz="800" dirty="0">
                <a:solidFill>
                  <a:prstClr val="black"/>
                </a:solidFill>
                <a:latin typeface="Lucida Sans Unicode"/>
              </a:rPr>
              <a:t>Source: </a:t>
            </a:r>
            <a:r>
              <a:rPr lang="en-US" sz="800" dirty="0" err="1">
                <a:solidFill>
                  <a:prstClr val="black"/>
                </a:solidFill>
                <a:latin typeface="Lucida Sans Unicode"/>
              </a:rPr>
              <a:t>Osheroff</a:t>
            </a:r>
            <a:r>
              <a:rPr lang="en-US" sz="800" dirty="0">
                <a:solidFill>
                  <a:prstClr val="black"/>
                </a:solidFill>
                <a:latin typeface="Lucida Sans Unicode"/>
              </a:rPr>
              <a:t> et. al., </a:t>
            </a:r>
            <a:r>
              <a:rPr lang="en-US" sz="800" dirty="0">
                <a:solidFill>
                  <a:srgbClr val="00B0F0"/>
                </a:solidFill>
                <a:latin typeface="Lucida Sans Unicode"/>
                <a:hlinkClick r:id="rId5">
                  <a:extLst>
                    <a:ext uri="{A12FA001-AC4F-418D-AE19-62706E023703}">
                      <ahyp:hlinkClr xmlns:ahyp="http://schemas.microsoft.com/office/drawing/2018/hyperlinkcolor" val="tx"/>
                    </a:ext>
                  </a:extLst>
                </a:hlinkClick>
              </a:rPr>
              <a:t>AHRQ evidence-based Care Transformation Support (ACTS) initiative</a:t>
            </a:r>
            <a:endParaRPr lang="en-US" sz="800" dirty="0">
              <a:solidFill>
                <a:srgbClr val="00B0F0"/>
              </a:solidFill>
              <a:latin typeface="Lucida Sans Unicode"/>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92">
          <a:extLst>
            <a:ext uri="{FF2B5EF4-FFF2-40B4-BE49-F238E27FC236}">
              <a16:creationId xmlns:a16="http://schemas.microsoft.com/office/drawing/2014/main" id="{B66871A5-7D25-A6D3-1C56-CC3C03F7CD41}"/>
            </a:ext>
          </a:extLst>
        </p:cNvPr>
        <p:cNvGrpSpPr/>
        <p:nvPr/>
      </p:nvGrpSpPr>
      <p:grpSpPr>
        <a:xfrm>
          <a:off x="0" y="0"/>
          <a:ext cx="0" cy="0"/>
          <a:chOff x="0" y="0"/>
          <a:chExt cx="0" cy="0"/>
        </a:xfrm>
      </p:grpSpPr>
      <p:sp>
        <p:nvSpPr>
          <p:cNvPr id="93" name="Google Shape;93;p19">
            <a:extLst>
              <a:ext uri="{FF2B5EF4-FFF2-40B4-BE49-F238E27FC236}">
                <a16:creationId xmlns:a16="http://schemas.microsoft.com/office/drawing/2014/main" id="{F8FBF37A-8B99-3194-C562-FB3E662B47A1}"/>
              </a:ext>
            </a:extLst>
          </p:cNvPr>
          <p:cNvSpPr txBox="1">
            <a:spLocks noGrp="1"/>
          </p:cNvSpPr>
          <p:nvPr>
            <p:ph type="title"/>
          </p:nvPr>
        </p:nvSpPr>
        <p:spPr>
          <a:xfrm>
            <a:off x="1981200" y="76200"/>
            <a:ext cx="8229600" cy="1143000"/>
          </a:xfrm>
          <a:prstGeom prst="rect">
            <a:avLst/>
          </a:prstGeom>
        </p:spPr>
        <p:txBody>
          <a:bodyPr spcFirstLastPara="1" vert="horz" wrap="square" lIns="91425" tIns="91425" rIns="91425" bIns="91425" rtlCol="0" anchor="t" anchorCtr="0">
            <a:noAutofit/>
            <a:scene3d>
              <a:camera prst="orthographicFront"/>
              <a:lightRig rig="soft" dir="t"/>
            </a:scene3d>
            <a:sp3d prstMaterial="softEdge">
              <a:bevelT w="25400" h="25400"/>
            </a:sp3d>
          </a:bodyPr>
          <a:lstStyle/>
          <a:p>
            <a:pPr>
              <a:lnSpc>
                <a:spcPct val="115000"/>
              </a:lnSpc>
              <a:buClr>
                <a:schemeClr val="dk1"/>
              </a:buClr>
              <a:buSzPct val="39285"/>
            </a:pPr>
            <a:r>
              <a:rPr lang="en" sz="2400" dirty="0"/>
              <a:t>ACTS 10-year roadmap: activities</a:t>
            </a:r>
            <a:endParaRPr sz="2400" dirty="0"/>
          </a:p>
        </p:txBody>
      </p:sp>
      <p:sp>
        <p:nvSpPr>
          <p:cNvPr id="2" name="Slide Number Placeholder 1">
            <a:extLst>
              <a:ext uri="{FF2B5EF4-FFF2-40B4-BE49-F238E27FC236}">
                <a16:creationId xmlns:a16="http://schemas.microsoft.com/office/drawing/2014/main" id="{BD943FB2-1B44-9951-97A8-2A7D75DA3263}"/>
              </a:ext>
            </a:extLst>
          </p:cNvPr>
          <p:cNvSpPr>
            <a:spLocks noGrp="1"/>
          </p:cNvSpPr>
          <p:nvPr>
            <p:ph type="sldNum" sz="quarter" idx="12"/>
          </p:nvPr>
        </p:nvSpPr>
        <p:spPr/>
        <p:txBody>
          <a:bodyPr/>
          <a:lstStyle/>
          <a:p>
            <a:fld id="{D3A33D7C-B140-4FDD-A534-AAA09C8D9533}" type="slidenum">
              <a:rPr lang="en-US">
                <a:solidFill>
                  <a:prstClr val="black"/>
                </a:solidFill>
                <a:latin typeface="Lucida Sans Unicode"/>
              </a:rPr>
              <a:pPr/>
              <a:t>58</a:t>
            </a:fld>
            <a:endParaRPr lang="en-US" dirty="0">
              <a:solidFill>
                <a:prstClr val="black"/>
              </a:solidFill>
              <a:latin typeface="Lucida Sans Unicode"/>
            </a:endParaRPr>
          </a:p>
        </p:txBody>
      </p:sp>
      <p:sp>
        <p:nvSpPr>
          <p:cNvPr id="6" name="AutoShape 4">
            <a:extLst>
              <a:ext uri="{FF2B5EF4-FFF2-40B4-BE49-F238E27FC236}">
                <a16:creationId xmlns:a16="http://schemas.microsoft.com/office/drawing/2014/main" id="{4B2142E7-7CB4-264A-29A7-54EB432909E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Lucida Sans Unicode"/>
            </a:endParaRPr>
          </a:p>
        </p:txBody>
      </p:sp>
      <p:pic>
        <p:nvPicPr>
          <p:cNvPr id="8" name="Picture 7">
            <a:extLst>
              <a:ext uri="{FF2B5EF4-FFF2-40B4-BE49-F238E27FC236}">
                <a16:creationId xmlns:a16="http://schemas.microsoft.com/office/drawing/2014/main" id="{DD033345-6012-D283-C67D-B12F5FBA9B1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29734" y="615838"/>
            <a:ext cx="7132533" cy="5480163"/>
          </a:xfrm>
          <a:prstGeom prst="rect">
            <a:avLst/>
          </a:prstGeom>
        </p:spPr>
      </p:pic>
      <p:sp>
        <p:nvSpPr>
          <p:cNvPr id="9" name="TextBox 8">
            <a:extLst>
              <a:ext uri="{FF2B5EF4-FFF2-40B4-BE49-F238E27FC236}">
                <a16:creationId xmlns:a16="http://schemas.microsoft.com/office/drawing/2014/main" id="{2D44F3D4-61BA-78C0-133B-899F59258725}"/>
              </a:ext>
            </a:extLst>
          </p:cNvPr>
          <p:cNvSpPr txBox="1"/>
          <p:nvPr/>
        </p:nvSpPr>
        <p:spPr>
          <a:xfrm>
            <a:off x="5475514" y="6019800"/>
            <a:ext cx="4724400" cy="369332"/>
          </a:xfrm>
          <a:prstGeom prst="rect">
            <a:avLst/>
          </a:prstGeom>
          <a:noFill/>
        </p:spPr>
        <p:txBody>
          <a:bodyPr wrap="square" rtlCol="0">
            <a:spAutoFit/>
          </a:bodyPr>
          <a:lstStyle/>
          <a:p>
            <a:r>
              <a:rPr lang="en-US" sz="900" b="1" dirty="0">
                <a:solidFill>
                  <a:srgbClr val="3B3B3B"/>
                </a:solidFill>
                <a:latin typeface="Arial" panose="020B0604020202020204" pitchFamily="34" charset="0"/>
                <a:ea typeface="Times New Roman" panose="02020603050405020304" pitchFamily="18" charset="0"/>
              </a:rPr>
              <a:t>*RESC</a:t>
            </a:r>
            <a:r>
              <a:rPr lang="en-US" sz="900" dirty="0">
                <a:solidFill>
                  <a:srgbClr val="3B3B3B"/>
                </a:solidFill>
                <a:latin typeface="Arial" panose="020B0604020202020204" pitchFamily="34" charset="0"/>
                <a:ea typeface="Times New Roman" panose="02020603050405020304" pitchFamily="18" charset="0"/>
              </a:rPr>
              <a:t> = Roadmap Execution Steering Committee; </a:t>
            </a:r>
            <a:r>
              <a:rPr lang="en-US" sz="900" b="1" dirty="0">
                <a:solidFill>
                  <a:srgbClr val="3B3B3B"/>
                </a:solidFill>
                <a:latin typeface="Arial" panose="020B0604020202020204" pitchFamily="34" charset="0"/>
                <a:ea typeface="Times New Roman" panose="02020603050405020304" pitchFamily="18" charset="0"/>
              </a:rPr>
              <a:t>CC</a:t>
            </a:r>
            <a:r>
              <a:rPr lang="en-US" sz="900" dirty="0">
                <a:solidFill>
                  <a:srgbClr val="3B3B3B"/>
                </a:solidFill>
                <a:latin typeface="Arial" panose="020B0604020202020204" pitchFamily="34" charset="0"/>
                <a:ea typeface="Times New Roman" panose="02020603050405020304" pitchFamily="18" charset="0"/>
              </a:rPr>
              <a:t> = Coordinating Center; </a:t>
            </a:r>
            <a:r>
              <a:rPr lang="en-US" sz="900" b="1" dirty="0">
                <a:solidFill>
                  <a:srgbClr val="3B3B3B"/>
                </a:solidFill>
                <a:latin typeface="Arial" panose="020B0604020202020204" pitchFamily="34" charset="0"/>
                <a:ea typeface="Times New Roman" panose="02020603050405020304" pitchFamily="18" charset="0"/>
              </a:rPr>
              <a:t>PPP</a:t>
            </a:r>
            <a:r>
              <a:rPr lang="en-US" sz="900" dirty="0">
                <a:solidFill>
                  <a:srgbClr val="3B3B3B"/>
                </a:solidFill>
                <a:latin typeface="Arial" panose="020B0604020202020204" pitchFamily="34" charset="0"/>
                <a:ea typeface="Times New Roman" panose="02020603050405020304" pitchFamily="18" charset="0"/>
              </a:rPr>
              <a:t> = Public Private Partnership; </a:t>
            </a:r>
            <a:r>
              <a:rPr lang="en-US" sz="900" b="1" dirty="0">
                <a:solidFill>
                  <a:srgbClr val="3B3B3B"/>
                </a:solidFill>
                <a:latin typeface="Arial" panose="020B0604020202020204" pitchFamily="34" charset="0"/>
                <a:ea typeface="Times New Roman" panose="02020603050405020304" pitchFamily="18" charset="0"/>
              </a:rPr>
              <a:t>DKP</a:t>
            </a:r>
            <a:r>
              <a:rPr lang="en-US" sz="900" dirty="0">
                <a:solidFill>
                  <a:srgbClr val="3B3B3B"/>
                </a:solidFill>
                <a:latin typeface="Arial" panose="020B0604020202020204" pitchFamily="34" charset="0"/>
                <a:ea typeface="Times New Roman" panose="02020603050405020304" pitchFamily="18" charset="0"/>
              </a:rPr>
              <a:t> = Digital Knowledge Platform</a:t>
            </a:r>
            <a:r>
              <a:rPr lang="en-US" sz="900" dirty="0">
                <a:solidFill>
                  <a:prstClr val="black"/>
                </a:solidFill>
                <a:latin typeface="Lucida Sans Unicode"/>
              </a:rPr>
              <a:t> </a:t>
            </a:r>
          </a:p>
        </p:txBody>
      </p:sp>
      <p:sp>
        <p:nvSpPr>
          <p:cNvPr id="4" name="TextBox 3">
            <a:extLst>
              <a:ext uri="{FF2B5EF4-FFF2-40B4-BE49-F238E27FC236}">
                <a16:creationId xmlns:a16="http://schemas.microsoft.com/office/drawing/2014/main" id="{80035B04-497F-2ADB-40F5-D659528FD3C3}"/>
              </a:ext>
            </a:extLst>
          </p:cNvPr>
          <p:cNvSpPr txBox="1"/>
          <p:nvPr/>
        </p:nvSpPr>
        <p:spPr>
          <a:xfrm>
            <a:off x="5475514" y="6420193"/>
            <a:ext cx="4800600" cy="215444"/>
          </a:xfrm>
          <a:prstGeom prst="rect">
            <a:avLst/>
          </a:prstGeom>
          <a:noFill/>
        </p:spPr>
        <p:txBody>
          <a:bodyPr wrap="square" rtlCol="0">
            <a:spAutoFit/>
          </a:bodyPr>
          <a:lstStyle/>
          <a:p>
            <a:r>
              <a:rPr lang="en-US" sz="800" dirty="0">
                <a:solidFill>
                  <a:prstClr val="black"/>
                </a:solidFill>
                <a:latin typeface="Lucida Sans Unicode"/>
              </a:rPr>
              <a:t>Source: </a:t>
            </a:r>
            <a:r>
              <a:rPr lang="en-US" sz="800" dirty="0" err="1">
                <a:solidFill>
                  <a:prstClr val="black"/>
                </a:solidFill>
                <a:latin typeface="Lucida Sans Unicode"/>
              </a:rPr>
              <a:t>Osheroff</a:t>
            </a:r>
            <a:r>
              <a:rPr lang="en-US" sz="800" dirty="0">
                <a:solidFill>
                  <a:prstClr val="black"/>
                </a:solidFill>
                <a:latin typeface="Lucida Sans Unicode"/>
              </a:rPr>
              <a:t> et. al., </a:t>
            </a:r>
            <a:r>
              <a:rPr lang="en-US" sz="800" dirty="0">
                <a:solidFill>
                  <a:srgbClr val="00B0F0"/>
                </a:solidFill>
                <a:latin typeface="Lucida Sans Unicode"/>
                <a:hlinkClick r:id="rId4">
                  <a:extLst>
                    <a:ext uri="{A12FA001-AC4F-418D-AE19-62706E023703}">
                      <ahyp:hlinkClr xmlns:ahyp="http://schemas.microsoft.com/office/drawing/2018/hyperlinkcolor" val="tx"/>
                    </a:ext>
                  </a:extLst>
                </a:hlinkClick>
              </a:rPr>
              <a:t>AHRQ evidence-based Care Transformation Support (ACTS) initiative</a:t>
            </a:r>
            <a:endParaRPr lang="en-US" sz="800" dirty="0">
              <a:solidFill>
                <a:srgbClr val="00B0F0"/>
              </a:solidFill>
              <a:latin typeface="Lucida Sans Unicode"/>
            </a:endParaRPr>
          </a:p>
        </p:txBody>
      </p:sp>
    </p:spTree>
    <p:extLst>
      <p:ext uri="{BB962C8B-B14F-4D97-AF65-F5344CB8AC3E}">
        <p14:creationId xmlns:p14="http://schemas.microsoft.com/office/powerpoint/2010/main" val="61766732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4A96B-C1AA-4DB9-8FEE-80872D4011B1}"/>
              </a:ext>
            </a:extLst>
          </p:cNvPr>
          <p:cNvSpPr>
            <a:spLocks noGrp="1"/>
          </p:cNvSpPr>
          <p:nvPr>
            <p:ph type="title"/>
          </p:nvPr>
        </p:nvSpPr>
        <p:spPr>
          <a:xfrm>
            <a:off x="609600" y="522503"/>
            <a:ext cx="10690699" cy="548640"/>
          </a:xfrm>
        </p:spPr>
        <p:txBody>
          <a:bodyPr>
            <a:noAutofit/>
          </a:bodyPr>
          <a:lstStyle/>
          <a:p>
            <a:r>
              <a:rPr lang="en-US" sz="3067" dirty="0"/>
              <a:t>Stakeholder engagement towards future vision</a:t>
            </a:r>
          </a:p>
        </p:txBody>
      </p:sp>
      <p:sp>
        <p:nvSpPr>
          <p:cNvPr id="3" name="Content Placeholder 2">
            <a:extLst>
              <a:ext uri="{FF2B5EF4-FFF2-40B4-BE49-F238E27FC236}">
                <a16:creationId xmlns:a16="http://schemas.microsoft.com/office/drawing/2014/main" id="{C118C9FD-8809-400E-B2A1-0D888298ACAF}"/>
              </a:ext>
            </a:extLst>
          </p:cNvPr>
          <p:cNvSpPr>
            <a:spLocks noGrp="1"/>
          </p:cNvSpPr>
          <p:nvPr>
            <p:ph idx="1"/>
          </p:nvPr>
        </p:nvSpPr>
        <p:spPr>
          <a:xfrm>
            <a:off x="609600" y="1142346"/>
            <a:ext cx="10134600" cy="365125"/>
          </a:xfrm>
        </p:spPr>
        <p:txBody>
          <a:bodyPr>
            <a:noAutofit/>
          </a:bodyPr>
          <a:lstStyle/>
          <a:p>
            <a:pPr>
              <a:spcBef>
                <a:spcPts val="0"/>
              </a:spcBef>
            </a:pPr>
            <a:r>
              <a:rPr lang="en-US" sz="2000" i="1" dirty="0">
                <a:solidFill>
                  <a:srgbClr val="000000"/>
                </a:solidFill>
                <a:ea typeface="Calibri" panose="020F0502020204030204" pitchFamily="34" charset="0"/>
              </a:rPr>
              <a:t>Forty-one organizations </a:t>
            </a:r>
            <a:r>
              <a:rPr lang="en-US" sz="2000" dirty="0">
                <a:solidFill>
                  <a:srgbClr val="000000"/>
                </a:solidFill>
                <a:ea typeface="Calibri" panose="020F0502020204030204" pitchFamily="34" charset="0"/>
              </a:rPr>
              <a:t>provided support letters indicating plans to collaborate and align efforts / investments to achieve the Future Vision.</a:t>
            </a:r>
            <a:endParaRPr lang="en-US" sz="1400" dirty="0"/>
          </a:p>
        </p:txBody>
      </p:sp>
      <p:sp>
        <p:nvSpPr>
          <p:cNvPr id="4" name="Slide Number Placeholder 3">
            <a:extLst>
              <a:ext uri="{FF2B5EF4-FFF2-40B4-BE49-F238E27FC236}">
                <a16:creationId xmlns:a16="http://schemas.microsoft.com/office/drawing/2014/main" id="{5A7A7943-B6A5-4707-9FAF-D7BE67999B85}"/>
              </a:ext>
            </a:extLst>
          </p:cNvPr>
          <p:cNvSpPr>
            <a:spLocks noGrp="1"/>
          </p:cNvSpPr>
          <p:nvPr>
            <p:ph type="sldNum" sz="quarter" idx="10"/>
          </p:nvPr>
        </p:nvSpPr>
        <p:spPr>
          <a:xfrm>
            <a:off x="11480800" y="8475135"/>
            <a:ext cx="3657600" cy="486833"/>
          </a:xfrm>
          <a:prstGeom prst="rect">
            <a:avLst/>
          </a:prstGeom>
        </p:spPr>
        <p:txBody>
          <a:bodyPr vert="horz" lIns="121920" tIns="60960" rIns="121920" bIns="60960" rtlCol="0" anchor="ctr"/>
          <a:lstStyle>
            <a:defPPr>
              <a:defRPr lang="en-US"/>
            </a:defPPr>
            <a:lvl1pPr marL="0" algn="r" defTabSz="1219170" rtl="0" eaLnBrk="1" latinLnBrk="0" hangingPunct="1">
              <a:defRPr sz="1600" kern="1200">
                <a:solidFill>
                  <a:schemeClr val="tx1">
                    <a:tint val="75000"/>
                  </a:schemeClr>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fontAlgn="base">
              <a:spcBef>
                <a:spcPct val="0"/>
              </a:spcBef>
              <a:spcAft>
                <a:spcPct val="0"/>
              </a:spcAft>
              <a:buClr>
                <a:srgbClr val="000000"/>
              </a:buClr>
            </a:pPr>
            <a:fld id="{85F5B7A5-34A7-4AB0-A34F-A4DF2002FA98}" type="slidenum">
              <a:rPr lang="en-US">
                <a:solidFill>
                  <a:prstClr val="black">
                    <a:tint val="75000"/>
                  </a:prstClr>
                </a:solidFill>
                <a:latin typeface="Arial"/>
              </a:rPr>
              <a:pPr fontAlgn="base">
                <a:spcBef>
                  <a:spcPct val="0"/>
                </a:spcBef>
                <a:spcAft>
                  <a:spcPct val="0"/>
                </a:spcAft>
                <a:buClr>
                  <a:srgbClr val="000000"/>
                </a:buClr>
              </a:pPr>
              <a:t>59</a:t>
            </a:fld>
            <a:endParaRPr lang="en-US" kern="0" dirty="0">
              <a:solidFill>
                <a:prstClr val="black">
                  <a:tint val="75000"/>
                </a:prstClr>
              </a:solidFill>
              <a:latin typeface="Arial"/>
              <a:cs typeface="Arial"/>
              <a:sym typeface="Arial"/>
            </a:endParaRPr>
          </a:p>
        </p:txBody>
      </p:sp>
      <p:sp>
        <p:nvSpPr>
          <p:cNvPr id="13" name="TextBox 12">
            <a:extLst>
              <a:ext uri="{FF2B5EF4-FFF2-40B4-BE49-F238E27FC236}">
                <a16:creationId xmlns:a16="http://schemas.microsoft.com/office/drawing/2014/main" id="{F42468BC-9A57-FD43-BAE0-A6F26237CD6A}"/>
              </a:ext>
            </a:extLst>
          </p:cNvPr>
          <p:cNvSpPr txBox="1"/>
          <p:nvPr/>
        </p:nvSpPr>
        <p:spPr>
          <a:xfrm>
            <a:off x="609602" y="1868965"/>
            <a:ext cx="3544111" cy="4154984"/>
          </a:xfrm>
          <a:prstGeom prst="rect">
            <a:avLst/>
          </a:prstGeom>
          <a:noFill/>
        </p:spPr>
        <p:txBody>
          <a:bodyPr wrap="square">
            <a:spAutoFit/>
          </a:bodyPr>
          <a:lstStyle/>
          <a:p>
            <a:pPr defTabSz="1219170" fontAlgn="base">
              <a:spcBef>
                <a:spcPct val="0"/>
              </a:spcBef>
              <a:spcAft>
                <a:spcPct val="0"/>
              </a:spcAft>
              <a:buClr>
                <a:srgbClr val="000000"/>
              </a:buClr>
            </a:pPr>
            <a:r>
              <a:rPr lang="en-US" sz="1200" b="1" kern="0" dirty="0">
                <a:solidFill>
                  <a:srgbClr val="000000"/>
                </a:solidFill>
                <a:latin typeface="Arial"/>
                <a:ea typeface="Calibri" panose="020F0502020204030204" pitchFamily="34" charset="0"/>
                <a:cs typeface="Arial"/>
                <a:sym typeface="Arial"/>
              </a:rPr>
              <a:t>Federal Agencies:</a:t>
            </a:r>
            <a:r>
              <a:rPr lang="en-US" sz="1200" kern="0" dirty="0">
                <a:solidFill>
                  <a:srgbClr val="000000"/>
                </a:solidFill>
                <a:latin typeface="Arial"/>
                <a:ea typeface="Calibri" panose="020F0502020204030204" pitchFamily="34" charset="0"/>
                <a:cs typeface="Arial"/>
                <a:sym typeface="Arial"/>
              </a:rPr>
              <a:t> 1</a:t>
            </a:r>
          </a:p>
          <a:p>
            <a:pPr defTabSz="1219170" fontAlgn="base">
              <a:spcBef>
                <a:spcPct val="0"/>
              </a:spcBef>
              <a:spcAft>
                <a:spcPct val="0"/>
              </a:spcAft>
              <a:buClr>
                <a:srgbClr val="000000"/>
              </a:buClr>
            </a:pPr>
            <a:r>
              <a:rPr lang="en-US" sz="1200" u="sng" kern="0" dirty="0">
                <a:solidFill>
                  <a:srgbClr val="0066FF"/>
                </a:solidFill>
                <a:latin typeface="Arial"/>
                <a:ea typeface="Calibri" panose="020F0502020204030204" pitchFamily="34" charset="0"/>
                <a:cs typeface="Arial"/>
                <a:sym typeface="Arial"/>
                <a:hlinkClick r:id="rId3"/>
              </a:rPr>
              <a:t>VHA</a:t>
            </a:r>
            <a:r>
              <a:rPr lang="en-US" sz="1200" kern="0" dirty="0">
                <a:solidFill>
                  <a:srgbClr val="000000"/>
                </a:solidFill>
                <a:latin typeface="Arial"/>
                <a:ea typeface="Calibri" panose="020F0502020204030204" pitchFamily="34" charset="0"/>
                <a:cs typeface="Arial"/>
                <a:sym typeface="Arial"/>
              </a:rPr>
              <a:t> (Nebeker)</a:t>
            </a:r>
          </a:p>
          <a:p>
            <a:pPr defTabSz="1219170" fontAlgn="base">
              <a:spcBef>
                <a:spcPct val="0"/>
              </a:spcBef>
              <a:spcAft>
                <a:spcPct val="0"/>
              </a:spcAft>
              <a:buClr>
                <a:srgbClr val="000000"/>
              </a:buClr>
            </a:pPr>
            <a:r>
              <a:rPr lang="en-US" sz="1200" kern="0" dirty="0">
                <a:solidFill>
                  <a:srgbClr val="000000"/>
                </a:solidFill>
                <a:latin typeface="Arial"/>
                <a:ea typeface="Calibri" panose="020F0502020204030204" pitchFamily="34" charset="0"/>
                <a:cs typeface="Arial"/>
                <a:sym typeface="Arial"/>
              </a:rPr>
              <a:t> </a:t>
            </a:r>
          </a:p>
          <a:p>
            <a:pPr defTabSz="1219170" fontAlgn="base">
              <a:spcBef>
                <a:spcPct val="0"/>
              </a:spcBef>
              <a:spcAft>
                <a:spcPct val="0"/>
              </a:spcAft>
              <a:buClr>
                <a:srgbClr val="000000"/>
              </a:buClr>
            </a:pPr>
            <a:r>
              <a:rPr lang="en-US" sz="1200" b="1" kern="0" dirty="0">
                <a:solidFill>
                  <a:srgbClr val="000000"/>
                </a:solidFill>
                <a:latin typeface="Arial"/>
                <a:ea typeface="Calibri" panose="020F0502020204030204" pitchFamily="34" charset="0"/>
                <a:cs typeface="Arial"/>
                <a:sym typeface="Arial"/>
              </a:rPr>
              <a:t>Care Delivery Organizations:</a:t>
            </a:r>
            <a:r>
              <a:rPr lang="en-US" sz="1200" kern="0" dirty="0">
                <a:solidFill>
                  <a:srgbClr val="000000"/>
                </a:solidFill>
                <a:latin typeface="Arial"/>
                <a:ea typeface="Calibri" panose="020F0502020204030204" pitchFamily="34" charset="0"/>
                <a:cs typeface="Arial"/>
                <a:sym typeface="Arial"/>
              </a:rPr>
              <a:t> 8</a:t>
            </a:r>
          </a:p>
          <a:p>
            <a:pPr defTabSz="1219170" fontAlgn="base">
              <a:spcBef>
                <a:spcPct val="0"/>
              </a:spcBef>
              <a:spcAft>
                <a:spcPct val="0"/>
              </a:spcAft>
              <a:buClr>
                <a:srgbClr val="000000"/>
              </a:buClr>
            </a:pPr>
            <a:r>
              <a:rPr lang="en-US" sz="1200" u="sng" kern="0" dirty="0">
                <a:solidFill>
                  <a:srgbClr val="0066FF"/>
                </a:solidFill>
                <a:latin typeface="Arial"/>
                <a:ea typeface="Calibri" panose="020F0502020204030204" pitchFamily="34" charset="0"/>
                <a:cs typeface="Arial"/>
                <a:sym typeface="Arial"/>
                <a:hlinkClick r:id="rId4"/>
              </a:rPr>
              <a:t>VCU/ACORN</a:t>
            </a:r>
            <a:r>
              <a:rPr lang="en-US" sz="1200" kern="0" dirty="0">
                <a:solidFill>
                  <a:srgbClr val="000000"/>
                </a:solidFill>
                <a:latin typeface="Arial"/>
                <a:ea typeface="Calibri" panose="020F0502020204030204" pitchFamily="34" charset="0"/>
                <a:cs typeface="Arial"/>
                <a:sym typeface="Arial"/>
              </a:rPr>
              <a:t> (Krist)</a:t>
            </a:r>
          </a:p>
          <a:p>
            <a:pPr defTabSz="1219170" fontAlgn="base">
              <a:spcBef>
                <a:spcPct val="0"/>
              </a:spcBef>
              <a:spcAft>
                <a:spcPct val="0"/>
              </a:spcAft>
              <a:buClr>
                <a:srgbClr val="000000"/>
              </a:buClr>
            </a:pPr>
            <a:r>
              <a:rPr lang="en-US" sz="1200" u="sng" kern="0" dirty="0">
                <a:solidFill>
                  <a:srgbClr val="0066FF"/>
                </a:solidFill>
                <a:latin typeface="Arial"/>
                <a:ea typeface="Calibri" panose="020F0502020204030204" pitchFamily="34" charset="0"/>
                <a:cs typeface="Arial"/>
                <a:sym typeface="Arial"/>
                <a:hlinkClick r:id="rId5"/>
              </a:rPr>
              <a:t>UM Health Fairview</a:t>
            </a:r>
            <a:r>
              <a:rPr lang="en-US" sz="1200" kern="0" dirty="0">
                <a:solidFill>
                  <a:srgbClr val="000000"/>
                </a:solidFill>
                <a:latin typeface="Arial"/>
                <a:ea typeface="Calibri" panose="020F0502020204030204" pitchFamily="34" charset="0"/>
                <a:cs typeface="Arial"/>
                <a:sym typeface="Arial"/>
              </a:rPr>
              <a:t> (Melton-Meaux/Tignanelli)</a:t>
            </a:r>
            <a:br>
              <a:rPr lang="en-US" sz="1200" kern="0" dirty="0">
                <a:solidFill>
                  <a:srgbClr val="000000"/>
                </a:solidFill>
                <a:latin typeface="Arial"/>
                <a:ea typeface="Calibri" panose="020F0502020204030204" pitchFamily="34" charset="0"/>
                <a:cs typeface="Arial"/>
                <a:sym typeface="Arial"/>
              </a:rPr>
            </a:br>
            <a:r>
              <a:rPr lang="en-US" sz="1200" u="sng" kern="0" dirty="0">
                <a:solidFill>
                  <a:srgbClr val="0066FF"/>
                </a:solidFill>
                <a:latin typeface="Arial"/>
                <a:ea typeface="Calibri" panose="020F0502020204030204" pitchFamily="34" charset="0"/>
                <a:cs typeface="Arial"/>
                <a:sym typeface="Arial"/>
                <a:hlinkClick r:id="rId6"/>
              </a:rPr>
              <a:t>U Chicago Medicine</a:t>
            </a:r>
            <a:r>
              <a:rPr lang="en-US" sz="1200" kern="0" dirty="0">
                <a:solidFill>
                  <a:srgbClr val="000000"/>
                </a:solidFill>
                <a:latin typeface="Arial"/>
                <a:ea typeface="Calibri" panose="020F0502020204030204" pitchFamily="34" charset="0"/>
                <a:cs typeface="Arial"/>
                <a:sym typeface="Arial"/>
              </a:rPr>
              <a:t> (Umscheid), </a:t>
            </a:r>
          </a:p>
          <a:p>
            <a:pPr defTabSz="1219170" fontAlgn="base">
              <a:spcBef>
                <a:spcPct val="0"/>
              </a:spcBef>
              <a:spcAft>
                <a:spcPct val="0"/>
              </a:spcAft>
              <a:buClr>
                <a:srgbClr val="000000"/>
              </a:buClr>
            </a:pPr>
            <a:r>
              <a:rPr lang="en-US" sz="1200" kern="0" dirty="0">
                <a:solidFill>
                  <a:srgbClr val="000000"/>
                </a:solidFill>
                <a:latin typeface="Arial"/>
                <a:ea typeface="Calibri" panose="020F0502020204030204" pitchFamily="34" charset="0"/>
                <a:cs typeface="Arial"/>
                <a:sym typeface="Arial"/>
              </a:rPr>
              <a:t>Rutgers </a:t>
            </a:r>
            <a:r>
              <a:rPr lang="en-US" sz="1200" u="sng" kern="0" dirty="0">
                <a:solidFill>
                  <a:srgbClr val="0066FF"/>
                </a:solidFill>
                <a:latin typeface="Arial"/>
                <a:ea typeface="Calibri" panose="020F0502020204030204" pitchFamily="34" charset="0"/>
                <a:cs typeface="Arial"/>
                <a:sym typeface="Arial"/>
                <a:hlinkClick r:id="rId7"/>
              </a:rPr>
              <a:t>RWJBarnabas Health</a:t>
            </a:r>
            <a:r>
              <a:rPr lang="en-US" sz="1200" kern="0" dirty="0">
                <a:solidFill>
                  <a:srgbClr val="000000"/>
                </a:solidFill>
                <a:latin typeface="Arial"/>
                <a:ea typeface="Calibri" panose="020F0502020204030204" pitchFamily="34" charset="0"/>
                <a:cs typeface="Arial"/>
                <a:sym typeface="Arial"/>
              </a:rPr>
              <a:t> (Sonnenberg)</a:t>
            </a:r>
          </a:p>
          <a:p>
            <a:pPr defTabSz="1219170" fontAlgn="base">
              <a:spcBef>
                <a:spcPct val="0"/>
              </a:spcBef>
              <a:spcAft>
                <a:spcPct val="0"/>
              </a:spcAft>
              <a:buClr>
                <a:srgbClr val="000000"/>
              </a:buClr>
            </a:pPr>
            <a:r>
              <a:rPr lang="en-US" sz="1200" u="sng" kern="0" dirty="0">
                <a:solidFill>
                  <a:srgbClr val="0563C1"/>
                </a:solidFill>
                <a:latin typeface="Arial"/>
                <a:ea typeface="Calibri" panose="020F0502020204030204" pitchFamily="34" charset="0"/>
                <a:cs typeface="Arial"/>
                <a:sym typeface="Arial"/>
                <a:hlinkClick r:id="rId8"/>
              </a:rPr>
              <a:t>MUSC</a:t>
            </a:r>
            <a:r>
              <a:rPr lang="en-US" sz="1200" kern="0" dirty="0">
                <a:solidFill>
                  <a:srgbClr val="000000"/>
                </a:solidFill>
                <a:latin typeface="Arial"/>
                <a:ea typeface="Calibri" panose="020F0502020204030204" pitchFamily="34" charset="0"/>
                <a:cs typeface="Arial"/>
                <a:sym typeface="Arial"/>
              </a:rPr>
              <a:t> (Lenert)</a:t>
            </a:r>
          </a:p>
          <a:p>
            <a:pPr defTabSz="1219170" fontAlgn="base">
              <a:spcBef>
                <a:spcPct val="0"/>
              </a:spcBef>
              <a:spcAft>
                <a:spcPct val="0"/>
              </a:spcAft>
              <a:buClr>
                <a:srgbClr val="000000"/>
              </a:buClr>
            </a:pPr>
            <a:r>
              <a:rPr lang="en-US" sz="1200" u="sng" kern="0" dirty="0">
                <a:solidFill>
                  <a:srgbClr val="0563C1"/>
                </a:solidFill>
                <a:latin typeface="Arial"/>
                <a:ea typeface="Calibri" panose="020F0502020204030204" pitchFamily="34" charset="0"/>
                <a:cs typeface="Arial"/>
                <a:sym typeface="Arial"/>
                <a:hlinkClick r:id="rId9"/>
              </a:rPr>
              <a:t>Hennepin Healthcare</a:t>
            </a:r>
            <a:r>
              <a:rPr lang="en-US" sz="1200" kern="0" dirty="0">
                <a:solidFill>
                  <a:srgbClr val="000000"/>
                </a:solidFill>
                <a:latin typeface="Arial"/>
                <a:ea typeface="Calibri" panose="020F0502020204030204" pitchFamily="34" charset="0"/>
                <a:cs typeface="Arial"/>
                <a:sym typeface="Arial"/>
              </a:rPr>
              <a:t> (Pandita)</a:t>
            </a:r>
          </a:p>
          <a:p>
            <a:pPr defTabSz="1219170" fontAlgn="base">
              <a:spcBef>
                <a:spcPct val="0"/>
              </a:spcBef>
              <a:spcAft>
                <a:spcPct val="0"/>
              </a:spcAft>
              <a:buClr>
                <a:srgbClr val="000000"/>
              </a:buClr>
            </a:pPr>
            <a:r>
              <a:rPr lang="en-US" sz="1200" kern="0" dirty="0">
                <a:solidFill>
                  <a:srgbClr val="000000"/>
                </a:solidFill>
                <a:latin typeface="Arial"/>
                <a:ea typeface="MS PGothic" pitchFamily="34" charset="-128"/>
                <a:cs typeface="Arial"/>
                <a:sym typeface="Arial"/>
                <a:hlinkClick r:id="rId10"/>
              </a:rPr>
              <a:t>AACHC-CVN</a:t>
            </a:r>
            <a:r>
              <a:rPr lang="en-US" sz="1200" kern="0" dirty="0">
                <a:solidFill>
                  <a:srgbClr val="000000"/>
                </a:solidFill>
                <a:latin typeface="Arial"/>
                <a:ea typeface="MS PGothic" pitchFamily="34" charset="-128"/>
                <a:cs typeface="Arial"/>
                <a:sym typeface="Arial"/>
              </a:rPr>
              <a:t> (Frick)</a:t>
            </a:r>
          </a:p>
          <a:p>
            <a:pPr defTabSz="1219170" fontAlgn="base">
              <a:spcBef>
                <a:spcPct val="0"/>
              </a:spcBef>
              <a:spcAft>
                <a:spcPct val="0"/>
              </a:spcAft>
              <a:buClr>
                <a:srgbClr val="000000"/>
              </a:buClr>
            </a:pPr>
            <a:r>
              <a:rPr lang="en-US" sz="1200" kern="0" dirty="0">
                <a:solidFill>
                  <a:srgbClr val="000000"/>
                </a:solidFill>
                <a:latin typeface="Arial"/>
                <a:ea typeface="MS PGothic" pitchFamily="34" charset="-128"/>
                <a:cs typeface="Calibri" panose="020F0502020204030204" pitchFamily="34" charset="0"/>
                <a:sym typeface="Arial"/>
                <a:hlinkClick r:id="rId11"/>
              </a:rPr>
              <a:t>VUMC</a:t>
            </a:r>
            <a:r>
              <a:rPr lang="en-US" sz="1200" kern="0" dirty="0">
                <a:solidFill>
                  <a:srgbClr val="000000"/>
                </a:solidFill>
                <a:latin typeface="Arial"/>
                <a:ea typeface="MS PGothic" pitchFamily="34" charset="-128"/>
                <a:cs typeface="Calibri" panose="020F0502020204030204" pitchFamily="34" charset="0"/>
                <a:sym typeface="Arial"/>
              </a:rPr>
              <a:t> (Johnson)</a:t>
            </a:r>
          </a:p>
          <a:p>
            <a:pPr defTabSz="1219170" fontAlgn="base">
              <a:spcBef>
                <a:spcPct val="0"/>
              </a:spcBef>
              <a:spcAft>
                <a:spcPct val="0"/>
              </a:spcAft>
              <a:buClr>
                <a:srgbClr val="000000"/>
              </a:buClr>
            </a:pPr>
            <a:endParaRPr lang="en-US" sz="1200" kern="0" dirty="0">
              <a:solidFill>
                <a:srgbClr val="000000"/>
              </a:solidFill>
              <a:latin typeface="Arial"/>
              <a:ea typeface="Calibri" panose="020F0502020204030204" pitchFamily="34" charset="0"/>
              <a:cs typeface="Arial"/>
              <a:sym typeface="Arial"/>
            </a:endParaRPr>
          </a:p>
          <a:p>
            <a:pPr defTabSz="1219170" fontAlgn="base">
              <a:spcBef>
                <a:spcPct val="0"/>
              </a:spcBef>
              <a:spcAft>
                <a:spcPct val="0"/>
              </a:spcAft>
              <a:buClr>
                <a:srgbClr val="000000"/>
              </a:buClr>
            </a:pPr>
            <a:r>
              <a:rPr lang="en-US" sz="1200" b="1" kern="0" dirty="0">
                <a:solidFill>
                  <a:srgbClr val="000000"/>
                </a:solidFill>
                <a:latin typeface="Arial"/>
                <a:ea typeface="Calibri" panose="020F0502020204030204" pitchFamily="34" charset="0"/>
                <a:cs typeface="Arial"/>
                <a:sym typeface="Arial"/>
              </a:rPr>
              <a:t>Professional Societies/Accrediting Bodies/Institutes:</a:t>
            </a:r>
            <a:r>
              <a:rPr lang="en-US" sz="1200" kern="0" dirty="0">
                <a:solidFill>
                  <a:srgbClr val="000000"/>
                </a:solidFill>
                <a:latin typeface="Arial"/>
                <a:ea typeface="Calibri" panose="020F0502020204030204" pitchFamily="34" charset="0"/>
                <a:cs typeface="Arial"/>
                <a:sym typeface="Arial"/>
              </a:rPr>
              <a:t> 7</a:t>
            </a:r>
          </a:p>
          <a:p>
            <a:pPr defTabSz="1219170" fontAlgn="base">
              <a:spcBef>
                <a:spcPct val="0"/>
              </a:spcBef>
              <a:spcAft>
                <a:spcPct val="0"/>
              </a:spcAft>
              <a:buClr>
                <a:srgbClr val="000000"/>
              </a:buClr>
            </a:pPr>
            <a:r>
              <a:rPr lang="en-US" sz="1200" u="sng" kern="0" dirty="0">
                <a:solidFill>
                  <a:srgbClr val="0066FF"/>
                </a:solidFill>
                <a:latin typeface="Arial"/>
                <a:ea typeface="Calibri" panose="020F0502020204030204" pitchFamily="34" charset="0"/>
                <a:cs typeface="Arial"/>
                <a:sym typeface="Arial"/>
                <a:hlinkClick r:id="rId12"/>
              </a:rPr>
              <a:t>American Medical Association</a:t>
            </a:r>
            <a:r>
              <a:rPr lang="en-US" sz="1200" kern="0" dirty="0">
                <a:solidFill>
                  <a:srgbClr val="000000"/>
                </a:solidFill>
                <a:latin typeface="Arial"/>
                <a:ea typeface="Calibri" panose="020F0502020204030204" pitchFamily="34" charset="0"/>
                <a:cs typeface="Arial"/>
                <a:sym typeface="Arial"/>
              </a:rPr>
              <a:t> (Rakotz)</a:t>
            </a:r>
          </a:p>
          <a:p>
            <a:pPr defTabSz="1219170" fontAlgn="base">
              <a:spcBef>
                <a:spcPct val="0"/>
              </a:spcBef>
              <a:spcAft>
                <a:spcPct val="0"/>
              </a:spcAft>
              <a:buClr>
                <a:srgbClr val="000000"/>
              </a:buClr>
            </a:pPr>
            <a:r>
              <a:rPr lang="en-US" sz="1200" u="sng" kern="0" dirty="0">
                <a:solidFill>
                  <a:srgbClr val="0563C1"/>
                </a:solidFill>
                <a:latin typeface="Arial"/>
                <a:ea typeface="Calibri" panose="020F0502020204030204" pitchFamily="34" charset="0"/>
                <a:cs typeface="Arial"/>
                <a:sym typeface="Arial"/>
                <a:hlinkClick r:id="rId13"/>
              </a:rPr>
              <a:t>AMIA</a:t>
            </a:r>
            <a:r>
              <a:rPr lang="en-US" sz="1200" kern="0" dirty="0">
                <a:solidFill>
                  <a:srgbClr val="000000"/>
                </a:solidFill>
                <a:latin typeface="Arial"/>
                <a:ea typeface="Calibri" panose="020F0502020204030204" pitchFamily="34" charset="0"/>
                <a:cs typeface="Arial"/>
                <a:sym typeface="Arial"/>
              </a:rPr>
              <a:t> (Dykes)</a:t>
            </a:r>
          </a:p>
          <a:p>
            <a:pPr defTabSz="1219170" fontAlgn="base">
              <a:spcBef>
                <a:spcPct val="0"/>
              </a:spcBef>
              <a:spcAft>
                <a:spcPct val="0"/>
              </a:spcAft>
              <a:buClr>
                <a:srgbClr val="000000"/>
              </a:buClr>
            </a:pPr>
            <a:r>
              <a:rPr lang="en-US" sz="1200" u="sng" kern="0" dirty="0">
                <a:solidFill>
                  <a:srgbClr val="0563C1"/>
                </a:solidFill>
                <a:latin typeface="Arial"/>
                <a:ea typeface="Calibri" panose="020F0502020204030204" pitchFamily="34" charset="0"/>
                <a:cs typeface="Arial"/>
                <a:sym typeface="Arial"/>
                <a:hlinkClick r:id="rId14"/>
              </a:rPr>
              <a:t>ACMQ</a:t>
            </a:r>
            <a:r>
              <a:rPr lang="en-US" sz="1200" kern="0" dirty="0">
                <a:solidFill>
                  <a:srgbClr val="000000"/>
                </a:solidFill>
                <a:latin typeface="Arial"/>
                <a:ea typeface="Calibri" panose="020F0502020204030204" pitchFamily="34" charset="0"/>
                <a:cs typeface="Arial"/>
                <a:sym typeface="Arial"/>
              </a:rPr>
              <a:t> (Casey)</a:t>
            </a:r>
          </a:p>
          <a:p>
            <a:pPr defTabSz="1219170" fontAlgn="base">
              <a:spcBef>
                <a:spcPct val="0"/>
              </a:spcBef>
              <a:spcAft>
                <a:spcPct val="0"/>
              </a:spcAft>
              <a:buClr>
                <a:srgbClr val="000000"/>
              </a:buClr>
            </a:pPr>
            <a:r>
              <a:rPr lang="en-US" sz="1200" u="sng" kern="0" dirty="0">
                <a:solidFill>
                  <a:srgbClr val="0563C1"/>
                </a:solidFill>
                <a:latin typeface="Arial"/>
                <a:ea typeface="Calibri" panose="020F0502020204030204" pitchFamily="34" charset="0"/>
                <a:cs typeface="Arial"/>
                <a:sym typeface="Arial"/>
                <a:hlinkClick r:id="rId15"/>
              </a:rPr>
              <a:t>ACCME</a:t>
            </a:r>
            <a:r>
              <a:rPr lang="en-US" sz="1200" kern="0" dirty="0">
                <a:solidFill>
                  <a:srgbClr val="000000"/>
                </a:solidFill>
                <a:latin typeface="Arial"/>
                <a:ea typeface="Calibri" panose="020F0502020204030204" pitchFamily="34" charset="0"/>
                <a:cs typeface="Arial"/>
                <a:sym typeface="Arial"/>
              </a:rPr>
              <a:t> (Singer)</a:t>
            </a:r>
          </a:p>
          <a:p>
            <a:pPr defTabSz="1219170" fontAlgn="base">
              <a:spcBef>
                <a:spcPct val="0"/>
              </a:spcBef>
              <a:spcAft>
                <a:spcPct val="0"/>
              </a:spcAft>
              <a:buClr>
                <a:srgbClr val="000000"/>
              </a:buClr>
            </a:pPr>
            <a:r>
              <a:rPr lang="en-US" sz="1200" u="sng" kern="0" dirty="0">
                <a:solidFill>
                  <a:srgbClr val="0563C1"/>
                </a:solidFill>
                <a:latin typeface="Arial"/>
                <a:ea typeface="Calibri" panose="020F0502020204030204" pitchFamily="34" charset="0"/>
                <a:cs typeface="Arial"/>
                <a:sym typeface="Arial"/>
                <a:hlinkClick r:id="rId16"/>
              </a:rPr>
              <a:t>NCQA</a:t>
            </a:r>
            <a:r>
              <a:rPr lang="en-US" sz="1200" kern="0" dirty="0">
                <a:solidFill>
                  <a:srgbClr val="000000"/>
                </a:solidFill>
                <a:latin typeface="Arial"/>
                <a:ea typeface="Calibri" panose="020F0502020204030204" pitchFamily="34" charset="0"/>
                <a:cs typeface="Arial"/>
                <a:sym typeface="Arial"/>
              </a:rPr>
              <a:t> (Barr)</a:t>
            </a:r>
          </a:p>
          <a:p>
            <a:pPr defTabSz="1219170" fontAlgn="base">
              <a:spcBef>
                <a:spcPct val="0"/>
              </a:spcBef>
              <a:spcAft>
                <a:spcPct val="0"/>
              </a:spcAft>
              <a:buClr>
                <a:srgbClr val="000000"/>
              </a:buClr>
            </a:pPr>
            <a:r>
              <a:rPr lang="en-US" sz="1200" u="sng" kern="0" dirty="0">
                <a:solidFill>
                  <a:srgbClr val="0563C1"/>
                </a:solidFill>
                <a:latin typeface="Arial"/>
                <a:ea typeface="Calibri" panose="020F0502020204030204" pitchFamily="34" charset="0"/>
                <a:cs typeface="Arial"/>
                <a:sym typeface="Arial"/>
                <a:hlinkClick r:id="rId17"/>
              </a:rPr>
              <a:t>RTI</a:t>
            </a:r>
            <a:r>
              <a:rPr lang="en-US" sz="1200" kern="0" dirty="0">
                <a:solidFill>
                  <a:srgbClr val="000000"/>
                </a:solidFill>
                <a:latin typeface="Arial"/>
                <a:ea typeface="Calibri" panose="020F0502020204030204" pitchFamily="34" charset="0"/>
                <a:cs typeface="Arial"/>
                <a:sym typeface="Arial"/>
              </a:rPr>
              <a:t> (Richardson)</a:t>
            </a:r>
          </a:p>
          <a:p>
            <a:pPr defTabSz="1219170" fontAlgn="base">
              <a:spcBef>
                <a:spcPct val="0"/>
              </a:spcBef>
              <a:spcAft>
                <a:spcPct val="0"/>
              </a:spcAft>
              <a:buClr>
                <a:srgbClr val="000000"/>
              </a:buClr>
            </a:pPr>
            <a:r>
              <a:rPr lang="en-US" sz="1200" u="sng" kern="0" dirty="0">
                <a:solidFill>
                  <a:srgbClr val="0563C1"/>
                </a:solidFill>
                <a:latin typeface="Arial"/>
                <a:ea typeface="Calibri" panose="020F0502020204030204" pitchFamily="34" charset="0"/>
                <a:cs typeface="Arial"/>
                <a:sym typeface="Arial"/>
                <a:hlinkClick r:id="rId18"/>
              </a:rPr>
              <a:t>ACP</a:t>
            </a:r>
            <a:r>
              <a:rPr lang="en-US" sz="1200" kern="0" dirty="0">
                <a:solidFill>
                  <a:srgbClr val="000000"/>
                </a:solidFill>
                <a:latin typeface="Arial"/>
                <a:ea typeface="Calibri" panose="020F0502020204030204" pitchFamily="34" charset="0"/>
                <a:cs typeface="Arial"/>
                <a:sym typeface="Arial"/>
              </a:rPr>
              <a:t> (Qaseem)</a:t>
            </a:r>
          </a:p>
        </p:txBody>
      </p:sp>
      <p:sp>
        <p:nvSpPr>
          <p:cNvPr id="14" name="TextBox 13">
            <a:extLst>
              <a:ext uri="{FF2B5EF4-FFF2-40B4-BE49-F238E27FC236}">
                <a16:creationId xmlns:a16="http://schemas.microsoft.com/office/drawing/2014/main" id="{C57A62EF-7E99-BE4E-B653-B3ADCFE88FEC}"/>
              </a:ext>
            </a:extLst>
          </p:cNvPr>
          <p:cNvSpPr txBox="1"/>
          <p:nvPr/>
        </p:nvSpPr>
        <p:spPr>
          <a:xfrm>
            <a:off x="4343400" y="1868965"/>
            <a:ext cx="3657600" cy="3785652"/>
          </a:xfrm>
          <a:prstGeom prst="rect">
            <a:avLst/>
          </a:prstGeom>
          <a:noFill/>
        </p:spPr>
        <p:txBody>
          <a:bodyPr wrap="square">
            <a:spAutoFit/>
          </a:bodyPr>
          <a:lstStyle/>
          <a:p>
            <a:pPr defTabSz="1219170" fontAlgn="base">
              <a:spcBef>
                <a:spcPct val="0"/>
              </a:spcBef>
              <a:spcAft>
                <a:spcPct val="0"/>
              </a:spcAft>
              <a:buClr>
                <a:srgbClr val="000000"/>
              </a:buClr>
            </a:pPr>
            <a:r>
              <a:rPr lang="en-US" sz="1200" b="1" kern="0" dirty="0">
                <a:solidFill>
                  <a:srgbClr val="000000"/>
                </a:solidFill>
                <a:latin typeface="Arial"/>
                <a:ea typeface="Calibri" panose="020F0502020204030204" pitchFamily="34" charset="0"/>
                <a:cs typeface="Arial"/>
                <a:sym typeface="Arial"/>
              </a:rPr>
              <a:t>Health IT Vendors/Initiatives:</a:t>
            </a:r>
            <a:r>
              <a:rPr lang="en-US" sz="1200" kern="0" dirty="0">
                <a:solidFill>
                  <a:srgbClr val="000000"/>
                </a:solidFill>
                <a:latin typeface="Arial"/>
                <a:ea typeface="Calibri" panose="020F0502020204030204" pitchFamily="34" charset="0"/>
                <a:cs typeface="Arial"/>
                <a:sym typeface="Arial"/>
              </a:rPr>
              <a:t> 11</a:t>
            </a:r>
          </a:p>
          <a:p>
            <a:pPr defTabSz="1219170" fontAlgn="base">
              <a:spcBef>
                <a:spcPct val="0"/>
              </a:spcBef>
              <a:spcAft>
                <a:spcPct val="0"/>
              </a:spcAft>
            </a:pPr>
            <a:r>
              <a:rPr lang="en-US" sz="1200" u="sng" dirty="0">
                <a:solidFill>
                  <a:srgbClr val="0563C1"/>
                </a:solidFill>
                <a:latin typeface="Arial" pitchFamily="34" charset="0"/>
                <a:ea typeface="MS PGothic" pitchFamily="34" charset="-128"/>
                <a:hlinkClick r:id="rId19"/>
              </a:rPr>
              <a:t>Epic</a:t>
            </a:r>
            <a:r>
              <a:rPr lang="en-US" sz="1200" dirty="0">
                <a:solidFill>
                  <a:srgbClr val="000000"/>
                </a:solidFill>
                <a:latin typeface="Arial" pitchFamily="34" charset="0"/>
                <a:ea typeface="MS PGothic" pitchFamily="34" charset="-128"/>
              </a:rPr>
              <a:t> (Little) </a:t>
            </a:r>
          </a:p>
          <a:p>
            <a:pPr defTabSz="1219170" fontAlgn="base">
              <a:spcBef>
                <a:spcPct val="0"/>
              </a:spcBef>
              <a:spcAft>
                <a:spcPct val="0"/>
              </a:spcAft>
            </a:pPr>
            <a:r>
              <a:rPr lang="en-US" sz="1200" u="sng" dirty="0">
                <a:solidFill>
                  <a:srgbClr val="0563C1"/>
                </a:solidFill>
                <a:latin typeface="Arial" pitchFamily="34" charset="0"/>
                <a:ea typeface="MS PGothic" pitchFamily="34" charset="-128"/>
                <a:hlinkClick r:id="rId20"/>
              </a:rPr>
              <a:t>Cognitive Medical Systems</a:t>
            </a:r>
            <a:r>
              <a:rPr lang="en-US" sz="1200" dirty="0">
                <a:solidFill>
                  <a:srgbClr val="000000"/>
                </a:solidFill>
                <a:latin typeface="Arial" pitchFamily="34" charset="0"/>
                <a:ea typeface="MS PGothic" pitchFamily="34" charset="-128"/>
              </a:rPr>
              <a:t> (Burke/Bormel) </a:t>
            </a:r>
          </a:p>
          <a:p>
            <a:pPr defTabSz="1219170" fontAlgn="base">
              <a:spcBef>
                <a:spcPct val="0"/>
              </a:spcBef>
              <a:spcAft>
                <a:spcPct val="0"/>
              </a:spcAft>
            </a:pPr>
            <a:r>
              <a:rPr lang="en-US" sz="1200" u="sng" dirty="0">
                <a:solidFill>
                  <a:srgbClr val="0563C1"/>
                </a:solidFill>
                <a:latin typeface="Arial" pitchFamily="34" charset="0"/>
                <a:ea typeface="MS PGothic" pitchFamily="34" charset="-128"/>
                <a:hlinkClick r:id="rId21"/>
              </a:rPr>
              <a:t>Health Catalyst</a:t>
            </a:r>
            <a:r>
              <a:rPr lang="en-US" sz="1200" dirty="0">
                <a:solidFill>
                  <a:srgbClr val="000000"/>
                </a:solidFill>
                <a:latin typeface="Arial" pitchFamily="34" charset="0"/>
                <a:ea typeface="MS PGothic" pitchFamily="34" charset="-128"/>
              </a:rPr>
              <a:t> (</a:t>
            </a:r>
            <a:r>
              <a:rPr lang="en-US" sz="1200" dirty="0" err="1">
                <a:solidFill>
                  <a:srgbClr val="000000"/>
                </a:solidFill>
                <a:latin typeface="Arial" pitchFamily="34" charset="0"/>
                <a:ea typeface="MS PGothic" pitchFamily="34" charset="-128"/>
              </a:rPr>
              <a:t>Rimmasch</a:t>
            </a:r>
            <a:r>
              <a:rPr lang="en-US" sz="1200" dirty="0">
                <a:solidFill>
                  <a:srgbClr val="000000"/>
                </a:solidFill>
                <a:latin typeface="Arial" pitchFamily="34" charset="0"/>
                <a:ea typeface="MS PGothic" pitchFamily="34" charset="-128"/>
              </a:rPr>
              <a:t>) </a:t>
            </a:r>
          </a:p>
          <a:p>
            <a:pPr defTabSz="1219170" fontAlgn="base">
              <a:spcBef>
                <a:spcPct val="0"/>
              </a:spcBef>
              <a:spcAft>
                <a:spcPct val="0"/>
              </a:spcAft>
            </a:pPr>
            <a:r>
              <a:rPr lang="en-US" sz="1200" u="sng" dirty="0" err="1">
                <a:solidFill>
                  <a:srgbClr val="0066FF"/>
                </a:solidFill>
                <a:latin typeface="Arial" pitchFamily="34" charset="0"/>
                <a:ea typeface="MS PGothic" pitchFamily="34" charset="-128"/>
                <a:hlinkClick r:id="rId22"/>
              </a:rPr>
              <a:t>Apervita</a:t>
            </a:r>
            <a:r>
              <a:rPr lang="en-US" sz="1200" dirty="0">
                <a:solidFill>
                  <a:srgbClr val="000000"/>
                </a:solidFill>
                <a:latin typeface="Arial" pitchFamily="34" charset="0"/>
                <a:ea typeface="MS PGothic" pitchFamily="34" charset="-128"/>
              </a:rPr>
              <a:t> (Middleton) </a:t>
            </a:r>
          </a:p>
          <a:p>
            <a:pPr defTabSz="1219170" fontAlgn="base">
              <a:spcBef>
                <a:spcPct val="0"/>
              </a:spcBef>
              <a:spcAft>
                <a:spcPct val="0"/>
              </a:spcAft>
            </a:pPr>
            <a:r>
              <a:rPr lang="en-US" sz="1200" u="sng" dirty="0">
                <a:solidFill>
                  <a:srgbClr val="0066FF"/>
                </a:solidFill>
                <a:latin typeface="Arial" pitchFamily="34" charset="0"/>
                <a:ea typeface="MS PGothic" pitchFamily="34" charset="-128"/>
                <a:hlinkClick r:id="rId23"/>
              </a:rPr>
              <a:t>U </a:t>
            </a:r>
            <a:r>
              <a:rPr lang="en-US" sz="1200" u="sng" dirty="0" err="1">
                <a:solidFill>
                  <a:srgbClr val="0066FF"/>
                </a:solidFill>
                <a:latin typeface="Arial" pitchFamily="34" charset="0"/>
                <a:ea typeface="MS PGothic" pitchFamily="34" charset="-128"/>
                <a:hlinkClick r:id="rId23"/>
              </a:rPr>
              <a:t>Mich</a:t>
            </a:r>
            <a:r>
              <a:rPr lang="en-US" sz="1200" u="sng" dirty="0">
                <a:solidFill>
                  <a:srgbClr val="0066FF"/>
                </a:solidFill>
                <a:latin typeface="Arial" pitchFamily="34" charset="0"/>
                <a:ea typeface="MS PGothic" pitchFamily="34" charset="-128"/>
                <a:hlinkClick r:id="rId23"/>
              </a:rPr>
              <a:t>/MCBK</a:t>
            </a:r>
            <a:r>
              <a:rPr lang="en-US" sz="1200" dirty="0">
                <a:solidFill>
                  <a:srgbClr val="000000"/>
                </a:solidFill>
                <a:latin typeface="Arial" pitchFamily="34" charset="0"/>
                <a:ea typeface="MS PGothic" pitchFamily="34" charset="-128"/>
              </a:rPr>
              <a:t> (Friedman/</a:t>
            </a:r>
            <a:r>
              <a:rPr lang="en-US" sz="1200" dirty="0" err="1">
                <a:solidFill>
                  <a:srgbClr val="000000"/>
                </a:solidFill>
                <a:latin typeface="Arial" pitchFamily="34" charset="0"/>
                <a:ea typeface="MS PGothic" pitchFamily="34" charset="-128"/>
              </a:rPr>
              <a:t>Richesson</a:t>
            </a:r>
            <a:r>
              <a:rPr lang="en-US" sz="1200" dirty="0">
                <a:solidFill>
                  <a:srgbClr val="000000"/>
                </a:solidFill>
                <a:latin typeface="Arial" pitchFamily="34" charset="0"/>
                <a:ea typeface="MS PGothic" pitchFamily="34" charset="-128"/>
              </a:rPr>
              <a:t>/Flynn) </a:t>
            </a:r>
          </a:p>
          <a:p>
            <a:pPr defTabSz="1219170" fontAlgn="base">
              <a:spcBef>
                <a:spcPct val="0"/>
              </a:spcBef>
              <a:spcAft>
                <a:spcPct val="0"/>
              </a:spcAft>
            </a:pPr>
            <a:r>
              <a:rPr lang="en-US" sz="1200" u="sng" dirty="0">
                <a:solidFill>
                  <a:srgbClr val="0066FF"/>
                </a:solidFill>
                <a:latin typeface="Arial" pitchFamily="34" charset="0"/>
                <a:ea typeface="MS PGothic" pitchFamily="34" charset="-128"/>
                <a:hlinkClick r:id="rId24"/>
              </a:rPr>
              <a:t>Logica Health</a:t>
            </a:r>
            <a:r>
              <a:rPr lang="en-US" sz="1200" dirty="0">
                <a:solidFill>
                  <a:srgbClr val="000000"/>
                </a:solidFill>
                <a:latin typeface="Arial" pitchFamily="34" charset="0"/>
                <a:ea typeface="MS PGothic" pitchFamily="34" charset="-128"/>
              </a:rPr>
              <a:t> (Hu </a:t>
            </a:r>
          </a:p>
          <a:p>
            <a:pPr defTabSz="1219170" fontAlgn="base">
              <a:spcBef>
                <a:spcPct val="0"/>
              </a:spcBef>
              <a:spcAft>
                <a:spcPct val="0"/>
              </a:spcAft>
            </a:pPr>
            <a:r>
              <a:rPr lang="en-US" sz="1200" u="sng" dirty="0">
                <a:solidFill>
                  <a:srgbClr val="0066FF"/>
                </a:solidFill>
                <a:latin typeface="Arial" pitchFamily="34" charset="0"/>
                <a:ea typeface="MS PGothic" pitchFamily="34" charset="-128"/>
                <a:hlinkClick r:id="rId25"/>
              </a:rPr>
              <a:t>EBM on FHIR/COKA/Computable Publishing</a:t>
            </a:r>
            <a:r>
              <a:rPr lang="en-US" sz="1200" dirty="0">
                <a:solidFill>
                  <a:srgbClr val="000000"/>
                </a:solidFill>
                <a:latin typeface="Arial" pitchFamily="34" charset="0"/>
                <a:ea typeface="MS PGothic" pitchFamily="34" charset="-128"/>
              </a:rPr>
              <a:t> (Alper) </a:t>
            </a:r>
          </a:p>
          <a:p>
            <a:pPr defTabSz="1219170" fontAlgn="base">
              <a:spcBef>
                <a:spcPct val="0"/>
              </a:spcBef>
              <a:spcAft>
                <a:spcPct val="0"/>
              </a:spcAft>
            </a:pPr>
            <a:r>
              <a:rPr lang="en-US" sz="1200" u="sng" dirty="0">
                <a:solidFill>
                  <a:srgbClr val="0563C1"/>
                </a:solidFill>
                <a:latin typeface="Arial" pitchFamily="34" charset="0"/>
                <a:ea typeface="MS PGothic" pitchFamily="34" charset="-128"/>
                <a:hlinkClick r:id="rId26"/>
              </a:rPr>
              <a:t>BPM+ Health</a:t>
            </a:r>
            <a:r>
              <a:rPr lang="en-US" sz="1200" dirty="0">
                <a:solidFill>
                  <a:srgbClr val="000000"/>
                </a:solidFill>
                <a:latin typeface="Arial" pitchFamily="34" charset="0"/>
                <a:ea typeface="MS PGothic" pitchFamily="34" charset="-128"/>
              </a:rPr>
              <a:t> (Rubin) </a:t>
            </a:r>
          </a:p>
          <a:p>
            <a:pPr defTabSz="1219170" fontAlgn="base">
              <a:spcBef>
                <a:spcPct val="0"/>
              </a:spcBef>
              <a:spcAft>
                <a:spcPct val="0"/>
              </a:spcAft>
            </a:pPr>
            <a:r>
              <a:rPr lang="en-US" sz="1200" u="sng" dirty="0">
                <a:solidFill>
                  <a:srgbClr val="0563C1"/>
                </a:solidFill>
                <a:latin typeface="Arial" pitchFamily="34" charset="0"/>
                <a:ea typeface="MS PGothic" pitchFamily="34" charset="-128"/>
                <a:hlinkClick r:id="rId27"/>
              </a:rPr>
              <a:t>HL7</a:t>
            </a:r>
            <a:r>
              <a:rPr lang="en-US" sz="1200" dirty="0">
                <a:solidFill>
                  <a:srgbClr val="000000"/>
                </a:solidFill>
                <a:latin typeface="Arial" pitchFamily="34" charset="0"/>
                <a:ea typeface="MS PGothic" pitchFamily="34" charset="-128"/>
              </a:rPr>
              <a:t> (Jaffe) </a:t>
            </a:r>
          </a:p>
          <a:p>
            <a:pPr defTabSz="1219170" fontAlgn="base">
              <a:spcBef>
                <a:spcPct val="0"/>
              </a:spcBef>
              <a:spcAft>
                <a:spcPct val="0"/>
              </a:spcAft>
            </a:pPr>
            <a:r>
              <a:rPr lang="en-US" sz="1200" u="sng" dirty="0" err="1">
                <a:solidFill>
                  <a:srgbClr val="0563C1"/>
                </a:solidFill>
                <a:latin typeface="Arial" pitchFamily="34" charset="0"/>
                <a:ea typeface="MS PGothic" pitchFamily="34" charset="-128"/>
                <a:hlinkClick r:id="rId28"/>
              </a:rPr>
              <a:t>PICOPortal</a:t>
            </a:r>
            <a:r>
              <a:rPr lang="en-US" sz="1200" dirty="0">
                <a:solidFill>
                  <a:srgbClr val="000000"/>
                </a:solidFill>
                <a:latin typeface="Arial" pitchFamily="34" charset="0"/>
                <a:ea typeface="MS PGothic" pitchFamily="34" charset="-128"/>
              </a:rPr>
              <a:t> (Agai) </a:t>
            </a:r>
          </a:p>
          <a:p>
            <a:pPr defTabSz="1219170" fontAlgn="base">
              <a:spcBef>
                <a:spcPct val="0"/>
              </a:spcBef>
              <a:spcAft>
                <a:spcPct val="0"/>
              </a:spcAft>
            </a:pPr>
            <a:r>
              <a:rPr lang="en-US" sz="1200" u="sng" dirty="0" err="1">
                <a:solidFill>
                  <a:srgbClr val="0563C1"/>
                </a:solidFill>
                <a:latin typeface="Arial" pitchFamily="34" charset="0"/>
                <a:ea typeface="MS PGothic" pitchFamily="34" charset="-128"/>
                <a:hlinkClick r:id="rId29"/>
              </a:rPr>
              <a:t>ZeaMed</a:t>
            </a:r>
            <a:r>
              <a:rPr lang="en-US" sz="1200" dirty="0">
                <a:solidFill>
                  <a:srgbClr val="000000"/>
                </a:solidFill>
                <a:latin typeface="Arial" pitchFamily="34" charset="0"/>
                <a:ea typeface="MS PGothic" pitchFamily="34" charset="-128"/>
              </a:rPr>
              <a:t> (</a:t>
            </a:r>
            <a:r>
              <a:rPr lang="en-US" sz="1200" dirty="0" err="1">
                <a:solidFill>
                  <a:srgbClr val="000000"/>
                </a:solidFill>
                <a:latin typeface="Arial" pitchFamily="34" charset="0"/>
                <a:ea typeface="MS PGothic" pitchFamily="34" charset="-128"/>
              </a:rPr>
              <a:t>Bondugula</a:t>
            </a:r>
            <a:r>
              <a:rPr lang="en-US" sz="1200" dirty="0">
                <a:solidFill>
                  <a:srgbClr val="000000"/>
                </a:solidFill>
                <a:latin typeface="Arial" pitchFamily="34" charset="0"/>
                <a:ea typeface="MS PGothic" pitchFamily="34" charset="-128"/>
              </a:rPr>
              <a:t>) </a:t>
            </a:r>
          </a:p>
          <a:p>
            <a:pPr defTabSz="1219170" fontAlgn="base">
              <a:spcBef>
                <a:spcPct val="0"/>
              </a:spcBef>
              <a:spcAft>
                <a:spcPct val="0"/>
              </a:spcAft>
              <a:buClr>
                <a:srgbClr val="000000"/>
              </a:buClr>
            </a:pPr>
            <a:endParaRPr lang="en-US" sz="1200" kern="0" dirty="0">
              <a:solidFill>
                <a:srgbClr val="000000"/>
              </a:solidFill>
              <a:latin typeface="Arial"/>
              <a:ea typeface="MS PGothic" pitchFamily="34" charset="-128"/>
              <a:cs typeface="Arial"/>
              <a:sym typeface="Arial"/>
            </a:endParaRPr>
          </a:p>
          <a:p>
            <a:pPr defTabSz="1219170" fontAlgn="base">
              <a:spcBef>
                <a:spcPct val="0"/>
              </a:spcBef>
              <a:spcAft>
                <a:spcPct val="0"/>
              </a:spcAft>
              <a:buClr>
                <a:srgbClr val="000000"/>
              </a:buClr>
            </a:pPr>
            <a:r>
              <a:rPr lang="en-US" sz="1200" b="1" kern="0" dirty="0">
                <a:solidFill>
                  <a:srgbClr val="000000"/>
                </a:solidFill>
                <a:latin typeface="Arial"/>
                <a:ea typeface="Calibri" panose="020F0502020204030204" pitchFamily="34" charset="0"/>
                <a:cs typeface="Arial"/>
                <a:sym typeface="Arial"/>
              </a:rPr>
              <a:t>Patient Advocates:</a:t>
            </a:r>
            <a:r>
              <a:rPr lang="en-US" sz="1200" kern="0" dirty="0">
                <a:solidFill>
                  <a:srgbClr val="000000"/>
                </a:solidFill>
                <a:latin typeface="Arial"/>
                <a:ea typeface="Calibri" panose="020F0502020204030204" pitchFamily="34" charset="0"/>
                <a:cs typeface="Arial"/>
                <a:sym typeface="Arial"/>
              </a:rPr>
              <a:t> 4</a:t>
            </a:r>
          </a:p>
          <a:p>
            <a:pPr defTabSz="1219170" fontAlgn="base">
              <a:spcBef>
                <a:spcPct val="0"/>
              </a:spcBef>
              <a:spcAft>
                <a:spcPct val="0"/>
              </a:spcAft>
            </a:pPr>
            <a:r>
              <a:rPr lang="en-US" sz="1200" u="sng" dirty="0" err="1">
                <a:solidFill>
                  <a:srgbClr val="0563C1"/>
                </a:solidFill>
                <a:latin typeface="Arial" pitchFamily="34" charset="0"/>
                <a:ea typeface="MS PGothic" pitchFamily="34" charset="-128"/>
                <a:hlinkClick r:id="rId30"/>
              </a:rPr>
              <a:t>Hassanah</a:t>
            </a:r>
            <a:r>
              <a:rPr lang="en-US" sz="1200" u="sng" dirty="0">
                <a:solidFill>
                  <a:srgbClr val="0563C1"/>
                </a:solidFill>
                <a:latin typeface="Arial" pitchFamily="34" charset="0"/>
                <a:ea typeface="MS PGothic" pitchFamily="34" charset="-128"/>
                <a:hlinkClick r:id="rId30"/>
              </a:rPr>
              <a:t> Consulting</a:t>
            </a:r>
            <a:r>
              <a:rPr lang="en-US" sz="1200" dirty="0">
                <a:solidFill>
                  <a:srgbClr val="000000"/>
                </a:solidFill>
                <a:latin typeface="Arial" pitchFamily="34" charset="0"/>
                <a:ea typeface="MS PGothic" pitchFamily="34" charset="-128"/>
              </a:rPr>
              <a:t> (Tufte) </a:t>
            </a:r>
          </a:p>
          <a:p>
            <a:pPr defTabSz="1219170" fontAlgn="base">
              <a:spcBef>
                <a:spcPct val="0"/>
              </a:spcBef>
              <a:spcAft>
                <a:spcPct val="0"/>
              </a:spcAft>
            </a:pPr>
            <a:r>
              <a:rPr lang="en-US" sz="1200" u="sng" dirty="0">
                <a:solidFill>
                  <a:srgbClr val="0563C1"/>
                </a:solidFill>
                <a:latin typeface="Arial" pitchFamily="34" charset="0"/>
                <a:ea typeface="MS PGothic" pitchFamily="34" charset="-128"/>
                <a:hlinkClick r:id="rId31"/>
              </a:rPr>
              <a:t>Rosie Bartel</a:t>
            </a:r>
            <a:r>
              <a:rPr lang="en-US" sz="1200" dirty="0">
                <a:solidFill>
                  <a:srgbClr val="000000"/>
                </a:solidFill>
                <a:latin typeface="Arial" pitchFamily="34" charset="0"/>
                <a:ea typeface="MS PGothic" pitchFamily="34" charset="-128"/>
              </a:rPr>
              <a:t> (Bartel) </a:t>
            </a:r>
          </a:p>
          <a:p>
            <a:pPr defTabSz="1219170" fontAlgn="base">
              <a:spcBef>
                <a:spcPct val="0"/>
              </a:spcBef>
              <a:spcAft>
                <a:spcPct val="0"/>
              </a:spcAft>
            </a:pPr>
            <a:r>
              <a:rPr lang="en-US" sz="1200" u="sng" dirty="0">
                <a:solidFill>
                  <a:srgbClr val="0563C1"/>
                </a:solidFill>
                <a:latin typeface="Arial" pitchFamily="34" charset="0"/>
                <a:ea typeface="MS PGothic" pitchFamily="34" charset="-128"/>
                <a:hlinkClick r:id="rId32"/>
              </a:rPr>
              <a:t>Society for Participatory Medicine</a:t>
            </a:r>
            <a:r>
              <a:rPr lang="en-US" sz="1200" dirty="0">
                <a:solidFill>
                  <a:srgbClr val="000000"/>
                </a:solidFill>
                <a:latin typeface="Arial" pitchFamily="34" charset="0"/>
                <a:ea typeface="MS PGothic" pitchFamily="34" charset="-128"/>
              </a:rPr>
              <a:t> (</a:t>
            </a:r>
            <a:r>
              <a:rPr lang="en-US" sz="1200" dirty="0" err="1">
                <a:solidFill>
                  <a:srgbClr val="000000"/>
                </a:solidFill>
                <a:latin typeface="Arial" pitchFamily="34" charset="0"/>
                <a:ea typeface="MS PGothic" pitchFamily="34" charset="-128"/>
              </a:rPr>
              <a:t>Hennings</a:t>
            </a:r>
            <a:r>
              <a:rPr lang="en-US" sz="1200" dirty="0">
                <a:solidFill>
                  <a:srgbClr val="000000"/>
                </a:solidFill>
                <a:latin typeface="Arial" pitchFamily="34" charset="0"/>
                <a:ea typeface="MS PGothic" pitchFamily="34" charset="-128"/>
              </a:rPr>
              <a:t>) </a:t>
            </a:r>
          </a:p>
          <a:p>
            <a:pPr defTabSz="1219170" fontAlgn="base">
              <a:spcBef>
                <a:spcPct val="0"/>
              </a:spcBef>
              <a:spcAft>
                <a:spcPct val="0"/>
              </a:spcAft>
            </a:pPr>
            <a:r>
              <a:rPr lang="en-US" sz="1200" u="sng" dirty="0">
                <a:solidFill>
                  <a:srgbClr val="0563C1"/>
                </a:solidFill>
                <a:latin typeface="Arial" pitchFamily="34" charset="0"/>
                <a:ea typeface="MS PGothic" pitchFamily="34" charset="-128"/>
                <a:hlinkClick r:id="rId33"/>
              </a:rPr>
              <a:t>Maureen Smith</a:t>
            </a:r>
            <a:r>
              <a:rPr lang="en-US" sz="1200" dirty="0">
                <a:solidFill>
                  <a:srgbClr val="000000"/>
                </a:solidFill>
                <a:latin typeface="Arial" pitchFamily="34" charset="0"/>
                <a:ea typeface="MS PGothic" pitchFamily="34" charset="-128"/>
              </a:rPr>
              <a:t> (Smith) </a:t>
            </a:r>
          </a:p>
          <a:p>
            <a:pPr defTabSz="1219170" fontAlgn="base">
              <a:spcBef>
                <a:spcPct val="0"/>
              </a:spcBef>
              <a:spcAft>
                <a:spcPct val="0"/>
              </a:spcAft>
              <a:buClr>
                <a:srgbClr val="000000"/>
              </a:buClr>
            </a:pPr>
            <a:endParaRPr lang="en-US" sz="1200" kern="0" dirty="0">
              <a:solidFill>
                <a:srgbClr val="000000"/>
              </a:solidFill>
              <a:latin typeface="Arial"/>
              <a:ea typeface="Calibri" panose="020F0502020204030204" pitchFamily="34" charset="0"/>
              <a:cs typeface="Arial"/>
              <a:sym typeface="Arial"/>
            </a:endParaRPr>
          </a:p>
        </p:txBody>
      </p:sp>
      <p:sp>
        <p:nvSpPr>
          <p:cNvPr id="7" name="TextBox 6">
            <a:extLst>
              <a:ext uri="{FF2B5EF4-FFF2-40B4-BE49-F238E27FC236}">
                <a16:creationId xmlns:a16="http://schemas.microsoft.com/office/drawing/2014/main" id="{8B59DB1B-6DF5-4806-BEEC-72902165A020}"/>
              </a:ext>
            </a:extLst>
          </p:cNvPr>
          <p:cNvSpPr txBox="1"/>
          <p:nvPr/>
        </p:nvSpPr>
        <p:spPr>
          <a:xfrm>
            <a:off x="8190689" y="1868964"/>
            <a:ext cx="3657600" cy="2862322"/>
          </a:xfrm>
          <a:prstGeom prst="rect">
            <a:avLst/>
          </a:prstGeom>
          <a:noFill/>
        </p:spPr>
        <p:txBody>
          <a:bodyPr wrap="square">
            <a:spAutoFit/>
          </a:bodyPr>
          <a:lstStyle/>
          <a:p>
            <a:pPr defTabSz="1219170" fontAlgn="base">
              <a:spcBef>
                <a:spcPct val="0"/>
              </a:spcBef>
              <a:spcAft>
                <a:spcPct val="0"/>
              </a:spcAft>
              <a:buClr>
                <a:srgbClr val="000000"/>
              </a:buClr>
            </a:pPr>
            <a:r>
              <a:rPr lang="en-US" sz="1200" b="1" kern="0" dirty="0">
                <a:solidFill>
                  <a:srgbClr val="000000"/>
                </a:solidFill>
                <a:latin typeface="Arial"/>
                <a:ea typeface="Calibri" panose="020F0502020204030204" pitchFamily="34" charset="0"/>
                <a:cs typeface="Arial"/>
                <a:sym typeface="Arial"/>
              </a:rPr>
              <a:t>Clinical Evidence/Guidance Organizations:</a:t>
            </a:r>
            <a:r>
              <a:rPr lang="en-US" sz="1200" kern="0" dirty="0">
                <a:solidFill>
                  <a:srgbClr val="000000"/>
                </a:solidFill>
                <a:latin typeface="Arial"/>
                <a:ea typeface="Calibri" panose="020F0502020204030204" pitchFamily="34" charset="0"/>
                <a:cs typeface="Arial"/>
                <a:sym typeface="Arial"/>
              </a:rPr>
              <a:t> 10</a:t>
            </a:r>
          </a:p>
          <a:p>
            <a:pPr defTabSz="1219170" fontAlgn="base">
              <a:spcBef>
                <a:spcPct val="0"/>
              </a:spcBef>
              <a:spcAft>
                <a:spcPct val="0"/>
              </a:spcAft>
              <a:buClr>
                <a:srgbClr val="000000"/>
              </a:buClr>
            </a:pPr>
            <a:r>
              <a:rPr lang="en-US" sz="1200" u="sng" kern="0" dirty="0">
                <a:solidFill>
                  <a:srgbClr val="000000"/>
                </a:solidFill>
                <a:latin typeface="Arial"/>
                <a:ea typeface="MS PGothic" pitchFamily="34" charset="-128"/>
                <a:cs typeface="Arial"/>
                <a:sym typeface="Arial"/>
                <a:hlinkClick r:id="rId34"/>
              </a:rPr>
              <a:t>Cochrane</a:t>
            </a:r>
            <a:r>
              <a:rPr lang="en-US" sz="1200" kern="0" dirty="0">
                <a:solidFill>
                  <a:srgbClr val="000000"/>
                </a:solidFill>
                <a:latin typeface="Arial"/>
                <a:ea typeface="MS PGothic" pitchFamily="34" charset="-128"/>
                <a:cs typeface="Arial"/>
                <a:sym typeface="Arial"/>
              </a:rPr>
              <a:t> (Soares-Weiser)</a:t>
            </a:r>
          </a:p>
          <a:p>
            <a:pPr defTabSz="1219170" fontAlgn="base">
              <a:spcBef>
                <a:spcPct val="0"/>
              </a:spcBef>
              <a:spcAft>
                <a:spcPct val="0"/>
              </a:spcAft>
              <a:buClr>
                <a:srgbClr val="000000"/>
              </a:buClr>
            </a:pPr>
            <a:r>
              <a:rPr lang="en-US" sz="1200" u="sng" kern="0" dirty="0">
                <a:solidFill>
                  <a:srgbClr val="0563C1"/>
                </a:solidFill>
                <a:latin typeface="Arial"/>
                <a:ea typeface="Calibri" panose="020F0502020204030204" pitchFamily="34" charset="0"/>
                <a:cs typeface="Arial"/>
                <a:sym typeface="Arial"/>
                <a:hlinkClick r:id="rId35"/>
              </a:rPr>
              <a:t>COVID-END</a:t>
            </a:r>
            <a:r>
              <a:rPr lang="en-US" sz="1200" kern="0" dirty="0">
                <a:solidFill>
                  <a:srgbClr val="000000"/>
                </a:solidFill>
                <a:latin typeface="Arial"/>
                <a:ea typeface="Calibri" panose="020F0502020204030204" pitchFamily="34" charset="0"/>
                <a:cs typeface="Arial"/>
                <a:sym typeface="Arial"/>
              </a:rPr>
              <a:t> (Grimshaw)</a:t>
            </a:r>
          </a:p>
          <a:p>
            <a:pPr defTabSz="1219170" fontAlgn="base">
              <a:spcBef>
                <a:spcPct val="0"/>
              </a:spcBef>
              <a:spcAft>
                <a:spcPct val="0"/>
              </a:spcAft>
              <a:buClr>
                <a:srgbClr val="000000"/>
              </a:buClr>
            </a:pPr>
            <a:r>
              <a:rPr lang="en-US" sz="1200" u="sng" kern="0" dirty="0">
                <a:solidFill>
                  <a:srgbClr val="0563C1"/>
                </a:solidFill>
                <a:latin typeface="Arial"/>
                <a:ea typeface="Calibri" panose="020F0502020204030204" pitchFamily="34" charset="0"/>
                <a:cs typeface="Arial"/>
                <a:sym typeface="Arial"/>
                <a:hlinkClick r:id="rId36"/>
              </a:rPr>
              <a:t>GIN</a:t>
            </a:r>
            <a:r>
              <a:rPr lang="en-US" sz="1200" kern="0" dirty="0">
                <a:solidFill>
                  <a:srgbClr val="000000"/>
                </a:solidFill>
                <a:latin typeface="Arial"/>
                <a:ea typeface="Calibri" panose="020F0502020204030204" pitchFamily="34" charset="0"/>
                <a:cs typeface="Arial"/>
                <a:sym typeface="Arial"/>
              </a:rPr>
              <a:t> (Harrow)</a:t>
            </a:r>
          </a:p>
          <a:p>
            <a:pPr defTabSz="1219170" fontAlgn="base">
              <a:spcBef>
                <a:spcPct val="0"/>
              </a:spcBef>
              <a:spcAft>
                <a:spcPct val="0"/>
              </a:spcAft>
              <a:buClr>
                <a:srgbClr val="000000"/>
              </a:buClr>
            </a:pPr>
            <a:r>
              <a:rPr lang="en-US" sz="1200" u="sng" kern="0" dirty="0">
                <a:solidFill>
                  <a:srgbClr val="0563C1"/>
                </a:solidFill>
                <a:latin typeface="Arial"/>
                <a:ea typeface="Calibri" panose="020F0502020204030204" pitchFamily="34" charset="0"/>
                <a:cs typeface="Arial"/>
                <a:sym typeface="Arial"/>
                <a:hlinkClick r:id="rId37"/>
              </a:rPr>
              <a:t>JBI</a:t>
            </a:r>
            <a:r>
              <a:rPr lang="en-US" sz="1200" kern="0" dirty="0">
                <a:solidFill>
                  <a:srgbClr val="000000"/>
                </a:solidFill>
                <a:latin typeface="Arial"/>
                <a:ea typeface="Calibri" panose="020F0502020204030204" pitchFamily="34" charset="0"/>
                <a:cs typeface="Arial"/>
                <a:sym typeface="Arial"/>
              </a:rPr>
              <a:t> (Jordan)</a:t>
            </a:r>
          </a:p>
          <a:p>
            <a:pPr defTabSz="1219170" fontAlgn="base">
              <a:spcBef>
                <a:spcPct val="0"/>
              </a:spcBef>
              <a:spcAft>
                <a:spcPct val="0"/>
              </a:spcAft>
              <a:buClr>
                <a:srgbClr val="000000"/>
              </a:buClr>
            </a:pPr>
            <a:r>
              <a:rPr lang="en-US" sz="1200" u="sng" kern="0" dirty="0">
                <a:solidFill>
                  <a:srgbClr val="0563C1"/>
                </a:solidFill>
                <a:latin typeface="Arial"/>
                <a:ea typeface="Calibri" panose="020F0502020204030204" pitchFamily="34" charset="0"/>
                <a:cs typeface="Arial"/>
                <a:sym typeface="Arial"/>
                <a:hlinkClick r:id="rId38"/>
              </a:rPr>
              <a:t>Epistemonikos</a:t>
            </a:r>
            <a:r>
              <a:rPr lang="en-US" sz="1200" kern="0" dirty="0">
                <a:solidFill>
                  <a:srgbClr val="000000"/>
                </a:solidFill>
                <a:latin typeface="Arial"/>
                <a:ea typeface="Calibri" panose="020F0502020204030204" pitchFamily="34" charset="0"/>
                <a:cs typeface="Arial"/>
                <a:sym typeface="Arial"/>
              </a:rPr>
              <a:t> (Rada)</a:t>
            </a:r>
          </a:p>
          <a:p>
            <a:pPr defTabSz="1219170" fontAlgn="base">
              <a:spcBef>
                <a:spcPct val="0"/>
              </a:spcBef>
              <a:spcAft>
                <a:spcPct val="0"/>
              </a:spcAft>
              <a:buClr>
                <a:srgbClr val="000000"/>
              </a:buClr>
            </a:pPr>
            <a:r>
              <a:rPr lang="en-US" sz="1200" u="sng" kern="0" dirty="0">
                <a:solidFill>
                  <a:srgbClr val="0066FF"/>
                </a:solidFill>
                <a:latin typeface="Arial"/>
                <a:ea typeface="Calibri" panose="020F0502020204030204" pitchFamily="34" charset="0"/>
                <a:cs typeface="Arial"/>
                <a:sym typeface="Arial"/>
                <a:hlinkClick r:id="rId39"/>
              </a:rPr>
              <a:t>MAGIC Evidence Ecosystem Foundation</a:t>
            </a:r>
            <a:r>
              <a:rPr lang="en-US" sz="1200" kern="0" dirty="0">
                <a:solidFill>
                  <a:srgbClr val="000000"/>
                </a:solidFill>
                <a:latin typeface="Arial"/>
                <a:ea typeface="Calibri" panose="020F0502020204030204" pitchFamily="34" charset="0"/>
                <a:cs typeface="Arial"/>
                <a:sym typeface="Arial"/>
              </a:rPr>
              <a:t> (Vandvik/Brandt)</a:t>
            </a:r>
          </a:p>
          <a:p>
            <a:pPr defTabSz="1219170" fontAlgn="base">
              <a:spcBef>
                <a:spcPct val="0"/>
              </a:spcBef>
              <a:spcAft>
                <a:spcPct val="0"/>
              </a:spcAft>
              <a:buClr>
                <a:srgbClr val="000000"/>
              </a:buClr>
            </a:pPr>
            <a:r>
              <a:rPr lang="en-US" sz="1200" u="sng" kern="0" dirty="0">
                <a:solidFill>
                  <a:srgbClr val="0563C1"/>
                </a:solidFill>
                <a:latin typeface="Arial"/>
                <a:ea typeface="Calibri" panose="020F0502020204030204" pitchFamily="34" charset="0"/>
                <a:cs typeface="Arial"/>
                <a:sym typeface="Arial"/>
                <a:hlinkClick r:id="rId40"/>
              </a:rPr>
              <a:t>McMaster University</a:t>
            </a:r>
            <a:r>
              <a:rPr lang="en-US" sz="1200" kern="0" dirty="0">
                <a:solidFill>
                  <a:srgbClr val="000000"/>
                </a:solidFill>
                <a:latin typeface="Arial"/>
                <a:ea typeface="Calibri" panose="020F0502020204030204" pitchFamily="34" charset="0"/>
                <a:cs typeface="Arial"/>
                <a:sym typeface="Arial"/>
              </a:rPr>
              <a:t> (</a:t>
            </a:r>
            <a:r>
              <a:rPr lang="en-US" sz="1200" kern="0" dirty="0" err="1">
                <a:solidFill>
                  <a:srgbClr val="000000"/>
                </a:solidFill>
                <a:latin typeface="Arial"/>
                <a:ea typeface="Calibri" panose="020F0502020204030204" pitchFamily="34" charset="0"/>
                <a:cs typeface="Arial"/>
                <a:sym typeface="Arial"/>
              </a:rPr>
              <a:t>Iorio</a:t>
            </a:r>
            <a:r>
              <a:rPr lang="en-US" sz="1200" kern="0" dirty="0">
                <a:solidFill>
                  <a:srgbClr val="000000"/>
                </a:solidFill>
                <a:latin typeface="Arial"/>
                <a:ea typeface="Calibri" panose="020F0502020204030204" pitchFamily="34" charset="0"/>
                <a:cs typeface="Arial"/>
                <a:sym typeface="Arial"/>
              </a:rPr>
              <a:t>)</a:t>
            </a:r>
          </a:p>
          <a:p>
            <a:pPr defTabSz="1219170" fontAlgn="base">
              <a:spcBef>
                <a:spcPct val="0"/>
              </a:spcBef>
              <a:spcAft>
                <a:spcPct val="0"/>
              </a:spcAft>
              <a:buClr>
                <a:srgbClr val="000000"/>
              </a:buClr>
            </a:pPr>
            <a:r>
              <a:rPr lang="en-US" sz="1200" u="sng" kern="0" dirty="0">
                <a:solidFill>
                  <a:srgbClr val="000000"/>
                </a:solidFill>
                <a:latin typeface="Arial"/>
                <a:ea typeface="MS PGothic" pitchFamily="34" charset="-128"/>
                <a:cs typeface="Arial"/>
                <a:sym typeface="Arial"/>
                <a:hlinkClick r:id="rId41"/>
              </a:rPr>
              <a:t>University of MN EPC</a:t>
            </a:r>
            <a:r>
              <a:rPr lang="en-US" sz="1200" u="sng" kern="0" dirty="0">
                <a:solidFill>
                  <a:srgbClr val="000000"/>
                </a:solidFill>
                <a:latin typeface="Arial"/>
                <a:ea typeface="MS PGothic" pitchFamily="34" charset="-128"/>
                <a:cs typeface="Arial"/>
                <a:sym typeface="Arial"/>
              </a:rPr>
              <a:t>,</a:t>
            </a:r>
            <a:r>
              <a:rPr lang="en-US" sz="1200" kern="0" dirty="0">
                <a:solidFill>
                  <a:srgbClr val="000000"/>
                </a:solidFill>
                <a:latin typeface="Arial"/>
                <a:ea typeface="MS PGothic" pitchFamily="34" charset="-128"/>
                <a:cs typeface="Arial"/>
                <a:sym typeface="Arial"/>
              </a:rPr>
              <a:t> School of Public Health, Division of Health Policy and Management (Butler/Beebe)</a:t>
            </a:r>
          </a:p>
          <a:p>
            <a:pPr defTabSz="1219170" fontAlgn="base">
              <a:spcBef>
                <a:spcPct val="0"/>
              </a:spcBef>
              <a:spcAft>
                <a:spcPct val="0"/>
              </a:spcAft>
              <a:buClr>
                <a:srgbClr val="000000"/>
              </a:buClr>
            </a:pPr>
            <a:r>
              <a:rPr lang="en-US" sz="1200" u="sng" kern="0" dirty="0">
                <a:solidFill>
                  <a:srgbClr val="000000"/>
                </a:solidFill>
                <a:latin typeface="Arial"/>
                <a:ea typeface="MS PGothic" pitchFamily="34" charset="-128"/>
                <a:cs typeface="Arial"/>
                <a:sym typeface="Arial"/>
                <a:hlinkClick r:id="rId42"/>
              </a:rPr>
              <a:t>Brown University EPC – SRDR</a:t>
            </a:r>
            <a:r>
              <a:rPr lang="en-US" sz="1200" kern="0" dirty="0">
                <a:solidFill>
                  <a:srgbClr val="000000"/>
                </a:solidFill>
                <a:latin typeface="Arial"/>
                <a:ea typeface="MS PGothic" pitchFamily="34" charset="-128"/>
                <a:cs typeface="Arial"/>
                <a:sym typeface="Arial"/>
              </a:rPr>
              <a:t> (Saldanha)</a:t>
            </a:r>
          </a:p>
          <a:p>
            <a:pPr defTabSz="1219170" fontAlgn="base">
              <a:spcBef>
                <a:spcPct val="0"/>
              </a:spcBef>
              <a:spcAft>
                <a:spcPct val="0"/>
              </a:spcAft>
              <a:buClr>
                <a:srgbClr val="000000"/>
              </a:buClr>
            </a:pPr>
            <a:r>
              <a:rPr lang="en-US" sz="1200" u="sng" kern="0" dirty="0">
                <a:solidFill>
                  <a:srgbClr val="000000"/>
                </a:solidFill>
                <a:latin typeface="Arial"/>
                <a:ea typeface="MS PGothic" pitchFamily="34" charset="-128"/>
                <a:cs typeface="Arial"/>
                <a:sym typeface="Arial"/>
                <a:hlinkClick r:id="rId43"/>
              </a:rPr>
              <a:t>Penn Medicine Center for Evidence-based Practice</a:t>
            </a:r>
            <a:r>
              <a:rPr lang="en-US" sz="1200" kern="0" dirty="0">
                <a:solidFill>
                  <a:srgbClr val="000000"/>
                </a:solidFill>
                <a:latin typeface="Arial"/>
                <a:ea typeface="MS PGothic" pitchFamily="34" charset="-128"/>
                <a:cs typeface="Arial"/>
                <a:sym typeface="Arial"/>
              </a:rPr>
              <a:t> (Mull)</a:t>
            </a:r>
          </a:p>
        </p:txBody>
      </p:sp>
      <p:pic>
        <p:nvPicPr>
          <p:cNvPr id="8" name="Picture 7">
            <a:extLst>
              <a:ext uri="{FF2B5EF4-FFF2-40B4-BE49-F238E27FC236}">
                <a16:creationId xmlns:a16="http://schemas.microsoft.com/office/drawing/2014/main" id="{C228EFB0-BC8C-472C-8866-E8E8F23E7B34}"/>
              </a:ext>
            </a:extLst>
          </p:cNvPr>
          <p:cNvPicPr>
            <a:picLocks noChangeAspect="1"/>
          </p:cNvPicPr>
          <p:nvPr/>
        </p:nvPicPr>
        <p:blipFill>
          <a:blip r:embed="rId44"/>
          <a:stretch>
            <a:fillRect/>
          </a:stretch>
        </p:blipFill>
        <p:spPr>
          <a:xfrm>
            <a:off x="533400" y="6524723"/>
            <a:ext cx="6803725" cy="333277"/>
          </a:xfrm>
          <a:prstGeom prst="rect">
            <a:avLst/>
          </a:prstGeom>
        </p:spPr>
      </p:pic>
      <p:sp>
        <p:nvSpPr>
          <p:cNvPr id="9" name="Slide Number Placeholder 3">
            <a:extLst>
              <a:ext uri="{FF2B5EF4-FFF2-40B4-BE49-F238E27FC236}">
                <a16:creationId xmlns:a16="http://schemas.microsoft.com/office/drawing/2014/main" id="{B7B352F0-B863-4255-9F4C-28449C9BEA8D}"/>
              </a:ext>
            </a:extLst>
          </p:cNvPr>
          <p:cNvSpPr txBox="1">
            <a:spLocks/>
          </p:cNvSpPr>
          <p:nvPr/>
        </p:nvSpPr>
        <p:spPr>
          <a:xfrm>
            <a:off x="10916093" y="6493423"/>
            <a:ext cx="551761" cy="235805"/>
          </a:xfrm>
          <a:prstGeom prst="rect">
            <a:avLst/>
          </a:prstGeom>
        </p:spPr>
        <p:txBody>
          <a:bodyPr/>
          <a:lstStyle>
            <a:defPPr>
              <a:defRPr lang="en-US"/>
            </a:defPPr>
            <a:lvl1pPr algn="l" rtl="0" fontAlgn="base">
              <a:spcBef>
                <a:spcPct val="0"/>
              </a:spcBef>
              <a:spcAft>
                <a:spcPct val="0"/>
              </a:spcAft>
              <a:defRPr sz="2400" kern="1200">
                <a:solidFill>
                  <a:schemeClr val="tx1"/>
                </a:solidFill>
                <a:latin typeface="Arial" pitchFamily="34" charset="0"/>
                <a:ea typeface="MS PGothic" pitchFamily="34" charset="-128"/>
                <a:cs typeface="+mn-cs"/>
              </a:defRPr>
            </a:lvl1pPr>
            <a:lvl2pPr marL="457200" algn="l" rtl="0" fontAlgn="base">
              <a:spcBef>
                <a:spcPct val="0"/>
              </a:spcBef>
              <a:spcAft>
                <a:spcPct val="0"/>
              </a:spcAft>
              <a:defRPr sz="2400" kern="1200">
                <a:solidFill>
                  <a:schemeClr val="tx1"/>
                </a:solidFill>
                <a:latin typeface="Arial" pitchFamily="34" charset="0"/>
                <a:ea typeface="MS PGothic"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MS PGothic"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MS PGothic"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MS PGothic" pitchFamily="34" charset="-128"/>
                <a:cs typeface="+mn-cs"/>
              </a:defRPr>
            </a:lvl5pPr>
            <a:lvl6pPr marL="2286000" algn="l" defTabSz="914400" rtl="0" eaLnBrk="1" latinLnBrk="0" hangingPunct="1">
              <a:defRPr sz="2400" kern="1200">
                <a:solidFill>
                  <a:schemeClr val="tx1"/>
                </a:solidFill>
                <a:latin typeface="Arial" pitchFamily="34" charset="0"/>
                <a:ea typeface="MS PGothic" pitchFamily="34" charset="-128"/>
                <a:cs typeface="+mn-cs"/>
              </a:defRPr>
            </a:lvl6pPr>
            <a:lvl7pPr marL="2743200" algn="l" defTabSz="914400" rtl="0" eaLnBrk="1" latinLnBrk="0" hangingPunct="1">
              <a:defRPr sz="2400" kern="1200">
                <a:solidFill>
                  <a:schemeClr val="tx1"/>
                </a:solidFill>
                <a:latin typeface="Arial" pitchFamily="34" charset="0"/>
                <a:ea typeface="MS PGothic" pitchFamily="34" charset="-128"/>
                <a:cs typeface="+mn-cs"/>
              </a:defRPr>
            </a:lvl7pPr>
            <a:lvl8pPr marL="3200400" algn="l" defTabSz="914400" rtl="0" eaLnBrk="1" latinLnBrk="0" hangingPunct="1">
              <a:defRPr sz="2400" kern="1200">
                <a:solidFill>
                  <a:schemeClr val="tx1"/>
                </a:solidFill>
                <a:latin typeface="Arial" pitchFamily="34" charset="0"/>
                <a:ea typeface="MS PGothic" pitchFamily="34" charset="-128"/>
                <a:cs typeface="+mn-cs"/>
              </a:defRPr>
            </a:lvl8pPr>
            <a:lvl9pPr marL="3657600" algn="l" defTabSz="914400" rtl="0" eaLnBrk="1" latinLnBrk="0" hangingPunct="1">
              <a:defRPr sz="2400" kern="1200">
                <a:solidFill>
                  <a:schemeClr val="tx1"/>
                </a:solidFill>
                <a:latin typeface="Arial" pitchFamily="34" charset="0"/>
                <a:ea typeface="MS PGothic" pitchFamily="34" charset="-128"/>
                <a:cs typeface="+mn-cs"/>
              </a:defRPr>
            </a:lvl9pPr>
          </a:lstStyle>
          <a:p>
            <a:pPr defTabSz="1219170"/>
            <a:fld id="{42C32FFB-F9AE-46F0-A233-A2E628258990}" type="slidenum">
              <a:rPr lang="en-US" sz="1200" b="1">
                <a:solidFill>
                  <a:srgbClr val="FFFFFF"/>
                </a:solidFill>
                <a:latin typeface="Roboto Regular"/>
              </a:rPr>
              <a:pPr defTabSz="1219170"/>
              <a:t>59</a:t>
            </a:fld>
            <a:endParaRPr lang="en-US" sz="1200" b="1" dirty="0">
              <a:solidFill>
                <a:srgbClr val="FFFFFF"/>
              </a:solidFill>
              <a:latin typeface="Roboto Regular"/>
            </a:endParaRPr>
          </a:p>
        </p:txBody>
      </p:sp>
      <p:sp>
        <p:nvSpPr>
          <p:cNvPr id="5" name="TextBox 4">
            <a:extLst>
              <a:ext uri="{FF2B5EF4-FFF2-40B4-BE49-F238E27FC236}">
                <a16:creationId xmlns:a16="http://schemas.microsoft.com/office/drawing/2014/main" id="{18BFECC5-A7B9-D3C1-27D1-A35FD4AE01EC}"/>
              </a:ext>
            </a:extLst>
          </p:cNvPr>
          <p:cNvSpPr txBox="1"/>
          <p:nvPr/>
        </p:nvSpPr>
        <p:spPr>
          <a:xfrm>
            <a:off x="1478182" y="106827"/>
            <a:ext cx="8575589" cy="338554"/>
          </a:xfrm>
          <a:prstGeom prst="rect">
            <a:avLst/>
          </a:prstGeom>
          <a:noFill/>
          <a:ln>
            <a:solidFill>
              <a:schemeClr val="tx1"/>
            </a:solidFill>
          </a:ln>
        </p:spPr>
        <p:txBody>
          <a:bodyPr wrap="square" rtlCol="0">
            <a:spAutoFit/>
          </a:bodyPr>
          <a:lstStyle/>
          <a:p>
            <a:r>
              <a:rPr lang="en-US" sz="1600" i="1" dirty="0">
                <a:highlight>
                  <a:srgbClr val="FFFF00"/>
                </a:highlight>
              </a:rPr>
              <a:t>Slide from 10/2021 </a:t>
            </a:r>
            <a:r>
              <a:rPr lang="en-US" sz="1600" i="1" dirty="0">
                <a:highlight>
                  <a:srgbClr val="FFFF00"/>
                </a:highlight>
                <a:hlinkClick r:id="rId45"/>
              </a:rPr>
              <a:t>ACTS presentation</a:t>
            </a:r>
            <a:r>
              <a:rPr lang="en-US" sz="1400" dirty="0">
                <a:highlight>
                  <a:srgbClr val="FFFF00"/>
                </a:highlight>
              </a:rPr>
              <a:t>; support letters to collaborate on executing ACTS Roadmap </a:t>
            </a:r>
          </a:p>
        </p:txBody>
      </p:sp>
    </p:spTree>
    <p:extLst>
      <p:ext uri="{BB962C8B-B14F-4D97-AF65-F5344CB8AC3E}">
        <p14:creationId xmlns:p14="http://schemas.microsoft.com/office/powerpoint/2010/main" val="4901879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7"/>
          <p:cNvSpPr txBox="1">
            <a:spLocks noGrp="1"/>
          </p:cNvSpPr>
          <p:nvPr>
            <p:ph type="title"/>
          </p:nvPr>
        </p:nvSpPr>
        <p:spPr>
          <a:xfrm>
            <a:off x="858129" y="192255"/>
            <a:ext cx="10994658" cy="572700"/>
          </a:xfrm>
          <a:prstGeom prst="rect">
            <a:avLst/>
          </a:prstGeom>
        </p:spPr>
        <p:txBody>
          <a:bodyPr spcFirstLastPara="1" vert="horz" wrap="square" lIns="91425" tIns="91425" rIns="91425" bIns="91425" anchor="t" anchorCtr="0">
            <a:normAutofit fontScale="90000"/>
            <a:scene3d>
              <a:camera prst="orthographicFront"/>
              <a:lightRig rig="soft" dir="t"/>
            </a:scene3d>
            <a:sp3d prstMaterial="softEdge">
              <a:bevelT w="25400" h="25400"/>
            </a:sp3d>
          </a:bodyPr>
          <a:lstStyle/>
          <a:p>
            <a:r>
              <a:rPr lang="en" dirty="0"/>
              <a:t>ACT context: widespread, pressing healthcare challenges</a:t>
            </a:r>
            <a:endParaRPr dirty="0"/>
          </a:p>
        </p:txBody>
      </p:sp>
      <p:pic>
        <p:nvPicPr>
          <p:cNvPr id="73" name="Google Shape;73;p17"/>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0488002" y="1090622"/>
            <a:ext cx="1462741" cy="1900370"/>
          </a:xfrm>
          <a:prstGeom prst="rect">
            <a:avLst/>
          </a:prstGeom>
          <a:noFill/>
          <a:ln>
            <a:noFill/>
          </a:ln>
        </p:spPr>
      </p:pic>
      <p:pic>
        <p:nvPicPr>
          <p:cNvPr id="74" name="Google Shape;74;p17"/>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8398316" y="1608818"/>
            <a:ext cx="1655234" cy="1820182"/>
          </a:xfrm>
          <a:prstGeom prst="rect">
            <a:avLst/>
          </a:prstGeom>
          <a:noFill/>
          <a:ln>
            <a:noFill/>
          </a:ln>
        </p:spPr>
      </p:pic>
      <p:pic>
        <p:nvPicPr>
          <p:cNvPr id="75" name="Google Shape;75;p17"/>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10295509" y="3293820"/>
            <a:ext cx="1655234" cy="1737567"/>
          </a:xfrm>
          <a:prstGeom prst="rect">
            <a:avLst/>
          </a:prstGeom>
          <a:noFill/>
          <a:ln>
            <a:noFill/>
          </a:ln>
        </p:spPr>
      </p:pic>
      <p:sp>
        <p:nvSpPr>
          <p:cNvPr id="2" name="Slide Number Placeholder 1">
            <a:extLst>
              <a:ext uri="{FF2B5EF4-FFF2-40B4-BE49-F238E27FC236}">
                <a16:creationId xmlns:a16="http://schemas.microsoft.com/office/drawing/2014/main" id="{6225EE30-C612-0EE8-5D4F-7D6E9A8FD6CC}"/>
              </a:ext>
            </a:extLst>
          </p:cNvPr>
          <p:cNvSpPr>
            <a:spLocks noGrp="1"/>
          </p:cNvSpPr>
          <p:nvPr>
            <p:ph type="sldNum" idx="12"/>
          </p:nvPr>
        </p:nvSpPr>
        <p:spPr/>
        <p:txBody>
          <a:bodyPr/>
          <a:lstStyle/>
          <a:p>
            <a:fld id="{00000000-1234-1234-1234-123412341234}" type="slidenum">
              <a:rPr lang="en" smtClean="0"/>
              <a:pPr/>
              <a:t>6</a:t>
            </a:fld>
            <a:endParaRPr lang="en"/>
          </a:p>
        </p:txBody>
      </p:sp>
      <p:sp>
        <p:nvSpPr>
          <p:cNvPr id="4" name="TextBox 3">
            <a:extLst>
              <a:ext uri="{FF2B5EF4-FFF2-40B4-BE49-F238E27FC236}">
                <a16:creationId xmlns:a16="http://schemas.microsoft.com/office/drawing/2014/main" id="{B90F163F-3C21-4C82-39AD-B104C7E89A11}"/>
              </a:ext>
            </a:extLst>
          </p:cNvPr>
          <p:cNvSpPr txBox="1"/>
          <p:nvPr/>
        </p:nvSpPr>
        <p:spPr>
          <a:xfrm>
            <a:off x="9225933" y="3929785"/>
            <a:ext cx="1136426" cy="184666"/>
          </a:xfrm>
          <a:prstGeom prst="rect">
            <a:avLst/>
          </a:prstGeom>
          <a:noFill/>
        </p:spPr>
        <p:txBody>
          <a:bodyPr wrap="square">
            <a:spAutoFit/>
          </a:bodyPr>
          <a:lstStyle/>
          <a:p>
            <a:pPr>
              <a:buClr>
                <a:srgbClr val="000000"/>
              </a:buClr>
              <a:buSzPts val="900"/>
            </a:pPr>
            <a:r>
              <a:rPr lang="en-US" sz="600" dirty="0">
                <a:solidFill>
                  <a:schemeClr val="dk1"/>
                </a:solidFill>
                <a:latin typeface="Arial"/>
                <a:ea typeface="Arial"/>
                <a:cs typeface="Arial"/>
                <a:sym typeface="Arial"/>
              </a:rPr>
              <a:t>Images credit: </a:t>
            </a:r>
            <a:r>
              <a:rPr lang="en-US" sz="600" u="sng" dirty="0">
                <a:solidFill>
                  <a:schemeClr val="hlink"/>
                </a:solidFill>
                <a:latin typeface="Arial"/>
                <a:cs typeface="Arial"/>
                <a:sym typeface="Arial"/>
                <a:hlinkClick r:id="rId6">
                  <a:extLst>
                    <a:ext uri="{A12FA001-AC4F-418D-AE19-62706E023703}">
                      <ahyp:hlinkClr xmlns:ahyp="http://schemas.microsoft.com/office/drawing/2018/hyperlinkcolor" val="tx"/>
                    </a:ext>
                  </a:extLst>
                </a:hlinkClick>
              </a:rPr>
              <a:t>ACTS</a:t>
            </a:r>
            <a:endParaRPr lang="en-US" sz="600" dirty="0">
              <a:solidFill>
                <a:srgbClr val="000000"/>
              </a:solidFill>
              <a:latin typeface="Arial"/>
              <a:ea typeface="Arial"/>
              <a:cs typeface="Arial"/>
              <a:sym typeface="Arial"/>
            </a:endParaRPr>
          </a:p>
        </p:txBody>
      </p:sp>
      <p:sp>
        <p:nvSpPr>
          <p:cNvPr id="3" name="Google Shape;209;p4">
            <a:extLst>
              <a:ext uri="{FF2B5EF4-FFF2-40B4-BE49-F238E27FC236}">
                <a16:creationId xmlns:a16="http://schemas.microsoft.com/office/drawing/2014/main" id="{3F321A8F-2C14-D957-D958-B662A8F2F2F3}"/>
              </a:ext>
            </a:extLst>
          </p:cNvPr>
          <p:cNvSpPr txBox="1">
            <a:spLocks noGrp="1"/>
          </p:cNvSpPr>
          <p:nvPr>
            <p:ph type="body" idx="1"/>
          </p:nvPr>
        </p:nvSpPr>
        <p:spPr>
          <a:xfrm>
            <a:off x="188313" y="1712356"/>
            <a:ext cx="4495800" cy="2557272"/>
          </a:xfrm>
          <a:prstGeom prst="rect">
            <a:avLst/>
          </a:prstGeom>
          <a:noFill/>
          <a:ln w="9525" cap="flat" cmpd="sng">
            <a:noFill/>
            <a:prstDash val="solid"/>
            <a:round/>
            <a:headEnd type="none" w="sm" len="sm"/>
            <a:tailEnd type="none" w="sm" len="sm"/>
          </a:ln>
        </p:spPr>
        <p:txBody>
          <a:bodyPr spcFirstLastPara="1" vert="horz" wrap="square" lIns="91425" tIns="45700" rIns="91425" bIns="45700" anchor="t" anchorCtr="0">
            <a:normAutofit/>
          </a:bodyPr>
          <a:lstStyle/>
          <a:p>
            <a:pPr marL="109728" indent="0">
              <a:spcBef>
                <a:spcPts val="0"/>
              </a:spcBef>
              <a:buNone/>
            </a:pPr>
            <a:r>
              <a:rPr lang="en-US" sz="1800" b="1" dirty="0">
                <a:latin typeface="Arial" panose="020B0604020202020204" pitchFamily="34" charset="0"/>
                <a:cs typeface="Arial" panose="020B0604020202020204" pitchFamily="34" charset="0"/>
              </a:rPr>
              <a:t>These Groups (Stakeholders):</a:t>
            </a:r>
            <a:endParaRPr sz="1800" b="1" dirty="0">
              <a:latin typeface="Arial" panose="020B0604020202020204" pitchFamily="34" charset="0"/>
              <a:cs typeface="Arial" panose="020B0604020202020204" pitchFamily="34" charset="0"/>
            </a:endParaRPr>
          </a:p>
          <a:p>
            <a:pPr marL="395479" indent="-285750">
              <a:buFont typeface="Arial" panose="020B0604020202020204" pitchFamily="34" charset="0"/>
              <a:buChar char="•"/>
            </a:pPr>
            <a:r>
              <a:rPr lang="en-US" sz="1800" dirty="0">
                <a:latin typeface="Arial" panose="020B0604020202020204" pitchFamily="34" charset="0"/>
                <a:cs typeface="Arial" panose="020B0604020202020204" pitchFamily="34" charset="0"/>
              </a:rPr>
              <a:t>Patients</a:t>
            </a:r>
            <a:endParaRPr dirty="0">
              <a:latin typeface="Arial" panose="020B0604020202020204" pitchFamily="34" charset="0"/>
              <a:cs typeface="Arial" panose="020B0604020202020204" pitchFamily="34" charset="0"/>
            </a:endParaRPr>
          </a:p>
          <a:p>
            <a:pPr marL="395479" indent="-285750">
              <a:buFont typeface="Arial" panose="020B0604020202020204" pitchFamily="34" charset="0"/>
              <a:buChar char="•"/>
            </a:pPr>
            <a:r>
              <a:rPr lang="en-US" sz="1800" dirty="0">
                <a:latin typeface="Arial" panose="020B0604020202020204" pitchFamily="34" charset="0"/>
                <a:cs typeface="Arial" panose="020B0604020202020204" pitchFamily="34" charset="0"/>
              </a:rPr>
              <a:t>Health Systems</a:t>
            </a:r>
            <a:endParaRPr dirty="0">
              <a:latin typeface="Arial" panose="020B0604020202020204" pitchFamily="34" charset="0"/>
              <a:cs typeface="Arial" panose="020B0604020202020204" pitchFamily="34" charset="0"/>
            </a:endParaRPr>
          </a:p>
          <a:p>
            <a:pPr marL="395479" indent="-285750">
              <a:buFont typeface="Arial" panose="020B0604020202020204" pitchFamily="34" charset="0"/>
              <a:buChar char="•"/>
            </a:pPr>
            <a:r>
              <a:rPr lang="en-US" sz="1800" dirty="0">
                <a:latin typeface="Arial" panose="020B0604020202020204" pitchFamily="34" charset="0"/>
                <a:cs typeface="Arial" panose="020B0604020202020204" pitchFamily="34" charset="0"/>
              </a:rPr>
              <a:t>Care Teams</a:t>
            </a:r>
            <a:endParaRPr dirty="0">
              <a:latin typeface="Arial" panose="020B0604020202020204" pitchFamily="34" charset="0"/>
              <a:cs typeface="Arial" panose="020B0604020202020204" pitchFamily="34" charset="0"/>
            </a:endParaRPr>
          </a:p>
          <a:p>
            <a:pPr marL="395479" indent="-285750">
              <a:buFont typeface="Arial" panose="020B0604020202020204" pitchFamily="34" charset="0"/>
              <a:buChar char="•"/>
            </a:pPr>
            <a:r>
              <a:rPr lang="en-US" sz="1800" dirty="0">
                <a:latin typeface="Arial" panose="020B0604020202020204" pitchFamily="34" charset="0"/>
                <a:cs typeface="Arial" panose="020B0604020202020204" pitchFamily="34" charset="0"/>
              </a:rPr>
              <a:t>Payers</a:t>
            </a:r>
            <a:endParaRPr dirty="0">
              <a:latin typeface="Arial" panose="020B0604020202020204" pitchFamily="34" charset="0"/>
              <a:cs typeface="Arial" panose="020B0604020202020204" pitchFamily="34" charset="0"/>
            </a:endParaRPr>
          </a:p>
          <a:p>
            <a:pPr marL="395479" indent="-285750">
              <a:buFont typeface="Arial" panose="020B0604020202020204" pitchFamily="34" charset="0"/>
              <a:buChar char="•"/>
            </a:pPr>
            <a:r>
              <a:rPr lang="en-US" sz="1800" dirty="0">
                <a:latin typeface="Arial" panose="020B0604020202020204" pitchFamily="34" charset="0"/>
                <a:cs typeface="Arial" panose="020B0604020202020204" pitchFamily="34" charset="0"/>
              </a:rPr>
              <a:t>Governments</a:t>
            </a:r>
            <a:endParaRPr dirty="0">
              <a:latin typeface="Arial" panose="020B0604020202020204" pitchFamily="34" charset="0"/>
              <a:cs typeface="Arial" panose="020B0604020202020204" pitchFamily="34" charset="0"/>
            </a:endParaRPr>
          </a:p>
          <a:p>
            <a:pPr marL="395479" indent="-285750">
              <a:buFont typeface="Arial" panose="020B0604020202020204" pitchFamily="34" charset="0"/>
              <a:buChar char="•"/>
            </a:pPr>
            <a:r>
              <a:rPr lang="en-US" sz="1800" dirty="0">
                <a:latin typeface="Arial" panose="020B0604020202020204" pitchFamily="34" charset="0"/>
                <a:cs typeface="Arial" panose="020B0604020202020204" pitchFamily="34" charset="0"/>
              </a:rPr>
              <a:t>Product / Service Suppliers </a:t>
            </a:r>
            <a:r>
              <a:rPr lang="en-US" sz="1600" dirty="0">
                <a:latin typeface="Arial" panose="020B0604020202020204" pitchFamily="34" charset="0"/>
                <a:cs typeface="Arial" panose="020B0604020202020204" pitchFamily="34" charset="0"/>
              </a:rPr>
              <a:t>(e.g., Health IT, Drugs / Devices, Quality Improvement)</a:t>
            </a:r>
            <a:endParaRPr dirty="0">
              <a:latin typeface="Arial" panose="020B0604020202020204" pitchFamily="34" charset="0"/>
              <a:cs typeface="Arial" panose="020B0604020202020204" pitchFamily="34" charset="0"/>
            </a:endParaRPr>
          </a:p>
          <a:p>
            <a:pPr indent="-184137">
              <a:buNone/>
            </a:pPr>
            <a:endParaRPr sz="1800" dirty="0"/>
          </a:p>
          <a:p>
            <a:pPr marL="109728" indent="0">
              <a:buNone/>
            </a:pPr>
            <a:endParaRPr sz="1800" dirty="0"/>
          </a:p>
        </p:txBody>
      </p:sp>
      <p:sp>
        <p:nvSpPr>
          <p:cNvPr id="5" name="Google Shape;212;p4">
            <a:extLst>
              <a:ext uri="{FF2B5EF4-FFF2-40B4-BE49-F238E27FC236}">
                <a16:creationId xmlns:a16="http://schemas.microsoft.com/office/drawing/2014/main" id="{61353A44-D125-0445-09F6-8340A02ACD44}"/>
              </a:ext>
            </a:extLst>
          </p:cNvPr>
          <p:cNvSpPr txBox="1"/>
          <p:nvPr/>
        </p:nvSpPr>
        <p:spPr>
          <a:xfrm>
            <a:off x="4969316" y="1732632"/>
            <a:ext cx="3429000" cy="2536996"/>
          </a:xfrm>
          <a:prstGeom prst="rect">
            <a:avLst/>
          </a:prstGeom>
          <a:noFill/>
          <a:ln w="9525" cap="flat" cmpd="sng">
            <a:noFill/>
            <a:prstDash val="solid"/>
            <a:round/>
            <a:headEnd type="none" w="sm" len="sm"/>
            <a:tailEnd type="none" w="sm" len="sm"/>
          </a:ln>
        </p:spPr>
        <p:txBody>
          <a:bodyPr spcFirstLastPara="1" wrap="square" lIns="91425" tIns="45700" rIns="91425" bIns="45700" anchor="t" anchorCtr="0">
            <a:normAutofit/>
          </a:bodyPr>
          <a:lstStyle/>
          <a:p>
            <a:pPr marL="109728">
              <a:buClr>
                <a:schemeClr val="accent1"/>
              </a:buClr>
              <a:buSzPts val="1224"/>
            </a:pPr>
            <a:r>
              <a:rPr lang="en-US" b="1" dirty="0">
                <a:solidFill>
                  <a:schemeClr val="dk1"/>
                </a:solidFill>
                <a:latin typeface="Arial" panose="020B0604020202020204" pitchFamily="34" charset="0"/>
                <a:ea typeface="Lucida Sans"/>
                <a:cs typeface="Arial" panose="020B0604020202020204" pitchFamily="34" charset="0"/>
                <a:sym typeface="Lucida Sans"/>
              </a:rPr>
              <a:t>Are Facing These Challenges:</a:t>
            </a:r>
            <a:endParaRPr dirty="0">
              <a:latin typeface="Arial" panose="020B0604020202020204" pitchFamily="34" charset="0"/>
              <a:cs typeface="Arial" panose="020B0604020202020204" pitchFamily="34" charset="0"/>
            </a:endParaRPr>
          </a:p>
          <a:p>
            <a:pPr marL="395478" indent="-285750">
              <a:spcBef>
                <a:spcPts val="400"/>
              </a:spcBef>
              <a:buClr>
                <a:schemeClr val="accent1"/>
              </a:buClr>
              <a:buSzPts val="1224"/>
              <a:buFont typeface="Arial" panose="020B0604020202020204" pitchFamily="34" charset="0"/>
              <a:buChar char="•"/>
            </a:pPr>
            <a:r>
              <a:rPr lang="en-US" dirty="0">
                <a:solidFill>
                  <a:schemeClr val="dk1"/>
                </a:solidFill>
                <a:latin typeface="Arial" panose="020B0604020202020204" pitchFamily="34" charset="0"/>
                <a:ea typeface="Lucida Sans"/>
                <a:cs typeface="Arial" panose="020B0604020202020204" pitchFamily="34" charset="0"/>
                <a:sym typeface="Lucida Sans"/>
              </a:rPr>
              <a:t>Health Outcomes </a:t>
            </a:r>
            <a:r>
              <a:rPr lang="en-US" sz="1600" dirty="0">
                <a:solidFill>
                  <a:schemeClr val="dk1"/>
                </a:solidFill>
                <a:latin typeface="Arial" panose="020B0604020202020204" pitchFamily="34" charset="0"/>
                <a:ea typeface="Lucida Sans"/>
                <a:cs typeface="Arial" panose="020B0604020202020204" pitchFamily="34" charset="0"/>
                <a:sym typeface="Lucida Sans"/>
              </a:rPr>
              <a:t>(e.g., quality, safety)</a:t>
            </a:r>
            <a:endParaRPr dirty="0">
              <a:latin typeface="Arial" panose="020B0604020202020204" pitchFamily="34" charset="0"/>
              <a:cs typeface="Arial" panose="020B0604020202020204" pitchFamily="34" charset="0"/>
            </a:endParaRPr>
          </a:p>
          <a:p>
            <a:pPr marL="395478" indent="-285750">
              <a:spcBef>
                <a:spcPts val="400"/>
              </a:spcBef>
              <a:buClr>
                <a:schemeClr val="accent1"/>
              </a:buClr>
              <a:buSzPts val="1224"/>
              <a:buFont typeface="Arial" panose="020B0604020202020204" pitchFamily="34" charset="0"/>
              <a:buChar char="•"/>
            </a:pPr>
            <a:r>
              <a:rPr lang="en-US" dirty="0">
                <a:solidFill>
                  <a:schemeClr val="dk1"/>
                </a:solidFill>
                <a:latin typeface="Arial" panose="020B0604020202020204" pitchFamily="34" charset="0"/>
                <a:ea typeface="Lucida Sans"/>
                <a:cs typeface="Arial" panose="020B0604020202020204" pitchFamily="34" charset="0"/>
                <a:sym typeface="Lucida Sans"/>
              </a:rPr>
              <a:t>Costs</a:t>
            </a:r>
            <a:endParaRPr dirty="0">
              <a:latin typeface="Arial" panose="020B0604020202020204" pitchFamily="34" charset="0"/>
              <a:cs typeface="Arial" panose="020B0604020202020204" pitchFamily="34" charset="0"/>
            </a:endParaRPr>
          </a:p>
          <a:p>
            <a:pPr marL="395478" indent="-285750">
              <a:spcBef>
                <a:spcPts val="400"/>
              </a:spcBef>
              <a:buClr>
                <a:schemeClr val="accent1"/>
              </a:buClr>
              <a:buSzPts val="1224"/>
              <a:buFont typeface="Arial" panose="020B0604020202020204" pitchFamily="34" charset="0"/>
              <a:buChar char="•"/>
            </a:pPr>
            <a:r>
              <a:rPr lang="en-US" dirty="0">
                <a:solidFill>
                  <a:schemeClr val="dk1"/>
                </a:solidFill>
                <a:latin typeface="Arial" panose="020B0604020202020204" pitchFamily="34" charset="0"/>
                <a:ea typeface="Lucida Sans"/>
                <a:cs typeface="Arial" panose="020B0604020202020204" pitchFamily="34" charset="0"/>
                <a:sym typeface="Lucida Sans"/>
              </a:rPr>
              <a:t>Revenue</a:t>
            </a:r>
            <a:endParaRPr dirty="0">
              <a:latin typeface="Arial" panose="020B0604020202020204" pitchFamily="34" charset="0"/>
              <a:cs typeface="Arial" panose="020B0604020202020204" pitchFamily="34" charset="0"/>
            </a:endParaRPr>
          </a:p>
          <a:p>
            <a:pPr marL="395478" indent="-285750">
              <a:spcBef>
                <a:spcPts val="400"/>
              </a:spcBef>
              <a:buClr>
                <a:schemeClr val="accent1"/>
              </a:buClr>
              <a:buSzPts val="1224"/>
              <a:buFont typeface="Arial" panose="020B0604020202020204" pitchFamily="34" charset="0"/>
              <a:buChar char="•"/>
            </a:pPr>
            <a:r>
              <a:rPr lang="en-US" dirty="0">
                <a:solidFill>
                  <a:schemeClr val="dk1"/>
                </a:solidFill>
                <a:latin typeface="Arial" panose="020B0604020202020204" pitchFamily="34" charset="0"/>
                <a:ea typeface="Lucida Sans"/>
                <a:cs typeface="Arial" panose="020B0604020202020204" pitchFamily="34" charset="0"/>
                <a:sym typeface="Lucida Sans"/>
              </a:rPr>
              <a:t>Experience </a:t>
            </a:r>
            <a:r>
              <a:rPr lang="en-US" sz="1600" dirty="0">
                <a:solidFill>
                  <a:schemeClr val="dk1"/>
                </a:solidFill>
                <a:latin typeface="Arial" panose="020B0604020202020204" pitchFamily="34" charset="0"/>
                <a:ea typeface="Lucida Sans"/>
                <a:cs typeface="Arial" panose="020B0604020202020204" pitchFamily="34" charset="0"/>
                <a:sym typeface="Lucida Sans"/>
              </a:rPr>
              <a:t>(e.g., satisfaction, burnout, access to care, equity)</a:t>
            </a:r>
            <a:endParaRPr dirty="0">
              <a:latin typeface="Arial" panose="020B0604020202020204" pitchFamily="34" charset="0"/>
              <a:cs typeface="Arial" panose="020B0604020202020204" pitchFamily="34" charset="0"/>
            </a:endParaRPr>
          </a:p>
          <a:p>
            <a:pPr marL="109728">
              <a:spcBef>
                <a:spcPts val="400"/>
              </a:spcBef>
              <a:buClr>
                <a:schemeClr val="accent1"/>
              </a:buClr>
              <a:buSzPts val="1224"/>
            </a:pPr>
            <a:endParaRPr dirty="0">
              <a:solidFill>
                <a:schemeClr val="dk1"/>
              </a:solidFill>
              <a:latin typeface="Lucida Sans"/>
              <a:ea typeface="Lucida Sans"/>
              <a:cs typeface="Lucida Sans"/>
              <a:sym typeface="Lucida Sans"/>
            </a:endParaRPr>
          </a:p>
          <a:p>
            <a:pPr marL="109728">
              <a:spcBef>
                <a:spcPts val="400"/>
              </a:spcBef>
              <a:buClr>
                <a:schemeClr val="accent1"/>
              </a:buClr>
              <a:buSzPts val="1224"/>
            </a:pPr>
            <a:endParaRPr dirty="0">
              <a:solidFill>
                <a:schemeClr val="dk1"/>
              </a:solidFill>
              <a:latin typeface="Lucida Sans"/>
              <a:ea typeface="Lucida Sans"/>
              <a:cs typeface="Lucida Sans"/>
              <a:sym typeface="Lucida Sans"/>
            </a:endParaRPr>
          </a:p>
        </p:txBody>
      </p:sp>
      <p:sp>
        <p:nvSpPr>
          <p:cNvPr id="6" name="Google Shape;213;p4">
            <a:extLst>
              <a:ext uri="{FF2B5EF4-FFF2-40B4-BE49-F238E27FC236}">
                <a16:creationId xmlns:a16="http://schemas.microsoft.com/office/drawing/2014/main" id="{029E379F-E6BF-9FF8-5108-20A4F3DE8BF7}"/>
              </a:ext>
            </a:extLst>
          </p:cNvPr>
          <p:cNvSpPr txBox="1"/>
          <p:nvPr/>
        </p:nvSpPr>
        <p:spPr>
          <a:xfrm>
            <a:off x="163789" y="4721668"/>
            <a:ext cx="10035288" cy="1872162"/>
          </a:xfrm>
          <a:prstGeom prst="rect">
            <a:avLst/>
          </a:prstGeom>
          <a:noFill/>
          <a:ln w="9525" cap="flat" cmpd="sng">
            <a:noFill/>
            <a:prstDash val="solid"/>
            <a:round/>
            <a:headEnd type="none" w="sm" len="sm"/>
            <a:tailEnd type="none" w="sm" len="sm"/>
          </a:ln>
        </p:spPr>
        <p:txBody>
          <a:bodyPr spcFirstLastPara="1" wrap="square" lIns="91425" tIns="45700" rIns="91425" bIns="45700" anchor="t" anchorCtr="0">
            <a:normAutofit/>
          </a:bodyPr>
          <a:lstStyle/>
          <a:p>
            <a:pPr marL="109728">
              <a:buClr>
                <a:schemeClr val="accent1"/>
              </a:buClr>
              <a:buSzPts val="1224"/>
            </a:pPr>
            <a:r>
              <a:rPr lang="en-US" b="1" dirty="0">
                <a:solidFill>
                  <a:schemeClr val="dk1"/>
                </a:solidFill>
                <a:latin typeface="Arial" panose="020B0604020202020204" pitchFamily="34" charset="0"/>
                <a:ea typeface="Lucida Sans"/>
                <a:cs typeface="Arial" panose="020B0604020202020204" pitchFamily="34" charset="0"/>
                <a:sym typeface="Lucida Sans"/>
              </a:rPr>
              <a:t>Common Underlying Theme:</a:t>
            </a:r>
            <a:endParaRPr b="1" dirty="0">
              <a:solidFill>
                <a:schemeClr val="dk1"/>
              </a:solidFill>
              <a:latin typeface="Arial" panose="020B0604020202020204" pitchFamily="34" charset="0"/>
              <a:ea typeface="Lucida Sans"/>
              <a:cs typeface="Arial" panose="020B0604020202020204" pitchFamily="34" charset="0"/>
              <a:sym typeface="Lucida Sans"/>
            </a:endParaRPr>
          </a:p>
          <a:p>
            <a:pPr marL="395478" indent="-285750">
              <a:spcBef>
                <a:spcPts val="400"/>
              </a:spcBef>
              <a:buClr>
                <a:schemeClr val="accent1"/>
              </a:buClr>
              <a:buSzPts val="1224"/>
              <a:buFont typeface="Arial" panose="020B0604020202020204" pitchFamily="34" charset="0"/>
              <a:buChar char="•"/>
            </a:pPr>
            <a:r>
              <a:rPr lang="en-US" dirty="0">
                <a:solidFill>
                  <a:schemeClr val="dk1"/>
                </a:solidFill>
                <a:latin typeface="Arial" panose="020B0604020202020204" pitchFamily="34" charset="0"/>
                <a:ea typeface="Lucida Sans"/>
                <a:cs typeface="Arial" panose="020B0604020202020204" pitchFamily="34" charset="0"/>
                <a:sym typeface="Lucida Sans"/>
              </a:rPr>
              <a:t>Care delivery </a:t>
            </a:r>
            <a:r>
              <a:rPr lang="en-US" i="1" dirty="0">
                <a:solidFill>
                  <a:schemeClr val="dk1"/>
                </a:solidFill>
                <a:latin typeface="Arial" panose="020B0604020202020204" pitchFamily="34" charset="0"/>
                <a:ea typeface="Lucida Sans"/>
                <a:cs typeface="Arial" panose="020B0604020202020204" pitchFamily="34" charset="0"/>
                <a:sym typeface="Lucida Sans"/>
              </a:rPr>
              <a:t>processes</a:t>
            </a:r>
            <a:r>
              <a:rPr lang="en-US" dirty="0">
                <a:solidFill>
                  <a:schemeClr val="dk1"/>
                </a:solidFill>
                <a:latin typeface="Arial" panose="020B0604020202020204" pitchFamily="34" charset="0"/>
                <a:ea typeface="Lucida Sans"/>
                <a:cs typeface="Arial" panose="020B0604020202020204" pitchFamily="34" charset="0"/>
                <a:sym typeface="Lucida Sans"/>
              </a:rPr>
              <a:t> often not efficient or effective in achieving goals for patients, others</a:t>
            </a:r>
          </a:p>
          <a:p>
            <a:pPr marL="395478" indent="-285750">
              <a:spcBef>
                <a:spcPts val="400"/>
              </a:spcBef>
              <a:buClr>
                <a:schemeClr val="accent1"/>
              </a:buClr>
              <a:buSzPts val="1224"/>
              <a:buFont typeface="Arial" panose="020B0604020202020204" pitchFamily="34" charset="0"/>
              <a:buChar char="•"/>
            </a:pPr>
            <a:r>
              <a:rPr lang="en-US" i="1" dirty="0">
                <a:solidFill>
                  <a:schemeClr val="dk1"/>
                </a:solidFill>
                <a:latin typeface="Arial" panose="020B0604020202020204" pitchFamily="34" charset="0"/>
                <a:ea typeface="Lucida Sans"/>
                <a:cs typeface="Arial" panose="020B0604020202020204" pitchFamily="34" charset="0"/>
                <a:sym typeface="Lucida Sans"/>
              </a:rPr>
              <a:t>Process complexity </a:t>
            </a:r>
            <a:r>
              <a:rPr lang="en-US" dirty="0">
                <a:solidFill>
                  <a:schemeClr val="dk1"/>
                </a:solidFill>
                <a:latin typeface="Arial" panose="020B0604020202020204" pitchFamily="34" charset="0"/>
                <a:ea typeface="Lucida Sans"/>
                <a:cs typeface="Arial" panose="020B0604020202020204" pitchFamily="34" charset="0"/>
                <a:sym typeface="Lucida Sans"/>
              </a:rPr>
              <a:t>and variation makes it difficult to improve processes </a:t>
            </a:r>
            <a:r>
              <a:rPr lang="en-US" i="1" dirty="0">
                <a:solidFill>
                  <a:schemeClr val="dk1"/>
                </a:solidFill>
                <a:latin typeface="Arial" panose="020B0604020202020204" pitchFamily="34" charset="0"/>
                <a:ea typeface="Lucida Sans"/>
                <a:cs typeface="Arial" panose="020B0604020202020204" pitchFamily="34" charset="0"/>
                <a:sym typeface="Lucida Sans"/>
              </a:rPr>
              <a:t>at scale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
                                            <p:txEl>
                                              <p:pRg st="0" end="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
                                            <p:txEl>
                                              <p:pRg st="1" end="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
                                            <p:txEl>
                                              <p:pRg st="2" end="2"/>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
                                            <p:txEl>
                                              <p:pRg st="3" end="3"/>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6">
                                            <p:txEl>
                                              <p:pRg st="0" end="0"/>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6">
                                            <p:txEl>
                                              <p:pRg st="1" end="1"/>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EC6B27-AEDC-DEA2-2D2D-DC262E0D145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26CDEB8-E273-4C20-219C-E814F864D657}"/>
              </a:ext>
            </a:extLst>
          </p:cNvPr>
          <p:cNvSpPr>
            <a:spLocks noGrp="1"/>
          </p:cNvSpPr>
          <p:nvPr>
            <p:ph type="title"/>
          </p:nvPr>
        </p:nvSpPr>
        <p:spPr/>
        <p:txBody>
          <a:bodyPr/>
          <a:lstStyle/>
          <a:p>
            <a:r>
              <a:rPr lang="en-US" dirty="0"/>
              <a:t>Additional Information about ACT Offerings</a:t>
            </a:r>
          </a:p>
        </p:txBody>
      </p:sp>
      <p:sp>
        <p:nvSpPr>
          <p:cNvPr id="2" name="Slide Number Placeholder 1">
            <a:extLst>
              <a:ext uri="{FF2B5EF4-FFF2-40B4-BE49-F238E27FC236}">
                <a16:creationId xmlns:a16="http://schemas.microsoft.com/office/drawing/2014/main" id="{0F0D3AFF-9FF3-6E81-5AB3-4A9849667981}"/>
              </a:ext>
            </a:extLst>
          </p:cNvPr>
          <p:cNvSpPr>
            <a:spLocks noGrp="1"/>
          </p:cNvSpPr>
          <p:nvPr>
            <p:ph type="sldNum" sz="quarter" idx="12"/>
          </p:nvPr>
        </p:nvSpPr>
        <p:spPr>
          <a:xfrm>
            <a:off x="11529696" y="6407945"/>
            <a:ext cx="487680" cy="365125"/>
          </a:xfrm>
        </p:spPr>
        <p:txBody>
          <a:bodyPr/>
          <a:lstStyle/>
          <a:p>
            <a:fld id="{D3A33D7C-B140-4FDD-A534-AAA09C8D9533}" type="slidenum">
              <a:rPr lang="en-US">
                <a:solidFill>
                  <a:prstClr val="black"/>
                </a:solidFill>
                <a:latin typeface="Lucida Sans Unicode"/>
              </a:rPr>
              <a:pPr/>
              <a:t>60</a:t>
            </a:fld>
            <a:endParaRPr lang="en-US" dirty="0">
              <a:solidFill>
                <a:prstClr val="black"/>
              </a:solidFill>
              <a:latin typeface="Lucida Sans Unicode"/>
            </a:endParaRPr>
          </a:p>
        </p:txBody>
      </p:sp>
    </p:spTree>
    <p:extLst>
      <p:ext uri="{BB962C8B-B14F-4D97-AF65-F5344CB8AC3E}">
        <p14:creationId xmlns:p14="http://schemas.microsoft.com/office/powerpoint/2010/main" val="392028170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graphicFrame>
        <p:nvGraphicFramePr>
          <p:cNvPr id="73" name="Google Shape;73;p16"/>
          <p:cNvGraphicFramePr/>
          <p:nvPr>
            <p:extLst>
              <p:ext uri="{D42A27DB-BD31-4B8C-83A1-F6EECF244321}">
                <p14:modId xmlns:p14="http://schemas.microsoft.com/office/powerpoint/2010/main" val="3360976109"/>
              </p:ext>
            </p:extLst>
          </p:nvPr>
        </p:nvGraphicFramePr>
        <p:xfrm>
          <a:off x="1660350" y="901145"/>
          <a:ext cx="8871300" cy="5648626"/>
        </p:xfrm>
        <a:graphic>
          <a:graphicData uri="http://schemas.openxmlformats.org/drawingml/2006/table">
            <a:tbl>
              <a:tblPr>
                <a:noFill/>
              </a:tblPr>
              <a:tblGrid>
                <a:gridCol w="1513156">
                  <a:extLst>
                    <a:ext uri="{9D8B030D-6E8A-4147-A177-3AD203B41FA5}">
                      <a16:colId xmlns:a16="http://schemas.microsoft.com/office/drawing/2014/main" val="20000"/>
                    </a:ext>
                  </a:extLst>
                </a:gridCol>
                <a:gridCol w="2944994">
                  <a:extLst>
                    <a:ext uri="{9D8B030D-6E8A-4147-A177-3AD203B41FA5}">
                      <a16:colId xmlns:a16="http://schemas.microsoft.com/office/drawing/2014/main" val="20001"/>
                    </a:ext>
                  </a:extLst>
                </a:gridCol>
                <a:gridCol w="2344182">
                  <a:extLst>
                    <a:ext uri="{9D8B030D-6E8A-4147-A177-3AD203B41FA5}">
                      <a16:colId xmlns:a16="http://schemas.microsoft.com/office/drawing/2014/main" val="20002"/>
                    </a:ext>
                  </a:extLst>
                </a:gridCol>
                <a:gridCol w="2068968">
                  <a:extLst>
                    <a:ext uri="{9D8B030D-6E8A-4147-A177-3AD203B41FA5}">
                      <a16:colId xmlns:a16="http://schemas.microsoft.com/office/drawing/2014/main" val="20003"/>
                    </a:ext>
                  </a:extLst>
                </a:gridCol>
              </a:tblGrid>
              <a:tr h="248900">
                <a:tc>
                  <a:txBody>
                    <a:bodyPr/>
                    <a:lstStyle/>
                    <a:p>
                      <a:pPr marL="0" lvl="0" indent="0" algn="ctr" rtl="0">
                        <a:spcBef>
                          <a:spcPts val="0"/>
                        </a:spcBef>
                        <a:spcAft>
                          <a:spcPts val="0"/>
                        </a:spcAft>
                        <a:buNone/>
                      </a:pPr>
                      <a:r>
                        <a:rPr lang="en" sz="1600" b="1" dirty="0">
                          <a:latin typeface="Arial" panose="020B0604020202020204" pitchFamily="34" charset="0"/>
                          <a:cs typeface="Arial" panose="020B0604020202020204" pitchFamily="34" charset="0"/>
                        </a:rPr>
                        <a:t>Support Type</a:t>
                      </a:r>
                      <a:endParaRPr sz="1600" b="1" dirty="0">
                        <a:latin typeface="Arial" panose="020B0604020202020204" pitchFamily="34" charset="0"/>
                        <a:cs typeface="Arial" panose="020B0604020202020204" pitchFamily="34" charset="0"/>
                      </a:endParaRPr>
                    </a:p>
                  </a:txBody>
                  <a:tcPr marL="64000" marR="45700" marT="45700" marB="0"/>
                </a:tc>
                <a:tc>
                  <a:txBody>
                    <a:bodyPr/>
                    <a:lstStyle/>
                    <a:p>
                      <a:pPr marL="0" lvl="0" indent="0" algn="ctr" rtl="0">
                        <a:spcBef>
                          <a:spcPts val="0"/>
                        </a:spcBef>
                        <a:spcAft>
                          <a:spcPts val="0"/>
                        </a:spcAft>
                        <a:buNone/>
                      </a:pPr>
                      <a:r>
                        <a:rPr lang="en" sz="1600" b="1" dirty="0">
                          <a:latin typeface="Arial" panose="020B0604020202020204" pitchFamily="34" charset="0"/>
                          <a:cs typeface="Arial" panose="020B0604020202020204" pitchFamily="34" charset="0"/>
                        </a:rPr>
                        <a:t>Description</a:t>
                      </a:r>
                      <a:endParaRPr sz="1600" b="1" dirty="0">
                        <a:latin typeface="Arial" panose="020B0604020202020204" pitchFamily="34" charset="0"/>
                        <a:cs typeface="Arial" panose="020B0604020202020204" pitchFamily="34" charset="0"/>
                      </a:endParaRPr>
                    </a:p>
                  </a:txBody>
                  <a:tcPr marL="64000" marR="45700" marT="45700" marB="0"/>
                </a:tc>
                <a:tc>
                  <a:txBody>
                    <a:bodyPr/>
                    <a:lstStyle/>
                    <a:p>
                      <a:pPr marL="0" lvl="0" indent="0" algn="ctr" rtl="0">
                        <a:spcBef>
                          <a:spcPts val="0"/>
                        </a:spcBef>
                        <a:spcAft>
                          <a:spcPts val="0"/>
                        </a:spcAft>
                        <a:buNone/>
                      </a:pPr>
                      <a:r>
                        <a:rPr lang="en" sz="1600" b="1" dirty="0">
                          <a:solidFill>
                            <a:schemeClr val="dk1"/>
                          </a:solidFill>
                          <a:latin typeface="Arial" panose="020B0604020202020204" pitchFamily="34" charset="0"/>
                          <a:cs typeface="Arial" panose="020B0604020202020204" pitchFamily="34" charset="0"/>
                        </a:rPr>
                        <a:t>Resources</a:t>
                      </a:r>
                      <a:endParaRPr sz="1600" b="1" dirty="0">
                        <a:latin typeface="Arial" panose="020B0604020202020204" pitchFamily="34" charset="0"/>
                        <a:cs typeface="Arial" panose="020B0604020202020204" pitchFamily="34" charset="0"/>
                      </a:endParaRPr>
                    </a:p>
                  </a:txBody>
                  <a:tcPr marL="64000" marR="45700" marT="45700" marB="0"/>
                </a:tc>
                <a:tc>
                  <a:txBody>
                    <a:bodyPr/>
                    <a:lstStyle/>
                    <a:p>
                      <a:pPr marL="0" lvl="0" indent="0" algn="ctr" rtl="0">
                        <a:spcBef>
                          <a:spcPts val="0"/>
                        </a:spcBef>
                        <a:spcAft>
                          <a:spcPts val="0"/>
                        </a:spcAft>
                        <a:buNone/>
                      </a:pPr>
                      <a:r>
                        <a:rPr lang="en" sz="1600" b="1" dirty="0">
                          <a:latin typeface="Arial" panose="020B0604020202020204" pitchFamily="34" charset="0"/>
                          <a:cs typeface="Arial" panose="020B0604020202020204" pitchFamily="34" charset="0"/>
                        </a:rPr>
                        <a:t>Examples / Use Cases</a:t>
                      </a:r>
                      <a:endParaRPr sz="1600" b="1" dirty="0">
                        <a:latin typeface="Arial" panose="020B0604020202020204" pitchFamily="34" charset="0"/>
                        <a:cs typeface="Arial" panose="020B0604020202020204" pitchFamily="34" charset="0"/>
                      </a:endParaRPr>
                    </a:p>
                  </a:txBody>
                  <a:tcPr marL="64000" marR="45700" marT="45700" marB="0"/>
                </a:tc>
                <a:extLst>
                  <a:ext uri="{0D108BD9-81ED-4DB2-BD59-A6C34878D82A}">
                    <a16:rowId xmlns:a16="http://schemas.microsoft.com/office/drawing/2014/main" val="10000"/>
                  </a:ext>
                </a:extLst>
              </a:tr>
              <a:tr h="596025">
                <a:tc>
                  <a:txBody>
                    <a:bodyPr/>
                    <a:lstStyle/>
                    <a:p>
                      <a:pPr marL="0" lvl="0" indent="0" algn="l" rtl="0">
                        <a:lnSpc>
                          <a:spcPct val="115000"/>
                        </a:lnSpc>
                        <a:spcBef>
                          <a:spcPts val="0"/>
                        </a:spcBef>
                        <a:spcAft>
                          <a:spcPts val="0"/>
                        </a:spcAft>
                        <a:buNone/>
                      </a:pPr>
                      <a:r>
                        <a:rPr lang="en" sz="1050" dirty="0">
                          <a:latin typeface="Arial" panose="020B0604020202020204" pitchFamily="34" charset="0"/>
                          <a:cs typeface="Arial" panose="020B0604020202020204" pitchFamily="34" charset="0"/>
                        </a:rPr>
                        <a:t>Networking with CT/LHS opinion leaders and implementers</a:t>
                      </a:r>
                      <a:endParaRPr sz="1050" dirty="0">
                        <a:latin typeface="Arial" panose="020B0604020202020204" pitchFamily="34" charset="0"/>
                        <a:cs typeface="Arial" panose="020B0604020202020204" pitchFamily="34" charset="0"/>
                      </a:endParaRPr>
                    </a:p>
                  </a:txBody>
                  <a:tcPr marL="64000" marR="45700" marT="45700" marB="0"/>
                </a:tc>
                <a:tc>
                  <a:txBody>
                    <a:bodyPr/>
                    <a:lstStyle/>
                    <a:p>
                      <a:pPr marL="0" lvl="0" indent="0" algn="l" rtl="0">
                        <a:spcBef>
                          <a:spcPts val="0"/>
                        </a:spcBef>
                        <a:spcAft>
                          <a:spcPts val="0"/>
                        </a:spcAft>
                        <a:buNone/>
                      </a:pPr>
                      <a:r>
                        <a:rPr lang="en" sz="1050" dirty="0">
                          <a:solidFill>
                            <a:srgbClr val="222222"/>
                          </a:solidFill>
                          <a:highlight>
                            <a:srgbClr val="FFFFFF"/>
                          </a:highlight>
                          <a:latin typeface="Arial" panose="020B0604020202020204" pitchFamily="34" charset="0"/>
                          <a:cs typeface="Arial" panose="020B0604020202020204" pitchFamily="34" charset="0"/>
                        </a:rPr>
                        <a:t>Provide access to diverse thought leaders on the ACT SC (and beyond) who are focused on broadly accelerating care transformation</a:t>
                      </a:r>
                      <a:endParaRPr sz="1050" dirty="0">
                        <a:latin typeface="Arial" panose="020B0604020202020204" pitchFamily="34" charset="0"/>
                        <a:cs typeface="Arial" panose="020B0604020202020204" pitchFamily="34" charset="0"/>
                      </a:endParaRPr>
                    </a:p>
                  </a:txBody>
                  <a:tcPr marL="64000" marR="45700" marT="4570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i="0" u="none" strike="noStrike" dirty="0">
                          <a:solidFill>
                            <a:srgbClr val="000000"/>
                          </a:solidFill>
                          <a:effectLst/>
                          <a:highlight>
                            <a:srgbClr val="FFFFFF"/>
                          </a:highlight>
                          <a:latin typeface="Arial" panose="020B0604020202020204" pitchFamily="34" charset="0"/>
                          <a:cs typeface="Arial" panose="020B0604020202020204" pitchFamily="34" charset="0"/>
                        </a:rPr>
                        <a:t>ACT’s Stakeholder Initiative Catalog (</a:t>
                      </a:r>
                      <a:r>
                        <a:rPr lang="en-US" sz="1050" b="0" i="0" u="sng" strike="noStrike" dirty="0">
                          <a:solidFill>
                            <a:srgbClr val="00B0F0"/>
                          </a:solidFill>
                          <a:effectLst/>
                          <a:highlight>
                            <a:srgbClr val="FFFFFF"/>
                          </a:highligh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intake form</a:t>
                      </a:r>
                      <a:r>
                        <a:rPr lang="en-US" sz="1050" b="0" i="0" u="none" strike="noStrike" dirty="0">
                          <a:solidFill>
                            <a:srgbClr val="000000"/>
                          </a:solidFill>
                          <a:effectLst/>
                          <a:highlight>
                            <a:srgbClr val="FFFFFF"/>
                          </a:highlight>
                          <a:latin typeface="Arial" panose="020B0604020202020204" pitchFamily="34" charset="0"/>
                          <a:cs typeface="Arial" panose="020B0604020202020204" pitchFamily="34" charset="0"/>
                        </a:rPr>
                        <a:t>, </a:t>
                      </a:r>
                      <a:r>
                        <a:rPr lang="en-US" sz="1050" b="0" i="0" u="sng" strike="noStrike" dirty="0">
                          <a:solidFill>
                            <a:srgbClr val="00B0F0"/>
                          </a:solidFill>
                          <a:effectLst/>
                          <a:highlight>
                            <a:srgbClr val="FFFFFF"/>
                          </a:highlight>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results</a:t>
                      </a:r>
                      <a:r>
                        <a:rPr lang="en-US" sz="1050" b="0" i="0" u="none" strike="noStrike" dirty="0">
                          <a:solidFill>
                            <a:srgbClr val="000000"/>
                          </a:solidFill>
                          <a:effectLst/>
                          <a:highlight>
                            <a:srgbClr val="FFFFFF"/>
                          </a:highlight>
                          <a:latin typeface="Arial" panose="020B0604020202020204" pitchFamily="34" charset="0"/>
                          <a:cs typeface="Arial" panose="020B0604020202020204" pitchFamily="34" charset="0"/>
                        </a:rPr>
                        <a:t>) </a:t>
                      </a:r>
                      <a:endParaRPr lang="en" sz="1050" b="0" i="0" u="none" strike="noStrike" cap="none" dirty="0">
                        <a:solidFill>
                          <a:srgbClr val="222222"/>
                        </a:solidFill>
                        <a:effectLst/>
                        <a:highlight>
                          <a:srgbClr val="FFFFFF"/>
                        </a:highlight>
                        <a:latin typeface="Arial" panose="020B0604020202020204" pitchFamily="34" charset="0"/>
                        <a:cs typeface="Arial" panose="020B0604020202020204" pitchFamily="34" charset="0"/>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 sz="1050" b="0" i="0" u="none" strike="noStrike" cap="none" dirty="0">
                        <a:solidFill>
                          <a:srgbClr val="222222"/>
                        </a:solidFill>
                        <a:highlight>
                          <a:srgbClr val="FFFFFF"/>
                        </a:highlight>
                        <a:latin typeface="Arial" panose="020B0604020202020204" pitchFamily="34" charset="0"/>
                        <a:cs typeface="Arial" panose="020B0604020202020204" pitchFamily="34" charset="0"/>
                        <a:sym typeface="Arial"/>
                      </a:endParaRPr>
                    </a:p>
                    <a:p>
                      <a:pPr marL="0" lvl="0" indent="0" algn="l" rtl="0">
                        <a:spcBef>
                          <a:spcPts val="0"/>
                        </a:spcBef>
                        <a:spcAft>
                          <a:spcPts val="0"/>
                        </a:spcAft>
                        <a:buNone/>
                      </a:pPr>
                      <a:r>
                        <a:rPr lang="en" sz="1050" b="0" i="0" u="none" strike="noStrike" cap="none" dirty="0">
                          <a:solidFill>
                            <a:srgbClr val="222222"/>
                          </a:solidFill>
                          <a:highlight>
                            <a:srgbClr val="FFFFFF"/>
                          </a:highlight>
                          <a:latin typeface="Arial" panose="020B0604020202020204" pitchFamily="34" charset="0"/>
                          <a:cs typeface="Arial" panose="020B0604020202020204" pitchFamily="34" charset="0"/>
                          <a:sym typeface="Arial"/>
                        </a:rPr>
                        <a:t>Needs/offerings of SC</a:t>
                      </a:r>
                      <a:endParaRPr sz="1050" b="0" i="0" u="none" strike="noStrike" cap="none" dirty="0">
                        <a:solidFill>
                          <a:srgbClr val="222222"/>
                        </a:solidFill>
                        <a:highlight>
                          <a:srgbClr val="FFFFFF"/>
                        </a:highlight>
                        <a:latin typeface="Arial" panose="020B0604020202020204" pitchFamily="34" charset="0"/>
                        <a:cs typeface="Arial" panose="020B0604020202020204" pitchFamily="34" charset="0"/>
                        <a:sym typeface="Arial"/>
                      </a:endParaRPr>
                    </a:p>
                  </a:txBody>
                  <a:tcPr marL="64000" marR="45700" marT="45700" marB="0"/>
                </a:tc>
                <a:tc>
                  <a:txBody>
                    <a:bodyPr/>
                    <a:lstStyle/>
                    <a:p>
                      <a:pPr marL="0" lvl="0" indent="0" algn="l" rtl="0">
                        <a:spcBef>
                          <a:spcPts val="0"/>
                        </a:spcBef>
                        <a:spcAft>
                          <a:spcPts val="0"/>
                        </a:spcAft>
                        <a:buNone/>
                      </a:pPr>
                      <a:r>
                        <a:rPr lang="en" sz="1050" dirty="0">
                          <a:latin typeface="Arial" panose="020B0604020202020204" pitchFamily="34" charset="0"/>
                          <a:cs typeface="Arial" panose="020B0604020202020204" pitchFamily="34" charset="0"/>
                        </a:rPr>
                        <a:t>- Peer support among </a:t>
                      </a:r>
                      <a:r>
                        <a:rPr lang="en" sz="1050" dirty="0">
                          <a:solidFill>
                            <a:srgbClr val="00B0F0"/>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SC members</a:t>
                      </a:r>
                      <a:r>
                        <a:rPr lang="en" sz="1050" dirty="0">
                          <a:latin typeface="Arial" panose="020B0604020202020204" pitchFamily="34" charset="0"/>
                          <a:cs typeface="Arial" panose="020B0604020202020204" pitchFamily="34" charset="0"/>
                        </a:rPr>
                        <a:t> and beyond</a:t>
                      </a:r>
                      <a:endParaRPr sz="1050" dirty="0">
                        <a:latin typeface="Arial" panose="020B0604020202020204" pitchFamily="34" charset="0"/>
                        <a:cs typeface="Arial" panose="020B0604020202020204" pitchFamily="34" charset="0"/>
                      </a:endParaRPr>
                    </a:p>
                    <a:p>
                      <a:pPr marL="0" lvl="0" indent="0" algn="l" rtl="0">
                        <a:spcBef>
                          <a:spcPts val="0"/>
                        </a:spcBef>
                        <a:spcAft>
                          <a:spcPts val="0"/>
                        </a:spcAft>
                        <a:buNone/>
                      </a:pPr>
                      <a:r>
                        <a:rPr lang="en" sz="1050" dirty="0">
                          <a:latin typeface="Arial" panose="020B0604020202020204" pitchFamily="34" charset="0"/>
                          <a:cs typeface="Arial" panose="020B0604020202020204" pitchFamily="34" charset="0"/>
                        </a:rPr>
                        <a:t>- SC support for HTN/NJ and CKD/VA efforts</a:t>
                      </a:r>
                      <a:endParaRPr sz="1050" dirty="0">
                        <a:latin typeface="Arial" panose="020B0604020202020204" pitchFamily="34" charset="0"/>
                        <a:cs typeface="Arial" panose="020B0604020202020204" pitchFamily="34" charset="0"/>
                      </a:endParaRPr>
                    </a:p>
                  </a:txBody>
                  <a:tcPr marL="64000" marR="45700" marT="45700" marB="0"/>
                </a:tc>
                <a:extLst>
                  <a:ext uri="{0D108BD9-81ED-4DB2-BD59-A6C34878D82A}">
                    <a16:rowId xmlns:a16="http://schemas.microsoft.com/office/drawing/2014/main" val="10001"/>
                  </a:ext>
                </a:extLst>
              </a:tr>
              <a:tr h="1526375">
                <a:tc>
                  <a:txBody>
                    <a:bodyPr/>
                    <a:lstStyle/>
                    <a:p>
                      <a:pPr marL="0" lvl="0" indent="0" algn="l" rtl="0">
                        <a:lnSpc>
                          <a:spcPct val="115000"/>
                        </a:lnSpc>
                        <a:spcBef>
                          <a:spcPts val="0"/>
                        </a:spcBef>
                        <a:spcAft>
                          <a:spcPts val="1200"/>
                        </a:spcAft>
                        <a:buNone/>
                      </a:pPr>
                      <a:r>
                        <a:rPr lang="en" sz="1050" dirty="0">
                          <a:latin typeface="Arial" panose="020B0604020202020204" pitchFamily="34" charset="0"/>
                          <a:cs typeface="Arial" panose="020B0604020202020204" pitchFamily="34" charset="0"/>
                        </a:rPr>
                        <a:t>Set up/enhance target-focused learning communities</a:t>
                      </a:r>
                      <a:endParaRPr sz="1050" dirty="0">
                        <a:latin typeface="Arial" panose="020B0604020202020204" pitchFamily="34" charset="0"/>
                        <a:cs typeface="Arial" panose="020B0604020202020204" pitchFamily="34" charset="0"/>
                      </a:endParaRPr>
                    </a:p>
                  </a:txBody>
                  <a:tcPr marL="64000" marR="45700" marT="45700" marB="0"/>
                </a:tc>
                <a:tc>
                  <a:txBody>
                    <a:bodyPr/>
                    <a:lstStyle/>
                    <a:p>
                      <a:pPr marL="0" lvl="0" indent="0" algn="l" rtl="0">
                        <a:lnSpc>
                          <a:spcPct val="115000"/>
                        </a:lnSpc>
                        <a:spcBef>
                          <a:spcPts val="1000"/>
                        </a:spcBef>
                        <a:spcAft>
                          <a:spcPts val="0"/>
                        </a:spcAft>
                        <a:buNone/>
                      </a:pPr>
                      <a:r>
                        <a:rPr lang="en" sz="1050" dirty="0">
                          <a:solidFill>
                            <a:srgbClr val="222222"/>
                          </a:solidFill>
                          <a:highlight>
                            <a:srgbClr val="FFFFFF"/>
                          </a:highlight>
                          <a:latin typeface="Arial" panose="020B0604020202020204" pitchFamily="34" charset="0"/>
                          <a:cs typeface="Arial" panose="020B0604020202020204" pitchFamily="34" charset="0"/>
                        </a:rPr>
                        <a:t>Help stakeholders form or enhance learning communities that bring together those seeking to accelerate target-focused care transformation e.g.</a:t>
                      </a:r>
                      <a:endParaRPr sz="1050" dirty="0">
                        <a:solidFill>
                          <a:srgbClr val="222222"/>
                        </a:solidFill>
                        <a:highlight>
                          <a:srgbClr val="FFFFFF"/>
                        </a:highlight>
                        <a:latin typeface="Arial" panose="020B0604020202020204" pitchFamily="34" charset="0"/>
                        <a:cs typeface="Arial" panose="020B0604020202020204" pitchFamily="34" charset="0"/>
                      </a:endParaRPr>
                    </a:p>
                    <a:p>
                      <a:pPr marL="342900" lvl="0" indent="-292100" algn="l" rtl="0">
                        <a:lnSpc>
                          <a:spcPct val="115000"/>
                        </a:lnSpc>
                        <a:spcBef>
                          <a:spcPts val="0"/>
                        </a:spcBef>
                        <a:spcAft>
                          <a:spcPts val="0"/>
                        </a:spcAft>
                        <a:buSzPts val="1000"/>
                        <a:buChar char="-"/>
                      </a:pPr>
                      <a:r>
                        <a:rPr lang="en" sz="1050" dirty="0">
                          <a:solidFill>
                            <a:srgbClr val="222222"/>
                          </a:solidFill>
                          <a:highlight>
                            <a:srgbClr val="FFFFFF"/>
                          </a:highlight>
                          <a:latin typeface="Arial" panose="020B0604020202020204" pitchFamily="34" charset="0"/>
                          <a:cs typeface="Arial" panose="020B0604020202020204" pitchFamily="34" charset="0"/>
                        </a:rPr>
                        <a:t>help them get peer support and SME input</a:t>
                      </a:r>
                      <a:endParaRPr sz="1050" dirty="0">
                        <a:solidFill>
                          <a:srgbClr val="222222"/>
                        </a:solidFill>
                        <a:highlight>
                          <a:srgbClr val="FFFFFF"/>
                        </a:highlight>
                        <a:latin typeface="Arial" panose="020B0604020202020204" pitchFamily="34" charset="0"/>
                        <a:cs typeface="Arial" panose="020B0604020202020204" pitchFamily="34" charset="0"/>
                      </a:endParaRPr>
                    </a:p>
                    <a:p>
                      <a:pPr marL="342900" lvl="0" indent="-292100" algn="l" rtl="0">
                        <a:lnSpc>
                          <a:spcPct val="115000"/>
                        </a:lnSpc>
                        <a:spcBef>
                          <a:spcPts val="0"/>
                        </a:spcBef>
                        <a:spcAft>
                          <a:spcPts val="0"/>
                        </a:spcAft>
                        <a:buSzPts val="1000"/>
                        <a:buChar char="-"/>
                      </a:pPr>
                      <a:r>
                        <a:rPr lang="en" sz="1050" dirty="0">
                          <a:solidFill>
                            <a:srgbClr val="222222"/>
                          </a:solidFill>
                          <a:highlight>
                            <a:srgbClr val="FFFFFF"/>
                          </a:highlight>
                          <a:latin typeface="Arial" panose="020B0604020202020204" pitchFamily="34" charset="0"/>
                          <a:cs typeface="Arial" panose="020B0604020202020204" pitchFamily="34" charset="0"/>
                        </a:rPr>
                        <a:t>leverage methods/tools for CDO care processes improvement etc. (see bullet above / </a:t>
                      </a:r>
                      <a:r>
                        <a:rPr lang="en" sz="1050" b="0" i="0" u="sng" strike="noStrike" cap="none" dirty="0">
                          <a:solidFill>
                            <a:srgbClr val="00B0F0"/>
                          </a:solidFill>
                          <a:latin typeface="Arial" panose="020B0604020202020204" pitchFamily="34" charset="0"/>
                          <a:cs typeface="Arial" panose="020B0604020202020204" pitchFamily="34" charset="0"/>
                          <a:sym typeface="Arial"/>
                          <a:hlinkClick r:id="rId6">
                            <a:extLst>
                              <a:ext uri="{A12FA001-AC4F-418D-AE19-62706E023703}">
                                <ahyp:hlinkClr xmlns:ahyp="http://schemas.microsoft.com/office/drawing/2018/hyperlinkcolor" val="tx"/>
                              </a:ext>
                            </a:extLst>
                          </a:hlinkClick>
                        </a:rPr>
                        <a:t>this table</a:t>
                      </a:r>
                      <a:r>
                        <a:rPr lang="en" sz="1050" dirty="0">
                          <a:solidFill>
                            <a:srgbClr val="222222"/>
                          </a:solidFill>
                          <a:highlight>
                            <a:srgbClr val="FFFFFF"/>
                          </a:highlight>
                          <a:latin typeface="Arial" panose="020B0604020202020204" pitchFamily="34" charset="0"/>
                          <a:cs typeface="Arial" panose="020B0604020202020204" pitchFamily="34" charset="0"/>
                        </a:rPr>
                        <a:t>) for cross-organization sharing and learning</a:t>
                      </a:r>
                      <a:endParaRPr sz="1050" dirty="0">
                        <a:solidFill>
                          <a:srgbClr val="222222"/>
                        </a:solidFill>
                        <a:highlight>
                          <a:srgbClr val="FFFFFF"/>
                        </a:highlight>
                        <a:latin typeface="Arial" panose="020B0604020202020204" pitchFamily="34" charset="0"/>
                        <a:cs typeface="Arial" panose="020B0604020202020204" pitchFamily="34" charset="0"/>
                      </a:endParaRPr>
                    </a:p>
                    <a:p>
                      <a:pPr marL="342900" lvl="0" indent="-292100" algn="l" rtl="0">
                        <a:lnSpc>
                          <a:spcPct val="115000"/>
                        </a:lnSpc>
                        <a:spcBef>
                          <a:spcPts val="0"/>
                        </a:spcBef>
                        <a:spcAft>
                          <a:spcPts val="0"/>
                        </a:spcAft>
                        <a:buSzPts val="1000"/>
                        <a:buChar char="-"/>
                      </a:pPr>
                      <a:r>
                        <a:rPr lang="en" sz="1050" dirty="0">
                          <a:solidFill>
                            <a:srgbClr val="222222"/>
                          </a:solidFill>
                          <a:highlight>
                            <a:srgbClr val="FFFFFF"/>
                          </a:highlight>
                          <a:latin typeface="Arial" panose="020B0604020202020204" pitchFamily="34" charset="0"/>
                          <a:cs typeface="Arial" panose="020B0604020202020204" pitchFamily="34" charset="0"/>
                        </a:rPr>
                        <a:t>leverage standards to deploy interventions</a:t>
                      </a:r>
                      <a:endParaRPr sz="1050" dirty="0">
                        <a:latin typeface="Arial" panose="020B0604020202020204" pitchFamily="34" charset="0"/>
                        <a:cs typeface="Arial" panose="020B0604020202020204" pitchFamily="34" charset="0"/>
                      </a:endParaRPr>
                    </a:p>
                  </a:txBody>
                  <a:tcPr marL="64000" marR="45700" marT="45700" marB="0"/>
                </a:tc>
                <a:tc>
                  <a:txBody>
                    <a:bodyPr/>
                    <a:lstStyle/>
                    <a:p>
                      <a:pPr marL="0" lvl="0" indent="0" algn="l" rtl="0">
                        <a:lnSpc>
                          <a:spcPct val="115000"/>
                        </a:lnSpc>
                        <a:spcBef>
                          <a:spcPts val="0"/>
                        </a:spcBef>
                        <a:spcAft>
                          <a:spcPts val="0"/>
                        </a:spcAft>
                        <a:buNone/>
                      </a:pPr>
                      <a:r>
                        <a:rPr lang="en" sz="1050" u="sng" dirty="0">
                          <a:solidFill>
                            <a:srgbClr val="00B0F0"/>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ACT Care Transformation Collaboration Whiteboard</a:t>
                      </a:r>
                      <a:endParaRPr sz="1050" dirty="0">
                        <a:solidFill>
                          <a:srgbClr val="00B0F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15000"/>
                        </a:lnSpc>
                        <a:spcBef>
                          <a:spcPts val="1200"/>
                        </a:spcBef>
                        <a:spcAft>
                          <a:spcPts val="0"/>
                        </a:spcAft>
                        <a:buClrTx/>
                        <a:buSzTx/>
                        <a:buFontTx/>
                        <a:buNone/>
                        <a:tabLst/>
                        <a:defRPr/>
                      </a:pPr>
                      <a:r>
                        <a:rPr lang="en-US" sz="1050" dirty="0">
                          <a:solidFill>
                            <a:schemeClr val="dk1"/>
                          </a:solidFill>
                          <a:latin typeface="Arial" panose="020B0604020202020204" pitchFamily="34" charset="0"/>
                          <a:cs typeface="Arial" panose="020B0604020202020204" pitchFamily="34" charset="0"/>
                        </a:rPr>
                        <a:t>Engagement with leading EHR vendors and patient partners</a:t>
                      </a:r>
                      <a:endParaRPr lang="en" sz="1050" dirty="0">
                        <a:solidFill>
                          <a:schemeClr val="dk1"/>
                        </a:solidFill>
                        <a:latin typeface="Arial" panose="020B0604020202020204" pitchFamily="34" charset="0"/>
                        <a:cs typeface="Arial" panose="020B0604020202020204" pitchFamily="34" charset="0"/>
                      </a:endParaRPr>
                    </a:p>
                    <a:p>
                      <a:pPr marL="0" lvl="0" indent="0" algn="l" rtl="0">
                        <a:lnSpc>
                          <a:spcPct val="115000"/>
                        </a:lnSpc>
                        <a:spcBef>
                          <a:spcPts val="1200"/>
                        </a:spcBef>
                        <a:spcAft>
                          <a:spcPts val="0"/>
                        </a:spcAft>
                        <a:buNone/>
                      </a:pPr>
                      <a:r>
                        <a:rPr lang="en" sz="1050" dirty="0">
                          <a:solidFill>
                            <a:schemeClr val="dk1"/>
                          </a:solidFill>
                          <a:latin typeface="Arial" panose="020B0604020202020204" pitchFamily="34" charset="0"/>
                          <a:cs typeface="Arial" panose="020B0604020202020204" pitchFamily="34" charset="0"/>
                        </a:rPr>
                        <a:t>Develop/leverage target-focused change packages </a:t>
                      </a:r>
                    </a:p>
                    <a:p>
                      <a:pPr marL="0" lvl="0" indent="0" algn="l" rtl="0">
                        <a:lnSpc>
                          <a:spcPct val="115000"/>
                        </a:lnSpc>
                        <a:spcBef>
                          <a:spcPts val="1200"/>
                        </a:spcBef>
                        <a:spcAft>
                          <a:spcPts val="0"/>
                        </a:spcAft>
                        <a:buNone/>
                      </a:pPr>
                      <a:r>
                        <a:rPr lang="en" sz="1050" dirty="0">
                          <a:solidFill>
                            <a:schemeClr val="dk1"/>
                          </a:solidFill>
                          <a:latin typeface="Arial" panose="020B0604020202020204" pitchFamily="34" charset="0"/>
                          <a:cs typeface="Arial" panose="020B0604020202020204" pitchFamily="34" charset="0"/>
                        </a:rPr>
                        <a:t>[planned slides from Julia/Maria about standards considerations for CT/LHS]</a:t>
                      </a:r>
                      <a:endParaRPr sz="1050" dirty="0">
                        <a:latin typeface="Arial" panose="020B0604020202020204" pitchFamily="34" charset="0"/>
                        <a:cs typeface="Arial" panose="020B0604020202020204" pitchFamily="34" charset="0"/>
                      </a:endParaRPr>
                    </a:p>
                  </a:txBody>
                  <a:tcPr marL="64000" marR="45700" marT="45700" marB="0"/>
                </a:tc>
                <a:tc>
                  <a:txBody>
                    <a:bodyPr/>
                    <a:lstStyle/>
                    <a:p>
                      <a:pPr marL="0" lvl="0" indent="0" algn="l" rtl="0">
                        <a:lnSpc>
                          <a:spcPct val="100000"/>
                        </a:lnSpc>
                        <a:spcBef>
                          <a:spcPts val="0"/>
                        </a:spcBef>
                        <a:spcAft>
                          <a:spcPts val="600"/>
                        </a:spcAft>
                        <a:buNone/>
                      </a:pPr>
                      <a:r>
                        <a:rPr lang="en" sz="1050" dirty="0">
                          <a:solidFill>
                            <a:srgbClr val="00B0F0"/>
                          </a:solidFill>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Pain/Opioid LHS Learning Community</a:t>
                      </a:r>
                      <a:endParaRPr lang="en" sz="1050" dirty="0">
                        <a:solidFill>
                          <a:srgbClr val="00B0F0"/>
                        </a:solidFill>
                        <a:latin typeface="Arial" panose="020B0604020202020204" pitchFamily="34" charset="0"/>
                        <a:cs typeface="Arial" panose="020B0604020202020204" pitchFamily="34" charset="0"/>
                      </a:endParaRPr>
                    </a:p>
                    <a:p>
                      <a:pPr marL="0" lvl="0" indent="0" algn="l" rtl="0">
                        <a:lnSpc>
                          <a:spcPct val="100000"/>
                        </a:lnSpc>
                        <a:spcBef>
                          <a:spcPts val="0"/>
                        </a:spcBef>
                        <a:spcAft>
                          <a:spcPts val="600"/>
                        </a:spcAft>
                        <a:buNone/>
                      </a:pPr>
                      <a:r>
                        <a:rPr lang="en" sz="1050" dirty="0">
                          <a:latin typeface="Arial" panose="020B0604020202020204" pitchFamily="34" charset="0"/>
                          <a:cs typeface="Arial" panose="020B0604020202020204" pitchFamily="34" charset="0"/>
                        </a:rPr>
                        <a:t>ACT </a:t>
                      </a:r>
                      <a:r>
                        <a:rPr lang="en" sz="1050" dirty="0">
                          <a:solidFill>
                            <a:schemeClr val="dk1"/>
                          </a:solidFill>
                          <a:latin typeface="Arial" panose="020B0604020202020204" pitchFamily="34" charset="0"/>
                          <a:cs typeface="Arial" panose="020B0604020202020204" pitchFamily="34" charset="0"/>
                        </a:rPr>
                        <a:t>Collaboration with HL7, especially </a:t>
                      </a:r>
                      <a:r>
                        <a:rPr lang="en" sz="1050" u="sng" dirty="0">
                          <a:solidFill>
                            <a:srgbClr val="00B0F0"/>
                          </a:solidFill>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HL7’s LHS WG</a:t>
                      </a:r>
                      <a:r>
                        <a:rPr lang="en" sz="1050" dirty="0">
                          <a:solidFill>
                            <a:srgbClr val="00B0F0"/>
                          </a:solidFill>
                          <a:latin typeface="Arial" panose="020B0604020202020204" pitchFamily="34" charset="0"/>
                          <a:cs typeface="Arial" panose="020B0604020202020204" pitchFamily="34" charset="0"/>
                        </a:rPr>
                        <a:t>  </a:t>
                      </a:r>
                      <a:r>
                        <a:rPr lang="en" sz="1050" dirty="0">
                          <a:latin typeface="Arial" panose="020B0604020202020204" pitchFamily="34" charset="0"/>
                          <a:cs typeface="Arial" panose="020B0604020202020204" pitchFamily="34" charset="0"/>
                        </a:rPr>
                        <a:t>and explorations to leverage Accelerators, </a:t>
                      </a:r>
                      <a:r>
                        <a:rPr lang="en" sz="1050" u="sng" dirty="0">
                          <a:solidFill>
                            <a:schemeClr val="accent5"/>
                          </a:solidFill>
                          <a:latin typeface="Arial" panose="020B0604020202020204" pitchFamily="34" charset="0"/>
                          <a:cs typeface="Arial" panose="020B0604020202020204" pitchFamily="34" charset="0"/>
                          <a:hlinkClick r:id="rId10">
                            <a:extLst>
                              <a:ext uri="{A12FA001-AC4F-418D-AE19-62706E023703}">
                                <ahyp:hlinkClr xmlns:ahyp="http://schemas.microsoft.com/office/drawing/2018/hyperlinkcolor" val="tx"/>
                              </a:ext>
                            </a:extLst>
                          </a:hlinkClick>
                        </a:rPr>
                        <a:t>CardX</a:t>
                      </a:r>
                      <a:r>
                        <a:rPr lang="en-US" sz="1050" dirty="0">
                          <a:latin typeface="Arial" panose="020B0604020202020204" pitchFamily="34" charset="0"/>
                          <a:cs typeface="Arial" panose="020B0604020202020204" pitchFamily="34" charset="0"/>
                        </a:rPr>
                        <a:t>, etc.</a:t>
                      </a:r>
                      <a:endParaRPr lang="en" sz="1050" dirty="0">
                        <a:latin typeface="Arial" panose="020B0604020202020204" pitchFamily="34" charset="0"/>
                        <a:cs typeface="Arial" panose="020B0604020202020204" pitchFamily="34" charset="0"/>
                      </a:endParaRPr>
                    </a:p>
                    <a:p>
                      <a:pPr marL="0" lvl="0" indent="0" algn="l" rtl="0">
                        <a:lnSpc>
                          <a:spcPct val="100000"/>
                        </a:lnSpc>
                        <a:spcBef>
                          <a:spcPts val="0"/>
                        </a:spcBef>
                        <a:spcAft>
                          <a:spcPts val="600"/>
                        </a:spcAft>
                        <a:buNone/>
                      </a:pPr>
                      <a:r>
                        <a:rPr lang="en" sz="1050" dirty="0">
                          <a:latin typeface="Arial" panose="020B0604020202020204" pitchFamily="34" charset="0"/>
                          <a:cs typeface="Arial" panose="020B0604020202020204" pitchFamily="34" charset="0"/>
                        </a:rPr>
                        <a:t>see </a:t>
                      </a:r>
                      <a:r>
                        <a:rPr lang="en" sz="1050" u="sng" dirty="0">
                          <a:solidFill>
                            <a:srgbClr val="00B0F0"/>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examples of change packages and projects</a:t>
                      </a:r>
                      <a:r>
                        <a:rPr lang="en" sz="1050" dirty="0">
                          <a:solidFill>
                            <a:srgbClr val="00B0F0"/>
                          </a:solidFill>
                          <a:latin typeface="Arial" panose="020B0604020202020204" pitchFamily="34" charset="0"/>
                          <a:cs typeface="Arial" panose="020B0604020202020204" pitchFamily="34" charset="0"/>
                        </a:rPr>
                        <a:t> </a:t>
                      </a:r>
                      <a:r>
                        <a:rPr lang="en" sz="1050" dirty="0">
                          <a:latin typeface="Arial" panose="020B0604020202020204" pitchFamily="34" charset="0"/>
                          <a:cs typeface="Arial" panose="020B0604020202020204" pitchFamily="34" charset="0"/>
                        </a:rPr>
                        <a:t>to apply them</a:t>
                      </a:r>
                      <a:endParaRPr sz="1050" dirty="0">
                        <a:latin typeface="Arial" panose="020B0604020202020204" pitchFamily="34" charset="0"/>
                        <a:cs typeface="Arial" panose="020B0604020202020204" pitchFamily="34" charset="0"/>
                      </a:endParaRPr>
                    </a:p>
                  </a:txBody>
                  <a:tcPr marL="64000" marR="45700" marT="45700" marB="0"/>
                </a:tc>
                <a:extLst>
                  <a:ext uri="{0D108BD9-81ED-4DB2-BD59-A6C34878D82A}">
                    <a16:rowId xmlns:a16="http://schemas.microsoft.com/office/drawing/2014/main" val="10002"/>
                  </a:ext>
                </a:extLst>
              </a:tr>
              <a:tr h="1259050">
                <a:tc>
                  <a:txBody>
                    <a:bodyPr/>
                    <a:lstStyle/>
                    <a:p>
                      <a:pPr marL="0" lvl="0" indent="0" algn="l" rtl="0">
                        <a:lnSpc>
                          <a:spcPct val="115000"/>
                        </a:lnSpc>
                        <a:spcBef>
                          <a:spcPts val="0"/>
                        </a:spcBef>
                        <a:spcAft>
                          <a:spcPts val="1200"/>
                        </a:spcAft>
                        <a:buClr>
                          <a:schemeClr val="dk1"/>
                        </a:buClr>
                        <a:buSzPts val="1100"/>
                        <a:buFont typeface="Arial"/>
                        <a:buNone/>
                      </a:pPr>
                      <a:r>
                        <a:rPr lang="en" sz="1050" dirty="0">
                          <a:latin typeface="Arial" panose="020B0604020202020204" pitchFamily="34" charset="0"/>
                          <a:cs typeface="Arial" panose="020B0604020202020204" pitchFamily="34" charset="0"/>
                        </a:rPr>
                        <a:t>Support CDO’s target-focused CT/LHS efforts</a:t>
                      </a:r>
                      <a:endParaRPr sz="1050" dirty="0">
                        <a:latin typeface="Arial" panose="020B0604020202020204" pitchFamily="34" charset="0"/>
                        <a:cs typeface="Arial" panose="020B0604020202020204" pitchFamily="34" charset="0"/>
                      </a:endParaRPr>
                    </a:p>
                  </a:txBody>
                  <a:tcPr marL="64000" marR="45700" marT="45700" marB="45700"/>
                </a:tc>
                <a:tc>
                  <a:txBody>
                    <a:bodyPr/>
                    <a:lstStyle/>
                    <a:p>
                      <a:pPr marL="0" lvl="0" indent="0" algn="l" rtl="0">
                        <a:lnSpc>
                          <a:spcPct val="115000"/>
                        </a:lnSpc>
                        <a:spcBef>
                          <a:spcPts val="1000"/>
                        </a:spcBef>
                        <a:spcAft>
                          <a:spcPts val="0"/>
                        </a:spcAft>
                        <a:buNone/>
                      </a:pPr>
                      <a:r>
                        <a:rPr lang="en" sz="1050" dirty="0">
                          <a:solidFill>
                            <a:srgbClr val="222222"/>
                          </a:solidFill>
                          <a:highlight>
                            <a:srgbClr val="FFFFFF"/>
                          </a:highlight>
                          <a:latin typeface="Arial" panose="020B0604020202020204" pitchFamily="34" charset="0"/>
                          <a:cs typeface="Arial" panose="020B0604020202020204" pitchFamily="34" charset="0"/>
                        </a:rPr>
                        <a:t>Help CDOs and their partners apply tools and methods, e.g.</a:t>
                      </a:r>
                      <a:endParaRPr sz="1050" dirty="0">
                        <a:solidFill>
                          <a:srgbClr val="222222"/>
                        </a:solidFill>
                        <a:highlight>
                          <a:srgbClr val="FFFFFF"/>
                        </a:highlight>
                        <a:latin typeface="Arial" panose="020B0604020202020204" pitchFamily="34" charset="0"/>
                        <a:cs typeface="Arial" panose="020B0604020202020204" pitchFamily="34" charset="0"/>
                      </a:endParaRPr>
                    </a:p>
                    <a:p>
                      <a:pPr marL="342900" lvl="0" indent="-292100" algn="l" rtl="0">
                        <a:lnSpc>
                          <a:spcPct val="115000"/>
                        </a:lnSpc>
                        <a:spcBef>
                          <a:spcPts val="0"/>
                        </a:spcBef>
                        <a:spcAft>
                          <a:spcPts val="0"/>
                        </a:spcAft>
                        <a:buClr>
                          <a:srgbClr val="222222"/>
                        </a:buClr>
                        <a:buSzPts val="1000"/>
                        <a:buChar char="-"/>
                      </a:pPr>
                      <a:r>
                        <a:rPr lang="en" sz="1050" dirty="0">
                          <a:solidFill>
                            <a:srgbClr val="222222"/>
                          </a:solidFill>
                          <a:highlight>
                            <a:srgbClr val="FFFFFF"/>
                          </a:highlight>
                          <a:latin typeface="Arial" panose="020B0604020202020204" pitchFamily="34" charset="0"/>
                          <a:cs typeface="Arial" panose="020B0604020202020204" pitchFamily="34" charset="0"/>
                        </a:rPr>
                        <a:t>to gain stakeholder engagement on care transformation efforts</a:t>
                      </a:r>
                      <a:endParaRPr sz="1050" dirty="0">
                        <a:solidFill>
                          <a:srgbClr val="222222"/>
                        </a:solidFill>
                        <a:highlight>
                          <a:srgbClr val="FFFFFF"/>
                        </a:highlight>
                        <a:latin typeface="Arial" panose="020B0604020202020204" pitchFamily="34" charset="0"/>
                        <a:cs typeface="Arial" panose="020B0604020202020204" pitchFamily="34" charset="0"/>
                      </a:endParaRPr>
                    </a:p>
                    <a:p>
                      <a:pPr marL="342900" lvl="0" indent="-292100" algn="l" rtl="0">
                        <a:lnSpc>
                          <a:spcPct val="115000"/>
                        </a:lnSpc>
                        <a:spcBef>
                          <a:spcPts val="0"/>
                        </a:spcBef>
                        <a:spcAft>
                          <a:spcPts val="0"/>
                        </a:spcAft>
                        <a:buClr>
                          <a:srgbClr val="222222"/>
                        </a:buClr>
                        <a:buSzPts val="1000"/>
                        <a:buChar char="-"/>
                      </a:pPr>
                      <a:r>
                        <a:rPr lang="en" sz="1050" dirty="0">
                          <a:solidFill>
                            <a:srgbClr val="222222"/>
                          </a:solidFill>
                          <a:highlight>
                            <a:srgbClr val="FFFFFF"/>
                          </a:highlight>
                          <a:latin typeface="Arial" panose="020B0604020202020204" pitchFamily="34" charset="0"/>
                          <a:cs typeface="Arial" panose="020B0604020202020204" pitchFamily="34" charset="0"/>
                        </a:rPr>
                        <a:t>analyze current workflows in light of recommended practices to define consensus future state workflows that will deliver desired results</a:t>
                      </a:r>
                    </a:p>
                    <a:p>
                      <a:pPr marL="342900" lvl="0" indent="-292100" algn="l" rtl="0">
                        <a:lnSpc>
                          <a:spcPct val="115000"/>
                        </a:lnSpc>
                        <a:spcBef>
                          <a:spcPts val="0"/>
                        </a:spcBef>
                        <a:spcAft>
                          <a:spcPts val="0"/>
                        </a:spcAft>
                        <a:buClr>
                          <a:srgbClr val="222222"/>
                        </a:buClr>
                        <a:buSzPts val="1000"/>
                        <a:buChar char="-"/>
                      </a:pPr>
                      <a:r>
                        <a:rPr lang="en-US" sz="1050" dirty="0">
                          <a:solidFill>
                            <a:srgbClr val="222222"/>
                          </a:solidFill>
                          <a:highlight>
                            <a:srgbClr val="FFFFFF"/>
                          </a:highlight>
                          <a:latin typeface="Arial" panose="020B0604020202020204" pitchFamily="34" charset="0"/>
                          <a:cs typeface="Arial" panose="020B0604020202020204" pitchFamily="34" charset="0"/>
                        </a:rPr>
                        <a:t>I</a:t>
                      </a:r>
                      <a:r>
                        <a:rPr lang="en" sz="1050" dirty="0">
                          <a:solidFill>
                            <a:srgbClr val="222222"/>
                          </a:solidFill>
                          <a:highlight>
                            <a:srgbClr val="FFFFFF"/>
                          </a:highlight>
                          <a:latin typeface="Arial" panose="020B0604020202020204" pitchFamily="34" charset="0"/>
                          <a:cs typeface="Arial" panose="020B0604020202020204" pitchFamily="34" charset="0"/>
                        </a:rPr>
                        <a:t>implement and evaluate care process changes and achieve desired results</a:t>
                      </a:r>
                      <a:endParaRPr sz="1050" dirty="0">
                        <a:solidFill>
                          <a:schemeClr val="dk1"/>
                        </a:solidFill>
                        <a:latin typeface="Arial" panose="020B0604020202020204" pitchFamily="34" charset="0"/>
                        <a:cs typeface="Arial" panose="020B0604020202020204" pitchFamily="34" charset="0"/>
                      </a:endParaRPr>
                    </a:p>
                  </a:txBody>
                  <a:tcPr marL="64000" marR="45700" marT="45700" marB="0"/>
                </a:tc>
                <a:tc>
                  <a:txBody>
                    <a:bodyPr/>
                    <a:lstStyle/>
                    <a:p>
                      <a:pPr marL="0" lvl="0" indent="0" algn="l" rtl="0">
                        <a:spcBef>
                          <a:spcPts val="0"/>
                        </a:spcBef>
                        <a:spcAft>
                          <a:spcPts val="600"/>
                        </a:spcAft>
                        <a:buNone/>
                      </a:pPr>
                      <a:r>
                        <a:rPr lang="en-US" sz="1050" u="none" dirty="0">
                          <a:solidFill>
                            <a:schemeClr val="tx1"/>
                          </a:solidFill>
                          <a:latin typeface="Arial" panose="020B0604020202020204" pitchFamily="34" charset="0"/>
                          <a:cs typeface="Arial" panose="020B0604020202020204" pitchFamily="34" charset="0"/>
                        </a:rPr>
                        <a:t>Workflow Reengineering Worksheets </a:t>
                      </a:r>
                    </a:p>
                    <a:p>
                      <a:pPr marL="0" lvl="0" indent="0" algn="l" rtl="0">
                        <a:spcBef>
                          <a:spcPts val="0"/>
                        </a:spcBef>
                        <a:spcAft>
                          <a:spcPts val="600"/>
                        </a:spcAft>
                        <a:buNone/>
                      </a:pPr>
                      <a:r>
                        <a:rPr lang="en" sz="1050" dirty="0">
                          <a:solidFill>
                            <a:schemeClr val="dk1"/>
                          </a:solidFill>
                          <a:latin typeface="Arial" panose="020B0604020202020204" pitchFamily="34" charset="0"/>
                          <a:cs typeface="Arial" panose="020B0604020202020204" pitchFamily="34" charset="0"/>
                        </a:rPr>
                        <a:t>Engagement with leading EHR vendors </a:t>
                      </a:r>
                      <a:r>
                        <a:rPr lang="en-US" sz="1050" dirty="0">
                          <a:solidFill>
                            <a:schemeClr val="dk1"/>
                          </a:solidFill>
                          <a:latin typeface="Arial" panose="020B0604020202020204" pitchFamily="34" charset="0"/>
                          <a:cs typeface="Arial" panose="020B0604020202020204" pitchFamily="34" charset="0"/>
                        </a:rPr>
                        <a:t>and patient partners</a:t>
                      </a:r>
                      <a:endParaRPr sz="1050" dirty="0">
                        <a:solidFill>
                          <a:schemeClr val="dk1"/>
                        </a:solidFill>
                        <a:latin typeface="Arial" panose="020B0604020202020204" pitchFamily="34" charset="0"/>
                        <a:cs typeface="Arial" panose="020B0604020202020204" pitchFamily="34" charset="0"/>
                      </a:endParaRPr>
                    </a:p>
                    <a:p>
                      <a:pPr marL="0" lvl="0" indent="0" algn="l" rtl="0">
                        <a:lnSpc>
                          <a:spcPct val="115000"/>
                        </a:lnSpc>
                        <a:spcBef>
                          <a:spcPts val="0"/>
                        </a:spcBef>
                        <a:spcAft>
                          <a:spcPts val="600"/>
                        </a:spcAft>
                        <a:buNone/>
                      </a:pPr>
                      <a:r>
                        <a:rPr lang="en" sz="1050" u="sng" dirty="0">
                          <a:solidFill>
                            <a:srgbClr val="00B0F0"/>
                          </a:solidFill>
                          <a:latin typeface="Arial" panose="020B0604020202020204" pitchFamily="34" charset="0"/>
                          <a:cs typeface="Arial" panose="020B0604020202020204" pitchFamily="34" charset="0"/>
                          <a:hlinkClick r:id="rId11">
                            <a:extLst>
                              <a:ext uri="{A12FA001-AC4F-418D-AE19-62706E023703}">
                                <ahyp:hlinkClr xmlns:ahyp="http://schemas.microsoft.com/office/drawing/2018/hyperlinkcolor" val="tx"/>
                              </a:ext>
                            </a:extLst>
                          </a:hlinkClick>
                        </a:rPr>
                        <a:t>Project Pitch Deck Template</a:t>
                      </a:r>
                      <a:endParaRPr lang="en" sz="1050" u="sng" dirty="0">
                        <a:solidFill>
                          <a:srgbClr val="00B0F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15000"/>
                        </a:lnSpc>
                        <a:spcBef>
                          <a:spcPts val="0"/>
                        </a:spcBef>
                        <a:spcAft>
                          <a:spcPts val="600"/>
                        </a:spcAft>
                        <a:buClr>
                          <a:srgbClr val="000000"/>
                        </a:buClr>
                        <a:buSzTx/>
                        <a:buFont typeface="Arial"/>
                        <a:buNone/>
                        <a:tabLst/>
                        <a:defRPr/>
                      </a:pPr>
                      <a:r>
                        <a:rPr lang="en" sz="1050" u="sng" dirty="0">
                          <a:solidFill>
                            <a:srgbClr val="00B0F0"/>
                          </a:solidFill>
                          <a:latin typeface="Arial" panose="020B0604020202020204" pitchFamily="34" charset="0"/>
                          <a:cs typeface="Arial" panose="020B0604020202020204" pitchFamily="34" charset="0"/>
                          <a:hlinkClick r:id="rId12">
                            <a:extLst>
                              <a:ext uri="{A12FA001-AC4F-418D-AE19-62706E023703}">
                                <ahyp:hlinkClr xmlns:ahyp="http://schemas.microsoft.com/office/drawing/2018/hyperlinkcolor" val="tx"/>
                              </a:ext>
                            </a:extLst>
                          </a:hlinkClick>
                        </a:rPr>
                        <a:t>Assess care Gaps </a:t>
                      </a:r>
                      <a:endParaRPr lang="en" sz="1050" u="sng" dirty="0">
                        <a:solidFill>
                          <a:srgbClr val="00B0F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15000"/>
                        </a:lnSpc>
                        <a:spcBef>
                          <a:spcPts val="0"/>
                        </a:spcBef>
                        <a:spcAft>
                          <a:spcPts val="600"/>
                        </a:spcAft>
                        <a:buClr>
                          <a:srgbClr val="000000"/>
                        </a:buClr>
                        <a:buSzTx/>
                        <a:buFont typeface="Arial"/>
                        <a:buNone/>
                        <a:tabLst/>
                        <a:defRPr/>
                      </a:pPr>
                      <a:r>
                        <a:rPr lang="en" sz="1050" dirty="0">
                          <a:solidFill>
                            <a:schemeClr val="dk1"/>
                          </a:solidFill>
                          <a:latin typeface="Arial" panose="020B0604020202020204" pitchFamily="34" charset="0"/>
                          <a:cs typeface="Arial" panose="020B0604020202020204" pitchFamily="34" charset="0"/>
                        </a:rPr>
                        <a:t>[planned slides from Julia/Maria about standards considerations for CT/LHS]</a:t>
                      </a:r>
                      <a:endParaRPr sz="1050" dirty="0">
                        <a:latin typeface="Arial" panose="020B0604020202020204" pitchFamily="34" charset="0"/>
                        <a:cs typeface="Arial" panose="020B0604020202020204" pitchFamily="34" charset="0"/>
                      </a:endParaRPr>
                    </a:p>
                  </a:txBody>
                  <a:tcPr marL="64000" marR="45700" marT="45700" marB="0"/>
                </a:tc>
                <a:tc>
                  <a:txBody>
                    <a:bodyPr/>
                    <a:lstStyle/>
                    <a:p>
                      <a:pPr marL="57150" lvl="0" indent="-177800" algn="l" rtl="0">
                        <a:spcBef>
                          <a:spcPts val="0"/>
                        </a:spcBef>
                        <a:spcAft>
                          <a:spcPts val="600"/>
                        </a:spcAft>
                        <a:buSzPts val="1000"/>
                        <a:buChar char="-"/>
                      </a:pPr>
                      <a:r>
                        <a:rPr lang="en" sz="1050" u="none" dirty="0">
                          <a:solidFill>
                            <a:schemeClr val="tx1"/>
                          </a:solidFill>
                          <a:latin typeface="Arial" panose="020B0604020202020204" pitchFamily="34" charset="0"/>
                          <a:cs typeface="Arial" panose="020B0604020202020204" pitchFamily="34" charset="0"/>
                        </a:rPr>
                        <a:t>Rutgers/RWJBH HTN Control Initiative</a:t>
                      </a:r>
                      <a:endParaRPr sz="1050" u="none" dirty="0">
                        <a:solidFill>
                          <a:schemeClr val="tx1"/>
                        </a:solidFill>
                        <a:latin typeface="Arial" panose="020B0604020202020204" pitchFamily="34" charset="0"/>
                        <a:cs typeface="Arial" panose="020B0604020202020204" pitchFamily="34" charset="0"/>
                      </a:endParaRPr>
                    </a:p>
                    <a:p>
                      <a:pPr marL="57150" lvl="0" indent="-177800" algn="l" rtl="0">
                        <a:spcBef>
                          <a:spcPts val="0"/>
                        </a:spcBef>
                        <a:spcAft>
                          <a:spcPts val="600"/>
                        </a:spcAft>
                        <a:buSzPts val="1000"/>
                        <a:buChar char="-"/>
                      </a:pPr>
                      <a:r>
                        <a:rPr lang="en" sz="1050" u="sng" dirty="0">
                          <a:solidFill>
                            <a:srgbClr val="00B0F0"/>
                          </a:solidFill>
                          <a:latin typeface="Arial" panose="020B0604020202020204" pitchFamily="34" charset="0"/>
                          <a:cs typeface="Arial" panose="020B0604020202020204" pitchFamily="34" charset="0"/>
                          <a:hlinkClick r:id="rId13">
                            <a:extLst>
                              <a:ext uri="{A12FA001-AC4F-418D-AE19-62706E023703}">
                                <ahyp:hlinkClr xmlns:ahyp="http://schemas.microsoft.com/office/drawing/2018/hyperlinkcolor" val="tx"/>
                              </a:ext>
                            </a:extLst>
                          </a:hlinkClick>
                        </a:rPr>
                        <a:t>CKD Care Transformation at VA</a:t>
                      </a:r>
                      <a:endParaRPr sz="1050" dirty="0">
                        <a:solidFill>
                          <a:srgbClr val="00B0F0"/>
                        </a:solidFill>
                        <a:latin typeface="Arial" panose="020B0604020202020204" pitchFamily="34" charset="0"/>
                        <a:cs typeface="Arial" panose="020B0604020202020204" pitchFamily="34" charset="0"/>
                      </a:endParaRPr>
                    </a:p>
                    <a:p>
                      <a:pPr marL="57150" lvl="0" indent="-177800" algn="l" rtl="0">
                        <a:spcBef>
                          <a:spcPts val="0"/>
                        </a:spcBef>
                        <a:spcAft>
                          <a:spcPts val="600"/>
                        </a:spcAft>
                        <a:buSzPts val="1000"/>
                        <a:buChar char="-"/>
                      </a:pPr>
                      <a:r>
                        <a:rPr lang="en" sz="1050" u="none" dirty="0">
                          <a:solidFill>
                            <a:schemeClr val="tx1"/>
                          </a:solidFill>
                          <a:latin typeface="Arial" panose="020B0604020202020204" pitchFamily="34" charset="0"/>
                          <a:cs typeface="Arial" panose="020B0604020202020204" pitchFamily="34" charset="0"/>
                        </a:rPr>
                        <a:t>Extensive </a:t>
                      </a:r>
                      <a:r>
                        <a:rPr lang="en" sz="1050" u="none" dirty="0">
                          <a:solidFill>
                            <a:srgbClr val="00B0F0"/>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prior work</a:t>
                      </a:r>
                      <a:r>
                        <a:rPr lang="en" sz="1050" u="none" dirty="0">
                          <a:solidFill>
                            <a:srgbClr val="00B0F0"/>
                          </a:solidFill>
                          <a:latin typeface="Arial" panose="020B0604020202020204" pitchFamily="34" charset="0"/>
                          <a:cs typeface="Arial" panose="020B0604020202020204" pitchFamily="34" charset="0"/>
                        </a:rPr>
                        <a:t> </a:t>
                      </a:r>
                      <a:r>
                        <a:rPr lang="en" sz="1050" u="none" dirty="0">
                          <a:solidFill>
                            <a:schemeClr val="tx1"/>
                          </a:solidFill>
                          <a:latin typeface="Arial" panose="020B0604020202020204" pitchFamily="34" charset="0"/>
                          <a:cs typeface="Arial" panose="020B0604020202020204" pitchFamily="34" charset="0"/>
                        </a:rPr>
                        <a:t>to apply HSB-related tools to reengineer care delivery</a:t>
                      </a:r>
                    </a:p>
                    <a:p>
                      <a:pPr marL="57150" marR="0" lvl="0" indent="-177800" algn="l" defTabSz="914400" rtl="0" eaLnBrk="1" fontAlgn="auto" latinLnBrk="0" hangingPunct="1">
                        <a:lnSpc>
                          <a:spcPct val="100000"/>
                        </a:lnSpc>
                        <a:spcBef>
                          <a:spcPts val="0"/>
                        </a:spcBef>
                        <a:spcAft>
                          <a:spcPts val="600"/>
                        </a:spcAft>
                        <a:buClrTx/>
                        <a:buSzPts val="1000"/>
                        <a:buFontTx/>
                        <a:buChar char="-"/>
                        <a:tabLst/>
                        <a:defRPr/>
                      </a:pPr>
                      <a:r>
                        <a:rPr kumimoji="0" lang="en-US" sz="1050" u="sng" kern="1200" dirty="0">
                          <a:solidFill>
                            <a:srgbClr val="00B0F0"/>
                          </a:solidFill>
                          <a:latin typeface="Arial" panose="020B0604020202020204" pitchFamily="34" charset="0"/>
                          <a:ea typeface="+mn-ea"/>
                          <a:cs typeface="Arial" panose="020B0604020202020204" pitchFamily="34" charset="0"/>
                          <a:hlinkClick r:id="rId14">
                            <a:extLst>
                              <a:ext uri="{A12FA001-AC4F-418D-AE19-62706E023703}">
                                <ahyp:hlinkClr xmlns:ahyp="http://schemas.microsoft.com/office/drawing/2018/hyperlinkcolor" val="tx"/>
                              </a:ext>
                            </a:extLst>
                          </a:hlinkClick>
                        </a:rPr>
                        <a:t>ACT Care Gap Report Poster</a:t>
                      </a:r>
                      <a:r>
                        <a:rPr kumimoji="0" lang="en-US" sz="1050" u="none" kern="1200" dirty="0">
                          <a:solidFill>
                            <a:srgbClr val="00B0F0"/>
                          </a:solidFill>
                          <a:latin typeface="Arial" panose="020B0604020202020204" pitchFamily="34" charset="0"/>
                          <a:ea typeface="+mn-ea"/>
                          <a:cs typeface="Arial" panose="020B0604020202020204" pitchFamily="34" charset="0"/>
                        </a:rPr>
                        <a:t>; </a:t>
                      </a:r>
                      <a:r>
                        <a:rPr lang="en" sz="1050" u="sng" dirty="0">
                          <a:solidFill>
                            <a:srgbClr val="00B0F0"/>
                          </a:solidFill>
                          <a:latin typeface="Arial" panose="020B0604020202020204" pitchFamily="34" charset="0"/>
                          <a:cs typeface="Arial" panose="020B0604020202020204" pitchFamily="34" charset="0"/>
                          <a:hlinkClick r:id="rId12">
                            <a:extLst>
                              <a:ext uri="{A12FA001-AC4F-418D-AE19-62706E023703}">
                                <ahyp:hlinkClr xmlns:ahyp="http://schemas.microsoft.com/office/drawing/2018/hyperlinkcolor" val="tx"/>
                              </a:ext>
                            </a:extLst>
                          </a:hlinkClick>
                        </a:rPr>
                        <a:t>Epic Care Gap Report for Pain/Opioid Care</a:t>
                      </a:r>
                      <a:endParaRPr lang="en" sz="1050" dirty="0">
                        <a:solidFill>
                          <a:srgbClr val="00B0F0"/>
                        </a:solidFill>
                        <a:latin typeface="Arial" panose="020B0604020202020204" pitchFamily="34" charset="0"/>
                        <a:cs typeface="Arial" panose="020B0604020202020204" pitchFamily="34" charset="0"/>
                      </a:endParaRPr>
                    </a:p>
                    <a:p>
                      <a:pPr marL="57150" lvl="0" indent="-177800" algn="l" rtl="0">
                        <a:spcBef>
                          <a:spcPts val="0"/>
                        </a:spcBef>
                        <a:spcAft>
                          <a:spcPts val="600"/>
                        </a:spcAft>
                        <a:buSzPts val="1000"/>
                        <a:buChar char="-"/>
                      </a:pPr>
                      <a:endParaRPr sz="1050" u="none" dirty="0">
                        <a:solidFill>
                          <a:schemeClr val="tx1"/>
                        </a:solidFill>
                        <a:latin typeface="Arial" panose="020B0604020202020204" pitchFamily="34" charset="0"/>
                        <a:cs typeface="Arial" panose="020B0604020202020204" pitchFamily="34" charset="0"/>
                      </a:endParaRPr>
                    </a:p>
                  </a:txBody>
                  <a:tcPr marL="114300" marR="45700" marT="45700" marB="0"/>
                </a:tc>
                <a:extLst>
                  <a:ext uri="{0D108BD9-81ED-4DB2-BD59-A6C34878D82A}">
                    <a16:rowId xmlns:a16="http://schemas.microsoft.com/office/drawing/2014/main" val="10003"/>
                  </a:ext>
                </a:extLst>
              </a:tr>
            </a:tbl>
          </a:graphicData>
        </a:graphic>
      </p:graphicFrame>
      <p:sp>
        <p:nvSpPr>
          <p:cNvPr id="74" name="Google Shape;74;p16"/>
          <p:cNvSpPr txBox="1">
            <a:spLocks noGrp="1"/>
          </p:cNvSpPr>
          <p:nvPr>
            <p:ph type="sldNum" idx="12"/>
          </p:nvPr>
        </p:nvSpPr>
        <p:spPr>
          <a:xfrm>
            <a:off x="9982200" y="6540600"/>
            <a:ext cx="548700" cy="393600"/>
          </a:xfrm>
          <a:prstGeom prst="rect">
            <a:avLst/>
          </a:prstGeom>
        </p:spPr>
        <p:txBody>
          <a:bodyPr spcFirstLastPara="1" vert="horz" wrap="square" lIns="91425" tIns="91425" rIns="91425" bIns="91425" anchor="ctr" anchorCtr="0">
            <a:normAutofit/>
          </a:bodyPr>
          <a:lstStyle/>
          <a:p>
            <a:fld id="{00000000-1234-1234-1234-123412341234}" type="slidenum">
              <a:rPr lang="en">
                <a:solidFill>
                  <a:prstClr val="black"/>
                </a:solidFill>
                <a:latin typeface="Lucida Sans Unicode"/>
              </a:rPr>
              <a:pPr/>
              <a:t>61</a:t>
            </a:fld>
            <a:endParaRPr dirty="0">
              <a:solidFill>
                <a:prstClr val="black"/>
              </a:solidFill>
              <a:latin typeface="Lucida Sans Unicode"/>
            </a:endParaRPr>
          </a:p>
        </p:txBody>
      </p:sp>
      <p:sp>
        <p:nvSpPr>
          <p:cNvPr id="75" name="Google Shape;75;p16"/>
          <p:cNvSpPr txBox="1"/>
          <p:nvPr/>
        </p:nvSpPr>
        <p:spPr>
          <a:xfrm>
            <a:off x="1386900" y="185352"/>
            <a:ext cx="9144000" cy="485487"/>
          </a:xfrm>
          <a:prstGeom prst="rect">
            <a:avLst/>
          </a:prstGeom>
          <a:noFill/>
          <a:ln>
            <a:noFill/>
          </a:ln>
        </p:spPr>
        <p:txBody>
          <a:bodyPr spcFirstLastPara="1" wrap="square" lIns="91425" tIns="91425" rIns="91425" bIns="91425" anchor="t" anchorCtr="0">
            <a:spAutoFit/>
          </a:bodyPr>
          <a:lstStyle/>
          <a:p>
            <a:pPr>
              <a:lnSpc>
                <a:spcPct val="115000"/>
              </a:lnSpc>
            </a:pPr>
            <a:r>
              <a:rPr lang="en" sz="1700" dirty="0">
                <a:solidFill>
                  <a:prstClr val="black"/>
                </a:solidFill>
                <a:latin typeface="Lucida Sans Unicode"/>
              </a:rPr>
              <a:t>Support ACT provides to drive care transformation/LHSs </a:t>
            </a:r>
            <a:r>
              <a:rPr lang="en" sz="1700" dirty="0">
                <a:solidFill>
                  <a:srgbClr val="FF0000"/>
                </a:solidFill>
                <a:latin typeface="Lucida Sans Unicode"/>
              </a:rPr>
              <a:t>[Earlier DRAFT]</a:t>
            </a:r>
            <a:r>
              <a:rPr lang="en" sz="1200" dirty="0">
                <a:solidFill>
                  <a:prstClr val="black"/>
                </a:solidFill>
                <a:latin typeface="Lucida Sans Unicode"/>
              </a:rPr>
              <a:t>]</a:t>
            </a:r>
            <a:endParaRPr sz="1200" dirty="0">
              <a:solidFill>
                <a:prstClr val="black"/>
              </a:solidFill>
              <a:latin typeface="Lucida Sans Unicode"/>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7B042E-C051-8FEA-905A-BF8CEFE61239}"/>
              </a:ext>
            </a:extLst>
          </p:cNvPr>
          <p:cNvSpPr>
            <a:spLocks noGrp="1"/>
          </p:cNvSpPr>
          <p:nvPr>
            <p:ph type="title"/>
          </p:nvPr>
        </p:nvSpPr>
        <p:spPr>
          <a:xfrm>
            <a:off x="1981200" y="274639"/>
            <a:ext cx="8229600" cy="536023"/>
          </a:xfrm>
        </p:spPr>
        <p:txBody>
          <a:bodyPr>
            <a:normAutofit fontScale="90000"/>
          </a:bodyPr>
          <a:lstStyle/>
          <a:p>
            <a:r>
              <a:rPr lang="en-US" dirty="0"/>
              <a:t>ACT enablers </a:t>
            </a:r>
            <a:r>
              <a:rPr lang="en-US" sz="2200" dirty="0"/>
              <a:t>[earlier draft]</a:t>
            </a:r>
            <a:endParaRPr lang="en-US" dirty="0"/>
          </a:p>
        </p:txBody>
      </p:sp>
      <p:sp>
        <p:nvSpPr>
          <p:cNvPr id="4" name="Slide Number Placeholder 3">
            <a:extLst>
              <a:ext uri="{FF2B5EF4-FFF2-40B4-BE49-F238E27FC236}">
                <a16:creationId xmlns:a16="http://schemas.microsoft.com/office/drawing/2014/main" id="{355C3C4D-7A09-7345-07D6-261AFACC3AFB}"/>
              </a:ext>
            </a:extLst>
          </p:cNvPr>
          <p:cNvSpPr>
            <a:spLocks noGrp="1"/>
          </p:cNvSpPr>
          <p:nvPr>
            <p:ph type="sldNum" sz="quarter" idx="12"/>
          </p:nvPr>
        </p:nvSpPr>
        <p:spPr/>
        <p:txBody>
          <a:bodyPr/>
          <a:lstStyle/>
          <a:p>
            <a:fld id="{D3A33D7C-B140-4FDD-A534-AAA09C8D9533}" type="slidenum">
              <a:rPr lang="en-US">
                <a:solidFill>
                  <a:prstClr val="black"/>
                </a:solidFill>
                <a:latin typeface="Lucida Sans Unicode"/>
              </a:rPr>
              <a:pPr/>
              <a:t>62</a:t>
            </a:fld>
            <a:endParaRPr lang="en-US" dirty="0">
              <a:solidFill>
                <a:prstClr val="black"/>
              </a:solidFill>
              <a:latin typeface="Lucida Sans Unicode"/>
            </a:endParaRPr>
          </a:p>
        </p:txBody>
      </p:sp>
      <p:graphicFrame>
        <p:nvGraphicFramePr>
          <p:cNvPr id="7" name="Table 6">
            <a:extLst>
              <a:ext uri="{FF2B5EF4-FFF2-40B4-BE49-F238E27FC236}">
                <a16:creationId xmlns:a16="http://schemas.microsoft.com/office/drawing/2014/main" id="{275DF48B-38AF-5CD5-1F50-0FECAB3CE174}"/>
              </a:ext>
            </a:extLst>
          </p:cNvPr>
          <p:cNvGraphicFramePr>
            <a:graphicFrameLocks noGrp="1"/>
          </p:cNvGraphicFramePr>
          <p:nvPr>
            <p:extLst>
              <p:ext uri="{D42A27DB-BD31-4B8C-83A1-F6EECF244321}">
                <p14:modId xmlns:p14="http://schemas.microsoft.com/office/powerpoint/2010/main" val="1051839945"/>
              </p:ext>
            </p:extLst>
          </p:nvPr>
        </p:nvGraphicFramePr>
        <p:xfrm>
          <a:off x="1981200" y="1066800"/>
          <a:ext cx="8458200" cy="4785182"/>
        </p:xfrm>
        <a:graphic>
          <a:graphicData uri="http://schemas.openxmlformats.org/drawingml/2006/table">
            <a:tbl>
              <a:tblPr/>
              <a:tblGrid>
                <a:gridCol w="1619085">
                  <a:extLst>
                    <a:ext uri="{9D8B030D-6E8A-4147-A177-3AD203B41FA5}">
                      <a16:colId xmlns:a16="http://schemas.microsoft.com/office/drawing/2014/main" val="1843149527"/>
                    </a:ext>
                  </a:extLst>
                </a:gridCol>
                <a:gridCol w="6839115">
                  <a:extLst>
                    <a:ext uri="{9D8B030D-6E8A-4147-A177-3AD203B41FA5}">
                      <a16:colId xmlns:a16="http://schemas.microsoft.com/office/drawing/2014/main" val="1720681848"/>
                    </a:ext>
                  </a:extLst>
                </a:gridCol>
              </a:tblGrid>
              <a:tr h="181948">
                <a:tc>
                  <a:txBody>
                    <a:bodyPr/>
                    <a:lstStyle/>
                    <a:p>
                      <a:pPr algn="ctr" rtl="0" fontAlgn="t"/>
                      <a:r>
                        <a:rPr kumimoji="0" lang="en-US" sz="1100" b="1" i="0" u="none" strike="noStrike" kern="1200" dirty="0">
                          <a:solidFill>
                            <a:srgbClr val="000000"/>
                          </a:solidFill>
                          <a:effectLst/>
                          <a:latin typeface="Arial" panose="020B0604020202020204" pitchFamily="34" charset="0"/>
                          <a:ea typeface="+mn-ea"/>
                          <a:cs typeface="+mn-cs"/>
                        </a:rPr>
                        <a:t>Enabler</a:t>
                      </a:r>
                    </a:p>
                  </a:txBody>
                  <a:tcPr marL="35537" marR="35537" marT="35537" marB="3553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t"/>
                      <a:r>
                        <a:rPr lang="en-US" sz="1100" b="1" i="0" u="none" strike="noStrike" dirty="0">
                          <a:solidFill>
                            <a:srgbClr val="000000"/>
                          </a:solidFill>
                          <a:effectLst/>
                          <a:latin typeface="Arial" panose="020B0604020202020204" pitchFamily="34" charset="0"/>
                        </a:rPr>
                        <a:t>Description</a:t>
                      </a:r>
                      <a:endParaRPr lang="en-US" sz="1100" dirty="0">
                        <a:effectLst/>
                      </a:endParaRPr>
                    </a:p>
                  </a:txBody>
                  <a:tcPr marL="35537" marR="35537" marT="35537" marB="3553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07385921"/>
                  </a:ext>
                </a:extLst>
              </a:tr>
              <a:tr h="446342">
                <a:tc>
                  <a:txBody>
                    <a:bodyPr/>
                    <a:lstStyle/>
                    <a:p>
                      <a:pPr rtl="0" fontAlgn="t"/>
                      <a:r>
                        <a:rPr lang="en-US" sz="900" b="0" i="0" u="none" strike="noStrike" dirty="0">
                          <a:solidFill>
                            <a:srgbClr val="000000"/>
                          </a:solidFill>
                          <a:effectLst/>
                          <a:latin typeface="Arial" panose="020B0604020202020204" pitchFamily="34" charset="0"/>
                        </a:rPr>
                        <a:t>Health Service Blueprint (HSB)-related tools</a:t>
                      </a:r>
                      <a:endParaRPr lang="en-US" sz="1200" dirty="0">
                        <a:effectLst/>
                      </a:endParaRPr>
                    </a:p>
                  </a:txBody>
                  <a:tcPr marL="35537" marR="35537" marT="35537" marB="3553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rtl="0" fontAlgn="t"/>
                      <a:r>
                        <a:rPr lang="en-US" sz="900" b="0" i="0" u="none" strike="noStrike" dirty="0">
                          <a:solidFill>
                            <a:srgbClr val="000000"/>
                          </a:solidFill>
                          <a:effectLst/>
                          <a:latin typeface="Arial" panose="020B0604020202020204" pitchFamily="34" charset="0"/>
                        </a:rPr>
                        <a:t>• e.g., in HSB framework; playing key role in </a:t>
                      </a:r>
                      <a:r>
                        <a:rPr lang="en-US" sz="900" b="0" i="0" u="sng" strike="noStrike" dirty="0">
                          <a:solidFill>
                            <a:srgbClr val="00B0F0"/>
                          </a:solidFill>
                          <a:effectLst/>
                          <a:latin typeface="Arial" panose="020B0604020202020204" pitchFamily="34" charset="0"/>
                          <a:hlinkClick r:id="rId2">
                            <a:extLst>
                              <a:ext uri="{A12FA001-AC4F-418D-AE19-62706E023703}">
                                <ahyp:hlinkClr xmlns:ahyp="http://schemas.microsoft.com/office/drawing/2018/hyperlinkcolor" val="tx"/>
                              </a:ext>
                            </a:extLst>
                          </a:hlinkClick>
                        </a:rPr>
                        <a:t>VA’s CKD care transformation efforts</a:t>
                      </a:r>
                      <a:r>
                        <a:rPr lang="en-US" sz="900" b="0" i="0" u="none" strike="noStrike" dirty="0">
                          <a:solidFill>
                            <a:srgbClr val="000000"/>
                          </a:solidFill>
                          <a:effectLst/>
                          <a:latin typeface="Arial" panose="020B0604020202020204" pitchFamily="34" charset="0"/>
                        </a:rPr>
                        <a:t>, </a:t>
                      </a:r>
                      <a:r>
                        <a:rPr lang="en-US" sz="900" b="0" i="0" u="sng" strike="noStrike" dirty="0">
                          <a:solidFill>
                            <a:srgbClr val="00B0F0"/>
                          </a:solidFill>
                          <a:effectLst/>
                          <a:latin typeface="Arial" panose="020B0604020202020204" pitchFamily="34" charset="0"/>
                          <a:hlinkClick r:id="rId3">
                            <a:extLst>
                              <a:ext uri="{A12FA001-AC4F-418D-AE19-62706E023703}">
                                <ahyp:hlinkClr xmlns:ahyp="http://schemas.microsoft.com/office/drawing/2018/hyperlinkcolor" val="tx"/>
                              </a:ext>
                            </a:extLst>
                          </a:hlinkClick>
                        </a:rPr>
                        <a:t>POLLC efforts</a:t>
                      </a:r>
                      <a:r>
                        <a:rPr lang="en-US" sz="900" b="0" i="0" u="none" strike="noStrike" dirty="0">
                          <a:solidFill>
                            <a:srgbClr val="000000"/>
                          </a:solidFill>
                          <a:effectLst/>
                          <a:latin typeface="Arial" panose="020B0604020202020204" pitchFamily="34" charset="0"/>
                        </a:rPr>
                        <a:t>; and work on HTN and other targets </a:t>
                      </a:r>
                      <a:endParaRPr lang="en-US" sz="1200" dirty="0">
                        <a:effectLst/>
                      </a:endParaRPr>
                    </a:p>
                  </a:txBody>
                  <a:tcPr marL="35537" marR="35537" marT="35537" marB="3553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67484903"/>
                  </a:ext>
                </a:extLst>
              </a:tr>
              <a:tr h="915427">
                <a:tc>
                  <a:txBody>
                    <a:bodyPr/>
                    <a:lstStyle/>
                    <a:p>
                      <a:pPr rtl="0" fontAlgn="t"/>
                      <a:r>
                        <a:rPr lang="en-US" sz="900" b="0" i="0" u="none" strike="noStrike" dirty="0">
                          <a:solidFill>
                            <a:srgbClr val="000000"/>
                          </a:solidFill>
                          <a:effectLst/>
                          <a:latin typeface="Arial" panose="020B0604020202020204" pitchFamily="34" charset="0"/>
                        </a:rPr>
                        <a:t>Learning Communities, supported by ACT’s Stakeholders </a:t>
                      </a:r>
                      <a:r>
                        <a:rPr lang="en-US" sz="900" b="1" i="0" u="none" strike="noStrike" dirty="0">
                          <a:solidFill>
                            <a:srgbClr val="000000"/>
                          </a:solidFill>
                          <a:effectLst/>
                          <a:latin typeface="Arial" panose="020B0604020202020204" pitchFamily="34" charset="0"/>
                        </a:rPr>
                        <a:t>Initiative Catalog</a:t>
                      </a:r>
                      <a:r>
                        <a:rPr lang="en-US" sz="900" b="0" i="0" u="none" strike="noStrike" dirty="0">
                          <a:solidFill>
                            <a:srgbClr val="000000"/>
                          </a:solidFill>
                          <a:effectLst/>
                          <a:latin typeface="Arial" panose="020B0604020202020204" pitchFamily="34" charset="0"/>
                        </a:rPr>
                        <a:t> (</a:t>
                      </a:r>
                      <a:r>
                        <a:rPr lang="en-US" sz="900" b="0" i="0" u="sng" strike="noStrike" dirty="0">
                          <a:solidFill>
                            <a:srgbClr val="00B0F0"/>
                          </a:solidFill>
                          <a:effectLst/>
                          <a:latin typeface="Arial" panose="020B0604020202020204" pitchFamily="34" charset="0"/>
                          <a:hlinkClick r:id="rId4">
                            <a:extLst>
                              <a:ext uri="{A12FA001-AC4F-418D-AE19-62706E023703}">
                                <ahyp:hlinkClr xmlns:ahyp="http://schemas.microsoft.com/office/drawing/2018/hyperlinkcolor" val="tx"/>
                              </a:ext>
                            </a:extLst>
                          </a:hlinkClick>
                        </a:rPr>
                        <a:t>intake form</a:t>
                      </a:r>
                      <a:r>
                        <a:rPr lang="en-US" sz="900" b="0" i="0" u="none" strike="noStrike" dirty="0">
                          <a:solidFill>
                            <a:schemeClr val="tx1"/>
                          </a:solidFill>
                          <a:effectLst/>
                          <a:latin typeface="Arial" panose="020B0604020202020204" pitchFamily="34" charset="0"/>
                        </a:rPr>
                        <a:t>, </a:t>
                      </a:r>
                      <a:r>
                        <a:rPr lang="en-US" sz="900" b="0" i="0" u="sng" strike="noStrike" dirty="0">
                          <a:solidFill>
                            <a:srgbClr val="00B0F0"/>
                          </a:solidFill>
                          <a:effectLst/>
                          <a:latin typeface="Arial" panose="020B0604020202020204" pitchFamily="34" charset="0"/>
                          <a:hlinkClick r:id="rId5">
                            <a:extLst>
                              <a:ext uri="{A12FA001-AC4F-418D-AE19-62706E023703}">
                                <ahyp:hlinkClr xmlns:ahyp="http://schemas.microsoft.com/office/drawing/2018/hyperlinkcolor" val="tx"/>
                              </a:ext>
                            </a:extLst>
                          </a:hlinkClick>
                        </a:rPr>
                        <a:t>results</a:t>
                      </a:r>
                      <a:r>
                        <a:rPr lang="en-US" sz="900" b="0" i="0" u="none" strike="noStrike" dirty="0">
                          <a:solidFill>
                            <a:srgbClr val="00B0F0"/>
                          </a:solidFill>
                          <a:effectLst/>
                          <a:latin typeface="Arial" panose="020B0604020202020204" pitchFamily="34" charset="0"/>
                        </a:rPr>
                        <a:t>) and </a:t>
                      </a:r>
                      <a:r>
                        <a:rPr lang="en-US" sz="900" b="0" i="0" u="sng" strike="noStrike" dirty="0">
                          <a:solidFill>
                            <a:srgbClr val="00B0F0"/>
                          </a:solidFill>
                          <a:effectLst/>
                          <a:latin typeface="Arial" panose="020B0604020202020204" pitchFamily="34" charset="0"/>
                          <a:hlinkClick r:id="rId6">
                            <a:extLst>
                              <a:ext uri="{A12FA001-AC4F-418D-AE19-62706E023703}">
                                <ahyp:hlinkClr xmlns:ahyp="http://schemas.microsoft.com/office/drawing/2018/hyperlinkcolor" val="tx"/>
                              </a:ext>
                            </a:extLst>
                          </a:hlinkClick>
                        </a:rPr>
                        <a:t>ACT Collaboration Whiteboard Template</a:t>
                      </a:r>
                      <a:endParaRPr lang="en-US" sz="1200" dirty="0">
                        <a:solidFill>
                          <a:srgbClr val="00B0F0"/>
                        </a:solidFill>
                        <a:effectLst/>
                      </a:endParaRPr>
                    </a:p>
                  </a:txBody>
                  <a:tcPr marL="35537" marR="35537" marT="35537" marB="3553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rtl="0" fontAlgn="t"/>
                      <a:r>
                        <a:rPr lang="en-US" sz="900" b="0" i="0" u="none" strike="noStrike" dirty="0">
                          <a:solidFill>
                            <a:srgbClr val="000000"/>
                          </a:solidFill>
                          <a:effectLst/>
                          <a:latin typeface="Arial" panose="020B0604020202020204" pitchFamily="34" charset="0"/>
                        </a:rPr>
                        <a:t>•The Pain-Opioid LHS Learning </a:t>
                      </a:r>
                      <a:r>
                        <a:rPr lang="en-US" sz="900" b="0" i="0" u="none" strike="noStrike" dirty="0">
                          <a:solidFill>
                            <a:srgbClr val="000000"/>
                          </a:solidFill>
                          <a:effectLst/>
                          <a:latin typeface="Arial" panose="020B0604020202020204" pitchFamily="34" charset="0"/>
                          <a:cs typeface="Arial" panose="020B0604020202020204" pitchFamily="34" charset="0"/>
                        </a:rPr>
                        <a:t>Community (</a:t>
                      </a:r>
                      <a:r>
                        <a:rPr lang="en-US" sz="900" dirty="0">
                          <a:solidFill>
                            <a:srgbClr val="00B0F0"/>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overview</a:t>
                      </a:r>
                      <a:r>
                        <a:rPr lang="en-US" sz="900" dirty="0">
                          <a:latin typeface="Arial" panose="020B0604020202020204" pitchFamily="34" charset="0"/>
                          <a:cs typeface="Arial" panose="020B0604020202020204" pitchFamily="34" charset="0"/>
                        </a:rPr>
                        <a:t>, </a:t>
                      </a:r>
                      <a:r>
                        <a:rPr lang="en-US" sz="900" dirty="0">
                          <a:solidFill>
                            <a:srgbClr val="00B0F0"/>
                          </a:solidFill>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summative webinar</a:t>
                      </a:r>
                      <a:r>
                        <a:rPr lang="en-US" sz="900" b="0" i="0" u="none" strike="noStrike" dirty="0">
                          <a:solidFill>
                            <a:srgbClr val="000000"/>
                          </a:solidFill>
                          <a:effectLst/>
                          <a:latin typeface="Arial" panose="020B0604020202020204" pitchFamily="34" charset="0"/>
                          <a:cs typeface="Arial" panose="020B0604020202020204" pitchFamily="34" charset="0"/>
                        </a:rPr>
                        <a:t>) is a foundation for target-focused learning communities ACT aims to foster, including leveraging other ACT enablers within and across these learning communities</a:t>
                      </a:r>
                    </a:p>
                    <a:p>
                      <a:pPr rtl="0" fontAlgn="t"/>
                      <a:r>
                        <a:rPr lang="en-US" sz="900" b="0" i="0" u="none" strike="noStrike" dirty="0">
                          <a:solidFill>
                            <a:srgbClr val="000000"/>
                          </a:solidFill>
                          <a:effectLst/>
                          <a:latin typeface="Arial" panose="020B0604020202020204" pitchFamily="34" charset="0"/>
                        </a:rPr>
                        <a:t>•initial catalog version has &gt;30 entries entries; VA shared catalog entry form with CKD stakeholders and many of the entries focus on that target</a:t>
                      </a:r>
                      <a:endParaRPr lang="en-US" sz="1200" dirty="0">
                        <a:effectLst/>
                      </a:endParaRPr>
                    </a:p>
                    <a:p>
                      <a:pPr rtl="0" fontAlgn="t"/>
                      <a:r>
                        <a:rPr lang="en-US" sz="900" b="0" i="0" u="none" strike="noStrike" dirty="0">
                          <a:solidFill>
                            <a:srgbClr val="000000"/>
                          </a:solidFill>
                          <a:effectLst/>
                          <a:latin typeface="Arial" panose="020B0604020202020204" pitchFamily="34" charset="0"/>
                        </a:rPr>
                        <a:t>•POLLC started using Collaboration Whiteboard before pausing to identify partners for regional performance improvement efforts; whiteboard use is under consideration for use by the Kidney Interagency Coordinating Committee and could be an engine for cross-fertilizing efforts above on care transformation across organizations. </a:t>
                      </a:r>
                      <a:endParaRPr lang="en-US" sz="1200" dirty="0">
                        <a:effectLst/>
                      </a:endParaRPr>
                    </a:p>
                  </a:txBody>
                  <a:tcPr marL="35537" marR="35537" marT="35537" marB="3553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78705332"/>
                  </a:ext>
                </a:extLst>
              </a:tr>
              <a:tr h="915427">
                <a:tc>
                  <a:txBody>
                    <a:bodyPr/>
                    <a:lstStyle/>
                    <a:p>
                      <a:pPr rtl="0" fontAlgn="t"/>
                      <a:r>
                        <a:rPr lang="en-US" sz="900" b="1" i="0" u="none" strike="noStrike" dirty="0">
                          <a:solidFill>
                            <a:srgbClr val="000000"/>
                          </a:solidFill>
                          <a:effectLst/>
                          <a:latin typeface="Arial" panose="020B0604020202020204" pitchFamily="34" charset="0"/>
                        </a:rPr>
                        <a:t>Engagement with leading EHR vendors </a:t>
                      </a:r>
                      <a:r>
                        <a:rPr lang="en-US" sz="900" b="0" i="0" u="none" strike="noStrike" dirty="0">
                          <a:solidFill>
                            <a:srgbClr val="000000"/>
                          </a:solidFill>
                          <a:effectLst/>
                          <a:latin typeface="Arial" panose="020B0604020202020204" pitchFamily="34" charset="0"/>
                        </a:rPr>
                        <a:t>(Epic, Oracle Health)</a:t>
                      </a:r>
                      <a:endParaRPr lang="en-US" sz="1200" dirty="0">
                        <a:effectLst/>
                      </a:endParaRPr>
                    </a:p>
                  </a:txBody>
                  <a:tcPr marL="35537" marR="35537" marT="35537" marB="3553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rtl="0" fontAlgn="t"/>
                      <a:r>
                        <a:rPr lang="en-US" sz="900" b="0" i="0" u="none" strike="noStrike" dirty="0">
                          <a:solidFill>
                            <a:srgbClr val="000000"/>
                          </a:solidFill>
                          <a:effectLst/>
                          <a:latin typeface="Arial" panose="020B0604020202020204" pitchFamily="34" charset="0"/>
                        </a:rPr>
                        <a:t>•physician informaticists with Epic and Oracle Health have played key roles in ACT-related learning communities (</a:t>
                      </a:r>
                      <a:r>
                        <a:rPr lang="en-US" sz="900" b="0" i="0" u="sng" strike="noStrike" dirty="0">
                          <a:solidFill>
                            <a:srgbClr val="00B0F0"/>
                          </a:solidFill>
                          <a:effectLst/>
                          <a:latin typeface="Arial" panose="020B0604020202020204" pitchFamily="34" charset="0"/>
                          <a:hlinkClick r:id="rId7">
                            <a:extLst>
                              <a:ext uri="{A12FA001-AC4F-418D-AE19-62706E023703}">
                                <ahyp:hlinkClr xmlns:ahyp="http://schemas.microsoft.com/office/drawing/2018/hyperlinkcolor" val="tx"/>
                              </a:ext>
                            </a:extLst>
                          </a:hlinkClick>
                        </a:rPr>
                        <a:t>POLLC</a:t>
                      </a:r>
                      <a:r>
                        <a:rPr lang="en-US" sz="900" b="0" i="0" u="none" strike="noStrike" dirty="0">
                          <a:solidFill>
                            <a:srgbClr val="000000"/>
                          </a:solidFill>
                          <a:effectLst/>
                          <a:latin typeface="Arial" panose="020B0604020202020204" pitchFamily="34" charset="0"/>
                        </a:rPr>
                        <a:t> and </a:t>
                      </a:r>
                      <a:r>
                        <a:rPr lang="en-US" sz="900" b="0" i="0" u="sng" strike="noStrike" dirty="0">
                          <a:solidFill>
                            <a:srgbClr val="00B0F0"/>
                          </a:solidFill>
                          <a:effectLst/>
                          <a:latin typeface="Arial" panose="020B0604020202020204" pitchFamily="34" charset="0"/>
                          <a:hlinkClick r:id="rId9">
                            <a:extLst>
                              <a:ext uri="{A12FA001-AC4F-418D-AE19-62706E023703}">
                                <ahyp:hlinkClr xmlns:ahyp="http://schemas.microsoft.com/office/drawing/2018/hyperlinkcolor" val="tx"/>
                              </a:ext>
                            </a:extLst>
                          </a:hlinkClick>
                        </a:rPr>
                        <a:t>SCD-TCIP</a:t>
                      </a:r>
                      <a:r>
                        <a:rPr lang="en-US" sz="900" b="0" i="0" u="none" strike="noStrike" dirty="0">
                          <a:solidFill>
                            <a:srgbClr val="000000"/>
                          </a:solidFill>
                          <a:effectLst/>
                          <a:latin typeface="Arial" panose="020B0604020202020204" pitchFamily="34" charset="0"/>
                        </a:rPr>
                        <a:t>) - e.g., developing </a:t>
                      </a:r>
                      <a:r>
                        <a:rPr lang="en-US" sz="900" b="0" i="0" u="sng" strike="noStrike" dirty="0">
                          <a:solidFill>
                            <a:srgbClr val="00B0F0"/>
                          </a:solidFill>
                          <a:effectLst/>
                          <a:latin typeface="Arial" panose="020B0604020202020204" pitchFamily="34" charset="0"/>
                          <a:hlinkClick r:id="rId10">
                            <a:extLst>
                              <a:ext uri="{A12FA001-AC4F-418D-AE19-62706E023703}">
                                <ahyp:hlinkClr xmlns:ahyp="http://schemas.microsoft.com/office/drawing/2018/hyperlinkcolor" val="tx"/>
                              </a:ext>
                            </a:extLst>
                          </a:hlinkClick>
                        </a:rPr>
                        <a:t>Care Gap Reports</a:t>
                      </a:r>
                      <a:r>
                        <a:rPr lang="en-US" sz="900" b="0" i="0" u="none" strike="noStrike" dirty="0">
                          <a:solidFill>
                            <a:srgbClr val="000000"/>
                          </a:solidFill>
                          <a:effectLst/>
                          <a:latin typeface="Arial" panose="020B0604020202020204" pitchFamily="34" charset="0"/>
                        </a:rPr>
                        <a:t> and related tools to make the appropriate decision/action easier (</a:t>
                      </a:r>
                      <a:r>
                        <a:rPr lang="en-US" sz="900" b="0" i="0" u="sng" strike="noStrike" dirty="0">
                          <a:solidFill>
                            <a:srgbClr val="00B0F0"/>
                          </a:solidFill>
                          <a:effectLst/>
                          <a:latin typeface="Arial" panose="020B0604020202020204" pitchFamily="34" charset="0"/>
                          <a:hlinkClick r:id="rId11">
                            <a:extLst>
                              <a:ext uri="{A12FA001-AC4F-418D-AE19-62706E023703}">
                                <ahyp:hlinkClr xmlns:ahyp="http://schemas.microsoft.com/office/drawing/2018/hyperlinkcolor" val="tx"/>
                              </a:ext>
                            </a:extLst>
                          </a:hlinkClick>
                        </a:rPr>
                        <a:t>ACT Care Gap Report Poster</a:t>
                      </a:r>
                      <a:r>
                        <a:rPr lang="en-US" sz="900" b="0" i="0" u="none" strike="noStrike" dirty="0">
                          <a:solidFill>
                            <a:srgbClr val="000000"/>
                          </a:solidFill>
                          <a:effectLst/>
                          <a:latin typeface="Arial" panose="020B0604020202020204" pitchFamily="34" charset="0"/>
                        </a:rPr>
                        <a:t>, </a:t>
                      </a:r>
                      <a:r>
                        <a:rPr lang="en-US" sz="900" b="0" i="0" u="sng" strike="noStrike" dirty="0">
                          <a:solidFill>
                            <a:srgbClr val="00B0F0"/>
                          </a:solidFill>
                          <a:effectLst/>
                          <a:latin typeface="Arial" panose="020B0604020202020204" pitchFamily="34" charset="0"/>
                          <a:hlinkClick r:id="rId12">
                            <a:extLst>
                              <a:ext uri="{A12FA001-AC4F-418D-AE19-62706E023703}">
                                <ahyp:hlinkClr xmlns:ahyp="http://schemas.microsoft.com/office/drawing/2018/hyperlinkcolor" val="tx"/>
                              </a:ext>
                            </a:extLst>
                          </a:hlinkClick>
                        </a:rPr>
                        <a:t>MCBK NA/2024</a:t>
                      </a:r>
                      <a:r>
                        <a:rPr lang="en-US" sz="900" b="0" i="0" u="none" strike="noStrike" dirty="0">
                          <a:solidFill>
                            <a:srgbClr val="000000"/>
                          </a:solidFill>
                          <a:effectLst/>
                          <a:latin typeface="Arial" panose="020B0604020202020204" pitchFamily="34" charset="0"/>
                        </a:rPr>
                        <a:t>). Through their engagement, ACT aims to foster platform-independent solutions that don’t require customized development for each target and EHR; ? populate </a:t>
                      </a:r>
                      <a:r>
                        <a:rPr lang="en-US" sz="900" b="0" i="0" u="sng" strike="noStrike" dirty="0">
                          <a:solidFill>
                            <a:srgbClr val="00B0F0"/>
                          </a:solidFill>
                          <a:effectLst/>
                          <a:latin typeface="Arial" panose="020B0604020202020204" pitchFamily="34" charset="0"/>
                          <a:hlinkClick r:id="rId13">
                            <a:extLst>
                              <a:ext uri="{A12FA001-AC4F-418D-AE19-62706E023703}">
                                <ahyp:hlinkClr xmlns:ahyp="http://schemas.microsoft.com/office/drawing/2018/hyperlinkcolor" val="tx"/>
                              </a:ext>
                            </a:extLst>
                          </a:hlinkClick>
                        </a:rPr>
                        <a:t>care transformation building blocks</a:t>
                      </a:r>
                      <a:r>
                        <a:rPr lang="en-US" sz="900" b="0" i="0" u="none" strike="noStrike" dirty="0">
                          <a:solidFill>
                            <a:srgbClr val="00B0F0"/>
                          </a:solidFill>
                          <a:effectLst/>
                          <a:latin typeface="Arial" panose="020B0604020202020204" pitchFamily="34" charset="0"/>
                        </a:rPr>
                        <a:t> </a:t>
                      </a:r>
                      <a:r>
                        <a:rPr lang="en-US" sz="900" b="0" i="0" u="none" strike="noStrike" dirty="0">
                          <a:solidFill>
                            <a:srgbClr val="000000"/>
                          </a:solidFill>
                          <a:effectLst/>
                          <a:latin typeface="Arial" panose="020B0604020202020204" pitchFamily="34" charset="0"/>
                        </a:rPr>
                        <a:t>with how to leverage EHRs to address transformation.</a:t>
                      </a:r>
                      <a:endParaRPr lang="en-US" sz="1200" dirty="0">
                        <a:effectLst/>
                      </a:endParaRPr>
                    </a:p>
                  </a:txBody>
                  <a:tcPr marL="35537" marR="35537" marT="35537" marB="3553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24295435"/>
                  </a:ext>
                </a:extLst>
              </a:tr>
              <a:tr h="821610">
                <a:tc>
                  <a:txBody>
                    <a:bodyPr/>
                    <a:lstStyle/>
                    <a:p>
                      <a:pPr rtl="0" fontAlgn="t"/>
                      <a:r>
                        <a:rPr lang="en-US" sz="900" b="1" i="0" u="none" strike="noStrike" dirty="0">
                          <a:solidFill>
                            <a:srgbClr val="000000"/>
                          </a:solidFill>
                          <a:effectLst/>
                          <a:latin typeface="Arial" panose="020B0604020202020204" pitchFamily="34" charset="0"/>
                        </a:rPr>
                        <a:t>Collaboration with HL7</a:t>
                      </a:r>
                      <a:r>
                        <a:rPr lang="en-US" sz="900" b="0" i="0" u="none" strike="noStrike" dirty="0">
                          <a:solidFill>
                            <a:srgbClr val="000000"/>
                          </a:solidFill>
                          <a:effectLst/>
                          <a:latin typeface="Arial" panose="020B0604020202020204" pitchFamily="34" charset="0"/>
                        </a:rPr>
                        <a:t>, especially </a:t>
                      </a:r>
                      <a:r>
                        <a:rPr lang="en-US" sz="900" b="0" i="0" u="sng" strike="noStrike" dirty="0">
                          <a:solidFill>
                            <a:srgbClr val="00B0F0"/>
                          </a:solidFill>
                          <a:effectLst/>
                          <a:latin typeface="Arial" panose="020B0604020202020204" pitchFamily="34" charset="0"/>
                          <a:hlinkClick r:id="rId14">
                            <a:extLst>
                              <a:ext uri="{A12FA001-AC4F-418D-AE19-62706E023703}">
                                <ahyp:hlinkClr xmlns:ahyp="http://schemas.microsoft.com/office/drawing/2018/hyperlinkcolor" val="tx"/>
                              </a:ext>
                            </a:extLst>
                          </a:hlinkClick>
                        </a:rPr>
                        <a:t>HL7’s LHS WG</a:t>
                      </a:r>
                      <a:endParaRPr lang="en-US" sz="1200" dirty="0">
                        <a:solidFill>
                          <a:srgbClr val="00B0F0"/>
                        </a:solidFill>
                        <a:effectLst/>
                      </a:endParaRPr>
                    </a:p>
                  </a:txBody>
                  <a:tcPr marL="35537" marR="35537" marT="35537" marB="3553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rtl="0" fontAlgn="t"/>
                      <a:r>
                        <a:rPr lang="en-US" sz="900" b="0" i="0" u="none" strike="noStrike" dirty="0">
                          <a:solidFill>
                            <a:srgbClr val="000000"/>
                          </a:solidFill>
                          <a:effectLst/>
                          <a:latin typeface="Arial" panose="020B0604020202020204" pitchFamily="34" charset="0"/>
                        </a:rPr>
                        <a:t>•ACT is supporting HL7’s LHS WG efforts to create a </a:t>
                      </a:r>
                      <a:r>
                        <a:rPr lang="en-US" sz="900" b="0" i="0" u="sng" strike="noStrike" dirty="0">
                          <a:solidFill>
                            <a:srgbClr val="00B0F0"/>
                          </a:solidFill>
                          <a:effectLst/>
                          <a:latin typeface="Arial" panose="020B0604020202020204" pitchFamily="34" charset="0"/>
                          <a:hlinkClick r:id="rId15">
                            <a:extLst>
                              <a:ext uri="{A12FA001-AC4F-418D-AE19-62706E023703}">
                                <ahyp:hlinkClr xmlns:ahyp="http://schemas.microsoft.com/office/drawing/2018/hyperlinkcolor" val="tx"/>
                              </a:ext>
                            </a:extLst>
                          </a:hlinkClick>
                        </a:rPr>
                        <a:t>Domain Analysis Model</a:t>
                      </a:r>
                      <a:r>
                        <a:rPr lang="en-US" sz="900" b="0" i="0" u="none" strike="noStrike" dirty="0">
                          <a:solidFill>
                            <a:srgbClr val="00B0F0"/>
                          </a:solidFill>
                          <a:effectLst/>
                          <a:latin typeface="Arial" panose="020B0604020202020204" pitchFamily="34" charset="0"/>
                        </a:rPr>
                        <a:t> </a:t>
                      </a:r>
                      <a:r>
                        <a:rPr lang="en-US" sz="900" b="0" i="0" u="none" strike="noStrike" dirty="0">
                          <a:solidFill>
                            <a:srgbClr val="000000"/>
                          </a:solidFill>
                          <a:effectLst/>
                          <a:latin typeface="Arial" panose="020B0604020202020204" pitchFamily="34" charset="0"/>
                        </a:rPr>
                        <a:t>that will help make information flow around the LHS cycle more computable and interoperable, which will be required to optimally advance care transformation/LHS efforts </a:t>
                      </a:r>
                      <a:endParaRPr lang="en-US" sz="1200" dirty="0">
                        <a:effectLst/>
                      </a:endParaRPr>
                    </a:p>
                    <a:p>
                      <a:pPr rtl="0" fontAlgn="t"/>
                      <a:r>
                        <a:rPr lang="en-US" sz="900" b="0" i="0" u="none" strike="noStrike" dirty="0">
                          <a:solidFill>
                            <a:srgbClr val="000000"/>
                          </a:solidFill>
                          <a:effectLst/>
                          <a:latin typeface="Arial" panose="020B0604020202020204" pitchFamily="34" charset="0"/>
                        </a:rPr>
                        <a:t>•HL7’s board chair and other active HL7 members are members of the ACT steering committee and are cultivating synergies between ACT activities and HL7’s standards development and implementation efforts</a:t>
                      </a:r>
                      <a:endParaRPr lang="en-US" sz="1200" dirty="0">
                        <a:effectLst/>
                      </a:endParaRPr>
                    </a:p>
                  </a:txBody>
                  <a:tcPr marL="35537" marR="35537" marT="35537" marB="3553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67120911"/>
                  </a:ext>
                </a:extLst>
              </a:tr>
              <a:tr h="633976">
                <a:tc>
                  <a:txBody>
                    <a:bodyPr/>
                    <a:lstStyle/>
                    <a:p>
                      <a:pPr rtl="0" fontAlgn="t"/>
                      <a:r>
                        <a:rPr lang="en-US" sz="900" b="0" i="0" u="none" strike="noStrike" dirty="0">
                          <a:solidFill>
                            <a:srgbClr val="000000"/>
                          </a:solidFill>
                          <a:effectLst/>
                          <a:latin typeface="Arial" panose="020B0604020202020204" pitchFamily="34" charset="0"/>
                        </a:rPr>
                        <a:t>Strong ACT Steering Committee </a:t>
                      </a:r>
                      <a:r>
                        <a:rPr lang="en-US" sz="900" b="1" i="0" u="none" strike="noStrike" dirty="0">
                          <a:solidFill>
                            <a:srgbClr val="000000"/>
                          </a:solidFill>
                          <a:effectLst/>
                          <a:latin typeface="Arial" panose="020B0604020202020204" pitchFamily="34" charset="0"/>
                        </a:rPr>
                        <a:t>engagement from leading patient partners/advisors</a:t>
                      </a:r>
                      <a:endParaRPr lang="en-US" sz="1200" b="1" dirty="0">
                        <a:effectLst/>
                      </a:endParaRPr>
                    </a:p>
                  </a:txBody>
                  <a:tcPr marL="35537" marR="35537" marT="35537" marB="3553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rtl="0" fontAlgn="t"/>
                      <a:r>
                        <a:rPr lang="en-US" sz="900" b="0" i="0" u="none" strike="noStrike" dirty="0">
                          <a:solidFill>
                            <a:srgbClr val="000000"/>
                          </a:solidFill>
                          <a:effectLst/>
                          <a:latin typeface="Arial" panose="020B0604020202020204" pitchFamily="34" charset="0"/>
                        </a:rPr>
                        <a:t>•e.g., drivers for the recent </a:t>
                      </a:r>
                      <a:r>
                        <a:rPr lang="en-US" sz="900" b="0" i="0" u="sng" strike="noStrike" dirty="0">
                          <a:solidFill>
                            <a:srgbClr val="00B0F0"/>
                          </a:solidFill>
                          <a:effectLst/>
                          <a:latin typeface="Arial" panose="020B0604020202020204" pitchFamily="34" charset="0"/>
                          <a:hlinkClick r:id="rId16">
                            <a:extLst>
                              <a:ext uri="{A12FA001-AC4F-418D-AE19-62706E023703}">
                                <ahyp:hlinkClr xmlns:ahyp="http://schemas.microsoft.com/office/drawing/2018/hyperlinkcolor" val="tx"/>
                              </a:ext>
                            </a:extLst>
                          </a:hlinkClick>
                        </a:rPr>
                        <a:t>Patient, Family, and Care Partner Advisor Living Toolkit</a:t>
                      </a:r>
                      <a:r>
                        <a:rPr lang="en-US" sz="900" b="0" i="0" u="none" strike="noStrike" dirty="0">
                          <a:solidFill>
                            <a:srgbClr val="00B0F0"/>
                          </a:solidFill>
                          <a:effectLst/>
                          <a:latin typeface="Arial" panose="020B0604020202020204" pitchFamily="34" charset="0"/>
                        </a:rPr>
                        <a:t> </a:t>
                      </a:r>
                      <a:r>
                        <a:rPr lang="en-US" sz="900" b="0" i="0" u="none" strike="noStrike" dirty="0">
                          <a:solidFill>
                            <a:srgbClr val="000000"/>
                          </a:solidFill>
                          <a:effectLst/>
                          <a:latin typeface="Arial" panose="020B0604020202020204" pitchFamily="34" charset="0"/>
                        </a:rPr>
                        <a:t>and the </a:t>
                      </a:r>
                      <a:r>
                        <a:rPr lang="en-US" sz="900" b="0" i="0" u="sng" strike="noStrike" dirty="0">
                          <a:solidFill>
                            <a:srgbClr val="00B0F0"/>
                          </a:solidFill>
                          <a:effectLst/>
                          <a:latin typeface="Arial" panose="020B0604020202020204" pitchFamily="34" charset="0"/>
                          <a:hlinkClick r:id="rId17">
                            <a:extLst>
                              <a:ext uri="{A12FA001-AC4F-418D-AE19-62706E023703}">
                                <ahyp:hlinkClr xmlns:ahyp="http://schemas.microsoft.com/office/drawing/2018/hyperlinkcolor" val="tx"/>
                              </a:ext>
                            </a:extLst>
                          </a:hlinkClick>
                        </a:rPr>
                        <a:t>Patient, Family and Caregiver Engagement</a:t>
                      </a:r>
                      <a:r>
                        <a:rPr lang="en-US" sz="900" b="0" i="0" u="none" strike="noStrike" dirty="0">
                          <a:solidFill>
                            <a:srgbClr val="00B0F0"/>
                          </a:solidFill>
                          <a:effectLst/>
                          <a:latin typeface="Arial" panose="020B0604020202020204" pitchFamily="34" charset="0"/>
                        </a:rPr>
                        <a:t> </a:t>
                      </a:r>
                      <a:r>
                        <a:rPr lang="en-US" sz="900" b="0" i="0" u="none" strike="noStrike" dirty="0">
                          <a:solidFill>
                            <a:srgbClr val="000000"/>
                          </a:solidFill>
                          <a:effectLst/>
                          <a:latin typeface="Arial" panose="020B0604020202020204" pitchFamily="34" charset="0"/>
                        </a:rPr>
                        <a:t>portion of the </a:t>
                      </a:r>
                      <a:r>
                        <a:rPr lang="en-US" sz="900" b="0" i="0" u="sng" strike="noStrike" dirty="0">
                          <a:solidFill>
                            <a:srgbClr val="00B0F0"/>
                          </a:solidFill>
                          <a:effectLst/>
                          <a:latin typeface="Arial" panose="020B0604020202020204" pitchFamily="34" charset="0"/>
                          <a:hlinkClick r:id="rId18">
                            <a:extLst>
                              <a:ext uri="{A12FA001-AC4F-418D-AE19-62706E023703}">
                                <ahyp:hlinkClr xmlns:ahyp="http://schemas.microsoft.com/office/drawing/2018/hyperlinkcolor" val="tx"/>
                              </a:ext>
                            </a:extLst>
                          </a:hlinkClick>
                        </a:rPr>
                        <a:t>ACTS LHS Concept Demonstration</a:t>
                      </a:r>
                      <a:r>
                        <a:rPr lang="en-US" sz="900" b="0" i="0" u="none" strike="noStrike" dirty="0">
                          <a:solidFill>
                            <a:srgbClr val="00B0F0"/>
                          </a:solidFill>
                          <a:effectLst/>
                          <a:latin typeface="Arial" panose="020B0604020202020204" pitchFamily="34" charset="0"/>
                        </a:rPr>
                        <a:t> </a:t>
                      </a:r>
                      <a:r>
                        <a:rPr lang="en-US" sz="900" b="0" i="0" u="none" strike="noStrike" dirty="0">
                          <a:solidFill>
                            <a:srgbClr val="000000"/>
                          </a:solidFill>
                          <a:effectLst/>
                          <a:latin typeface="Arial" panose="020B0604020202020204" pitchFamily="34" charset="0"/>
                        </a:rPr>
                        <a:t>ensuring that ACT activities are strongly patient-focused and leverage best practices for patient participation in all LHS cycle-related activities</a:t>
                      </a:r>
                      <a:endParaRPr lang="en-US" sz="1200" dirty="0">
                        <a:effectLst/>
                      </a:endParaRPr>
                    </a:p>
                  </a:txBody>
                  <a:tcPr marL="35537" marR="35537" marT="35537" marB="3553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54489783"/>
                  </a:ext>
                </a:extLst>
              </a:tr>
              <a:tr h="352525">
                <a:tc>
                  <a:txBody>
                    <a:bodyPr/>
                    <a:lstStyle/>
                    <a:p>
                      <a:pPr rtl="0" fontAlgn="t"/>
                      <a:r>
                        <a:rPr lang="en-US" sz="900" b="0" i="0" u="none" strike="noStrike" dirty="0">
                          <a:solidFill>
                            <a:srgbClr val="000000"/>
                          </a:solidFill>
                          <a:effectLst/>
                          <a:latin typeface="Arial" panose="020B0604020202020204" pitchFamily="34" charset="0"/>
                        </a:rPr>
                        <a:t>Work to </a:t>
                      </a:r>
                      <a:r>
                        <a:rPr lang="en-US" sz="900" b="1" i="0" u="none" strike="noStrike" dirty="0">
                          <a:solidFill>
                            <a:srgbClr val="000000"/>
                          </a:solidFill>
                          <a:effectLst/>
                          <a:latin typeface="Arial" panose="020B0604020202020204" pitchFamily="34" charset="0"/>
                        </a:rPr>
                        <a:t>Identify Care Gaps </a:t>
                      </a:r>
                      <a:r>
                        <a:rPr lang="en-US" sz="900" b="0" i="0" u="none" strike="noStrike" dirty="0">
                          <a:solidFill>
                            <a:srgbClr val="000000"/>
                          </a:solidFill>
                          <a:effectLst/>
                          <a:latin typeface="Arial" panose="020B0604020202020204" pitchFamily="34" charset="0"/>
                        </a:rPr>
                        <a:t>within and across targets</a:t>
                      </a:r>
                      <a:endParaRPr lang="en-US" sz="1200" dirty="0">
                        <a:effectLst/>
                      </a:endParaRPr>
                    </a:p>
                  </a:txBody>
                  <a:tcPr marL="35537" marR="35537" marT="35537" marB="3553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rtl="0" fontAlgn="t"/>
                      <a:r>
                        <a:rPr lang="en-US" sz="900" b="0" i="0" u="none" strike="noStrike" dirty="0">
                          <a:solidFill>
                            <a:srgbClr val="000000"/>
                          </a:solidFill>
                          <a:effectLst/>
                          <a:latin typeface="Arial" panose="020B0604020202020204" pitchFamily="34" charset="0"/>
                        </a:rPr>
                        <a:t>•e.g., see </a:t>
                      </a:r>
                      <a:r>
                        <a:rPr lang="en-US" sz="900" b="0" i="0" u="sng" strike="noStrike" dirty="0">
                          <a:solidFill>
                            <a:srgbClr val="00B0F0"/>
                          </a:solidFill>
                          <a:effectLst/>
                          <a:latin typeface="Arial" panose="020B0604020202020204" pitchFamily="34" charset="0"/>
                          <a:hlinkClick r:id="rId11">
                            <a:extLst>
                              <a:ext uri="{A12FA001-AC4F-418D-AE19-62706E023703}">
                                <ahyp:hlinkClr xmlns:ahyp="http://schemas.microsoft.com/office/drawing/2018/hyperlinkcolor" val="tx"/>
                              </a:ext>
                            </a:extLst>
                          </a:hlinkClick>
                        </a:rPr>
                        <a:t>this ACT poster</a:t>
                      </a:r>
                      <a:r>
                        <a:rPr lang="en-US" sz="900" b="0" i="0" u="none" strike="noStrike" dirty="0">
                          <a:solidFill>
                            <a:srgbClr val="00B0F0"/>
                          </a:solidFill>
                          <a:effectLst/>
                          <a:latin typeface="Arial" panose="020B0604020202020204" pitchFamily="34" charset="0"/>
                        </a:rPr>
                        <a:t> </a:t>
                      </a:r>
                      <a:r>
                        <a:rPr lang="en-US" sz="900" b="0" i="0" u="none" strike="noStrike" dirty="0">
                          <a:solidFill>
                            <a:srgbClr val="000000"/>
                          </a:solidFill>
                          <a:effectLst/>
                          <a:latin typeface="Arial" panose="020B0604020202020204" pitchFamily="34" charset="0"/>
                        </a:rPr>
                        <a:t>on ACT-related care gap report efforts presented at the MCBK North America chapter meeting 2/26/24</a:t>
                      </a:r>
                      <a:endParaRPr lang="en-US" sz="1200" dirty="0">
                        <a:effectLst/>
                      </a:endParaRPr>
                    </a:p>
                  </a:txBody>
                  <a:tcPr marL="35537" marR="35537" marT="35537" marB="3553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08161610"/>
                  </a:ext>
                </a:extLst>
              </a:tr>
              <a:tr h="258708">
                <a:tc>
                  <a:txBody>
                    <a:bodyPr/>
                    <a:lstStyle/>
                    <a:p>
                      <a:pPr rtl="0" fontAlgn="t"/>
                      <a:r>
                        <a:rPr lang="en-US" sz="900" b="0" i="0" u="none" strike="noStrike" dirty="0">
                          <a:solidFill>
                            <a:srgbClr val="000000"/>
                          </a:solidFill>
                          <a:effectLst/>
                          <a:latin typeface="Arial" panose="020B0604020202020204" pitchFamily="34" charset="0"/>
                        </a:rPr>
                        <a:t>Exploring ways to </a:t>
                      </a:r>
                      <a:r>
                        <a:rPr lang="en-US" sz="900" b="1" i="0" u="none" strike="noStrike" dirty="0">
                          <a:solidFill>
                            <a:srgbClr val="000000"/>
                          </a:solidFill>
                          <a:effectLst/>
                          <a:latin typeface="Arial" panose="020B0604020202020204" pitchFamily="34" charset="0"/>
                        </a:rPr>
                        <a:t>leverage NHS change work</a:t>
                      </a:r>
                      <a:endParaRPr lang="en-US" sz="1200" b="1" dirty="0">
                        <a:effectLst/>
                      </a:endParaRPr>
                    </a:p>
                  </a:txBody>
                  <a:tcPr marL="35537" marR="35537" marT="35537" marB="3553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rtl="0" fontAlgn="t"/>
                      <a:r>
                        <a:rPr lang="en-US" sz="900" b="0" i="0" u="sng" strike="noStrike" dirty="0">
                          <a:solidFill>
                            <a:srgbClr val="00B0F0"/>
                          </a:solidFill>
                          <a:effectLst/>
                          <a:latin typeface="Arial" panose="020B0604020202020204" pitchFamily="34" charset="0"/>
                          <a:hlinkClick r:id="rId19">
                            <a:extLst>
                              <a:ext uri="{A12FA001-AC4F-418D-AE19-62706E023703}">
                                <ahyp:hlinkClr xmlns:ahyp="http://schemas.microsoft.com/office/drawing/2018/hyperlinkcolor" val="tx"/>
                              </a:ext>
                            </a:extLst>
                          </a:hlinkClick>
                        </a:rPr>
                        <a:t>NHS Change Model</a:t>
                      </a:r>
                      <a:r>
                        <a:rPr lang="en-US" sz="900" b="0" i="0" u="none" strike="noStrike" dirty="0">
                          <a:solidFill>
                            <a:srgbClr val="000000"/>
                          </a:solidFill>
                          <a:effectLst/>
                          <a:latin typeface="Arial" panose="020B0604020202020204" pitchFamily="34" charset="0"/>
                        </a:rPr>
                        <a:t>; </a:t>
                      </a:r>
                      <a:r>
                        <a:rPr lang="en-US" sz="900" b="0" i="0" u="sng" strike="noStrike" dirty="0">
                          <a:solidFill>
                            <a:srgbClr val="00B0F0"/>
                          </a:solidFill>
                          <a:effectLst/>
                          <a:latin typeface="Arial" panose="020B0604020202020204" pitchFamily="34" charset="0"/>
                          <a:hlinkClick r:id="rId20">
                            <a:extLst>
                              <a:ext uri="{A12FA001-AC4F-418D-AE19-62706E023703}">
                                <ahyp:hlinkClr xmlns:ahyp="http://schemas.microsoft.com/office/drawing/2018/hyperlinkcolor" val="tx"/>
                              </a:ext>
                            </a:extLst>
                          </a:hlinkClick>
                        </a:rPr>
                        <a:t>Leading Large Scale Change</a:t>
                      </a:r>
                      <a:endParaRPr lang="en-US" sz="1200" dirty="0">
                        <a:solidFill>
                          <a:srgbClr val="00B0F0"/>
                        </a:solidFill>
                        <a:effectLst/>
                      </a:endParaRPr>
                    </a:p>
                  </a:txBody>
                  <a:tcPr marL="35537" marR="35537" marT="35537" marB="3553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65295480"/>
                  </a:ext>
                </a:extLst>
              </a:tr>
            </a:tbl>
          </a:graphicData>
        </a:graphic>
      </p:graphicFrame>
    </p:spTree>
    <p:extLst>
      <p:ext uri="{BB962C8B-B14F-4D97-AF65-F5344CB8AC3E}">
        <p14:creationId xmlns:p14="http://schemas.microsoft.com/office/powerpoint/2010/main" val="245106582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E891A-99D1-BBB7-A6AB-B2EF589382B9}"/>
              </a:ext>
            </a:extLst>
          </p:cNvPr>
          <p:cNvSpPr>
            <a:spLocks noGrp="1"/>
          </p:cNvSpPr>
          <p:nvPr>
            <p:ph type="title"/>
          </p:nvPr>
        </p:nvSpPr>
        <p:spPr>
          <a:xfrm>
            <a:off x="1676400" y="152400"/>
            <a:ext cx="8839200" cy="1143000"/>
          </a:xfrm>
        </p:spPr>
        <p:txBody>
          <a:bodyPr>
            <a:noAutofit/>
          </a:bodyPr>
          <a:lstStyle/>
          <a:p>
            <a:r>
              <a:rPr lang="en-US" sz="2800" dirty="0"/>
              <a:t>Workflow Reengineering Worksheet component: </a:t>
            </a:r>
            <a:r>
              <a:rPr lang="en-US" sz="2400" dirty="0"/>
              <a:t>Deep dive into desired future state, driven by current state, recommended practice</a:t>
            </a:r>
            <a:endParaRPr lang="en-US" sz="1000" dirty="0"/>
          </a:p>
        </p:txBody>
      </p:sp>
      <p:pic>
        <p:nvPicPr>
          <p:cNvPr id="12" name="Picture 11">
            <a:extLst>
              <a:ext uri="{FF2B5EF4-FFF2-40B4-BE49-F238E27FC236}">
                <a16:creationId xmlns:a16="http://schemas.microsoft.com/office/drawing/2014/main" id="{1411ECAC-A2B5-B243-5CA6-4C037D430C7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657600" y="1549628"/>
            <a:ext cx="7010400" cy="5308372"/>
          </a:xfrm>
          <a:prstGeom prst="rect">
            <a:avLst/>
          </a:prstGeom>
        </p:spPr>
      </p:pic>
      <p:sp>
        <p:nvSpPr>
          <p:cNvPr id="3" name="TextBox 2">
            <a:extLst>
              <a:ext uri="{FF2B5EF4-FFF2-40B4-BE49-F238E27FC236}">
                <a16:creationId xmlns:a16="http://schemas.microsoft.com/office/drawing/2014/main" id="{56387496-48F7-B8D5-2B94-2BC34853A7C3}"/>
              </a:ext>
            </a:extLst>
          </p:cNvPr>
          <p:cNvSpPr txBox="1"/>
          <p:nvPr/>
        </p:nvSpPr>
        <p:spPr>
          <a:xfrm>
            <a:off x="1354667" y="2887133"/>
            <a:ext cx="2116666" cy="1754326"/>
          </a:xfrm>
          <a:prstGeom prst="rect">
            <a:avLst/>
          </a:prstGeom>
          <a:noFill/>
        </p:spPr>
        <p:txBody>
          <a:bodyPr wrap="square" rtlCol="0">
            <a:spAutoFit/>
          </a:bodyPr>
          <a:lstStyle/>
          <a:p>
            <a:r>
              <a:rPr lang="en-US" i="1" dirty="0"/>
              <a:t>Small excerpt from one portion of an extensive Workflow Reengineering Worksheet Tool</a:t>
            </a:r>
          </a:p>
        </p:txBody>
      </p:sp>
      <p:sp>
        <p:nvSpPr>
          <p:cNvPr id="4" name="Slide Number Placeholder 1">
            <a:extLst>
              <a:ext uri="{FF2B5EF4-FFF2-40B4-BE49-F238E27FC236}">
                <a16:creationId xmlns:a16="http://schemas.microsoft.com/office/drawing/2014/main" id="{22745B04-4A91-38DE-F61A-C7F932770F14}"/>
              </a:ext>
            </a:extLst>
          </p:cNvPr>
          <p:cNvSpPr>
            <a:spLocks noGrp="1"/>
          </p:cNvSpPr>
          <p:nvPr>
            <p:ph type="sldNum" sz="quarter" idx="12"/>
          </p:nvPr>
        </p:nvSpPr>
        <p:spPr>
          <a:xfrm>
            <a:off x="11529696" y="6407945"/>
            <a:ext cx="487680" cy="365125"/>
          </a:xfrm>
        </p:spPr>
        <p:txBody>
          <a:bodyPr/>
          <a:lstStyle/>
          <a:p>
            <a:fld id="{D3A33D7C-B140-4FDD-A534-AAA09C8D9533}" type="slidenum">
              <a:rPr lang="en-US">
                <a:solidFill>
                  <a:prstClr val="black"/>
                </a:solidFill>
                <a:latin typeface="Lucida Sans Unicode"/>
              </a:rPr>
              <a:pPr/>
              <a:t>63</a:t>
            </a:fld>
            <a:endParaRPr lang="en-US" dirty="0">
              <a:solidFill>
                <a:prstClr val="black"/>
              </a:solidFill>
              <a:latin typeface="Lucida Sans Unicode"/>
            </a:endParaRPr>
          </a:p>
        </p:txBody>
      </p:sp>
    </p:spTree>
    <p:extLst>
      <p:ext uri="{BB962C8B-B14F-4D97-AF65-F5344CB8AC3E}">
        <p14:creationId xmlns:p14="http://schemas.microsoft.com/office/powerpoint/2010/main" val="13241091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392BE8F-F196-FABF-9153-667ABFAFE284}"/>
              </a:ext>
            </a:extLst>
          </p:cNvPr>
          <p:cNvSpPr>
            <a:spLocks noGrp="1"/>
          </p:cNvSpPr>
          <p:nvPr>
            <p:ph idx="1"/>
          </p:nvPr>
        </p:nvSpPr>
        <p:spPr>
          <a:xfrm>
            <a:off x="609600" y="1580185"/>
            <a:ext cx="10972800" cy="4525963"/>
          </a:xfrm>
        </p:spPr>
        <p:txBody>
          <a:bodyPr>
            <a:normAutofit/>
          </a:bodyPr>
          <a:lstStyle/>
          <a:p>
            <a:pPr>
              <a:spcBef>
                <a:spcPts val="0"/>
              </a:spcBef>
              <a:spcAft>
                <a:spcPts val="1200"/>
              </a:spcAft>
            </a:pPr>
            <a:r>
              <a:rPr lang="en-US" sz="2000" dirty="0">
                <a:latin typeface="Arial" panose="020B0604020202020204" pitchFamily="34" charset="0"/>
                <a:cs typeface="Arial" panose="020B0604020202020204" pitchFamily="34" charset="0"/>
              </a:rPr>
              <a:t>Less than ideal achievement of care goals</a:t>
            </a:r>
          </a:p>
          <a:p>
            <a:pPr lvl="1">
              <a:spcBef>
                <a:spcPts val="0"/>
              </a:spcBef>
              <a:spcAft>
                <a:spcPts val="1200"/>
              </a:spcAft>
            </a:pPr>
            <a:r>
              <a:rPr lang="en-US" sz="1800" dirty="0">
                <a:latin typeface="Arial" panose="020B0604020202020204" pitchFamily="34" charset="0"/>
                <a:cs typeface="Arial" panose="020B0604020202020204" pitchFamily="34" charset="0"/>
              </a:rPr>
              <a:t>Poor control of chronic disease with resulting preventable illness/costs</a:t>
            </a:r>
          </a:p>
          <a:p>
            <a:pPr>
              <a:spcBef>
                <a:spcPts val="0"/>
              </a:spcBef>
              <a:spcAft>
                <a:spcPts val="1200"/>
              </a:spcAft>
            </a:pPr>
            <a:r>
              <a:rPr lang="en-US" sz="2000" dirty="0">
                <a:latin typeface="Arial" panose="020B0604020202020204" pitchFamily="34" charset="0"/>
                <a:cs typeface="Arial" panose="020B0604020202020204" pitchFamily="34" charset="0"/>
              </a:rPr>
              <a:t>Care for aging population with increasing utilization in timely and patient-centered manner given limited resources</a:t>
            </a:r>
          </a:p>
          <a:p>
            <a:pPr lvl="1">
              <a:spcBef>
                <a:spcPts val="0"/>
              </a:spcBef>
              <a:spcAft>
                <a:spcPts val="1200"/>
              </a:spcAft>
            </a:pPr>
            <a:r>
              <a:rPr lang="en-US" sz="1800" dirty="0">
                <a:latin typeface="Arial" panose="020B0604020202020204" pitchFamily="34" charset="0"/>
                <a:cs typeface="Arial" panose="020B0604020202020204" pitchFamily="34" charset="0"/>
              </a:rPr>
              <a:t>Need more efficient strategies for managing chronic illness (including addressing root causes) than current encounter-driven approach</a:t>
            </a:r>
          </a:p>
          <a:p>
            <a:pPr>
              <a:spcBef>
                <a:spcPts val="0"/>
              </a:spcBef>
              <a:spcAft>
                <a:spcPts val="1200"/>
              </a:spcAft>
            </a:pPr>
            <a:r>
              <a:rPr lang="en-US" sz="2000" dirty="0">
                <a:latin typeface="Arial" panose="020B0604020202020204" pitchFamily="34" charset="0"/>
                <a:cs typeface="Arial" panose="020B0604020202020204" pitchFamily="34" charset="0"/>
              </a:rPr>
              <a:t>Increasing evidence, knowledge, guidance, and misinformation that relates to delivering effective care efficiently</a:t>
            </a:r>
          </a:p>
          <a:p>
            <a:pPr>
              <a:spcBef>
                <a:spcPts val="0"/>
              </a:spcBef>
              <a:spcAft>
                <a:spcPts val="1200"/>
              </a:spcAft>
            </a:pPr>
            <a:r>
              <a:rPr lang="en-US" sz="2000" dirty="0">
                <a:latin typeface="Arial" panose="020B0604020202020204" pitchFamily="34" charset="0"/>
                <a:cs typeface="Arial" panose="020B0604020202020204" pitchFamily="34" charset="0"/>
              </a:rPr>
              <a:t>Increasing demands for measuring care processes and outcomes causing increasing stress on providers – taking time away from valuable care for documentation, exacerbating burnout</a:t>
            </a:r>
          </a:p>
          <a:p>
            <a:pPr>
              <a:spcBef>
                <a:spcPts val="0"/>
              </a:spcBef>
              <a:spcAft>
                <a:spcPts val="1200"/>
              </a:spcAft>
            </a:pPr>
            <a:r>
              <a:rPr lang="en-US" sz="2000" dirty="0">
                <a:latin typeface="Arial" panose="020B0604020202020204" pitchFamily="34" charset="0"/>
                <a:cs typeface="Arial" panose="020B0604020202020204" pitchFamily="34" charset="0"/>
              </a:rPr>
              <a:t>Not using resources efficiently – e.g., people not working at the top of their qualifications </a:t>
            </a:r>
          </a:p>
          <a:p>
            <a:pPr marL="109728" indent="0">
              <a:buNone/>
            </a:pPr>
            <a:endParaRPr lang="en-US" sz="2400" dirty="0"/>
          </a:p>
          <a:p>
            <a:endParaRPr lang="en-US" dirty="0"/>
          </a:p>
        </p:txBody>
      </p:sp>
      <p:sp>
        <p:nvSpPr>
          <p:cNvPr id="3" name="Title 2">
            <a:extLst>
              <a:ext uri="{FF2B5EF4-FFF2-40B4-BE49-F238E27FC236}">
                <a16:creationId xmlns:a16="http://schemas.microsoft.com/office/drawing/2014/main" id="{E68C279A-CAEF-E4BC-F46D-088DCD46628E}"/>
              </a:ext>
            </a:extLst>
          </p:cNvPr>
          <p:cNvSpPr>
            <a:spLocks noGrp="1"/>
          </p:cNvSpPr>
          <p:nvPr>
            <p:ph type="title"/>
          </p:nvPr>
        </p:nvSpPr>
        <p:spPr/>
        <p:txBody>
          <a:bodyPr/>
          <a:lstStyle/>
          <a:p>
            <a:r>
              <a:rPr lang="en-US" dirty="0"/>
              <a:t>Examples of specific challenges</a:t>
            </a:r>
          </a:p>
        </p:txBody>
      </p:sp>
      <p:sp>
        <p:nvSpPr>
          <p:cNvPr id="4" name="Slide Number Placeholder 3">
            <a:extLst>
              <a:ext uri="{FF2B5EF4-FFF2-40B4-BE49-F238E27FC236}">
                <a16:creationId xmlns:a16="http://schemas.microsoft.com/office/drawing/2014/main" id="{BD569796-BA55-2B37-CAC0-01F972A009E5}"/>
              </a:ext>
            </a:extLst>
          </p:cNvPr>
          <p:cNvSpPr>
            <a:spLocks noGrp="1"/>
          </p:cNvSpPr>
          <p:nvPr>
            <p:ph type="sldNum" sz="quarter" idx="12"/>
          </p:nvPr>
        </p:nvSpPr>
        <p:spPr/>
        <p:txBody>
          <a:bodyPr/>
          <a:lstStyle/>
          <a:p>
            <a:fld id="{D3A33D7C-B140-4FDD-A534-AAA09C8D9533}" type="slidenum">
              <a:rPr lang="en-US" smtClean="0"/>
              <a:pPr/>
              <a:t>7</a:t>
            </a:fld>
            <a:endParaRPr lang="en-US" dirty="0"/>
          </a:p>
        </p:txBody>
      </p:sp>
    </p:spTree>
    <p:extLst>
      <p:ext uri="{BB962C8B-B14F-4D97-AF65-F5344CB8AC3E}">
        <p14:creationId xmlns:p14="http://schemas.microsoft.com/office/powerpoint/2010/main" val="31791377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4"/>
          <p:cNvSpPr txBox="1">
            <a:spLocks noGrp="1"/>
          </p:cNvSpPr>
          <p:nvPr>
            <p:ph type="title"/>
          </p:nvPr>
        </p:nvSpPr>
        <p:spPr>
          <a:xfrm>
            <a:off x="1835700" y="457200"/>
            <a:ext cx="8520600" cy="572700"/>
          </a:xfrm>
          <a:prstGeom prst="rect">
            <a:avLst/>
          </a:prstGeom>
        </p:spPr>
        <p:txBody>
          <a:bodyPr spcFirstLastPara="1" vert="horz" wrap="square" lIns="91425" tIns="91425" rIns="91425" bIns="91425" anchor="t" anchorCtr="0">
            <a:normAutofit fontScale="90000"/>
            <a:scene3d>
              <a:camera prst="orthographicFront"/>
              <a:lightRig rig="soft" dir="t"/>
            </a:scene3d>
            <a:sp3d prstMaterial="softEdge">
              <a:bevelT w="25400" h="25400"/>
            </a:sp3d>
          </a:bodyPr>
          <a:lstStyle/>
          <a:p>
            <a:r>
              <a:rPr lang="en" dirty="0"/>
              <a:t>Why we’re here - a root cause</a:t>
            </a:r>
            <a:endParaRPr dirty="0"/>
          </a:p>
        </p:txBody>
      </p:sp>
      <p:sp>
        <p:nvSpPr>
          <p:cNvPr id="127" name="Google Shape;127;p24"/>
          <p:cNvSpPr/>
          <p:nvPr/>
        </p:nvSpPr>
        <p:spPr>
          <a:xfrm rot="10800000" flipH="1">
            <a:off x="2673178" y="2093036"/>
            <a:ext cx="2705400" cy="923100"/>
          </a:xfrm>
          <a:prstGeom prst="curvedUpArrow">
            <a:avLst>
              <a:gd name="adj1" fmla="val 25000"/>
              <a:gd name="adj2" fmla="val 50000"/>
              <a:gd name="adj3"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28" name="Google Shape;128;p24"/>
          <p:cNvSpPr/>
          <p:nvPr/>
        </p:nvSpPr>
        <p:spPr>
          <a:xfrm rot="763" flipH="1">
            <a:off x="2650781" y="3915903"/>
            <a:ext cx="2705100" cy="837300"/>
          </a:xfrm>
          <a:prstGeom prst="curvedUpArrow">
            <a:avLst>
              <a:gd name="adj1" fmla="val 25000"/>
              <a:gd name="adj2" fmla="val 50000"/>
              <a:gd name="adj3"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29" name="Google Shape;129;p24"/>
          <p:cNvSpPr txBox="1"/>
          <p:nvPr/>
        </p:nvSpPr>
        <p:spPr>
          <a:xfrm>
            <a:off x="1905000" y="3302816"/>
            <a:ext cx="2262600" cy="461635"/>
          </a:xfrm>
          <a:prstGeom prst="rect">
            <a:avLst/>
          </a:prstGeom>
          <a:noFill/>
          <a:ln>
            <a:noFill/>
          </a:ln>
        </p:spPr>
        <p:txBody>
          <a:bodyPr spcFirstLastPara="1" wrap="square" lIns="91425" tIns="91425" rIns="91425" bIns="91425" anchor="t" anchorCtr="0">
            <a:spAutoFit/>
          </a:bodyPr>
          <a:lstStyle/>
          <a:p>
            <a:r>
              <a:rPr lang="en"/>
              <a:t>What We Know*</a:t>
            </a:r>
            <a:endParaRPr/>
          </a:p>
        </p:txBody>
      </p:sp>
      <p:sp>
        <p:nvSpPr>
          <p:cNvPr id="130" name="Google Shape;130;p24"/>
          <p:cNvSpPr txBox="1"/>
          <p:nvPr/>
        </p:nvSpPr>
        <p:spPr>
          <a:xfrm>
            <a:off x="4594688" y="3311566"/>
            <a:ext cx="2262600" cy="461635"/>
          </a:xfrm>
          <a:prstGeom prst="rect">
            <a:avLst/>
          </a:prstGeom>
          <a:noFill/>
          <a:ln>
            <a:noFill/>
          </a:ln>
        </p:spPr>
        <p:txBody>
          <a:bodyPr spcFirstLastPara="1" wrap="square" lIns="91425" tIns="91425" rIns="91425" bIns="91425" anchor="t" anchorCtr="0">
            <a:spAutoFit/>
          </a:bodyPr>
          <a:lstStyle/>
          <a:p>
            <a:r>
              <a:rPr lang="en"/>
              <a:t>What We Do**</a:t>
            </a:r>
            <a:endParaRPr/>
          </a:p>
        </p:txBody>
      </p:sp>
      <p:sp>
        <p:nvSpPr>
          <p:cNvPr id="131" name="Google Shape;131;p24"/>
          <p:cNvSpPr/>
          <p:nvPr/>
        </p:nvSpPr>
        <p:spPr>
          <a:xfrm>
            <a:off x="3624965" y="4203600"/>
            <a:ext cx="976800" cy="1130400"/>
          </a:xfrm>
          <a:prstGeom prst="mathMultiply">
            <a:avLst>
              <a:gd name="adj1" fmla="val 1105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solidFill>
                <a:srgbClr val="FF0000"/>
              </a:solidFill>
              <a:highlight>
                <a:srgbClr val="FF0000"/>
              </a:highlight>
            </a:endParaRPr>
          </a:p>
        </p:txBody>
      </p:sp>
      <p:sp>
        <p:nvSpPr>
          <p:cNvPr id="132" name="Google Shape;132;p24"/>
          <p:cNvSpPr/>
          <p:nvPr/>
        </p:nvSpPr>
        <p:spPr>
          <a:xfrm>
            <a:off x="3537507" y="1523363"/>
            <a:ext cx="976800" cy="1130400"/>
          </a:xfrm>
          <a:prstGeom prst="mathMultiply">
            <a:avLst>
              <a:gd name="adj1" fmla="val 1105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solidFill>
                <a:srgbClr val="FF0000"/>
              </a:solidFill>
              <a:highlight>
                <a:srgbClr val="FF0000"/>
              </a:highlight>
            </a:endParaRPr>
          </a:p>
        </p:txBody>
      </p:sp>
      <p:sp>
        <p:nvSpPr>
          <p:cNvPr id="133" name="Google Shape;133;p24"/>
          <p:cNvSpPr txBox="1"/>
          <p:nvPr/>
        </p:nvSpPr>
        <p:spPr>
          <a:xfrm>
            <a:off x="7086600" y="1828800"/>
            <a:ext cx="2743500" cy="2646848"/>
          </a:xfrm>
          <a:prstGeom prst="rect">
            <a:avLst/>
          </a:prstGeom>
          <a:noFill/>
          <a:ln>
            <a:noFill/>
          </a:ln>
        </p:spPr>
        <p:txBody>
          <a:bodyPr spcFirstLastPara="1" wrap="square" lIns="91425" tIns="91425" rIns="91425" bIns="91425" anchor="t" anchorCtr="0">
            <a:spAutoFit/>
          </a:bodyPr>
          <a:lstStyle/>
          <a:p>
            <a:r>
              <a:rPr lang="en" sz="2000" dirty="0">
                <a:latin typeface="Arial" panose="020B0604020202020204" pitchFamily="34" charset="0"/>
                <a:cs typeface="Arial" panose="020B0604020202020204" pitchFamily="34" charset="0"/>
              </a:rPr>
              <a:t>* e.g., in 2018, US spent $194B on health/medical R&amp;D</a:t>
            </a:r>
            <a:endParaRPr sz="2000" dirty="0">
              <a:latin typeface="Arial" panose="020B0604020202020204" pitchFamily="34" charset="0"/>
              <a:cs typeface="Arial" panose="020B0604020202020204" pitchFamily="34" charset="0"/>
            </a:endParaRPr>
          </a:p>
          <a:p>
            <a:endParaRPr sz="2000" dirty="0">
              <a:latin typeface="Arial" panose="020B0604020202020204" pitchFamily="34" charset="0"/>
              <a:cs typeface="Arial" panose="020B0604020202020204" pitchFamily="34" charset="0"/>
            </a:endParaRPr>
          </a:p>
          <a:p>
            <a:r>
              <a:rPr lang="en" sz="2000" dirty="0">
                <a:latin typeface="Arial" panose="020B0604020202020204" pitchFamily="34" charset="0"/>
                <a:cs typeface="Arial" panose="020B0604020202020204" pitchFamily="34" charset="0"/>
              </a:rPr>
              <a:t>** e.g., US has worse health outcomes of developed countries and spends the most</a:t>
            </a:r>
            <a:endParaRPr sz="2000" dirty="0">
              <a:latin typeface="Arial" panose="020B0604020202020204" pitchFamily="34" charset="0"/>
              <a:cs typeface="Arial" panose="020B0604020202020204" pitchFamily="34" charset="0"/>
            </a:endParaRPr>
          </a:p>
        </p:txBody>
      </p:sp>
      <p:sp>
        <p:nvSpPr>
          <p:cNvPr id="134" name="Google Shape;134;p24"/>
          <p:cNvSpPr txBox="1"/>
          <p:nvPr/>
        </p:nvSpPr>
        <p:spPr>
          <a:xfrm>
            <a:off x="5075637" y="5312528"/>
            <a:ext cx="5029200" cy="800189"/>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r>
              <a:rPr lang="en" sz="2000" dirty="0">
                <a:solidFill>
                  <a:srgbClr val="0000FF"/>
                </a:solidFill>
                <a:latin typeface="Arial" panose="020B0604020202020204" pitchFamily="34" charset="0"/>
                <a:cs typeface="Arial" panose="020B0604020202020204" pitchFamily="34" charset="0"/>
              </a:rPr>
              <a:t>No organization or country has figured out how robustly create this ‘virtuous cycle’!</a:t>
            </a:r>
            <a:endParaRPr sz="2000" dirty="0">
              <a:solidFill>
                <a:srgbClr val="0000FF"/>
              </a:solidFill>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A3EEDAB4-ABD3-CDCA-6A18-7277CFBBFB0C}"/>
              </a:ext>
            </a:extLst>
          </p:cNvPr>
          <p:cNvSpPr>
            <a:spLocks noGrp="1"/>
          </p:cNvSpPr>
          <p:nvPr>
            <p:ph type="sldNum" idx="12"/>
          </p:nvPr>
        </p:nvSpPr>
        <p:spPr/>
        <p:txBody>
          <a:bodyPr/>
          <a:lstStyle/>
          <a:p>
            <a:fld id="{00000000-1234-1234-1234-123412341234}" type="slidenum">
              <a:rPr lang="en" smtClean="0"/>
              <a:pPr/>
              <a:t>8</a:t>
            </a:fld>
            <a:endParaRPr lang="e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C01FBDA-8BFB-6B91-F711-B00F53511084}"/>
              </a:ext>
            </a:extLst>
          </p:cNvPr>
          <p:cNvSpPr>
            <a:spLocks noGrp="1"/>
          </p:cNvSpPr>
          <p:nvPr>
            <p:ph type="title"/>
          </p:nvPr>
        </p:nvSpPr>
        <p:spPr/>
        <p:txBody>
          <a:bodyPr/>
          <a:lstStyle/>
          <a:p>
            <a:r>
              <a:rPr lang="en-US" dirty="0"/>
              <a:t>What this means for you/us</a:t>
            </a:r>
          </a:p>
        </p:txBody>
      </p:sp>
      <p:graphicFrame>
        <p:nvGraphicFramePr>
          <p:cNvPr id="7" name="Content Placeholder 6">
            <a:extLst>
              <a:ext uri="{FF2B5EF4-FFF2-40B4-BE49-F238E27FC236}">
                <a16:creationId xmlns:a16="http://schemas.microsoft.com/office/drawing/2014/main" id="{63420A78-338E-7757-680B-597325DC756F}"/>
              </a:ext>
            </a:extLst>
          </p:cNvPr>
          <p:cNvGraphicFramePr>
            <a:graphicFrameLocks noGrp="1"/>
          </p:cNvGraphicFramePr>
          <p:nvPr>
            <p:ph idx="1"/>
            <p:extLst>
              <p:ext uri="{D42A27DB-BD31-4B8C-83A1-F6EECF244321}">
                <p14:modId xmlns:p14="http://schemas.microsoft.com/office/powerpoint/2010/main" val="3638572720"/>
              </p:ext>
            </p:extLst>
          </p:nvPr>
        </p:nvGraphicFramePr>
        <p:xfrm>
          <a:off x="838200" y="2654681"/>
          <a:ext cx="10515600" cy="29495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a:extLst>
              <a:ext uri="{FF2B5EF4-FFF2-40B4-BE49-F238E27FC236}">
                <a16:creationId xmlns:a16="http://schemas.microsoft.com/office/drawing/2014/main" id="{CE6CD367-6BF6-4552-79DD-E8C759EA63DE}"/>
              </a:ext>
            </a:extLst>
          </p:cNvPr>
          <p:cNvSpPr txBox="1"/>
          <p:nvPr/>
        </p:nvSpPr>
        <p:spPr>
          <a:xfrm>
            <a:off x="6278880" y="6121697"/>
            <a:ext cx="5766816" cy="461665"/>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Braithwaite, J. et al. BMC Medicine, 2020. </a:t>
            </a:r>
            <a:r>
              <a:rPr lang="en-US" sz="1200" dirty="0">
                <a:solidFill>
                  <a:srgbClr val="00B0F0"/>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The three numbers you need to know about healthcare: the 60-30-10 Challenge</a:t>
            </a:r>
            <a:r>
              <a:rPr lang="en-US" sz="1200" dirty="0">
                <a:solidFill>
                  <a:srgbClr val="00B0F0"/>
                </a:solidFill>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[assertion supported by other studies]</a:t>
            </a:r>
            <a:endParaRPr lang="en-US" sz="1400" dirty="0"/>
          </a:p>
        </p:txBody>
      </p:sp>
      <p:sp>
        <p:nvSpPr>
          <p:cNvPr id="3" name="Slide Number Placeholder 3">
            <a:extLst>
              <a:ext uri="{FF2B5EF4-FFF2-40B4-BE49-F238E27FC236}">
                <a16:creationId xmlns:a16="http://schemas.microsoft.com/office/drawing/2014/main" id="{7BC89F54-D99A-14C4-FF37-1571AF01B4C6}"/>
              </a:ext>
            </a:extLst>
          </p:cNvPr>
          <p:cNvSpPr>
            <a:spLocks noGrp="1"/>
          </p:cNvSpPr>
          <p:nvPr>
            <p:ph type="sldNum" sz="quarter" idx="12"/>
          </p:nvPr>
        </p:nvSpPr>
        <p:spPr>
          <a:xfrm>
            <a:off x="11529696" y="6407945"/>
            <a:ext cx="487680" cy="365125"/>
          </a:xfrm>
        </p:spPr>
        <p:txBody>
          <a:bodyPr/>
          <a:lstStyle/>
          <a:p>
            <a:fld id="{D3A33D7C-B140-4FDD-A534-AAA09C8D9533}" type="slidenum">
              <a:rPr lang="en-US" smtClean="0"/>
              <a:pPr/>
              <a:t>9</a:t>
            </a:fld>
            <a:endParaRPr lang="en-US" dirty="0"/>
          </a:p>
        </p:txBody>
      </p:sp>
      <p:sp>
        <p:nvSpPr>
          <p:cNvPr id="4" name="TextBox 3">
            <a:extLst>
              <a:ext uri="{FF2B5EF4-FFF2-40B4-BE49-F238E27FC236}">
                <a16:creationId xmlns:a16="http://schemas.microsoft.com/office/drawing/2014/main" id="{B5EC15C8-30EE-7748-A78D-89323051989A}"/>
              </a:ext>
            </a:extLst>
          </p:cNvPr>
          <p:cNvSpPr txBox="1"/>
          <p:nvPr/>
        </p:nvSpPr>
        <p:spPr>
          <a:xfrm>
            <a:off x="219456" y="1710246"/>
            <a:ext cx="11797920" cy="553998"/>
          </a:xfrm>
          <a:prstGeom prst="rect">
            <a:avLst/>
          </a:prstGeom>
          <a:noFill/>
        </p:spPr>
        <p:txBody>
          <a:bodyPr wrap="square" rtlCol="0">
            <a:spAutoFit/>
          </a:bodyPr>
          <a:lstStyle/>
          <a:p>
            <a:r>
              <a:rPr lang="en-US" sz="3000" b="1" dirty="0">
                <a:solidFill>
                  <a:srgbClr val="FF0000"/>
                </a:solidFill>
                <a:latin typeface="Arial" panose="020B0604020202020204" pitchFamily="34" charset="0"/>
                <a:cs typeface="Arial" panose="020B0604020202020204" pitchFamily="34" charset="0"/>
              </a:rPr>
              <a:t>We’re not (and for decades haven’t been) getting the best care!</a:t>
            </a:r>
          </a:p>
        </p:txBody>
      </p:sp>
    </p:spTree>
    <p:extLst>
      <p:ext uri="{BB962C8B-B14F-4D97-AF65-F5344CB8AC3E}">
        <p14:creationId xmlns:p14="http://schemas.microsoft.com/office/powerpoint/2010/main" val="973181591"/>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extLst>
    <a:ext uri="{05A4C25C-085E-4340-85A3-A5531E510DB2}">
      <thm15:themeFamily xmlns:thm15="http://schemas.microsoft.com/office/thememl/2012/main" name="LPHI Clinical Seminar on CDS - 10 3 12- final" id="{7E607CED-FA6F-974B-A7D5-C78DE94DDD61}" vid="{A3A56CEE-E0E6-D745-A871-6C16693519A2}"/>
    </a:ext>
  </a:extLst>
</a:theme>
</file>

<file path=ppt/theme/theme3.xml><?xml version="1.0" encoding="utf-8"?>
<a:theme xmlns:a="http://schemas.openxmlformats.org/drawingml/2006/main" name="JPA Master PowerPoint">
  <a:themeElements>
    <a:clrScheme name="Custom 14">
      <a:dk1>
        <a:sysClr val="windowText" lastClr="000000"/>
      </a:dk1>
      <a:lt1>
        <a:sysClr val="window" lastClr="FFFFFF"/>
      </a:lt1>
      <a:dk2>
        <a:srgbClr val="404040"/>
      </a:dk2>
      <a:lt2>
        <a:srgbClr val="E1E1E1"/>
      </a:lt2>
      <a:accent1>
        <a:srgbClr val="CB333B"/>
      </a:accent1>
      <a:accent2>
        <a:srgbClr val="A2AAAD"/>
      </a:accent2>
      <a:accent3>
        <a:srgbClr val="000000"/>
      </a:accent3>
      <a:accent4>
        <a:srgbClr val="F2A900"/>
      </a:accent4>
      <a:accent5>
        <a:srgbClr val="440099"/>
      </a:accent5>
      <a:accent6>
        <a:srgbClr val="872651"/>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cene3d>
          <a:camera prst="orthographicFront">
            <a:rot lat="0" lon="0" rev="0"/>
          </a:camera>
          <a:lightRig rig="threePt" dir="t">
            <a:rot lat="0" lon="0" rev="1200000"/>
          </a:lightRig>
        </a:scene3d>
        <a:sp3d/>
      </a:spPr>
      <a:bodyPr lIns="91440" tIns="91440" bIns="91440" rtlCol="0" anchor="t"/>
      <a:lstStyle>
        <a:defPPr algn="ctr">
          <a:defRPr sz="1200" dirty="0" err="1" smtClean="0">
            <a:solidFill>
              <a:srgbClr val="FFFFFF"/>
            </a:solidFill>
            <a:latin typeface="Roboto Regular"/>
            <a:cs typeface="Roboto Regular"/>
          </a:defRPr>
        </a:defPPr>
      </a:lstStyle>
      <a:style>
        <a:lnRef idx="0">
          <a:schemeClr val="lt1">
            <a:hueOff val="0"/>
            <a:satOff val="0"/>
            <a:lumOff val="0"/>
            <a:alphaOff val="0"/>
          </a:schemeClr>
        </a:lnRef>
        <a:fillRef idx="3">
          <a:scrgbClr r="0" g="0" b="0"/>
        </a:fillRef>
        <a:effectRef idx="3">
          <a:scrgbClr r="0" g="0" b="0"/>
        </a:effectRef>
        <a:fontRef idx="minor">
          <a:schemeClr val="lt1"/>
        </a:fontRef>
      </a: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9" charset="0"/>
            <a:ea typeface="ＭＳ Ｐゴシック" pitchFamily="-109" charset="-128"/>
            <a:cs typeface="ＭＳ Ｐゴシック" pitchFamily="-109"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60572</TotalTime>
  <Words>5794</Words>
  <Application>Microsoft Macintosh PowerPoint</Application>
  <PresentationFormat>Widescreen</PresentationFormat>
  <Paragraphs>682</Paragraphs>
  <Slides>63</Slides>
  <Notes>36</Notes>
  <HiddenSlides>0</HiddenSlides>
  <MMClips>0</MMClips>
  <ScaleCrop>false</ScaleCrop>
  <HeadingPairs>
    <vt:vector size="6" baseType="variant">
      <vt:variant>
        <vt:lpstr>Fonts Used</vt:lpstr>
      </vt:variant>
      <vt:variant>
        <vt:i4>17</vt:i4>
      </vt:variant>
      <vt:variant>
        <vt:lpstr>Theme</vt:lpstr>
      </vt:variant>
      <vt:variant>
        <vt:i4>4</vt:i4>
      </vt:variant>
      <vt:variant>
        <vt:lpstr>Slide Titles</vt:lpstr>
      </vt:variant>
      <vt:variant>
        <vt:i4>63</vt:i4>
      </vt:variant>
    </vt:vector>
  </HeadingPairs>
  <TitlesOfParts>
    <vt:vector size="84" baseType="lpstr">
      <vt:lpstr>Aptos</vt:lpstr>
      <vt:lpstr>Aptos Display</vt:lpstr>
      <vt:lpstr>Arial</vt:lpstr>
      <vt:lpstr>Calibri</vt:lpstr>
      <vt:lpstr>Calibri Light</vt:lpstr>
      <vt:lpstr>Century Gothic</vt:lpstr>
      <vt:lpstr>Courier New</vt:lpstr>
      <vt:lpstr>Lucida Sans</vt:lpstr>
      <vt:lpstr>Lucida Sans Unicode</vt:lpstr>
      <vt:lpstr>Roboto</vt:lpstr>
      <vt:lpstr>Roboto Regular</vt:lpstr>
      <vt:lpstr>Tahoma</vt:lpstr>
      <vt:lpstr>Times New Roman</vt:lpstr>
      <vt:lpstr>Verdana</vt:lpstr>
      <vt:lpstr>Wingdings</vt:lpstr>
      <vt:lpstr>Wingdings 2</vt:lpstr>
      <vt:lpstr>Wingdings 3</vt:lpstr>
      <vt:lpstr>Office Theme</vt:lpstr>
      <vt:lpstr>Concourse</vt:lpstr>
      <vt:lpstr>JPA Master PowerPoint</vt:lpstr>
      <vt:lpstr>1_Office Theme</vt:lpstr>
      <vt:lpstr>Collaborating to Accelerate Care Transformation, Learning Health Systems, and Realizing Your Goals</vt:lpstr>
      <vt:lpstr>Deck aim/outline</vt:lpstr>
      <vt:lpstr>Outreach executive summary</vt:lpstr>
      <vt:lpstr>Your strategic initiatives and challenges</vt:lpstr>
      <vt:lpstr>ACT Context, Origin, Foundations</vt:lpstr>
      <vt:lpstr>ACT context: widespread, pressing healthcare challenges</vt:lpstr>
      <vt:lpstr>Examples of specific challenges</vt:lpstr>
      <vt:lpstr>Why we’re here - a root cause</vt:lpstr>
      <vt:lpstr>What this means for you/us</vt:lpstr>
      <vt:lpstr>Emerging solution consensus: need learning health systems to achieve Quintuple Aim…</vt:lpstr>
      <vt:lpstr>ACT origins</vt:lpstr>
      <vt:lpstr>Accelerating Care Transformation (ACT) Initiative [Launched November 2023*]</vt:lpstr>
      <vt:lpstr>ACT Steering Committee* (seed members)</vt:lpstr>
      <vt:lpstr>ACT builds on 2 decades of leadership, collaboration</vt:lpstr>
      <vt:lpstr>Foundations for ACT methods / tools:  Clinical Decision Support 5 Rights</vt:lpstr>
      <vt:lpstr>Foundations for ACT methods / tools:  HIMSS guidebooks on improving outcomes</vt:lpstr>
      <vt:lpstr>Foundations for ACT methods / tools:  US Gov’t guidance on care transformation</vt:lpstr>
      <vt:lpstr>Foundations for ACT methods / tools:  Care transformation learning community</vt:lpstr>
      <vt:lpstr>ACT Approach</vt:lpstr>
      <vt:lpstr>ACT supports activities needed to improve outcomes and strengthen Learning Health Systems</vt:lpstr>
      <vt:lpstr>ACT support: implement, refine, scale care transformation &amp; LHSs while strengthening partners’ business performance</vt:lpstr>
      <vt:lpstr>Transformation activities ACT supports (via Transformation Playbooks, facilitation, collaborations)</vt:lpstr>
      <vt:lpstr>  ACT Cornerstones:  Workflow Reengineering Framework, Worksheets, and Related Tools</vt:lpstr>
      <vt:lpstr>Cross-cutting framework for workflow reengineering</vt:lpstr>
      <vt:lpstr>Workflow Reengineering Worksheets (WRWs) – A cornerstone of the Transformation Playbooks</vt:lpstr>
      <vt:lpstr>Four steps in using Workflow Reengineering Worksheets to improve care processes and outcomes</vt:lpstr>
      <vt:lpstr>  Step 1: What are we trying to improve? Document goals, current performance, and success measures   </vt:lpstr>
      <vt:lpstr> Step 2: Ensure stakeholders consider performance drivers / opportunities to achieve goals  </vt:lpstr>
      <vt:lpstr>Step 3: The heart of the analysis work:  Using the Workflow Reengineering Worksheet tables, document:</vt:lpstr>
      <vt:lpstr>What is recommended practice for the target?  An excerpt from the generic template</vt:lpstr>
      <vt:lpstr>PowerPoint Presentation</vt:lpstr>
      <vt:lpstr>Target-specific change packages with ‘recommended practice’  Based on the ACT framework can be leveraged or created</vt:lpstr>
      <vt:lpstr>Excerpts of tables from Workflow Reengineering Worksheet for documenting current and future state</vt:lpstr>
      <vt:lpstr>Step 4: Implement improvements; enhance workflow</vt:lpstr>
      <vt:lpstr>Project Description Template for cultivating synergies across initiatives / organizations</vt:lpstr>
      <vt:lpstr>Collaboration Whiteboard: Reengineering framework fosters collaboration across stakeholder groups / initiatives</vt:lpstr>
      <vt:lpstr>ACT Care Transformation Initiative Catalog</vt:lpstr>
      <vt:lpstr>ACT ‘Network’ – Identify and connect key transformation ‘people/puzzle pieces’</vt:lpstr>
      <vt:lpstr>Applying ACT Workflow Reengineering frameworks, methods, tool, collaborations</vt:lpstr>
      <vt:lpstr>ACT Collaborations and Partnerships</vt:lpstr>
      <vt:lpstr>PowerPoint Presentation</vt:lpstr>
      <vt:lpstr>‘Test Kitchens’ for implementing, refining, scaling ACT value proposition</vt:lpstr>
      <vt:lpstr>Improving health in Pima County: proposed approach</vt:lpstr>
      <vt:lpstr>Other care transformation/LHS initiatives in various stages of leveraging ACT offerings</vt:lpstr>
      <vt:lpstr>Sample ACT collaboration opportunities</vt:lpstr>
      <vt:lpstr>Ways to leverage ACT in your work</vt:lpstr>
      <vt:lpstr>Brainstorm </vt:lpstr>
      <vt:lpstr>Appendix Slides</vt:lpstr>
      <vt:lpstr>Future Vision from ACTS that ACT is Driving Progress Toward</vt:lpstr>
      <vt:lpstr>Imagine a world where…</vt:lpstr>
      <vt:lpstr>Future patient experience</vt:lpstr>
      <vt:lpstr>Future care team experience</vt:lpstr>
      <vt:lpstr>Future Care Delivery Organization Experience</vt:lpstr>
      <vt:lpstr>Future society experience</vt:lpstr>
      <vt:lpstr>Additional Information on ACT Precurors and Foundations</vt:lpstr>
      <vt:lpstr>ACTS future vision requires efficient flow around LHS cycle</vt:lpstr>
      <vt:lpstr>Knowledge ecosystem tooling needed to optimize LHS flow, outcomes</vt:lpstr>
      <vt:lpstr>ACTS 10-year roadmap: activities</vt:lpstr>
      <vt:lpstr>Stakeholder engagement towards future vision</vt:lpstr>
      <vt:lpstr>Additional Information about ACT Offerings</vt:lpstr>
      <vt:lpstr>PowerPoint Presentation</vt:lpstr>
      <vt:lpstr>ACT enablers [earlier draft]</vt:lpstr>
      <vt:lpstr>Workflow Reengineering Worksheet component: Deep dive into desired future state, driven by current state, recommended practice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Sue Lacey Bryant</dc:creator>
  <cp:lastModifiedBy>Jerry Osheroff</cp:lastModifiedBy>
  <cp:revision>351</cp:revision>
  <dcterms:created xsi:type="dcterms:W3CDTF">2025-03-27T12:32:26Z</dcterms:created>
  <dcterms:modified xsi:type="dcterms:W3CDTF">2026-05-19T18:09:32Z</dcterms:modified>
</cp:coreProperties>
</file>