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6"/>
  </p:notesMasterIdLst>
  <p:sldIdLst>
    <p:sldId id="256" r:id="rId2"/>
    <p:sldId id="498" r:id="rId3"/>
    <p:sldId id="467" r:id="rId4"/>
    <p:sldId id="586" r:id="rId5"/>
    <p:sldId id="587" r:id="rId6"/>
    <p:sldId id="523" r:id="rId7"/>
    <p:sldId id="589" r:id="rId8"/>
    <p:sldId id="590" r:id="rId9"/>
    <p:sldId id="591" r:id="rId10"/>
    <p:sldId id="592" r:id="rId11"/>
    <p:sldId id="593" r:id="rId12"/>
    <p:sldId id="594" r:id="rId13"/>
    <p:sldId id="600" r:id="rId14"/>
    <p:sldId id="541" r:id="rId15"/>
  </p:sldIdLst>
  <p:sldSz cx="10693400" cy="756126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49">
          <p15:clr>
            <a:srgbClr val="A4A3A4"/>
          </p15:clr>
        </p15:guide>
        <p15:guide id="2" orient="horz" pos="557">
          <p15:clr>
            <a:srgbClr val="A4A3A4"/>
          </p15:clr>
        </p15:guide>
        <p15:guide id="3" pos="3320" userDrawn="1">
          <p15:clr>
            <a:srgbClr val="A4A3A4"/>
          </p15:clr>
        </p15:guide>
        <p15:guide id="4" pos="2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武大郎" initials="武大郎" lastIdx="1" clrIdx="0">
    <p:extLst>
      <p:ext uri="{19B8F6BF-5375-455C-9EA6-DF929625EA0E}">
        <p15:presenceInfo xmlns:p15="http://schemas.microsoft.com/office/powerpoint/2012/main" userId="武大郎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33CC33"/>
    <a:srgbClr val="0000FF"/>
    <a:srgbClr val="00CC00"/>
    <a:srgbClr val="FF0066"/>
    <a:srgbClr val="0099CC"/>
    <a:srgbClr val="00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847" autoAdjust="0"/>
    <p:restoredTop sz="87527" autoAdjust="0"/>
  </p:normalViewPr>
  <p:slideViewPr>
    <p:cSldViewPr showGuides="1">
      <p:cViewPr varScale="1">
        <p:scale>
          <a:sx n="64" d="100"/>
          <a:sy n="64" d="100"/>
        </p:scale>
        <p:origin x="106" y="89"/>
      </p:cViewPr>
      <p:guideLst>
        <p:guide orient="horz" pos="4349"/>
        <p:guide orient="horz" pos="557"/>
        <p:guide pos="3320"/>
        <p:guide pos="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0" tIns="45416" rIns="90830" bIns="45416" numCol="1" anchor="t" anchorCtr="0" compatLnSpc="1">
            <a:prstTxWarp prst="textNoShape">
              <a:avLst/>
            </a:prstTxWarp>
          </a:bodyPr>
          <a:lstStyle>
            <a:lvl1pPr defTabSz="90805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0" tIns="45416" rIns="90830" bIns="45416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8350" y="744538"/>
            <a:ext cx="52641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0" tIns="45416" rIns="90830" bIns="454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0" tIns="45416" rIns="90830" bIns="45416" numCol="1" anchor="b" anchorCtr="0" compatLnSpc="1">
            <a:prstTxWarp prst="textNoShape">
              <a:avLst/>
            </a:prstTxWarp>
          </a:bodyPr>
          <a:lstStyle>
            <a:lvl1pPr defTabSz="90805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0" tIns="45416" rIns="90830" bIns="45416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658A1B9-D402-4995-B775-BD191A95E26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0974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很多人花很多時間忙於模型間的搭配公差  詢問之下也說不出所以然 特別是這些公差沒有定義的標準時 而是人為的習慣 這些人為的習慣有時和心情有關 造成沒有制度規範以及後進無法依循</a:t>
            </a:r>
            <a:endParaRPr lang="en-US" altLang="zh-TW" dirty="0"/>
          </a:p>
          <a:p>
            <a:endParaRPr lang="en-US" altLang="zh-TW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如果是這樣你將會有以下的災難產生</a:t>
            </a:r>
            <a:endParaRPr lang="en-US" altLang="zh-TW" dirty="0"/>
          </a:p>
          <a:p>
            <a:endParaRPr lang="en-US" altLang="zh-TW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災難</a:t>
            </a:r>
            <a:r>
              <a:rPr lang="en-US" altLang="zh-TW" dirty="0"/>
              <a:t>1</a:t>
            </a:r>
            <a:r>
              <a:rPr lang="zh-TW" altLang="en-US" dirty="0"/>
              <a:t> 在工程圖定義公差是不對的</a:t>
            </a:r>
            <a:endParaRPr lang="en-US" altLang="zh-TW" dirty="0"/>
          </a:p>
          <a:p>
            <a:endParaRPr lang="en-US" altLang="zh-TW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在工程圖定義公差 必須回到組合件確認模型間的搭配情形 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材質的不同公差定義也會不同 例如 </a:t>
            </a:r>
            <a:r>
              <a:rPr lang="en-US" altLang="zh-TW" dirty="0" err="1"/>
              <a:t>SS400</a:t>
            </a:r>
            <a:r>
              <a:rPr lang="zh-TW" altLang="en-US" dirty="0"/>
              <a:t>軸心棒與黃銅環與</a:t>
            </a:r>
            <a:r>
              <a:rPr lang="en-US" altLang="zh-TW" dirty="0" err="1"/>
              <a:t>POM</a:t>
            </a:r>
            <a:r>
              <a:rPr lang="zh-TW" altLang="en-US" dirty="0"/>
              <a:t>環的搭配公差就會不同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重點是 當你還在組合件尋找模型間的材質時 這時你已經開始創造災難 因為你在重新定義公差</a:t>
            </a:r>
            <a:endParaRPr lang="en-US" altLang="zh-TW" dirty="0"/>
          </a:p>
          <a:p>
            <a:endParaRPr lang="en-US" altLang="zh-TW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災難</a:t>
            </a:r>
            <a:r>
              <a:rPr lang="en-US" altLang="zh-TW" dirty="0"/>
              <a:t>2</a:t>
            </a:r>
            <a:r>
              <a:rPr lang="zh-TW" altLang="en-US" dirty="0"/>
              <a:t> 重新定義公差</a:t>
            </a:r>
            <a:endParaRPr lang="en-US" altLang="zh-TW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    公差一定有習慣性地給法 例如</a:t>
            </a:r>
            <a:r>
              <a:rPr lang="en-US" altLang="zh-TW" dirty="0"/>
              <a:t>:</a:t>
            </a:r>
            <a:r>
              <a:rPr lang="zh-TW" altLang="en-US" dirty="0"/>
              <a:t>升降柱與升降座之間的搭配已經有可以抄 何必再重新定義</a:t>
            </a:r>
            <a:endParaRPr lang="en-US" altLang="zh-TW" dirty="0"/>
          </a:p>
          <a:p>
            <a:r>
              <a:rPr lang="zh-TW" altLang="en-US" dirty="0"/>
              <a:t>當你還在懷疑 這些公差好像先前有類似的範例可以依循 這時你也在創造災難  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因為類似範例有很多種 每一種範例公差都不一樣時你怎麼決定 </a:t>
            </a:r>
            <a:endParaRPr lang="en-US" altLang="zh-TW" dirty="0"/>
          </a:p>
          <a:p>
            <a:endParaRPr lang="en-US" altLang="zh-TW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災難</a:t>
            </a:r>
            <a:r>
              <a:rPr lang="en-US" altLang="zh-TW" dirty="0"/>
              <a:t>3</a:t>
            </a:r>
            <a:r>
              <a:rPr lang="zh-TW" altLang="en-US" dirty="0"/>
              <a:t> 每天公差都會不一樣</a:t>
            </a:r>
            <a:endParaRPr lang="en-US" altLang="zh-TW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 昨天下的公差 今天再修一次 表面感覺會比較嚴格  這是猶豫不決的開始 心裡其實是恐慌的</a:t>
            </a:r>
            <a:endParaRPr lang="en-US" altLang="zh-TW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災難</a:t>
            </a:r>
            <a:r>
              <a:rPr lang="en-US" altLang="zh-TW" dirty="0"/>
              <a:t>4</a:t>
            </a:r>
            <a:r>
              <a:rPr lang="zh-TW" altLang="en-US" dirty="0"/>
              <a:t> 沒有定義公差制度 </a:t>
            </a:r>
            <a:endParaRPr lang="en-US" altLang="zh-TW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r>
              <a:rPr lang="zh-TW" altLang="en-US" dirty="0"/>
              <a:t>公差在公司有一定的標準或習慣  只是公司有沒有把公差定義為設計制度 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如果有非常恭喜</a:t>
            </a:r>
            <a:r>
              <a:rPr lang="en-US" altLang="zh-TW" dirty="0"/>
              <a:t>:</a:t>
            </a:r>
            <a:r>
              <a:rPr lang="zh-TW" altLang="en-US" dirty="0"/>
              <a:t>你們是怎麼做 每人私下勤做筆記 紀錄 軸承與軸承座搭配時 軸承座公差為 </a:t>
            </a:r>
            <a:r>
              <a:rPr lang="en-US" altLang="zh-TW" dirty="0"/>
              <a:t>+0.0015?</a:t>
            </a:r>
          </a:p>
          <a:p>
            <a:endParaRPr lang="en-US" altLang="zh-TW" dirty="0"/>
          </a:p>
          <a:p>
            <a:r>
              <a:rPr lang="zh-TW" altLang="en-US" dirty="0"/>
              <a:t>如果沒有天下大亂  原本會賺錢變成不會賺錢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災難</a:t>
            </a:r>
            <a:r>
              <a:rPr lang="en-US" altLang="zh-TW" dirty="0"/>
              <a:t>5</a:t>
            </a:r>
            <a:r>
              <a:rPr lang="zh-TW" altLang="en-US" dirty="0"/>
              <a:t>不需要定公差的也訂下公差</a:t>
            </a:r>
            <a:endParaRPr lang="en-US" altLang="zh-TW" dirty="0"/>
          </a:p>
          <a:p>
            <a:r>
              <a:rPr lang="zh-TW" altLang="en-US" dirty="0"/>
              <a:t> </a:t>
            </a:r>
            <a:endParaRPr lang="en-US" altLang="zh-TW" dirty="0"/>
          </a:p>
          <a:p>
            <a:r>
              <a:rPr lang="zh-TW" altLang="en-US" dirty="0"/>
              <a:t>  應該要想辦法不需要公差的設計 而不是胡亂每個地方都下公差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58A1B9-D402-4995-B775-BD191A95E266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5225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http://baike.soso.com/v1275302.htm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58A1B9-D402-4995-B775-BD191A95E266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6394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http://baike.soso.com/v1275302.htm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58A1B9-D402-4995-B775-BD191A95E266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0139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http://baike.soso.com/v1275302.htm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58A1B9-D402-4995-B775-BD191A95E266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0573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http://baike.soso.com/v1275302.htm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58A1B9-D402-4995-B775-BD191A95E266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6160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http://baike.soso.com/v1275302.htm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58A1B9-D402-4995-B775-BD191A95E266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6902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http://baike.soso.com/v1275302.htm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58A1B9-D402-4995-B775-BD191A95E266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468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http://baike.soso.com/v1275302.htm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58A1B9-D402-4995-B775-BD191A95E266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0022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http://baike.soso.com/v1275302.htm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58A1B9-D402-4995-B775-BD191A95E266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454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6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0">
        <p:pull/>
      </p:transition>
    </mc:Choice>
    <mc:Fallback xmlns="">
      <p:transition advTm="6000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 txBox="1">
            <a:spLocks noChangeArrowheads="1"/>
          </p:cNvSpPr>
          <p:nvPr userDrawn="1"/>
        </p:nvSpPr>
        <p:spPr>
          <a:xfrm>
            <a:off x="88900" y="7045325"/>
            <a:ext cx="914399" cy="300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fld id="{038630E6-9768-4EA1-B3E1-E333B35FCF1B}" type="slidenum">
              <a:rPr lang="en-US" altLang="zh-TW" sz="2000" b="1" smtClean="0">
                <a:solidFill>
                  <a:srgbClr val="FF0000"/>
                </a:solidFill>
                <a:latin typeface="Arial" pitchFamily="34" charset="0"/>
              </a:rPr>
              <a:pPr algn="ctr">
                <a:defRPr/>
              </a:pPr>
              <a:t>‹#›</a:t>
            </a:fld>
            <a:r>
              <a:rPr lang="en-US" altLang="zh-TW" sz="2000" b="1">
                <a:solidFill>
                  <a:srgbClr val="FF0000"/>
                </a:solidFill>
                <a:latin typeface="Arial" pitchFamily="34" charset="0"/>
              </a:rPr>
              <a:t>/13</a:t>
            </a:r>
            <a:endParaRPr lang="en-US" altLang="zh-TW" sz="2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293" y="6799755"/>
            <a:ext cx="1471346" cy="68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 userDrawn="1"/>
        </p:nvSpPr>
        <p:spPr>
          <a:xfrm>
            <a:off x="317500" y="-181769"/>
            <a:ext cx="1005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800" b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細圓體(P)" pitchFamily="34" charset="-120"/>
                <a:ea typeface="華康細圓體(P)" pitchFamily="34" charset="-120"/>
              </a:rPr>
              <a:t>優化設計與驗證</a:t>
            </a:r>
            <a:r>
              <a:rPr lang="zh-TW" altLang="en-US" sz="4800" b="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細圓體(P)" pitchFamily="34" charset="-120"/>
                <a:ea typeface="華康細圓體(P)" pitchFamily="34" charset="-120"/>
              </a:rPr>
              <a:t>以［</a:t>
            </a:r>
            <a:r>
              <a:rPr lang="zh-TW" altLang="en-US" sz="4800" b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細圓體(P)" pitchFamily="34" charset="-120"/>
                <a:ea typeface="華康細圓體(P)" pitchFamily="34" charset="-120"/>
              </a:rPr>
              <a:t>材質</a:t>
            </a:r>
            <a:r>
              <a:rPr lang="zh-TW" altLang="en-US" sz="4800" b="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細圓體(P)" pitchFamily="34" charset="-120"/>
                <a:ea typeface="華康細圓體(P)" pitchFamily="34" charset="-120"/>
              </a:rPr>
              <a:t>］為代表</a:t>
            </a:r>
            <a:endParaRPr lang="zh-TW" altLang="en-US" sz="4800" b="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mc:AlternateContent xmlns:mc="http://schemas.openxmlformats.org/markup-compatibility/2006" xmlns:p14="http://schemas.microsoft.com/office/powerpoint/2010/main">
    <mc:Choice Requires="p14">
      <p:transition p14:dur="10" advTm="60000">
        <p:pull/>
      </p:transition>
    </mc:Choice>
    <mc:Fallback xmlns="">
      <p:transition advTm="60000">
        <p:pull/>
      </p:transition>
    </mc:Fallback>
  </mc:AlternateContent>
  <p:txStyles>
    <p:titleStyle>
      <a:lvl1pPr algn="l" defTabSz="995363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E42B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995363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E42B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l" defTabSz="995363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E42B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l" defTabSz="995363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E42B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l" defTabSz="995363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E42B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l" defTabSz="995363" rtl="0" fontAlgn="base">
        <a:spcBef>
          <a:spcPct val="0"/>
        </a:spcBef>
        <a:spcAft>
          <a:spcPct val="0"/>
        </a:spcAft>
        <a:defRPr sz="3900" b="1">
          <a:solidFill>
            <a:srgbClr val="E42B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l" defTabSz="995363" rtl="0" fontAlgn="base">
        <a:spcBef>
          <a:spcPct val="0"/>
        </a:spcBef>
        <a:spcAft>
          <a:spcPct val="0"/>
        </a:spcAft>
        <a:defRPr sz="3900" b="1">
          <a:solidFill>
            <a:srgbClr val="E42B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l" defTabSz="995363" rtl="0" fontAlgn="base">
        <a:spcBef>
          <a:spcPct val="0"/>
        </a:spcBef>
        <a:spcAft>
          <a:spcPct val="0"/>
        </a:spcAft>
        <a:defRPr sz="3900" b="1">
          <a:solidFill>
            <a:srgbClr val="E42B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l" defTabSz="995363" rtl="0" fontAlgn="base">
        <a:spcBef>
          <a:spcPct val="0"/>
        </a:spcBef>
        <a:spcAft>
          <a:spcPct val="0"/>
        </a:spcAft>
        <a:defRPr sz="3900" b="1">
          <a:solidFill>
            <a:srgbClr val="E42B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241300" indent="-241300" algn="l" defTabSz="995363" rtl="0" eaLnBrk="0" fontAlgn="base" hangingPunct="0">
        <a:spcBef>
          <a:spcPct val="20000"/>
        </a:spcBef>
        <a:spcAft>
          <a:spcPct val="0"/>
        </a:spcAft>
        <a:buClr>
          <a:srgbClr val="E42B00"/>
        </a:buClr>
        <a:buSzPct val="80000"/>
        <a:buChar char="•"/>
        <a:defRPr sz="3000">
          <a:solidFill>
            <a:srgbClr val="000066"/>
          </a:solidFill>
          <a:latin typeface="+mn-lt"/>
          <a:ea typeface="+mn-ea"/>
          <a:cs typeface="+mn-cs"/>
        </a:defRPr>
      </a:lvl1pPr>
      <a:lvl2pPr marL="685800" indent="-319088" algn="l" defTabSz="995363" rtl="0" eaLnBrk="0" fontAlgn="base" hangingPunct="0">
        <a:spcBef>
          <a:spcPct val="20000"/>
        </a:spcBef>
        <a:spcAft>
          <a:spcPct val="0"/>
        </a:spcAft>
        <a:buClr>
          <a:srgbClr val="E42B00"/>
        </a:buClr>
        <a:buSzPct val="80000"/>
        <a:buChar char="–"/>
        <a:defRPr sz="2900">
          <a:solidFill>
            <a:srgbClr val="000066"/>
          </a:solidFill>
          <a:latin typeface="+mn-lt"/>
        </a:defRPr>
      </a:lvl2pPr>
      <a:lvl3pPr marL="1065213" indent="-254000" algn="l" defTabSz="995363" rtl="0" eaLnBrk="0" fontAlgn="base" hangingPunct="0">
        <a:spcBef>
          <a:spcPct val="20000"/>
        </a:spcBef>
        <a:spcAft>
          <a:spcPct val="0"/>
        </a:spcAft>
        <a:buClr>
          <a:srgbClr val="E42B00"/>
        </a:buClr>
        <a:buSzPct val="80000"/>
        <a:buChar char="•"/>
        <a:defRPr sz="2700">
          <a:solidFill>
            <a:srgbClr val="000066"/>
          </a:solidFill>
          <a:latin typeface="+mn-lt"/>
        </a:defRPr>
      </a:lvl3pPr>
      <a:lvl4pPr marL="1493838" indent="-303213" algn="l" defTabSz="995363" rtl="0" eaLnBrk="0" fontAlgn="base" hangingPunct="0">
        <a:spcBef>
          <a:spcPct val="20000"/>
        </a:spcBef>
        <a:spcAft>
          <a:spcPct val="0"/>
        </a:spcAft>
        <a:buClr>
          <a:srgbClr val="E42B00"/>
        </a:buClr>
        <a:buSzPct val="80000"/>
        <a:buChar char="–"/>
        <a:defRPr sz="2400">
          <a:solidFill>
            <a:srgbClr val="000066"/>
          </a:solidFill>
          <a:latin typeface="+mn-lt"/>
        </a:defRPr>
      </a:lvl4pPr>
      <a:lvl5pPr marL="1803400" indent="-184150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000066"/>
          </a:solidFill>
          <a:latin typeface="+mn-lt"/>
        </a:defRPr>
      </a:lvl5pPr>
      <a:lvl6pPr marL="2260600" indent="-184150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000066"/>
          </a:solidFill>
          <a:latin typeface="+mn-lt"/>
        </a:defRPr>
      </a:lvl6pPr>
      <a:lvl7pPr marL="2717800" indent="-184150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000066"/>
          </a:solidFill>
          <a:latin typeface="+mn-lt"/>
        </a:defRPr>
      </a:lvl7pPr>
      <a:lvl8pPr marL="3175000" indent="-184150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000066"/>
          </a:solidFill>
          <a:latin typeface="+mn-lt"/>
        </a:defRPr>
      </a:lvl8pPr>
      <a:lvl9pPr marL="3632200" indent="-184150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000066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3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olidworks.org.tw/forum.php?mod=viewthread&amp;tid=27490&amp;extra=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gif"/><Relationship Id="rId4" Type="http://schemas.openxmlformats.org/officeDocument/2006/relationships/hyperlink" Target="https://geometry-sw.com.tw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F:\SolidWorks Files\Photo&amp;Video\SolidWorks_3C\solidworks wold 20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-47254"/>
            <a:ext cx="10223500" cy="675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2" descr="http://www.principalspage.com/theblog/wp-content/uploads/2008/08/NEW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34157"/>
            <a:ext cx="3472180" cy="308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682664" y="4314031"/>
            <a:ext cx="4538422" cy="20774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zh-TW" alt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細圓體(P)" pitchFamily="34" charset="-120"/>
                <a:ea typeface="華康細圓體(P)" pitchFamily="34" charset="-120"/>
              </a:rPr>
              <a:t>優化設計與驗證</a:t>
            </a:r>
            <a:endParaRPr lang="en-US" altLang="zh-TW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華康細圓體(P)" pitchFamily="34" charset="-120"/>
              <a:ea typeface="華康細圓體(P)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細圓體(P)" pitchFamily="34" charset="-120"/>
                <a:ea typeface="華康細圓體(P)" pitchFamily="34" charset="-120"/>
              </a:rPr>
              <a:t>以［</a:t>
            </a:r>
            <a:r>
              <a:rPr lang="zh-TW" altLang="en-US" sz="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細圓體(P)" pitchFamily="34" charset="-120"/>
                <a:ea typeface="華康細圓體(P)" pitchFamily="34" charset="-120"/>
              </a:rPr>
              <a:t>材質</a:t>
            </a:r>
            <a:r>
              <a:rPr lang="zh-TW" altLang="en-US" sz="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細圓體(P)" pitchFamily="34" charset="-120"/>
                <a:ea typeface="華康細圓體(P)" pitchFamily="34" charset="-120"/>
              </a:rPr>
              <a:t>］為代表</a:t>
            </a:r>
            <a:endParaRPr lang="zh-TW" altLang="en-US" sz="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9" descr="avat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4027650"/>
            <a:ext cx="21336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日期版面配置區 3"/>
          <p:cNvSpPr txBox="1">
            <a:spLocks/>
          </p:cNvSpPr>
          <p:nvPr/>
        </p:nvSpPr>
        <p:spPr>
          <a:xfrm>
            <a:off x="927100" y="6446226"/>
            <a:ext cx="1210352" cy="4083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800" b="1" i="0" kern="1200">
                <a:solidFill>
                  <a:srgbClr val="B13CC4"/>
                </a:solidFill>
                <a:latin typeface="Arial" pitchFamily="34" charset="0"/>
                <a:ea typeface="華康特粗圓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i="1" kern="1200">
                <a:solidFill>
                  <a:schemeClr val="tx1"/>
                </a:solidFill>
                <a:latin typeface="Arial" pitchFamily="34" charset="0"/>
                <a:ea typeface="華康特粗圓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i="1" kern="1200">
                <a:solidFill>
                  <a:schemeClr val="tx1"/>
                </a:solidFill>
                <a:latin typeface="Arial" pitchFamily="34" charset="0"/>
                <a:ea typeface="華康特粗圓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i="1" kern="1200">
                <a:solidFill>
                  <a:schemeClr val="tx1"/>
                </a:solidFill>
                <a:latin typeface="Arial" pitchFamily="34" charset="0"/>
                <a:ea typeface="華康特粗圓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i="1" kern="1200">
                <a:solidFill>
                  <a:schemeClr val="tx1"/>
                </a:solidFill>
                <a:latin typeface="Arial" pitchFamily="34" charset="0"/>
                <a:ea typeface="華康特粗圓體" charset="-120"/>
                <a:cs typeface="+mn-cs"/>
              </a:defRPr>
            </a:lvl5pPr>
            <a:lvl6pPr marL="2286000" algn="l" defTabSz="914400" rtl="0" eaLnBrk="1" latinLnBrk="0" hangingPunct="1">
              <a:defRPr sz="1000" i="1" kern="1200">
                <a:solidFill>
                  <a:schemeClr val="tx1"/>
                </a:solidFill>
                <a:latin typeface="Arial" pitchFamily="34" charset="0"/>
                <a:ea typeface="華康特粗圓體" charset="-120"/>
                <a:cs typeface="+mn-cs"/>
              </a:defRPr>
            </a:lvl6pPr>
            <a:lvl7pPr marL="2743200" algn="l" defTabSz="914400" rtl="0" eaLnBrk="1" latinLnBrk="0" hangingPunct="1">
              <a:defRPr sz="1000" i="1" kern="1200">
                <a:solidFill>
                  <a:schemeClr val="tx1"/>
                </a:solidFill>
                <a:latin typeface="Arial" pitchFamily="34" charset="0"/>
                <a:ea typeface="華康特粗圓體" charset="-120"/>
                <a:cs typeface="+mn-cs"/>
              </a:defRPr>
            </a:lvl7pPr>
            <a:lvl8pPr marL="3200400" algn="l" defTabSz="914400" rtl="0" eaLnBrk="1" latinLnBrk="0" hangingPunct="1">
              <a:defRPr sz="1000" i="1" kern="1200">
                <a:solidFill>
                  <a:schemeClr val="tx1"/>
                </a:solidFill>
                <a:latin typeface="Arial" pitchFamily="34" charset="0"/>
                <a:ea typeface="華康特粗圓體" charset="-120"/>
                <a:cs typeface="+mn-cs"/>
              </a:defRPr>
            </a:lvl8pPr>
            <a:lvl9pPr marL="3657600" algn="l" defTabSz="914400" rtl="0" eaLnBrk="1" latinLnBrk="0" hangingPunct="1">
              <a:defRPr sz="1000" i="1" kern="1200">
                <a:solidFill>
                  <a:schemeClr val="tx1"/>
                </a:solidFill>
                <a:latin typeface="Arial" pitchFamily="34" charset="0"/>
                <a:ea typeface="華康特粗圓體" charset="-120"/>
                <a:cs typeface="+mn-cs"/>
              </a:defRPr>
            </a:lvl9pPr>
          </a:lstStyle>
          <a:p>
            <a:fld id="{6010BD98-E86E-4081-8542-7A922C6917B2}" type="datetime1">
              <a:rPr lang="zh-TW" altLang="en-US" smtClean="0"/>
              <a:pPr/>
              <a:t>2024/11/8</a:t>
            </a:fld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070100" y="7001338"/>
            <a:ext cx="5790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hlinkClick r:id="rId6"/>
              </a:rPr>
              <a:t>14-4-4 </a:t>
            </a:r>
            <a:r>
              <a:rPr lang="zh-TW" altLang="en-US" sz="2400" dirty="0">
                <a:hlinkClick r:id="rId6"/>
              </a:rPr>
              <a:t>優化你的設計與驗證以材質為代表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0">
        <p:pull/>
      </p:transition>
    </mc:Choice>
    <mc:Fallback xmlns="">
      <p:transition advTm="60000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60021" y="690403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預先定義</a:t>
            </a:r>
            <a:endParaRPr lang="en-US" altLang="zh-TW" sz="2800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871985"/>
            <a:ext cx="10680700" cy="1083374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TW" altLang="en-US" sz="3600">
                <a:solidFill>
                  <a:srgbClr val="FFFF66"/>
                </a:solidFill>
                <a:latin typeface="華康細圓體" pitchFamily="49" charset="-120"/>
                <a:ea typeface="華康細圓體" pitchFamily="49" charset="-120"/>
              </a:rPr>
              <a:t>材質制度</a:t>
            </a:r>
            <a:endParaRPr lang="zh-TW" altLang="en-US" sz="3600" dirty="0">
              <a:solidFill>
                <a:srgbClr val="FFFF66"/>
              </a:solidFill>
              <a:latin typeface="華康細圓體" pitchFamily="49" charset="-120"/>
              <a:ea typeface="華康細圓體" pitchFamily="49" charset="-120"/>
            </a:endParaRPr>
          </a:p>
          <a:p>
            <a:pPr algn="ctr" eaLnBrk="0" hangingPunct="0">
              <a:lnSpc>
                <a:spcPct val="110000"/>
              </a:lnSpc>
            </a:pPr>
            <a:r>
              <a:rPr lang="en-US" altLang="zh-TW" sz="280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5.</a:t>
            </a:r>
            <a:r>
              <a:rPr lang="zh-TW" altLang="zh-TW" sz="280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製作範本</a:t>
            </a:r>
            <a:endParaRPr lang="zh-TW" altLang="en-US" sz="2800" dirty="0">
              <a:solidFill>
                <a:schemeClr val="bg1"/>
              </a:solidFill>
              <a:latin typeface="華康細圓體" pitchFamily="49" charset="-120"/>
              <a:ea typeface="華康細圓體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2332831"/>
            <a:ext cx="3289300" cy="423996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00" y="2366962"/>
            <a:ext cx="6353941" cy="1905000"/>
          </a:xfrm>
          <a:prstGeom prst="rect">
            <a:avLst/>
          </a:prstGeom>
        </p:spPr>
      </p:pic>
      <p:sp>
        <p:nvSpPr>
          <p:cNvPr id="7" name="向右箭號 6"/>
          <p:cNvSpPr/>
          <p:nvPr/>
        </p:nvSpPr>
        <p:spPr bwMode="auto">
          <a:xfrm rot="13126275">
            <a:off x="2235209" y="4172631"/>
            <a:ext cx="2168803" cy="56036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844065"/>
            <a:endParaRPr kumimoji="0" lang="zh-TW" altLang="en-US" sz="924" i="1">
              <a:solidFill>
                <a:srgbClr val="FF0000"/>
              </a:solidFill>
              <a:ea typeface="華康特粗圓體" charset="-120"/>
            </a:endParaRPr>
          </a:p>
        </p:txBody>
      </p:sp>
      <p:sp>
        <p:nvSpPr>
          <p:cNvPr id="8" name="向右箭號 7"/>
          <p:cNvSpPr/>
          <p:nvPr/>
        </p:nvSpPr>
        <p:spPr bwMode="auto">
          <a:xfrm rot="13126275">
            <a:off x="5499109" y="4226790"/>
            <a:ext cx="2168803" cy="56036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844065"/>
            <a:endParaRPr kumimoji="0" lang="zh-TW" altLang="en-US" sz="924" i="1">
              <a:solidFill>
                <a:srgbClr val="FF0000"/>
              </a:solidFill>
              <a:ea typeface="華康特粗圓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832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0">
        <p:pull/>
      </p:transition>
    </mc:Choice>
    <mc:Fallback xmlns="">
      <p:transition advTm="60000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709407" y="682357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工程圖</a:t>
            </a:r>
            <a:endParaRPr lang="en-US" altLang="zh-TW" sz="2800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2700" y="874922"/>
            <a:ext cx="10680700" cy="1083374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TW" altLang="en-US" sz="3600">
                <a:solidFill>
                  <a:srgbClr val="FFFF66"/>
                </a:solidFill>
                <a:latin typeface="華康細圓體" pitchFamily="49" charset="-120"/>
                <a:ea typeface="華康細圓體" pitchFamily="49" charset="-120"/>
              </a:rPr>
              <a:t>材質制度</a:t>
            </a:r>
            <a:endParaRPr lang="zh-TW" altLang="en-US" sz="3600" dirty="0">
              <a:solidFill>
                <a:srgbClr val="FFFF66"/>
              </a:solidFill>
              <a:latin typeface="華康細圓體" pitchFamily="49" charset="-120"/>
              <a:ea typeface="華康細圓體" pitchFamily="49" charset="-120"/>
            </a:endParaRPr>
          </a:p>
          <a:p>
            <a:pPr algn="ctr" eaLnBrk="0" hangingPunct="0">
              <a:lnSpc>
                <a:spcPct val="110000"/>
              </a:lnSpc>
            </a:pPr>
            <a:r>
              <a:rPr lang="en-US" altLang="zh-TW" sz="280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6.</a:t>
            </a:r>
            <a:r>
              <a:rPr lang="zh-TW" altLang="zh-TW" sz="280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連結至屬性</a:t>
            </a:r>
            <a:endParaRPr lang="zh-TW" altLang="en-US" sz="2800" dirty="0">
              <a:solidFill>
                <a:schemeClr val="bg1"/>
              </a:solidFill>
              <a:latin typeface="華康細圓體" pitchFamily="49" charset="-120"/>
              <a:ea typeface="華康細圓體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0" y="2002828"/>
            <a:ext cx="8686800" cy="4820748"/>
          </a:xfrm>
          <a:prstGeom prst="rect">
            <a:avLst/>
          </a:prstGeom>
        </p:spPr>
      </p:pic>
      <p:sp>
        <p:nvSpPr>
          <p:cNvPr id="7" name="向右箭號 6"/>
          <p:cNvSpPr/>
          <p:nvPr/>
        </p:nvSpPr>
        <p:spPr bwMode="auto">
          <a:xfrm rot="7908545">
            <a:off x="4598743" y="5281670"/>
            <a:ext cx="1824698" cy="56036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844065"/>
            <a:endParaRPr kumimoji="0" lang="zh-TW" altLang="en-US" sz="924" i="1">
              <a:solidFill>
                <a:srgbClr val="FF0000"/>
              </a:solidFill>
              <a:ea typeface="華康特粗圓體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752" y="2173361"/>
            <a:ext cx="3499030" cy="337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0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0">
        <p:pull/>
      </p:transition>
    </mc:Choice>
    <mc:Fallback xmlns="">
      <p:transition advTm="60000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689100" y="658760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材質屬性</a:t>
            </a:r>
            <a:endParaRPr lang="en-US" altLang="zh-TW" sz="2800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871985"/>
            <a:ext cx="10680700" cy="1083374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TW" altLang="en-US" sz="3600">
                <a:solidFill>
                  <a:srgbClr val="FFFF66"/>
                </a:solidFill>
                <a:latin typeface="華康細圓體" pitchFamily="49" charset="-120"/>
                <a:ea typeface="華康細圓體" pitchFamily="49" charset="-120"/>
              </a:rPr>
              <a:t>材質制度</a:t>
            </a:r>
            <a:endParaRPr lang="zh-TW" altLang="en-US" sz="3600" dirty="0">
              <a:solidFill>
                <a:srgbClr val="FFFF66"/>
              </a:solidFill>
              <a:latin typeface="華康細圓體" pitchFamily="49" charset="-120"/>
              <a:ea typeface="華康細圓體" pitchFamily="49" charset="-120"/>
            </a:endParaRPr>
          </a:p>
          <a:p>
            <a:pPr algn="ctr" eaLnBrk="0" hangingPunct="0">
              <a:lnSpc>
                <a:spcPct val="110000"/>
              </a:lnSpc>
            </a:pPr>
            <a:r>
              <a:rPr lang="en-US" altLang="zh-TW" sz="280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7.</a:t>
            </a:r>
            <a:r>
              <a:rPr lang="zh-TW" altLang="zh-TW" sz="280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先求有再求好</a:t>
            </a:r>
            <a:endParaRPr lang="zh-TW" altLang="en-US" sz="2800" dirty="0">
              <a:solidFill>
                <a:schemeClr val="bg1"/>
              </a:solidFill>
              <a:latin typeface="華康細圓體" pitchFamily="49" charset="-120"/>
              <a:ea typeface="華康細圓體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2104231"/>
            <a:ext cx="3835597" cy="443252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700" y="2332831"/>
            <a:ext cx="5110829" cy="32766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732563" y="6275149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應用程式資料</a:t>
            </a:r>
            <a:endParaRPr lang="en-US" altLang="zh-TW" sz="2800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241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0">
        <p:pull/>
      </p:transition>
    </mc:Choice>
    <mc:Fallback xmlns="">
      <p:transition advTm="60000">
        <p:pull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98500" y="6362043"/>
            <a:ext cx="2877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材質右鍵 </a:t>
            </a:r>
            <a:r>
              <a:rPr lang="en-US" altLang="zh-TW" sz="2800" b="1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-&gt;</a:t>
            </a:r>
            <a:r>
              <a:rPr lang="zh-TW" altLang="en-US" sz="2800" b="1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方便</a:t>
            </a:r>
            <a:endParaRPr lang="en-US" altLang="zh-TW" sz="2800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871985"/>
            <a:ext cx="10680700" cy="1083374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TW" altLang="en-US" sz="3600">
                <a:solidFill>
                  <a:srgbClr val="FFFF66"/>
                </a:solidFill>
                <a:latin typeface="華康細圓體" pitchFamily="49" charset="-120"/>
                <a:ea typeface="華康細圓體" pitchFamily="49" charset="-120"/>
              </a:rPr>
              <a:t>材質制度</a:t>
            </a:r>
            <a:endParaRPr lang="zh-TW" altLang="en-US" sz="3600" dirty="0">
              <a:solidFill>
                <a:srgbClr val="FFFF66"/>
              </a:solidFill>
              <a:latin typeface="華康細圓體" pitchFamily="49" charset="-120"/>
              <a:ea typeface="華康細圓體" pitchFamily="49" charset="-120"/>
            </a:endParaRPr>
          </a:p>
          <a:p>
            <a:pPr algn="ctr" eaLnBrk="0" hangingPunct="0">
              <a:lnSpc>
                <a:spcPct val="110000"/>
              </a:lnSpc>
            </a:pPr>
            <a:r>
              <a:rPr lang="en-US" altLang="zh-TW" sz="280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8.</a:t>
            </a:r>
            <a:r>
              <a:rPr lang="zh-TW" altLang="zh-TW" sz="280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材質制度心法</a:t>
            </a:r>
            <a:endParaRPr lang="zh-TW" altLang="en-US" sz="2800" dirty="0">
              <a:solidFill>
                <a:schemeClr val="bg1"/>
              </a:solidFill>
              <a:latin typeface="華康細圓體" pitchFamily="49" charset="-120"/>
              <a:ea typeface="華康細圓體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32563" y="6275149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材質庫 </a:t>
            </a:r>
            <a:r>
              <a:rPr lang="en-US" altLang="zh-TW" sz="2800" b="1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-&gt;</a:t>
            </a:r>
            <a:r>
              <a:rPr lang="zh-TW" altLang="en-US" sz="2800" b="1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 麻煩</a:t>
            </a:r>
            <a:endParaRPr lang="en-US" altLang="zh-TW" sz="2800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b="13492"/>
          <a:stretch/>
        </p:blipFill>
        <p:spPr>
          <a:xfrm>
            <a:off x="927100" y="2133136"/>
            <a:ext cx="2057400" cy="4009696"/>
          </a:xfrm>
          <a:prstGeom prst="rect">
            <a:avLst/>
          </a:prstGeom>
        </p:spPr>
      </p:pic>
      <p:sp>
        <p:nvSpPr>
          <p:cNvPr id="9" name="AutoShape 32"/>
          <p:cNvSpPr>
            <a:spLocks noChangeArrowheads="1"/>
          </p:cNvSpPr>
          <p:nvPr/>
        </p:nvSpPr>
        <p:spPr bwMode="auto">
          <a:xfrm>
            <a:off x="1533525" y="3477110"/>
            <a:ext cx="1752600" cy="2665722"/>
          </a:xfrm>
          <a:prstGeom prst="wedgeRoundRectCallout">
            <a:avLst>
              <a:gd name="adj1" fmla="val -50865"/>
              <a:gd name="adj2" fmla="val -80890"/>
              <a:gd name="adj3" fmla="val 1666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lnSpc>
                <a:spcPct val="150000"/>
              </a:lnSpc>
            </a:pPr>
            <a:endParaRPr lang="en-US" altLang="zh-TW" sz="2345" dirty="0">
              <a:solidFill>
                <a:srgbClr val="6600FF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00" y="2197865"/>
            <a:ext cx="4388978" cy="395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8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0">
        <p:pull/>
      </p:transition>
    </mc:Choice>
    <mc:Fallback xmlns="">
      <p:transition advTm="6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050" name="Picture 2" descr="Multi-Product_Graphic_with_Sustainabil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66" y="2066131"/>
            <a:ext cx="5293955" cy="372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solidworks.com.tw/attachments/Image/authorized-training-center_1.png">
            <a:extLst>
              <a:ext uri="{FF2B5EF4-FFF2-40B4-BE49-F238E27FC236}">
                <a16:creationId xmlns:a16="http://schemas.microsoft.com/office/drawing/2014/main" id="{299AA25F-C45A-238E-CA46-96327B927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41" y="4726779"/>
            <a:ext cx="1085433" cy="108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4">
            <a:extLst>
              <a:ext uri="{FF2B5EF4-FFF2-40B4-BE49-F238E27FC236}">
                <a16:creationId xmlns:a16="http://schemas.microsoft.com/office/drawing/2014/main" id="{D4C4ABB5-4A62-7741-E602-78A2692DD84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7305" y="2175298"/>
            <a:ext cx="3596057" cy="2019825"/>
          </a:xfrm>
          <a:prstGeom prst="roundRect">
            <a:avLst>
              <a:gd name="adj" fmla="val 20877"/>
            </a:avLst>
          </a:prstGeom>
          <a:solidFill>
            <a:srgbClr val="00FF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9735" tIns="38632" rIns="39735" bIns="38632" anchor="ctr" anchorCtr="1"/>
          <a:lstStyle/>
          <a:p>
            <a:pPr defTabSz="865134" eaLnBrk="0" hangingPunct="0">
              <a:lnSpc>
                <a:spcPct val="110000"/>
              </a:lnSpc>
            </a:pPr>
            <a:r>
              <a:rPr lang="zh-TW" altLang="en-US" sz="2456">
                <a:solidFill>
                  <a:srgbClr val="3333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幾何科技 </a:t>
            </a:r>
            <a:endParaRPr lang="en-US" altLang="zh-TW" sz="2456">
              <a:solidFill>
                <a:srgbClr val="3333FF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  <a:p>
            <a:pPr defTabSz="865134" eaLnBrk="0" hangingPunct="0">
              <a:lnSpc>
                <a:spcPct val="110000"/>
              </a:lnSpc>
            </a:pPr>
            <a:r>
              <a:rPr lang="en-US" altLang="zh-TW" sz="2456">
                <a:solidFill>
                  <a:srgbClr val="3333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SolidWorks </a:t>
            </a:r>
          </a:p>
          <a:p>
            <a:pPr defTabSz="865134" eaLnBrk="0" hangingPunct="0">
              <a:lnSpc>
                <a:spcPct val="110000"/>
              </a:lnSpc>
            </a:pPr>
            <a:r>
              <a:rPr lang="zh-TW" altLang="en-US" sz="2456">
                <a:solidFill>
                  <a:srgbClr val="3333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養成訓練與顧問服務</a:t>
            </a:r>
          </a:p>
          <a:p>
            <a:pPr defTabSz="865134" eaLnBrk="0" hangingPunct="0">
              <a:lnSpc>
                <a:spcPct val="110000"/>
              </a:lnSpc>
            </a:pPr>
            <a:r>
              <a:rPr lang="en-US" altLang="zh-TW" sz="2456">
                <a:solidFill>
                  <a:srgbClr val="3333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geometry-sw.com.tw</a:t>
            </a:r>
            <a:endParaRPr lang="en-US" altLang="zh-TW" sz="2456" dirty="0">
              <a:solidFill>
                <a:srgbClr val="3333FF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5" name="圖片 4" descr="一張含有 圖形, 圓形, 鮮豔, 符號 的圖片&#10;&#10;自動產生的描述">
            <a:extLst>
              <a:ext uri="{FF2B5EF4-FFF2-40B4-BE49-F238E27FC236}">
                <a16:creationId xmlns:a16="http://schemas.microsoft.com/office/drawing/2014/main" id="{F342D78D-F615-9A71-3FAF-4905EA28B8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461" y="2303436"/>
            <a:ext cx="1108435" cy="780998"/>
          </a:xfrm>
          <a:prstGeom prst="rect">
            <a:avLst/>
          </a:prstGeom>
        </p:spPr>
      </p:pic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83614" y="1359382"/>
            <a:ext cx="4482038" cy="68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73033" eaLnBrk="0" hangingPunct="0">
              <a:lnSpc>
                <a:spcPct val="110000"/>
              </a:lnSpc>
            </a:pPr>
            <a:r>
              <a:rPr lang="zh-TW" altLang="en-US" sz="2105" dirty="0">
                <a:ea typeface="華康特粗圓體" charset="-120"/>
              </a:rPr>
              <a:t> 幾何以</a:t>
            </a:r>
            <a:r>
              <a:rPr lang="en-US" altLang="zh-TW" sz="2105" dirty="0" err="1">
                <a:ea typeface="華康特粗圓體" charset="-120"/>
              </a:rPr>
              <a:t>SolidWorks</a:t>
            </a:r>
            <a:r>
              <a:rPr lang="zh-TW" altLang="en-US" sz="2105" dirty="0">
                <a:ea typeface="華康特粗圓體" charset="-120"/>
              </a:rPr>
              <a:t>為中心</a:t>
            </a:r>
          </a:p>
          <a:p>
            <a:pPr defTabSz="873033" eaLnBrk="0" hangingPunct="0">
              <a:lnSpc>
                <a:spcPct val="110000"/>
              </a:lnSpc>
            </a:pPr>
            <a:r>
              <a:rPr lang="zh-TW" altLang="en-US" sz="2105" dirty="0">
                <a:ea typeface="華康特粗圓體" charset="-120"/>
              </a:rPr>
              <a:t>全台唯一開辦</a:t>
            </a:r>
            <a:r>
              <a:rPr lang="en-US" altLang="zh-TW" sz="2105" dirty="0" err="1">
                <a:ea typeface="華康特粗圓體" charset="-120"/>
              </a:rPr>
              <a:t>SolidWorks</a:t>
            </a:r>
            <a:r>
              <a:rPr lang="zh-TW" altLang="en-US" sz="2105" dirty="0">
                <a:ea typeface="華康特粗圓體" charset="-120"/>
              </a:rPr>
              <a:t>精緻課程</a:t>
            </a:r>
          </a:p>
        </p:txBody>
      </p:sp>
    </p:spTree>
    <p:extLst>
      <p:ext uri="{BB962C8B-B14F-4D97-AF65-F5344CB8AC3E}">
        <p14:creationId xmlns:p14="http://schemas.microsoft.com/office/powerpoint/2010/main" val="129164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208" y="875774"/>
            <a:ext cx="10691812" cy="700444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66" tIns="45083" rIns="90166" bIns="45083" anchor="ctr">
            <a:spAutoFit/>
          </a:bodyPr>
          <a:lstStyle/>
          <a:p>
            <a:pPr algn="ctr" defTabSz="901700">
              <a:lnSpc>
                <a:spcPct val="110000"/>
              </a:lnSpc>
            </a:pPr>
            <a:r>
              <a:rPr lang="zh-TW" altLang="en-US" sz="3600" dirty="0">
                <a:solidFill>
                  <a:srgbClr val="FFFF00"/>
                </a:solidFill>
                <a:latin typeface="華康中圓體" pitchFamily="49" charset="-120"/>
                <a:ea typeface="華康中圓體" pitchFamily="49" charset="-120"/>
              </a:rPr>
              <a:t>課程大綱</a:t>
            </a:r>
            <a:endParaRPr lang="en-US" altLang="zh-TW" sz="3600" dirty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406400" y="1926749"/>
            <a:ext cx="4724400" cy="7620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800" b="0" dirty="0">
                <a:solidFill>
                  <a:schemeClr val="bg1"/>
                </a:solidFill>
                <a:latin typeface="華康中圓體" pitchFamily="49" charset="-120"/>
              </a:rPr>
              <a:t>Level </a:t>
            </a:r>
            <a:r>
              <a:rPr lang="en-US" altLang="zh-TW" sz="2800" b="0">
                <a:solidFill>
                  <a:schemeClr val="bg1"/>
                </a:solidFill>
                <a:latin typeface="華康中圓體" pitchFamily="49" charset="-120"/>
              </a:rPr>
              <a:t>1 </a:t>
            </a:r>
            <a:r>
              <a:rPr lang="zh-TW" altLang="en-US" sz="2800" b="0">
                <a:solidFill>
                  <a:schemeClr val="bg1"/>
                </a:solidFill>
                <a:latin typeface="華康中圓體" pitchFamily="49" charset="-120"/>
              </a:rPr>
              <a:t>材質</a:t>
            </a:r>
            <a:r>
              <a:rPr lang="zh-TW" altLang="en-US" sz="2800">
                <a:solidFill>
                  <a:schemeClr val="bg1"/>
                </a:solidFill>
                <a:latin typeface="華康中圓體" pitchFamily="49" charset="-120"/>
              </a:rPr>
              <a:t>迷失</a:t>
            </a:r>
            <a:endParaRPr lang="zh-TW" altLang="en-US" sz="2800" b="0" dirty="0">
              <a:latin typeface="華康中圓體" pitchFamily="49" charset="-120"/>
            </a:endParaRPr>
          </a:p>
        </p:txBody>
      </p:sp>
      <p:sp>
        <p:nvSpPr>
          <p:cNvPr id="8" name="AutoShape 34"/>
          <p:cNvSpPr>
            <a:spLocks noChangeArrowheads="1"/>
          </p:cNvSpPr>
          <p:nvPr/>
        </p:nvSpPr>
        <p:spPr bwMode="gray">
          <a:xfrm>
            <a:off x="406400" y="3039280"/>
            <a:ext cx="4724400" cy="762794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Level</a:t>
            </a:r>
            <a:r>
              <a:rPr lang="zh-TW" altLang="en-US" sz="280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 </a:t>
            </a:r>
            <a:r>
              <a:rPr lang="en-US" altLang="zh-TW" sz="280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2</a:t>
            </a:r>
            <a:r>
              <a:rPr lang="zh-TW" altLang="en-US" sz="280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 材質</a:t>
            </a:r>
            <a:r>
              <a:rPr lang="zh-TW" altLang="en-US" sz="2800" dirty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制度</a:t>
            </a:r>
            <a:endParaRPr lang="en-US" altLang="zh-TW" sz="2800" dirty="0">
              <a:solidFill>
                <a:schemeClr val="bg1"/>
              </a:solidFill>
              <a:latin typeface="華康細圓體" pitchFamily="49" charset="-120"/>
              <a:ea typeface="華康細圓體" pitchFamily="49" charset="-120"/>
            </a:endParaRPr>
          </a:p>
        </p:txBody>
      </p:sp>
      <p:pic>
        <p:nvPicPr>
          <p:cNvPr id="1026" name="Picture 2" descr="D:\SolidWorks Files\Photo&amp;Video\Educators\bilardoo_4eb8e130de8d62c710a198c727691fe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8"/>
          <a:stretch/>
        </p:blipFill>
        <p:spPr bwMode="auto">
          <a:xfrm>
            <a:off x="5355114" y="2389179"/>
            <a:ext cx="5230932" cy="41038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33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0">
        <p:pull/>
      </p:transition>
    </mc:Choice>
    <mc:Fallback xmlns="">
      <p:transition advTm="60000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871985"/>
            <a:ext cx="10680700" cy="1083374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TW" altLang="en-US" sz="3600">
                <a:solidFill>
                  <a:srgbClr val="FFFF66"/>
                </a:solidFill>
                <a:latin typeface="華康細圓體" pitchFamily="49" charset="-120"/>
                <a:ea typeface="華康細圓體" pitchFamily="49" charset="-120"/>
              </a:rPr>
              <a:t>材質迷失</a:t>
            </a:r>
            <a:endParaRPr lang="zh-TW" altLang="en-US" sz="3600" dirty="0">
              <a:solidFill>
                <a:srgbClr val="FFFF66"/>
              </a:solidFill>
              <a:latin typeface="華康細圓體" pitchFamily="49" charset="-120"/>
              <a:ea typeface="華康細圓體" pitchFamily="49" charset="-120"/>
            </a:endParaRPr>
          </a:p>
          <a:p>
            <a:pPr algn="ctr" eaLnBrk="0" hangingPunct="0">
              <a:lnSpc>
                <a:spcPct val="110000"/>
              </a:lnSpc>
            </a:pPr>
            <a:r>
              <a:rPr lang="en-US" altLang="zh-TW" sz="280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1.</a:t>
            </a:r>
            <a:r>
              <a:rPr lang="zh-TW" altLang="en-US" sz="280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在工程圖輸入</a:t>
            </a:r>
            <a:r>
              <a:rPr lang="en-US" altLang="zh-TW" sz="280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 </a:t>
            </a:r>
            <a:endParaRPr lang="zh-TW" altLang="en-US" sz="2800" dirty="0">
              <a:solidFill>
                <a:schemeClr val="bg1"/>
              </a:solidFill>
              <a:latin typeface="華康細圓體" pitchFamily="49" charset="-120"/>
              <a:ea typeface="華康細圓體" pitchFamily="49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36900" y="6904038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兩模型配合的準度與互換性</a:t>
            </a:r>
            <a:endParaRPr lang="en-US" altLang="zh-TW" sz="2800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2104231"/>
            <a:ext cx="8528050" cy="460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527300" y="4847431"/>
            <a:ext cx="1852370" cy="762000"/>
          </a:xfrm>
          <a:prstGeom prst="wedgeRoundRectCallout">
            <a:avLst>
              <a:gd name="adj1" fmla="val -53934"/>
              <a:gd name="adj2" fmla="val 125248"/>
              <a:gd name="adj3" fmla="val 16667"/>
            </a:avLst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spcBef>
                <a:spcPct val="50000"/>
              </a:spcBef>
            </a:pPr>
            <a:r>
              <a:rPr lang="zh-TW" altLang="en-US" sz="2800">
                <a:latin typeface="華康中圓體" pitchFamily="49" charset="-120"/>
                <a:ea typeface="華康中圓體" pitchFamily="49" charset="-120"/>
              </a:rPr>
              <a:t>合金鋼</a:t>
            </a:r>
            <a:endParaRPr lang="en-US" altLang="zh-TW" sz="2800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485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0">
        <p:pull/>
      </p:transition>
    </mc:Choice>
    <mc:Fallback xmlns="">
      <p:transition advTm="6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" y="2160451"/>
            <a:ext cx="6788338" cy="4743587"/>
          </a:xfrm>
          <a:prstGeom prst="rect">
            <a:avLst/>
          </a:prstGeom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871985"/>
            <a:ext cx="10680700" cy="1083374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TW" altLang="en-US" sz="3600">
                <a:solidFill>
                  <a:srgbClr val="FFFF66"/>
                </a:solidFill>
                <a:latin typeface="華康細圓體" pitchFamily="49" charset="-120"/>
                <a:ea typeface="華康細圓體" pitchFamily="49" charset="-120"/>
              </a:rPr>
              <a:t>材質迷失</a:t>
            </a:r>
            <a:endParaRPr lang="zh-TW" altLang="en-US" sz="3600" dirty="0">
              <a:solidFill>
                <a:srgbClr val="FFFF66"/>
              </a:solidFill>
              <a:latin typeface="華康細圓體" pitchFamily="49" charset="-120"/>
              <a:ea typeface="華康細圓體" pitchFamily="49" charset="-120"/>
            </a:endParaRPr>
          </a:p>
          <a:p>
            <a:pPr algn="ctr" eaLnBrk="0" hangingPunct="0">
              <a:lnSpc>
                <a:spcPct val="110000"/>
              </a:lnSpc>
            </a:pPr>
            <a:r>
              <a:rPr lang="en-US" altLang="zh-TW" sz="280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2.</a:t>
            </a:r>
            <a:r>
              <a:rPr lang="zh-TW" altLang="en-US" sz="280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在</a:t>
            </a:r>
            <a:r>
              <a:rPr lang="en-US" altLang="zh-TW" sz="280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BOM</a:t>
            </a:r>
            <a:r>
              <a:rPr lang="zh-TW" altLang="en-US" sz="280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輸入</a:t>
            </a:r>
            <a:r>
              <a:rPr lang="en-US" altLang="zh-TW" sz="280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 </a:t>
            </a:r>
            <a:endParaRPr lang="zh-TW" altLang="en-US" sz="2800" dirty="0">
              <a:solidFill>
                <a:schemeClr val="bg1"/>
              </a:solidFill>
              <a:latin typeface="華康細圓體" pitchFamily="49" charset="-120"/>
              <a:ea typeface="華康細圓體" pitchFamily="49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36900" y="6904038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兩模型配合的準度與互換性</a:t>
            </a:r>
            <a:endParaRPr lang="en-US" altLang="zh-TW" sz="2800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5803900" y="2011679"/>
            <a:ext cx="4717367" cy="2362200"/>
          </a:xfrm>
          <a:prstGeom prst="wedgeRoundRectCallout">
            <a:avLst>
              <a:gd name="adj1" fmla="val -43524"/>
              <a:gd name="adj2" fmla="val 90326"/>
              <a:gd name="adj3" fmla="val 1666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spcBef>
                <a:spcPct val="50000"/>
              </a:spcBef>
            </a:pPr>
            <a:endParaRPr lang="en-US" altLang="zh-TW" sz="2800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883" y="2254075"/>
            <a:ext cx="4343400" cy="19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0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0">
        <p:pull/>
      </p:transition>
    </mc:Choice>
    <mc:Fallback xmlns="">
      <p:transition advTm="6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208" y="875774"/>
            <a:ext cx="10691812" cy="700444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66" tIns="45083" rIns="90166" bIns="45083" anchor="ctr">
            <a:spAutoFit/>
          </a:bodyPr>
          <a:lstStyle/>
          <a:p>
            <a:pPr algn="ctr" defTabSz="901700">
              <a:lnSpc>
                <a:spcPct val="110000"/>
              </a:lnSpc>
            </a:pPr>
            <a:r>
              <a:rPr lang="zh-TW" altLang="en-US" sz="3600" dirty="0">
                <a:solidFill>
                  <a:srgbClr val="FFFF00"/>
                </a:solidFill>
                <a:latin typeface="華康中圓體" pitchFamily="49" charset="-120"/>
                <a:ea typeface="華康中圓體" pitchFamily="49" charset="-120"/>
              </a:rPr>
              <a:t>課程大綱</a:t>
            </a:r>
            <a:endParaRPr lang="en-US" altLang="zh-TW" sz="3600" dirty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406400" y="1926749"/>
            <a:ext cx="4724400" cy="7620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800" b="0" dirty="0">
                <a:solidFill>
                  <a:schemeClr val="bg1"/>
                </a:solidFill>
                <a:latin typeface="華康中圓體" pitchFamily="49" charset="-120"/>
              </a:rPr>
              <a:t>Level </a:t>
            </a:r>
            <a:r>
              <a:rPr lang="en-US" altLang="zh-TW" sz="2800" b="0">
                <a:solidFill>
                  <a:schemeClr val="bg1"/>
                </a:solidFill>
                <a:latin typeface="華康中圓體" pitchFamily="49" charset="-120"/>
              </a:rPr>
              <a:t>1 </a:t>
            </a:r>
            <a:r>
              <a:rPr lang="zh-TW" altLang="en-US" sz="2800" b="0">
                <a:solidFill>
                  <a:schemeClr val="bg1"/>
                </a:solidFill>
                <a:latin typeface="華康中圓體" pitchFamily="49" charset="-120"/>
              </a:rPr>
              <a:t>材質</a:t>
            </a:r>
            <a:r>
              <a:rPr lang="zh-TW" altLang="en-US" sz="2800">
                <a:solidFill>
                  <a:schemeClr val="bg1"/>
                </a:solidFill>
                <a:latin typeface="華康中圓體" pitchFamily="49" charset="-120"/>
              </a:rPr>
              <a:t>迷失</a:t>
            </a:r>
            <a:endParaRPr lang="zh-TW" altLang="en-US" sz="2800" b="0" dirty="0">
              <a:latin typeface="華康中圓體" pitchFamily="49" charset="-120"/>
            </a:endParaRPr>
          </a:p>
        </p:txBody>
      </p:sp>
      <p:sp>
        <p:nvSpPr>
          <p:cNvPr id="8" name="AutoShape 34"/>
          <p:cNvSpPr>
            <a:spLocks noChangeArrowheads="1"/>
          </p:cNvSpPr>
          <p:nvPr/>
        </p:nvSpPr>
        <p:spPr bwMode="gray">
          <a:xfrm>
            <a:off x="406400" y="3039280"/>
            <a:ext cx="4724400" cy="762794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Level</a:t>
            </a:r>
            <a:r>
              <a:rPr lang="zh-TW" altLang="en-US" sz="280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 </a:t>
            </a:r>
            <a:r>
              <a:rPr lang="en-US" altLang="zh-TW" sz="280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2</a:t>
            </a:r>
            <a:r>
              <a:rPr lang="zh-TW" altLang="en-US" sz="280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 材質</a:t>
            </a:r>
            <a:r>
              <a:rPr lang="zh-TW" altLang="en-US" sz="2800" dirty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制度</a:t>
            </a:r>
            <a:endParaRPr lang="en-US" altLang="zh-TW" sz="2800" dirty="0">
              <a:solidFill>
                <a:schemeClr val="bg1"/>
              </a:solidFill>
              <a:latin typeface="華康細圓體" pitchFamily="49" charset="-120"/>
              <a:ea typeface="華康細圓體" pitchFamily="49" charset="-120"/>
            </a:endParaRPr>
          </a:p>
        </p:txBody>
      </p:sp>
      <p:pic>
        <p:nvPicPr>
          <p:cNvPr id="1026" name="Picture 2" descr="D:\SolidWorks Files\Photo&amp;Video\Educators\bilardoo_4eb8e130de8d62c710a198c727691fe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8"/>
          <a:stretch/>
        </p:blipFill>
        <p:spPr bwMode="auto">
          <a:xfrm>
            <a:off x="5355114" y="2389179"/>
            <a:ext cx="5230932" cy="41038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66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0">
        <p:pull/>
      </p:transition>
    </mc:Choice>
    <mc:Fallback xmlns="">
      <p:transition advTm="60000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709407" y="682357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工程圖</a:t>
            </a:r>
            <a:endParaRPr lang="en-US" altLang="zh-TW" sz="2800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871985"/>
            <a:ext cx="10680700" cy="1083374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TW" altLang="en-US" sz="3600">
                <a:solidFill>
                  <a:srgbClr val="FFFF66"/>
                </a:solidFill>
                <a:latin typeface="華康細圓體" pitchFamily="49" charset="-120"/>
                <a:ea typeface="華康細圓體" pitchFamily="49" charset="-120"/>
              </a:rPr>
              <a:t>材質制度</a:t>
            </a:r>
            <a:endParaRPr lang="zh-TW" altLang="en-US" sz="3600" dirty="0">
              <a:solidFill>
                <a:srgbClr val="FFFF66"/>
              </a:solidFill>
              <a:latin typeface="華康細圓體" pitchFamily="49" charset="-120"/>
              <a:ea typeface="華康細圓體" pitchFamily="49" charset="-120"/>
            </a:endParaRPr>
          </a:p>
          <a:p>
            <a:pPr algn="ctr" eaLnBrk="0" hangingPunct="0">
              <a:lnSpc>
                <a:spcPct val="110000"/>
              </a:lnSpc>
            </a:pPr>
            <a:r>
              <a:rPr lang="en-US" altLang="zh-TW" sz="280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1.</a:t>
            </a:r>
            <a:r>
              <a:rPr lang="zh-TW" altLang="zh-TW" sz="280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收集常用材質</a:t>
            </a:r>
            <a:endParaRPr lang="zh-TW" altLang="en-US" sz="2800" dirty="0">
              <a:solidFill>
                <a:schemeClr val="bg1"/>
              </a:solidFill>
              <a:latin typeface="華康細圓體" pitchFamily="49" charset="-120"/>
              <a:ea typeface="華康細圓體" pitchFamily="49" charset="-12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2230515"/>
            <a:ext cx="7391400" cy="459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98046" y="1955359"/>
            <a:ext cx="18530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spc="20">
                <a:latin typeface="+mn-ea"/>
              </a:rPr>
              <a:t>SUS304</a:t>
            </a:r>
          </a:p>
          <a:p>
            <a:pPr>
              <a:lnSpc>
                <a:spcPct val="150000"/>
              </a:lnSpc>
            </a:pPr>
            <a:r>
              <a:rPr lang="en-US" altLang="zh-TW" sz="2800" spc="20">
                <a:latin typeface="+mn-ea"/>
              </a:rPr>
              <a:t>SS400</a:t>
            </a:r>
          </a:p>
          <a:p>
            <a:pPr>
              <a:lnSpc>
                <a:spcPct val="150000"/>
              </a:lnSpc>
            </a:pPr>
            <a:r>
              <a:rPr lang="en-US" altLang="zh-TW" sz="2800" spc="20">
                <a:latin typeface="+mn-ea"/>
              </a:rPr>
              <a:t>SKD41</a:t>
            </a:r>
          </a:p>
          <a:p>
            <a:pPr>
              <a:lnSpc>
                <a:spcPct val="150000"/>
              </a:lnSpc>
            </a:pPr>
            <a:r>
              <a:rPr lang="en-US" altLang="zh-TW" sz="2800" spc="20">
                <a:latin typeface="+mn-ea"/>
              </a:rPr>
              <a:t>F45C</a:t>
            </a:r>
          </a:p>
          <a:p>
            <a:pPr>
              <a:lnSpc>
                <a:spcPct val="150000"/>
              </a:lnSpc>
            </a:pPr>
            <a:r>
              <a:rPr lang="en-US" altLang="zh-TW" sz="2800" spc="20">
                <a:latin typeface="+mn-ea"/>
              </a:rPr>
              <a:t>AL6060</a:t>
            </a:r>
          </a:p>
          <a:p>
            <a:pPr>
              <a:lnSpc>
                <a:spcPct val="150000"/>
              </a:lnSpc>
            </a:pPr>
            <a:r>
              <a:rPr lang="en-US" altLang="zh-TW" sz="2800" spc="20">
                <a:latin typeface="+mn-ea"/>
              </a:rPr>
              <a:t>ABS</a:t>
            </a:r>
          </a:p>
          <a:p>
            <a:pPr>
              <a:lnSpc>
                <a:spcPct val="150000"/>
              </a:lnSpc>
            </a:pPr>
            <a:r>
              <a:rPr lang="en-US" altLang="zh-TW" sz="2800" spc="20">
                <a:latin typeface="+mn-ea"/>
              </a:rPr>
              <a:t>POM</a:t>
            </a:r>
          </a:p>
          <a:p>
            <a:pPr>
              <a:lnSpc>
                <a:spcPct val="150000"/>
              </a:lnSpc>
            </a:pPr>
            <a:r>
              <a:rPr lang="en-US" altLang="zh-TW" sz="2800" spc="20">
                <a:latin typeface="+mn-ea"/>
              </a:rPr>
              <a:t>PC</a:t>
            </a:r>
            <a:endParaRPr lang="zh-TW" altLang="en-US" sz="28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6690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0">
        <p:pull/>
      </p:transition>
    </mc:Choice>
    <mc:Fallback xmlns="">
      <p:transition advTm="60000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709407" y="682357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工程圖</a:t>
            </a:r>
            <a:endParaRPr lang="en-US" altLang="zh-TW" sz="2800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871985"/>
            <a:ext cx="10680700" cy="1083374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TW" altLang="en-US" sz="3600">
                <a:solidFill>
                  <a:srgbClr val="FFFF66"/>
                </a:solidFill>
                <a:latin typeface="華康細圓體" pitchFamily="49" charset="-120"/>
                <a:ea typeface="華康細圓體" pitchFamily="49" charset="-120"/>
              </a:rPr>
              <a:t>材質制度</a:t>
            </a:r>
            <a:endParaRPr lang="zh-TW" altLang="en-US" sz="3600" dirty="0">
              <a:solidFill>
                <a:srgbClr val="FFFF66"/>
              </a:solidFill>
              <a:latin typeface="華康細圓體" pitchFamily="49" charset="-120"/>
              <a:ea typeface="華康細圓體" pitchFamily="49" charset="-120"/>
            </a:endParaRPr>
          </a:p>
          <a:p>
            <a:pPr algn="ctr" eaLnBrk="0" hangingPunct="0">
              <a:lnSpc>
                <a:spcPct val="110000"/>
              </a:lnSpc>
            </a:pPr>
            <a:r>
              <a:rPr lang="en-US" altLang="zh-TW" sz="280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2.</a:t>
            </a:r>
            <a:r>
              <a:rPr lang="zh-TW" altLang="en-US" sz="280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自訂材質庫</a:t>
            </a:r>
            <a:endParaRPr lang="zh-TW" altLang="en-US" sz="2800" dirty="0">
              <a:solidFill>
                <a:schemeClr val="bg1"/>
              </a:solidFill>
              <a:latin typeface="華康細圓體" pitchFamily="49" charset="-120"/>
              <a:ea typeface="華康細圓體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2256631"/>
            <a:ext cx="1676400" cy="44032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700" y="2138152"/>
            <a:ext cx="6477000" cy="452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0">
        <p:pull/>
      </p:transition>
    </mc:Choice>
    <mc:Fallback xmlns="">
      <p:transition advTm="60000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77149" y="690403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材質名稱優先</a:t>
            </a:r>
            <a:endParaRPr lang="en-US" altLang="zh-TW" sz="2800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871985"/>
            <a:ext cx="10680700" cy="1083374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TW" altLang="en-US" sz="3600">
                <a:solidFill>
                  <a:srgbClr val="FFFF66"/>
                </a:solidFill>
                <a:latin typeface="華康細圓體" pitchFamily="49" charset="-120"/>
                <a:ea typeface="華康細圓體" pitchFamily="49" charset="-120"/>
              </a:rPr>
              <a:t>材質制度</a:t>
            </a:r>
            <a:endParaRPr lang="zh-TW" altLang="en-US" sz="3600" dirty="0">
              <a:solidFill>
                <a:srgbClr val="FFFF66"/>
              </a:solidFill>
              <a:latin typeface="華康細圓體" pitchFamily="49" charset="-120"/>
              <a:ea typeface="華康細圓體" pitchFamily="49" charset="-120"/>
            </a:endParaRPr>
          </a:p>
          <a:p>
            <a:pPr algn="ctr" eaLnBrk="0" hangingPunct="0">
              <a:lnSpc>
                <a:spcPct val="110000"/>
              </a:lnSpc>
            </a:pPr>
            <a:r>
              <a:rPr lang="en-US" altLang="zh-TW" sz="280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3.</a:t>
            </a:r>
            <a:r>
              <a:rPr lang="zh-TW" altLang="zh-TW" sz="280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更改材質屬性</a:t>
            </a:r>
            <a:endParaRPr lang="zh-TW" altLang="en-US" sz="2800" dirty="0">
              <a:solidFill>
                <a:schemeClr val="bg1"/>
              </a:solidFill>
              <a:latin typeface="華康細圓體" pitchFamily="49" charset="-120"/>
              <a:ea typeface="華康細圓體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411" y="1955359"/>
            <a:ext cx="7278577" cy="4868217"/>
          </a:xfrm>
          <a:prstGeom prst="rect">
            <a:avLst/>
          </a:prstGeom>
        </p:spPr>
      </p:pic>
      <p:sp>
        <p:nvSpPr>
          <p:cNvPr id="5" name="向右箭號 4"/>
          <p:cNvSpPr/>
          <p:nvPr/>
        </p:nvSpPr>
        <p:spPr bwMode="auto">
          <a:xfrm rot="19809982">
            <a:off x="4172822" y="5701869"/>
            <a:ext cx="2168803" cy="56036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844065"/>
            <a:endParaRPr kumimoji="0" lang="zh-TW" altLang="en-US" sz="924" i="1">
              <a:solidFill>
                <a:srgbClr val="FF0000"/>
              </a:solidFill>
              <a:ea typeface="華康特粗圓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334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0">
        <p:pull/>
      </p:transition>
    </mc:Choice>
    <mc:Fallback xmlns="">
      <p:transition advTm="60000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871985"/>
            <a:ext cx="10680700" cy="1083374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TW" altLang="en-US" sz="3600">
                <a:solidFill>
                  <a:srgbClr val="FFFF66"/>
                </a:solidFill>
                <a:latin typeface="華康細圓體" pitchFamily="49" charset="-120"/>
                <a:ea typeface="華康細圓體" pitchFamily="49" charset="-120"/>
              </a:rPr>
              <a:t>材質制度</a:t>
            </a:r>
            <a:endParaRPr lang="zh-TW" altLang="en-US" sz="3600" dirty="0">
              <a:solidFill>
                <a:srgbClr val="FFFF66"/>
              </a:solidFill>
              <a:latin typeface="華康細圓體" pitchFamily="49" charset="-120"/>
              <a:ea typeface="華康細圓體" pitchFamily="49" charset="-120"/>
            </a:endParaRPr>
          </a:p>
          <a:p>
            <a:pPr algn="ctr" eaLnBrk="0" hangingPunct="0">
              <a:lnSpc>
                <a:spcPct val="110000"/>
              </a:lnSpc>
            </a:pPr>
            <a:r>
              <a:rPr lang="en-US" altLang="zh-TW" sz="280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4.</a:t>
            </a:r>
            <a:r>
              <a:rPr lang="zh-TW" altLang="zh-TW" sz="280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管理常用清單</a:t>
            </a:r>
            <a:endParaRPr lang="zh-TW" altLang="en-US" sz="2800" dirty="0">
              <a:solidFill>
                <a:schemeClr val="bg1"/>
              </a:solidFill>
              <a:latin typeface="華康細圓體" pitchFamily="49" charset="-120"/>
              <a:ea typeface="華康細圓體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2071113"/>
            <a:ext cx="4704544" cy="460337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100" y="2194788"/>
            <a:ext cx="2057400" cy="4635063"/>
          </a:xfrm>
          <a:prstGeom prst="rect">
            <a:avLst/>
          </a:prstGeom>
        </p:spPr>
      </p:pic>
      <p:sp>
        <p:nvSpPr>
          <p:cNvPr id="7" name="AutoShape 32"/>
          <p:cNvSpPr>
            <a:spLocks noChangeArrowheads="1"/>
          </p:cNvSpPr>
          <p:nvPr/>
        </p:nvSpPr>
        <p:spPr bwMode="auto">
          <a:xfrm>
            <a:off x="6870700" y="3396648"/>
            <a:ext cx="1752600" cy="3426928"/>
          </a:xfrm>
          <a:prstGeom prst="wedgeRoundRectCallout">
            <a:avLst>
              <a:gd name="adj1" fmla="val -149721"/>
              <a:gd name="adj2" fmla="val 20505"/>
              <a:gd name="adj3" fmla="val 1666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lnSpc>
                <a:spcPct val="150000"/>
              </a:lnSpc>
            </a:pPr>
            <a:endParaRPr lang="en-US" altLang="zh-TW" sz="2345" dirty="0">
              <a:solidFill>
                <a:srgbClr val="6600FF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777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0">
        <p:pull/>
      </p:transition>
    </mc:Choice>
    <mc:Fallback xmlns="">
      <p:transition advTm="6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Corporate_Template">
  <a:themeElements>
    <a:clrScheme name="Corporate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orporat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Corporate_Template</Template>
  <TotalTime>19424</TotalTime>
  <Words>619</Words>
  <Application>Microsoft Office PowerPoint</Application>
  <PresentationFormat>自訂</PresentationFormat>
  <Paragraphs>107</Paragraphs>
  <Slides>14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華康中圓體</vt:lpstr>
      <vt:lpstr>華康特粗圓體</vt:lpstr>
      <vt:lpstr>華康細圓體</vt:lpstr>
      <vt:lpstr>華康細圓體(P)</vt:lpstr>
      <vt:lpstr>Arial</vt:lpstr>
      <vt:lpstr>Times New Roman</vt:lpstr>
      <vt:lpstr>Corporate_Template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SolidWorks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2001plus</dc:creator>
  <cp:lastModifiedBy>幾何科技有限公司</cp:lastModifiedBy>
  <cp:revision>687</cp:revision>
  <dcterms:created xsi:type="dcterms:W3CDTF">2002-04-25T14:21:15Z</dcterms:created>
  <dcterms:modified xsi:type="dcterms:W3CDTF">2024-11-08T06:57:06Z</dcterms:modified>
</cp:coreProperties>
</file>