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7560000" cx="10692000"/>
  <p:notesSz cx="7560000" cy="10692000"/>
  <p:embeddedFontLst>
    <p:embeddedFont>
      <p:font typeface="Edu NSW ACT Foundation"/>
      <p:regular r:id="rId7"/>
      <p:bold r:id="rId8"/>
    </p:embeddedFont>
    <p:embeddedFont>
      <p:font typeface="Public Sans"/>
      <p:regular r:id="rId9"/>
      <p:bold r:id="rId10"/>
      <p:italic r:id="rId11"/>
      <p:boldItalic r:id="rId12"/>
    </p:embeddedFont>
    <p:embeddedFont>
      <p:font typeface="Public Sans Light"/>
      <p:regular r:id="rId13"/>
      <p:bold r:id="rId14"/>
      <p:italic r:id="rId15"/>
      <p:boldItalic r:id="rId16"/>
    </p:embeddedFont>
    <p:embeddedFont>
      <p:font typeface="Edu NSW ACT Foundation SemiBold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5040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19" roundtripDataSignature="AMtx7mjxLX3agADVydJyH0RD/WgrCObV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0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ublicSans-italic.fntdata"/><Relationship Id="rId10" Type="http://schemas.openxmlformats.org/officeDocument/2006/relationships/font" Target="fonts/PublicSans-bold.fntdata"/><Relationship Id="rId13" Type="http://schemas.openxmlformats.org/officeDocument/2006/relationships/font" Target="fonts/PublicSansLight-regular.fntdata"/><Relationship Id="rId12" Type="http://schemas.openxmlformats.org/officeDocument/2006/relationships/font" Target="fonts/PublicSa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ublicSans-regular.fntdata"/><Relationship Id="rId15" Type="http://schemas.openxmlformats.org/officeDocument/2006/relationships/font" Target="fonts/PublicSansLight-italic.fntdata"/><Relationship Id="rId14" Type="http://schemas.openxmlformats.org/officeDocument/2006/relationships/font" Target="fonts/PublicSansLight-bold.fntdata"/><Relationship Id="rId17" Type="http://schemas.openxmlformats.org/officeDocument/2006/relationships/font" Target="fonts/EduNSWACTFoundationSemiBold-regular.fntdata"/><Relationship Id="rId16" Type="http://schemas.openxmlformats.org/officeDocument/2006/relationships/font" Target="fonts/PublicSansLight-boldItalic.fntdata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font" Target="fonts/EduNSWACTFoundationSemiBold-bold.fntdata"/><Relationship Id="rId7" Type="http://schemas.openxmlformats.org/officeDocument/2006/relationships/font" Target="fonts/EduNSWACTFoundation-regular.fntdata"/><Relationship Id="rId8" Type="http://schemas.openxmlformats.org/officeDocument/2006/relationships/font" Target="fonts/EduNSWACTFoundation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rive.google.com/file/d/1-gnzaTZnOSSDPtH3YCrTmnD_cOQ7wfeL/view?usp=share_link" TargetMode="External"/><Relationship Id="rId3" Type="http://schemas.openxmlformats.org/officeDocument/2006/relationships/hyperlink" Target="https://drive.google.com/file/d/1ecB8F0MjnegK1chTbHaHhJXh0BjzESvw/view?usp=share_link" TargetMode="External"/><Relationship Id="rId4" Type="http://schemas.openxmlformats.org/officeDocument/2006/relationships/hyperlink" Target="https://drive.google.com/file/d/1_4jLHPvEGft9whsbgagvuBe2OMmCn6ai/view?usp=share_link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9a47fdb1db_0_104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g19a47fdb1db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351C75"/>
                </a:solidFill>
                <a:latin typeface="Public Sans"/>
                <a:ea typeface="Public Sans"/>
                <a:cs typeface="Public Sans"/>
                <a:sym typeface="Public Sans"/>
              </a:rPr>
              <a:t>H5P Interactive - Offline Option</a:t>
            </a:r>
            <a:endParaRPr>
              <a:solidFill>
                <a:srgbClr val="351C75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351C75"/>
                </a:solidFill>
                <a:latin typeface="Public Sans"/>
                <a:ea typeface="Public Sans"/>
                <a:cs typeface="Public Sans"/>
                <a:sym typeface="Public Sans"/>
              </a:rPr>
              <a:t>6. Memory</a:t>
            </a:r>
            <a:endParaRPr>
              <a:solidFill>
                <a:srgbClr val="351C75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351C75"/>
                </a:solidFill>
                <a:latin typeface="Public Sans"/>
                <a:ea typeface="Public Sans"/>
                <a:cs typeface="Public Sans"/>
                <a:sym typeface="Public Sans"/>
              </a:rPr>
              <a:t>**There should be 2 of every icon**</a:t>
            </a:r>
            <a:endParaRPr>
              <a:solidFill>
                <a:srgbClr val="351C75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Images: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King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2"/>
              </a:rPr>
              <a:t>https://drive.google.com/file/d/1-gnzaTZnOSSDPtH3YCrTmnD_cOQ7wfeL/view?usp=share_link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Cat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3"/>
              </a:rPr>
              <a:t>https://drive.google.com/file/d/1ecB8F0MjnegK1chTbHaHhJXh0BjzESvw/view?usp=share_link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Frog - </a:t>
            </a:r>
            <a:r>
              <a:rPr lang="en" u="sng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4"/>
              </a:rPr>
              <a:t>https://drive.google.com/file/d/1_4jLHPvEGft9whsbgagvuBe2OMmCn6ai/view?usp=share_link</a:t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648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7"/>
          <p:cNvSpPr txBox="1"/>
          <p:nvPr>
            <p:ph type="title"/>
          </p:nvPr>
        </p:nvSpPr>
        <p:spPr>
          <a:xfrm>
            <a:off x="531794" y="738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41" name="Google Shape;41;p37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1"/>
          <p:cNvSpPr txBox="1"/>
          <p:nvPr>
            <p:ph type="title"/>
          </p:nvPr>
        </p:nvSpPr>
        <p:spPr>
          <a:xfrm>
            <a:off x="531772" y="1008000"/>
            <a:ext cx="7445700" cy="56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3"/>
          <p:cNvSpPr txBox="1"/>
          <p:nvPr>
            <p:ph idx="1" type="body"/>
          </p:nvPr>
        </p:nvSpPr>
        <p:spPr>
          <a:xfrm>
            <a:off x="531772" y="6218177"/>
            <a:ext cx="96285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9a47fdb1db_0_30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1" name="Google Shape;11;g19a47fdb1db_0_300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SW DoE Interactive Lesson THEM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5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14" name="Google Shape;14;p35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635">
          <p15:clr>
            <a:srgbClr val="FA7B17"/>
          </p15:clr>
        </p15:guide>
        <p15:guide id="2" orient="horz" pos="952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8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7" name="Google Shape;17;p38"/>
          <p:cNvSpPr txBox="1"/>
          <p:nvPr>
            <p:ph idx="1" type="body"/>
          </p:nvPr>
        </p:nvSpPr>
        <p:spPr>
          <a:xfrm>
            <a:off x="531794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8" name="Google Shape;18;p38"/>
          <p:cNvSpPr txBox="1"/>
          <p:nvPr>
            <p:ph idx="2" type="body"/>
          </p:nvPr>
        </p:nvSpPr>
        <p:spPr>
          <a:xfrm>
            <a:off x="5650483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9" name="Google Shape;19;p38"/>
          <p:cNvSpPr txBox="1"/>
          <p:nvPr>
            <p:ph idx="3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0"/>
          <p:cNvSpPr txBox="1"/>
          <p:nvPr>
            <p:ph idx="1" type="body"/>
          </p:nvPr>
        </p:nvSpPr>
        <p:spPr>
          <a:xfrm>
            <a:off x="531772" y="2638917"/>
            <a:ext cx="64092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rm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22" name="Google Shape;22;p4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23" name="Google Shape;23;p40"/>
          <p:cNvSpPr txBox="1"/>
          <p:nvPr>
            <p:ph idx="2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4"/>
          <p:cNvSpPr txBox="1"/>
          <p:nvPr>
            <p:ph hasCustomPrompt="1" type="title"/>
          </p:nvPr>
        </p:nvSpPr>
        <p:spPr>
          <a:xfrm>
            <a:off x="1407008" y="1694992"/>
            <a:ext cx="4803900" cy="28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87050" lIns="87050" spcFirstLastPara="1" rIns="87050" wrap="square" tIns="87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400"/>
              <a:buNone/>
              <a:defRPr sz="15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26" name="Google Shape;26;p44"/>
          <p:cNvSpPr txBox="1"/>
          <p:nvPr>
            <p:ph idx="1" type="subTitle"/>
          </p:nvPr>
        </p:nvSpPr>
        <p:spPr>
          <a:xfrm>
            <a:off x="1407008" y="1516768"/>
            <a:ext cx="4803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27" name="Google Shape;27;p44"/>
          <p:cNvSpPr txBox="1"/>
          <p:nvPr>
            <p:ph idx="2" type="ctrTitle"/>
          </p:nvPr>
        </p:nvSpPr>
        <p:spPr>
          <a:xfrm>
            <a:off x="1407008" y="4463437"/>
            <a:ext cx="48039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399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9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0" name="Google Shape;30;p39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1" name="Google Shape;31;p39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2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4" name="Google Shape;34;p42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5" name="Google Shape;35;p42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286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6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38" name="Google Shape;38;p36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/>
          <p:nvPr>
            <p:ph type="title"/>
          </p:nvPr>
        </p:nvSpPr>
        <p:spPr>
          <a:xfrm>
            <a:off x="531794" y="822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Public Sans"/>
              <a:buNone/>
              <a:defRPr b="1" i="0" sz="43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4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3238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3238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-3238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-3238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-3238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-3238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-3238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-3238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EA4335"/>
          </p15:clr>
        </p15:guide>
        <p15:guide id="2" pos="288">
          <p15:clr>
            <a:srgbClr val="EA4335"/>
          </p15:clr>
        </p15:guide>
        <p15:guide id="3" pos="6444">
          <p15:clr>
            <a:srgbClr val="EA4335"/>
          </p15:clr>
        </p15:guide>
        <p15:guide id="4" orient="horz" pos="4474">
          <p15:clr>
            <a:srgbClr val="EA4335"/>
          </p15:clr>
        </p15:guide>
        <p15:guide id="5" orient="horz" pos="64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7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19a47fdb1db_0_104"/>
          <p:cNvSpPr txBox="1"/>
          <p:nvPr>
            <p:ph idx="4294967295" type="ctrTitle"/>
          </p:nvPr>
        </p:nvSpPr>
        <p:spPr>
          <a:xfrm>
            <a:off x="459600" y="285400"/>
            <a:ext cx="9772800" cy="5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ublic Sans"/>
              <a:buNone/>
            </a:pPr>
            <a:r>
              <a:rPr b="1" i="0" lang="en" sz="21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rPr>
              <a:t>Let’s </a:t>
            </a:r>
            <a:r>
              <a:rPr lang="en" sz="2100"/>
              <a:t>p</a:t>
            </a:r>
            <a:r>
              <a:rPr b="1" i="0" lang="en" sz="21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lay </a:t>
            </a:r>
            <a:r>
              <a:rPr lang="en" sz="2100"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–</a:t>
            </a:r>
            <a:r>
              <a:rPr b="1" i="0" lang="en" sz="21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 </a:t>
            </a:r>
            <a:r>
              <a:rPr lang="en" sz="2100"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Rhyming lists</a:t>
            </a:r>
            <a:endParaRPr b="1" i="0" sz="2100" u="none" cap="none" strike="noStrike">
              <a:solidFill>
                <a:srgbClr val="1A71D8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1" name="Google Shape;51;g19a47fdb1db_0_104"/>
          <p:cNvSpPr txBox="1"/>
          <p:nvPr/>
        </p:nvSpPr>
        <p:spPr>
          <a:xfrm>
            <a:off x="425275" y="818000"/>
            <a:ext cx="9772800" cy="3912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Think of some rhyming words to match each picture and draw them in the boxes below. 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Illustration of a dashed black line box. Box is empty" id="52" name="Google Shape;52;g19a47fdb1db_0_104" title="Illustration of a dashed line box "/>
          <p:cNvSpPr/>
          <p:nvPr/>
        </p:nvSpPr>
        <p:spPr>
          <a:xfrm>
            <a:off x="620632" y="1328726"/>
            <a:ext cx="2994300" cy="1833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FF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Illustration of a dashed black line box. Box is empty" id="53" name="Google Shape;53;g19a47fdb1db_0_104" title="Illustration of a dashed line box "/>
          <p:cNvSpPr/>
          <p:nvPr/>
        </p:nvSpPr>
        <p:spPr>
          <a:xfrm>
            <a:off x="610429" y="3290631"/>
            <a:ext cx="2994300" cy="1833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FF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Illustration of a dashed black line box. Box is empty" id="54" name="Google Shape;54;g19a47fdb1db_0_104" title="Illustration of a dashed line box "/>
          <p:cNvSpPr/>
          <p:nvPr/>
        </p:nvSpPr>
        <p:spPr>
          <a:xfrm>
            <a:off x="619889" y="5229666"/>
            <a:ext cx="2994300" cy="1833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FF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Illustration of a dashed black line box. Box is empty" id="55" name="Google Shape;55;g19a47fdb1db_0_104" title="Illustration of a dashed line box "/>
          <p:cNvSpPr/>
          <p:nvPr/>
        </p:nvSpPr>
        <p:spPr>
          <a:xfrm>
            <a:off x="3904142" y="1326823"/>
            <a:ext cx="2994300" cy="1833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Illustration of a dashed black line box. Box is empty" id="56" name="Google Shape;56;g19a47fdb1db_0_104" title="Illustration of a dashed line box "/>
          <p:cNvSpPr/>
          <p:nvPr/>
        </p:nvSpPr>
        <p:spPr>
          <a:xfrm>
            <a:off x="3904142" y="3288728"/>
            <a:ext cx="2994300" cy="1833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FF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Illustration of a dashed black line box. Box is empty" id="57" name="Google Shape;57;g19a47fdb1db_0_104" title="Illustration of a dashed line box "/>
          <p:cNvSpPr/>
          <p:nvPr/>
        </p:nvSpPr>
        <p:spPr>
          <a:xfrm>
            <a:off x="3871297" y="5227763"/>
            <a:ext cx="2994300" cy="1833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FF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Illustration of a dashed black line box. Box is empty" id="58" name="Google Shape;58;g19a47fdb1db_0_104" title="Illustration of a dashed line box "/>
          <p:cNvSpPr/>
          <p:nvPr/>
        </p:nvSpPr>
        <p:spPr>
          <a:xfrm>
            <a:off x="7174652" y="1340161"/>
            <a:ext cx="2994300" cy="1833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Illustration of a dashed black line box. Box is empty" id="59" name="Google Shape;59;g19a47fdb1db_0_104" title="Illustration of a dashed line box "/>
          <p:cNvSpPr/>
          <p:nvPr/>
        </p:nvSpPr>
        <p:spPr>
          <a:xfrm>
            <a:off x="7163989" y="3302066"/>
            <a:ext cx="2994300" cy="1833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FF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descr="Illustration of a dashed black line box. Box is empty" id="60" name="Google Shape;60;g19a47fdb1db_0_104" title="Illustration of a dashed line box "/>
          <p:cNvSpPr/>
          <p:nvPr/>
        </p:nvSpPr>
        <p:spPr>
          <a:xfrm>
            <a:off x="7171957" y="5241101"/>
            <a:ext cx="2994300" cy="1833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FF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dk1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61" name="Google Shape;61;g19a47fdb1db_0_104"/>
          <p:cNvSpPr txBox="1"/>
          <p:nvPr/>
        </p:nvSpPr>
        <p:spPr>
          <a:xfrm>
            <a:off x="1521398" y="2670048"/>
            <a:ext cx="1101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king</a:t>
            </a:r>
            <a:endParaRPr sz="2200"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pic>
        <p:nvPicPr>
          <p:cNvPr id="62" name="Google Shape;62;g19a47fdb1db_0_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4090" y="1284520"/>
            <a:ext cx="1576283" cy="157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g19a47fdb1db_0_1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1820" y="1287376"/>
            <a:ext cx="1576283" cy="157627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g19a47fdb1db_0_104"/>
          <p:cNvSpPr txBox="1"/>
          <p:nvPr/>
        </p:nvSpPr>
        <p:spPr>
          <a:xfrm>
            <a:off x="4847634" y="2670048"/>
            <a:ext cx="1101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cat</a:t>
            </a:r>
            <a:endParaRPr sz="2200"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pic>
        <p:nvPicPr>
          <p:cNvPr id="65" name="Google Shape;65;g19a47fdb1db_0_10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45764" y="1185918"/>
            <a:ext cx="1709901" cy="17099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19a47fdb1db_0_104"/>
          <p:cNvSpPr txBox="1"/>
          <p:nvPr/>
        </p:nvSpPr>
        <p:spPr>
          <a:xfrm>
            <a:off x="8175363" y="2670048"/>
            <a:ext cx="1101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Edu NSW ACT Foundation SemiBold"/>
                <a:ea typeface="Edu NSW ACT Foundation SemiBold"/>
                <a:cs typeface="Edu NSW ACT Foundation SemiBold"/>
                <a:sym typeface="Edu NSW ACT Foundation SemiBold"/>
              </a:rPr>
              <a:t>frog</a:t>
            </a:r>
            <a:endParaRPr sz="2200">
              <a:latin typeface="Edu NSW ACT Foundation SemiBold"/>
              <a:ea typeface="Edu NSW ACT Foundation SemiBold"/>
              <a:cs typeface="Edu NSW ACT Foundation SemiBold"/>
              <a:sym typeface="Edu NSW ACT Foundation SemiBold"/>
            </a:endParaRPr>
          </a:p>
        </p:txBody>
      </p:sp>
      <p:grpSp>
        <p:nvGrpSpPr>
          <p:cNvPr id="67" name="Google Shape;67;g19a47fdb1db_0_104"/>
          <p:cNvGrpSpPr/>
          <p:nvPr/>
        </p:nvGrpSpPr>
        <p:grpSpPr>
          <a:xfrm>
            <a:off x="56813" y="7273900"/>
            <a:ext cx="10685687" cy="286200"/>
            <a:chOff x="56813" y="7273900"/>
            <a:chExt cx="10685687" cy="286200"/>
          </a:xfrm>
        </p:grpSpPr>
        <p:sp>
          <p:nvSpPr>
            <p:cNvPr id="68" name="Google Shape;68;g19a47fdb1db_0_104"/>
            <p:cNvSpPr txBox="1"/>
            <p:nvPr/>
          </p:nvSpPr>
          <p:spPr>
            <a:xfrm>
              <a:off x="754300" y="7273900"/>
              <a:ext cx="9988200" cy="2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050" lIns="87050" spcFirstLastPara="1" rIns="87050" wrap="square" tIns="870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i="0" lang="en" sz="650" u="none" cap="none" strike="noStrike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© State of New South Wales (Department of Education), 2022. Except for the Department of Education logo, other logos and trademark-protected material, this resource is licensed under the </a:t>
              </a:r>
              <a:r>
                <a:rPr i="0" lang="en" sz="650" u="sng" cap="none" strike="noStrike">
                  <a:solidFill>
                    <a:srgbClr val="0A7A52"/>
                  </a:solidFill>
                  <a:latin typeface="Public Sans"/>
                  <a:ea typeface="Public Sans"/>
                  <a:cs typeface="Public Sans"/>
                  <a:sym typeface="Public Sans"/>
                  <a:hlinkClick r:id="rId6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Creative Commons Attribution 4.0 International Licence</a:t>
              </a:r>
              <a:endParaRPr i="0" sz="65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endParaRPr>
            </a:p>
          </p:txBody>
        </p:sp>
        <p:pic>
          <p:nvPicPr>
            <p:cNvPr id="69" name="Google Shape;69;g19a47fdb1db_0_10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6813" y="7346302"/>
              <a:ext cx="758952" cy="14630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SW DoE Interactive Lesson Template-01">
  <a:themeElements>
    <a:clrScheme name="Simple Light">
      <a:dk1>
        <a:srgbClr val="292F33"/>
      </a:dk1>
      <a:lt1>
        <a:srgbClr val="FFFFFF"/>
      </a:lt1>
      <a:dk2>
        <a:srgbClr val="4B555E"/>
      </a:dk2>
      <a:lt2>
        <a:srgbClr val="EEEEEE"/>
      </a:lt2>
      <a:accent1>
        <a:srgbClr val="0A7A52"/>
      </a:accent1>
      <a:accent2>
        <a:srgbClr val="1A71D8"/>
      </a:accent2>
      <a:accent3>
        <a:srgbClr val="8549DB"/>
      </a:accent3>
      <a:accent4>
        <a:srgbClr val="CC239C"/>
      </a:accent4>
      <a:accent5>
        <a:srgbClr val="D81813"/>
      </a:accent5>
      <a:accent6>
        <a:srgbClr val="F2CB2A"/>
      </a:accent6>
      <a:hlink>
        <a:srgbClr val="0A7A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