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26" r:id="rId30"/>
    <p:sldId id="285" r:id="rId31"/>
    <p:sldId id="286" r:id="rId32"/>
    <p:sldId id="287" r:id="rId33"/>
    <p:sldId id="288" r:id="rId34"/>
    <p:sldId id="289" r:id="rId35"/>
    <p:sldId id="290" r:id="rId36"/>
    <p:sldId id="291" r:id="rId37"/>
    <p:sldId id="292" r:id="rId38"/>
    <p:sldId id="293" r:id="rId39"/>
    <p:sldId id="327"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28" r:id="rId56"/>
    <p:sldId id="309" r:id="rId57"/>
    <p:sldId id="310" r:id="rId58"/>
    <p:sldId id="311" r:id="rId59"/>
    <p:sldId id="312" r:id="rId60"/>
    <p:sldId id="313" r:id="rId61"/>
    <p:sldId id="314" r:id="rId62"/>
    <p:sldId id="329" r:id="rId63"/>
    <p:sldId id="315" r:id="rId64"/>
    <p:sldId id="316" r:id="rId65"/>
    <p:sldId id="317" r:id="rId66"/>
    <p:sldId id="318" r:id="rId67"/>
    <p:sldId id="319" r:id="rId68"/>
    <p:sldId id="320" r:id="rId69"/>
    <p:sldId id="321" r:id="rId70"/>
    <p:sldId id="322" r:id="rId71"/>
    <p:sldId id="323" r:id="rId72"/>
    <p:sldId id="324" r:id="rId73"/>
    <p:sldId id="325"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H762R5ZXiGyQwKJleGegTA" hashData="t+zzqREb8ne+NotkTAqubgOyUfo"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876" y="-144"/>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173738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pPr/>
              <a:t>‹#›</a:t>
            </a:fld>
            <a:endParaRPr lang="en-US" dirty="0"/>
          </a:p>
        </p:txBody>
      </p:sp>
    </p:spTree>
    <p:extLst>
      <p:ext uri="{BB962C8B-B14F-4D97-AF65-F5344CB8AC3E}">
        <p14:creationId xmlns:p14="http://schemas.microsoft.com/office/powerpoint/2010/main" xmlns="" val="1893371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971437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pPr/>
              <a:t>3/20/2023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pPr/>
              <a:t>‹#›</a:t>
            </a:fld>
            <a:endParaRPr lang="en-US" dirty="0"/>
          </a:p>
        </p:txBody>
      </p:sp>
    </p:spTree>
    <p:extLst>
      <p:ext uri="{BB962C8B-B14F-4D97-AF65-F5344CB8AC3E}">
        <p14:creationId xmlns:p14="http://schemas.microsoft.com/office/powerpoint/2010/main" xmlns="" val="3472924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820367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784992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341884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6561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81083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248287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513388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434752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1411544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08783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588937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36481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757164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3/20/2023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xmlns="" val="418043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154A3E-7CC6-B750-BB92-4764BCB6BA56}"/>
              </a:ext>
            </a:extLst>
          </p:cNvPr>
          <p:cNvSpPr>
            <a:spLocks noGrp="1"/>
          </p:cNvSpPr>
          <p:nvPr>
            <p:ph type="ctrTitle"/>
          </p:nvPr>
        </p:nvSpPr>
        <p:spPr/>
        <p:txBody>
          <a:bodyPr/>
          <a:lstStyle/>
          <a:p>
            <a:r>
              <a:rPr lang="en-U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FREEDOM MOVEMENT </a:t>
            </a:r>
            <a:endPar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3" name="Picture 2">
            <a:extLst>
              <a:ext uri="{FF2B5EF4-FFF2-40B4-BE49-F238E27FC236}">
                <a16:creationId xmlns:a16="http://schemas.microsoft.com/office/drawing/2014/main" xmlns="" xmlns:lc="http://schemas.openxmlformats.org/drawingml/2006/lockedCanvas" id="{9B335B2C-2C30-E8A1-5A5B-73DB684CDD5C}"/>
              </a:ext>
            </a:extLst>
          </p:cNvPr>
          <p:cNvPicPr>
            <a:picLocks noChangeAspect="1"/>
          </p:cNvPicPr>
          <p:nvPr/>
        </p:nvPicPr>
        <p:blipFill>
          <a:blip r:embed="rId2">
            <a:extLst>
              <a:ext uri="{28A0092B-C50C-407E-A947-70E740481C1C}">
                <a14:useLocalDpi xmlns:a14="http://schemas.microsoft.com/office/drawing/2010/main" xmlns="" xmlns:lc="http://schemas.openxmlformats.org/drawingml/2006/lockedCanvas" val="0"/>
              </a:ext>
            </a:extLst>
          </a:blip>
          <a:stretch>
            <a:fillRect/>
          </a:stretch>
        </p:blipFill>
        <p:spPr>
          <a:xfrm>
            <a:off x="6165051" y="6167891"/>
            <a:ext cx="6026949" cy="690109"/>
          </a:xfrm>
          <a:prstGeom prst="rect">
            <a:avLst/>
          </a:prstGeom>
          <a:ln>
            <a:noFill/>
          </a:ln>
          <a:effectLst>
            <a:softEdge rad="112500"/>
          </a:effectLst>
        </p:spPr>
      </p:pic>
      <p:pic>
        <p:nvPicPr>
          <p:cNvPr id="4" name="Picture 3" descr="C:\Users\hp\Downloads\1679233880203.png"/>
          <p:cNvPicPr>
            <a:picLocks noChangeAspect="1" noChangeArrowheads="1"/>
          </p:cNvPicPr>
          <p:nvPr/>
        </p:nvPicPr>
        <p:blipFill>
          <a:blip r:embed="rId3" cstate="print">
            <a:lum bright="-2000"/>
          </a:blip>
          <a:srcRect/>
          <a:stretch>
            <a:fillRect/>
          </a:stretch>
        </p:blipFill>
        <p:spPr bwMode="auto">
          <a:xfrm>
            <a:off x="5334000" y="228600"/>
            <a:ext cx="1066800" cy="1066800"/>
          </a:xfrm>
          <a:prstGeom prst="rect">
            <a:avLst/>
          </a:prstGeom>
          <a:noFill/>
        </p:spPr>
      </p:pic>
    </p:spTree>
    <p:extLst>
      <p:ext uri="{BB962C8B-B14F-4D97-AF65-F5344CB8AC3E}">
        <p14:creationId xmlns:p14="http://schemas.microsoft.com/office/powerpoint/2010/main" xmlns="" val="2864706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BADEEA-FF1B-79AD-2012-7C9FC7FFC92D}"/>
              </a:ext>
            </a:extLst>
          </p:cNvPr>
          <p:cNvSpPr>
            <a:spLocks noGrp="1"/>
          </p:cNvSpPr>
          <p:nvPr>
            <p:ph type="title"/>
          </p:nvPr>
        </p:nvSpPr>
        <p:spPr/>
        <p:txBody>
          <a:bodyPr/>
          <a:lstStyle/>
          <a:p>
            <a:r>
              <a:rPr lang="en-IN" b="1" dirty="0"/>
              <a:t>In this chapter we will study </a:t>
            </a:r>
            <a:endParaRPr lang="en-US" b="1" dirty="0"/>
          </a:p>
        </p:txBody>
      </p:sp>
      <p:sp>
        <p:nvSpPr>
          <p:cNvPr id="3" name="Content Placeholder 2">
            <a:extLst>
              <a:ext uri="{FF2B5EF4-FFF2-40B4-BE49-F238E27FC236}">
                <a16:creationId xmlns:a16="http://schemas.microsoft.com/office/drawing/2014/main" xmlns="" id="{5EC8495E-959D-8043-E435-82EE112471EE}"/>
              </a:ext>
            </a:extLst>
          </p:cNvPr>
          <p:cNvSpPr>
            <a:spLocks noGrp="1"/>
          </p:cNvSpPr>
          <p:nvPr>
            <p:ph idx="1"/>
          </p:nvPr>
        </p:nvSpPr>
        <p:spPr>
          <a:xfrm>
            <a:off x="1371600" y="2286000"/>
            <a:ext cx="9601196" cy="3318936"/>
          </a:xfrm>
        </p:spPr>
        <p:txBody>
          <a:bodyPr>
            <a:noAutofit/>
          </a:bodyPr>
          <a:lstStyle/>
          <a:p>
            <a:r>
              <a:rPr lang="en-US" sz="2800" b="1" dirty="0" smtClean="0"/>
              <a:t>India national congress</a:t>
            </a:r>
          </a:p>
          <a:p>
            <a:r>
              <a:rPr lang="en-US" sz="2800" b="1" dirty="0" smtClean="0"/>
              <a:t>Gandhi era</a:t>
            </a:r>
          </a:p>
          <a:p>
            <a:r>
              <a:rPr lang="en-US" sz="2800" b="1" dirty="0" smtClean="0"/>
              <a:t>Moderates and radicals </a:t>
            </a:r>
          </a:p>
          <a:p>
            <a:r>
              <a:rPr lang="en-US" sz="2800" b="1" dirty="0" smtClean="0"/>
              <a:t>Revolutionaries </a:t>
            </a:r>
          </a:p>
          <a:p>
            <a:r>
              <a:rPr lang="en-US" sz="2800" b="1" dirty="0" smtClean="0"/>
              <a:t>Important leaders of freedom movement</a:t>
            </a:r>
          </a:p>
          <a:p>
            <a:r>
              <a:rPr lang="en-US" sz="2800" b="1" dirty="0" smtClean="0"/>
              <a:t>Tribal and formers protest</a:t>
            </a:r>
          </a:p>
          <a:p>
            <a:r>
              <a:rPr lang="en-US" sz="2800" b="1" dirty="0" smtClean="0"/>
              <a:t>Division of India</a:t>
            </a:r>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extLst>
      <p:ext uri="{BB962C8B-B14F-4D97-AF65-F5344CB8AC3E}">
        <p14:creationId xmlns:p14="http://schemas.microsoft.com/office/powerpoint/2010/main" xmlns="" val="3599717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29BA2C-53BF-CCC0-AAE3-78EC07BE133F}"/>
              </a:ext>
            </a:extLst>
          </p:cNvPr>
          <p:cNvSpPr>
            <a:spLocks noGrp="1"/>
          </p:cNvSpPr>
          <p:nvPr>
            <p:ph type="title"/>
          </p:nvPr>
        </p:nvSpPr>
        <p:spPr/>
        <p:txBody>
          <a:bodyPr>
            <a:normAutofit/>
          </a:bodyPr>
          <a:lstStyle/>
          <a:p>
            <a:r>
              <a:rPr lang="en-US" b="1" dirty="0" smtClean="0"/>
              <a:t>Rise of nationalism </a:t>
            </a:r>
            <a:endParaRPr lang="en-US" b="1" dirty="0"/>
          </a:p>
        </p:txBody>
      </p:sp>
      <p:sp>
        <p:nvSpPr>
          <p:cNvPr id="3" name="Content Placeholder 2">
            <a:extLst>
              <a:ext uri="{FF2B5EF4-FFF2-40B4-BE49-F238E27FC236}">
                <a16:creationId xmlns:a16="http://schemas.microsoft.com/office/drawing/2014/main" xmlns="" id="{816BA760-B443-4D96-17B7-295E6027C447}"/>
              </a:ext>
            </a:extLst>
          </p:cNvPr>
          <p:cNvSpPr>
            <a:spLocks noGrp="1"/>
          </p:cNvSpPr>
          <p:nvPr>
            <p:ph idx="1"/>
          </p:nvPr>
        </p:nvSpPr>
        <p:spPr>
          <a:xfrm>
            <a:off x="1295402" y="2715852"/>
            <a:ext cx="9601196" cy="3318936"/>
          </a:xfrm>
        </p:spPr>
        <p:txBody>
          <a:bodyPr>
            <a:noAutofit/>
          </a:bodyPr>
          <a:lstStyle/>
          <a:p>
            <a:endParaRPr lang="en-US" sz="2800" b="1" dirty="0" smtClean="0"/>
          </a:p>
          <a:p>
            <a:r>
              <a:rPr lang="en-US" sz="2800" b="1" dirty="0" smtClean="0"/>
              <a:t>Local Kings fought against British Kings guided by their political goals since they fought against foreign occupation it is a beginning of nationalism </a:t>
            </a:r>
          </a:p>
          <a:p>
            <a:r>
              <a:rPr lang="en-US" sz="2800" b="1" dirty="0" smtClean="0"/>
              <a:t>● Expansion of communication, Road ,education, journalism ,cultural Association witnessed the beginning of nationalism </a:t>
            </a:r>
          </a:p>
        </p:txBody>
      </p:sp>
    </p:spTree>
    <p:extLst>
      <p:ext uri="{BB962C8B-B14F-4D97-AF65-F5344CB8AC3E}">
        <p14:creationId xmlns:p14="http://schemas.microsoft.com/office/powerpoint/2010/main" xmlns="" val="2327701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endParaRPr lang="en-US" sz="2800" b="1" dirty="0" smtClean="0"/>
          </a:p>
          <a:p>
            <a:r>
              <a:rPr lang="en-US" sz="2800" b="1" dirty="0" smtClean="0"/>
              <a:t>The British government declared provision of better amenities to Indians. </a:t>
            </a:r>
          </a:p>
          <a:p>
            <a:r>
              <a:rPr lang="en-US" sz="2800" b="1" dirty="0" smtClean="0"/>
              <a:t>● In the subsequent developments, the aristocratic new generation who learnt English, started fighting for their rights in a constitutional manner. This led to the establishment of Indian National Congress. </a:t>
            </a:r>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Indian National Congress </a:t>
            </a:r>
            <a:endParaRPr lang="en-US" dirty="0"/>
          </a:p>
        </p:txBody>
      </p:sp>
      <p:sp>
        <p:nvSpPr>
          <p:cNvPr id="3" name="Content Placeholder 2"/>
          <p:cNvSpPr>
            <a:spLocks noGrp="1"/>
          </p:cNvSpPr>
          <p:nvPr>
            <p:ph idx="1"/>
          </p:nvPr>
        </p:nvSpPr>
        <p:spPr>
          <a:xfrm>
            <a:off x="1295400" y="2286000"/>
            <a:ext cx="9601196" cy="3318936"/>
          </a:xfrm>
        </p:spPr>
        <p:txBody>
          <a:bodyPr>
            <a:noAutofit/>
          </a:bodyPr>
          <a:lstStyle/>
          <a:p>
            <a:pPr>
              <a:buNone/>
            </a:pPr>
            <a:endParaRPr lang="en-US" sz="2800" b="1" dirty="0" smtClean="0"/>
          </a:p>
          <a:p>
            <a:pPr>
              <a:buNone/>
            </a:pPr>
            <a:r>
              <a:rPr lang="en-US" sz="2800" b="1" dirty="0" smtClean="0"/>
              <a:t>People of India were getting prepared to face new challenges. Towards this end, many organizations were established </a:t>
            </a:r>
          </a:p>
          <a:p>
            <a:pPr>
              <a:buNone/>
            </a:pPr>
            <a:r>
              <a:rPr lang="en-US" sz="2800" b="1" dirty="0" smtClean="0"/>
              <a:t>● Various associations established like the Hindu </a:t>
            </a:r>
            <a:r>
              <a:rPr lang="en-US" sz="2800" b="1" dirty="0" err="1" smtClean="0"/>
              <a:t>Mela</a:t>
            </a:r>
            <a:r>
              <a:rPr lang="en-US" sz="2800" b="1" dirty="0" smtClean="0"/>
              <a:t> ,</a:t>
            </a:r>
            <a:r>
              <a:rPr lang="en-US" sz="2800" b="1" dirty="0" err="1" smtClean="0"/>
              <a:t>Pune</a:t>
            </a:r>
            <a:r>
              <a:rPr lang="en-US" sz="2800" b="1" dirty="0" smtClean="0"/>
              <a:t> public </a:t>
            </a:r>
            <a:r>
              <a:rPr lang="en-US" sz="2800" b="1" dirty="0" err="1" smtClean="0"/>
              <a:t>Sabha</a:t>
            </a:r>
            <a:r>
              <a:rPr lang="en-US" sz="2800" b="1" dirty="0" smtClean="0"/>
              <a:t>, Indian Association </a:t>
            </a:r>
          </a:p>
          <a:p>
            <a:pPr>
              <a:buNone/>
            </a:pPr>
            <a:r>
              <a:rPr lang="en-US" sz="2800" b="1" dirty="0" smtClean="0"/>
              <a:t>● During the reign of Lord </a:t>
            </a:r>
            <a:r>
              <a:rPr lang="en-US" sz="2800" b="1" dirty="0" err="1" smtClean="0"/>
              <a:t>lytton</a:t>
            </a:r>
            <a:r>
              <a:rPr lang="en-US" sz="2800" b="1" dirty="0" smtClean="0"/>
              <a:t> Vernacular Press Act passed to curb independence of press </a:t>
            </a:r>
          </a:p>
          <a:p>
            <a:pPr>
              <a:buNone/>
            </a:pP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95400" y="2133600"/>
            <a:ext cx="9601196" cy="3318936"/>
          </a:xfrm>
        </p:spPr>
        <p:txBody>
          <a:bodyPr>
            <a:noAutofit/>
          </a:bodyPr>
          <a:lstStyle/>
          <a:p>
            <a:pPr>
              <a:buNone/>
            </a:pPr>
            <a:endParaRPr lang="en-US" sz="2800" b="1" dirty="0" smtClean="0"/>
          </a:p>
          <a:p>
            <a:pPr>
              <a:buNone/>
            </a:pPr>
            <a:r>
              <a:rPr lang="en-US" sz="2800" b="1" dirty="0" smtClean="0"/>
              <a:t>The British realized the growing strength of the Congress and started implementing its ‘Divide and Rule’ policy. They separated Hindus and Muslims through their manipulative techniques. </a:t>
            </a:r>
          </a:p>
          <a:p>
            <a:pPr>
              <a:buNone/>
            </a:pPr>
            <a:r>
              <a:rPr lang="en-US" sz="2800" b="1" dirty="0" smtClean="0"/>
              <a:t>● Indian National Congress established in 1885 at Bombay </a:t>
            </a:r>
          </a:p>
          <a:p>
            <a:pPr>
              <a:buNone/>
            </a:pPr>
            <a:r>
              <a:rPr lang="en-US" sz="2800" b="1" dirty="0" smtClean="0"/>
              <a:t>● It was founded by AO Hume, a retired British Civil Servant. </a:t>
            </a:r>
          </a:p>
          <a:p>
            <a:pPr>
              <a:buNone/>
            </a:pPr>
            <a:endParaRPr lang="en-US" sz="2800" b="1" dirty="0"/>
          </a:p>
        </p:txBody>
      </p:sp>
      <p:pic>
        <p:nvPicPr>
          <p:cNvPr id="1026" name="Picture 2" descr="C:\Users\hp\AppData\Local\Microsoft\Windows\INetCache\IE\3YV9JXY0\A__O__Hume[1].jpg"/>
          <p:cNvPicPr>
            <a:picLocks noChangeAspect="1" noChangeArrowheads="1"/>
          </p:cNvPicPr>
          <p:nvPr/>
        </p:nvPicPr>
        <p:blipFill>
          <a:blip r:embed="rId2"/>
          <a:srcRect/>
          <a:stretch>
            <a:fillRect/>
          </a:stretch>
        </p:blipFill>
        <p:spPr bwMode="auto">
          <a:xfrm>
            <a:off x="10058400" y="685800"/>
            <a:ext cx="1393487" cy="20574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2133600"/>
            <a:ext cx="9601196" cy="3318936"/>
          </a:xfrm>
        </p:spPr>
        <p:txBody>
          <a:bodyPr>
            <a:noAutofit/>
          </a:bodyPr>
          <a:lstStyle/>
          <a:p>
            <a:pPr>
              <a:buNone/>
            </a:pPr>
            <a:endParaRPr lang="en-US" sz="3200" b="1" dirty="0" smtClean="0"/>
          </a:p>
          <a:p>
            <a:pPr>
              <a:buNone/>
            </a:pPr>
            <a:r>
              <a:rPr lang="en-US" sz="3200" b="1" dirty="0" smtClean="0"/>
              <a:t>It discuss various issues of public importance </a:t>
            </a:r>
          </a:p>
          <a:p>
            <a:pPr>
              <a:buNone/>
            </a:pPr>
            <a:r>
              <a:rPr lang="en-US" sz="3200" b="1" dirty="0" smtClean="0"/>
              <a:t>● WC </a:t>
            </a:r>
            <a:r>
              <a:rPr lang="en-US" sz="3200" b="1" dirty="0" err="1" smtClean="0"/>
              <a:t>Banerjee</a:t>
            </a:r>
            <a:r>
              <a:rPr lang="en-US" sz="3200" b="1" dirty="0" smtClean="0"/>
              <a:t> was the first President of INC </a:t>
            </a:r>
          </a:p>
          <a:p>
            <a:pPr>
              <a:buNone/>
            </a:pPr>
            <a:r>
              <a:rPr lang="en-US" sz="3200" b="1" dirty="0" smtClean="0"/>
              <a:t>● It placed the problems of people before British government and changed the direction of Indian political history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sz="3200" b="1" dirty="0" smtClean="0"/>
          </a:p>
          <a:p>
            <a:r>
              <a:rPr lang="en-US" sz="3200" b="1" dirty="0" smtClean="0"/>
              <a:t>Differences surfaced in the Indian National Congress. Based on the plan of action, beliefs and type of struggle adopted by them, they were identified as moderates and extremists </a:t>
            </a:r>
          </a:p>
          <a:p>
            <a:endParaRPr lang="en-US" sz="3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Moderates: 1885 to 1905 the age of moderates </a:t>
            </a:r>
            <a:endParaRPr lang="en-US" dirty="0">
              <a:solidFill>
                <a:srgbClr val="FF0000"/>
              </a:solidFill>
            </a:endParaRPr>
          </a:p>
        </p:txBody>
      </p:sp>
      <p:sp>
        <p:nvSpPr>
          <p:cNvPr id="3" name="Content Placeholder 2"/>
          <p:cNvSpPr>
            <a:spLocks noGrp="1"/>
          </p:cNvSpPr>
          <p:nvPr>
            <p:ph idx="1"/>
          </p:nvPr>
        </p:nvSpPr>
        <p:spPr/>
        <p:txBody>
          <a:bodyPr>
            <a:normAutofit/>
          </a:bodyPr>
          <a:lstStyle/>
          <a:p>
            <a:pPr>
              <a:buNone/>
            </a:pPr>
            <a:endParaRPr lang="en-US" sz="2800" b="1" dirty="0" smtClean="0"/>
          </a:p>
          <a:p>
            <a:pPr>
              <a:buNone/>
            </a:pPr>
            <a:r>
              <a:rPr lang="en-US" sz="2800" b="1" dirty="0" smtClean="0"/>
              <a:t>The leaders are WC </a:t>
            </a:r>
            <a:r>
              <a:rPr lang="en-US" sz="2800" b="1" dirty="0" err="1" smtClean="0"/>
              <a:t>Banerjee</a:t>
            </a:r>
            <a:r>
              <a:rPr lang="en-US" sz="2800" b="1" dirty="0" smtClean="0"/>
              <a:t> MG </a:t>
            </a:r>
            <a:r>
              <a:rPr lang="en-US" sz="2800" b="1" dirty="0" err="1" smtClean="0"/>
              <a:t>Ranade</a:t>
            </a:r>
            <a:r>
              <a:rPr lang="en-US" sz="2800" b="1" dirty="0" smtClean="0"/>
              <a:t> </a:t>
            </a:r>
            <a:r>
              <a:rPr lang="en-US" sz="2800" b="1" dirty="0" err="1" smtClean="0"/>
              <a:t>Surendranath</a:t>
            </a:r>
            <a:r>
              <a:rPr lang="en-US" sz="2800" b="1" dirty="0" smtClean="0"/>
              <a:t> </a:t>
            </a:r>
            <a:r>
              <a:rPr lang="en-US" sz="2800" b="1" dirty="0" err="1" smtClean="0"/>
              <a:t>Banerjee</a:t>
            </a:r>
            <a:r>
              <a:rPr lang="en-US" sz="2800" b="1" dirty="0" smtClean="0"/>
              <a:t> </a:t>
            </a:r>
            <a:r>
              <a:rPr lang="en-US" sz="2800" b="1" dirty="0" err="1" smtClean="0"/>
              <a:t>Dadabhai</a:t>
            </a:r>
            <a:r>
              <a:rPr lang="en-US" sz="2800" b="1" dirty="0" smtClean="0"/>
              <a:t> </a:t>
            </a:r>
            <a:r>
              <a:rPr lang="en-US" sz="2800" b="1" dirty="0" err="1" smtClean="0"/>
              <a:t>naoroji</a:t>
            </a:r>
            <a:r>
              <a:rPr lang="en-US" sz="2800" b="1" dirty="0" smtClean="0"/>
              <a:t> and </a:t>
            </a:r>
            <a:r>
              <a:rPr lang="en-US" sz="2800" b="1" dirty="0" err="1" smtClean="0"/>
              <a:t>Gokhale</a:t>
            </a:r>
            <a:r>
              <a:rPr lang="en-US" sz="2800" b="1" dirty="0" smtClean="0"/>
              <a:t> </a:t>
            </a:r>
          </a:p>
          <a:p>
            <a:pPr>
              <a:buNone/>
            </a:pPr>
            <a:r>
              <a:rPr lang="en-US" sz="2800" b="1" dirty="0" smtClean="0"/>
              <a:t>● They have faith in British rule </a:t>
            </a:r>
          </a:p>
          <a:p>
            <a:pPr>
              <a:buNone/>
            </a:pPr>
            <a:r>
              <a:rPr lang="en-US" sz="2800" b="1" dirty="0" smtClean="0"/>
              <a:t>● They used to table that demands within constitutional framework through prayer and request </a:t>
            </a:r>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9601196" cy="3318936"/>
          </a:xfrm>
        </p:spPr>
        <p:txBody>
          <a:bodyPr>
            <a:noAutofit/>
          </a:bodyPr>
          <a:lstStyle/>
          <a:p>
            <a:pPr>
              <a:buNone/>
            </a:pPr>
            <a:endParaRPr lang="en-US" sz="2800" b="1" dirty="0" smtClean="0"/>
          </a:p>
          <a:p>
            <a:pPr>
              <a:buNone/>
            </a:pPr>
            <a:r>
              <a:rPr lang="en-US" sz="2800" b="1" dirty="0" smtClean="0"/>
              <a:t>Organized public meetings discussions demanded to cut down military expenditure industrial development, good education and eradication of poverty </a:t>
            </a:r>
          </a:p>
          <a:p>
            <a:pPr>
              <a:buNone/>
            </a:pPr>
            <a:r>
              <a:rPr lang="en-US" sz="2800" b="1" dirty="0" smtClean="0"/>
              <a:t>● Drain of resources of India to England through statistics- Drain theory by </a:t>
            </a:r>
            <a:r>
              <a:rPr lang="en-US" sz="2800" b="1" dirty="0" err="1" smtClean="0"/>
              <a:t>Dadabhai</a:t>
            </a:r>
            <a:r>
              <a:rPr lang="en-US" sz="2800" b="1" dirty="0" smtClean="0"/>
              <a:t> </a:t>
            </a:r>
            <a:r>
              <a:rPr lang="en-US" sz="2800" b="1" dirty="0" err="1" smtClean="0"/>
              <a:t>naoroji</a:t>
            </a:r>
            <a:r>
              <a:rPr lang="en-US" sz="2800" b="1" dirty="0" smtClean="0"/>
              <a:t> </a:t>
            </a:r>
          </a:p>
          <a:p>
            <a:pPr>
              <a:buNone/>
            </a:pPr>
            <a:r>
              <a:rPr lang="en-US" sz="2800" b="1" dirty="0" smtClean="0"/>
              <a:t>● Moderate period is called liberal nationalism </a:t>
            </a:r>
          </a:p>
          <a:p>
            <a:pPr>
              <a:buNone/>
            </a:pPr>
            <a:endParaRPr lang="en-US" sz="2800" b="1" dirty="0"/>
          </a:p>
        </p:txBody>
      </p:sp>
      <p:pic>
        <p:nvPicPr>
          <p:cNvPr id="4" name="Picture 2" descr="C:\Users\hp\AppData\Local\Microsoft\Windows\INetCache\IE\3YV9JXY0\4_Dadabhai_Naoroji[1].jpg"/>
          <p:cNvPicPr>
            <a:picLocks noChangeAspect="1" noChangeArrowheads="1"/>
          </p:cNvPicPr>
          <p:nvPr/>
        </p:nvPicPr>
        <p:blipFill>
          <a:blip r:embed="rId2"/>
          <a:srcRect/>
          <a:stretch>
            <a:fillRect/>
          </a:stretch>
        </p:blipFill>
        <p:spPr bwMode="auto">
          <a:xfrm>
            <a:off x="8077200" y="3124200"/>
            <a:ext cx="3323920" cy="3124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Extremists (1906 - 1920) </a:t>
            </a:r>
            <a:endParaRPr lang="en-US" dirty="0"/>
          </a:p>
        </p:txBody>
      </p:sp>
      <p:sp>
        <p:nvSpPr>
          <p:cNvPr id="3" name="Content Placeholder 2"/>
          <p:cNvSpPr>
            <a:spLocks noGrp="1"/>
          </p:cNvSpPr>
          <p:nvPr>
            <p:ph idx="1"/>
          </p:nvPr>
        </p:nvSpPr>
        <p:spPr>
          <a:xfrm>
            <a:off x="1295400" y="2362200"/>
            <a:ext cx="9601196" cy="3318936"/>
          </a:xfrm>
        </p:spPr>
        <p:txBody>
          <a:bodyPr>
            <a:noAutofit/>
          </a:bodyPr>
          <a:lstStyle/>
          <a:p>
            <a:pPr>
              <a:buNone/>
            </a:pPr>
            <a:endParaRPr lang="en-US" sz="2800" b="1" dirty="0" smtClean="0"/>
          </a:p>
          <a:p>
            <a:pPr>
              <a:buNone/>
            </a:pPr>
            <a:r>
              <a:rPr lang="en-US" sz="2800" b="1" dirty="0" smtClean="0"/>
              <a:t>One group of Congress members who became unhappy with the mild attitude of the moderates called them ‘political beggars’. Those who criticized the moderate thinking and propagated extremist ideas were known as Extremists. </a:t>
            </a:r>
          </a:p>
          <a:p>
            <a:pPr>
              <a:buNone/>
            </a:pPr>
            <a:r>
              <a:rPr lang="en-US" sz="2800" b="1" dirty="0" smtClean="0"/>
              <a:t>● </a:t>
            </a:r>
            <a:r>
              <a:rPr lang="en-US" sz="2800" b="1" dirty="0" err="1" smtClean="0"/>
              <a:t>Aurobindo</a:t>
            </a:r>
            <a:r>
              <a:rPr lang="en-US" sz="2800" b="1" dirty="0" smtClean="0"/>
              <a:t> </a:t>
            </a:r>
            <a:r>
              <a:rPr lang="en-US" sz="2800" b="1" dirty="0" err="1" smtClean="0"/>
              <a:t>Ghosh</a:t>
            </a:r>
            <a:r>
              <a:rPr lang="en-US" sz="2800" b="1" dirty="0" smtClean="0"/>
              <a:t>, Bal </a:t>
            </a:r>
            <a:r>
              <a:rPr lang="en-US" sz="2800" b="1" dirty="0" err="1" smtClean="0"/>
              <a:t>Gangadhar</a:t>
            </a:r>
            <a:r>
              <a:rPr lang="en-US" sz="2800" b="1" dirty="0" smtClean="0"/>
              <a:t> </a:t>
            </a:r>
            <a:r>
              <a:rPr lang="en-US" sz="2800" b="1" dirty="0" err="1" smtClean="0"/>
              <a:t>Tilak</a:t>
            </a:r>
            <a:r>
              <a:rPr lang="en-US" sz="2800" b="1" dirty="0" smtClean="0"/>
              <a:t>, </a:t>
            </a:r>
            <a:r>
              <a:rPr lang="en-US" sz="2800" b="1" dirty="0" err="1" smtClean="0"/>
              <a:t>Lala</a:t>
            </a:r>
            <a:r>
              <a:rPr lang="en-US" sz="2800" b="1" dirty="0" smtClean="0"/>
              <a:t> </a:t>
            </a:r>
            <a:r>
              <a:rPr lang="en-US" sz="2800" b="1" dirty="0" err="1" smtClean="0"/>
              <a:t>Lajpat</a:t>
            </a:r>
            <a:r>
              <a:rPr lang="en-US" sz="2800" b="1" dirty="0" smtClean="0"/>
              <a:t> </a:t>
            </a:r>
            <a:r>
              <a:rPr lang="en-US" sz="2800" b="1" dirty="0" err="1" smtClean="0"/>
              <a:t>Rai</a:t>
            </a:r>
            <a:r>
              <a:rPr lang="en-US" sz="2800" b="1" dirty="0" smtClean="0"/>
              <a:t>, and </a:t>
            </a:r>
            <a:r>
              <a:rPr lang="en-US" sz="2800" b="1" dirty="0" err="1" smtClean="0"/>
              <a:t>Bipin</a:t>
            </a:r>
            <a:r>
              <a:rPr lang="en-US" sz="2800" b="1" dirty="0" smtClean="0"/>
              <a:t> Chandra Pal are the leaders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Division of Bengal </a:t>
            </a:r>
            <a:endParaRPr lang="en-US" dirty="0"/>
          </a:p>
        </p:txBody>
      </p:sp>
      <p:sp>
        <p:nvSpPr>
          <p:cNvPr id="3" name="Content Placeholder 2"/>
          <p:cNvSpPr>
            <a:spLocks noGrp="1"/>
          </p:cNvSpPr>
          <p:nvPr>
            <p:ph idx="1"/>
          </p:nvPr>
        </p:nvSpPr>
        <p:spPr>
          <a:xfrm>
            <a:off x="1295400" y="1828800"/>
            <a:ext cx="9601196" cy="3318936"/>
          </a:xfrm>
        </p:spPr>
        <p:txBody>
          <a:bodyPr>
            <a:noAutofit/>
          </a:bodyPr>
          <a:lstStyle/>
          <a:p>
            <a:pPr>
              <a:buNone/>
            </a:pPr>
            <a:endParaRPr lang="en-US" sz="2800" b="1" dirty="0" smtClean="0"/>
          </a:p>
          <a:p>
            <a:pPr>
              <a:buNone/>
            </a:pPr>
            <a:r>
              <a:rPr lang="en-US" sz="2800" b="1" dirty="0" smtClean="0"/>
              <a:t>Bengal was centre of anti British protests and anti British sentiment </a:t>
            </a:r>
          </a:p>
          <a:p>
            <a:pPr>
              <a:buNone/>
            </a:pPr>
            <a:r>
              <a:rPr lang="en-US" sz="2800" b="1" dirty="0" smtClean="0"/>
              <a:t>● Viceroy </a:t>
            </a:r>
            <a:r>
              <a:rPr lang="en-US" sz="2800" b="1" i="1" dirty="0" smtClean="0"/>
              <a:t>Lord </a:t>
            </a:r>
            <a:r>
              <a:rPr lang="en-US" sz="2800" b="1" i="1" dirty="0" err="1" smtClean="0"/>
              <a:t>Karjan</a:t>
            </a:r>
            <a:r>
              <a:rPr lang="en-US" sz="2800" b="1" i="1" dirty="0" smtClean="0"/>
              <a:t> introduced dividing Bengal to control anti-</a:t>
            </a:r>
            <a:r>
              <a:rPr lang="en-US" sz="2800" b="1" i="1" dirty="0" err="1" smtClean="0"/>
              <a:t>british</a:t>
            </a:r>
            <a:r>
              <a:rPr lang="en-US" sz="2800" b="1" i="1" dirty="0" smtClean="0"/>
              <a:t> protests </a:t>
            </a:r>
          </a:p>
          <a:p>
            <a:pPr>
              <a:buNone/>
            </a:pPr>
            <a:r>
              <a:rPr lang="en-US" sz="2800" b="1" dirty="0" smtClean="0"/>
              <a:t>● Since Bengal had more concentration of Muslims and Hindus, In 1905 British divided Bengal into East and West. East was Muslim dominated while West was dominated by Hindus </a:t>
            </a:r>
          </a:p>
          <a:p>
            <a:pPr>
              <a:buNone/>
            </a:pPr>
            <a:endParaRPr lang="en-US" sz="2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9601196" cy="3318936"/>
          </a:xfrm>
        </p:spPr>
        <p:txBody>
          <a:bodyPr>
            <a:normAutofit/>
          </a:bodyPr>
          <a:lstStyle/>
          <a:p>
            <a:pPr>
              <a:buNone/>
            </a:pPr>
            <a:endParaRPr lang="en-US" sz="2800" b="1" dirty="0" smtClean="0"/>
          </a:p>
          <a:p>
            <a:pPr>
              <a:buNone/>
            </a:pPr>
            <a:r>
              <a:rPr lang="en-US" sz="2800" b="1" dirty="0" smtClean="0"/>
              <a:t>The division of Bengal resulted in widespread protest. </a:t>
            </a:r>
          </a:p>
          <a:p>
            <a:pPr>
              <a:buNone/>
            </a:pPr>
            <a:r>
              <a:rPr lang="en-US" sz="2800" b="1" dirty="0" smtClean="0"/>
              <a:t>● </a:t>
            </a:r>
            <a:r>
              <a:rPr lang="en-US" sz="2800" b="1" dirty="0" err="1" smtClean="0"/>
              <a:t>Swadeshi</a:t>
            </a:r>
            <a:r>
              <a:rPr lang="en-US" sz="2800" b="1" dirty="0" smtClean="0"/>
              <a:t> movement called for a ban on western goods and the organizations supporting the import of European items. </a:t>
            </a:r>
          </a:p>
          <a:p>
            <a:pPr>
              <a:buNone/>
            </a:pPr>
            <a:r>
              <a:rPr lang="en-US" sz="2800" b="1" dirty="0" smtClean="0"/>
              <a:t>They encouraged the people to use Indian goods. Finally government withdrew it in 1911 </a:t>
            </a:r>
          </a:p>
          <a:p>
            <a:pPr>
              <a:buNone/>
            </a:pPr>
            <a:endParaRPr lang="en-US" sz="2800" b="1" dirty="0"/>
          </a:p>
        </p:txBody>
      </p:sp>
      <p:pic>
        <p:nvPicPr>
          <p:cNvPr id="2051" name="Picture 3" descr="C:\Users\hp\AppData\Local\Microsoft\Windows\INetCache\IE\ND01VH0J\Lord_Curzon[1].jpg"/>
          <p:cNvPicPr>
            <a:picLocks noChangeAspect="1" noChangeArrowheads="1"/>
          </p:cNvPicPr>
          <p:nvPr/>
        </p:nvPicPr>
        <p:blipFill>
          <a:blip r:embed="rId2"/>
          <a:srcRect/>
          <a:stretch>
            <a:fillRect/>
          </a:stretch>
        </p:blipFill>
        <p:spPr bwMode="auto">
          <a:xfrm>
            <a:off x="9296400" y="3352800"/>
            <a:ext cx="2057400" cy="294708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Bal </a:t>
            </a:r>
            <a:r>
              <a:rPr lang="en-US" b="1" dirty="0" err="1" smtClean="0"/>
              <a:t>Gangadhar</a:t>
            </a:r>
            <a:r>
              <a:rPr lang="en-US" b="1" dirty="0" smtClean="0"/>
              <a:t> </a:t>
            </a:r>
            <a:r>
              <a:rPr lang="en-US" b="1" dirty="0" err="1" smtClean="0"/>
              <a:t>Tilak</a:t>
            </a:r>
            <a:r>
              <a:rPr lang="en-US" b="1" dirty="0" smtClean="0"/>
              <a:t>: </a:t>
            </a:r>
            <a:endParaRPr lang="en-US" dirty="0"/>
          </a:p>
        </p:txBody>
      </p:sp>
      <p:sp>
        <p:nvSpPr>
          <p:cNvPr id="3" name="Content Placeholder 2"/>
          <p:cNvSpPr>
            <a:spLocks noGrp="1"/>
          </p:cNvSpPr>
          <p:nvPr>
            <p:ph idx="1"/>
          </p:nvPr>
        </p:nvSpPr>
        <p:spPr>
          <a:xfrm>
            <a:off x="1371600" y="1981200"/>
            <a:ext cx="9601196" cy="3318936"/>
          </a:xfrm>
        </p:spPr>
        <p:txBody>
          <a:bodyPr>
            <a:noAutofit/>
          </a:bodyPr>
          <a:lstStyle/>
          <a:p>
            <a:pPr>
              <a:buNone/>
            </a:pPr>
            <a:endParaRPr lang="en-US" sz="2800" b="1" dirty="0" smtClean="0"/>
          </a:p>
          <a:p>
            <a:pPr>
              <a:buNone/>
            </a:pPr>
            <a:r>
              <a:rPr lang="en-US" sz="2800" b="1" dirty="0" smtClean="0"/>
              <a:t>He declared </a:t>
            </a:r>
            <a:r>
              <a:rPr lang="en-US" sz="2800" b="1" dirty="0" err="1" smtClean="0"/>
              <a:t>Swaraj</a:t>
            </a:r>
            <a:r>
              <a:rPr lang="en-US" sz="2800" b="1" dirty="0" smtClean="0"/>
              <a:t> is my birthright attended complete freedom is the aim of radicals </a:t>
            </a:r>
          </a:p>
          <a:p>
            <a:pPr>
              <a:buNone/>
            </a:pPr>
            <a:r>
              <a:rPr lang="en-US" sz="2800" b="1" dirty="0" smtClean="0"/>
              <a:t>● They are </a:t>
            </a:r>
            <a:r>
              <a:rPr lang="en-US" sz="2800" b="1" dirty="0" err="1" smtClean="0"/>
              <a:t>organised</a:t>
            </a:r>
            <a:r>
              <a:rPr lang="en-US" sz="2800" b="1" dirty="0" smtClean="0"/>
              <a:t> people by employing religious celebrations like </a:t>
            </a:r>
            <a:r>
              <a:rPr lang="en-US" sz="2800" b="1" dirty="0" err="1" smtClean="0"/>
              <a:t>Ganesha</a:t>
            </a:r>
            <a:r>
              <a:rPr lang="en-US" sz="2800" b="1" dirty="0" smtClean="0"/>
              <a:t> </a:t>
            </a:r>
            <a:r>
              <a:rPr lang="en-US" sz="2800" b="1" dirty="0" err="1" smtClean="0"/>
              <a:t>Chaturthi</a:t>
            </a:r>
            <a:r>
              <a:rPr lang="en-US" sz="2800" b="1" dirty="0" smtClean="0"/>
              <a:t> </a:t>
            </a:r>
            <a:r>
              <a:rPr lang="en-US" sz="2800" b="1" dirty="0" err="1" smtClean="0"/>
              <a:t>Shivaji</a:t>
            </a:r>
            <a:r>
              <a:rPr lang="en-US" sz="2800" b="1" dirty="0" smtClean="0"/>
              <a:t> </a:t>
            </a:r>
            <a:r>
              <a:rPr lang="en-US" sz="2800" b="1" dirty="0" err="1" smtClean="0"/>
              <a:t>jayanti</a:t>
            </a:r>
            <a:r>
              <a:rPr lang="en-US" sz="2800" b="1" dirty="0" smtClean="0"/>
              <a:t> </a:t>
            </a:r>
            <a:r>
              <a:rPr lang="en-US" sz="2800" b="1" dirty="0" err="1" smtClean="0"/>
              <a:t>Durga</a:t>
            </a:r>
            <a:r>
              <a:rPr lang="en-US" sz="2800" b="1" dirty="0" smtClean="0"/>
              <a:t> celebrations </a:t>
            </a:r>
          </a:p>
          <a:p>
            <a:pPr>
              <a:buNone/>
            </a:pPr>
            <a:r>
              <a:rPr lang="en-US" sz="2800" b="1" dirty="0" smtClean="0"/>
              <a:t>● They started preparing the common people for freedom struggle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9601196" cy="3318936"/>
          </a:xfrm>
        </p:spPr>
        <p:txBody>
          <a:bodyPr>
            <a:normAutofit/>
          </a:bodyPr>
          <a:lstStyle/>
          <a:p>
            <a:pPr>
              <a:buNone/>
            </a:pPr>
            <a:endParaRPr lang="en-US" sz="3200" b="1" dirty="0" smtClean="0"/>
          </a:p>
          <a:p>
            <a:pPr>
              <a:buNone/>
            </a:pPr>
            <a:r>
              <a:rPr lang="en-US" sz="3200" b="1" dirty="0" smtClean="0"/>
              <a:t>He published </a:t>
            </a:r>
            <a:r>
              <a:rPr lang="en-US" sz="3200" b="1" dirty="0" err="1" smtClean="0"/>
              <a:t>Kesari</a:t>
            </a:r>
            <a:r>
              <a:rPr lang="en-US" sz="3200" b="1" dirty="0" smtClean="0"/>
              <a:t> and Maratha newspapers and influence on common people </a:t>
            </a:r>
          </a:p>
          <a:p>
            <a:pPr>
              <a:buNone/>
            </a:pPr>
            <a:r>
              <a:rPr lang="en-US" sz="3200" b="1" dirty="0" smtClean="0"/>
              <a:t>● He wrote the book </a:t>
            </a:r>
            <a:r>
              <a:rPr lang="en-US" sz="3200" b="1" dirty="0" err="1" smtClean="0"/>
              <a:t>Gita</a:t>
            </a:r>
            <a:r>
              <a:rPr lang="en-US" sz="3200" b="1" dirty="0" smtClean="0"/>
              <a:t> </a:t>
            </a:r>
            <a:r>
              <a:rPr lang="en-US" sz="3200" b="1" dirty="0" err="1" smtClean="0"/>
              <a:t>Rahasya</a:t>
            </a:r>
            <a:r>
              <a:rPr lang="en-US" sz="3200" b="1" dirty="0" smtClean="0"/>
              <a:t> in prison it fueled freedom fever </a:t>
            </a:r>
          </a:p>
          <a:p>
            <a:pPr>
              <a:buNone/>
            </a:pPr>
            <a:endParaRPr lang="en-US" sz="3200" b="1" dirty="0"/>
          </a:p>
        </p:txBody>
      </p:sp>
      <p:pic>
        <p:nvPicPr>
          <p:cNvPr id="3074" name="Picture 2" descr="C:\Users\hp\AppData\Local\Microsoft\Windows\INetCache\IE\ZWAX6X1C\Bal_Gangadhar_Tilak_2[1].jpg"/>
          <p:cNvPicPr>
            <a:picLocks noChangeAspect="1" noChangeArrowheads="1"/>
          </p:cNvPicPr>
          <p:nvPr/>
        </p:nvPicPr>
        <p:blipFill>
          <a:blip r:embed="rId2"/>
          <a:srcRect/>
          <a:stretch>
            <a:fillRect/>
          </a:stretch>
        </p:blipFill>
        <p:spPr bwMode="auto">
          <a:xfrm>
            <a:off x="9220200" y="3124200"/>
            <a:ext cx="2095500" cy="28423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Revolutionaries: </a:t>
            </a:r>
            <a:endParaRPr lang="en-US" dirty="0"/>
          </a:p>
        </p:txBody>
      </p:sp>
      <p:sp>
        <p:nvSpPr>
          <p:cNvPr id="3" name="Content Placeholder 2"/>
          <p:cNvSpPr>
            <a:spLocks noGrp="1"/>
          </p:cNvSpPr>
          <p:nvPr>
            <p:ph idx="1"/>
          </p:nvPr>
        </p:nvSpPr>
        <p:spPr>
          <a:xfrm>
            <a:off x="1295400" y="1905000"/>
            <a:ext cx="9601196" cy="3318936"/>
          </a:xfrm>
        </p:spPr>
        <p:txBody>
          <a:bodyPr>
            <a:noAutofit/>
          </a:bodyPr>
          <a:lstStyle/>
          <a:p>
            <a:pPr>
              <a:buNone/>
            </a:pPr>
            <a:endParaRPr lang="en-US" sz="2800" b="1" dirty="0" smtClean="0"/>
          </a:p>
          <a:p>
            <a:pPr>
              <a:buNone/>
            </a:pPr>
            <a:r>
              <a:rPr lang="en-US" sz="2800" b="1" dirty="0" smtClean="0"/>
              <a:t>They dreams of complete freedom and believed in violent method used guns and bombs to achieve goal </a:t>
            </a:r>
          </a:p>
          <a:p>
            <a:pPr>
              <a:buNone/>
            </a:pPr>
            <a:r>
              <a:rPr lang="en-US" sz="2800" b="1" dirty="0" smtClean="0"/>
              <a:t>● engaged in collection of money, arms and training of people. </a:t>
            </a:r>
          </a:p>
          <a:p>
            <a:pPr>
              <a:buNone/>
            </a:pPr>
            <a:r>
              <a:rPr lang="en-US" sz="2800" b="1" dirty="0" smtClean="0"/>
              <a:t>● Established secret association for armed struggle that is Lotus and Dagger in England, </a:t>
            </a:r>
            <a:r>
              <a:rPr lang="en-US" sz="2800" b="1" dirty="0" err="1" smtClean="0"/>
              <a:t>Gadha</a:t>
            </a:r>
            <a:r>
              <a:rPr lang="en-US" sz="2800" b="1" dirty="0" smtClean="0"/>
              <a:t> in USA, </a:t>
            </a:r>
            <a:r>
              <a:rPr lang="en-US" sz="2800" b="1" dirty="0" err="1" smtClean="0"/>
              <a:t>Abhinav</a:t>
            </a:r>
            <a:r>
              <a:rPr lang="en-US" sz="2800" b="1" dirty="0" smtClean="0"/>
              <a:t> </a:t>
            </a:r>
            <a:r>
              <a:rPr lang="en-US" sz="2800" b="1" dirty="0" err="1" smtClean="0"/>
              <a:t>Bharathi</a:t>
            </a:r>
            <a:r>
              <a:rPr lang="en-US" sz="2800" b="1" dirty="0" smtClean="0"/>
              <a:t> in India, </a:t>
            </a:r>
            <a:r>
              <a:rPr lang="en-US" sz="2800" b="1" dirty="0" err="1" smtClean="0"/>
              <a:t>Anushilana</a:t>
            </a:r>
            <a:r>
              <a:rPr lang="en-US" sz="2800" b="1" dirty="0" smtClean="0"/>
              <a:t> </a:t>
            </a:r>
            <a:r>
              <a:rPr lang="en-US" sz="2800" b="1" dirty="0" err="1" smtClean="0"/>
              <a:t>Samiti</a:t>
            </a:r>
            <a:r>
              <a:rPr lang="en-US" sz="2800" b="1" dirty="0" smtClean="0"/>
              <a:t> in India.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10439400" cy="3318936"/>
          </a:xfrm>
        </p:spPr>
        <p:txBody>
          <a:bodyPr>
            <a:noAutofit/>
          </a:bodyPr>
          <a:lstStyle/>
          <a:p>
            <a:endParaRPr lang="en-US" sz="2800" b="1" dirty="0" smtClean="0"/>
          </a:p>
          <a:p>
            <a:r>
              <a:rPr lang="en-US" sz="2800" b="1" dirty="0" err="1" smtClean="0"/>
              <a:t>Aurobindo</a:t>
            </a:r>
            <a:r>
              <a:rPr lang="en-US" sz="2800" b="1" dirty="0" smtClean="0"/>
              <a:t> </a:t>
            </a:r>
            <a:r>
              <a:rPr lang="en-US" sz="2800" b="1" dirty="0" err="1" smtClean="0"/>
              <a:t>Ghosh</a:t>
            </a:r>
            <a:r>
              <a:rPr lang="en-US" sz="2800" b="1" dirty="0" smtClean="0"/>
              <a:t>, VD </a:t>
            </a:r>
            <a:r>
              <a:rPr lang="en-US" sz="2800" b="1" dirty="0" err="1" smtClean="0"/>
              <a:t>Savarkar,Rajguru</a:t>
            </a:r>
            <a:r>
              <a:rPr lang="en-US" sz="2800" b="1" dirty="0" smtClean="0"/>
              <a:t>, </a:t>
            </a:r>
            <a:r>
              <a:rPr lang="en-US" sz="2800" b="1" dirty="0" err="1" smtClean="0"/>
              <a:t>Khudiram</a:t>
            </a:r>
            <a:r>
              <a:rPr lang="en-US" sz="2800" b="1" dirty="0" smtClean="0"/>
              <a:t> </a:t>
            </a:r>
            <a:r>
              <a:rPr lang="en-US" sz="2800" b="1" dirty="0" err="1" smtClean="0"/>
              <a:t>Bose,Bhagat</a:t>
            </a:r>
            <a:r>
              <a:rPr lang="en-US" sz="2800" b="1" dirty="0" smtClean="0"/>
              <a:t> Singh, </a:t>
            </a:r>
            <a:r>
              <a:rPr lang="en-US" sz="2800" b="1" dirty="0" err="1" smtClean="0"/>
              <a:t>Chandrashekar,Madam</a:t>
            </a:r>
            <a:r>
              <a:rPr lang="en-US" sz="2800" b="1" dirty="0" smtClean="0"/>
              <a:t> </a:t>
            </a:r>
            <a:r>
              <a:rPr lang="en-US" sz="2800" b="1" dirty="0" err="1" smtClean="0"/>
              <a:t>Cama</a:t>
            </a:r>
            <a:r>
              <a:rPr lang="en-US" sz="2800" b="1" dirty="0" smtClean="0"/>
              <a:t> are some leaders </a:t>
            </a:r>
          </a:p>
          <a:p>
            <a:endParaRPr lang="en-US" sz="2800" b="1" dirty="0" smtClean="0"/>
          </a:p>
          <a:p>
            <a:r>
              <a:rPr lang="en-US" sz="2800" b="1" i="1" dirty="0" smtClean="0"/>
              <a:t>Many of the radicals later became revolutionaries that is </a:t>
            </a:r>
            <a:r>
              <a:rPr lang="en-US" sz="2800" b="1" i="1" dirty="0" err="1" smtClean="0"/>
              <a:t>Aurobindo</a:t>
            </a:r>
            <a:r>
              <a:rPr lang="en-US" sz="2800" b="1" i="1" dirty="0" smtClean="0"/>
              <a:t> </a:t>
            </a:r>
            <a:r>
              <a:rPr lang="en-US" sz="2800" b="1" i="1" dirty="0" err="1" smtClean="0"/>
              <a:t>Ghosh</a:t>
            </a:r>
            <a:r>
              <a:rPr lang="en-US" sz="2800" b="1" i="1" dirty="0" smtClean="0"/>
              <a:t> </a:t>
            </a:r>
          </a:p>
          <a:p>
            <a:endParaRPr lang="en-US" sz="2800" b="1" dirty="0"/>
          </a:p>
        </p:txBody>
      </p:sp>
      <p:pic>
        <p:nvPicPr>
          <p:cNvPr id="4098" name="Picture 2" descr="C:\Users\hp\AppData\Local\Microsoft\Windows\INetCache\IE\3YV9JXY0\1_Sri_Aurobindo_Ghose[1].jpg"/>
          <p:cNvPicPr>
            <a:picLocks noChangeAspect="1" noChangeArrowheads="1"/>
          </p:cNvPicPr>
          <p:nvPr/>
        </p:nvPicPr>
        <p:blipFill>
          <a:blip r:embed="rId2"/>
          <a:srcRect/>
          <a:stretch>
            <a:fillRect/>
          </a:stretch>
        </p:blipFill>
        <p:spPr bwMode="auto">
          <a:xfrm>
            <a:off x="9372600" y="3429000"/>
            <a:ext cx="2018805" cy="2743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Gaidin</a:t>
            </a:r>
            <a:r>
              <a:rPr lang="en-US" b="1" dirty="0" smtClean="0"/>
              <a:t> Liu </a:t>
            </a:r>
            <a:endParaRPr lang="en-US" dirty="0"/>
          </a:p>
        </p:txBody>
      </p:sp>
      <p:sp>
        <p:nvSpPr>
          <p:cNvPr id="3" name="Content Placeholder 2"/>
          <p:cNvSpPr>
            <a:spLocks noGrp="1"/>
          </p:cNvSpPr>
          <p:nvPr>
            <p:ph idx="1"/>
          </p:nvPr>
        </p:nvSpPr>
        <p:spPr>
          <a:xfrm>
            <a:off x="1371600" y="2209800"/>
            <a:ext cx="9601196" cy="3318936"/>
          </a:xfrm>
        </p:spPr>
        <p:txBody>
          <a:bodyPr>
            <a:noAutofit/>
          </a:bodyPr>
          <a:lstStyle/>
          <a:p>
            <a:endParaRPr lang="en-US" b="1" dirty="0" smtClean="0"/>
          </a:p>
          <a:p>
            <a:r>
              <a:rPr lang="en-US" b="1" dirty="0" smtClean="0"/>
              <a:t>The Christian missionary and the power of the British was taking control of the whole of north-east India. </a:t>
            </a:r>
          </a:p>
          <a:p>
            <a:r>
              <a:rPr lang="en-US" b="1" dirty="0" err="1" smtClean="0"/>
              <a:t>Jadonang</a:t>
            </a:r>
            <a:r>
              <a:rPr lang="en-US" b="1" dirty="0" smtClean="0"/>
              <a:t> of the Naga tribe, an youngster built a youth's army to fight against the British. </a:t>
            </a:r>
          </a:p>
          <a:p>
            <a:r>
              <a:rPr lang="en-US" b="1" dirty="0" err="1" smtClean="0"/>
              <a:t>Gaidin</a:t>
            </a:r>
            <a:r>
              <a:rPr lang="en-US" b="1" dirty="0" smtClean="0"/>
              <a:t> Liu, an young lady collected ladies of North-eastern India and joined </a:t>
            </a:r>
            <a:r>
              <a:rPr lang="en-US" b="1" dirty="0" err="1" smtClean="0"/>
              <a:t>Jadonang</a:t>
            </a:r>
            <a:r>
              <a:rPr lang="en-US" b="1" dirty="0" smtClean="0"/>
              <a:t> to fight the British. </a:t>
            </a:r>
          </a:p>
          <a:p>
            <a:r>
              <a:rPr lang="en-US" b="1" dirty="0" smtClean="0"/>
              <a:t>She joined the </a:t>
            </a:r>
            <a:r>
              <a:rPr lang="en-US" b="1" dirty="0" err="1" smtClean="0"/>
              <a:t>Herakka</a:t>
            </a:r>
            <a:r>
              <a:rPr lang="en-US" b="1" dirty="0" smtClean="0"/>
              <a:t> religious movement along with </a:t>
            </a:r>
            <a:r>
              <a:rPr lang="en-US" b="1" dirty="0" err="1" smtClean="0"/>
              <a:t>Jadonang</a:t>
            </a:r>
            <a:r>
              <a:rPr lang="en-US" b="1" dirty="0" smtClean="0"/>
              <a:t> </a:t>
            </a:r>
          </a:p>
          <a:p>
            <a:endParaRPr lang="en-US"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1981200"/>
            <a:ext cx="9601196" cy="3318936"/>
          </a:xfrm>
        </p:spPr>
        <p:txBody>
          <a:bodyPr>
            <a:noAutofit/>
          </a:bodyPr>
          <a:lstStyle/>
          <a:p>
            <a:endParaRPr lang="en-US" b="1" dirty="0" smtClean="0"/>
          </a:p>
          <a:p>
            <a:r>
              <a:rPr lang="en-US" b="1" dirty="0" smtClean="0"/>
              <a:t>British Government Imprisoned </a:t>
            </a:r>
            <a:r>
              <a:rPr lang="en-US" b="1" dirty="0" err="1" smtClean="0"/>
              <a:t>Jadonang</a:t>
            </a:r>
            <a:r>
              <a:rPr lang="en-US" b="1" dirty="0" smtClean="0"/>
              <a:t> at </a:t>
            </a:r>
            <a:r>
              <a:rPr lang="en-US" b="1" dirty="0" err="1" smtClean="0"/>
              <a:t>silcher</a:t>
            </a:r>
            <a:r>
              <a:rPr lang="en-US" b="1" dirty="0" smtClean="0"/>
              <a:t> jail and later hanged him to death on 29th August 1931. </a:t>
            </a:r>
          </a:p>
          <a:p>
            <a:r>
              <a:rPr lang="en-US" b="1" dirty="0" err="1" smtClean="0"/>
              <a:t>Gaidin</a:t>
            </a:r>
            <a:r>
              <a:rPr lang="en-US" b="1" dirty="0" smtClean="0"/>
              <a:t> Liu took charge of the army and let the movement against the British. </a:t>
            </a:r>
          </a:p>
          <a:p>
            <a:r>
              <a:rPr lang="en-US" b="1" dirty="0" smtClean="0"/>
              <a:t>She fought on the lines of Guerilla warfare. The entire villages of North-east co-operated </a:t>
            </a:r>
          </a:p>
          <a:p>
            <a:r>
              <a:rPr lang="en-US" b="1" dirty="0" smtClean="0"/>
              <a:t>She was in jail from 1932 Oct 12th till India became free. </a:t>
            </a:r>
            <a:r>
              <a:rPr lang="en-US" b="1" dirty="0" err="1" smtClean="0"/>
              <a:t>Haralu</a:t>
            </a:r>
            <a:r>
              <a:rPr lang="en-US" b="1" dirty="0" smtClean="0"/>
              <a:t> was awarded with Kaiser - E - Hind by the British. </a:t>
            </a:r>
          </a:p>
          <a:p>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GANDHI ERA </a:t>
            </a:r>
            <a:endParaRPr lang="en-US" dirty="0"/>
          </a:p>
        </p:txBody>
      </p:sp>
      <p:sp>
        <p:nvSpPr>
          <p:cNvPr id="3" name="Content Placeholder 2"/>
          <p:cNvSpPr>
            <a:spLocks noGrp="1"/>
          </p:cNvSpPr>
          <p:nvPr>
            <p:ph idx="1"/>
          </p:nvPr>
        </p:nvSpPr>
        <p:spPr>
          <a:xfrm>
            <a:off x="1295400" y="2133600"/>
            <a:ext cx="9601196" cy="3318936"/>
          </a:xfrm>
        </p:spPr>
        <p:txBody>
          <a:bodyPr>
            <a:noAutofit/>
          </a:bodyPr>
          <a:lstStyle/>
          <a:p>
            <a:endParaRPr lang="en-US" sz="2800" b="1" dirty="0" smtClean="0"/>
          </a:p>
          <a:p>
            <a:r>
              <a:rPr lang="en-US" sz="2800" b="1" dirty="0" smtClean="0"/>
              <a:t> The British who were ruling South Africa, practiced apartheid and discriminated mainly against Africans and Indians. </a:t>
            </a:r>
          </a:p>
          <a:p>
            <a:r>
              <a:rPr lang="en-US" sz="2800" b="1" dirty="0" smtClean="0"/>
              <a:t> People, who were employed in low-paid jobs, were not allowed to travel on trains along with the white people and could not eat along with them. The British treated them mercilessly. </a:t>
            </a:r>
          </a:p>
          <a:p>
            <a:endParaRPr lang="en-US" sz="2800" b="1" dirty="0"/>
          </a:p>
        </p:txBody>
      </p:sp>
      <p:pic>
        <p:nvPicPr>
          <p:cNvPr id="2050" name="Picture 2" descr="C:\Users\hp\AppData\Local\Microsoft\Windows\INetCache\IE\ZWAX6X1C\bloggandhi1285947212.GIFw400h400[1].gif"/>
          <p:cNvPicPr>
            <a:picLocks noChangeAspect="1" noChangeArrowheads="1"/>
          </p:cNvPicPr>
          <p:nvPr/>
        </p:nvPicPr>
        <p:blipFill>
          <a:blip r:embed="rId2"/>
          <a:srcRect/>
          <a:stretch>
            <a:fillRect/>
          </a:stretch>
        </p:blipFill>
        <p:spPr bwMode="auto">
          <a:xfrm>
            <a:off x="9448800" y="685800"/>
            <a:ext cx="2052638" cy="2052638"/>
          </a:xfrm>
          <a:prstGeom prst="rect">
            <a:avLst/>
          </a:prstGeom>
          <a:noFill/>
        </p:spPr>
      </p:pic>
      <p:pic>
        <p:nvPicPr>
          <p:cNvPr id="5" name="Picture 4" descr="C:\Users\hp\Downloads\1679233880203.png"/>
          <p:cNvPicPr>
            <a:picLocks noChangeAspect="1" noChangeArrowheads="1"/>
          </p:cNvPicPr>
          <p:nvPr/>
        </p:nvPicPr>
        <p:blipFill>
          <a:blip r:embed="rId3"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2133600"/>
            <a:ext cx="9601196" cy="3318936"/>
          </a:xfrm>
        </p:spPr>
        <p:txBody>
          <a:bodyPr>
            <a:noAutofit/>
          </a:bodyPr>
          <a:lstStyle/>
          <a:p>
            <a:pPr>
              <a:buNone/>
            </a:pPr>
            <a:endParaRPr lang="en-US" sz="2800" b="1" dirty="0" smtClean="0"/>
          </a:p>
          <a:p>
            <a:pPr>
              <a:buNone/>
            </a:pPr>
            <a:r>
              <a:rPr lang="en-US" sz="2800" b="1" dirty="0" smtClean="0"/>
              <a:t> </a:t>
            </a:r>
            <a:r>
              <a:rPr lang="en-US" sz="2800" b="1" dirty="0" err="1" smtClean="0"/>
              <a:t>Gandhiji</a:t>
            </a:r>
            <a:r>
              <a:rPr lang="en-US" sz="2800" b="1" dirty="0" smtClean="0"/>
              <a:t> brought together the people who were discriminated against, and carried out agitations and protests against the British in a peaceful, non-violent manner. </a:t>
            </a:r>
          </a:p>
          <a:p>
            <a:pPr>
              <a:buNone/>
            </a:pPr>
            <a:r>
              <a:rPr lang="en-US" sz="2800" b="1" dirty="0" smtClean="0"/>
              <a:t> </a:t>
            </a:r>
            <a:r>
              <a:rPr lang="en-US" sz="2800" b="1" i="1" dirty="0" smtClean="0"/>
              <a:t>The success that he got to his movement against the British in South Africa inspired </a:t>
            </a:r>
            <a:r>
              <a:rPr lang="en-US" sz="2800" b="1" i="1" dirty="0" err="1" smtClean="0"/>
              <a:t>Gandhiji</a:t>
            </a:r>
            <a:r>
              <a:rPr lang="en-US" sz="2800" b="1" i="1" dirty="0" smtClean="0"/>
              <a:t> to do the same in India and achieve freedom from the British </a:t>
            </a:r>
          </a:p>
          <a:p>
            <a:pPr>
              <a:buNone/>
            </a:pPr>
            <a:endParaRPr lang="en-US" sz="28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hp\AppData\Local\Microsoft\Windows\INetCache\IE\8V6VLVQE\young_india_vol9_img321[1].jpg"/>
          <p:cNvPicPr>
            <a:picLocks noChangeAspect="1" noChangeArrowheads="1"/>
          </p:cNvPicPr>
          <p:nvPr/>
        </p:nvPicPr>
        <p:blipFill>
          <a:blip r:embed="rId2"/>
          <a:srcRect/>
          <a:stretch>
            <a:fillRect/>
          </a:stretch>
        </p:blipFill>
        <p:spPr bwMode="auto">
          <a:xfrm>
            <a:off x="9220200" y="1905000"/>
            <a:ext cx="2349450" cy="3657600"/>
          </a:xfrm>
          <a:prstGeom prst="rect">
            <a:avLst/>
          </a:prstGeom>
          <a:ln>
            <a:noFill/>
          </a:ln>
          <a:effectLst>
            <a:softEdge rad="112500"/>
          </a:effectLst>
        </p:spPr>
      </p:pic>
      <p:sp>
        <p:nvSpPr>
          <p:cNvPr id="3" name="Content Placeholder 2"/>
          <p:cNvSpPr>
            <a:spLocks noGrp="1"/>
          </p:cNvSpPr>
          <p:nvPr>
            <p:ph idx="1"/>
          </p:nvPr>
        </p:nvSpPr>
        <p:spPr>
          <a:xfrm>
            <a:off x="609600" y="533400"/>
            <a:ext cx="9601196" cy="3318936"/>
          </a:xfrm>
        </p:spPr>
        <p:txBody>
          <a:bodyPr>
            <a:normAutofit/>
          </a:bodyPr>
          <a:lstStyle/>
          <a:p>
            <a:pPr>
              <a:buNone/>
            </a:pPr>
            <a:endParaRPr lang="en-US" sz="2800" b="1" dirty="0" smtClean="0"/>
          </a:p>
          <a:p>
            <a:pPr>
              <a:buNone/>
            </a:pPr>
            <a:r>
              <a:rPr lang="en-US" sz="2800" b="1" dirty="0" smtClean="0"/>
              <a:t> </a:t>
            </a:r>
            <a:r>
              <a:rPr lang="en-US" sz="2800" b="1" dirty="0" err="1" smtClean="0"/>
              <a:t>Gandhiji</a:t>
            </a:r>
            <a:r>
              <a:rPr lang="en-US" sz="2800" b="1" dirty="0" smtClean="0"/>
              <a:t> made use of indirect protests, non-violence and </a:t>
            </a:r>
            <a:r>
              <a:rPr lang="en-US" sz="2800" b="1" dirty="0" err="1" smtClean="0"/>
              <a:t>satyagraha</a:t>
            </a:r>
            <a:r>
              <a:rPr lang="en-US" sz="2800" b="1" dirty="0" smtClean="0"/>
              <a:t> as the main instruments for the freedom struggle. </a:t>
            </a:r>
          </a:p>
          <a:p>
            <a:pPr>
              <a:buNone/>
            </a:pPr>
            <a:r>
              <a:rPr lang="en-US" sz="2800" b="1" dirty="0" smtClean="0"/>
              <a:t> He wrote about his principles in the newspaper ‘Young India’. Satyagraha was his main political weapon </a:t>
            </a:r>
          </a:p>
          <a:p>
            <a:pPr>
              <a:buNone/>
            </a:pPr>
            <a:endParaRPr lang="en-US"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Jallianwala</a:t>
            </a:r>
            <a:r>
              <a:rPr lang="en-US" b="1" dirty="0" smtClean="0"/>
              <a:t> </a:t>
            </a:r>
            <a:r>
              <a:rPr lang="en-US" b="1" dirty="0" err="1" smtClean="0"/>
              <a:t>Bagh</a:t>
            </a:r>
            <a:r>
              <a:rPr lang="en-US" b="1" dirty="0" smtClean="0"/>
              <a:t> massacre </a:t>
            </a:r>
            <a:endParaRPr lang="en-US" dirty="0"/>
          </a:p>
        </p:txBody>
      </p:sp>
      <p:sp>
        <p:nvSpPr>
          <p:cNvPr id="3" name="Content Placeholder 2"/>
          <p:cNvSpPr>
            <a:spLocks noGrp="1"/>
          </p:cNvSpPr>
          <p:nvPr>
            <p:ph idx="1"/>
          </p:nvPr>
        </p:nvSpPr>
        <p:spPr/>
        <p:txBody>
          <a:bodyPr>
            <a:noAutofit/>
          </a:bodyPr>
          <a:lstStyle/>
          <a:p>
            <a:pPr>
              <a:buNone/>
            </a:pPr>
            <a:r>
              <a:rPr lang="en-US" sz="2800" b="1" dirty="0" smtClean="0"/>
              <a:t>Background: </a:t>
            </a:r>
          </a:p>
          <a:p>
            <a:pPr>
              <a:buNone/>
            </a:pPr>
            <a:r>
              <a:rPr lang="en-US" sz="2800" b="1" dirty="0" smtClean="0"/>
              <a:t>● </a:t>
            </a:r>
            <a:r>
              <a:rPr lang="en-US" sz="2800" b="1" dirty="0" err="1" smtClean="0"/>
              <a:t>Rowlatt</a:t>
            </a:r>
            <a:r>
              <a:rPr lang="en-US" sz="2800" b="1" dirty="0" smtClean="0"/>
              <a:t> Act 1919 implementation </a:t>
            </a:r>
          </a:p>
          <a:p>
            <a:pPr>
              <a:buNone/>
            </a:pPr>
            <a:r>
              <a:rPr lang="en-US" sz="2800" b="1" dirty="0" smtClean="0"/>
              <a:t>● They could arrest any person without reason </a:t>
            </a:r>
          </a:p>
          <a:p>
            <a:pPr>
              <a:buNone/>
            </a:pPr>
            <a:r>
              <a:rPr lang="en-US" sz="2800" b="1" dirty="0" smtClean="0"/>
              <a:t>● MK Gandhi formed Satyagraha </a:t>
            </a:r>
            <a:r>
              <a:rPr lang="en-US" sz="2800" b="1" dirty="0" err="1" smtClean="0"/>
              <a:t>Sabha</a:t>
            </a:r>
            <a:r>
              <a:rPr lang="en-US" sz="2800" b="1" dirty="0" smtClean="0"/>
              <a:t> to oppose </a:t>
            </a:r>
            <a:r>
              <a:rPr lang="en-US" sz="2800" b="1" dirty="0" err="1" smtClean="0"/>
              <a:t>Rowlatt</a:t>
            </a:r>
            <a:r>
              <a:rPr lang="en-US" sz="2800" b="1" dirty="0" smtClean="0"/>
              <a:t> Act </a:t>
            </a:r>
          </a:p>
          <a:p>
            <a:pPr>
              <a:buNone/>
            </a:pPr>
            <a:r>
              <a:rPr lang="en-US" sz="2800" b="1" dirty="0" smtClean="0"/>
              <a:t>● He called a </a:t>
            </a:r>
            <a:r>
              <a:rPr lang="en-US" sz="2800" b="1" dirty="0" err="1" smtClean="0"/>
              <a:t>hartal</a:t>
            </a:r>
            <a:r>
              <a:rPr lang="en-US" sz="2800" b="1" dirty="0" smtClean="0"/>
              <a:t> protest the act hence many leaders were arrested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0"/>
            <a:ext cx="9601196" cy="3318936"/>
          </a:xfrm>
        </p:spPr>
        <p:txBody>
          <a:bodyPr>
            <a:noAutofit/>
          </a:bodyPr>
          <a:lstStyle/>
          <a:p>
            <a:pPr>
              <a:buNone/>
            </a:pPr>
            <a:endParaRPr lang="en-US" sz="3200" b="1" dirty="0" smtClean="0"/>
          </a:p>
          <a:p>
            <a:pPr>
              <a:buNone/>
            </a:pPr>
            <a:r>
              <a:rPr lang="en-US" sz="3200" b="1" dirty="0" smtClean="0"/>
              <a:t>Massacre held on April 13,1919 Amritsar Punjab </a:t>
            </a:r>
          </a:p>
          <a:p>
            <a:pPr>
              <a:buNone/>
            </a:pPr>
            <a:r>
              <a:rPr lang="en-US" sz="3200" b="1" dirty="0" smtClean="0"/>
              <a:t>● Killed 380 people. General Dyer who was associated with this incident </a:t>
            </a:r>
          </a:p>
          <a:p>
            <a:pPr>
              <a:buNone/>
            </a:pPr>
            <a:r>
              <a:rPr lang="en-US" sz="3200" b="1" dirty="0" smtClean="0"/>
              <a:t>● later </a:t>
            </a:r>
            <a:r>
              <a:rPr lang="en-US" sz="3200" b="1" dirty="0" err="1" smtClean="0"/>
              <a:t>Rabindranath</a:t>
            </a:r>
            <a:r>
              <a:rPr lang="en-US" sz="3200" b="1" dirty="0" smtClean="0"/>
              <a:t> Tagore returned knighthood award to the British </a:t>
            </a:r>
          </a:p>
          <a:p>
            <a:pPr>
              <a:buNone/>
            </a:pPr>
            <a:endParaRPr lang="en-US" sz="3200" b="1" dirty="0"/>
          </a:p>
        </p:txBody>
      </p:sp>
      <p:pic>
        <p:nvPicPr>
          <p:cNvPr id="6147" name="Picture 3" descr="C:\Users\hp\AppData\Local\Microsoft\Windows\INetCache\IE\ZWAX6X1C\Jallianwala_Bagh3-2.width-1400[1].jpg"/>
          <p:cNvPicPr>
            <a:picLocks noChangeAspect="1" noChangeArrowheads="1"/>
          </p:cNvPicPr>
          <p:nvPr/>
        </p:nvPicPr>
        <p:blipFill>
          <a:blip r:embed="rId2" cstate="print"/>
          <a:srcRect/>
          <a:stretch>
            <a:fillRect/>
          </a:stretch>
        </p:blipFill>
        <p:spPr bwMode="auto">
          <a:xfrm>
            <a:off x="7467600" y="3505200"/>
            <a:ext cx="3893800" cy="3123384"/>
          </a:xfrm>
          <a:prstGeom prst="rect">
            <a:avLst/>
          </a:prstGeom>
          <a:ln>
            <a:noFill/>
          </a:ln>
          <a:effectLst>
            <a:softEdge rad="112500"/>
          </a:effectLst>
        </p:spPr>
      </p:pic>
      <p:pic>
        <p:nvPicPr>
          <p:cNvPr id="6149" name="Picture 5" descr="C:\Users\hp\AppData\Local\Microsoft\Windows\INetCache\IE\ND01VH0J\10257941_10152788547117598_218053191936270092_o[1].jpg"/>
          <p:cNvPicPr>
            <a:picLocks noChangeAspect="1" noChangeArrowheads="1"/>
          </p:cNvPicPr>
          <p:nvPr/>
        </p:nvPicPr>
        <p:blipFill>
          <a:blip r:embed="rId3"/>
          <a:srcRect/>
          <a:stretch>
            <a:fillRect/>
          </a:stretch>
        </p:blipFill>
        <p:spPr bwMode="auto">
          <a:xfrm>
            <a:off x="1600200" y="3581400"/>
            <a:ext cx="4800600" cy="268605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9601199" cy="3318936"/>
          </a:xfrm>
        </p:spPr>
        <p:txBody>
          <a:bodyPr>
            <a:noAutofit/>
          </a:bodyPr>
          <a:lstStyle/>
          <a:p>
            <a:pPr>
              <a:buNone/>
            </a:pPr>
            <a:endParaRPr lang="en-US" sz="3200" b="1" dirty="0" smtClean="0"/>
          </a:p>
          <a:p>
            <a:pPr>
              <a:buNone/>
            </a:pPr>
            <a:r>
              <a:rPr lang="en-US" sz="3200" b="1" dirty="0" smtClean="0"/>
              <a:t>This was the reason for non cooperation movement. </a:t>
            </a:r>
          </a:p>
          <a:p>
            <a:pPr>
              <a:buNone/>
            </a:pPr>
            <a:r>
              <a:rPr lang="en-US" sz="3200" b="1" dirty="0" smtClean="0"/>
              <a:t>● The government appointed Hunter Commission to conduct an enquiry into the </a:t>
            </a:r>
            <a:r>
              <a:rPr lang="en-US" sz="3200" b="1" dirty="0" err="1" smtClean="0"/>
              <a:t>Jallianwallah</a:t>
            </a:r>
            <a:r>
              <a:rPr lang="en-US" sz="3200" b="1" dirty="0" smtClean="0"/>
              <a:t> </a:t>
            </a:r>
            <a:r>
              <a:rPr lang="en-US" sz="3200" b="1" dirty="0" err="1" smtClean="0"/>
              <a:t>Bagh</a:t>
            </a:r>
            <a:r>
              <a:rPr lang="en-US" sz="3200" b="1" dirty="0" smtClean="0"/>
              <a:t> tragedy, but it was of no consequence. </a:t>
            </a:r>
          </a:p>
          <a:p>
            <a:pPr>
              <a:buNone/>
            </a:pPr>
            <a:r>
              <a:rPr lang="en-US" sz="3200" b="1" dirty="0" smtClean="0"/>
              <a:t>● Later </a:t>
            </a:r>
            <a:r>
              <a:rPr lang="en-US" sz="3200" b="1" dirty="0" err="1" smtClean="0"/>
              <a:t>Udham</a:t>
            </a:r>
            <a:r>
              <a:rPr lang="en-US" sz="3200" b="1" dirty="0" smtClean="0"/>
              <a:t> Singh killed General Dyer </a:t>
            </a:r>
          </a:p>
          <a:p>
            <a:pPr>
              <a:buNone/>
            </a:pPr>
            <a:endParaRPr lang="en-US" sz="3200" b="1" dirty="0"/>
          </a:p>
        </p:txBody>
      </p:sp>
      <p:pic>
        <p:nvPicPr>
          <p:cNvPr id="7170" name="Picture 2" descr="C:\Users\hp\AppData\Local\Microsoft\Windows\INetCache\IE\3YV9JXY0\udham_singh_by_gaffydhillon-d5vq1ta[1].jpg"/>
          <p:cNvPicPr>
            <a:picLocks noChangeAspect="1" noChangeArrowheads="1"/>
          </p:cNvPicPr>
          <p:nvPr/>
        </p:nvPicPr>
        <p:blipFill>
          <a:blip r:embed="rId2" cstate="print"/>
          <a:srcRect/>
          <a:stretch>
            <a:fillRect/>
          </a:stretch>
        </p:blipFill>
        <p:spPr bwMode="auto">
          <a:xfrm>
            <a:off x="8610600" y="3047999"/>
            <a:ext cx="2408347" cy="322492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Khilafat</a:t>
            </a:r>
            <a:r>
              <a:rPr lang="en-US" b="1" dirty="0" smtClean="0"/>
              <a:t> movement </a:t>
            </a:r>
            <a:endParaRPr lang="en-US" dirty="0"/>
          </a:p>
        </p:txBody>
      </p:sp>
      <p:sp>
        <p:nvSpPr>
          <p:cNvPr id="3" name="Content Placeholder 2"/>
          <p:cNvSpPr>
            <a:spLocks noGrp="1"/>
          </p:cNvSpPr>
          <p:nvPr>
            <p:ph idx="1"/>
          </p:nvPr>
        </p:nvSpPr>
        <p:spPr/>
        <p:txBody>
          <a:bodyPr>
            <a:noAutofit/>
          </a:bodyPr>
          <a:lstStyle/>
          <a:p>
            <a:pPr>
              <a:buNone/>
            </a:pPr>
            <a:endParaRPr lang="en-US" sz="3200" b="1" dirty="0" smtClean="0"/>
          </a:p>
          <a:p>
            <a:pPr>
              <a:buNone/>
            </a:pPr>
            <a:r>
              <a:rPr lang="en-US" sz="3200" b="1" dirty="0" smtClean="0"/>
              <a:t>The Turkish Emperors of the Ottoman Empire were Muslim </a:t>
            </a:r>
            <a:r>
              <a:rPr lang="en-US" sz="3200" b="1" dirty="0" err="1" smtClean="0"/>
              <a:t>Khalifs</a:t>
            </a:r>
            <a:r>
              <a:rPr lang="en-US" sz="3200" b="1" dirty="0" smtClean="0"/>
              <a:t>. Due to this, the hatred against the British grew in the minds of Indian Muslims. </a:t>
            </a:r>
          </a:p>
          <a:p>
            <a:pPr>
              <a:buNone/>
            </a:pPr>
            <a:r>
              <a:rPr lang="en-US" sz="3200" b="1" dirty="0" smtClean="0"/>
              <a:t>● Ali brothers started the </a:t>
            </a:r>
            <a:r>
              <a:rPr lang="en-US" sz="3200" b="1" dirty="0" err="1" smtClean="0"/>
              <a:t>Khilafat</a:t>
            </a:r>
            <a:r>
              <a:rPr lang="en-US" sz="3200" b="1" dirty="0" smtClean="0"/>
              <a:t> movement in India in order to support the Turks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0"/>
            <a:ext cx="9601196" cy="3318936"/>
          </a:xfrm>
        </p:spPr>
        <p:txBody>
          <a:bodyPr>
            <a:noAutofit/>
          </a:bodyPr>
          <a:lstStyle/>
          <a:p>
            <a:endParaRPr lang="en-US" sz="3200" b="1" dirty="0" smtClean="0"/>
          </a:p>
          <a:p>
            <a:r>
              <a:rPr lang="en-US" sz="3200" b="1" dirty="0" err="1" smtClean="0"/>
              <a:t>Gandhiji</a:t>
            </a:r>
            <a:r>
              <a:rPr lang="en-US" sz="3200" b="1" dirty="0" smtClean="0"/>
              <a:t> believed that only if Hindus and Muslims fought together against the British, the British would leave the country.</a:t>
            </a:r>
          </a:p>
          <a:p>
            <a:r>
              <a:rPr lang="en-US" sz="3200" b="1" dirty="0" smtClean="0"/>
              <a:t> In this context, he felt that participation of Muslims in the Congress was vital. Hence, </a:t>
            </a:r>
            <a:r>
              <a:rPr lang="en-US" sz="3200" b="1" dirty="0" err="1" smtClean="0"/>
              <a:t>Gandhiji</a:t>
            </a:r>
            <a:r>
              <a:rPr lang="en-US" sz="3200" b="1" dirty="0" smtClean="0"/>
              <a:t> declared his support to the </a:t>
            </a:r>
            <a:r>
              <a:rPr lang="en-US" sz="3200" b="1" dirty="0" err="1" smtClean="0"/>
              <a:t>Khilafat</a:t>
            </a:r>
            <a:r>
              <a:rPr lang="en-US" sz="3200" b="1" dirty="0" smtClean="0"/>
              <a:t> movement </a:t>
            </a:r>
          </a:p>
          <a:p>
            <a:endParaRPr lang="en-US" sz="3200" b="1" dirty="0"/>
          </a:p>
        </p:txBody>
      </p:sp>
      <p:pic>
        <p:nvPicPr>
          <p:cNvPr id="8195" name="Picture 3" descr="C:\Users\hp\AppData\Local\Microsoft\Windows\INetCache\IE\8V6VLVQE\WhatsApp-Image-2020-12-09-at-16.16.24-2-213x300[1].jpg"/>
          <p:cNvPicPr>
            <a:picLocks noChangeAspect="1" noChangeArrowheads="1"/>
          </p:cNvPicPr>
          <p:nvPr/>
        </p:nvPicPr>
        <p:blipFill>
          <a:blip r:embed="rId2"/>
          <a:srcRect/>
          <a:stretch>
            <a:fillRect/>
          </a:stretch>
        </p:blipFill>
        <p:spPr bwMode="auto">
          <a:xfrm>
            <a:off x="8991600" y="3276600"/>
            <a:ext cx="2286000" cy="321971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Non cooperation movement </a:t>
            </a:r>
            <a:endParaRPr lang="en-US" dirty="0"/>
          </a:p>
        </p:txBody>
      </p:sp>
      <p:sp>
        <p:nvSpPr>
          <p:cNvPr id="3" name="Content Placeholder 2"/>
          <p:cNvSpPr>
            <a:spLocks noGrp="1"/>
          </p:cNvSpPr>
          <p:nvPr>
            <p:ph idx="1"/>
          </p:nvPr>
        </p:nvSpPr>
        <p:spPr>
          <a:xfrm>
            <a:off x="1295400" y="1828800"/>
            <a:ext cx="9601196" cy="3318936"/>
          </a:xfrm>
        </p:spPr>
        <p:txBody>
          <a:bodyPr>
            <a:noAutofit/>
          </a:bodyPr>
          <a:lstStyle/>
          <a:p>
            <a:pPr algn="ctr">
              <a:buNone/>
            </a:pPr>
            <a:r>
              <a:rPr lang="en-US" b="1" dirty="0" smtClean="0"/>
              <a:t>Main programs </a:t>
            </a:r>
          </a:p>
          <a:p>
            <a:pPr>
              <a:buNone/>
            </a:pPr>
            <a:r>
              <a:rPr lang="en-US" b="1" dirty="0" smtClean="0"/>
              <a:t>● Boycotting schools colleges and courts </a:t>
            </a:r>
          </a:p>
          <a:p>
            <a:pPr>
              <a:buNone/>
            </a:pPr>
            <a:r>
              <a:rPr lang="en-US" b="1" dirty="0" smtClean="0"/>
              <a:t>● Boycotting elections to regional legislative bodies held according to 1919 act </a:t>
            </a:r>
          </a:p>
          <a:p>
            <a:pPr>
              <a:buNone/>
            </a:pPr>
            <a:r>
              <a:rPr lang="en-US" b="1" dirty="0" smtClean="0"/>
              <a:t>● Returning all </a:t>
            </a:r>
            <a:r>
              <a:rPr lang="en-US" b="1" dirty="0" err="1" smtClean="0"/>
              <a:t>honour</a:t>
            </a:r>
            <a:r>
              <a:rPr lang="en-US" b="1" dirty="0" smtClean="0"/>
              <a:t> and medals </a:t>
            </a:r>
          </a:p>
          <a:p>
            <a:pPr>
              <a:buNone/>
            </a:pPr>
            <a:r>
              <a:rPr lang="en-US" b="1" dirty="0" smtClean="0"/>
              <a:t>● nominated members to the local bodies resigning from their membership </a:t>
            </a:r>
          </a:p>
          <a:p>
            <a:pPr>
              <a:buNone/>
            </a:pPr>
            <a:r>
              <a:rPr lang="en-US" b="1" dirty="0" smtClean="0"/>
              <a:t>● Boycotting all government functions </a:t>
            </a:r>
          </a:p>
          <a:p>
            <a:pPr>
              <a:buNone/>
            </a:pPr>
            <a:r>
              <a:rPr lang="en-US" b="1" dirty="0" smtClean="0"/>
              <a:t>● Boycotting all foreign goods. </a:t>
            </a:r>
          </a:p>
          <a:p>
            <a:endParaRPr lang="en-US"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9218" name="Picture 2" descr="C:\Users\hp\AppData\Local\Microsoft\Windows\INetCache\IE\8V6VLVQE\2_Gandhiji_During_Non_Cooperation_Movement[1].jpg"/>
          <p:cNvPicPr>
            <a:picLocks noChangeAspect="1" noChangeArrowheads="1"/>
          </p:cNvPicPr>
          <p:nvPr/>
        </p:nvPicPr>
        <p:blipFill>
          <a:blip r:embed="rId2"/>
          <a:srcRect/>
          <a:stretch>
            <a:fillRect/>
          </a:stretch>
        </p:blipFill>
        <p:spPr bwMode="auto">
          <a:xfrm>
            <a:off x="304800" y="304800"/>
            <a:ext cx="5334000" cy="3689760"/>
          </a:xfrm>
          <a:prstGeom prst="rect">
            <a:avLst/>
          </a:prstGeom>
          <a:ln>
            <a:noFill/>
          </a:ln>
          <a:effectLst>
            <a:softEdge rad="112500"/>
          </a:effectLst>
        </p:spPr>
      </p:pic>
      <p:pic>
        <p:nvPicPr>
          <p:cNvPr id="9219" name="Picture 3" descr="C:\Users\hp\AppData\Local\Microsoft\Windows\INetCache\IE\ND01VH0J\NonCooperationMovement__245[1].jpg"/>
          <p:cNvPicPr>
            <a:picLocks noChangeAspect="1" noChangeArrowheads="1"/>
          </p:cNvPicPr>
          <p:nvPr/>
        </p:nvPicPr>
        <p:blipFill>
          <a:blip r:embed="rId3"/>
          <a:srcRect/>
          <a:stretch>
            <a:fillRect/>
          </a:stretch>
        </p:blipFill>
        <p:spPr bwMode="auto">
          <a:xfrm>
            <a:off x="6248400" y="228600"/>
            <a:ext cx="5638800" cy="3779085"/>
          </a:xfrm>
          <a:prstGeom prst="rect">
            <a:avLst/>
          </a:prstGeom>
          <a:ln>
            <a:noFill/>
          </a:ln>
          <a:effectLst>
            <a:softEdge rad="112500"/>
          </a:effectLst>
        </p:spPr>
      </p:pic>
      <p:pic>
        <p:nvPicPr>
          <p:cNvPr id="9221" name="Picture 5" descr="C:\Users\hp\AppData\Local\Microsoft\Windows\INetCache\IE\3YV9JXY0\Ncert_gandhi_tomeet_linlithgow1939[1].jpg"/>
          <p:cNvPicPr>
            <a:picLocks noChangeAspect="1" noChangeArrowheads="1"/>
          </p:cNvPicPr>
          <p:nvPr/>
        </p:nvPicPr>
        <p:blipFill>
          <a:blip r:embed="rId4"/>
          <a:srcRect/>
          <a:stretch>
            <a:fillRect/>
          </a:stretch>
        </p:blipFill>
        <p:spPr bwMode="auto">
          <a:xfrm>
            <a:off x="3505200" y="3962401"/>
            <a:ext cx="5410200" cy="2438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914400"/>
            <a:ext cx="9601196" cy="3318936"/>
          </a:xfrm>
        </p:spPr>
        <p:txBody>
          <a:bodyPr>
            <a:noAutofit/>
          </a:bodyPr>
          <a:lstStyle/>
          <a:p>
            <a:endParaRPr lang="en-US" sz="2800" b="1" dirty="0" smtClean="0"/>
          </a:p>
          <a:p>
            <a:r>
              <a:rPr lang="en-US" sz="2800" b="1" dirty="0" smtClean="0"/>
              <a:t>Senior lawyers like </a:t>
            </a:r>
            <a:r>
              <a:rPr lang="en-US" sz="2800" b="1" dirty="0" err="1" smtClean="0"/>
              <a:t>Deshbandhu</a:t>
            </a:r>
            <a:r>
              <a:rPr lang="en-US" sz="2800" b="1" dirty="0" smtClean="0"/>
              <a:t> </a:t>
            </a:r>
            <a:r>
              <a:rPr lang="en-US" sz="2800" b="1" dirty="0" err="1" smtClean="0"/>
              <a:t>Chittaranjan</a:t>
            </a:r>
            <a:r>
              <a:rPr lang="en-US" sz="2800" b="1" dirty="0" smtClean="0"/>
              <a:t> Das </a:t>
            </a:r>
            <a:r>
              <a:rPr lang="en-US" sz="2800" b="1" dirty="0" err="1" smtClean="0"/>
              <a:t>Motilal</a:t>
            </a:r>
            <a:r>
              <a:rPr lang="en-US" sz="2800" b="1" dirty="0" smtClean="0"/>
              <a:t> Nehru </a:t>
            </a:r>
            <a:r>
              <a:rPr lang="en-US" sz="2800" b="1" dirty="0" err="1" smtClean="0"/>
              <a:t>Rajendra</a:t>
            </a:r>
            <a:r>
              <a:rPr lang="en-US" sz="2800" b="1" dirty="0" smtClean="0"/>
              <a:t> Prasad left their legal practice </a:t>
            </a:r>
          </a:p>
          <a:p>
            <a:pPr>
              <a:buNone/>
            </a:pPr>
            <a:r>
              <a:rPr lang="en-US" sz="2800" b="1" dirty="0" smtClean="0"/>
              <a:t>● Students boycotted schools and colleges </a:t>
            </a:r>
          </a:p>
          <a:p>
            <a:pPr>
              <a:buNone/>
            </a:pPr>
            <a:r>
              <a:rPr lang="en-US" sz="2800" b="1" dirty="0" smtClean="0"/>
              <a:t>● Congress boycott elections for regional bodies </a:t>
            </a:r>
          </a:p>
          <a:p>
            <a:pPr>
              <a:buNone/>
            </a:pPr>
            <a:r>
              <a:rPr lang="en-US" sz="2800" b="1" dirty="0" smtClean="0"/>
              <a:t>● </a:t>
            </a:r>
            <a:r>
              <a:rPr lang="en-US" sz="2800" b="1" dirty="0" err="1" smtClean="0"/>
              <a:t>Ravindranath</a:t>
            </a:r>
            <a:r>
              <a:rPr lang="en-US" sz="2800" b="1" dirty="0" smtClean="0"/>
              <a:t> Tagore returned knighthood </a:t>
            </a:r>
          </a:p>
          <a:p>
            <a:pPr>
              <a:buNone/>
            </a:pPr>
            <a:r>
              <a:rPr lang="en-US" sz="2800" b="1" dirty="0" smtClean="0"/>
              <a:t>● During this period, there was a stiff opposition to the visit of the British Prince. There were widespread agitations against the visit throughout the country. </a:t>
            </a:r>
          </a:p>
          <a:p>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Chori</a:t>
            </a:r>
            <a:r>
              <a:rPr lang="en-US" b="1" dirty="0" smtClean="0"/>
              <a:t> </a:t>
            </a:r>
            <a:r>
              <a:rPr lang="en-US" b="1" dirty="0" err="1" smtClean="0"/>
              <a:t>choura</a:t>
            </a:r>
            <a:r>
              <a:rPr lang="en-US" b="1" dirty="0" smtClean="0"/>
              <a:t> incident </a:t>
            </a:r>
            <a:endParaRPr lang="en-US" dirty="0"/>
          </a:p>
        </p:txBody>
      </p:sp>
      <p:sp>
        <p:nvSpPr>
          <p:cNvPr id="3" name="Content Placeholder 2"/>
          <p:cNvSpPr>
            <a:spLocks noGrp="1"/>
          </p:cNvSpPr>
          <p:nvPr>
            <p:ph idx="1"/>
          </p:nvPr>
        </p:nvSpPr>
        <p:spPr>
          <a:xfrm>
            <a:off x="1371600" y="1981200"/>
            <a:ext cx="9601196" cy="3318936"/>
          </a:xfrm>
        </p:spPr>
        <p:txBody>
          <a:bodyPr>
            <a:noAutofit/>
          </a:bodyPr>
          <a:lstStyle/>
          <a:p>
            <a:pPr>
              <a:buNone/>
            </a:pPr>
            <a:endParaRPr lang="en-US" sz="2800" b="1" dirty="0" smtClean="0"/>
          </a:p>
          <a:p>
            <a:pPr>
              <a:buNone/>
            </a:pPr>
            <a:r>
              <a:rPr lang="en-US" sz="2800" b="1" dirty="0" smtClean="0"/>
              <a:t>● February 5th 1922 a group of around 3000 farmers assembled in front of the police station </a:t>
            </a:r>
          </a:p>
          <a:p>
            <a:pPr>
              <a:buNone/>
            </a:pPr>
            <a:r>
              <a:rPr lang="en-US" sz="2800" b="1" dirty="0" smtClean="0"/>
              <a:t>● There was a protest against the police officer </a:t>
            </a:r>
          </a:p>
          <a:p>
            <a:pPr>
              <a:buNone/>
            </a:pPr>
            <a:r>
              <a:rPr lang="en-US" sz="2800" b="1" dirty="0" smtClean="0"/>
              <a:t>● the police started shooting from inside, the enraged people fired the police station </a:t>
            </a:r>
          </a:p>
          <a:p>
            <a:pPr>
              <a:buNone/>
            </a:pPr>
            <a:r>
              <a:rPr lang="en-US" sz="2800" b="1" dirty="0" smtClean="0"/>
              <a:t>● 22 policemen died. </a:t>
            </a:r>
            <a:r>
              <a:rPr lang="en-US" sz="2800" b="1" dirty="0" err="1" smtClean="0"/>
              <a:t>Gandhiji</a:t>
            </a:r>
            <a:r>
              <a:rPr lang="en-US" sz="2800" b="1" dirty="0" smtClean="0"/>
              <a:t> realized this happened due to lack of preparation and morality among people </a:t>
            </a:r>
          </a:p>
          <a:p>
            <a:pPr>
              <a:buNone/>
            </a:pPr>
            <a:endParaRPr lang="en-US" sz="28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a:p>
        </p:txBody>
      </p:sp>
      <p:sp>
        <p:nvSpPr>
          <p:cNvPr id="3" name="Content Placeholder 2"/>
          <p:cNvSpPr>
            <a:spLocks noGrp="1"/>
          </p:cNvSpPr>
          <p:nvPr>
            <p:ph idx="1"/>
          </p:nvPr>
        </p:nvSpPr>
        <p:spPr>
          <a:xfrm>
            <a:off x="1371600" y="2057400"/>
            <a:ext cx="9601196" cy="3318936"/>
          </a:xfrm>
        </p:spPr>
        <p:txBody>
          <a:bodyPr>
            <a:noAutofit/>
          </a:bodyPr>
          <a:lstStyle/>
          <a:p>
            <a:pPr>
              <a:buNone/>
            </a:pPr>
            <a:endParaRPr lang="en-US" sz="3200" b="1" dirty="0" smtClean="0"/>
          </a:p>
          <a:p>
            <a:pPr>
              <a:buNone/>
            </a:pPr>
            <a:r>
              <a:rPr lang="en-US" sz="3200" b="1" dirty="0" smtClean="0"/>
              <a:t>● He withdrew the non cooperation movement on February 12 1922 </a:t>
            </a:r>
          </a:p>
          <a:p>
            <a:pPr>
              <a:buNone/>
            </a:pPr>
            <a:r>
              <a:rPr lang="en-US" sz="3200" b="1" dirty="0" smtClean="0"/>
              <a:t>● </a:t>
            </a:r>
            <a:r>
              <a:rPr lang="en-US" sz="3200" b="1" dirty="0" err="1" smtClean="0"/>
              <a:t>Gandhiji</a:t>
            </a:r>
            <a:r>
              <a:rPr lang="en-US" sz="3200" b="1" dirty="0" smtClean="0"/>
              <a:t> was arrested on March 10 1922 holding Gandhi responsible for all the violent uprisings </a:t>
            </a:r>
          </a:p>
          <a:p>
            <a:pPr>
              <a:buNone/>
            </a:pPr>
            <a:r>
              <a:rPr lang="en-US" sz="3200" b="1" dirty="0" smtClean="0"/>
              <a:t>● He was released two years later on the grounds of ill health. </a:t>
            </a:r>
            <a:endParaRPr lang="en-US" sz="32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Swaraj</a:t>
            </a:r>
            <a:r>
              <a:rPr lang="en-US" b="1" dirty="0" smtClean="0"/>
              <a:t> Party </a:t>
            </a:r>
            <a:endParaRPr lang="en-US" dirty="0"/>
          </a:p>
        </p:txBody>
      </p:sp>
      <p:sp>
        <p:nvSpPr>
          <p:cNvPr id="3" name="Content Placeholder 2"/>
          <p:cNvSpPr>
            <a:spLocks noGrp="1"/>
          </p:cNvSpPr>
          <p:nvPr>
            <p:ph idx="1"/>
          </p:nvPr>
        </p:nvSpPr>
        <p:spPr>
          <a:xfrm>
            <a:off x="1371600" y="1905000"/>
            <a:ext cx="9601196" cy="3318936"/>
          </a:xfrm>
        </p:spPr>
        <p:txBody>
          <a:bodyPr>
            <a:noAutofit/>
          </a:bodyPr>
          <a:lstStyle/>
          <a:p>
            <a:pPr>
              <a:buNone/>
            </a:pPr>
            <a:endParaRPr lang="en-US" sz="3200" b="1" dirty="0" smtClean="0"/>
          </a:p>
          <a:p>
            <a:pPr>
              <a:buNone/>
            </a:pPr>
            <a:r>
              <a:rPr lang="en-US" sz="3200" b="1" dirty="0" smtClean="0"/>
              <a:t>The withdrawal of non cooperation movement disheartened many congressmen </a:t>
            </a:r>
          </a:p>
          <a:p>
            <a:pPr>
              <a:buNone/>
            </a:pPr>
            <a:r>
              <a:rPr lang="en-US" sz="3200" b="1" dirty="0" smtClean="0"/>
              <a:t>● </a:t>
            </a:r>
            <a:r>
              <a:rPr lang="en-US" sz="3200" b="1" dirty="0" err="1" smtClean="0"/>
              <a:t>Swaraj</a:t>
            </a:r>
            <a:r>
              <a:rPr lang="en-US" sz="3200" b="1" dirty="0" smtClean="0"/>
              <a:t> party was found in 1923 by </a:t>
            </a:r>
            <a:r>
              <a:rPr lang="en-US" sz="3200" b="1" dirty="0" err="1" smtClean="0"/>
              <a:t>Motilal</a:t>
            </a:r>
            <a:r>
              <a:rPr lang="en-US" sz="3200" b="1" dirty="0" smtClean="0"/>
              <a:t> Nehru and CR Das </a:t>
            </a:r>
          </a:p>
          <a:p>
            <a:pPr>
              <a:buNone/>
            </a:pPr>
            <a:r>
              <a:rPr lang="en-US" sz="3200" b="1" dirty="0" smtClean="0"/>
              <a:t>● Through this party, they wanted to enter the legislative assembly and oppose the policies of the British from within </a:t>
            </a:r>
          </a:p>
          <a:p>
            <a:pPr>
              <a:buNone/>
            </a:pPr>
            <a:endParaRPr lang="en-US" sz="32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sz="3200" b="1" dirty="0" smtClean="0"/>
          </a:p>
          <a:p>
            <a:r>
              <a:rPr lang="en-US" sz="3200" b="1" dirty="0" smtClean="0"/>
              <a:t>Belgaum Conference held in 1924, </a:t>
            </a:r>
            <a:r>
              <a:rPr lang="en-US" sz="3200" b="1" dirty="0" err="1" smtClean="0"/>
              <a:t>Gandhiji</a:t>
            </a:r>
            <a:r>
              <a:rPr lang="en-US" sz="3200" b="1" dirty="0" smtClean="0"/>
              <a:t> approved of the plan of the </a:t>
            </a:r>
            <a:r>
              <a:rPr lang="en-US" sz="3200" b="1" dirty="0" err="1" smtClean="0"/>
              <a:t>Swaraj</a:t>
            </a:r>
            <a:r>
              <a:rPr lang="en-US" sz="3200" b="1" dirty="0" smtClean="0"/>
              <a:t> Party and accepted it as a part of the Congress plan. Thus </a:t>
            </a:r>
            <a:r>
              <a:rPr lang="en-US" sz="3200" b="1" dirty="0" err="1" smtClean="0"/>
              <a:t>Swaraj</a:t>
            </a:r>
            <a:r>
              <a:rPr lang="en-US" sz="3200" b="1" dirty="0" smtClean="0"/>
              <a:t> Party became a part of the Congress </a:t>
            </a:r>
          </a:p>
          <a:p>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Simon commission </a:t>
            </a:r>
            <a:endParaRPr lang="en-US" dirty="0"/>
          </a:p>
        </p:txBody>
      </p:sp>
      <p:sp>
        <p:nvSpPr>
          <p:cNvPr id="3" name="Content Placeholder 2"/>
          <p:cNvSpPr>
            <a:spLocks noGrp="1"/>
          </p:cNvSpPr>
          <p:nvPr>
            <p:ph idx="1"/>
          </p:nvPr>
        </p:nvSpPr>
        <p:spPr>
          <a:xfrm>
            <a:off x="1066800" y="1752600"/>
            <a:ext cx="9601196" cy="3318936"/>
          </a:xfrm>
        </p:spPr>
        <p:txBody>
          <a:bodyPr>
            <a:normAutofit/>
          </a:bodyPr>
          <a:lstStyle/>
          <a:p>
            <a:pPr>
              <a:buNone/>
            </a:pPr>
            <a:endParaRPr lang="en-US" sz="2800" b="1" dirty="0" smtClean="0"/>
          </a:p>
          <a:p>
            <a:pPr>
              <a:buNone/>
            </a:pPr>
            <a:r>
              <a:rPr lang="en-US" sz="2800" b="1" dirty="0" smtClean="0"/>
              <a:t>British government appointed the Simon Commission in 1927 to study the effects of Indian government act 1919 </a:t>
            </a:r>
          </a:p>
          <a:p>
            <a:pPr>
              <a:buNone/>
            </a:pPr>
            <a:r>
              <a:rPr lang="en-US" sz="2800" b="1" dirty="0" smtClean="0"/>
              <a:t>● It arrived in India on February 3rd 1928 </a:t>
            </a:r>
          </a:p>
          <a:p>
            <a:pPr>
              <a:buNone/>
            </a:pPr>
            <a:r>
              <a:rPr lang="en-US" sz="2800" b="1" dirty="0" smtClean="0"/>
              <a:t>● This commission did not have a single Indian as the member </a:t>
            </a:r>
          </a:p>
          <a:p>
            <a:pPr>
              <a:buNone/>
            </a:pPr>
            <a:endParaRPr lang="en-US" sz="2800" b="1" dirty="0"/>
          </a:p>
        </p:txBody>
      </p:sp>
      <p:pic>
        <p:nvPicPr>
          <p:cNvPr id="11266" name="Picture 2" descr="C:\Users\hp\AppData\Local\Microsoft\Windows\INetCache\IE\8V6VLVQE\2[1].jpg"/>
          <p:cNvPicPr>
            <a:picLocks noChangeAspect="1" noChangeArrowheads="1"/>
          </p:cNvPicPr>
          <p:nvPr/>
        </p:nvPicPr>
        <p:blipFill>
          <a:blip r:embed="rId2"/>
          <a:srcRect/>
          <a:stretch>
            <a:fillRect/>
          </a:stretch>
        </p:blipFill>
        <p:spPr bwMode="auto">
          <a:xfrm>
            <a:off x="7772400" y="4314825"/>
            <a:ext cx="3810000" cy="25431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842683"/>
            <a:ext cx="9601196" cy="3318936"/>
          </a:xfrm>
        </p:spPr>
        <p:txBody>
          <a:bodyPr>
            <a:noAutofit/>
          </a:bodyPr>
          <a:lstStyle/>
          <a:p>
            <a:pPr>
              <a:buNone/>
            </a:pPr>
            <a:endParaRPr lang="en-US" sz="2800" b="1" dirty="0" smtClean="0"/>
          </a:p>
          <a:p>
            <a:pPr>
              <a:buNone/>
            </a:pPr>
            <a:r>
              <a:rPr lang="en-US" sz="2800" b="1" dirty="0" smtClean="0"/>
              <a:t>Treating it as an insult to India, the Congress boycotted the Simon Commission. </a:t>
            </a:r>
          </a:p>
          <a:p>
            <a:pPr>
              <a:buNone/>
            </a:pPr>
            <a:r>
              <a:rPr lang="en-US" sz="2800" b="1" dirty="0" smtClean="0"/>
              <a:t>● It was witness divide so protest with slogans Simon go back </a:t>
            </a:r>
            <a:r>
              <a:rPr lang="en-US" sz="2800" b="1" dirty="0" err="1" smtClean="0"/>
              <a:t>organised</a:t>
            </a:r>
            <a:r>
              <a:rPr lang="en-US" sz="2800" b="1" dirty="0" smtClean="0"/>
              <a:t> in different places </a:t>
            </a:r>
          </a:p>
          <a:p>
            <a:pPr>
              <a:buNone/>
            </a:pPr>
            <a:r>
              <a:rPr lang="en-US" sz="2800" b="1" dirty="0" smtClean="0"/>
              <a:t>● </a:t>
            </a:r>
            <a:r>
              <a:rPr lang="en-US" sz="2800" b="1" dirty="0" err="1" smtClean="0"/>
              <a:t>Lala</a:t>
            </a:r>
            <a:r>
              <a:rPr lang="en-US" sz="2800" b="1" dirty="0" smtClean="0"/>
              <a:t> </a:t>
            </a:r>
            <a:r>
              <a:rPr lang="en-US" sz="2800" b="1" dirty="0" err="1" smtClean="0"/>
              <a:t>Lajpat</a:t>
            </a:r>
            <a:r>
              <a:rPr lang="en-US" sz="2800" b="1" dirty="0" smtClean="0"/>
              <a:t> </a:t>
            </a:r>
            <a:r>
              <a:rPr lang="en-US" sz="2800" b="1" dirty="0" err="1" smtClean="0"/>
              <a:t>Rai</a:t>
            </a:r>
            <a:r>
              <a:rPr lang="en-US" sz="2800" b="1" dirty="0" smtClean="0"/>
              <a:t> was died during </a:t>
            </a:r>
            <a:r>
              <a:rPr lang="en-US" sz="2800" b="1" dirty="0" err="1" smtClean="0"/>
              <a:t>Lathi</a:t>
            </a:r>
            <a:r>
              <a:rPr lang="en-US" sz="2800" b="1" dirty="0" smtClean="0"/>
              <a:t> charge in Lahore . It intensified National freedom struggle </a:t>
            </a:r>
          </a:p>
          <a:p>
            <a:pPr>
              <a:buNone/>
            </a:pPr>
            <a:endParaRPr lang="en-US" sz="2800" b="1" dirty="0"/>
          </a:p>
        </p:txBody>
      </p:sp>
      <p:pic>
        <p:nvPicPr>
          <p:cNvPr id="4" name="Picture 3" descr="C:\Users\hp\AppData\Local\Microsoft\Windows\INetCache\IE\ND01VH0J\LalaLajpatRai_24560[1].jpg"/>
          <p:cNvPicPr>
            <a:picLocks noChangeAspect="1" noChangeArrowheads="1"/>
          </p:cNvPicPr>
          <p:nvPr/>
        </p:nvPicPr>
        <p:blipFill>
          <a:blip r:embed="rId2"/>
          <a:srcRect/>
          <a:stretch>
            <a:fillRect/>
          </a:stretch>
        </p:blipFill>
        <p:spPr bwMode="auto">
          <a:xfrm>
            <a:off x="9372600" y="3962400"/>
            <a:ext cx="1905000" cy="2544848"/>
          </a:xfrm>
          <a:prstGeom prst="rect">
            <a:avLst/>
          </a:prstGeom>
          <a:ln>
            <a:noFill/>
          </a:ln>
          <a:effectLst>
            <a:softEdge rad="112500"/>
          </a:effectLst>
        </p:spPr>
      </p:pic>
      <p:pic>
        <p:nvPicPr>
          <p:cNvPr id="6" name="Picture 2" descr="C:\Users\hp\AppData\Local\Microsoft\Windows\INetCache\IE\8V6VLVQE\2[1].jpg"/>
          <p:cNvPicPr>
            <a:picLocks noChangeAspect="1" noChangeArrowheads="1"/>
          </p:cNvPicPr>
          <p:nvPr/>
        </p:nvPicPr>
        <p:blipFill>
          <a:blip r:embed="rId3"/>
          <a:srcRect/>
          <a:stretch>
            <a:fillRect/>
          </a:stretch>
        </p:blipFill>
        <p:spPr bwMode="auto">
          <a:xfrm>
            <a:off x="2438400" y="4314825"/>
            <a:ext cx="3810000" cy="18573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Poorna</a:t>
            </a:r>
            <a:r>
              <a:rPr lang="en-US" b="1" dirty="0" smtClean="0"/>
              <a:t> </a:t>
            </a:r>
            <a:r>
              <a:rPr lang="en-US" b="1" dirty="0" err="1" smtClean="0"/>
              <a:t>Swaraj</a:t>
            </a:r>
            <a:r>
              <a:rPr lang="en-US" b="1" dirty="0" smtClean="0"/>
              <a:t> </a:t>
            </a:r>
            <a:endParaRPr lang="en-US" dirty="0"/>
          </a:p>
        </p:txBody>
      </p:sp>
      <p:sp>
        <p:nvSpPr>
          <p:cNvPr id="3" name="Content Placeholder 2"/>
          <p:cNvSpPr>
            <a:spLocks noGrp="1"/>
          </p:cNvSpPr>
          <p:nvPr>
            <p:ph idx="1"/>
          </p:nvPr>
        </p:nvSpPr>
        <p:spPr>
          <a:xfrm>
            <a:off x="1371600" y="1905000"/>
            <a:ext cx="9601196" cy="3318936"/>
          </a:xfrm>
        </p:spPr>
        <p:txBody>
          <a:bodyPr>
            <a:noAutofit/>
          </a:bodyPr>
          <a:lstStyle/>
          <a:p>
            <a:endParaRPr lang="en-US" sz="2800" b="1" dirty="0" smtClean="0"/>
          </a:p>
          <a:p>
            <a:r>
              <a:rPr lang="en-US" sz="2800" b="1" dirty="0" smtClean="0"/>
              <a:t>In the year 1929, under the president ship of Jawaharlal Nehru, a Congress Session was held in Lahore. During this conference, the Congress declared that ‘</a:t>
            </a:r>
            <a:r>
              <a:rPr lang="en-US" sz="2800" b="1" dirty="0" err="1" smtClean="0"/>
              <a:t>Purna</a:t>
            </a:r>
            <a:r>
              <a:rPr lang="en-US" sz="2800" b="1" dirty="0" smtClean="0"/>
              <a:t> </a:t>
            </a:r>
            <a:r>
              <a:rPr lang="en-US" sz="2800" b="1" dirty="0" err="1" smtClean="0"/>
              <a:t>Swaraj</a:t>
            </a:r>
            <a:r>
              <a:rPr lang="en-US" sz="2800" b="1" dirty="0" smtClean="0"/>
              <a:t>’ was their aim. </a:t>
            </a:r>
          </a:p>
          <a:p>
            <a:endParaRPr lang="en-US" sz="2800" b="1" dirty="0" smtClean="0"/>
          </a:p>
          <a:p>
            <a:r>
              <a:rPr lang="en-US" sz="2800" b="1" dirty="0" smtClean="0"/>
              <a:t>On January 26, 1930, the Congress celebrated Independence day all over the country and supported the Lahore declaration </a:t>
            </a:r>
          </a:p>
          <a:p>
            <a:endParaRPr lang="en-US" sz="28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Civil disobedience movement </a:t>
            </a:r>
            <a:endParaRPr lang="en-US" dirty="0"/>
          </a:p>
        </p:txBody>
      </p:sp>
      <p:sp>
        <p:nvSpPr>
          <p:cNvPr id="3" name="Content Placeholder 2"/>
          <p:cNvSpPr>
            <a:spLocks noGrp="1"/>
          </p:cNvSpPr>
          <p:nvPr>
            <p:ph idx="1"/>
          </p:nvPr>
        </p:nvSpPr>
        <p:spPr>
          <a:xfrm>
            <a:off x="1219200" y="2057400"/>
            <a:ext cx="9601196" cy="3318936"/>
          </a:xfrm>
        </p:spPr>
        <p:txBody>
          <a:bodyPr>
            <a:noAutofit/>
          </a:bodyPr>
          <a:lstStyle/>
          <a:p>
            <a:pPr>
              <a:buNone/>
            </a:pPr>
            <a:endParaRPr lang="en-US" b="1" dirty="0" smtClean="0"/>
          </a:p>
          <a:p>
            <a:pPr>
              <a:buNone/>
            </a:pPr>
            <a:r>
              <a:rPr lang="en-US" b="1" dirty="0" smtClean="0"/>
              <a:t>● Civil disobedience movement, submitted a Charter of 11 demands to Viceroy Irwin. </a:t>
            </a:r>
          </a:p>
          <a:p>
            <a:pPr>
              <a:buNone/>
            </a:pPr>
            <a:r>
              <a:rPr lang="en-US" b="1" dirty="0" smtClean="0"/>
              <a:t>● He had conveyed that if these demands were not met, he would start Civil Disobedience movement. </a:t>
            </a:r>
          </a:p>
          <a:p>
            <a:pPr>
              <a:buNone/>
            </a:pPr>
            <a:r>
              <a:rPr lang="en-US" b="1" dirty="0" smtClean="0"/>
              <a:t>● One of the demands was abolition of tax imposed on salt. But Irwin did not consider </a:t>
            </a:r>
            <a:r>
              <a:rPr lang="en-US" b="1" dirty="0" err="1" smtClean="0"/>
              <a:t>Gandhiji’s</a:t>
            </a:r>
            <a:r>
              <a:rPr lang="en-US" b="1" dirty="0" smtClean="0"/>
              <a:t> demands </a:t>
            </a:r>
          </a:p>
          <a:p>
            <a:pPr>
              <a:buNone/>
            </a:pPr>
            <a:r>
              <a:rPr lang="en-US" b="1" dirty="0" smtClean="0"/>
              <a:t>● The Congress met at Sabarmati ashram and pass resolution to hold civil disobedience under the leadership of MK Gandhi </a:t>
            </a:r>
          </a:p>
          <a:p>
            <a:pPr>
              <a:buNone/>
            </a:pPr>
            <a:endParaRPr lang="en-US"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3315" name="Picture 3" descr="C:\Users\hp\AppData\Local\Microsoft\Windows\INetCache\IE\ND01VH0J\Gandhi_Salt_March-615x437[1].jpg"/>
          <p:cNvPicPr>
            <a:picLocks noChangeAspect="1" noChangeArrowheads="1"/>
          </p:cNvPicPr>
          <p:nvPr/>
        </p:nvPicPr>
        <p:blipFill>
          <a:blip r:embed="rId2"/>
          <a:srcRect/>
          <a:stretch>
            <a:fillRect/>
          </a:stretch>
        </p:blipFill>
        <p:spPr bwMode="auto">
          <a:xfrm>
            <a:off x="457201" y="533401"/>
            <a:ext cx="4114799" cy="2923849"/>
          </a:xfrm>
          <a:prstGeom prst="rect">
            <a:avLst/>
          </a:prstGeom>
          <a:noFill/>
        </p:spPr>
      </p:pic>
      <p:pic>
        <p:nvPicPr>
          <p:cNvPr id="13316" name="Picture 4" descr="C:\Users\hp\AppData\Local\Microsoft\Windows\INetCache\IE\ZWAX6X1C\Dandi_March[1].jpg"/>
          <p:cNvPicPr>
            <a:picLocks noChangeAspect="1" noChangeArrowheads="1"/>
          </p:cNvPicPr>
          <p:nvPr/>
        </p:nvPicPr>
        <p:blipFill>
          <a:blip r:embed="rId3"/>
          <a:srcRect/>
          <a:stretch>
            <a:fillRect/>
          </a:stretch>
        </p:blipFill>
        <p:spPr bwMode="auto">
          <a:xfrm>
            <a:off x="5257801" y="533401"/>
            <a:ext cx="3428999" cy="3058667"/>
          </a:xfrm>
          <a:prstGeom prst="rect">
            <a:avLst/>
          </a:prstGeom>
          <a:noFill/>
        </p:spPr>
      </p:pic>
      <p:pic>
        <p:nvPicPr>
          <p:cNvPr id="13317" name="Picture 5" descr="C:\Users\hp\AppData\Local\Microsoft\Windows\INetCache\IE\ZWAX6X1C\Mahatma_Gandhi_(II)[1].jpg"/>
          <p:cNvPicPr>
            <a:picLocks noChangeAspect="1" noChangeArrowheads="1"/>
          </p:cNvPicPr>
          <p:nvPr/>
        </p:nvPicPr>
        <p:blipFill>
          <a:blip r:embed="rId4"/>
          <a:srcRect/>
          <a:stretch>
            <a:fillRect/>
          </a:stretch>
        </p:blipFill>
        <p:spPr bwMode="auto">
          <a:xfrm>
            <a:off x="8991600" y="457200"/>
            <a:ext cx="2305050" cy="3200400"/>
          </a:xfrm>
          <a:prstGeom prst="rect">
            <a:avLst/>
          </a:prstGeom>
          <a:noFill/>
        </p:spPr>
      </p:pic>
      <p:pic>
        <p:nvPicPr>
          <p:cNvPr id="13318" name="Picture 6" descr="C:\Users\hp\AppData\Local\Microsoft\Windows\INetCache\IE\8V6VLVQE\78986136_ad3b86208a_b[1].jpg"/>
          <p:cNvPicPr>
            <a:picLocks noChangeAspect="1" noChangeArrowheads="1"/>
          </p:cNvPicPr>
          <p:nvPr/>
        </p:nvPicPr>
        <p:blipFill>
          <a:blip r:embed="rId5"/>
          <a:srcRect/>
          <a:stretch>
            <a:fillRect/>
          </a:stretch>
        </p:blipFill>
        <p:spPr bwMode="auto">
          <a:xfrm>
            <a:off x="457200" y="3581400"/>
            <a:ext cx="11201400" cy="297180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1752600"/>
            <a:ext cx="9601196" cy="3318936"/>
          </a:xfrm>
        </p:spPr>
        <p:txBody>
          <a:bodyPr>
            <a:noAutofit/>
          </a:bodyPr>
          <a:lstStyle/>
          <a:p>
            <a:pPr>
              <a:buNone/>
            </a:pPr>
            <a:endParaRPr lang="en-US" sz="2800" b="1" dirty="0" smtClean="0"/>
          </a:p>
          <a:p>
            <a:pPr>
              <a:buNone/>
            </a:pPr>
            <a:r>
              <a:rPr lang="en-US" sz="2800" b="1" dirty="0" smtClean="0"/>
              <a:t>● They walk with followers </a:t>
            </a:r>
            <a:r>
              <a:rPr lang="en-US" sz="2800" b="1" dirty="0" err="1" smtClean="0"/>
              <a:t>upto</a:t>
            </a:r>
            <a:r>
              <a:rPr lang="en-US" sz="2800" b="1" dirty="0" smtClean="0"/>
              <a:t> </a:t>
            </a:r>
            <a:r>
              <a:rPr lang="en-US" sz="2800" b="1" dirty="0" err="1" smtClean="0"/>
              <a:t>Dandi</a:t>
            </a:r>
            <a:r>
              <a:rPr lang="en-US" sz="2800" b="1" dirty="0" smtClean="0"/>
              <a:t>. 375 km on foot. </a:t>
            </a:r>
          </a:p>
          <a:p>
            <a:pPr>
              <a:buNone/>
            </a:pPr>
            <a:r>
              <a:rPr lang="en-US" sz="2800" b="1" dirty="0" smtClean="0"/>
              <a:t>he broke the law by holding a fistful salt without paying the tax with the British had levied on salt.. </a:t>
            </a:r>
          </a:p>
          <a:p>
            <a:pPr>
              <a:buNone/>
            </a:pPr>
            <a:r>
              <a:rPr lang="en-US" sz="2800" b="1" dirty="0" smtClean="0"/>
              <a:t>● Thousands of people participated in the Salt Satyagraha. Many leaders like </a:t>
            </a:r>
            <a:r>
              <a:rPr lang="en-US" sz="2800" b="1" dirty="0" err="1" smtClean="0"/>
              <a:t>Vijayalakshmi</a:t>
            </a:r>
            <a:r>
              <a:rPr lang="en-US" sz="2800" b="1" dirty="0" smtClean="0"/>
              <a:t> </a:t>
            </a:r>
            <a:r>
              <a:rPr lang="en-US" sz="2800" b="1" dirty="0" err="1" smtClean="0"/>
              <a:t>pandit</a:t>
            </a:r>
            <a:r>
              <a:rPr lang="en-US" sz="2800" b="1" dirty="0" smtClean="0"/>
              <a:t>, Kamala Nehru, </a:t>
            </a:r>
            <a:r>
              <a:rPr lang="en-US" sz="2800" b="1" dirty="0" err="1" smtClean="0"/>
              <a:t>Vallabhbhai</a:t>
            </a:r>
            <a:r>
              <a:rPr lang="en-US" sz="2800" b="1" dirty="0" smtClean="0"/>
              <a:t> Patel, Rajagopalachari </a:t>
            </a:r>
            <a:r>
              <a:rPr lang="en-US" sz="2800" b="1" dirty="0" err="1" smtClean="0"/>
              <a:t>Rajendra</a:t>
            </a:r>
            <a:r>
              <a:rPr lang="en-US" sz="2800" b="1" dirty="0" smtClean="0"/>
              <a:t> Prasad and many others. </a:t>
            </a:r>
          </a:p>
          <a:p>
            <a:pPr>
              <a:buNone/>
            </a:pPr>
            <a:r>
              <a:rPr lang="en-US" sz="2800" b="1" dirty="0" smtClean="0"/>
              <a:t>● This event in history is popular as ‘</a:t>
            </a:r>
            <a:r>
              <a:rPr lang="en-US" sz="2800" b="1" dirty="0" err="1" smtClean="0"/>
              <a:t>Dandi</a:t>
            </a:r>
            <a:r>
              <a:rPr lang="en-US" sz="2800" b="1" dirty="0" smtClean="0"/>
              <a:t> March’.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First Round table conference</a:t>
            </a:r>
            <a:endParaRPr lang="en-US" b="1" dirty="0"/>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First Round table conference held in London in 1930. Representation was given to untouchable community </a:t>
            </a:r>
          </a:p>
          <a:p>
            <a:pPr>
              <a:buNone/>
            </a:pPr>
            <a:r>
              <a:rPr lang="en-US" sz="2800" b="1" dirty="0" smtClean="0"/>
              <a:t>● In order to facilitate the participation of leaders the in present leaders were released from prison </a:t>
            </a:r>
          </a:p>
          <a:p>
            <a:pPr>
              <a:buNone/>
            </a:pPr>
            <a:r>
              <a:rPr lang="en-US" sz="2800" b="1" dirty="0" smtClean="0"/>
              <a:t>● This conference approved dominion status responsible Government and religious representation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0"/>
            <a:ext cx="9601196" cy="3318936"/>
          </a:xfrm>
        </p:spPr>
        <p:txBody>
          <a:bodyPr>
            <a:noAutofit/>
          </a:bodyPr>
          <a:lstStyle/>
          <a:p>
            <a:pPr>
              <a:buNone/>
            </a:pPr>
            <a:endParaRPr lang="en-US" sz="3200" b="1" dirty="0" smtClean="0"/>
          </a:p>
          <a:p>
            <a:pPr>
              <a:buNone/>
            </a:pPr>
            <a:r>
              <a:rPr lang="en-US" sz="3200" b="1" dirty="0" smtClean="0"/>
              <a:t>the Indian National Congress did not participate in the first Round table conference </a:t>
            </a:r>
          </a:p>
          <a:p>
            <a:pPr>
              <a:buNone/>
            </a:pPr>
            <a:r>
              <a:rPr lang="en-US" sz="3200" b="1" dirty="0" smtClean="0"/>
              <a:t>● As a result of Gandhi Irwin pact Congress stopped the civil disobedience movement and agreed to participate in the second round table conference </a:t>
            </a:r>
          </a:p>
          <a:p>
            <a:pPr>
              <a:buNone/>
            </a:pPr>
            <a:endParaRPr lang="en-US" sz="3200" b="1" dirty="0"/>
          </a:p>
        </p:txBody>
      </p:sp>
      <p:pic>
        <p:nvPicPr>
          <p:cNvPr id="14338" name="Picture 2" descr="C:\Users\hp\AppData\Local\Microsoft\Windows\INetCache\IE\ZWAX6X1C\1-roundtable[1].jpg"/>
          <p:cNvPicPr>
            <a:picLocks noChangeAspect="1" noChangeArrowheads="1"/>
          </p:cNvPicPr>
          <p:nvPr/>
        </p:nvPicPr>
        <p:blipFill>
          <a:blip r:embed="rId2"/>
          <a:srcRect/>
          <a:stretch>
            <a:fillRect/>
          </a:stretch>
        </p:blipFill>
        <p:spPr bwMode="auto">
          <a:xfrm>
            <a:off x="4572000" y="3352799"/>
            <a:ext cx="4931716" cy="29718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Second round table conference</a:t>
            </a:r>
            <a:endParaRPr lang="en-US" b="1" dirty="0"/>
          </a:p>
        </p:txBody>
      </p:sp>
      <p:sp>
        <p:nvSpPr>
          <p:cNvPr id="3" name="Content Placeholder 2"/>
          <p:cNvSpPr>
            <a:spLocks noGrp="1"/>
          </p:cNvSpPr>
          <p:nvPr>
            <p:ph idx="1"/>
          </p:nvPr>
        </p:nvSpPr>
        <p:spPr>
          <a:xfrm>
            <a:off x="1295400" y="2133600"/>
            <a:ext cx="9601196" cy="3318936"/>
          </a:xfrm>
        </p:spPr>
        <p:txBody>
          <a:bodyPr>
            <a:noAutofit/>
          </a:bodyPr>
          <a:lstStyle/>
          <a:p>
            <a:pPr>
              <a:buNone/>
            </a:pPr>
            <a:endParaRPr lang="en-US" sz="2800" b="1" dirty="0" smtClean="0"/>
          </a:p>
          <a:p>
            <a:pPr>
              <a:buNone/>
            </a:pPr>
            <a:r>
              <a:rPr lang="en-US" sz="2800" b="1" dirty="0" err="1" smtClean="0"/>
              <a:t>Ambedkar</a:t>
            </a:r>
            <a:r>
              <a:rPr lang="en-US" sz="2800" b="1" dirty="0" smtClean="0"/>
              <a:t> passed for a separate electoral constituency for untouchables </a:t>
            </a:r>
          </a:p>
          <a:p>
            <a:pPr>
              <a:buNone/>
            </a:pPr>
            <a:r>
              <a:rPr lang="en-US" sz="2800" b="1" dirty="0" smtClean="0"/>
              <a:t>● This was opposed by Gandhi and resulted in ideological difference between them </a:t>
            </a:r>
          </a:p>
          <a:p>
            <a:pPr>
              <a:buNone/>
            </a:pPr>
            <a:r>
              <a:rPr lang="en-US" sz="2800" b="1" dirty="0" smtClean="0"/>
              <a:t>● British government announced its decision to provide separate electoral constituencies for the untouchable and it implemented communal award in 1932 </a:t>
            </a:r>
          </a:p>
          <a:p>
            <a:pPr>
              <a:buNone/>
            </a:pPr>
            <a:endParaRPr lang="en-US" sz="2800"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95400" y="2133600"/>
            <a:ext cx="9601196" cy="3318936"/>
          </a:xfrm>
        </p:spPr>
        <p:txBody>
          <a:bodyPr>
            <a:noAutofit/>
          </a:bodyPr>
          <a:lstStyle/>
          <a:p>
            <a:pPr>
              <a:buNone/>
            </a:pPr>
            <a:endParaRPr lang="en-US" sz="3200" b="1" dirty="0" smtClean="0"/>
          </a:p>
          <a:p>
            <a:pPr>
              <a:buNone/>
            </a:pPr>
            <a:r>
              <a:rPr lang="en-US" sz="3200" b="1" dirty="0" smtClean="0"/>
              <a:t>● Mahatma Gandhi opposed this communal award and started fasting unto death. </a:t>
            </a:r>
          </a:p>
          <a:p>
            <a:pPr>
              <a:buNone/>
            </a:pPr>
            <a:r>
              <a:rPr lang="en-US" sz="3200" b="1" dirty="0" smtClean="0"/>
              <a:t>● According to the Poona pact between Gandhi and </a:t>
            </a:r>
            <a:r>
              <a:rPr lang="en-US" sz="3200" b="1" dirty="0" err="1" smtClean="0"/>
              <a:t>Ambedkar</a:t>
            </a:r>
            <a:r>
              <a:rPr lang="en-US" sz="3200" b="1" dirty="0" smtClean="0"/>
              <a:t> few constituencies were reserved for untouchables among general constituencies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Third round table conference </a:t>
            </a:r>
            <a:br>
              <a:rPr lang="en-US" b="1" dirty="0" smtClean="0"/>
            </a:br>
            <a:endParaRPr lang="en-US" b="1" dirty="0"/>
          </a:p>
        </p:txBody>
      </p:sp>
      <p:sp>
        <p:nvSpPr>
          <p:cNvPr id="3" name="Content Placeholder 2"/>
          <p:cNvSpPr>
            <a:spLocks noGrp="1"/>
          </p:cNvSpPr>
          <p:nvPr>
            <p:ph idx="1"/>
          </p:nvPr>
        </p:nvSpPr>
        <p:spPr>
          <a:xfrm>
            <a:off x="1295400" y="2057400"/>
            <a:ext cx="9601196" cy="3318936"/>
          </a:xfrm>
        </p:spPr>
        <p:txBody>
          <a:bodyPr>
            <a:noAutofit/>
          </a:bodyPr>
          <a:lstStyle/>
          <a:p>
            <a:pPr>
              <a:buNone/>
            </a:pPr>
            <a:endParaRPr lang="en-US" sz="2800" b="1" dirty="0" smtClean="0"/>
          </a:p>
          <a:p>
            <a:pPr>
              <a:buNone/>
            </a:pPr>
            <a:r>
              <a:rPr lang="en-US" sz="2800" b="1" dirty="0" smtClean="0"/>
              <a:t>the Congress did not participate in the conference </a:t>
            </a:r>
          </a:p>
          <a:p>
            <a:pPr>
              <a:buNone/>
            </a:pPr>
            <a:r>
              <a:rPr lang="en-US" sz="2800" b="1" dirty="0" smtClean="0"/>
              <a:t>● The British government brought in Government of India Act 1935. The act provided for federal structure at the centre and regional autonomy </a:t>
            </a:r>
          </a:p>
          <a:p>
            <a:pPr>
              <a:buNone/>
            </a:pPr>
            <a:r>
              <a:rPr lang="en-US" sz="2800" b="1" dirty="0" smtClean="0"/>
              <a:t>● as a result of the Congress and Muslim league participate in the election and the Congress gain majority and form the government </a:t>
            </a:r>
          </a:p>
          <a:p>
            <a:pPr>
              <a:buNone/>
            </a:pPr>
            <a:endParaRPr lang="en-US" sz="28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95400" y="2286000"/>
            <a:ext cx="9601196" cy="3318936"/>
          </a:xfrm>
        </p:spPr>
        <p:txBody>
          <a:bodyPr>
            <a:normAutofit/>
          </a:bodyPr>
          <a:lstStyle/>
          <a:p>
            <a:endParaRPr lang="en-US" sz="3600" b="1" dirty="0" smtClean="0"/>
          </a:p>
          <a:p>
            <a:r>
              <a:rPr lang="en-US" sz="3600" b="1" dirty="0" smtClean="0"/>
              <a:t>The viceroy unilaterally declared India's war against Germany the Congress walked out of the cabinet opposing this decision then Stratford Cripps was sent to India to mediate. </a:t>
            </a:r>
          </a:p>
          <a:p>
            <a:endParaRPr lang="en-US" sz="36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Quit India 1942</a:t>
            </a:r>
            <a:endParaRPr lang="en-US" dirty="0">
              <a:solidFill>
                <a:srgbClr val="FF0000"/>
              </a:solidFill>
            </a:endParaRPr>
          </a:p>
        </p:txBody>
      </p:sp>
      <p:sp>
        <p:nvSpPr>
          <p:cNvPr id="3" name="Content Placeholder 2"/>
          <p:cNvSpPr>
            <a:spLocks noGrp="1"/>
          </p:cNvSpPr>
          <p:nvPr>
            <p:ph idx="1"/>
          </p:nvPr>
        </p:nvSpPr>
        <p:spPr>
          <a:xfrm>
            <a:off x="1371600" y="1905000"/>
            <a:ext cx="9601196" cy="3318936"/>
          </a:xfrm>
        </p:spPr>
        <p:txBody>
          <a:bodyPr>
            <a:noAutofit/>
          </a:bodyPr>
          <a:lstStyle/>
          <a:p>
            <a:pPr>
              <a:buNone/>
            </a:pPr>
            <a:endParaRPr lang="en-US" sz="2800" b="1" dirty="0" smtClean="0"/>
          </a:p>
          <a:p>
            <a:pPr>
              <a:buNone/>
            </a:pPr>
            <a:r>
              <a:rPr lang="en-US" sz="2800" b="1" dirty="0" smtClean="0"/>
              <a:t>The Stratford Cripps commission proposed some suggestions in front of Indians like dominion status to India for the formation of new constitution </a:t>
            </a:r>
          </a:p>
          <a:p>
            <a:pPr>
              <a:buNone/>
            </a:pPr>
            <a:r>
              <a:rPr lang="en-US" sz="2800" b="1" dirty="0" smtClean="0"/>
              <a:t>● The proposals were opposed by Congress and called for quit India Movement </a:t>
            </a:r>
          </a:p>
          <a:p>
            <a:pPr>
              <a:buNone/>
            </a:pPr>
            <a:r>
              <a:rPr lang="en-US" sz="2800" b="1" dirty="0" smtClean="0"/>
              <a:t>● Gandhi gave call to the fellow Indians to </a:t>
            </a:r>
            <a:r>
              <a:rPr lang="en-US" sz="2800" b="1" i="1" dirty="0" smtClean="0"/>
              <a:t>Do or die </a:t>
            </a:r>
          </a:p>
          <a:p>
            <a:pPr>
              <a:buNone/>
            </a:pPr>
            <a:r>
              <a:rPr lang="en-US" sz="2800" b="1" dirty="0" smtClean="0"/>
              <a:t>● Many leaders of Congress were arrested and imprisoned. </a:t>
            </a:r>
          </a:p>
          <a:p>
            <a:pPr>
              <a:buNone/>
            </a:pPr>
            <a:endParaRPr lang="en-US" sz="2800"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95400" y="2057400"/>
            <a:ext cx="9601196" cy="3318936"/>
          </a:xfrm>
        </p:spPr>
        <p:txBody>
          <a:bodyPr>
            <a:noAutofit/>
          </a:bodyPr>
          <a:lstStyle/>
          <a:p>
            <a:pPr>
              <a:buNone/>
            </a:pPr>
            <a:endParaRPr lang="en-US" sz="2800" b="1" dirty="0" smtClean="0"/>
          </a:p>
          <a:p>
            <a:pPr>
              <a:buNone/>
            </a:pPr>
            <a:r>
              <a:rPr lang="en-US" sz="2800" b="1" dirty="0" smtClean="0"/>
              <a:t>● a non Congress </a:t>
            </a:r>
            <a:r>
              <a:rPr lang="en-US" sz="2800" b="1" dirty="0" err="1" smtClean="0"/>
              <a:t>organisation</a:t>
            </a:r>
            <a:r>
              <a:rPr lang="en-US" sz="2800" b="1" dirty="0" smtClean="0"/>
              <a:t> took the lead in this moment. </a:t>
            </a:r>
            <a:r>
              <a:rPr lang="en-US" sz="2800" b="1" dirty="0" err="1" smtClean="0"/>
              <a:t>Jayaprakash</a:t>
            </a:r>
            <a:r>
              <a:rPr lang="en-US" sz="2800" b="1" dirty="0" smtClean="0"/>
              <a:t> </a:t>
            </a:r>
            <a:r>
              <a:rPr lang="en-US" sz="2800" b="1" dirty="0" err="1" smtClean="0"/>
              <a:t>Narayan</a:t>
            </a:r>
            <a:r>
              <a:rPr lang="en-US" sz="2800" b="1" dirty="0" smtClean="0"/>
              <a:t> provided leadership to this movement and he was the leader of socialist wing. </a:t>
            </a:r>
          </a:p>
          <a:p>
            <a:pPr>
              <a:buNone/>
            </a:pPr>
            <a:r>
              <a:rPr lang="en-US" sz="2800" b="1" dirty="0" smtClean="0"/>
              <a:t>● the train, factory workers and call for the support of common people and collected the money </a:t>
            </a:r>
          </a:p>
          <a:p>
            <a:pPr>
              <a:buNone/>
            </a:pPr>
            <a:r>
              <a:rPr lang="en-US" sz="2800" b="1" dirty="0" smtClean="0"/>
              <a:t>● Efforts were made outside the border of India </a:t>
            </a:r>
            <a:r>
              <a:rPr lang="en-US" sz="2800" b="1" dirty="0" err="1" smtClean="0"/>
              <a:t>Subhas</a:t>
            </a:r>
            <a:r>
              <a:rPr lang="en-US" sz="2800" b="1" dirty="0" smtClean="0"/>
              <a:t> Chandra Bose really commendable in this direction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95400" y="1752600"/>
            <a:ext cx="9601196" cy="3318936"/>
          </a:xfrm>
        </p:spPr>
        <p:txBody>
          <a:bodyPr>
            <a:noAutofit/>
          </a:bodyPr>
          <a:lstStyle/>
          <a:p>
            <a:endParaRPr lang="en-US" sz="2800" b="1" dirty="0" smtClean="0"/>
          </a:p>
          <a:p>
            <a:r>
              <a:rPr lang="en-US" sz="2800" b="1" dirty="0" smtClean="0"/>
              <a:t>after the election of 1937 Muslim league was kept out of government formation </a:t>
            </a:r>
          </a:p>
          <a:p>
            <a:r>
              <a:rPr lang="en-US" sz="2800" b="1" dirty="0" smtClean="0"/>
              <a:t>Congress walked out of the government in 1939 opposing the unilateral decision of viceroy to participate in World War II </a:t>
            </a:r>
          </a:p>
          <a:p>
            <a:r>
              <a:rPr lang="en-US" sz="2800" b="1" dirty="0" smtClean="0"/>
              <a:t>Muslim celebrated this walkout as </a:t>
            </a:r>
            <a:r>
              <a:rPr lang="en-US" sz="2800" b="1" i="1" dirty="0" err="1" smtClean="0"/>
              <a:t>Vimukti</a:t>
            </a:r>
            <a:r>
              <a:rPr lang="en-US" sz="2800" b="1" i="1" dirty="0" smtClean="0"/>
              <a:t> Divas hence Muslim league did not participate in quit India Movement but they proposed for the Division of India. </a:t>
            </a:r>
          </a:p>
          <a:p>
            <a:endParaRPr lang="en-US" sz="2800"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Farmers and workers protest</a:t>
            </a:r>
            <a:endParaRPr lang="en-US" dirty="0">
              <a:solidFill>
                <a:srgbClr val="FF0000"/>
              </a:solidFill>
            </a:endParaRPr>
          </a:p>
        </p:txBody>
      </p:sp>
      <p:sp>
        <p:nvSpPr>
          <p:cNvPr id="3" name="Content Placeholder 2"/>
          <p:cNvSpPr>
            <a:spLocks noGrp="1"/>
          </p:cNvSpPr>
          <p:nvPr>
            <p:ph idx="1"/>
          </p:nvPr>
        </p:nvSpPr>
        <p:spPr>
          <a:xfrm>
            <a:off x="990600" y="1981200"/>
            <a:ext cx="10287000" cy="3318936"/>
          </a:xfrm>
        </p:spPr>
        <p:txBody>
          <a:bodyPr>
            <a:noAutofit/>
          </a:bodyPr>
          <a:lstStyle/>
          <a:p>
            <a:pPr>
              <a:buNone/>
            </a:pPr>
            <a:endParaRPr lang="en-US" sz="2800" b="1" dirty="0" smtClean="0"/>
          </a:p>
          <a:p>
            <a:pPr>
              <a:buNone/>
            </a:pPr>
            <a:r>
              <a:rPr lang="en-US" sz="2800" b="1" dirty="0" smtClean="0"/>
              <a:t>● These associations were influenced by congress some were influenced by Marxist ideology </a:t>
            </a:r>
          </a:p>
          <a:p>
            <a:pPr>
              <a:buNone/>
            </a:pPr>
            <a:r>
              <a:rPr lang="en-US" sz="2800" b="1" dirty="0" smtClean="0"/>
              <a:t>● Many farmers rebelled against British planters and </a:t>
            </a:r>
            <a:r>
              <a:rPr lang="en-US" sz="2800" b="1" dirty="0" err="1" smtClean="0"/>
              <a:t>zamindars</a:t>
            </a:r>
            <a:r>
              <a:rPr lang="en-US" sz="2800" b="1" dirty="0" smtClean="0"/>
              <a:t> </a:t>
            </a:r>
          </a:p>
          <a:p>
            <a:pPr>
              <a:buNone/>
            </a:pPr>
            <a:r>
              <a:rPr lang="en-US" sz="2800" b="1" dirty="0" smtClean="0"/>
              <a:t>● They opposed the Indigo cropping in </a:t>
            </a:r>
            <a:r>
              <a:rPr lang="en-US" sz="2800" b="1" dirty="0" err="1" smtClean="0"/>
              <a:t>Champaran</a:t>
            </a:r>
            <a:r>
              <a:rPr lang="en-US" sz="2800" b="1" dirty="0" smtClean="0"/>
              <a:t> district </a:t>
            </a:r>
          </a:p>
          <a:p>
            <a:pPr>
              <a:buNone/>
            </a:pPr>
            <a:r>
              <a:rPr lang="en-US" sz="2800" b="1" dirty="0" smtClean="0"/>
              <a:t>● They protested against land tax </a:t>
            </a:r>
          </a:p>
          <a:p>
            <a:pPr>
              <a:buNone/>
            </a:pPr>
            <a:r>
              <a:rPr lang="en-US" sz="2800" b="1" dirty="0" smtClean="0"/>
              <a:t>● Congress try to organize the farmers as a part of national freedom struggle </a:t>
            </a:r>
          </a:p>
          <a:p>
            <a:pPr>
              <a:buNone/>
            </a:pPr>
            <a:endParaRPr lang="en-US" sz="2800"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371600"/>
            <a:ext cx="10591800" cy="3318936"/>
          </a:xfrm>
        </p:spPr>
        <p:txBody>
          <a:bodyPr>
            <a:noAutofit/>
          </a:bodyPr>
          <a:lstStyle/>
          <a:p>
            <a:pPr>
              <a:buNone/>
            </a:pPr>
            <a:endParaRPr lang="en-US" sz="2800" b="1" dirty="0" smtClean="0"/>
          </a:p>
          <a:p>
            <a:pPr>
              <a:buNone/>
            </a:pPr>
            <a:r>
              <a:rPr lang="en-US" sz="2800" b="1" dirty="0" smtClean="0"/>
              <a:t>● Gandhi's influence was visible in activities in </a:t>
            </a:r>
            <a:r>
              <a:rPr lang="en-US" sz="2800" b="1" dirty="0" err="1" smtClean="0"/>
              <a:t>Champaran</a:t>
            </a:r>
            <a:r>
              <a:rPr lang="en-US" sz="2800" b="1" dirty="0" smtClean="0"/>
              <a:t> and </a:t>
            </a:r>
            <a:r>
              <a:rPr lang="en-US" sz="2800" b="1" dirty="0" err="1" smtClean="0"/>
              <a:t>Kheda</a:t>
            </a:r>
            <a:r>
              <a:rPr lang="en-US" sz="2800" b="1" dirty="0" smtClean="0"/>
              <a:t> </a:t>
            </a:r>
          </a:p>
          <a:p>
            <a:pPr>
              <a:buNone/>
            </a:pPr>
            <a:r>
              <a:rPr lang="en-US" sz="2800" b="1" dirty="0" smtClean="0"/>
              <a:t>● formers of </a:t>
            </a:r>
            <a:r>
              <a:rPr lang="en-US" sz="2800" b="1" dirty="0" err="1" smtClean="0"/>
              <a:t>Tebhaga</a:t>
            </a:r>
            <a:r>
              <a:rPr lang="en-US" sz="2800" b="1" dirty="0" smtClean="0"/>
              <a:t>, Bulbar and other places revolted against British and </a:t>
            </a:r>
            <a:r>
              <a:rPr lang="en-US" sz="2800" b="1" dirty="0" err="1" smtClean="0"/>
              <a:t>zamindars</a:t>
            </a:r>
            <a:r>
              <a:rPr lang="en-US" sz="2800" b="1" dirty="0" smtClean="0"/>
              <a:t> </a:t>
            </a:r>
          </a:p>
          <a:p>
            <a:pPr>
              <a:buNone/>
            </a:pPr>
            <a:r>
              <a:rPr lang="en-US" sz="2800" b="1" dirty="0" smtClean="0"/>
              <a:t>● Many of the protests were </a:t>
            </a:r>
            <a:r>
              <a:rPr lang="en-US" sz="2800" b="1" dirty="0" err="1" smtClean="0"/>
              <a:t>organised</a:t>
            </a:r>
            <a:r>
              <a:rPr lang="en-US" sz="2800" b="1" dirty="0" smtClean="0"/>
              <a:t> under the banner of </a:t>
            </a:r>
            <a:r>
              <a:rPr lang="en-US" sz="2800" b="1" dirty="0" err="1" smtClean="0"/>
              <a:t>Kisan</a:t>
            </a:r>
            <a:r>
              <a:rPr lang="en-US" sz="2800" b="1" dirty="0" smtClean="0"/>
              <a:t> </a:t>
            </a:r>
            <a:r>
              <a:rPr lang="en-US" sz="2800" b="1" dirty="0" err="1" smtClean="0"/>
              <a:t>Sabha</a:t>
            </a:r>
            <a:r>
              <a:rPr lang="en-US" sz="2800" b="1" dirty="0" smtClean="0"/>
              <a:t> which was influenced by leftist </a:t>
            </a:r>
          </a:p>
          <a:p>
            <a:pPr>
              <a:buNone/>
            </a:pPr>
            <a:r>
              <a:rPr lang="en-US" sz="2800" b="1" dirty="0" smtClean="0"/>
              <a:t>● In </a:t>
            </a:r>
            <a:r>
              <a:rPr lang="en-US" sz="2800" b="1" dirty="0" err="1" smtClean="0"/>
              <a:t>Telangana</a:t>
            </a:r>
            <a:r>
              <a:rPr lang="en-US" sz="2800" b="1" dirty="0" smtClean="0"/>
              <a:t> farmers protest against the </a:t>
            </a:r>
            <a:r>
              <a:rPr lang="en-US" sz="2800" b="1" dirty="0" err="1" smtClean="0"/>
              <a:t>zamindars</a:t>
            </a:r>
            <a:r>
              <a:rPr lang="en-US" sz="2800" b="1" dirty="0" smtClean="0"/>
              <a:t> and </a:t>
            </a:r>
            <a:r>
              <a:rPr lang="en-US" sz="2800" b="1" dirty="0" err="1" smtClean="0"/>
              <a:t>Nizam's</a:t>
            </a:r>
            <a:r>
              <a:rPr lang="en-US" sz="2800" b="1" dirty="0" smtClean="0"/>
              <a:t> </a:t>
            </a:r>
            <a:r>
              <a:rPr lang="en-US" sz="2800" b="1" dirty="0" err="1" smtClean="0"/>
              <a:t>Razaks</a:t>
            </a:r>
            <a:r>
              <a:rPr lang="en-US" sz="2800" b="1" dirty="0" smtClean="0"/>
              <a:t> </a:t>
            </a:r>
          </a:p>
          <a:p>
            <a:pPr>
              <a:buNone/>
            </a:pPr>
            <a:endParaRPr lang="en-US" sz="2800"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3200" b="1" dirty="0" smtClean="0"/>
          </a:p>
          <a:p>
            <a:pPr>
              <a:buNone/>
            </a:pPr>
            <a:r>
              <a:rPr lang="en-US" sz="3200" b="1" dirty="0" smtClean="0"/>
              <a:t>The farmers of Bengal rose against </a:t>
            </a:r>
            <a:r>
              <a:rPr lang="en-US" sz="3200" b="1" dirty="0" err="1" smtClean="0"/>
              <a:t>zamindars</a:t>
            </a:r>
            <a:r>
              <a:rPr lang="en-US" sz="3200" b="1" dirty="0" smtClean="0"/>
              <a:t> </a:t>
            </a:r>
          </a:p>
          <a:p>
            <a:pPr>
              <a:buNone/>
            </a:pPr>
            <a:r>
              <a:rPr lang="en-US" sz="3200" b="1" dirty="0" smtClean="0"/>
              <a:t>● in Maharashtra farmers protest against low wages for them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Worker struggle started in Kolkata in 1827 </a:t>
            </a:r>
            <a:br>
              <a:rPr lang="en-US" b="1" dirty="0" smtClean="0"/>
            </a:br>
            <a:endParaRPr lang="en-US" b="1" dirty="0"/>
          </a:p>
        </p:txBody>
      </p:sp>
      <p:sp>
        <p:nvSpPr>
          <p:cNvPr id="3" name="Content Placeholder 2"/>
          <p:cNvSpPr>
            <a:spLocks noGrp="1"/>
          </p:cNvSpPr>
          <p:nvPr>
            <p:ph idx="1"/>
          </p:nvPr>
        </p:nvSpPr>
        <p:spPr>
          <a:xfrm>
            <a:off x="1295400" y="2209800"/>
            <a:ext cx="9601196" cy="3318936"/>
          </a:xfrm>
        </p:spPr>
        <p:txBody>
          <a:bodyPr>
            <a:noAutofit/>
          </a:bodyPr>
          <a:lstStyle/>
          <a:p>
            <a:pPr>
              <a:buNone/>
            </a:pPr>
            <a:endParaRPr lang="en-US" sz="3200" b="1" dirty="0" smtClean="0"/>
          </a:p>
          <a:p>
            <a:pPr>
              <a:buNone/>
            </a:pPr>
            <a:r>
              <a:rPr lang="en-US" sz="3200" b="1" dirty="0" smtClean="0"/>
              <a:t>● Railway workers held protest in railway stations and raised slogans against British officer </a:t>
            </a:r>
          </a:p>
          <a:p>
            <a:pPr>
              <a:buNone/>
            </a:pPr>
            <a:r>
              <a:rPr lang="en-US" sz="3200" b="1" dirty="0" smtClean="0"/>
              <a:t>● printers union in Kolkata and cotton mill workers of Bombay created National awareness </a:t>
            </a:r>
          </a:p>
          <a:p>
            <a:pPr>
              <a:buNone/>
            </a:pPr>
            <a:r>
              <a:rPr lang="en-US" sz="3200" b="1" dirty="0" smtClean="0"/>
              <a:t>● A </a:t>
            </a:r>
            <a:r>
              <a:rPr lang="en-US" sz="3200" b="1" dirty="0" err="1" smtClean="0"/>
              <a:t>labour</a:t>
            </a:r>
            <a:r>
              <a:rPr lang="en-US" sz="3200" b="1" dirty="0" smtClean="0"/>
              <a:t> union was founded in Madras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533400"/>
            <a:ext cx="9601196" cy="1303867"/>
          </a:xfrm>
        </p:spPr>
        <p:txBody>
          <a:bodyPr/>
          <a:lstStyle/>
          <a:p>
            <a:r>
              <a:rPr lang="en-US" b="1" dirty="0" smtClean="0"/>
              <a:t>The Tribal revolts </a:t>
            </a:r>
            <a:endParaRPr lang="en-US" dirty="0"/>
          </a:p>
        </p:txBody>
      </p:sp>
      <p:sp>
        <p:nvSpPr>
          <p:cNvPr id="3" name="Content Placeholder 2"/>
          <p:cNvSpPr>
            <a:spLocks noGrp="1"/>
          </p:cNvSpPr>
          <p:nvPr>
            <p:ph idx="1"/>
          </p:nvPr>
        </p:nvSpPr>
        <p:spPr>
          <a:xfrm>
            <a:off x="1066800" y="1371600"/>
            <a:ext cx="9601196" cy="3318936"/>
          </a:xfrm>
        </p:spPr>
        <p:txBody>
          <a:bodyPr>
            <a:noAutofit/>
          </a:bodyPr>
          <a:lstStyle/>
          <a:p>
            <a:pPr>
              <a:buNone/>
            </a:pPr>
            <a:endParaRPr lang="en-US" sz="2800" b="1" dirty="0" smtClean="0"/>
          </a:p>
          <a:p>
            <a:pPr>
              <a:buNone/>
            </a:pPr>
            <a:r>
              <a:rPr lang="en-US" sz="2800" b="1" dirty="0" smtClean="0"/>
              <a:t>the tax and forest policies implemented during British administration was the reason for tribal revolts </a:t>
            </a:r>
          </a:p>
          <a:p>
            <a:pPr>
              <a:buNone/>
            </a:pPr>
            <a:r>
              <a:rPr lang="en-US" sz="2800" b="1" dirty="0" smtClean="0"/>
              <a:t>● Revolt of </a:t>
            </a:r>
            <a:r>
              <a:rPr lang="en-US" sz="2800" b="1" dirty="0" err="1" smtClean="0"/>
              <a:t>Santhala</a:t>
            </a:r>
            <a:r>
              <a:rPr lang="en-US" sz="2800" b="1" dirty="0" smtClean="0"/>
              <a:t>, </a:t>
            </a:r>
            <a:r>
              <a:rPr lang="en-US" sz="2800" b="1" dirty="0" err="1" smtClean="0"/>
              <a:t>khola</a:t>
            </a:r>
            <a:r>
              <a:rPr lang="en-US" sz="2800" b="1" dirty="0" smtClean="0"/>
              <a:t>, </a:t>
            </a:r>
            <a:r>
              <a:rPr lang="en-US" sz="2800" b="1" dirty="0" err="1" smtClean="0"/>
              <a:t>Munda</a:t>
            </a:r>
            <a:r>
              <a:rPr lang="en-US" sz="2800" b="1" dirty="0" smtClean="0"/>
              <a:t> and </a:t>
            </a:r>
            <a:r>
              <a:rPr lang="en-US" sz="2800" b="1" dirty="0" err="1" smtClean="0"/>
              <a:t>halagali</a:t>
            </a:r>
            <a:r>
              <a:rPr lang="en-US" sz="2800" b="1" dirty="0" smtClean="0"/>
              <a:t> </a:t>
            </a:r>
            <a:r>
              <a:rPr lang="en-US" sz="2800" b="1" dirty="0" err="1" smtClean="0"/>
              <a:t>bedaru</a:t>
            </a:r>
            <a:r>
              <a:rPr lang="en-US" sz="2800" b="1" dirty="0" smtClean="0"/>
              <a:t> important </a:t>
            </a:r>
          </a:p>
          <a:p>
            <a:pPr>
              <a:buNone/>
            </a:pPr>
            <a:r>
              <a:rPr lang="en-US" sz="2800" b="1" dirty="0" smtClean="0"/>
              <a:t>● The revolt of </a:t>
            </a:r>
            <a:r>
              <a:rPr lang="en-US" sz="2800" b="1" dirty="0" err="1" smtClean="0"/>
              <a:t>santhals</a:t>
            </a:r>
            <a:r>
              <a:rPr lang="en-US" sz="2800" b="1" dirty="0" smtClean="0"/>
              <a:t> is an important in India the people of this tribe are present in hilly areas of Bengal </a:t>
            </a:r>
          </a:p>
          <a:p>
            <a:pPr>
              <a:buNone/>
            </a:pPr>
            <a:r>
              <a:rPr lang="en-US" sz="2800" b="1" dirty="0" smtClean="0"/>
              <a:t>● With the implementation of permanent </a:t>
            </a:r>
            <a:r>
              <a:rPr lang="en-US" sz="2800" b="1" dirty="0" err="1" smtClean="0"/>
              <a:t>zamindari</a:t>
            </a:r>
            <a:r>
              <a:rPr lang="en-US" sz="2800" b="1" dirty="0" smtClean="0"/>
              <a:t> system these people became landless </a:t>
            </a:r>
          </a:p>
          <a:p>
            <a:pPr>
              <a:buNone/>
            </a:pPr>
            <a:endParaRPr lang="en-US" sz="2800" b="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2" name="Picture 8" descr="C:\Users\hp\AppData\Local\Microsoft\Windows\INetCache\IE\8V6VLVQE\protest-155927_640[1].png"/>
          <p:cNvPicPr>
            <a:picLocks noChangeAspect="1" noChangeArrowheads="1"/>
          </p:cNvPicPr>
          <p:nvPr/>
        </p:nvPicPr>
        <p:blipFill>
          <a:blip r:embed="rId2"/>
          <a:srcRect/>
          <a:stretch>
            <a:fillRect/>
          </a:stretch>
        </p:blipFill>
        <p:spPr bwMode="auto">
          <a:xfrm>
            <a:off x="838200" y="457200"/>
            <a:ext cx="4648200" cy="4408527"/>
          </a:xfrm>
          <a:prstGeom prst="rect">
            <a:avLst/>
          </a:prstGeom>
          <a:noFill/>
        </p:spPr>
      </p:pic>
      <p:pic>
        <p:nvPicPr>
          <p:cNvPr id="16395" name="Picture 11" descr="C:\Users\hp\AppData\Local\Microsoft\Windows\INetCache\IE\3YV9JXY0\Artists-depiction-of-a-peasants-revolt[1].jpg"/>
          <p:cNvPicPr>
            <a:picLocks noChangeAspect="1" noChangeArrowheads="1"/>
          </p:cNvPicPr>
          <p:nvPr/>
        </p:nvPicPr>
        <p:blipFill>
          <a:blip r:embed="rId3"/>
          <a:srcRect/>
          <a:stretch>
            <a:fillRect/>
          </a:stretch>
        </p:blipFill>
        <p:spPr bwMode="auto">
          <a:xfrm>
            <a:off x="5791200" y="1066800"/>
            <a:ext cx="5492623" cy="4648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The land developed by them was taken over by the </a:t>
            </a:r>
            <a:r>
              <a:rPr lang="en-US" sz="2800" b="1" dirty="0" err="1" smtClean="0"/>
              <a:t>zamindars</a:t>
            </a:r>
            <a:r>
              <a:rPr lang="en-US" sz="2800" b="1" dirty="0" smtClean="0"/>
              <a:t> </a:t>
            </a:r>
          </a:p>
          <a:p>
            <a:pPr>
              <a:buNone/>
            </a:pPr>
            <a:r>
              <a:rPr lang="en-US" sz="2800" b="1" dirty="0" smtClean="0"/>
              <a:t>● </a:t>
            </a:r>
            <a:r>
              <a:rPr lang="en-US" sz="2800" b="1" dirty="0" err="1" smtClean="0"/>
              <a:t>Zamindars</a:t>
            </a:r>
            <a:r>
              <a:rPr lang="en-US" sz="2800" b="1" dirty="0" smtClean="0"/>
              <a:t> and money lenders became the exploiters </a:t>
            </a:r>
          </a:p>
          <a:p>
            <a:pPr>
              <a:buNone/>
            </a:pPr>
            <a:r>
              <a:rPr lang="en-US" sz="2800" b="1" dirty="0" smtClean="0"/>
              <a:t>● the upset </a:t>
            </a:r>
            <a:r>
              <a:rPr lang="en-US" sz="2800" b="1" dirty="0" err="1" smtClean="0"/>
              <a:t>Santhal</a:t>
            </a:r>
            <a:r>
              <a:rPr lang="en-US" sz="2800" b="1" dirty="0" smtClean="0"/>
              <a:t> has made secretly and decided to loot the </a:t>
            </a:r>
            <a:r>
              <a:rPr lang="en-US" sz="2800" b="1" dirty="0" err="1" smtClean="0"/>
              <a:t>zamindars</a:t>
            </a:r>
            <a:r>
              <a:rPr lang="en-US" sz="2800" b="1" dirty="0" smtClean="0"/>
              <a:t> and money lenders </a:t>
            </a:r>
          </a:p>
          <a:p>
            <a:pPr>
              <a:buNone/>
            </a:pPr>
            <a:r>
              <a:rPr lang="en-US" sz="2800" b="1" dirty="0" smtClean="0"/>
              <a:t>● The revolt was in </a:t>
            </a:r>
            <a:r>
              <a:rPr lang="en-US" sz="2800" b="1" dirty="0" err="1" smtClean="0"/>
              <a:t>Bharatpur</a:t>
            </a:r>
            <a:r>
              <a:rPr lang="en-US" sz="2800" b="1" dirty="0" smtClean="0"/>
              <a:t> and </a:t>
            </a:r>
            <a:r>
              <a:rPr lang="en-US" sz="2800" b="1" dirty="0" err="1" smtClean="0"/>
              <a:t>Rajmahal</a:t>
            </a:r>
            <a:r>
              <a:rPr lang="en-US" sz="2800" b="1" dirty="0" smtClean="0"/>
              <a:t> areas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3200" b="1" dirty="0" smtClean="0"/>
          </a:p>
          <a:p>
            <a:pPr>
              <a:buNone/>
            </a:pPr>
            <a:r>
              <a:rPr lang="en-US" sz="3200" b="1" dirty="0" smtClean="0"/>
              <a:t>The tribal people killed their enemies and Frightened money lenders and </a:t>
            </a:r>
            <a:r>
              <a:rPr lang="en-US" sz="3200" b="1" dirty="0" err="1" smtClean="0"/>
              <a:t>zamindars</a:t>
            </a:r>
            <a:r>
              <a:rPr lang="en-US" sz="3200" b="1" dirty="0" smtClean="0"/>
              <a:t> fled from these areas </a:t>
            </a:r>
          </a:p>
          <a:p>
            <a:pPr>
              <a:buNone/>
            </a:pPr>
            <a:r>
              <a:rPr lang="en-US" sz="3200" b="1" dirty="0" smtClean="0"/>
              <a:t>● It became an inspiration for many revolts in future </a:t>
            </a:r>
          </a:p>
          <a:p>
            <a:pPr>
              <a:buNone/>
            </a:pPr>
            <a:endParaRPr lang="en-US" sz="3200" b="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Subhash</a:t>
            </a:r>
            <a:r>
              <a:rPr lang="en-US" b="1" dirty="0" smtClean="0"/>
              <a:t> Chandra Bose </a:t>
            </a:r>
            <a:endParaRPr lang="en-US" dirty="0"/>
          </a:p>
        </p:txBody>
      </p:sp>
      <p:sp>
        <p:nvSpPr>
          <p:cNvPr id="3" name="Content Placeholder 2"/>
          <p:cNvSpPr>
            <a:spLocks noGrp="1"/>
          </p:cNvSpPr>
          <p:nvPr>
            <p:ph idx="1"/>
          </p:nvPr>
        </p:nvSpPr>
        <p:spPr>
          <a:xfrm>
            <a:off x="1295400" y="2057400"/>
            <a:ext cx="9601196" cy="3318936"/>
          </a:xfrm>
        </p:spPr>
        <p:txBody>
          <a:bodyPr>
            <a:noAutofit/>
          </a:bodyPr>
          <a:lstStyle/>
          <a:p>
            <a:pPr>
              <a:buNone/>
            </a:pPr>
            <a:endParaRPr lang="en-US" b="1" dirty="0" smtClean="0"/>
          </a:p>
          <a:p>
            <a:pPr>
              <a:buNone/>
            </a:pPr>
            <a:r>
              <a:rPr lang="en-US" b="1" dirty="0" smtClean="0"/>
              <a:t>● </a:t>
            </a:r>
            <a:r>
              <a:rPr lang="en-US" b="1" dirty="0" err="1" smtClean="0"/>
              <a:t>Subhash</a:t>
            </a:r>
            <a:r>
              <a:rPr lang="en-US" b="1" dirty="0" smtClean="0"/>
              <a:t> Chandra Bose was from Cuttack of Orissa </a:t>
            </a:r>
          </a:p>
          <a:p>
            <a:pPr>
              <a:buNone/>
            </a:pPr>
            <a:r>
              <a:rPr lang="en-US" b="1" dirty="0" smtClean="0"/>
              <a:t>● He had secured 4th rank in the Indian civil services exam and he refused posting and became part of the national freedom struggle </a:t>
            </a:r>
          </a:p>
          <a:p>
            <a:pPr>
              <a:buNone/>
            </a:pPr>
            <a:r>
              <a:rPr lang="en-US" b="1" dirty="0" smtClean="0"/>
              <a:t>● He became popularly as </a:t>
            </a:r>
            <a:r>
              <a:rPr lang="en-US" b="1" dirty="0" err="1" smtClean="0"/>
              <a:t>Netaji</a:t>
            </a:r>
            <a:r>
              <a:rPr lang="en-US" b="1" dirty="0" smtClean="0"/>
              <a:t> </a:t>
            </a:r>
          </a:p>
          <a:p>
            <a:pPr>
              <a:buNone/>
            </a:pPr>
            <a:r>
              <a:rPr lang="en-US" b="1" dirty="0" smtClean="0"/>
              <a:t>● He told many cities like Vienna, Rome, Istanbul and other cities, rallied the where Indian settled </a:t>
            </a:r>
          </a:p>
          <a:p>
            <a:pPr>
              <a:buNone/>
            </a:pPr>
            <a:r>
              <a:rPr lang="en-US" b="1" dirty="0" smtClean="0"/>
              <a:t>● In1934 </a:t>
            </a:r>
            <a:r>
              <a:rPr lang="en-US" b="1" dirty="0" err="1" smtClean="0"/>
              <a:t>Subhash</a:t>
            </a:r>
            <a:r>
              <a:rPr lang="en-US" b="1" dirty="0" smtClean="0"/>
              <a:t> Chandra Bose and Jawaharlal Nehru founded the Congress socialist party </a:t>
            </a:r>
          </a:p>
          <a:p>
            <a:pPr>
              <a:buNone/>
            </a:pPr>
            <a:endParaRPr lang="en-US" b="1" dirty="0"/>
          </a:p>
        </p:txBody>
      </p:sp>
      <p:pic>
        <p:nvPicPr>
          <p:cNvPr id="17410" name="Picture 2" descr="C:\Users\hp\AppData\Local\Microsoft\Windows\INetCache\IE\ZWAX6X1C\220px-Subhas_Chandra_Bose_NRB[1].jpg"/>
          <p:cNvPicPr>
            <a:picLocks noChangeAspect="1" noChangeArrowheads="1"/>
          </p:cNvPicPr>
          <p:nvPr/>
        </p:nvPicPr>
        <p:blipFill>
          <a:blip r:embed="rId2"/>
          <a:srcRect/>
          <a:stretch>
            <a:fillRect/>
          </a:stretch>
        </p:blipFill>
        <p:spPr bwMode="auto">
          <a:xfrm>
            <a:off x="9829800" y="609600"/>
            <a:ext cx="1752600" cy="233414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533400"/>
            <a:ext cx="9601196" cy="3318936"/>
          </a:xfrm>
        </p:spPr>
        <p:txBody>
          <a:bodyPr>
            <a:noAutofit/>
          </a:bodyPr>
          <a:lstStyle/>
          <a:p>
            <a:pPr>
              <a:buNone/>
            </a:pPr>
            <a:endParaRPr lang="en-US" sz="3200" b="1" dirty="0" smtClean="0"/>
          </a:p>
          <a:p>
            <a:pPr>
              <a:buNone/>
            </a:pPr>
            <a:r>
              <a:rPr lang="en-US" sz="3200" b="1" dirty="0" smtClean="0"/>
              <a:t>● Bose became the President of </a:t>
            </a:r>
            <a:r>
              <a:rPr lang="en-US" sz="3200" b="1" dirty="0" err="1" smtClean="0"/>
              <a:t>haripura</a:t>
            </a:r>
            <a:r>
              <a:rPr lang="en-US" sz="3200" b="1" dirty="0" smtClean="0"/>
              <a:t> convention of Indian National Congress </a:t>
            </a:r>
          </a:p>
          <a:p>
            <a:pPr>
              <a:buNone/>
            </a:pPr>
            <a:r>
              <a:rPr lang="en-US" sz="3200" b="1" dirty="0" smtClean="0"/>
              <a:t>● In 1939 </a:t>
            </a:r>
            <a:r>
              <a:rPr lang="en-US" sz="3200" b="1" dirty="0" err="1" smtClean="0"/>
              <a:t>Subhas</a:t>
            </a:r>
            <a:r>
              <a:rPr lang="en-US" sz="3200" b="1" dirty="0" smtClean="0"/>
              <a:t> Chandra Bose got selected as President of Indian National Congress </a:t>
            </a:r>
          </a:p>
          <a:p>
            <a:pPr>
              <a:buNone/>
            </a:pPr>
            <a:r>
              <a:rPr lang="en-US" sz="3200" b="1" dirty="0" smtClean="0"/>
              <a:t>● He quit Congress and founded forward bloc </a:t>
            </a:r>
          </a:p>
          <a:p>
            <a:pPr>
              <a:buNone/>
            </a:pPr>
            <a:r>
              <a:rPr lang="en-US" sz="3200" b="1" dirty="0" smtClean="0"/>
              <a:t>● </a:t>
            </a:r>
            <a:r>
              <a:rPr lang="en-US" sz="3200" b="1" dirty="0" err="1" smtClean="0"/>
              <a:t>Subhas</a:t>
            </a:r>
            <a:r>
              <a:rPr lang="en-US" sz="3200" b="1" dirty="0" smtClean="0"/>
              <a:t> Chandra Bose opposed the British war preparation and also the participation of British India in the war </a:t>
            </a:r>
          </a:p>
          <a:p>
            <a:pPr>
              <a:buNone/>
            </a:pPr>
            <a:endParaRPr lang="en-US" sz="32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914400"/>
            <a:ext cx="9601196" cy="3318936"/>
          </a:xfrm>
        </p:spPr>
        <p:txBody>
          <a:bodyPr>
            <a:noAutofit/>
          </a:bodyPr>
          <a:lstStyle/>
          <a:p>
            <a:pPr>
              <a:buNone/>
            </a:pPr>
            <a:endParaRPr lang="en-US" sz="2800" b="1" dirty="0" smtClean="0"/>
          </a:p>
          <a:p>
            <a:pPr>
              <a:buNone/>
            </a:pPr>
            <a:r>
              <a:rPr lang="en-US" sz="2800" b="1" dirty="0" smtClean="0"/>
              <a:t>● the British government arrested </a:t>
            </a:r>
            <a:r>
              <a:rPr lang="en-US" sz="2800" b="1" dirty="0" err="1" smtClean="0"/>
              <a:t>Subhas</a:t>
            </a:r>
            <a:r>
              <a:rPr lang="en-US" sz="2800" b="1" dirty="0" smtClean="0"/>
              <a:t> Chandra Bose and put him under house arrest </a:t>
            </a:r>
          </a:p>
          <a:p>
            <a:pPr>
              <a:buNone/>
            </a:pPr>
            <a:r>
              <a:rPr lang="en-US" sz="2800" b="1" dirty="0" smtClean="0"/>
              <a:t>● </a:t>
            </a:r>
            <a:r>
              <a:rPr lang="en-US" sz="2800" b="1" dirty="0" err="1" smtClean="0"/>
              <a:t>Subhash</a:t>
            </a:r>
            <a:r>
              <a:rPr lang="en-US" sz="2800" b="1" dirty="0" smtClean="0"/>
              <a:t> Chandra Bose escaped from house arrest and reached Germany </a:t>
            </a:r>
          </a:p>
          <a:p>
            <a:pPr>
              <a:buNone/>
            </a:pPr>
            <a:r>
              <a:rPr lang="en-US" sz="2800" b="1" dirty="0" smtClean="0"/>
              <a:t>● He </a:t>
            </a:r>
            <a:r>
              <a:rPr lang="en-US" sz="2800" b="1" dirty="0" err="1" smtClean="0"/>
              <a:t>organised</a:t>
            </a:r>
            <a:r>
              <a:rPr lang="en-US" sz="2800" b="1" dirty="0" smtClean="0"/>
              <a:t> the prisoners of War from India and broadcast and his speeches over Azad Hind radio </a:t>
            </a:r>
          </a:p>
          <a:p>
            <a:pPr>
              <a:buNone/>
            </a:pPr>
            <a:r>
              <a:rPr lang="en-US" sz="2800" b="1" dirty="0" smtClean="0"/>
              <a:t>● Bose joined hands with </a:t>
            </a:r>
            <a:r>
              <a:rPr lang="en-US" sz="2800" b="1" dirty="0" err="1" smtClean="0"/>
              <a:t>Ras</a:t>
            </a:r>
            <a:r>
              <a:rPr lang="en-US" sz="2800" b="1" dirty="0" smtClean="0"/>
              <a:t> </a:t>
            </a:r>
            <a:r>
              <a:rPr lang="en-US" sz="2800" b="1" dirty="0" err="1" smtClean="0"/>
              <a:t>Behari</a:t>
            </a:r>
            <a:r>
              <a:rPr lang="en-US" sz="2800" b="1" dirty="0" smtClean="0"/>
              <a:t> Bose to explode the possibility of seeking the help of Japan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295400"/>
            <a:ext cx="9601196" cy="3318936"/>
          </a:xfrm>
        </p:spPr>
        <p:txBody>
          <a:bodyPr>
            <a:noAutofit/>
          </a:bodyPr>
          <a:lstStyle/>
          <a:p>
            <a:pPr>
              <a:buNone/>
            </a:pPr>
            <a:endParaRPr lang="en-US" sz="2800" b="1" dirty="0" smtClean="0"/>
          </a:p>
          <a:p>
            <a:pPr>
              <a:buNone/>
            </a:pPr>
            <a:r>
              <a:rPr lang="en-US" sz="2800" b="1" dirty="0" smtClean="0"/>
              <a:t>● He was calling his military wing as Indian National army and he called for Delhi </a:t>
            </a:r>
            <a:r>
              <a:rPr lang="en-US" sz="2800" b="1" dirty="0" err="1" smtClean="0"/>
              <a:t>chalo</a:t>
            </a:r>
            <a:r>
              <a:rPr lang="en-US" sz="2800" b="1" dirty="0" smtClean="0"/>
              <a:t> </a:t>
            </a:r>
          </a:p>
          <a:p>
            <a:pPr>
              <a:buNone/>
            </a:pPr>
            <a:r>
              <a:rPr lang="en-US" sz="2800" b="1" dirty="0" smtClean="0"/>
              <a:t>● He said give me your blood I will get you Indian independence </a:t>
            </a:r>
          </a:p>
          <a:p>
            <a:pPr>
              <a:buNone/>
            </a:pPr>
            <a:r>
              <a:rPr lang="en-US" sz="2800" b="1" dirty="0" smtClean="0"/>
              <a:t>● Captain </a:t>
            </a:r>
            <a:r>
              <a:rPr lang="en-US" sz="2800" b="1" dirty="0" err="1" smtClean="0"/>
              <a:t>Lakshmi</a:t>
            </a:r>
            <a:r>
              <a:rPr lang="en-US" sz="2800" b="1" dirty="0" smtClean="0"/>
              <a:t> </a:t>
            </a:r>
            <a:r>
              <a:rPr lang="en-US" sz="2800" b="1" dirty="0" err="1" smtClean="0"/>
              <a:t>Sehgal</a:t>
            </a:r>
            <a:r>
              <a:rPr lang="en-US" sz="2800" b="1" dirty="0" smtClean="0"/>
              <a:t> became the commander of Jhansi regiment </a:t>
            </a:r>
          </a:p>
          <a:p>
            <a:pPr>
              <a:buNone/>
            </a:pPr>
            <a:r>
              <a:rPr lang="en-US" sz="2800" b="1" dirty="0" smtClean="0"/>
              <a:t>● They started their armed struggle on Burma border </a:t>
            </a:r>
          </a:p>
          <a:p>
            <a:pPr>
              <a:buNone/>
            </a:pPr>
            <a:r>
              <a:rPr lang="en-US" sz="2800" b="1" dirty="0" smtClean="0"/>
              <a:t>● </a:t>
            </a:r>
            <a:r>
              <a:rPr lang="en-US" sz="2800" b="1" dirty="0" err="1" smtClean="0"/>
              <a:t>Subhas</a:t>
            </a:r>
            <a:r>
              <a:rPr lang="en-US" sz="2800" b="1" dirty="0" smtClean="0"/>
              <a:t> Chandra Bose died in an airplane crash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8435" name="Picture 3" descr="C:\Users\hp\AppData\Local\Microsoft\Windows\INetCache\IE\8V6VLVQE\Netaji_inspecting_the_azad_hind_fauj[1].jpg"/>
          <p:cNvPicPr>
            <a:picLocks noChangeAspect="1" noChangeArrowheads="1"/>
          </p:cNvPicPr>
          <p:nvPr/>
        </p:nvPicPr>
        <p:blipFill>
          <a:blip r:embed="rId2"/>
          <a:srcRect/>
          <a:stretch>
            <a:fillRect/>
          </a:stretch>
        </p:blipFill>
        <p:spPr bwMode="auto">
          <a:xfrm>
            <a:off x="609600" y="533400"/>
            <a:ext cx="4343400" cy="3257550"/>
          </a:xfrm>
          <a:prstGeom prst="rect">
            <a:avLst/>
          </a:prstGeom>
          <a:ln>
            <a:noFill/>
          </a:ln>
          <a:effectLst>
            <a:softEdge rad="112500"/>
          </a:effectLst>
        </p:spPr>
      </p:pic>
      <p:pic>
        <p:nvPicPr>
          <p:cNvPr id="18436" name="Picture 4" descr="C:\Users\hp\AppData\Local\Microsoft\Windows\INetCache\IE\ND01VH0J\Battles_of_Indian_National_Arm[1].jpg"/>
          <p:cNvPicPr>
            <a:picLocks noChangeAspect="1" noChangeArrowheads="1"/>
          </p:cNvPicPr>
          <p:nvPr/>
        </p:nvPicPr>
        <p:blipFill>
          <a:blip r:embed="rId3"/>
          <a:srcRect/>
          <a:stretch>
            <a:fillRect/>
          </a:stretch>
        </p:blipFill>
        <p:spPr bwMode="auto">
          <a:xfrm>
            <a:off x="5029200" y="609600"/>
            <a:ext cx="6324600" cy="4041648"/>
          </a:xfrm>
          <a:prstGeom prst="rect">
            <a:avLst/>
          </a:prstGeom>
          <a:ln>
            <a:noFill/>
          </a:ln>
          <a:effectLst>
            <a:softEdge rad="112500"/>
          </a:effectLst>
        </p:spPr>
      </p:pic>
      <p:pic>
        <p:nvPicPr>
          <p:cNvPr id="18437" name="Picture 5" descr="C:\Users\hp\AppData\Local\Microsoft\Windows\INetCache\IE\ZWAX6X1C\indiansoldiers-Copy[1].jpg"/>
          <p:cNvPicPr>
            <a:picLocks noChangeAspect="1" noChangeArrowheads="1"/>
          </p:cNvPicPr>
          <p:nvPr/>
        </p:nvPicPr>
        <p:blipFill>
          <a:blip r:embed="rId4"/>
          <a:srcRect/>
          <a:stretch>
            <a:fillRect/>
          </a:stretch>
        </p:blipFill>
        <p:spPr bwMode="auto">
          <a:xfrm>
            <a:off x="2438400" y="3581400"/>
            <a:ext cx="2438400" cy="2438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Dr.B.R</a:t>
            </a:r>
            <a:r>
              <a:rPr lang="en-US" b="1" dirty="0" smtClean="0"/>
              <a:t> </a:t>
            </a:r>
            <a:r>
              <a:rPr lang="en-US" b="1" dirty="0" err="1" smtClean="0"/>
              <a:t>Ambedkar</a:t>
            </a:r>
            <a:r>
              <a:rPr lang="en-US" b="1" dirty="0" smtClean="0"/>
              <a:t>. </a:t>
            </a:r>
            <a:endParaRPr lang="en-US" dirty="0"/>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 He believed that political freedom without social freedom was meaningless . </a:t>
            </a:r>
          </a:p>
          <a:p>
            <a:pPr>
              <a:buNone/>
            </a:pPr>
            <a:r>
              <a:rPr lang="en-US" sz="2800" b="1" dirty="0" smtClean="0"/>
              <a:t>● He introduced the concept of India not only as a political entity but whole system </a:t>
            </a:r>
          </a:p>
          <a:p>
            <a:pPr>
              <a:buNone/>
            </a:pPr>
            <a:r>
              <a:rPr lang="en-US" sz="2800" b="1" dirty="0" smtClean="0"/>
              <a:t>● He </a:t>
            </a:r>
            <a:r>
              <a:rPr lang="en-US" sz="2800" b="1" dirty="0" err="1" smtClean="0"/>
              <a:t>organised</a:t>
            </a:r>
            <a:r>
              <a:rPr lang="en-US" sz="2800" b="1" dirty="0" smtClean="0"/>
              <a:t> </a:t>
            </a:r>
            <a:r>
              <a:rPr lang="en-US" sz="2800" b="1" dirty="0" err="1" smtClean="0"/>
              <a:t>Mahad</a:t>
            </a:r>
            <a:r>
              <a:rPr lang="en-US" sz="2800" b="1" dirty="0" smtClean="0"/>
              <a:t> tank and </a:t>
            </a:r>
            <a:r>
              <a:rPr lang="en-US" sz="2800" b="1" dirty="0" err="1" smtClean="0"/>
              <a:t>Kalaram</a:t>
            </a:r>
            <a:r>
              <a:rPr lang="en-US" sz="2800" b="1" dirty="0" smtClean="0"/>
              <a:t> temple movement </a:t>
            </a:r>
          </a:p>
          <a:p>
            <a:pPr>
              <a:buNone/>
            </a:pPr>
            <a:r>
              <a:rPr lang="en-US" sz="2800" b="1" dirty="0" smtClean="0"/>
              <a:t>● He participated in all the three round table conference </a:t>
            </a:r>
          </a:p>
          <a:p>
            <a:pPr>
              <a:buNone/>
            </a:pPr>
            <a:endParaRPr lang="en-US" sz="2800" b="1"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1752600"/>
            <a:ext cx="9601196" cy="3318936"/>
          </a:xfrm>
        </p:spPr>
        <p:txBody>
          <a:bodyPr>
            <a:noAutofit/>
          </a:bodyPr>
          <a:lstStyle/>
          <a:p>
            <a:pPr>
              <a:buNone/>
            </a:pPr>
            <a:endParaRPr lang="en-US" sz="2800" b="1" dirty="0" smtClean="0"/>
          </a:p>
          <a:p>
            <a:pPr>
              <a:buNone/>
            </a:pPr>
            <a:r>
              <a:rPr lang="en-US" sz="2800" b="1" dirty="0" smtClean="0"/>
              <a:t>● He demand for separate electoral constituency for untouchables </a:t>
            </a:r>
          </a:p>
          <a:p>
            <a:pPr>
              <a:buNone/>
            </a:pPr>
            <a:r>
              <a:rPr lang="en-US" sz="2800" b="1" dirty="0" smtClean="0"/>
              <a:t>● Was </a:t>
            </a:r>
            <a:r>
              <a:rPr lang="en-US" sz="2800" b="1" dirty="0" err="1" smtClean="0"/>
              <a:t>Diwan</a:t>
            </a:r>
            <a:r>
              <a:rPr lang="en-US" sz="2800" b="1" dirty="0" smtClean="0"/>
              <a:t> to Baroda </a:t>
            </a:r>
            <a:r>
              <a:rPr lang="en-US" sz="2800" b="1" dirty="0" err="1" smtClean="0"/>
              <a:t>Maharaj</a:t>
            </a:r>
            <a:r>
              <a:rPr lang="en-US" sz="2800" b="1" dirty="0" smtClean="0"/>
              <a:t> and member of Bombay legislative council </a:t>
            </a:r>
          </a:p>
          <a:p>
            <a:pPr>
              <a:buNone/>
            </a:pPr>
            <a:r>
              <a:rPr lang="en-US" sz="2800" b="1" dirty="0" smtClean="0"/>
              <a:t>● He founded </a:t>
            </a:r>
            <a:r>
              <a:rPr lang="en-US" sz="2800" b="1" dirty="0" err="1" smtClean="0"/>
              <a:t>Bahishkruta</a:t>
            </a:r>
            <a:r>
              <a:rPr lang="en-US" sz="2800" b="1" dirty="0" smtClean="0"/>
              <a:t> </a:t>
            </a:r>
            <a:r>
              <a:rPr lang="en-US" sz="2800" b="1" dirty="0" err="1" smtClean="0"/>
              <a:t>Hitakarini</a:t>
            </a:r>
            <a:r>
              <a:rPr lang="en-US" sz="2800" b="1" dirty="0" smtClean="0"/>
              <a:t> Saba and </a:t>
            </a:r>
            <a:r>
              <a:rPr lang="en-US" sz="2800" b="1" dirty="0" err="1" smtClean="0"/>
              <a:t>Swatantra</a:t>
            </a:r>
            <a:r>
              <a:rPr lang="en-US" sz="2800" b="1" dirty="0" smtClean="0"/>
              <a:t> </a:t>
            </a:r>
            <a:r>
              <a:rPr lang="en-US" sz="2800" b="1" dirty="0" err="1" smtClean="0"/>
              <a:t>karmika</a:t>
            </a:r>
            <a:r>
              <a:rPr lang="en-US" sz="2800" b="1" dirty="0" smtClean="0"/>
              <a:t> party </a:t>
            </a:r>
          </a:p>
          <a:p>
            <a:pPr>
              <a:buNone/>
            </a:pPr>
            <a:r>
              <a:rPr lang="en-US" sz="2800" b="1" dirty="0" smtClean="0"/>
              <a:t>● He published periodicals </a:t>
            </a:r>
            <a:r>
              <a:rPr lang="en-US" sz="2800" b="1" dirty="0" err="1" smtClean="0"/>
              <a:t>Prabuddha</a:t>
            </a:r>
            <a:r>
              <a:rPr lang="en-US" sz="2800" b="1" dirty="0" smtClean="0"/>
              <a:t> </a:t>
            </a:r>
            <a:r>
              <a:rPr lang="en-US" sz="2800" b="1" dirty="0" err="1" smtClean="0"/>
              <a:t>Bharata</a:t>
            </a:r>
            <a:r>
              <a:rPr lang="en-US" sz="2800" b="1" dirty="0" smtClean="0"/>
              <a:t> , </a:t>
            </a:r>
            <a:r>
              <a:rPr lang="en-US" sz="2800" b="1" dirty="0" err="1" smtClean="0"/>
              <a:t>janatha</a:t>
            </a:r>
            <a:r>
              <a:rPr lang="en-US" sz="2800" b="1" dirty="0" smtClean="0"/>
              <a:t> , </a:t>
            </a:r>
            <a:r>
              <a:rPr lang="en-US" sz="2800" b="1" dirty="0" err="1" smtClean="0"/>
              <a:t>mookanayaka</a:t>
            </a:r>
            <a:r>
              <a:rPr lang="en-US" sz="2800" b="1" dirty="0" smtClean="0"/>
              <a:t> </a:t>
            </a:r>
          </a:p>
          <a:p>
            <a:pPr>
              <a:buNone/>
            </a:pPr>
            <a:endParaRPr lang="en-US" sz="2800"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2800" b="1" dirty="0" smtClean="0"/>
          </a:p>
          <a:p>
            <a:pPr>
              <a:buNone/>
            </a:pPr>
            <a:r>
              <a:rPr lang="en-US" sz="2800" b="1" dirty="0" err="1" smtClean="0"/>
              <a:t>Ambedkar</a:t>
            </a:r>
            <a:r>
              <a:rPr lang="en-US" sz="2800" b="1" dirty="0" smtClean="0"/>
              <a:t> was elected as chairman of Drafting committee </a:t>
            </a:r>
          </a:p>
          <a:p>
            <a:pPr>
              <a:buNone/>
            </a:pPr>
            <a:r>
              <a:rPr lang="en-US" sz="2800" b="1" dirty="0" smtClean="0"/>
              <a:t>● He became the first Law minister of Independent India </a:t>
            </a:r>
          </a:p>
          <a:p>
            <a:pPr>
              <a:buNone/>
            </a:pPr>
            <a:r>
              <a:rPr lang="en-US" sz="2800" b="1" dirty="0" smtClean="0"/>
              <a:t>● India </a:t>
            </a:r>
            <a:r>
              <a:rPr lang="en-US" sz="2800" b="1" dirty="0" err="1" smtClean="0"/>
              <a:t>govt</a:t>
            </a:r>
            <a:r>
              <a:rPr lang="en-US" sz="2800" b="1" dirty="0" smtClean="0"/>
              <a:t> honored him for life time achievement civil award </a:t>
            </a:r>
            <a:r>
              <a:rPr lang="en-US" sz="2800" b="1" dirty="0" err="1" smtClean="0"/>
              <a:t>Bharata</a:t>
            </a:r>
            <a:r>
              <a:rPr lang="en-US" sz="2800" b="1" dirty="0" smtClean="0"/>
              <a:t> </a:t>
            </a:r>
            <a:r>
              <a:rPr lang="en-US" sz="2800" b="1" dirty="0" err="1" smtClean="0"/>
              <a:t>Ratna</a:t>
            </a:r>
            <a:r>
              <a:rPr lang="en-US" sz="2800" b="1" dirty="0" smtClean="0"/>
              <a:t> posthumously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Jawaharlal Nehru </a:t>
            </a:r>
            <a:endParaRPr lang="en-US" dirty="0"/>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 He can be seen as the architect of industrialization and modern India </a:t>
            </a:r>
          </a:p>
          <a:p>
            <a:pPr>
              <a:buNone/>
            </a:pPr>
            <a:r>
              <a:rPr lang="en-US" sz="2800" b="1" dirty="0" smtClean="0"/>
              <a:t>● Nehru became instrumental in the integration of India ,The home minister of his cabinet </a:t>
            </a:r>
            <a:r>
              <a:rPr lang="en-US" sz="2800" b="1" dirty="0" err="1" smtClean="0"/>
              <a:t>Vallabhbhai</a:t>
            </a:r>
            <a:r>
              <a:rPr lang="en-US" sz="2800" b="1" dirty="0" smtClean="0"/>
              <a:t> Patel the iron man of India successful in bringing all princely states of India together </a:t>
            </a:r>
          </a:p>
          <a:p>
            <a:pPr>
              <a:buNone/>
            </a:pPr>
            <a:endParaRPr lang="en-US" sz="28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also laid foundation for the diverse culture of India by implementing language based reorganization of states policy </a:t>
            </a:r>
          </a:p>
          <a:p>
            <a:pPr>
              <a:buNone/>
            </a:pPr>
            <a:r>
              <a:rPr lang="en-US" sz="2800" b="1" dirty="0" smtClean="0"/>
              <a:t>● firmly believe that only complete industrialization can bring development </a:t>
            </a:r>
          </a:p>
          <a:p>
            <a:pPr>
              <a:buNone/>
            </a:pPr>
            <a:r>
              <a:rPr lang="en-US" sz="2800" b="1" dirty="0" smtClean="0"/>
              <a:t>● He sought to develop India through five year plans </a:t>
            </a:r>
          </a:p>
          <a:p>
            <a:pPr>
              <a:buNone/>
            </a:pPr>
            <a:endParaRPr lang="en-US" sz="2800" b="1" dirty="0"/>
          </a:p>
        </p:txBody>
      </p:sp>
      <p:pic>
        <p:nvPicPr>
          <p:cNvPr id="4" name="Picture 3" descr="C:\Users\hp\Downloads\1679233880203.png"/>
          <p:cNvPicPr>
            <a:picLocks noChangeAspect="1" noChangeArrowheads="1"/>
          </p:cNvPicPr>
          <p:nvPr/>
        </p:nvPicPr>
        <p:blipFill>
          <a:blip r:embed="rId2"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3000" y="1828800"/>
            <a:ext cx="9601196" cy="3318936"/>
          </a:xfrm>
        </p:spPr>
        <p:txBody>
          <a:bodyPr>
            <a:noAutofit/>
          </a:bodyPr>
          <a:lstStyle/>
          <a:p>
            <a:pPr>
              <a:buNone/>
            </a:pPr>
            <a:endParaRPr lang="en-US" sz="2800" b="1" dirty="0" smtClean="0"/>
          </a:p>
          <a:p>
            <a:pPr>
              <a:buNone/>
            </a:pPr>
            <a:r>
              <a:rPr lang="en-US" sz="2800" b="1" dirty="0" smtClean="0"/>
              <a:t>● the foundation for mastering atomic energy under the leadership of </a:t>
            </a:r>
            <a:r>
              <a:rPr lang="en-US" sz="2800" b="1" dirty="0" err="1" smtClean="0"/>
              <a:t>Homi</a:t>
            </a:r>
            <a:r>
              <a:rPr lang="en-US" sz="2800" b="1" dirty="0" smtClean="0"/>
              <a:t> </a:t>
            </a:r>
            <a:r>
              <a:rPr lang="en-US" sz="2800" b="1" dirty="0" err="1" smtClean="0"/>
              <a:t>Jehangir</a:t>
            </a:r>
            <a:r>
              <a:rPr lang="en-US" sz="2800" b="1" dirty="0" smtClean="0"/>
              <a:t> </a:t>
            </a:r>
            <a:r>
              <a:rPr lang="en-US" sz="2800" b="1" dirty="0" err="1" smtClean="0"/>
              <a:t>Bhabha</a:t>
            </a:r>
            <a:r>
              <a:rPr lang="en-US" sz="2800" b="1" dirty="0" smtClean="0"/>
              <a:t> </a:t>
            </a:r>
          </a:p>
          <a:p>
            <a:pPr>
              <a:buNone/>
            </a:pPr>
            <a:r>
              <a:rPr lang="en-US" sz="2800" b="1" dirty="0" smtClean="0"/>
              <a:t>● Advocated non alignment movement stay away from power politics </a:t>
            </a:r>
          </a:p>
          <a:p>
            <a:pPr>
              <a:buNone/>
            </a:pPr>
            <a:r>
              <a:rPr lang="en-US" sz="2800" b="1" dirty="0" smtClean="0"/>
              <a:t>● Implemented </a:t>
            </a:r>
            <a:r>
              <a:rPr lang="en-US" sz="2800" b="1" dirty="0" err="1" smtClean="0"/>
              <a:t>panchsheel</a:t>
            </a:r>
            <a:r>
              <a:rPr lang="en-US" sz="2800" b="1" dirty="0" smtClean="0"/>
              <a:t> principles signing with Chinese President </a:t>
            </a:r>
          </a:p>
          <a:p>
            <a:pPr>
              <a:buNone/>
            </a:pPr>
            <a:r>
              <a:rPr lang="en-US" sz="2800" b="1" dirty="0" smtClean="0"/>
              <a:t>● Developed infrastructure and heavy industries through five year plans. </a:t>
            </a:r>
          </a:p>
          <a:p>
            <a:pPr>
              <a:buNone/>
            </a:pPr>
            <a:endParaRPr lang="en-US" sz="2800" b="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partition of India </a:t>
            </a:r>
            <a:endParaRPr lang="en-US" dirty="0"/>
          </a:p>
        </p:txBody>
      </p:sp>
      <p:sp>
        <p:nvSpPr>
          <p:cNvPr id="3" name="Content Placeholder 2"/>
          <p:cNvSpPr>
            <a:spLocks noGrp="1"/>
          </p:cNvSpPr>
          <p:nvPr>
            <p:ph idx="1"/>
          </p:nvPr>
        </p:nvSpPr>
        <p:spPr>
          <a:xfrm>
            <a:off x="1219200" y="2133600"/>
            <a:ext cx="9601196" cy="3318936"/>
          </a:xfrm>
        </p:spPr>
        <p:txBody>
          <a:bodyPr>
            <a:noAutofit/>
          </a:bodyPr>
          <a:lstStyle/>
          <a:p>
            <a:pPr>
              <a:buNone/>
            </a:pPr>
            <a:endParaRPr lang="en-US" sz="2800" b="1" dirty="0" smtClean="0"/>
          </a:p>
          <a:p>
            <a:pPr>
              <a:buNone/>
            </a:pPr>
            <a:r>
              <a:rPr lang="en-US" sz="2800" b="1" dirty="0" smtClean="0"/>
              <a:t>● Indian National Congress at the vision of free independent United India but Mohammad Ali </a:t>
            </a:r>
            <a:r>
              <a:rPr lang="en-US" sz="2800" b="1" dirty="0" err="1" smtClean="0"/>
              <a:t>zinna</a:t>
            </a:r>
            <a:r>
              <a:rPr lang="en-US" sz="2800" b="1" dirty="0" smtClean="0"/>
              <a:t> putting pressure for an independent Pakistan </a:t>
            </a:r>
          </a:p>
          <a:p>
            <a:pPr>
              <a:buNone/>
            </a:pPr>
            <a:r>
              <a:rPr lang="en-US" sz="2800" b="1" dirty="0" smtClean="0"/>
              <a:t>● </a:t>
            </a:r>
            <a:r>
              <a:rPr lang="en-US" sz="2800" b="1" dirty="0" err="1" smtClean="0"/>
              <a:t>Jinna</a:t>
            </a:r>
            <a:r>
              <a:rPr lang="en-US" sz="2800" b="1" dirty="0" smtClean="0"/>
              <a:t> declared that Hindus and Muslims cannot make one nation </a:t>
            </a:r>
          </a:p>
          <a:p>
            <a:pPr>
              <a:buNone/>
            </a:pPr>
            <a:r>
              <a:rPr lang="en-US" sz="2800" b="1" dirty="0" smtClean="0"/>
              <a:t>● The cabinet committee to have discussion on giving self rule rights to India </a:t>
            </a:r>
          </a:p>
          <a:p>
            <a:pPr>
              <a:buNone/>
            </a:pPr>
            <a:endParaRPr lang="en-US" sz="2800" b="1"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19200" y="1828800"/>
            <a:ext cx="9601196" cy="3318936"/>
          </a:xfrm>
        </p:spPr>
        <p:txBody>
          <a:bodyPr>
            <a:noAutofit/>
          </a:bodyPr>
          <a:lstStyle/>
          <a:p>
            <a:pPr>
              <a:buNone/>
            </a:pPr>
            <a:endParaRPr lang="en-US" sz="2800" b="1" dirty="0" smtClean="0"/>
          </a:p>
          <a:p>
            <a:pPr>
              <a:buNone/>
            </a:pPr>
            <a:r>
              <a:rPr lang="en-US" sz="2800" b="1" dirty="0" smtClean="0"/>
              <a:t>it recommended for federal form of Government and suggested to form an interim government </a:t>
            </a:r>
          </a:p>
          <a:p>
            <a:pPr>
              <a:buNone/>
            </a:pPr>
            <a:r>
              <a:rPr lang="en-US" sz="2800" b="1" dirty="0" smtClean="0"/>
              <a:t>● the Muslim league called for Direct action day on August 16 1946 </a:t>
            </a:r>
          </a:p>
          <a:p>
            <a:pPr>
              <a:buNone/>
            </a:pPr>
            <a:r>
              <a:rPr lang="en-US" sz="2800" b="1" dirty="0" smtClean="0"/>
              <a:t>● as a result communal clashes took place in various parts of the country Muslim league did not participate in the constituent assembly </a:t>
            </a:r>
          </a:p>
          <a:p>
            <a:pPr>
              <a:buNone/>
            </a:pPr>
            <a:endParaRPr lang="en-US" sz="2800" b="1" dirty="0"/>
          </a:p>
        </p:txBody>
      </p:sp>
      <p:pic>
        <p:nvPicPr>
          <p:cNvPr id="19458" name="Picture 2" descr="C:\Users\hp\AppData\Local\Microsoft\Windows\INetCache\IE\ND01VH0J\Mohammad-Ali-Jinnah[1].jpg"/>
          <p:cNvPicPr>
            <a:picLocks noChangeAspect="1" noChangeArrowheads="1"/>
          </p:cNvPicPr>
          <p:nvPr/>
        </p:nvPicPr>
        <p:blipFill>
          <a:blip r:embed="rId2" cstate="print"/>
          <a:srcRect/>
          <a:stretch>
            <a:fillRect/>
          </a:stretch>
        </p:blipFill>
        <p:spPr bwMode="auto">
          <a:xfrm>
            <a:off x="9601200" y="685800"/>
            <a:ext cx="1823085" cy="2514600"/>
          </a:xfrm>
          <a:prstGeom prst="rect">
            <a:avLst/>
          </a:prstGeom>
          <a:ln>
            <a:noFill/>
          </a:ln>
          <a:effectLst>
            <a:softEdge rad="112500"/>
          </a:effectLst>
        </p:spPr>
      </p:pic>
      <p:pic>
        <p:nvPicPr>
          <p:cNvPr id="5" name="Picture 4" descr="C:\Users\hp\Downloads\1679233880203.png"/>
          <p:cNvPicPr>
            <a:picLocks noChangeAspect="1" noChangeArrowheads="1"/>
          </p:cNvPicPr>
          <p:nvPr/>
        </p:nvPicPr>
        <p:blipFill>
          <a:blip r:embed="rId3" cstate="print">
            <a:lum bright="-2000"/>
          </a:blip>
          <a:srcRect/>
          <a:stretch>
            <a:fillRect/>
          </a:stretch>
        </p:blipFill>
        <p:spPr bwMode="auto">
          <a:xfrm>
            <a:off x="10439400" y="5105400"/>
            <a:ext cx="1066800" cy="1066800"/>
          </a:xfrm>
          <a:prstGeom prst="rect">
            <a:avLst/>
          </a:prstGeom>
          <a:noFill/>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endParaRPr lang="en-US" sz="2800" b="1" dirty="0" smtClean="0"/>
          </a:p>
          <a:p>
            <a:pPr>
              <a:buNone/>
            </a:pPr>
            <a:r>
              <a:rPr lang="en-US" sz="2800" b="1" dirty="0" smtClean="0"/>
              <a:t>● British government sent Lord Mountbatten as viceroy to India to complete the process of handing over of the power </a:t>
            </a:r>
          </a:p>
          <a:p>
            <a:pPr>
              <a:buNone/>
            </a:pPr>
            <a:r>
              <a:rPr lang="en-US" sz="2800" b="1" dirty="0" smtClean="0"/>
              <a:t>● In 1946 Mountbatten had discussion with </a:t>
            </a:r>
            <a:r>
              <a:rPr lang="en-US" sz="2800" b="1" dirty="0" err="1" smtClean="0"/>
              <a:t>Gandhiji</a:t>
            </a:r>
            <a:r>
              <a:rPr lang="en-US" sz="2800" b="1" dirty="0" smtClean="0"/>
              <a:t> and Muhammad Ali Jinnah </a:t>
            </a:r>
          </a:p>
          <a:p>
            <a:pPr>
              <a:buNone/>
            </a:pPr>
            <a:r>
              <a:rPr lang="en-US" sz="2800" b="1" dirty="0" smtClean="0"/>
              <a:t>● In July 1947 the bill of India independence to the shape of an act </a:t>
            </a:r>
          </a:p>
          <a:p>
            <a:pPr>
              <a:buNone/>
            </a:pPr>
            <a:endParaRPr lang="en-US" sz="2800" b="1" dirty="0"/>
          </a:p>
        </p:txBody>
      </p:sp>
      <p:pic>
        <p:nvPicPr>
          <p:cNvPr id="3074" name="Picture 2" descr="C:\Users\hp\AppData\Local\Microsoft\Windows\INetCache\IE\3YV9JXY0\default[1].jpg"/>
          <p:cNvPicPr>
            <a:picLocks noChangeAspect="1" noChangeArrowheads="1"/>
          </p:cNvPicPr>
          <p:nvPr/>
        </p:nvPicPr>
        <p:blipFill>
          <a:blip r:embed="rId2"/>
          <a:srcRect/>
          <a:stretch>
            <a:fillRect/>
          </a:stretch>
        </p:blipFill>
        <p:spPr bwMode="auto">
          <a:xfrm>
            <a:off x="9372600" y="762000"/>
            <a:ext cx="1981200" cy="2476500"/>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10972800" cy="3318936"/>
          </a:xfrm>
        </p:spPr>
        <p:txBody>
          <a:bodyPr>
            <a:noAutofit/>
          </a:bodyPr>
          <a:lstStyle/>
          <a:p>
            <a:pPr>
              <a:buNone/>
            </a:pPr>
            <a:endParaRPr lang="en-US" sz="3200" b="1" dirty="0" smtClean="0"/>
          </a:p>
          <a:p>
            <a:pPr>
              <a:buNone/>
            </a:pPr>
            <a:r>
              <a:rPr lang="en-US" sz="3200" b="1" dirty="0" smtClean="0"/>
              <a:t>● August 15th 1947 to new nation India and Pakistan was born </a:t>
            </a:r>
          </a:p>
          <a:p>
            <a:pPr>
              <a:buNone/>
            </a:pPr>
            <a:r>
              <a:rPr lang="en-US" sz="3200" b="1" dirty="0" smtClean="0"/>
              <a:t>● the Radcliffe Brown commission mark the boundaries between two Nations </a:t>
            </a:r>
          </a:p>
          <a:p>
            <a:pPr>
              <a:buNone/>
            </a:pPr>
            <a:r>
              <a:rPr lang="en-US" sz="3200" b="1" dirty="0" smtClean="0"/>
              <a:t>● Jawaharlal Nehru took oath as the first prime minister of India. </a:t>
            </a:r>
          </a:p>
          <a:p>
            <a:pPr>
              <a:buNone/>
            </a:pPr>
            <a:endParaRPr lang="en-US" sz="3200" b="1" dirty="0"/>
          </a:p>
        </p:txBody>
      </p:sp>
      <p:pic>
        <p:nvPicPr>
          <p:cNvPr id="20484" name="Picture 4" descr="C:\Users\hp\AppData\Local\Microsoft\Windows\INetCache\IE\ND01VH0J\cover_issue_13_en_US[1].jpg"/>
          <p:cNvPicPr>
            <a:picLocks noChangeAspect="1" noChangeArrowheads="1"/>
          </p:cNvPicPr>
          <p:nvPr/>
        </p:nvPicPr>
        <p:blipFill>
          <a:blip r:embed="rId2" cstate="print"/>
          <a:srcRect/>
          <a:stretch>
            <a:fillRect/>
          </a:stretch>
        </p:blipFill>
        <p:spPr bwMode="auto">
          <a:xfrm>
            <a:off x="8077200" y="3505200"/>
            <a:ext cx="3276600" cy="286702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Thank you</a:t>
            </a:r>
            <a:endParaRPr lang="en-US" b="1" dirty="0"/>
          </a:p>
        </p:txBody>
      </p:sp>
      <p:pic>
        <p:nvPicPr>
          <p:cNvPr id="5" name="Picture 4">
            <a:extLst>
              <a:ext uri="{FF2B5EF4-FFF2-40B4-BE49-F238E27FC236}">
                <a16:creationId xmlns:lc="http://schemas.openxmlformats.org/drawingml/2006/lockedCanvas" xmlns:a16="http://schemas.microsoft.com/office/drawing/2014/main" xmlns="" id="{C8A4702B-FAAF-0CAD-7C27-D2D1E36B0F45}"/>
              </a:ext>
            </a:extLst>
          </p:cNvPr>
          <p:cNvPicPr>
            <a:picLocks noChangeAspect="1"/>
          </p:cNvPicPr>
          <p:nvPr/>
        </p:nvPicPr>
        <p:blipFill>
          <a:blip r:embed="rId2" cstate="print">
            <a:extLst>
              <a:ext uri="{28A0092B-C50C-407E-A947-70E740481C1C}">
                <a14:useLocalDpi xmlns:lc="http://schemas.openxmlformats.org/drawingml/2006/lockedCanvas" xmlns:a14="http://schemas.microsoft.com/office/drawing/2010/main" xmlns="" val="0"/>
              </a:ext>
            </a:extLst>
          </a:blip>
          <a:stretch>
            <a:fillRect/>
          </a:stretch>
        </p:blipFill>
        <p:spPr>
          <a:xfrm>
            <a:off x="9906000" y="5257800"/>
            <a:ext cx="794822" cy="928956"/>
          </a:xfrm>
          <a:prstGeom prst="rect">
            <a:avLst/>
          </a:prstGeom>
        </p:spPr>
      </p:pic>
      <p:sp>
        <p:nvSpPr>
          <p:cNvPr id="6" name="TextBox 8">
            <a:extLst>
              <a:ext uri="{FF2B5EF4-FFF2-40B4-BE49-F238E27FC236}">
                <a16:creationId xmlns:lc="http://schemas.openxmlformats.org/drawingml/2006/lockedCanvas" xmlns:a16="http://schemas.microsoft.com/office/drawing/2014/main" xmlns="" id="{F088B183-B5D7-830E-7CB3-31B2BF4F9BA9}"/>
              </a:ext>
            </a:extLst>
          </p:cNvPr>
          <p:cNvSpPr txBox="1"/>
          <p:nvPr/>
        </p:nvSpPr>
        <p:spPr>
          <a:xfrm>
            <a:off x="8229600" y="5562600"/>
            <a:ext cx="18288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IN" dirty="0"/>
              <a:t>Prepared by:</a:t>
            </a:r>
          </a:p>
          <a:p>
            <a:pPr algn="l"/>
            <a:r>
              <a:rPr lang="en-IN" dirty="0"/>
              <a:t>Praveen </a:t>
            </a:r>
            <a:r>
              <a:rPr lang="en-IN" dirty="0" err="1"/>
              <a:t>Banakar</a:t>
            </a:r>
            <a:r>
              <a:rPr lang="en-IN" dirty="0"/>
              <a:t> </a:t>
            </a:r>
            <a:endParaRPr lang="en-US" dirty="0"/>
          </a:p>
        </p:txBody>
      </p:sp>
      <p:pic>
        <p:nvPicPr>
          <p:cNvPr id="7" name="Picture 6">
            <a:extLst>
              <a:ext uri="{FF2B5EF4-FFF2-40B4-BE49-F238E27FC236}">
                <a16:creationId xmlns:lc="http://schemas.openxmlformats.org/drawingml/2006/lockedCanvas" xmlns:a16="http://schemas.microsoft.com/office/drawing/2014/main" xmlns="" id="{9B335B2C-2C30-E8A1-5A5B-73DB684CDD5C}"/>
              </a:ext>
            </a:extLst>
          </p:cNvPr>
          <p:cNvPicPr>
            <a:picLocks noChangeAspect="1"/>
          </p:cNvPicPr>
          <p:nvPr/>
        </p:nvPicPr>
        <p:blipFill>
          <a:blip r:embed="rId3">
            <a:extLst>
              <a:ext uri="{28A0092B-C50C-407E-A947-70E740481C1C}">
                <a14:useLocalDpi xmlns:lc="http://schemas.openxmlformats.org/drawingml/2006/lockedCanvas" xmlns:a14="http://schemas.microsoft.com/office/drawing/2010/main" xmlns="" val="0"/>
              </a:ext>
            </a:extLst>
          </a:blip>
          <a:stretch>
            <a:fillRect/>
          </a:stretch>
        </p:blipFill>
        <p:spPr>
          <a:xfrm>
            <a:off x="1371601" y="5626822"/>
            <a:ext cx="5791200" cy="663114"/>
          </a:xfrm>
          <a:prstGeom prst="rect">
            <a:avLst/>
          </a:prstGeom>
          <a:ln>
            <a:noFill/>
          </a:ln>
          <a:effectLst>
            <a:softEdge rad="112500"/>
          </a:effectLst>
        </p:spPr>
      </p:pic>
      <p:pic>
        <p:nvPicPr>
          <p:cNvPr id="8" name="Picture 7" descr="C:\Users\hp\Downloads\1679233880203.png"/>
          <p:cNvPicPr>
            <a:picLocks noChangeAspect="1" noChangeArrowheads="1"/>
          </p:cNvPicPr>
          <p:nvPr/>
        </p:nvPicPr>
        <p:blipFill>
          <a:blip r:embed="rId4" cstate="print">
            <a:lum bright="-2000"/>
          </a:blip>
          <a:srcRect/>
          <a:stretch>
            <a:fillRect/>
          </a:stretch>
        </p:blipFill>
        <p:spPr bwMode="auto">
          <a:xfrm>
            <a:off x="5562600" y="3581400"/>
            <a:ext cx="1066800" cy="10668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141</TotalTime>
  <Words>3199</Words>
  <Application>Microsoft Office PowerPoint</Application>
  <PresentationFormat>Custom</PresentationFormat>
  <Paragraphs>310</Paragraphs>
  <Slides>73</Slides>
  <Notes>0</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Organic</vt:lpstr>
      <vt:lpstr>FREEDOM MOVEMENT </vt:lpstr>
      <vt:lpstr>In this chapter we will study </vt:lpstr>
      <vt:lpstr>Rise of nationalism </vt:lpstr>
      <vt:lpstr>Slide 4</vt:lpstr>
      <vt:lpstr>Indian National Congress </vt:lpstr>
      <vt:lpstr>Slide 6</vt:lpstr>
      <vt:lpstr>Slide 7</vt:lpstr>
      <vt:lpstr>Slide 8</vt:lpstr>
      <vt:lpstr>Moderates: 1885 to 1905 the age of moderates </vt:lpstr>
      <vt:lpstr>Slide 10</vt:lpstr>
      <vt:lpstr>Extremists (1906 - 1920) </vt:lpstr>
      <vt:lpstr>Division of Bengal </vt:lpstr>
      <vt:lpstr>Slide 13</vt:lpstr>
      <vt:lpstr>Bal Gangadhar Tilak: </vt:lpstr>
      <vt:lpstr>Slide 15</vt:lpstr>
      <vt:lpstr>Revolutionaries: </vt:lpstr>
      <vt:lpstr>Slide 17</vt:lpstr>
      <vt:lpstr>Gaidin Liu </vt:lpstr>
      <vt:lpstr>Slide 19</vt:lpstr>
      <vt:lpstr>GANDHI ERA </vt:lpstr>
      <vt:lpstr>Slide 21</vt:lpstr>
      <vt:lpstr>Slide 22</vt:lpstr>
      <vt:lpstr>Jallianwala Bagh massacre </vt:lpstr>
      <vt:lpstr>Slide 24</vt:lpstr>
      <vt:lpstr>Slide 25</vt:lpstr>
      <vt:lpstr>Khilafat movement </vt:lpstr>
      <vt:lpstr>Slide 27</vt:lpstr>
      <vt:lpstr>Non cooperation movement </vt:lpstr>
      <vt:lpstr>Slide 29</vt:lpstr>
      <vt:lpstr>Slide 30</vt:lpstr>
      <vt:lpstr>Chori choura incident </vt:lpstr>
      <vt:lpstr>Slide 32</vt:lpstr>
      <vt:lpstr>Swaraj Party </vt:lpstr>
      <vt:lpstr>Slide 34</vt:lpstr>
      <vt:lpstr>Simon commission </vt:lpstr>
      <vt:lpstr>Slide 36</vt:lpstr>
      <vt:lpstr>Poorna Swaraj </vt:lpstr>
      <vt:lpstr>Civil disobedience movement </vt:lpstr>
      <vt:lpstr>Slide 39</vt:lpstr>
      <vt:lpstr>Slide 40</vt:lpstr>
      <vt:lpstr>First Round table conference</vt:lpstr>
      <vt:lpstr>Slide 42</vt:lpstr>
      <vt:lpstr>Second round table conference</vt:lpstr>
      <vt:lpstr>Slide 44</vt:lpstr>
      <vt:lpstr> Third round table conference  </vt:lpstr>
      <vt:lpstr>Slide 46</vt:lpstr>
      <vt:lpstr>Quit India 1942</vt:lpstr>
      <vt:lpstr>Slide 48</vt:lpstr>
      <vt:lpstr>Slide 49</vt:lpstr>
      <vt:lpstr>Farmers and workers protest</vt:lpstr>
      <vt:lpstr>Slide 51</vt:lpstr>
      <vt:lpstr>Slide 52</vt:lpstr>
      <vt:lpstr>Worker struggle started in Kolkata in 1827  </vt:lpstr>
      <vt:lpstr>The Tribal revolts </vt:lpstr>
      <vt:lpstr>Slide 55</vt:lpstr>
      <vt:lpstr>Slide 56</vt:lpstr>
      <vt:lpstr>Slide 57</vt:lpstr>
      <vt:lpstr>Subhash Chandra Bose </vt:lpstr>
      <vt:lpstr>Slide 59</vt:lpstr>
      <vt:lpstr>Slide 60</vt:lpstr>
      <vt:lpstr>Slide 61</vt:lpstr>
      <vt:lpstr>Slide 62</vt:lpstr>
      <vt:lpstr>Dr.B.R Ambedkar. </vt:lpstr>
      <vt:lpstr>Slide 64</vt:lpstr>
      <vt:lpstr>Slide 65</vt:lpstr>
      <vt:lpstr>Jawaharlal Nehru </vt:lpstr>
      <vt:lpstr>Slide 67</vt:lpstr>
      <vt:lpstr>Slide 68</vt:lpstr>
      <vt:lpstr>The partition of India </vt:lpstr>
      <vt:lpstr>Slide 70</vt:lpstr>
      <vt:lpstr>Slide 71</vt:lpstr>
      <vt:lpstr>Slide 72</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and religious reformers</dc:title>
  <dc:creator>Praveen Banakar</dc:creator>
  <cp:lastModifiedBy>hp</cp:lastModifiedBy>
  <cp:revision>26</cp:revision>
  <dcterms:created xsi:type="dcterms:W3CDTF">2023-02-27T13:47:24Z</dcterms:created>
  <dcterms:modified xsi:type="dcterms:W3CDTF">2023-03-20T06:16:21Z</dcterms:modified>
</cp:coreProperties>
</file>