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5143500" cy="9144000"/>
  <p:embeddedFontLs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6.jp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29.png"/><Relationship Id="rId13" Type="http://schemas.openxmlformats.org/officeDocument/2006/relationships/image" Target="../media/image35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jpg"/><Relationship Id="rId4" Type="http://schemas.openxmlformats.org/officeDocument/2006/relationships/image" Target="../media/image34.png"/><Relationship Id="rId9" Type="http://schemas.openxmlformats.org/officeDocument/2006/relationships/image" Target="../media/image24.png"/><Relationship Id="rId14" Type="http://schemas.openxmlformats.org/officeDocument/2006/relationships/image" Target="../media/image36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3.png"/><Relationship Id="rId8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9.jpg"/><Relationship Id="rId4" Type="http://schemas.openxmlformats.org/officeDocument/2006/relationships/image" Target="../media/image45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8.png"/><Relationship Id="rId8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2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5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7" Type="http://schemas.openxmlformats.org/officeDocument/2006/relationships/image" Target="../media/image9.png"/><Relationship Id="rId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jp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Relationship Id="rId7" Type="http://schemas.openxmlformats.org/officeDocument/2006/relationships/image" Target="../media/image33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jpg"/><Relationship Id="rId4" Type="http://schemas.openxmlformats.org/officeDocument/2006/relationships/image" Target="../media/image32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1.png"/><Relationship Id="rId4" Type="http://schemas.openxmlformats.org/officeDocument/2006/relationships/image" Target="../media/image21.pn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571500" y="1063749"/>
            <a:ext cx="47148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9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3"/>
              <a:buFont typeface="Montserrat"/>
              <a:buNone/>
            </a:pPr>
            <a:r>
              <a:rPr b="1" i="0" lang="en-US" sz="435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TTM ENGINEERING</a:t>
            </a:r>
            <a:endParaRPr b="0" i="0" sz="435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571500" y="2406774"/>
            <a:ext cx="4286250" cy="835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328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1602"/>
              <a:buFont typeface="Montserrat"/>
              <a:buNone/>
            </a:pPr>
            <a:r>
              <a:rPr b="1" i="0" lang="en-US" sz="1602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Инженерная проектно-строительная компания полного цикла</a:t>
            </a:r>
            <a:endParaRPr b="0" i="0" sz="160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571500" y="3242603"/>
            <a:ext cx="39291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9851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0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Монтаж систем вентиляции и кондиционирования, поставка промышленного вентиляционного и климатического оборудования от мировых производителей.</a:t>
            </a:r>
            <a:endParaRPr b="1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286375" y="0"/>
            <a:ext cx="38577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9287" y="3242600"/>
            <a:ext cx="2280588" cy="16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5" name="Google Shape;1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/>
          <p:nvPr/>
        </p:nvSpPr>
        <p:spPr>
          <a:xfrm>
            <a:off x="571500" y="681375"/>
            <a:ext cx="85725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Montserrat"/>
              <a:buNone/>
            </a:pPr>
            <a:r>
              <a:rPr b="1" i="0" lang="en-US" sz="24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ИНДИВИДУАЛЬНЫЕ ВЫГОДЫ ДЛЯ ВАШЕГО БИЗНЕСА</a:t>
            </a:r>
            <a:endParaRPr b="0" i="0" sz="24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97" name="Google Shape;19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143069"/>
            <a:ext cx="150019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2"/>
          <p:cNvSpPr/>
          <p:nvPr/>
        </p:nvSpPr>
        <p:spPr>
          <a:xfrm>
            <a:off x="828675" y="2054498"/>
            <a:ext cx="2266941" cy="377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ЗАСТРОЙЩИКИ / ДЕВЕЛОПЕРЫ</a:t>
            </a:r>
            <a:endParaRPr b="0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99" name="Google Shape;19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250" y="2760278"/>
            <a:ext cx="100013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/>
          <p:nvPr/>
        </p:nvSpPr>
        <p:spPr>
          <a:xfrm>
            <a:off x="1042988" y="2724559"/>
            <a:ext cx="2052628" cy="36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Единый подрядчик для всех инженерных систем</a:t>
            </a:r>
            <a:endParaRPr b="1" i="1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1" name="Google Shape;20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250" y="3263187"/>
            <a:ext cx="100013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/>
          <p:nvPr/>
        </p:nvSpPr>
        <p:spPr>
          <a:xfrm>
            <a:off x="1042988" y="3227468"/>
            <a:ext cx="2052628" cy="36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Строгое соблюдение сроков сдачи объекта</a:t>
            </a:r>
            <a:endParaRPr b="1" i="1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3" name="Google Shape;20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7250" y="3766096"/>
            <a:ext cx="100013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/>
          <p:nvPr/>
        </p:nvSpPr>
        <p:spPr>
          <a:xfrm>
            <a:off x="1042988" y="3730377"/>
            <a:ext cx="2052628" cy="36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Фиксированный бюджет без скрытых доплат</a:t>
            </a:r>
            <a:endParaRPr b="1" i="1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5" name="Google Shape;205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09928" y="2143069"/>
            <a:ext cx="225028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2"/>
          <p:cNvSpPr/>
          <p:nvPr/>
        </p:nvSpPr>
        <p:spPr>
          <a:xfrm>
            <a:off x="3642113" y="2054498"/>
            <a:ext cx="2191931" cy="377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ГЕНЕРАЛЬНЫЕ ПОДРЯДЧИКИ</a:t>
            </a:r>
            <a:endParaRPr b="0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7" name="Google Shape;207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95678" y="2760278"/>
            <a:ext cx="100013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/>
          <p:nvPr/>
        </p:nvSpPr>
        <p:spPr>
          <a:xfrm>
            <a:off x="3781416" y="2724559"/>
            <a:ext cx="2052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Над</a:t>
            </a:r>
            <a:r>
              <a:rPr b="1" i="1" lang="en-US" sz="942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жный субподряд с лицензией III категории</a:t>
            </a:r>
            <a:endParaRPr b="1" i="1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9" name="Google Shape;209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95678" y="3263187"/>
            <a:ext cx="100013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2"/>
          <p:cNvSpPr/>
          <p:nvPr/>
        </p:nvSpPr>
        <p:spPr>
          <a:xfrm>
            <a:off x="3781416" y="3227468"/>
            <a:ext cx="2052628" cy="36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Высокие технические навыки и опыт команды</a:t>
            </a:r>
            <a:endParaRPr b="1" i="1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1" name="Google Shape;211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95678" y="3766096"/>
            <a:ext cx="100013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2"/>
          <p:cNvSpPr/>
          <p:nvPr/>
        </p:nvSpPr>
        <p:spPr>
          <a:xfrm>
            <a:off x="3781416" y="3730377"/>
            <a:ext cx="2052628" cy="36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Полное документальное сопровождение</a:t>
            </a:r>
            <a:endParaRPr b="1" i="1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3" name="Google Shape;213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48356" y="2054498"/>
            <a:ext cx="20002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/>
          <p:nvPr/>
        </p:nvSpPr>
        <p:spPr>
          <a:xfrm>
            <a:off x="6355538" y="2060218"/>
            <a:ext cx="1910953" cy="188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ОТЕЛИ И РЕСТОРАНЫ</a:t>
            </a:r>
            <a:endParaRPr b="0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5" name="Google Shape;215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34106" y="2583135"/>
            <a:ext cx="100013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2"/>
          <p:cNvSpPr/>
          <p:nvPr/>
        </p:nvSpPr>
        <p:spPr>
          <a:xfrm>
            <a:off x="6519844" y="2547417"/>
            <a:ext cx="2052628" cy="36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Идеальный и комфортный микроклимат для гостей</a:t>
            </a:r>
            <a:endParaRPr b="1" i="1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7" name="Google Shape;217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334100" y="3129888"/>
            <a:ext cx="100025" cy="9758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2"/>
          <p:cNvSpPr/>
          <p:nvPr/>
        </p:nvSpPr>
        <p:spPr>
          <a:xfrm>
            <a:off x="6519844" y="3050325"/>
            <a:ext cx="2052628" cy="540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Современные энергоэффективные решения</a:t>
            </a:r>
            <a:endParaRPr b="1" i="1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9" name="Google Shape;219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34106" y="3768970"/>
            <a:ext cx="100013" cy="10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/>
          <p:nvPr/>
        </p:nvSpPr>
        <p:spPr>
          <a:xfrm>
            <a:off x="6519844" y="3733251"/>
            <a:ext cx="2052628" cy="36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Оперативный сервис и техническая поддержка</a:t>
            </a:r>
            <a:endParaRPr b="1" i="1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71450" y="3866100"/>
            <a:ext cx="90012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0325" spcFirstLastPara="1" rIns="680325" wrap="square" tIns="510275">
            <a:noAutofit/>
          </a:bodyPr>
          <a:lstStyle/>
          <a:p>
            <a:pPr indent="0" lvl="0" marL="0" marR="0" rtl="0" algn="ctr">
              <a:lnSpc>
                <a:spcPct val="14184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7"/>
              <a:buFont typeface="Montserrat"/>
              <a:buNone/>
            </a:pPr>
            <a:r>
              <a:rPr b="1" i="0" lang="en-US" sz="98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Работая с TTM Engineering, вы получаете партнёра, который заинтересован в долгосрочном успехе вашего объекта.</a:t>
            </a:r>
            <a:endParaRPr b="0" i="0" sz="9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27" name="Google Shape;2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3"/>
          <p:cNvSpPr/>
          <p:nvPr/>
        </p:nvSpPr>
        <p:spPr>
          <a:xfrm>
            <a:off x="571500" y="708650"/>
            <a:ext cx="4000500" cy="17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4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3"/>
              <a:buFont typeface="Montserrat"/>
              <a:buNone/>
            </a:pPr>
            <a:r>
              <a:rPr b="1" i="0" lang="en-US" sz="329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ГОТОВЫ ОБСУДИТЬ ВАШ ПРОЕКТ?</a:t>
            </a:r>
            <a:endParaRPr b="0" i="0" sz="329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571500" y="2847675"/>
            <a:ext cx="36348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604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69"/>
              <a:buFont typeface="Montserrat"/>
              <a:buNone/>
            </a:pPr>
            <a:r>
              <a:rPr b="0" i="0" lang="en-US" sz="1269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Мы предложим оптимальное решение, исходя из ваших задач и бюджета. </a:t>
            </a:r>
            <a:endParaRPr b="0" i="0" sz="1269" u="none" cap="none" strike="noStrik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7604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69"/>
              <a:buFont typeface="Montserrat"/>
              <a:buNone/>
            </a:pPr>
            <a:r>
              <a:t/>
            </a:r>
            <a:endParaRPr sz="1269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7604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69"/>
              <a:buFont typeface="Montserrat"/>
              <a:buNone/>
            </a:pPr>
            <a:r>
              <a:rPr b="0" i="0" lang="en-US" sz="1269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Начните сотрудничество с надежным партнером уже сегодня.</a:t>
            </a:r>
            <a:endParaRPr b="0" i="0" sz="12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5143500" y="1482328"/>
            <a:ext cx="357188" cy="3571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32" name="Google Shape;23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0656" y="1589484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3"/>
          <p:cNvSpPr/>
          <p:nvPr/>
        </p:nvSpPr>
        <p:spPr>
          <a:xfrm>
            <a:off x="5679281" y="1497509"/>
            <a:ext cx="1357313" cy="121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771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683"/>
              <a:buFont typeface="Montserrat"/>
              <a:buNone/>
            </a:pPr>
            <a:r>
              <a:rPr b="1" i="0" lang="en-US" sz="683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ТЕЛЕФОН</a:t>
            </a:r>
            <a:endParaRPr b="0" i="0" sz="68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5679281" y="1633240"/>
            <a:ext cx="1357313" cy="1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+7 700 780 0807</a:t>
            </a:r>
            <a:endParaRPr b="0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5143500" y="2089547"/>
            <a:ext cx="357188" cy="3571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36" name="Google Shape;23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0656" y="2196703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/>
          <p:nvPr/>
        </p:nvSpPr>
        <p:spPr>
          <a:xfrm>
            <a:off x="5679281" y="2104727"/>
            <a:ext cx="526852" cy="121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771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683"/>
              <a:buFont typeface="Montserrat"/>
              <a:buNone/>
            </a:pPr>
            <a:r>
              <a:rPr b="1" i="0" lang="en-US" sz="683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САЙТ</a:t>
            </a:r>
            <a:endParaRPr b="0" i="0" sz="68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5679281" y="2240459"/>
            <a:ext cx="526852" cy="1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ttm.kz</a:t>
            </a:r>
            <a:endParaRPr b="0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5143500" y="2696766"/>
            <a:ext cx="357188" cy="3571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40" name="Google Shape;24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50656" y="2803922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3"/>
          <p:cNvSpPr/>
          <p:nvPr/>
        </p:nvSpPr>
        <p:spPr>
          <a:xfrm>
            <a:off x="5679281" y="2711946"/>
            <a:ext cx="1007269" cy="121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771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683"/>
              <a:buFont typeface="Montserrat"/>
              <a:buNone/>
            </a:pPr>
            <a:r>
              <a:rPr b="1" i="0" lang="en-US" sz="683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ПОЧТА</a:t>
            </a:r>
            <a:endParaRPr b="0" i="0" sz="68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5679281" y="2847677"/>
            <a:ext cx="1007269" cy="1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info@ttm.kz</a:t>
            </a:r>
            <a:endParaRPr b="0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5143500" y="3303984"/>
            <a:ext cx="357188" cy="3571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44" name="Google Shape;24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68516" y="3411141"/>
            <a:ext cx="10715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/>
          <p:nvPr/>
        </p:nvSpPr>
        <p:spPr>
          <a:xfrm>
            <a:off x="5679281" y="3319165"/>
            <a:ext cx="3230761" cy="121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771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683"/>
              <a:buFont typeface="Montserrat"/>
              <a:buNone/>
            </a:pPr>
            <a:r>
              <a:rPr b="1" i="0" lang="en-US" sz="683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АДРЕС</a:t>
            </a:r>
            <a:endParaRPr b="0" i="0" sz="68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5679281" y="3454896"/>
            <a:ext cx="3230761" cy="1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г. Алматы, ул. Тимирязева 42/6, оф. 10</a:t>
            </a:r>
            <a:endParaRPr b="0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6654403" y="4648795"/>
            <a:ext cx="1918097" cy="208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EEEEEE"/>
                </a:solidFill>
                <a:latin typeface="Montserrat"/>
                <a:ea typeface="Montserrat"/>
                <a:cs typeface="Montserrat"/>
                <a:sym typeface="Montserrat"/>
              </a:rPr>
              <a:t>TTM ENGINEERING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89558" y="241700"/>
            <a:ext cx="1052691" cy="7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571500" y="614363"/>
            <a:ext cx="6429300" cy="1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Montserrat"/>
              <a:buNone/>
            </a:pPr>
            <a:r>
              <a:rPr b="1" i="0" lang="en-US" sz="24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TTM ENGINEERING — </a:t>
            </a:r>
            <a:r>
              <a:rPr b="1" i="0" lang="en-US" sz="24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ЭКСПЕРТ В РЕАЛИЗАЦИИ КОМПЛЕКСНЫХ ПРОЕКТОВ</a:t>
            </a:r>
            <a:endParaRPr b="0" i="0" sz="24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571500" y="2174491"/>
            <a:ext cx="42862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Montserrat"/>
              <a:buNone/>
            </a:pPr>
            <a:r>
              <a:rPr b="1" i="0" lang="en-US" sz="1050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Мы реализуем проекты для промышленных и гражданских объектов, объединяя инженерную экспертизу, поставку оборудования и строительство в единую модель управления.</a:t>
            </a:r>
            <a:endParaRPr b="1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5743575" y="2245928"/>
            <a:ext cx="2857500" cy="780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31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7"/>
              <a:buFont typeface="Montserrat"/>
              <a:buNone/>
            </a:pPr>
            <a:r>
              <a:rPr b="1" i="0" lang="en-US" sz="13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Полная ответственность за результат — от идеи до ввода в эксплуатацию.</a:t>
            </a:r>
            <a:endParaRPr b="0" i="0" sz="13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571500" y="3660391"/>
            <a:ext cx="107334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322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3293"/>
              <a:buFont typeface="Montserrat"/>
              <a:buNone/>
            </a:pPr>
            <a:r>
              <a:rPr b="1" i="0" lang="en-US" sz="3294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  <a:endParaRPr b="0" i="0" sz="329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571500" y="4189028"/>
            <a:ext cx="1073348" cy="157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55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5"/>
              <a:buFont typeface="Montserrat"/>
              <a:buNone/>
            </a:pPr>
            <a:r>
              <a:rPr b="1" i="0" lang="en-US" sz="885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РЫНКЕ С</a:t>
            </a:r>
            <a:endParaRPr b="0" i="0" sz="88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2359223" y="3660391"/>
            <a:ext cx="212169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322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3293"/>
              <a:buFont typeface="Montserrat"/>
              <a:buNone/>
            </a:pPr>
            <a:r>
              <a:rPr b="1" i="0" lang="en-US" sz="3294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50+</a:t>
            </a:r>
            <a:endParaRPr b="0" i="0" sz="329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2359225" y="4189020"/>
            <a:ext cx="212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55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5"/>
              <a:buFont typeface="Montserrat"/>
              <a:buNone/>
            </a:pPr>
            <a:r>
              <a:rPr b="1" i="0" lang="en-US" sz="885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РЕАЛИЗОВАННЫХ ОБЪЕКТОВ</a:t>
            </a:r>
            <a:endParaRPr b="1" i="0" sz="885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55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5"/>
              <a:buFont typeface="Montserrat"/>
              <a:buNone/>
            </a:pPr>
            <a:r>
              <a:rPr b="1" lang="en-US" sz="885">
                <a:latin typeface="Montserrat"/>
                <a:ea typeface="Montserrat"/>
                <a:cs typeface="Montserrat"/>
                <a:sym typeface="Montserrat"/>
              </a:rPr>
              <a:t>ПО ВСЕМУ КАЗАХСТАНУ </a:t>
            </a:r>
            <a:endParaRPr b="1" sz="885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571500" y="614363"/>
            <a:ext cx="4286250" cy="1508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Montserrat"/>
              <a:buNone/>
            </a:pPr>
            <a:r>
              <a:rPr b="1" lang="en-US" sz="2436">
                <a:latin typeface="Montserrat"/>
                <a:ea typeface="Montserrat"/>
                <a:cs typeface="Montserrat"/>
                <a:sym typeface="Montserrat"/>
              </a:rPr>
              <a:t>СИСТЕМЫ</a:t>
            </a:r>
            <a:r>
              <a:rPr b="1" i="0" lang="en-US" sz="24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КОНДИЦИОНИРОВАНИЯ ВОЗДУХА</a:t>
            </a:r>
            <a:endParaRPr b="0" i="0" sz="24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571500" y="2551658"/>
            <a:ext cx="357188" cy="357188"/>
          </a:xfrm>
          <a:prstGeom prst="rect">
            <a:avLst/>
          </a:prstGeom>
          <a:solidFill>
            <a:srgbClr val="D488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3" name="Google Shape;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369" y="2644527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>
            <a:off x="1071575" y="2625750"/>
            <a:ext cx="3632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Монтаж VRF-систем</a:t>
            </a:r>
            <a:r>
              <a:rPr b="1" lang="en-US" sz="1193">
                <a:latin typeface="Montserrat"/>
                <a:ea typeface="Montserrat"/>
                <a:cs typeface="Montserrat"/>
                <a:sym typeface="Montserrat"/>
              </a:rPr>
              <a:t> кондиционирования 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571500" y="3123158"/>
            <a:ext cx="357188" cy="357188"/>
          </a:xfrm>
          <a:prstGeom prst="rect">
            <a:avLst/>
          </a:prstGeom>
          <a:solidFill>
            <a:srgbClr val="D488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6" name="Google Shape;4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369" y="3216027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/>
          <p:nvPr/>
        </p:nvSpPr>
        <p:spPr>
          <a:xfrm>
            <a:off x="1071575" y="3123150"/>
            <a:ext cx="4336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lang="en-US" sz="1193">
                <a:latin typeface="Montserrat"/>
                <a:ea typeface="Montserrat"/>
                <a:cs typeface="Montserrat"/>
                <a:sym typeface="Montserrat"/>
              </a:rPr>
              <a:t>Монтаж полупромышленных систем кондиционирования </a:t>
            </a:r>
            <a:r>
              <a:rPr b="1" i="0" lang="en-US" sz="11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(LCAC)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571500" y="3694658"/>
            <a:ext cx="357188" cy="357188"/>
          </a:xfrm>
          <a:prstGeom prst="rect">
            <a:avLst/>
          </a:prstGeom>
          <a:solidFill>
            <a:srgbClr val="D488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9" name="Google Shape;4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4369" y="3787527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/>
          <p:nvPr/>
        </p:nvSpPr>
        <p:spPr>
          <a:xfrm>
            <a:off x="1071575" y="3694650"/>
            <a:ext cx="42309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lang="en-US" sz="1193">
                <a:latin typeface="Montserrat"/>
                <a:ea typeface="Montserrat"/>
                <a:cs typeface="Montserrat"/>
                <a:sym typeface="Montserrat"/>
              </a:rPr>
              <a:t>Монтаж систем </a:t>
            </a:r>
            <a:r>
              <a:rPr b="1" i="0" lang="en-US" sz="11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холодоснабжения чиллер-фанкойл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571500" y="4266158"/>
            <a:ext cx="357188" cy="357188"/>
          </a:xfrm>
          <a:prstGeom prst="rect">
            <a:avLst/>
          </a:prstGeom>
          <a:solidFill>
            <a:srgbClr val="D488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2" name="Google Shape;5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369" y="4359027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/>
          <p:nvPr/>
        </p:nvSpPr>
        <p:spPr>
          <a:xfrm>
            <a:off x="1071563" y="4340275"/>
            <a:ext cx="44328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lang="en-US" sz="1193"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b="1" i="0" lang="en-US" sz="11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уско-наладочные работы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9" name="Google Shape;59;p6"/>
          <p:cNvPicPr preferRelativeResize="0"/>
          <p:nvPr/>
        </p:nvPicPr>
        <p:blipFill rotWithShape="1">
          <a:blip r:embed="rId3">
            <a:alphaModFix/>
          </a:blip>
          <a:srcRect b="720" l="0" r="0" t="-720"/>
          <a:stretch/>
        </p:blipFill>
        <p:spPr>
          <a:xfrm>
            <a:off x="0" y="-755108"/>
            <a:ext cx="9144000" cy="541619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/>
          <p:nvPr/>
        </p:nvSpPr>
        <p:spPr>
          <a:xfrm>
            <a:off x="571500" y="2"/>
            <a:ext cx="71439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Montserrat"/>
              <a:buNone/>
            </a:pPr>
            <a:r>
              <a:rPr b="1" i="0" lang="en-US" sz="24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ПРОЕКТИРОВАНИЕ И МОНТАЖ</a:t>
            </a:r>
            <a:r>
              <a:rPr b="1" lang="en-US" sz="2436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24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436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3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Montserrat"/>
              <a:buNone/>
            </a:pPr>
            <a:r>
              <a:rPr b="1" i="0" lang="en-US" sz="24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СИСТЕМ ВЕНТИЛЯЦИИ</a:t>
            </a:r>
            <a:endParaRPr b="0" i="0" sz="24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1" name="Google Shape;61;p6"/>
          <p:cNvPicPr preferRelativeResize="0"/>
          <p:nvPr/>
        </p:nvPicPr>
        <p:blipFill rotWithShape="1">
          <a:blip r:embed="rId4">
            <a:alphaModFix/>
          </a:blip>
          <a:srcRect b="9124" l="0" r="0" t="0"/>
          <a:stretch/>
        </p:blipFill>
        <p:spPr>
          <a:xfrm rot="10800000">
            <a:off x="571500" y="1432625"/>
            <a:ext cx="3571875" cy="3228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5207800" y="1432625"/>
            <a:ext cx="3364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lang="en-US" sz="1193">
                <a:latin typeface="Montserrat"/>
                <a:ea typeface="Montserrat"/>
                <a:cs typeface="Montserrat"/>
                <a:sym typeface="Montserrat"/>
              </a:rPr>
              <a:t>Монтаж приточно-вытяжных систем вентиляции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5207800" y="1909300"/>
            <a:ext cx="3364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894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34"/>
              <a:buFont typeface="Montserrat"/>
              <a:buNone/>
            </a:pPr>
            <a:r>
              <a:rPr b="0" i="0" lang="en-US" sz="834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Комплексные решения для обеспечения качественного воздухообмена.</a:t>
            </a:r>
            <a:endParaRPr b="0" i="0" sz="8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4" name="Google Shape;6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0150" y="2530125"/>
            <a:ext cx="254325" cy="25434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/>
          <p:nvPr/>
        </p:nvSpPr>
        <p:spPr>
          <a:xfrm>
            <a:off x="5207800" y="2390450"/>
            <a:ext cx="336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lang="en-US" sz="1193">
                <a:latin typeface="Montserrat"/>
                <a:ea typeface="Montserrat"/>
                <a:cs typeface="Montserrat"/>
                <a:sym typeface="Montserrat"/>
              </a:rPr>
              <a:t>Монтаж приточно-вытяжных установок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5207800" y="2557250"/>
            <a:ext cx="33648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894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34"/>
              <a:buFont typeface="Montserrat"/>
              <a:buNone/>
            </a:pPr>
            <a:r>
              <a:rPr b="0" i="0" lang="en-US" sz="834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Профессиональная установка оборудования любой мощности.</a:t>
            </a:r>
            <a:endParaRPr b="0" i="0" sz="8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7" name="Google Shape;6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0150" y="3508000"/>
            <a:ext cx="254325" cy="26492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>
            <a:off x="5207800" y="3370548"/>
            <a:ext cx="336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lang="en-US" sz="1193">
                <a:latin typeface="Montserrat"/>
                <a:ea typeface="Montserrat"/>
                <a:cs typeface="Montserrat"/>
                <a:sym typeface="Montserrat"/>
              </a:rPr>
              <a:t>Монтаж </a:t>
            </a:r>
            <a:r>
              <a:rPr b="1" i="0" lang="en-US" sz="11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вытяжных вентиляторов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5207800" y="3560074"/>
            <a:ext cx="33648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894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34"/>
              <a:buFont typeface="Montserrat"/>
              <a:buNone/>
            </a:pPr>
            <a:r>
              <a:rPr b="0" i="0" lang="en-US" sz="834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Эффективное удаление загрязненного воздуха из помещений.</a:t>
            </a:r>
            <a:endParaRPr b="0" i="0" sz="8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0" name="Google Shape;7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70150" y="4252025"/>
            <a:ext cx="275450" cy="2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/>
          <p:nvPr/>
        </p:nvSpPr>
        <p:spPr>
          <a:xfrm>
            <a:off x="5207800" y="4074376"/>
            <a:ext cx="336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lang="en-US" sz="1193">
                <a:latin typeface="Montserrat"/>
                <a:ea typeface="Montserrat"/>
                <a:cs typeface="Montserrat"/>
                <a:sym typeface="Montserrat"/>
              </a:rPr>
              <a:t>Пуско-наладочные работы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5207800" y="4241175"/>
            <a:ext cx="33648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1894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34"/>
              <a:buFont typeface="Montserrat"/>
              <a:buNone/>
            </a:pPr>
            <a:r>
              <a:rPr b="0" i="0" lang="en-US" sz="834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Ввод системы в эксплуатацию с проверкой всех параметров.</a:t>
            </a:r>
            <a:endParaRPr b="0" i="0" sz="8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3" name="Google Shape;7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89656" y="1561999"/>
            <a:ext cx="234819" cy="2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9" name="Google Shape;79;p7"/>
          <p:cNvPicPr preferRelativeResize="0"/>
          <p:nvPr/>
        </p:nvPicPr>
        <p:blipFill rotWithShape="1">
          <a:blip r:embed="rId3">
            <a:alphaModFix/>
          </a:blip>
          <a:srcRect b="255744" l="36423" r="-39515" t="-32081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7"/>
          <p:cNvSpPr/>
          <p:nvPr/>
        </p:nvSpPr>
        <p:spPr>
          <a:xfrm>
            <a:off x="4000500" y="614363"/>
            <a:ext cx="4286250" cy="11315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Montserrat"/>
              <a:buNone/>
            </a:pPr>
            <a:r>
              <a:rPr b="1" i="0" lang="en-US" sz="24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КОМПЛЕКСНЫЕ РЕШЕНИЯ ДЛЯ СИСТЕМ ОТОПЛЕНИЯ</a:t>
            </a:r>
            <a:endParaRPr b="0" i="0" sz="24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4000500" y="2174491"/>
            <a:ext cx="357188" cy="357188"/>
          </a:xfrm>
          <a:prstGeom prst="rect">
            <a:avLst/>
          </a:prstGeom>
          <a:solidFill>
            <a:srgbClr val="D488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2" name="Google Shape;8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2267359"/>
            <a:ext cx="128588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/>
          <p:nvPr/>
        </p:nvSpPr>
        <p:spPr>
          <a:xfrm>
            <a:off x="4500563" y="2248607"/>
            <a:ext cx="31146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Монтаж систем отопления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00500" y="2745991"/>
            <a:ext cx="357188" cy="357188"/>
          </a:xfrm>
          <a:prstGeom prst="rect">
            <a:avLst/>
          </a:prstGeom>
          <a:solidFill>
            <a:srgbClr val="D488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5" name="Google Shape;8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2653" y="2838859"/>
            <a:ext cx="192881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7"/>
          <p:cNvSpPr/>
          <p:nvPr/>
        </p:nvSpPr>
        <p:spPr>
          <a:xfrm>
            <a:off x="4500563" y="2820107"/>
            <a:ext cx="4550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lang="en-US" sz="1193">
                <a:latin typeface="Montserrat"/>
                <a:ea typeface="Montserrat"/>
                <a:cs typeface="Montserrat"/>
                <a:sym typeface="Montserrat"/>
              </a:rPr>
              <a:t>Монтаж ИТП (индивидуальных тепловых пунктов)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4000500" y="3317491"/>
            <a:ext cx="357188" cy="357188"/>
          </a:xfrm>
          <a:prstGeom prst="rect">
            <a:avLst/>
          </a:prstGeom>
          <a:solidFill>
            <a:srgbClr val="D488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8" name="Google Shape;8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1938" y="3410359"/>
            <a:ext cx="214313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7"/>
          <p:cNvSpPr/>
          <p:nvPr/>
        </p:nvSpPr>
        <p:spPr>
          <a:xfrm>
            <a:off x="4500563" y="3391607"/>
            <a:ext cx="3627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lang="en-US" sz="1193">
                <a:latin typeface="Montserrat"/>
                <a:ea typeface="Montserrat"/>
                <a:cs typeface="Montserrat"/>
                <a:sym typeface="Montserrat"/>
              </a:rPr>
              <a:t>Монтаж тепловых завес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4000500" y="3919351"/>
            <a:ext cx="357188" cy="357188"/>
          </a:xfrm>
          <a:prstGeom prst="rect">
            <a:avLst/>
          </a:prstGeom>
          <a:solidFill>
            <a:srgbClr val="D488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1" name="Google Shape;9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82653" y="4012220"/>
            <a:ext cx="192881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"/>
          <p:cNvSpPr/>
          <p:nvPr/>
        </p:nvSpPr>
        <p:spPr>
          <a:xfrm>
            <a:off x="4500575" y="3987250"/>
            <a:ext cx="4643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lang="en-US" sz="1193">
                <a:latin typeface="Montserrat"/>
                <a:ea typeface="Montserrat"/>
                <a:cs typeface="Montserrat"/>
                <a:sym typeface="Montserrat"/>
              </a:rPr>
              <a:t>Монтаж тепловентиляторов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4500575" y="4276650"/>
            <a:ext cx="45972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lang="en-US" sz="1193">
                <a:latin typeface="Montserrat"/>
                <a:ea typeface="Montserrat"/>
                <a:cs typeface="Montserrat"/>
                <a:sym typeface="Montserrat"/>
              </a:rPr>
              <a:t>Пуско-наладочные работы, гидравлическая балансировка систем 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945" y="740613"/>
            <a:ext cx="3330950" cy="36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0" name="Google Shape;1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8"/>
          <p:cNvSpPr/>
          <p:nvPr/>
        </p:nvSpPr>
        <p:spPr>
          <a:xfrm>
            <a:off x="571500" y="614363"/>
            <a:ext cx="7143750" cy="754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Montserrat"/>
              <a:buNone/>
            </a:pPr>
            <a:r>
              <a:rPr b="1" i="0" lang="en-US" sz="24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 ИДЕИ ДО ЭКСПЛУАТАЦИИ — </a:t>
            </a:r>
            <a:r>
              <a:rPr b="1" lang="en-US" sz="2436">
                <a:latin typeface="Montserrat"/>
                <a:ea typeface="Montserrat"/>
                <a:cs typeface="Montserrat"/>
                <a:sym typeface="Montserrat"/>
              </a:rPr>
              <a:t>ПОЛНЫЙ ЦИКЛ ИНЖЕНЕРНЫХ РАБОТ </a:t>
            </a:r>
            <a:endParaRPr b="0" i="0" sz="24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571500" y="2055391"/>
            <a:ext cx="1857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864394" y="2001823"/>
            <a:ext cx="19335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 ПРОЕКТАМИ</a:t>
            </a:r>
            <a:endParaRPr b="1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4" name="Google Shape;10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5106" y="2088431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8"/>
          <p:cNvSpPr/>
          <p:nvPr/>
        </p:nvSpPr>
        <p:spPr>
          <a:xfrm>
            <a:off x="571500" y="2458120"/>
            <a:ext cx="2476481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786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34"/>
              <a:buFont typeface="Montserrat"/>
              <a:buNone/>
            </a:pPr>
            <a:r>
              <a:rPr b="1" i="1" lang="en-US" sz="834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Координация всех этапов, контроль сроков и бюджета. Минимизация рисков на каждом шаге.</a:t>
            </a:r>
            <a:endParaRPr b="1" i="1" sz="8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3333731" y="1968773"/>
            <a:ext cx="219670" cy="208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3660558" y="1977703"/>
            <a:ext cx="1669852" cy="1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ПРОЕКТИРОВАНИЕ</a:t>
            </a:r>
            <a:endParaRPr b="1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8" name="Google Shape;10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7366" y="2001813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8"/>
          <p:cNvSpPr/>
          <p:nvPr/>
        </p:nvSpPr>
        <p:spPr>
          <a:xfrm>
            <a:off x="3333725" y="2284875"/>
            <a:ext cx="24765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786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34"/>
              <a:buFont typeface="Montserrat"/>
              <a:buNone/>
            </a:pPr>
            <a:r>
              <a:rPr b="1" i="1" lang="en-US" sz="834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Разработка ТЗ и рабочего проекта по разделу ОВиК (отопление, вентиляция и кондиционирование).</a:t>
            </a:r>
            <a:endParaRPr b="1" i="1" sz="8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6095991" y="1968773"/>
            <a:ext cx="219670" cy="208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6422824" y="1977700"/>
            <a:ext cx="16698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ПОСТАВКА </a:t>
            </a:r>
            <a:r>
              <a:rPr b="1" lang="en-US" sz="1090">
                <a:latin typeface="Montserrat"/>
                <a:ea typeface="Montserrat"/>
                <a:cs typeface="Montserrat"/>
                <a:sym typeface="Montserrat"/>
              </a:rPr>
              <a:t>ОБОРУДОВАНИЯ </a:t>
            </a:r>
            <a:endParaRPr b="1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2" name="Google Shape;11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3878" y="2001813"/>
            <a:ext cx="17859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/>
          <p:nvPr/>
        </p:nvSpPr>
        <p:spPr>
          <a:xfrm>
            <a:off x="6096000" y="2417175"/>
            <a:ext cx="24765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786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34"/>
              <a:buFont typeface="Montserrat"/>
              <a:buNone/>
            </a:pPr>
            <a:r>
              <a:rPr b="1" i="1" lang="en-US" sz="834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Официальный дилер: Hisense, AUX, Midea, Tica, Panasonic. Прямые поставки от производителей.</a:t>
            </a:r>
            <a:endParaRPr b="1" i="1" sz="8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571500" y="3429670"/>
            <a:ext cx="237530" cy="208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916186" y="3438599"/>
            <a:ext cx="13341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МОНТАЖ (СМР)</a:t>
            </a:r>
            <a:endParaRPr b="1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6" name="Google Shape;11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05106" y="3462710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8"/>
          <p:cNvSpPr/>
          <p:nvPr/>
        </p:nvSpPr>
        <p:spPr>
          <a:xfrm>
            <a:off x="571500" y="3745781"/>
            <a:ext cx="24765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786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34"/>
              <a:buFont typeface="Montserrat"/>
              <a:buNone/>
            </a:pPr>
            <a:r>
              <a:rPr b="1" i="1" lang="en-US" sz="834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Строительно-монтажные </a:t>
            </a:r>
            <a:r>
              <a:rPr b="1" i="1" lang="en-US" sz="834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работы систем вентиляции и кондиционирования </a:t>
            </a:r>
            <a:r>
              <a:rPr b="1" i="1" lang="en-US" sz="834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любой сложности</a:t>
            </a:r>
            <a:r>
              <a:rPr b="1" i="1" lang="en-US" sz="834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1" sz="8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3333731" y="3429670"/>
            <a:ext cx="221456" cy="208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3662344" y="3438599"/>
            <a:ext cx="1523405" cy="1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ПУСКО-НАЛАДКА</a:t>
            </a:r>
            <a:endParaRPr b="1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20" name="Google Shape;12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1647" y="3462710"/>
            <a:ext cx="17859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8"/>
          <p:cNvSpPr/>
          <p:nvPr/>
        </p:nvSpPr>
        <p:spPr>
          <a:xfrm>
            <a:off x="3333731" y="3745781"/>
            <a:ext cx="24765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786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34"/>
              <a:buFont typeface="Montserrat"/>
              <a:buNone/>
            </a:pPr>
            <a:r>
              <a:rPr b="1" i="1" lang="en-US" sz="834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Индивидуальные испытания оборудования, </a:t>
            </a:r>
            <a:r>
              <a:rPr b="1" i="1" lang="en-US" sz="834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пуско-наладочные работы </a:t>
            </a:r>
            <a:r>
              <a:rPr b="1" i="1" lang="en-US" sz="834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и ввод системы в эксплуатацию</a:t>
            </a:r>
            <a:r>
              <a:rPr b="1" i="1" lang="en-US" sz="834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1" sz="8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6095991" y="3429670"/>
            <a:ext cx="228600" cy="208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6431756" y="3438600"/>
            <a:ext cx="19335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Montserrat"/>
              <a:buNone/>
            </a:pPr>
            <a:r>
              <a:rPr b="1" i="0" lang="en-US" sz="109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СЕРВИС</a:t>
            </a:r>
            <a:r>
              <a:rPr b="1" lang="en-US" sz="1090">
                <a:latin typeface="Montserrat"/>
                <a:ea typeface="Montserrat"/>
                <a:cs typeface="Montserrat"/>
                <a:sym typeface="Montserrat"/>
              </a:rPr>
              <a:t>НОЕ ОБСЛУЖИВАНИЕ </a:t>
            </a:r>
            <a:endParaRPr b="1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24" name="Google Shape;124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9597" y="3462710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/>
          <p:nvPr/>
        </p:nvSpPr>
        <p:spPr>
          <a:xfrm>
            <a:off x="6096000" y="3878074"/>
            <a:ext cx="24765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786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34"/>
              <a:buFont typeface="Montserrat"/>
              <a:buNone/>
            </a:pPr>
            <a:r>
              <a:rPr b="1" i="1" lang="en-US" sz="834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Гарантийное и постгарантийное обслуживание установленных систем и оборудования.</a:t>
            </a:r>
            <a:endParaRPr b="1" i="1" sz="8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1" name="Google Shape;1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9"/>
          <p:cNvSpPr/>
          <p:nvPr/>
        </p:nvSpPr>
        <p:spPr>
          <a:xfrm>
            <a:off x="571500" y="585795"/>
            <a:ext cx="78582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Montserrat"/>
              <a:buNone/>
            </a:pPr>
            <a:r>
              <a:rPr b="1" i="0" lang="en-US" sz="24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МЫ НЕ ПРОСТО ПОДРЯДЧИК — МЫ</a:t>
            </a:r>
            <a:r>
              <a:rPr b="1" lang="en-US" sz="2436">
                <a:latin typeface="Montserrat"/>
                <a:ea typeface="Montserrat"/>
                <a:cs typeface="Montserrat"/>
                <a:sym typeface="Montserrat"/>
              </a:rPr>
              <a:t> ПАРТНЕР КОТОРЫЙ НЕСЕТ ОТВЕТСТВЕННОСТЬ </a:t>
            </a:r>
            <a:endParaRPr b="0" i="0" sz="24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571500" y="1661592"/>
            <a:ext cx="2476509" cy="270033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571500" y="1661592"/>
            <a:ext cx="2476509" cy="57150"/>
          </a:xfrm>
          <a:prstGeom prst="rect">
            <a:avLst/>
          </a:prstGeom>
          <a:solidFill>
            <a:srgbClr val="D488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5" name="Google Shape;1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75" y="1836613"/>
            <a:ext cx="2571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/>
          <p:nvPr/>
        </p:nvSpPr>
        <p:spPr>
          <a:xfrm>
            <a:off x="714375" y="2365251"/>
            <a:ext cx="2190759" cy="480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7"/>
              <a:buFont typeface="Montserrat"/>
              <a:buNone/>
            </a:pPr>
            <a:r>
              <a:rPr b="1" i="0" lang="en-US" sz="13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ФИКСИРОВАННАЯ ЦЕНА</a:t>
            </a:r>
            <a:endParaRPr b="0" i="0" sz="13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714375" y="2988152"/>
            <a:ext cx="2190759" cy="1028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9851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Цена закреплена в договоре. Никаких доплат и скрытых расходов — ваш бюджет надёжно защищён от непредвиденных изменений.</a:t>
            </a:r>
            <a:endParaRPr b="1" i="1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3333759" y="1661592"/>
            <a:ext cx="2476509" cy="270033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3333759" y="1661592"/>
            <a:ext cx="2476509" cy="57150"/>
          </a:xfrm>
          <a:prstGeom prst="rect">
            <a:avLst/>
          </a:prstGeom>
          <a:solidFill>
            <a:srgbClr val="D488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0" name="Google Shape;14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6634" y="1836613"/>
            <a:ext cx="300038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/>
          <p:nvPr/>
        </p:nvSpPr>
        <p:spPr>
          <a:xfrm>
            <a:off x="3476634" y="2365251"/>
            <a:ext cx="2190759" cy="480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7"/>
              <a:buFont typeface="Montserrat"/>
              <a:buNone/>
            </a:pPr>
            <a:r>
              <a:rPr b="1" i="0" lang="en-US" sz="13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СОБЛЮДЕНИЕ СРОКОВ</a:t>
            </a:r>
            <a:endParaRPr b="0" i="0" sz="13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3476634" y="2988152"/>
            <a:ext cx="2190759" cy="1028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9851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Монтаж выполняется строго в согласованные сроки, без простоев. Мы ценим ваше время и график реализации проекта.</a:t>
            </a:r>
            <a:endParaRPr b="1" i="1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6096019" y="1661592"/>
            <a:ext cx="2476509" cy="270033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6096019" y="1661592"/>
            <a:ext cx="2476509" cy="57150"/>
          </a:xfrm>
          <a:prstGeom prst="rect">
            <a:avLst/>
          </a:prstGeom>
          <a:solidFill>
            <a:srgbClr val="D488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5" name="Google Shape;14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8894" y="1836613"/>
            <a:ext cx="2571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/>
          <p:nvPr/>
        </p:nvSpPr>
        <p:spPr>
          <a:xfrm>
            <a:off x="6238894" y="2365251"/>
            <a:ext cx="2190759" cy="240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7"/>
              <a:buFont typeface="Montserrat"/>
              <a:buNone/>
            </a:pPr>
            <a:r>
              <a:rPr b="1" i="0" lang="en-US" sz="13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ОПЕРАТИВНОСТЬ</a:t>
            </a:r>
            <a:endParaRPr b="0" i="0" sz="13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238894" y="2748139"/>
            <a:ext cx="2190759" cy="1028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9851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1" i="1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Инженер выезжает на объект в кратчайшие сроки. Мы решаем возникающие задачи быстро, профессионально и без задержек.</a:t>
            </a:r>
            <a:endParaRPr b="1" i="1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0" y="4304778"/>
            <a:ext cx="8572500" cy="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0325" spcFirstLastPara="1" rIns="0" wrap="square" tIns="170050">
            <a:noAutofit/>
          </a:bodyPr>
          <a:lstStyle/>
          <a:p>
            <a:pPr indent="0" lvl="0" marL="0" marR="0" rtl="0" algn="l">
              <a:lnSpc>
                <a:spcPct val="137614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1090"/>
              <a:buFont typeface="Montserrat"/>
              <a:buNone/>
            </a:pPr>
            <a:r>
              <a:rPr b="1" i="1" lang="en-US" sz="1090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TTM Engineering — это уверенность в том, что ваш проект будет реализован профессионально, качественно и в срок.</a:t>
            </a:r>
            <a:endParaRPr b="0" i="0" sz="10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4" name="Google Shape;1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571500" y="614363"/>
            <a:ext cx="8572500" cy="377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Montserrat"/>
              <a:buNone/>
            </a:pPr>
            <a:r>
              <a:rPr b="1" i="0" lang="en-US" sz="24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ПОЧЕМУ ЛИДЕРЫ РЫНКА ВЫБИРАЮТ НАС</a:t>
            </a:r>
            <a:endParaRPr b="0" i="0" sz="24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/>
          <p:nvPr/>
        </p:nvSpPr>
        <p:spPr>
          <a:xfrm>
            <a:off x="532800" y="1337325"/>
            <a:ext cx="498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8065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3293"/>
              <a:buFont typeface="Montserrat"/>
              <a:buNone/>
            </a:pPr>
            <a:r>
              <a:rPr b="1" i="0" lang="en-US" sz="3294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329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1214438" y="1348718"/>
            <a:ext cx="6429375" cy="208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ПОЛНЫЙ ЦИКЛ БЕЗ ПОСРЕДНИКОВ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1214438" y="1593391"/>
            <a:ext cx="6429375" cy="36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0" i="0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Все работы — от ТЗ до сдачи — выполняет одна команда. Единая ответственность, единый стандарт качества.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501600" y="2096950"/>
            <a:ext cx="4986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8065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3293"/>
              <a:buFont typeface="Montserrat"/>
              <a:buNone/>
            </a:pPr>
            <a:r>
              <a:rPr b="1" i="0" lang="en-US" sz="3294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329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1214438" y="2132019"/>
            <a:ext cx="6429375" cy="208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ГОСУДАРСТВЕННАЯ ЛИЦЕНЗИЯ III КАТЕГОРИИ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1214438" y="2376692"/>
            <a:ext cx="6429375" cy="36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0" i="0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Официальное подтверждение квалификации для выполнения строительно-монтажных работ высокой ответственности.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501600" y="2859700"/>
            <a:ext cx="498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8065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3293"/>
              <a:buFont typeface="Montserrat"/>
              <a:buNone/>
            </a:pPr>
            <a:r>
              <a:rPr b="1" i="0" lang="en-US" sz="3294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329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1214438" y="2915320"/>
            <a:ext cx="6429375" cy="208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АВТОРИЗОВАННЫЙ ДИЛЕР ОБОРУДОВАНИЯ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1214438" y="3159993"/>
            <a:ext cx="6429375" cy="36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0" i="0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Прямые поставки от производителей — без наценок посредников, с гарантией подлинности и качества.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470400" y="3643125"/>
            <a:ext cx="5298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8065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3293"/>
              <a:buFont typeface="Montserrat"/>
              <a:buNone/>
            </a:pPr>
            <a:r>
              <a:rPr b="1" i="0" lang="en-US" sz="3294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329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1214438" y="3698621"/>
            <a:ext cx="6429375" cy="208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ОПЫТ НА ОБЪЕКТАХ МИРОВОГО УРОВНЯ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1214438" y="3943294"/>
            <a:ext cx="6429375" cy="36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0" i="0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Inditex, Sheraton, Rahat Palace, Esentai Mall — мы знаем и соблюдаем строгие стандарты международных брендов.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535575" y="4446825"/>
            <a:ext cx="498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8065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3293"/>
              <a:buFont typeface="Montserrat"/>
              <a:buNone/>
            </a:pPr>
            <a:r>
              <a:rPr b="1" i="0" lang="en-US" sz="3294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0" i="0" sz="329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1214438" y="4481922"/>
            <a:ext cx="6429375" cy="208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41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3"/>
              <a:buFont typeface="Montserrat"/>
              <a:buNone/>
            </a:pPr>
            <a:r>
              <a:rPr b="1" i="0" lang="en-US" sz="119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КОМАНДА ПРОФЕССИОНАЛОВ С ОПЫТОМ 7+ ЛЕТ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1214438" y="4726595"/>
            <a:ext cx="6429375" cy="360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61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42"/>
              <a:buFont typeface="Montserrat"/>
              <a:buNone/>
            </a:pPr>
            <a:r>
              <a:rPr b="0" i="0" lang="en-US" sz="942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Технический директор, операционный директор, опытные менеджеры проектов в Алматы и Астане.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6" name="Google Shape;1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6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/>
          <p:nvPr/>
        </p:nvSpPr>
        <p:spPr>
          <a:xfrm>
            <a:off x="571500" y="614363"/>
            <a:ext cx="8572500" cy="754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6"/>
              <a:buFont typeface="Montserrat"/>
              <a:buNone/>
            </a:pPr>
            <a:r>
              <a:rPr b="1" i="0" lang="en-US" sz="243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НАС ВЫБИРАЮТ ВЕДУЩИЕ КОМПАНИИ КАЗАХСТАНА</a:t>
            </a:r>
            <a:endParaRPr b="0" i="0" sz="243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571500" y="1797323"/>
            <a:ext cx="2451199" cy="364331"/>
          </a:xfrm>
          <a:prstGeom prst="rect">
            <a:avLst/>
          </a:prstGeom>
          <a:noFill/>
          <a:ln>
            <a:noFill/>
          </a:ln>
        </p:spPr>
        <p:txBody>
          <a:bodyPr anchorCtr="0" anchor="t" bIns="1275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7"/>
              <a:buFont typeface="Montserrat"/>
              <a:buNone/>
            </a:pPr>
            <a:r>
              <a:rPr b="1" i="0" lang="en-US" sz="13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INDITEX GROUP</a:t>
            </a:r>
            <a:endParaRPr b="0" i="0" sz="13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3308449" y="1797323"/>
            <a:ext cx="2451199" cy="364331"/>
          </a:xfrm>
          <a:prstGeom prst="rect">
            <a:avLst/>
          </a:prstGeom>
          <a:noFill/>
          <a:ln>
            <a:noFill/>
          </a:ln>
        </p:spPr>
        <p:txBody>
          <a:bodyPr anchorCtr="0" anchor="t" bIns="1275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7"/>
              <a:buFont typeface="Montserrat"/>
              <a:buNone/>
            </a:pPr>
            <a:r>
              <a:rPr b="1" i="0" lang="en-US" sz="13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SINSAY</a:t>
            </a:r>
            <a:endParaRPr b="0" i="0" sz="13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6045398" y="1797323"/>
            <a:ext cx="2527102" cy="364331"/>
          </a:xfrm>
          <a:prstGeom prst="rect">
            <a:avLst/>
          </a:prstGeom>
          <a:noFill/>
          <a:ln>
            <a:noFill/>
          </a:ln>
        </p:spPr>
        <p:txBody>
          <a:bodyPr anchorCtr="0" anchor="t" bIns="1275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7"/>
              <a:buFont typeface="Montserrat"/>
              <a:buNone/>
            </a:pPr>
            <a:r>
              <a:rPr b="1" i="0" lang="en-US" sz="13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RAHAT PALACE</a:t>
            </a:r>
            <a:endParaRPr b="0" i="0" sz="13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571500" y="2447404"/>
            <a:ext cx="2451199" cy="364331"/>
          </a:xfrm>
          <a:prstGeom prst="rect">
            <a:avLst/>
          </a:prstGeom>
          <a:noFill/>
          <a:ln>
            <a:noFill/>
          </a:ln>
        </p:spPr>
        <p:txBody>
          <a:bodyPr anchorCtr="0" anchor="t" bIns="1275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7"/>
              <a:buFont typeface="Montserrat"/>
              <a:buNone/>
            </a:pPr>
            <a:r>
              <a:rPr b="1" i="0" lang="en-US" sz="13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SHERATON</a:t>
            </a:r>
            <a:endParaRPr b="0" i="0" sz="13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3308449" y="2447404"/>
            <a:ext cx="2451199" cy="364331"/>
          </a:xfrm>
          <a:prstGeom prst="rect">
            <a:avLst/>
          </a:prstGeom>
          <a:noFill/>
          <a:ln>
            <a:noFill/>
          </a:ln>
        </p:spPr>
        <p:txBody>
          <a:bodyPr anchorCtr="0" anchor="t" bIns="1275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7"/>
              <a:buFont typeface="Montserrat"/>
              <a:buNone/>
            </a:pPr>
            <a:r>
              <a:rPr b="1" i="0" lang="en-US" sz="139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LIBERTY SOLUTIONS</a:t>
            </a:r>
            <a:endParaRPr b="0" i="0" sz="13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6045398" y="2447404"/>
            <a:ext cx="2527102" cy="364331"/>
          </a:xfrm>
          <a:prstGeom prst="rect">
            <a:avLst/>
          </a:prstGeom>
          <a:noFill/>
          <a:ln>
            <a:noFill/>
          </a:ln>
        </p:spPr>
        <p:txBody>
          <a:bodyPr anchorCtr="0" anchor="t" bIns="1275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7"/>
              <a:buFont typeface="Montserrat"/>
              <a:buNone/>
            </a:pPr>
            <a:r>
              <a:rPr b="1" lang="en-US" sz="1397">
                <a:latin typeface="Montserrat"/>
                <a:ea typeface="Montserrat"/>
                <a:cs typeface="Montserrat"/>
                <a:sym typeface="Montserrat"/>
              </a:rPr>
              <a:t>INTEGRA CONSTRUCTION </a:t>
            </a:r>
            <a:endParaRPr b="0" i="0" sz="139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571500" y="3240360"/>
            <a:ext cx="8001000" cy="135156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571500" y="3240360"/>
            <a:ext cx="57150" cy="1351564"/>
          </a:xfrm>
          <a:prstGeom prst="rect">
            <a:avLst/>
          </a:prstGeom>
          <a:solidFill>
            <a:srgbClr val="D488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6" name="Google Shape;18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9917" y="3383235"/>
            <a:ext cx="376833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/>
          <p:nvPr/>
        </p:nvSpPr>
        <p:spPr>
          <a:xfrm>
            <a:off x="857250" y="3526110"/>
            <a:ext cx="7429500" cy="480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262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93"/>
              <a:buFont typeface="Montserrat"/>
              <a:buNone/>
            </a:pPr>
            <a:r>
              <a:rPr b="1" i="1" lang="en-US" sz="1193" u="none" cap="none" strike="noStrik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«ТОО TTM Engineering выполнили строительно-монтажные работы на высоком уровне профессионализма и ответственности»</a:t>
            </a:r>
            <a:endParaRPr b="0" i="0" sz="11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857250" y="4149012"/>
            <a:ext cx="7429500" cy="157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5593"/>
              </a:lnSpc>
              <a:spcBef>
                <a:spcPts val="0"/>
              </a:spcBef>
              <a:spcAft>
                <a:spcPts val="0"/>
              </a:spcAft>
              <a:buClr>
                <a:srgbClr val="D48806"/>
              </a:buClr>
              <a:buSzPts val="885"/>
              <a:buFont typeface="Montserrat"/>
              <a:buNone/>
            </a:pPr>
            <a:r>
              <a:rPr b="1" i="0" lang="en-US" sz="885" u="none" cap="none" strike="noStrike">
                <a:solidFill>
                  <a:srgbClr val="D48806"/>
                </a:solidFill>
                <a:latin typeface="Montserrat"/>
                <a:ea typeface="Montserrat"/>
                <a:cs typeface="Montserrat"/>
                <a:sym typeface="Montserrat"/>
              </a:rPr>
              <a:t>— LIBERTY SOLUTIONS</a:t>
            </a:r>
            <a:endParaRPr b="0" i="0" sz="88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9558" y="241700"/>
            <a:ext cx="1052691" cy="7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