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y="6858000" cx="12188825"/>
  <p:notesSz cx="6858000" cy="9144000"/>
  <p:embeddedFontLst>
    <p:embeddedFont>
      <p:font typeface="Grandstander"/>
      <p:regular r:id="rId40"/>
      <p:bold r:id="rId41"/>
      <p:italic r:id="rId42"/>
      <p:boldItalic r:id="rId43"/>
    </p:embeddedFont>
    <p:embeddedFont>
      <p:font typeface="Grandstander Medium"/>
      <p:regular r:id="rId44"/>
      <p:bold r:id="rId45"/>
      <p:italic r:id="rId46"/>
      <p:boldItalic r:id="rId47"/>
    </p:embeddedFont>
    <p:embeddedFont>
      <p:font typeface="Grandstander SemiBold"/>
      <p:regular r:id="rId48"/>
      <p:bold r:id="rId49"/>
      <p:italic r:id="rId50"/>
      <p:boldItalic r:id="rId51"/>
    </p:embeddedFont>
    <p:embeddedFont>
      <p:font typeface="Lato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04">
          <p15:clr>
            <a:srgbClr val="747775"/>
          </p15:clr>
        </p15:guide>
        <p15:guide id="2" pos="3635">
          <p15:clr>
            <a:srgbClr val="747775"/>
          </p15:clr>
        </p15:guide>
        <p15:guide id="3" orient="horz" pos="3816">
          <p15:clr>
            <a:srgbClr val="747775"/>
          </p15:clr>
        </p15:guide>
        <p15:guide id="4" pos="324">
          <p15:clr>
            <a:srgbClr val="747775"/>
          </p15:clr>
        </p15:guide>
        <p15:guide id="5" pos="7377">
          <p15:clr>
            <a:srgbClr val="747775"/>
          </p15:clr>
        </p15:guide>
        <p15:guide id="6" orient="horz" pos="2568">
          <p15:clr>
            <a:srgbClr val="747775"/>
          </p15:clr>
        </p15:guide>
        <p15:guide id="7" pos="823">
          <p15:clr>
            <a:srgbClr val="747775"/>
          </p15:clr>
        </p15:guide>
      </p15:sldGuideLst>
    </p:ext>
    <p:ext uri="GoogleSlidesCustomDataVersion2">
      <go:slidesCustomData xmlns:go="http://customooxmlschemas.google.com/" r:id="rId56" roundtripDataSignature="AMtx7mh8sVfaoxzh69WhTmrMMt8A9D6L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5089B59-4246-4ED2-982E-9375A83A0F02}">
  <a:tblStyle styleId="{F5089B59-4246-4ED2-982E-9375A83A0F0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BEEEF"/>
          </a:solidFill>
        </a:fill>
      </a:tcStyle>
    </a:wholeTbl>
    <a:band1H>
      <a:tcTxStyle b="off" i="off"/>
      <a:tcStyle>
        <a:fill>
          <a:solidFill>
            <a:srgbClr val="D5DBDE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5DBDE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3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3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" orient="horz"/>
        <p:guide pos="3635"/>
        <p:guide pos="3816" orient="horz"/>
        <p:guide pos="324"/>
        <p:guide pos="7377"/>
        <p:guide pos="2568" orient="horz"/>
        <p:guide pos="82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randstander-regular.fntdata"/><Relationship Id="rId42" Type="http://schemas.openxmlformats.org/officeDocument/2006/relationships/font" Target="fonts/Grandstander-italic.fntdata"/><Relationship Id="rId41" Type="http://schemas.openxmlformats.org/officeDocument/2006/relationships/font" Target="fonts/Grandstander-bold.fntdata"/><Relationship Id="rId44" Type="http://schemas.openxmlformats.org/officeDocument/2006/relationships/font" Target="fonts/GrandstanderMedium-regular.fntdata"/><Relationship Id="rId43" Type="http://schemas.openxmlformats.org/officeDocument/2006/relationships/font" Target="fonts/Grandstander-boldItalic.fntdata"/><Relationship Id="rId46" Type="http://schemas.openxmlformats.org/officeDocument/2006/relationships/font" Target="fonts/GrandstanderMedium-italic.fntdata"/><Relationship Id="rId45" Type="http://schemas.openxmlformats.org/officeDocument/2006/relationships/font" Target="fonts/GrandstanderMedium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GrandstanderSemiBold-regular.fntdata"/><Relationship Id="rId47" Type="http://schemas.openxmlformats.org/officeDocument/2006/relationships/font" Target="fonts/GrandstanderMedium-boldItalic.fntdata"/><Relationship Id="rId49" Type="http://schemas.openxmlformats.org/officeDocument/2006/relationships/font" Target="fonts/GrandstanderSemiBol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GrandstanderSemiBold-boldItalic.fntdata"/><Relationship Id="rId50" Type="http://schemas.openxmlformats.org/officeDocument/2006/relationships/font" Target="fonts/GrandstanderSemiBold-italic.fntdata"/><Relationship Id="rId53" Type="http://schemas.openxmlformats.org/officeDocument/2006/relationships/font" Target="fonts/Lato-bold.fntdata"/><Relationship Id="rId52" Type="http://schemas.openxmlformats.org/officeDocument/2006/relationships/font" Target="fonts/Lato-regular.fntdata"/><Relationship Id="rId11" Type="http://schemas.openxmlformats.org/officeDocument/2006/relationships/slide" Target="slides/slide4.xml"/><Relationship Id="rId55" Type="http://schemas.openxmlformats.org/officeDocument/2006/relationships/font" Target="fonts/Lato-boldItalic.fntdata"/><Relationship Id="rId10" Type="http://schemas.openxmlformats.org/officeDocument/2006/relationships/slide" Target="slides/slide3.xml"/><Relationship Id="rId54" Type="http://schemas.openxmlformats.org/officeDocument/2006/relationships/font" Target="fonts/Lato-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56" Type="http://customschemas.google.com/relationships/presentationmetadata" Target="meta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https://www.gettyimages.com.br/detail/foto/three-boys-paddling-canoe-portrait-elevated-view-imagem-royalty-free/200308875-001?phrase=crian%C3%A7a+morena+na+canoa&amp;adppopup=true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https://www.gettyimages.com.br/detail/foto/carefree-babies-splash-in-the-water-selective-imagem-royalty-free/1472502866?phrase=crian%C3%A7as+nadando+no+rio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https://www.gettyimages.com.br/detail/foto/multi-ethnic-children-connected-and-empty-speech-imagem-royalty-free/487901131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https://www.gettyimages.com.br/detail/foto/multi-ethnic-children-connected-and-empty-speech-imagem-royalty-free/487901131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https://www.gettyimages.com.br/detail/foto/barefoot-playing-football-imagem-royalty-free/1209459866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https://www.gettyimages.com.br/detail/foto/carefree-babies-splash-in-the-water-selective-imagem-royalty-free/1472502866?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https://www.gettyimages.com.br/detail/foto/children-playing-with-soccer-ball-on-cobblestone-imagem-royalty-free/457984253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https://www.gettyimages.com.br/detail/foto/group-of-kids-play-action-game-with-ball-in-pool-imagem-royalty-free/1287445139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9c09b808c8_0_2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29c09b808c8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9c09b808c8_0_2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g29c09b808c8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efbe606fc3_0_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" name="Google Shape;347;g2efbe606fc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4" name="Google Shape;354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t-BR"/>
              <a:t>Slide 3:</a:t>
            </a:r>
            <a:r>
              <a:rPr lang="pt-BR"/>
              <a:t> https://commons.wikimedia.org/wiki/File:Ilha_de_Barra_Velha_%28Comunidades_Ribeirinhas%29_%286624383125%29.jpg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t-BR"/>
              <a:t>Slide 5:</a:t>
            </a:r>
            <a:r>
              <a:rPr lang="pt-BR"/>
              <a:t>  https://www.gettyimages.com.br/detail/ilustra%C3%A7%C3%A3o/little-boy-fishing-ilustra%C3%A7%C3%A3o-royalty-free/165817230?phrase=crian%C3%A7a+no+barco&amp;adppopup=true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/>
              <a:t>Slide 6:</a:t>
            </a:r>
            <a:r>
              <a:rPr lang="pt-BR"/>
              <a:t> https://commons.wikimedia.org/wiki/File:Comunidade_Ribeirinha_Amazonas.jpg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/>
              <a:t>Slide 7:</a:t>
            </a:r>
            <a:r>
              <a:rPr lang="pt-BR"/>
              <a:t> https://commons.wikimedia.org/wiki/File:Comunidade_ribeirinha_em_Careiro.jpg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t-BR"/>
              <a:t>Slide 8: </a:t>
            </a:r>
            <a:r>
              <a:rPr lang="pt-BR"/>
              <a:t>https://www.gettyimages.com.br/detail/foto/silhouette-of-fisherman-on-fishing-boat-with-net-imagem-royalty-free/1175250787?adppopup=true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t-BR"/>
              <a:t>Slide 9: </a:t>
            </a:r>
            <a:r>
              <a:rPr lang="pt-BR"/>
              <a:t>https://www.gettyimages.com.br/detail/foto/barefoot-playing-football-imagem-royalty-free/1209459866?phrase=jogando+bola+descal%C3%A7o&amp;adppopup=true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t-BR"/>
              <a:t>Slide 10: </a:t>
            </a:r>
            <a:r>
              <a:rPr lang="pt-BR"/>
              <a:t>https://www.gettyimages.com.br/detail/foto/three-boys-paddling-canoe-portrait-elevated-view-imagem-royalty-free/200308875-001?phrase=crian%C3%A7a+morena+na+canoa&amp;adppopup=true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11: </a:t>
            </a:r>
            <a:r>
              <a:rPr lang="pt-BR"/>
              <a:t>https://www.gettyimages.com.br/detail/foto/carefree-babies-splash-in-the-water-selective-imagem-royalty-free/1472502866?phrase=crian%C3%A7as+nadando+no+rio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Slides 15e16: https://www.gettyimages.com.br/detail/foto/multi-ethnic-children-connected-and-empty-speech-imagem-royalty-free/487901131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/>
              <a:t>Slide 17: </a:t>
            </a:r>
            <a:r>
              <a:rPr lang="pt-BR"/>
              <a:t>https://www.gettyimages.com.br/detail/foto/barefoot-playing-football-imagem-royalty-free/1209459866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https://www.gettyimages.com.br/detail/foto/carefree-babies-splash-in-the-water-selective-imagem-royalty-free/1472502866?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https://www.gettyimages.com.br/detail/foto/children-playing-with-soccer-ball-on-cobblestone-imagem-royalty-free/457984253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https://www.gettyimages.com.br/detail/foto/group-of-kids-play-action-game-with-ball-in-pool-imagem-royalty-free/1287445139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6" name="Google Shape;376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4" name="Google Shape;384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2" name="Google Shape;392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https://commons.wikimedia.org/wiki/File:Ilha_de_Barra_Velha_%28Comunidades_Ribeirinhas%29_%286624383125%29.jpg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1" name="Google Shape;401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9" name="Google Shape;409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https://www.gettyimages.com.br/detail/ilustra%C3%A7%C3%A3o/little-boy-fishing-ilustra%C3%A7%C3%A3o-royalty-free/165817230?phrase=crian%C3%A7a+no+barco&amp;adppopup=true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fbe606fc3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g2efbe606fc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https://commons.wikimedia.org/wiki/File:Comunidade_Ribeirinha_Amazonas.jpg</a:t>
            </a:r>
            <a:endParaRPr/>
          </a:p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https://commons.wikimedia.org/wiki/File:Comunidade_ribeirinha_em_Careiro.jpg</a:t>
            </a:r>
            <a:endParaRPr/>
          </a:p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https://www.gettyimages.com.br/detail/foto/silhouette-of-fisherman-on-fishing-boat-with-net-imagem-royalty-free/1175250787?adppopup=true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https://www.gettyimages.com.br/detail/foto/barefoot-playing-football-imagem-royalty-free/1209459866?phrase=jogando+bola+descal%C3%A7o&amp;adppopup=true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20.png"/><Relationship Id="rId6" Type="http://schemas.openxmlformats.org/officeDocument/2006/relationships/image" Target="../media/image4.png"/><Relationship Id="rId7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2" name="Google Shape;12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5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5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7" name="Google Shape;17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57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8" name="Google Shape;78;p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" name="Google Shape;80;p5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Não usar - Base para orientações internas">
  <p:cSld name="11. Não usar - Base para orientações internas">
    <p:bg>
      <p:bgPr>
        <a:solidFill>
          <a:srgbClr val="8CB5F8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3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fmla="val 1629" name="adj"/>
            </a:avLst>
          </a:prstGeom>
          <a:solidFill>
            <a:srgbClr val="FCFCFC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6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6" name="Google Shape;86;p6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64"/>
          <p:cNvSpPr/>
          <p:nvPr/>
        </p:nvSpPr>
        <p:spPr>
          <a:xfrm rot="-120000">
            <a:off x="181661" y="183772"/>
            <a:ext cx="18524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9" name="Google Shape;89;p64"/>
          <p:cNvSpPr txBox="1"/>
          <p:nvPr>
            <p:ph idx="1" type="subTitle"/>
          </p:nvPr>
        </p:nvSpPr>
        <p:spPr>
          <a:xfrm rot="-120000">
            <a:off x="176397" y="169381"/>
            <a:ext cx="1848169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2" name="Google Shape;92;p6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6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p65"/>
          <p:cNvSpPr/>
          <p:nvPr/>
        </p:nvSpPr>
        <p:spPr>
          <a:xfrm rot="-120000">
            <a:off x="181655" y="183354"/>
            <a:ext cx="187645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5" name="Google Shape;95;p65"/>
          <p:cNvSpPr/>
          <p:nvPr/>
        </p:nvSpPr>
        <p:spPr>
          <a:xfrm>
            <a:off x="9771375" y="492692"/>
            <a:ext cx="1909583" cy="779026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96" name="Google Shape;96;p65"/>
          <p:cNvSpPr/>
          <p:nvPr>
            <p:ph idx="2" type="pic"/>
          </p:nvPr>
        </p:nvSpPr>
        <p:spPr>
          <a:xfrm>
            <a:off x="5789692" y="928402"/>
            <a:ext cx="5912535" cy="370693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7" name="Google Shape;97;p65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0" name="Google Shape;100;p6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2" name="Google Shape;102;p66"/>
          <p:cNvSpPr/>
          <p:nvPr/>
        </p:nvSpPr>
        <p:spPr>
          <a:xfrm rot="-120000">
            <a:off x="165488" y="150380"/>
            <a:ext cx="49297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3" name="Google Shape;103;p66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4" name="Google Shape;104;p66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5" name="Google Shape;105;p66"/>
          <p:cNvSpPr txBox="1"/>
          <p:nvPr>
            <p:ph idx="2" type="body"/>
          </p:nvPr>
        </p:nvSpPr>
        <p:spPr>
          <a:xfrm rot="-12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b="0" i="0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 mesmo!">
  <p:cSld name="8. Agora é com você mesmo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8" name="Google Shape;108;p6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6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0" name="Google Shape;110;p67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1" name="Google Shape;111;p67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4" name="Google Shape;114;p6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68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6" name="Google Shape;116;p6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7" name="Google Shape;117;p68"/>
          <p:cNvSpPr/>
          <p:nvPr/>
        </p:nvSpPr>
        <p:spPr>
          <a:xfrm rot="-120000">
            <a:off x="181472" y="172922"/>
            <a:ext cx="247406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23" name="Google Shape;123;p5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4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25" name="Google Shape;125;p54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28" name="Google Shape;128;p5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30" name="Google Shape;130;p56"/>
          <p:cNvSpPr/>
          <p:nvPr/>
        </p:nvSpPr>
        <p:spPr>
          <a:xfrm rot="-120000">
            <a:off x="181653" y="183354"/>
            <a:ext cx="187645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1" name="Google Shape;131;p56"/>
          <p:cNvSpPr/>
          <p:nvPr/>
        </p:nvSpPr>
        <p:spPr>
          <a:xfrm>
            <a:off x="9771375" y="492692"/>
            <a:ext cx="1909583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799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132" name="Google Shape;132;p56"/>
          <p:cNvSpPr/>
          <p:nvPr>
            <p:ph idx="2" type="pic"/>
          </p:nvPr>
        </p:nvSpPr>
        <p:spPr>
          <a:xfrm>
            <a:off x="5789692" y="928402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33" name="Google Shape;133;p56"/>
          <p:cNvSpPr txBox="1"/>
          <p:nvPr>
            <p:ph idx="1" type="subTitle"/>
          </p:nvPr>
        </p:nvSpPr>
        <p:spPr>
          <a:xfrm rot="-120000">
            <a:off x="176386" y="138688"/>
            <a:ext cx="1887322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8"/>
          <p:cNvSpPr txBox="1"/>
          <p:nvPr>
            <p:ph type="title"/>
          </p:nvPr>
        </p:nvSpPr>
        <p:spPr>
          <a:xfrm>
            <a:off x="720168" y="2867801"/>
            <a:ext cx="8977292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9pPr>
          </a:lstStyle>
          <a:p/>
        </p:txBody>
      </p:sp>
      <p:sp>
        <p:nvSpPr>
          <p:cNvPr id="136" name="Google Shape;136;p58"/>
          <p:cNvSpPr txBox="1"/>
          <p:nvPr>
            <p:ph idx="12" type="sldNum"/>
          </p:nvPr>
        </p:nvSpPr>
        <p:spPr>
          <a:xfrm>
            <a:off x="11293310" y="6217623"/>
            <a:ext cx="731415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p4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6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6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p46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p4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46"/>
          <p:cNvSpPr/>
          <p:nvPr/>
        </p:nvSpPr>
        <p:spPr>
          <a:xfrm rot="-120000">
            <a:off x="181577" y="209340"/>
            <a:ext cx="213384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/>
          </a:p>
        </p:txBody>
      </p:sp>
      <p:sp>
        <p:nvSpPr>
          <p:cNvPr id="26" name="Google Shape;26;p46"/>
          <p:cNvSpPr/>
          <p:nvPr/>
        </p:nvSpPr>
        <p:spPr>
          <a:xfrm rot="-60000">
            <a:off x="6030532" y="194357"/>
            <a:ext cx="50754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9547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5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40" name="Google Shape;140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084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09662" y="6174068"/>
            <a:ext cx="2712260" cy="35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9"/>
          <p:cNvSpPr txBox="1"/>
          <p:nvPr/>
        </p:nvSpPr>
        <p:spPr>
          <a:xfrm rot="-5400000">
            <a:off x="11493153" y="1477384"/>
            <a:ext cx="1178800" cy="38964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5" name="Google Shape;145;p59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48" name="Google Shape;148;p60"/>
          <p:cNvSpPr/>
          <p:nvPr/>
        </p:nvSpPr>
        <p:spPr>
          <a:xfrm>
            <a:off x="273064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0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0"/>
          <p:cNvSpPr txBox="1"/>
          <p:nvPr>
            <p:ph idx="1" type="body"/>
          </p:nvPr>
        </p:nvSpPr>
        <p:spPr>
          <a:xfrm>
            <a:off x="6423495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1" name="Google Shape;151;p60"/>
          <p:cNvSpPr txBox="1"/>
          <p:nvPr/>
        </p:nvSpPr>
        <p:spPr>
          <a:xfrm rot="-59810">
            <a:off x="179899" y="204030"/>
            <a:ext cx="2045776" cy="51455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t" bIns="71950" lIns="119950" spcFirstLastPara="1" rIns="121850" wrap="square" tIns="71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2" name="Google Shape;152;p60"/>
          <p:cNvSpPr txBox="1"/>
          <p:nvPr/>
        </p:nvSpPr>
        <p:spPr>
          <a:xfrm rot="-59789">
            <a:off x="5969562" y="177478"/>
            <a:ext cx="5100238" cy="51455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t" bIns="71950" lIns="119950" spcFirstLastPara="1" rIns="121850" wrap="square" tIns="71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3" name="Google Shape;153;p60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4" name="Google Shape;154;p60"/>
          <p:cNvSpPr txBox="1"/>
          <p:nvPr/>
        </p:nvSpPr>
        <p:spPr>
          <a:xfrm rot="-5400000">
            <a:off x="11493153" y="482917"/>
            <a:ext cx="1178800" cy="38964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61"/>
          <p:cNvGrpSpPr/>
          <p:nvPr/>
        </p:nvGrpSpPr>
        <p:grpSpPr>
          <a:xfrm>
            <a:off x="4282918" y="1616689"/>
            <a:ext cx="4029284" cy="3987200"/>
            <a:chOff x="3060625" y="1076550"/>
            <a:chExt cx="3022750" cy="2990400"/>
          </a:xfrm>
        </p:grpSpPr>
        <p:pic>
          <p:nvPicPr>
            <p:cNvPr id="157" name="Google Shape;157;p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6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9" name="Google Shape;159;p61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62" name="Google Shape;162;p6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2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4" name="Google Shape;164;p62"/>
          <p:cNvSpPr/>
          <p:nvPr/>
        </p:nvSpPr>
        <p:spPr>
          <a:xfrm rot="-120000">
            <a:off x="181660" y="183773"/>
            <a:ext cx="18524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5" name="Google Shape;165;p62"/>
          <p:cNvSpPr txBox="1"/>
          <p:nvPr>
            <p:ph idx="1" type="subTitle"/>
          </p:nvPr>
        </p:nvSpPr>
        <p:spPr>
          <a:xfrm rot="-120000">
            <a:off x="176397" y="139372"/>
            <a:ext cx="1848169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p4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7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p47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p4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47"/>
          <p:cNvSpPr/>
          <p:nvPr/>
        </p:nvSpPr>
        <p:spPr>
          <a:xfrm rot="-120000">
            <a:off x="181355" y="166228"/>
            <a:ext cx="285755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p4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48"/>
          <p:cNvSpPr/>
          <p:nvPr/>
        </p:nvSpPr>
        <p:spPr>
          <a:xfrm rot="-120000">
            <a:off x="181593" y="179812"/>
            <a:ext cx="207929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/>
          </a:p>
        </p:txBody>
      </p:sp>
      <p:sp>
        <p:nvSpPr>
          <p:cNvPr id="39" name="Google Shape;39;p48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p48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p4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49"/>
          <p:cNvSpPr/>
          <p:nvPr/>
        </p:nvSpPr>
        <p:spPr>
          <a:xfrm rot="-120000">
            <a:off x="181483" y="173512"/>
            <a:ext cx="244022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/>
          </a:p>
        </p:txBody>
      </p:sp>
      <p:sp>
        <p:nvSpPr>
          <p:cNvPr id="46" name="Google Shape;46;p49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p49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p5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50"/>
          <p:cNvSpPr/>
          <p:nvPr/>
        </p:nvSpPr>
        <p:spPr>
          <a:xfrm rot="-120000">
            <a:off x="181311" y="163722"/>
            <a:ext cx="300127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/>
          </a:p>
        </p:txBody>
      </p:sp>
      <p:sp>
        <p:nvSpPr>
          <p:cNvPr id="53" name="Google Shape;53;p50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4" name="Google Shape;54;p50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p5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51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51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" name="Google Shape;60;p5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51"/>
          <p:cNvSpPr/>
          <p:nvPr/>
        </p:nvSpPr>
        <p:spPr>
          <a:xfrm rot="-120000">
            <a:off x="174829" y="165727"/>
            <a:ext cx="4647075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!">
  <p:cSld name="8. Agora é com você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4" name="Google Shape;64;p5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5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52"/>
          <p:cNvSpPr/>
          <p:nvPr/>
        </p:nvSpPr>
        <p:spPr>
          <a:xfrm rot="-120000">
            <a:off x="181121" y="152842"/>
            <a:ext cx="362453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/>
          </a:p>
        </p:txBody>
      </p:sp>
      <p:sp>
        <p:nvSpPr>
          <p:cNvPr id="67" name="Google Shape;67;p52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8" name="Google Shape;68;p52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70" name="Google Shape;70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5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74" name="Google Shape;74;p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55"/>
          <p:cNvSpPr/>
          <p:nvPr/>
        </p:nvSpPr>
        <p:spPr>
          <a:xfrm flipH="1" rot="-48255">
            <a:off x="799839" y="1071805"/>
            <a:ext cx="4155961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2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2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4"/>
          <p:cNvSpPr txBox="1"/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4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44"/>
          <p:cNvSpPr txBox="1"/>
          <p:nvPr>
            <p:ph idx="1" type="body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3"/>
          <p:cNvSpPr txBox="1"/>
          <p:nvPr>
            <p:ph type="title"/>
          </p:nvPr>
        </p:nvSpPr>
        <p:spPr>
          <a:xfrm>
            <a:off x="720170" y="593375"/>
            <a:ext cx="9242687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b="1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0" name="Google Shape;120;p53"/>
          <p:cNvSpPr txBox="1"/>
          <p:nvPr>
            <p:ph idx="1" type="body"/>
          </p:nvPr>
        </p:nvSpPr>
        <p:spPr>
          <a:xfrm>
            <a:off x="720170" y="2273375"/>
            <a:ext cx="9242687" cy="38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810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810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810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3810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3810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3810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453">
          <p15:clr>
            <a:srgbClr val="EA4335"/>
          </p15:clr>
        </p15:guide>
        <p15:guide id="2" orient="horz" pos="1020">
          <p15:clr>
            <a:srgbClr val="EA4335"/>
          </p15:clr>
        </p15:guide>
        <p15:guide id="3" pos="7225">
          <p15:clr>
            <a:srgbClr val="EA4335"/>
          </p15:clr>
        </p15:guide>
        <p15:guide id="4" pos="6084">
          <p15:clr>
            <a:srgbClr val="EA4335"/>
          </p15:clr>
        </p15:guide>
        <p15:guide id="5" orient="horz" pos="395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Relationship Id="rId4" Type="http://schemas.openxmlformats.org/officeDocument/2006/relationships/image" Target="../media/image5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2.png"/><Relationship Id="rId4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0.jpg"/><Relationship Id="rId4" Type="http://schemas.openxmlformats.org/officeDocument/2006/relationships/image" Target="../media/image45.jpg"/><Relationship Id="rId9" Type="http://schemas.openxmlformats.org/officeDocument/2006/relationships/image" Target="../media/image35.png"/><Relationship Id="rId5" Type="http://schemas.openxmlformats.org/officeDocument/2006/relationships/image" Target="../media/image46.jpg"/><Relationship Id="rId6" Type="http://schemas.openxmlformats.org/officeDocument/2006/relationships/image" Target="../media/image51.jpg"/><Relationship Id="rId7" Type="http://schemas.openxmlformats.org/officeDocument/2006/relationships/image" Target="../media/image16.png"/><Relationship Id="rId8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Relationship Id="rId4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core.ac.uk/download/pdf/233924333.pdf" TargetMode="External"/><Relationship Id="rId4" Type="http://schemas.openxmlformats.org/officeDocument/2006/relationships/hyperlink" Target="https://pepsic.bvsalud.org/scielo.php?script=sci_arttext&amp;pid=S1516-36872012000300004#:~:text=Entre%20as%20brincadeiras%20encontradas%2C%20destacam,crian%C3%A7as%20e%20adolescentes%20da%20comunidade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3.png"/><Relationship Id="rId4" Type="http://schemas.openxmlformats.org/officeDocument/2006/relationships/image" Target="../media/image3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1.png"/><Relationship Id="rId4" Type="http://schemas.openxmlformats.org/officeDocument/2006/relationships/image" Target="../media/image3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7.png"/><Relationship Id="rId4" Type="http://schemas.openxmlformats.org/officeDocument/2006/relationships/image" Target="../media/image4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2.png"/><Relationship Id="rId4" Type="http://schemas.openxmlformats.org/officeDocument/2006/relationships/image" Target="../media/image3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8.png"/><Relationship Id="rId4" Type="http://schemas.openxmlformats.org/officeDocument/2006/relationships/image" Target="../media/image3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5.png"/><Relationship Id="rId4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47625">
              <a:srgbClr val="000000">
                <a:alpha val="23529"/>
              </a:srgbClr>
            </a:outerShdw>
          </a:effectLst>
        </p:spPr>
        <p:txBody>
          <a:bodyPr anchorCtr="0" anchor="ctr" bIns="23975" lIns="119950" spcFirstLastPara="1" rIns="121850" wrap="square" tIns="23975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799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BRINCADEIRAS DAS COMUNIDADES RIBEIRINHAS</a:t>
            </a:r>
            <a:endParaRPr b="1" i="0" sz="4799" u="none" cap="none" strike="noStrik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1" name="Google Shape;171;p1"/>
          <p:cNvSpPr/>
          <p:nvPr/>
        </p:nvSpPr>
        <p:spPr>
          <a:xfrm flipH="1" rot="-48481">
            <a:off x="10628136" y="397660"/>
            <a:ext cx="1191008" cy="914688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599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5599" u="sng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b="0" baseline="30000" i="0" sz="2933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"/>
          <p:cNvSpPr/>
          <p:nvPr/>
        </p:nvSpPr>
        <p:spPr>
          <a:xfrm flipH="1">
            <a:off x="315420" y="5453843"/>
            <a:ext cx="1970579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2133" u="sng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05</a:t>
            </a:r>
            <a:endParaRPr/>
          </a:p>
        </p:txBody>
      </p:sp>
      <p:sp>
        <p:nvSpPr>
          <p:cNvPr id="175" name="Google Shape;175;p1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GEOGRAFIA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4" name="Google Shape;244;p24"/>
          <p:cNvGraphicFramePr/>
          <p:nvPr/>
        </p:nvGraphicFramePr>
        <p:xfrm>
          <a:off x="720653" y="12026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{F5089B59-4246-4ED2-982E-9375A83A0F02}</a:tableStyleId>
              </a:tblPr>
              <a:tblGrid>
                <a:gridCol w="4168075"/>
                <a:gridCol w="6641725"/>
              </a:tblGrid>
              <a:tr h="78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cap="none" strike="noStrike">
                          <a:solidFill>
                            <a:schemeClr val="dk1"/>
                          </a:solidFill>
                        </a:rPr>
                        <a:t>CORRIDA DE CANOAS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4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2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CORRIDA COM CANOAS FEITAS DAS MADEIRAS QUE SÃO RETIRADAS DAS ÁRVORES.</a:t>
                      </a:r>
                      <a:endParaRPr sz="2600" u="none" cap="none" strike="noStrike"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</a:tbl>
          </a:graphicData>
        </a:graphic>
      </p:graphicFrame>
      <p:pic>
        <p:nvPicPr>
          <p:cNvPr id="245" name="Google Shape;24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5519" y="1510852"/>
            <a:ext cx="6500743" cy="4325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0" name="Google Shape;250;p25"/>
          <p:cNvGraphicFramePr/>
          <p:nvPr/>
        </p:nvGraphicFramePr>
        <p:xfrm>
          <a:off x="736110" y="11513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{F5089B59-4246-4ED2-982E-9375A83A0F02}</a:tableStyleId>
              </a:tblPr>
              <a:tblGrid>
                <a:gridCol w="3917000"/>
                <a:gridCol w="6993000"/>
              </a:tblGrid>
              <a:tr h="52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cap="none" strike="noStrike">
                          <a:solidFill>
                            <a:schemeClr val="dk1"/>
                          </a:solidFill>
                        </a:rPr>
                        <a:t>BRINCAR NO RIO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46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/>
                        <a:t>AS </a:t>
                      </a:r>
                      <a:r>
                        <a:rPr b="0" i="0" lang="pt-BR" sz="2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CRIANÇAS RIBEIRINHAS COSTUMAM BRINCAR NO RIO COM COMPETIÇÕES A NADO E SALTOS NA </a:t>
                      </a:r>
                      <a:r>
                        <a:rPr lang="pt-BR" sz="2600" u="none" cap="none" strike="noStrike"/>
                        <a:t>ÁGUA.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</a:tbl>
          </a:graphicData>
        </a:graphic>
      </p:graphicFrame>
      <p:pic>
        <p:nvPicPr>
          <p:cNvPr id="251" name="Google Shape;25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2634" y="1270460"/>
            <a:ext cx="6851817" cy="4567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"/>
          <p:cNvSpPr txBox="1"/>
          <p:nvPr/>
        </p:nvSpPr>
        <p:spPr>
          <a:xfrm>
            <a:off x="514350" y="1931544"/>
            <a:ext cx="11196638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SERÁ QUE ESSAS BRINCADEIRAS LEMBRAM ALGUMAS QUE VOCÊS COSTUMAM BRINCAR?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PENSE SOBRE ISSO, REALIZANDO AS ATIVIDADES A SEGUIR.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27"/>
          <p:cNvGrpSpPr/>
          <p:nvPr/>
        </p:nvGrpSpPr>
        <p:grpSpPr>
          <a:xfrm>
            <a:off x="384822" y="2251137"/>
            <a:ext cx="11386617" cy="4182252"/>
            <a:chOff x="347072" y="1688123"/>
            <a:chExt cx="8542187" cy="3137506"/>
          </a:xfrm>
        </p:grpSpPr>
        <p:sp>
          <p:nvSpPr>
            <p:cNvPr id="262" name="Google Shape;262;p27"/>
            <p:cNvSpPr/>
            <p:nvPr/>
          </p:nvSpPr>
          <p:spPr>
            <a:xfrm>
              <a:off x="347072" y="1698572"/>
              <a:ext cx="4224928" cy="3127057"/>
            </a:xfrm>
            <a:prstGeom prst="rect">
              <a:avLst/>
            </a:prstGeom>
            <a:noFill/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7"/>
            <p:cNvSpPr/>
            <p:nvPr/>
          </p:nvSpPr>
          <p:spPr>
            <a:xfrm>
              <a:off x="4664331" y="1698571"/>
              <a:ext cx="4224928" cy="3127057"/>
            </a:xfrm>
            <a:prstGeom prst="rect">
              <a:avLst/>
            </a:prstGeom>
            <a:noFill/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7"/>
            <p:cNvSpPr txBox="1"/>
            <p:nvPr/>
          </p:nvSpPr>
          <p:spPr>
            <a:xfrm>
              <a:off x="4710051" y="1698570"/>
              <a:ext cx="4133488" cy="3770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66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BRINCADEIRA QUE EU GOSTO</a:t>
              </a:r>
              <a:endParaRPr/>
            </a:p>
          </p:txBody>
        </p:sp>
        <p:sp>
          <p:nvSpPr>
            <p:cNvPr id="265" name="Google Shape;265;p27"/>
            <p:cNvSpPr txBox="1"/>
            <p:nvPr/>
          </p:nvSpPr>
          <p:spPr>
            <a:xfrm>
              <a:off x="676403" y="1688123"/>
              <a:ext cx="3737970" cy="3770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66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BRINCADEIRA RIBEIRINHA</a:t>
              </a:r>
              <a:endParaRPr/>
            </a:p>
          </p:txBody>
        </p:sp>
      </p:grpSp>
      <p:pic>
        <p:nvPicPr>
          <p:cNvPr id="266" name="Google Shape;26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0503" y="422244"/>
            <a:ext cx="406824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7"/>
          <p:cNvSpPr txBox="1"/>
          <p:nvPr/>
        </p:nvSpPr>
        <p:spPr>
          <a:xfrm>
            <a:off x="514351" y="1146372"/>
            <a:ext cx="11201142" cy="92329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0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DESENHAR! FAÇA UM DESENHO DE UMA BRINCADEIRA RIBEIRINHA E OUTRA DE UMA BRINCADEIRA QUE VOCÊ GOSTA.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8"/>
          <p:cNvSpPr txBox="1"/>
          <p:nvPr/>
        </p:nvSpPr>
        <p:spPr>
          <a:xfrm>
            <a:off x="514351" y="1146372"/>
            <a:ext cx="11201142" cy="92329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0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DESENHAR! FAÇA UM DESENHO DE UMA BRINCADEIRA RIBEIRINHA E OUTRA DE UMA BRINCADEIRA QUE VOCÊ GOSTA. </a:t>
            </a:r>
            <a:endParaRPr/>
          </a:p>
        </p:txBody>
      </p:sp>
      <p:sp>
        <p:nvSpPr>
          <p:cNvPr id="273" name="Google Shape;273;p28"/>
          <p:cNvSpPr txBox="1"/>
          <p:nvPr/>
        </p:nvSpPr>
        <p:spPr>
          <a:xfrm>
            <a:off x="1277601" y="3255689"/>
            <a:ext cx="4492962" cy="2143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ESPERA-SE QUE O ESTUDANTE DESENHE UMA BRINCADEIRA RIBEIRINHA QUE ELE APRENDEU NESTA AULA.</a:t>
            </a:r>
            <a:endParaRPr/>
          </a:p>
        </p:txBody>
      </p:sp>
      <p:sp>
        <p:nvSpPr>
          <p:cNvPr id="274" name="Google Shape;274;p28"/>
          <p:cNvSpPr txBox="1"/>
          <p:nvPr/>
        </p:nvSpPr>
        <p:spPr>
          <a:xfrm>
            <a:off x="6909371" y="3598624"/>
            <a:ext cx="4626416" cy="17332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ESPERA-SE QUE O ESTUDANTE DESENHE UMA BRINCADEIRA QUE ELE GOSTE.</a:t>
            </a:r>
            <a:endParaRPr/>
          </a:p>
        </p:txBody>
      </p:sp>
      <p:sp>
        <p:nvSpPr>
          <p:cNvPr id="275" name="Google Shape;275;p28"/>
          <p:cNvSpPr txBox="1"/>
          <p:nvPr/>
        </p:nvSpPr>
        <p:spPr>
          <a:xfrm>
            <a:off x="8922774" y="280218"/>
            <a:ext cx="2691104" cy="80226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0673" y="405705"/>
            <a:ext cx="414819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7" name="Google Shape;277;p28"/>
          <p:cNvGrpSpPr/>
          <p:nvPr/>
        </p:nvGrpSpPr>
        <p:grpSpPr>
          <a:xfrm>
            <a:off x="384822" y="2251137"/>
            <a:ext cx="11386617" cy="4182252"/>
            <a:chOff x="347072" y="1688123"/>
            <a:chExt cx="8542187" cy="3137506"/>
          </a:xfrm>
        </p:grpSpPr>
        <p:sp>
          <p:nvSpPr>
            <p:cNvPr id="278" name="Google Shape;278;p28"/>
            <p:cNvSpPr/>
            <p:nvPr/>
          </p:nvSpPr>
          <p:spPr>
            <a:xfrm>
              <a:off x="347072" y="1698572"/>
              <a:ext cx="4224928" cy="3127057"/>
            </a:xfrm>
            <a:prstGeom prst="rect">
              <a:avLst/>
            </a:prstGeom>
            <a:noFill/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4664331" y="1698571"/>
              <a:ext cx="4224928" cy="3127057"/>
            </a:xfrm>
            <a:prstGeom prst="rect">
              <a:avLst/>
            </a:prstGeom>
            <a:noFill/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8"/>
            <p:cNvSpPr txBox="1"/>
            <p:nvPr/>
          </p:nvSpPr>
          <p:spPr>
            <a:xfrm>
              <a:off x="4710051" y="1698570"/>
              <a:ext cx="4133488" cy="3770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66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BRINCADEIRA QUE EU GOSTO</a:t>
              </a:r>
              <a:endParaRPr/>
            </a:p>
          </p:txBody>
        </p:sp>
        <p:sp>
          <p:nvSpPr>
            <p:cNvPr id="281" name="Google Shape;281;p28"/>
            <p:cNvSpPr txBox="1"/>
            <p:nvPr/>
          </p:nvSpPr>
          <p:spPr>
            <a:xfrm>
              <a:off x="676403" y="1688123"/>
              <a:ext cx="3737970" cy="3770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2666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BRINCADEIRA RIBEIRINHA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9"/>
          <p:cNvSpPr txBox="1"/>
          <p:nvPr/>
        </p:nvSpPr>
        <p:spPr>
          <a:xfrm>
            <a:off x="530392" y="1023047"/>
            <a:ext cx="5684972" cy="3734131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MOSTRE SEUS DESENHOS PARA A TURMA E PARA O PROFESSOR. DEPOIS, RESPONDA ÀS PERGUNTAS.</a:t>
            </a:r>
            <a:endParaRPr/>
          </a:p>
          <a:p>
            <a:pPr indent="-380905" lvl="0" marL="38090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TEM EM COMUM NAS BRINCADEIRAS QUE VOCÊ DESENHOU?</a:t>
            </a:r>
            <a:endParaRPr/>
          </a:p>
          <a:p>
            <a:pPr indent="-380905" lvl="0" marL="38090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O QUE TEM DE DIFERENTE?</a:t>
            </a:r>
            <a:endParaRPr/>
          </a:p>
        </p:txBody>
      </p:sp>
      <p:pic>
        <p:nvPicPr>
          <p:cNvPr id="287" name="Google Shape;28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86816" y="426081"/>
            <a:ext cx="641501" cy="54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35578" y="1340734"/>
            <a:ext cx="5900029" cy="3098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0"/>
          <p:cNvSpPr txBox="1"/>
          <p:nvPr/>
        </p:nvSpPr>
        <p:spPr>
          <a:xfrm>
            <a:off x="530391" y="1021565"/>
            <a:ext cx="9206489" cy="5355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MOSTRE SEUS DESENHOS PARA A TURMA E PARA O PROFESSOR. DEPOIS, RESPONDA ÀS PERGUNTAS.</a:t>
            </a:r>
            <a:endParaRPr/>
          </a:p>
          <a:p>
            <a:pPr indent="-380905" lvl="0" marL="38090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TEM EM COMUM NAS BRINCADEIRAS QUE VOCÊ DESENHOU?</a:t>
            </a:r>
            <a:endParaRPr/>
          </a:p>
          <a:p>
            <a:pPr indent="-380905" lvl="0" marL="38090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O QUE TEM DE DIFERENTE?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RESPOSTAS PESSOAIS, PORÉM, É IMPORTANTE OBSERVAR SE O ESTUDANTE CONSEGUE IDENTIFICAR SEMELHANÇAS E DIFERENÇAS NAS BRINCADEIRAS RIBEIRINHAS EM COMPARAÇÃO COM AS QUE ELE BRINCA NOS SEUS LUGARES DE VIVÊNCIA.</a:t>
            </a:r>
            <a:endParaRPr/>
          </a:p>
        </p:txBody>
      </p:sp>
      <p:pic>
        <p:nvPicPr>
          <p:cNvPr id="294" name="Google Shape;29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9976" y="2339252"/>
            <a:ext cx="3334829" cy="1751486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0"/>
          <p:cNvSpPr txBox="1"/>
          <p:nvPr/>
        </p:nvSpPr>
        <p:spPr>
          <a:xfrm>
            <a:off x="8922774" y="280218"/>
            <a:ext cx="2691104" cy="80226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6" name="Google Shape;29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0673" y="405705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1"/>
          <p:cNvSpPr txBox="1"/>
          <p:nvPr/>
        </p:nvSpPr>
        <p:spPr>
          <a:xfrm>
            <a:off x="530392" y="1024976"/>
            <a:ext cx="11344194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 AS IMAGENS E CONVERSE COM UM COLEGA SOBRE AS BRINCADEIRAS QUE ESTÃO REPRESENTADAS ABAIXO.  EM SEGUIDA, RESPONDA ÀS QUESTÕES.</a:t>
            </a:r>
            <a:endParaRPr/>
          </a:p>
        </p:txBody>
      </p:sp>
      <p:pic>
        <p:nvPicPr>
          <p:cNvPr id="302" name="Google Shape;30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4511" y="4479161"/>
            <a:ext cx="2760077" cy="183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280" y="4196257"/>
            <a:ext cx="2760078" cy="183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32579" y="2508565"/>
            <a:ext cx="2761834" cy="1840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64587" y="2316815"/>
            <a:ext cx="2759606" cy="18794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" name="Google Shape;306;p31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07" name="Google Shape;307;p3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" name="Google Shape;308;p31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  <p:grpSp>
        <p:nvGrpSpPr>
          <p:cNvPr id="309" name="Google Shape;309;p31"/>
          <p:cNvGrpSpPr/>
          <p:nvPr/>
        </p:nvGrpSpPr>
        <p:grpSpPr>
          <a:xfrm>
            <a:off x="8596651" y="379975"/>
            <a:ext cx="2345152" cy="415517"/>
            <a:chOff x="289560" y="3851596"/>
            <a:chExt cx="2345152" cy="415517"/>
          </a:xfrm>
        </p:grpSpPr>
        <p:sp>
          <p:nvSpPr>
            <p:cNvPr id="310" name="Google Shape;310;p31"/>
            <p:cNvSpPr/>
            <p:nvPr/>
          </p:nvSpPr>
          <p:spPr>
            <a:xfrm>
              <a:off x="532705" y="3921072"/>
              <a:ext cx="2102007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VIREM E CONVERSEM</a:t>
              </a:r>
              <a:endParaRPr/>
            </a:p>
          </p:txBody>
        </p:sp>
        <p:pic>
          <p:nvPicPr>
            <p:cNvPr id="311" name="Google Shape;311;p3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2" name="Google Shape;312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092977" y="349398"/>
            <a:ext cx="69944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2"/>
          <p:cNvSpPr txBox="1"/>
          <p:nvPr/>
        </p:nvSpPr>
        <p:spPr>
          <a:xfrm>
            <a:off x="514350" y="1339415"/>
            <a:ext cx="11217953" cy="36615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BRINCADEIRAS SÃO ESTAS?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VEJA AS BRINCADEIRAS RIBEIRINHAS QUE ESTUDAMOS E AS BRINCADEIRAS DESTA ATIVIDADE. DIGA O QUE É PARECIDO E O QUE É DIFERENTE ENTRE ELAS.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COMPARTILHE COM A TURMA E O PROFESSOR O QUE A SUA DUPLA CONVERSOU.</a:t>
            </a:r>
            <a:endParaRPr/>
          </a:p>
        </p:txBody>
      </p:sp>
      <p:grpSp>
        <p:nvGrpSpPr>
          <p:cNvPr id="318" name="Google Shape;318;p32"/>
          <p:cNvGrpSpPr/>
          <p:nvPr/>
        </p:nvGrpSpPr>
        <p:grpSpPr>
          <a:xfrm>
            <a:off x="8596651" y="379975"/>
            <a:ext cx="2345152" cy="415517"/>
            <a:chOff x="289560" y="3851596"/>
            <a:chExt cx="2345152" cy="415517"/>
          </a:xfrm>
        </p:grpSpPr>
        <p:sp>
          <p:nvSpPr>
            <p:cNvPr id="319" name="Google Shape;319;p32"/>
            <p:cNvSpPr/>
            <p:nvPr/>
          </p:nvSpPr>
          <p:spPr>
            <a:xfrm>
              <a:off x="532705" y="3921072"/>
              <a:ext cx="2102007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VIREM E CONVERSEM</a:t>
              </a:r>
              <a:endParaRPr/>
            </a:p>
          </p:txBody>
        </p:sp>
        <p:pic>
          <p:nvPicPr>
            <p:cNvPr id="320" name="Google Shape;320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1" name="Google Shape;32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92977" y="349398"/>
            <a:ext cx="69944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3"/>
          <p:cNvSpPr txBox="1"/>
          <p:nvPr/>
        </p:nvSpPr>
        <p:spPr>
          <a:xfrm>
            <a:off x="485702" y="878573"/>
            <a:ext cx="11225286" cy="1292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266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A. </a:t>
            </a:r>
            <a:r>
              <a:rPr b="0" i="0" lang="pt-BR" sz="22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BRINCADEIRAS SÃO ESSAS?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pt-BR" sz="22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ESPERA-SE QUE OS ESTUDANTES DIGAM QUE AS BRINCADEIRAS SÃO: FUTEBOL DE RUA, NATAÇÃO E BRINCADEIRA DE BOLA NA PISCINA.</a:t>
            </a:r>
            <a:endParaRPr/>
          </a:p>
        </p:txBody>
      </p:sp>
      <p:sp>
        <p:nvSpPr>
          <p:cNvPr id="327" name="Google Shape;327;p33"/>
          <p:cNvSpPr txBox="1"/>
          <p:nvPr/>
        </p:nvSpPr>
        <p:spPr>
          <a:xfrm>
            <a:off x="485700" y="2272722"/>
            <a:ext cx="11225287" cy="4081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266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0" i="0" lang="pt-BR" sz="22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VEJA AS BRINCADEIRAS RIBEIRINHAS QUE ESTUDAMOS E AS BRINCADEIRAS DESTA ATIVIDADE. DIGA O QUE É PARECIDO E O QUE É DIFERENTE ENTRE ELAS.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pt-BR" sz="22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ESPERA-SE QUE OS ESTUDANTES PERCEBAM QUE AS BRINCADEIRAS NAS IMAGENS SÃO AS MESMAS, MAS REALIZADAS EM LUGARES E CULTURAS DIFERENTES. POR EXEMPLO, O FUTEBOL NA COMUNIDADE RIBEIRINHA É JOGADO DESCALÇO, COM CONTATO DIRETO COM O CHÃO, ENQUANTO NA CIDADE, O FUTEBOL É PRATICADO NO ASFALTO E COM TÊNIS PARA PROTEÇÃO. NA BRINCADEIRA COM ÁGUA, AS CRIANÇAS DA COMUNIDADE RIBEIRINHA BRINCAM NO RIO, ENQUANTO NA OUTRA ATIVIDADE, AS CRIANÇAS BRINCAM EM UMA PISCINA.</a:t>
            </a:r>
            <a:endParaRPr/>
          </a:p>
        </p:txBody>
      </p:sp>
      <p:sp>
        <p:nvSpPr>
          <p:cNvPr id="328" name="Google Shape;328;p33"/>
          <p:cNvSpPr txBox="1"/>
          <p:nvPr/>
        </p:nvSpPr>
        <p:spPr>
          <a:xfrm>
            <a:off x="8922774" y="280218"/>
            <a:ext cx="2691104" cy="80226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0673" y="405705"/>
            <a:ext cx="414819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0" name="Google Shape;330;p33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31" name="Google Shape;331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2" name="Google Shape;332;p33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c09b808c8_0_208"/>
          <p:cNvSpPr txBox="1"/>
          <p:nvPr>
            <p:ph idx="1" type="body"/>
          </p:nvPr>
        </p:nvSpPr>
        <p:spPr>
          <a:xfrm>
            <a:off x="6209071" y="1047134"/>
            <a:ext cx="5604388" cy="48612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0045" lvl="0" marL="3600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80"/>
              <a:buChar char="●"/>
            </a:pPr>
            <a:r>
              <a:rPr lang="pt-BR" sz="2600"/>
              <a:t>IDENTIFICAR SEMELHANÇAS E DIFERENÇAS ENTRE ESPAÇOS DE UMA COMUNIDADE RIBEIRINHA COM OS SEUS ESPAÇOS E LUGARES DE VIVÊNCIA.</a:t>
            </a:r>
            <a:endParaRPr/>
          </a:p>
          <a:p>
            <a:pPr indent="-360045" lvl="0" marL="360045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80"/>
              <a:buChar char="●"/>
            </a:pPr>
            <a:r>
              <a:rPr lang="pt-BR" sz="2600"/>
              <a:t>COMPARAR JOGOS E BRINCADEIRAS DAS COMUNIDADES RIBEIRINHAS COM OS QUE VOCÊ PRATICA NOS SEUS LUGARES DE VIVÊNCIA.</a:t>
            </a:r>
            <a:endParaRPr/>
          </a:p>
          <a:p>
            <a:pPr indent="-227965" lvl="0" marL="360045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080"/>
              <a:buNone/>
            </a:pPr>
            <a:r>
              <a:t/>
            </a:r>
            <a:endParaRPr sz="2600"/>
          </a:p>
        </p:txBody>
      </p:sp>
      <p:sp>
        <p:nvSpPr>
          <p:cNvPr id="181" name="Google Shape;181;g29c09b808c8_0_208"/>
          <p:cNvSpPr txBox="1"/>
          <p:nvPr>
            <p:ph idx="2" type="body"/>
          </p:nvPr>
        </p:nvSpPr>
        <p:spPr>
          <a:xfrm>
            <a:off x="403516" y="1022107"/>
            <a:ext cx="5506368" cy="49587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0363" lvl="0" marL="360363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80"/>
              <a:buChar char="●"/>
            </a:pPr>
            <a:r>
              <a:rPr lang="pt-BR" sz="2600"/>
              <a:t>JOGOS E BRINCADEIRAS DAS COMUNIDADES RIBEIRINHAS.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4"/>
          <p:cNvSpPr txBox="1"/>
          <p:nvPr/>
        </p:nvSpPr>
        <p:spPr>
          <a:xfrm>
            <a:off x="530392" y="1031512"/>
            <a:ext cx="11196638" cy="2297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C. </a:t>
            </a: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COMPARTILHE COM A TURMA E O PROFESSOR O QUE A SUA DUPLA CONVERSOU.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ESPERA-SE QUE OS ESTUDANTES COMPARTILHEM COM A TURMA O QUE CONVERSARAM COM SUAS DUPLAS SOBRE A COMPARAÇÃO DAS BRINCADEIRAS DESTA ATIVIDADE.</a:t>
            </a:r>
            <a:endParaRPr/>
          </a:p>
        </p:txBody>
      </p:sp>
      <p:sp>
        <p:nvSpPr>
          <p:cNvPr id="338" name="Google Shape;338;p34"/>
          <p:cNvSpPr txBox="1"/>
          <p:nvPr/>
        </p:nvSpPr>
        <p:spPr>
          <a:xfrm>
            <a:off x="8922774" y="280218"/>
            <a:ext cx="2691104" cy="80226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0673" y="405705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9c09b808c8_0_213"/>
          <p:cNvSpPr txBox="1"/>
          <p:nvPr>
            <p:ph idx="1" type="body"/>
          </p:nvPr>
        </p:nvSpPr>
        <p:spPr>
          <a:xfrm>
            <a:off x="4514778" y="949646"/>
            <a:ext cx="6912199" cy="49587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0273" lvl="0" marL="36027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/>
              <a:t>IDENTIFICAMOS SEMELHANÇAS E DIFERENÇAS ENTRE ESPAÇOS DE UMA COMUNIDADE RIBEIRINHA COM OS SEUS ESPAÇOS E LUGARES DE VIVÊNCIA.</a:t>
            </a:r>
            <a:endParaRPr/>
          </a:p>
          <a:p>
            <a:pPr indent="-233273" lvl="0" marL="360273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/>
              <a:t>COMPARAMOS JOGOS E BRINCADEIRAS DAS COMUNIDADES RIBEIRINHAS COM OS QUE VOCÊ PRATICA NOS SEUS LUGARES DE VIVÊNCIA.</a:t>
            </a:r>
            <a:endParaRPr/>
          </a:p>
          <a:p>
            <a:pPr indent="-233273" lvl="0" marL="360273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efbe606fc3_0_29"/>
          <p:cNvSpPr txBox="1"/>
          <p:nvPr/>
        </p:nvSpPr>
        <p:spPr>
          <a:xfrm>
            <a:off x="514350" y="789595"/>
            <a:ext cx="10969389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QUAIS BRINCADEIRAS COM ÁGUA VOCÊ JÁ PARTICIPOU? DESENHE-AS.</a:t>
            </a:r>
            <a:endParaRPr/>
          </a:p>
        </p:txBody>
      </p:sp>
      <p:sp>
        <p:nvSpPr>
          <p:cNvPr id="350" name="Google Shape;350;g2efbe606fc3_0_29"/>
          <p:cNvSpPr/>
          <p:nvPr/>
        </p:nvSpPr>
        <p:spPr>
          <a:xfrm>
            <a:off x="514351" y="1717699"/>
            <a:ext cx="11196638" cy="468232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g2efbe606fc3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7425" y="455609"/>
            <a:ext cx="426381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5"/>
          <p:cNvSpPr txBox="1"/>
          <p:nvPr/>
        </p:nvSpPr>
        <p:spPr>
          <a:xfrm>
            <a:off x="719479" y="919371"/>
            <a:ext cx="10642814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ALCÂNTARA, A.; KACHANI, M.; ABU, A.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Amazônia das crianças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São Paulo: TerraBrasil, 2023.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BRANDÃO, P. P. do N.; BRITO, Â. do C. U.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cultura infantil ribeirinha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o brincar e os brinquedos no cotidiano da comunidade de Arraiol/Bailique-AP. [S.l.], [s.d.]. Disponível em: </a:t>
            </a:r>
            <a:r>
              <a:rPr b="0" i="0" lang="pt-BR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https://core.ac.uk/download/pdf/233924333.pdf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14 ago. 2024.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CAVALCANTE, M. T. M.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Brincadeiras na infância e seus efeitos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Psicologia &amp; Sociedade, v. 24, n. 3, p. 343-350, 2012. Disponível em: </a:t>
            </a:r>
            <a:r>
              <a:rPr b="0" i="0" lang="pt-BR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https://pepsic.bvsalud.org/scielo.php?script=sci_arttext&amp;pid=S1516-36872012000300004#:~:text=Entre%20as%20brincadeiras%20encontradas%2C%20destacam,crian%C3%A7as%20e%20adolescentes%20da%20comunidade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14 ago. 2024.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PRADO, R. L.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Brincadeiras tradicionais e educação infantil em comunidades ribeirinhas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Revista de Educação Popular, v. 20, n. 1, p. 87-99, 2021.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5"/>
          <p:cNvSpPr/>
          <p:nvPr/>
        </p:nvSpPr>
        <p:spPr>
          <a:xfrm rot="-120000">
            <a:off x="181603" y="177694"/>
            <a:ext cx="22011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6"/>
          <p:cNvSpPr/>
          <p:nvPr/>
        </p:nvSpPr>
        <p:spPr>
          <a:xfrm rot="-120000">
            <a:off x="181603" y="177694"/>
            <a:ext cx="22011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  <p:sp>
        <p:nvSpPr>
          <p:cNvPr id="363" name="Google Shape;363;p36"/>
          <p:cNvSpPr txBox="1"/>
          <p:nvPr/>
        </p:nvSpPr>
        <p:spPr>
          <a:xfrm>
            <a:off x="719138" y="1034980"/>
            <a:ext cx="10293855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Ensino Fundamental – Anos Iniciais – Matriz de Habilidades. São Paulo, 2019. Disponível em: </a:t>
            </a:r>
            <a:r>
              <a:rPr b="0" i="0" lang="pt-BR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Acesso em: 30 jul. 2025.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Doug.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 / Doug Lemov; tradução: Daniel Vieira, Sandra Maria Mallmann da Rosa; revisão técnica: Fausta Camargo, Thuinie Daros. 3. ed. Porto Alegre: Penso, 2023. ​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7"/>
          <p:cNvSpPr txBox="1"/>
          <p:nvPr/>
        </p:nvSpPr>
        <p:spPr>
          <a:xfrm>
            <a:off x="749447" y="1016000"/>
            <a:ext cx="10720241" cy="2892960"/>
          </a:xfrm>
          <a:prstGeom prst="rect">
            <a:avLst/>
          </a:prstGeom>
          <a:noFill/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 de capa: SEDUC-SP.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3, 6 e 7 –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Wikimedia.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8 – ©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Flickr.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5, 9 a 12 e 15 a 17 – ©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Getty Images.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7"/>
          <p:cNvSpPr/>
          <p:nvPr/>
        </p:nvSpPr>
        <p:spPr>
          <a:xfrm rot="-120000">
            <a:off x="181603" y="177694"/>
            <a:ext cx="22011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9"/>
          <p:cNvSpPr txBox="1"/>
          <p:nvPr/>
        </p:nvSpPr>
        <p:spPr>
          <a:xfrm>
            <a:off x="1315255" y="812045"/>
            <a:ext cx="4031874" cy="150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(EF01GE02)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Comparar jogos e brincadeiras (individuais e coletivos) de diferentes épocas e lugares, promovendo o respeito à pluralidade cultural.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(EF01GE12*)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Reconhecer nos lugares de vivência a diversidade de indivíduos e de grupos sociais como indígenas, quilombolas, caiçaras, entre outros.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985" y="904692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9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89692" y="811672"/>
            <a:ext cx="5912534" cy="327560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81" name="Google Shape;381;p39"/>
          <p:cNvSpPr txBox="1"/>
          <p:nvPr>
            <p:ph idx="1" type="subTitle"/>
          </p:nvPr>
        </p:nvSpPr>
        <p:spPr>
          <a:xfrm rot="-120000">
            <a:off x="176386" y="138688"/>
            <a:ext cx="1887322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4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59" r="213" t="0"/>
          <a:stretch/>
        </p:blipFill>
        <p:spPr>
          <a:xfrm>
            <a:off x="5770563" y="820626"/>
            <a:ext cx="5940426" cy="325607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87" name="Google Shape;387;p40"/>
          <p:cNvSpPr txBox="1"/>
          <p:nvPr>
            <p:ph idx="1" type="subTitle"/>
          </p:nvPr>
        </p:nvSpPr>
        <p:spPr>
          <a:xfrm rot="-120000">
            <a:off x="176386" y="138688"/>
            <a:ext cx="1887322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sp>
        <p:nvSpPr>
          <p:cNvPr id="388" name="Google Shape;388;p40"/>
          <p:cNvSpPr txBox="1"/>
          <p:nvPr/>
        </p:nvSpPr>
        <p:spPr>
          <a:xfrm>
            <a:off x="1306513" y="845406"/>
            <a:ext cx="4464050" cy="508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é importante fazer a leitura da imagem para que os alunos compreendam parte da realidade das comunidades ribeirinhas por meio dos elementos que compõem a fotografia. 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interessante iniciar pela descrição da imagem e destacar os elementos naturais como a beira do rio, as árvores e os arbustos, além do céu e das nuvens, e os elementos culturais como as casas, os barcos e as pessoas. Em seguida, é possível levantar hipóteses sobre o tipo de vida e de trabalho das pessoas da comunidade.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possível que muitos estudantes não tenham informações sobre as comunidades ribeirinhas, e a imagem é uma forma de aproximá-los do tipo de vida da comunidade, e de ajudá-los a pensar sobre as atividades realizadas por eles.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9" name="Google Shape;38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776" y="889492"/>
            <a:ext cx="692128" cy="719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1"/>
          <p:cNvSpPr txBox="1"/>
          <p:nvPr>
            <p:ph idx="1" type="subTitle"/>
          </p:nvPr>
        </p:nvSpPr>
        <p:spPr>
          <a:xfrm rot="-120000">
            <a:off x="176386" y="138688"/>
            <a:ext cx="1887322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sp>
        <p:nvSpPr>
          <p:cNvPr id="395" name="Google Shape;395;p41"/>
          <p:cNvSpPr txBox="1"/>
          <p:nvPr/>
        </p:nvSpPr>
        <p:spPr>
          <a:xfrm>
            <a:off x="978442" y="845406"/>
            <a:ext cx="4644435" cy="508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6" name="Google Shape;39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776" y="903771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41"/>
          <p:cNvSpPr txBox="1"/>
          <p:nvPr/>
        </p:nvSpPr>
        <p:spPr>
          <a:xfrm>
            <a:off x="1325968" y="811672"/>
            <a:ext cx="4152590" cy="45195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 partir da descrição da imagem os estudantes poderão realizar a comparação com mais segurança. Espera-se que todos consigam identificar semelhanças e diferenças entre o local de vivência e as comunidades ribeirinhas. 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função da presença de canoas na beira do rio espera-se que os estudantes citem a pesca como uma provável atividade diária. Além disso, podem citar cultivo de plantas (frutas, legumes e verduras) e a criação de animais como galinhas e porcos. As atividades da rotina diária como os cuidados com a casa podem ser citados e devem ser considerados. 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8" name="Google Shape;398;p4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359" r="213" t="0"/>
          <a:stretch/>
        </p:blipFill>
        <p:spPr>
          <a:xfrm>
            <a:off x="5799630" y="820626"/>
            <a:ext cx="5911358" cy="325607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"/>
          <p:cNvSpPr txBox="1"/>
          <p:nvPr/>
        </p:nvSpPr>
        <p:spPr>
          <a:xfrm>
            <a:off x="514350" y="1086459"/>
            <a:ext cx="4875797" cy="48013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OBSERVE A IMAGEM AO LADO E CONVERSE COM A TURMA E O PROFESSOR.</a:t>
            </a:r>
            <a:endParaRPr/>
          </a:p>
          <a:p>
            <a:pPr indent="-360363" lvl="0" marL="36036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2080"/>
              <a:buFont typeface="Lato"/>
              <a:buChar char="●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LUGAR QUE VOCÊ VIVE É PARECIDO COM O LUGAR DA FOTO?</a:t>
            </a:r>
            <a:endParaRPr/>
          </a:p>
          <a:p>
            <a:pPr indent="-360363" lvl="0" marL="36036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2080"/>
              <a:buFont typeface="Lato"/>
              <a:buChar char="●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ATIVIDADES VOCÊ ACHA QUE AS PESSOAS DESTA COMUNIDADE COSTUMAM FAZER TODOS OS DIAS?</a:t>
            </a:r>
            <a:endParaRPr/>
          </a:p>
        </p:txBody>
      </p:sp>
      <p:pic>
        <p:nvPicPr>
          <p:cNvPr id="187" name="Google Shape;18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3984" y="1150627"/>
            <a:ext cx="6246773" cy="46850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10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89" name="Google Shape;189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" name="Google Shape;190;p10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  <p:grpSp>
        <p:nvGrpSpPr>
          <p:cNvPr id="191" name="Google Shape;191;p10"/>
          <p:cNvGrpSpPr/>
          <p:nvPr/>
        </p:nvGrpSpPr>
        <p:grpSpPr>
          <a:xfrm>
            <a:off x="9065950" y="395474"/>
            <a:ext cx="2659795" cy="415517"/>
            <a:chOff x="289560" y="3851596"/>
            <a:chExt cx="2659795" cy="415517"/>
          </a:xfrm>
        </p:grpSpPr>
        <p:sp>
          <p:nvSpPr>
            <p:cNvPr id="192" name="Google Shape;192;p10"/>
            <p:cNvSpPr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HÁBITOS DE DISCUSSÃO</a:t>
              </a:r>
              <a:endParaRPr/>
            </a:p>
          </p:txBody>
        </p:sp>
        <p:pic>
          <p:nvPicPr>
            <p:cNvPr id="193" name="Google Shape;193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2"/>
          <p:cNvSpPr txBox="1"/>
          <p:nvPr>
            <p:ph idx="1" type="subTitle"/>
          </p:nvPr>
        </p:nvSpPr>
        <p:spPr>
          <a:xfrm rot="-120000">
            <a:off x="176386" y="138688"/>
            <a:ext cx="1887322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4</a:t>
            </a:r>
            <a:endParaRPr/>
          </a:p>
        </p:txBody>
      </p:sp>
      <p:sp>
        <p:nvSpPr>
          <p:cNvPr id="404" name="Google Shape;404;p42"/>
          <p:cNvSpPr txBox="1"/>
          <p:nvPr/>
        </p:nvSpPr>
        <p:spPr>
          <a:xfrm>
            <a:off x="1325968" y="817709"/>
            <a:ext cx="4381365" cy="508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espera-se que os estudantes considerem as características das comunidades ribeirinhas e citem  brincadeiras como nadar no rio, corrida de canoa, subir em árvores e outras.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possível também que considerem os próprios gostos pessoais e as próprias vivências para citar brinquedos e brincadeiras do cotidiano onde vivem.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Considere todas as respostas e siga com os próximos slides que apresentam algumas brincadeiras comuns nas comunidades ribeirinhas.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5" name="Google Shape;405;p4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0" l="0" r="0" t="67"/>
          <a:stretch/>
        </p:blipFill>
        <p:spPr>
          <a:xfrm>
            <a:off x="5797204" y="819459"/>
            <a:ext cx="5913784" cy="325724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pic>
        <p:nvPicPr>
          <p:cNvPr id="406" name="Google Shape;406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776" y="889492"/>
            <a:ext cx="692128" cy="719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3"/>
          <p:cNvSpPr txBox="1"/>
          <p:nvPr>
            <p:ph idx="1" type="subTitle"/>
          </p:nvPr>
        </p:nvSpPr>
        <p:spPr>
          <a:xfrm rot="-120000">
            <a:off x="176386" y="138688"/>
            <a:ext cx="1887322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6</a:t>
            </a:r>
            <a:endParaRPr/>
          </a:p>
        </p:txBody>
      </p:sp>
      <p:sp>
        <p:nvSpPr>
          <p:cNvPr id="412" name="Google Shape;412;p43"/>
          <p:cNvSpPr txBox="1"/>
          <p:nvPr/>
        </p:nvSpPr>
        <p:spPr>
          <a:xfrm>
            <a:off x="1325968" y="825870"/>
            <a:ext cx="4464050" cy="4259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convide os estudantes a observarem com atenção a imagem e faça, na lousa, uma breve descrição da mesma. Para orientar o olhar atento pode ser interessante fazer perguntas como alguns exemplos a seguir: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vemos em primeiro plano, bem na frente da imagem? O que vemos ao fundo? Como está o céu? O que há depois da água do rio? Em que parte da imagem estão as moradias? Há canoas na imagem? Onde estão?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partir das respostas dadas pelos estudantes é possível construir um breve texto coletivo com a descrição detalhada da imagem.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3" name="Google Shape;413;p4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940" l="0" r="0" t="271"/>
          <a:stretch/>
        </p:blipFill>
        <p:spPr>
          <a:xfrm>
            <a:off x="5771404" y="800100"/>
            <a:ext cx="5912534" cy="3276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14" name="Google Shape;414;p43"/>
          <p:cNvSpPr txBox="1"/>
          <p:nvPr/>
        </p:nvSpPr>
        <p:spPr>
          <a:xfrm>
            <a:off x="1325968" y="4718583"/>
            <a:ext cx="1039045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Desta forma, estará orientando o olhar dos estudantes para diversos detalhes permitindo que percebam que observar e descrever são etapas importantes no trabalho de leitura de imagens. Ler e interpretar imagens é uma tarefa importante para a construção do conceito de paisagem em Geografia. 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5" name="Google Shape;415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776" y="889492"/>
            <a:ext cx="692128" cy="719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"/>
          <p:cNvSpPr txBox="1"/>
          <p:nvPr/>
        </p:nvSpPr>
        <p:spPr>
          <a:xfrm>
            <a:off x="514350" y="1557760"/>
            <a:ext cx="11196637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60363" lvl="0" marL="3603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80"/>
              <a:buFont typeface="Lato"/>
              <a:buChar char="●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BRINCADEIRAS VOCÊ ACHA QUE AS CRIANÇAS DESTA COMUNIDADE GOSTAM DE BRINCAR?</a:t>
            </a:r>
            <a:endParaRPr/>
          </a:p>
        </p:txBody>
      </p:sp>
      <p:grpSp>
        <p:nvGrpSpPr>
          <p:cNvPr id="199" name="Google Shape;199;p12"/>
          <p:cNvGrpSpPr/>
          <p:nvPr/>
        </p:nvGrpSpPr>
        <p:grpSpPr>
          <a:xfrm>
            <a:off x="9065950" y="395474"/>
            <a:ext cx="2659795" cy="415517"/>
            <a:chOff x="289560" y="3851596"/>
            <a:chExt cx="2659795" cy="415517"/>
          </a:xfrm>
        </p:grpSpPr>
        <p:sp>
          <p:nvSpPr>
            <p:cNvPr id="200" name="Google Shape;200;p12"/>
            <p:cNvSpPr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HÁBITOS DE DISCUSSÃO</a:t>
              </a:r>
              <a:endParaRPr/>
            </a:p>
          </p:txBody>
        </p:sp>
        <p:pic>
          <p:nvPicPr>
            <p:cNvPr id="201" name="Google Shape;201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"/>
          <p:cNvSpPr txBox="1"/>
          <p:nvPr/>
        </p:nvSpPr>
        <p:spPr>
          <a:xfrm>
            <a:off x="6324084" y="1380375"/>
            <a:ext cx="5399829" cy="43088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NESTA AULA, IREMOS APRENDER ALGUMAS BRINCADEIRAS DAS COMUNIDADES RIBEIRINHAS.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MAS, O QUE SÃO COMUNIDADES RIBEIRINHAS?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APRENDER?</a:t>
            </a:r>
            <a:endParaRPr/>
          </a:p>
        </p:txBody>
      </p:sp>
      <p:pic>
        <p:nvPicPr>
          <p:cNvPr id="207" name="Google Shape;20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362" y="910676"/>
            <a:ext cx="5399828" cy="5399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efbe606fc3_0_24"/>
          <p:cNvSpPr txBox="1"/>
          <p:nvPr/>
        </p:nvSpPr>
        <p:spPr>
          <a:xfrm>
            <a:off x="529148" y="873649"/>
            <a:ext cx="9305656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SÃO COMUNIDADES RIBEIRINHAS?</a:t>
            </a:r>
            <a:endParaRPr/>
          </a:p>
        </p:txBody>
      </p:sp>
      <p:sp>
        <p:nvSpPr>
          <p:cNvPr id="213" name="Google Shape;213;g2efbe606fc3_0_24"/>
          <p:cNvSpPr txBox="1"/>
          <p:nvPr/>
        </p:nvSpPr>
        <p:spPr>
          <a:xfrm>
            <a:off x="536124" y="1631127"/>
            <a:ext cx="4731468" cy="3040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COMUNIDADES RIBEIRINHAS SÃO FORMADAS POR UM GRUPO DE PESSOAS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VIVEM PERTO DOS RIOS, POR EXEMPLO, DO RIO AMAZONAS.</a:t>
            </a:r>
            <a:endParaRPr/>
          </a:p>
        </p:txBody>
      </p:sp>
      <p:pic>
        <p:nvPicPr>
          <p:cNvPr id="214" name="Google Shape;214;g2efbe606fc3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8087" y="1517180"/>
            <a:ext cx="6149543" cy="41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g2efbe606fc3_0_24"/>
          <p:cNvSpPr txBox="1"/>
          <p:nvPr/>
        </p:nvSpPr>
        <p:spPr>
          <a:xfrm>
            <a:off x="5532895" y="5706094"/>
            <a:ext cx="6121829" cy="3564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COMUNIDADE RIBEIRINHA – AMAZONAS, BRASIL</a:t>
            </a:r>
            <a:endParaRPr/>
          </a:p>
        </p:txBody>
      </p:sp>
      <p:grpSp>
        <p:nvGrpSpPr>
          <p:cNvPr id="216" name="Google Shape;216;g2efbe606fc3_0_24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217" name="Google Shape;217;g2efbe606fc3_0_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8" name="Google Shape;218;g2efbe606fc3_0_24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1"/>
          <p:cNvSpPr txBox="1"/>
          <p:nvPr/>
        </p:nvSpPr>
        <p:spPr>
          <a:xfrm>
            <a:off x="7058525" y="1676339"/>
            <a:ext cx="4737933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ELAS VIVEM PERTO DA ÁGUA DOS RIOS, GERALMENTE EM CASAS DE MADEIRA, E USAM O RIO PARA PESCAR E BRINCAR. O BARCO É UM IMPORTANTE MEIO DE LOCOMOÇÃO. </a:t>
            </a:r>
            <a:endParaRPr/>
          </a:p>
        </p:txBody>
      </p:sp>
      <p:pic>
        <p:nvPicPr>
          <p:cNvPr id="224" name="Google Shape;22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745" y="1089846"/>
            <a:ext cx="6389494" cy="479212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1"/>
          <p:cNvSpPr txBox="1"/>
          <p:nvPr/>
        </p:nvSpPr>
        <p:spPr>
          <a:xfrm>
            <a:off x="543232" y="5945606"/>
            <a:ext cx="6376987" cy="369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MUNICÍPIO DE CAREIRO – AMAZONAS, BRASIL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2"/>
          <p:cNvSpPr txBox="1"/>
          <p:nvPr/>
        </p:nvSpPr>
        <p:spPr>
          <a:xfrm>
            <a:off x="609220" y="865150"/>
            <a:ext cx="10520866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BRINCADEIRAS NAS COMUNIDADES RIBEIRINHAS</a:t>
            </a:r>
            <a:endParaRPr/>
          </a:p>
        </p:txBody>
      </p:sp>
      <p:sp>
        <p:nvSpPr>
          <p:cNvPr id="231" name="Google Shape;231;p22"/>
          <p:cNvSpPr txBox="1"/>
          <p:nvPr/>
        </p:nvSpPr>
        <p:spPr>
          <a:xfrm>
            <a:off x="514350" y="2484328"/>
            <a:ext cx="4711991" cy="2092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BRINCADEIRAS NAS COMUNIDADES RIBEIRINHAS MOSTRAM A RELAÇÃO DAS PESSOAS COM A NATUREZA.</a:t>
            </a:r>
            <a:endParaRPr/>
          </a:p>
        </p:txBody>
      </p:sp>
      <p:pic>
        <p:nvPicPr>
          <p:cNvPr descr="Uma imagem contendo ao ar livre, água, luz, por do sol&#10;&#10;O conteúdo gerado por IA pode estar incorreto." id="232" name="Google Shape;23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7815" y="1794521"/>
            <a:ext cx="6266396" cy="4177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"/>
          <p:cNvSpPr txBox="1"/>
          <p:nvPr/>
        </p:nvSpPr>
        <p:spPr>
          <a:xfrm>
            <a:off x="667271" y="884198"/>
            <a:ext cx="9221913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EXEMPLOS DE BRINCADEIRAS RIBEIRINHAS</a:t>
            </a:r>
            <a:endParaRPr/>
          </a:p>
        </p:txBody>
      </p:sp>
      <p:graphicFrame>
        <p:nvGraphicFramePr>
          <p:cNvPr id="238" name="Google Shape;238;p23"/>
          <p:cNvGraphicFramePr/>
          <p:nvPr/>
        </p:nvGraphicFramePr>
        <p:xfrm>
          <a:off x="667272" y="16962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{F5089B59-4246-4ED2-982E-9375A83A0F02}</a:tableStyleId>
              </a:tblPr>
              <a:tblGrid>
                <a:gridCol w="3618100"/>
                <a:gridCol w="7236175"/>
              </a:tblGrid>
              <a:tr h="52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cap="none" strike="noStrike">
                          <a:solidFill>
                            <a:schemeClr val="dk1"/>
                          </a:solidFill>
                        </a:rPr>
                        <a:t>FUTEBOL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062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pt-BR" sz="2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ESPORTE MAIS POPULAR DO</a:t>
                      </a:r>
                      <a:br>
                        <a:rPr lang="pt-BR" sz="2600" u="none" cap="none" strike="noStrike"/>
                      </a:br>
                      <a:r>
                        <a:rPr b="0" i="0" lang="pt-BR" sz="2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MUNDO TAMBÉM É UM DOS PREFERIDOS DAS CRIANÇAS RIBEIRINHAS.</a:t>
                      </a:r>
                      <a:endParaRPr sz="26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</a:tr>
            </a:tbl>
          </a:graphicData>
        </a:graphic>
      </p:graphicFrame>
      <p:pic>
        <p:nvPicPr>
          <p:cNvPr id="239" name="Google Shape;23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8671" y="1818846"/>
            <a:ext cx="6406239" cy="4270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ist Geo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Heloisa Marques Viegas da Silva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