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  <p:sldId id="346" r:id="rId97"/>
    <p:sldId id="347" r:id="rId98"/>
    <p:sldId id="348" r:id="rId99"/>
    <p:sldId id="349" r:id="rId100"/>
    <p:sldId id="350" r:id="rId101"/>
    <p:sldId id="351" r:id="rId102"/>
    <p:sldId id="352" r:id="rId103"/>
    <p:sldId id="353" r:id="rId104"/>
    <p:sldId id="354" r:id="rId105"/>
    <p:sldId id="355" r:id="rId106"/>
    <p:sldId id="356" r:id="rId107"/>
    <p:sldId id="357" r:id="rId108"/>
    <p:sldId id="358" r:id="rId109"/>
  </p:sldIdLst>
  <p:sldSz cy="7199300" cx="12798425"/>
  <p:notesSz cx="6858000" cy="9144000"/>
  <p:embeddedFontLst>
    <p:embeddedFont>
      <p:font typeface="Arial Narrow"/>
      <p:regular r:id="rId110"/>
      <p:bold r:id="rId111"/>
      <p:italic r:id="rId112"/>
      <p:boldItalic r:id="rId113"/>
    </p:embeddedFont>
    <p:embeddedFont>
      <p:font typeface="Helvetica Neue"/>
      <p:regular r:id="rId114"/>
      <p:bold r:id="rId115"/>
      <p:italic r:id="rId116"/>
      <p:boldItalic r:id="rId117"/>
    </p:embeddedFont>
    <p:embeddedFont>
      <p:font typeface="Open Sans"/>
      <p:regular r:id="rId118"/>
      <p:bold r:id="rId119"/>
      <p:italic r:id="rId120"/>
      <p:boldItalic r:id="rId1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268">
          <p15:clr>
            <a:srgbClr val="A4A3A4"/>
          </p15:clr>
        </p15:guide>
        <p15:guide id="2" pos="175">
          <p15:clr>
            <a:srgbClr val="A4A3A4"/>
          </p15:clr>
        </p15:guide>
      </p15:sldGuideLst>
    </p:ext>
    <p:ext uri="GoogleSlidesCustomDataVersion2">
      <go:slidesCustomData xmlns:go="http://customooxmlschemas.google.com/" r:id="rId122" roundtripDataSignature="AMtx7mgLXk9ULQ3cLEVD9flXt5yqsT/aB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D57577C-9668-4087-B058-651277799B8C}">
  <a:tblStyle styleId="{3D57577C-9668-4087-B058-651277799B8C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268" orient="horz"/>
        <p:guide pos="175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07" Type="http://schemas.openxmlformats.org/officeDocument/2006/relationships/slide" Target="slides/slide101.xml"/><Relationship Id="rId106" Type="http://schemas.openxmlformats.org/officeDocument/2006/relationships/slide" Target="slides/slide100.xml"/><Relationship Id="rId105" Type="http://schemas.openxmlformats.org/officeDocument/2006/relationships/slide" Target="slides/slide99.xml"/><Relationship Id="rId104" Type="http://schemas.openxmlformats.org/officeDocument/2006/relationships/slide" Target="slides/slide98.xml"/><Relationship Id="rId109" Type="http://schemas.openxmlformats.org/officeDocument/2006/relationships/slide" Target="slides/slide103.xml"/><Relationship Id="rId108" Type="http://schemas.openxmlformats.org/officeDocument/2006/relationships/slide" Target="slides/slide102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103" Type="http://schemas.openxmlformats.org/officeDocument/2006/relationships/slide" Target="slides/slide97.xml"/><Relationship Id="rId102" Type="http://schemas.openxmlformats.org/officeDocument/2006/relationships/slide" Target="slides/slide96.xml"/><Relationship Id="rId101" Type="http://schemas.openxmlformats.org/officeDocument/2006/relationships/slide" Target="slides/slide95.xml"/><Relationship Id="rId100" Type="http://schemas.openxmlformats.org/officeDocument/2006/relationships/slide" Target="slides/slide94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121" Type="http://schemas.openxmlformats.org/officeDocument/2006/relationships/font" Target="fonts/OpenSans-boldItalic.fntdata"/><Relationship Id="rId25" Type="http://schemas.openxmlformats.org/officeDocument/2006/relationships/slide" Target="slides/slide19.xml"/><Relationship Id="rId120" Type="http://schemas.openxmlformats.org/officeDocument/2006/relationships/font" Target="fonts/OpenSans-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122" Type="http://customschemas.google.com/relationships/presentationmetadata" Target="metadata"/><Relationship Id="rId95" Type="http://schemas.openxmlformats.org/officeDocument/2006/relationships/slide" Target="slides/slide89.xml"/><Relationship Id="rId94" Type="http://schemas.openxmlformats.org/officeDocument/2006/relationships/slide" Target="slides/slide88.xml"/><Relationship Id="rId97" Type="http://schemas.openxmlformats.org/officeDocument/2006/relationships/slide" Target="slides/slide91.xml"/><Relationship Id="rId96" Type="http://schemas.openxmlformats.org/officeDocument/2006/relationships/slide" Target="slides/slide90.xml"/><Relationship Id="rId11" Type="http://schemas.openxmlformats.org/officeDocument/2006/relationships/slide" Target="slides/slide5.xml"/><Relationship Id="rId99" Type="http://schemas.openxmlformats.org/officeDocument/2006/relationships/slide" Target="slides/slide93.xml"/><Relationship Id="rId10" Type="http://schemas.openxmlformats.org/officeDocument/2006/relationships/slide" Target="slides/slide4.xml"/><Relationship Id="rId98" Type="http://schemas.openxmlformats.org/officeDocument/2006/relationships/slide" Target="slides/slide92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91" Type="http://schemas.openxmlformats.org/officeDocument/2006/relationships/slide" Target="slides/slide85.xml"/><Relationship Id="rId90" Type="http://schemas.openxmlformats.org/officeDocument/2006/relationships/slide" Target="slides/slide84.xml"/><Relationship Id="rId93" Type="http://schemas.openxmlformats.org/officeDocument/2006/relationships/slide" Target="slides/slide87.xml"/><Relationship Id="rId92" Type="http://schemas.openxmlformats.org/officeDocument/2006/relationships/slide" Target="slides/slide86.xml"/><Relationship Id="rId118" Type="http://schemas.openxmlformats.org/officeDocument/2006/relationships/font" Target="fonts/OpenSans-regular.fntdata"/><Relationship Id="rId117" Type="http://schemas.openxmlformats.org/officeDocument/2006/relationships/font" Target="fonts/HelveticaNeue-boldItalic.fntdata"/><Relationship Id="rId116" Type="http://schemas.openxmlformats.org/officeDocument/2006/relationships/font" Target="fonts/HelveticaNeue-italic.fntdata"/><Relationship Id="rId115" Type="http://schemas.openxmlformats.org/officeDocument/2006/relationships/font" Target="fonts/HelveticaNeue-bold.fntdata"/><Relationship Id="rId119" Type="http://schemas.openxmlformats.org/officeDocument/2006/relationships/font" Target="fonts/OpenSans-bold.fntdata"/><Relationship Id="rId15" Type="http://schemas.openxmlformats.org/officeDocument/2006/relationships/slide" Target="slides/slide9.xml"/><Relationship Id="rId110" Type="http://schemas.openxmlformats.org/officeDocument/2006/relationships/font" Target="fonts/ArialNarrow-regular.fntdata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14" Type="http://schemas.openxmlformats.org/officeDocument/2006/relationships/font" Target="fonts/HelveticaNeue-regular.fntdata"/><Relationship Id="rId18" Type="http://schemas.openxmlformats.org/officeDocument/2006/relationships/slide" Target="slides/slide12.xml"/><Relationship Id="rId113" Type="http://schemas.openxmlformats.org/officeDocument/2006/relationships/font" Target="fonts/ArialNarrow-boldItalic.fntdata"/><Relationship Id="rId112" Type="http://schemas.openxmlformats.org/officeDocument/2006/relationships/font" Target="fonts/ArialNarrow-italic.fntdata"/><Relationship Id="rId111" Type="http://schemas.openxmlformats.org/officeDocument/2006/relationships/font" Target="fonts/ArialNarrow-bold.fntdata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86" Type="http://schemas.openxmlformats.org/officeDocument/2006/relationships/slide" Target="slides/slide80.xml"/><Relationship Id="rId85" Type="http://schemas.openxmlformats.org/officeDocument/2006/relationships/slide" Target="slides/slide79.xml"/><Relationship Id="rId88" Type="http://schemas.openxmlformats.org/officeDocument/2006/relationships/slide" Target="slides/slide82.xml"/><Relationship Id="rId87" Type="http://schemas.openxmlformats.org/officeDocument/2006/relationships/slide" Target="slides/slide81.xml"/><Relationship Id="rId89" Type="http://schemas.openxmlformats.org/officeDocument/2006/relationships/slide" Target="slides/slide83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69" Type="http://schemas.openxmlformats.org/officeDocument/2006/relationships/slide" Target="slides/slide6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9" Type="http://schemas.openxmlformats.org/officeDocument/2006/relationships/slide" Target="slides/slide53.xml"/><Relationship Id="rId58" Type="http://schemas.openxmlformats.org/officeDocument/2006/relationships/slide" Target="slides/slide5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zh-TW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6" name="Google Shape;16;p1:notes"/>
          <p:cNvSpPr/>
          <p:nvPr>
            <p:ph idx="2" type="sldImg"/>
          </p:nvPr>
        </p:nvSpPr>
        <p:spPr>
          <a:xfrm>
            <a:off x="90488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" name="Google Shape;17;p1:notes"/>
          <p:cNvSpPr txBox="1"/>
          <p:nvPr>
            <p:ph idx="1" type="body"/>
          </p:nvPr>
        </p:nvSpPr>
        <p:spPr>
          <a:xfrm>
            <a:off x="906463" y="4714875"/>
            <a:ext cx="4984750" cy="4467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269875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將投影片內容以文字說明：1.模具（Mold</a:t>
            </a:r>
            <a:r>
              <a:rPr lang="zh-TW" sz="1800">
                <a:latin typeface="Arial"/>
                <a:ea typeface="Arial"/>
                <a:cs typeface="Arial"/>
                <a:sym typeface="Arial"/>
              </a:rPr>
              <a:t>）</a:t>
            </a:r>
            <a:r>
              <a:rPr lang="zh-TW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原理、2.製作手法、3.檢查展示、4.學習方向、5.模具實務，為課程注入準備並</a:t>
            </a:r>
            <a:r>
              <a:rPr lang="zh-TW" sz="1800">
                <a:latin typeface="Arial"/>
                <a:ea typeface="Arial"/>
                <a:cs typeface="Arial"/>
                <a:sym typeface="Arial"/>
              </a:rPr>
              <a:t>導入製程管理</a:t>
            </a:r>
            <a:r>
              <a:rPr lang="zh-TW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269875" lvl="0" marL="0" rtl="0" algn="just">
              <a:lnSpc>
                <a:spcPct val="91666"/>
              </a:lnSpc>
              <a:spcBef>
                <a:spcPts val="280"/>
              </a:spcBef>
              <a:spcAft>
                <a:spcPts val="0"/>
              </a:spcAft>
              <a:buNone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模具為標準版（Standard）內建模組，適用所有對象：1.RD驗證開模可行性、2.模具業製作模具系統。能在短時間把模穴產生，就能預期能不能開模，排除來回設計加工修改，事先確定模型是否可開模，避免到了製造端發生無法開模情形。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269875" lvl="0" marL="0" rtl="0" algn="just">
              <a:lnSpc>
                <a:spcPct val="91666"/>
              </a:lnSpc>
              <a:spcBef>
                <a:spcPts val="280"/>
              </a:spcBef>
              <a:spcAft>
                <a:spcPts val="0"/>
              </a:spcAft>
              <a:buNone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模具屬後處理階段，破除模具很難迷失，模具=精密，是高階普世價值也是成就捷徑，以4大天王來說，一般人以為模具最難，反而模具最好上手。在大家都會SolidWorks，以及也藉要求精通SolidWorks局勢下，你不能不會模具。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269875" lvl="0" marL="0" rtl="0" algn="just">
              <a:lnSpc>
                <a:spcPct val="91666"/>
              </a:lnSpc>
              <a:spcBef>
                <a:spcPts val="280"/>
              </a:spcBef>
              <a:spcAft>
                <a:spcPts val="0"/>
              </a:spcAft>
              <a:buNone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模具重點在模具分割手法，書中準備有許多模具讓你拆個夠。本書是集錦無法詳盡介紹細節，例如：分模面曲率、模具檢查、拔模問題...等，就等模具專書或未來改版和各位說明。模具適用實體不支援曲面，應證實體為主觀念。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0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9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0:notes"/>
          <p:cNvSpPr txBox="1"/>
          <p:nvPr/>
        </p:nvSpPr>
        <p:spPr>
          <a:xfrm>
            <a:off x="0" y="9430306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1" name="Google Shape;1131;p100:notes"/>
          <p:cNvSpPr/>
          <p:nvPr>
            <p:ph idx="2" type="sldImg"/>
          </p:nvPr>
        </p:nvSpPr>
        <p:spPr>
          <a:xfrm>
            <a:off x="92075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32" name="Google Shape;1132;p10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zh-TW">
                <a:latin typeface="Arial"/>
                <a:ea typeface="Arial"/>
                <a:cs typeface="Arial"/>
                <a:sym typeface="Arial"/>
              </a:rPr>
              <a:t>The CNC data-sets are finally generated by the milling machine operators or remain with the techinicians depending on the lesson plan.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3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10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5" name="Google Shape;1145;p101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0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10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2" name="Google Shape;1152;p102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9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10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1" name="Google Shape;1161;p103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" name="Google Shape;137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269875" lvl="0" marL="0" rtl="0" algn="just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    機構設計過程難免細節沒注意，最短時間將模型分模，找到無法分模原因，寧可發包前找到問題，而非事後模具有問題才在釐清責任。</a:t>
            </a:r>
            <a:endParaRPr/>
          </a:p>
          <a:p>
            <a:pPr indent="0" lvl="0" marL="0" rtl="0" algn="l">
              <a:spcBef>
                <a:spcPts val="140"/>
              </a:spcBef>
              <a:spcAft>
                <a:spcPts val="0"/>
              </a:spcAft>
              <a:buNone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    讓你有辦法</a:t>
            </a:r>
            <a:r>
              <a:rPr lang="zh-TW" sz="1800"/>
              <a:t>30</a:t>
            </a:r>
            <a:r>
              <a:rPr lang="zh-TW" sz="1800">
                <a:latin typeface="Arial"/>
                <a:ea typeface="Arial"/>
                <a:cs typeface="Arial"/>
                <a:sym typeface="Arial"/>
              </a:rPr>
              <a:t>分鐘內完成，例如：攪拌機有</a:t>
            </a:r>
            <a:r>
              <a:rPr lang="zh-TW" sz="1800"/>
              <a:t>4</a:t>
            </a:r>
            <a:r>
              <a:rPr lang="zh-TW" sz="1800">
                <a:latin typeface="Arial"/>
                <a:ea typeface="Arial"/>
                <a:cs typeface="Arial"/>
                <a:sym typeface="Arial"/>
              </a:rPr>
              <a:t>件要分模，至少要分到這樣程度：</a:t>
            </a:r>
            <a:r>
              <a:rPr lang="zh-TW" sz="1800"/>
              <a:t>1.</a:t>
            </a:r>
            <a:r>
              <a:rPr lang="zh-TW" sz="1800">
                <a:latin typeface="Arial"/>
                <a:ea typeface="Arial"/>
                <a:cs typeface="Arial"/>
                <a:sym typeface="Arial"/>
              </a:rPr>
              <a:t>上下模🡪再來更進階</a:t>
            </a:r>
            <a:r>
              <a:rPr lang="zh-TW" sz="1800"/>
              <a:t>2.</a:t>
            </a:r>
            <a:r>
              <a:rPr lang="zh-TW" sz="1800">
                <a:latin typeface="Arial"/>
                <a:ea typeface="Arial"/>
                <a:cs typeface="Arial"/>
                <a:sym typeface="Arial"/>
              </a:rPr>
              <a:t>側滑塊🡪3.下頂針。</a:t>
            </a:r>
            <a:endParaRPr/>
          </a:p>
        </p:txBody>
      </p:sp>
      <p:sp>
        <p:nvSpPr>
          <p:cNvPr id="138" name="Google Shape;138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2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3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4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    模穴再加頂針、滑塊，確認是否影響機構位置，適合進階者，下圖左。</a:t>
            </a:r>
            <a:endParaRPr/>
          </a:p>
        </p:txBody>
      </p:sp>
      <p:sp>
        <p:nvSpPr>
          <p:cNvPr id="175" name="Google Shape;175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5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6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7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2" name="Google Shape;202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269875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大郎常舉這故事，將模型10分鐘分模🡪3D列印塑膠模穴🡪自行澆鑄打樣，成本就當作是0。確認無誤後再把3D模型外包加工為金屬模穴，只要9000。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4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以往把模型加工為金屬模穴，抱歉要</a:t>
            </a:r>
            <a:r>
              <a:rPr lang="zh-TW" sz="1800">
                <a:solidFill>
                  <a:srgbClr val="000000"/>
                </a:solidFill>
              </a:rPr>
              <a:t>4</a:t>
            </a:r>
            <a:r>
              <a:rPr lang="zh-TW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萬，這之間為何價差這麼大，包含對方幫你產生模穴的設計費，都是</a:t>
            </a:r>
            <a:r>
              <a:rPr lang="zh-TW" sz="1800">
                <a:solidFill>
                  <a:srgbClr val="000000"/>
                </a:solidFill>
              </a:rPr>
              <a:t>3D</a:t>
            </a:r>
            <a:r>
              <a:rPr lang="zh-TW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列印讓想法改變。</a:t>
            </a:r>
            <a:endParaRPr/>
          </a:p>
        </p:txBody>
      </p:sp>
      <p:sp>
        <p:nvSpPr>
          <p:cNvPr id="203" name="Google Shape;203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12" name="Google Shape;212;p18:notes"/>
          <p:cNvSpPr/>
          <p:nvPr>
            <p:ph idx="2" type="sldImg"/>
          </p:nvPr>
        </p:nvSpPr>
        <p:spPr>
          <a:xfrm>
            <a:off x="138113" y="757238"/>
            <a:ext cx="6580187" cy="37020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3" name="Google Shape;213;p18:notes"/>
          <p:cNvSpPr txBox="1"/>
          <p:nvPr>
            <p:ph idx="1" type="body"/>
          </p:nvPr>
        </p:nvSpPr>
        <p:spPr>
          <a:xfrm>
            <a:off x="874713" y="4711700"/>
            <a:ext cx="5032375" cy="44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269875" lvl="0" marL="0" rtl="0" algn="just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latin typeface="PMingLiu"/>
                <a:ea typeface="PMingLiu"/>
                <a:cs typeface="PMingLiu"/>
                <a:sym typeface="PMingLiu"/>
              </a:rPr>
              <a:t>    2個地方取得鈑金：1.工具列標籤上右鍵🡪模具、2.插入🡪模具，下圖左。模具指令不多，強調多本體應用，指令會和曲面指令搭配。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40"/>
              </a:spcBef>
              <a:spcAft>
                <a:spcPts val="0"/>
              </a:spcAft>
              <a:buNone/>
            </a:pPr>
            <a:r>
              <a:rPr lang="zh-TW" sz="1800">
                <a:latin typeface="PMingLiu"/>
                <a:ea typeface="PMingLiu"/>
                <a:cs typeface="PMingLiu"/>
                <a:sym typeface="PMingLiu"/>
              </a:rPr>
              <a:t>    常用5個指令依序：1.分模線</a:t>
            </a:r>
            <a:r>
              <a:rPr lang="zh-TW" sz="18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1800">
                <a:latin typeface="PMingLiu"/>
                <a:ea typeface="PMingLiu"/>
                <a:cs typeface="PMingLiu"/>
                <a:sym typeface="PMingLiu"/>
              </a:rPr>
              <a:t>、2.分模面</a:t>
            </a:r>
            <a:r>
              <a:rPr lang="zh-TW" sz="18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1800">
                <a:latin typeface="PMingLiu"/>
                <a:ea typeface="PMingLiu"/>
                <a:cs typeface="PMingLiu"/>
                <a:sym typeface="PMingLiu"/>
              </a:rPr>
              <a:t>、3.封閉曲面</a:t>
            </a:r>
            <a:r>
              <a:rPr lang="zh-TW" sz="18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1800">
                <a:latin typeface="PMingLiu"/>
                <a:ea typeface="PMingLiu"/>
                <a:cs typeface="PMingLiu"/>
                <a:sym typeface="PMingLiu"/>
              </a:rPr>
              <a:t>、4.模具分割</a:t>
            </a:r>
            <a:r>
              <a:rPr lang="zh-TW" sz="18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1800">
                <a:latin typeface="PMingLiu"/>
                <a:ea typeface="PMingLiu"/>
                <a:cs typeface="PMingLiu"/>
                <a:sym typeface="PMingLiu"/>
              </a:rPr>
              <a:t>、5.側滑塊</a:t>
            </a:r>
            <a:r>
              <a:rPr lang="zh-TW" sz="18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1800">
                <a:latin typeface="PMingLiu"/>
                <a:ea typeface="PMingLiu"/>
                <a:cs typeface="PMingLiu"/>
                <a:sym typeface="PMingLiu"/>
              </a:rPr>
              <a:t>，這些也是模具術語。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25" name="Google Shape;225;p19:notes"/>
          <p:cNvSpPr/>
          <p:nvPr>
            <p:ph idx="2" type="sldImg"/>
          </p:nvPr>
        </p:nvSpPr>
        <p:spPr>
          <a:xfrm>
            <a:off x="138113" y="757238"/>
            <a:ext cx="6580187" cy="37020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6" name="Google Shape;226;p19:notes"/>
          <p:cNvSpPr txBox="1"/>
          <p:nvPr>
            <p:ph idx="1" type="body"/>
          </p:nvPr>
        </p:nvSpPr>
        <p:spPr>
          <a:xfrm>
            <a:off x="874713" y="4711700"/>
            <a:ext cx="5032375" cy="44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latin typeface="PMingLiu"/>
                <a:ea typeface="PMingLiu"/>
                <a:cs typeface="PMingLiu"/>
                <a:sym typeface="PMingLiu"/>
              </a:rPr>
              <a:t>      看起來工具列好像很多指令，SW把模具分析和進階特徵加到模具工具列來，讓你看起來工具列有很多指令。常用指令其實和熔接一樣常用就那幾個（只有後面6項），學習上比鈑金和曲面容易多了，下圖右。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" name="Google Shape;27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269875" lvl="0" marL="0" rtl="0" algn="just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學習模具為你帶來的改變，特別是可製造驗證。</a:t>
            </a:r>
            <a:endParaRPr/>
          </a:p>
          <a:p>
            <a:pPr indent="269875" lvl="0" marL="0" rtl="0" algn="just">
              <a:lnSpc>
                <a:spcPct val="91666"/>
              </a:lnSpc>
              <a:spcBef>
                <a:spcPts val="280"/>
              </a:spcBef>
              <a:spcAft>
                <a:spcPts val="0"/>
              </a:spcAft>
              <a:buNone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。懂得操作模具指令與加工術語連結，知道加工廠要什麼</a:t>
            </a:r>
            <a:endParaRPr/>
          </a:p>
          <a:p>
            <a:pPr indent="269875" lvl="0" marL="0" rtl="0" algn="just">
              <a:lnSpc>
                <a:spcPct val="91666"/>
              </a:lnSpc>
              <a:spcBef>
                <a:spcPts val="280"/>
              </a:spcBef>
              <a:spcAft>
                <a:spcPts val="0"/>
              </a:spcAft>
              <a:buNone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。學習模具製作手法，與工廠實務製造驗證與製程連結</a:t>
            </a:r>
            <a:endParaRPr/>
          </a:p>
          <a:p>
            <a:pPr indent="269875" lvl="0" marL="0" rtl="0" algn="just">
              <a:lnSpc>
                <a:spcPct val="91666"/>
              </a:lnSpc>
              <a:spcBef>
                <a:spcPts val="280"/>
              </a:spcBef>
              <a:spcAft>
                <a:spcPts val="0"/>
              </a:spcAft>
              <a:buNone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。業界渴望模具人才，只要將軟體操作程度提升，就能達到模具作業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1640"/>
              </a:spcBef>
              <a:spcAft>
                <a:spcPts val="0"/>
              </a:spcAft>
              <a:buNone/>
            </a:pPr>
            <a:r>
              <a:rPr b="1" lang="zh-TW" sz="1800">
                <a:latin typeface="Arial"/>
                <a:ea typeface="Arial"/>
                <a:cs typeface="Arial"/>
                <a:sym typeface="Arial"/>
              </a:rPr>
              <a:t>61-0-8 效益故事</a:t>
            </a:r>
            <a:endParaRPr/>
          </a:p>
          <a:p>
            <a:pPr indent="269875" lvl="0" marL="0" rtl="0" algn="just">
              <a:lnSpc>
                <a:spcPct val="91666"/>
              </a:lnSpc>
              <a:spcBef>
                <a:spcPts val="740"/>
              </a:spcBef>
              <a:spcAft>
                <a:spcPts val="0"/>
              </a:spcAft>
              <a:buNone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    這是真實案例，原本底座加工製造，每月需求60片，1片約120圓。上完本課程試想開模看看，自行完成模穴，廠商吸收模具費（業界行規），庫存廠商準備(不必一次下大量，通常會要求下大量)，這些改變不影響公司運作，反倒是降低成本提升品質。</a:t>
            </a:r>
            <a:endParaRPr/>
          </a:p>
          <a:p>
            <a:pPr indent="269875" lvl="0" marL="0" rtl="0" algn="just">
              <a:lnSpc>
                <a:spcPct val="91666"/>
              </a:lnSpc>
              <a:spcBef>
                <a:spcPts val="280"/>
              </a:spcBef>
              <a:spcAft>
                <a:spcPts val="0"/>
              </a:spcAft>
              <a:buNone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     一面倒作業獲得全公司支持，也開始想到很多事情用模具思維。只要一面倒優勢，反而是吸引提議，經幾次作業下來，全公司依賴SW。</a:t>
            </a:r>
            <a:endParaRPr/>
          </a:p>
          <a:p>
            <a:pPr indent="0" lvl="0" marL="0" rtl="0" algn="l">
              <a:spcBef>
                <a:spcPts val="1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48" name="Google Shape;248;p20:notes"/>
          <p:cNvSpPr/>
          <p:nvPr>
            <p:ph idx="2" type="sldImg"/>
          </p:nvPr>
        </p:nvSpPr>
        <p:spPr>
          <a:xfrm>
            <a:off x="138113" y="757238"/>
            <a:ext cx="6580187" cy="37020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9" name="Google Shape;249;p20:notes"/>
          <p:cNvSpPr txBox="1"/>
          <p:nvPr>
            <p:ph idx="1" type="body"/>
          </p:nvPr>
        </p:nvSpPr>
        <p:spPr>
          <a:xfrm>
            <a:off x="874713" y="4711700"/>
            <a:ext cx="5032375" cy="44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由左至右</a:t>
            </a:r>
            <a:r>
              <a:rPr lang="zh-TW" sz="1800"/>
              <a:t>4</a:t>
            </a:r>
            <a:r>
              <a:rPr lang="zh-TW" sz="1800">
                <a:latin typeface="Arial"/>
                <a:ea typeface="Arial"/>
                <a:cs typeface="Arial"/>
                <a:sym typeface="Arial"/>
              </a:rPr>
              <a:t>大區段：</a:t>
            </a:r>
            <a:r>
              <a:rPr lang="zh-TW" sz="1800"/>
              <a:t>1.</a:t>
            </a:r>
            <a:r>
              <a:rPr lang="zh-TW" sz="1800">
                <a:latin typeface="Arial"/>
                <a:ea typeface="Arial"/>
                <a:cs typeface="Arial"/>
                <a:sym typeface="Arial"/>
              </a:rPr>
              <a:t>曲面、</a:t>
            </a:r>
            <a:r>
              <a:rPr lang="zh-TW" sz="1800"/>
              <a:t>2.</a:t>
            </a:r>
            <a:r>
              <a:rPr lang="zh-TW" sz="1800">
                <a:latin typeface="Arial"/>
                <a:ea typeface="Arial"/>
                <a:cs typeface="Arial"/>
                <a:sym typeface="Arial"/>
              </a:rPr>
              <a:t>分析、</a:t>
            </a:r>
            <a:r>
              <a:rPr lang="zh-TW" sz="1800"/>
              <a:t>3.</a:t>
            </a:r>
            <a:r>
              <a:rPr lang="zh-TW" sz="1800">
                <a:latin typeface="Arial"/>
                <a:ea typeface="Arial"/>
                <a:cs typeface="Arial"/>
                <a:sym typeface="Arial"/>
              </a:rPr>
              <a:t>工具、</a:t>
            </a:r>
            <a:r>
              <a:rPr lang="zh-TW" sz="1800"/>
              <a:t>4.</a:t>
            </a:r>
            <a:r>
              <a:rPr lang="zh-TW" sz="1800">
                <a:latin typeface="Arial"/>
                <a:ea typeface="Arial"/>
                <a:cs typeface="Arial"/>
                <a:sym typeface="Arial"/>
              </a:rPr>
              <a:t>模具工具。分類不是很好，分析應該要在後面。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81" name="Google Shape;281;p21:notes"/>
          <p:cNvSpPr/>
          <p:nvPr>
            <p:ph idx="2" type="sldImg"/>
          </p:nvPr>
        </p:nvSpPr>
        <p:spPr>
          <a:xfrm>
            <a:off x="138113" y="757238"/>
            <a:ext cx="6580187" cy="37020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2" name="Google Shape;282;p21:notes"/>
          <p:cNvSpPr txBox="1"/>
          <p:nvPr>
            <p:ph idx="1" type="body"/>
          </p:nvPr>
        </p:nvSpPr>
        <p:spPr>
          <a:xfrm>
            <a:off x="874713" y="4711700"/>
            <a:ext cx="5032375" cy="44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由左至右</a:t>
            </a:r>
            <a:r>
              <a:rPr lang="zh-TW" sz="1800"/>
              <a:t>4</a:t>
            </a:r>
            <a:r>
              <a:rPr lang="zh-TW" sz="1800">
                <a:latin typeface="Arial"/>
                <a:ea typeface="Arial"/>
                <a:cs typeface="Arial"/>
                <a:sym typeface="Arial"/>
              </a:rPr>
              <a:t>大區段：</a:t>
            </a:r>
            <a:r>
              <a:rPr lang="zh-TW" sz="1800"/>
              <a:t>1.</a:t>
            </a:r>
            <a:r>
              <a:rPr lang="zh-TW" sz="1800">
                <a:latin typeface="Arial"/>
                <a:ea typeface="Arial"/>
                <a:cs typeface="Arial"/>
                <a:sym typeface="Arial"/>
              </a:rPr>
              <a:t>曲面、</a:t>
            </a:r>
            <a:r>
              <a:rPr lang="zh-TW" sz="1800"/>
              <a:t>2.</a:t>
            </a:r>
            <a:r>
              <a:rPr lang="zh-TW" sz="1800">
                <a:latin typeface="Arial"/>
                <a:ea typeface="Arial"/>
                <a:cs typeface="Arial"/>
                <a:sym typeface="Arial"/>
              </a:rPr>
              <a:t>分析、</a:t>
            </a:r>
            <a:r>
              <a:rPr lang="zh-TW" sz="1800"/>
              <a:t>3.</a:t>
            </a:r>
            <a:r>
              <a:rPr lang="zh-TW" sz="1800">
                <a:latin typeface="Arial"/>
                <a:ea typeface="Arial"/>
                <a:cs typeface="Arial"/>
                <a:sym typeface="Arial"/>
              </a:rPr>
              <a:t>工具、</a:t>
            </a:r>
            <a:r>
              <a:rPr lang="zh-TW" sz="1800"/>
              <a:t>4.</a:t>
            </a:r>
            <a:r>
              <a:rPr lang="zh-TW" sz="1800">
                <a:latin typeface="Arial"/>
                <a:ea typeface="Arial"/>
                <a:cs typeface="Arial"/>
                <a:sym typeface="Arial"/>
              </a:rPr>
              <a:t>模具工具。分類不是很好，分析應該要在後面。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2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3" name="Google Shape;293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    一定常聽到</a:t>
            </a:r>
            <a:r>
              <a:rPr lang="zh-TW" sz="1800"/>
              <a:t>OO</a:t>
            </a:r>
            <a:r>
              <a:rPr lang="zh-TW" sz="1800">
                <a:latin typeface="Arial"/>
                <a:ea typeface="Arial"/>
                <a:cs typeface="Arial"/>
                <a:sym typeface="Arial"/>
              </a:rPr>
              <a:t>模具，例如：塑膠模具、金屬模具、脫蠟模具、射出模具</a:t>
            </a:r>
            <a:r>
              <a:rPr lang="zh-TW" sz="1800"/>
              <a:t>...</a:t>
            </a:r>
            <a:r>
              <a:rPr lang="zh-TW" sz="1800">
                <a:latin typeface="Arial"/>
                <a:ea typeface="Arial"/>
                <a:cs typeface="Arial"/>
                <a:sym typeface="Arial"/>
              </a:rPr>
              <a:t>等，這些和材質、製程有關，本節簡單說明。</a:t>
            </a:r>
            <a:endParaRPr/>
          </a:p>
        </p:txBody>
      </p:sp>
      <p:sp>
        <p:nvSpPr>
          <p:cNvPr id="294" name="Google Shape;294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3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3" name="Google Shape;303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    以產生的材質分類，例如：塑膠模、金屬模、紙模。</a:t>
            </a:r>
            <a:endParaRPr/>
          </a:p>
        </p:txBody>
      </p:sp>
      <p:sp>
        <p:nvSpPr>
          <p:cNvPr id="304" name="Google Shape;304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4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4" name="Google Shape;314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    模座（</a:t>
            </a:r>
            <a:r>
              <a:rPr lang="zh-TW" sz="1800"/>
              <a:t>Plate</a:t>
            </a:r>
            <a:r>
              <a:rPr lang="zh-TW" sz="1800">
                <a:latin typeface="Arial"/>
                <a:ea typeface="Arial"/>
                <a:cs typeface="Arial"/>
                <a:sym typeface="Arial"/>
              </a:rPr>
              <a:t>）為模具本體，模座材質與使用速度、壽命、硬度、化學性質</a:t>
            </a:r>
            <a:r>
              <a:rPr lang="zh-TW" sz="1800"/>
              <a:t>...</a:t>
            </a:r>
            <a:r>
              <a:rPr lang="zh-TW" sz="1800">
                <a:latin typeface="Arial"/>
                <a:ea typeface="Arial"/>
                <a:cs typeface="Arial"/>
                <a:sym typeface="Arial"/>
              </a:rPr>
              <a:t>等有關，例如：鋼模、木模。</a:t>
            </a:r>
            <a:endParaRPr/>
          </a:p>
        </p:txBody>
      </p:sp>
      <p:sp>
        <p:nvSpPr>
          <p:cNvPr id="315" name="Google Shape;315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25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26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27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8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6" name="Google Shape;356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    製造過程夾具、檢驗檢具，感覺好像和模具無關，至少符合大量使用。一種是壓模（成型模）、另一種是檢具。</a:t>
            </a:r>
            <a:endParaRPr/>
          </a:p>
        </p:txBody>
      </p:sp>
      <p:sp>
        <p:nvSpPr>
          <p:cNvPr id="357" name="Google Shape;357;p2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29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3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30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31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2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8" name="Google Shape;398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簡單說明常遇到術語與理論，可由書本、網路、口耳相傳得到，即便是模具專家也要一一收集很花時間。指令運用會遇到術語，不多就是了。</a:t>
            </a:r>
            <a:endParaRPr sz="1800"/>
          </a:p>
          <a:p>
            <a:pPr indent="269875" lvl="0" marL="0" rtl="0" algn="just">
              <a:lnSpc>
                <a:spcPct val="91666"/>
              </a:lnSpc>
              <a:spcBef>
                <a:spcPts val="140"/>
              </a:spcBef>
              <a:spcAft>
                <a:spcPts val="0"/>
              </a:spcAft>
              <a:buNone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公模在下面=模座=凸模，母模在上面=凹模，母模特徵比較少。成品就是設計模型，會為了能夠開模，來定義拔模角或其他改變，下圖左。</a:t>
            </a:r>
            <a:endParaRPr/>
          </a:p>
          <a:p>
            <a:pPr indent="0" lvl="0" marL="0" rtl="0" algn="l">
              <a:spcBef>
                <a:spcPts val="140"/>
              </a:spcBef>
              <a:spcAft>
                <a:spcPts val="0"/>
              </a:spcAft>
              <a:buNone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模穴</a:t>
            </a:r>
            <a:r>
              <a:rPr lang="zh-TW" sz="1800"/>
              <a:t>=</a:t>
            </a:r>
            <a:r>
              <a:rPr lang="zh-TW" sz="1800">
                <a:latin typeface="Arial"/>
                <a:ea typeface="Arial"/>
                <a:cs typeface="Arial"/>
                <a:sym typeface="Arial"/>
              </a:rPr>
              <a:t>成品壓凹處，影響模穴必須由成品下手，例如：縮水率（成品放大或縮小）。以前大郎以為模穴是特徵畫出來的，後來才知道是模塊＋成品計算出來的結果。</a:t>
            </a:r>
            <a:endParaRPr/>
          </a:p>
        </p:txBody>
      </p:sp>
      <p:sp>
        <p:nvSpPr>
          <p:cNvPr id="399" name="Google Shape;399;p3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3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1" name="Google Shape;421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latin typeface="Arial"/>
                <a:ea typeface="Arial"/>
                <a:cs typeface="Arial"/>
                <a:sym typeface="Arial"/>
              </a:rPr>
              <a:t>61-3-2 分模線（Parting Line，PL）</a:t>
            </a:r>
            <a:endParaRPr/>
          </a:p>
          <a:p>
            <a:pPr indent="269875" lvl="0" marL="0" rtl="0" algn="just">
              <a:lnSpc>
                <a:spcPct val="91666"/>
              </a:lnSpc>
              <a:spcBef>
                <a:spcPts val="740"/>
              </a:spcBef>
              <a:spcAft>
                <a:spcPts val="0"/>
              </a:spcAft>
              <a:buNone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分模線為分模面前身，圍繞模型中間的迴圈，雙方用手指模型比畫分模線，討論怎樣分模會對模具比較好。PL會在模型中間凸起一圈，會放在不明顯地方，甚至用咬花淡化。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1640"/>
              </a:spcBef>
              <a:spcAft>
                <a:spcPts val="0"/>
              </a:spcAft>
              <a:buNone/>
            </a:pPr>
            <a:r>
              <a:rPr b="1" lang="zh-TW" sz="1800">
                <a:latin typeface="Arial"/>
                <a:ea typeface="Arial"/>
                <a:cs typeface="Arial"/>
                <a:sym typeface="Arial"/>
              </a:rPr>
              <a:t>61-3-3 分模面</a:t>
            </a:r>
            <a:r>
              <a:rPr b="1" lang="zh-TW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（</a:t>
            </a:r>
            <a:r>
              <a:rPr b="1" lang="zh-TW" sz="1800">
                <a:latin typeface="Arial"/>
                <a:ea typeface="Arial"/>
                <a:cs typeface="Arial"/>
                <a:sym typeface="Arial"/>
              </a:rPr>
              <a:t>Parting Surface，PS</a:t>
            </a:r>
            <a:r>
              <a:rPr b="1" lang="zh-TW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）</a:t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有線就有面，以分模線往外延伸曲面，為公母模共同接觸的假想面，他是電腦圖形實際看不出來。面不要零碎和不平整，避免加工費過高。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3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4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3" name="Google Shape;433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成品角度離開模具，例如：杯子斜度或</a:t>
            </a:r>
            <a:r>
              <a:rPr lang="zh-TW" sz="1800">
                <a:solidFill>
                  <a:srgbClr val="000000"/>
                </a:solidFill>
              </a:rPr>
              <a:t>2</a:t>
            </a:r>
            <a:r>
              <a:rPr lang="zh-TW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片玻璃中間有水，玻璃就移不開，下圖左。</a:t>
            </a:r>
            <a:endParaRPr/>
          </a:p>
        </p:txBody>
      </p:sp>
      <p:sp>
        <p:nvSpPr>
          <p:cNvPr id="434" name="Google Shape;434;p3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35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5" name="Google Shape;445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成品由頂針取出時，與頂出方向干涉，例如：卡勾、倒勾，就要用滑塊脫模，下圖右。</a:t>
            </a:r>
            <a:endParaRPr/>
          </a:p>
        </p:txBody>
      </p:sp>
      <p:sp>
        <p:nvSpPr>
          <p:cNvPr id="446" name="Google Shape;446;p3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6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8" name="Google Shape;458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上下</a:t>
            </a:r>
            <a:r>
              <a:rPr lang="zh-TW" sz="1800">
                <a:solidFill>
                  <a:srgbClr val="000000"/>
                </a:solidFill>
              </a:rPr>
              <a:t>=</a:t>
            </a:r>
            <a:r>
              <a:rPr lang="zh-TW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模座，在模座中間</a:t>
            </a:r>
            <a:r>
              <a:rPr lang="zh-TW" sz="1800">
                <a:solidFill>
                  <a:srgbClr val="000000"/>
                </a:solidFill>
              </a:rPr>
              <a:t>=</a:t>
            </a:r>
            <a:r>
              <a:rPr lang="zh-TW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模板，每片模板都有自己功用。經熱處理材質會比較硬，讓它們堅固耐用。</a:t>
            </a:r>
            <a:endParaRPr/>
          </a:p>
        </p:txBody>
      </p:sp>
      <p:sp>
        <p:nvSpPr>
          <p:cNvPr id="459" name="Google Shape;459;p3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7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7" name="Google Shape;477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模仁是耗材用來抽換，不必整座換掉。</a:t>
            </a:r>
            <a:endParaRPr/>
          </a:p>
        </p:txBody>
      </p:sp>
      <p:sp>
        <p:nvSpPr>
          <p:cNvPr id="478" name="Google Shape;478;p3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8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0" name="Google Shape;490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latin typeface="Arial"/>
                <a:ea typeface="Arial"/>
                <a:cs typeface="Arial"/>
                <a:sym typeface="Arial"/>
              </a:rPr>
              <a:t>61-3-13 一模N穴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    1次可以產出幾個成品，增加生產量，例如：</a:t>
            </a:r>
            <a:r>
              <a:rPr lang="zh-TW" sz="1800"/>
              <a:t>1</a:t>
            </a:r>
            <a:r>
              <a:rPr lang="zh-TW" sz="1800">
                <a:latin typeface="Arial"/>
                <a:ea typeface="Arial"/>
                <a:cs typeface="Arial"/>
                <a:sym typeface="Arial"/>
              </a:rPr>
              <a:t>模</a:t>
            </a:r>
            <a:r>
              <a:rPr lang="zh-TW" sz="1800"/>
              <a:t>4</a:t>
            </a:r>
            <a:r>
              <a:rPr lang="zh-TW" sz="1800">
                <a:latin typeface="Arial"/>
                <a:ea typeface="Arial"/>
                <a:cs typeface="Arial"/>
                <a:sym typeface="Arial"/>
              </a:rPr>
              <a:t>穴，下圖右</a:t>
            </a:r>
            <a:endParaRPr/>
          </a:p>
        </p:txBody>
      </p:sp>
      <p:sp>
        <p:nvSpPr>
          <p:cNvPr id="491" name="Google Shape;491;p3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9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3" name="Google Shape;503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協助模具作業過程引導模具行程與定位，下圖左。</a:t>
            </a:r>
            <a:endParaRPr/>
          </a:p>
        </p:txBody>
      </p:sp>
      <p:sp>
        <p:nvSpPr>
          <p:cNvPr id="504" name="Google Shape;504;p3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" name="Google Shape;58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269875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分3階段學習模具，教你學習目標和軟體極限，前2階段RD要會、第3階段是模具業者要會的。</a:t>
            </a:r>
            <a:r>
              <a:rPr lang="zh-TW" sz="1800">
                <a:latin typeface="PMingLiu"/>
                <a:ea typeface="PMingLiu"/>
                <a:cs typeface="PMingLiu"/>
                <a:sym typeface="PMingLiu"/>
              </a:rPr>
              <a:t>用順勢而為心境來學，先求有再求好，不是這樣就那樣。不要太執著指令介面、術語、認知、短時間要學會，等到很厲害不用別人逼，自然會想認識這些細節。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269875" lvl="0" marL="0" rtl="0" algn="just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None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體會模具並非你想像這麼難懂，只要把模穴產生就很吃香，只是沒想到可以這樣。</a:t>
            </a:r>
            <a:r>
              <a:rPr lang="zh-TW" sz="1800">
                <a:latin typeface="PMingLiu"/>
                <a:ea typeface="PMingLiu"/>
                <a:cs typeface="PMingLiu"/>
                <a:sym typeface="PMingLiu"/>
              </a:rPr>
              <a:t>模具設計是一行飯，無論如何先把模穴產生再說。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269875" lvl="0" marL="0" rtl="0" algn="just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None/>
            </a:pPr>
            <a:r>
              <a:rPr lang="zh-TW" sz="1800">
                <a:latin typeface="PMingLiu"/>
                <a:ea typeface="PMingLiu"/>
                <a:cs typeface="PMingLiu"/>
                <a:sym typeface="PMingLiu"/>
              </a:rPr>
              <a:t>市面有賣模具原理書籍，但原理整合在軟體操作並不多，有鑑於此大郎盡快把模具和大家分享。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640"/>
              </a:spcBef>
              <a:spcAft>
                <a:spcPts val="0"/>
              </a:spcAft>
              <a:buNone/>
            </a:pPr>
            <a:r>
              <a:rPr b="1" lang="zh-TW" sz="1800">
                <a:latin typeface="Arial"/>
                <a:ea typeface="Arial"/>
                <a:cs typeface="Arial"/>
                <a:sym typeface="Arial"/>
              </a:rPr>
              <a:t>61-0-1 第1階段 模具原理</a:t>
            </a:r>
            <a:endParaRPr/>
          </a:p>
          <a:p>
            <a:pPr indent="269875" lvl="0" marL="0" rtl="0" algn="just">
              <a:lnSpc>
                <a:spcPct val="150000"/>
              </a:lnSpc>
              <a:spcBef>
                <a:spcPts val="740"/>
              </a:spcBef>
              <a:spcAft>
                <a:spcPts val="0"/>
              </a:spcAft>
              <a:buNone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    模具工具列每個指令要會用，並知道指令特性。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1640"/>
              </a:spcBef>
              <a:spcAft>
                <a:spcPts val="0"/>
              </a:spcAft>
              <a:buNone/>
            </a:pPr>
            <a:r>
              <a:rPr b="1" lang="zh-TW" sz="1800">
                <a:latin typeface="Arial"/>
                <a:ea typeface="Arial"/>
                <a:cs typeface="Arial"/>
                <a:sym typeface="Arial"/>
              </a:rPr>
              <a:t>13-0-2 第2階段 分模手法</a:t>
            </a:r>
            <a:endParaRPr/>
          </a:p>
          <a:p>
            <a:pPr indent="269875" lvl="0" marL="0" rtl="0" algn="just">
              <a:lnSpc>
                <a:spcPct val="150000"/>
              </a:lnSpc>
              <a:spcBef>
                <a:spcPts val="740"/>
              </a:spcBef>
              <a:spcAft>
                <a:spcPts val="0"/>
              </a:spcAft>
              <a:buNone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    融會貫通多種模具製作手法，例如：布林運算、模具分割、伸長法...等。模具主題依常用和學習容易度順序排列，讓你有系統學習。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1640"/>
              </a:spcBef>
              <a:spcAft>
                <a:spcPts val="0"/>
              </a:spcAft>
              <a:buNone/>
            </a:pPr>
            <a:r>
              <a:rPr b="1" lang="zh-TW" sz="1800">
                <a:latin typeface="Arial"/>
                <a:ea typeface="Arial"/>
                <a:cs typeface="Arial"/>
                <a:sym typeface="Arial"/>
              </a:rPr>
              <a:t>61-0-3 第3階段 模具系統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    認識零件和組合件模具系統，包含：澆道、頂針、導柱、斜銷、模板</a:t>
            </a:r>
            <a:r>
              <a:rPr lang="zh-TW" sz="1800"/>
              <a:t>...</a:t>
            </a:r>
            <a:r>
              <a:rPr lang="zh-TW" sz="1800">
                <a:latin typeface="Arial"/>
                <a:ea typeface="Arial"/>
                <a:cs typeface="Arial"/>
                <a:sym typeface="Arial"/>
              </a:rPr>
              <a:t>等，下圖左。</a:t>
            </a:r>
            <a:endParaRPr/>
          </a:p>
        </p:txBody>
      </p:sp>
      <p:sp>
        <p:nvSpPr>
          <p:cNvPr id="59" name="Google Shape;59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40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2" name="Google Shape;512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利用模具的凸面，成形過程幫模型直接貫穿，不須事後加工，下圖左。</a:t>
            </a:r>
            <a:endParaRPr sz="1800">
              <a:solidFill>
                <a:srgbClr val="000000"/>
              </a:solidFill>
            </a:endParaRPr>
          </a:p>
          <a:p>
            <a:pPr indent="269875" lvl="0" marL="0" rtl="0" algn="just">
              <a:lnSpc>
                <a:spcPct val="91666"/>
              </a:lnSpc>
              <a:spcBef>
                <a:spcPts val="140"/>
              </a:spcBef>
              <a:spcAft>
                <a:spcPts val="0"/>
              </a:spcAft>
              <a:buNone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A 破孔來自於下模</a:t>
            </a:r>
            <a:endParaRPr/>
          </a:p>
          <a:p>
            <a:pPr indent="269875" lvl="0" marL="0" rtl="0" algn="just">
              <a:lnSpc>
                <a:spcPct val="91666"/>
              </a:lnSpc>
              <a:spcBef>
                <a:spcPts val="280"/>
              </a:spcBef>
              <a:spcAft>
                <a:spcPts val="0"/>
              </a:spcAft>
              <a:buNone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    成本較低 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269875" lvl="0" marL="0" rtl="0" algn="just">
              <a:lnSpc>
                <a:spcPct val="91666"/>
              </a:lnSpc>
              <a:spcBef>
                <a:spcPts val="280"/>
              </a:spcBef>
              <a:spcAft>
                <a:spcPts val="0"/>
              </a:spcAft>
              <a:buNone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B 破孔來自於上模 </a:t>
            </a:r>
            <a:endParaRPr/>
          </a:p>
          <a:p>
            <a:pPr indent="0" lvl="0" marL="0" rtl="0" algn="l">
              <a:spcBef>
                <a:spcPts val="140"/>
              </a:spcBef>
              <a:spcAft>
                <a:spcPts val="0"/>
              </a:spcAft>
              <a:buNone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    影響美觀。</a:t>
            </a:r>
            <a:endParaRPr/>
          </a:p>
        </p:txBody>
      </p:sp>
      <p:sp>
        <p:nvSpPr>
          <p:cNvPr id="513" name="Google Shape;513;p4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1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3" name="Google Shape;523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latin typeface="Arial"/>
                <a:ea typeface="Arial"/>
                <a:cs typeface="Arial"/>
                <a:sym typeface="Arial"/>
              </a:rPr>
              <a:t>61-3-11 互鎖定位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引導模具定位，保持下方基準平坦，以及密封防止液體滲漏，下圖右。</a:t>
            </a:r>
            <a:endParaRPr/>
          </a:p>
        </p:txBody>
      </p:sp>
      <p:sp>
        <p:nvSpPr>
          <p:cNvPr id="524" name="Google Shape;524;p4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2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3" name="Google Shape;533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latin typeface="Arial"/>
                <a:ea typeface="Arial"/>
                <a:cs typeface="Arial"/>
                <a:sym typeface="Arial"/>
              </a:rPr>
              <a:t>61-3-12 澆道（流道）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   液體入料的通路，下圖左。</a:t>
            </a:r>
            <a:endParaRPr/>
          </a:p>
        </p:txBody>
      </p:sp>
      <p:sp>
        <p:nvSpPr>
          <p:cNvPr id="534" name="Google Shape;534;p4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43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44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3" name="Google Shape;553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200">
                <a:latin typeface="Arial"/>
                <a:ea typeface="Arial"/>
                <a:cs typeface="Arial"/>
                <a:sym typeface="Arial"/>
              </a:rPr>
              <a:t>61-4-1 布林運算法</a:t>
            </a:r>
            <a:endParaRPr/>
          </a:p>
          <a:p>
            <a:pPr indent="269875" lvl="0" marL="0" rtl="0" algn="just">
              <a:lnSpc>
                <a:spcPct val="137500"/>
              </a:lnSpc>
              <a:spcBef>
                <a:spcPts val="740"/>
              </a:spcBef>
              <a:spcAft>
                <a:spcPts val="0"/>
              </a:spcAft>
              <a:buNone/>
            </a:pPr>
            <a:r>
              <a:rPr lang="zh-TW" sz="1200">
                <a:latin typeface="Arial"/>
                <a:ea typeface="Arial"/>
                <a:cs typeface="Arial"/>
                <a:sym typeface="Arial"/>
              </a:rPr>
              <a:t>自2003年有項重大技術就是多本體，布林運算=結合特徵 ，☑減除，製作模穴，2步驟就成了。 不是常態用語會與合併聯想，本書以布林運算統一說明。</a:t>
            </a:r>
            <a:endParaRPr/>
          </a:p>
          <a:p>
            <a:pPr indent="0" lvl="0" marL="0" rtl="0" algn="l">
              <a:spcBef>
                <a:spcPts val="1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4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45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4" name="Google Shape;564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269875" lvl="0" marL="0" rtl="0" algn="just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latin typeface="Arial"/>
                <a:ea typeface="Arial"/>
                <a:cs typeface="Arial"/>
                <a:sym typeface="Arial"/>
              </a:rPr>
              <a:t>自2005年推出模具分割，把它定義為新手法，放射曲面 （舊手法）為先前立下汗馬功勞。由模具工具看出模具製作順序，不必擔心記不起，習慣後成為熟練。</a:t>
            </a:r>
            <a:endParaRPr/>
          </a:p>
          <a:p>
            <a:pPr indent="269875" lvl="0" marL="0" rtl="0" algn="just">
              <a:lnSpc>
                <a:spcPct val="137500"/>
              </a:lnSpc>
              <a:spcBef>
                <a:spcPts val="280"/>
              </a:spcBef>
              <a:spcAft>
                <a:spcPts val="0"/>
              </a:spcAft>
              <a:buNone/>
            </a:pPr>
            <a:r>
              <a:rPr lang="zh-TW" sz="1200">
                <a:latin typeface="Arial"/>
                <a:ea typeface="Arial"/>
                <a:cs typeface="Arial"/>
                <a:sym typeface="Arial"/>
              </a:rPr>
              <a:t>步驟1 分模線 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40"/>
              </a:spcBef>
              <a:spcAft>
                <a:spcPts val="0"/>
              </a:spcAft>
              <a:buNone/>
            </a:pPr>
            <a:r>
              <a:rPr lang="zh-TW" sz="1200">
                <a:latin typeface="Arial"/>
                <a:ea typeface="Arial"/>
                <a:cs typeface="Arial"/>
                <a:sym typeface="Arial"/>
              </a:rPr>
              <a:t>步驟</a:t>
            </a:r>
            <a:r>
              <a:rPr lang="zh-TW" sz="1200"/>
              <a:t>2 </a:t>
            </a:r>
            <a:r>
              <a:rPr lang="zh-TW" sz="1200">
                <a:latin typeface="Arial"/>
                <a:ea typeface="Arial"/>
                <a:cs typeface="Arial"/>
                <a:sym typeface="Arial"/>
              </a:rPr>
              <a:t>分模曲面</a:t>
            </a:r>
            <a:r>
              <a:rPr lang="zh-TW" sz="1200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4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p46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47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3" name="Google Shape;593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latin typeface="Arial"/>
                <a:ea typeface="Arial"/>
                <a:cs typeface="Arial"/>
                <a:sym typeface="Arial"/>
              </a:rPr>
              <a:t>61-5-4 模塑法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    又稱關聯法，由組合件產生模穴，算是</a:t>
            </a:r>
            <a:r>
              <a:rPr lang="zh-TW" sz="1800"/>
              <a:t> </a:t>
            </a:r>
            <a:r>
              <a:rPr lang="zh-TW" sz="1800">
                <a:latin typeface="Arial"/>
                <a:ea typeface="Arial"/>
                <a:cs typeface="Arial"/>
                <a:sym typeface="Arial"/>
              </a:rPr>
              <a:t>和比例特徵</a:t>
            </a:r>
            <a:r>
              <a:rPr lang="zh-TW" sz="1800"/>
              <a:t> </a:t>
            </a:r>
            <a:r>
              <a:rPr lang="zh-TW" sz="1800">
                <a:latin typeface="Arial"/>
                <a:ea typeface="Arial"/>
                <a:cs typeface="Arial"/>
                <a:sym typeface="Arial"/>
              </a:rPr>
              <a:t>整合，讓模穴產生聯，此法會與插入零件</a:t>
            </a:r>
            <a:r>
              <a:rPr lang="zh-TW" sz="1800"/>
              <a:t> </a:t>
            </a:r>
            <a:r>
              <a:rPr lang="zh-TW" sz="1800">
                <a:latin typeface="Arial"/>
                <a:ea typeface="Arial"/>
                <a:cs typeface="Arial"/>
                <a:sym typeface="Arial"/>
              </a:rPr>
              <a:t>與分割特徵</a:t>
            </a:r>
            <a:r>
              <a:rPr lang="zh-TW" sz="1800"/>
              <a:t> </a:t>
            </a:r>
            <a:r>
              <a:rPr lang="zh-TW" sz="1800">
                <a:latin typeface="Arial"/>
                <a:ea typeface="Arial"/>
                <a:cs typeface="Arial"/>
                <a:sym typeface="Arial"/>
              </a:rPr>
              <a:t>同時應用。這算早期用法，現今會以由零件產生模穴為主。</a:t>
            </a:r>
            <a:endParaRPr/>
          </a:p>
        </p:txBody>
      </p:sp>
      <p:sp>
        <p:nvSpPr>
          <p:cNvPr id="594" name="Google Shape;594;p4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48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4" name="Google Shape;604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    類似結合產生凹陷，特色可產生偏移間隙。</a:t>
            </a:r>
            <a:endParaRPr/>
          </a:p>
        </p:txBody>
      </p:sp>
      <p:sp>
        <p:nvSpPr>
          <p:cNvPr id="605" name="Google Shape;605;p4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49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6" name="Google Shape;616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    利用曲面殼🡪 產生模具＋模穴，此法要配合曲面完成公、母模殼。</a:t>
            </a:r>
            <a:endParaRPr/>
          </a:p>
        </p:txBody>
      </p:sp>
      <p:sp>
        <p:nvSpPr>
          <p:cNvPr id="617" name="Google Shape;617;p4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5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" name="Google Shape;7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    學會模具有2脈：1.結合 和模具分割 、2.模具製作手法。1.絕大部分模具由 完成，比較複雜一點靠 ，對模具系統來說是前置作業。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50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9" name="Google Shape;629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    承上節，除料手法完成模穴，除料常見為</a:t>
            </a:r>
            <a:r>
              <a:rPr lang="zh-TW" sz="1800"/>
              <a:t> </a:t>
            </a:r>
            <a:r>
              <a:rPr lang="zh-TW" sz="1800">
                <a:latin typeface="Arial"/>
                <a:ea typeface="Arial"/>
                <a:cs typeface="Arial"/>
                <a:sym typeface="Arial"/>
              </a:rPr>
              <a:t>和</a:t>
            </a:r>
            <a:r>
              <a:rPr lang="zh-TW" sz="1800"/>
              <a:t> </a:t>
            </a:r>
            <a:r>
              <a:rPr lang="zh-TW" sz="1800">
                <a:latin typeface="Arial"/>
                <a:ea typeface="Arial"/>
                <a:cs typeface="Arial"/>
                <a:sym typeface="Arial"/>
              </a:rPr>
              <a:t>。</a:t>
            </a:r>
            <a:endParaRPr/>
          </a:p>
        </p:txBody>
      </p:sp>
      <p:sp>
        <p:nvSpPr>
          <p:cNvPr id="630" name="Google Shape;630;p5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51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1" name="Google Shape;641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    基準會產生多方向分模面，會利用曲面完成。</a:t>
            </a:r>
            <a:endParaRPr/>
          </a:p>
        </p:txBody>
      </p:sp>
      <p:sp>
        <p:nvSpPr>
          <p:cNvPr id="642" name="Google Shape;642;p5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52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3" name="Google Shape;653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    分割上下模不同方向的本體，算是附加在手法之中，實務不太會以這獨立為手法。不過要以</a:t>
            </a:r>
            <a:r>
              <a:rPr lang="zh-TW" sz="1800"/>
              <a:t> </a:t>
            </a:r>
            <a:r>
              <a:rPr lang="zh-TW" sz="1800">
                <a:latin typeface="Arial"/>
                <a:ea typeface="Arial"/>
                <a:cs typeface="Arial"/>
                <a:sym typeface="Arial"/>
              </a:rPr>
              <a:t>完成模具也是可以，就要等該指令功能再好一點，例如：可支援多本體分割，右圖為</a:t>
            </a:r>
            <a:r>
              <a:rPr lang="zh-TW" sz="1800"/>
              <a:t>SolidWorks</a:t>
            </a:r>
            <a:r>
              <a:rPr lang="zh-TW" sz="1800">
                <a:latin typeface="Arial"/>
                <a:ea typeface="Arial"/>
                <a:cs typeface="Arial"/>
                <a:sym typeface="Arial"/>
              </a:rPr>
              <a:t>模具設計高級教程，康亞鵬繪製。</a:t>
            </a:r>
            <a:endParaRPr/>
          </a:p>
        </p:txBody>
      </p:sp>
      <p:sp>
        <p:nvSpPr>
          <p:cNvPr id="654" name="Google Shape;654;p5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53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5" name="Google Shape;665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269875" lvl="0" marL="0" rtl="0" algn="just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5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54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8" name="Google Shape;678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269875" lvl="0" marL="0" rtl="0" algn="just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latin typeface="Arial"/>
                <a:ea typeface="Arial"/>
                <a:cs typeface="Arial"/>
                <a:sym typeface="Arial"/>
              </a:rPr>
              <a:t>    分模會檢查發現模型是否可分模，或是分模到一半有問題時：1.憑經驗解決🡪2.使用檢查工具。不見得要開模才會使用</a:t>
            </a:r>
            <a:r>
              <a:rPr b="1" lang="zh-TW" sz="1200">
                <a:latin typeface="Arial"/>
                <a:ea typeface="Arial"/>
                <a:cs typeface="Arial"/>
                <a:sym typeface="Arial"/>
              </a:rPr>
              <a:t>模具檢查</a:t>
            </a:r>
            <a:r>
              <a:rPr lang="zh-TW" sz="1200">
                <a:latin typeface="Arial"/>
                <a:ea typeface="Arial"/>
                <a:cs typeface="Arial"/>
                <a:sym typeface="Arial"/>
              </a:rPr>
              <a:t>，很多情況只為了查詢資訊，到時很多人會問你怎麼辦到的。</a:t>
            </a:r>
            <a:endParaRPr/>
          </a:p>
          <a:p>
            <a:pPr indent="269875" lvl="0" marL="0" rtl="0" algn="just">
              <a:lnSpc>
                <a:spcPct val="137500"/>
              </a:lnSpc>
              <a:spcBef>
                <a:spcPts val="280"/>
              </a:spcBef>
              <a:spcAft>
                <a:spcPts val="0"/>
              </a:spcAft>
              <a:buNone/>
            </a:pPr>
            <a:r>
              <a:rPr lang="zh-TW" sz="1200">
                <a:latin typeface="Arial"/>
                <a:ea typeface="Arial"/>
                <a:cs typeface="Arial"/>
                <a:sym typeface="Arial"/>
              </a:rPr>
              <a:t>    指令都在評估工具列上，例如：拔模分析 、底切分析 、分模線分析 、厚度分析 。本節簡易說明它們，讓同學體驗一下。</a:t>
            </a:r>
            <a:endParaRPr/>
          </a:p>
          <a:p>
            <a:pPr indent="0" lvl="0" marL="0" rtl="0" algn="l">
              <a:spcBef>
                <a:spcPts val="140"/>
              </a:spcBef>
              <a:spcAft>
                <a:spcPts val="0"/>
              </a:spcAft>
              <a:buNone/>
            </a:pPr>
            <a:r>
              <a:rPr lang="zh-TW" sz="1200">
                <a:latin typeface="Arial"/>
                <a:ea typeface="Arial"/>
                <a:cs typeface="Arial"/>
                <a:sym typeface="Arial"/>
              </a:rPr>
              <a:t>    檢查工具靠顯卡處理，調整數據即時查看更新結果，甚至有些指令在關閉指令，結果還停留在模型上。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p5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p55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4" name="Google Shape;704;p56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6" name="Google Shape;716;p57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5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7" name="Google Shape;727;p58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5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7" name="Google Shape;737;p59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6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7" name="Google Shape;747;p60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6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5" name="Google Shape;755;p61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6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4" name="Google Shape;764;p62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6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6" name="Google Shape;776;p63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6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7" name="Google Shape;787;p64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6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8" name="Google Shape;798;p65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6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7" name="Google Shape;807;p66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6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5" name="Google Shape;815;p67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6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4" name="Google Shape;824;p68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6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2" name="Google Shape;832;p69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7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7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0" name="Google Shape;840;p70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7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2" name="Google Shape;852;p71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7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1" name="Google Shape;861;p72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7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8" name="Google Shape;868;p73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7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8" name="Google Shape;878;p74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7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0" name="Google Shape;890;p75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7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7" name="Google Shape;897;p76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7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7" name="Google Shape;907;p77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7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4" name="Google Shape;914;p78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7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1" name="Google Shape;921;p79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8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" name="Google Shape;105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latin typeface="PMingLiu"/>
                <a:ea typeface="PMingLiu"/>
                <a:cs typeface="PMingLiu"/>
                <a:sym typeface="PMingLiu"/>
              </a:rPr>
              <a:t>      先給同學心理建設，說明模具原理、價值、工具列取得...等。模具（Mold）=大量製造，模=開模=模穴=分模，具備迅速將模穴產生技能。自2016年明顯感受模具廠來上課變多，多半看到同業已經用3D分模和模具機構動畫。</a:t>
            </a:r>
            <a:endParaRPr/>
          </a:p>
        </p:txBody>
      </p:sp>
      <p:sp>
        <p:nvSpPr>
          <p:cNvPr id="106" name="Google Shape;106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8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3" name="Google Shape;933;p80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8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2" name="Google Shape;942;p81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8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9" name="Google Shape;949;p82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8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8" name="Google Shape;958;p83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8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3" name="Google Shape;973;p84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8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1" name="Google Shape;981;p85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2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8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4" name="Google Shape;994;p86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8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4" name="Google Shape;1004;p87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0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8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2" name="Google Shape;1012;p88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89:notes"/>
          <p:cNvSpPr txBox="1"/>
          <p:nvPr/>
        </p:nvSpPr>
        <p:spPr>
          <a:xfrm>
            <a:off x="0" y="9430306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5" name="Google Shape;1025;p89:notes"/>
          <p:cNvSpPr/>
          <p:nvPr>
            <p:ph idx="2" type="sldImg"/>
          </p:nvPr>
        </p:nvSpPr>
        <p:spPr>
          <a:xfrm>
            <a:off x="92075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26" name="Google Shape;1026;p8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" name="Google Shape;115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269875" lvl="0" marL="0" rtl="0" algn="just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    2000年以前工程圖標尺寸就會有東西回來，在3D主流趨勢下，要求工程師驗證可製造性、降低成本，提升模型價值。</a:t>
            </a:r>
            <a:endParaRPr/>
          </a:p>
          <a:p>
            <a:pPr indent="0" lvl="0" marL="0" rtl="0" algn="l">
              <a:spcBef>
                <a:spcPts val="140"/>
              </a:spcBef>
              <a:spcAft>
                <a:spcPts val="0"/>
              </a:spcAft>
              <a:buNone/>
            </a:pPr>
            <a:r>
              <a:rPr lang="zh-TW" sz="1800">
                <a:latin typeface="Arial"/>
                <a:ea typeface="Arial"/>
                <a:cs typeface="Arial"/>
                <a:sym typeface="Arial"/>
              </a:rPr>
              <a:t>    將模型產生模穴，無論哪個行業都會用到模具，千萬別認為</a:t>
            </a:r>
            <a:r>
              <a:rPr lang="zh-TW" sz="1800">
                <a:latin typeface="PMingLiu"/>
                <a:ea typeface="PMingLiu"/>
                <a:cs typeface="PMingLiu"/>
                <a:sym typeface="PMingLiu"/>
              </a:rPr>
              <a:t>模具用不到，只要驗證開模可行性和降低加工成本，就很吃香了。</a:t>
            </a:r>
            <a:endParaRPr/>
          </a:p>
        </p:txBody>
      </p:sp>
      <p:sp>
        <p:nvSpPr>
          <p:cNvPr id="116" name="Google Shape;116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9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4" name="Google Shape;1034;p90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9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3" name="Google Shape;1043;p91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2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9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4" name="Google Shape;1054;p92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9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3" name="Google Shape;1063;p93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94:notes"/>
          <p:cNvSpPr txBox="1"/>
          <p:nvPr/>
        </p:nvSpPr>
        <p:spPr>
          <a:xfrm>
            <a:off x="0" y="9430306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2" name="Google Shape;1072;p94:notes"/>
          <p:cNvSpPr/>
          <p:nvPr>
            <p:ph idx="2" type="sldImg"/>
          </p:nvPr>
        </p:nvSpPr>
        <p:spPr>
          <a:xfrm>
            <a:off x="92075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73" name="Google Shape;1073;p9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9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95:notes"/>
          <p:cNvSpPr txBox="1"/>
          <p:nvPr/>
        </p:nvSpPr>
        <p:spPr>
          <a:xfrm>
            <a:off x="0" y="9430306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1" name="Google Shape;1081;p95:notes"/>
          <p:cNvSpPr/>
          <p:nvPr>
            <p:ph idx="2" type="sldImg"/>
          </p:nvPr>
        </p:nvSpPr>
        <p:spPr>
          <a:xfrm>
            <a:off x="92075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82" name="Google Shape;1082;p9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9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0" name="Google Shape;1090;p96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7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9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9" name="Google Shape;1099;p97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5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9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7" name="Google Shape;1107;p98:notes"/>
          <p:cNvSpPr/>
          <p:nvPr>
            <p:ph idx="2" type="sldImg"/>
          </p:nvPr>
        </p:nvSpPr>
        <p:spPr>
          <a:xfrm>
            <a:off x="687388" y="1143000"/>
            <a:ext cx="5483225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7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99:notes"/>
          <p:cNvSpPr/>
          <p:nvPr>
            <p:ph idx="2" type="sldImg"/>
          </p:nvPr>
        </p:nvSpPr>
        <p:spPr>
          <a:xfrm>
            <a:off x="92075" y="744538"/>
            <a:ext cx="6616700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9" name="Google Shape;1119;p9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Arial"/>
                <a:ea typeface="Arial"/>
                <a:cs typeface="Arial"/>
                <a:sym typeface="Arial"/>
              </a:rPr>
              <a:t>Initial situation: A new PET bottle has to be designed for a soft drink distributor. The draft as well as the bottle´s CAD model are drawn up by the technical product designers (TPD). The TDP is a fairly new recognized profession in Germany. This new profession is more focused on the application of 3D-CAD within a company. In contrary to the engineering draftsman who is rather concerned with 2D CAD in a more reproductive manner, the TDP puts more emphasis on aspects of design and manufacturability. </a:t>
            </a:r>
            <a:endParaRPr/>
          </a:p>
        </p:txBody>
      </p:sp>
      <p:sp>
        <p:nvSpPr>
          <p:cNvPr id="1120" name="Google Shape;1120;p9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2268">
          <p15:clr>
            <a:srgbClr val="FBAE40"/>
          </p15:clr>
        </p15:guide>
        <p15:guide id="2" pos="403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4"/>
          <p:cNvSpPr txBox="1"/>
          <p:nvPr/>
        </p:nvSpPr>
        <p:spPr>
          <a:xfrm>
            <a:off x="0" y="6774410"/>
            <a:ext cx="1139385" cy="3824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zh-TW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r>
              <a:rPr b="0" i="0" lang="zh-TW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/102</a:t>
            </a:r>
            <a:endParaRPr b="0" i="0" sz="20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10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0393346" y="6396493"/>
            <a:ext cx="2317547" cy="75583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04"/>
          <p:cNvSpPr/>
          <p:nvPr/>
        </p:nvSpPr>
        <p:spPr>
          <a:xfrm>
            <a:off x="1377645" y="46987"/>
            <a:ext cx="1004313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Arial"/>
              <a:buNone/>
            </a:pPr>
            <a:r>
              <a:rPr b="0" i="0" lang="zh-TW" sz="4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SOLIDWORKS</a:t>
            </a:r>
            <a:r>
              <a:rPr b="0" i="0" lang="zh-TW" sz="4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Mold </a:t>
            </a:r>
            <a:r>
              <a:rPr b="1" i="0" lang="zh-TW" sz="48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模具技術</a:t>
            </a:r>
            <a:r>
              <a:rPr b="0" i="0" lang="zh-TW" sz="48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與實務</a:t>
            </a:r>
            <a:endParaRPr b="0" i="0" sz="48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267">
          <p15:clr>
            <a:srgbClr val="F26B43"/>
          </p15:clr>
        </p15:guide>
        <p15:guide id="2" pos="403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6.png"/><Relationship Id="rId5" Type="http://schemas.openxmlformats.org/officeDocument/2006/relationships/image" Target="../media/image3.jpg"/><Relationship Id="rId6" Type="http://schemas.openxmlformats.org/officeDocument/2006/relationships/hyperlink" Target="http://www.solidworks.org.tw/forum.php?mod=viewthread&amp;tid=20316&amp;extra=page%3D1" TargetMode="External"/><Relationship Id="rId7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5.png"/><Relationship Id="rId4" Type="http://schemas.openxmlformats.org/officeDocument/2006/relationships/image" Target="../media/image28.png"/><Relationship Id="rId5" Type="http://schemas.openxmlformats.org/officeDocument/2006/relationships/image" Target="../media/image31.pn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293.png"/><Relationship Id="rId4" Type="http://schemas.openxmlformats.org/officeDocument/2006/relationships/image" Target="../media/image291.png"/><Relationship Id="rId5" Type="http://schemas.openxmlformats.org/officeDocument/2006/relationships/image" Target="../media/image307.jpg"/><Relationship Id="rId6" Type="http://schemas.openxmlformats.org/officeDocument/2006/relationships/image" Target="../media/image302.pn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295.jp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2.xml"/><Relationship Id="rId3" Type="http://schemas.openxmlformats.org/officeDocument/2006/relationships/hyperlink" Target="https://seacomould.manufacturer.globalsources.com/si/6008840295086/pdtl/Mold-tooling/1165697819/plastic-baby-toy-mould.htm" TargetMode="External"/><Relationship Id="rId4" Type="http://schemas.openxmlformats.org/officeDocument/2006/relationships/image" Target="../media/image300.png"/><Relationship Id="rId5" Type="http://schemas.openxmlformats.org/officeDocument/2006/relationships/image" Target="../media/image304.png"/><Relationship Id="rId6" Type="http://schemas.openxmlformats.org/officeDocument/2006/relationships/hyperlink" Target="https://shopee.tw/%E5%B9%B8%E9%81%8B%E8%8D%89%E6%A8%82%E5%9C%92-%E6%AD%90%E9%9C%B8-%E5%8F%AF%E6%84%9B%E7%86%8A%E5%AF%B6%E8%B2%9D%E7%9F%BD%E8%86%A0%E6%A8%A1%E5%85%B7%E7%BF%BB%E7%B3%96%E8%9B%8B%E7%B3%95%E8%A3%9D%E9%A3%BE%E6%A8%A1%E5%85%B7%E7%9A%82%E6%A8%A1%E5%B7%A7-%E5%85%8B%E5%8A%9B%E6%A8%A1%E5%85%B7-%E5%B7%A7%E5%85%8B%E5%8A%9B%E6%A8%A1%E5%9E%8B-%E7%9F%BD%E8%86%A0%E6%A8%A1%E5%85%B7-%E6%9E%9C%E5%87%8D%E6%A8%A1-%E6%89%8B%E5%B7%A5%E9%A6%99%E7%9A%82%E6%A8%A1-%E7%9F%BD%E8%86%A0%E6%A8%A1-i.13188579.876804351?sp_atk=4fa360a0-6d59-40b5-b887-8d9459fd28db&amp;xptdk=4fa360a0-6d59-40b5-b887-8d9459fd28db" TargetMode="External"/><Relationship Id="rId7" Type="http://schemas.openxmlformats.org/officeDocument/2006/relationships/image" Target="../media/image309.pn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303.png"/><Relationship Id="rId4" Type="http://schemas.openxmlformats.org/officeDocument/2006/relationships/image" Target="../media/image298.png"/><Relationship Id="rId5" Type="http://schemas.openxmlformats.org/officeDocument/2006/relationships/hyperlink" Target="https://geometry-sw.com.tw/" TargetMode="External"/><Relationship Id="rId6" Type="http://schemas.openxmlformats.org/officeDocument/2006/relationships/image" Target="../media/image299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Relationship Id="rId4" Type="http://schemas.openxmlformats.org/officeDocument/2006/relationships/image" Target="../media/image42.png"/><Relationship Id="rId5" Type="http://schemas.openxmlformats.org/officeDocument/2006/relationships/image" Target="../media/image4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2.png"/><Relationship Id="rId4" Type="http://schemas.openxmlformats.org/officeDocument/2006/relationships/image" Target="../media/image46.png"/><Relationship Id="rId5" Type="http://schemas.openxmlformats.org/officeDocument/2006/relationships/image" Target="../media/image36.png"/><Relationship Id="rId6" Type="http://schemas.openxmlformats.org/officeDocument/2006/relationships/image" Target="../media/image48.png"/><Relationship Id="rId7" Type="http://schemas.openxmlformats.org/officeDocument/2006/relationships/image" Target="../media/image3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2.png"/><Relationship Id="rId4" Type="http://schemas.openxmlformats.org/officeDocument/2006/relationships/image" Target="../media/image76.png"/><Relationship Id="rId5" Type="http://schemas.openxmlformats.org/officeDocument/2006/relationships/image" Target="../media/image34.png"/><Relationship Id="rId6" Type="http://schemas.openxmlformats.org/officeDocument/2006/relationships/image" Target="../media/image40.png"/><Relationship Id="rId7" Type="http://schemas.openxmlformats.org/officeDocument/2006/relationships/image" Target="../media/image3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4.png"/><Relationship Id="rId4" Type="http://schemas.openxmlformats.org/officeDocument/2006/relationships/image" Target="../media/image52.png"/><Relationship Id="rId5" Type="http://schemas.openxmlformats.org/officeDocument/2006/relationships/image" Target="../media/image4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9.png"/><Relationship Id="rId4" Type="http://schemas.openxmlformats.org/officeDocument/2006/relationships/image" Target="../media/image3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3.png"/><Relationship Id="rId4" Type="http://schemas.openxmlformats.org/officeDocument/2006/relationships/hyperlink" Target="http://www.solidworks.org.tw/forum.php?mod=viewthread&amp;tid=23746&amp;page=1" TargetMode="External"/><Relationship Id="rId5" Type="http://schemas.openxmlformats.org/officeDocument/2006/relationships/image" Target="../media/image38.png"/><Relationship Id="rId6" Type="http://schemas.openxmlformats.org/officeDocument/2006/relationships/image" Target="../media/image10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www.mastech3d.com/caseshare/2014/7/19" TargetMode="External"/><Relationship Id="rId4" Type="http://schemas.openxmlformats.org/officeDocument/2006/relationships/image" Target="../media/image53.png"/><Relationship Id="rId5" Type="http://schemas.openxmlformats.org/officeDocument/2006/relationships/hyperlink" Target="https://kknews.cc/tech/pxm9poz.html" TargetMode="External"/><Relationship Id="rId6" Type="http://schemas.openxmlformats.org/officeDocument/2006/relationships/image" Target="../media/image7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6.png"/><Relationship Id="rId4" Type="http://schemas.openxmlformats.org/officeDocument/2006/relationships/image" Target="../media/image50.png"/><Relationship Id="rId5" Type="http://schemas.openxmlformats.org/officeDocument/2006/relationships/image" Target="../media/image78.png"/><Relationship Id="rId6" Type="http://schemas.openxmlformats.org/officeDocument/2006/relationships/image" Target="../media/image4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4.png"/><Relationship Id="rId4" Type="http://schemas.openxmlformats.org/officeDocument/2006/relationships/image" Target="../media/image51.png"/><Relationship Id="rId11" Type="http://schemas.openxmlformats.org/officeDocument/2006/relationships/image" Target="../media/image61.png"/><Relationship Id="rId10" Type="http://schemas.openxmlformats.org/officeDocument/2006/relationships/image" Target="../media/image67.png"/><Relationship Id="rId12" Type="http://schemas.openxmlformats.org/officeDocument/2006/relationships/image" Target="../media/image60.png"/><Relationship Id="rId9" Type="http://schemas.openxmlformats.org/officeDocument/2006/relationships/image" Target="../media/image62.png"/><Relationship Id="rId5" Type="http://schemas.openxmlformats.org/officeDocument/2006/relationships/image" Target="../media/image59.png"/><Relationship Id="rId6" Type="http://schemas.openxmlformats.org/officeDocument/2006/relationships/image" Target="../media/image65.png"/><Relationship Id="rId7" Type="http://schemas.openxmlformats.org/officeDocument/2006/relationships/image" Target="../media/image58.png"/><Relationship Id="rId8" Type="http://schemas.openxmlformats.org/officeDocument/2006/relationships/image" Target="../media/image5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12.jpg"/><Relationship Id="rId6" Type="http://schemas.openxmlformats.org/officeDocument/2006/relationships/image" Target="../media/image2.png"/><Relationship Id="rId7" Type="http://schemas.openxmlformats.org/officeDocument/2006/relationships/image" Target="../media/image11.jpg"/><Relationship Id="rId8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4.png"/><Relationship Id="rId4" Type="http://schemas.openxmlformats.org/officeDocument/2006/relationships/image" Target="../media/image58.png"/><Relationship Id="rId11" Type="http://schemas.openxmlformats.org/officeDocument/2006/relationships/image" Target="../media/image60.png"/><Relationship Id="rId10" Type="http://schemas.openxmlformats.org/officeDocument/2006/relationships/image" Target="../media/image74.png"/><Relationship Id="rId12" Type="http://schemas.openxmlformats.org/officeDocument/2006/relationships/image" Target="../media/image84.png"/><Relationship Id="rId9" Type="http://schemas.openxmlformats.org/officeDocument/2006/relationships/image" Target="../media/image61.png"/><Relationship Id="rId5" Type="http://schemas.openxmlformats.org/officeDocument/2006/relationships/image" Target="../media/image55.png"/><Relationship Id="rId6" Type="http://schemas.openxmlformats.org/officeDocument/2006/relationships/image" Target="../media/image62.png"/><Relationship Id="rId7" Type="http://schemas.openxmlformats.org/officeDocument/2006/relationships/image" Target="../media/image67.png"/><Relationship Id="rId8" Type="http://schemas.openxmlformats.org/officeDocument/2006/relationships/image" Target="../media/image9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4.png"/><Relationship Id="rId4" Type="http://schemas.openxmlformats.org/officeDocument/2006/relationships/image" Target="../media/image73.png"/><Relationship Id="rId5" Type="http://schemas.openxmlformats.org/officeDocument/2006/relationships/image" Target="../media/image80.png"/><Relationship Id="rId6" Type="http://schemas.openxmlformats.org/officeDocument/2006/relationships/image" Target="../media/image110.png"/><Relationship Id="rId7" Type="http://schemas.openxmlformats.org/officeDocument/2006/relationships/image" Target="../media/image81.png"/><Relationship Id="rId8" Type="http://schemas.openxmlformats.org/officeDocument/2006/relationships/image" Target="../media/image9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3.png"/><Relationship Id="rId4" Type="http://schemas.openxmlformats.org/officeDocument/2006/relationships/image" Target="../media/image108.png"/><Relationship Id="rId5" Type="http://schemas.openxmlformats.org/officeDocument/2006/relationships/image" Target="../media/image9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7.jpg"/><Relationship Id="rId4" Type="http://schemas.openxmlformats.org/officeDocument/2006/relationships/image" Target="../media/image107.jpg"/><Relationship Id="rId5" Type="http://schemas.openxmlformats.org/officeDocument/2006/relationships/image" Target="../media/image89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hyperlink" Target="about:blank" TargetMode="External"/><Relationship Id="rId4" Type="http://schemas.openxmlformats.org/officeDocument/2006/relationships/image" Target="../media/image93.png"/><Relationship Id="rId5" Type="http://schemas.openxmlformats.org/officeDocument/2006/relationships/image" Target="../media/image90.png"/><Relationship Id="rId6" Type="http://schemas.openxmlformats.org/officeDocument/2006/relationships/image" Target="../media/image8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5.png"/><Relationship Id="rId4" Type="http://schemas.openxmlformats.org/officeDocument/2006/relationships/image" Target="../media/image96.png"/><Relationship Id="rId5" Type="http://schemas.openxmlformats.org/officeDocument/2006/relationships/image" Target="../media/image8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01.png"/><Relationship Id="rId4" Type="http://schemas.openxmlformats.org/officeDocument/2006/relationships/image" Target="../media/image10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3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18.png"/><Relationship Id="rId4" Type="http://schemas.openxmlformats.org/officeDocument/2006/relationships/image" Target="../media/image104.png"/><Relationship Id="rId5" Type="http://schemas.openxmlformats.org/officeDocument/2006/relationships/image" Target="../media/image9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99.png"/><Relationship Id="rId4" Type="http://schemas.openxmlformats.org/officeDocument/2006/relationships/image" Target="../media/image102.png"/><Relationship Id="rId5" Type="http://schemas.openxmlformats.org/officeDocument/2006/relationships/image" Target="../media/image10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00.png"/><Relationship Id="rId4" Type="http://schemas.openxmlformats.org/officeDocument/2006/relationships/image" Target="../media/image105.png"/><Relationship Id="rId5" Type="http://schemas.openxmlformats.org/officeDocument/2006/relationships/image" Target="../media/image113.jpg"/><Relationship Id="rId6" Type="http://schemas.openxmlformats.org/officeDocument/2006/relationships/image" Target="../media/image11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39.png"/><Relationship Id="rId4" Type="http://schemas.openxmlformats.org/officeDocument/2006/relationships/image" Target="../media/image12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16.png"/><Relationship Id="rId4" Type="http://schemas.openxmlformats.org/officeDocument/2006/relationships/image" Target="../media/image124.png"/><Relationship Id="rId5" Type="http://schemas.openxmlformats.org/officeDocument/2006/relationships/image" Target="../media/image122.png"/><Relationship Id="rId6" Type="http://schemas.openxmlformats.org/officeDocument/2006/relationships/hyperlink" Target="https://www.lon-so.com/" TargetMode="Externa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19.png"/><Relationship Id="rId4" Type="http://schemas.openxmlformats.org/officeDocument/2006/relationships/image" Target="../media/image114.png"/><Relationship Id="rId5" Type="http://schemas.openxmlformats.org/officeDocument/2006/relationships/image" Target="../media/image12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64.png"/><Relationship Id="rId4" Type="http://schemas.openxmlformats.org/officeDocument/2006/relationships/image" Target="../media/image23.jpg"/><Relationship Id="rId5" Type="http://schemas.openxmlformats.org/officeDocument/2006/relationships/image" Target="../media/image11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43.png"/><Relationship Id="rId4" Type="http://schemas.openxmlformats.org/officeDocument/2006/relationships/image" Target="../media/image156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37.png"/><Relationship Id="rId5" Type="http://schemas.openxmlformats.org/officeDocument/2006/relationships/image" Target="../media/image13.png"/><Relationship Id="rId6" Type="http://schemas.openxmlformats.org/officeDocument/2006/relationships/image" Target="../media/image27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28.png"/><Relationship Id="rId4" Type="http://schemas.openxmlformats.org/officeDocument/2006/relationships/image" Target="../media/image13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21.png"/><Relationship Id="rId4" Type="http://schemas.openxmlformats.org/officeDocument/2006/relationships/image" Target="../media/image14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25.png"/><Relationship Id="rId4" Type="http://schemas.openxmlformats.org/officeDocument/2006/relationships/image" Target="../media/image126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3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38.png"/><Relationship Id="rId4" Type="http://schemas.openxmlformats.org/officeDocument/2006/relationships/image" Target="../media/image148.png"/><Relationship Id="rId5" Type="http://schemas.openxmlformats.org/officeDocument/2006/relationships/image" Target="../media/image127.png"/><Relationship Id="rId6" Type="http://schemas.openxmlformats.org/officeDocument/2006/relationships/image" Target="../media/image129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44.png"/><Relationship Id="rId4" Type="http://schemas.openxmlformats.org/officeDocument/2006/relationships/image" Target="../media/image67.png"/><Relationship Id="rId10" Type="http://schemas.openxmlformats.org/officeDocument/2006/relationships/image" Target="../media/image62.png"/><Relationship Id="rId9" Type="http://schemas.openxmlformats.org/officeDocument/2006/relationships/image" Target="../media/image134.png"/><Relationship Id="rId5" Type="http://schemas.openxmlformats.org/officeDocument/2006/relationships/image" Target="../media/image130.png"/><Relationship Id="rId6" Type="http://schemas.openxmlformats.org/officeDocument/2006/relationships/image" Target="../media/image99.png"/><Relationship Id="rId7" Type="http://schemas.openxmlformats.org/officeDocument/2006/relationships/image" Target="../media/image102.png"/><Relationship Id="rId8" Type="http://schemas.openxmlformats.org/officeDocument/2006/relationships/image" Target="../media/image106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35.png"/><Relationship Id="rId4" Type="http://schemas.openxmlformats.org/officeDocument/2006/relationships/image" Target="../media/image64.png"/><Relationship Id="rId5" Type="http://schemas.openxmlformats.org/officeDocument/2006/relationships/image" Target="../media/image140.png"/><Relationship Id="rId6" Type="http://schemas.openxmlformats.org/officeDocument/2006/relationships/image" Target="../media/image152.png"/><Relationship Id="rId7" Type="http://schemas.openxmlformats.org/officeDocument/2006/relationships/image" Target="../media/image154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4.png"/><Relationship Id="rId4" Type="http://schemas.openxmlformats.org/officeDocument/2006/relationships/image" Target="../media/image145.png"/><Relationship Id="rId5" Type="http://schemas.openxmlformats.org/officeDocument/2006/relationships/image" Target="../media/image168.png"/><Relationship Id="rId6" Type="http://schemas.openxmlformats.org/officeDocument/2006/relationships/image" Target="../media/image146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50.png"/><Relationship Id="rId4" Type="http://schemas.openxmlformats.org/officeDocument/2006/relationships/image" Target="../media/image147.png"/><Relationship Id="rId5" Type="http://schemas.openxmlformats.org/officeDocument/2006/relationships/image" Target="../media/image191.png"/><Relationship Id="rId6" Type="http://schemas.openxmlformats.org/officeDocument/2006/relationships/image" Target="../media/image159.png"/><Relationship Id="rId7" Type="http://schemas.openxmlformats.org/officeDocument/2006/relationships/image" Target="../media/image165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51.png"/><Relationship Id="rId4" Type="http://schemas.openxmlformats.org/officeDocument/2006/relationships/image" Target="../media/image155.png"/><Relationship Id="rId5" Type="http://schemas.openxmlformats.org/officeDocument/2006/relationships/image" Target="../media/image158.png"/><Relationship Id="rId6" Type="http://schemas.openxmlformats.org/officeDocument/2006/relationships/image" Target="../media/image153.png"/><Relationship Id="rId7" Type="http://schemas.openxmlformats.org/officeDocument/2006/relationships/image" Target="../media/image17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Relationship Id="rId4" Type="http://schemas.openxmlformats.org/officeDocument/2006/relationships/image" Target="../media/image5.png"/><Relationship Id="rId5" Type="http://schemas.openxmlformats.org/officeDocument/2006/relationships/image" Target="../media/image19.png"/><Relationship Id="rId6" Type="http://schemas.openxmlformats.org/officeDocument/2006/relationships/image" Target="../media/image15.png"/><Relationship Id="rId7" Type="http://schemas.openxmlformats.org/officeDocument/2006/relationships/image" Target="../media/image24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57.png"/><Relationship Id="rId4" Type="http://schemas.openxmlformats.org/officeDocument/2006/relationships/image" Target="../media/image162.png"/><Relationship Id="rId5" Type="http://schemas.openxmlformats.org/officeDocument/2006/relationships/image" Target="../media/image160.png"/><Relationship Id="rId6" Type="http://schemas.openxmlformats.org/officeDocument/2006/relationships/image" Target="../media/image163.png"/><Relationship Id="rId7" Type="http://schemas.openxmlformats.org/officeDocument/2006/relationships/image" Target="../media/image171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61.png"/><Relationship Id="rId4" Type="http://schemas.openxmlformats.org/officeDocument/2006/relationships/image" Target="../media/image176.png"/><Relationship Id="rId5" Type="http://schemas.openxmlformats.org/officeDocument/2006/relationships/image" Target="../media/image166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99.png"/><Relationship Id="rId4" Type="http://schemas.openxmlformats.org/officeDocument/2006/relationships/image" Target="../media/image178.png"/><Relationship Id="rId5" Type="http://schemas.openxmlformats.org/officeDocument/2006/relationships/image" Target="../media/image215.png"/><Relationship Id="rId6" Type="http://schemas.openxmlformats.org/officeDocument/2006/relationships/image" Target="../media/image184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3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81.png"/><Relationship Id="rId4" Type="http://schemas.openxmlformats.org/officeDocument/2006/relationships/image" Target="../media/image167.png"/><Relationship Id="rId5" Type="http://schemas.openxmlformats.org/officeDocument/2006/relationships/image" Target="../media/image180.png"/><Relationship Id="rId6" Type="http://schemas.openxmlformats.org/officeDocument/2006/relationships/image" Target="../media/image169.png"/><Relationship Id="rId7" Type="http://schemas.openxmlformats.org/officeDocument/2006/relationships/image" Target="../media/image175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89.png"/><Relationship Id="rId4" Type="http://schemas.openxmlformats.org/officeDocument/2006/relationships/image" Target="../media/image170.png"/><Relationship Id="rId5" Type="http://schemas.openxmlformats.org/officeDocument/2006/relationships/image" Target="../media/image173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86.png"/><Relationship Id="rId4" Type="http://schemas.openxmlformats.org/officeDocument/2006/relationships/image" Target="../media/image172.png"/><Relationship Id="rId5" Type="http://schemas.openxmlformats.org/officeDocument/2006/relationships/image" Target="../media/image174.png"/><Relationship Id="rId6" Type="http://schemas.openxmlformats.org/officeDocument/2006/relationships/image" Target="../media/image179.png"/><Relationship Id="rId7" Type="http://schemas.openxmlformats.org/officeDocument/2006/relationships/image" Target="../media/image188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72.png"/><Relationship Id="rId4" Type="http://schemas.openxmlformats.org/officeDocument/2006/relationships/image" Target="../media/image174.png"/><Relationship Id="rId5" Type="http://schemas.openxmlformats.org/officeDocument/2006/relationships/image" Target="../media/image179.png"/><Relationship Id="rId6" Type="http://schemas.openxmlformats.org/officeDocument/2006/relationships/image" Target="../media/image231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87.png"/><Relationship Id="rId4" Type="http://schemas.openxmlformats.org/officeDocument/2006/relationships/image" Target="../media/image193.png"/><Relationship Id="rId5" Type="http://schemas.openxmlformats.org/officeDocument/2006/relationships/image" Target="../media/image201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92.png"/><Relationship Id="rId4" Type="http://schemas.openxmlformats.org/officeDocument/2006/relationships/image" Target="../media/image190.png"/><Relationship Id="rId5" Type="http://schemas.openxmlformats.org/officeDocument/2006/relationships/image" Target="../media/image195.png"/><Relationship Id="rId6" Type="http://schemas.openxmlformats.org/officeDocument/2006/relationships/image" Target="../media/image19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205.png"/><Relationship Id="rId4" Type="http://schemas.openxmlformats.org/officeDocument/2006/relationships/image" Target="../media/image216.gif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09.gif"/><Relationship Id="rId4" Type="http://schemas.openxmlformats.org/officeDocument/2006/relationships/image" Target="../media/image203.gif"/><Relationship Id="rId5" Type="http://schemas.openxmlformats.org/officeDocument/2006/relationships/image" Target="../media/image196.gif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23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94.png"/><Relationship Id="rId4" Type="http://schemas.openxmlformats.org/officeDocument/2006/relationships/image" Target="../media/image229.png"/><Relationship Id="rId5" Type="http://schemas.openxmlformats.org/officeDocument/2006/relationships/image" Target="../media/image197.png"/><Relationship Id="rId6" Type="http://schemas.openxmlformats.org/officeDocument/2006/relationships/image" Target="../media/image200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212.png"/><Relationship Id="rId4" Type="http://schemas.openxmlformats.org/officeDocument/2006/relationships/image" Target="../media/image206.png"/><Relationship Id="rId5" Type="http://schemas.openxmlformats.org/officeDocument/2006/relationships/image" Target="../media/image204.png"/><Relationship Id="rId6" Type="http://schemas.openxmlformats.org/officeDocument/2006/relationships/image" Target="../media/image202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208.png"/><Relationship Id="rId4" Type="http://schemas.openxmlformats.org/officeDocument/2006/relationships/image" Target="../media/image226.png"/><Relationship Id="rId5" Type="http://schemas.openxmlformats.org/officeDocument/2006/relationships/image" Target="../media/image207.jpg"/><Relationship Id="rId6" Type="http://schemas.openxmlformats.org/officeDocument/2006/relationships/hyperlink" Target="http://www.16sucai.com/2016/02/77296.html" TargetMode="Externa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217.png"/><Relationship Id="rId4" Type="http://schemas.openxmlformats.org/officeDocument/2006/relationships/image" Target="../media/image228.png"/><Relationship Id="rId5" Type="http://schemas.openxmlformats.org/officeDocument/2006/relationships/image" Target="../media/image214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213.png"/><Relationship Id="rId4" Type="http://schemas.openxmlformats.org/officeDocument/2006/relationships/image" Target="../media/image218.png"/><Relationship Id="rId5" Type="http://schemas.openxmlformats.org/officeDocument/2006/relationships/image" Target="../media/image220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219.png"/><Relationship Id="rId4" Type="http://schemas.openxmlformats.org/officeDocument/2006/relationships/image" Target="../media/image210.png"/><Relationship Id="rId5" Type="http://schemas.openxmlformats.org/officeDocument/2006/relationships/image" Target="../media/image211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227.png"/><Relationship Id="rId4" Type="http://schemas.openxmlformats.org/officeDocument/2006/relationships/image" Target="../media/image242.png"/><Relationship Id="rId5" Type="http://schemas.openxmlformats.org/officeDocument/2006/relationships/image" Target="../media/image22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239.png"/><Relationship Id="rId4" Type="http://schemas.openxmlformats.org/officeDocument/2006/relationships/image" Target="../media/image197.png"/><Relationship Id="rId5" Type="http://schemas.openxmlformats.org/officeDocument/2006/relationships/image" Target="../media/image241.png"/><Relationship Id="rId6" Type="http://schemas.openxmlformats.org/officeDocument/2006/relationships/image" Target="../media/image230.png"/><Relationship Id="rId7" Type="http://schemas.openxmlformats.org/officeDocument/2006/relationships/image" Target="../media/image247.png"/><Relationship Id="rId8" Type="http://schemas.openxmlformats.org/officeDocument/2006/relationships/image" Target="../media/image223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222.png"/><Relationship Id="rId4" Type="http://schemas.openxmlformats.org/officeDocument/2006/relationships/image" Target="../media/image245.png"/><Relationship Id="rId5" Type="http://schemas.openxmlformats.org/officeDocument/2006/relationships/image" Target="../media/image249.png"/><Relationship Id="rId6" Type="http://schemas.openxmlformats.org/officeDocument/2006/relationships/image" Target="../media/image224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235.png"/><Relationship Id="rId4" Type="http://schemas.openxmlformats.org/officeDocument/2006/relationships/image" Target="../media/image234.gif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240.png"/><Relationship Id="rId4" Type="http://schemas.openxmlformats.org/officeDocument/2006/relationships/image" Target="../media/image233.jpg"/><Relationship Id="rId5" Type="http://schemas.openxmlformats.org/officeDocument/2006/relationships/image" Target="../media/image237.png"/><Relationship Id="rId6" Type="http://schemas.openxmlformats.org/officeDocument/2006/relationships/image" Target="../media/image232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236.png"/><Relationship Id="rId4" Type="http://schemas.openxmlformats.org/officeDocument/2006/relationships/image" Target="../media/image238.png"/><Relationship Id="rId9" Type="http://schemas.openxmlformats.org/officeDocument/2006/relationships/hyperlink" Target="https://www.google.com/url?sa=i&amp;source=images&amp;cd=&amp;ved=2ahUKEwjX0ufX643hAhWGv5QKHffVCiwQjB16BAgBEAQ&amp;url=https%3A%2F%2Fwww.hongyucoltd.com.tw%2Fproduct.html&amp;psig=AOvVaw1R9XIX9FoeSbg50-erTBMN&amp;ust=1553072389705071" TargetMode="External"/><Relationship Id="rId5" Type="http://schemas.openxmlformats.org/officeDocument/2006/relationships/image" Target="../media/image264.png"/><Relationship Id="rId6" Type="http://schemas.openxmlformats.org/officeDocument/2006/relationships/hyperlink" Target="https://www.google.com/url?sa=i&amp;source=images&amp;cd=&amp;ved=2ahUKEwjX0ufX643hAhWGv5QKHffVCiwQjB16BAgBEAQ&amp;url=https%3A%2F%2Fwww.hongyucoltd.com.tw%2Fproduct.html&amp;psig=AOvVaw1R9XIX9FoeSbg50-erTBMN&amp;ust=1553072389705071" TargetMode="External"/><Relationship Id="rId7" Type="http://schemas.openxmlformats.org/officeDocument/2006/relationships/hyperlink" Target="https://www.google.com/url?sa=i&amp;source=images&amp;cd=&amp;ved=2ahUKEwij4YHm643hAhU_yYsBHQHZALYQjhx6BAgBEAM&amp;url=https%3A%2F%2Fwww.yehchiun.com%2Ftw%2FYCH.html&amp;psig=AOvVaw1R9XIX9FoeSbg50-erTBMN&amp;ust=1553072389705071" TargetMode="External"/><Relationship Id="rId8" Type="http://schemas.openxmlformats.org/officeDocument/2006/relationships/image" Target="../media/image252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256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Relationship Id="rId3" Type="http://schemas.openxmlformats.org/officeDocument/2006/relationships/hyperlink" Target="https://kknews.cc/design/" TargetMode="External"/><Relationship Id="rId4" Type="http://schemas.openxmlformats.org/officeDocument/2006/relationships/hyperlink" Target="https://kknews.cc/zh-tw/design/86g4mog.html" TargetMode="External"/><Relationship Id="rId5" Type="http://schemas.openxmlformats.org/officeDocument/2006/relationships/image" Target="../media/image243.gif"/><Relationship Id="rId6" Type="http://schemas.openxmlformats.org/officeDocument/2006/relationships/image" Target="../media/image270.gif"/><Relationship Id="rId7" Type="http://schemas.openxmlformats.org/officeDocument/2006/relationships/image" Target="../media/image255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244.gif"/><Relationship Id="rId4" Type="http://schemas.openxmlformats.org/officeDocument/2006/relationships/image" Target="../media/image246.gif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250.gif"/><Relationship Id="rId4" Type="http://schemas.openxmlformats.org/officeDocument/2006/relationships/image" Target="../media/image257.gif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2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gif"/><Relationship Id="rId4" Type="http://schemas.openxmlformats.org/officeDocument/2006/relationships/image" Target="../media/image20.png"/><Relationship Id="rId5" Type="http://schemas.openxmlformats.org/officeDocument/2006/relationships/image" Target="../media/image29.gif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18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263.jpg"/><Relationship Id="rId4" Type="http://schemas.openxmlformats.org/officeDocument/2006/relationships/image" Target="../media/image254.jp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8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305.png"/><Relationship Id="rId4" Type="http://schemas.openxmlformats.org/officeDocument/2006/relationships/image" Target="../media/image308.png"/><Relationship Id="rId5" Type="http://schemas.openxmlformats.org/officeDocument/2006/relationships/image" Target="../media/image258.jp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260.png"/><Relationship Id="rId4" Type="http://schemas.openxmlformats.org/officeDocument/2006/relationships/image" Target="../media/image248.png"/><Relationship Id="rId5" Type="http://schemas.openxmlformats.org/officeDocument/2006/relationships/image" Target="../media/image261.png"/><Relationship Id="rId6" Type="http://schemas.openxmlformats.org/officeDocument/2006/relationships/image" Target="../media/image253.png"/><Relationship Id="rId7" Type="http://schemas.openxmlformats.org/officeDocument/2006/relationships/image" Target="../media/image130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266.png"/><Relationship Id="rId4" Type="http://schemas.openxmlformats.org/officeDocument/2006/relationships/image" Target="../media/image262.png"/><Relationship Id="rId5" Type="http://schemas.openxmlformats.org/officeDocument/2006/relationships/image" Target="../media/image259.png"/><Relationship Id="rId6" Type="http://schemas.openxmlformats.org/officeDocument/2006/relationships/image" Target="../media/image268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265.png"/><Relationship Id="rId4" Type="http://schemas.openxmlformats.org/officeDocument/2006/relationships/image" Target="../media/image281.png"/><Relationship Id="rId5" Type="http://schemas.openxmlformats.org/officeDocument/2006/relationships/image" Target="../media/image267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269.png"/><Relationship Id="rId4" Type="http://schemas.openxmlformats.org/officeDocument/2006/relationships/image" Target="../media/image278.png"/><Relationship Id="rId5" Type="http://schemas.openxmlformats.org/officeDocument/2006/relationships/image" Target="../media/image274.png"/><Relationship Id="rId6" Type="http://schemas.openxmlformats.org/officeDocument/2006/relationships/image" Target="../media/image280.png"/><Relationship Id="rId7" Type="http://schemas.openxmlformats.org/officeDocument/2006/relationships/image" Target="../media/image288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283.jpg"/><Relationship Id="rId4" Type="http://schemas.openxmlformats.org/officeDocument/2006/relationships/image" Target="../media/image271.png"/><Relationship Id="rId5" Type="http://schemas.openxmlformats.org/officeDocument/2006/relationships/image" Target="../media/image28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png"/><Relationship Id="rId4" Type="http://schemas.openxmlformats.org/officeDocument/2006/relationships/image" Target="../media/image25.png"/><Relationship Id="rId5" Type="http://schemas.openxmlformats.org/officeDocument/2006/relationships/image" Target="../media/image21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276.png"/><Relationship Id="rId4" Type="http://schemas.openxmlformats.org/officeDocument/2006/relationships/image" Target="../media/image279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273.png"/><Relationship Id="rId4" Type="http://schemas.openxmlformats.org/officeDocument/2006/relationships/image" Target="../media/image272.png"/><Relationship Id="rId5" Type="http://schemas.openxmlformats.org/officeDocument/2006/relationships/image" Target="../media/image282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275.png"/><Relationship Id="rId4" Type="http://schemas.openxmlformats.org/officeDocument/2006/relationships/image" Target="../media/image284.pn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286.jpg"/><Relationship Id="rId4" Type="http://schemas.openxmlformats.org/officeDocument/2006/relationships/image" Target="../media/image277.jp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287.png"/><Relationship Id="rId4" Type="http://schemas.openxmlformats.org/officeDocument/2006/relationships/image" Target="../media/image294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297.png"/><Relationship Id="rId4" Type="http://schemas.openxmlformats.org/officeDocument/2006/relationships/image" Target="../media/image306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18.pn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292.png"/><Relationship Id="rId4" Type="http://schemas.openxmlformats.org/officeDocument/2006/relationships/image" Target="../media/image310.jp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23.jp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285.png"/><Relationship Id="rId4" Type="http://schemas.openxmlformats.org/officeDocument/2006/relationships/image" Target="../media/image290.jpg"/><Relationship Id="rId5" Type="http://schemas.openxmlformats.org/officeDocument/2006/relationships/image" Target="../media/image301.jpg"/><Relationship Id="rId6" Type="http://schemas.openxmlformats.org/officeDocument/2006/relationships/image" Target="../media/image29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:\SolidWorks Files\Photo&amp;Video\Mold, Tool and Die\die.jpg" id="19" name="Google Shape;1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54175" y="1177350"/>
            <a:ext cx="8820851" cy="5186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principalspage.com/theblog/wp-content/uploads/2008/08/NEW.gif" id="20" name="Google Shape;20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15781" y="835292"/>
            <a:ext cx="2718484" cy="24180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vatar" id="21" name="Google Shape;21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0809" y="5194591"/>
            <a:ext cx="952285" cy="1020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1"/>
          <p:cNvSpPr txBox="1"/>
          <p:nvPr/>
        </p:nvSpPr>
        <p:spPr>
          <a:xfrm>
            <a:off x="180809" y="6323867"/>
            <a:ext cx="1257508" cy="2512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zh-TW" sz="1632" u="none" cap="none" strike="noStrike">
                <a:solidFill>
                  <a:srgbClr val="B13CC4"/>
                </a:solidFill>
                <a:latin typeface="Arial"/>
                <a:ea typeface="Arial"/>
                <a:cs typeface="Arial"/>
                <a:sym typeface="Arial"/>
              </a:rPr>
              <a:t>2024/11/4</a:t>
            </a:r>
            <a:endParaRPr b="1" i="0" sz="1632" u="none" cap="none" strike="noStrike">
              <a:solidFill>
                <a:srgbClr val="B13C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3" name="Google Shape;23;p1"/>
          <p:cNvGraphicFramePr/>
          <p:nvPr/>
        </p:nvGraphicFramePr>
        <p:xfrm>
          <a:off x="2693324" y="630515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{3D57577C-9668-4087-B058-651277799B8C}</a:tableStyleId>
              </a:tblPr>
              <a:tblGrid>
                <a:gridCol w="6548150"/>
              </a:tblGrid>
              <a:tr h="797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zh-TW" sz="2900" u="sng" cap="none" strike="noStrike">
                          <a:solidFill>
                            <a:srgbClr val="666666"/>
                          </a:solidFill>
                          <a:latin typeface="Arial"/>
                          <a:ea typeface="Arial"/>
                          <a:cs typeface="Arial"/>
                          <a:sym typeface="Arial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35-90-1 SolidWorks 模具工具與設計</a:t>
                      </a:r>
                      <a:endParaRPr b="0" sz="29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28800" marB="2880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2D5E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24" name="Google Shape;24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710841" y="6449487"/>
            <a:ext cx="653000" cy="65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0"/>
          <p:cNvSpPr/>
          <p:nvPr/>
        </p:nvSpPr>
        <p:spPr>
          <a:xfrm>
            <a:off x="0" y="909340"/>
            <a:ext cx="12799864" cy="101668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1-1 什麼是模具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製造程序連結</a:t>
            </a:r>
            <a:endParaRPr sz="235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10"/>
          <p:cNvSpPr/>
          <p:nvPr/>
        </p:nvSpPr>
        <p:spPr>
          <a:xfrm>
            <a:off x="8241841" y="6508392"/>
            <a:ext cx="1297539" cy="456686"/>
          </a:xfrm>
          <a:prstGeom prst="rect">
            <a:avLst/>
          </a:prstGeom>
          <a:noFill/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驗證</a:t>
            </a:r>
            <a:endParaRPr/>
          </a:p>
        </p:txBody>
      </p:sp>
      <p:pic>
        <p:nvPicPr>
          <p:cNvPr id="131" name="Google Shape;131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95059" y="3096531"/>
            <a:ext cx="1608490" cy="3193442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0"/>
          <p:cNvSpPr/>
          <p:nvPr/>
        </p:nvSpPr>
        <p:spPr>
          <a:xfrm>
            <a:off x="9395176" y="1462219"/>
            <a:ext cx="2599765" cy="1388100"/>
          </a:xfrm>
          <a:prstGeom prst="cloudCallout">
            <a:avLst>
              <a:gd fmla="val 26753" name="adj1"/>
              <a:gd fmla="val 85104" name="adj2"/>
            </a:avLst>
          </a:prstGeom>
          <a:solidFill>
            <a:srgbClr val="F4B08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做得出來嗎?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4199" y="2156269"/>
            <a:ext cx="6686868" cy="4580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52505" y="2636019"/>
            <a:ext cx="3331116" cy="3162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3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4" name="Google Shape;1134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857" y="2007495"/>
            <a:ext cx="4700178" cy="3265953"/>
          </a:xfrm>
          <a:prstGeom prst="rect">
            <a:avLst/>
          </a:prstGeom>
          <a:noFill/>
          <a:ln>
            <a:noFill/>
          </a:ln>
        </p:spPr>
      </p:pic>
      <p:sp>
        <p:nvSpPr>
          <p:cNvPr id="1135" name="Google Shape;1135;p100"/>
          <p:cNvSpPr txBox="1"/>
          <p:nvPr/>
        </p:nvSpPr>
        <p:spPr>
          <a:xfrm>
            <a:off x="1558722" y="6677484"/>
            <a:ext cx="2943755" cy="343492"/>
          </a:xfrm>
          <a:prstGeom prst="rect">
            <a:avLst/>
          </a:prstGeom>
          <a:solidFill>
            <a:srgbClr val="B3C6E7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3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NC-Programming with SolidCAM</a:t>
            </a:r>
            <a:endParaRPr sz="16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6" name="Google Shape;1136;p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36894" y="3836107"/>
            <a:ext cx="3815927" cy="2788169"/>
          </a:xfrm>
          <a:prstGeom prst="rect">
            <a:avLst/>
          </a:prstGeom>
          <a:noFill/>
          <a:ln>
            <a:noFill/>
          </a:ln>
        </p:spPr>
      </p:pic>
      <p:sp>
        <p:nvSpPr>
          <p:cNvPr id="1137" name="Google Shape;1137;p100"/>
          <p:cNvSpPr/>
          <p:nvPr/>
        </p:nvSpPr>
        <p:spPr>
          <a:xfrm>
            <a:off x="0" y="909497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7-1 模具製作案例</a:t>
            </a:r>
            <a:endParaRPr sz="3265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Step 3 CAD轉CAM</a:t>
            </a:r>
            <a:endParaRPr sz="2358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138" name="Google Shape;1138;p100"/>
          <p:cNvSpPr/>
          <p:nvPr/>
        </p:nvSpPr>
        <p:spPr>
          <a:xfrm>
            <a:off x="4527506" y="6624276"/>
            <a:ext cx="3881629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排刀與刀具路徑模擬</a:t>
            </a:r>
            <a:endParaRPr/>
          </a:p>
        </p:txBody>
      </p:sp>
      <p:grpSp>
        <p:nvGrpSpPr>
          <p:cNvPr id="1139" name="Google Shape;1139;p100"/>
          <p:cNvGrpSpPr/>
          <p:nvPr/>
        </p:nvGrpSpPr>
        <p:grpSpPr>
          <a:xfrm>
            <a:off x="6289548" y="2031103"/>
            <a:ext cx="3399685" cy="3218735"/>
            <a:chOff x="2804" y="923"/>
            <a:chExt cx="2609" cy="2140"/>
          </a:xfrm>
        </p:grpSpPr>
        <p:sp>
          <p:nvSpPr>
            <p:cNvPr id="1140" name="Google Shape;1140;p100"/>
            <p:cNvSpPr txBox="1"/>
            <p:nvPr/>
          </p:nvSpPr>
          <p:spPr>
            <a:xfrm>
              <a:off x="2809" y="923"/>
              <a:ext cx="2604" cy="317"/>
            </a:xfrm>
            <a:prstGeom prst="rect">
              <a:avLst/>
            </a:prstGeom>
            <a:solidFill>
              <a:srgbClr val="B3C6E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63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5-軸-Simultaneous Machining 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63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on a Hermle C20</a:t>
              </a:r>
              <a:endParaRPr/>
            </a:p>
          </p:txBody>
        </p:sp>
        <p:pic>
          <p:nvPicPr>
            <p:cNvPr descr="Magnettafel" id="1141" name="Google Shape;1141;p10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804" y="1289"/>
              <a:ext cx="2604" cy="17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Bottle1" id="1142" name="Google Shape;1142;p10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263744" y="3924648"/>
            <a:ext cx="3228285" cy="2282422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6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7" name="Google Shape;1147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9702" y="2130687"/>
            <a:ext cx="7908521" cy="4227727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148" name="Google Shape;1148;p101"/>
          <p:cNvSpPr/>
          <p:nvPr/>
        </p:nvSpPr>
        <p:spPr>
          <a:xfrm>
            <a:off x="0" y="909497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7-1 模具製作案例</a:t>
            </a:r>
            <a:endParaRPr sz="3265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Step 4 完成</a:t>
            </a:r>
            <a:endParaRPr sz="2358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149" name="Google Shape;1149;p101"/>
          <p:cNvSpPr/>
          <p:nvPr/>
        </p:nvSpPr>
        <p:spPr>
          <a:xfrm>
            <a:off x="3555466" y="6668737"/>
            <a:ext cx="5528729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資料來源 SolidWorks VISION</a:t>
            </a:r>
            <a:endParaRPr sz="2539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3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4" name="Google Shape;1154;p102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9708" y="2105148"/>
            <a:ext cx="5015817" cy="2951284"/>
          </a:xfrm>
          <a:prstGeom prst="rect">
            <a:avLst/>
          </a:prstGeom>
          <a:noFill/>
          <a:ln>
            <a:noFill/>
          </a:ln>
        </p:spPr>
      </p:pic>
      <p:sp>
        <p:nvSpPr>
          <p:cNvPr id="1155" name="Google Shape;1155;p102"/>
          <p:cNvSpPr/>
          <p:nvPr/>
        </p:nvSpPr>
        <p:spPr>
          <a:xfrm>
            <a:off x="0" y="909497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7-2 賣模具</a:t>
            </a:r>
            <a:endParaRPr sz="3265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Step 5 完成</a:t>
            </a:r>
            <a:endParaRPr sz="2358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1156" name="Google Shape;1156;p10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19526" y="2249840"/>
            <a:ext cx="3140611" cy="2922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102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973555" y="2249840"/>
            <a:ext cx="3478077" cy="3505292"/>
          </a:xfrm>
          <a:prstGeom prst="rect">
            <a:avLst/>
          </a:prstGeom>
          <a:noFill/>
          <a:ln>
            <a:noFill/>
          </a:ln>
        </p:spPr>
      </p:pic>
      <p:sp>
        <p:nvSpPr>
          <p:cNvPr id="1158" name="Google Shape;1158;p102"/>
          <p:cNvSpPr txBox="1"/>
          <p:nvPr/>
        </p:nvSpPr>
        <p:spPr>
          <a:xfrm>
            <a:off x="7522688" y="5966650"/>
            <a:ext cx="184299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資料來源: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幸運草樂園-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2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ulti-Product_Graphic_with_Sustainability" id="1163" name="Google Shape;1163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99907" y="1068034"/>
            <a:ext cx="7333169" cy="51625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solidworks.com.tw/attachments/Image/authorized-training-center_1.png" id="1164" name="Google Shape;1164;p1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9583" y="4979382"/>
            <a:ext cx="1237548" cy="1237548"/>
          </a:xfrm>
          <a:prstGeom prst="rect">
            <a:avLst/>
          </a:prstGeom>
          <a:noFill/>
          <a:ln>
            <a:noFill/>
          </a:ln>
        </p:spPr>
      </p:pic>
      <p:sp>
        <p:nvSpPr>
          <p:cNvPr id="1165" name="Google Shape;1165;p103"/>
          <p:cNvSpPr/>
          <p:nvPr/>
        </p:nvSpPr>
        <p:spPr>
          <a:xfrm>
            <a:off x="293077" y="2070330"/>
            <a:ext cx="4100017" cy="2302888"/>
          </a:xfrm>
          <a:prstGeom prst="roundRect">
            <a:avLst>
              <a:gd fmla="val 20877" name="adj"/>
            </a:avLst>
          </a:prstGeom>
          <a:solidFill>
            <a:srgbClr val="00FF00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4025" lIns="45300" spcFirstLastPara="1" rIns="45300" wrap="square" tIns="44025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幾何科技 </a:t>
            </a:r>
            <a:endParaRPr sz="2800">
              <a:solidFill>
                <a:srgbClr val="3333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SolidWorks </a:t>
            </a:r>
            <a:endParaRPr/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養成訓練與顧問服務</a:t>
            </a:r>
            <a:endParaRPr/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u="sng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geometry-sw.com.tw</a:t>
            </a:r>
            <a:endParaRPr sz="2800">
              <a:solidFill>
                <a:srgbClr val="3333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一張含有 圖形, 圓形, 鮮豔, 符號 的圖片&#10;&#10;自動產生的描述" id="1166" name="Google Shape;1166;p10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82993" y="2216425"/>
            <a:ext cx="1263774" cy="890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10">
        <p:push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1"/>
          <p:cNvSpPr/>
          <p:nvPr/>
        </p:nvSpPr>
        <p:spPr>
          <a:xfrm>
            <a:off x="0" y="909497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1-1 什麼是模具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 驗證模型可製造性</a:t>
            </a:r>
            <a:endParaRPr sz="235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1"/>
          <p:cNvSpPr/>
          <p:nvPr/>
        </p:nvSpPr>
        <p:spPr>
          <a:xfrm>
            <a:off x="5224357" y="6663639"/>
            <a:ext cx="2349711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2.機 構 設 計 </a:t>
            </a:r>
            <a:endParaRPr sz="2539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37832" y="2553545"/>
            <a:ext cx="3939401" cy="3453195"/>
          </a:xfrm>
          <a:prstGeom prst="rect">
            <a:avLst/>
          </a:prstGeom>
          <a:noFill/>
          <a:ln cap="sq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43" name="Google Shape;143;p11"/>
          <p:cNvSpPr/>
          <p:nvPr/>
        </p:nvSpPr>
        <p:spPr>
          <a:xfrm>
            <a:off x="8599379" y="6692859"/>
            <a:ext cx="1906763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3.模具驗證</a:t>
            </a:r>
            <a:endParaRPr sz="2539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11"/>
          <p:cNvSpPr/>
          <p:nvPr/>
        </p:nvSpPr>
        <p:spPr>
          <a:xfrm>
            <a:off x="1419905" y="6742627"/>
            <a:ext cx="1313073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1.產 品</a:t>
            </a:r>
            <a:endParaRPr sz="2539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41952" y="2089209"/>
            <a:ext cx="2517444" cy="425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4224" y="2558276"/>
            <a:ext cx="3817843" cy="3657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2"/>
          <p:cNvSpPr/>
          <p:nvPr/>
        </p:nvSpPr>
        <p:spPr>
          <a:xfrm>
            <a:off x="5070179" y="6709766"/>
            <a:ext cx="2658067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上下模</a:t>
            </a:r>
            <a:endParaRPr/>
          </a:p>
        </p:txBody>
      </p:sp>
      <p:sp>
        <p:nvSpPr>
          <p:cNvPr id="152" name="Google Shape;152;p12"/>
          <p:cNvSpPr/>
          <p:nvPr/>
        </p:nvSpPr>
        <p:spPr>
          <a:xfrm>
            <a:off x="7849227" y="2121636"/>
            <a:ext cx="2884958" cy="4168180"/>
          </a:xfrm>
          <a:prstGeom prst="wedgeRoundRectCallout">
            <a:avLst>
              <a:gd fmla="val -66164" name="adj1"/>
              <a:gd fmla="val -28788" name="adj2"/>
              <a:gd fmla="val 16667" name="adj3"/>
            </a:avLst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58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Google Shape;15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29774" y="1997814"/>
            <a:ext cx="2777491" cy="4690727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2"/>
          <p:cNvSpPr/>
          <p:nvPr/>
        </p:nvSpPr>
        <p:spPr>
          <a:xfrm>
            <a:off x="0" y="909497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1-1 什麼是模具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 驗證模型可製造性</a:t>
            </a:r>
            <a:endParaRPr sz="235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" name="Google Shape;155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34185" y="775015"/>
            <a:ext cx="2165489" cy="2008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99329" y="2341498"/>
            <a:ext cx="2492894" cy="3728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909497"/>
            <a:ext cx="1886564" cy="1739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42168" y="2097689"/>
            <a:ext cx="2777768" cy="4574334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2"/>
          <p:cNvSpPr/>
          <p:nvPr/>
        </p:nvSpPr>
        <p:spPr>
          <a:xfrm>
            <a:off x="1342168" y="2121637"/>
            <a:ext cx="3017421" cy="4722210"/>
          </a:xfrm>
          <a:prstGeom prst="wedgeRoundRectCallout">
            <a:avLst>
              <a:gd fmla="val 85547" name="adj1"/>
              <a:gd fmla="val -40319" name="adj2"/>
              <a:gd fmla="val 16667" name="adj3"/>
            </a:avLst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58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64968" y="2137306"/>
            <a:ext cx="2869974" cy="484691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3"/>
          <p:cNvSpPr/>
          <p:nvPr/>
        </p:nvSpPr>
        <p:spPr>
          <a:xfrm>
            <a:off x="0" y="909497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1-1 什麼是模具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 驗證模型可製造性</a:t>
            </a:r>
            <a:endParaRPr sz="235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" name="Google Shape;166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96081" y="391021"/>
            <a:ext cx="1899133" cy="1413836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3"/>
          <p:cNvSpPr/>
          <p:nvPr/>
        </p:nvSpPr>
        <p:spPr>
          <a:xfrm>
            <a:off x="768667" y="2407148"/>
            <a:ext cx="3069168" cy="4248467"/>
          </a:xfrm>
          <a:prstGeom prst="wedgeRoundRectCallout">
            <a:avLst>
              <a:gd fmla="val 80205" name="adj1"/>
              <a:gd fmla="val 10608" name="adj2"/>
              <a:gd fmla="val 16667" name="adj3"/>
            </a:avLst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58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3"/>
          <p:cNvSpPr/>
          <p:nvPr/>
        </p:nvSpPr>
        <p:spPr>
          <a:xfrm>
            <a:off x="9595024" y="1990099"/>
            <a:ext cx="2629108" cy="4327503"/>
          </a:xfrm>
          <a:prstGeom prst="wedgeRoundRectCallout">
            <a:avLst>
              <a:gd fmla="val -133644" name="adj1"/>
              <a:gd fmla="val 37578" name="adj2"/>
              <a:gd fmla="val 16667" name="adj3"/>
            </a:avLst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58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627003"/>
            <a:ext cx="1726496" cy="1780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8119" y="2802354"/>
            <a:ext cx="2927992" cy="3568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805899" y="1990099"/>
            <a:ext cx="2207358" cy="4178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4"/>
          <p:cNvSpPr/>
          <p:nvPr/>
        </p:nvSpPr>
        <p:spPr>
          <a:xfrm>
            <a:off x="0" y="909497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1-1 什麼是模具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進階查看機構位置</a:t>
            </a:r>
            <a:endParaRPr sz="235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14"/>
          <p:cNvSpPr/>
          <p:nvPr/>
        </p:nvSpPr>
        <p:spPr>
          <a:xfrm>
            <a:off x="5070179" y="6709766"/>
            <a:ext cx="2658067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看你要到哪種程度</a:t>
            </a:r>
            <a:endParaRPr/>
          </a:p>
        </p:txBody>
      </p:sp>
      <p:pic>
        <p:nvPicPr>
          <p:cNvPr id="179" name="Google Shape;17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2595" y="4520047"/>
            <a:ext cx="4234654" cy="2324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88551" y="1925865"/>
            <a:ext cx="4610661" cy="3494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36231" y="2365961"/>
            <a:ext cx="5310565" cy="3950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5"/>
          <p:cNvSpPr/>
          <p:nvPr/>
        </p:nvSpPr>
        <p:spPr>
          <a:xfrm>
            <a:off x="0" y="909497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1-1 什麼是模具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進階查看機構位置</a:t>
            </a:r>
            <a:endParaRPr sz="235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15"/>
          <p:cNvSpPr/>
          <p:nvPr/>
        </p:nvSpPr>
        <p:spPr>
          <a:xfrm>
            <a:off x="5070179" y="6709766"/>
            <a:ext cx="2658067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看你要到哪種程度</a:t>
            </a:r>
            <a:endParaRPr/>
          </a:p>
        </p:txBody>
      </p:sp>
      <p:pic>
        <p:nvPicPr>
          <p:cNvPr id="188" name="Google Shape;18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7814" y="1818662"/>
            <a:ext cx="3619272" cy="4891104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5"/>
          <p:cNvSpPr/>
          <p:nvPr/>
        </p:nvSpPr>
        <p:spPr>
          <a:xfrm>
            <a:off x="10814538" y="5920261"/>
            <a:ext cx="1881072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作者:林龍震</a:t>
            </a:r>
            <a:endParaRPr/>
          </a:p>
        </p:txBody>
      </p:sp>
      <p:pic>
        <p:nvPicPr>
          <p:cNvPr id="190" name="Google Shape;190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65202" y="948233"/>
            <a:ext cx="7812476" cy="5761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5830" y="2878729"/>
            <a:ext cx="5624663" cy="3553682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6"/>
          <p:cNvSpPr/>
          <p:nvPr/>
        </p:nvSpPr>
        <p:spPr>
          <a:xfrm>
            <a:off x="7099443" y="1940321"/>
            <a:ext cx="4552064" cy="4216375"/>
          </a:xfrm>
          <a:prstGeom prst="wedgeRoundRectCallout">
            <a:avLst>
              <a:gd fmla="val -107787" name="adj1"/>
              <a:gd fmla="val 32279" name="adj2"/>
              <a:gd fmla="val 16667" name="adj3"/>
            </a:avLst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58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16"/>
          <p:cNvSpPr/>
          <p:nvPr/>
        </p:nvSpPr>
        <p:spPr>
          <a:xfrm>
            <a:off x="0" y="909497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1-1 什麼是模具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6 查出特徵製作細節</a:t>
            </a:r>
            <a:endParaRPr sz="2358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198" name="Google Shape;198;p16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6387" y="2068361"/>
            <a:ext cx="1132144" cy="1295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90787" y="1889683"/>
            <a:ext cx="4267588" cy="4317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7"/>
          <p:cNvSpPr/>
          <p:nvPr/>
        </p:nvSpPr>
        <p:spPr>
          <a:xfrm>
            <a:off x="0" y="909340"/>
            <a:ext cx="12799864" cy="101668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1-1 什麼是模具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 3D列印</a:t>
            </a:r>
            <a:endParaRPr sz="235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17"/>
          <p:cNvSpPr/>
          <p:nvPr/>
        </p:nvSpPr>
        <p:spPr>
          <a:xfrm>
            <a:off x="2875533" y="6005887"/>
            <a:ext cx="1448189" cy="456686"/>
          </a:xfrm>
          <a:prstGeom prst="rect">
            <a:avLst/>
          </a:prstGeom>
          <a:noFill/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3D 列印</a:t>
            </a:r>
            <a:endParaRPr sz="2539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" name="Google Shape;207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357" y="2094695"/>
            <a:ext cx="6549420" cy="3742526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7"/>
          <p:cNvSpPr/>
          <p:nvPr/>
        </p:nvSpPr>
        <p:spPr>
          <a:xfrm>
            <a:off x="7293756" y="5679059"/>
            <a:ext cx="378866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https://kknews.cc/tech/pxm9poz.html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" name="Google Shape;209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18265" y="2213830"/>
            <a:ext cx="4767050" cy="3504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8"/>
          <p:cNvSpPr/>
          <p:nvPr/>
        </p:nvSpPr>
        <p:spPr>
          <a:xfrm>
            <a:off x="0" y="902719"/>
            <a:ext cx="12798424" cy="104167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0875" lIns="81750" spcFirstLastPara="1" rIns="81750" wrap="square" tIns="40875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1-5 如何取得模具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 內建模具工具列</a:t>
            </a:r>
            <a:r>
              <a:rPr lang="zh-TW" sz="163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zh-TW" sz="253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216" name="Google Shape;21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2853" y="2024065"/>
            <a:ext cx="5831390" cy="160865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7" name="Google Shape;217;p18"/>
          <p:cNvSpPr/>
          <p:nvPr/>
        </p:nvSpPr>
        <p:spPr>
          <a:xfrm>
            <a:off x="302853" y="4081608"/>
            <a:ext cx="1842717" cy="569181"/>
          </a:xfrm>
          <a:prstGeom prst="wedgeRoundRectCallout">
            <a:avLst>
              <a:gd fmla="val -19165" name="adj1"/>
              <a:gd fmla="val -129087" name="adj2"/>
              <a:gd fmla="val 16667" name="adj3"/>
            </a:avLst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68">
                <a:solidFill>
                  <a:srgbClr val="6600FF"/>
                </a:solidFill>
                <a:latin typeface="Arial"/>
                <a:ea typeface="Arial"/>
                <a:cs typeface="Arial"/>
                <a:sym typeface="Arial"/>
              </a:rPr>
              <a:t>1 不知內建</a:t>
            </a:r>
            <a:endParaRPr sz="2368">
              <a:solidFill>
                <a:srgbClr val="66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18"/>
          <p:cNvSpPr/>
          <p:nvPr/>
        </p:nvSpPr>
        <p:spPr>
          <a:xfrm>
            <a:off x="4487101" y="3820468"/>
            <a:ext cx="1705734" cy="569181"/>
          </a:xfrm>
          <a:prstGeom prst="wedgeRoundRectCallout">
            <a:avLst>
              <a:gd fmla="val -77159" name="adj1"/>
              <a:gd fmla="val 67764" name="adj2"/>
              <a:gd fmla="val 16667" name="adj3"/>
            </a:avLst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68">
                <a:solidFill>
                  <a:srgbClr val="6600FF"/>
                </a:solidFill>
                <a:latin typeface="Arial"/>
                <a:ea typeface="Arial"/>
                <a:cs typeface="Arial"/>
                <a:sym typeface="Arial"/>
              </a:rPr>
              <a:t>2 自學不來</a:t>
            </a:r>
            <a:endParaRPr sz="2368">
              <a:solidFill>
                <a:srgbClr val="66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Google Shape;219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05506" y="3535877"/>
            <a:ext cx="1838753" cy="339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35677" y="1991581"/>
            <a:ext cx="3517224" cy="492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852901" y="2167196"/>
            <a:ext cx="2658869" cy="3087719"/>
          </a:xfrm>
          <a:prstGeom prst="rect">
            <a:avLst/>
          </a:prstGeom>
          <a:noFill/>
          <a:ln cap="flat" cmpd="sng" w="9525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2" name="Google Shape;222;p18"/>
          <p:cNvSpPr/>
          <p:nvPr/>
        </p:nvSpPr>
        <p:spPr>
          <a:xfrm>
            <a:off x="10499974" y="5517446"/>
            <a:ext cx="1705734" cy="569181"/>
          </a:xfrm>
          <a:prstGeom prst="wedgeRoundRectCallout">
            <a:avLst>
              <a:gd fmla="val -13805" name="adj1"/>
              <a:gd fmla="val 1231" name="adj2"/>
              <a:gd fmla="val 16667" name="adj3"/>
            </a:avLst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68">
                <a:solidFill>
                  <a:srgbClr val="6600FF"/>
                </a:solidFill>
                <a:latin typeface="Arial"/>
                <a:ea typeface="Arial"/>
                <a:cs typeface="Arial"/>
                <a:sym typeface="Arial"/>
              </a:rPr>
              <a:t>模具環境</a:t>
            </a:r>
            <a:endParaRPr sz="2368">
              <a:solidFill>
                <a:srgbClr val="66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9"/>
          <p:cNvSpPr/>
          <p:nvPr/>
        </p:nvSpPr>
        <p:spPr>
          <a:xfrm>
            <a:off x="0" y="902719"/>
            <a:ext cx="12798424" cy="104167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0875" lIns="81750" spcFirstLastPara="1" rIns="81750" wrap="square" tIns="40875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1-5 如何取得模具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 特徵簡單</a:t>
            </a:r>
            <a:endParaRPr/>
          </a:p>
        </p:txBody>
      </p:sp>
      <p:pic>
        <p:nvPicPr>
          <p:cNvPr id="229" name="Google Shape;22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5569" y="3628584"/>
            <a:ext cx="5606545" cy="1065552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0" name="Google Shape;230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5569" y="4837322"/>
            <a:ext cx="8105762" cy="961308"/>
          </a:xfrm>
          <a:prstGeom prst="rect">
            <a:avLst/>
          </a:prstGeom>
          <a:noFill/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1" name="Google Shape;231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4071" y="5983931"/>
            <a:ext cx="8253819" cy="76022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2" name="Google Shape;232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7813" y="2056050"/>
            <a:ext cx="9799508" cy="1172825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3" name="Google Shape;233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391154" y="2079642"/>
            <a:ext cx="502411" cy="478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378847" y="3471701"/>
            <a:ext cx="602100" cy="623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391151" y="4345590"/>
            <a:ext cx="602100" cy="56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448138" y="5076235"/>
            <a:ext cx="483233" cy="477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526254" y="5863168"/>
            <a:ext cx="460717" cy="409527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9"/>
          <p:cNvSpPr/>
          <p:nvPr/>
        </p:nvSpPr>
        <p:spPr>
          <a:xfrm>
            <a:off x="11069724" y="2167165"/>
            <a:ext cx="742884" cy="3905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8">
                <a:solidFill>
                  <a:srgbClr val="6600FF"/>
                </a:solidFill>
                <a:latin typeface="Arial"/>
                <a:ea typeface="Arial"/>
                <a:cs typeface="Arial"/>
                <a:sym typeface="Arial"/>
              </a:rPr>
              <a:t>拔模</a:t>
            </a:r>
            <a:endParaRPr/>
          </a:p>
        </p:txBody>
      </p:sp>
      <p:sp>
        <p:nvSpPr>
          <p:cNvPr id="239" name="Google Shape;239;p19"/>
          <p:cNvSpPr/>
          <p:nvPr/>
        </p:nvSpPr>
        <p:spPr>
          <a:xfrm>
            <a:off x="11042445" y="3672301"/>
            <a:ext cx="1540329" cy="3905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8">
                <a:solidFill>
                  <a:srgbClr val="6600FF"/>
                </a:solidFill>
                <a:latin typeface="Arial"/>
                <a:ea typeface="Arial"/>
                <a:cs typeface="Arial"/>
                <a:sym typeface="Arial"/>
              </a:rPr>
              <a:t>封閉曲面</a:t>
            </a:r>
            <a:endParaRPr/>
          </a:p>
        </p:txBody>
      </p:sp>
      <p:sp>
        <p:nvSpPr>
          <p:cNvPr id="240" name="Google Shape;240;p19"/>
          <p:cNvSpPr/>
          <p:nvPr/>
        </p:nvSpPr>
        <p:spPr>
          <a:xfrm>
            <a:off x="11143989" y="4434578"/>
            <a:ext cx="1093594" cy="3905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8">
                <a:solidFill>
                  <a:srgbClr val="6600FF"/>
                </a:solidFill>
                <a:latin typeface="Arial"/>
                <a:ea typeface="Arial"/>
                <a:cs typeface="Arial"/>
                <a:sym typeface="Arial"/>
              </a:rPr>
              <a:t>分模面</a:t>
            </a:r>
            <a:endParaRPr/>
          </a:p>
        </p:txBody>
      </p:sp>
      <p:sp>
        <p:nvSpPr>
          <p:cNvPr id="241" name="Google Shape;241;p19"/>
          <p:cNvSpPr/>
          <p:nvPr/>
        </p:nvSpPr>
        <p:spPr>
          <a:xfrm>
            <a:off x="11192104" y="5835531"/>
            <a:ext cx="1093594" cy="3905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8">
                <a:solidFill>
                  <a:srgbClr val="6600FF"/>
                </a:solidFill>
                <a:latin typeface="Arial"/>
                <a:ea typeface="Arial"/>
                <a:cs typeface="Arial"/>
                <a:sym typeface="Arial"/>
              </a:rPr>
              <a:t>側滑塊</a:t>
            </a:r>
            <a:endParaRPr/>
          </a:p>
        </p:txBody>
      </p:sp>
      <p:sp>
        <p:nvSpPr>
          <p:cNvPr id="242" name="Google Shape;242;p19"/>
          <p:cNvSpPr/>
          <p:nvPr/>
        </p:nvSpPr>
        <p:spPr>
          <a:xfrm>
            <a:off x="11042443" y="5151470"/>
            <a:ext cx="1571238" cy="3905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8">
                <a:solidFill>
                  <a:srgbClr val="6600FF"/>
                </a:solidFill>
                <a:latin typeface="Arial"/>
                <a:ea typeface="Arial"/>
                <a:cs typeface="Arial"/>
                <a:sym typeface="Arial"/>
              </a:rPr>
              <a:t>模具分割</a:t>
            </a:r>
            <a:endParaRPr/>
          </a:p>
        </p:txBody>
      </p:sp>
      <p:pic>
        <p:nvPicPr>
          <p:cNvPr id="243" name="Google Shape;243;p1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409811" y="2733833"/>
            <a:ext cx="502411" cy="599651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9"/>
          <p:cNvSpPr/>
          <p:nvPr/>
        </p:nvSpPr>
        <p:spPr>
          <a:xfrm>
            <a:off x="10912220" y="2838319"/>
            <a:ext cx="1403058" cy="3905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8">
                <a:solidFill>
                  <a:srgbClr val="6600FF"/>
                </a:solidFill>
                <a:latin typeface="Arial"/>
                <a:ea typeface="Arial"/>
                <a:cs typeface="Arial"/>
                <a:sym typeface="Arial"/>
              </a:rPr>
              <a:t>分模線</a:t>
            </a:r>
            <a:endParaRPr/>
          </a:p>
        </p:txBody>
      </p:sp>
      <p:sp>
        <p:nvSpPr>
          <p:cNvPr id="245" name="Google Shape;245;p19"/>
          <p:cNvSpPr/>
          <p:nvPr/>
        </p:nvSpPr>
        <p:spPr>
          <a:xfrm>
            <a:off x="10240416" y="1970095"/>
            <a:ext cx="2342357" cy="4393946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1450" lIns="82925" spcFirstLastPara="1" rIns="82925" wrap="square" tIns="414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51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00366" y="4063018"/>
            <a:ext cx="2672356" cy="2937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98458" y="4748387"/>
            <a:ext cx="3645694" cy="2251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4866" y="903682"/>
            <a:ext cx="3041991" cy="3643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363675" y="999026"/>
            <a:ext cx="2757334" cy="2833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980395" y="1037541"/>
            <a:ext cx="3419973" cy="19237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oogle Shape;35;p2"/>
          <p:cNvGrpSpPr/>
          <p:nvPr/>
        </p:nvGrpSpPr>
        <p:grpSpPr>
          <a:xfrm>
            <a:off x="2252667" y="1191110"/>
            <a:ext cx="8845967" cy="4970664"/>
            <a:chOff x="3406638" y="1584000"/>
            <a:chExt cx="2988000" cy="1980000"/>
          </a:xfrm>
        </p:grpSpPr>
        <p:sp>
          <p:nvSpPr>
            <p:cNvPr id="36" name="Google Shape;36;p2"/>
            <p:cNvSpPr/>
            <p:nvPr/>
          </p:nvSpPr>
          <p:spPr>
            <a:xfrm>
              <a:off x="3406638" y="1584000"/>
              <a:ext cx="2988000" cy="1980000"/>
            </a:xfrm>
            <a:prstGeom prst="chevron">
              <a:avLst>
                <a:gd fmla="val 23890" name="adj"/>
              </a:avLst>
            </a:pr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 cap="flat" cmpd="sng" w="381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63500" sx="102000" rotWithShape="0" algn="ctr" sy="1020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27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37" name="Google Shape;37;p2"/>
            <p:cNvSpPr txBox="1"/>
            <p:nvPr/>
          </p:nvSpPr>
          <p:spPr>
            <a:xfrm>
              <a:off x="3785998" y="2936243"/>
              <a:ext cx="2160240" cy="5704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zh-TW" sz="8706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興 趣</a:t>
              </a:r>
              <a:endParaRPr b="0" i="0" sz="8706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0"/>
          <p:cNvSpPr/>
          <p:nvPr/>
        </p:nvSpPr>
        <p:spPr>
          <a:xfrm>
            <a:off x="0" y="902719"/>
            <a:ext cx="12798424" cy="104167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0875" lIns="81750" spcFirstLastPara="1" rIns="81750" wrap="square" tIns="40875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1-5 如何取得模具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 指令分類 </a:t>
            </a:r>
            <a:endParaRPr/>
          </a:p>
        </p:txBody>
      </p:sp>
      <p:pic>
        <p:nvPicPr>
          <p:cNvPr id="252" name="Google Shape;25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22166" y="3869066"/>
            <a:ext cx="683643" cy="708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06695" y="4015587"/>
            <a:ext cx="700523" cy="66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63781" y="5274001"/>
            <a:ext cx="708963" cy="734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23085" y="5288375"/>
            <a:ext cx="759604" cy="717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111817" y="5343736"/>
            <a:ext cx="717403" cy="708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57719" y="3917970"/>
            <a:ext cx="708963" cy="683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176337" y="5252629"/>
            <a:ext cx="759604" cy="675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089397" y="4015587"/>
            <a:ext cx="633003" cy="666763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0"/>
          <p:cNvSpPr/>
          <p:nvPr/>
        </p:nvSpPr>
        <p:spPr>
          <a:xfrm>
            <a:off x="1446258" y="3917970"/>
            <a:ext cx="1403059" cy="7811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8">
                <a:solidFill>
                  <a:srgbClr val="6600FF"/>
                </a:solidFill>
                <a:latin typeface="Arial"/>
                <a:ea typeface="Arial"/>
                <a:cs typeface="Arial"/>
                <a:sym typeface="Arial"/>
              </a:rPr>
              <a:t>模具</a:t>
            </a:r>
            <a:endParaRPr sz="2538">
              <a:solidFill>
                <a:srgbClr val="66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8">
                <a:solidFill>
                  <a:srgbClr val="6600FF"/>
                </a:solidFill>
                <a:latin typeface="Arial"/>
                <a:ea typeface="Arial"/>
                <a:cs typeface="Arial"/>
                <a:sym typeface="Arial"/>
              </a:rPr>
              <a:t>資料夾</a:t>
            </a:r>
            <a:endParaRPr/>
          </a:p>
        </p:txBody>
      </p:sp>
      <p:sp>
        <p:nvSpPr>
          <p:cNvPr id="261" name="Google Shape;261;p20"/>
          <p:cNvSpPr/>
          <p:nvPr/>
        </p:nvSpPr>
        <p:spPr>
          <a:xfrm>
            <a:off x="6590203" y="3937076"/>
            <a:ext cx="683643" cy="7811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8">
                <a:solidFill>
                  <a:srgbClr val="6600FF"/>
                </a:solidFill>
                <a:latin typeface="Arial"/>
                <a:ea typeface="Arial"/>
                <a:cs typeface="Arial"/>
                <a:sym typeface="Arial"/>
              </a:rPr>
              <a:t>放射</a:t>
            </a:r>
            <a:endParaRPr sz="2538">
              <a:solidFill>
                <a:srgbClr val="66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8">
                <a:solidFill>
                  <a:srgbClr val="6600FF"/>
                </a:solidFill>
                <a:latin typeface="Arial"/>
                <a:ea typeface="Arial"/>
                <a:cs typeface="Arial"/>
                <a:sym typeface="Arial"/>
              </a:rPr>
              <a:t>曲面</a:t>
            </a:r>
            <a:endParaRPr/>
          </a:p>
        </p:txBody>
      </p:sp>
      <p:sp>
        <p:nvSpPr>
          <p:cNvPr id="262" name="Google Shape;262;p20"/>
          <p:cNvSpPr/>
          <p:nvPr/>
        </p:nvSpPr>
        <p:spPr>
          <a:xfrm>
            <a:off x="4447788" y="4192748"/>
            <a:ext cx="742884" cy="3905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8">
                <a:solidFill>
                  <a:srgbClr val="6600FF"/>
                </a:solidFill>
                <a:latin typeface="Arial"/>
                <a:ea typeface="Arial"/>
                <a:cs typeface="Arial"/>
                <a:sym typeface="Arial"/>
              </a:rPr>
              <a:t>拔模</a:t>
            </a:r>
            <a:endParaRPr/>
          </a:p>
        </p:txBody>
      </p:sp>
      <p:sp>
        <p:nvSpPr>
          <p:cNvPr id="263" name="Google Shape;263;p20"/>
          <p:cNvSpPr/>
          <p:nvPr/>
        </p:nvSpPr>
        <p:spPr>
          <a:xfrm>
            <a:off x="6688429" y="5354950"/>
            <a:ext cx="812688" cy="7811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8">
                <a:solidFill>
                  <a:srgbClr val="6600FF"/>
                </a:solidFill>
                <a:latin typeface="Arial"/>
                <a:ea typeface="Arial"/>
                <a:cs typeface="Arial"/>
                <a:sym typeface="Arial"/>
              </a:rPr>
              <a:t>封閉</a:t>
            </a:r>
            <a:endParaRPr sz="2538">
              <a:solidFill>
                <a:srgbClr val="66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8">
                <a:solidFill>
                  <a:srgbClr val="6600FF"/>
                </a:solidFill>
                <a:latin typeface="Arial"/>
                <a:ea typeface="Arial"/>
                <a:cs typeface="Arial"/>
                <a:sym typeface="Arial"/>
              </a:rPr>
              <a:t>曲面</a:t>
            </a:r>
            <a:endParaRPr/>
          </a:p>
        </p:txBody>
      </p:sp>
      <p:sp>
        <p:nvSpPr>
          <p:cNvPr id="264" name="Google Shape;264;p20"/>
          <p:cNvSpPr/>
          <p:nvPr/>
        </p:nvSpPr>
        <p:spPr>
          <a:xfrm>
            <a:off x="3888973" y="5502940"/>
            <a:ext cx="1093594" cy="3905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8">
                <a:solidFill>
                  <a:srgbClr val="6600FF"/>
                </a:solidFill>
                <a:latin typeface="Arial"/>
                <a:ea typeface="Arial"/>
                <a:cs typeface="Arial"/>
                <a:sym typeface="Arial"/>
              </a:rPr>
              <a:t>分模面</a:t>
            </a:r>
            <a:endParaRPr/>
          </a:p>
        </p:txBody>
      </p:sp>
      <p:sp>
        <p:nvSpPr>
          <p:cNvPr id="265" name="Google Shape;265;p20"/>
          <p:cNvSpPr/>
          <p:nvPr/>
        </p:nvSpPr>
        <p:spPr>
          <a:xfrm>
            <a:off x="11106708" y="5437262"/>
            <a:ext cx="1093594" cy="3905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8">
                <a:solidFill>
                  <a:srgbClr val="6600FF"/>
                </a:solidFill>
                <a:latin typeface="Arial"/>
                <a:ea typeface="Arial"/>
                <a:cs typeface="Arial"/>
                <a:sym typeface="Arial"/>
              </a:rPr>
              <a:t>側滑塊</a:t>
            </a:r>
            <a:endParaRPr/>
          </a:p>
        </p:txBody>
      </p:sp>
      <p:sp>
        <p:nvSpPr>
          <p:cNvPr id="266" name="Google Shape;266;p20"/>
          <p:cNvSpPr/>
          <p:nvPr/>
        </p:nvSpPr>
        <p:spPr>
          <a:xfrm>
            <a:off x="8901976" y="4153629"/>
            <a:ext cx="742884" cy="3905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8">
                <a:solidFill>
                  <a:srgbClr val="6600FF"/>
                </a:solidFill>
                <a:latin typeface="Arial"/>
                <a:ea typeface="Arial"/>
                <a:cs typeface="Arial"/>
                <a:sym typeface="Arial"/>
              </a:rPr>
              <a:t>模塑</a:t>
            </a:r>
            <a:endParaRPr/>
          </a:p>
        </p:txBody>
      </p:sp>
      <p:sp>
        <p:nvSpPr>
          <p:cNvPr id="267" name="Google Shape;267;p20"/>
          <p:cNvSpPr/>
          <p:nvPr/>
        </p:nvSpPr>
        <p:spPr>
          <a:xfrm>
            <a:off x="9140742" y="5292291"/>
            <a:ext cx="950211" cy="7811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8">
                <a:solidFill>
                  <a:srgbClr val="6600FF"/>
                </a:solidFill>
                <a:latin typeface="Arial"/>
                <a:ea typeface="Arial"/>
                <a:cs typeface="Arial"/>
                <a:sym typeface="Arial"/>
              </a:rPr>
              <a:t>模具分割</a:t>
            </a:r>
            <a:endParaRPr/>
          </a:p>
        </p:txBody>
      </p:sp>
      <p:pic>
        <p:nvPicPr>
          <p:cNvPr id="268" name="Google Shape;268;p2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72377" y="5188022"/>
            <a:ext cx="794305" cy="948039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0"/>
          <p:cNvSpPr/>
          <p:nvPr/>
        </p:nvSpPr>
        <p:spPr>
          <a:xfrm>
            <a:off x="1392910" y="5502951"/>
            <a:ext cx="967939" cy="3905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8">
                <a:solidFill>
                  <a:srgbClr val="6600FF"/>
                </a:solidFill>
                <a:latin typeface="Arial"/>
                <a:ea typeface="Arial"/>
                <a:cs typeface="Arial"/>
                <a:sym typeface="Arial"/>
              </a:rPr>
              <a:t>分模線</a:t>
            </a:r>
            <a:endParaRPr/>
          </a:p>
        </p:txBody>
      </p:sp>
      <p:pic>
        <p:nvPicPr>
          <p:cNvPr id="270" name="Google Shape;270;p2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38495" y="2149327"/>
            <a:ext cx="12288618" cy="108693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71" name="Google Shape;271;p20"/>
          <p:cNvSpPr/>
          <p:nvPr/>
        </p:nvSpPr>
        <p:spPr>
          <a:xfrm>
            <a:off x="298206" y="2456331"/>
            <a:ext cx="3771770" cy="851646"/>
          </a:xfrm>
          <a:prstGeom prst="rect">
            <a:avLst/>
          </a:prstGeom>
          <a:noFill/>
          <a:ln cap="flat" cmpd="sng" w="76200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1450" lIns="82925" spcFirstLastPara="1" rIns="82925" wrap="square" tIns="414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51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20"/>
          <p:cNvSpPr/>
          <p:nvPr/>
        </p:nvSpPr>
        <p:spPr>
          <a:xfrm>
            <a:off x="4194590" y="2483225"/>
            <a:ext cx="1855228" cy="806822"/>
          </a:xfrm>
          <a:prstGeom prst="rect">
            <a:avLst/>
          </a:prstGeom>
          <a:noFill/>
          <a:ln cap="flat" cmpd="sng" w="76200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1450" lIns="82925" spcFirstLastPara="1" rIns="82925" wrap="square" tIns="414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51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20"/>
          <p:cNvSpPr/>
          <p:nvPr/>
        </p:nvSpPr>
        <p:spPr>
          <a:xfrm>
            <a:off x="9377082" y="2492188"/>
            <a:ext cx="3129681" cy="815787"/>
          </a:xfrm>
          <a:prstGeom prst="rect">
            <a:avLst/>
          </a:prstGeom>
          <a:noFill/>
          <a:ln cap="flat" cmpd="sng" w="76200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1450" lIns="82925" spcFirstLastPara="1" rIns="82925" wrap="square" tIns="414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51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20"/>
          <p:cNvSpPr/>
          <p:nvPr/>
        </p:nvSpPr>
        <p:spPr>
          <a:xfrm>
            <a:off x="6174432" y="2492188"/>
            <a:ext cx="3061932" cy="806822"/>
          </a:xfrm>
          <a:prstGeom prst="rect">
            <a:avLst/>
          </a:prstGeom>
          <a:noFill/>
          <a:ln cap="flat" cmpd="sng" w="76200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1450" lIns="82925" spcFirstLastPara="1" rIns="82925" wrap="square" tIns="414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51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20"/>
          <p:cNvSpPr/>
          <p:nvPr/>
        </p:nvSpPr>
        <p:spPr>
          <a:xfrm>
            <a:off x="9140742" y="3406780"/>
            <a:ext cx="411144" cy="385751"/>
          </a:xfrm>
          <a:prstGeom prst="wedgeEllipseCallout">
            <a:avLst>
              <a:gd fmla="val -12937" name="adj1"/>
              <a:gd fmla="val 35357" name="adj2"/>
            </a:avLst>
          </a:prstGeom>
          <a:solidFill>
            <a:srgbClr val="00B0F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20"/>
          <p:cNvSpPr/>
          <p:nvPr/>
        </p:nvSpPr>
        <p:spPr>
          <a:xfrm>
            <a:off x="4194590" y="3396702"/>
            <a:ext cx="411144" cy="385751"/>
          </a:xfrm>
          <a:prstGeom prst="wedgeEllipseCallout">
            <a:avLst>
              <a:gd fmla="val -12937" name="adj1"/>
              <a:gd fmla="val 35357" name="adj2"/>
            </a:avLst>
          </a:prstGeom>
          <a:solidFill>
            <a:srgbClr val="00B0F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20"/>
          <p:cNvSpPr/>
          <p:nvPr/>
        </p:nvSpPr>
        <p:spPr>
          <a:xfrm>
            <a:off x="6174432" y="3386681"/>
            <a:ext cx="411144" cy="385751"/>
          </a:xfrm>
          <a:prstGeom prst="wedgeEllipseCallout">
            <a:avLst>
              <a:gd fmla="val -12937" name="adj1"/>
              <a:gd fmla="val 35357" name="adj2"/>
            </a:avLst>
          </a:prstGeom>
          <a:solidFill>
            <a:srgbClr val="00B0F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20"/>
          <p:cNvSpPr/>
          <p:nvPr/>
        </p:nvSpPr>
        <p:spPr>
          <a:xfrm>
            <a:off x="342864" y="3419703"/>
            <a:ext cx="429709" cy="390556"/>
          </a:xfrm>
          <a:prstGeom prst="wedgeEllipseCallout">
            <a:avLst>
              <a:gd fmla="val -12937" name="adj1"/>
              <a:gd fmla="val 35357" name="adj2"/>
            </a:avLst>
          </a:prstGeom>
          <a:solidFill>
            <a:srgbClr val="00B0F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1"/>
          <p:cNvSpPr/>
          <p:nvPr/>
        </p:nvSpPr>
        <p:spPr>
          <a:xfrm>
            <a:off x="0" y="902719"/>
            <a:ext cx="12798424" cy="104167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0875" lIns="81750" spcFirstLastPara="1" rIns="81750" wrap="square" tIns="40875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1-5 如何取得模具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 零件多本體作業 </a:t>
            </a:r>
            <a:endParaRPr sz="253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5" name="Google Shape;28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327" y="2009983"/>
            <a:ext cx="12288618" cy="108693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86" name="Google Shape;286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1751" y="3162500"/>
            <a:ext cx="3276735" cy="3570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21755" y="3504785"/>
            <a:ext cx="4223658" cy="3524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43049" y="3307766"/>
            <a:ext cx="1711185" cy="2156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287205" y="3271875"/>
            <a:ext cx="2462654" cy="302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508180" y="5464573"/>
            <a:ext cx="1850083" cy="1268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2"/>
          <p:cNvSpPr/>
          <p:nvPr/>
        </p:nvSpPr>
        <p:spPr>
          <a:xfrm>
            <a:off x="303212" y="902324"/>
            <a:ext cx="12192000" cy="724148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74025" lIns="91425" spcFirstLastPara="1" rIns="91425" wrap="square" tIns="74025">
            <a:spAutoFit/>
          </a:bodyPr>
          <a:lstStyle/>
          <a:p>
            <a:pPr indent="0" lvl="0" marL="0" marR="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1 模具原理</a:t>
            </a:r>
            <a:endParaRPr/>
          </a:p>
        </p:txBody>
      </p:sp>
      <p:sp>
        <p:nvSpPr>
          <p:cNvPr id="297" name="Google Shape;297;p22"/>
          <p:cNvSpPr/>
          <p:nvPr/>
        </p:nvSpPr>
        <p:spPr>
          <a:xfrm>
            <a:off x="734495" y="2899692"/>
            <a:ext cx="2799345" cy="628319"/>
          </a:xfrm>
          <a:prstGeom prst="wedgeRoundRectCallout">
            <a:avLst>
              <a:gd fmla="val -13889" name="adj1"/>
              <a:gd fmla="val 19221" name="adj2"/>
              <a:gd fmla="val 16667" name="adj3"/>
            </a:avLst>
          </a:prstGeom>
          <a:solidFill>
            <a:srgbClr val="0066FF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1-2 模具總類</a:t>
            </a:r>
            <a:endParaRPr/>
          </a:p>
        </p:txBody>
      </p:sp>
      <p:sp>
        <p:nvSpPr>
          <p:cNvPr id="298" name="Google Shape;298;p22"/>
          <p:cNvSpPr/>
          <p:nvPr/>
        </p:nvSpPr>
        <p:spPr>
          <a:xfrm>
            <a:off x="734495" y="3792494"/>
            <a:ext cx="2799345" cy="628319"/>
          </a:xfrm>
          <a:prstGeom prst="wedgeRoundRectCallout">
            <a:avLst>
              <a:gd fmla="val -13889" name="adj1"/>
              <a:gd fmla="val 19221" name="adj2"/>
              <a:gd fmla="val 16667" name="adj3"/>
            </a:avLst>
          </a:prstGeom>
          <a:solidFill>
            <a:srgbClr val="D8D8D8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1-3 模具術語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9" name="Google Shape;29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78645" y="1467221"/>
            <a:ext cx="4784430" cy="5502094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2"/>
          <p:cNvSpPr/>
          <p:nvPr/>
        </p:nvSpPr>
        <p:spPr>
          <a:xfrm>
            <a:off x="715351" y="2005907"/>
            <a:ext cx="2799345" cy="628319"/>
          </a:xfrm>
          <a:prstGeom prst="wedgeRoundRectCallout">
            <a:avLst>
              <a:gd fmla="val -13889" name="adj1"/>
              <a:gd fmla="val 19221" name="adj2"/>
              <a:gd fmla="val 16667" name="adj3"/>
            </a:avLst>
          </a:prstGeom>
          <a:solidFill>
            <a:srgbClr val="BFBFBF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1-1 甚麼是模具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6721" y="2036417"/>
            <a:ext cx="5464321" cy="4259214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23"/>
          <p:cNvSpPr/>
          <p:nvPr/>
        </p:nvSpPr>
        <p:spPr>
          <a:xfrm>
            <a:off x="0" y="909340"/>
            <a:ext cx="12799864" cy="101668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1-2 模具總類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成品材質分類 </a:t>
            </a:r>
            <a:endParaRPr/>
          </a:p>
        </p:txBody>
      </p:sp>
      <p:sp>
        <p:nvSpPr>
          <p:cNvPr id="308" name="Google Shape;308;p23"/>
          <p:cNvSpPr/>
          <p:nvPr/>
        </p:nvSpPr>
        <p:spPr>
          <a:xfrm>
            <a:off x="5587180" y="6430832"/>
            <a:ext cx="1624064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39">
              <a:solidFill>
                <a:srgbClr val="FF0000"/>
              </a:solidFill>
              <a:latin typeface="PMingLiu"/>
              <a:ea typeface="PMingLiu"/>
              <a:cs typeface="PMingLiu"/>
              <a:sym typeface="PMingLiu"/>
            </a:endParaRPr>
          </a:p>
        </p:txBody>
      </p:sp>
      <p:sp>
        <p:nvSpPr>
          <p:cNvPr id="309" name="Google Shape;309;p23"/>
          <p:cNvSpPr/>
          <p:nvPr/>
        </p:nvSpPr>
        <p:spPr>
          <a:xfrm>
            <a:off x="2047172" y="5913993"/>
            <a:ext cx="1174855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塑膠</a:t>
            </a:r>
            <a:endParaRPr/>
          </a:p>
        </p:txBody>
      </p:sp>
      <p:pic>
        <p:nvPicPr>
          <p:cNvPr id="310" name="Google Shape;31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64907" y="2044412"/>
            <a:ext cx="5390511" cy="4201682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23"/>
          <p:cNvSpPr/>
          <p:nvPr/>
        </p:nvSpPr>
        <p:spPr>
          <a:xfrm>
            <a:off x="8541596" y="5902120"/>
            <a:ext cx="1036637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金屬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4"/>
          <p:cNvSpPr/>
          <p:nvPr/>
        </p:nvSpPr>
        <p:spPr>
          <a:xfrm>
            <a:off x="0" y="909340"/>
            <a:ext cx="12799864" cy="101668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1-2 模具總類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模座材質分類 </a:t>
            </a:r>
            <a:endParaRPr/>
          </a:p>
        </p:txBody>
      </p:sp>
      <p:pic>
        <p:nvPicPr>
          <p:cNvPr id="318" name="Google Shape;318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857" y="2272008"/>
            <a:ext cx="3017920" cy="381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70342" y="2066309"/>
            <a:ext cx="2320938" cy="4229875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4"/>
          <p:cNvSpPr/>
          <p:nvPr/>
        </p:nvSpPr>
        <p:spPr>
          <a:xfrm>
            <a:off x="4947922" y="6681005"/>
            <a:ext cx="2098338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金屬模(鋼模)</a:t>
            </a:r>
            <a:endParaRPr sz="2539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1" name="Google Shape;321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82347" y="2798064"/>
            <a:ext cx="6082221" cy="3292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5"/>
          <p:cNvSpPr/>
          <p:nvPr/>
        </p:nvSpPr>
        <p:spPr>
          <a:xfrm>
            <a:off x="0" y="909340"/>
            <a:ext cx="12799864" cy="101668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1-2 模具總類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依模座材質分類 </a:t>
            </a:r>
            <a:endParaRPr/>
          </a:p>
        </p:txBody>
      </p:sp>
      <p:sp>
        <p:nvSpPr>
          <p:cNvPr id="327" name="Google Shape;327;p25"/>
          <p:cNvSpPr/>
          <p:nvPr/>
        </p:nvSpPr>
        <p:spPr>
          <a:xfrm>
            <a:off x="1768903" y="5476759"/>
            <a:ext cx="898417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木模</a:t>
            </a:r>
            <a:endParaRPr/>
          </a:p>
        </p:txBody>
      </p:sp>
      <p:pic>
        <p:nvPicPr>
          <p:cNvPr descr="http://i01.c.aliimg.com/img/ibank/2011/739/211/330112937_646508879.jpg" id="328" name="Google Shape;32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3156" y="2701237"/>
            <a:ext cx="3634110" cy="272558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http://i05.c.aliimg.com/img/ibank/2013/967/094/789490769_728870582.jpg" id="329" name="Google Shape;329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02375" y="2701153"/>
            <a:ext cx="3634110" cy="272558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30" name="Google Shape;330;p25"/>
          <p:cNvSpPr/>
          <p:nvPr/>
        </p:nvSpPr>
        <p:spPr>
          <a:xfrm>
            <a:off x="5872437" y="5575864"/>
            <a:ext cx="1093986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砂箱 </a:t>
            </a:r>
            <a:endParaRPr sz="2539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1" name="Google Shape;331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96428" y="2731481"/>
            <a:ext cx="3593674" cy="2695256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25"/>
          <p:cNvSpPr/>
          <p:nvPr/>
        </p:nvSpPr>
        <p:spPr>
          <a:xfrm>
            <a:off x="10061997" y="5514324"/>
            <a:ext cx="1174855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鋁中板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6"/>
          <p:cNvSpPr/>
          <p:nvPr/>
        </p:nvSpPr>
        <p:spPr>
          <a:xfrm>
            <a:off x="5587180" y="6430832"/>
            <a:ext cx="1624064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39">
              <a:solidFill>
                <a:srgbClr val="FF0000"/>
              </a:solidFill>
              <a:latin typeface="PMingLiu"/>
              <a:ea typeface="PMingLiu"/>
              <a:cs typeface="PMingLiu"/>
              <a:sym typeface="PMingLiu"/>
            </a:endParaRPr>
          </a:p>
        </p:txBody>
      </p:sp>
      <p:sp>
        <p:nvSpPr>
          <p:cNvPr id="338" name="Google Shape;338;p26"/>
          <p:cNvSpPr/>
          <p:nvPr/>
        </p:nvSpPr>
        <p:spPr>
          <a:xfrm>
            <a:off x="5450478" y="6514260"/>
            <a:ext cx="2183221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連續沖壓模具</a:t>
            </a:r>
            <a:endParaRPr/>
          </a:p>
        </p:txBody>
      </p:sp>
      <p:pic>
        <p:nvPicPr>
          <p:cNvPr id="339" name="Google Shape;339;p2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13869" y="2092884"/>
            <a:ext cx="5359239" cy="4267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5563" y="3461439"/>
            <a:ext cx="5845433" cy="2982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07119" y="2098577"/>
            <a:ext cx="2349710" cy="1967612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26"/>
          <p:cNvSpPr/>
          <p:nvPr/>
        </p:nvSpPr>
        <p:spPr>
          <a:xfrm>
            <a:off x="0" y="909340"/>
            <a:ext cx="12799864" cy="101668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1-2 模具總類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加工法分類－連續沖壓 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7"/>
          <p:cNvSpPr/>
          <p:nvPr/>
        </p:nvSpPr>
        <p:spPr>
          <a:xfrm>
            <a:off x="5587180" y="6430832"/>
            <a:ext cx="1624064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39">
              <a:solidFill>
                <a:srgbClr val="FF0000"/>
              </a:solidFill>
              <a:latin typeface="PMingLiu"/>
              <a:ea typeface="PMingLiu"/>
              <a:cs typeface="PMingLiu"/>
              <a:sym typeface="PMingLiu"/>
            </a:endParaRPr>
          </a:p>
        </p:txBody>
      </p:sp>
      <p:sp>
        <p:nvSpPr>
          <p:cNvPr id="348" name="Google Shape;348;p27"/>
          <p:cNvSpPr/>
          <p:nvPr/>
        </p:nvSpPr>
        <p:spPr>
          <a:xfrm>
            <a:off x="4768959" y="6601607"/>
            <a:ext cx="3881629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成型模具(又稱壓模)</a:t>
            </a:r>
            <a:endParaRPr sz="2539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9" name="Google Shape;34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02375" y="2269225"/>
            <a:ext cx="2971692" cy="416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25361" y="2050632"/>
            <a:ext cx="3179019" cy="4245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5499" y="1892257"/>
            <a:ext cx="3133945" cy="4798475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27"/>
          <p:cNvSpPr/>
          <p:nvPr/>
        </p:nvSpPr>
        <p:spPr>
          <a:xfrm>
            <a:off x="7950026" y="5960281"/>
            <a:ext cx="847009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打扁</a:t>
            </a:r>
            <a:endParaRPr/>
          </a:p>
        </p:txBody>
      </p:sp>
      <p:sp>
        <p:nvSpPr>
          <p:cNvPr id="353" name="Google Shape;353;p27"/>
          <p:cNvSpPr/>
          <p:nvPr/>
        </p:nvSpPr>
        <p:spPr>
          <a:xfrm>
            <a:off x="0" y="909308"/>
            <a:ext cx="12799864" cy="1016753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1-2 模具總類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加工法分類－成型(整形) 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8"/>
          <p:cNvSpPr/>
          <p:nvPr/>
        </p:nvSpPr>
        <p:spPr>
          <a:xfrm>
            <a:off x="0" y="909340"/>
            <a:ext cx="12799864" cy="101668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1-2 模具總類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 用途分類 </a:t>
            </a:r>
            <a:endParaRPr/>
          </a:p>
        </p:txBody>
      </p:sp>
      <p:sp>
        <p:nvSpPr>
          <p:cNvPr id="360" name="Google Shape;360;p28"/>
          <p:cNvSpPr/>
          <p:nvPr/>
        </p:nvSpPr>
        <p:spPr>
          <a:xfrm>
            <a:off x="5587180" y="6430832"/>
            <a:ext cx="1624064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39">
              <a:solidFill>
                <a:srgbClr val="FF0000"/>
              </a:solidFill>
              <a:latin typeface="PMingLiu"/>
              <a:ea typeface="PMingLiu"/>
              <a:cs typeface="PMingLiu"/>
              <a:sym typeface="PMingLiu"/>
            </a:endParaRPr>
          </a:p>
        </p:txBody>
      </p:sp>
      <p:sp>
        <p:nvSpPr>
          <p:cNvPr id="361" name="Google Shape;361;p28"/>
          <p:cNvSpPr/>
          <p:nvPr/>
        </p:nvSpPr>
        <p:spPr>
          <a:xfrm>
            <a:off x="2776875" y="6565232"/>
            <a:ext cx="1044012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夾具</a:t>
            </a:r>
            <a:endParaRPr/>
          </a:p>
        </p:txBody>
      </p:sp>
      <p:pic>
        <p:nvPicPr>
          <p:cNvPr id="362" name="Google Shape;362;p28"/>
          <p:cNvPicPr preferRelativeResize="0"/>
          <p:nvPr/>
        </p:nvPicPr>
        <p:blipFill rotWithShape="1">
          <a:blip r:embed="rId3">
            <a:alphaModFix/>
          </a:blip>
          <a:srcRect b="-1" l="0" r="0" t="0"/>
          <a:stretch/>
        </p:blipFill>
        <p:spPr>
          <a:xfrm>
            <a:off x="5377256" y="1926029"/>
            <a:ext cx="5537170" cy="4827089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28"/>
          <p:cNvSpPr/>
          <p:nvPr/>
        </p:nvSpPr>
        <p:spPr>
          <a:xfrm>
            <a:off x="8559110" y="6552589"/>
            <a:ext cx="1044012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檢具</a:t>
            </a:r>
            <a:endParaRPr/>
          </a:p>
        </p:txBody>
      </p:sp>
      <p:pic>
        <p:nvPicPr>
          <p:cNvPr id="364" name="Google Shape;364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5233" y="2050501"/>
            <a:ext cx="4104081" cy="4659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587" y="2141166"/>
            <a:ext cx="6330247" cy="4518009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29"/>
          <p:cNvSpPr/>
          <p:nvPr/>
        </p:nvSpPr>
        <p:spPr>
          <a:xfrm>
            <a:off x="5587180" y="6430832"/>
            <a:ext cx="1624064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39">
              <a:solidFill>
                <a:srgbClr val="FF0000"/>
              </a:solidFill>
              <a:latin typeface="PMingLiu"/>
              <a:ea typeface="PMingLiu"/>
              <a:cs typeface="PMingLiu"/>
              <a:sym typeface="PMingLiu"/>
            </a:endParaRPr>
          </a:p>
        </p:txBody>
      </p:sp>
      <p:sp>
        <p:nvSpPr>
          <p:cNvPr id="371" name="Google Shape;371;p29"/>
          <p:cNvSpPr/>
          <p:nvPr/>
        </p:nvSpPr>
        <p:spPr>
          <a:xfrm>
            <a:off x="5253054" y="6668114"/>
            <a:ext cx="2421914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檢驗模具(檢具)</a:t>
            </a:r>
            <a:endParaRPr sz="2539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29"/>
          <p:cNvSpPr/>
          <p:nvPr/>
        </p:nvSpPr>
        <p:spPr>
          <a:xfrm>
            <a:off x="671131" y="5212922"/>
            <a:ext cx="1658619" cy="552873"/>
          </a:xfrm>
          <a:prstGeom prst="wedgeRoundRectCallout">
            <a:avLst>
              <a:gd fmla="val 55578" name="adj1"/>
              <a:gd fmla="val -225998" name="adj2"/>
              <a:gd fmla="val 16667" name="adj3"/>
            </a:avLst>
          </a:prstGeom>
          <a:solidFill>
            <a:srgbClr val="FFC000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1.夾手固定</a:t>
            </a:r>
            <a:endParaRPr sz="2358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3" name="Google Shape;373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45139" y="2148367"/>
            <a:ext cx="4541515" cy="3064555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29"/>
          <p:cNvSpPr/>
          <p:nvPr/>
        </p:nvSpPr>
        <p:spPr>
          <a:xfrm>
            <a:off x="6676491" y="5489359"/>
            <a:ext cx="1451291" cy="552873"/>
          </a:xfrm>
          <a:prstGeom prst="wedgeRoundRectCallout">
            <a:avLst>
              <a:gd fmla="val -109501" name="adj1"/>
              <a:gd fmla="val -86415" name="adj2"/>
              <a:gd fmla="val 16667" name="adj3"/>
            </a:avLst>
          </a:prstGeom>
          <a:solidFill>
            <a:srgbClr val="FFC000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2.檢弧</a:t>
            </a:r>
            <a:endParaRPr sz="2358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29"/>
          <p:cNvSpPr/>
          <p:nvPr/>
        </p:nvSpPr>
        <p:spPr>
          <a:xfrm>
            <a:off x="4143864" y="2763147"/>
            <a:ext cx="1451291" cy="552873"/>
          </a:xfrm>
          <a:prstGeom prst="wedgeRoundRectCallout">
            <a:avLst>
              <a:gd fmla="val -15850" name="adj1"/>
              <a:gd fmla="val 190668" name="adj2"/>
              <a:gd fmla="val 16667" name="adj3"/>
            </a:avLst>
          </a:prstGeom>
          <a:solidFill>
            <a:srgbClr val="FFC000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3.檢孔</a:t>
            </a:r>
            <a:endParaRPr sz="2358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29"/>
          <p:cNvSpPr/>
          <p:nvPr/>
        </p:nvSpPr>
        <p:spPr>
          <a:xfrm>
            <a:off x="0" y="909340"/>
            <a:ext cx="12799864" cy="101668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1-2 模具總類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 用途分類 </a:t>
            </a:r>
            <a:endParaRPr sz="235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"/>
          <p:cNvSpPr/>
          <p:nvPr/>
        </p:nvSpPr>
        <p:spPr>
          <a:xfrm>
            <a:off x="6788111" y="2015784"/>
            <a:ext cx="3143910" cy="669984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38100">
            <a:solidFill>
              <a:srgbClr val="FF3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600" lIns="81200" spcFirstLastPara="1" rIns="81200" wrap="square" tIns="406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zh-TW" sz="2538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1 模具指令(術語)</a:t>
            </a:r>
            <a:endParaRPr sz="2538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3"/>
          <p:cNvSpPr/>
          <p:nvPr/>
        </p:nvSpPr>
        <p:spPr>
          <a:xfrm>
            <a:off x="6827117" y="2860456"/>
            <a:ext cx="3140015" cy="588711"/>
          </a:xfrm>
          <a:prstGeom prst="roundRect">
            <a:avLst>
              <a:gd fmla="val 16667" name="adj"/>
            </a:avLst>
          </a:prstGeom>
          <a:solidFill>
            <a:srgbClr val="00FF00"/>
          </a:solidFill>
          <a:ln cap="flat" cmpd="sng" w="38100">
            <a:solidFill>
              <a:srgbClr val="FF3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600" lIns="81200" spcFirstLastPara="1" rIns="81200" wrap="square" tIns="406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4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3 製作手法手法</a:t>
            </a:r>
            <a:endParaRPr sz="2841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3"/>
          <p:cNvSpPr/>
          <p:nvPr/>
        </p:nvSpPr>
        <p:spPr>
          <a:xfrm>
            <a:off x="6880898" y="3712704"/>
            <a:ext cx="3077954" cy="588711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38100">
            <a:solidFill>
              <a:srgbClr val="FF3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600" lIns="81200" spcFirstLastPara="1" rIns="81200" wrap="square" tIns="406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3 設計驗證</a:t>
            </a:r>
            <a:endParaRPr sz="26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3"/>
          <p:cNvSpPr/>
          <p:nvPr/>
        </p:nvSpPr>
        <p:spPr>
          <a:xfrm>
            <a:off x="6864626" y="4541233"/>
            <a:ext cx="3086686" cy="588711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38100">
            <a:solidFill>
              <a:srgbClr val="FF3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600" lIns="81200" spcFirstLastPara="1" rIns="81200" wrap="square" tIns="406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8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zh-TW" sz="253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多一項專業</a:t>
            </a:r>
            <a:endParaRPr sz="253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3"/>
          <p:cNvSpPr/>
          <p:nvPr/>
        </p:nvSpPr>
        <p:spPr>
          <a:xfrm>
            <a:off x="6566801" y="1147332"/>
            <a:ext cx="3504958" cy="615684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0000F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0600" lIns="81200" spcFirstLastPara="1" rIns="81200" wrap="square" tIns="406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課程效益</a:t>
            </a: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10230798" y="1155032"/>
            <a:ext cx="2496426" cy="615684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0000F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0600" lIns="81200" spcFirstLastPara="1" rIns="81200" wrap="square" tIns="406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訓練方式</a:t>
            </a: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10372461" y="2119580"/>
            <a:ext cx="2218854" cy="519605"/>
          </a:xfrm>
          <a:prstGeom prst="roundRect">
            <a:avLst>
              <a:gd fmla="val 16667" name="adj"/>
            </a:avLst>
          </a:prstGeom>
          <a:solidFill>
            <a:srgbClr val="00FF00"/>
          </a:solidFill>
          <a:ln cap="flat" cmpd="sng" w="38100">
            <a:solidFill>
              <a:srgbClr val="FF3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600" lIns="81200" spcFirstLastPara="1" rIns="81200" wrap="square" tIns="406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1 投影片</a:t>
            </a:r>
            <a:endParaRPr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10372461" y="2892515"/>
            <a:ext cx="2218854" cy="519605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38100">
            <a:solidFill>
              <a:srgbClr val="FF3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600" lIns="81200" spcFirstLastPara="1" rIns="81200" wrap="square" tIns="406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2 訓練手冊</a:t>
            </a:r>
            <a:endParaRPr sz="26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3"/>
          <p:cNvSpPr/>
          <p:nvPr/>
        </p:nvSpPr>
        <p:spPr>
          <a:xfrm>
            <a:off x="10372463" y="3616912"/>
            <a:ext cx="2218855" cy="519605"/>
          </a:xfrm>
          <a:prstGeom prst="roundRect">
            <a:avLst>
              <a:gd fmla="val 16667" name="adj"/>
            </a:avLst>
          </a:prstGeom>
          <a:solidFill>
            <a:srgbClr val="00FF00"/>
          </a:solidFill>
          <a:ln cap="flat" cmpd="sng" w="38100">
            <a:solidFill>
              <a:srgbClr val="FF3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600" lIns="81200" spcFirstLastPara="1" rIns="81200" wrap="square" tIns="406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3 模型檔案</a:t>
            </a:r>
            <a:endParaRPr sz="26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3"/>
          <p:cNvSpPr/>
          <p:nvPr/>
        </p:nvSpPr>
        <p:spPr>
          <a:xfrm>
            <a:off x="10372461" y="4341310"/>
            <a:ext cx="2218854" cy="519605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38100">
            <a:solidFill>
              <a:srgbClr val="FF3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600" lIns="81200" spcFirstLastPara="1" rIns="81200" wrap="square" tIns="406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4 實務探討</a:t>
            </a:r>
            <a:endParaRPr sz="2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3"/>
          <p:cNvSpPr/>
          <p:nvPr/>
        </p:nvSpPr>
        <p:spPr>
          <a:xfrm>
            <a:off x="6864626" y="4536681"/>
            <a:ext cx="3086686" cy="588711"/>
          </a:xfrm>
          <a:prstGeom prst="roundRect">
            <a:avLst>
              <a:gd fmla="val 16667" name="adj"/>
            </a:avLst>
          </a:prstGeom>
          <a:solidFill>
            <a:srgbClr val="00FF00"/>
          </a:solidFill>
          <a:ln cap="flat" cmpd="sng" w="38100">
            <a:solidFill>
              <a:srgbClr val="FF3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600" lIns="81200" spcFirstLastPara="1" rIns="81200" wrap="square" tIns="406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4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4 製程整合</a:t>
            </a:r>
            <a:endParaRPr sz="2841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3"/>
          <p:cNvSpPr/>
          <p:nvPr/>
        </p:nvSpPr>
        <p:spPr>
          <a:xfrm>
            <a:off x="6862709" y="5360658"/>
            <a:ext cx="3077954" cy="588711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38100">
            <a:solidFill>
              <a:srgbClr val="FF3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0600" lIns="81200" spcFirstLastPara="1" rIns="81200" wrap="square" tIns="406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5 多一項專業</a:t>
            </a:r>
            <a:endParaRPr sz="26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" name="Google Shape;54;p3"/>
          <p:cNvPicPr preferRelativeResize="0"/>
          <p:nvPr/>
        </p:nvPicPr>
        <p:blipFill rotWithShape="1">
          <a:blip r:embed="rId3">
            <a:alphaModFix/>
          </a:blip>
          <a:srcRect b="10527" l="802" r="1872" t="1141"/>
          <a:stretch/>
        </p:blipFill>
        <p:spPr>
          <a:xfrm>
            <a:off x="448910" y="1228435"/>
            <a:ext cx="3973096" cy="5246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98430" y="3023862"/>
            <a:ext cx="2979804" cy="4175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37266" y="2049326"/>
            <a:ext cx="8246305" cy="4745921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30"/>
          <p:cNvSpPr/>
          <p:nvPr/>
        </p:nvSpPr>
        <p:spPr>
          <a:xfrm>
            <a:off x="5587180" y="6430832"/>
            <a:ext cx="1624064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39">
              <a:solidFill>
                <a:srgbClr val="FF0000"/>
              </a:solidFill>
              <a:latin typeface="PMingLiu"/>
              <a:ea typeface="PMingLiu"/>
              <a:cs typeface="PMingLiu"/>
              <a:sym typeface="PMingLiu"/>
            </a:endParaRPr>
          </a:p>
        </p:txBody>
      </p:sp>
      <p:sp>
        <p:nvSpPr>
          <p:cNvPr id="383" name="Google Shape;383;p30"/>
          <p:cNvSpPr/>
          <p:nvPr/>
        </p:nvSpPr>
        <p:spPr>
          <a:xfrm>
            <a:off x="4927399" y="6668542"/>
            <a:ext cx="3881629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檢驗模具(檢具)</a:t>
            </a:r>
            <a:endParaRPr sz="2539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30"/>
          <p:cNvSpPr/>
          <p:nvPr/>
        </p:nvSpPr>
        <p:spPr>
          <a:xfrm>
            <a:off x="10309730" y="4096649"/>
            <a:ext cx="1783658" cy="753257"/>
          </a:xfrm>
          <a:prstGeom prst="wedgeRoundRectCallout">
            <a:avLst>
              <a:gd fmla="val -115640" name="adj1"/>
              <a:gd fmla="val 40422" name="adj2"/>
              <a:gd fmla="val 16667" name="adj3"/>
            </a:avLst>
          </a:prstGeom>
          <a:solidFill>
            <a:srgbClr val="FFC000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手指取物</a:t>
            </a:r>
            <a:endParaRPr/>
          </a:p>
        </p:txBody>
      </p:sp>
      <p:sp>
        <p:nvSpPr>
          <p:cNvPr id="385" name="Google Shape;385;p30"/>
          <p:cNvSpPr/>
          <p:nvPr/>
        </p:nvSpPr>
        <p:spPr>
          <a:xfrm>
            <a:off x="0" y="909340"/>
            <a:ext cx="12799864" cy="101668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1-2 模具總類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 用途分類 </a:t>
            </a:r>
            <a:endParaRPr sz="235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30"/>
          <p:cNvSpPr/>
          <p:nvPr/>
        </p:nvSpPr>
        <p:spPr>
          <a:xfrm>
            <a:off x="10426073" y="2244421"/>
            <a:ext cx="1451291" cy="966808"/>
          </a:xfrm>
          <a:prstGeom prst="wedgeRoundRectCallout">
            <a:avLst>
              <a:gd fmla="val -142582" name="adj1"/>
              <a:gd fmla="val 98361" name="adj2"/>
              <a:gd fmla="val 16667" name="adj3"/>
            </a:avLst>
          </a:prstGeom>
          <a:solidFill>
            <a:srgbClr val="FFC000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逃R角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1"/>
          <p:cNvSpPr/>
          <p:nvPr/>
        </p:nvSpPr>
        <p:spPr>
          <a:xfrm>
            <a:off x="303212" y="902324"/>
            <a:ext cx="12192000" cy="724148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74025" lIns="91425" spcFirstLastPara="1" rIns="91425" wrap="square" tIns="74025">
            <a:spAutoFit/>
          </a:bodyPr>
          <a:lstStyle/>
          <a:p>
            <a:pPr indent="0" lvl="0" marL="0" marR="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1 模具原理</a:t>
            </a:r>
            <a:endParaRPr/>
          </a:p>
        </p:txBody>
      </p:sp>
      <p:sp>
        <p:nvSpPr>
          <p:cNvPr id="392" name="Google Shape;392;p31"/>
          <p:cNvSpPr/>
          <p:nvPr/>
        </p:nvSpPr>
        <p:spPr>
          <a:xfrm>
            <a:off x="734495" y="2899692"/>
            <a:ext cx="2799345" cy="628319"/>
          </a:xfrm>
          <a:prstGeom prst="wedgeRoundRectCallout">
            <a:avLst>
              <a:gd fmla="val -13889" name="adj1"/>
              <a:gd fmla="val 19221" name="adj2"/>
              <a:gd fmla="val 16667" name="adj3"/>
            </a:avLst>
          </a:prstGeom>
          <a:solidFill>
            <a:srgbClr val="D8D8D8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1-2 模具總類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31"/>
          <p:cNvSpPr/>
          <p:nvPr/>
        </p:nvSpPr>
        <p:spPr>
          <a:xfrm>
            <a:off x="734495" y="3792494"/>
            <a:ext cx="2799345" cy="628319"/>
          </a:xfrm>
          <a:prstGeom prst="wedgeRoundRectCallout">
            <a:avLst>
              <a:gd fmla="val -13889" name="adj1"/>
              <a:gd fmla="val 19221" name="adj2"/>
              <a:gd fmla="val 16667" name="adj3"/>
            </a:avLst>
          </a:prstGeom>
          <a:solidFill>
            <a:srgbClr val="0066FF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1-3 模具術語</a:t>
            </a:r>
            <a:endParaRPr/>
          </a:p>
        </p:txBody>
      </p:sp>
      <p:pic>
        <p:nvPicPr>
          <p:cNvPr id="394" name="Google Shape;39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78645" y="1467221"/>
            <a:ext cx="4784430" cy="5502094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31"/>
          <p:cNvSpPr/>
          <p:nvPr/>
        </p:nvSpPr>
        <p:spPr>
          <a:xfrm>
            <a:off x="715351" y="2005907"/>
            <a:ext cx="2799345" cy="628319"/>
          </a:xfrm>
          <a:prstGeom prst="wedgeRoundRectCallout">
            <a:avLst>
              <a:gd fmla="val -13889" name="adj1"/>
              <a:gd fmla="val 19221" name="adj2"/>
              <a:gd fmla="val 16667" name="adj3"/>
            </a:avLst>
          </a:prstGeom>
          <a:solidFill>
            <a:srgbClr val="BFBFBF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1-1 甚麼是模具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98857" y="1903446"/>
            <a:ext cx="4906928" cy="421116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32"/>
          <p:cNvSpPr/>
          <p:nvPr/>
        </p:nvSpPr>
        <p:spPr>
          <a:xfrm>
            <a:off x="0" y="909341"/>
            <a:ext cx="12737111" cy="101668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1-3 模具術語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1.公模與母模 </a:t>
            </a:r>
            <a:endParaRPr/>
          </a:p>
        </p:txBody>
      </p:sp>
      <p:pic>
        <p:nvPicPr>
          <p:cNvPr id="403" name="Google Shape;403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812" y="2066544"/>
            <a:ext cx="2921564" cy="460195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32"/>
          <p:cNvSpPr/>
          <p:nvPr/>
        </p:nvSpPr>
        <p:spPr>
          <a:xfrm rot="5400000">
            <a:off x="3220173" y="3350945"/>
            <a:ext cx="626253" cy="1942416"/>
          </a:xfrm>
          <a:prstGeom prst="downArrowCallout">
            <a:avLst>
              <a:gd fmla="val 25000" name="adj1"/>
              <a:gd fmla="val 25000" name="adj2"/>
              <a:gd fmla="val 25918" name="adj3"/>
              <a:gd fmla="val 66667" name="adj4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32"/>
          <p:cNvSpPr txBox="1"/>
          <p:nvPr/>
        </p:nvSpPr>
        <p:spPr>
          <a:xfrm>
            <a:off x="3209534" y="4009007"/>
            <a:ext cx="1294950" cy="626253"/>
          </a:xfrm>
          <a:prstGeom prst="rect">
            <a:avLst/>
          </a:prstGeom>
          <a:noFill/>
          <a:ln>
            <a:noFill/>
          </a:ln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成品</a:t>
            </a:r>
            <a:endParaRPr/>
          </a:p>
        </p:txBody>
      </p:sp>
      <p:pic>
        <p:nvPicPr>
          <p:cNvPr id="406" name="Google Shape;406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37702" y="5074848"/>
            <a:ext cx="2587927" cy="1246909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32"/>
          <p:cNvSpPr/>
          <p:nvPr/>
        </p:nvSpPr>
        <p:spPr>
          <a:xfrm rot="-5400000">
            <a:off x="12014435" y="5576881"/>
            <a:ext cx="923316" cy="502865"/>
          </a:xfrm>
          <a:prstGeom prst="rightArrow">
            <a:avLst>
              <a:gd fmla="val 50000" name="adj1"/>
              <a:gd fmla="val 32315" name="adj2"/>
            </a:avLst>
          </a:prstGeom>
          <a:solidFill>
            <a:srgbClr val="FF0000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32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32"/>
          <p:cNvSpPr/>
          <p:nvPr/>
        </p:nvSpPr>
        <p:spPr>
          <a:xfrm>
            <a:off x="10470625" y="5779591"/>
            <a:ext cx="1452138" cy="4732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起模方向</a:t>
            </a:r>
            <a:endParaRPr/>
          </a:p>
        </p:txBody>
      </p:sp>
      <p:sp>
        <p:nvSpPr>
          <p:cNvPr id="409" name="Google Shape;409;p32"/>
          <p:cNvSpPr/>
          <p:nvPr/>
        </p:nvSpPr>
        <p:spPr>
          <a:xfrm rot="5400000">
            <a:off x="3557035" y="1684015"/>
            <a:ext cx="1246908" cy="2546506"/>
          </a:xfrm>
          <a:prstGeom prst="downArrowCallout">
            <a:avLst>
              <a:gd fmla="val 25000" name="adj1"/>
              <a:gd fmla="val 25000" name="adj2"/>
              <a:gd fmla="val 25918" name="adj3"/>
              <a:gd fmla="val 66667" name="adj4"/>
            </a:avLst>
          </a:prstGeom>
          <a:solidFill>
            <a:srgbClr val="92D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32"/>
          <p:cNvSpPr txBox="1"/>
          <p:nvPr/>
        </p:nvSpPr>
        <p:spPr>
          <a:xfrm>
            <a:off x="3756053" y="2333799"/>
            <a:ext cx="1697679" cy="1246908"/>
          </a:xfrm>
          <a:prstGeom prst="rect">
            <a:avLst/>
          </a:prstGeom>
          <a:noFill/>
          <a:ln>
            <a:noFill/>
          </a:ln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上模=凹模=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母模=型腔</a:t>
            </a:r>
            <a:endParaRPr/>
          </a:p>
        </p:txBody>
      </p:sp>
      <p:sp>
        <p:nvSpPr>
          <p:cNvPr id="411" name="Google Shape;411;p32"/>
          <p:cNvSpPr/>
          <p:nvPr/>
        </p:nvSpPr>
        <p:spPr>
          <a:xfrm rot="5400000">
            <a:off x="2660870" y="4981778"/>
            <a:ext cx="1246908" cy="2921564"/>
          </a:xfrm>
          <a:prstGeom prst="downArrowCallout">
            <a:avLst>
              <a:gd fmla="val 25000" name="adj1"/>
              <a:gd fmla="val 25000" name="adj2"/>
              <a:gd fmla="val 25918" name="adj3"/>
              <a:gd fmla="val 66667" name="adj4"/>
            </a:avLst>
          </a:prstGeom>
          <a:solidFill>
            <a:srgbClr val="92D0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32"/>
          <p:cNvSpPr txBox="1"/>
          <p:nvPr/>
        </p:nvSpPr>
        <p:spPr>
          <a:xfrm>
            <a:off x="2797367" y="5819103"/>
            <a:ext cx="1947719" cy="1246908"/>
          </a:xfrm>
          <a:prstGeom prst="rect">
            <a:avLst/>
          </a:prstGeom>
          <a:noFill/>
          <a:ln>
            <a:noFill/>
          </a:ln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下模=凸模=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公模=型芯</a:t>
            </a:r>
            <a:endParaRPr/>
          </a:p>
        </p:txBody>
      </p:sp>
      <p:sp>
        <p:nvSpPr>
          <p:cNvPr id="413" name="Google Shape;413;p32"/>
          <p:cNvSpPr/>
          <p:nvPr/>
        </p:nvSpPr>
        <p:spPr>
          <a:xfrm rot="5400000">
            <a:off x="11194795" y="1457691"/>
            <a:ext cx="621981" cy="1839687"/>
          </a:xfrm>
          <a:prstGeom prst="downArrowCallout">
            <a:avLst>
              <a:gd fmla="val 21500" name="adj1"/>
              <a:gd fmla="val 29667" name="adj2"/>
              <a:gd fmla="val 25918" name="adj3"/>
              <a:gd fmla="val 83938" name="adj4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32"/>
          <p:cNvSpPr txBox="1"/>
          <p:nvPr/>
        </p:nvSpPr>
        <p:spPr>
          <a:xfrm>
            <a:off x="10881413" y="2066528"/>
            <a:ext cx="1544196" cy="621981"/>
          </a:xfrm>
          <a:prstGeom prst="rect">
            <a:avLst/>
          </a:prstGeom>
          <a:noFill/>
          <a:ln>
            <a:noFill/>
          </a:ln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77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後模=公模</a:t>
            </a:r>
            <a:endParaRPr/>
          </a:p>
        </p:txBody>
      </p:sp>
      <p:sp>
        <p:nvSpPr>
          <p:cNvPr id="415" name="Google Shape;415;p32"/>
          <p:cNvSpPr/>
          <p:nvPr/>
        </p:nvSpPr>
        <p:spPr>
          <a:xfrm flipH="1" rot="-5400000">
            <a:off x="5946126" y="3979798"/>
            <a:ext cx="621981" cy="1932945"/>
          </a:xfrm>
          <a:prstGeom prst="downArrowCallout">
            <a:avLst>
              <a:gd fmla="val 25000" name="adj1"/>
              <a:gd fmla="val 25000" name="adj2"/>
              <a:gd fmla="val 25918" name="adj3"/>
              <a:gd fmla="val 78237" name="adj4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32"/>
          <p:cNvSpPr txBox="1"/>
          <p:nvPr/>
        </p:nvSpPr>
        <p:spPr>
          <a:xfrm flipH="1">
            <a:off x="5290643" y="4635257"/>
            <a:ext cx="1512278" cy="621981"/>
          </a:xfrm>
          <a:prstGeom prst="rect">
            <a:avLst/>
          </a:prstGeom>
          <a:noFill/>
          <a:ln>
            <a:noFill/>
          </a:ln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77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前模=母模</a:t>
            </a:r>
            <a:endParaRPr/>
          </a:p>
        </p:txBody>
      </p:sp>
      <p:sp>
        <p:nvSpPr>
          <p:cNvPr id="417" name="Google Shape;417;p32"/>
          <p:cNvSpPr/>
          <p:nvPr/>
        </p:nvSpPr>
        <p:spPr>
          <a:xfrm>
            <a:off x="8410836" y="2137981"/>
            <a:ext cx="960976" cy="621981"/>
          </a:xfrm>
          <a:prstGeom prst="wedgeRoundRectCallout">
            <a:avLst>
              <a:gd fmla="val 98827" name="adj1"/>
              <a:gd fmla="val 30306" name="adj2"/>
              <a:gd fmla="val 16667" name="adj3"/>
            </a:avLst>
          </a:prstGeom>
          <a:solidFill>
            <a:srgbClr val="FFC000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模穴</a:t>
            </a:r>
            <a:endParaRPr sz="235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32"/>
          <p:cNvSpPr/>
          <p:nvPr/>
        </p:nvSpPr>
        <p:spPr>
          <a:xfrm>
            <a:off x="7484492" y="6442560"/>
            <a:ext cx="264687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以機台位置定基準</a:t>
            </a:r>
            <a:endParaRPr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3"/>
          <p:cNvSpPr/>
          <p:nvPr/>
        </p:nvSpPr>
        <p:spPr>
          <a:xfrm>
            <a:off x="0" y="909340"/>
            <a:ext cx="12799864" cy="101668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1-3 模具術語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分模線與分模面 </a:t>
            </a:r>
            <a:endParaRPr/>
          </a:p>
        </p:txBody>
      </p:sp>
      <p:sp>
        <p:nvSpPr>
          <p:cNvPr id="425" name="Google Shape;425;p33"/>
          <p:cNvSpPr/>
          <p:nvPr/>
        </p:nvSpPr>
        <p:spPr>
          <a:xfrm>
            <a:off x="5587180" y="6430832"/>
            <a:ext cx="1624064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39">
              <a:solidFill>
                <a:srgbClr val="FF0000"/>
              </a:solidFill>
              <a:latin typeface="PMingLiu"/>
              <a:ea typeface="PMingLiu"/>
              <a:cs typeface="PMingLiu"/>
              <a:sym typeface="PMingLiu"/>
            </a:endParaRPr>
          </a:p>
        </p:txBody>
      </p:sp>
      <p:sp>
        <p:nvSpPr>
          <p:cNvPr id="426" name="Google Shape;426;p33"/>
          <p:cNvSpPr/>
          <p:nvPr/>
        </p:nvSpPr>
        <p:spPr>
          <a:xfrm>
            <a:off x="6325783" y="6199399"/>
            <a:ext cx="2448270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分模面</a:t>
            </a:r>
            <a:endParaRPr/>
          </a:p>
        </p:txBody>
      </p:sp>
      <p:pic>
        <p:nvPicPr>
          <p:cNvPr id="427" name="Google Shape;427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8343" y="2934675"/>
            <a:ext cx="4641677" cy="2613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00630" y="2934675"/>
            <a:ext cx="4821228" cy="3099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91997" y="2220686"/>
            <a:ext cx="2836594" cy="4069287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33"/>
          <p:cNvSpPr/>
          <p:nvPr/>
        </p:nvSpPr>
        <p:spPr>
          <a:xfrm>
            <a:off x="737922" y="6061630"/>
            <a:ext cx="2448270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分模線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1271" y="5273448"/>
            <a:ext cx="8470115" cy="13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75189" y="1925864"/>
            <a:ext cx="4499752" cy="2778803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34"/>
          <p:cNvSpPr/>
          <p:nvPr/>
        </p:nvSpPr>
        <p:spPr>
          <a:xfrm>
            <a:off x="0" y="909497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1-3 模具術語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拔模角 </a:t>
            </a:r>
            <a:endParaRPr/>
          </a:p>
        </p:txBody>
      </p:sp>
      <p:sp>
        <p:nvSpPr>
          <p:cNvPr id="439" name="Google Shape;439;p34"/>
          <p:cNvSpPr/>
          <p:nvPr/>
        </p:nvSpPr>
        <p:spPr>
          <a:xfrm>
            <a:off x="5045404" y="4596284"/>
            <a:ext cx="1045585" cy="529797"/>
          </a:xfrm>
          <a:prstGeom prst="wedgeRoundRectCallout">
            <a:avLst>
              <a:gd fmla="val -50348" name="adj1"/>
              <a:gd fmla="val 10736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拔模角</a:t>
            </a:r>
            <a:endParaRPr/>
          </a:p>
        </p:txBody>
      </p:sp>
      <p:sp>
        <p:nvSpPr>
          <p:cNvPr id="440" name="Google Shape;440;p34"/>
          <p:cNvSpPr/>
          <p:nvPr/>
        </p:nvSpPr>
        <p:spPr>
          <a:xfrm>
            <a:off x="5726901" y="6742627"/>
            <a:ext cx="1642727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方便脫模</a:t>
            </a:r>
            <a:endParaRPr/>
          </a:p>
        </p:txBody>
      </p:sp>
      <p:pic>
        <p:nvPicPr>
          <p:cNvPr descr="https://s.yimg.com/xd/api/res/1.2/voSReBQBOTkz5Vg2IdRXsQ--/YXBwaWQ9eXR3YXVjdGlvbnNlcnZpY2U7aD0xNDAwO3E9ODU7cm90YXRlPWF1dG87dz0xNDAw/http:/nevec-img.zenfs.com/prod/tw_ec05-7/a12c98f5-4866-4e42-ae82-8425ca716c00.jpg" id="441" name="Google Shape;441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38360" y="2663390"/>
            <a:ext cx="2996904" cy="2888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2019" y="2022343"/>
            <a:ext cx="4499752" cy="2400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5"/>
          <p:cNvSpPr/>
          <p:nvPr/>
        </p:nvSpPr>
        <p:spPr>
          <a:xfrm>
            <a:off x="6199781" y="3600450"/>
            <a:ext cx="1045585" cy="529797"/>
          </a:xfrm>
          <a:prstGeom prst="wedgeRoundRectCallout">
            <a:avLst>
              <a:gd fmla="val -50905" name="adj1"/>
              <a:gd fmla="val 2681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1.嵌角</a:t>
            </a:r>
            <a:endParaRPr/>
          </a:p>
        </p:txBody>
      </p:sp>
      <p:sp>
        <p:nvSpPr>
          <p:cNvPr id="449" name="Google Shape;449;p35"/>
          <p:cNvSpPr/>
          <p:nvPr/>
        </p:nvSpPr>
        <p:spPr>
          <a:xfrm>
            <a:off x="7931353" y="4830484"/>
            <a:ext cx="1045585" cy="529797"/>
          </a:xfrm>
          <a:prstGeom prst="wedgeRoundRectCallout">
            <a:avLst>
              <a:gd fmla="val -102416" name="adj1"/>
              <a:gd fmla="val -3525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3.斜銷</a:t>
            </a:r>
            <a:endParaRPr/>
          </a:p>
        </p:txBody>
      </p:sp>
      <p:sp>
        <p:nvSpPr>
          <p:cNvPr id="450" name="Google Shape;450;p35"/>
          <p:cNvSpPr/>
          <p:nvPr/>
        </p:nvSpPr>
        <p:spPr>
          <a:xfrm>
            <a:off x="5575229" y="6698729"/>
            <a:ext cx="1670137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不好分模</a:t>
            </a:r>
            <a:endParaRPr/>
          </a:p>
        </p:txBody>
      </p:sp>
      <p:pic>
        <p:nvPicPr>
          <p:cNvPr id="451" name="Google Shape;451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7933" y="1939683"/>
            <a:ext cx="7047436" cy="4775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45905" y="2067074"/>
            <a:ext cx="4465013" cy="2850614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35"/>
          <p:cNvSpPr/>
          <p:nvPr/>
        </p:nvSpPr>
        <p:spPr>
          <a:xfrm>
            <a:off x="779438" y="2133600"/>
            <a:ext cx="1045585" cy="529797"/>
          </a:xfrm>
          <a:prstGeom prst="wedgeRoundRectCallout">
            <a:avLst>
              <a:gd fmla="val 13147" name="adj1"/>
              <a:gd fmla="val 6542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2.頂針</a:t>
            </a:r>
            <a:endParaRPr/>
          </a:p>
        </p:txBody>
      </p:sp>
      <p:sp>
        <p:nvSpPr>
          <p:cNvPr id="454" name="Google Shape;454;p35"/>
          <p:cNvSpPr/>
          <p:nvPr/>
        </p:nvSpPr>
        <p:spPr>
          <a:xfrm>
            <a:off x="4622095" y="2204171"/>
            <a:ext cx="1045585" cy="529797"/>
          </a:xfrm>
          <a:prstGeom prst="wedgeRoundRectCallout">
            <a:avLst>
              <a:gd fmla="val -94087" name="adj1"/>
              <a:gd fmla="val 69530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4.滑塊</a:t>
            </a:r>
            <a:endParaRPr/>
          </a:p>
        </p:txBody>
      </p:sp>
      <p:sp>
        <p:nvSpPr>
          <p:cNvPr id="455" name="Google Shape;455;p35"/>
          <p:cNvSpPr/>
          <p:nvPr/>
        </p:nvSpPr>
        <p:spPr>
          <a:xfrm>
            <a:off x="0" y="909497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1-3 模具術語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模具配件</a:t>
            </a:r>
            <a:endParaRPr sz="235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6"/>
          <p:cNvSpPr/>
          <p:nvPr/>
        </p:nvSpPr>
        <p:spPr>
          <a:xfrm>
            <a:off x="0" y="909340"/>
            <a:ext cx="12799864" cy="101668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1-3 模具術語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 模板(層板)</a:t>
            </a:r>
            <a:endParaRPr/>
          </a:p>
        </p:txBody>
      </p:sp>
      <p:sp>
        <p:nvSpPr>
          <p:cNvPr id="462" name="Google Shape;462;p36"/>
          <p:cNvSpPr/>
          <p:nvPr/>
        </p:nvSpPr>
        <p:spPr>
          <a:xfrm>
            <a:off x="6889431" y="6436177"/>
            <a:ext cx="1624064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39">
              <a:solidFill>
                <a:srgbClr val="FF0000"/>
              </a:solidFill>
              <a:latin typeface="PMingLiu"/>
              <a:ea typeface="PMingLiu"/>
              <a:cs typeface="PMingLiu"/>
              <a:sym typeface="PMingLiu"/>
            </a:endParaRPr>
          </a:p>
        </p:txBody>
      </p:sp>
      <p:pic>
        <p:nvPicPr>
          <p:cNvPr id="463" name="Google Shape;463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52808" y="1991108"/>
            <a:ext cx="5923116" cy="4810487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36"/>
          <p:cNvSpPr/>
          <p:nvPr/>
        </p:nvSpPr>
        <p:spPr>
          <a:xfrm>
            <a:off x="7402673" y="2281076"/>
            <a:ext cx="1177002" cy="529797"/>
          </a:xfrm>
          <a:prstGeom prst="wedgeRoundRectCallout">
            <a:avLst>
              <a:gd fmla="val -69630" name="adj1"/>
              <a:gd fmla="val 9305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模座</a:t>
            </a:r>
            <a:endParaRPr/>
          </a:p>
        </p:txBody>
      </p:sp>
      <p:sp>
        <p:nvSpPr>
          <p:cNvPr id="465" name="Google Shape;465;p36"/>
          <p:cNvSpPr/>
          <p:nvPr/>
        </p:nvSpPr>
        <p:spPr>
          <a:xfrm>
            <a:off x="7404091" y="6271798"/>
            <a:ext cx="1495897" cy="529797"/>
          </a:xfrm>
          <a:prstGeom prst="wedgeRoundRectCallout">
            <a:avLst>
              <a:gd fmla="val -116135" name="adj1"/>
              <a:gd fmla="val -68898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 頂出板</a:t>
            </a:r>
            <a:endParaRPr/>
          </a:p>
        </p:txBody>
      </p:sp>
      <p:sp>
        <p:nvSpPr>
          <p:cNvPr id="466" name="Google Shape;466;p36"/>
          <p:cNvSpPr/>
          <p:nvPr/>
        </p:nvSpPr>
        <p:spPr>
          <a:xfrm>
            <a:off x="141514" y="3778439"/>
            <a:ext cx="1211293" cy="529797"/>
          </a:xfrm>
          <a:prstGeom prst="wedgeRoundRectCallout">
            <a:avLst>
              <a:gd fmla="val 89816" name="adj1"/>
              <a:gd fmla="val -24318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模仁</a:t>
            </a:r>
            <a:endParaRPr/>
          </a:p>
        </p:txBody>
      </p:sp>
      <p:sp>
        <p:nvSpPr>
          <p:cNvPr id="467" name="Google Shape;467;p36"/>
          <p:cNvSpPr/>
          <p:nvPr/>
        </p:nvSpPr>
        <p:spPr>
          <a:xfrm>
            <a:off x="7456935" y="3118699"/>
            <a:ext cx="1365810" cy="529797"/>
          </a:xfrm>
          <a:prstGeom prst="wedgeRoundRectCallout">
            <a:avLst>
              <a:gd fmla="val -82756" name="adj1"/>
              <a:gd fmla="val 4332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模板</a:t>
            </a:r>
            <a:endParaRPr/>
          </a:p>
        </p:txBody>
      </p:sp>
      <p:sp>
        <p:nvSpPr>
          <p:cNvPr id="468" name="Google Shape;468;p36"/>
          <p:cNvSpPr/>
          <p:nvPr/>
        </p:nvSpPr>
        <p:spPr>
          <a:xfrm>
            <a:off x="7415290" y="5245121"/>
            <a:ext cx="1333921" cy="529797"/>
          </a:xfrm>
          <a:prstGeom prst="wedgeRoundRectCallout">
            <a:avLst>
              <a:gd fmla="val -86173" name="adj1"/>
              <a:gd fmla="val 1287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 墊塊</a:t>
            </a:r>
            <a:endParaRPr/>
          </a:p>
        </p:txBody>
      </p:sp>
      <p:sp>
        <p:nvSpPr>
          <p:cNvPr id="469" name="Google Shape;469;p36"/>
          <p:cNvSpPr/>
          <p:nvPr/>
        </p:nvSpPr>
        <p:spPr>
          <a:xfrm>
            <a:off x="2795316" y="6436177"/>
            <a:ext cx="1177002" cy="529797"/>
          </a:xfrm>
          <a:prstGeom prst="wedgeRoundRectCallout">
            <a:avLst>
              <a:gd fmla="val 79076" name="adj1"/>
              <a:gd fmla="val -61396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模座</a:t>
            </a:r>
            <a:endParaRPr/>
          </a:p>
        </p:txBody>
      </p:sp>
      <p:sp>
        <p:nvSpPr>
          <p:cNvPr id="470" name="Google Shape;470;p36"/>
          <p:cNvSpPr/>
          <p:nvPr/>
        </p:nvSpPr>
        <p:spPr>
          <a:xfrm>
            <a:off x="7456935" y="3984480"/>
            <a:ext cx="1365810" cy="529797"/>
          </a:xfrm>
          <a:prstGeom prst="wedgeRoundRectCallout">
            <a:avLst>
              <a:gd fmla="val -82756" name="adj1"/>
              <a:gd fmla="val 4332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模板</a:t>
            </a:r>
            <a:endParaRPr/>
          </a:p>
        </p:txBody>
      </p:sp>
      <p:sp>
        <p:nvSpPr>
          <p:cNvPr id="471" name="Google Shape;471;p36"/>
          <p:cNvSpPr/>
          <p:nvPr/>
        </p:nvSpPr>
        <p:spPr>
          <a:xfrm>
            <a:off x="7456935" y="4583506"/>
            <a:ext cx="1365810" cy="529797"/>
          </a:xfrm>
          <a:prstGeom prst="wedgeRoundRectCallout">
            <a:avLst>
              <a:gd fmla="val -81959" name="adj1"/>
              <a:gd fmla="val 1866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模板</a:t>
            </a:r>
            <a:endParaRPr/>
          </a:p>
        </p:txBody>
      </p:sp>
      <p:pic>
        <p:nvPicPr>
          <p:cNvPr id="472" name="Google Shape;472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03756" y="3631007"/>
            <a:ext cx="3537621" cy="2658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56128" y="1844219"/>
            <a:ext cx="3062213" cy="2199118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36"/>
          <p:cNvSpPr txBox="1"/>
          <p:nvPr/>
        </p:nvSpPr>
        <p:spPr>
          <a:xfrm>
            <a:off x="277813" y="6397266"/>
            <a:ext cx="2842768" cy="3789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www.lon-so.com/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27140" y="3291190"/>
            <a:ext cx="5072876" cy="2367705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37"/>
          <p:cNvSpPr/>
          <p:nvPr/>
        </p:nvSpPr>
        <p:spPr>
          <a:xfrm>
            <a:off x="0" y="909340"/>
            <a:ext cx="12799864" cy="101668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1-3 模具術語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 模仁(心型)</a:t>
            </a:r>
            <a:endParaRPr/>
          </a:p>
        </p:txBody>
      </p:sp>
      <p:sp>
        <p:nvSpPr>
          <p:cNvPr id="482" name="Google Shape;482;p37"/>
          <p:cNvSpPr/>
          <p:nvPr/>
        </p:nvSpPr>
        <p:spPr>
          <a:xfrm>
            <a:off x="5587180" y="6430832"/>
            <a:ext cx="1624064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39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37"/>
          <p:cNvSpPr/>
          <p:nvPr/>
        </p:nvSpPr>
        <p:spPr>
          <a:xfrm>
            <a:off x="1714620" y="2770348"/>
            <a:ext cx="1045585" cy="529797"/>
          </a:xfrm>
          <a:prstGeom prst="wedgeRoundRectCallout">
            <a:avLst>
              <a:gd fmla="val 53082" name="adj1"/>
              <a:gd fmla="val 100250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模仁</a:t>
            </a:r>
            <a:endParaRPr/>
          </a:p>
        </p:txBody>
      </p:sp>
      <p:sp>
        <p:nvSpPr>
          <p:cNvPr id="484" name="Google Shape;484;p37"/>
          <p:cNvSpPr/>
          <p:nvPr/>
        </p:nvSpPr>
        <p:spPr>
          <a:xfrm>
            <a:off x="8542813" y="6025074"/>
            <a:ext cx="1045585" cy="529797"/>
          </a:xfrm>
          <a:prstGeom prst="wedgeRoundRectCallout">
            <a:avLst>
              <a:gd fmla="val 29042" name="adj1"/>
              <a:gd fmla="val -22305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模仁</a:t>
            </a:r>
            <a:endParaRPr/>
          </a:p>
        </p:txBody>
      </p:sp>
      <p:sp>
        <p:nvSpPr>
          <p:cNvPr id="485" name="Google Shape;485;p37"/>
          <p:cNvSpPr/>
          <p:nvPr/>
        </p:nvSpPr>
        <p:spPr>
          <a:xfrm>
            <a:off x="4671486" y="6667436"/>
            <a:ext cx="3186704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模仁=耗材 可以替換</a:t>
            </a:r>
            <a:endParaRPr/>
          </a:p>
        </p:txBody>
      </p:sp>
      <p:pic>
        <p:nvPicPr>
          <p:cNvPr id="486" name="Google Shape;486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7976" y="2062568"/>
            <a:ext cx="5347653" cy="482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51545" y="1926029"/>
            <a:ext cx="1846880" cy="24984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:\3DVision Files\sww\multibodies are better than one\images\mold-design.png" id="493" name="Google Shape;493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7813" y="3036305"/>
            <a:ext cx="4586839" cy="2939399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38"/>
          <p:cNvSpPr/>
          <p:nvPr/>
        </p:nvSpPr>
        <p:spPr>
          <a:xfrm>
            <a:off x="0" y="909497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1-3 模具術語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 1模N穴</a:t>
            </a:r>
            <a:endParaRPr sz="235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38"/>
          <p:cNvSpPr/>
          <p:nvPr/>
        </p:nvSpPr>
        <p:spPr>
          <a:xfrm>
            <a:off x="2046129" y="6061473"/>
            <a:ext cx="1940814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1模2穴</a:t>
            </a:r>
            <a:endParaRPr/>
          </a:p>
        </p:txBody>
      </p:sp>
      <p:sp>
        <p:nvSpPr>
          <p:cNvPr id="496" name="Google Shape;496;p38"/>
          <p:cNvSpPr/>
          <p:nvPr/>
        </p:nvSpPr>
        <p:spPr>
          <a:xfrm>
            <a:off x="3289302" y="2506508"/>
            <a:ext cx="1045585" cy="529797"/>
          </a:xfrm>
          <a:prstGeom prst="wedgeRoundRectCallout">
            <a:avLst>
              <a:gd fmla="val -39452" name="adj1"/>
              <a:gd fmla="val 12633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rgbClr val="0C0C0C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鑲件</a:t>
            </a:r>
            <a:endParaRPr sz="2358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:\SolidWorks Files\Photo&amp;Video\Mold, Tool and Die\Cool%20Pak%20Mold%20Final.jpg" id="497" name="Google Shape;497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46746" y="2825685"/>
            <a:ext cx="3317238" cy="3083733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38"/>
          <p:cNvSpPr/>
          <p:nvPr/>
        </p:nvSpPr>
        <p:spPr>
          <a:xfrm>
            <a:off x="6059626" y="6061473"/>
            <a:ext cx="1940814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1模多穴</a:t>
            </a:r>
            <a:endParaRPr/>
          </a:p>
        </p:txBody>
      </p:sp>
      <p:pic>
        <p:nvPicPr>
          <p:cNvPr id="499" name="Google Shape;499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46078" y="3176020"/>
            <a:ext cx="4004868" cy="2383062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38"/>
          <p:cNvSpPr/>
          <p:nvPr/>
        </p:nvSpPr>
        <p:spPr>
          <a:xfrm>
            <a:off x="10436667" y="5886460"/>
            <a:ext cx="1940814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連續沖壓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9"/>
          <p:cNvSpPr/>
          <p:nvPr/>
        </p:nvSpPr>
        <p:spPr>
          <a:xfrm>
            <a:off x="0" y="909497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1-3 模具術語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 導柱(定位銷)</a:t>
            </a:r>
            <a:endParaRPr/>
          </a:p>
        </p:txBody>
      </p:sp>
      <p:pic>
        <p:nvPicPr>
          <p:cNvPr id="507" name="Google Shape;507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87040" y="2077152"/>
            <a:ext cx="4649829" cy="4980806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39"/>
          <p:cNvSpPr/>
          <p:nvPr/>
        </p:nvSpPr>
        <p:spPr>
          <a:xfrm rot="9764875">
            <a:off x="11006510" y="3833390"/>
            <a:ext cx="1028927" cy="45755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64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9" name="Google Shape;509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6487" y="1925865"/>
            <a:ext cx="4687280" cy="5205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69243" y="3497353"/>
            <a:ext cx="2752577" cy="3482852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4"/>
          <p:cNvSpPr/>
          <p:nvPr/>
        </p:nvSpPr>
        <p:spPr>
          <a:xfrm>
            <a:off x="20059" y="2376079"/>
            <a:ext cx="2849928" cy="936777"/>
          </a:xfrm>
          <a:prstGeom prst="chevron">
            <a:avLst>
              <a:gd fmla="val 50000" name="adj"/>
            </a:avLst>
          </a:prstGeom>
          <a:solidFill>
            <a:srgbClr val="0000FF"/>
          </a:solidFill>
          <a:ln cap="flat" cmpd="sng" w="19050">
            <a:solidFill>
              <a:srgbClr val="FF3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1450" lIns="82925" spcFirstLastPara="1" rIns="82925" wrap="square" tIns="414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第1階段</a:t>
            </a:r>
            <a:endParaRPr sz="3265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3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指令應用</a:t>
            </a:r>
            <a:endParaRPr sz="1632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4"/>
          <p:cNvSpPr/>
          <p:nvPr/>
        </p:nvSpPr>
        <p:spPr>
          <a:xfrm>
            <a:off x="47545" y="3863210"/>
            <a:ext cx="2755782" cy="936777"/>
          </a:xfrm>
          <a:prstGeom prst="chevron">
            <a:avLst>
              <a:gd fmla="val 50000" name="adj"/>
            </a:avLst>
          </a:prstGeom>
          <a:solidFill>
            <a:srgbClr val="0000FF"/>
          </a:solidFill>
          <a:ln cap="flat" cmpd="sng" w="19050">
            <a:solidFill>
              <a:srgbClr val="FF3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1450" lIns="82925" spcFirstLastPara="1" rIns="82925" wrap="square" tIns="414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第2階段</a:t>
            </a:r>
            <a:endParaRPr sz="3265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3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分模手法</a:t>
            </a:r>
            <a:endParaRPr sz="1632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4"/>
          <p:cNvSpPr/>
          <p:nvPr/>
        </p:nvSpPr>
        <p:spPr>
          <a:xfrm>
            <a:off x="5604608" y="3506589"/>
            <a:ext cx="3109908" cy="1109598"/>
          </a:xfrm>
          <a:prstGeom prst="chevron">
            <a:avLst>
              <a:gd fmla="val 50000" name="adj"/>
            </a:avLst>
          </a:prstGeom>
          <a:solidFill>
            <a:srgbClr val="0000FF"/>
          </a:solidFill>
          <a:ln cap="flat" cmpd="sng" w="19050">
            <a:solidFill>
              <a:srgbClr val="FF3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1450" lIns="82925" spcFirstLastPara="1" rIns="82925" wrap="square" tIns="414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第3階段</a:t>
            </a:r>
            <a:endParaRPr sz="3265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32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模具系統</a:t>
            </a:r>
            <a:endParaRPr/>
          </a:p>
        </p:txBody>
      </p:sp>
      <p:pic>
        <p:nvPicPr>
          <p:cNvPr id="65" name="Google Shape;65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86196" y="2059913"/>
            <a:ext cx="8786462" cy="1326078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6" name="Google Shape;66;p4"/>
          <p:cNvSpPr/>
          <p:nvPr/>
        </p:nvSpPr>
        <p:spPr>
          <a:xfrm>
            <a:off x="0" y="870384"/>
            <a:ext cx="12798426" cy="101404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0875" lIns="81775" spcFirstLastPara="1" rIns="81775" wrap="square" tIns="4087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57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1-0 天高地厚</a:t>
            </a:r>
            <a:endParaRPr sz="457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" name="Google Shape;67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42048" y="4785251"/>
            <a:ext cx="3608709" cy="2509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088197" y="3385991"/>
            <a:ext cx="3586937" cy="3287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10">
        <p:push/>
      </p:transition>
    </mc:Choice>
    <mc:Fallback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40"/>
          <p:cNvSpPr/>
          <p:nvPr/>
        </p:nvSpPr>
        <p:spPr>
          <a:xfrm>
            <a:off x="0" y="909497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1-3 模具術語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 破孔與靠破 </a:t>
            </a:r>
            <a:endParaRPr/>
          </a:p>
        </p:txBody>
      </p:sp>
      <p:sp>
        <p:nvSpPr>
          <p:cNvPr id="516" name="Google Shape;516;p40"/>
          <p:cNvSpPr/>
          <p:nvPr/>
        </p:nvSpPr>
        <p:spPr>
          <a:xfrm>
            <a:off x="5587180" y="6430832"/>
            <a:ext cx="1624064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39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40"/>
          <p:cNvSpPr/>
          <p:nvPr/>
        </p:nvSpPr>
        <p:spPr>
          <a:xfrm>
            <a:off x="6608863" y="4590829"/>
            <a:ext cx="997763" cy="471506"/>
          </a:xfrm>
          <a:prstGeom prst="wedgeRoundRectCallout">
            <a:avLst>
              <a:gd fmla="val 68255" name="adj1"/>
              <a:gd fmla="val 888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靠破</a:t>
            </a:r>
            <a:endParaRPr/>
          </a:p>
        </p:txBody>
      </p:sp>
      <p:sp>
        <p:nvSpPr>
          <p:cNvPr id="518" name="Google Shape;518;p40"/>
          <p:cNvSpPr/>
          <p:nvPr/>
        </p:nvSpPr>
        <p:spPr>
          <a:xfrm>
            <a:off x="6882978" y="2107223"/>
            <a:ext cx="1045585" cy="529797"/>
          </a:xfrm>
          <a:prstGeom prst="wedgeRoundRectCallout">
            <a:avLst>
              <a:gd fmla="val 51143" name="adj1"/>
              <a:gd fmla="val 12477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破孔</a:t>
            </a:r>
            <a:endParaRPr/>
          </a:p>
        </p:txBody>
      </p:sp>
      <p:pic>
        <p:nvPicPr>
          <p:cNvPr id="519" name="Google Shape;519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21195" y="1935743"/>
            <a:ext cx="4164030" cy="4993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5779" y="3122152"/>
            <a:ext cx="4428970" cy="3167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41"/>
          <p:cNvSpPr/>
          <p:nvPr/>
        </p:nvSpPr>
        <p:spPr>
          <a:xfrm>
            <a:off x="0" y="909497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1-3 模具術語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 互鎖曲面</a:t>
            </a:r>
            <a:endParaRPr sz="235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41"/>
          <p:cNvSpPr/>
          <p:nvPr/>
        </p:nvSpPr>
        <p:spPr>
          <a:xfrm>
            <a:off x="284075" y="1925865"/>
            <a:ext cx="3662783" cy="4687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38239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77"/>
              <a:buFont typeface="Arial"/>
              <a:buChar char="•"/>
            </a:pPr>
            <a:r>
              <a:rPr lang="zh-TW" sz="217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密封防止液體滲漏 </a:t>
            </a:r>
            <a:endParaRPr/>
          </a:p>
          <a:p>
            <a:pPr indent="-138239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177"/>
              <a:buFont typeface="Arial"/>
              <a:buChar char="•"/>
            </a:pPr>
            <a:r>
              <a:rPr lang="zh-TW" sz="2177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鑄模引導模具就位 </a:t>
            </a:r>
            <a:endParaRPr/>
          </a:p>
          <a:p>
            <a:pPr indent="-138239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77"/>
              <a:buFont typeface="Arial"/>
              <a:buChar char="•"/>
            </a:pPr>
            <a:r>
              <a:rPr lang="zh-TW" sz="217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模具保持對正 </a:t>
            </a:r>
            <a:endParaRPr/>
          </a:p>
          <a:p>
            <a:pPr indent="-138239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177"/>
              <a:buFont typeface="Arial"/>
              <a:buChar char="•"/>
            </a:pPr>
            <a:r>
              <a:rPr lang="zh-TW" sz="2177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防止偏移、不平滑曲面</a:t>
            </a:r>
            <a:endParaRPr sz="2177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8239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77"/>
              <a:buFont typeface="Arial"/>
              <a:buChar char="•"/>
            </a:pPr>
            <a:r>
              <a:rPr lang="zh-TW" sz="217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防止不正確薄壁厚度 </a:t>
            </a:r>
            <a:endParaRPr/>
          </a:p>
          <a:p>
            <a:pPr indent="-138239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177"/>
              <a:buFont typeface="Arial"/>
              <a:buChar char="•"/>
            </a:pPr>
            <a:r>
              <a:rPr lang="zh-TW" sz="2177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最小加工成本</a:t>
            </a:r>
            <a:endParaRPr sz="2177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8239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77"/>
              <a:buFont typeface="Arial"/>
              <a:buChar char="•"/>
            </a:pPr>
            <a:r>
              <a:rPr lang="zh-TW" sz="217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保持基準平坦 </a:t>
            </a:r>
            <a:endParaRPr/>
          </a:p>
        </p:txBody>
      </p:sp>
      <p:pic>
        <p:nvPicPr>
          <p:cNvPr id="528" name="Google Shape;528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21748" y="2605190"/>
            <a:ext cx="4676677" cy="32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72132" y="2473001"/>
            <a:ext cx="4317880" cy="3816815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41"/>
          <p:cNvSpPr/>
          <p:nvPr/>
        </p:nvSpPr>
        <p:spPr>
          <a:xfrm>
            <a:off x="4962942" y="6289816"/>
            <a:ext cx="1910986" cy="661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38239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77"/>
              <a:buFont typeface="Arial"/>
              <a:buChar char="•"/>
            </a:pPr>
            <a:r>
              <a:rPr lang="zh-TW" sz="217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SOLIDCAM</a:t>
            </a:r>
            <a:endParaRPr sz="217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42"/>
          <p:cNvSpPr/>
          <p:nvPr/>
        </p:nvSpPr>
        <p:spPr>
          <a:xfrm>
            <a:off x="0" y="909497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1-3 模具術語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11 澆道</a:t>
            </a:r>
            <a:endParaRPr sz="235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7" name="Google Shape;537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999" y="2132764"/>
            <a:ext cx="7037387" cy="429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10254" y="1873418"/>
            <a:ext cx="3584847" cy="49137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43"/>
          <p:cNvSpPr/>
          <p:nvPr/>
        </p:nvSpPr>
        <p:spPr>
          <a:xfrm>
            <a:off x="319202" y="1388166"/>
            <a:ext cx="3163737" cy="772328"/>
          </a:xfrm>
          <a:prstGeom prst="roundRect">
            <a:avLst>
              <a:gd fmla="val 50000" name="adj"/>
            </a:avLst>
          </a:prstGeom>
          <a:solidFill>
            <a:srgbClr val="BFBFB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模具原理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43"/>
          <p:cNvSpPr/>
          <p:nvPr/>
        </p:nvSpPr>
        <p:spPr>
          <a:xfrm>
            <a:off x="305381" y="3432974"/>
            <a:ext cx="3176449" cy="797267"/>
          </a:xfrm>
          <a:prstGeom prst="roundRect">
            <a:avLst>
              <a:gd fmla="val 50000" name="adj"/>
            </a:avLst>
          </a:prstGeom>
          <a:solidFill>
            <a:srgbClr val="0099CC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製作手法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43"/>
          <p:cNvSpPr/>
          <p:nvPr/>
        </p:nvSpPr>
        <p:spPr>
          <a:xfrm>
            <a:off x="319202" y="4469610"/>
            <a:ext cx="3163737" cy="773133"/>
          </a:xfrm>
          <a:prstGeom prst="roundRect">
            <a:avLst>
              <a:gd fmla="val 50000" name="adj"/>
            </a:avLst>
          </a:prstGeom>
          <a:solidFill>
            <a:srgbClr val="BFBFB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 模具檢查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43"/>
          <p:cNvSpPr/>
          <p:nvPr/>
        </p:nvSpPr>
        <p:spPr>
          <a:xfrm>
            <a:off x="307686" y="5506247"/>
            <a:ext cx="3162037" cy="737734"/>
          </a:xfrm>
          <a:prstGeom prst="roundRect">
            <a:avLst>
              <a:gd fmla="val 50000" name="adj"/>
            </a:avLst>
          </a:prstGeom>
          <a:solidFill>
            <a:srgbClr val="BFBFB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模具展示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:\SolidWorks Files\Photo&amp;Video\Mold, Tool and Die\Cool%20Pak%20Mold%20Final.jpg" id="547" name="Google Shape;547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14696" y="1091182"/>
            <a:ext cx="5577682" cy="518506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48" name="Google Shape;548;p43"/>
          <p:cNvSpPr/>
          <p:nvPr/>
        </p:nvSpPr>
        <p:spPr>
          <a:xfrm>
            <a:off x="3750774" y="2425855"/>
            <a:ext cx="3162037" cy="737734"/>
          </a:xfrm>
          <a:prstGeom prst="roundRect">
            <a:avLst>
              <a:gd fmla="val 50000" name="adj"/>
            </a:avLst>
          </a:prstGeom>
          <a:solidFill>
            <a:srgbClr val="BFBFB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 模具實務   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43"/>
          <p:cNvSpPr/>
          <p:nvPr/>
        </p:nvSpPr>
        <p:spPr>
          <a:xfrm>
            <a:off x="293274" y="2373947"/>
            <a:ext cx="3176449" cy="797267"/>
          </a:xfrm>
          <a:prstGeom prst="roundRect">
            <a:avLst>
              <a:gd fmla="val 50000" name="adj"/>
            </a:avLst>
          </a:prstGeom>
          <a:solidFill>
            <a:srgbClr val="BFBFB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先睹為快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43"/>
          <p:cNvSpPr/>
          <p:nvPr/>
        </p:nvSpPr>
        <p:spPr>
          <a:xfrm>
            <a:off x="3801716" y="1388166"/>
            <a:ext cx="3162037" cy="737734"/>
          </a:xfrm>
          <a:prstGeom prst="roundRect">
            <a:avLst>
              <a:gd fmla="val 50000" name="adj"/>
            </a:avLst>
          </a:prstGeom>
          <a:solidFill>
            <a:srgbClr val="BFBFB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 學習方向   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44"/>
          <p:cNvSpPr/>
          <p:nvPr/>
        </p:nvSpPr>
        <p:spPr>
          <a:xfrm>
            <a:off x="0" y="909497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3 模具製作手法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手法1 布林運算法</a:t>
            </a:r>
            <a:endParaRPr sz="235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44"/>
          <p:cNvSpPr/>
          <p:nvPr/>
        </p:nvSpPr>
        <p:spPr>
          <a:xfrm>
            <a:off x="5717607" y="6650412"/>
            <a:ext cx="1577045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適用對稱</a:t>
            </a:r>
            <a:endParaRPr/>
          </a:p>
        </p:txBody>
      </p:sp>
      <p:pic>
        <p:nvPicPr>
          <p:cNvPr id="558" name="Google Shape;558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5828" y="2005469"/>
            <a:ext cx="2517788" cy="4351555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59" name="Google Shape;559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51084" y="2439980"/>
            <a:ext cx="4215656" cy="3902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5828" y="719141"/>
            <a:ext cx="923986" cy="1108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69481" y="2651763"/>
            <a:ext cx="5089205" cy="3058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45"/>
          <p:cNvSpPr/>
          <p:nvPr/>
        </p:nvSpPr>
        <p:spPr>
          <a:xfrm>
            <a:off x="0" y="909497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3 模具製作手法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手法2 模具分割法</a:t>
            </a:r>
            <a:endParaRPr sz="235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45"/>
          <p:cNvSpPr/>
          <p:nvPr/>
        </p:nvSpPr>
        <p:spPr>
          <a:xfrm>
            <a:off x="4471884" y="6677321"/>
            <a:ext cx="3881629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90% 靠他解決</a:t>
            </a:r>
            <a:endParaRPr/>
          </a:p>
        </p:txBody>
      </p:sp>
      <p:pic>
        <p:nvPicPr>
          <p:cNvPr id="569" name="Google Shape;569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62871" y="2480217"/>
            <a:ext cx="2154311" cy="3939868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70" name="Google Shape;570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4390" y="747212"/>
            <a:ext cx="1160597" cy="1146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79984" y="2088150"/>
            <a:ext cx="1887905" cy="114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0071" y="4415098"/>
            <a:ext cx="4199737" cy="23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4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059294" y="2088150"/>
            <a:ext cx="4169162" cy="2679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4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748815" y="2159334"/>
            <a:ext cx="2836594" cy="4069287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45"/>
          <p:cNvSpPr/>
          <p:nvPr/>
        </p:nvSpPr>
        <p:spPr>
          <a:xfrm>
            <a:off x="5587180" y="6430832"/>
            <a:ext cx="1624064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39">
              <a:solidFill>
                <a:srgbClr val="FF0000"/>
              </a:solidFill>
              <a:latin typeface="PMingLiu"/>
              <a:ea typeface="PMingLiu"/>
              <a:cs typeface="PMingLiu"/>
              <a:sym typeface="PMingLiu"/>
            </a:endParaRPr>
          </a:p>
        </p:txBody>
      </p:sp>
      <p:sp>
        <p:nvSpPr>
          <p:cNvPr id="576" name="Google Shape;576;p45"/>
          <p:cNvSpPr/>
          <p:nvPr/>
        </p:nvSpPr>
        <p:spPr>
          <a:xfrm>
            <a:off x="4311419" y="4969668"/>
            <a:ext cx="2448270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分模面</a:t>
            </a:r>
            <a:endParaRPr/>
          </a:p>
        </p:txBody>
      </p:sp>
      <p:sp>
        <p:nvSpPr>
          <p:cNvPr id="577" name="Google Shape;577;p45"/>
          <p:cNvSpPr/>
          <p:nvPr/>
        </p:nvSpPr>
        <p:spPr>
          <a:xfrm>
            <a:off x="1045804" y="6742627"/>
            <a:ext cx="2448270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分模線</a:t>
            </a:r>
            <a:endParaRPr/>
          </a:p>
        </p:txBody>
      </p:sp>
      <p:pic>
        <p:nvPicPr>
          <p:cNvPr id="578" name="Google Shape;578;p4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45804" y="6506330"/>
            <a:ext cx="523571" cy="546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4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165916" y="5004965"/>
            <a:ext cx="977959" cy="923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46"/>
          <p:cNvSpPr/>
          <p:nvPr/>
        </p:nvSpPr>
        <p:spPr>
          <a:xfrm>
            <a:off x="4458397" y="6708933"/>
            <a:ext cx="3881629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整合分模線和分模面</a:t>
            </a:r>
            <a:endParaRPr/>
          </a:p>
        </p:txBody>
      </p:sp>
      <p:sp>
        <p:nvSpPr>
          <p:cNvPr id="585" name="Google Shape;585;p46"/>
          <p:cNvSpPr/>
          <p:nvPr/>
        </p:nvSpPr>
        <p:spPr>
          <a:xfrm>
            <a:off x="0" y="909497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3 模具製作手法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手法3 放射曲面法</a:t>
            </a:r>
            <a:endParaRPr sz="235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6" name="Google Shape;586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8576" y="2332772"/>
            <a:ext cx="2971692" cy="3928676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87" name="Google Shape;587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7355" y="349579"/>
            <a:ext cx="1519990" cy="1576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15068" y="1995008"/>
            <a:ext cx="2787560" cy="2044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4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11026" y="4039657"/>
            <a:ext cx="3527401" cy="2223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4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306909" y="2924685"/>
            <a:ext cx="4420227" cy="2582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47"/>
          <p:cNvSpPr/>
          <p:nvPr/>
        </p:nvSpPr>
        <p:spPr>
          <a:xfrm>
            <a:off x="-1" y="909497"/>
            <a:ext cx="12798425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3 模具製作手法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手法4 模塑法</a:t>
            </a:r>
            <a:endParaRPr sz="235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47"/>
          <p:cNvSpPr/>
          <p:nvPr/>
        </p:nvSpPr>
        <p:spPr>
          <a:xfrm>
            <a:off x="4741561" y="6602621"/>
            <a:ext cx="3881629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適用模具設計</a:t>
            </a:r>
            <a:endParaRPr/>
          </a:p>
        </p:txBody>
      </p:sp>
      <p:pic>
        <p:nvPicPr>
          <p:cNvPr id="598" name="Google Shape;598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897" y="833772"/>
            <a:ext cx="1036797" cy="1092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47660" y="2362678"/>
            <a:ext cx="2626546" cy="1532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3695" y="2259276"/>
            <a:ext cx="3006931" cy="4343345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01" name="Google Shape;601;p4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37492" y="1113810"/>
            <a:ext cx="3540616" cy="5848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48"/>
          <p:cNvSpPr/>
          <p:nvPr/>
        </p:nvSpPr>
        <p:spPr>
          <a:xfrm>
            <a:off x="0" y="909497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3 模具製作手法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手法5 凹陷法</a:t>
            </a:r>
            <a:endParaRPr sz="235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48"/>
          <p:cNvSpPr/>
          <p:nvPr/>
        </p:nvSpPr>
        <p:spPr>
          <a:xfrm>
            <a:off x="4458398" y="6667138"/>
            <a:ext cx="3881629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進階特徵</a:t>
            </a:r>
            <a:endParaRPr/>
          </a:p>
        </p:txBody>
      </p:sp>
      <p:pic>
        <p:nvPicPr>
          <p:cNvPr id="609" name="Google Shape;609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6926" y="2061920"/>
            <a:ext cx="1799929" cy="445132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10" name="Google Shape;610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7478" y="793606"/>
            <a:ext cx="1132259" cy="1132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85718" y="2270616"/>
            <a:ext cx="4844270" cy="3461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04875" y="2169016"/>
            <a:ext cx="2720946" cy="36649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商品主圖-2" id="613" name="Google Shape;613;p4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112707" y="2070913"/>
            <a:ext cx="2570636" cy="4218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49"/>
          <p:cNvSpPr/>
          <p:nvPr/>
        </p:nvSpPr>
        <p:spPr>
          <a:xfrm>
            <a:off x="0" y="909497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3 模具製作手法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手法6 填料法</a:t>
            </a:r>
            <a:endParaRPr sz="235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49"/>
          <p:cNvSpPr/>
          <p:nvPr/>
        </p:nvSpPr>
        <p:spPr>
          <a:xfrm>
            <a:off x="5203568" y="6733839"/>
            <a:ext cx="2391290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成形至某一面</a:t>
            </a:r>
            <a:endParaRPr/>
          </a:p>
        </p:txBody>
      </p:sp>
      <p:pic>
        <p:nvPicPr>
          <p:cNvPr id="621" name="Google Shape;621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32210" y="2536253"/>
            <a:ext cx="4896148" cy="3352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82500" y="2341044"/>
            <a:ext cx="2349710" cy="408645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23" name="Google Shape;623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1376" y="708277"/>
            <a:ext cx="1232043" cy="1232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7282" y="2536253"/>
            <a:ext cx="3056384" cy="3532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4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911172" y="909497"/>
            <a:ext cx="2634724" cy="2863095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49"/>
          <p:cNvSpPr/>
          <p:nvPr/>
        </p:nvSpPr>
        <p:spPr>
          <a:xfrm>
            <a:off x="2367930" y="6144393"/>
            <a:ext cx="804839" cy="50572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64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5"/>
          <p:cNvSpPr/>
          <p:nvPr/>
        </p:nvSpPr>
        <p:spPr>
          <a:xfrm>
            <a:off x="6223497" y="2335341"/>
            <a:ext cx="3685812" cy="623383"/>
          </a:xfrm>
          <a:prstGeom prst="roundRect">
            <a:avLst>
              <a:gd fmla="val 16667" name="adj"/>
            </a:avLst>
          </a:prstGeom>
          <a:solidFill>
            <a:srgbClr val="00FF00"/>
          </a:solidFill>
          <a:ln cap="flat" cmpd="sng" w="38100">
            <a:solidFill>
              <a:srgbClr val="FF3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1450" lIns="82925" spcFirstLastPara="1" rIns="82925" wrap="square" tIns="414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第1脈   6大指令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5"/>
          <p:cNvSpPr/>
          <p:nvPr/>
        </p:nvSpPr>
        <p:spPr>
          <a:xfrm>
            <a:off x="7177381" y="5105776"/>
            <a:ext cx="4038474" cy="759873"/>
          </a:xfrm>
          <a:prstGeom prst="roundRect">
            <a:avLst>
              <a:gd fmla="val 15466" name="adj"/>
            </a:avLst>
          </a:prstGeom>
          <a:solidFill>
            <a:srgbClr val="FFFF00"/>
          </a:solidFill>
          <a:ln cap="flat" cmpd="sng" w="38100">
            <a:solidFill>
              <a:srgbClr val="FF3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1450" lIns="82925" spcFirstLastPara="1" rIns="82925" wrap="square" tIns="414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2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第2脈 模具製作手法</a:t>
            </a:r>
            <a:endParaRPr sz="2902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5"/>
          <p:cNvSpPr/>
          <p:nvPr/>
        </p:nvSpPr>
        <p:spPr>
          <a:xfrm>
            <a:off x="57105" y="825664"/>
            <a:ext cx="12685726" cy="994304"/>
          </a:xfrm>
          <a:prstGeom prst="snip2DiagRect">
            <a:avLst>
              <a:gd fmla="val 0" name="adj1"/>
              <a:gd fmla="val 16667" name="adj2"/>
            </a:avLst>
          </a:prstGeom>
          <a:solidFill>
            <a:srgbClr val="0000F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1450" lIns="82925" spcFirstLastPara="1" rIns="82925" wrap="square" tIns="414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353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0-2 任督二脈</a:t>
            </a:r>
            <a:endParaRPr/>
          </a:p>
        </p:txBody>
      </p:sp>
      <p:pic>
        <p:nvPicPr>
          <p:cNvPr descr="相關圖片" id="77" name="Google Shape;7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9509" y="2145760"/>
            <a:ext cx="5612775" cy="3999847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8" name="Google Shape;78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71762" y="3454211"/>
            <a:ext cx="6201302" cy="95168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9" name="Google Shape;79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600879" y="2079171"/>
            <a:ext cx="1008037" cy="95168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0" name="Google Shape;80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330522" y="2079171"/>
            <a:ext cx="885333" cy="1007448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1" name="Google Shape;81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36491" y="3521051"/>
            <a:ext cx="729912" cy="818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50"/>
          <p:cNvSpPr/>
          <p:nvPr/>
        </p:nvSpPr>
        <p:spPr>
          <a:xfrm>
            <a:off x="-1" y="909497"/>
            <a:ext cx="12798425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3 模具製作手法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手法7 曲面除料法</a:t>
            </a:r>
            <a:endParaRPr sz="235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50"/>
          <p:cNvSpPr/>
          <p:nvPr/>
        </p:nvSpPr>
        <p:spPr>
          <a:xfrm>
            <a:off x="4464159" y="6430832"/>
            <a:ext cx="3881629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了解公母模+分模曲面</a:t>
            </a:r>
            <a:endParaRPr/>
          </a:p>
        </p:txBody>
      </p:sp>
      <p:pic>
        <p:nvPicPr>
          <p:cNvPr id="634" name="Google Shape;634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510" y="2180247"/>
            <a:ext cx="2660274" cy="3943146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35" name="Google Shape;635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9076" y="655115"/>
            <a:ext cx="1220719" cy="1398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14298" y="3939192"/>
            <a:ext cx="4060478" cy="2536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5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74572" y="2080485"/>
            <a:ext cx="3881629" cy="2332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5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226407" y="2732926"/>
            <a:ext cx="4572017" cy="3130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51"/>
          <p:cNvSpPr/>
          <p:nvPr/>
        </p:nvSpPr>
        <p:spPr>
          <a:xfrm>
            <a:off x="0" y="909718"/>
            <a:ext cx="129481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3 模具製作手法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手法8 曲面法</a:t>
            </a:r>
            <a:endParaRPr sz="235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51"/>
          <p:cNvSpPr/>
          <p:nvPr/>
        </p:nvSpPr>
        <p:spPr>
          <a:xfrm>
            <a:off x="5480348" y="6699626"/>
            <a:ext cx="2314825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製作模具基準</a:t>
            </a:r>
            <a:endParaRPr/>
          </a:p>
        </p:txBody>
      </p:sp>
      <p:pic>
        <p:nvPicPr>
          <p:cNvPr id="646" name="Google Shape;646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59821" y="2265134"/>
            <a:ext cx="4638604" cy="316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3660" y="4621816"/>
            <a:ext cx="3810437" cy="199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91540" y="1926086"/>
            <a:ext cx="5503633" cy="3030659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51"/>
          <p:cNvSpPr/>
          <p:nvPr/>
        </p:nvSpPr>
        <p:spPr>
          <a:xfrm rot="-2800285">
            <a:off x="5284806" y="4237643"/>
            <a:ext cx="804839" cy="50572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64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0" name="Google Shape;650;p51"/>
          <p:cNvSpPr/>
          <p:nvPr/>
        </p:nvSpPr>
        <p:spPr>
          <a:xfrm rot="-2800285">
            <a:off x="8823130" y="4843915"/>
            <a:ext cx="804839" cy="50572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64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52"/>
          <p:cNvSpPr/>
          <p:nvPr/>
        </p:nvSpPr>
        <p:spPr>
          <a:xfrm>
            <a:off x="0" y="909497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3 模具製作手法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手法9 側滑塊(多本體)系統法</a:t>
            </a:r>
            <a:endParaRPr sz="235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7" name="Google Shape;657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72923" y="4147662"/>
            <a:ext cx="2426289" cy="2581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5778" y="2148040"/>
            <a:ext cx="4407489" cy="3378639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52"/>
          <p:cNvSpPr/>
          <p:nvPr/>
        </p:nvSpPr>
        <p:spPr>
          <a:xfrm>
            <a:off x="6505905" y="6495911"/>
            <a:ext cx="3881629" cy="6814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SOLIDWORKS 模具設計高級教程</a:t>
            </a:r>
            <a:endParaRPr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康亞鵬</a:t>
            </a:r>
            <a:endParaRPr/>
          </a:p>
        </p:txBody>
      </p:sp>
      <p:sp>
        <p:nvSpPr>
          <p:cNvPr id="660" name="Google Shape;660;p52"/>
          <p:cNvSpPr/>
          <p:nvPr/>
        </p:nvSpPr>
        <p:spPr>
          <a:xfrm>
            <a:off x="968135" y="6379971"/>
            <a:ext cx="3881629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中段</a:t>
            </a:r>
            <a:endParaRPr/>
          </a:p>
        </p:txBody>
      </p:sp>
      <p:pic>
        <p:nvPicPr>
          <p:cNvPr id="661" name="Google Shape;661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70540" y="2000053"/>
            <a:ext cx="4577563" cy="4114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827613" y="4147662"/>
            <a:ext cx="1845034" cy="2232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53"/>
          <p:cNvSpPr/>
          <p:nvPr/>
        </p:nvSpPr>
        <p:spPr>
          <a:xfrm>
            <a:off x="319202" y="1388166"/>
            <a:ext cx="3163737" cy="772328"/>
          </a:xfrm>
          <a:prstGeom prst="roundRect">
            <a:avLst>
              <a:gd fmla="val 50000" name="adj"/>
            </a:avLst>
          </a:prstGeom>
          <a:solidFill>
            <a:srgbClr val="BFBFB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模具原理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53"/>
          <p:cNvSpPr/>
          <p:nvPr/>
        </p:nvSpPr>
        <p:spPr>
          <a:xfrm>
            <a:off x="305381" y="3432974"/>
            <a:ext cx="3176449" cy="797267"/>
          </a:xfrm>
          <a:prstGeom prst="roundRect">
            <a:avLst>
              <a:gd fmla="val 50000" name="adj"/>
            </a:avLst>
          </a:prstGeom>
          <a:solidFill>
            <a:srgbClr val="BFBFB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製作手法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53"/>
          <p:cNvSpPr/>
          <p:nvPr/>
        </p:nvSpPr>
        <p:spPr>
          <a:xfrm>
            <a:off x="319202" y="4469610"/>
            <a:ext cx="3163737" cy="773133"/>
          </a:xfrm>
          <a:prstGeom prst="roundRect">
            <a:avLst>
              <a:gd fmla="val 50000" name="adj"/>
            </a:avLst>
          </a:prstGeom>
          <a:solidFill>
            <a:srgbClr val="FF6600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 模具檢查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53"/>
          <p:cNvSpPr/>
          <p:nvPr/>
        </p:nvSpPr>
        <p:spPr>
          <a:xfrm>
            <a:off x="307686" y="5506247"/>
            <a:ext cx="3162037" cy="737734"/>
          </a:xfrm>
          <a:prstGeom prst="roundRect">
            <a:avLst>
              <a:gd fmla="val 50000" name="adj"/>
            </a:avLst>
          </a:prstGeom>
          <a:solidFill>
            <a:srgbClr val="BFBFB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模具展示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:\SolidWorks Files\Photo&amp;Video\Mold, Tool and Die\Cool%20Pak%20Mold%20Final.jpg" id="672" name="Google Shape;672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14696" y="1091182"/>
            <a:ext cx="5577682" cy="518506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73" name="Google Shape;673;p53"/>
          <p:cNvSpPr/>
          <p:nvPr/>
        </p:nvSpPr>
        <p:spPr>
          <a:xfrm>
            <a:off x="3750774" y="2425855"/>
            <a:ext cx="3162037" cy="737734"/>
          </a:xfrm>
          <a:prstGeom prst="roundRect">
            <a:avLst>
              <a:gd fmla="val 50000" name="adj"/>
            </a:avLst>
          </a:prstGeom>
          <a:solidFill>
            <a:srgbClr val="BFBFB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 模具實務   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53"/>
          <p:cNvSpPr/>
          <p:nvPr/>
        </p:nvSpPr>
        <p:spPr>
          <a:xfrm>
            <a:off x="293274" y="2373947"/>
            <a:ext cx="3176449" cy="797267"/>
          </a:xfrm>
          <a:prstGeom prst="roundRect">
            <a:avLst>
              <a:gd fmla="val 50000" name="adj"/>
            </a:avLst>
          </a:prstGeom>
          <a:solidFill>
            <a:srgbClr val="BFBFB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先睹為快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53"/>
          <p:cNvSpPr/>
          <p:nvPr/>
        </p:nvSpPr>
        <p:spPr>
          <a:xfrm>
            <a:off x="3801716" y="1388166"/>
            <a:ext cx="3162037" cy="737734"/>
          </a:xfrm>
          <a:prstGeom prst="roundRect">
            <a:avLst>
              <a:gd fmla="val 50000" name="adj"/>
            </a:avLst>
          </a:prstGeom>
          <a:solidFill>
            <a:srgbClr val="BFBFB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 學習方向   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54"/>
          <p:cNvSpPr/>
          <p:nvPr/>
        </p:nvSpPr>
        <p:spPr>
          <a:xfrm>
            <a:off x="0" y="909497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4 模具檢查</a:t>
            </a:r>
            <a:endParaRPr sz="3265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1.確認模型正確性</a:t>
            </a:r>
            <a:endParaRPr sz="235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2" name="Google Shape;682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53855" y="3362294"/>
            <a:ext cx="4699216" cy="3020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9749" y="2451042"/>
            <a:ext cx="3467558" cy="3745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65152" y="2451042"/>
            <a:ext cx="1527447" cy="2007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5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62744" y="4798725"/>
            <a:ext cx="2927724" cy="1532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5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923042" y="2091413"/>
            <a:ext cx="6516153" cy="1270881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55"/>
          <p:cNvSpPr/>
          <p:nvPr/>
        </p:nvSpPr>
        <p:spPr>
          <a:xfrm>
            <a:off x="0" y="909497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4 模具檢查</a:t>
            </a:r>
            <a:endParaRPr sz="3265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拔模分析</a:t>
            </a:r>
            <a:endParaRPr sz="235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55"/>
          <p:cNvSpPr/>
          <p:nvPr/>
        </p:nvSpPr>
        <p:spPr>
          <a:xfrm>
            <a:off x="4458398" y="6742627"/>
            <a:ext cx="3881629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確認是否有正確拔模角</a:t>
            </a:r>
            <a:endParaRPr/>
          </a:p>
        </p:txBody>
      </p:sp>
      <p:sp>
        <p:nvSpPr>
          <p:cNvPr id="693" name="Google Shape;693;p55"/>
          <p:cNvSpPr/>
          <p:nvPr/>
        </p:nvSpPr>
        <p:spPr>
          <a:xfrm>
            <a:off x="2703317" y="4484566"/>
            <a:ext cx="829309" cy="345546"/>
          </a:xfrm>
          <a:prstGeom prst="roundRect">
            <a:avLst>
              <a:gd fmla="val 16667" name="adj"/>
            </a:avLst>
          </a:prstGeom>
          <a:solidFill>
            <a:srgbClr val="00CC00"/>
          </a:solidFill>
          <a:ln>
            <a:noFill/>
          </a:ln>
        </p:spPr>
        <p:txBody>
          <a:bodyPr anchorCtr="0" anchor="t" bIns="41450" lIns="82925" spcFirstLastPara="1" rIns="82925" wrap="square" tIns="414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32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55"/>
          <p:cNvSpPr/>
          <p:nvPr/>
        </p:nvSpPr>
        <p:spPr>
          <a:xfrm>
            <a:off x="2707534" y="5310068"/>
            <a:ext cx="829309" cy="345546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>
            <a:noFill/>
          </a:ln>
        </p:spPr>
        <p:txBody>
          <a:bodyPr anchorCtr="0" anchor="t" bIns="41450" lIns="82925" spcFirstLastPara="1" rIns="82925" wrap="square" tIns="414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32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55"/>
          <p:cNvSpPr/>
          <p:nvPr/>
        </p:nvSpPr>
        <p:spPr>
          <a:xfrm>
            <a:off x="2703317" y="5852072"/>
            <a:ext cx="829309" cy="345546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>
            <a:noFill/>
          </a:ln>
        </p:spPr>
        <p:txBody>
          <a:bodyPr anchorCtr="0" anchor="t" bIns="41450" lIns="82925" spcFirstLastPara="1" rIns="82925" wrap="square" tIns="414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32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55"/>
          <p:cNvSpPr/>
          <p:nvPr/>
        </p:nvSpPr>
        <p:spPr>
          <a:xfrm>
            <a:off x="3520633" y="4428996"/>
            <a:ext cx="1109963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正拔模</a:t>
            </a:r>
            <a:endParaRPr/>
          </a:p>
        </p:txBody>
      </p:sp>
      <p:sp>
        <p:nvSpPr>
          <p:cNvPr id="697" name="Google Shape;697;p55"/>
          <p:cNvSpPr/>
          <p:nvPr/>
        </p:nvSpPr>
        <p:spPr>
          <a:xfrm>
            <a:off x="3548361" y="5230112"/>
            <a:ext cx="1109963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要拔模</a:t>
            </a:r>
            <a:endParaRPr/>
          </a:p>
        </p:txBody>
      </p:sp>
      <p:sp>
        <p:nvSpPr>
          <p:cNvPr id="698" name="Google Shape;698;p55"/>
          <p:cNvSpPr/>
          <p:nvPr/>
        </p:nvSpPr>
        <p:spPr>
          <a:xfrm>
            <a:off x="3552672" y="5822391"/>
            <a:ext cx="1109963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負拔模</a:t>
            </a:r>
            <a:endParaRPr/>
          </a:p>
        </p:txBody>
      </p:sp>
      <p:pic>
        <p:nvPicPr>
          <p:cNvPr id="699" name="Google Shape;699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5828" y="2022154"/>
            <a:ext cx="1978291" cy="468961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00" name="Google Shape;700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5828" y="772954"/>
            <a:ext cx="1208812" cy="1112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09167" y="2267517"/>
            <a:ext cx="6474069" cy="4022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Google Shape;706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57521" y="2070508"/>
            <a:ext cx="4729967" cy="2008467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56"/>
          <p:cNvSpPr/>
          <p:nvPr/>
        </p:nvSpPr>
        <p:spPr>
          <a:xfrm>
            <a:off x="0" y="909497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4 模具檢查</a:t>
            </a:r>
            <a:endParaRPr sz="3265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底切分析</a:t>
            </a:r>
            <a:endParaRPr sz="235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56"/>
          <p:cNvSpPr/>
          <p:nvPr/>
        </p:nvSpPr>
        <p:spPr>
          <a:xfrm>
            <a:off x="9749425" y="4290749"/>
            <a:ext cx="2202633" cy="661924"/>
          </a:xfrm>
          <a:prstGeom prst="wedgeRoundRectCallout">
            <a:avLst>
              <a:gd fmla="val 7932" name="adj1"/>
              <a:gd fmla="val -146278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無法脫模區域</a:t>
            </a:r>
            <a:endParaRPr/>
          </a:p>
        </p:txBody>
      </p:sp>
      <p:sp>
        <p:nvSpPr>
          <p:cNvPr id="709" name="Google Shape;709;p56"/>
          <p:cNvSpPr/>
          <p:nvPr/>
        </p:nvSpPr>
        <p:spPr>
          <a:xfrm>
            <a:off x="4768208" y="6742627"/>
            <a:ext cx="3262008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找出需要側滑塊區域</a:t>
            </a:r>
            <a:endParaRPr/>
          </a:p>
        </p:txBody>
      </p:sp>
      <p:pic>
        <p:nvPicPr>
          <p:cNvPr id="710" name="Google Shape;710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7337" y="2009855"/>
            <a:ext cx="1935055" cy="4561789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11" name="Google Shape;711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4939" y="820631"/>
            <a:ext cx="1069925" cy="1119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5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52327" y="2009855"/>
            <a:ext cx="2388578" cy="1781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5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69841" y="3074742"/>
            <a:ext cx="5772136" cy="36678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57"/>
          <p:cNvSpPr/>
          <p:nvPr/>
        </p:nvSpPr>
        <p:spPr>
          <a:xfrm>
            <a:off x="0" y="909497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4 模具檢查</a:t>
            </a:r>
            <a:endParaRPr sz="3265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底切分析</a:t>
            </a:r>
            <a:endParaRPr sz="235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57"/>
          <p:cNvSpPr/>
          <p:nvPr/>
        </p:nvSpPr>
        <p:spPr>
          <a:xfrm>
            <a:off x="4768208" y="6742627"/>
            <a:ext cx="3262008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找出需要側滑塊區域</a:t>
            </a:r>
            <a:endParaRPr/>
          </a:p>
        </p:txBody>
      </p:sp>
      <p:pic>
        <p:nvPicPr>
          <p:cNvPr id="720" name="Google Shape;720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7337" y="2009855"/>
            <a:ext cx="1935055" cy="4561789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21" name="Google Shape;721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4939" y="820631"/>
            <a:ext cx="1069925" cy="1119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52327" y="2009855"/>
            <a:ext cx="2388578" cy="1781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5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44179" y="1848302"/>
            <a:ext cx="6386503" cy="4561788"/>
          </a:xfrm>
          <a:prstGeom prst="rect">
            <a:avLst/>
          </a:prstGeom>
          <a:noFill/>
          <a:ln>
            <a:noFill/>
          </a:ln>
        </p:spPr>
      </p:pic>
      <p:sp>
        <p:nvSpPr>
          <p:cNvPr id="724" name="Google Shape;724;p57"/>
          <p:cNvSpPr/>
          <p:nvPr/>
        </p:nvSpPr>
        <p:spPr>
          <a:xfrm>
            <a:off x="10335053" y="5273448"/>
            <a:ext cx="2175950" cy="898418"/>
          </a:xfrm>
          <a:prstGeom prst="wedgeRoundRectCallout">
            <a:avLst>
              <a:gd fmla="val -64365" name="adj1"/>
              <a:gd fmla="val -9151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無法上下脫模</a:t>
            </a:r>
            <a:endParaRPr sz="2358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區域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Google Shape;729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7813" y="2016056"/>
            <a:ext cx="3126347" cy="4681127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30" name="Google Shape;730;p58"/>
          <p:cNvSpPr/>
          <p:nvPr/>
        </p:nvSpPr>
        <p:spPr>
          <a:xfrm>
            <a:off x="0" y="909497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4 模具檢查</a:t>
            </a:r>
            <a:endParaRPr sz="3265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 分模線分析</a:t>
            </a:r>
            <a:endParaRPr sz="235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58"/>
          <p:cNvSpPr/>
          <p:nvPr/>
        </p:nvSpPr>
        <p:spPr>
          <a:xfrm>
            <a:off x="4670384" y="6701756"/>
            <a:ext cx="3881629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顯示與最佳化的分模線</a:t>
            </a:r>
            <a:endParaRPr/>
          </a:p>
        </p:txBody>
      </p:sp>
      <p:sp>
        <p:nvSpPr>
          <p:cNvPr id="732" name="Google Shape;732;p58"/>
          <p:cNvSpPr/>
          <p:nvPr/>
        </p:nvSpPr>
        <p:spPr>
          <a:xfrm>
            <a:off x="3820008" y="2704050"/>
            <a:ext cx="1045585" cy="529797"/>
          </a:xfrm>
          <a:prstGeom prst="wedgeRoundRectCallout">
            <a:avLst>
              <a:gd fmla="val -85279" name="adj1"/>
              <a:gd fmla="val 168080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分模面</a:t>
            </a:r>
            <a:endParaRPr/>
          </a:p>
        </p:txBody>
      </p:sp>
      <p:pic>
        <p:nvPicPr>
          <p:cNvPr id="733" name="Google Shape;733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1701" y="985234"/>
            <a:ext cx="965939" cy="955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70384" y="1940319"/>
            <a:ext cx="7572500" cy="45100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9" name="Google Shape;739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03957" y="2110422"/>
            <a:ext cx="5822714" cy="4397263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p59"/>
          <p:cNvSpPr/>
          <p:nvPr/>
        </p:nvSpPr>
        <p:spPr>
          <a:xfrm>
            <a:off x="0" y="909497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4 模具檢查</a:t>
            </a:r>
            <a:endParaRPr sz="3265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5.厚度分析</a:t>
            </a:r>
            <a:endParaRPr sz="235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59"/>
          <p:cNvSpPr/>
          <p:nvPr/>
        </p:nvSpPr>
        <p:spPr>
          <a:xfrm>
            <a:off x="4958281" y="6692242"/>
            <a:ext cx="2881864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查詢1.5到1厚度</a:t>
            </a:r>
            <a:endParaRPr sz="2539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2" name="Google Shape;742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9379" y="0"/>
            <a:ext cx="1011510" cy="103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065459" y="2261118"/>
            <a:ext cx="1893660" cy="4002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5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7813" y="2063741"/>
            <a:ext cx="3137689" cy="439726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"/>
          <p:cNvSpPr/>
          <p:nvPr/>
        </p:nvSpPr>
        <p:spPr>
          <a:xfrm>
            <a:off x="319202" y="1388166"/>
            <a:ext cx="3163737" cy="772328"/>
          </a:xfrm>
          <a:prstGeom prst="roundRect">
            <a:avLst>
              <a:gd fmla="val 50000" name="adj"/>
            </a:avLst>
          </a:prstGeom>
          <a:solidFill>
            <a:srgbClr val="33CC33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模具原理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6"/>
          <p:cNvSpPr/>
          <p:nvPr/>
        </p:nvSpPr>
        <p:spPr>
          <a:xfrm>
            <a:off x="305381" y="3432974"/>
            <a:ext cx="3176449" cy="797267"/>
          </a:xfrm>
          <a:prstGeom prst="roundRect">
            <a:avLst>
              <a:gd fmla="val 50000" name="adj"/>
            </a:avLst>
          </a:prstGeom>
          <a:solidFill>
            <a:srgbClr val="BFBFB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製作手法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6"/>
          <p:cNvSpPr/>
          <p:nvPr/>
        </p:nvSpPr>
        <p:spPr>
          <a:xfrm>
            <a:off x="319202" y="4469610"/>
            <a:ext cx="3163737" cy="773133"/>
          </a:xfrm>
          <a:prstGeom prst="roundRect">
            <a:avLst>
              <a:gd fmla="val 50000" name="adj"/>
            </a:avLst>
          </a:prstGeom>
          <a:solidFill>
            <a:srgbClr val="BFBFB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 模具檢查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6"/>
          <p:cNvSpPr/>
          <p:nvPr/>
        </p:nvSpPr>
        <p:spPr>
          <a:xfrm>
            <a:off x="307686" y="5506247"/>
            <a:ext cx="3162037" cy="737734"/>
          </a:xfrm>
          <a:prstGeom prst="roundRect">
            <a:avLst>
              <a:gd fmla="val 50000" name="adj"/>
            </a:avLst>
          </a:prstGeom>
          <a:solidFill>
            <a:srgbClr val="BFBFB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模具展示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:\SolidWorks Files\Photo&amp;Video\Mold, Tool and Die\Cool%20Pak%20Mold%20Final.jpg" id="90" name="Google Shape;9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14696" y="1091182"/>
            <a:ext cx="5577682" cy="518506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1" name="Google Shape;91;p6"/>
          <p:cNvSpPr/>
          <p:nvPr/>
        </p:nvSpPr>
        <p:spPr>
          <a:xfrm>
            <a:off x="3750774" y="2425855"/>
            <a:ext cx="3162037" cy="737734"/>
          </a:xfrm>
          <a:prstGeom prst="roundRect">
            <a:avLst>
              <a:gd fmla="val 50000" name="adj"/>
            </a:avLst>
          </a:prstGeom>
          <a:solidFill>
            <a:srgbClr val="BFBFB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 模具實務   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6"/>
          <p:cNvSpPr/>
          <p:nvPr/>
        </p:nvSpPr>
        <p:spPr>
          <a:xfrm>
            <a:off x="293274" y="2373947"/>
            <a:ext cx="3176449" cy="797267"/>
          </a:xfrm>
          <a:prstGeom prst="roundRect">
            <a:avLst>
              <a:gd fmla="val 50000" name="adj"/>
            </a:avLst>
          </a:prstGeom>
          <a:solidFill>
            <a:srgbClr val="BFBFB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先睹為快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6"/>
          <p:cNvSpPr/>
          <p:nvPr/>
        </p:nvSpPr>
        <p:spPr>
          <a:xfrm>
            <a:off x="3801716" y="1388166"/>
            <a:ext cx="3162037" cy="737734"/>
          </a:xfrm>
          <a:prstGeom prst="roundRect">
            <a:avLst>
              <a:gd fmla="val 50000" name="adj"/>
            </a:avLst>
          </a:prstGeom>
          <a:solidFill>
            <a:srgbClr val="BFBFB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 學習方向   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60"/>
          <p:cNvSpPr/>
          <p:nvPr/>
        </p:nvSpPr>
        <p:spPr>
          <a:xfrm>
            <a:off x="0" y="909497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4 模具檢查</a:t>
            </a:r>
            <a:endParaRPr sz="3265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6.模流分析(Plastic)</a:t>
            </a:r>
            <a:endParaRPr/>
          </a:p>
        </p:txBody>
      </p:sp>
      <p:sp>
        <p:nvSpPr>
          <p:cNvPr id="750" name="Google Shape;750;p60"/>
          <p:cNvSpPr/>
          <p:nvPr/>
        </p:nvSpPr>
        <p:spPr>
          <a:xfrm>
            <a:off x="4955400" y="6708933"/>
            <a:ext cx="2887625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適用於模型設計後</a:t>
            </a:r>
            <a:endParaRPr/>
          </a:p>
        </p:txBody>
      </p:sp>
      <p:pic>
        <p:nvPicPr>
          <p:cNvPr id="751" name="Google Shape;751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03958" y="1799286"/>
            <a:ext cx="8197343" cy="4767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4939" y="2079255"/>
            <a:ext cx="2557037" cy="1871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1"/>
          <p:cNvSpPr/>
          <p:nvPr/>
        </p:nvSpPr>
        <p:spPr>
          <a:xfrm>
            <a:off x="0" y="909497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4 模具檢查</a:t>
            </a:r>
            <a:endParaRPr sz="3265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7.動態驗證模具退模順序</a:t>
            </a:r>
            <a:endParaRPr sz="235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61"/>
          <p:cNvSpPr/>
          <p:nvPr/>
        </p:nvSpPr>
        <p:spPr>
          <a:xfrm>
            <a:off x="5431687" y="6318866"/>
            <a:ext cx="1700337" cy="594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3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資料來源</a:t>
            </a:r>
            <a:endParaRPr sz="16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3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https://kknews.cc</a:t>
            </a:r>
            <a:endParaRPr/>
          </a:p>
        </p:txBody>
      </p:sp>
      <p:pic>
        <p:nvPicPr>
          <p:cNvPr id="759" name="Google Shape;759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7813" y="2527483"/>
            <a:ext cx="3917817" cy="3470739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60" name="Google Shape;760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58870" y="2516884"/>
            <a:ext cx="3480683" cy="3470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49270" y="2516884"/>
            <a:ext cx="3982459" cy="3487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62"/>
          <p:cNvSpPr/>
          <p:nvPr/>
        </p:nvSpPr>
        <p:spPr>
          <a:xfrm>
            <a:off x="319202" y="1388166"/>
            <a:ext cx="3163737" cy="772328"/>
          </a:xfrm>
          <a:prstGeom prst="roundRect">
            <a:avLst>
              <a:gd fmla="val 50000" name="adj"/>
            </a:avLst>
          </a:prstGeom>
          <a:solidFill>
            <a:srgbClr val="BFBFB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模具原理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62"/>
          <p:cNvSpPr/>
          <p:nvPr/>
        </p:nvSpPr>
        <p:spPr>
          <a:xfrm>
            <a:off x="305381" y="3432974"/>
            <a:ext cx="3176449" cy="797267"/>
          </a:xfrm>
          <a:prstGeom prst="roundRect">
            <a:avLst>
              <a:gd fmla="val 50000" name="adj"/>
            </a:avLst>
          </a:prstGeom>
          <a:solidFill>
            <a:srgbClr val="BFBFB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製作手法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62"/>
          <p:cNvSpPr/>
          <p:nvPr/>
        </p:nvSpPr>
        <p:spPr>
          <a:xfrm>
            <a:off x="319202" y="4469610"/>
            <a:ext cx="3163737" cy="773133"/>
          </a:xfrm>
          <a:prstGeom prst="roundRect">
            <a:avLst>
              <a:gd fmla="val 50000" name="adj"/>
            </a:avLst>
          </a:prstGeom>
          <a:solidFill>
            <a:srgbClr val="BFBFB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 模具檢查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62"/>
          <p:cNvSpPr/>
          <p:nvPr/>
        </p:nvSpPr>
        <p:spPr>
          <a:xfrm>
            <a:off x="307686" y="5506247"/>
            <a:ext cx="3162037" cy="737734"/>
          </a:xfrm>
          <a:prstGeom prst="roundRect">
            <a:avLst>
              <a:gd fmla="val 50000" name="adj"/>
            </a:avLst>
          </a:prstGeom>
          <a:solidFill>
            <a:srgbClr val="7030A0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模具展示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:\SolidWorks Files\Photo&amp;Video\Mold, Tool and Die\Cool%20Pak%20Mold%20Final.jpg" id="770" name="Google Shape;770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14696" y="1091182"/>
            <a:ext cx="5577682" cy="518506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71" name="Google Shape;771;p62"/>
          <p:cNvSpPr/>
          <p:nvPr/>
        </p:nvSpPr>
        <p:spPr>
          <a:xfrm>
            <a:off x="3750774" y="2425855"/>
            <a:ext cx="3162037" cy="737734"/>
          </a:xfrm>
          <a:prstGeom prst="roundRect">
            <a:avLst>
              <a:gd fmla="val 50000" name="adj"/>
            </a:avLst>
          </a:prstGeom>
          <a:solidFill>
            <a:srgbClr val="BFBFB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 模具實務   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62"/>
          <p:cNvSpPr/>
          <p:nvPr/>
        </p:nvSpPr>
        <p:spPr>
          <a:xfrm>
            <a:off x="293274" y="2373947"/>
            <a:ext cx="3176449" cy="797267"/>
          </a:xfrm>
          <a:prstGeom prst="roundRect">
            <a:avLst>
              <a:gd fmla="val 50000" name="adj"/>
            </a:avLst>
          </a:prstGeom>
          <a:solidFill>
            <a:srgbClr val="BFBFB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先睹為快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62"/>
          <p:cNvSpPr/>
          <p:nvPr/>
        </p:nvSpPr>
        <p:spPr>
          <a:xfrm>
            <a:off x="3801716" y="1388166"/>
            <a:ext cx="3162037" cy="737734"/>
          </a:xfrm>
          <a:prstGeom prst="roundRect">
            <a:avLst>
              <a:gd fmla="val 50000" name="adj"/>
            </a:avLst>
          </a:prstGeom>
          <a:solidFill>
            <a:srgbClr val="BFBFB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 學習方向   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" name="Google Shape;778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72191" y="2002228"/>
            <a:ext cx="2828932" cy="4934872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p63"/>
          <p:cNvSpPr/>
          <p:nvPr/>
        </p:nvSpPr>
        <p:spPr>
          <a:xfrm>
            <a:off x="1441611" y="6708757"/>
            <a:ext cx="1935055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 上 下 法</a:t>
            </a:r>
            <a:endParaRPr/>
          </a:p>
        </p:txBody>
      </p:sp>
      <p:sp>
        <p:nvSpPr>
          <p:cNvPr id="780" name="Google Shape;780;p63"/>
          <p:cNvSpPr/>
          <p:nvPr/>
        </p:nvSpPr>
        <p:spPr>
          <a:xfrm>
            <a:off x="6006785" y="6740927"/>
            <a:ext cx="1472802" cy="4583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 上 中 下 </a:t>
            </a:r>
            <a:endParaRPr/>
          </a:p>
        </p:txBody>
      </p:sp>
      <p:pic>
        <p:nvPicPr>
          <p:cNvPr id="781" name="Google Shape;781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0751" y="2155555"/>
            <a:ext cx="2828931" cy="4134261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p63"/>
          <p:cNvSpPr/>
          <p:nvPr/>
        </p:nvSpPr>
        <p:spPr>
          <a:xfrm>
            <a:off x="0" y="909497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5 模具展示法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上下、2 上中下法</a:t>
            </a:r>
            <a:endParaRPr sz="235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3" name="Google Shape;783;p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00815" y="2928134"/>
            <a:ext cx="2897610" cy="3298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6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54248" y="1940994"/>
            <a:ext cx="1972638" cy="5057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64"/>
          <p:cNvSpPr/>
          <p:nvPr/>
        </p:nvSpPr>
        <p:spPr>
          <a:xfrm>
            <a:off x="0" y="909497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5 模具展示法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單鍵保留法、4 單鍵分離法</a:t>
            </a:r>
            <a:endParaRPr sz="235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0" name="Google Shape;790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7812" y="4222423"/>
            <a:ext cx="3666629" cy="2496875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Google Shape;791;p64"/>
          <p:cNvSpPr/>
          <p:nvPr/>
        </p:nvSpPr>
        <p:spPr>
          <a:xfrm>
            <a:off x="1046378" y="6717905"/>
            <a:ext cx="2323971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 單件保留</a:t>
            </a:r>
            <a:endParaRPr/>
          </a:p>
        </p:txBody>
      </p:sp>
      <p:pic>
        <p:nvPicPr>
          <p:cNvPr id="792" name="Google Shape;792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90445" y="1960621"/>
            <a:ext cx="4425989" cy="2620552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64"/>
          <p:cNvSpPr/>
          <p:nvPr/>
        </p:nvSpPr>
        <p:spPr>
          <a:xfrm>
            <a:off x="8656893" y="6742627"/>
            <a:ext cx="1720006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 單件分離</a:t>
            </a:r>
            <a:endParaRPr/>
          </a:p>
        </p:txBody>
      </p:sp>
      <p:pic>
        <p:nvPicPr>
          <p:cNvPr id="794" name="Google Shape;794;p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304293" y="2093764"/>
            <a:ext cx="3522790" cy="2900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6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16433" y="3061699"/>
            <a:ext cx="3445411" cy="3712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0" name="Google Shape;800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6044" y="2299005"/>
            <a:ext cx="4397339" cy="4641057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65"/>
          <p:cNvSpPr/>
          <p:nvPr/>
        </p:nvSpPr>
        <p:spPr>
          <a:xfrm>
            <a:off x="0" y="909497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5 模具展示法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開盒法</a:t>
            </a:r>
            <a:endParaRPr sz="235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2" name="Google Shape;802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2575" y="2011329"/>
            <a:ext cx="6544237" cy="48533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ç¸éåç" id="803" name="Google Shape;803;p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909497"/>
            <a:ext cx="2609636" cy="1957958"/>
          </a:xfrm>
          <a:prstGeom prst="rect">
            <a:avLst/>
          </a:prstGeom>
          <a:noFill/>
          <a:ln>
            <a:noFill/>
          </a:ln>
        </p:spPr>
      </p:pic>
      <p:sp>
        <p:nvSpPr>
          <p:cNvPr id="804" name="Google Shape;804;p65"/>
          <p:cNvSpPr/>
          <p:nvPr/>
        </p:nvSpPr>
        <p:spPr>
          <a:xfrm>
            <a:off x="309180" y="2905192"/>
            <a:ext cx="147989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u="sng">
                <a:solidFill>
                  <a:srgbClr val="D6D6D6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16sucai.com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66"/>
          <p:cNvSpPr/>
          <p:nvPr/>
        </p:nvSpPr>
        <p:spPr>
          <a:xfrm>
            <a:off x="0" y="909497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5 模具展示法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開盒法</a:t>
            </a:r>
            <a:endParaRPr sz="235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0" name="Google Shape;810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96576" y="1925865"/>
            <a:ext cx="4452641" cy="4238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742" y="3287210"/>
            <a:ext cx="3725349" cy="3619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06100" y="2061701"/>
            <a:ext cx="4833384" cy="4392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67"/>
          <p:cNvSpPr/>
          <p:nvPr/>
        </p:nvSpPr>
        <p:spPr>
          <a:xfrm>
            <a:off x="4450395" y="6398153"/>
            <a:ext cx="3881629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39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8" name="Google Shape;818;p67"/>
          <p:cNvSpPr/>
          <p:nvPr/>
        </p:nvSpPr>
        <p:spPr>
          <a:xfrm>
            <a:off x="0" y="909497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5 模具展示法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 櫥窗法</a:t>
            </a:r>
            <a:endParaRPr sz="235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9" name="Google Shape;819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8840" y="2665495"/>
            <a:ext cx="3964006" cy="3485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7980" y="2082515"/>
            <a:ext cx="3279934" cy="3403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52704" y="2260200"/>
            <a:ext cx="3022172" cy="4137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68"/>
          <p:cNvSpPr/>
          <p:nvPr/>
        </p:nvSpPr>
        <p:spPr>
          <a:xfrm>
            <a:off x="0" y="909497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5 模具展示法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透明法</a:t>
            </a:r>
            <a:endParaRPr sz="235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7" name="Google Shape;827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61115" y="2146023"/>
            <a:ext cx="3189752" cy="45475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ico.ooopic.com/ajax/iconpng/?id=117487.png" id="828" name="Google Shape;828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50867" y="5212588"/>
            <a:ext cx="1077228" cy="1077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9788" y="2330957"/>
            <a:ext cx="5229223" cy="3765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69"/>
          <p:cNvSpPr/>
          <p:nvPr/>
        </p:nvSpPr>
        <p:spPr>
          <a:xfrm>
            <a:off x="0" y="909497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5 模具展示法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對稱法</a:t>
            </a:r>
            <a:endParaRPr sz="235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5" name="Google Shape;835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7813" y="1994873"/>
            <a:ext cx="5167421" cy="4993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43028" y="909497"/>
            <a:ext cx="3633530" cy="2970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12514" y="3078032"/>
            <a:ext cx="5523666" cy="3793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7"/>
          <p:cNvSpPr/>
          <p:nvPr/>
        </p:nvSpPr>
        <p:spPr>
          <a:xfrm>
            <a:off x="0" y="872829"/>
            <a:ext cx="12798424" cy="78313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1" anchor="ctr" bIns="74025" lIns="91425" spcFirstLastPara="1" rIns="91425" wrap="square" tIns="74025">
            <a:spAutoFit/>
          </a:bodyPr>
          <a:lstStyle/>
          <a:p>
            <a:pPr indent="0" lvl="0" marL="0" marR="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1 模具原理</a:t>
            </a:r>
            <a:endParaRPr/>
          </a:p>
        </p:txBody>
      </p:sp>
      <p:sp>
        <p:nvSpPr>
          <p:cNvPr id="99" name="Google Shape;99;p7"/>
          <p:cNvSpPr/>
          <p:nvPr/>
        </p:nvSpPr>
        <p:spPr>
          <a:xfrm>
            <a:off x="734495" y="2899692"/>
            <a:ext cx="2799345" cy="628319"/>
          </a:xfrm>
          <a:prstGeom prst="wedgeRoundRectCallout">
            <a:avLst>
              <a:gd fmla="val -13889" name="adj1"/>
              <a:gd fmla="val 19221" name="adj2"/>
              <a:gd fmla="val 16667" name="adj3"/>
            </a:avLst>
          </a:prstGeom>
          <a:solidFill>
            <a:srgbClr val="D8D8D8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1-2 模具總類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7"/>
          <p:cNvSpPr/>
          <p:nvPr/>
        </p:nvSpPr>
        <p:spPr>
          <a:xfrm>
            <a:off x="734495" y="3792494"/>
            <a:ext cx="2799345" cy="628319"/>
          </a:xfrm>
          <a:prstGeom prst="wedgeRoundRectCallout">
            <a:avLst>
              <a:gd fmla="val -13889" name="adj1"/>
              <a:gd fmla="val 19221" name="adj2"/>
              <a:gd fmla="val 16667" name="adj3"/>
            </a:avLst>
          </a:prstGeom>
          <a:solidFill>
            <a:srgbClr val="D8D8D8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1-3 模具術語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78645" y="1467221"/>
            <a:ext cx="4784430" cy="5502094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7"/>
          <p:cNvSpPr/>
          <p:nvPr/>
        </p:nvSpPr>
        <p:spPr>
          <a:xfrm>
            <a:off x="715351" y="2005907"/>
            <a:ext cx="2799345" cy="628319"/>
          </a:xfrm>
          <a:prstGeom prst="wedgeRoundRectCallout">
            <a:avLst>
              <a:gd fmla="val -13889" name="adj1"/>
              <a:gd fmla="val 19221" name="adj2"/>
              <a:gd fmla="val 16667" name="adj3"/>
            </a:avLst>
          </a:prstGeom>
          <a:solidFill>
            <a:srgbClr val="0066FF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1-1 甚麼是模具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70"/>
          <p:cNvSpPr/>
          <p:nvPr/>
        </p:nvSpPr>
        <p:spPr>
          <a:xfrm>
            <a:off x="0" y="909498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5 模具展示法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剖面法</a:t>
            </a:r>
            <a:endParaRPr sz="235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3" name="Google Shape;843;p70"/>
          <p:cNvSpPr/>
          <p:nvPr/>
        </p:nvSpPr>
        <p:spPr>
          <a:xfrm>
            <a:off x="4459120" y="6461083"/>
            <a:ext cx="3881629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39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4" name="Google Shape;844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17706" y="3284174"/>
            <a:ext cx="2652409" cy="3419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781649"/>
            <a:ext cx="2198258" cy="250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p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6379" y="3537438"/>
            <a:ext cx="2856399" cy="2880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p7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95423" y="3842563"/>
            <a:ext cx="4290651" cy="3240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7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392869" y="1824175"/>
            <a:ext cx="4121988" cy="2932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7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165014" y="863217"/>
            <a:ext cx="2714771" cy="16517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71"/>
          <p:cNvSpPr/>
          <p:nvPr/>
        </p:nvSpPr>
        <p:spPr>
          <a:xfrm>
            <a:off x="0" y="909499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5 模具展示法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線架構法</a:t>
            </a:r>
            <a:endParaRPr sz="235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5" name="Google Shape;855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3161" y="3629558"/>
            <a:ext cx="5309716" cy="3407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2164" y="2000805"/>
            <a:ext cx="2351718" cy="1553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74948" y="2129883"/>
            <a:ext cx="2796452" cy="4700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p7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26087" y="2365681"/>
            <a:ext cx="4040174" cy="4046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72"/>
          <p:cNvSpPr/>
          <p:nvPr/>
        </p:nvSpPr>
        <p:spPr>
          <a:xfrm>
            <a:off x="0" y="909499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5 模具展示法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拖曳運動法</a:t>
            </a:r>
            <a:endParaRPr sz="235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4" name="Google Shape;864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23019" y="2798441"/>
            <a:ext cx="5309884" cy="3342416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65" name="Google Shape;865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7383" y="2006706"/>
            <a:ext cx="4798550" cy="4925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" name="Google Shape;870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61824" y="2023108"/>
            <a:ext cx="5461904" cy="4162530"/>
          </a:xfrm>
          <a:prstGeom prst="rect">
            <a:avLst/>
          </a:prstGeom>
          <a:noFill/>
          <a:ln>
            <a:noFill/>
          </a:ln>
        </p:spPr>
      </p:pic>
      <p:sp>
        <p:nvSpPr>
          <p:cNvPr id="871" name="Google Shape;871;p73"/>
          <p:cNvSpPr/>
          <p:nvPr/>
        </p:nvSpPr>
        <p:spPr>
          <a:xfrm>
            <a:off x="0" y="909497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3 模具製作手法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成品取出法</a:t>
            </a:r>
            <a:endParaRPr sz="235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p73"/>
          <p:cNvSpPr/>
          <p:nvPr/>
        </p:nvSpPr>
        <p:spPr>
          <a:xfrm>
            <a:off x="4533267" y="6729482"/>
            <a:ext cx="3881629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曲面模型也可以分模</a:t>
            </a:r>
            <a:endParaRPr/>
          </a:p>
        </p:txBody>
      </p:sp>
      <p:pic>
        <p:nvPicPr>
          <p:cNvPr id="873" name="Google Shape;873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29933" y="3724508"/>
            <a:ext cx="3673855" cy="2496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7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7813" y="2186957"/>
            <a:ext cx="2017858" cy="4351555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75" name="Google Shape;875;p7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9959" y="832822"/>
            <a:ext cx="1141313" cy="12464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74"/>
          <p:cNvSpPr/>
          <p:nvPr/>
        </p:nvSpPr>
        <p:spPr>
          <a:xfrm>
            <a:off x="0" y="909497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5 模具展示法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機台位置法</a:t>
            </a:r>
            <a:endParaRPr sz="235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1" name="Google Shape;881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83792" y="2485064"/>
            <a:ext cx="3966915" cy="4384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2" name="Google Shape;882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45937" y="2246751"/>
            <a:ext cx="3723101" cy="42542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ç¸éåç" id="883" name="Google Shape;883;p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79153" y="909497"/>
            <a:ext cx="3319272" cy="1821702"/>
          </a:xfrm>
          <a:prstGeom prst="rect">
            <a:avLst/>
          </a:prstGeom>
          <a:noFill/>
          <a:ln>
            <a:noFill/>
          </a:ln>
        </p:spPr>
      </p:pic>
      <p:sp>
        <p:nvSpPr>
          <p:cNvPr id="884" name="Google Shape;884;p74"/>
          <p:cNvSpPr/>
          <p:nvPr/>
        </p:nvSpPr>
        <p:spPr>
          <a:xfrm>
            <a:off x="8065105" y="6712201"/>
            <a:ext cx="203132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u="sng">
                <a:solidFill>
                  <a:srgbClr val="7D7D7D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閎宇欣業有限公司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5" name="Google Shape;885;p74"/>
          <p:cNvSpPr/>
          <p:nvPr/>
        </p:nvSpPr>
        <p:spPr>
          <a:xfrm>
            <a:off x="-4181664" y="5773931"/>
            <a:ext cx="3897667" cy="3762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曄俊工業股份有限公司</a:t>
            </a:r>
            <a:endParaRPr b="0" i="0" sz="18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ç¸éåç" id="886" name="Google Shape;886;p7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0" y="741149"/>
            <a:ext cx="2524125" cy="3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p74"/>
          <p:cNvSpPr/>
          <p:nvPr/>
        </p:nvSpPr>
        <p:spPr>
          <a:xfrm>
            <a:off x="8217505" y="6864601"/>
            <a:ext cx="203132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u="sng">
                <a:solidFill>
                  <a:srgbClr val="7D7D7D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閎宇欣業有限公司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75"/>
          <p:cNvSpPr/>
          <p:nvPr/>
        </p:nvSpPr>
        <p:spPr>
          <a:xfrm>
            <a:off x="5502093" y="6742627"/>
            <a:ext cx="1794239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動畫展示法</a:t>
            </a:r>
            <a:endParaRPr/>
          </a:p>
        </p:txBody>
      </p:sp>
      <p:sp>
        <p:nvSpPr>
          <p:cNvPr id="893" name="Google Shape;893;p75"/>
          <p:cNvSpPr/>
          <p:nvPr/>
        </p:nvSpPr>
        <p:spPr>
          <a:xfrm>
            <a:off x="0" y="909498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5 模具展示法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eDrawings 3D＋動畫法</a:t>
            </a:r>
            <a:endParaRPr sz="235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4" name="Google Shape;894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91199" y="2047829"/>
            <a:ext cx="7016026" cy="4768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76"/>
          <p:cNvSpPr/>
          <p:nvPr/>
        </p:nvSpPr>
        <p:spPr>
          <a:xfrm>
            <a:off x="3621044" y="6337757"/>
            <a:ext cx="3893783" cy="61993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精創實戰課堂 發表于</a:t>
            </a:r>
            <a:r>
              <a:rPr lang="zh-TW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設計</a:t>
            </a:r>
            <a:br>
              <a:rPr lang="zh-TW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zh-TW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原文網址：</a:t>
            </a:r>
            <a:r>
              <a:rPr lang="zh-TW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https://kknews.cc/zh-tw</a:t>
            </a:r>
            <a:endParaRPr sz="2539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:\SolidWorks Publisher(書籍內容)\20 SolidWorks 4大高階模組訓練手冊\05 Mold(模具)\經典模具動畫\20070607_9e8e0d2bc9ec67c2bdd0ddWfNL3fdrKE.gif" id="900" name="Google Shape;900;p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400000">
            <a:off x="-161747" y="2533290"/>
            <a:ext cx="3755478" cy="287635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01" name="Google Shape;901;p76"/>
          <p:cNvSpPr/>
          <p:nvPr/>
        </p:nvSpPr>
        <p:spPr>
          <a:xfrm>
            <a:off x="0" y="909499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5 模具展示法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圖片與錄製動畫表示法</a:t>
            </a:r>
            <a:endParaRPr sz="235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2" name="Google Shape;902;p76"/>
          <p:cNvSpPr/>
          <p:nvPr/>
        </p:nvSpPr>
        <p:spPr>
          <a:xfrm>
            <a:off x="1360881" y="6608210"/>
            <a:ext cx="156966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前沿數控技術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3" name="Google Shape;903;p7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769155" y="2690512"/>
            <a:ext cx="3494299" cy="2964095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04" name="Google Shape;904;p7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5400000">
            <a:off x="8139980" y="1502448"/>
            <a:ext cx="3755479" cy="5005784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77"/>
          <p:cNvSpPr/>
          <p:nvPr/>
        </p:nvSpPr>
        <p:spPr>
          <a:xfrm>
            <a:off x="0" y="909497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5 模具展示法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機構模擬法</a:t>
            </a:r>
            <a:endParaRPr sz="235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JS-28003 731XB BACK COVER-400Ton.gif" id="910" name="Google Shape;910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04458"/>
            <a:ext cx="6595602" cy="4565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91263" y="2204458"/>
            <a:ext cx="6007418" cy="364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78"/>
          <p:cNvSpPr/>
          <p:nvPr/>
        </p:nvSpPr>
        <p:spPr>
          <a:xfrm>
            <a:off x="0" y="909497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5 模具展示法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機構模擬法</a:t>
            </a:r>
            <a:endParaRPr sz="235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7" name="Google Shape;917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445" y="2211832"/>
            <a:ext cx="6294767" cy="4348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37108" y="1925865"/>
            <a:ext cx="5456872" cy="4412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79"/>
          <p:cNvSpPr/>
          <p:nvPr/>
        </p:nvSpPr>
        <p:spPr>
          <a:xfrm>
            <a:off x="319202" y="1388166"/>
            <a:ext cx="3163737" cy="772328"/>
          </a:xfrm>
          <a:prstGeom prst="roundRect">
            <a:avLst>
              <a:gd fmla="val 50000" name="adj"/>
            </a:avLst>
          </a:prstGeom>
          <a:solidFill>
            <a:srgbClr val="BFBFB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模具原理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4" name="Google Shape;924;p79"/>
          <p:cNvSpPr/>
          <p:nvPr/>
        </p:nvSpPr>
        <p:spPr>
          <a:xfrm>
            <a:off x="305381" y="3432974"/>
            <a:ext cx="3176449" cy="797267"/>
          </a:xfrm>
          <a:prstGeom prst="roundRect">
            <a:avLst>
              <a:gd fmla="val 50000" name="adj"/>
            </a:avLst>
          </a:prstGeom>
          <a:solidFill>
            <a:srgbClr val="BFBFB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製作手法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5" name="Google Shape;925;p79"/>
          <p:cNvSpPr/>
          <p:nvPr/>
        </p:nvSpPr>
        <p:spPr>
          <a:xfrm>
            <a:off x="319202" y="4469610"/>
            <a:ext cx="3163737" cy="773133"/>
          </a:xfrm>
          <a:prstGeom prst="roundRect">
            <a:avLst>
              <a:gd fmla="val 50000" name="adj"/>
            </a:avLst>
          </a:prstGeom>
          <a:solidFill>
            <a:srgbClr val="BFBFB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 模具檢查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p79"/>
          <p:cNvSpPr/>
          <p:nvPr/>
        </p:nvSpPr>
        <p:spPr>
          <a:xfrm>
            <a:off x="307686" y="5506247"/>
            <a:ext cx="3162037" cy="737734"/>
          </a:xfrm>
          <a:prstGeom prst="roundRect">
            <a:avLst>
              <a:gd fmla="val 50000" name="adj"/>
            </a:avLst>
          </a:prstGeom>
          <a:solidFill>
            <a:srgbClr val="BFBFB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模具展示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:\SolidWorks Files\Photo&amp;Video\Mold, Tool and Die\Cool%20Pak%20Mold%20Final.jpg" id="927" name="Google Shape;927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14696" y="1091182"/>
            <a:ext cx="5577682" cy="518506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28" name="Google Shape;928;p79"/>
          <p:cNvSpPr/>
          <p:nvPr/>
        </p:nvSpPr>
        <p:spPr>
          <a:xfrm>
            <a:off x="3750774" y="2425855"/>
            <a:ext cx="3162037" cy="737734"/>
          </a:xfrm>
          <a:prstGeom prst="roundRect">
            <a:avLst>
              <a:gd fmla="val 50000" name="adj"/>
            </a:avLst>
          </a:prstGeom>
          <a:solidFill>
            <a:srgbClr val="BFBFB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 模具實務   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9" name="Google Shape;929;p79"/>
          <p:cNvSpPr/>
          <p:nvPr/>
        </p:nvSpPr>
        <p:spPr>
          <a:xfrm>
            <a:off x="293274" y="2373947"/>
            <a:ext cx="3176449" cy="797267"/>
          </a:xfrm>
          <a:prstGeom prst="roundRect">
            <a:avLst>
              <a:gd fmla="val 50000" name="adj"/>
            </a:avLst>
          </a:prstGeom>
          <a:solidFill>
            <a:srgbClr val="BFBFB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先睹為快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0" name="Google Shape;930;p79"/>
          <p:cNvSpPr/>
          <p:nvPr/>
        </p:nvSpPr>
        <p:spPr>
          <a:xfrm>
            <a:off x="3801716" y="1388166"/>
            <a:ext cx="3162037" cy="737734"/>
          </a:xfrm>
          <a:prstGeom prst="roundRect">
            <a:avLst>
              <a:gd fmla="val 50000" name="adj"/>
            </a:avLst>
          </a:prstGeom>
          <a:solidFill>
            <a:schemeClr val="dk1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 學習方向   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8"/>
          <p:cNvSpPr/>
          <p:nvPr/>
        </p:nvSpPr>
        <p:spPr>
          <a:xfrm>
            <a:off x="303212" y="909340"/>
            <a:ext cx="12193440" cy="101668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1-1 什麼是模具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模具＝Mold=模穴</a:t>
            </a:r>
            <a:endParaRPr sz="235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2423" y="2220939"/>
            <a:ext cx="5137111" cy="412653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0" name="Google Shape;110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6956" y="682033"/>
            <a:ext cx="1879095" cy="14713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:\SolidWorks Publisher(書籍內容)\24 SolidWorks Animator 動畫與攝影機\第07章 進階動畫\7-10 整合運用~業界範例\7-10-4 連續模\7-10-4(連續模衝製).gif" id="111" name="Google Shape;111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68322" y="2266177"/>
            <a:ext cx="5785348" cy="408188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2" name="Google Shape;112;p8"/>
          <p:cNvSpPr/>
          <p:nvPr/>
        </p:nvSpPr>
        <p:spPr>
          <a:xfrm>
            <a:off x="4395050" y="6502440"/>
            <a:ext cx="4275407" cy="456686"/>
          </a:xfrm>
          <a:prstGeom prst="rect">
            <a:avLst/>
          </a:prstGeom>
          <a:noFill/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大量製造</a:t>
            </a:r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80"/>
          <p:cNvSpPr/>
          <p:nvPr/>
        </p:nvSpPr>
        <p:spPr>
          <a:xfrm>
            <a:off x="0" y="902324"/>
            <a:ext cx="12798424" cy="72414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1" anchor="ctr" bIns="74025" lIns="91425" spcFirstLastPara="1" rIns="91425" wrap="square" tIns="74025">
            <a:spAutoFit/>
          </a:bodyPr>
          <a:lstStyle/>
          <a:p>
            <a:pPr indent="0" lvl="0" marL="0" marR="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6 學習方向</a:t>
            </a:r>
            <a:endParaRPr/>
          </a:p>
        </p:txBody>
      </p:sp>
      <p:sp>
        <p:nvSpPr>
          <p:cNvPr id="936" name="Google Shape;936;p80"/>
          <p:cNvSpPr/>
          <p:nvPr/>
        </p:nvSpPr>
        <p:spPr>
          <a:xfrm>
            <a:off x="733278" y="2026114"/>
            <a:ext cx="2641293" cy="628319"/>
          </a:xfrm>
          <a:prstGeom prst="wedgeRoundRectCallout">
            <a:avLst>
              <a:gd fmla="val -13889" name="adj1"/>
              <a:gd fmla="val 19221" name="adj2"/>
              <a:gd fmla="val 16667" name="adj3"/>
            </a:avLst>
          </a:prstGeom>
          <a:solidFill>
            <a:srgbClr val="0066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6-1 機構公式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p80"/>
          <p:cNvSpPr/>
          <p:nvPr/>
        </p:nvSpPr>
        <p:spPr>
          <a:xfrm>
            <a:off x="752425" y="2972131"/>
            <a:ext cx="2626656" cy="628319"/>
          </a:xfrm>
          <a:prstGeom prst="wedgeRoundRectCallout">
            <a:avLst>
              <a:gd fmla="val -13889" name="adj1"/>
              <a:gd fmla="val 19221" name="adj2"/>
              <a:gd fmla="val 16667" name="adj3"/>
            </a:avLst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6-2 學習準備 </a:t>
            </a:r>
            <a:endParaRPr/>
          </a:p>
        </p:txBody>
      </p:sp>
      <p:pic>
        <p:nvPicPr>
          <p:cNvPr id="938" name="Google Shape;938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90303" y="1364479"/>
            <a:ext cx="4784430" cy="5502094"/>
          </a:xfrm>
          <a:prstGeom prst="rect">
            <a:avLst/>
          </a:prstGeom>
          <a:noFill/>
          <a:ln>
            <a:noFill/>
          </a:ln>
        </p:spPr>
      </p:pic>
      <p:sp>
        <p:nvSpPr>
          <p:cNvPr id="939" name="Google Shape;939;p80"/>
          <p:cNvSpPr/>
          <p:nvPr/>
        </p:nvSpPr>
        <p:spPr>
          <a:xfrm>
            <a:off x="752425" y="3902971"/>
            <a:ext cx="2626656" cy="628319"/>
          </a:xfrm>
          <a:prstGeom prst="wedgeRoundRectCallout">
            <a:avLst>
              <a:gd fmla="val -13889" name="adj1"/>
              <a:gd fmla="val 19221" name="adj2"/>
              <a:gd fmla="val 16667" name="adj3"/>
            </a:avLst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6-3 前置作業</a:t>
            </a:r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3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81"/>
          <p:cNvSpPr/>
          <p:nvPr/>
        </p:nvSpPr>
        <p:spPr>
          <a:xfrm>
            <a:off x="0" y="909497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6-1 機構公式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1 隔板、肋排公式</a:t>
            </a:r>
            <a:endParaRPr sz="2358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descr="Rib Demo Housing_A5VALOX_2 - Sh.jpg" id="945" name="Google Shape;945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9706" y="1958058"/>
            <a:ext cx="6012493" cy="44743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ib Demo Housing_A3VALOX - Shee.jpg" id="946" name="Google Shape;946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06540" y="2632129"/>
            <a:ext cx="5649804" cy="336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82"/>
          <p:cNvSpPr/>
          <p:nvPr/>
        </p:nvSpPr>
        <p:spPr>
          <a:xfrm>
            <a:off x="0" y="902324"/>
            <a:ext cx="12798424" cy="72414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1" anchor="ctr" bIns="74025" lIns="91425" spcFirstLastPara="1" rIns="91425" wrap="square" tIns="74025">
            <a:spAutoFit/>
          </a:bodyPr>
          <a:lstStyle/>
          <a:p>
            <a:pPr indent="0" lvl="0" marL="0" marR="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6 學習方向</a:t>
            </a:r>
            <a:endParaRPr/>
          </a:p>
        </p:txBody>
      </p:sp>
      <p:sp>
        <p:nvSpPr>
          <p:cNvPr id="952" name="Google Shape;952;p82"/>
          <p:cNvSpPr/>
          <p:nvPr/>
        </p:nvSpPr>
        <p:spPr>
          <a:xfrm>
            <a:off x="733278" y="2026114"/>
            <a:ext cx="2641293" cy="628319"/>
          </a:xfrm>
          <a:prstGeom prst="wedgeRoundRectCallout">
            <a:avLst>
              <a:gd fmla="val -13889" name="adj1"/>
              <a:gd fmla="val 19221" name="adj2"/>
              <a:gd fmla="val 16667" name="adj3"/>
            </a:avLst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6-1 機構公式</a:t>
            </a:r>
            <a:endParaRPr/>
          </a:p>
        </p:txBody>
      </p:sp>
      <p:sp>
        <p:nvSpPr>
          <p:cNvPr id="953" name="Google Shape;953;p82"/>
          <p:cNvSpPr/>
          <p:nvPr/>
        </p:nvSpPr>
        <p:spPr>
          <a:xfrm>
            <a:off x="752425" y="2972131"/>
            <a:ext cx="2626656" cy="628319"/>
          </a:xfrm>
          <a:prstGeom prst="wedgeRoundRectCallout">
            <a:avLst>
              <a:gd fmla="val -13889" name="adj1"/>
              <a:gd fmla="val 19221" name="adj2"/>
              <a:gd fmla="val 16667" name="adj3"/>
            </a:avLst>
          </a:prstGeom>
          <a:solidFill>
            <a:srgbClr val="00B0F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6-2 學習準備 </a:t>
            </a:r>
            <a:endParaRPr/>
          </a:p>
        </p:txBody>
      </p:sp>
      <p:pic>
        <p:nvPicPr>
          <p:cNvPr id="954" name="Google Shape;954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90303" y="1364479"/>
            <a:ext cx="4784430" cy="5502094"/>
          </a:xfrm>
          <a:prstGeom prst="rect">
            <a:avLst/>
          </a:prstGeom>
          <a:noFill/>
          <a:ln>
            <a:noFill/>
          </a:ln>
        </p:spPr>
      </p:pic>
      <p:sp>
        <p:nvSpPr>
          <p:cNvPr id="955" name="Google Shape;955;p82"/>
          <p:cNvSpPr/>
          <p:nvPr/>
        </p:nvSpPr>
        <p:spPr>
          <a:xfrm>
            <a:off x="752425" y="3902971"/>
            <a:ext cx="2626656" cy="628319"/>
          </a:xfrm>
          <a:prstGeom prst="wedgeRoundRectCallout">
            <a:avLst>
              <a:gd fmla="val -13889" name="adj1"/>
              <a:gd fmla="val 19221" name="adj2"/>
              <a:gd fmla="val 16667" name="adj3"/>
            </a:avLst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6-3 前置作業</a:t>
            </a:r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83"/>
          <p:cNvSpPr/>
          <p:nvPr/>
        </p:nvSpPr>
        <p:spPr>
          <a:xfrm>
            <a:off x="1907120" y="2202701"/>
            <a:ext cx="3109910" cy="624730"/>
          </a:xfrm>
          <a:prstGeom prst="roundRect">
            <a:avLst>
              <a:gd fmla="val 50000" name="adj"/>
            </a:avLst>
          </a:prstGeom>
          <a:solidFill>
            <a:srgbClr val="FF6600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好的電腦配備</a:t>
            </a:r>
            <a:endParaRPr/>
          </a:p>
        </p:txBody>
      </p:sp>
      <p:sp>
        <p:nvSpPr>
          <p:cNvPr id="961" name="Google Shape;961;p83"/>
          <p:cNvSpPr/>
          <p:nvPr/>
        </p:nvSpPr>
        <p:spPr>
          <a:xfrm>
            <a:off x="1886387" y="3044021"/>
            <a:ext cx="3109910" cy="624730"/>
          </a:xfrm>
          <a:prstGeom prst="roundRect">
            <a:avLst>
              <a:gd fmla="val 50000" name="adj"/>
            </a:avLst>
          </a:prstGeom>
          <a:solidFill>
            <a:srgbClr val="00CC00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模具工具指令</a:t>
            </a:r>
            <a:endParaRPr/>
          </a:p>
        </p:txBody>
      </p:sp>
      <p:sp>
        <p:nvSpPr>
          <p:cNvPr id="962" name="Google Shape;962;p83"/>
          <p:cNvSpPr/>
          <p:nvPr/>
        </p:nvSpPr>
        <p:spPr>
          <a:xfrm>
            <a:off x="1886387" y="3942440"/>
            <a:ext cx="3109910" cy="624730"/>
          </a:xfrm>
          <a:prstGeom prst="roundRect">
            <a:avLst>
              <a:gd fmla="val 50000" name="adj"/>
            </a:avLst>
          </a:prstGeom>
          <a:solidFill>
            <a:srgbClr val="FF6600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曲面工具指令</a:t>
            </a:r>
            <a:endParaRPr/>
          </a:p>
        </p:txBody>
      </p:sp>
      <p:sp>
        <p:nvSpPr>
          <p:cNvPr id="963" name="Google Shape;963;p83"/>
          <p:cNvSpPr/>
          <p:nvPr/>
        </p:nvSpPr>
        <p:spPr>
          <a:xfrm>
            <a:off x="1907120" y="4840859"/>
            <a:ext cx="3109910" cy="624730"/>
          </a:xfrm>
          <a:prstGeom prst="roundRect">
            <a:avLst>
              <a:gd fmla="val 50000" name="adj"/>
            </a:avLst>
          </a:prstGeom>
          <a:solidFill>
            <a:srgbClr val="00CC00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 多本體觀念</a:t>
            </a:r>
            <a:endParaRPr/>
          </a:p>
        </p:txBody>
      </p:sp>
      <p:sp>
        <p:nvSpPr>
          <p:cNvPr id="964" name="Google Shape;964;p83"/>
          <p:cNvSpPr/>
          <p:nvPr/>
        </p:nvSpPr>
        <p:spPr>
          <a:xfrm>
            <a:off x="6436790" y="2237522"/>
            <a:ext cx="3109910" cy="624730"/>
          </a:xfrm>
          <a:prstGeom prst="roundRect">
            <a:avLst>
              <a:gd fmla="val 50000" name="adj"/>
            </a:avLst>
          </a:prstGeom>
          <a:solidFill>
            <a:srgbClr val="00CC00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 論壇交流</a:t>
            </a:r>
            <a:endParaRPr/>
          </a:p>
        </p:txBody>
      </p:sp>
      <p:sp>
        <p:nvSpPr>
          <p:cNvPr id="965" name="Google Shape;965;p83"/>
          <p:cNvSpPr/>
          <p:nvPr/>
        </p:nvSpPr>
        <p:spPr>
          <a:xfrm>
            <a:off x="6436790" y="3105951"/>
            <a:ext cx="3109910" cy="624730"/>
          </a:xfrm>
          <a:prstGeom prst="roundRect">
            <a:avLst>
              <a:gd fmla="val 50000" name="adj"/>
            </a:avLst>
          </a:prstGeom>
          <a:solidFill>
            <a:srgbClr val="FF6600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 收集模具範例</a:t>
            </a:r>
            <a:endParaRPr/>
          </a:p>
        </p:txBody>
      </p:sp>
      <p:sp>
        <p:nvSpPr>
          <p:cNvPr id="966" name="Google Shape;966;p83"/>
          <p:cNvSpPr/>
          <p:nvPr/>
        </p:nvSpPr>
        <p:spPr>
          <a:xfrm>
            <a:off x="6434487" y="4004370"/>
            <a:ext cx="3109910" cy="624730"/>
          </a:xfrm>
          <a:prstGeom prst="roundRect">
            <a:avLst>
              <a:gd fmla="val 50000" name="adj"/>
            </a:avLst>
          </a:prstGeom>
          <a:solidFill>
            <a:srgbClr val="00CC00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 模具指令問題解決</a:t>
            </a:r>
            <a:endParaRPr/>
          </a:p>
        </p:txBody>
      </p:sp>
      <p:sp>
        <p:nvSpPr>
          <p:cNvPr id="967" name="Google Shape;967;p83"/>
          <p:cNvSpPr/>
          <p:nvPr/>
        </p:nvSpPr>
        <p:spPr>
          <a:xfrm>
            <a:off x="6399212" y="4840859"/>
            <a:ext cx="4733254" cy="624730"/>
          </a:xfrm>
          <a:prstGeom prst="roundRect">
            <a:avLst>
              <a:gd fmla="val 50000" name="adj"/>
            </a:avLst>
          </a:prstGeom>
          <a:solidFill>
            <a:srgbClr val="FF6600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 SolidWorks 120HR以上操作</a:t>
            </a:r>
            <a:endParaRPr/>
          </a:p>
        </p:txBody>
      </p:sp>
      <p:sp>
        <p:nvSpPr>
          <p:cNvPr id="968" name="Google Shape;968;p83"/>
          <p:cNvSpPr/>
          <p:nvPr/>
        </p:nvSpPr>
        <p:spPr>
          <a:xfrm>
            <a:off x="1918638" y="5739277"/>
            <a:ext cx="3109910" cy="624730"/>
          </a:xfrm>
          <a:prstGeom prst="roundRect">
            <a:avLst>
              <a:gd fmla="val 50000" name="adj"/>
            </a:avLst>
          </a:prstGeom>
          <a:solidFill>
            <a:srgbClr val="FF6600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模具書籍</a:t>
            </a:r>
            <a:endParaRPr/>
          </a:p>
        </p:txBody>
      </p:sp>
      <p:sp>
        <p:nvSpPr>
          <p:cNvPr id="969" name="Google Shape;969;p83"/>
          <p:cNvSpPr/>
          <p:nvPr/>
        </p:nvSpPr>
        <p:spPr>
          <a:xfrm>
            <a:off x="6434487" y="5739277"/>
            <a:ext cx="4595036" cy="624730"/>
          </a:xfrm>
          <a:prstGeom prst="roundRect">
            <a:avLst>
              <a:gd fmla="val 50000" name="adj"/>
            </a:avLst>
          </a:prstGeom>
          <a:solidFill>
            <a:srgbClr val="00CC00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 涉略或深入模具心理準備</a:t>
            </a:r>
            <a:endParaRPr/>
          </a:p>
        </p:txBody>
      </p:sp>
      <p:sp>
        <p:nvSpPr>
          <p:cNvPr id="970" name="Google Shape;970;p83"/>
          <p:cNvSpPr/>
          <p:nvPr/>
        </p:nvSpPr>
        <p:spPr>
          <a:xfrm>
            <a:off x="0" y="909497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6-2 學習準備</a:t>
            </a:r>
            <a:endParaRPr sz="3265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學習準備</a:t>
            </a:r>
            <a:endParaRPr sz="235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84"/>
          <p:cNvSpPr/>
          <p:nvPr/>
        </p:nvSpPr>
        <p:spPr>
          <a:xfrm>
            <a:off x="0" y="909497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6-2 學習準備</a:t>
            </a:r>
            <a:endParaRPr sz="3265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2 書籍</a:t>
            </a:r>
            <a:endParaRPr sz="2358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976" name="Google Shape;976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2260" y="2217475"/>
            <a:ext cx="3047425" cy="4072886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77" name="Google Shape;977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31684" y="2196799"/>
            <a:ext cx="2948574" cy="4072886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Pro/ENGINEER中文野火版5.0-橫具設計實例精解(增值版) ProE5.0教程書籍 proe 5.0模具設計教" id="978" name="Google Shape;978;p8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41079" y="2081025"/>
            <a:ext cx="3175367" cy="4072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85"/>
          <p:cNvSpPr/>
          <p:nvPr/>
        </p:nvSpPr>
        <p:spPr>
          <a:xfrm>
            <a:off x="0" y="909496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6-2 學習準備</a:t>
            </a:r>
            <a:endParaRPr sz="3265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3 曲面本體認知</a:t>
            </a:r>
            <a:endParaRPr sz="2358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984" name="Google Shape;984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96556" y="3511935"/>
            <a:ext cx="3617401" cy="2438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5" name="Google Shape;985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13955" y="3257581"/>
            <a:ext cx="3135186" cy="2374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6" name="Google Shape;986;p8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59313" y="4279051"/>
            <a:ext cx="2798919" cy="2199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8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453896" y="899885"/>
            <a:ext cx="3041316" cy="2008683"/>
          </a:xfrm>
          <a:prstGeom prst="rect">
            <a:avLst/>
          </a:prstGeom>
          <a:noFill/>
          <a:ln>
            <a:noFill/>
          </a:ln>
        </p:spPr>
      </p:pic>
      <p:sp>
        <p:nvSpPr>
          <p:cNvPr id="988" name="Google Shape;988;p85"/>
          <p:cNvSpPr txBox="1"/>
          <p:nvPr/>
        </p:nvSpPr>
        <p:spPr>
          <a:xfrm>
            <a:off x="3442251" y="6514674"/>
            <a:ext cx="952475" cy="430552"/>
          </a:xfrm>
          <a:prstGeom prst="rect">
            <a:avLst/>
          </a:prstGeom>
          <a:noFill/>
          <a:ln>
            <a:noFill/>
          </a:ln>
        </p:spPr>
        <p:txBody>
          <a:bodyPr anchorCtr="0" anchor="t" bIns="47300" lIns="94600" spcFirstLastPara="1" rIns="94600" wrap="square" tIns="473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77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 分模</a:t>
            </a:r>
            <a:endParaRPr sz="2177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9" name="Google Shape;989;p85"/>
          <p:cNvSpPr txBox="1"/>
          <p:nvPr/>
        </p:nvSpPr>
        <p:spPr>
          <a:xfrm>
            <a:off x="6468321" y="6095116"/>
            <a:ext cx="1959160" cy="430552"/>
          </a:xfrm>
          <a:prstGeom prst="rect">
            <a:avLst/>
          </a:prstGeom>
          <a:noFill/>
          <a:ln>
            <a:noFill/>
          </a:ln>
        </p:spPr>
        <p:txBody>
          <a:bodyPr anchorCtr="0" anchor="t" bIns="47300" lIns="94600" spcFirstLastPara="1" rIns="94600" wrap="square" tIns="473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77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 分模面(中空)</a:t>
            </a:r>
            <a:endParaRPr sz="2177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0" name="Google Shape;990;p85"/>
          <p:cNvSpPr txBox="1"/>
          <p:nvPr/>
        </p:nvSpPr>
        <p:spPr>
          <a:xfrm>
            <a:off x="9925317" y="5629293"/>
            <a:ext cx="2068165" cy="430552"/>
          </a:xfrm>
          <a:prstGeom prst="rect">
            <a:avLst/>
          </a:prstGeom>
          <a:noFill/>
          <a:ln>
            <a:noFill/>
          </a:ln>
        </p:spPr>
        <p:txBody>
          <a:bodyPr anchorCtr="0" anchor="t" bIns="47300" lIns="94600" spcFirstLastPara="1" rIns="94600" wrap="square" tIns="473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77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 公母模曲面殼</a:t>
            </a:r>
            <a:endParaRPr sz="2177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1" name="Google Shape;991;p8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86721" y="2040810"/>
            <a:ext cx="3617401" cy="22025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5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6" name="Google Shape;996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43770" y="2169296"/>
            <a:ext cx="4024170" cy="82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7" name="Google Shape;997;p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8025" y="2169296"/>
            <a:ext cx="3135747" cy="3988671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98" name="Google Shape;998;p86"/>
          <p:cNvSpPr/>
          <p:nvPr/>
        </p:nvSpPr>
        <p:spPr>
          <a:xfrm>
            <a:off x="0" y="909496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6-2 學習準備</a:t>
            </a:r>
            <a:endParaRPr sz="3265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4 做不出來眉角</a:t>
            </a:r>
            <a:endParaRPr sz="2358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999" name="Google Shape;999;p8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3813" y="1841021"/>
            <a:ext cx="2415223" cy="4704653"/>
          </a:xfrm>
          <a:prstGeom prst="rect">
            <a:avLst/>
          </a:prstGeom>
          <a:noFill/>
          <a:ln>
            <a:noFill/>
          </a:ln>
        </p:spPr>
      </p:pic>
      <p:sp>
        <p:nvSpPr>
          <p:cNvPr id="1000" name="Google Shape;1000;p86"/>
          <p:cNvSpPr/>
          <p:nvPr/>
        </p:nvSpPr>
        <p:spPr>
          <a:xfrm>
            <a:off x="2979034" y="2148365"/>
            <a:ext cx="2410180" cy="791064"/>
          </a:xfrm>
          <a:prstGeom prst="wedgeRoundRectCallout">
            <a:avLst>
              <a:gd fmla="val -61301" name="adj1"/>
              <a:gd fmla="val 12796" name="adj2"/>
              <a:gd fmla="val 16667" name="adj3"/>
            </a:avLst>
          </a:prstGeom>
          <a:solidFill>
            <a:srgbClr val="FFFF00"/>
          </a:solidFill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1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所以很多人放棄</a:t>
            </a:r>
            <a:endParaRPr/>
          </a:p>
        </p:txBody>
      </p:sp>
      <p:pic>
        <p:nvPicPr>
          <p:cNvPr id="1001" name="Google Shape;1001;p8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29007" y="2557005"/>
            <a:ext cx="5874786" cy="3988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87"/>
          <p:cNvSpPr/>
          <p:nvPr/>
        </p:nvSpPr>
        <p:spPr>
          <a:xfrm>
            <a:off x="0" y="909496"/>
            <a:ext cx="1279842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6-2 學習準備</a:t>
            </a:r>
            <a:endParaRPr sz="3265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5 訊息是學習指標 AI</a:t>
            </a:r>
            <a:endParaRPr sz="2358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1007" name="Google Shape;1007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381" y="2447485"/>
            <a:ext cx="3939221" cy="2302755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08" name="Google Shape;1008;p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95927" y="2374333"/>
            <a:ext cx="3939220" cy="3106989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09" name="Google Shape;1009;p8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89809" y="2461899"/>
            <a:ext cx="4027562" cy="2454112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88"/>
          <p:cNvSpPr/>
          <p:nvPr/>
        </p:nvSpPr>
        <p:spPr>
          <a:xfrm>
            <a:off x="0" y="909496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6-2 學習準備</a:t>
            </a:r>
            <a:endParaRPr sz="3265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6 學別人手路</a:t>
            </a:r>
            <a:endParaRPr sz="2358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descr="http://www.solidworks.org.tw/data/attachment/forum/month_1202/1202101921752d1b74d5c8a2be.png" id="1015" name="Google Shape;1015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1161" y="2287435"/>
            <a:ext cx="3690859" cy="39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1016" name="Google Shape;1016;p88"/>
          <p:cNvSpPr txBox="1"/>
          <p:nvPr/>
        </p:nvSpPr>
        <p:spPr>
          <a:xfrm>
            <a:off x="4909076" y="6768761"/>
            <a:ext cx="2980273" cy="430552"/>
          </a:xfrm>
          <a:prstGeom prst="rect">
            <a:avLst/>
          </a:prstGeom>
          <a:noFill/>
          <a:ln>
            <a:noFill/>
          </a:ln>
        </p:spPr>
        <p:txBody>
          <a:bodyPr anchorCtr="0" anchor="t" bIns="47300" lIns="94600" spcFirstLastPara="1" rIns="94600" wrap="square" tIns="473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77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模型翻面或轉向的盲點</a:t>
            </a:r>
            <a:endParaRPr sz="2177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7" name="Google Shape;1017;p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25557" y="909496"/>
            <a:ext cx="2372868" cy="2378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8" name="Google Shape;1018;p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32467" y="2506568"/>
            <a:ext cx="2009908" cy="18531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pture02.png" id="1019" name="Google Shape;1019;p8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5967" y="2055480"/>
            <a:ext cx="2816197" cy="442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0" name="Google Shape;1020;p8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43860" y="3288124"/>
            <a:ext cx="2470002" cy="1790224"/>
          </a:xfrm>
          <a:prstGeom prst="rect">
            <a:avLst/>
          </a:prstGeom>
          <a:noFill/>
          <a:ln>
            <a:noFill/>
          </a:ln>
        </p:spPr>
      </p:pic>
      <p:sp>
        <p:nvSpPr>
          <p:cNvPr id="1021" name="Google Shape;1021;p88"/>
          <p:cNvSpPr/>
          <p:nvPr/>
        </p:nvSpPr>
        <p:spPr>
          <a:xfrm>
            <a:off x="277813" y="2219021"/>
            <a:ext cx="4864561" cy="4123784"/>
          </a:xfrm>
          <a:prstGeom prst="rect">
            <a:avLst/>
          </a:prstGeom>
          <a:noFill/>
          <a:ln cap="flat" cmpd="sng" w="12700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88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2" name="Google Shape;1022;p88"/>
          <p:cNvSpPr/>
          <p:nvPr/>
        </p:nvSpPr>
        <p:spPr>
          <a:xfrm>
            <a:off x="5462016" y="2055480"/>
            <a:ext cx="5254752" cy="4454895"/>
          </a:xfrm>
          <a:prstGeom prst="rect">
            <a:avLst/>
          </a:prstGeom>
          <a:noFill/>
          <a:ln cap="flat" cmpd="sng" w="12700">
            <a:solidFill>
              <a:srgbClr val="2E75B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88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7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89"/>
          <p:cNvSpPr/>
          <p:nvPr/>
        </p:nvSpPr>
        <p:spPr>
          <a:xfrm>
            <a:off x="0" y="909498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6-2 學習準備</a:t>
            </a:r>
            <a:endParaRPr sz="3265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7 論壇模具版</a:t>
            </a:r>
            <a:endParaRPr sz="2358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descr="QQ截圖20121202235122.jpg" id="1029" name="Google Shape;1029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7363625" y="3257230"/>
            <a:ext cx="3035686" cy="3167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Google Shape;1030;p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44760" y="2010146"/>
            <a:ext cx="4028401" cy="1243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Google Shape;1031;p8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1375" y="2035868"/>
            <a:ext cx="3870111" cy="4560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"/>
          <p:cNvSpPr/>
          <p:nvPr/>
        </p:nvSpPr>
        <p:spPr>
          <a:xfrm>
            <a:off x="0" y="909340"/>
            <a:ext cx="12799864" cy="101668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1-1 什麼是模具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 技術提升</a:t>
            </a:r>
            <a:endParaRPr sz="235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9"/>
          <p:cNvSpPr/>
          <p:nvPr/>
        </p:nvSpPr>
        <p:spPr>
          <a:xfrm>
            <a:off x="991977" y="5719495"/>
            <a:ext cx="2149185" cy="456686"/>
          </a:xfrm>
          <a:prstGeom prst="rect">
            <a:avLst/>
          </a:prstGeom>
          <a:noFill/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2D 工程圖</a:t>
            </a:r>
            <a:endParaRPr/>
          </a:p>
        </p:txBody>
      </p:sp>
      <p:pic>
        <p:nvPicPr>
          <p:cNvPr id="120" name="Google Shape;12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63954" y="2816552"/>
            <a:ext cx="5234471" cy="3131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137" y="2197053"/>
            <a:ext cx="3951618" cy="3385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66297" y="3447986"/>
            <a:ext cx="2515593" cy="1675933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9"/>
          <p:cNvSpPr/>
          <p:nvPr/>
        </p:nvSpPr>
        <p:spPr>
          <a:xfrm>
            <a:off x="4815262" y="5719495"/>
            <a:ext cx="2149185" cy="456686"/>
          </a:xfrm>
          <a:prstGeom prst="rect">
            <a:avLst/>
          </a:prstGeom>
          <a:noFill/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3D 模型</a:t>
            </a:r>
            <a:endParaRPr/>
          </a:p>
        </p:txBody>
      </p:sp>
      <p:sp>
        <p:nvSpPr>
          <p:cNvPr id="124" name="Google Shape;124;p9"/>
          <p:cNvSpPr/>
          <p:nvPr/>
        </p:nvSpPr>
        <p:spPr>
          <a:xfrm>
            <a:off x="7647870" y="5719495"/>
            <a:ext cx="2149185" cy="456686"/>
          </a:xfrm>
          <a:prstGeom prst="rect">
            <a:avLst/>
          </a:prstGeom>
          <a:noFill/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分模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90"/>
          <p:cNvSpPr/>
          <p:nvPr/>
        </p:nvSpPr>
        <p:spPr>
          <a:xfrm>
            <a:off x="0" y="914015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6-2 學習準備</a:t>
            </a:r>
            <a:endParaRPr sz="3265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8 角色決定學習</a:t>
            </a:r>
            <a:endParaRPr sz="2358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1037" name="Google Shape;1037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4937" y="1995440"/>
            <a:ext cx="5194702" cy="4437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8" name="Google Shape;1038;p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28521" y="2229402"/>
            <a:ext cx="3455456" cy="4065510"/>
          </a:xfrm>
          <a:prstGeom prst="rect">
            <a:avLst/>
          </a:prstGeom>
          <a:noFill/>
          <a:ln>
            <a:noFill/>
          </a:ln>
        </p:spPr>
      </p:pic>
      <p:sp>
        <p:nvSpPr>
          <p:cNvPr id="1039" name="Google Shape;1039;p90"/>
          <p:cNvSpPr/>
          <p:nvPr/>
        </p:nvSpPr>
        <p:spPr>
          <a:xfrm>
            <a:off x="1838012" y="6432431"/>
            <a:ext cx="3881629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零件開發~這樣就好</a:t>
            </a:r>
            <a:endParaRPr/>
          </a:p>
        </p:txBody>
      </p:sp>
      <p:sp>
        <p:nvSpPr>
          <p:cNvPr id="1040" name="Google Shape;1040;p90"/>
          <p:cNvSpPr/>
          <p:nvPr/>
        </p:nvSpPr>
        <p:spPr>
          <a:xfrm>
            <a:off x="7435851" y="6403040"/>
            <a:ext cx="2635561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模具系統~免了</a:t>
            </a:r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91"/>
          <p:cNvSpPr/>
          <p:nvPr/>
        </p:nvSpPr>
        <p:spPr>
          <a:xfrm>
            <a:off x="0" y="914015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6-2 學習準備</a:t>
            </a:r>
            <a:endParaRPr sz="3265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8 角色決定學習</a:t>
            </a:r>
            <a:endParaRPr sz="2358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046" name="Google Shape;1046;p91"/>
          <p:cNvSpPr/>
          <p:nvPr/>
        </p:nvSpPr>
        <p:spPr>
          <a:xfrm>
            <a:off x="959679" y="6351772"/>
            <a:ext cx="2996860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零件開發~這樣就好</a:t>
            </a:r>
            <a:endParaRPr/>
          </a:p>
        </p:txBody>
      </p:sp>
      <p:sp>
        <p:nvSpPr>
          <p:cNvPr id="1047" name="Google Shape;1047;p91"/>
          <p:cNvSpPr/>
          <p:nvPr/>
        </p:nvSpPr>
        <p:spPr>
          <a:xfrm>
            <a:off x="7574069" y="6432431"/>
            <a:ext cx="2493687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模具系統</a:t>
            </a:r>
            <a:endParaRPr sz="2539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8" name="Google Shape;1048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59415" y="1898514"/>
            <a:ext cx="4029695" cy="4521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Google Shape;1049;p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6586" y="2094568"/>
            <a:ext cx="1756614" cy="3922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0" name="Google Shape;1050;p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95884" y="2563852"/>
            <a:ext cx="3628415" cy="3611137"/>
          </a:xfrm>
          <a:prstGeom prst="rect">
            <a:avLst/>
          </a:prstGeom>
          <a:noFill/>
          <a:ln>
            <a:noFill/>
          </a:ln>
        </p:spPr>
      </p:pic>
      <p:sp>
        <p:nvSpPr>
          <p:cNvPr id="1051" name="Google Shape;1051;p91"/>
          <p:cNvSpPr/>
          <p:nvPr/>
        </p:nvSpPr>
        <p:spPr>
          <a:xfrm>
            <a:off x="10526676" y="5893884"/>
            <a:ext cx="2002362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作者:林龍震</a:t>
            </a:r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5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p92"/>
          <p:cNvSpPr/>
          <p:nvPr/>
        </p:nvSpPr>
        <p:spPr>
          <a:xfrm>
            <a:off x="0" y="909496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6-2 學習準備</a:t>
            </a:r>
            <a:endParaRPr sz="3265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8 角色決定學習</a:t>
            </a:r>
            <a:endParaRPr sz="2358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057" name="Google Shape;1057;p92"/>
          <p:cNvSpPr/>
          <p:nvPr/>
        </p:nvSpPr>
        <p:spPr>
          <a:xfrm>
            <a:off x="1880087" y="6605818"/>
            <a:ext cx="1900605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組合件開發</a:t>
            </a:r>
            <a:endParaRPr/>
          </a:p>
        </p:txBody>
      </p:sp>
      <p:sp>
        <p:nvSpPr>
          <p:cNvPr id="1058" name="Google Shape;1058;p92"/>
          <p:cNvSpPr/>
          <p:nvPr/>
        </p:nvSpPr>
        <p:spPr>
          <a:xfrm>
            <a:off x="7036709" y="6605818"/>
            <a:ext cx="3021691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零件模具~這樣就好</a:t>
            </a:r>
            <a:endParaRPr/>
          </a:p>
        </p:txBody>
      </p:sp>
      <p:pic>
        <p:nvPicPr>
          <p:cNvPr id="1059" name="Google Shape;1059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4046" y="2412518"/>
            <a:ext cx="5666948" cy="340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0" name="Google Shape;1060;p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43650" y="1925864"/>
            <a:ext cx="4630662" cy="4386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93"/>
          <p:cNvSpPr/>
          <p:nvPr/>
        </p:nvSpPr>
        <p:spPr>
          <a:xfrm>
            <a:off x="0" y="909496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6-2 學習準備</a:t>
            </a:r>
            <a:endParaRPr sz="3265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9 專門軟體 </a:t>
            </a:r>
            <a:endParaRPr sz="2358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descr="http://solidsmack.com/wp-content/uploads/2012/04/solidworks-plastics-01.jpg" id="1066" name="Google Shape;1066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6685" y="2304288"/>
            <a:ext cx="5625215" cy="3403255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67" name="Google Shape;1067;p93"/>
          <p:cNvSpPr/>
          <p:nvPr/>
        </p:nvSpPr>
        <p:spPr>
          <a:xfrm>
            <a:off x="2324113" y="6085967"/>
            <a:ext cx="88517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FF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Plastic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://istsistemas.com.br/wp-content/uploads/2013/05/ist-sistemas-imold-postico.jpg" id="1068" name="Google Shape;1068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03190" y="2497548"/>
            <a:ext cx="6033467" cy="301673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69" name="Google Shape;1069;p93"/>
          <p:cNvSpPr/>
          <p:nvPr/>
        </p:nvSpPr>
        <p:spPr>
          <a:xfrm>
            <a:off x="8679751" y="5920485"/>
            <a:ext cx="83388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FF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IMold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94"/>
          <p:cNvSpPr/>
          <p:nvPr/>
        </p:nvSpPr>
        <p:spPr>
          <a:xfrm>
            <a:off x="4464159" y="6430832"/>
            <a:ext cx="3881629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模具加工</a:t>
            </a:r>
            <a:endParaRPr/>
          </a:p>
        </p:txBody>
      </p:sp>
      <p:sp>
        <p:nvSpPr>
          <p:cNvPr id="1076" name="Google Shape;1076;p94"/>
          <p:cNvSpPr/>
          <p:nvPr/>
        </p:nvSpPr>
        <p:spPr>
          <a:xfrm>
            <a:off x="0" y="909498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6-2 學習準備</a:t>
            </a:r>
            <a:endParaRPr sz="3265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10 模具實務工作討論</a:t>
            </a:r>
            <a:endParaRPr sz="2358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1077" name="Google Shape;1077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7968" y="1968897"/>
            <a:ext cx="3455456" cy="4463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14257" y="2277623"/>
            <a:ext cx="5586200" cy="4227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3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p95"/>
          <p:cNvSpPr/>
          <p:nvPr/>
        </p:nvSpPr>
        <p:spPr>
          <a:xfrm>
            <a:off x="4464159" y="6430832"/>
            <a:ext cx="3881629" cy="4566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2650" lIns="32650" spcFirstLastPara="1" rIns="32650" wrap="square" tIns="326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39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tunfar / 全益 - 公司</a:t>
            </a:r>
            <a:endParaRPr/>
          </a:p>
        </p:txBody>
      </p:sp>
      <p:sp>
        <p:nvSpPr>
          <p:cNvPr id="1085" name="Google Shape;1085;p95"/>
          <p:cNvSpPr/>
          <p:nvPr/>
        </p:nvSpPr>
        <p:spPr>
          <a:xfrm>
            <a:off x="0" y="909498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4-2 學習準備</a:t>
            </a:r>
            <a:endParaRPr sz="3265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11 模具實務教學</a:t>
            </a:r>
            <a:endParaRPr sz="2358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1086" name="Google Shape;1086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5830" y="2148367"/>
            <a:ext cx="5400055" cy="3939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7" name="Google Shape;1087;p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03542" y="2253059"/>
            <a:ext cx="6066328" cy="3803396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96"/>
          <p:cNvSpPr/>
          <p:nvPr/>
        </p:nvSpPr>
        <p:spPr>
          <a:xfrm>
            <a:off x="0" y="902324"/>
            <a:ext cx="12798424" cy="72414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1" anchor="ctr" bIns="74025" lIns="91425" spcFirstLastPara="1" rIns="91425" wrap="square" tIns="74025">
            <a:spAutoFit/>
          </a:bodyPr>
          <a:lstStyle/>
          <a:p>
            <a:pPr indent="0" lvl="0" marL="0" marR="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6 學習方向</a:t>
            </a:r>
            <a:endParaRPr/>
          </a:p>
        </p:txBody>
      </p:sp>
      <p:sp>
        <p:nvSpPr>
          <p:cNvPr id="1093" name="Google Shape;1093;p96"/>
          <p:cNvSpPr/>
          <p:nvPr/>
        </p:nvSpPr>
        <p:spPr>
          <a:xfrm>
            <a:off x="733278" y="2026114"/>
            <a:ext cx="2641293" cy="628319"/>
          </a:xfrm>
          <a:prstGeom prst="wedgeRoundRectCallout">
            <a:avLst>
              <a:gd fmla="val -13889" name="adj1"/>
              <a:gd fmla="val 19221" name="adj2"/>
              <a:gd fmla="val 16667" name="adj3"/>
            </a:avLst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6-1 機構公式</a:t>
            </a:r>
            <a:endParaRPr/>
          </a:p>
        </p:txBody>
      </p:sp>
      <p:sp>
        <p:nvSpPr>
          <p:cNvPr id="1094" name="Google Shape;1094;p96"/>
          <p:cNvSpPr/>
          <p:nvPr/>
        </p:nvSpPr>
        <p:spPr>
          <a:xfrm>
            <a:off x="752425" y="2972131"/>
            <a:ext cx="2626656" cy="628319"/>
          </a:xfrm>
          <a:prstGeom prst="wedgeRoundRectCallout">
            <a:avLst>
              <a:gd fmla="val -13889" name="adj1"/>
              <a:gd fmla="val 19221" name="adj2"/>
              <a:gd fmla="val 16667" name="adj3"/>
            </a:avLst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6-2 學習準備 </a:t>
            </a:r>
            <a:endParaRPr/>
          </a:p>
        </p:txBody>
      </p:sp>
      <p:pic>
        <p:nvPicPr>
          <p:cNvPr id="1095" name="Google Shape;1095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90303" y="1364479"/>
            <a:ext cx="4784430" cy="5502094"/>
          </a:xfrm>
          <a:prstGeom prst="rect">
            <a:avLst/>
          </a:prstGeom>
          <a:noFill/>
          <a:ln>
            <a:noFill/>
          </a:ln>
        </p:spPr>
      </p:pic>
      <p:sp>
        <p:nvSpPr>
          <p:cNvPr id="1096" name="Google Shape;1096;p96"/>
          <p:cNvSpPr/>
          <p:nvPr/>
        </p:nvSpPr>
        <p:spPr>
          <a:xfrm>
            <a:off x="752425" y="3902971"/>
            <a:ext cx="2626656" cy="628319"/>
          </a:xfrm>
          <a:prstGeom prst="wedgeRoundRectCallout">
            <a:avLst>
              <a:gd fmla="val -13889" name="adj1"/>
              <a:gd fmla="val 19221" name="adj2"/>
              <a:gd fmla="val 16667" name="adj3"/>
            </a:avLst>
          </a:prstGeom>
          <a:solidFill>
            <a:srgbClr val="00B0F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6-3 前置作業</a:t>
            </a:r>
            <a:endParaRPr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0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97"/>
          <p:cNvSpPr/>
          <p:nvPr/>
        </p:nvSpPr>
        <p:spPr>
          <a:xfrm>
            <a:off x="0" y="909496"/>
            <a:ext cx="1279986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6-3 前置作業</a:t>
            </a:r>
            <a:endParaRPr sz="3265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讓拆模效率提高 </a:t>
            </a:r>
            <a:endParaRPr sz="235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data:image/jpeg;base64,/9j/4AAQSkZJRgABAQAAAQABAAD/2wCEAAkGBxAPEQ8PEBQOFhAQFBsQFBURDRUUEBYOFxcXGBUTHxYYHCgsGBonGxUVJTIhMSwrLjUuFx80ODMsNygtOisBCgoKDg0OGhAQGi0kHiY3LiwsLDcsLCwsLCwsLCwsLCwsLCwsLCwsLCwsLCwsLCwsLCwsLCwsLCwsLCwsLCwsLP/AABEIAF0AaAMBEQACEQEDEQH/xAAcAAACAgMBAQAAAAAAAAAAAAAABgUHAQMEAgj/xABDEAABAwEEAwkNBwQDAAAAAAABAAIDBAUREiEGEzEHNVFSc3SUs9IUFiIyM0FTcXKRsbLRIyRhgpKhwRVCVIFDYsL/xAAaAQEAAwEBAQAAAAAAAAAAAAAAAQIEBQMG/8QAKREAAgIBAgUEAgMBAAAAAAAAAAECAxEEEhMhMjNRFDFBgQVSQmFxIv/aAAwDAQACEQMRAD8AvFACAwUBUummn07pZKekdq4oyWGRucj3jJ1xPit83CulptImt0icC9Z2mVoQPDxPI8A5smdjY78M8x/paJ6SuS5LAwXPozbTK6njqGC7Fe1zSby2QZObf5/oQuRbW4SwyCVVACAEAIAQAgF7S+0ZKfuPV/8ALUiJ3sGOR3xaEAwoAQHiUEggbbjd60XuD5rlicxz2PvxscWuB24gSD+6+hracVgk8K5Jbu49C4UkzzfhfMS38cLWtcfeLv8AS42uadhUfVkAIAQAgBACAVNPdln87b1UqAa0AIDCAStL9z+OtkNRC/VTO8cFt8byP7iBmHfj+GxaqNXKvl8AgLO3KpS4d0TsEYOYhacbhwYneL+6956/l/yiSzaCkjgjZDE0NjjGFrRsAXPbbeWQdCqAQAgMKQZQAgFTT3ZZ/O29VKgGtABRgpzdOtCeO0HtjlnY3VMOFkrmtvzvNwK6mjrjKvLRKFX+r1Xp6npD/qtfBr8Ax/V6r09T0h/1Tg1r+IwMlJrHRscZqu9zQT97k2+9ZZRin7I492ssjNpG3A/01X0uT6quF4R5+utDA/01X0uT6pheER66wMD/AE1X0uT6pheEPXWhgf6ar6XJ9UxHwStba3ge9zWZ76CNz3Pc7HIL3uLnXB5uzKxahJWYR2k8pMal4kipp7ss/nbeqlQDWgMFAVBuiUJntKUAgYYYzmPaXT0k9tX2eF96qWWJtfSmF+AkE3A3gcK3wluWS9F3FjuOcqzPUcbP8lF7A+CwWdTPnNR3WdCqeIIAQZBEWj7odNy/e+PlJPnKyaruH0kOlDas5YVNPdln87b1UqAa0AFAVbpdvpUchF8XLfR2vs535HpQlaReW/I3+Vvp6T2/H9oj3xOAa4hwa7xSWkBwG24+deu5PkmbBus/yUXsD4LDZncz5zUd2R0KuDx/oEB7dC4Na8tcGu8UkZG7bdwqqeXgs4tLLQCFxa54a7A3Iuu8EE7BepTW7BaEG+fwOO5fvfHyknzlZNT3D6KPShtXgWFTT3ZZ/O29VKgGtABQFW6Xb6VHIRfFy30dr7Od+R6EJWkXl/yN/lb6Ok9tB2jrt6Mto7KJfI4PikcGucCxlzwLmi7L915U44szYNujcEAohPLGXlrmRgawtycBwetZL5PiYRynCGZTkvkl62y6a+qhZG5r4YhMHmUnMi/DcfMvFTlyZMqKm3BL+zyyyqbWsoyx5lfFrNbrDk+4nxdl2SniS9/gqqK8qGOeDMdAJ4rOhcbh9riI24WnO5Ruw20WdSlGEGa55IXUNTqI3MaJmtN7y4kgjPPZ6laOVNZDcOFJRXsyQ3L974+Uk+cqmp7h0Y9KG1eBYVNPdln87b1UqAa0AFAVbpdvpUchF8XLfR2vs535HoQlaReW/I3+V0KOk9tB2hgbovX1lNR3OohFFGdVfMWvwPOLwstqyq6Fc5e+TYMlDYFZHTimvpcN7Xn7W8423XXHgyWadkXLcc2dVmZJNYbO19BXF0ryaTFMzVP+0ywAXZcBXmnD2IcLW28rmbGU9oBgbfR4g3AJC4a0M4MSjMCVG7GMr/TVFZ9cxsDWupR3OS5jtZ4XhX3tPCM1OYZI2XJLDXI1W6apsLhI2jbG9wLtT4xffeD+ytVjciLnYo88HfuX73x8pJ85VNV3Dow6UNq8Cwqae7LP523qpUA1oAKAq3S7fSo5CL4uW+jtfZzvyPShK0i8t+Rv8roU9J66DtEZf6/eruKNo42f5KL2AsM0tzPnr5SVsjoVMI8N0vIJhE7peQU4Q3S8giSJjJtrI6bl+98fKSfOVk1XcPo49KG1eBYVNPdln87b1UqAa0AICo9Pq5sFpzFwccUMYyu/7cK6Wlhuq+zLqqHakkJlqVQmkxtBAuAzuvy9S3wjtWC+mqdUNrORXNBO01txsYxpa+9rQMrrslmlU22zlW6CUpuWSbabwDwi9ZzmNYeDKEAgBCY+46bl+98fKSfOVj1PcPpY9KG1eBYVNPdln87b1UqAa0AFAUnuq74v5KP/ANLr6Ht/ZKFFbeRIJlAFDIfyN8dbFhb4bNg/uHAsTg8nz06LHJ8j13bFx4/1BRsZX09ngO7YvSR/qCbJeB6ezwHdsXpI/wBQTZImOnsyuQ+bl+98fKSfOVi1XcZ349KG1ZywqafHKz+eN6qVAebe7r1v2VVLG3ithicPe5pQEf8Af/8AOm6PB2EBHV2j76h+smnEklwbifR05dhGwX4FeNko8kwc/ek3jx9Bp+wrcazywHek3jx9Bp+wnGs8sB3pN48fQafsJxrP2YDvRbx4+g0/YTjWeWA70WcePoNP2E41n7MB3os48fQafsJxrP2YDvRZx4+g0/YTjWeWCSoqKqp2CKGreyMZhrKWnDQTtywLzlJyeWDf9/8A86bo0HYUAyyzp6iSDumpklbHJrGtdDG0CQAtvvY0eZx96A//2Q==" id="1102" name="Google Shape;1102;p97"/>
          <p:cNvSpPr/>
          <p:nvPr/>
        </p:nvSpPr>
        <p:spPr>
          <a:xfrm>
            <a:off x="1691154" y="39819"/>
            <a:ext cx="276436" cy="276437"/>
          </a:xfrm>
          <a:prstGeom prst="rect">
            <a:avLst/>
          </a:prstGeom>
          <a:noFill/>
          <a:ln>
            <a:noFill/>
          </a:ln>
        </p:spPr>
        <p:txBody>
          <a:bodyPr anchorCtr="0" anchor="t" bIns="41450" lIns="82925" spcFirstLastPara="1" rIns="82925" wrap="square" tIns="414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3" name="Google Shape;1103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990" y="2069737"/>
            <a:ext cx="5786811" cy="3917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4" name="Google Shape;1104;p97"/>
          <p:cNvPicPr preferRelativeResize="0"/>
          <p:nvPr/>
        </p:nvPicPr>
        <p:blipFill rotWithShape="1">
          <a:blip r:embed="rId4">
            <a:alphaModFix/>
          </a:blip>
          <a:srcRect b="0" l="0" r="-2084" t="0"/>
          <a:stretch/>
        </p:blipFill>
        <p:spPr>
          <a:xfrm>
            <a:off x="6610624" y="2029932"/>
            <a:ext cx="5475707" cy="4217361"/>
          </a:xfrm>
          <a:prstGeom prst="rect">
            <a:avLst/>
          </a:prstGeom>
          <a:noFill/>
          <a:ln cap="flat" cmpd="sng" w="9525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8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98"/>
          <p:cNvSpPr/>
          <p:nvPr/>
        </p:nvSpPr>
        <p:spPr>
          <a:xfrm>
            <a:off x="319202" y="1388166"/>
            <a:ext cx="3163737" cy="772328"/>
          </a:xfrm>
          <a:prstGeom prst="roundRect">
            <a:avLst>
              <a:gd fmla="val 50000" name="adj"/>
            </a:avLst>
          </a:prstGeom>
          <a:solidFill>
            <a:srgbClr val="BFBFB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 模具原理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0" name="Google Shape;1110;p98"/>
          <p:cNvSpPr/>
          <p:nvPr/>
        </p:nvSpPr>
        <p:spPr>
          <a:xfrm>
            <a:off x="305381" y="3432974"/>
            <a:ext cx="3176449" cy="797267"/>
          </a:xfrm>
          <a:prstGeom prst="roundRect">
            <a:avLst>
              <a:gd fmla="val 50000" name="adj"/>
            </a:avLst>
          </a:prstGeom>
          <a:solidFill>
            <a:srgbClr val="BFBFB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 製作手法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1" name="Google Shape;1111;p98"/>
          <p:cNvSpPr/>
          <p:nvPr/>
        </p:nvSpPr>
        <p:spPr>
          <a:xfrm>
            <a:off x="319202" y="4469610"/>
            <a:ext cx="3163737" cy="773133"/>
          </a:xfrm>
          <a:prstGeom prst="roundRect">
            <a:avLst>
              <a:gd fmla="val 50000" name="adj"/>
            </a:avLst>
          </a:prstGeom>
          <a:solidFill>
            <a:srgbClr val="BFBFB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 模具檢查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2" name="Google Shape;1112;p98"/>
          <p:cNvSpPr/>
          <p:nvPr/>
        </p:nvSpPr>
        <p:spPr>
          <a:xfrm>
            <a:off x="307686" y="5506247"/>
            <a:ext cx="3162037" cy="737734"/>
          </a:xfrm>
          <a:prstGeom prst="roundRect">
            <a:avLst>
              <a:gd fmla="val 50000" name="adj"/>
            </a:avLst>
          </a:prstGeom>
          <a:solidFill>
            <a:srgbClr val="BFBFB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 模具展示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:\SolidWorks Files\Photo&amp;Video\Mold, Tool and Die\Cool%20Pak%20Mold%20Final.jpg" id="1113" name="Google Shape;1113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14696" y="1091182"/>
            <a:ext cx="5577682" cy="518506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14" name="Google Shape;1114;p98"/>
          <p:cNvSpPr/>
          <p:nvPr/>
        </p:nvSpPr>
        <p:spPr>
          <a:xfrm>
            <a:off x="3750774" y="2425855"/>
            <a:ext cx="3162037" cy="737734"/>
          </a:xfrm>
          <a:prstGeom prst="roundRect">
            <a:avLst>
              <a:gd fmla="val 50000" name="adj"/>
            </a:avLst>
          </a:prstGeom>
          <a:solidFill>
            <a:srgbClr val="C00000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 模具實務   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5" name="Google Shape;1115;p98"/>
          <p:cNvSpPr/>
          <p:nvPr/>
        </p:nvSpPr>
        <p:spPr>
          <a:xfrm>
            <a:off x="293274" y="2373947"/>
            <a:ext cx="3176449" cy="797267"/>
          </a:xfrm>
          <a:prstGeom prst="roundRect">
            <a:avLst>
              <a:gd fmla="val 50000" name="adj"/>
            </a:avLst>
          </a:prstGeom>
          <a:solidFill>
            <a:srgbClr val="BFBFB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先睹為快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6" name="Google Shape;1116;p98"/>
          <p:cNvSpPr/>
          <p:nvPr/>
        </p:nvSpPr>
        <p:spPr>
          <a:xfrm>
            <a:off x="3801716" y="1388166"/>
            <a:ext cx="3162037" cy="737734"/>
          </a:xfrm>
          <a:prstGeom prst="roundRect">
            <a:avLst>
              <a:gd fmla="val 50000" name="adj"/>
            </a:avLst>
          </a:prstGeom>
          <a:solidFill>
            <a:srgbClr val="BFBFBF"/>
          </a:solidFill>
          <a:ln>
            <a:noFill/>
          </a:ln>
          <a:effectLst>
            <a:outerShdw rotWithShape="0" algn="ctr" dir="2700000" dist="107763">
              <a:schemeClr val="lt2">
                <a:alpha val="49803"/>
              </a:schemeClr>
            </a:outerShdw>
          </a:effectLst>
        </p:spPr>
        <p:txBody>
          <a:bodyPr anchorCtr="1" anchor="ctr" bIns="40300" lIns="41450" spcFirstLastPara="1" rIns="41450" wrap="square" tIns="40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 學習方向   </a:t>
            </a: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2" name="Google Shape;1122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69703" y="4124079"/>
            <a:ext cx="3417919" cy="25560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lasche" id="1123" name="Google Shape;1123;p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49245" y="2227677"/>
            <a:ext cx="4320458" cy="3258275"/>
          </a:xfrm>
          <a:prstGeom prst="rect">
            <a:avLst/>
          </a:prstGeom>
          <a:noFill/>
          <a:ln>
            <a:noFill/>
          </a:ln>
        </p:spPr>
      </p:pic>
      <p:sp>
        <p:nvSpPr>
          <p:cNvPr id="1124" name="Google Shape;1124;p99"/>
          <p:cNvSpPr txBox="1"/>
          <p:nvPr/>
        </p:nvSpPr>
        <p:spPr>
          <a:xfrm>
            <a:off x="7214736" y="6704560"/>
            <a:ext cx="1602233" cy="343492"/>
          </a:xfrm>
          <a:prstGeom prst="rect">
            <a:avLst/>
          </a:prstGeom>
          <a:solidFill>
            <a:srgbClr val="B3C6E7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3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SolidWorks 設計</a:t>
            </a:r>
            <a:endParaRPr sz="16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K:\out.jpeg" id="1125" name="Google Shape;1125;p9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846" y="2370655"/>
            <a:ext cx="2442929" cy="3343328"/>
          </a:xfrm>
          <a:prstGeom prst="rect">
            <a:avLst/>
          </a:prstGeom>
          <a:noFill/>
          <a:ln>
            <a:noFill/>
          </a:ln>
        </p:spPr>
      </p:pic>
      <p:sp>
        <p:nvSpPr>
          <p:cNvPr id="1126" name="Google Shape;1126;p99"/>
          <p:cNvSpPr txBox="1"/>
          <p:nvPr/>
        </p:nvSpPr>
        <p:spPr>
          <a:xfrm>
            <a:off x="1609947" y="6680095"/>
            <a:ext cx="1024639" cy="343492"/>
          </a:xfrm>
          <a:prstGeom prst="rect">
            <a:avLst/>
          </a:prstGeom>
          <a:solidFill>
            <a:srgbClr val="B3C6E7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3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手繪草圖</a:t>
            </a:r>
            <a:endParaRPr sz="16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7" name="Google Shape;1127;p99"/>
          <p:cNvSpPr/>
          <p:nvPr/>
        </p:nvSpPr>
        <p:spPr>
          <a:xfrm>
            <a:off x="0" y="914338"/>
            <a:ext cx="12796984" cy="10163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65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7-1 模具製作案例</a:t>
            </a:r>
            <a:endParaRPr sz="3265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58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Step 1 產品設計與模具設計</a:t>
            </a:r>
            <a:endParaRPr sz="2358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descr="Form2" id="1128" name="Google Shape;1128;p9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078873" y="2074331"/>
            <a:ext cx="3389208" cy="2556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佈景主題">
  <a:themeElements>
    <a:clrScheme name="Office 佈景主題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2018-11-14T04:07:48Z</dcterms:created>
  <dc:creator>武大郎</dc:creator>
</cp:coreProperties>
</file>