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5"/>
  </p:sldMasterIdLst>
  <p:notesMasterIdLst>
    <p:notesMasterId r:id="rId6"/>
  </p:notesMasterIdLst>
  <p:sldIdLst>
    <p:sldId id="256" r:id="rId7"/>
  </p:sldIdLst>
  <p:sldSz cy="10058400" cx="77724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4752">
          <p15:clr>
            <a:srgbClr val="EAD1DC"/>
          </p15:clr>
        </p15:guide>
        <p15:guide id="2" orient="horz" pos="6192">
          <p15:clr>
            <a:srgbClr val="EAD1DC"/>
          </p15:clr>
        </p15:guide>
        <p15:guide id="3" pos="144">
          <p15:clr>
            <a:srgbClr val="EAD1DC"/>
          </p15:clr>
        </p15:guide>
        <p15:guide id="4" orient="horz" pos="144">
          <p15:clr>
            <a:srgbClr val="EAD1DC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5E4B5CA1-6053-44FA-B75E-FCB87F8F295E}">
  <a:tblStyle styleId="{5E4B5CA1-6053-44FA-B75E-FCB87F8F295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4752"/>
        <p:guide pos="6192" orient="horz"/>
        <p:guide pos="144"/>
        <p:guide pos="144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57ffceb54b_0_648:notes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57ffceb54b_0_6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64952" y="1456058"/>
            <a:ext cx="7242600" cy="4014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64945" y="5542289"/>
            <a:ext cx="7242600" cy="155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64945" y="4206107"/>
            <a:ext cx="7242600" cy="16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64945" y="2253729"/>
            <a:ext cx="72426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64945" y="2253729"/>
            <a:ext cx="33999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107540" y="2253729"/>
            <a:ext cx="33999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64945" y="1086507"/>
            <a:ext cx="2386800" cy="14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64945" y="2717440"/>
            <a:ext cx="2386800" cy="621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16713" y="880293"/>
            <a:ext cx="5412600" cy="799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886200" y="-244"/>
            <a:ext cx="3886200" cy="10058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25675" y="2411542"/>
            <a:ext cx="3438300" cy="2898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25675" y="5481569"/>
            <a:ext cx="3438300" cy="241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198575" y="1415969"/>
            <a:ext cx="3261300" cy="722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64945" y="8273124"/>
            <a:ext cx="5099100" cy="118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64945" y="2163089"/>
            <a:ext cx="7242600" cy="383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64945" y="6164351"/>
            <a:ext cx="7242600" cy="254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64945" y="2253729"/>
            <a:ext cx="7242600" cy="66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3"/>
          <p:cNvGrpSpPr/>
          <p:nvPr/>
        </p:nvGrpSpPr>
        <p:grpSpPr>
          <a:xfrm>
            <a:off x="1396050" y="9196825"/>
            <a:ext cx="4980300" cy="378150"/>
            <a:chOff x="1616800" y="3282475"/>
            <a:chExt cx="4980300" cy="378150"/>
          </a:xfrm>
        </p:grpSpPr>
        <p:sp>
          <p:nvSpPr>
            <p:cNvPr id="55" name="Google Shape;55;p13"/>
            <p:cNvSpPr txBox="1"/>
            <p:nvPr/>
          </p:nvSpPr>
          <p:spPr>
            <a:xfrm>
              <a:off x="1616800" y="3438325"/>
              <a:ext cx="4980300" cy="222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900">
                  <a:solidFill>
                    <a:schemeClr val="dk1"/>
                  </a:solidFill>
                </a:rPr>
                <a:t>Why are polar bears white?</a:t>
              </a:r>
              <a:endParaRPr sz="900">
                <a:solidFill>
                  <a:schemeClr val="dk1"/>
                </a:solidFill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>
                <a:solidFill>
                  <a:srgbClr val="FF0000"/>
                </a:solidFill>
              </a:endParaRPr>
            </a:p>
          </p:txBody>
        </p:sp>
        <p:pic>
          <p:nvPicPr>
            <p:cNvPr id="56" name="Google Shape;56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336096" y="3282475"/>
              <a:ext cx="1497664" cy="19792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57" name="Google Shape;57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38671" y="476225"/>
            <a:ext cx="1497664" cy="1979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8" name="Google Shape;58;p13"/>
          <p:cNvGraphicFramePr/>
          <p:nvPr/>
        </p:nvGraphicFramePr>
        <p:xfrm>
          <a:off x="755800" y="16692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{5E4B5CA1-6053-44FA-B75E-FCB87F8F295E}</a:tableStyleId>
              </a:tblPr>
              <a:tblGrid>
                <a:gridCol w="1388825"/>
                <a:gridCol w="4882625"/>
              </a:tblGrid>
              <a:tr h="875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camouflage</a:t>
                      </a:r>
                      <a:endParaRPr b="1" sz="1200"/>
                    </a:p>
                  </a:txBody>
                  <a:tcPr marT="91425" marB="91425" marR="28575" marL="11885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to blend in with the place around you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28575" marL="1188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</a:tr>
              <a:tr h="875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experiment</a:t>
                      </a:r>
                      <a:endParaRPr b="1" sz="1200"/>
                    </a:p>
                  </a:txBody>
                  <a:tcPr marT="91425" marB="91425" marR="28575" marL="11885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a test used to discover new information about a question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28575" marL="1188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875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habitat</a:t>
                      </a:r>
                      <a:endParaRPr b="1" sz="1200"/>
                    </a:p>
                  </a:txBody>
                  <a:tcPr marT="91425" marB="91425" marR="28575" marL="11885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the place where an animal or plant lives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28575" marL="1188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</a:tr>
              <a:tr h="875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1200"/>
                        <a:t>model</a:t>
                      </a:r>
                      <a:endParaRPr b="1" sz="1200"/>
                    </a:p>
                  </a:txBody>
                  <a:tcPr marT="91425" marB="91425" marR="28575" marL="11885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a pretend version of something that scientists use when the real thing is too big, small, or complicated to work with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28575" marL="1188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875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predator</a:t>
                      </a:r>
                      <a:endParaRPr b="1" sz="1200"/>
                    </a:p>
                  </a:txBody>
                  <a:tcPr marT="91425" marB="91425" marR="28575" marL="11885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an animal that hunts and eats other animals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28575" marL="1188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</a:tr>
              <a:tr h="875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prey</a:t>
                      </a:r>
                      <a:endParaRPr b="1" sz="1200"/>
                    </a:p>
                  </a:txBody>
                  <a:tcPr marT="91425" marB="91425" marR="28575" marL="11885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an animal that is hunted by and eaten by another animal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28575" marL="1188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875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survive</a:t>
                      </a:r>
                      <a:endParaRPr b="1" sz="1200"/>
                    </a:p>
                  </a:txBody>
                  <a:tcPr marT="91425" marB="91425" marR="28575" marL="11885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to stay alive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28575" marL="1188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</a:tr>
            </a:tbl>
          </a:graphicData>
        </a:graphic>
      </p:graphicFrame>
      <p:sp>
        <p:nvSpPr>
          <p:cNvPr id="59" name="Google Shape;59;p13"/>
          <p:cNvSpPr txBox="1"/>
          <p:nvPr/>
        </p:nvSpPr>
        <p:spPr>
          <a:xfrm>
            <a:off x="413702" y="860625"/>
            <a:ext cx="5390400" cy="49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Lesson: </a:t>
            </a:r>
            <a:r>
              <a:rPr lang="en" sz="190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Why are polar bears white?</a:t>
            </a:r>
            <a:endParaRPr sz="2400">
              <a:solidFill>
                <a:schemeClr val="dk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cxnSp>
        <p:nvCxnSpPr>
          <p:cNvPr id="60" name="Google Shape;60;p13"/>
          <p:cNvCxnSpPr/>
          <p:nvPr/>
        </p:nvCxnSpPr>
        <p:spPr>
          <a:xfrm>
            <a:off x="497077" y="1360150"/>
            <a:ext cx="6782700" cy="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1" name="Google Shape;61;p13"/>
          <p:cNvSpPr txBox="1"/>
          <p:nvPr/>
        </p:nvSpPr>
        <p:spPr>
          <a:xfrm>
            <a:off x="413677" y="316675"/>
            <a:ext cx="5956200" cy="4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Vocabulary </a:t>
            </a:r>
            <a:endParaRPr sz="2600"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