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107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108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13" Type="http://schemas.openxmlformats.org/officeDocument/2006/relationships/slide" Target="slides/slide108.xml"/><Relationship Id="rId112" Type="http://schemas.openxmlformats.org/officeDocument/2006/relationships/slide" Target="slides/slide107.xml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75f035fe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75f035fe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f75f035fe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f75f035fe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f3ef00fe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f3ef00fe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64ba079d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f64ba079d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64ba079d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64ba079d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64ba079d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64ba079d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3ef00fe37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3ef00fe3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f64b5bf29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3f64b5bf29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74fed63a6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74fed63a6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64b5bf29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f64b5bf29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74fed63a6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f74fed63a6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3ef00fe3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3ef00fe3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74fed63a6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74fed63a6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74fed63a6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f74fed63a6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74fed63a6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f74fed63a6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74fed63a6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f74fed63a6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76d9b2fef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f76d9b2fef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f76d9b2fef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f76d9b2fef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64b5bf29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64b5bf29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64ba079d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64ba079d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64b5bf29c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3f64b5bf29c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f64b5bf29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f64b5bf29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f74fed63a6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f74fed63a6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74fed63a6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74fed63a6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76d9b2fef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76d9b2fef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76d9b2fef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76d9b2fef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76d9b2fe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f76d9b2fe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76d9b2fef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f76d9b2fef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74fed63a6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74fed63a6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74fed63a6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f74fed63a6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74fed63a6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f74fed63a6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f64b5bf29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f64b5bf29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f64b5bf29c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3f64b5bf29c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f64b5bf29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f64b5bf29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84dc40f5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84dc40f5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74fed63a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74fed63a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3ef00fe37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f3ef00fe37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f76d9b2fef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f76d9b2fef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f74fed63a6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f74fed63a6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64b5bf29c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f64b5bf29c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f76d9b2fef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f76d9b2fef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74fed63a6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74fed63a6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f74fed63a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f74fed63a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f74fed63a6_0_3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3f74fed63a6_0_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f84abc4c31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3f84abc4c31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f84abc4c3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f84abc4c3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f84abc4c3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3f84abc4c3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f3ef00fe37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f3ef00fe37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f76d9b2fef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f76d9b2fe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f76d9b2fef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f76d9b2fef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76d9b2fef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76d9b2fe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f3ef00fe37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f3ef00fe37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f74fed63a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f74fed63a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f74fed63a6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f74fed63a6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74fed63a6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f74fed63a6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f74fed63a6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f74fed63a6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f76d9b2fef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3f76d9b2fef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f74fed63a6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f74fed63a6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f74fed63a6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3f74fed63a6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f74fed63a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f74fed63a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76d9b2fef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f76d9b2fef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3ef00fe37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f3ef00fe37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f64b5bf29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f64b5bf29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f3ef00fe37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3f3ef00fe37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f74fed63a6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f74fed63a6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f74fed63a6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f74fed63a6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f74fed63a6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3f74fed63a6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3ef00fe37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3ef00fe37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f74fed63a6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f74fed63a6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f74fed63a6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3f74fed63a6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3f74fed63a6_0_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3f74fed63a6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f76d9b2fef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f76d9b2fef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f76d9b2fef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3f76d9b2fef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f76d9b2fef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3f76d9b2fef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f74fed63a6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f74fed63a6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84abc4c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3f84abc4c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f74fed63a6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f74fed63a6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f74fed63a6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f74fed63a6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76d9b2fef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f76d9b2fef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f74fed63a6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f74fed63a6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f74fed63a6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3f74fed63a6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74fed63a6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74fed63a6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f74fed63a6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f74fed63a6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f74fed63a6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f74fed63a6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74fed63a6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3f74fed63a6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f74fed63a6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f74fed63a6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f74fed63a6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f74fed63a6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f74fed63a6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f74fed63a6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f74fed63a6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f74fed63a6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3f74fed63a6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3f74fed63a6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3f74fed63a6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3f74fed63a6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3f74fed63a6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3f74fed63a6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g3f74fed63a6_0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" name="Google Shape;686;g3f74fed63a6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f3ef00fe37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f3ef00fe37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f74fed63a6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f74fed63a6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f74fed63a6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f74fed63a6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f76d9b2fef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3f76d9b2fef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f74fed63a6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f74fed63a6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f74fed63a6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" name="Google Shape;721;g3f74fed63a6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f84abc4c31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f84abc4c31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f3ef00fe37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f3ef00fe37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f3ef00fe37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f3ef00fe37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f84abc4c3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f84abc4c3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f84abc4c31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f84abc4c31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f84abc4c31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3f84abc4c31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f76d9b2fef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3f76d9b2fe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3f64b5bf29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3f64b5bf29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2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1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1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jpg"/><Relationship Id="rId4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8.jp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5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7.jpg"/><Relationship Id="rId4" Type="http://schemas.openxmlformats.org/officeDocument/2006/relationships/image" Target="../media/image2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4.jpg"/><Relationship Id="rId4" Type="http://schemas.openxmlformats.org/officeDocument/2006/relationships/image" Target="../media/image2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jpg"/><Relationship Id="rId4" Type="http://schemas.openxmlformats.org/officeDocument/2006/relationships/image" Target="../media/image25.jpg"/><Relationship Id="rId5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jpg"/><Relationship Id="rId4" Type="http://schemas.openxmlformats.org/officeDocument/2006/relationships/image" Target="../media/image44.jpg"/><Relationship Id="rId5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0.jpg"/><Relationship Id="rId4" Type="http://schemas.openxmlformats.org/officeDocument/2006/relationships/image" Target="../media/image6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2.jpg"/><Relationship Id="rId4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png"/><Relationship Id="rId4" Type="http://schemas.openxmlformats.org/officeDocument/2006/relationships/image" Target="../media/image46.jpg"/><Relationship Id="rId5" Type="http://schemas.openxmlformats.org/officeDocument/2006/relationships/image" Target="../media/image51.jpg"/><Relationship Id="rId6" Type="http://schemas.openxmlformats.org/officeDocument/2006/relationships/image" Target="../media/image4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3.png"/><Relationship Id="rId4" Type="http://schemas.openxmlformats.org/officeDocument/2006/relationships/image" Target="../media/image48.png"/><Relationship Id="rId5" Type="http://schemas.openxmlformats.org/officeDocument/2006/relationships/image" Target="../media/image5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9.jpg"/><Relationship Id="rId4" Type="http://schemas.openxmlformats.org/officeDocument/2006/relationships/image" Target="../media/image6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3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8.jpg"/><Relationship Id="rId4" Type="http://schemas.openxmlformats.org/officeDocument/2006/relationships/image" Target="../media/image5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2.jpg"/><Relationship Id="rId4" Type="http://schemas.openxmlformats.org/officeDocument/2006/relationships/image" Target="../media/image73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5.jpg"/><Relationship Id="rId4" Type="http://schemas.openxmlformats.org/officeDocument/2006/relationships/image" Target="../media/image75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6.jpg"/><Relationship Id="rId4" Type="http://schemas.openxmlformats.org/officeDocument/2006/relationships/image" Target="../media/image70.jpg"/><Relationship Id="rId5" Type="http://schemas.openxmlformats.org/officeDocument/2006/relationships/image" Target="../media/image78.jpg"/><Relationship Id="rId6" Type="http://schemas.openxmlformats.org/officeDocument/2006/relationships/image" Target="../media/image68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3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1.jpg"/><Relationship Id="rId4" Type="http://schemas.openxmlformats.org/officeDocument/2006/relationships/image" Target="../media/image66.jpg"/><Relationship Id="rId5" Type="http://schemas.openxmlformats.org/officeDocument/2006/relationships/image" Target="../media/image71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0.png"/><Relationship Id="rId4" Type="http://schemas.openxmlformats.org/officeDocument/2006/relationships/image" Target="../media/image6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6.jpg"/><Relationship Id="rId4" Type="http://schemas.openxmlformats.org/officeDocument/2006/relationships/image" Target="../media/image6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9.jpg"/><Relationship Id="rId4" Type="http://schemas.openxmlformats.org/officeDocument/2006/relationships/image" Target="../media/image54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77.jpg"/><Relationship Id="rId4" Type="http://schemas.openxmlformats.org/officeDocument/2006/relationships/image" Target="../media/image85.jpg"/><Relationship Id="rId5" Type="http://schemas.openxmlformats.org/officeDocument/2006/relationships/image" Target="../media/image90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8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9.jpg"/><Relationship Id="rId4" Type="http://schemas.openxmlformats.org/officeDocument/2006/relationships/image" Target="../media/image84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4.jpg"/><Relationship Id="rId4" Type="http://schemas.openxmlformats.org/officeDocument/2006/relationships/image" Target="../media/image97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91.jpg"/><Relationship Id="rId4" Type="http://schemas.openxmlformats.org/officeDocument/2006/relationships/image" Target="../media/image69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93.jpg"/><Relationship Id="rId4" Type="http://schemas.openxmlformats.org/officeDocument/2006/relationships/image" Target="../media/image79.jpg"/><Relationship Id="rId5" Type="http://schemas.openxmlformats.org/officeDocument/2006/relationships/image" Target="../media/image82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3.jpg"/><Relationship Id="rId4" Type="http://schemas.openxmlformats.org/officeDocument/2006/relationships/image" Target="../media/image80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92.jpg"/><Relationship Id="rId4" Type="http://schemas.openxmlformats.org/officeDocument/2006/relationships/image" Target="../media/image96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04.jpg"/><Relationship Id="rId4" Type="http://schemas.openxmlformats.org/officeDocument/2006/relationships/image" Target="../media/image8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94.png"/><Relationship Id="rId4" Type="http://schemas.openxmlformats.org/officeDocument/2006/relationships/image" Target="../media/image101.png"/><Relationship Id="rId5" Type="http://schemas.openxmlformats.org/officeDocument/2006/relationships/image" Target="../media/image10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9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12.jpg"/><Relationship Id="rId4" Type="http://schemas.openxmlformats.org/officeDocument/2006/relationships/image" Target="../media/image111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98.jpg"/><Relationship Id="rId4" Type="http://schemas.openxmlformats.org/officeDocument/2006/relationships/image" Target="../media/image107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02.jpg"/><Relationship Id="rId4" Type="http://schemas.openxmlformats.org/officeDocument/2006/relationships/image" Target="../media/image100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99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05.png"/><Relationship Id="rId4" Type="http://schemas.openxmlformats.org/officeDocument/2006/relationships/image" Target="../media/image10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20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22.jpg"/><Relationship Id="rId4" Type="http://schemas.openxmlformats.org/officeDocument/2006/relationships/image" Target="../media/image113.jp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17.jpg"/><Relationship Id="rId4" Type="http://schemas.openxmlformats.org/officeDocument/2006/relationships/image" Target="../media/image130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10.png"/><Relationship Id="rId4" Type="http://schemas.openxmlformats.org/officeDocument/2006/relationships/image" Target="../media/image108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38.jpg"/><Relationship Id="rId4" Type="http://schemas.openxmlformats.org/officeDocument/2006/relationships/image" Target="../media/image11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09.jpg"/><Relationship Id="rId4" Type="http://schemas.openxmlformats.org/officeDocument/2006/relationships/image" Target="../media/image121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1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27.jpg"/><Relationship Id="rId4" Type="http://schemas.openxmlformats.org/officeDocument/2006/relationships/image" Target="../media/image132.jpg"/><Relationship Id="rId5" Type="http://schemas.openxmlformats.org/officeDocument/2006/relationships/image" Target="../media/image131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29.jpg"/><Relationship Id="rId4" Type="http://schemas.openxmlformats.org/officeDocument/2006/relationships/image" Target="../media/image118.jp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114.jpg"/><Relationship Id="rId4" Type="http://schemas.openxmlformats.org/officeDocument/2006/relationships/image" Target="../media/image134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119.jpg"/><Relationship Id="rId4" Type="http://schemas.openxmlformats.org/officeDocument/2006/relationships/image" Target="../media/image126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53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49.jpg"/><Relationship Id="rId4" Type="http://schemas.openxmlformats.org/officeDocument/2006/relationships/image" Target="../media/image140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23.png"/><Relationship Id="rId4" Type="http://schemas.openxmlformats.org/officeDocument/2006/relationships/image" Target="../media/image12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28.jpg"/><Relationship Id="rId4" Type="http://schemas.openxmlformats.org/officeDocument/2006/relationships/image" Target="../media/image125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33.jpg"/><Relationship Id="rId4" Type="http://schemas.openxmlformats.org/officeDocument/2006/relationships/image" Target="../media/image142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156.jpg"/><Relationship Id="rId4" Type="http://schemas.openxmlformats.org/officeDocument/2006/relationships/image" Target="../media/image147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58.jpg"/><Relationship Id="rId4" Type="http://schemas.openxmlformats.org/officeDocument/2006/relationships/image" Target="../media/image148.jpg"/><Relationship Id="rId5" Type="http://schemas.openxmlformats.org/officeDocument/2006/relationships/image" Target="../media/image135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46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67.jpg"/><Relationship Id="rId4" Type="http://schemas.openxmlformats.org/officeDocument/2006/relationships/image" Target="../media/image145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37.jpg"/><Relationship Id="rId4" Type="http://schemas.openxmlformats.org/officeDocument/2006/relationships/image" Target="../media/image160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41.png"/><Relationship Id="rId4" Type="http://schemas.openxmlformats.org/officeDocument/2006/relationships/image" Target="../media/image143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39.jpg"/><Relationship Id="rId4" Type="http://schemas.openxmlformats.org/officeDocument/2006/relationships/image" Target="../media/image136.jpg"/><Relationship Id="rId5" Type="http://schemas.openxmlformats.org/officeDocument/2006/relationships/image" Target="../media/image144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51.jpg"/><Relationship Id="rId4" Type="http://schemas.openxmlformats.org/officeDocument/2006/relationships/image" Target="../media/image162.jpg"/><Relationship Id="rId5" Type="http://schemas.openxmlformats.org/officeDocument/2006/relationships/image" Target="../media/image150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59.jpg"/><Relationship Id="rId4" Type="http://schemas.openxmlformats.org/officeDocument/2006/relationships/image" Target="../media/image154.jpg"/><Relationship Id="rId5" Type="http://schemas.openxmlformats.org/officeDocument/2006/relationships/image" Target="../media/image166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77.jpg"/><Relationship Id="rId4" Type="http://schemas.openxmlformats.org/officeDocument/2006/relationships/image" Target="../media/image157.jpg"/><Relationship Id="rId5" Type="http://schemas.openxmlformats.org/officeDocument/2006/relationships/image" Target="../media/image161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76.jpg"/><Relationship Id="rId4" Type="http://schemas.openxmlformats.org/officeDocument/2006/relationships/image" Target="../media/image169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170.jp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152.jpg"/><Relationship Id="rId4" Type="http://schemas.openxmlformats.org/officeDocument/2006/relationships/image" Target="../media/image163.jpg"/><Relationship Id="rId5" Type="http://schemas.openxmlformats.org/officeDocument/2006/relationships/image" Target="../media/image155.jp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165.jpg"/><Relationship Id="rId4" Type="http://schemas.openxmlformats.org/officeDocument/2006/relationships/image" Target="../media/image183.jpg"/><Relationship Id="rId5" Type="http://schemas.openxmlformats.org/officeDocument/2006/relationships/image" Target="../media/image186.jpg"/><Relationship Id="rId6" Type="http://schemas.openxmlformats.org/officeDocument/2006/relationships/image" Target="../media/image164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172.jpg"/><Relationship Id="rId4" Type="http://schemas.openxmlformats.org/officeDocument/2006/relationships/image" Target="../media/image180.jp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173.jpg"/><Relationship Id="rId4" Type="http://schemas.openxmlformats.org/officeDocument/2006/relationships/image" Target="../media/image179.jp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168.jp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185.jpg"/><Relationship Id="rId4" Type="http://schemas.openxmlformats.org/officeDocument/2006/relationships/image" Target="../media/image181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Relationship Id="rId3" Type="http://schemas.openxmlformats.org/officeDocument/2006/relationships/image" Target="../media/image171.png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Relationship Id="rId3" Type="http://schemas.openxmlformats.org/officeDocument/2006/relationships/image" Target="../media/image187.jpg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174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175.jpg"/><Relationship Id="rId4" Type="http://schemas.openxmlformats.org/officeDocument/2006/relationships/image" Target="../media/image178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194.jp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182.png"/><Relationship Id="rId4" Type="http://schemas.openxmlformats.org/officeDocument/2006/relationships/image" Target="../media/image189.pn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Relationship Id="rId3" Type="http://schemas.openxmlformats.org/officeDocument/2006/relationships/image" Target="../media/image192.jpg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Relationship Id="rId3" Type="http://schemas.openxmlformats.org/officeDocument/2006/relationships/image" Target="../media/image207.jpg"/><Relationship Id="rId4" Type="http://schemas.openxmlformats.org/officeDocument/2006/relationships/image" Target="../media/image184.png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201.jpg"/><Relationship Id="rId4" Type="http://schemas.openxmlformats.org/officeDocument/2006/relationships/image" Target="../media/image197.jp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195.jp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193.jp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188.jpg"/><Relationship Id="rId4" Type="http://schemas.openxmlformats.org/officeDocument/2006/relationships/image" Target="../media/image191.pn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196.jpg"/><Relationship Id="rId4" Type="http://schemas.openxmlformats.org/officeDocument/2006/relationships/image" Target="../media/image199.jpg"/><Relationship Id="rId5" Type="http://schemas.openxmlformats.org/officeDocument/2006/relationships/image" Target="../media/image206.jpg"/><Relationship Id="rId6" Type="http://schemas.openxmlformats.org/officeDocument/2006/relationships/image" Target="../media/image200.jp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198.jpg"/><Relationship Id="rId4" Type="http://schemas.openxmlformats.org/officeDocument/2006/relationships/image" Target="../media/image205.jpg"/><Relationship Id="rId5" Type="http://schemas.openxmlformats.org/officeDocument/2006/relationships/image" Target="../media/image209.jpg"/><Relationship Id="rId6" Type="http://schemas.openxmlformats.org/officeDocument/2006/relationships/image" Target="../media/image203.jpg"/><Relationship Id="rId7" Type="http://schemas.openxmlformats.org/officeDocument/2006/relationships/image" Target="../media/image208.jpg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Relationship Id="rId3" Type="http://schemas.openxmlformats.org/officeDocument/2006/relationships/image" Target="../media/image52.png"/><Relationship Id="rId4" Type="http://schemas.openxmlformats.org/officeDocument/2006/relationships/image" Target="../media/image212.png"/><Relationship Id="rId5" Type="http://schemas.openxmlformats.org/officeDocument/2006/relationships/image" Target="../media/image211.png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Relationship Id="rId3" Type="http://schemas.openxmlformats.org/officeDocument/2006/relationships/image" Target="../media/image210.jpg"/><Relationship Id="rId4" Type="http://schemas.openxmlformats.org/officeDocument/2006/relationships/image" Target="../media/image54.jpg"/><Relationship Id="rId5" Type="http://schemas.openxmlformats.org/officeDocument/2006/relationships/image" Target="../media/image20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ocktail Cover for Zeffy_Correcte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/>
        </p:nvSpPr>
        <p:spPr>
          <a:xfrm>
            <a:off x="2723025" y="198975"/>
            <a:ext cx="6420900" cy="46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000">
                <a:solidFill>
                  <a:schemeClr val="accent2"/>
                </a:solidFill>
              </a:rPr>
              <a:t>À la mémoire de David Rittenhouse, l’un des piliers fondateurs de l’organisation dès ses débuts (2010-2011). </a:t>
            </a:r>
            <a:endParaRPr sz="20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CA" sz="2000">
                <a:solidFill>
                  <a:schemeClr val="accent2"/>
                </a:solidFill>
              </a:rPr>
              <a:t>David a contribué à jeter les bases sur lesquelles la Fondation et la Fiducie de conservation Massawippi ont été créés. Grâce à une volonté, une énergie et une détermination remarquables, il a concrétisé la vision de la conservation. </a:t>
            </a:r>
            <a:endParaRPr sz="2000">
              <a:solidFill>
                <a:schemeClr val="accent2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CA" sz="2000">
                <a:solidFill>
                  <a:schemeClr val="accent2"/>
                </a:solidFill>
              </a:rPr>
              <a:t>David a occupé le poste de premier irecteur exécutif de la Fondation jusqu’à son décès prématuré, date à laquelle il a passé le flambeau à Margot, Tom, Norman Webster et Pat afin qu’ils poursuivent son œuvre.</a:t>
            </a:r>
            <a:endParaRPr sz="2700">
              <a:solidFill>
                <a:schemeClr val="accent2"/>
              </a:solidFill>
            </a:endParaRPr>
          </a:p>
        </p:txBody>
      </p:sp>
      <p:pic>
        <p:nvPicPr>
          <p:cNvPr id="60" name="Google Shape;60;p14" title="IMG_1268.jpg"/>
          <p:cNvPicPr preferRelativeResize="0"/>
          <p:nvPr/>
        </p:nvPicPr>
        <p:blipFill rotWithShape="1">
          <a:blip r:embed="rId3">
            <a:alphaModFix/>
          </a:blip>
          <a:srcRect b="21979" l="0" r="0" t="0"/>
          <a:stretch/>
        </p:blipFill>
        <p:spPr>
          <a:xfrm>
            <a:off x="144800" y="783925"/>
            <a:ext cx="2418227" cy="188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/>
        </p:nvSpPr>
        <p:spPr>
          <a:xfrm>
            <a:off x="42025" y="177625"/>
            <a:ext cx="6212100" cy="44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accent2"/>
                </a:solidFill>
              </a:rPr>
              <a:t>In memory of David Rittenhouse, a founding force from the very beginning (2010–2011). </a:t>
            </a:r>
            <a:endParaRPr sz="2100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accent2"/>
                </a:solidFill>
              </a:rPr>
              <a:t>David helped build the foundation upon which the Massawippi Foundation and Conservation Trust were established. With remarkable willpower, energy, and determination, he set the vision of conservation into motion. </a:t>
            </a:r>
            <a:endParaRPr sz="2100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accent2"/>
                </a:solidFill>
              </a:rPr>
              <a:t>David served as the Foundation’s first </a:t>
            </a:r>
            <a:endParaRPr sz="2100">
              <a:solidFill>
                <a:schemeClr val="accent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100">
                <a:solidFill>
                  <a:schemeClr val="accent2"/>
                </a:solidFill>
              </a:rPr>
              <a:t>Executive Director until his untimely passing, when he passed the torch to Margot, Tom, Norman Webster, and Pat to carry the work forward.</a:t>
            </a:r>
            <a:r>
              <a:rPr lang="en-CA" sz="1800">
                <a:solidFill>
                  <a:schemeClr val="dk2"/>
                </a:solidFill>
              </a:rPr>
              <a:t> 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66" name="Google Shape;66;p15" title="IMG_1268.jpg"/>
          <p:cNvPicPr preferRelativeResize="0"/>
          <p:nvPr/>
        </p:nvPicPr>
        <p:blipFill rotWithShape="1">
          <a:blip r:embed="rId3">
            <a:alphaModFix/>
          </a:blip>
          <a:srcRect b="21421" l="0" r="0" t="0"/>
          <a:stretch/>
        </p:blipFill>
        <p:spPr>
          <a:xfrm>
            <a:off x="6360875" y="1088275"/>
            <a:ext cx="2585073" cy="2031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title="2012, May 14 FMF Press Conference - me, Michael Ogilvie, Pat.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1041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 title="2012, May 14 FMF Inauguration page 1-2 The Record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08560">
            <a:off x="364885" y="281661"/>
            <a:ext cx="2861279" cy="321798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0" y="3588675"/>
            <a:ext cx="2120400" cy="14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Inauguration Fondation Massawippi mai 2012</a:t>
            </a:r>
            <a:endParaRPr b="1" sz="2200">
              <a:solidFill>
                <a:srgbClr val="38761D"/>
              </a:solidFill>
            </a:endParaRPr>
          </a:p>
        </p:txBody>
      </p:sp>
      <p:sp>
        <p:nvSpPr>
          <p:cNvPr id="74" name="Google Shape;74;p16"/>
          <p:cNvSpPr txBox="1"/>
          <p:nvPr/>
        </p:nvSpPr>
        <p:spPr>
          <a:xfrm>
            <a:off x="2493400" y="4576450"/>
            <a:ext cx="6552300" cy="4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Margot Graham Heyerhoff, Michael Ogilvie, Patterson Webster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4490625" y="213225"/>
            <a:ext cx="4455900" cy="150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2200">
                <a:solidFill>
                  <a:srgbClr val="38761D"/>
                </a:solidFill>
              </a:rPr>
              <a:t>Foundation formed to preserve Massawippi Valley land.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CA" sz="2200">
                <a:solidFill>
                  <a:srgbClr val="38761D"/>
                </a:solidFill>
              </a:rPr>
              <a:t>The Record May 14, 2012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020"/>
          </a:p>
        </p:txBody>
      </p:sp>
      <p:pic>
        <p:nvPicPr>
          <p:cNvPr id="80" name="Google Shape;80;p17" title="2012, May 14 FMF Inauguration page 1-2 The Record TEXT.jpg"/>
          <p:cNvPicPr preferRelativeResize="0"/>
          <p:nvPr/>
        </p:nvPicPr>
        <p:blipFill rotWithShape="1">
          <a:blip r:embed="rId3">
            <a:alphaModFix/>
          </a:blip>
          <a:srcRect b="0" l="0" r="66059" t="0"/>
          <a:stretch/>
        </p:blipFill>
        <p:spPr>
          <a:xfrm>
            <a:off x="160825" y="11"/>
            <a:ext cx="4233027" cy="278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7" title="2012, May 14 FMF Inauguration page 1-2 The Record TEXT.jpg"/>
          <p:cNvPicPr preferRelativeResize="0"/>
          <p:nvPr/>
        </p:nvPicPr>
        <p:blipFill rotWithShape="1">
          <a:blip r:embed="rId3">
            <a:alphaModFix/>
          </a:blip>
          <a:srcRect b="7636" l="33791" r="33510" t="6179"/>
          <a:stretch/>
        </p:blipFill>
        <p:spPr>
          <a:xfrm>
            <a:off x="160825" y="2571750"/>
            <a:ext cx="4233027" cy="223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7" title="2012, May 14 FMF Inauguration page 1-2 The Record TEXT.jpg"/>
          <p:cNvPicPr preferRelativeResize="0"/>
          <p:nvPr/>
        </p:nvPicPr>
        <p:blipFill rotWithShape="1">
          <a:blip r:embed="rId3">
            <a:alphaModFix/>
          </a:blip>
          <a:srcRect b="0" l="65891" r="0" t="0"/>
          <a:stretch/>
        </p:blipFill>
        <p:spPr>
          <a:xfrm>
            <a:off x="4571999" y="2005308"/>
            <a:ext cx="4233027" cy="2775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8" title="2012, May 14 - Pat Webster, MGH Pierre Reid Michael Ogilvi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 txBox="1"/>
          <p:nvPr/>
        </p:nvSpPr>
        <p:spPr>
          <a:xfrm>
            <a:off x="6858000" y="252125"/>
            <a:ext cx="2199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Inauguration Massawippi Foundation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May 2012</a:t>
            </a:r>
            <a:endParaRPr b="1" sz="2200">
              <a:solidFill>
                <a:srgbClr val="38761D"/>
              </a:solidFill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6887250" y="1918607"/>
            <a:ext cx="21411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Patterson Webster,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Margot Graham Heyerhoff, 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Pierre Reid, M.N.A. &amp;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Michael Ogilvie</a:t>
            </a:r>
            <a:endParaRPr b="1" sz="22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290666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/>
        </p:nvSpPr>
        <p:spPr>
          <a:xfrm>
            <a:off x="5443075" y="432750"/>
            <a:ext cx="3700800" cy="42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2011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La Fondation accorde ses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premières subventions : l’école primaire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de North Hatley 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et à la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municipalité de Sainte-Catherine de Hatley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pour les améliorations à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l’Île de Marais.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 title="2019 July 2_MGH TW signage Louisiana Beac"/>
          <p:cNvPicPr preferRelativeResize="0"/>
          <p:nvPr/>
        </p:nvPicPr>
        <p:blipFill rotWithShape="1">
          <a:blip r:embed="rId3">
            <a:alphaModFix/>
          </a:blip>
          <a:srcRect b="4205" l="0" r="0" t="0"/>
          <a:stretch/>
        </p:blipFill>
        <p:spPr>
          <a:xfrm>
            <a:off x="284069" y="0"/>
            <a:ext cx="402688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0" title="Louisana beach sign 2019 (2).jpg"/>
          <p:cNvPicPr preferRelativeResize="0"/>
          <p:nvPr/>
        </p:nvPicPr>
        <p:blipFill rotWithShape="1">
          <a:blip r:embed="rId4">
            <a:alphaModFix/>
          </a:blip>
          <a:srcRect b="28927" l="0" r="0" t="0"/>
          <a:stretch/>
        </p:blipFill>
        <p:spPr>
          <a:xfrm>
            <a:off x="4486247" y="0"/>
            <a:ext cx="433919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 txBox="1"/>
          <p:nvPr/>
        </p:nvSpPr>
        <p:spPr>
          <a:xfrm>
            <a:off x="284075" y="0"/>
            <a:ext cx="4014000" cy="142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Louise Ransom, long time American summer resident, donated the very first parcel of land to the Trust in 2011.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 title="2012 Brian Merrit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/>
        </p:nvSpPr>
        <p:spPr>
          <a:xfrm>
            <a:off x="6734425" y="2491875"/>
            <a:ext cx="2258400" cy="24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2"/>
                </a:solidFill>
              </a:rPr>
              <a:t>2012 </a:t>
            </a:r>
            <a:endParaRPr b="1"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2"/>
                </a:solidFill>
              </a:rPr>
              <a:t>Brian Merritt -</a:t>
            </a:r>
            <a:endParaRPr b="1"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2"/>
                </a:solidFill>
              </a:rPr>
              <a:t>Friend, photographer, </a:t>
            </a:r>
            <a:r>
              <a:rPr b="1" lang="en-CA" sz="1900">
                <a:solidFill>
                  <a:schemeClr val="dk2"/>
                </a:solidFill>
              </a:rPr>
              <a:t>conservationist,</a:t>
            </a:r>
            <a:endParaRPr b="1"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2"/>
                </a:solidFill>
              </a:rPr>
              <a:t>seen here</a:t>
            </a:r>
            <a:endParaRPr b="1"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dk2"/>
                </a:solidFill>
              </a:rPr>
              <a:t>tagging the Ransom property</a:t>
            </a:r>
            <a:endParaRPr b="1" sz="19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2" title="IMG_4344 Tagging at Ransom Prop Paul MacFarlane &amp; Guy Lizott ACA 201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2125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 title="IMG_4346 Tagging at Ransom Prop Paul MacFarlane 201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4528" y="0"/>
            <a:ext cx="5217070" cy="391280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4035450" y="4049100"/>
            <a:ext cx="48873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100">
                <a:solidFill>
                  <a:srgbClr val="38761D"/>
                </a:solidFill>
              </a:rPr>
              <a:t>Tagging the Louise Ransom Property 2012 - Paul McFarlane &amp; Guy Lizotte</a:t>
            </a:r>
            <a:endParaRPr b="1" sz="21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 title="2012 July 11, Stanstead Journal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59632" y="0"/>
            <a:ext cx="4784369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450" y="95750"/>
            <a:ext cx="4054831" cy="304445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3"/>
          <p:cNvSpPr txBox="1"/>
          <p:nvPr/>
        </p:nvSpPr>
        <p:spPr>
          <a:xfrm>
            <a:off x="75650" y="3372650"/>
            <a:ext cx="4284000" cy="15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Stanstead Journal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11 July 2012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“Saving salamanders and snapping turtles” by Victoria Vanier</a:t>
            </a:r>
            <a:endParaRPr b="1" sz="19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12794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4"/>
          <p:cNvSpPr txBox="1"/>
          <p:nvPr/>
        </p:nvSpPr>
        <p:spPr>
          <a:xfrm>
            <a:off x="6025975" y="286350"/>
            <a:ext cx="2832300" cy="4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2013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The Massawippi Foundation offers 4 grants to local charitable organizations.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Dans le cadre de ses objectifs en tant que fondation communautaire, quatre subventions ont été accordées.</a:t>
            </a:r>
            <a:endParaRPr b="1" sz="20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5" title="2014- July 7 Comptois Norman Webster signing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50" y="58850"/>
            <a:ext cx="2668974" cy="280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5" title="2014, July 7 Comptois Paul Caron Signing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022" y="2728092"/>
            <a:ext cx="2668974" cy="2415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5" title="2014 Comptois Old cottage on the beach."/>
          <p:cNvPicPr preferRelativeResize="0"/>
          <p:nvPr/>
        </p:nvPicPr>
        <p:blipFill rotWithShape="1">
          <a:blip r:embed="rId5">
            <a:alphaModFix/>
          </a:blip>
          <a:srcRect b="10482" l="0" r="4853" t="0"/>
          <a:stretch/>
        </p:blipFill>
        <p:spPr>
          <a:xfrm>
            <a:off x="3010475" y="0"/>
            <a:ext cx="6133524" cy="432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5"/>
          <p:cNvSpPr txBox="1"/>
          <p:nvPr/>
        </p:nvSpPr>
        <p:spPr>
          <a:xfrm>
            <a:off x="2719425" y="4328275"/>
            <a:ext cx="64245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100">
                <a:solidFill>
                  <a:srgbClr val="38761D"/>
                </a:solidFill>
              </a:rPr>
              <a:t>Mai 2012 – 1,2 million et 25 hectares. Une maison à démolir sur ce qui deviendra la plage Ethan.</a:t>
            </a:r>
            <a:endParaRPr b="1" sz="21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137" name="Google Shape;137;p25"/>
          <p:cNvSpPr txBox="1"/>
          <p:nvPr/>
        </p:nvSpPr>
        <p:spPr>
          <a:xfrm>
            <a:off x="1660450" y="1882650"/>
            <a:ext cx="10926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Norman Webster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100850" y="4286250"/>
            <a:ext cx="823500" cy="76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Paul</a:t>
            </a:r>
            <a:endParaRPr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Caron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6" title="IMG_065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6"/>
          <p:cNvSpPr txBox="1"/>
          <p:nvPr/>
        </p:nvSpPr>
        <p:spPr>
          <a:xfrm>
            <a:off x="6858000" y="1269075"/>
            <a:ext cx="2017200" cy="26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Signature au notaire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ACF (M. Comtois)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2014</a:t>
            </a:r>
            <a:endParaRPr b="1" sz="22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7" title="IMG_065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6831950" y="2069450"/>
            <a:ext cx="1913100" cy="22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Tom Wilcox, Trustee signing at the notary 2014.</a:t>
            </a:r>
            <a:endParaRPr b="1" sz="22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8" title="2015-15 Comptois Tagging MGH"/>
          <p:cNvPicPr preferRelativeResize="0"/>
          <p:nvPr/>
        </p:nvPicPr>
        <p:blipFill rotWithShape="1">
          <a:blip r:embed="rId3">
            <a:alphaModFix/>
          </a:blip>
          <a:srcRect b="0" l="29775" r="0" t="0"/>
          <a:stretch/>
        </p:blipFill>
        <p:spPr>
          <a:xfrm>
            <a:off x="0" y="0"/>
            <a:ext cx="780963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8"/>
          <p:cNvSpPr txBox="1"/>
          <p:nvPr/>
        </p:nvSpPr>
        <p:spPr>
          <a:xfrm>
            <a:off x="7836975" y="2022050"/>
            <a:ext cx="1334100" cy="24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2014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Tagging a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Property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Margot Graham Heyerhoff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 title="20210517_175703 (2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00" y="240025"/>
            <a:ext cx="3364497" cy="4719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 title="3 Welcome panels 2026 April 17_Page_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51400" y="240025"/>
            <a:ext cx="6292598" cy="4719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6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 txBox="1"/>
          <p:nvPr/>
        </p:nvSpPr>
        <p:spPr>
          <a:xfrm>
            <a:off x="6814250" y="122100"/>
            <a:ext cx="2188800" cy="48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500">
                <a:solidFill>
                  <a:srgbClr val="38761D"/>
                </a:solidFill>
              </a:rPr>
              <a:t>2015</a:t>
            </a:r>
            <a:endParaRPr b="1" sz="25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900">
                <a:solidFill>
                  <a:srgbClr val="38761D"/>
                </a:solidFill>
              </a:rPr>
              <a:t>Martha Maksym, petite fille d'Eulah et de Philip Scowen lors de la signature de l'acte de donation au cabinet du notaire.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900">
                <a:solidFill>
                  <a:srgbClr val="38761D"/>
                </a:solidFill>
              </a:rPr>
              <a:t>Norman Webster, fiduciaire, à l'arrière-plan.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1"/>
          <p:cNvSpPr txBox="1"/>
          <p:nvPr/>
        </p:nvSpPr>
        <p:spPr>
          <a:xfrm>
            <a:off x="6740500" y="555425"/>
            <a:ext cx="2188800" cy="42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Paul Caron, </a:t>
            </a:r>
            <a:r>
              <a:rPr b="1" lang="en-CA" sz="1800">
                <a:solidFill>
                  <a:srgbClr val="38761D"/>
                </a:solidFill>
              </a:rPr>
              <a:t>Norman Webster, fiduciaires - </a:t>
            </a:r>
            <a:r>
              <a:rPr b="1" lang="en-CA" sz="1800">
                <a:solidFill>
                  <a:srgbClr val="38761D"/>
                </a:solidFill>
              </a:rPr>
              <a:t>Martha Maksym - Margot Graham Heyerhoff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à la signature du don au notaire.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PARC SCOWEN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2015</a:t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174" name="Google Shape;17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50" y="366038"/>
            <a:ext cx="6511326" cy="4411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2" title="The first trail building team Scowen par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7104" y="0"/>
            <a:ext cx="526189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2"/>
          <p:cNvSpPr txBox="1"/>
          <p:nvPr/>
        </p:nvSpPr>
        <p:spPr>
          <a:xfrm>
            <a:off x="260525" y="310650"/>
            <a:ext cx="2232900" cy="41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Our first trail building team.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200">
                <a:solidFill>
                  <a:srgbClr val="38761D"/>
                </a:solidFill>
              </a:rPr>
              <a:t>Notre première équipe chargée de l'aménagement des sentiers.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3" title="2016, Oct. Scowen opening  Scowen`s take a walk on the trail"/>
          <p:cNvPicPr preferRelativeResize="0"/>
          <p:nvPr/>
        </p:nvPicPr>
        <p:blipFill rotWithShape="1">
          <a:blip r:embed="rId3">
            <a:alphaModFix/>
          </a:blip>
          <a:srcRect b="0" l="0" r="0" t="19627"/>
          <a:stretch/>
        </p:blipFill>
        <p:spPr>
          <a:xfrm>
            <a:off x="0" y="15217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3" title="2016, Oct. Scowen opening Martin Primeau, With Margot and Martha Elle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2500" y="1402775"/>
            <a:ext cx="5730698" cy="37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3"/>
          <p:cNvSpPr txBox="1"/>
          <p:nvPr/>
        </p:nvSpPr>
        <p:spPr>
          <a:xfrm>
            <a:off x="3743649" y="1402781"/>
            <a:ext cx="51084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Martha Maksym, </a:t>
            </a:r>
            <a:r>
              <a:rPr b="1" lang="en-CA" sz="1800">
                <a:solidFill>
                  <a:schemeClr val="lt1"/>
                </a:solidFill>
              </a:rPr>
              <a:t>Martin Primeau, Maire du Canton de Hatley, Margot Graham Heyerhoff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188" name="Google Shape;188;p33"/>
          <p:cNvSpPr txBox="1"/>
          <p:nvPr/>
        </p:nvSpPr>
        <p:spPr>
          <a:xfrm>
            <a:off x="84675" y="99375"/>
            <a:ext cx="4036500" cy="91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chemeClr val="lt1"/>
                </a:solidFill>
              </a:rPr>
              <a:t>Inauguration du </a:t>
            </a:r>
            <a:endParaRPr b="1" sz="22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chemeClr val="lt1"/>
                </a:solidFill>
              </a:rPr>
              <a:t>parc Scowen, octobre 2016</a:t>
            </a:r>
            <a:endParaRPr b="1" sz="2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4" title="2016, Oct. Scowen opening With MG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712058" cy="503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4350" y="0"/>
            <a:ext cx="3874950" cy="290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34" title="2016, Oct Scowen Group photo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44346" y="2452051"/>
            <a:ext cx="3899658" cy="258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5" title="20230506_155610.heic"/>
          <p:cNvPicPr preferRelativeResize="0"/>
          <p:nvPr/>
        </p:nvPicPr>
        <p:blipFill rotWithShape="1">
          <a:blip r:embed="rId3">
            <a:alphaModFix/>
          </a:blip>
          <a:srcRect b="0" l="0" r="19361" t="0"/>
          <a:stretch/>
        </p:blipFill>
        <p:spPr>
          <a:xfrm>
            <a:off x="0" y="26475"/>
            <a:ext cx="3078601" cy="50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5"/>
          <p:cNvPicPr preferRelativeResize="0"/>
          <p:nvPr/>
        </p:nvPicPr>
        <p:blipFill rotWithShape="1">
          <a:blip r:embed="rId4">
            <a:alphaModFix/>
          </a:blip>
          <a:srcRect b="0" l="4140" r="9608" t="0"/>
          <a:stretch/>
        </p:blipFill>
        <p:spPr>
          <a:xfrm>
            <a:off x="5834327" y="26475"/>
            <a:ext cx="3292858" cy="509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5"/>
          <p:cNvPicPr preferRelativeResize="0"/>
          <p:nvPr/>
        </p:nvPicPr>
        <p:blipFill rotWithShape="1">
          <a:blip r:embed="rId5">
            <a:alphaModFix/>
          </a:blip>
          <a:srcRect b="0" l="23594" r="0" t="0"/>
          <a:stretch/>
        </p:blipFill>
        <p:spPr>
          <a:xfrm>
            <a:off x="3067612" y="26475"/>
            <a:ext cx="2918175" cy="509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25625"/>
            <a:ext cx="5989652" cy="449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89650" y="325625"/>
            <a:ext cx="3154350" cy="4492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37" title="IMG_134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6449" y="0"/>
            <a:ext cx="839755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7" title="IMG_132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4123776" cy="309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7"/>
          <p:cNvSpPr txBox="1"/>
          <p:nvPr/>
        </p:nvSpPr>
        <p:spPr>
          <a:xfrm>
            <a:off x="973900" y="4040225"/>
            <a:ext cx="2804700" cy="7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Jonathan Fortier, former board member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400" y="2361500"/>
            <a:ext cx="4174600" cy="278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8" title="Wardman Sector Welcome sign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4025" y="0"/>
            <a:ext cx="3232148" cy="236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8"/>
          <p:cNvSpPr txBox="1"/>
          <p:nvPr/>
        </p:nvSpPr>
        <p:spPr>
          <a:xfrm>
            <a:off x="2526400" y="151250"/>
            <a:ext cx="3387600" cy="14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Ouverture officielle 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Sentier Massawippi à Sainte-Catherine-de-Hatley 2017</a:t>
            </a:r>
            <a:endParaRPr b="1" sz="1900">
              <a:solidFill>
                <a:srgbClr val="38761D"/>
              </a:solidFill>
            </a:endParaRPr>
          </a:p>
        </p:txBody>
      </p:sp>
      <p:pic>
        <p:nvPicPr>
          <p:cNvPr id="223" name="Google Shape;223;p38"/>
          <p:cNvPicPr preferRelativeResize="0"/>
          <p:nvPr/>
        </p:nvPicPr>
        <p:blipFill rotWithShape="1">
          <a:blip r:embed="rId5">
            <a:alphaModFix/>
          </a:blip>
          <a:srcRect b="14705" l="0" r="0" t="0"/>
          <a:stretch/>
        </p:blipFill>
        <p:spPr>
          <a:xfrm>
            <a:off x="0" y="0"/>
            <a:ext cx="252640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2400" y="1667950"/>
            <a:ext cx="4609950" cy="307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Google Shape;229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91" y="0"/>
            <a:ext cx="343296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4050" y="269300"/>
            <a:ext cx="5457289" cy="3636798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9"/>
          <p:cNvSpPr txBox="1"/>
          <p:nvPr/>
        </p:nvSpPr>
        <p:spPr>
          <a:xfrm>
            <a:off x="3554050" y="4015550"/>
            <a:ext cx="5457300" cy="10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Paul Carignan &amp; Sylvia Bertolini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      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            Claudia Wardman &amp; her son Christopher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3175" y="304800"/>
            <a:ext cx="7260835" cy="48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" y="0"/>
            <a:ext cx="4198724" cy="27980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0"/>
          <p:cNvSpPr txBox="1"/>
          <p:nvPr/>
        </p:nvSpPr>
        <p:spPr>
          <a:xfrm>
            <a:off x="99475" y="2934875"/>
            <a:ext cx="16962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The official opening of the Massawippi  Trail 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2017</a:t>
            </a:r>
            <a:r>
              <a:rPr b="1" lang="en-CA" sz="1800">
                <a:solidFill>
                  <a:srgbClr val="38761D"/>
                </a:solidFill>
              </a:rPr>
              <a:t>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1"/>
          <p:cNvPicPr preferRelativeResize="0"/>
          <p:nvPr/>
        </p:nvPicPr>
        <p:blipFill rotWithShape="1">
          <a:blip r:embed="rId3">
            <a:alphaModFix/>
          </a:blip>
          <a:srcRect b="0" l="6498" r="0" t="5997"/>
          <a:stretch/>
        </p:blipFill>
        <p:spPr>
          <a:xfrm>
            <a:off x="5300446" y="0"/>
            <a:ext cx="383267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1"/>
          <p:cNvPicPr preferRelativeResize="0"/>
          <p:nvPr/>
        </p:nvPicPr>
        <p:blipFill rotWithShape="1">
          <a:blip r:embed="rId4">
            <a:alphaModFix/>
          </a:blip>
          <a:srcRect b="0" l="0" r="7433" t="8617"/>
          <a:stretch/>
        </p:blipFill>
        <p:spPr>
          <a:xfrm>
            <a:off x="0" y="5"/>
            <a:ext cx="5300449" cy="3923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78839" y="3174550"/>
            <a:ext cx="2626025" cy="196895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1"/>
          <p:cNvSpPr txBox="1"/>
          <p:nvPr/>
        </p:nvSpPr>
        <p:spPr>
          <a:xfrm>
            <a:off x="52350" y="4032350"/>
            <a:ext cx="3378900" cy="8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Balisage - Tagging</a:t>
            </a:r>
            <a:r>
              <a:rPr lang="en-CA" sz="1800">
                <a:solidFill>
                  <a:srgbClr val="38761D"/>
                </a:solidFill>
              </a:rPr>
              <a:t> </a:t>
            </a:r>
            <a:endParaRPr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rgbClr val="38761D"/>
                </a:solidFill>
              </a:rPr>
              <a:t>Jane Meagher &amp; Jonathan Fortier, former members of the board</a:t>
            </a:r>
            <a:endParaRPr sz="16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2" title="20220706_095159.jpg"/>
          <p:cNvPicPr preferRelativeResize="0"/>
          <p:nvPr/>
        </p:nvPicPr>
        <p:blipFill rotWithShape="1">
          <a:blip r:embed="rId3">
            <a:alphaModFix/>
          </a:blip>
          <a:srcRect b="1325" l="0" r="0" t="18828"/>
          <a:stretch/>
        </p:blipFill>
        <p:spPr>
          <a:xfrm>
            <a:off x="3868375" y="0"/>
            <a:ext cx="491997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2" title="2019, August 14_Normand Brière signing the Eberts Deed. 20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50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42"/>
          <p:cNvSpPr txBox="1"/>
          <p:nvPr/>
        </p:nvSpPr>
        <p:spPr>
          <a:xfrm>
            <a:off x="228275" y="3612275"/>
            <a:ext cx="3241200" cy="1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2019 signing the Eberts deed, Normand Brière, Trustee.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David Eberts and Mélanie Lelièvre in the background.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43" title="2018 Aug. 7 -Eberts, Lindsay Eberts signing MGH TW Paul Caron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300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43"/>
          <p:cNvSpPr txBox="1"/>
          <p:nvPr/>
        </p:nvSpPr>
        <p:spPr>
          <a:xfrm>
            <a:off x="-59125" y="1990325"/>
            <a:ext cx="1244100" cy="20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2019 Eberts signing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151 hectares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60" name="Google Shape;260;p43"/>
          <p:cNvSpPr txBox="1"/>
          <p:nvPr/>
        </p:nvSpPr>
        <p:spPr>
          <a:xfrm>
            <a:off x="7958731" y="830275"/>
            <a:ext cx="1244100" cy="38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45818E"/>
                </a:solidFill>
              </a:rPr>
              <a:t>David Eberts, Lindsay Eberts with Margot.</a:t>
            </a:r>
            <a:endParaRPr b="1" sz="2000">
              <a:solidFill>
                <a:srgbClr val="4581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581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45818E"/>
                </a:solidFill>
              </a:rPr>
              <a:t>Tom Wilcox</a:t>
            </a:r>
            <a:endParaRPr b="1" sz="2000">
              <a:solidFill>
                <a:srgbClr val="4581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45818E"/>
                </a:solidFill>
              </a:rPr>
              <a:t>and Paul Caron, Trustees</a:t>
            </a:r>
            <a:endParaRPr b="1" sz="2000">
              <a:solidFill>
                <a:srgbClr val="45818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44" title="2019, Dec 03_Giving a grant cheque to Blue Massawippi Denis Petitclerc and MGH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630607" cy="4838697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4"/>
          <p:cNvSpPr txBox="1"/>
          <p:nvPr/>
        </p:nvSpPr>
        <p:spPr>
          <a:xfrm>
            <a:off x="4963125" y="4010925"/>
            <a:ext cx="3967200" cy="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2019 Donation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Denis Peticlerc, Blue Massawippi</a:t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267" name="Google Shape;267;p44" title="FMF_logo_2inch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6497" y="56650"/>
            <a:ext cx="3029801" cy="3565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45" title="2019, June 5_Mayor Primeau, councillors Sylvie Cassar, Patrick Clowery, Mahicans and MGH 2019.jpg"/>
          <p:cNvPicPr preferRelativeResize="0"/>
          <p:nvPr/>
        </p:nvPicPr>
        <p:blipFill rotWithShape="1">
          <a:blip r:embed="rId3">
            <a:alphaModFix/>
          </a:blip>
          <a:srcRect b="3275" l="-1340" r="1340" t="10317"/>
          <a:stretch/>
        </p:blipFill>
        <p:spPr>
          <a:xfrm>
            <a:off x="428948" y="10375"/>
            <a:ext cx="460325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45"/>
          <p:cNvSpPr txBox="1"/>
          <p:nvPr/>
        </p:nvSpPr>
        <p:spPr>
          <a:xfrm>
            <a:off x="585600" y="123125"/>
            <a:ext cx="44466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chemeClr val="lt1"/>
                </a:solidFill>
              </a:rPr>
              <a:t>Parc </a:t>
            </a:r>
            <a:r>
              <a:rPr b="1" lang="en-CA" sz="2200">
                <a:solidFill>
                  <a:schemeClr val="lt1"/>
                </a:solidFill>
              </a:rPr>
              <a:t>Scowen  mai, 2020</a:t>
            </a:r>
            <a:endParaRPr b="1" sz="22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chemeClr val="lt1"/>
                </a:solidFill>
              </a:rPr>
              <a:t> Plantation de jeunes arbres</a:t>
            </a:r>
            <a:endParaRPr b="1" sz="2200">
              <a:solidFill>
                <a:schemeClr val="lt1"/>
              </a:solidFill>
            </a:endParaRPr>
          </a:p>
        </p:txBody>
      </p:sp>
      <p:pic>
        <p:nvPicPr>
          <p:cNvPr id="274" name="Google Shape;274;p45" title="pic 2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6209" y="0"/>
            <a:ext cx="362902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46" title="KIds planting 1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1432" y="0"/>
            <a:ext cx="5370518" cy="4281598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6"/>
          <p:cNvSpPr txBox="1"/>
          <p:nvPr/>
        </p:nvSpPr>
        <p:spPr>
          <a:xfrm>
            <a:off x="4079593" y="4281600"/>
            <a:ext cx="45591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Tree Planting -</a:t>
            </a:r>
            <a:r>
              <a:rPr b="1" lang="en-CA" sz="2200">
                <a:solidFill>
                  <a:srgbClr val="38761D"/>
                </a:solidFill>
              </a:rPr>
              <a:t> Scowen Park      May, 2020</a:t>
            </a:r>
            <a:endParaRPr b="1"/>
          </a:p>
        </p:txBody>
      </p:sp>
      <p:pic>
        <p:nvPicPr>
          <p:cNvPr id="281" name="Google Shape;281;p46" title="2019, June 05_Tom Wilcox &amp; Ann Mitchell at tree planting event at Scowen Park. 20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1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47" title="woman 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2475" y="412499"/>
            <a:ext cx="3101775" cy="43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1750" y="0"/>
            <a:ext cx="34682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7" title="KIds planting 2.jpg"/>
          <p:cNvPicPr preferRelativeResize="0"/>
          <p:nvPr/>
        </p:nvPicPr>
        <p:blipFill rotWithShape="1">
          <a:blip r:embed="rId5">
            <a:alphaModFix/>
          </a:blip>
          <a:srcRect b="18547" l="35150" r="-411" t="0"/>
          <a:stretch/>
        </p:blipFill>
        <p:spPr>
          <a:xfrm>
            <a:off x="5149400" y="319800"/>
            <a:ext cx="2706499" cy="450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7" title="Pat and (2).jpg"/>
          <p:cNvPicPr preferRelativeResize="0"/>
          <p:nvPr/>
        </p:nvPicPr>
        <p:blipFill rotWithShape="1">
          <a:blip r:embed="rId6">
            <a:alphaModFix/>
          </a:blip>
          <a:srcRect b="0" l="50055" r="0" t="0"/>
          <a:stretch/>
        </p:blipFill>
        <p:spPr>
          <a:xfrm>
            <a:off x="7218055" y="950"/>
            <a:ext cx="1925952" cy="514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8" title="20201111_1620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49" title="Margot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3680" y="12191"/>
            <a:ext cx="9144003" cy="435905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9"/>
          <p:cNvSpPr txBox="1"/>
          <p:nvPr/>
        </p:nvSpPr>
        <p:spPr>
          <a:xfrm>
            <a:off x="2053925" y="4501850"/>
            <a:ext cx="7076400" cy="46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100">
                <a:solidFill>
                  <a:srgbClr val="38761D"/>
                </a:solidFill>
              </a:rPr>
              <a:t>Sept 2020 Margot - How much do you want to protect?</a:t>
            </a:r>
            <a:endParaRPr b="1" sz="21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67" y="186025"/>
            <a:ext cx="6406733" cy="480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55700" y="186025"/>
            <a:ext cx="256583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494321">
            <a:off x="2658437" y="1458219"/>
            <a:ext cx="4168827" cy="3100162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50"/>
          <p:cNvSpPr txBox="1"/>
          <p:nvPr/>
        </p:nvSpPr>
        <p:spPr>
          <a:xfrm>
            <a:off x="151300" y="3050850"/>
            <a:ext cx="2521200" cy="16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Patterson Webster Glen Villa Open Garden Days - Benefitting the Foundation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345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51"/>
          <p:cNvSpPr txBox="1"/>
          <p:nvPr/>
        </p:nvSpPr>
        <p:spPr>
          <a:xfrm>
            <a:off x="6898200" y="385225"/>
            <a:ext cx="1874100" cy="12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Visite terrain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Mahicans et Margot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</p:txBody>
      </p:sp>
      <p:pic>
        <p:nvPicPr>
          <p:cNvPr id="315" name="Google Shape;315;p51" title="20210528_134901 Mahicans prop 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98188" y="1856325"/>
            <a:ext cx="1969874" cy="262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4825" y="455769"/>
            <a:ext cx="5749176" cy="4310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3" title="Beach from drone in sky - low res T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14647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3"/>
          <p:cNvSpPr txBox="1"/>
          <p:nvPr/>
        </p:nvSpPr>
        <p:spPr>
          <a:xfrm>
            <a:off x="7146468" y="218100"/>
            <a:ext cx="1984200" cy="49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La plage Ethan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Ethan`s Beach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8761D"/>
              </a:solidFill>
            </a:endParaRPr>
          </a:p>
        </p:txBody>
      </p:sp>
      <p:pic>
        <p:nvPicPr>
          <p:cNvPr id="328" name="Google Shape;328;p53" title="FMF_logo_2inch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15174" y="1394175"/>
            <a:ext cx="1846800" cy="217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4"/>
          <p:cNvSpPr txBox="1"/>
          <p:nvPr/>
        </p:nvSpPr>
        <p:spPr>
          <a:xfrm>
            <a:off x="152300" y="3878775"/>
            <a:ext cx="53820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Opening of Ethan`s Beach 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2021 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L'inauguration officielle </a:t>
            </a:r>
            <a:r>
              <a:rPr b="1" lang="en-CA" sz="2000">
                <a:solidFill>
                  <a:srgbClr val="38761D"/>
                </a:solidFill>
              </a:rPr>
              <a:t>de la plage Ethan</a:t>
            </a:r>
            <a:r>
              <a:rPr b="1" lang="en-CA" sz="2000">
                <a:solidFill>
                  <a:schemeClr val="lt1"/>
                </a:solidFill>
              </a:rPr>
              <a:t> </a:t>
            </a:r>
            <a:endParaRPr b="1" sz="2000">
              <a:solidFill>
                <a:schemeClr val="lt1"/>
              </a:solidFill>
            </a:endParaRPr>
          </a:p>
        </p:txBody>
      </p:sp>
      <p:pic>
        <p:nvPicPr>
          <p:cNvPr id="334" name="Google Shape;33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381985" cy="357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6785" y="152400"/>
            <a:ext cx="3304812" cy="2131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86785" y="2436468"/>
            <a:ext cx="3304817" cy="21946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55" title="Aug 21 2021 Ethan;s Beach Tom Wilcox Jane Meagher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7700" y="0"/>
            <a:ext cx="78375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55"/>
          <p:cNvSpPr txBox="1"/>
          <p:nvPr/>
        </p:nvSpPr>
        <p:spPr>
          <a:xfrm>
            <a:off x="752375" y="3886384"/>
            <a:ext cx="4809600" cy="10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Tom Wilcox &amp; Jane Meagher 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2021 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Ouverture officielle de la plage Ethan 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56" title="20210821_153316.jpg"/>
          <p:cNvPicPr preferRelativeResize="0"/>
          <p:nvPr/>
        </p:nvPicPr>
        <p:blipFill rotWithShape="1">
          <a:blip r:embed="rId3">
            <a:alphaModFix/>
          </a:blip>
          <a:srcRect b="17062" l="14009" r="19470" t="6392"/>
          <a:stretch/>
        </p:blipFill>
        <p:spPr>
          <a:xfrm>
            <a:off x="17413" y="567075"/>
            <a:ext cx="2938449" cy="4508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56" title="MGH PW Aug 21 2021 Ethan;s Beach.jpg"/>
          <p:cNvPicPr preferRelativeResize="0"/>
          <p:nvPr/>
        </p:nvPicPr>
        <p:blipFill rotWithShape="1">
          <a:blip r:embed="rId4">
            <a:alphaModFix/>
          </a:blip>
          <a:srcRect b="0" l="0" r="5312" t="0"/>
          <a:stretch/>
        </p:blipFill>
        <p:spPr>
          <a:xfrm>
            <a:off x="2697225" y="0"/>
            <a:ext cx="6446776" cy="450802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56"/>
          <p:cNvSpPr txBox="1"/>
          <p:nvPr/>
        </p:nvSpPr>
        <p:spPr>
          <a:xfrm>
            <a:off x="2913825" y="4580400"/>
            <a:ext cx="6272100" cy="49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Margot Graham Heyerhoff &amp; Patterson (Pat) Webster</a:t>
            </a:r>
            <a:endParaRPr b="1" sz="19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7"/>
          <p:cNvPicPr preferRelativeResize="0"/>
          <p:nvPr/>
        </p:nvPicPr>
        <p:blipFill rotWithShape="1">
          <a:blip r:embed="rId3">
            <a:alphaModFix/>
          </a:blip>
          <a:srcRect b="0" l="1865" r="0" t="0"/>
          <a:stretch/>
        </p:blipFill>
        <p:spPr>
          <a:xfrm>
            <a:off x="16799" y="0"/>
            <a:ext cx="7623352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7" title="20210821_15355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363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1017" y="0"/>
            <a:ext cx="7722985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68304">
            <a:off x="279529" y="1744025"/>
            <a:ext cx="3206519" cy="2462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59" title="20210830_15531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675"/>
            <a:ext cx="6857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59" title="20210831_172731 (1)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0879" y="2283176"/>
            <a:ext cx="3913124" cy="2860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59" title="20210831_181618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6624" y="152400"/>
            <a:ext cx="2235203" cy="1676402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59"/>
          <p:cNvSpPr txBox="1"/>
          <p:nvPr/>
        </p:nvSpPr>
        <p:spPr>
          <a:xfrm>
            <a:off x="6916325" y="152400"/>
            <a:ext cx="2149500" cy="20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Our 10th Anniversary Luncheon September 1, 2021 at the </a:t>
            </a:r>
            <a:endParaRPr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Gillygooly Gallery</a:t>
            </a:r>
            <a:endParaRPr sz="1800">
              <a:solidFill>
                <a:srgbClr val="38761D"/>
              </a:solidFill>
            </a:endParaRPr>
          </a:p>
        </p:txBody>
      </p:sp>
      <p:sp>
        <p:nvSpPr>
          <p:cNvPr id="370" name="Google Shape;370;p59"/>
          <p:cNvSpPr txBox="1"/>
          <p:nvPr/>
        </p:nvSpPr>
        <p:spPr>
          <a:xfrm>
            <a:off x="1980375" y="4368175"/>
            <a:ext cx="36936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Margot,her sister Susan and friend getting ready for the event.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60" title="2021MF46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5625" y="0"/>
            <a:ext cx="6598374" cy="4397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60" title="Concours AgroEnvironnem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1980">
            <a:off x="292484" y="2659835"/>
            <a:ext cx="3244379" cy="2262081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60"/>
          <p:cNvSpPr txBox="1"/>
          <p:nvPr/>
        </p:nvSpPr>
        <p:spPr>
          <a:xfrm>
            <a:off x="182600" y="60800"/>
            <a:ext cx="2290200" cy="24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rgbClr val="38761D"/>
                </a:solidFill>
              </a:rPr>
              <a:t>10e anniversaire - 2021</a:t>
            </a:r>
            <a:endParaRPr b="1" sz="15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rgbClr val="38761D"/>
                </a:solidFill>
              </a:rPr>
              <a:t>Concours offrant deux prix de</a:t>
            </a:r>
            <a:endParaRPr b="1" sz="15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rgbClr val="38761D"/>
                </a:solidFill>
              </a:rPr>
              <a:t>10 000 dollars à deux agriculteurs qui font preuve d'un engagement en faveur de l'environnement.</a:t>
            </a:r>
            <a:endParaRPr b="1" sz="15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</p:txBody>
      </p:sp>
      <p:sp>
        <p:nvSpPr>
          <p:cNvPr id="378" name="Google Shape;378;p60"/>
          <p:cNvSpPr txBox="1"/>
          <p:nvPr/>
        </p:nvSpPr>
        <p:spPr>
          <a:xfrm>
            <a:off x="3798925" y="4443625"/>
            <a:ext cx="5379300" cy="6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rgbClr val="38761D"/>
                </a:solidFill>
              </a:rPr>
              <a:t>Jean-Martin Fortier avec  les gagnants: Jane Gowman &amp; Alex Brand, Marilyn et Pascal Viens et Éric van Bochove.</a:t>
            </a:r>
            <a:endParaRPr sz="16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61"/>
          <p:cNvPicPr preferRelativeResize="0"/>
          <p:nvPr/>
        </p:nvPicPr>
        <p:blipFill rotWithShape="1">
          <a:blip r:embed="rId3">
            <a:alphaModFix/>
          </a:blip>
          <a:srcRect b="14918" l="0" r="0" t="4664"/>
          <a:stretch/>
        </p:blipFill>
        <p:spPr>
          <a:xfrm>
            <a:off x="100850" y="78650"/>
            <a:ext cx="4828550" cy="5022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61"/>
          <p:cNvPicPr preferRelativeResize="0"/>
          <p:nvPr/>
        </p:nvPicPr>
        <p:blipFill rotWithShape="1">
          <a:blip r:embed="rId4">
            <a:alphaModFix/>
          </a:blip>
          <a:srcRect b="9702" l="0" r="0" t="13180"/>
          <a:stretch/>
        </p:blipFill>
        <p:spPr>
          <a:xfrm>
            <a:off x="4227425" y="37834"/>
            <a:ext cx="4904174" cy="48921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" name="Google Shape;38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4932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62"/>
          <p:cNvSpPr txBox="1"/>
          <p:nvPr/>
        </p:nvSpPr>
        <p:spPr>
          <a:xfrm>
            <a:off x="6693027" y="636725"/>
            <a:ext cx="2382600" cy="38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The signage committee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L. to R.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Matthew Cleary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Tim Doherty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>
                <a:solidFill>
                  <a:srgbClr val="38761D"/>
                </a:solidFill>
              </a:rPr>
              <a:t>Margot Graham Heyerhoff</a:t>
            </a:r>
            <a:endParaRPr b="1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Mahicans Diamond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63" title="20210428_14010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125" y="80975"/>
            <a:ext cx="6642048" cy="4981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64772">
            <a:off x="5973580" y="412713"/>
            <a:ext cx="2876541" cy="2847076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63"/>
          <p:cNvSpPr txBox="1"/>
          <p:nvPr/>
        </p:nvSpPr>
        <p:spPr>
          <a:xfrm>
            <a:off x="7190850" y="3412250"/>
            <a:ext cx="1852800" cy="16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Reflet du Lac 5 mai 2021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Margot, Dany Jacques, Normand</a:t>
            </a:r>
            <a:endParaRPr b="1" sz="19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8418" y="0"/>
            <a:ext cx="685558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288425" cy="3055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4"/>
          <p:cNvPicPr preferRelativeResize="0"/>
          <p:nvPr/>
        </p:nvPicPr>
        <p:blipFill rotWithShape="1">
          <a:blip r:embed="rId5">
            <a:alphaModFix/>
          </a:blip>
          <a:srcRect b="3739" l="0" r="0" t="9304"/>
          <a:stretch/>
        </p:blipFill>
        <p:spPr>
          <a:xfrm>
            <a:off x="0" y="2599125"/>
            <a:ext cx="2288425" cy="2544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749" y="0"/>
            <a:ext cx="77152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Google Shape;414;p66" title="20230601_095422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4500" y="791125"/>
            <a:ext cx="3094099" cy="4125450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66"/>
          <p:cNvSpPr txBox="1"/>
          <p:nvPr/>
        </p:nvSpPr>
        <p:spPr>
          <a:xfrm>
            <a:off x="4034125" y="152400"/>
            <a:ext cx="4899900" cy="4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Début du programme d’éducation 2022</a:t>
            </a:r>
            <a:endParaRPr b="1" sz="2000">
              <a:solidFill>
                <a:srgbClr val="38761D"/>
              </a:solidFill>
            </a:endParaRPr>
          </a:p>
        </p:txBody>
      </p:sp>
      <p:pic>
        <p:nvPicPr>
          <p:cNvPr id="416" name="Google Shape;416;p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0"/>
            <a:ext cx="3857626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67" title="image(1)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67" title="20231011_092113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79102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67"/>
          <p:cNvSpPr txBox="1"/>
          <p:nvPr/>
        </p:nvSpPr>
        <p:spPr>
          <a:xfrm>
            <a:off x="7705300" y="1170225"/>
            <a:ext cx="1381500" cy="32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2200">
                <a:solidFill>
                  <a:srgbClr val="38761D"/>
                </a:solidFill>
              </a:rPr>
              <a:t>We protect what we love.</a:t>
            </a:r>
            <a:endParaRPr b="1" i="1" sz="22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9995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22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9995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en-CA" sz="2200">
                <a:solidFill>
                  <a:srgbClr val="38761D"/>
                </a:solidFill>
              </a:rPr>
              <a:t>We love what we know.</a:t>
            </a:r>
            <a:endParaRPr b="1" sz="1700">
              <a:solidFill>
                <a:srgbClr val="38761D"/>
              </a:solidFill>
              <a:highlight>
                <a:schemeClr val="accent6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68" title="20220531_1021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0"/>
            <a:ext cx="51435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68" title="20220524_130142.jpg"/>
          <p:cNvPicPr preferRelativeResize="0"/>
          <p:nvPr/>
        </p:nvPicPr>
        <p:blipFill rotWithShape="1">
          <a:blip r:embed="rId4">
            <a:alphaModFix/>
          </a:blip>
          <a:srcRect b="0" l="0" r="7450" t="0"/>
          <a:stretch/>
        </p:blipFill>
        <p:spPr>
          <a:xfrm>
            <a:off x="25426" y="15217"/>
            <a:ext cx="476047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69" title="20230928_10373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467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31" y="67235"/>
            <a:ext cx="4477476" cy="335929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70"/>
          <p:cNvSpPr txBox="1"/>
          <p:nvPr/>
        </p:nvSpPr>
        <p:spPr>
          <a:xfrm>
            <a:off x="151275" y="3504650"/>
            <a:ext cx="8832900" cy="153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Margot, Jane Meagher, Norman Jones                 Marie Claude Bibeau, Margot, </a:t>
            </a:r>
            <a:endParaRPr b="1" sz="1800">
              <a:solidFill>
                <a:srgbClr val="38761D"/>
              </a:solidFill>
            </a:endParaRPr>
          </a:p>
          <a:p>
            <a:pPr indent="457200" lvl="0" marL="5029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    Eric van Bochove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July 2021 </a:t>
            </a:r>
            <a:endParaRPr b="1" sz="22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38761D"/>
                </a:solidFill>
              </a:rPr>
              <a:t>Scowen Park, 10th anniversary picnic</a:t>
            </a:r>
            <a:endParaRPr b="1" sz="2200">
              <a:solidFill>
                <a:srgbClr val="38761D"/>
              </a:solidFill>
            </a:endParaRPr>
          </a:p>
        </p:txBody>
      </p:sp>
      <p:pic>
        <p:nvPicPr>
          <p:cNvPr id="441" name="Google Shape;441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98828" y="67235"/>
            <a:ext cx="4477476" cy="3361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71" title="20240815_12260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249848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71"/>
          <p:cNvSpPr txBox="1"/>
          <p:nvPr/>
        </p:nvSpPr>
        <p:spPr>
          <a:xfrm>
            <a:off x="7320900" y="748200"/>
            <a:ext cx="1714200" cy="394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Inauguration du Marais Norman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2023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Pat Webster and her friends &amp; family at the inauguration of 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Norman`s Marsh</a:t>
            </a:r>
            <a:endParaRPr b="1" sz="19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72" title="20240815_122048.jpg"/>
          <p:cNvPicPr preferRelativeResize="0"/>
          <p:nvPr/>
        </p:nvPicPr>
        <p:blipFill rotWithShape="1">
          <a:blip r:embed="rId3">
            <a:alphaModFix/>
          </a:blip>
          <a:srcRect b="8513" l="6640" r="3986" t="2535"/>
          <a:stretch/>
        </p:blipFill>
        <p:spPr>
          <a:xfrm>
            <a:off x="-32621" y="0"/>
            <a:ext cx="689061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3118" y="0"/>
            <a:ext cx="3063984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73" title="2024, Aug. Norman's Marsh-inaugura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712848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84375" y="551525"/>
            <a:ext cx="2459624" cy="3279498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73"/>
          <p:cNvSpPr txBox="1"/>
          <p:nvPr/>
        </p:nvSpPr>
        <p:spPr>
          <a:xfrm>
            <a:off x="3386975" y="4301675"/>
            <a:ext cx="4252800" cy="7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The Founders at Norman`s Marsh </a:t>
            </a:r>
            <a:endParaRPr b="1" sz="2000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chemeClr val="lt1"/>
                </a:solidFill>
              </a:rPr>
              <a:t> August 2023</a:t>
            </a:r>
            <a:endParaRPr b="1" sz="2000">
              <a:solidFill>
                <a:schemeClr val="lt1"/>
              </a:solidFill>
            </a:endParaRPr>
          </a:p>
        </p:txBody>
      </p:sp>
      <p:sp>
        <p:nvSpPr>
          <p:cNvPr id="461" name="Google Shape;461;p73"/>
          <p:cNvSpPr txBox="1"/>
          <p:nvPr/>
        </p:nvSpPr>
        <p:spPr>
          <a:xfrm>
            <a:off x="7797000" y="3831025"/>
            <a:ext cx="13470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Jonathan Elkas - dedication speech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6749" y="488575"/>
            <a:ext cx="5056450" cy="379649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74"/>
          <p:cNvSpPr txBox="1"/>
          <p:nvPr/>
        </p:nvSpPr>
        <p:spPr>
          <a:xfrm>
            <a:off x="4454350" y="4420800"/>
            <a:ext cx="4528800" cy="6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Barbara`s Way to Norman`s Marsh</a:t>
            </a:r>
            <a:endParaRPr b="1" sz="2000">
              <a:solidFill>
                <a:srgbClr val="38761D"/>
              </a:solidFill>
            </a:endParaRPr>
          </a:p>
        </p:txBody>
      </p:sp>
      <p:pic>
        <p:nvPicPr>
          <p:cNvPr id="468" name="Google Shape;468;p74"/>
          <p:cNvPicPr preferRelativeResize="0"/>
          <p:nvPr/>
        </p:nvPicPr>
        <p:blipFill rotWithShape="1">
          <a:blip r:embed="rId4">
            <a:alphaModFix/>
          </a:blip>
          <a:srcRect b="20658" l="20680" r="5355" t="7187"/>
          <a:stretch/>
        </p:blipFill>
        <p:spPr>
          <a:xfrm>
            <a:off x="278841" y="119350"/>
            <a:ext cx="3746885" cy="48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5"/>
          <p:cNvSpPr txBox="1"/>
          <p:nvPr/>
        </p:nvSpPr>
        <p:spPr>
          <a:xfrm>
            <a:off x="1075750" y="4402775"/>
            <a:ext cx="4126500" cy="5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Nadia Martel at</a:t>
            </a:r>
            <a:r>
              <a:rPr b="1" lang="en-CA" sz="2000">
                <a:solidFill>
                  <a:srgbClr val="38761D"/>
                </a:solidFill>
              </a:rPr>
              <a:t> Norman`s Marsh</a:t>
            </a:r>
            <a:endParaRPr b="1" sz="2000">
              <a:solidFill>
                <a:srgbClr val="38761D"/>
              </a:solidFill>
            </a:endParaRPr>
          </a:p>
        </p:txBody>
      </p:sp>
      <p:pic>
        <p:nvPicPr>
          <p:cNvPr id="474" name="Google Shape;474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571425" cy="411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725" y="152400"/>
            <a:ext cx="3630351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76" title="Take a hike Picture4.jpg"/>
          <p:cNvPicPr preferRelativeResize="0"/>
          <p:nvPr/>
        </p:nvPicPr>
        <p:blipFill rotWithShape="1">
          <a:blip r:embed="rId3">
            <a:alphaModFix/>
          </a:blip>
          <a:srcRect b="0" l="0" r="0" t="7604"/>
          <a:stretch/>
        </p:blipFill>
        <p:spPr>
          <a:xfrm>
            <a:off x="58450" y="-67175"/>
            <a:ext cx="914399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0500" y="1254200"/>
            <a:ext cx="5311949" cy="3822126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76"/>
          <p:cNvSpPr txBox="1"/>
          <p:nvPr/>
        </p:nvSpPr>
        <p:spPr>
          <a:xfrm>
            <a:off x="428800" y="2681000"/>
            <a:ext cx="3461700" cy="21432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2023 - Stanstead Est    </a:t>
            </a:r>
            <a:endParaRPr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signature de l’acte</a:t>
            </a:r>
            <a:endParaRPr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le Parc des Chutes-Burroughs</a:t>
            </a:r>
            <a:endParaRPr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rgbClr val="38761D"/>
                </a:solidFill>
              </a:rPr>
              <a:t>Claudine Tremblay D.G., Pamela Steen mairesse,  Margot Graham Heyerhoff, Hélène Hamel, Martin Primeau.</a:t>
            </a:r>
            <a:endParaRPr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175" y="152400"/>
            <a:ext cx="6453457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77"/>
          <p:cNvSpPr txBox="1"/>
          <p:nvPr/>
        </p:nvSpPr>
        <p:spPr>
          <a:xfrm>
            <a:off x="6698325" y="647150"/>
            <a:ext cx="2445600" cy="3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Les aménagistes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Nicolas Webster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Matthew Cleary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700">
                <a:solidFill>
                  <a:srgbClr val="38761D"/>
                </a:solidFill>
              </a:rPr>
              <a:t>Vincent Hamann-Benoit</a:t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Mahicans Diamond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Juan Carlos Robles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Dany Gagné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Tyler Carruthers</a:t>
            </a:r>
            <a:endParaRPr b="1" sz="19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Google Shape;493;p78" title="20240307_Group Photo copy 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09"/>
            <a:ext cx="7022848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78" title="20240307_Mayor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22861" y="2410720"/>
            <a:ext cx="2105126" cy="2735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78" title="20240307_Margot and Martin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9177" y="-9211"/>
            <a:ext cx="2118799" cy="2603049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78"/>
          <p:cNvSpPr txBox="1"/>
          <p:nvPr/>
        </p:nvSpPr>
        <p:spPr>
          <a:xfrm>
            <a:off x="281525" y="3783000"/>
            <a:ext cx="6474900" cy="106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Signature de la propriété Virgin Hill - 2024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Benoit Tremblay D.G., Marcella Davis Gerrish mairesse de North Hatley, Margot et Martin Primeau, fiduciaires.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" name="Google Shape;501;p79"/>
          <p:cNvPicPr preferRelativeResize="0"/>
          <p:nvPr/>
        </p:nvPicPr>
        <p:blipFill rotWithShape="1">
          <a:blip r:embed="rId3">
            <a:alphaModFix/>
          </a:blip>
          <a:srcRect b="0" l="2033" r="2062" t="2979"/>
          <a:stretch/>
        </p:blipFill>
        <p:spPr>
          <a:xfrm>
            <a:off x="2510882" y="235880"/>
            <a:ext cx="6627200" cy="46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79" title="20230530_101728 vertical crop.jpg"/>
          <p:cNvPicPr preferRelativeResize="0"/>
          <p:nvPr/>
        </p:nvPicPr>
        <p:blipFill rotWithShape="1">
          <a:blip r:embed="rId4">
            <a:alphaModFix/>
          </a:blip>
          <a:srcRect b="4338" l="24012" r="5176" t="12071"/>
          <a:stretch/>
        </p:blipFill>
        <p:spPr>
          <a:xfrm>
            <a:off x="0" y="612775"/>
            <a:ext cx="2541327" cy="4003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80" title="2024, June 15 Tom's Dream Trail`- Scowen Park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146"/>
            <a:ext cx="2843225" cy="511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80" title="Cutting 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3225" y="50800"/>
            <a:ext cx="6148377" cy="4098924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80"/>
          <p:cNvSpPr txBox="1"/>
          <p:nvPr/>
        </p:nvSpPr>
        <p:spPr>
          <a:xfrm>
            <a:off x="3970800" y="4357550"/>
            <a:ext cx="4954800" cy="6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2024 Dedication of Tom`s Dream Trail.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325" y="178175"/>
            <a:ext cx="4375475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66025" y="178175"/>
            <a:ext cx="3565235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p81"/>
          <p:cNvSpPr txBox="1"/>
          <p:nvPr/>
        </p:nvSpPr>
        <p:spPr>
          <a:xfrm>
            <a:off x="379475" y="4126575"/>
            <a:ext cx="43755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lt1"/>
                </a:solidFill>
              </a:rPr>
              <a:t>Pat Webster, Tom Wilcox, Margot Graham Heyerhoff, Jonathan Elkas </a:t>
            </a:r>
            <a:endParaRPr b="1"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82" title="2025, March 3 Sugar on Snow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197407" cy="483869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82"/>
          <p:cNvSpPr txBox="1"/>
          <p:nvPr/>
        </p:nvSpPr>
        <p:spPr>
          <a:xfrm>
            <a:off x="7103400" y="2223550"/>
            <a:ext cx="1586700" cy="19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Sugar</a:t>
            </a:r>
            <a:r>
              <a:rPr b="1" lang="en-CA" sz="1800">
                <a:solidFill>
                  <a:srgbClr val="38761D"/>
                </a:solidFill>
              </a:rPr>
              <a:t> on Snow, an annual event at the Mountain trail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83" title="2024, Dec 17 James McGregor Margot Normand Brière Notary 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8925" y="152400"/>
            <a:ext cx="5255076" cy="4059321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83"/>
          <p:cNvSpPr txBox="1"/>
          <p:nvPr/>
        </p:nvSpPr>
        <p:spPr>
          <a:xfrm>
            <a:off x="4133863" y="4247250"/>
            <a:ext cx="47652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James McGregor signing with Margot and Normand - December 2024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29" name="Google Shape;529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3584137" cy="4778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" name="Google Shape;53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30349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5149" y="152400"/>
            <a:ext cx="5056450" cy="3796496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84"/>
          <p:cNvSpPr txBox="1"/>
          <p:nvPr/>
        </p:nvSpPr>
        <p:spPr>
          <a:xfrm>
            <a:off x="3935075" y="4127500"/>
            <a:ext cx="5056500" cy="7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Mahicans et Margot planification aux Chutes-Burroughs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85" title="20250731_10255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49152" y="152400"/>
            <a:ext cx="363034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85"/>
          <p:cNvSpPr txBox="1"/>
          <p:nvPr/>
        </p:nvSpPr>
        <p:spPr>
          <a:xfrm>
            <a:off x="7479500" y="1460525"/>
            <a:ext cx="1664400" cy="21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Construction du sentier au Parc des Chutes-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Burroughs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86"/>
          <p:cNvPicPr preferRelativeResize="0"/>
          <p:nvPr/>
        </p:nvPicPr>
        <p:blipFill rotWithShape="1">
          <a:blip r:embed="rId3">
            <a:alphaModFix/>
          </a:blip>
          <a:srcRect b="0" l="0" r="5518" t="5393"/>
          <a:stretch/>
        </p:blipFill>
        <p:spPr>
          <a:xfrm>
            <a:off x="4705800" y="-3302"/>
            <a:ext cx="3857626" cy="5150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241" y="25"/>
            <a:ext cx="3857626" cy="514348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86"/>
          <p:cNvSpPr txBox="1"/>
          <p:nvPr/>
        </p:nvSpPr>
        <p:spPr>
          <a:xfrm>
            <a:off x="4705800" y="4056250"/>
            <a:ext cx="33549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Ouverture officielle du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Parc des Chutes-Burroughs</a:t>
            </a:r>
            <a:endParaRPr b="1" sz="18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Octobre 2025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900" y="159648"/>
            <a:ext cx="362666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889" y="152400"/>
            <a:ext cx="3466004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87"/>
          <p:cNvSpPr txBox="1"/>
          <p:nvPr/>
        </p:nvSpPr>
        <p:spPr>
          <a:xfrm>
            <a:off x="776100" y="4040225"/>
            <a:ext cx="1970700" cy="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Alan Capes, board member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88" title="20250127_185620.jpg"/>
          <p:cNvPicPr preferRelativeResize="0"/>
          <p:nvPr/>
        </p:nvPicPr>
        <p:blipFill rotWithShape="1">
          <a:blip r:embed="rId3">
            <a:alphaModFix/>
          </a:blip>
          <a:srcRect b="3215" l="3862" r="9730" t="7722"/>
          <a:stretch/>
        </p:blipFill>
        <p:spPr>
          <a:xfrm>
            <a:off x="3655090" y="152400"/>
            <a:ext cx="4749312" cy="3671601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88"/>
          <p:cNvSpPr txBox="1"/>
          <p:nvPr/>
        </p:nvSpPr>
        <p:spPr>
          <a:xfrm>
            <a:off x="3857065" y="3765171"/>
            <a:ext cx="3834300" cy="13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2025 Pat &amp; Margot </a:t>
            </a:r>
            <a:r>
              <a:rPr b="1" lang="en-CA" sz="2000">
                <a:solidFill>
                  <a:srgbClr val="38761D"/>
                </a:solidFill>
              </a:rPr>
              <a:t>receive</a:t>
            </a:r>
            <a:r>
              <a:rPr b="1" lang="en-CA" sz="2000">
                <a:solidFill>
                  <a:srgbClr val="38761D"/>
                </a:solidFill>
              </a:rPr>
              <a:t> the King Charles III medal, in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honor of their significant contributions to Canada.  </a:t>
            </a:r>
            <a:endParaRPr b="1" sz="2000">
              <a:solidFill>
                <a:srgbClr val="38761D"/>
              </a:solidFill>
            </a:endParaRPr>
          </a:p>
        </p:txBody>
      </p:sp>
      <p:pic>
        <p:nvPicPr>
          <p:cNvPr id="564" name="Google Shape;564;p88"/>
          <p:cNvPicPr preferRelativeResize="0"/>
          <p:nvPr/>
        </p:nvPicPr>
        <p:blipFill rotWithShape="1">
          <a:blip r:embed="rId4">
            <a:alphaModFix/>
          </a:blip>
          <a:srcRect b="0" l="8385" r="7092" t="0"/>
          <a:stretch/>
        </p:blipFill>
        <p:spPr>
          <a:xfrm>
            <a:off x="7725032" y="3010650"/>
            <a:ext cx="1280573" cy="2012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88" title="20250127_18554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075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88"/>
          <p:cNvSpPr txBox="1"/>
          <p:nvPr/>
        </p:nvSpPr>
        <p:spPr>
          <a:xfrm>
            <a:off x="135513" y="4378700"/>
            <a:ext cx="3679500" cy="4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600">
                <a:solidFill>
                  <a:schemeClr val="lt1"/>
                </a:solidFill>
              </a:rPr>
              <a:t>Andrew Webster, Patterson Webster, Margot Graham Heyerhoff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9"/>
          <p:cNvSpPr txBox="1"/>
          <p:nvPr/>
        </p:nvSpPr>
        <p:spPr>
          <a:xfrm>
            <a:off x="223550" y="3544299"/>
            <a:ext cx="8620800" cy="15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000">
                <a:solidFill>
                  <a:srgbClr val="38761D"/>
                </a:solidFill>
              </a:rPr>
              <a:t>Signature de la servitude de conservation avec Yvonne Bouchard et sa fille Manon Dubé, décembre 2025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500">
                <a:solidFill>
                  <a:srgbClr val="38761D"/>
                </a:solidFill>
              </a:rPr>
              <a:t>De gauche à droite</a:t>
            </a:r>
            <a:r>
              <a:rPr b="1" lang="en-CA" sz="1500">
                <a:solidFill>
                  <a:srgbClr val="38761D"/>
                </a:solidFill>
              </a:rPr>
              <a:t> </a:t>
            </a:r>
            <a:endParaRPr b="1" sz="15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900">
                <a:solidFill>
                  <a:srgbClr val="38761D"/>
                </a:solidFill>
              </a:rPr>
              <a:t>Philippe </a:t>
            </a:r>
            <a:r>
              <a:rPr lang="en-CA" sz="1900">
                <a:solidFill>
                  <a:srgbClr val="38761D"/>
                </a:solidFill>
              </a:rPr>
              <a:t>Di Pietrantonio, Corridor appalachien, Margot, fiduciaire, Yvonne, Manon, Normand Brière, fiducière.</a:t>
            </a:r>
            <a:endParaRPr b="1" sz="1900">
              <a:solidFill>
                <a:srgbClr val="38761D"/>
              </a:solidFill>
            </a:endParaRPr>
          </a:p>
        </p:txBody>
      </p:sp>
      <p:pic>
        <p:nvPicPr>
          <p:cNvPr id="572" name="Google Shape;57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450" y="68704"/>
            <a:ext cx="6900526" cy="34603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" name="Google Shape;577;p90"/>
          <p:cNvPicPr preferRelativeResize="0"/>
          <p:nvPr/>
        </p:nvPicPr>
        <p:blipFill rotWithShape="1">
          <a:blip r:embed="rId3">
            <a:alphaModFix/>
          </a:blip>
          <a:srcRect b="0" l="0" r="7927" t="0"/>
          <a:stretch/>
        </p:blipFill>
        <p:spPr>
          <a:xfrm>
            <a:off x="5463426" y="201750"/>
            <a:ext cx="3680577" cy="4581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8" name="Google Shape;578;p90" title="3 Welcome panels 2026 April 17_Page_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5300"/>
            <a:ext cx="6152402" cy="4614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91" title="2025, Dec 15 Richard Violette &amp;Margot, Normand Brière&amp; Michael Sudlow in back TNT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84136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91"/>
          <p:cNvSpPr txBox="1"/>
          <p:nvPr/>
        </p:nvSpPr>
        <p:spPr>
          <a:xfrm>
            <a:off x="6874800" y="1252300"/>
            <a:ext cx="2116500" cy="3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December 2025 Signing of the Tomifobia Trail Richard Violette, past president SNT, Normand Brière, Margot Graham Heyerhoff, </a:t>
            </a:r>
            <a:r>
              <a:rPr b="1" lang="en-CA" sz="1900">
                <a:solidFill>
                  <a:srgbClr val="38761D"/>
                </a:solidFill>
              </a:rPr>
              <a:t>Michael</a:t>
            </a:r>
            <a:r>
              <a:rPr b="1" lang="en-CA" sz="1900">
                <a:solidFill>
                  <a:srgbClr val="38761D"/>
                </a:solidFill>
              </a:rPr>
              <a:t> Sudlow, past vice president SNT</a:t>
            </a:r>
            <a:endParaRPr b="1" sz="1900">
              <a:solidFill>
                <a:srgbClr val="38761D"/>
              </a:solidFill>
            </a:endParaRPr>
          </a:p>
        </p:txBody>
      </p:sp>
      <p:pic>
        <p:nvPicPr>
          <p:cNvPr id="585" name="Google Shape;585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88921" y="152400"/>
            <a:ext cx="2901346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30349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5149" y="152400"/>
            <a:ext cx="5056450" cy="3796496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92"/>
          <p:cNvSpPr txBox="1"/>
          <p:nvPr/>
        </p:nvSpPr>
        <p:spPr>
          <a:xfrm>
            <a:off x="3861350" y="3988200"/>
            <a:ext cx="52827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700">
                <a:solidFill>
                  <a:srgbClr val="38761D"/>
                </a:solidFill>
              </a:rPr>
              <a:t>Richard Violette, président Sentiers Massawippi</a:t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700">
                <a:solidFill>
                  <a:srgbClr val="38761D"/>
                </a:solidFill>
              </a:rPr>
              <a:t>Fondateurs:</a:t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700">
                <a:solidFill>
                  <a:srgbClr val="38761D"/>
                </a:solidFill>
              </a:rPr>
              <a:t>George Foster, Ray Banham, Michael Sudlow</a:t>
            </a:r>
            <a:endParaRPr b="1" sz="17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93" title="DSC_472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7525" y="0"/>
            <a:ext cx="3326475" cy="266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93" title="DSC_4690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525" y="151275"/>
            <a:ext cx="5715000" cy="457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93" title="DSC_4761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17525" y="2482320"/>
            <a:ext cx="3326475" cy="2661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" name="Google Shape;604;p94" title="20221002_161128 Walking group resize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2425" y="0"/>
            <a:ext cx="3857626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94" title="20180812_101642 Joanne biking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5260575" cy="2959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94" title="IMG-20260102 Gabrielle Xcountry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69881" y="2184425"/>
            <a:ext cx="3945449" cy="2959076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94"/>
          <p:cNvSpPr txBox="1"/>
          <p:nvPr/>
        </p:nvSpPr>
        <p:spPr>
          <a:xfrm>
            <a:off x="48550" y="3072850"/>
            <a:ext cx="20793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Sentier Tomifobia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En vélo, pour la randonnée, en ski de fond avec vos amis.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95" title="20260421_15095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6850" y="0"/>
            <a:ext cx="3597151" cy="479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3" name="Google Shape;613;p95" title="20260421_151011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3597151" cy="4796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95" title="20260421_151743 (1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0326" y="2346650"/>
            <a:ext cx="3783327" cy="279685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95"/>
          <p:cNvSpPr txBox="1"/>
          <p:nvPr/>
        </p:nvSpPr>
        <p:spPr>
          <a:xfrm>
            <a:off x="3597150" y="151275"/>
            <a:ext cx="1949700" cy="20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2026</a:t>
            </a:r>
            <a:endParaRPr b="1" sz="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Signature de l’acte de donation de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Marie Christine Richard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96" title="20260507_15031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96" title="20260507_14535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6399" y="152400"/>
            <a:ext cx="2235203" cy="29802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96" title="20260507_14431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04718" y="2825450"/>
            <a:ext cx="1738548" cy="231804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96"/>
          <p:cNvSpPr txBox="1"/>
          <p:nvPr/>
        </p:nvSpPr>
        <p:spPr>
          <a:xfrm>
            <a:off x="395950" y="93575"/>
            <a:ext cx="60642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chemeClr val="lt1"/>
                </a:solidFill>
              </a:rPr>
              <a:t>Signing with Normand Brière, Brant Samson, Margot Graham Heyerhoff - Spring 2026</a:t>
            </a:r>
            <a:endParaRPr b="1"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97" title="20260408_Normand Brière Mahicans Diamond Tomifobia Trail insspection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6857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97"/>
          <p:cNvSpPr txBox="1"/>
          <p:nvPr/>
        </p:nvSpPr>
        <p:spPr>
          <a:xfrm>
            <a:off x="7009275" y="2735625"/>
            <a:ext cx="1887000" cy="21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Tomifobia Trail inspection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Mahicans Diamond and Normand Brière         Spring 2026</a:t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630" name="Google Shape;630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09276" y="152400"/>
            <a:ext cx="1886999" cy="251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98" title="20260530_084120 MGH last board meeting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"/>
            <a:ext cx="6807199" cy="510539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98"/>
          <p:cNvSpPr txBox="1"/>
          <p:nvPr/>
        </p:nvSpPr>
        <p:spPr>
          <a:xfrm>
            <a:off x="7103400" y="1006075"/>
            <a:ext cx="1614300" cy="26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200">
                <a:solidFill>
                  <a:srgbClr val="6AA84F"/>
                </a:solidFill>
              </a:rPr>
              <a:t>15 years of board meetings, always held at Margot`s house.</a:t>
            </a:r>
            <a:endParaRPr b="1" sz="2200"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" name="Google Shape;641;p99" title="20230208_102402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99" title="20230208_102613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28400" y="123263"/>
            <a:ext cx="3672726" cy="4896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99" title="20230207_141255.hei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7600" y="2571750"/>
            <a:ext cx="192880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99"/>
          <p:cNvSpPr txBox="1"/>
          <p:nvPr/>
        </p:nvSpPr>
        <p:spPr>
          <a:xfrm>
            <a:off x="3928826" y="211250"/>
            <a:ext cx="1323900" cy="22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The Nature Education program continues in the winter.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100" title="20210206_16202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733" y="152400"/>
            <a:ext cx="6534267" cy="490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0" name="Google Shape;650;p100" title="20250314_094919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4423" y="152400"/>
            <a:ext cx="4257172" cy="3192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100" title="20220329_094855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1601" y="1772101"/>
            <a:ext cx="2988349" cy="2988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10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0700" y="3252500"/>
            <a:ext cx="2700900" cy="1800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101" title="IMG_6254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8" name="Google Shape;658;p101" title="IMG_0858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827" y="152400"/>
            <a:ext cx="5057777" cy="3371028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101"/>
          <p:cNvSpPr txBox="1"/>
          <p:nvPr/>
        </p:nvSpPr>
        <p:spPr>
          <a:xfrm>
            <a:off x="4126313" y="3681125"/>
            <a:ext cx="4672800" cy="12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L’équipe </a:t>
            </a:r>
            <a:r>
              <a:rPr b="1" lang="en-CA" sz="1800">
                <a:solidFill>
                  <a:srgbClr val="38761D"/>
                </a:solidFill>
              </a:rPr>
              <a:t>des aménagistes</a:t>
            </a:r>
            <a:r>
              <a:rPr b="1" lang="en-CA" sz="1800">
                <a:solidFill>
                  <a:srgbClr val="38761D"/>
                </a:solidFill>
              </a:rPr>
              <a:t> 2025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Matthew Cleary, Dany Gagné, Mahicans Diamond, Juan Carlos Robles, Vincent Hamann Benoit.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Google Shape;664;p102" title="20240618_104644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02" title="20240618_10541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3827" y="152400"/>
            <a:ext cx="5057772" cy="379332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102"/>
          <p:cNvSpPr txBox="1"/>
          <p:nvPr/>
        </p:nvSpPr>
        <p:spPr>
          <a:xfrm>
            <a:off x="4227425" y="4210600"/>
            <a:ext cx="4588800" cy="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Études et recherches…les salamandres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" name="Google Shape;671;p103" title="Reflet du Lac LIM 5 février 20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839204" cy="4454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" name="Google Shape;676;p104" title="20250301_14454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104" title="20260308_140959 Taffy with kids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56399" y="152400"/>
            <a:ext cx="2235203" cy="29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104"/>
          <p:cNvSpPr txBox="1"/>
          <p:nvPr/>
        </p:nvSpPr>
        <p:spPr>
          <a:xfrm>
            <a:off x="6690000" y="3283950"/>
            <a:ext cx="2454000" cy="15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800">
                <a:solidFill>
                  <a:srgbClr val="38761D"/>
                </a:solidFill>
              </a:rPr>
              <a:t>Sugar on the Snow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800">
                <a:solidFill>
                  <a:srgbClr val="38761D"/>
                </a:solidFill>
              </a:rPr>
              <a:t>A community event held annually                 free of charge.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105" title="Massawippi FR (1) Bulletin Lim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5375"/>
            <a:ext cx="8839200" cy="31663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Google Shape;688;p106" title="Tim Doherty Lim Property 02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06"/>
          <p:cNvSpPr txBox="1"/>
          <p:nvPr/>
        </p:nvSpPr>
        <p:spPr>
          <a:xfrm>
            <a:off x="4169600" y="4276100"/>
            <a:ext cx="4489200" cy="6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CA" sz="2100">
                <a:solidFill>
                  <a:schemeClr val="lt1"/>
                </a:solidFill>
              </a:rPr>
              <a:t>Once it is gone, it is gone forever!</a:t>
            </a:r>
            <a:r>
              <a:rPr lang="en-CA">
                <a:solidFill>
                  <a:schemeClr val="lt1"/>
                </a:solidFill>
              </a:rPr>
              <a:t> </a:t>
            </a:r>
            <a:endParaRPr sz="21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" name="Google Shape;694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110" y="0"/>
            <a:ext cx="8747315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" name="Google Shape;699;p108" title="The Record 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150" y="152400"/>
            <a:ext cx="3588805" cy="48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108" title="20220521_095040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650" y="152400"/>
            <a:ext cx="4838702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109" title="20240801_09321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109"/>
          <p:cNvSpPr txBox="1"/>
          <p:nvPr/>
        </p:nvSpPr>
        <p:spPr>
          <a:xfrm>
            <a:off x="6667500" y="656175"/>
            <a:ext cx="2317800" cy="29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The trail team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L. to  R. 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Tyler Carruthers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Juan Carlos Robles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Mahicans Diamond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Matthew Cleary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Dany Gagné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 2024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" name="Google Shape;711;p110"/>
          <p:cNvPicPr preferRelativeResize="0"/>
          <p:nvPr/>
        </p:nvPicPr>
        <p:blipFill rotWithShape="1">
          <a:blip r:embed="rId3">
            <a:alphaModFix/>
          </a:blip>
          <a:srcRect b="0" l="8597" r="4650" t="0"/>
          <a:stretch/>
        </p:blipFill>
        <p:spPr>
          <a:xfrm>
            <a:off x="-12" y="32742"/>
            <a:ext cx="5907261" cy="510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110"/>
          <p:cNvPicPr preferRelativeResize="0"/>
          <p:nvPr/>
        </p:nvPicPr>
        <p:blipFill rotWithShape="1">
          <a:blip r:embed="rId4">
            <a:alphaModFix/>
          </a:blip>
          <a:srcRect b="0" l="17878" r="0" t="13405"/>
          <a:stretch/>
        </p:blipFill>
        <p:spPr>
          <a:xfrm>
            <a:off x="5694400" y="38125"/>
            <a:ext cx="3625975" cy="5105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111" title="20240920_14410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111"/>
          <p:cNvSpPr txBox="1"/>
          <p:nvPr/>
        </p:nvSpPr>
        <p:spPr>
          <a:xfrm>
            <a:off x="6858000" y="1259425"/>
            <a:ext cx="2085000" cy="28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Jessica Adams &amp;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Anne Lavoie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Education team enjoying the new shelter at Scowen park.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112" title="IMG_2736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897" y="-14175"/>
            <a:ext cx="398821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112"/>
          <p:cNvSpPr txBox="1"/>
          <p:nvPr/>
        </p:nvSpPr>
        <p:spPr>
          <a:xfrm>
            <a:off x="7779550" y="1731075"/>
            <a:ext cx="1272000" cy="27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2026 Mélanie Lelièvre joins the team officially as the Executive Director</a:t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725" name="Google Shape;725;p112"/>
          <p:cNvPicPr preferRelativeResize="0"/>
          <p:nvPr/>
        </p:nvPicPr>
        <p:blipFill rotWithShape="1">
          <a:blip r:embed="rId4">
            <a:alphaModFix/>
          </a:blip>
          <a:srcRect b="0" l="7834" r="0" t="5123"/>
          <a:stretch/>
        </p:blipFill>
        <p:spPr>
          <a:xfrm>
            <a:off x="3956463" y="-13680"/>
            <a:ext cx="374886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113" title="20260512_08351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2400" y="152400"/>
            <a:ext cx="6451599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113" title="20260512_083305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2400"/>
            <a:ext cx="3392762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113"/>
          <p:cNvSpPr txBox="1"/>
          <p:nvPr/>
        </p:nvSpPr>
        <p:spPr>
          <a:xfrm>
            <a:off x="1346733" y="1985725"/>
            <a:ext cx="2122800" cy="29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chemeClr val="lt1"/>
                </a:solidFill>
              </a:rPr>
              <a:t>Éric van Bochove souhaite la bienvenue aux participants. Sujet : Comment entretenir correctement les fossés, proposé aux municipalités régionales.</a:t>
            </a:r>
            <a:endParaRPr b="1"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14"/>
          <p:cNvSpPr txBox="1"/>
          <p:nvPr/>
        </p:nvSpPr>
        <p:spPr>
          <a:xfrm>
            <a:off x="6891625" y="688900"/>
            <a:ext cx="2160000" cy="41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Rencontre Québec-Vermont : Une vision commune pour la connectivité écologique des Montagnes Vertes</a:t>
            </a:r>
            <a:endParaRPr b="1" sz="1900">
              <a:solidFill>
                <a:srgbClr val="38761D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lnSpc>
                <a:spcPct val="115833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38761D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  <a:p>
            <a:pPr indent="0" lvl="0" marL="0" rtl="0" algn="ctr">
              <a:lnSpc>
                <a:spcPct val="115833"/>
              </a:lnSpc>
              <a:spcBef>
                <a:spcPts val="1400"/>
              </a:spcBef>
              <a:spcAft>
                <a:spcPts val="1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900">
                <a:solidFill>
                  <a:srgbClr val="38761D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Juin 2026</a:t>
            </a:r>
            <a:endParaRPr b="1" sz="1900">
              <a:solidFill>
                <a:srgbClr val="38761D"/>
              </a:solidFill>
              <a:latin typeface="Quattrocento Sans"/>
              <a:ea typeface="Quattrocento Sans"/>
              <a:cs typeface="Quattrocento Sans"/>
              <a:sym typeface="Quattrocento Sans"/>
            </a:endParaRPr>
          </a:p>
        </p:txBody>
      </p:sp>
      <p:pic>
        <p:nvPicPr>
          <p:cNvPr id="738" name="Google Shape;73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50" y="470525"/>
            <a:ext cx="6737372" cy="41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" name="Google Shape;743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6199584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115"/>
          <p:cNvSpPr txBox="1"/>
          <p:nvPr/>
        </p:nvSpPr>
        <p:spPr>
          <a:xfrm>
            <a:off x="6471400" y="159675"/>
            <a:ext cx="260550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AGA 2026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Le conseil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Robert Hall, Éric van Bochove, Alan Capes, Nadia Martel, Jonathan Elkas, Claude Séguin, Dominique Voyer, Caroline Jamet, Mélanie Lelièvre, Charlotte Bastien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Absent de la photo :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Normand Brière et Julie Anne Lafleur</a:t>
            </a:r>
            <a:endParaRPr b="1" sz="1800">
              <a:solidFill>
                <a:srgbClr val="38761D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116"/>
          <p:cNvSpPr txBox="1"/>
          <p:nvPr/>
        </p:nvSpPr>
        <p:spPr>
          <a:xfrm>
            <a:off x="6121400" y="562925"/>
            <a:ext cx="2605500" cy="178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AGM 2026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1800">
                <a:solidFill>
                  <a:srgbClr val="38761D"/>
                </a:solidFill>
              </a:rPr>
              <a:t>Our last founder retires from the Massawippi Foundation board.</a:t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750" name="Google Shape;750;p116" title="FMF AGM 2026-20260620-23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500"/>
            <a:ext cx="590551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7650" y="2571757"/>
            <a:ext cx="5696350" cy="2553525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116"/>
          <p:cNvSpPr txBox="1"/>
          <p:nvPr/>
        </p:nvSpPr>
        <p:spPr>
          <a:xfrm>
            <a:off x="1377075" y="3720275"/>
            <a:ext cx="2008800" cy="126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chemeClr val="lt1"/>
                </a:solidFill>
              </a:rPr>
              <a:t>Claude Séguin</a:t>
            </a:r>
            <a:endParaRPr b="1"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chemeClr val="lt1"/>
                </a:solidFill>
              </a:rPr>
              <a:t>Mélanie Lelièvre</a:t>
            </a:r>
            <a:endParaRPr b="1"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1500">
                <a:solidFill>
                  <a:schemeClr val="lt1"/>
                </a:solidFill>
              </a:rPr>
              <a:t>Margot Graham Heyerhoff</a:t>
            </a:r>
            <a:endParaRPr b="1" sz="15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500">
              <a:solidFill>
                <a:srgbClr val="38761D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7"/>
          <p:cNvSpPr txBox="1"/>
          <p:nvPr/>
        </p:nvSpPr>
        <p:spPr>
          <a:xfrm>
            <a:off x="0" y="98800"/>
            <a:ext cx="9144000" cy="8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000">
                <a:solidFill>
                  <a:srgbClr val="38761D"/>
                </a:solidFill>
              </a:rPr>
              <a:t>Nous célébrons des centaines d'autres merveilleux souvenirs d'activités et de moments privilégiés.</a:t>
            </a:r>
            <a:endParaRPr b="1" sz="20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38761D"/>
              </a:solidFill>
            </a:endParaRPr>
          </a:p>
        </p:txBody>
      </p:sp>
      <p:pic>
        <p:nvPicPr>
          <p:cNvPr id="758" name="Google Shape;758;p117" title="20260730_16134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84057">
            <a:off x="508471" y="849698"/>
            <a:ext cx="2499634" cy="3332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117" title="20240424_131958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57752" y="890150"/>
            <a:ext cx="3028424" cy="227131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117" title="_DSC6607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41028" y="2503278"/>
            <a:ext cx="3769748" cy="2501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1" name="Google Shape;761;p117" title="20240424_140106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6175" y="1438175"/>
            <a:ext cx="2418601" cy="3224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18"/>
          <p:cNvSpPr txBox="1"/>
          <p:nvPr/>
        </p:nvSpPr>
        <p:spPr>
          <a:xfrm>
            <a:off x="0" y="68350"/>
            <a:ext cx="9144000" cy="9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CA" sz="1900">
                <a:solidFill>
                  <a:srgbClr val="38761D"/>
                </a:solidFill>
              </a:rPr>
              <a:t>Celebrating</a:t>
            </a:r>
            <a:r>
              <a:rPr b="1" lang="en-CA" sz="1900">
                <a:solidFill>
                  <a:srgbClr val="38761D"/>
                </a:solidFill>
              </a:rPr>
              <a:t> hundreds more wonderful memories of activities and special moments.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38761D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38761D"/>
              </a:solidFill>
            </a:endParaRPr>
          </a:p>
        </p:txBody>
      </p:sp>
      <p:pic>
        <p:nvPicPr>
          <p:cNvPr id="767" name="Google Shape;767;p118" title="20251016_16551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5650" y="525400"/>
            <a:ext cx="3398349" cy="2548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118" title="20220625_102700.jpg"/>
          <p:cNvPicPr preferRelativeResize="0"/>
          <p:nvPr/>
        </p:nvPicPr>
        <p:blipFill rotWithShape="1">
          <a:blip r:embed="rId4">
            <a:alphaModFix/>
          </a:blip>
          <a:srcRect b="14537" l="12618" r="0" t="0"/>
          <a:stretch/>
        </p:blipFill>
        <p:spPr>
          <a:xfrm>
            <a:off x="35425" y="525400"/>
            <a:ext cx="2994673" cy="2928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118" title="20250717_17284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0525" y="928625"/>
            <a:ext cx="2892925" cy="385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118" title="20250603_162905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882927">
            <a:off x="5809854" y="2611775"/>
            <a:ext cx="2927841" cy="219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118" title="_DSC4808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9750" y="3096750"/>
            <a:ext cx="3080394" cy="2046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C9831">
            <a:alpha val="26880"/>
          </a:srgbClr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022" y="0"/>
            <a:ext cx="6859967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721" y="118787"/>
            <a:ext cx="1734925" cy="1734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7956" y="3275169"/>
            <a:ext cx="1734925" cy="173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20"/>
          <p:cNvSpPr txBox="1"/>
          <p:nvPr/>
        </p:nvSpPr>
        <p:spPr>
          <a:xfrm>
            <a:off x="294600" y="272700"/>
            <a:ext cx="654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200">
                <a:solidFill>
                  <a:schemeClr val="lt1"/>
                </a:solidFill>
              </a:rPr>
              <a:t>Fondation Massawippi Foundation 2011-2026</a:t>
            </a:r>
            <a:endParaRPr sz="2200">
              <a:solidFill>
                <a:schemeClr val="lt1"/>
              </a:solidFill>
            </a:endParaRPr>
          </a:p>
        </p:txBody>
      </p:sp>
      <p:sp>
        <p:nvSpPr>
          <p:cNvPr id="784" name="Google Shape;784;p120"/>
          <p:cNvSpPr txBox="1"/>
          <p:nvPr/>
        </p:nvSpPr>
        <p:spPr>
          <a:xfrm>
            <a:off x="7082775" y="2782175"/>
            <a:ext cx="1637700" cy="12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1800">
                <a:solidFill>
                  <a:schemeClr val="lt1"/>
                </a:solidFill>
              </a:rPr>
              <a:t>Picture out </a:t>
            </a:r>
            <a:r>
              <a:rPr lang="en-CA" sz="1800">
                <a:solidFill>
                  <a:schemeClr val="lt1"/>
                </a:solidFill>
              </a:rPr>
              <a:t>of focus</a:t>
            </a:r>
            <a:r>
              <a:rPr lang="en-CA" sz="1800">
                <a:solidFill>
                  <a:schemeClr val="lt1"/>
                </a:solidFill>
              </a:rPr>
              <a:t>. 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785" name="Google Shape;785;p120"/>
          <p:cNvPicPr preferRelativeResize="0"/>
          <p:nvPr/>
        </p:nvPicPr>
        <p:blipFill rotWithShape="1">
          <a:blip r:embed="rId3">
            <a:alphaModFix/>
          </a:blip>
          <a:srcRect b="0" l="1672" r="0" t="0"/>
          <a:stretch/>
        </p:blipFill>
        <p:spPr>
          <a:xfrm>
            <a:off x="1635875" y="0"/>
            <a:ext cx="7508127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6" name="Google Shape;786;p120" title="FMF_logo_2inch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28" y="366525"/>
            <a:ext cx="1555676" cy="1830467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120"/>
          <p:cNvSpPr txBox="1"/>
          <p:nvPr/>
        </p:nvSpPr>
        <p:spPr>
          <a:xfrm>
            <a:off x="1734800" y="4027475"/>
            <a:ext cx="74094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lt1"/>
                </a:solidFill>
              </a:rPr>
              <a:t>A green and flourishing Massawippi Valley 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CA" sz="2400">
                <a:solidFill>
                  <a:schemeClr val="lt1"/>
                </a:solidFill>
              </a:rPr>
              <a:t>for all and forever.</a:t>
            </a:r>
            <a:endParaRPr b="1" sz="2400">
              <a:solidFill>
                <a:schemeClr val="lt1"/>
              </a:solidFill>
            </a:endParaRPr>
          </a:p>
        </p:txBody>
      </p:sp>
      <p:pic>
        <p:nvPicPr>
          <p:cNvPr id="788" name="Google Shape;788;p120" title="MCT_logo_2inch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35" y="2331458"/>
            <a:ext cx="1555676" cy="183049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120"/>
          <p:cNvSpPr txBox="1"/>
          <p:nvPr/>
        </p:nvSpPr>
        <p:spPr>
          <a:xfrm>
            <a:off x="2160875" y="85350"/>
            <a:ext cx="6666000" cy="89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CA" sz="2400">
                <a:solidFill>
                  <a:schemeClr val="lt1"/>
                </a:solidFill>
              </a:rPr>
              <a:t>Une vallée de Massawippi verte et florissante pour tous et pour toujours.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