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2" r:id="rId1"/>
  </p:sldMasterIdLst>
  <p:notesMasterIdLst>
    <p:notesMasterId r:id="rId4"/>
  </p:notesMasterIdLst>
  <p:sldIdLst>
    <p:sldId id="257" r:id="rId2"/>
    <p:sldId id="258" r:id="rId3"/>
  </p:sldIdLst>
  <p:sldSz cx="7772400" cy="10058400"/>
  <p:notesSz cx="6858000" cy="9144000"/>
  <p:embeddedFontLst>
    <p:embeddedFont>
      <p:font typeface="Archivo Black" panose="020B0604020202020204" charset="0"/>
      <p:regular r:id="rId5"/>
    </p:embeddedFont>
    <p:embeddedFont>
      <p:font typeface="Nunito" panose="020B0604020202020204" charset="0"/>
      <p:regular r:id="rId6"/>
      <p:bold r:id="rId7"/>
      <p:italic r:id="rId8"/>
      <p:boldItalic r:id="rId9"/>
    </p:embeddedFont>
    <p:embeddedFont>
      <p:font typeface="Helvetica Neue"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448">
          <p15:clr>
            <a:srgbClr val="747775"/>
          </p15:clr>
        </p15:guide>
        <p15:guide id="2" pos="2376">
          <p15:clr>
            <a:srgbClr val="747775"/>
          </p15:clr>
        </p15:guide>
        <p15:guide id="3" pos="2520">
          <p15:clr>
            <a:srgbClr val="747775"/>
          </p15:clr>
        </p15:guide>
        <p15:guide id="4" pos="17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1106D5E-FCAD-40A9-9EFA-DF738F1ACD26}">
  <a:tblStyle styleId="{F1106D5E-FCAD-40A9-9EFA-DF738F1ACD2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004" y="36"/>
      </p:cViewPr>
      <p:guideLst>
        <p:guide pos="2448"/>
        <p:guide pos="2376"/>
        <p:guide pos="2520"/>
        <p:guide pos="171"/>
        <p:guide orient="horz"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font" Target="fonts/font9.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font" Target="fonts/font8.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viewProps" Target="viewProps.xml"/><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51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unsplash.com/photos/zFSo6bnZJTw"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unsplash.com/" TargetMode="External"/><Relationship Id="rId4" Type="http://schemas.openxmlformats.org/officeDocument/2006/relationships/hyperlink" Target="https://unsplash.com/@neonbrand"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1f1ddd59e78_0_32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 name="Google Shape;51;g1f1ddd59e78_0_3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CA">
                <a:solidFill>
                  <a:schemeClr val="dk1"/>
                </a:solidFill>
              </a:rPr>
              <a:t>Source de l’image :</a:t>
            </a:r>
            <a:endParaRPr>
              <a:solidFill>
                <a:schemeClr val="dk1"/>
              </a:solidFill>
            </a:endParaRPr>
          </a:p>
          <a:p>
            <a:pPr marL="0" lvl="0" indent="0" algn="l" rtl="0">
              <a:spcBef>
                <a:spcPts val="0"/>
              </a:spcBef>
              <a:spcAft>
                <a:spcPts val="0"/>
              </a:spcAft>
              <a:buNone/>
            </a:pPr>
            <a:r>
              <a:rPr lang="fr-CA" u="sng">
                <a:solidFill>
                  <a:schemeClr val="hlink"/>
                </a:solidFill>
                <a:hlinkClick r:id="rId3"/>
              </a:rPr>
              <a:t>Man and woman sitting on chairs</a:t>
            </a:r>
            <a:r>
              <a:rPr lang="fr-CA">
                <a:solidFill>
                  <a:schemeClr val="dk1"/>
                </a:solidFill>
              </a:rPr>
              <a:t> par </a:t>
            </a:r>
            <a:r>
              <a:rPr lang="fr-CA" u="sng">
                <a:solidFill>
                  <a:schemeClr val="hlink"/>
                </a:solidFill>
                <a:hlinkClick r:id="rId4"/>
              </a:rPr>
              <a:t>Kenny Eliason</a:t>
            </a:r>
            <a:r>
              <a:rPr lang="fr-CA">
                <a:solidFill>
                  <a:schemeClr val="dk1"/>
                </a:solidFill>
              </a:rPr>
              <a:t> sur </a:t>
            </a:r>
            <a:r>
              <a:rPr lang="fr-CA" u="sng">
                <a:solidFill>
                  <a:schemeClr val="hlink"/>
                </a:solidFill>
                <a:hlinkClick r:id="rId5"/>
              </a:rPr>
              <a:t>Unsplash</a:t>
            </a:r>
            <a:endParaRPr sz="1000">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f1d40175d7_0_21: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f1d40175d7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5. Info slide New">
  <p:cSld name="CUSTOM_4_1_4_1">
    <p:spTree>
      <p:nvGrpSpPr>
        <p:cNvPr id="1" name="Shape 8"/>
        <p:cNvGrpSpPr/>
        <p:nvPr/>
      </p:nvGrpSpPr>
      <p:grpSpPr>
        <a:xfrm>
          <a:off x="0" y="0"/>
          <a:ext cx="0" cy="0"/>
          <a:chOff x="0" y="0"/>
          <a:chExt cx="0" cy="0"/>
        </a:xfrm>
      </p:grpSpPr>
      <p:sp>
        <p:nvSpPr>
          <p:cNvPr id="9" name="Google Shape;9;p2"/>
          <p:cNvSpPr txBox="1">
            <a:spLocks noGrp="1"/>
          </p:cNvSpPr>
          <p:nvPr>
            <p:ph type="title"/>
          </p:nvPr>
        </p:nvSpPr>
        <p:spPr>
          <a:xfrm>
            <a:off x="182875" y="878400"/>
            <a:ext cx="2072400" cy="437100"/>
          </a:xfrm>
          <a:prstGeom prst="rect">
            <a:avLst/>
          </a:prstGeom>
          <a:noFill/>
          <a:ln>
            <a:noFill/>
          </a:ln>
        </p:spPr>
        <p:txBody>
          <a:bodyPr spcFirstLastPara="1" wrap="square" lIns="91425" tIns="72000" rIns="91425" bIns="91425" anchor="ctr" anchorCtr="0">
            <a:noAutofit/>
          </a:bodyPr>
          <a:lstStyle>
            <a:lvl1pPr lvl="0" rtl="0">
              <a:spcBef>
                <a:spcPts val="0"/>
              </a:spcBef>
              <a:spcAft>
                <a:spcPts val="0"/>
              </a:spcAft>
              <a:buClr>
                <a:schemeClr val="lt1"/>
              </a:buClr>
              <a:buSzPts val="1600"/>
              <a:buFont typeface="Nunito"/>
              <a:buNone/>
              <a:defRPr sz="1600">
                <a:solidFill>
                  <a:schemeClr val="lt1"/>
                </a:solidFill>
                <a:latin typeface="Nunito"/>
                <a:ea typeface="Nunito"/>
                <a:cs typeface="Nunito"/>
                <a:sym typeface="Nunito"/>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0" name="Google Shape;10;p2"/>
          <p:cNvSpPr txBox="1">
            <a:spLocks noGrp="1"/>
          </p:cNvSpPr>
          <p:nvPr>
            <p:ph type="sldNum" idx="12"/>
          </p:nvPr>
        </p:nvSpPr>
        <p:spPr>
          <a:xfrm>
            <a:off x="7393875" y="9697225"/>
            <a:ext cx="378600" cy="378300"/>
          </a:xfrm>
          <a:prstGeom prst="rect">
            <a:avLst/>
          </a:prstGeom>
          <a:noFill/>
        </p:spPr>
        <p:txBody>
          <a:bodyPr spcFirstLastPara="1" wrap="square" lIns="91425" tIns="91425" rIns="91425" bIns="91425" anchor="ctr" anchorCtr="0">
            <a:normAutofit/>
          </a:bodyPr>
          <a:lstStyle>
            <a:lvl1pPr lvl="0" algn="ctr" rtl="0">
              <a:lnSpc>
                <a:spcPct val="80000"/>
              </a:lnSpc>
              <a:buNone/>
              <a:defRPr sz="1300" b="1">
                <a:solidFill>
                  <a:schemeClr val="dk1"/>
                </a:solidFill>
                <a:highlight>
                  <a:schemeClr val="lt1"/>
                </a:highlight>
                <a:latin typeface="Nunito"/>
                <a:ea typeface="Nunito"/>
                <a:cs typeface="Nunito"/>
                <a:sym typeface="Nunito"/>
              </a:defRPr>
            </a:lvl1pPr>
            <a:lvl2pPr lvl="1" algn="ctr" rtl="0">
              <a:lnSpc>
                <a:spcPct val="80000"/>
              </a:lnSpc>
              <a:buNone/>
              <a:defRPr sz="1300" b="1">
                <a:solidFill>
                  <a:schemeClr val="dk1"/>
                </a:solidFill>
                <a:highlight>
                  <a:schemeClr val="lt1"/>
                </a:highlight>
                <a:latin typeface="Nunito"/>
                <a:ea typeface="Nunito"/>
                <a:cs typeface="Nunito"/>
                <a:sym typeface="Nunito"/>
              </a:defRPr>
            </a:lvl2pPr>
            <a:lvl3pPr lvl="2" algn="ctr" rtl="0">
              <a:lnSpc>
                <a:spcPct val="80000"/>
              </a:lnSpc>
              <a:buNone/>
              <a:defRPr sz="1300" b="1">
                <a:solidFill>
                  <a:schemeClr val="dk1"/>
                </a:solidFill>
                <a:highlight>
                  <a:schemeClr val="lt1"/>
                </a:highlight>
                <a:latin typeface="Nunito"/>
                <a:ea typeface="Nunito"/>
                <a:cs typeface="Nunito"/>
                <a:sym typeface="Nunito"/>
              </a:defRPr>
            </a:lvl3pPr>
            <a:lvl4pPr lvl="3" algn="ctr" rtl="0">
              <a:lnSpc>
                <a:spcPct val="80000"/>
              </a:lnSpc>
              <a:buNone/>
              <a:defRPr sz="1300" b="1">
                <a:solidFill>
                  <a:schemeClr val="dk1"/>
                </a:solidFill>
                <a:highlight>
                  <a:schemeClr val="lt1"/>
                </a:highlight>
                <a:latin typeface="Nunito"/>
                <a:ea typeface="Nunito"/>
                <a:cs typeface="Nunito"/>
                <a:sym typeface="Nunito"/>
              </a:defRPr>
            </a:lvl4pPr>
            <a:lvl5pPr lvl="4" algn="ctr" rtl="0">
              <a:lnSpc>
                <a:spcPct val="80000"/>
              </a:lnSpc>
              <a:buNone/>
              <a:defRPr sz="1300" b="1">
                <a:solidFill>
                  <a:schemeClr val="dk1"/>
                </a:solidFill>
                <a:highlight>
                  <a:schemeClr val="lt1"/>
                </a:highlight>
                <a:latin typeface="Nunito"/>
                <a:ea typeface="Nunito"/>
                <a:cs typeface="Nunito"/>
                <a:sym typeface="Nunito"/>
              </a:defRPr>
            </a:lvl5pPr>
            <a:lvl6pPr lvl="5" algn="ctr" rtl="0">
              <a:lnSpc>
                <a:spcPct val="80000"/>
              </a:lnSpc>
              <a:buNone/>
              <a:defRPr sz="1300" b="1">
                <a:solidFill>
                  <a:schemeClr val="dk1"/>
                </a:solidFill>
                <a:highlight>
                  <a:schemeClr val="lt1"/>
                </a:highlight>
                <a:latin typeface="Nunito"/>
                <a:ea typeface="Nunito"/>
                <a:cs typeface="Nunito"/>
                <a:sym typeface="Nunito"/>
              </a:defRPr>
            </a:lvl6pPr>
            <a:lvl7pPr lvl="6" algn="ctr" rtl="0">
              <a:lnSpc>
                <a:spcPct val="80000"/>
              </a:lnSpc>
              <a:buNone/>
              <a:defRPr sz="1300" b="1">
                <a:solidFill>
                  <a:schemeClr val="dk1"/>
                </a:solidFill>
                <a:highlight>
                  <a:schemeClr val="lt1"/>
                </a:highlight>
                <a:latin typeface="Nunito"/>
                <a:ea typeface="Nunito"/>
                <a:cs typeface="Nunito"/>
                <a:sym typeface="Nunito"/>
              </a:defRPr>
            </a:lvl7pPr>
            <a:lvl8pPr lvl="7" algn="ctr" rtl="0">
              <a:lnSpc>
                <a:spcPct val="80000"/>
              </a:lnSpc>
              <a:buNone/>
              <a:defRPr sz="1300" b="1">
                <a:solidFill>
                  <a:schemeClr val="dk1"/>
                </a:solidFill>
                <a:highlight>
                  <a:schemeClr val="lt1"/>
                </a:highlight>
                <a:latin typeface="Nunito"/>
                <a:ea typeface="Nunito"/>
                <a:cs typeface="Nunito"/>
                <a:sym typeface="Nunito"/>
              </a:defRPr>
            </a:lvl8pPr>
            <a:lvl9pPr lvl="8" algn="ctr" rtl="0">
              <a:lnSpc>
                <a:spcPct val="80000"/>
              </a:lnSpc>
              <a:buNone/>
              <a:defRPr sz="13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fr-CA"/>
              <a:t>‹#›</a:t>
            </a:fld>
            <a:endParaRPr/>
          </a:p>
        </p:txBody>
      </p:sp>
      <p:sp>
        <p:nvSpPr>
          <p:cNvPr id="11" name="Google Shape;11;p2"/>
          <p:cNvSpPr/>
          <p:nvPr/>
        </p:nvSpPr>
        <p:spPr>
          <a:xfrm>
            <a:off x="186300" y="7482300"/>
            <a:ext cx="7399800" cy="2393100"/>
          </a:xfrm>
          <a:prstGeom prst="roundRect">
            <a:avLst>
              <a:gd name="adj" fmla="val 7607"/>
            </a:avLst>
          </a:prstGeom>
          <a:solidFill>
            <a:srgbClr val="E7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solidFill>
                <a:srgbClr val="FFFFFF"/>
              </a:solidFill>
              <a:latin typeface="Nunito"/>
              <a:ea typeface="Nunito"/>
              <a:cs typeface="Nunito"/>
              <a:sym typeface="Nunito"/>
            </a:endParaRPr>
          </a:p>
        </p:txBody>
      </p:sp>
      <p:pic>
        <p:nvPicPr>
          <p:cNvPr id="12" name="Google Shape;12;p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3990600" y="1035825"/>
            <a:ext cx="3593100" cy="2393100"/>
          </a:xfrm>
          <a:prstGeom prst="roundRect">
            <a:avLst>
              <a:gd name="adj" fmla="val 9546"/>
            </a:avLst>
          </a:prstGeom>
          <a:noFill/>
          <a:ln>
            <a:noFill/>
          </a:ln>
        </p:spPr>
      </p:pic>
      <p:sp>
        <p:nvSpPr>
          <p:cNvPr id="13" name="Google Shape;13;p2"/>
          <p:cNvSpPr/>
          <p:nvPr/>
        </p:nvSpPr>
        <p:spPr>
          <a:xfrm rot="5400000">
            <a:off x="2444400" y="5852150"/>
            <a:ext cx="2883600" cy="17700"/>
          </a:xfrm>
          <a:prstGeom prst="roundRect">
            <a:avLst>
              <a:gd name="adj" fmla="val 50000"/>
            </a:avLst>
          </a:prstGeom>
          <a:solidFill>
            <a:srgbClr val="E7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 name="Google Shape;14;p2"/>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320988" y="7704025"/>
            <a:ext cx="271275" cy="271275"/>
          </a:xfrm>
          <a:prstGeom prst="rect">
            <a:avLst/>
          </a:prstGeom>
          <a:noFill/>
          <a:ln>
            <a:noFill/>
          </a:ln>
        </p:spPr>
      </p:pic>
      <p:pic>
        <p:nvPicPr>
          <p:cNvPr id="15" name="Google Shape;15;p2"/>
          <p:cNvPicPr preferRelativeResize="0"/>
          <p:nvPr/>
        </p:nvPicPr>
        <p:blipFill>
          <a:blip r:embed="rId4" cstate="screen">
            <a:alphaModFix/>
            <a:extLst>
              <a:ext uri="{28A0092B-C50C-407E-A947-70E740481C1C}">
                <a14:useLocalDpi xmlns:a14="http://schemas.microsoft.com/office/drawing/2010/main"/>
              </a:ext>
            </a:extLst>
          </a:blip>
          <a:stretch>
            <a:fillRect/>
          </a:stretch>
        </p:blipFill>
        <p:spPr>
          <a:xfrm>
            <a:off x="4118030" y="3597419"/>
            <a:ext cx="861729" cy="301500"/>
          </a:xfrm>
          <a:prstGeom prst="rect">
            <a:avLst/>
          </a:prstGeom>
          <a:noFill/>
          <a:ln>
            <a:noFill/>
          </a:ln>
        </p:spPr>
      </p:pic>
    </p:spTree>
  </p:cSld>
  <p:clrMapOvr>
    <a:masterClrMapping/>
  </p:clrMapOvr>
  <p:extLst mod="1">
    <p:ext uri="{DCECCB84-F9BA-43D5-87BE-67443E8EF086}">
      <p15:sldGuideLst xmlns:p15="http://schemas.microsoft.com/office/powerpoint/2012/main">
        <p15:guide id="1" orient="horz" pos="554">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Lesson plan | Wave watermark">
  <p:cSld name="CUSTOM_7">
    <p:spTree>
      <p:nvGrpSpPr>
        <p:cNvPr id="1" name="Shape 16"/>
        <p:cNvGrpSpPr/>
        <p:nvPr/>
      </p:nvGrpSpPr>
      <p:grpSpPr>
        <a:xfrm>
          <a:off x="0" y="0"/>
          <a:ext cx="0" cy="0"/>
          <a:chOff x="0" y="0"/>
          <a:chExt cx="0" cy="0"/>
        </a:xfrm>
      </p:grpSpPr>
      <p:pic>
        <p:nvPicPr>
          <p:cNvPr id="17" name="Google Shape;17;p3"/>
          <p:cNvPicPr preferRelativeResize="0"/>
          <p:nvPr/>
        </p:nvPicPr>
        <p:blipFill rotWithShape="1">
          <a:blip r:embed="rId2" cstate="screen">
            <a:alphaModFix amt="6000"/>
            <a:extLst>
              <a:ext uri="{28A0092B-C50C-407E-A947-70E740481C1C}">
                <a14:useLocalDpi xmlns:a14="http://schemas.microsoft.com/office/drawing/2010/main"/>
              </a:ext>
            </a:extLst>
          </a:blip>
          <a:srcRect/>
          <a:stretch/>
        </p:blipFill>
        <p:spPr>
          <a:xfrm>
            <a:off x="517050" y="7719025"/>
            <a:ext cx="7255425" cy="2356500"/>
          </a:xfrm>
          <a:prstGeom prst="rect">
            <a:avLst/>
          </a:prstGeom>
          <a:noFill/>
          <a:ln>
            <a:noFill/>
          </a:ln>
        </p:spPr>
      </p:pic>
      <p:sp>
        <p:nvSpPr>
          <p:cNvPr id="18" name="Google Shape;18;p3"/>
          <p:cNvSpPr txBox="1">
            <a:spLocks noGrp="1"/>
          </p:cNvSpPr>
          <p:nvPr>
            <p:ph type="title"/>
          </p:nvPr>
        </p:nvSpPr>
        <p:spPr>
          <a:xfrm>
            <a:off x="822800" y="1035825"/>
            <a:ext cx="3630900" cy="400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1pPr>
            <a:lvl2pPr lvl="1"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2pPr>
            <a:lvl3pPr lvl="2"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3pPr>
            <a:lvl4pPr lvl="3"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4pPr>
            <a:lvl5pPr lvl="4"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5pPr>
            <a:lvl6pPr lvl="5"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6pPr>
            <a:lvl7pPr lvl="6"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7pPr>
            <a:lvl8pPr lvl="7"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8pPr>
            <a:lvl9pPr lvl="8" rtl="0">
              <a:spcBef>
                <a:spcPts val="0"/>
              </a:spcBef>
              <a:spcAft>
                <a:spcPts val="0"/>
              </a:spcAft>
              <a:buClr>
                <a:srgbClr val="0C1637"/>
              </a:buClr>
              <a:buSzPts val="1400"/>
              <a:buFont typeface="Archivo Black"/>
              <a:buNone/>
              <a:defRPr>
                <a:solidFill>
                  <a:srgbClr val="0C1637"/>
                </a:solidFill>
                <a:latin typeface="Archivo Black"/>
                <a:ea typeface="Archivo Black"/>
                <a:cs typeface="Archivo Black"/>
                <a:sym typeface="Archivo Black"/>
              </a:defRPr>
            </a:lvl9pPr>
          </a:lstStyle>
          <a:p>
            <a:endParaRPr/>
          </a:p>
        </p:txBody>
      </p:sp>
      <p:sp>
        <p:nvSpPr>
          <p:cNvPr id="19" name="Google Shape;19;p3"/>
          <p:cNvSpPr txBox="1">
            <a:spLocks noGrp="1"/>
          </p:cNvSpPr>
          <p:nvPr>
            <p:ph type="sldNum" idx="12"/>
          </p:nvPr>
        </p:nvSpPr>
        <p:spPr>
          <a:xfrm>
            <a:off x="7393875" y="9697225"/>
            <a:ext cx="378600" cy="378300"/>
          </a:xfrm>
          <a:prstGeom prst="rect">
            <a:avLst/>
          </a:prstGeom>
          <a:noFill/>
        </p:spPr>
        <p:txBody>
          <a:bodyPr spcFirstLastPara="1" wrap="square" lIns="91425" tIns="91425" rIns="91425" bIns="91425" anchor="ctr" anchorCtr="0">
            <a:normAutofit/>
          </a:bodyPr>
          <a:lstStyle>
            <a:lvl1pPr lvl="0" algn="ctr" rtl="0">
              <a:lnSpc>
                <a:spcPct val="80000"/>
              </a:lnSpc>
              <a:buNone/>
              <a:defRPr sz="1200">
                <a:solidFill>
                  <a:srgbClr val="0C1637"/>
                </a:solidFill>
                <a:highlight>
                  <a:schemeClr val="lt1"/>
                </a:highlight>
                <a:latin typeface="Helvetica Neue"/>
                <a:ea typeface="Helvetica Neue"/>
                <a:cs typeface="Helvetica Neue"/>
                <a:sym typeface="Helvetica Neue"/>
              </a:defRPr>
            </a:lvl1pPr>
            <a:lvl2pPr lvl="1" algn="ctr" rtl="0">
              <a:lnSpc>
                <a:spcPct val="80000"/>
              </a:lnSpc>
              <a:buNone/>
              <a:defRPr sz="1200">
                <a:solidFill>
                  <a:srgbClr val="0C1637"/>
                </a:solidFill>
                <a:highlight>
                  <a:schemeClr val="lt1"/>
                </a:highlight>
                <a:latin typeface="Helvetica Neue"/>
                <a:ea typeface="Helvetica Neue"/>
                <a:cs typeface="Helvetica Neue"/>
                <a:sym typeface="Helvetica Neue"/>
              </a:defRPr>
            </a:lvl2pPr>
            <a:lvl3pPr lvl="2" algn="ctr" rtl="0">
              <a:lnSpc>
                <a:spcPct val="80000"/>
              </a:lnSpc>
              <a:buNone/>
              <a:defRPr sz="1200">
                <a:solidFill>
                  <a:srgbClr val="0C1637"/>
                </a:solidFill>
                <a:highlight>
                  <a:schemeClr val="lt1"/>
                </a:highlight>
                <a:latin typeface="Helvetica Neue"/>
                <a:ea typeface="Helvetica Neue"/>
                <a:cs typeface="Helvetica Neue"/>
                <a:sym typeface="Helvetica Neue"/>
              </a:defRPr>
            </a:lvl3pPr>
            <a:lvl4pPr lvl="3" algn="ctr" rtl="0">
              <a:lnSpc>
                <a:spcPct val="80000"/>
              </a:lnSpc>
              <a:buNone/>
              <a:defRPr sz="1200">
                <a:solidFill>
                  <a:srgbClr val="0C1637"/>
                </a:solidFill>
                <a:highlight>
                  <a:schemeClr val="lt1"/>
                </a:highlight>
                <a:latin typeface="Helvetica Neue"/>
                <a:ea typeface="Helvetica Neue"/>
                <a:cs typeface="Helvetica Neue"/>
                <a:sym typeface="Helvetica Neue"/>
              </a:defRPr>
            </a:lvl4pPr>
            <a:lvl5pPr lvl="4" algn="ctr" rtl="0">
              <a:lnSpc>
                <a:spcPct val="80000"/>
              </a:lnSpc>
              <a:buNone/>
              <a:defRPr sz="1200">
                <a:solidFill>
                  <a:srgbClr val="0C1637"/>
                </a:solidFill>
                <a:highlight>
                  <a:schemeClr val="lt1"/>
                </a:highlight>
                <a:latin typeface="Helvetica Neue"/>
                <a:ea typeface="Helvetica Neue"/>
                <a:cs typeface="Helvetica Neue"/>
                <a:sym typeface="Helvetica Neue"/>
              </a:defRPr>
            </a:lvl5pPr>
            <a:lvl6pPr lvl="5" algn="ctr" rtl="0">
              <a:lnSpc>
                <a:spcPct val="80000"/>
              </a:lnSpc>
              <a:buNone/>
              <a:defRPr sz="1200">
                <a:solidFill>
                  <a:srgbClr val="0C1637"/>
                </a:solidFill>
                <a:highlight>
                  <a:schemeClr val="lt1"/>
                </a:highlight>
                <a:latin typeface="Helvetica Neue"/>
                <a:ea typeface="Helvetica Neue"/>
                <a:cs typeface="Helvetica Neue"/>
                <a:sym typeface="Helvetica Neue"/>
              </a:defRPr>
            </a:lvl6pPr>
            <a:lvl7pPr lvl="6" algn="ctr" rtl="0">
              <a:lnSpc>
                <a:spcPct val="80000"/>
              </a:lnSpc>
              <a:buNone/>
              <a:defRPr sz="1200">
                <a:solidFill>
                  <a:srgbClr val="0C1637"/>
                </a:solidFill>
                <a:highlight>
                  <a:schemeClr val="lt1"/>
                </a:highlight>
                <a:latin typeface="Helvetica Neue"/>
                <a:ea typeface="Helvetica Neue"/>
                <a:cs typeface="Helvetica Neue"/>
                <a:sym typeface="Helvetica Neue"/>
              </a:defRPr>
            </a:lvl7pPr>
            <a:lvl8pPr lvl="7" algn="ctr" rtl="0">
              <a:lnSpc>
                <a:spcPct val="80000"/>
              </a:lnSpc>
              <a:buNone/>
              <a:defRPr sz="1200">
                <a:solidFill>
                  <a:srgbClr val="0C1637"/>
                </a:solidFill>
                <a:highlight>
                  <a:schemeClr val="lt1"/>
                </a:highlight>
                <a:latin typeface="Helvetica Neue"/>
                <a:ea typeface="Helvetica Neue"/>
                <a:cs typeface="Helvetica Neue"/>
                <a:sym typeface="Helvetica Neue"/>
              </a:defRPr>
            </a:lvl8pPr>
            <a:lvl9pPr lvl="8" algn="ctr" rtl="0">
              <a:lnSpc>
                <a:spcPct val="80000"/>
              </a:lnSpc>
              <a:buNone/>
              <a:defRPr sz="1200">
                <a:solidFill>
                  <a:srgbClr val="0C1637"/>
                </a:solidFill>
                <a:highlight>
                  <a:schemeClr val="lt1"/>
                </a:highlight>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fr-CA"/>
              <a:t>‹#›</a:t>
            </a:fld>
            <a:endParaRPr/>
          </a:p>
        </p:txBody>
      </p:sp>
      <p:sp>
        <p:nvSpPr>
          <p:cNvPr id="20" name="Google Shape;20;p3"/>
          <p:cNvSpPr/>
          <p:nvPr/>
        </p:nvSpPr>
        <p:spPr>
          <a:xfrm>
            <a:off x="182675" y="1541325"/>
            <a:ext cx="7406700" cy="554100"/>
          </a:xfrm>
          <a:prstGeom prst="roundRect">
            <a:avLst>
              <a:gd name="adj" fmla="val 26421"/>
            </a:avLst>
          </a:prstGeom>
          <a:solidFill>
            <a:srgbClr val="E7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C1637"/>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4" cstate="screen">
            <a:alphaModFix/>
            <a:extLst>
              <a:ext uri="{28A0092B-C50C-407E-A947-70E740481C1C}">
                <a14:useLocalDpi xmlns:a14="http://schemas.microsoft.com/office/drawing/2010/main"/>
              </a:ext>
            </a:extLst>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7393875" y="9697225"/>
            <a:ext cx="378600" cy="378300"/>
          </a:xfrm>
          <a:prstGeom prst="rect">
            <a:avLst/>
          </a:prstGeom>
          <a:noFill/>
          <a:ln>
            <a:noFill/>
          </a:ln>
        </p:spPr>
        <p:txBody>
          <a:bodyPr spcFirstLastPara="1" wrap="square" lIns="91425" tIns="91425" rIns="91425" bIns="91425" anchor="ctr" anchorCtr="0">
            <a:normAutofit/>
          </a:bodyPr>
          <a:lstStyle>
            <a:lvl1pPr lvl="0" algn="ctr" rtl="0">
              <a:lnSpc>
                <a:spcPct val="80000"/>
              </a:lnSpc>
              <a:buNone/>
              <a:defRPr sz="1300" b="1">
                <a:solidFill>
                  <a:schemeClr val="dk1"/>
                </a:solidFill>
                <a:highlight>
                  <a:schemeClr val="lt1"/>
                </a:highlight>
                <a:latin typeface="Nunito"/>
                <a:ea typeface="Nunito"/>
                <a:cs typeface="Nunito"/>
                <a:sym typeface="Nunito"/>
              </a:defRPr>
            </a:lvl1pPr>
            <a:lvl2pPr lvl="1" algn="ctr" rtl="0">
              <a:lnSpc>
                <a:spcPct val="80000"/>
              </a:lnSpc>
              <a:buNone/>
              <a:defRPr sz="1300" b="1">
                <a:solidFill>
                  <a:schemeClr val="dk1"/>
                </a:solidFill>
                <a:highlight>
                  <a:schemeClr val="lt1"/>
                </a:highlight>
                <a:latin typeface="Nunito"/>
                <a:ea typeface="Nunito"/>
                <a:cs typeface="Nunito"/>
                <a:sym typeface="Nunito"/>
              </a:defRPr>
            </a:lvl2pPr>
            <a:lvl3pPr lvl="2" algn="ctr" rtl="0">
              <a:lnSpc>
                <a:spcPct val="80000"/>
              </a:lnSpc>
              <a:buNone/>
              <a:defRPr sz="1300" b="1">
                <a:solidFill>
                  <a:schemeClr val="dk1"/>
                </a:solidFill>
                <a:highlight>
                  <a:schemeClr val="lt1"/>
                </a:highlight>
                <a:latin typeface="Nunito"/>
                <a:ea typeface="Nunito"/>
                <a:cs typeface="Nunito"/>
                <a:sym typeface="Nunito"/>
              </a:defRPr>
            </a:lvl3pPr>
            <a:lvl4pPr lvl="3" algn="ctr" rtl="0">
              <a:lnSpc>
                <a:spcPct val="80000"/>
              </a:lnSpc>
              <a:buNone/>
              <a:defRPr sz="1300" b="1">
                <a:solidFill>
                  <a:schemeClr val="dk1"/>
                </a:solidFill>
                <a:highlight>
                  <a:schemeClr val="lt1"/>
                </a:highlight>
                <a:latin typeface="Nunito"/>
                <a:ea typeface="Nunito"/>
                <a:cs typeface="Nunito"/>
                <a:sym typeface="Nunito"/>
              </a:defRPr>
            </a:lvl4pPr>
            <a:lvl5pPr lvl="4" algn="ctr" rtl="0">
              <a:lnSpc>
                <a:spcPct val="80000"/>
              </a:lnSpc>
              <a:buNone/>
              <a:defRPr sz="1300" b="1">
                <a:solidFill>
                  <a:schemeClr val="dk1"/>
                </a:solidFill>
                <a:highlight>
                  <a:schemeClr val="lt1"/>
                </a:highlight>
                <a:latin typeface="Nunito"/>
                <a:ea typeface="Nunito"/>
                <a:cs typeface="Nunito"/>
                <a:sym typeface="Nunito"/>
              </a:defRPr>
            </a:lvl5pPr>
            <a:lvl6pPr lvl="5" algn="ctr" rtl="0">
              <a:lnSpc>
                <a:spcPct val="80000"/>
              </a:lnSpc>
              <a:buNone/>
              <a:defRPr sz="1300" b="1">
                <a:solidFill>
                  <a:schemeClr val="dk1"/>
                </a:solidFill>
                <a:highlight>
                  <a:schemeClr val="lt1"/>
                </a:highlight>
                <a:latin typeface="Nunito"/>
                <a:ea typeface="Nunito"/>
                <a:cs typeface="Nunito"/>
                <a:sym typeface="Nunito"/>
              </a:defRPr>
            </a:lvl6pPr>
            <a:lvl7pPr lvl="6" algn="ctr" rtl="0">
              <a:lnSpc>
                <a:spcPct val="80000"/>
              </a:lnSpc>
              <a:buNone/>
              <a:defRPr sz="1300" b="1">
                <a:solidFill>
                  <a:schemeClr val="dk1"/>
                </a:solidFill>
                <a:highlight>
                  <a:schemeClr val="lt1"/>
                </a:highlight>
                <a:latin typeface="Nunito"/>
                <a:ea typeface="Nunito"/>
                <a:cs typeface="Nunito"/>
                <a:sym typeface="Nunito"/>
              </a:defRPr>
            </a:lvl7pPr>
            <a:lvl8pPr lvl="7" algn="ctr" rtl="0">
              <a:lnSpc>
                <a:spcPct val="80000"/>
              </a:lnSpc>
              <a:buNone/>
              <a:defRPr sz="1300" b="1">
                <a:solidFill>
                  <a:schemeClr val="dk1"/>
                </a:solidFill>
                <a:highlight>
                  <a:schemeClr val="lt1"/>
                </a:highlight>
                <a:latin typeface="Nunito"/>
                <a:ea typeface="Nunito"/>
                <a:cs typeface="Nunito"/>
                <a:sym typeface="Nunito"/>
              </a:defRPr>
            </a:lvl8pPr>
            <a:lvl9pPr lvl="8" algn="ctr" rtl="0">
              <a:lnSpc>
                <a:spcPct val="80000"/>
              </a:lnSpc>
              <a:buNone/>
              <a:defRPr sz="13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fr-CA"/>
              <a:t>‹#›</a:t>
            </a:fld>
            <a:endParaRPr/>
          </a:p>
        </p:txBody>
      </p:sp>
      <p:pic>
        <p:nvPicPr>
          <p:cNvPr id="7" name="Google Shape;7;p1" title="Ocean School"/>
          <p:cNvPicPr preferRelativeResize="0"/>
          <p:nvPr/>
        </p:nvPicPr>
        <p:blipFill rotWithShape="1">
          <a:blip r:embed="rId5" cstate="screen">
            <a:alphaModFix/>
            <a:extLst>
              <a:ext uri="{28A0092B-C50C-407E-A947-70E740481C1C}">
                <a14:useLocalDpi xmlns:a14="http://schemas.microsoft.com/office/drawing/2010/main"/>
              </a:ext>
            </a:extLst>
          </a:blip>
          <a:srcRect/>
          <a:stretch/>
        </p:blipFill>
        <p:spPr>
          <a:xfrm>
            <a:off x="382637" y="267413"/>
            <a:ext cx="499975" cy="3502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mod="1">
    <p:ext uri="{27BBF7A9-308A-43DC-89C8-2F10F3537804}">
      <p15:sldGuideLst xmlns:p15="http://schemas.microsoft.com/office/powerpoint/2012/main">
        <p15:guide id="1" pos="115">
          <p15:clr>
            <a:srgbClr val="EA4335"/>
          </p15:clr>
        </p15:guide>
        <p15:guide id="2" orient="horz" pos="6221">
          <p15:clr>
            <a:srgbClr val="EA4335"/>
          </p15:clr>
        </p15:guide>
        <p15:guide id="3" pos="4781">
          <p15:clr>
            <a:srgbClr val="EA4335"/>
          </p15:clr>
        </p15:guide>
        <p15:guide id="4" orient="horz" pos="115">
          <p15:clr>
            <a:srgbClr val="EA4335"/>
          </p15:clr>
        </p15:guide>
        <p15:guide id="5" orient="horz" pos="279">
          <p15:clr>
            <a:srgbClr val="EA4335"/>
          </p15:clr>
        </p15:guide>
        <p15:guide id="6" orient="horz" pos="554">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deed.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kip.cssdm.gouv.qc.ca/wp-content/uploads/2021/08/organiser-un-debat.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youtube.com/watch?v=gWZQAgG3j_M&amp;ab_channel=FLIPPIZZressourcesFL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7"/>
          <p:cNvSpPr txBox="1">
            <a:spLocks noGrp="1"/>
          </p:cNvSpPr>
          <p:nvPr>
            <p:ph type="title"/>
          </p:nvPr>
        </p:nvSpPr>
        <p:spPr>
          <a:xfrm>
            <a:off x="186300" y="883425"/>
            <a:ext cx="3593100" cy="400200"/>
          </a:xfrm>
          <a:prstGeom prst="rect">
            <a:avLst/>
          </a:prstGeom>
        </p:spPr>
        <p:txBody>
          <a:bodyPr spcFirstLastPara="1" wrap="square" lIns="73150" tIns="91425" rIns="91425" bIns="91425" anchor="ctr" anchorCtr="0">
            <a:noAutofit/>
          </a:bodyPr>
          <a:lstStyle/>
          <a:p>
            <a:pPr marL="0" lvl="0" indent="0" algn="l" rtl="0">
              <a:lnSpc>
                <a:spcPct val="100000"/>
              </a:lnSpc>
              <a:spcBef>
                <a:spcPts val="0"/>
              </a:spcBef>
              <a:spcAft>
                <a:spcPts val="0"/>
              </a:spcAft>
              <a:buNone/>
            </a:pPr>
            <a:r>
              <a:rPr lang="fr-CA" sz="1400" b="1">
                <a:solidFill>
                  <a:srgbClr val="0C1637"/>
                </a:solidFill>
                <a:latin typeface="Archivo Black"/>
                <a:ea typeface="Archivo Black"/>
                <a:cs typeface="Archivo Black"/>
                <a:sym typeface="Archivo Black"/>
              </a:rPr>
              <a:t>DÉBATS</a:t>
            </a:r>
            <a:endParaRPr>
              <a:solidFill>
                <a:srgbClr val="0C1637"/>
              </a:solidFill>
            </a:endParaRPr>
          </a:p>
        </p:txBody>
      </p:sp>
      <p:sp>
        <p:nvSpPr>
          <p:cNvPr id="54" name="Google Shape;54;p7"/>
          <p:cNvSpPr txBox="1"/>
          <p:nvPr/>
        </p:nvSpPr>
        <p:spPr>
          <a:xfrm>
            <a:off x="178700" y="1229125"/>
            <a:ext cx="3593100" cy="1837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CA" sz="1200" b="1">
                <a:solidFill>
                  <a:srgbClr val="0C1637"/>
                </a:solidFill>
                <a:latin typeface="Helvetica Neue"/>
                <a:ea typeface="Helvetica Neue"/>
                <a:cs typeface="Helvetica Neue"/>
                <a:sym typeface="Helvetica Neue"/>
              </a:rPr>
              <a:t>DÉBAT TRIANGULAIRE</a:t>
            </a:r>
            <a:endParaRPr sz="1200" b="1">
              <a:solidFill>
                <a:srgbClr val="0C1637"/>
              </a:solidFill>
              <a:latin typeface="Helvetica Neue"/>
              <a:ea typeface="Helvetica Neue"/>
              <a:cs typeface="Helvetica Neue"/>
              <a:sym typeface="Helvetica Neue"/>
            </a:endParaRPr>
          </a:p>
          <a:p>
            <a:pPr marL="0" lvl="0" indent="0" algn="l" rtl="0">
              <a:spcBef>
                <a:spcPts val="1000"/>
              </a:spcBef>
              <a:spcAft>
                <a:spcPts val="1000"/>
              </a:spcAft>
              <a:buNone/>
            </a:pPr>
            <a:r>
              <a:rPr lang="fr-CA" sz="1200">
                <a:solidFill>
                  <a:srgbClr val="0C1637"/>
                </a:solidFill>
                <a:latin typeface="Helvetica Neue"/>
                <a:ea typeface="Helvetica Neue"/>
                <a:cs typeface="Helvetica Neue"/>
                <a:sym typeface="Helvetica Neue"/>
              </a:rPr>
              <a:t>La classe est divisée en trois équipes : une équipe argumentera EN FAVEUR du sujet choisi et une autre, EN DÉFAVEUR du sujet. La troisième équipe sera chargée de formuler des questions à poser aux deux autres groupes afin d’alimenter le débat, auquel présidera l’enseignante ou l’enseignant.</a:t>
            </a:r>
            <a:endParaRPr sz="1200">
              <a:solidFill>
                <a:srgbClr val="0C1637"/>
              </a:solidFill>
              <a:latin typeface="Helvetica Neue"/>
              <a:ea typeface="Helvetica Neue"/>
              <a:cs typeface="Helvetica Neue"/>
              <a:sym typeface="Helvetica Neue"/>
            </a:endParaRPr>
          </a:p>
        </p:txBody>
      </p:sp>
      <p:sp>
        <p:nvSpPr>
          <p:cNvPr id="55" name="Google Shape;55;p7"/>
          <p:cNvSpPr txBox="1"/>
          <p:nvPr/>
        </p:nvSpPr>
        <p:spPr>
          <a:xfrm>
            <a:off x="178700" y="2990725"/>
            <a:ext cx="3707400" cy="1003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CA" sz="1200" b="1">
                <a:solidFill>
                  <a:srgbClr val="0C1637"/>
                </a:solidFill>
                <a:latin typeface="Helvetica Neue"/>
                <a:ea typeface="Helvetica Neue"/>
                <a:cs typeface="Helvetica Neue"/>
                <a:sym typeface="Helvetica Neue"/>
              </a:rPr>
              <a:t>Énoncé du sujet à débattre :</a:t>
            </a:r>
            <a:endParaRPr sz="1200" b="1">
              <a:solidFill>
                <a:srgbClr val="0C1637"/>
              </a:solidFill>
              <a:latin typeface="Helvetica Neue"/>
              <a:ea typeface="Helvetica Neue"/>
              <a:cs typeface="Helvetica Neue"/>
              <a:sym typeface="Helvetica Neue"/>
            </a:endParaRPr>
          </a:p>
          <a:p>
            <a:pPr marL="0" lvl="0" indent="0" algn="l" rtl="0">
              <a:spcBef>
                <a:spcPts val="1000"/>
              </a:spcBef>
              <a:spcAft>
                <a:spcPts val="1000"/>
              </a:spcAft>
              <a:buNone/>
            </a:pPr>
            <a:r>
              <a:rPr lang="fr-CA" sz="1200">
                <a:solidFill>
                  <a:srgbClr val="0C1637"/>
                </a:solidFill>
                <a:latin typeface="Helvetica Neue"/>
                <a:ea typeface="Helvetica Neue"/>
                <a:cs typeface="Helvetica Neue"/>
                <a:sym typeface="Helvetica Neue"/>
              </a:rPr>
              <a:t>Présentez le sujet à débattre avec un énoncé. Par exemple : les élèves ne devraient pas avoir à faire de devoirs à la maison.</a:t>
            </a:r>
            <a:endParaRPr sz="1200">
              <a:solidFill>
                <a:srgbClr val="0C1637"/>
              </a:solidFill>
              <a:latin typeface="Helvetica Neue"/>
              <a:ea typeface="Helvetica Neue"/>
              <a:cs typeface="Helvetica Neue"/>
              <a:sym typeface="Helvetica Neue"/>
            </a:endParaRPr>
          </a:p>
        </p:txBody>
      </p:sp>
      <p:sp>
        <p:nvSpPr>
          <p:cNvPr id="56" name="Google Shape;56;p7"/>
          <p:cNvSpPr txBox="1"/>
          <p:nvPr/>
        </p:nvSpPr>
        <p:spPr>
          <a:xfrm>
            <a:off x="178700" y="4052500"/>
            <a:ext cx="3707400" cy="3358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fr-CA" sz="1200" b="1">
                <a:solidFill>
                  <a:srgbClr val="0C1637"/>
                </a:solidFill>
                <a:latin typeface="Helvetica Neue"/>
                <a:ea typeface="Helvetica Neue"/>
                <a:cs typeface="Helvetica Neue"/>
                <a:sym typeface="Helvetica Neue"/>
              </a:rPr>
              <a:t>Instructions : </a:t>
            </a:r>
            <a:endParaRPr sz="1200" b="1">
              <a:solidFill>
                <a:srgbClr val="0C1637"/>
              </a:solidFill>
              <a:latin typeface="Helvetica Neue"/>
              <a:ea typeface="Helvetica Neue"/>
              <a:cs typeface="Helvetica Neue"/>
              <a:sym typeface="Helvetica Neue"/>
            </a:endParaRPr>
          </a:p>
          <a:p>
            <a:pPr marL="342900" lvl="0" indent="-247650" algn="l" rtl="0">
              <a:lnSpc>
                <a:spcPct val="115000"/>
              </a:lnSpc>
              <a:spcBef>
                <a:spcPts val="800"/>
              </a:spcBef>
              <a:spcAft>
                <a:spcPts val="0"/>
              </a:spcAft>
              <a:buClr>
                <a:srgbClr val="0C1637"/>
              </a:buClr>
              <a:buSzPts val="1200"/>
              <a:buFont typeface="Helvetica Neue"/>
              <a:buAutoNum type="arabicPeriod"/>
            </a:pPr>
            <a:r>
              <a:rPr lang="fr-CA" sz="1200">
                <a:solidFill>
                  <a:srgbClr val="0C1637"/>
                </a:solidFill>
                <a:latin typeface="Helvetica Neue"/>
                <a:ea typeface="Helvetica Neue"/>
                <a:cs typeface="Helvetica Neue"/>
                <a:sym typeface="Helvetica Neue"/>
              </a:rPr>
              <a:t>Divisez la classe de manière aléatoire en</a:t>
            </a:r>
            <a:br>
              <a:rPr lang="fr-CA" sz="1200">
                <a:solidFill>
                  <a:srgbClr val="0C1637"/>
                </a:solidFill>
                <a:latin typeface="Helvetica Neue"/>
                <a:ea typeface="Helvetica Neue"/>
                <a:cs typeface="Helvetica Neue"/>
                <a:sym typeface="Helvetica Neue"/>
              </a:rPr>
            </a:br>
            <a:r>
              <a:rPr lang="fr-CA" sz="1200">
                <a:solidFill>
                  <a:srgbClr val="0C1637"/>
                </a:solidFill>
                <a:latin typeface="Helvetica Neue"/>
                <a:ea typeface="Helvetica Neue"/>
                <a:cs typeface="Helvetica Neue"/>
                <a:sym typeface="Helvetica Neue"/>
              </a:rPr>
              <a:t> trois équipes de taille égale. Accordez de 5 à 10 minutes aux équipes afin qu’elles puissent faire une recherche rapide et préparez des énoncés préliminaires de 1 à 2 minutes pour ouvrir le débat (ou des exemples de </a:t>
            </a:r>
            <a:br>
              <a:rPr lang="fr-CA" sz="1200">
                <a:solidFill>
                  <a:srgbClr val="0C1637"/>
                </a:solidFill>
                <a:latin typeface="Helvetica Neue"/>
                <a:ea typeface="Helvetica Neue"/>
                <a:cs typeface="Helvetica Neue"/>
                <a:sym typeface="Helvetica Neue"/>
              </a:rPr>
            </a:br>
            <a:r>
              <a:rPr lang="fr-CA" sz="1200">
                <a:solidFill>
                  <a:srgbClr val="0C1637"/>
                </a:solidFill>
                <a:latin typeface="Helvetica Neue"/>
                <a:ea typeface="Helvetica Neue"/>
                <a:cs typeface="Helvetica Neue"/>
                <a:sym typeface="Helvetica Neue"/>
              </a:rPr>
              <a:t>questions pour la troisième équipe).</a:t>
            </a:r>
            <a:endParaRPr sz="1200">
              <a:solidFill>
                <a:srgbClr val="0C1637"/>
              </a:solidFill>
              <a:latin typeface="Helvetica Neue"/>
              <a:ea typeface="Helvetica Neue"/>
              <a:cs typeface="Helvetica Neue"/>
              <a:sym typeface="Helvetica Neue"/>
            </a:endParaRPr>
          </a:p>
          <a:p>
            <a:pPr marL="342900" lvl="0" indent="-247650" algn="l" rtl="0">
              <a:lnSpc>
                <a:spcPct val="115000"/>
              </a:lnSpc>
              <a:spcBef>
                <a:spcPts val="1000"/>
              </a:spcBef>
              <a:spcAft>
                <a:spcPts val="1000"/>
              </a:spcAft>
              <a:buClr>
                <a:srgbClr val="0C1637"/>
              </a:buClr>
              <a:buSzPts val="1200"/>
              <a:buFont typeface="Helvetica Neue"/>
              <a:buAutoNum type="arabicPeriod"/>
            </a:pPr>
            <a:r>
              <a:rPr lang="fr-CA" sz="1200">
                <a:solidFill>
                  <a:srgbClr val="0C1637"/>
                </a:solidFill>
                <a:latin typeface="Helvetica Neue"/>
                <a:ea typeface="Helvetica Neue"/>
                <a:cs typeface="Helvetica Neue"/>
                <a:sym typeface="Helvetica Neue"/>
              </a:rPr>
              <a:t>Pour commencer le débat, installez les trois équipes de manière à ce qu’elles se voient </a:t>
            </a:r>
            <a:br>
              <a:rPr lang="fr-CA" sz="1200">
                <a:solidFill>
                  <a:srgbClr val="0C1637"/>
                </a:solidFill>
                <a:latin typeface="Helvetica Neue"/>
                <a:ea typeface="Helvetica Neue"/>
                <a:cs typeface="Helvetica Neue"/>
                <a:sym typeface="Helvetica Neue"/>
              </a:rPr>
            </a:br>
            <a:r>
              <a:rPr lang="fr-CA" sz="1200">
                <a:solidFill>
                  <a:srgbClr val="0C1637"/>
                </a:solidFill>
                <a:latin typeface="Helvetica Neue"/>
                <a:ea typeface="Helvetica Neue"/>
                <a:cs typeface="Helvetica Neue"/>
                <a:sym typeface="Helvetica Neue"/>
              </a:rPr>
              <a:t>les unes les autres. À pile ou face, décidez </a:t>
            </a:r>
            <a:br>
              <a:rPr lang="fr-CA" sz="1200">
                <a:solidFill>
                  <a:srgbClr val="0C1637"/>
                </a:solidFill>
                <a:latin typeface="Helvetica Neue"/>
                <a:ea typeface="Helvetica Neue"/>
                <a:cs typeface="Helvetica Neue"/>
                <a:sym typeface="Helvetica Neue"/>
              </a:rPr>
            </a:br>
            <a:r>
              <a:rPr lang="fr-CA" sz="1200">
                <a:solidFill>
                  <a:srgbClr val="0C1637"/>
                </a:solidFill>
                <a:latin typeface="Helvetica Neue"/>
                <a:ea typeface="Helvetica Neue"/>
                <a:cs typeface="Helvetica Neue"/>
                <a:sym typeface="Helvetica Neue"/>
              </a:rPr>
              <a:t>de l’équipe qui ouvrira le débat. Puis permettez à chaque groupe de formuler son énoncé préliminaire sans interruption. </a:t>
            </a:r>
            <a:endParaRPr sz="1200">
              <a:solidFill>
                <a:srgbClr val="0C1637"/>
              </a:solidFill>
              <a:latin typeface="Helvetica Neue"/>
              <a:ea typeface="Helvetica Neue"/>
              <a:cs typeface="Helvetica Neue"/>
              <a:sym typeface="Helvetica Neue"/>
            </a:endParaRPr>
          </a:p>
        </p:txBody>
      </p:sp>
      <p:sp>
        <p:nvSpPr>
          <p:cNvPr id="57" name="Google Shape;57;p7"/>
          <p:cNvSpPr txBox="1"/>
          <p:nvPr/>
        </p:nvSpPr>
        <p:spPr>
          <a:xfrm>
            <a:off x="3920100" y="4377600"/>
            <a:ext cx="3669300" cy="2866200"/>
          </a:xfrm>
          <a:prstGeom prst="rect">
            <a:avLst/>
          </a:prstGeom>
          <a:noFill/>
          <a:ln>
            <a:noFill/>
          </a:ln>
        </p:spPr>
        <p:txBody>
          <a:bodyPr spcFirstLastPara="1" wrap="square" lIns="91425" tIns="91425" rIns="91425" bIns="91425" anchor="t" anchorCtr="0">
            <a:noAutofit/>
          </a:bodyPr>
          <a:lstStyle/>
          <a:p>
            <a:pPr marL="360000" lvl="0" indent="-256200" algn="l" rtl="0">
              <a:lnSpc>
                <a:spcPct val="115000"/>
              </a:lnSpc>
              <a:spcBef>
                <a:spcPts val="0"/>
              </a:spcBef>
              <a:spcAft>
                <a:spcPts val="0"/>
              </a:spcAft>
              <a:buClr>
                <a:srgbClr val="0C1637"/>
              </a:buClr>
              <a:buSzPts val="1200"/>
              <a:buFont typeface="Helvetica Neue"/>
              <a:buAutoNum type="arabicPeriod" startAt="3"/>
            </a:pPr>
            <a:r>
              <a:rPr lang="fr-CA" sz="1200">
                <a:solidFill>
                  <a:srgbClr val="0C1637"/>
                </a:solidFill>
                <a:latin typeface="Helvetica Neue"/>
                <a:ea typeface="Helvetica Neue"/>
                <a:cs typeface="Helvetica Neue"/>
                <a:sym typeface="Helvetica Neue"/>
              </a:rPr>
              <a:t>Laissez ensuite les équipes offrir leurs réponses (contre-arguments) et leurs nouveaux arguments, en veillant à répartir également le temps accordé à chacune. Tout au long du débat, donnez l’occasion à la troisième équipe de poser des questions tant à l’équipe en faveur qu’à l’équipe en défaveur du sujet.</a:t>
            </a:r>
            <a:endParaRPr sz="1200">
              <a:solidFill>
                <a:srgbClr val="0C1637"/>
              </a:solidFill>
              <a:latin typeface="Helvetica Neue"/>
              <a:ea typeface="Helvetica Neue"/>
              <a:cs typeface="Helvetica Neue"/>
              <a:sym typeface="Helvetica Neue"/>
            </a:endParaRPr>
          </a:p>
          <a:p>
            <a:pPr marL="342900" lvl="0" indent="-247650" algn="l" rtl="0">
              <a:lnSpc>
                <a:spcPct val="115000"/>
              </a:lnSpc>
              <a:spcBef>
                <a:spcPts val="1000"/>
              </a:spcBef>
              <a:spcAft>
                <a:spcPts val="1000"/>
              </a:spcAft>
              <a:buClr>
                <a:srgbClr val="0C1637"/>
              </a:buClr>
              <a:buSzPts val="1200"/>
              <a:buFont typeface="Helvetica Neue"/>
              <a:buAutoNum type="arabicPeriod" startAt="3"/>
            </a:pPr>
            <a:r>
              <a:rPr lang="fr-CA" sz="1200">
                <a:solidFill>
                  <a:srgbClr val="0C1637"/>
                </a:solidFill>
                <a:latin typeface="Helvetica Neue"/>
                <a:ea typeface="Helvetica Neue"/>
                <a:cs typeface="Helvetica Neue"/>
                <a:sym typeface="Helvetica Neue"/>
              </a:rPr>
              <a:t>Prenez note, pour une discussion future, de toute remarque intéressante ou portant à la controverse qui émanerait du débat.</a:t>
            </a:r>
            <a:endParaRPr sz="1200" b="1">
              <a:solidFill>
                <a:srgbClr val="0C1637"/>
              </a:solidFill>
              <a:latin typeface="Helvetica Neue"/>
              <a:ea typeface="Helvetica Neue"/>
              <a:cs typeface="Helvetica Neue"/>
              <a:sym typeface="Helvetica Neue"/>
            </a:endParaRPr>
          </a:p>
        </p:txBody>
      </p:sp>
      <p:sp>
        <p:nvSpPr>
          <p:cNvPr id="58" name="Google Shape;58;p7"/>
          <p:cNvSpPr txBox="1"/>
          <p:nvPr/>
        </p:nvSpPr>
        <p:spPr>
          <a:xfrm>
            <a:off x="599250" y="7650725"/>
            <a:ext cx="6370500" cy="37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1000"/>
              </a:spcAft>
              <a:buNone/>
            </a:pPr>
            <a:r>
              <a:rPr lang="fr-CA" sz="1200" b="1">
                <a:solidFill>
                  <a:srgbClr val="0C1637"/>
                </a:solidFill>
                <a:latin typeface="Helvetica Neue"/>
                <a:ea typeface="Helvetica Neue"/>
                <a:cs typeface="Helvetica Neue"/>
                <a:sym typeface="Helvetica Neue"/>
              </a:rPr>
              <a:t>POURQUOI ENCOURAGER LE DÉBAT DANS LA SALLE DE CLASSE ?</a:t>
            </a:r>
            <a:endParaRPr sz="1200">
              <a:solidFill>
                <a:srgbClr val="0C1637"/>
              </a:solidFill>
              <a:latin typeface="Helvetica Neue"/>
              <a:ea typeface="Helvetica Neue"/>
              <a:cs typeface="Helvetica Neue"/>
              <a:sym typeface="Helvetica Neue"/>
            </a:endParaRPr>
          </a:p>
        </p:txBody>
      </p:sp>
      <p:sp>
        <p:nvSpPr>
          <p:cNvPr id="59" name="Google Shape;59;p7"/>
          <p:cNvSpPr txBox="1"/>
          <p:nvPr/>
        </p:nvSpPr>
        <p:spPr>
          <a:xfrm>
            <a:off x="599250" y="8029025"/>
            <a:ext cx="3295800" cy="1770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CA" sz="1200">
                <a:solidFill>
                  <a:srgbClr val="0C1637"/>
                </a:solidFill>
                <a:latin typeface="Helvetica Neue"/>
                <a:ea typeface="Helvetica Neue"/>
                <a:cs typeface="Helvetica Neue"/>
                <a:sym typeface="Helvetica Neue"/>
              </a:rPr>
              <a:t>Incorporer le débat aux activités d’une </a:t>
            </a:r>
            <a:br>
              <a:rPr lang="fr-CA" sz="1200">
                <a:solidFill>
                  <a:srgbClr val="0C1637"/>
                </a:solidFill>
                <a:latin typeface="Helvetica Neue"/>
                <a:ea typeface="Helvetica Neue"/>
                <a:cs typeface="Helvetica Neue"/>
                <a:sym typeface="Helvetica Neue"/>
              </a:rPr>
            </a:br>
            <a:r>
              <a:rPr lang="fr-CA" sz="1200">
                <a:solidFill>
                  <a:srgbClr val="0C1637"/>
                </a:solidFill>
                <a:latin typeface="Helvetica Neue"/>
                <a:ea typeface="Helvetica Neue"/>
                <a:cs typeface="Helvetica Neue"/>
                <a:sym typeface="Helvetica Neue"/>
              </a:rPr>
              <a:t>classe permet d’introduire celle-ci à une forme structurée de discussion ouverte. En tant qu’enseignante ou enseignant, votre </a:t>
            </a:r>
            <a:br>
              <a:rPr lang="fr-CA" sz="1200">
                <a:solidFill>
                  <a:srgbClr val="0C1637"/>
                </a:solidFill>
                <a:latin typeface="Helvetica Neue"/>
                <a:ea typeface="Helvetica Neue"/>
                <a:cs typeface="Helvetica Neue"/>
                <a:sym typeface="Helvetica Neue"/>
              </a:rPr>
            </a:br>
            <a:r>
              <a:rPr lang="fr-CA" sz="1200">
                <a:solidFill>
                  <a:srgbClr val="0C1637"/>
                </a:solidFill>
                <a:latin typeface="Helvetica Neue"/>
                <a:ea typeface="Helvetica Neue"/>
                <a:cs typeface="Helvetica Neue"/>
                <a:sym typeface="Helvetica Neue"/>
              </a:rPr>
              <a:t>rôle est de poser des questions et de fournir les ressources nécessaires à la discussion.</a:t>
            </a:r>
            <a:endParaRPr sz="1200">
              <a:solidFill>
                <a:srgbClr val="0C1637"/>
              </a:solidFill>
              <a:latin typeface="Helvetica Neue"/>
              <a:ea typeface="Helvetica Neue"/>
              <a:cs typeface="Helvetica Neue"/>
              <a:sym typeface="Helvetica Neue"/>
            </a:endParaRPr>
          </a:p>
          <a:p>
            <a:pPr marL="0" lvl="0" indent="0" algn="l" rtl="0">
              <a:spcBef>
                <a:spcPts val="1000"/>
              </a:spcBef>
              <a:spcAft>
                <a:spcPts val="1000"/>
              </a:spcAft>
              <a:buNone/>
            </a:pPr>
            <a:r>
              <a:rPr lang="fr-CA" sz="1200">
                <a:solidFill>
                  <a:srgbClr val="0C1637"/>
                </a:solidFill>
                <a:latin typeface="Helvetica Neue"/>
                <a:ea typeface="Helvetica Neue"/>
                <a:cs typeface="Helvetica Neue"/>
                <a:sym typeface="Helvetica Neue"/>
              </a:rPr>
              <a:t>Participer à un débat permet à l’élève d’explorer un sujet, d’écouter et de prendre</a:t>
            </a:r>
            <a:endParaRPr sz="1200">
              <a:solidFill>
                <a:srgbClr val="0C1637"/>
              </a:solidFill>
              <a:latin typeface="Helvetica Neue"/>
              <a:ea typeface="Helvetica Neue"/>
              <a:cs typeface="Helvetica Neue"/>
              <a:sym typeface="Helvetica Neue"/>
            </a:endParaRPr>
          </a:p>
        </p:txBody>
      </p:sp>
      <p:sp>
        <p:nvSpPr>
          <p:cNvPr id="60" name="Google Shape;60;p7"/>
          <p:cNvSpPr txBox="1"/>
          <p:nvPr/>
        </p:nvSpPr>
        <p:spPr>
          <a:xfrm>
            <a:off x="4097975" y="8029025"/>
            <a:ext cx="3295800" cy="1770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CA" sz="1200">
                <a:solidFill>
                  <a:srgbClr val="0C1637"/>
                </a:solidFill>
                <a:latin typeface="Helvetica Neue"/>
                <a:ea typeface="Helvetica Neue"/>
                <a:cs typeface="Helvetica Neue"/>
                <a:sym typeface="Helvetica Neue"/>
              </a:rPr>
              <a:t>du plaisir à apprendre, tout en ayant l’occasion d’entendre différents points de vue et d’exprimer les siens sur une question d’intérêt donnée.</a:t>
            </a:r>
            <a:endParaRPr sz="1200">
              <a:solidFill>
                <a:srgbClr val="0C1637"/>
              </a:solidFill>
              <a:latin typeface="Helvetica Neue"/>
              <a:ea typeface="Helvetica Neue"/>
              <a:cs typeface="Helvetica Neue"/>
              <a:sym typeface="Helvetica Neue"/>
            </a:endParaRPr>
          </a:p>
          <a:p>
            <a:pPr marL="0" lvl="0" indent="0" algn="l" rtl="0">
              <a:spcBef>
                <a:spcPts val="1000"/>
              </a:spcBef>
              <a:spcAft>
                <a:spcPts val="1000"/>
              </a:spcAft>
              <a:buNone/>
            </a:pPr>
            <a:r>
              <a:rPr lang="fr-CA" sz="1200">
                <a:solidFill>
                  <a:srgbClr val="0C1637"/>
                </a:solidFill>
                <a:latin typeface="Helvetica Neue"/>
                <a:ea typeface="Helvetica Neue"/>
                <a:cs typeface="Helvetica Neue"/>
                <a:sym typeface="Helvetica Neue"/>
              </a:rPr>
              <a:t>Le débat aide l’élève à prendre des décisions importantes et à écouter de manière critique, tout en encourageant le travail d’équipe et la résolution de problème.</a:t>
            </a:r>
            <a:endParaRPr sz="1200">
              <a:solidFill>
                <a:srgbClr val="0C1637"/>
              </a:solidFill>
              <a:latin typeface="Helvetica Neue"/>
              <a:ea typeface="Helvetica Neue"/>
              <a:cs typeface="Helvetica Neue"/>
              <a:sym typeface="Helvetica Neue"/>
            </a:endParaRPr>
          </a:p>
        </p:txBody>
      </p:sp>
      <p:sp>
        <p:nvSpPr>
          <p:cNvPr id="61" name="Google Shape;61;p7"/>
          <p:cNvSpPr/>
          <p:nvPr/>
        </p:nvSpPr>
        <p:spPr>
          <a:xfrm>
            <a:off x="4011600" y="3484236"/>
            <a:ext cx="3593100" cy="524700"/>
          </a:xfrm>
          <a:prstGeom prst="roundRect">
            <a:avLst>
              <a:gd name="adj" fmla="val 28244"/>
            </a:avLst>
          </a:prstGeom>
          <a:noFill/>
          <a:ln w="9525" cap="flat" cmpd="sng">
            <a:solidFill>
              <a:srgbClr val="000000"/>
            </a:solidFill>
            <a:prstDash val="solid"/>
            <a:round/>
            <a:headEnd type="none" w="sm" len="sm"/>
            <a:tailEnd type="none" w="sm" len="sm"/>
          </a:ln>
        </p:spPr>
        <p:txBody>
          <a:bodyPr spcFirstLastPara="1" wrap="square" lIns="91425" tIns="91425" rIns="54000" bIns="91425" anchor="ctr" anchorCtr="0">
            <a:noAutofit/>
          </a:bodyPr>
          <a:lstStyle/>
          <a:p>
            <a:pPr marL="899999" lvl="0" indent="0" algn="l" rtl="0">
              <a:spcBef>
                <a:spcPts val="0"/>
              </a:spcBef>
              <a:spcAft>
                <a:spcPts val="0"/>
              </a:spcAft>
              <a:buNone/>
            </a:pPr>
            <a:r>
              <a:rPr lang="fr-CA" sz="1050"/>
              <a:t>Cette activité de L'École de l'Océan est placée sous licence </a:t>
            </a:r>
            <a:r>
              <a:rPr lang="fr-CA" sz="1050" b="1" u="sng">
                <a:solidFill>
                  <a:schemeClr val="dk1"/>
                </a:solidFill>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CC BY-SA 4.0</a:t>
            </a:r>
            <a:endParaRPr/>
          </a:p>
        </p:txBody>
      </p:sp>
      <p:sp>
        <p:nvSpPr>
          <p:cNvPr id="62" name="Google Shape;62;p7"/>
          <p:cNvSpPr txBox="1">
            <a:spLocks noGrp="1"/>
          </p:cNvSpPr>
          <p:nvPr>
            <p:ph type="sldNum" idx="12"/>
          </p:nvPr>
        </p:nvSpPr>
        <p:spPr>
          <a:xfrm>
            <a:off x="7393875" y="9697225"/>
            <a:ext cx="378600" cy="3783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fld id="{00000000-1234-1234-1234-123412341234}" type="slidenum">
              <a:rPr lang="fr-CA">
                <a:solidFill>
                  <a:srgbClr val="0C1637"/>
                </a:solidFill>
              </a:rPr>
              <a:t>1</a:t>
            </a:fld>
            <a:endParaRPr>
              <a:solidFill>
                <a:srgbClr val="0C1637"/>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8"/>
          <p:cNvSpPr txBox="1">
            <a:spLocks noGrp="1"/>
          </p:cNvSpPr>
          <p:nvPr>
            <p:ph type="title"/>
          </p:nvPr>
        </p:nvSpPr>
        <p:spPr>
          <a:xfrm>
            <a:off x="182875" y="1035825"/>
            <a:ext cx="6810600" cy="40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CA"/>
              <a:t>RESSOURCES ADDITIONNELLES</a:t>
            </a:r>
            <a:endParaRPr/>
          </a:p>
        </p:txBody>
      </p:sp>
      <p:sp>
        <p:nvSpPr>
          <p:cNvPr id="68" name="Google Shape;68;p8"/>
          <p:cNvSpPr txBox="1"/>
          <p:nvPr/>
        </p:nvSpPr>
        <p:spPr>
          <a:xfrm>
            <a:off x="256875" y="1545825"/>
            <a:ext cx="71370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CA" sz="1200">
                <a:solidFill>
                  <a:srgbClr val="0C1637"/>
                </a:solidFill>
                <a:latin typeface="Helvetica Neue"/>
                <a:ea typeface="Helvetica Neue"/>
                <a:cs typeface="Helvetica Neue"/>
                <a:sym typeface="Helvetica Neue"/>
              </a:rPr>
              <a:t>Vous trouverez ci-dessous des liens vers des activités et des ressources supplémentaires à utiliser en classe.</a:t>
            </a:r>
            <a:endParaRPr sz="1200">
              <a:solidFill>
                <a:srgbClr val="0C1637"/>
              </a:solidFill>
              <a:latin typeface="Helvetica Neue"/>
              <a:ea typeface="Helvetica Neue"/>
              <a:cs typeface="Helvetica Neue"/>
              <a:sym typeface="Helvetica Neue"/>
            </a:endParaRPr>
          </a:p>
        </p:txBody>
      </p:sp>
      <p:sp>
        <p:nvSpPr>
          <p:cNvPr id="69" name="Google Shape;69;p8"/>
          <p:cNvSpPr txBox="1"/>
          <p:nvPr/>
        </p:nvSpPr>
        <p:spPr>
          <a:xfrm>
            <a:off x="182875" y="2262950"/>
            <a:ext cx="7404000" cy="5806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fr-CA" sz="1200" b="1" u="sng">
                <a:solidFill>
                  <a:schemeClr val="hlink"/>
                </a:solidFill>
                <a:latin typeface="Helvetica Neue"/>
                <a:ea typeface="Helvetica Neue"/>
                <a:cs typeface="Helvetica Neue"/>
                <a:sym typeface="Helvetica Neue"/>
                <a:hlinkClick r:id="rId3"/>
              </a:rPr>
              <a:t>Organiser un débat</a:t>
            </a:r>
            <a:endParaRPr sz="1200" b="1">
              <a:solidFill>
                <a:srgbClr val="0C1637"/>
              </a:solidFill>
              <a:latin typeface="Helvetica Neue"/>
              <a:ea typeface="Helvetica Neue"/>
              <a:cs typeface="Helvetica Neue"/>
              <a:sym typeface="Helvetica Neue"/>
            </a:endParaRPr>
          </a:p>
          <a:p>
            <a:pPr marL="0" lvl="0" indent="0" algn="l" rtl="0">
              <a:spcBef>
                <a:spcPts val="1000"/>
              </a:spcBef>
              <a:spcAft>
                <a:spcPts val="0"/>
              </a:spcAft>
              <a:buNone/>
            </a:pPr>
            <a:r>
              <a:rPr lang="fr-CA" sz="1200">
                <a:solidFill>
                  <a:srgbClr val="0C1637"/>
                </a:solidFill>
                <a:latin typeface="Helvetica Neue"/>
                <a:ea typeface="Helvetica Neue"/>
                <a:cs typeface="Helvetica Neue"/>
                <a:sym typeface="Helvetica Neue"/>
              </a:rPr>
              <a:t>Ce document est un guide pour organiser un débat. Il fournit des instructions détaillées sur ce qu'il faut faire avant, pendant et après le débat. Il comprend également des fiches d'observation pour les débatteurs et des suggestions pour améliorer les compétences de débat. </a:t>
            </a:r>
            <a:endParaRPr sz="1200">
              <a:solidFill>
                <a:srgbClr val="0C1637"/>
              </a:solidFill>
              <a:latin typeface="Helvetica Neue"/>
              <a:ea typeface="Helvetica Neue"/>
              <a:cs typeface="Helvetica Neue"/>
              <a:sym typeface="Helvetica Neue"/>
            </a:endParaRPr>
          </a:p>
          <a:p>
            <a:pPr marL="0" lvl="0" indent="0" algn="l" rtl="0">
              <a:spcBef>
                <a:spcPts val="1000"/>
              </a:spcBef>
              <a:spcAft>
                <a:spcPts val="0"/>
              </a:spcAft>
              <a:buNone/>
            </a:pPr>
            <a:r>
              <a:rPr lang="fr-CA" sz="1200" b="1" u="sng">
                <a:solidFill>
                  <a:schemeClr val="hlink"/>
                </a:solidFill>
                <a:latin typeface="Helvetica Neue"/>
                <a:ea typeface="Helvetica Neue"/>
                <a:cs typeface="Helvetica Neue"/>
                <a:sym typeface="Helvetica Neue"/>
                <a:hlinkClick r:id="rId4"/>
              </a:rPr>
              <a:t>Comment faire un débat en FLE? (7 activités)</a:t>
            </a:r>
            <a:endParaRPr sz="1200" b="1">
              <a:solidFill>
                <a:srgbClr val="0C1637"/>
              </a:solidFill>
              <a:latin typeface="Helvetica Neue"/>
              <a:ea typeface="Helvetica Neue"/>
              <a:cs typeface="Helvetica Neue"/>
              <a:sym typeface="Helvetica Neue"/>
            </a:endParaRPr>
          </a:p>
          <a:p>
            <a:pPr marL="0" lvl="0" indent="0" algn="l" rtl="0">
              <a:spcBef>
                <a:spcPts val="1000"/>
              </a:spcBef>
              <a:spcAft>
                <a:spcPts val="1000"/>
              </a:spcAft>
              <a:buNone/>
            </a:pPr>
            <a:r>
              <a:rPr lang="fr-CA" sz="1200">
                <a:solidFill>
                  <a:srgbClr val="0C1637"/>
                </a:solidFill>
                <a:latin typeface="Helvetica Neue"/>
                <a:ea typeface="Helvetica Neue"/>
                <a:cs typeface="Helvetica Neue"/>
                <a:sym typeface="Helvetica Neue"/>
              </a:rPr>
              <a:t>Cette vidéo explique sept activités de débat à utiliser en classe.</a:t>
            </a:r>
            <a:endParaRPr sz="1200">
              <a:solidFill>
                <a:srgbClr val="0C1637"/>
              </a:solidFill>
              <a:latin typeface="Helvetica Neue"/>
              <a:ea typeface="Helvetica Neue"/>
              <a:cs typeface="Helvetica Neue"/>
              <a:sym typeface="Helvetica Neue"/>
            </a:endParaRPr>
          </a:p>
        </p:txBody>
      </p:sp>
      <p:sp>
        <p:nvSpPr>
          <p:cNvPr id="70" name="Google Shape;70;p8"/>
          <p:cNvSpPr txBox="1">
            <a:spLocks noGrp="1"/>
          </p:cNvSpPr>
          <p:nvPr>
            <p:ph type="sldNum" idx="12"/>
          </p:nvPr>
        </p:nvSpPr>
        <p:spPr>
          <a:xfrm>
            <a:off x="7393875" y="9697225"/>
            <a:ext cx="378600" cy="3783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fld id="{00000000-1234-1234-1234-123412341234}" type="slidenum">
              <a:rPr lang="fr-CA"/>
              <a:t>2</a:t>
            </a:fld>
            <a:endParaRPr/>
          </a:p>
        </p:txBody>
      </p:sp>
    </p:spTree>
  </p:cSld>
  <p:clrMapOvr>
    <a:masterClrMapping/>
  </p:clrMapOvr>
</p:sld>
</file>

<file path=ppt/theme/theme1.xml><?xml version="1.0" encoding="utf-8"?>
<a:theme xmlns:a="http://schemas.openxmlformats.org/drawingml/2006/main" name="Ocean School 2.0">
  <a:themeElements>
    <a:clrScheme name="Simple Light">
      <a:dk1>
        <a:srgbClr val="181245"/>
      </a:dk1>
      <a:lt1>
        <a:srgbClr val="FFFFFF"/>
      </a:lt1>
      <a:dk2>
        <a:srgbClr val="EDA226"/>
      </a:dk2>
      <a:lt2>
        <a:srgbClr val="FFFFFF"/>
      </a:lt2>
      <a:accent1>
        <a:srgbClr val="5CC61E"/>
      </a:accent1>
      <a:accent2>
        <a:srgbClr val="A7E84C"/>
      </a:accent2>
      <a:accent3>
        <a:srgbClr val="34A2DE"/>
      </a:accent3>
      <a:accent4>
        <a:srgbClr val="4ECBC3"/>
      </a:accent4>
      <a:accent5>
        <a:srgbClr val="584DD7"/>
      </a:accent5>
      <a:accent6>
        <a:srgbClr val="A566DF"/>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360</Words>
  <Application>Microsoft Office PowerPoint</Application>
  <PresentationFormat>Custom</PresentationFormat>
  <Paragraphs>26</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Archivo Black</vt:lpstr>
      <vt:lpstr>Nunito</vt:lpstr>
      <vt:lpstr>Helvetica Neue</vt:lpstr>
      <vt:lpstr>Ocean School 2.0</vt:lpstr>
      <vt:lpstr>DÉBATS</vt:lpstr>
      <vt:lpstr>RESSOURCES ADDITIONNELLES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DÉBATS</dc:title>
  <dc:creator>Lenovo</dc:creator>
  <cp:lastModifiedBy>Lenovo</cp:lastModifiedBy>
  <cp:revision>1</cp:revision>
  <dcterms:modified xsi:type="dcterms:W3CDTF">2024-05-01T19:53:08Z</dcterms:modified>
</cp:coreProperties>
</file>