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11" r:id="rId16"/>
  </p:sldMasterIdLst>
  <p:notesMasterIdLst>
    <p:notesMasterId r:id="rId101"/>
  </p:notesMasterIdLst>
  <p:sldIdLst>
    <p:sldId id="256" r:id="rId17"/>
    <p:sldId id="1029" r:id="rId18"/>
    <p:sldId id="705" r:id="rId19"/>
    <p:sldId id="1247" r:id="rId20"/>
    <p:sldId id="1075" r:id="rId21"/>
    <p:sldId id="1098" r:id="rId22"/>
    <p:sldId id="1041" r:id="rId23"/>
    <p:sldId id="1040" r:id="rId24"/>
    <p:sldId id="1108" r:id="rId25"/>
    <p:sldId id="1109" r:id="rId26"/>
    <p:sldId id="866" r:id="rId27"/>
    <p:sldId id="1077" r:id="rId28"/>
    <p:sldId id="1131" r:id="rId29"/>
    <p:sldId id="1048" r:id="rId30"/>
    <p:sldId id="1132" r:id="rId31"/>
    <p:sldId id="1248" r:id="rId32"/>
    <p:sldId id="1092" r:id="rId33"/>
    <p:sldId id="1150" r:id="rId34"/>
    <p:sldId id="1180" r:id="rId35"/>
    <p:sldId id="1151" r:id="rId36"/>
    <p:sldId id="1124" r:id="rId37"/>
    <p:sldId id="1175" r:id="rId38"/>
    <p:sldId id="1177" r:id="rId39"/>
    <p:sldId id="1178" r:id="rId40"/>
    <p:sldId id="645" r:id="rId41"/>
    <p:sldId id="1115" r:id="rId42"/>
    <p:sldId id="1235" r:id="rId43"/>
    <p:sldId id="1093" r:id="rId44"/>
    <p:sldId id="1060" r:id="rId45"/>
    <p:sldId id="1236" r:id="rId46"/>
    <p:sldId id="1062" r:id="rId47"/>
    <p:sldId id="1111" r:id="rId48"/>
    <p:sldId id="1046" r:id="rId49"/>
    <p:sldId id="1078" r:id="rId50"/>
    <p:sldId id="1067" r:id="rId51"/>
    <p:sldId id="1113" r:id="rId52"/>
    <p:sldId id="1071" r:id="rId53"/>
    <p:sldId id="1080" r:id="rId54"/>
    <p:sldId id="1073" r:id="rId55"/>
    <p:sldId id="779" r:id="rId56"/>
    <p:sldId id="1082" r:id="rId57"/>
    <p:sldId id="1096" r:id="rId58"/>
    <p:sldId id="1084" r:id="rId59"/>
    <p:sldId id="1035" r:id="rId60"/>
    <p:sldId id="1044" r:id="rId61"/>
    <p:sldId id="1133" r:id="rId62"/>
    <p:sldId id="1134" r:id="rId63"/>
    <p:sldId id="1139" r:id="rId64"/>
    <p:sldId id="1166" r:id="rId65"/>
    <p:sldId id="1186" r:id="rId66"/>
    <p:sldId id="1202" r:id="rId67"/>
    <p:sldId id="1218" r:id="rId68"/>
    <p:sldId id="1219" r:id="rId69"/>
    <p:sldId id="1237" r:id="rId70"/>
    <p:sldId id="1238" r:id="rId71"/>
    <p:sldId id="1239" r:id="rId72"/>
    <p:sldId id="1251" r:id="rId73"/>
    <p:sldId id="1103" r:id="rId74"/>
    <p:sldId id="716" r:id="rId75"/>
    <p:sldId id="1105" r:id="rId76"/>
    <p:sldId id="1252" r:id="rId77"/>
    <p:sldId id="1240" r:id="rId78"/>
    <p:sldId id="1241" r:id="rId79"/>
    <p:sldId id="1169" r:id="rId80"/>
    <p:sldId id="1253" r:id="rId81"/>
    <p:sldId id="1231" r:id="rId82"/>
    <p:sldId id="1232" r:id="rId83"/>
    <p:sldId id="1090" r:id="rId84"/>
    <p:sldId id="1050" r:id="rId85"/>
    <p:sldId id="1189" r:id="rId86"/>
    <p:sldId id="1190" r:id="rId87"/>
    <p:sldId id="1193" r:id="rId88"/>
    <p:sldId id="1194" r:id="rId89"/>
    <p:sldId id="1195" r:id="rId90"/>
    <p:sldId id="1196" r:id="rId91"/>
    <p:sldId id="1199" r:id="rId92"/>
    <p:sldId id="1200" r:id="rId93"/>
    <p:sldId id="1213" r:id="rId94"/>
    <p:sldId id="1214" r:id="rId95"/>
    <p:sldId id="1215" r:id="rId96"/>
    <p:sldId id="1216" r:id="rId97"/>
    <p:sldId id="1056" r:id="rId98"/>
    <p:sldId id="1057" r:id="rId99"/>
    <p:sldId id="689" r:id="rId100"/>
  </p:sldIdLst>
  <p:sldSz cx="9144000" cy="6858000" type="screen4x3"/>
  <p:notesSz cx="6735763" cy="9866313"/>
  <p:embeddedFontLst>
    <p:embeddedFont>
      <p:font typeface="Dosis" pitchFamily="2" charset="0"/>
      <p:regular r:id="rId102"/>
      <p:bold r:id="rId103"/>
    </p:embeddedFont>
    <p:embeddedFont>
      <p:font typeface="Dosis ExtraBold" pitchFamily="2" charset="0"/>
      <p:bold r:id="rId104"/>
    </p:embeddedFont>
    <p:embeddedFont>
      <p:font typeface="Dosis Medium" pitchFamily="2" charset="0"/>
      <p:regular r:id="rId105"/>
      <p:bold r:id="rId106"/>
    </p:embeddedFont>
    <p:embeddedFont>
      <p:font typeface="Dosis SemiBold" pitchFamily="2" charset="0"/>
      <p:regular r:id="rId107"/>
      <p:bold r:id="rId108"/>
    </p:embeddedFont>
    <p:embeddedFont>
      <p:font typeface="Mistral" panose="03090702030407020403" pitchFamily="66" charset="0"/>
      <p:regular r:id="rId10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1A6BC"/>
    <a:srgbClr val="565F88"/>
    <a:srgbClr val="2196B1"/>
    <a:srgbClr val="2AB6D7"/>
    <a:srgbClr val="E420A3"/>
    <a:srgbClr val="EAF8FE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6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30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13.xml"/><Relationship Id="rId107" Type="http://schemas.openxmlformats.org/officeDocument/2006/relationships/font" Target="fonts/font6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tableStyles" Target="tableStyles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font" Target="fonts/font5.fntdata"/><Relationship Id="rId114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font" Target="fonts/font8.fntdata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font" Target="fonts/font3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96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1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2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76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52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22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2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27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79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6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1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8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35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5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1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09/04/2026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21195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3.jpg"/><Relationship Id="rId9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2.png"/><Relationship Id="rId7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2.png"/><Relationship Id="rId7" Type="http://schemas.openxmlformats.org/officeDocument/2006/relationships/image" Target="../media/image6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9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68A824-1FE8-45A6-9D12-1CC29B84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3E710646-DEB1-4D23-8657-3909D868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8" y="1938625"/>
            <a:ext cx="1744047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0CAE51-521B-4847-8E92-AAF4455A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1938625"/>
            <a:ext cx="1744047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1BE382-1B1A-44EA-9155-278C2F049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1" y="1938625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87328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 araignée – La campagne – Un beignet – Un champignon – Un oignon – Un peigne.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ED3203-A2D0-4A8B-B3E1-A3F20042F6E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BBC704E-FB34-446B-B3E2-5F11D6E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A0820-E7F1-42D6-9560-B89AD5BBE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79F1ADB-7B21-44A0-8008-5699CA50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0" y="4290969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CBD94B-C6B0-491D-85BF-25304B17D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4290969"/>
            <a:ext cx="1744047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BEAD426-03A7-4476-8261-BF0BCE5B4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" y="4290969"/>
            <a:ext cx="1744047" cy="1908000"/>
          </a:xfrm>
          <a:prstGeom prst="rect">
            <a:avLst/>
          </a:prstGeom>
        </p:spPr>
      </p:pic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F4BCECE5-B264-4ED6-8592-192D8533C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araignée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FB488BF-C4DF-4C78-A010-D58065C720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campagne </a:t>
            </a: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9E85C42E-106B-4FA9-8FF9-FA10DC5126B3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beignet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3D8D8BB3-6615-4A16-9969-EA0E330F19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peigne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4E4C7A53-9200-4D58-9094-A47328A7EE5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champignon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862358F2-9E8B-4CB9-855F-C01D2ED61BB0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oignon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AB7D121B-110A-4934-BDFE-3DF80438B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08" y="4282573"/>
            <a:ext cx="1658366" cy="181407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86C1D3C-900E-486E-BED9-6F3FE235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46" y="4278302"/>
            <a:ext cx="1658366" cy="18140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Huit heures – Neuf heures – Sept heures – Dix heures – Un lapin – Un singe.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Huit heures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Neuf heures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Sept heures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singe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Dix heures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lapin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1E1270-3E3B-4B67-90F5-7228FA48AEF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82C4E0C-D736-4E0A-A279-1C5C5EABD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B2BB94-91F4-4538-94FC-62598D913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1BF27FB3-97A2-44EC-BF32-645B058E9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7" y="1920094"/>
            <a:ext cx="1658366" cy="181407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7E44F8-AB50-4795-896E-B9E05C3D8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75" y="1920094"/>
            <a:ext cx="1658366" cy="181407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950279-678A-41AA-B172-47A67AC28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78" y="1920094"/>
            <a:ext cx="1658366" cy="181407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A4EC81C-2AC4-4A24-82E5-9F1E40F23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7" y="4278302"/>
            <a:ext cx="1658366" cy="18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FD470D-0461-433A-9EF8-0FE6BD2AA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5" y="1992231"/>
            <a:ext cx="1659200" cy="18151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41DF28-E841-4D37-B5C9-1207840C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98" y="4267327"/>
            <a:ext cx="1659367" cy="18151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CB7574-0E8F-4745-A108-D8CAB534F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7" y="4267327"/>
            <a:ext cx="1659367" cy="18151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FFF748C-4D12-4DD6-BCB5-AA427BD28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9" y="1992231"/>
            <a:ext cx="1659367" cy="181517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199AD94-0F13-4919-A3EE-D9D667CC0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41" y="1992231"/>
            <a:ext cx="1659367" cy="181517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4D5605A-EAED-43A3-B1CE-599224556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72" y="4267327"/>
            <a:ext cx="1659367" cy="18151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34" y="769328"/>
            <a:ext cx="72127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peinture – Arriver – Le pain – Un train – Un chemin – Un dauphin.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peinture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Arriver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pain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dauphin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train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chemin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05739E-B25F-4721-BF78-C534B08FB1E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51DA3EA-BC27-4135-96D4-53199341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77BA0D3-4E0E-436C-92BB-4CB4EACA6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EC4D6E69-4F26-42D4-A0E6-3B58DDB1A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49" y="1935353"/>
            <a:ext cx="1648946" cy="180377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97CA828-43D9-42E2-8D38-FCAA5BCE5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4196847"/>
            <a:ext cx="1648946" cy="18037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5F1816-1E7F-4ABF-84B0-8291D0297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89" y="1935353"/>
            <a:ext cx="1648946" cy="18037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0965ED0-C3C8-48EF-9124-6976190E9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89" y="4196847"/>
            <a:ext cx="1648946" cy="180377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816E911-B099-4EB0-B8FF-34123572D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49" y="4196847"/>
            <a:ext cx="1648946" cy="180377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EC66CA-6ABD-4C17-AE73-58581ECB7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1935353"/>
            <a:ext cx="1648946" cy="18037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Cache-cache – Sauter – La corde à sauter – Des dessins animés – Un camion – Un avion.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28" y="3697072"/>
            <a:ext cx="2072671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Cache-cache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Sauter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3422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corde à sauter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avion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88158" y="6085132"/>
            <a:ext cx="2696066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dessins animés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camion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70AFBFE-56B5-49FC-85B2-41CF7B028C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94EAFAF-22F9-45B9-8C5A-9A43E1A6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0AC6C4-E227-4453-8162-D9DE7864D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5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7F9140-4BE7-4113-92A5-C6E5D0BA0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1850882"/>
            <a:ext cx="1810042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C876396-CC67-41C2-995B-C00C44750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4112376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4D31798-4FA1-4D1A-965C-E70770315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616EE6-849E-4852-B827-A4C45362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CC4F07-8443-4D41-85E6-AF6FD6A77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FDB3F83-7234-42D5-916A-EACEC2F08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D1F53DE-C122-4ABC-AFA9-8DC8DC5A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096CB8-F043-4D93-B4B6-DC8598DC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7" y="1798059"/>
            <a:ext cx="1810043" cy="198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7755D22-97A5-4176-9B58-C28ECACB2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AF8F89-880E-4C7B-88FC-A78877D51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0AA8F4-61AF-488B-845C-7BF7B0598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5" y="4134139"/>
            <a:ext cx="1810043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5CC7CE-1E4A-4C76-BBC8-37A68D804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909" y="755999"/>
            <a:ext cx="692356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mécanicien – La viande – Un chien – Un panier – Un lion – Un vieux.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5165" y="3744756"/>
            <a:ext cx="2028918" cy="35132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mécanicien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 </a:t>
            </a:r>
            <a:r>
              <a:rPr lang="fr-MA" dirty="0">
                <a:latin typeface="Dosis SemiBold" pitchFamily="2" charset="0"/>
              </a:rPr>
              <a:t>viande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chien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7208" y="6113710"/>
            <a:ext cx="2014697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vieux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939047" y="6085132"/>
            <a:ext cx="21988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panier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lion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5BBFC9D-CD52-4DBE-B367-60225D7503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1E32E42-1F35-4D2D-836F-24F34325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4FB998-ECFB-4F94-88AD-F43CF0D86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0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1019C7-7BE1-4E6A-A3CB-DD95C4A24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90037-55F8-4F07-B6C7-AAFBE3798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7" y="1798059"/>
            <a:ext cx="1810043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413F8D-A837-433D-B0FA-C413CC1B4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061758-8F54-4C86-AAF0-DA5D39F06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DF4BBD-50EC-4BCB-9437-DABCBC7CE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5" y="4134139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7F8451E-8338-4DA9-B861-6255083DC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E15BCA-E43C-4593-B2AA-91B0B3BF5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1850882"/>
            <a:ext cx="1810042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161A79-779B-4274-A357-0155220E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4112376"/>
            <a:ext cx="1810042" cy="198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65FABC-B1CA-4053-B025-9F6E2CBE2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79772F-7837-49A8-95CA-688EAE74D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2EC90F-1A59-4405-BAAD-DEC6BBEE0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E96585-9D94-4EA6-81BA-CAFD39441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02EA8BC-D9F9-4A28-B3E6-F2B58D756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35E9A3-50BE-4C29-A163-108A638A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1126C29-40B4-427C-8FC7-45A2E7E7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0084C3-5F09-477C-B775-52AE34F23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1324496" y="4068842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3917412" y="1814600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Sauter et dessins animés.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FC3E5AA-0B69-43BF-8130-7DF616767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1850882"/>
            <a:ext cx="1810042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FEC7D24-95EF-48FC-A7B9-1E2E516D8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4112376"/>
            <a:ext cx="1810042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256AD4-0D3A-40E3-A781-74A5E4CE5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D3DA3EC-505D-4E15-A941-6D62A3C5A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D912608-8349-4639-95FD-09965DE3E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694D42C-79CB-4606-9074-49F81DB21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B59692-6481-48F4-9F93-F3AC1AC78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2FCB77-87D7-4821-B5B5-1E1D8952F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7" y="1798059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DD74B2-963A-4B26-8F35-3E885C1F1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10FEF4-41AD-4186-934C-E93A061E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AFEAA0-5142-4BA9-9D5E-E07354E74C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5" y="4134139"/>
            <a:ext cx="1810043" cy="198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D228A4F-1E07-4EEE-A3AF-468FCD58E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1A4E7C-BFA4-4B7D-A5BC-E51A235E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B32FE9-2731-4939-933E-D18D38EE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4134139"/>
            <a:ext cx="1810043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B84F888-0108-426E-9F62-D62E6B044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E60659-9856-48C1-B964-90AC3C374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02370E8-6477-405C-BF6E-089813071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6" y="1798059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BDF977-3F3B-4ED4-AF68-076B908BF5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Lion et mécanicien.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51287ED-3D74-47A8-AF23-1F7CB23B9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D79CF6-2EC2-4471-8B03-BB57F9BB9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4134139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3864308-C8D6-40AC-8B6A-BAB8D0248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C39051-CED3-49F4-B9DE-923B83EFC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E09499F-2E4D-44EB-A09B-E1E3C5640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6" y="1798059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DD7BF91-515D-41E8-B4F6-E2EAC981D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89756810-59AC-4330-BB89-F58B8EDE6B76}"/>
              </a:ext>
            </a:extLst>
          </p:cNvPr>
          <p:cNvSpPr txBox="1">
            <a:spLocks/>
          </p:cNvSpPr>
          <p:nvPr/>
        </p:nvSpPr>
        <p:spPr>
          <a:xfrm>
            <a:off x="259266" y="2949132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viande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E097960B-09F2-473F-AC09-F8361E692FE7}"/>
              </a:ext>
            </a:extLst>
          </p:cNvPr>
          <p:cNvSpPr txBox="1">
            <a:spLocks/>
          </p:cNvSpPr>
          <p:nvPr/>
        </p:nvSpPr>
        <p:spPr>
          <a:xfrm>
            <a:off x="2953611" y="2982686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triangle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F3007EF5-E30D-4EE7-A330-BE818C47B55A}"/>
              </a:ext>
            </a:extLst>
          </p:cNvPr>
          <p:cNvSpPr txBox="1">
            <a:spLocks/>
          </p:cNvSpPr>
          <p:nvPr/>
        </p:nvSpPr>
        <p:spPr>
          <a:xfrm>
            <a:off x="5746859" y="298268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mendiant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FE3ACF8C-26CF-4857-8AAB-F45999BD3507}"/>
              </a:ext>
            </a:extLst>
          </p:cNvPr>
          <p:cNvSpPr txBox="1">
            <a:spLocks/>
          </p:cNvSpPr>
          <p:nvPr/>
        </p:nvSpPr>
        <p:spPr>
          <a:xfrm>
            <a:off x="5934635" y="4521548"/>
            <a:ext cx="278891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lion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D0415594-8B1A-4BED-9202-E372F6A92DA6}"/>
              </a:ext>
            </a:extLst>
          </p:cNvPr>
          <p:cNvSpPr txBox="1">
            <a:spLocks/>
          </p:cNvSpPr>
          <p:nvPr/>
        </p:nvSpPr>
        <p:spPr>
          <a:xfrm>
            <a:off x="128753" y="452154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camion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C9C570D-929C-43E1-8FE9-E4773BBA07C0}"/>
              </a:ext>
            </a:extLst>
          </p:cNvPr>
          <p:cNvSpPr txBox="1">
            <a:spLocks/>
          </p:cNvSpPr>
          <p:nvPr/>
        </p:nvSpPr>
        <p:spPr>
          <a:xfrm>
            <a:off x="2769345" y="4503107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révision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A459F145-2DBB-44EC-8980-5A9641295847}"/>
              </a:ext>
            </a:extLst>
          </p:cNvPr>
          <p:cNvSpPr txBox="1">
            <a:spLocks/>
          </p:cNvSpPr>
          <p:nvPr/>
        </p:nvSpPr>
        <p:spPr>
          <a:xfrm>
            <a:off x="557984" y="455028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panier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F10E8DC8-B54D-42FC-B281-5342B9D3442D}"/>
              </a:ext>
            </a:extLst>
          </p:cNvPr>
          <p:cNvSpPr txBox="1">
            <a:spLocks/>
          </p:cNvSpPr>
          <p:nvPr/>
        </p:nvSpPr>
        <p:spPr>
          <a:xfrm>
            <a:off x="635744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gardien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11C03B1-B5EE-48BC-9C6D-849F9C88CAAE}"/>
              </a:ext>
            </a:extLst>
          </p:cNvPr>
          <p:cNvSpPr txBox="1">
            <a:spLocks/>
          </p:cNvSpPr>
          <p:nvPr/>
        </p:nvSpPr>
        <p:spPr>
          <a:xfrm>
            <a:off x="5823553" y="3062528"/>
            <a:ext cx="258937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mécanicien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053D0DB6-D391-4E9C-8D26-4BCB0562A320}"/>
              </a:ext>
            </a:extLst>
          </p:cNvPr>
          <p:cNvSpPr txBox="1">
            <a:spLocks/>
          </p:cNvSpPr>
          <p:nvPr/>
        </p:nvSpPr>
        <p:spPr>
          <a:xfrm>
            <a:off x="3336422" y="4555856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tablier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E4D91F70-767F-40F8-A5AE-DC371D8C89AB}"/>
              </a:ext>
            </a:extLst>
          </p:cNvPr>
          <p:cNvSpPr txBox="1">
            <a:spLocks/>
          </p:cNvSpPr>
          <p:nvPr/>
        </p:nvSpPr>
        <p:spPr>
          <a:xfrm>
            <a:off x="5942623" y="4550283"/>
            <a:ext cx="258937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collier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EDE1844-9F01-441E-8D34-287FB576ED9A}"/>
              </a:ext>
            </a:extLst>
          </p:cNvPr>
          <p:cNvSpPr txBox="1">
            <a:spLocks/>
          </p:cNvSpPr>
          <p:nvPr/>
        </p:nvSpPr>
        <p:spPr>
          <a:xfrm>
            <a:off x="3296540" y="3062528"/>
            <a:ext cx="2712344" cy="46096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chien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A459F145-2DBB-44EC-8980-5A9641295847}"/>
              </a:ext>
            </a:extLst>
          </p:cNvPr>
          <p:cNvSpPr txBox="1">
            <a:spLocks/>
          </p:cNvSpPr>
          <p:nvPr/>
        </p:nvSpPr>
        <p:spPr>
          <a:xfrm>
            <a:off x="557984" y="455028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télévision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F10E8DC8-B54D-42FC-B281-5342B9D3442D}"/>
              </a:ext>
            </a:extLst>
          </p:cNvPr>
          <p:cNvSpPr txBox="1">
            <a:spLocks/>
          </p:cNvSpPr>
          <p:nvPr/>
        </p:nvSpPr>
        <p:spPr>
          <a:xfrm>
            <a:off x="635744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lieu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11C03B1-B5EE-48BC-9C6D-849F9C88CAAE}"/>
              </a:ext>
            </a:extLst>
          </p:cNvPr>
          <p:cNvSpPr txBox="1">
            <a:spLocks/>
          </p:cNvSpPr>
          <p:nvPr/>
        </p:nvSpPr>
        <p:spPr>
          <a:xfrm>
            <a:off x="5913556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cieux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053D0DB6-D391-4E9C-8D26-4BCB0562A320}"/>
              </a:ext>
            </a:extLst>
          </p:cNvPr>
          <p:cNvSpPr txBox="1">
            <a:spLocks/>
          </p:cNvSpPr>
          <p:nvPr/>
        </p:nvSpPr>
        <p:spPr>
          <a:xfrm>
            <a:off x="3336422" y="4555856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pluvieux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E4D91F70-767F-40F8-A5AE-DC371D8C89AB}"/>
              </a:ext>
            </a:extLst>
          </p:cNvPr>
          <p:cNvSpPr txBox="1">
            <a:spLocks/>
          </p:cNvSpPr>
          <p:nvPr/>
        </p:nvSpPr>
        <p:spPr>
          <a:xfrm>
            <a:off x="5942623" y="4550283"/>
            <a:ext cx="258937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L’escalier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EDE1844-9F01-441E-8D34-287FB576ED9A}"/>
              </a:ext>
            </a:extLst>
          </p:cNvPr>
          <p:cNvSpPr txBox="1">
            <a:spLocks/>
          </p:cNvSpPr>
          <p:nvPr/>
        </p:nvSpPr>
        <p:spPr>
          <a:xfrm>
            <a:off x="3296540" y="306252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milieu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457200" y="2978877"/>
            <a:ext cx="835078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 Le temps est pluvieux ce matin.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Ce musicien passe à la télévision.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Samir dessine un grand triangle.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qui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89D557-05EF-4584-8293-8241B356C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D532D7-25FF-4AF8-9934-E3D01F7DD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132382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Un vieux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 animal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687130-DD9A-4822-9D17-207B9CBA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81C2B6-04FA-4D8F-A1E8-C0AF03DA3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74259"/>
            <a:ext cx="5839600" cy="2648822"/>
            <a:chOff x="1692000" y="2474259"/>
            <a:chExt cx="5839600" cy="2648822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74259"/>
              <a:ext cx="5839600" cy="264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814750" y="3089833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L</a:t>
              </a:r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e chien</a:t>
              </a:r>
              <a:endParaRPr lang="fr-FR" sz="20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49ABCF0-1662-417C-9C37-8AE250333D56}"/>
              </a:ext>
            </a:extLst>
          </p:cNvPr>
          <p:cNvGrpSpPr/>
          <p:nvPr/>
        </p:nvGrpSpPr>
        <p:grpSpPr>
          <a:xfrm>
            <a:off x="3652640" y="2598456"/>
            <a:ext cx="3321202" cy="3132001"/>
            <a:chOff x="100932" y="-41564"/>
            <a:chExt cx="8907789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5615B0-630E-4733-BBF9-0EB5DA33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2" y="-41564"/>
              <a:ext cx="4471068" cy="685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D6DB90F-BA25-4B0F-BD6C-165C8EC3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653" y="-41564"/>
              <a:ext cx="4471068" cy="6858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3668728-50F1-44CC-8594-FDC8C94115DC}"/>
              </a:ext>
            </a:extLst>
          </p:cNvPr>
          <p:cNvGrpSpPr/>
          <p:nvPr/>
        </p:nvGrpSpPr>
        <p:grpSpPr>
          <a:xfrm>
            <a:off x="323699" y="2598456"/>
            <a:ext cx="3321202" cy="3132001"/>
            <a:chOff x="-4886013" y="0"/>
            <a:chExt cx="892738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E99062D-2FEE-46D1-ABA1-A85027FF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6013" y="0"/>
              <a:ext cx="4471068" cy="685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57A0AF3-9EF2-4184-B90D-61D9F327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696" y="0"/>
              <a:ext cx="4471068" cy="6858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A163C04-595D-48AE-93B1-3F1C92B14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42" y="2598456"/>
            <a:ext cx="1787462" cy="31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784EF6-4C81-4BDE-B2F9-677DB46D4D76}"/>
              </a:ext>
            </a:extLst>
          </p:cNvPr>
          <p:cNvGrpSpPr/>
          <p:nvPr/>
        </p:nvGrpSpPr>
        <p:grpSpPr>
          <a:xfrm>
            <a:off x="703989" y="3122823"/>
            <a:ext cx="7732874" cy="612000"/>
            <a:chOff x="703989" y="3122823"/>
            <a:chExt cx="7732874" cy="61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2D3860-4972-C57C-A15A-A8EFA9ED05E0}"/>
                </a:ext>
              </a:extLst>
            </p:cNvPr>
            <p:cNvSpPr/>
            <p:nvPr/>
          </p:nvSpPr>
          <p:spPr>
            <a:xfrm>
              <a:off x="703989" y="3122823"/>
              <a:ext cx="1417419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joue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053DF62-B3F8-C739-F3F9-4567E95505EC}"/>
                </a:ext>
              </a:extLst>
            </p:cNvPr>
            <p:cNvSpPr/>
            <p:nvPr/>
          </p:nvSpPr>
          <p:spPr>
            <a:xfrm>
              <a:off x="2334410" y="3122823"/>
              <a:ext cx="1417419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Karim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2771F53-FED7-4513-87D9-0F94240C7641}"/>
                </a:ext>
              </a:extLst>
            </p:cNvPr>
            <p:cNvSpPr/>
            <p:nvPr/>
          </p:nvSpPr>
          <p:spPr>
            <a:xfrm>
              <a:off x="6586966" y="3122823"/>
              <a:ext cx="1849897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au ballon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869B220-85AC-4D1B-9353-24EA63717E0E}"/>
                </a:ext>
              </a:extLst>
            </p:cNvPr>
            <p:cNvSpPr/>
            <p:nvPr/>
          </p:nvSpPr>
          <p:spPr>
            <a:xfrm>
              <a:off x="3964831" y="3122823"/>
              <a:ext cx="2409132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après l’école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34480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571033" cy="1790700"/>
            <a:chOff x="834901" y="3429000"/>
            <a:chExt cx="7571033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565934" y="3905245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A</a:t>
              </a:r>
              <a:r>
                <a:rPr lang="fr-FR" sz="3200" dirty="0">
                  <a:solidFill>
                    <a:srgbClr val="565F88"/>
                  </a:solidFill>
                  <a:latin typeface="Dosis SemiBold" panose="020B0604020202020204" charset="0"/>
                </a:rPr>
                <a:t>près  l’école,  Karim  joue   au   ballon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</a:t>
            </a:r>
            <a:r>
              <a:rPr lang="nl-NL" dirty="0">
                <a:solidFill>
                  <a:srgbClr val="757575"/>
                </a:solidFill>
              </a:rPr>
              <a:t>ian - ion - ien - ieu - ier</a:t>
            </a:r>
            <a:r>
              <a:rPr lang="fr-FR" dirty="0">
                <a:solidFill>
                  <a:srgbClr val="757575"/>
                </a:solidFill>
              </a:rPr>
              <a:t>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Écriture – Graphèmes : </a:t>
            </a:r>
            <a:r>
              <a:rPr lang="nl-NL" dirty="0">
                <a:solidFill>
                  <a:srgbClr val="757575"/>
                </a:solidFill>
              </a:rPr>
              <a:t>ian - ion - ien - ieu - ier</a:t>
            </a:r>
            <a:r>
              <a:rPr lang="fr-FR" dirty="0">
                <a:solidFill>
                  <a:srgbClr val="757575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ta famille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ta famille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demain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demain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Nous allons jouer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5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24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vas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2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te réveilles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te réveilles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05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prends ton petit-déjeuner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prends ton petit-déjeuner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44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fais quoi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fais quoi après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7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lang="nl-NL" dirty="0">
                <a:solidFill>
                  <a:prstClr val="white">
                    <a:lumMod val="65000"/>
                  </a:prstClr>
                </a:solidFill>
              </a:rPr>
              <a:t>ian - ion - ien - ieu - ier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</a:t>
            </a:r>
            <a:r>
              <a:rPr lang="fr-FR" dirty="0">
                <a:solidFill>
                  <a:srgbClr val="565F88"/>
                </a:solidFill>
              </a:rPr>
              <a:t>« Le ballon du quartier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deuxième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du quartier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 Qui veut nous rappeler ce qu’on a vu dans cet épisode ? En français ou dans votre langue.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B36B9D7-18F2-4ABD-A290-5BC6C8921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816" y="1755647"/>
            <a:ext cx="3748367" cy="42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avec   « </a:t>
            </a:r>
            <a:r>
              <a:rPr lang="nl-NL" dirty="0">
                <a:solidFill>
                  <a:srgbClr val="565F88"/>
                </a:solidFill>
              </a:rPr>
              <a:t>ian - ion - ien - ieu - ier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de « Le ballon du quartier »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CD56E71-827C-414D-B476-A79DFEEE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89" y="2254440"/>
            <a:ext cx="7117621" cy="36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2AP - Le ballon du quartier - E02 DONE-720p-260325">
            <a:hlinkClick r:id="" action="ppaction://media"/>
            <a:extLst>
              <a:ext uri="{FF2B5EF4-FFF2-40B4-BE49-F238E27FC236}">
                <a16:creationId xmlns:a16="http://schemas.microsoft.com/office/drawing/2014/main" id="{F4B829EC-7E91-452F-908A-6B68EC412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6" y="1999488"/>
            <a:ext cx="7546848" cy="4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4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 du quartier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F4B4D98-4232-4375-8D81-CA1CFD8D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37" y="2192406"/>
            <a:ext cx="6771526" cy="35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2AP - Le ballon du quartier - E03 DONE-720p-260404">
            <a:hlinkClick r:id="" action="ppaction://media"/>
            <a:extLst>
              <a:ext uri="{FF2B5EF4-FFF2-40B4-BE49-F238E27FC236}">
                <a16:creationId xmlns:a16="http://schemas.microsoft.com/office/drawing/2014/main" id="{34C84B03-58D4-41CD-8977-BBE1A7E05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00" y="1959693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9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2AP - Le ballon du quartier - E03 DONE-720p-260404">
            <a:hlinkClick r:id="" action="ppaction://media"/>
            <a:extLst>
              <a:ext uri="{FF2B5EF4-FFF2-40B4-BE49-F238E27FC236}">
                <a16:creationId xmlns:a16="http://schemas.microsoft.com/office/drawing/2014/main" id="{34C84B03-58D4-41CD-8977-BBE1A7E05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00" y="1959693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9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Lina et Amine après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Lina et Amine après l’école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ED4D7-DA80-45B2-B220-19193F2C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89" y="2742307"/>
            <a:ext cx="336664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53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 l’école, Lina et Amine sortent avec leur ballon.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572967" y="1517282"/>
            <a:ext cx="657595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Après l’école, Lina et Amine sortent avec leur ballon.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10075BF-4157-491F-A154-64D597BFF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589" y="2742307"/>
            <a:ext cx="336664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1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Amine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Amine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DB9A11-0444-4A75-8772-48640010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59" y="2742307"/>
            <a:ext cx="339288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lance le ballon très haut.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4" y="151728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lance le ballon très haut.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055A503-C4DE-4F7C-9CC8-731BFE4B7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59" y="2742307"/>
            <a:ext cx="339288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</a:t>
            </a:r>
            <a:r>
              <a:rPr lang="nl-NL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ian - ion - ien - ieu - ier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le chien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le chien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6D4F9F-1079-44B4-AF6E-9670CB2A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60" y="2742307"/>
            <a:ext cx="339290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4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chien arrive et regarde le ballon avec curiosité.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chien arrive et regarde le ballon avec curiosité.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F333C70-2917-4B4D-8E9E-C0BDC7AFA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460" y="2742307"/>
            <a:ext cx="339290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monsieur Karim à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demande monsieur Karim à Amine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884A08-726A-4E69-A12C-2889E1083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25" y="2742307"/>
            <a:ext cx="332294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Karim demande à Amine : « Tu fais quoi après l’école Amine ?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M. Karim demande à Amine : « Tu fais quoi après l’école Amine ?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25DF705-FC6B-491C-9F37-BD3EE76E9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77" y="2855760"/>
            <a:ext cx="337504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Amine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47658-6511-4062-9E72-5F07351AB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59" y="2742307"/>
            <a:ext cx="336628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répond : « Après l’école, je joue.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435552" y="1624017"/>
            <a:ext cx="627289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répond : « Après l’école, je joue.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3F27A63-E614-416A-AB53-792FE408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59" y="2742307"/>
            <a:ext cx="336628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le ballon finalement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8" y="1613185"/>
            <a:ext cx="826993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le ballon finalement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E03DC6-D8D6-43DB-894C-0189FADE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41" y="2742307"/>
            <a:ext cx="336651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Finalement, le ballon s’arrête.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198069" y="1613185"/>
            <a:ext cx="67478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Finalement, le ballon s’arrête.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78406C4-2951-4AA1-B1CD-182C90AFE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541" y="2742307"/>
            <a:ext cx="336651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Amine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0A7BD8-F499-4E02-9863-DCF2CE35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15" y="2742307"/>
            <a:ext cx="341036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8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ramasse le ballon.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ramasse le ballon.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CC080AF-F148-4C10-A8C8-3F7EB7FB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815" y="2742307"/>
            <a:ext cx="341036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2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 compris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Qu’a compris Amine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D4121F-1FAF-4899-8E63-70C00C8B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36" y="2742307"/>
            <a:ext cx="339292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4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a compris que ce ballon adore faire des blagues.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a compris que ce ballon adore faire des blagues.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EBF5595-2AD1-4374-91AC-AA4BEC3A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36" y="2742307"/>
            <a:ext cx="339292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0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nos amis, Lina, Amine et le ballon rouge,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51A264-A29A-4E68-A2F1-D389CA3F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172076"/>
            <a:ext cx="6840000" cy="35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du quartier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B586A70-B6C8-4C6A-8D04-502AC281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2" y="4184376"/>
            <a:ext cx="1744047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F8A1F8-7FAA-472B-A0C9-7DDE0628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4184376"/>
            <a:ext cx="1744047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A92577-91E3-4BE7-A0D5-3647EF55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" y="4144668"/>
            <a:ext cx="1744047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8E66CF-5F53-4660-9C26-8137545D5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1923141"/>
            <a:ext cx="1744047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360C95-0E28-48EE-A361-BF9BB907A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4" y="1923141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17C06D-47CF-4B59-8BE5-2B0979D0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3" y="1923141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Se réveiller – Se laver – S’habiller – Se brosser les cheveux – Préparer le cartable – Un agneau.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réveiller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laver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S’habiller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solidFill>
                  <a:srgbClr val="565F88"/>
                </a:solidFill>
                <a:latin typeface="Dosis SemiBold" pitchFamily="2" charset="0"/>
              </a:rPr>
              <a:t>agneau</a:t>
            </a:r>
            <a:r>
              <a:rPr lang="fr-FR" dirty="0">
                <a:latin typeface="Dosis SemiBold" pitchFamily="2" charset="0"/>
              </a:rPr>
              <a:t>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Se brosser les cheveux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Préparer le cartable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A70DDA-A315-49B7-A2E1-73C5CC2630B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B5E5E44-407D-43AA-8F3D-2E910B57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6E38AB-CEB9-457E-A9DA-9B1C8C311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2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8D756D-FE5D-4395-8FCF-F532880ECFDB}">
  <ds:schemaRefs>
    <ds:schemaRef ds:uri="http://schemas.microsoft.com/office/2006/documentManagement/types"/>
    <ds:schemaRef ds:uri="http://schemas.microsoft.com/office/2006/metadata/properties"/>
    <ds:schemaRef ds:uri="202b3bc9-e036-45c7-aea0-06aec8cd7a40"/>
    <ds:schemaRef ds:uri="http://purl.org/dc/elements/1.1/"/>
    <ds:schemaRef ds:uri="http://www.w3.org/XML/1998/namespace"/>
    <ds:schemaRef ds:uri="f0534ec5-868f-4ce6-85c7-99f0612da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7107</TotalTime>
  <Words>1512</Words>
  <PresentationFormat>Affichage à l'écran (4:3)</PresentationFormat>
  <Paragraphs>263</Paragraphs>
  <Slides>84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84</vt:i4>
      </vt:variant>
    </vt:vector>
  </HeadingPairs>
  <TitlesOfParts>
    <vt:vector size="107" baseType="lpstr">
      <vt:lpstr>Dosis SemiBold</vt:lpstr>
      <vt:lpstr>Wingdings</vt:lpstr>
      <vt:lpstr>Calibri</vt:lpstr>
      <vt:lpstr>Dosis</vt:lpstr>
      <vt:lpstr>Aptos Display</vt:lpstr>
      <vt:lpstr>Dosis ExtraBold</vt:lpstr>
      <vt:lpstr>Mistral</vt:lpstr>
      <vt:lpstr>Arial</vt:lpstr>
      <vt:lpstr>Aptos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 réveiller – Se laver – S’habiller – Se brosser les cheveux – Préparer le cartable – Un agneau.</vt:lpstr>
      <vt:lpstr>Répétons ensemble : Une araignée – La campagne – Un beignet – Un champignon – Un oignon – Un peigne.</vt:lpstr>
      <vt:lpstr>Répétons ensemble :  Huit heures – Neuf heures – Sept heures – Dix heures – Un lapin – Un singe.</vt:lpstr>
      <vt:lpstr>Répétons ensemble : La peinture – Arriver – Le pain – Un train – Un chemin – Un dauphin.</vt:lpstr>
      <vt:lpstr>Répétons ensemble :  Cache-cache – Sauter – La corde à sauter – Des dessins animés – Un camion – Un avion.</vt:lpstr>
      <vt:lpstr>Qui veut passer au tableau pour nommer les images ? </vt:lpstr>
      <vt:lpstr>Répétons ensemble : Un mécanicien – La viande – Un chien – Un panier – Un lion – Un vieux.</vt:lpstr>
      <vt:lpstr>Qui veut passer au tableau pour nommer les images ? </vt:lpstr>
      <vt:lpstr>Nous allons jouer au jeu des mots invisibles. </vt:lpstr>
      <vt:lpstr>Observez bien les images. Je vais masquer deux images. </vt:lpstr>
      <vt:lpstr>Quelles sont les images qui manquent ?</vt:lpstr>
      <vt:lpstr>Les deux images qui manquent sont : Sauter et dessins animés.</vt:lpstr>
      <vt:lpstr>Nous allons jouer au jeu des mots qui bougent. </vt:lpstr>
      <vt:lpstr>Observez bien les images. Je vais faire bouger deux images. </vt:lpstr>
      <vt:lpstr>Quelles sont les images qui ont bougé ? </vt:lpstr>
      <vt:lpstr>Les deux images qui ont bougé sont : Lion et mécanicien. </vt:lpstr>
      <vt:lpstr>Maintenant, nous allons faire de la lecture. Qui veut lire ces mots ?</vt:lpstr>
      <vt:lpstr>Qui veut lire ces mots ?</vt:lpstr>
      <vt:lpstr>Qui veut lire ces mots ?</vt:lpstr>
      <vt:lpstr>Qui veut lire cette phrase ?</vt:lpstr>
      <vt:lpstr>Qui veut lire cette phrase ?</vt:lpstr>
      <vt:lpstr>Qui veut lire cette phrase ?</vt:lpstr>
      <vt:lpstr>Prenez vos ardoises. </vt:lpstr>
      <vt:lpstr>C’est qui ? Qui veut répondre ? </vt:lpstr>
      <vt:lpstr>Écrivez le mot sur votre ardoise.</vt:lpstr>
      <vt:lpstr>Levez les ardoises. Je vais vérifier votre écriture. </vt:lpstr>
      <vt:lpstr>Corrigez.</vt:lpstr>
      <vt:lpstr>C’est quel animal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rafale. Je vais désigner des élèves au hasard pour répondre. Tenez-vous prêts. </vt:lpstr>
      <vt:lpstr>Comment tu t’appelles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ta famille ? </vt:lpstr>
      <vt:lpstr>Qui va venir à la maison demain ?</vt:lpstr>
      <vt:lpstr>Nous allons jouer où ?</vt:lpstr>
      <vt:lpstr>Qu’est-ce que tu fais le matin ?</vt:lpstr>
      <vt:lpstr>À quelle heure tu vas à l’école ?</vt:lpstr>
      <vt:lpstr>À quelle heure tu te réveilles ?</vt:lpstr>
      <vt:lpstr>À quelle heure tu prends ton petit-déjeuner ?</vt:lpstr>
      <vt:lpstr>Tu fais quoi après l’école ?</vt:lpstr>
      <vt:lpstr>Plan de la séance 6</vt:lpstr>
      <vt:lpstr>Nous avons déjà vu le deuxième épisode de l’histoire « Le ballon du quartier ». Qui veut nous rappeler ce qu’on a vu dans cet épisode ? En français ou dans votre langue.</vt:lpstr>
      <vt:lpstr>On va regarder le deuxième épisode. Soyez attentifs.</vt:lpstr>
      <vt:lpstr>Lecture de la vidéo.</vt:lpstr>
      <vt:lpstr>Maintenant, nous allons découvrir un nouvel épisode de notre histoire « Le ballon du quartier ». Est-ce que vous êtes prêts ? Écoutez bien. </vt:lpstr>
      <vt:lpstr>Lecture de la vidéo.</vt:lpstr>
      <vt:lpstr>Nous allons écouter l’histoire une deuxième fois. Soyez attentifs.</vt:lpstr>
      <vt:lpstr>Lecture de la vidéo.</vt:lpstr>
      <vt:lpstr>Que font Lina et Amine après l’école ?</vt:lpstr>
      <vt:lpstr>Après l’école, Lina et Amine sortent avec leur ballon.</vt:lpstr>
      <vt:lpstr>Que fait Amine ?</vt:lpstr>
      <vt:lpstr>Amine lance le ballon très haut.</vt:lpstr>
      <vt:lpstr>Que fait le chien ?</vt:lpstr>
      <vt:lpstr>Le chien arrive et regarde le ballon avec curiosité. </vt:lpstr>
      <vt:lpstr>Que demande monsieur Karim à Amine ?</vt:lpstr>
      <vt:lpstr>M. Karim demande à Amine : « Tu fais quoi après l’école Amine ? »</vt:lpstr>
      <vt:lpstr>Que répond Amine ?</vt:lpstr>
      <vt:lpstr>Amine répond : « Après l’école, je joue. »</vt:lpstr>
      <vt:lpstr>Que fait le ballon finalement ?</vt:lpstr>
      <vt:lpstr>Finalement, le ballon s’arrête.</vt:lpstr>
      <vt:lpstr>Que fait Amine ?</vt:lpstr>
      <vt:lpstr>Amine ramasse le ballon.</vt:lpstr>
      <vt:lpstr>Qu’a compris Amine ?</vt:lpstr>
      <vt:lpstr>Amine a compris que ce ballon adore faire des blagues.</vt:lpstr>
      <vt:lpstr>On retrouvera nos amis, Lina, Amine et le ballon rouge, la semaine prochaine pour la suite de l’histoire.</vt:lpstr>
      <vt:lpstr>À la maison, faites un dessin sur l’histoire de « Le ballon du quartier  ».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2026-04-09T17:39:36Z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