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  <p:sldMasterId id="2147483811" r:id="rId16"/>
  </p:sldMasterIdLst>
  <p:notesMasterIdLst>
    <p:notesMasterId r:id="rId101"/>
  </p:notesMasterIdLst>
  <p:sldIdLst>
    <p:sldId id="256" r:id="rId17"/>
    <p:sldId id="1029" r:id="rId18"/>
    <p:sldId id="705" r:id="rId19"/>
    <p:sldId id="1247" r:id="rId20"/>
    <p:sldId id="1075" r:id="rId21"/>
    <p:sldId id="1098" r:id="rId22"/>
    <p:sldId id="1041" r:id="rId23"/>
    <p:sldId id="1040" r:id="rId24"/>
    <p:sldId id="1108" r:id="rId25"/>
    <p:sldId id="1109" r:id="rId26"/>
    <p:sldId id="866" r:id="rId27"/>
    <p:sldId id="1077" r:id="rId28"/>
    <p:sldId id="1131" r:id="rId29"/>
    <p:sldId id="1048" r:id="rId30"/>
    <p:sldId id="1132" r:id="rId31"/>
    <p:sldId id="1248" r:id="rId32"/>
    <p:sldId id="1092" r:id="rId33"/>
    <p:sldId id="1150" r:id="rId34"/>
    <p:sldId id="1180" r:id="rId35"/>
    <p:sldId id="1151" r:id="rId36"/>
    <p:sldId id="1124" r:id="rId37"/>
    <p:sldId id="1175" r:id="rId38"/>
    <p:sldId id="1177" r:id="rId39"/>
    <p:sldId id="1178" r:id="rId40"/>
    <p:sldId id="645" r:id="rId41"/>
    <p:sldId id="1115" r:id="rId42"/>
    <p:sldId id="1235" r:id="rId43"/>
    <p:sldId id="1093" r:id="rId44"/>
    <p:sldId id="1060" r:id="rId45"/>
    <p:sldId id="1236" r:id="rId46"/>
    <p:sldId id="1062" r:id="rId47"/>
    <p:sldId id="1111" r:id="rId48"/>
    <p:sldId id="1046" r:id="rId49"/>
    <p:sldId id="1078" r:id="rId50"/>
    <p:sldId id="1067" r:id="rId51"/>
    <p:sldId id="1113" r:id="rId52"/>
    <p:sldId id="1071" r:id="rId53"/>
    <p:sldId id="1080" r:id="rId54"/>
    <p:sldId id="1073" r:id="rId55"/>
    <p:sldId id="779" r:id="rId56"/>
    <p:sldId id="1082" r:id="rId57"/>
    <p:sldId id="1096" r:id="rId58"/>
    <p:sldId id="1084" r:id="rId59"/>
    <p:sldId id="1035" r:id="rId60"/>
    <p:sldId id="1044" r:id="rId61"/>
    <p:sldId id="1133" r:id="rId62"/>
    <p:sldId id="1134" r:id="rId63"/>
    <p:sldId id="1139" r:id="rId64"/>
    <p:sldId id="1166" r:id="rId65"/>
    <p:sldId id="1186" r:id="rId66"/>
    <p:sldId id="1202" r:id="rId67"/>
    <p:sldId id="1218" r:id="rId68"/>
    <p:sldId id="1219" r:id="rId69"/>
    <p:sldId id="1237" r:id="rId70"/>
    <p:sldId id="1238" r:id="rId71"/>
    <p:sldId id="1239" r:id="rId72"/>
    <p:sldId id="1251" r:id="rId73"/>
    <p:sldId id="1103" r:id="rId74"/>
    <p:sldId id="716" r:id="rId75"/>
    <p:sldId id="1105" r:id="rId76"/>
    <p:sldId id="1252" r:id="rId77"/>
    <p:sldId id="1240" r:id="rId78"/>
    <p:sldId id="1241" r:id="rId79"/>
    <p:sldId id="1169" r:id="rId80"/>
    <p:sldId id="1253" r:id="rId81"/>
    <p:sldId id="1231" r:id="rId82"/>
    <p:sldId id="1232" r:id="rId83"/>
    <p:sldId id="1090" r:id="rId84"/>
    <p:sldId id="1050" r:id="rId85"/>
    <p:sldId id="1189" r:id="rId86"/>
    <p:sldId id="1190" r:id="rId87"/>
    <p:sldId id="1193" r:id="rId88"/>
    <p:sldId id="1194" r:id="rId89"/>
    <p:sldId id="1195" r:id="rId90"/>
    <p:sldId id="1196" r:id="rId91"/>
    <p:sldId id="1199" r:id="rId92"/>
    <p:sldId id="1200" r:id="rId93"/>
    <p:sldId id="1213" r:id="rId94"/>
    <p:sldId id="1214" r:id="rId95"/>
    <p:sldId id="1215" r:id="rId96"/>
    <p:sldId id="1216" r:id="rId97"/>
    <p:sldId id="1056" r:id="rId98"/>
    <p:sldId id="1057" r:id="rId99"/>
    <p:sldId id="689" r:id="rId100"/>
  </p:sldIdLst>
  <p:sldSz cx="9144000" cy="6858000" type="screen4x3"/>
  <p:notesSz cx="6735763" cy="9866313"/>
  <p:embeddedFontLst>
    <p:embeddedFont>
      <p:font typeface="Dosis" pitchFamily="2" charset="0"/>
      <p:regular r:id="rId102"/>
      <p:bold r:id="rId103"/>
    </p:embeddedFont>
    <p:embeddedFont>
      <p:font typeface="Dosis ExtraBold" pitchFamily="2" charset="0"/>
      <p:bold r:id="rId104"/>
    </p:embeddedFont>
    <p:embeddedFont>
      <p:font typeface="Dosis Medium" pitchFamily="2" charset="0"/>
      <p:regular r:id="rId105"/>
      <p:bold r:id="rId106"/>
    </p:embeddedFont>
    <p:embeddedFont>
      <p:font typeface="Dosis SemiBold" pitchFamily="2" charset="0"/>
      <p:regular r:id="rId107"/>
      <p:bold r:id="rId108"/>
    </p:embeddedFont>
    <p:embeddedFont>
      <p:font typeface="Mistral" panose="03090702030407020403" pitchFamily="66" charset="0"/>
      <p:regular r:id="rId10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A1A6BC"/>
    <a:srgbClr val="565F88"/>
    <a:srgbClr val="2196B1"/>
    <a:srgbClr val="2AB6D7"/>
    <a:srgbClr val="E420A3"/>
    <a:srgbClr val="EAF8FE"/>
    <a:srgbClr val="55B7DE"/>
    <a:srgbClr val="4B5377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936" autoAdjust="0"/>
    <p:restoredTop sz="95363" autoAdjust="0"/>
  </p:normalViewPr>
  <p:slideViewPr>
    <p:cSldViewPr snapToGrid="0">
      <p:cViewPr varScale="1">
        <p:scale>
          <a:sx n="96" d="100"/>
          <a:sy n="96" d="100"/>
        </p:scale>
        <p:origin x="730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slide" Target="slides/slide68.xml"/><Relationship Id="rId89" Type="http://schemas.openxmlformats.org/officeDocument/2006/relationships/slide" Target="slides/slide73.xml"/><Relationship Id="rId112" Type="http://schemas.openxmlformats.org/officeDocument/2006/relationships/theme" Target="theme/theme1.xml"/><Relationship Id="rId16" Type="http://schemas.openxmlformats.org/officeDocument/2006/relationships/slideMaster" Target="slideMasters/slideMaster13.xml"/><Relationship Id="rId107" Type="http://schemas.openxmlformats.org/officeDocument/2006/relationships/font" Target="fonts/font6.fntdata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slide" Target="slides/slide58.xml"/><Relationship Id="rId79" Type="http://schemas.openxmlformats.org/officeDocument/2006/relationships/slide" Target="slides/slide63.xml"/><Relationship Id="rId102" Type="http://schemas.openxmlformats.org/officeDocument/2006/relationships/font" Target="fonts/font1.fntdata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74.xml"/><Relationship Id="rId95" Type="http://schemas.openxmlformats.org/officeDocument/2006/relationships/slide" Target="slides/slide79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113" Type="http://schemas.openxmlformats.org/officeDocument/2006/relationships/tableStyles" Target="tableStyles.xml"/><Relationship Id="rId80" Type="http://schemas.openxmlformats.org/officeDocument/2006/relationships/slide" Target="slides/slide64.xml"/><Relationship Id="rId85" Type="http://schemas.openxmlformats.org/officeDocument/2006/relationships/slide" Target="slides/slide69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1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59" Type="http://schemas.openxmlformats.org/officeDocument/2006/relationships/slide" Target="slides/slide43.xml"/><Relationship Id="rId103" Type="http://schemas.openxmlformats.org/officeDocument/2006/relationships/font" Target="fonts/font2.fntdata"/><Relationship Id="rId108" Type="http://schemas.openxmlformats.org/officeDocument/2006/relationships/font" Target="fonts/font7.fntdata"/><Relationship Id="rId54" Type="http://schemas.openxmlformats.org/officeDocument/2006/relationships/slide" Target="slides/slide38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91" Type="http://schemas.openxmlformats.org/officeDocument/2006/relationships/slide" Target="slides/slide75.xml"/><Relationship Id="rId96" Type="http://schemas.openxmlformats.org/officeDocument/2006/relationships/slide" Target="slides/slide8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6" Type="http://schemas.openxmlformats.org/officeDocument/2006/relationships/font" Target="fonts/font5.fntdata"/><Relationship Id="rId114" Type="http://schemas.microsoft.com/office/2018/10/relationships/authors" Target="author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81" Type="http://schemas.openxmlformats.org/officeDocument/2006/relationships/slide" Target="slides/slide65.xml"/><Relationship Id="rId86" Type="http://schemas.openxmlformats.org/officeDocument/2006/relationships/slide" Target="slides/slide70.xml"/><Relationship Id="rId94" Type="http://schemas.openxmlformats.org/officeDocument/2006/relationships/slide" Target="slides/slide78.xml"/><Relationship Id="rId99" Type="http://schemas.openxmlformats.org/officeDocument/2006/relationships/slide" Target="slides/slide83.xml"/><Relationship Id="rId10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109" Type="http://schemas.openxmlformats.org/officeDocument/2006/relationships/font" Target="fonts/font8.fntdata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slide" Target="slides/slide60.xml"/><Relationship Id="rId97" Type="http://schemas.openxmlformats.org/officeDocument/2006/relationships/slide" Target="slides/slide81.xml"/><Relationship Id="rId104" Type="http://schemas.openxmlformats.org/officeDocument/2006/relationships/font" Target="fonts/font3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5.xml"/><Relationship Id="rId92" Type="http://schemas.openxmlformats.org/officeDocument/2006/relationships/slide" Target="slides/slide76.xml"/><Relationship Id="rId2" Type="http://schemas.openxmlformats.org/officeDocument/2006/relationships/customXml" Target="../customXml/item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87" Type="http://schemas.openxmlformats.org/officeDocument/2006/relationships/slide" Target="slides/slide71.xml"/><Relationship Id="rId110" Type="http://schemas.openxmlformats.org/officeDocument/2006/relationships/presProps" Target="presProps.xml"/><Relationship Id="rId61" Type="http://schemas.openxmlformats.org/officeDocument/2006/relationships/slide" Target="slides/slide45.xml"/><Relationship Id="rId82" Type="http://schemas.openxmlformats.org/officeDocument/2006/relationships/slide" Target="slides/slide66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56" Type="http://schemas.openxmlformats.org/officeDocument/2006/relationships/slide" Target="slides/slide40.xml"/><Relationship Id="rId77" Type="http://schemas.openxmlformats.org/officeDocument/2006/relationships/slide" Target="slides/slide61.xml"/><Relationship Id="rId100" Type="http://schemas.openxmlformats.org/officeDocument/2006/relationships/slide" Target="slides/slide84.xml"/><Relationship Id="rId105" Type="http://schemas.openxmlformats.org/officeDocument/2006/relationships/font" Target="fonts/font4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93" Type="http://schemas.openxmlformats.org/officeDocument/2006/relationships/slide" Target="slides/slide77.xml"/><Relationship Id="rId98" Type="http://schemas.openxmlformats.org/officeDocument/2006/relationships/slide" Target="slides/slide82.xml"/><Relationship Id="rId3" Type="http://schemas.openxmlformats.org/officeDocument/2006/relationships/customXml" Target="../customXml/item3.xml"/><Relationship Id="rId25" Type="http://schemas.openxmlformats.org/officeDocument/2006/relationships/slide" Target="slides/slide9.xml"/><Relationship Id="rId46" Type="http://schemas.openxmlformats.org/officeDocument/2006/relationships/slide" Target="slides/slide30.xml"/><Relationship Id="rId67" Type="http://schemas.openxmlformats.org/officeDocument/2006/relationships/slide" Target="slides/slide5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62" Type="http://schemas.openxmlformats.org/officeDocument/2006/relationships/slide" Target="slides/slide46.xml"/><Relationship Id="rId83" Type="http://schemas.openxmlformats.org/officeDocument/2006/relationships/slide" Target="slides/slide67.xml"/><Relationship Id="rId88" Type="http://schemas.openxmlformats.org/officeDocument/2006/relationships/slide" Target="slides/slide72.xml"/><Relationship Id="rId11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5963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2917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601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79849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5580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502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8543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9762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1130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20618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5794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1576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80230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37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79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47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5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7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65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1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51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9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70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37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68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683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59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157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164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833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321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766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527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221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32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527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791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68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19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65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image" Target="../media/image9.jpg"/><Relationship Id="rId2" Type="http://schemas.openxmlformats.org/officeDocument/2006/relationships/slideLayout" Target="../slideLayouts/slideLayout97.xml"/><Relationship Id="rId16" Type="http://schemas.openxmlformats.org/officeDocument/2006/relationships/theme" Target="../theme/theme1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09/04/2026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15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4528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21195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  <p:sldLayoutId id="2147483826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2.jpg"/><Relationship Id="rId7" Type="http://schemas.openxmlformats.org/officeDocument/2006/relationships/image" Target="../media/image44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3.jpg"/><Relationship Id="rId9" Type="http://schemas.openxmlformats.org/officeDocument/2006/relationships/image" Target="../media/image4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49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2.png"/><Relationship Id="rId7" Type="http://schemas.openxmlformats.org/officeDocument/2006/relationships/image" Target="../media/image6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2.png"/><Relationship Id="rId7" Type="http://schemas.openxmlformats.org/officeDocument/2006/relationships/image" Target="../media/image6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8.png"/><Relationship Id="rId4" Type="http://schemas.openxmlformats.org/officeDocument/2006/relationships/image" Target="../media/image3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9.png"/><Relationship Id="rId4" Type="http://schemas.openxmlformats.org/officeDocument/2006/relationships/image" Target="../media/image3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8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1.gif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83.png"/><Relationship Id="rId4" Type="http://schemas.openxmlformats.org/officeDocument/2006/relationships/image" Target="../media/image3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8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1.gif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8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1.gif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5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6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7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468A824-1FE8-45A6-9D12-1CC29B84C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49ABCF0-1662-417C-9C37-8AE250333D56}"/>
              </a:ext>
            </a:extLst>
          </p:cNvPr>
          <p:cNvGrpSpPr/>
          <p:nvPr/>
        </p:nvGrpSpPr>
        <p:grpSpPr>
          <a:xfrm>
            <a:off x="3652640" y="2598456"/>
            <a:ext cx="3321202" cy="3132001"/>
            <a:chOff x="100932" y="-41564"/>
            <a:chExt cx="8907789" cy="68580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25615B0-630E-4733-BBF9-0EB5DA337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32" y="-41564"/>
              <a:ext cx="4471068" cy="685800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D6DB90F-BA25-4B0F-BD6C-165C8EC30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7653" y="-41564"/>
              <a:ext cx="4471068" cy="6858000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53668728-50F1-44CC-8594-FDC8C94115DC}"/>
              </a:ext>
            </a:extLst>
          </p:cNvPr>
          <p:cNvGrpSpPr/>
          <p:nvPr/>
        </p:nvGrpSpPr>
        <p:grpSpPr>
          <a:xfrm>
            <a:off x="323699" y="2598456"/>
            <a:ext cx="3321202" cy="3132001"/>
            <a:chOff x="-4886013" y="0"/>
            <a:chExt cx="8927385" cy="685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E99062D-2FEE-46D1-ABA1-A85027FF1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86013" y="0"/>
              <a:ext cx="4471068" cy="685800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57A0AF3-9EF2-4184-B90D-61D9F3270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9696" y="0"/>
              <a:ext cx="4471068" cy="6858000"/>
            </a:xfrm>
            <a:prstGeom prst="rect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CA163C04-595D-48AE-93B1-3F1C92B149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842" y="2598456"/>
            <a:ext cx="1787462" cy="313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9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501582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932000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Écriture – Point de langue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48208" y="3907288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srgbClr val="757575"/>
                </a:solidFill>
              </a:rPr>
              <a:t>Oral – Acte de parole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Lecture – Graphèmes : </a:t>
            </a:r>
            <a:r>
              <a:rPr lang="nl-NL" dirty="0">
                <a:solidFill>
                  <a:srgbClr val="757575"/>
                </a:solidFill>
              </a:rPr>
              <a:t>ian - ion - ien - ieu - ier</a:t>
            </a:r>
            <a:r>
              <a:rPr lang="fr-FR" dirty="0">
                <a:solidFill>
                  <a:srgbClr val="757575"/>
                </a:solidFill>
              </a:rPr>
              <a:t>. 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Écriture – Graphèmes : </a:t>
            </a:r>
            <a:r>
              <a:rPr lang="nl-NL" dirty="0">
                <a:solidFill>
                  <a:srgbClr val="757575"/>
                </a:solidFill>
              </a:rPr>
              <a:t>ian - ion - ien - ieu - ier</a:t>
            </a:r>
            <a:r>
              <a:rPr lang="fr-FR" dirty="0">
                <a:solidFill>
                  <a:srgbClr val="757575"/>
                </a:solidFill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2478833"/>
            <a:ext cx="6290145" cy="1373030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buFont typeface="Wingdings" panose="05000000000000000000" pitchFamily="2" charset="2"/>
              <a:buChar char="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avec   « </a:t>
            </a:r>
            <a:r>
              <a:rPr lang="nl-NL" dirty="0">
                <a:solidFill>
                  <a:srgbClr val="565F88"/>
                </a:solidFill>
              </a:rPr>
              <a:t>ian - ion - ien - ieu - ier</a:t>
            </a:r>
            <a:r>
              <a:rPr lang="fr-FR" dirty="0">
                <a:solidFill>
                  <a:srgbClr val="565F88"/>
                </a:solidFill>
              </a:rPr>
              <a:t> ».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de « Le ballon du quartier »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003301" y="2508402"/>
            <a:ext cx="7137400" cy="24445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87692" y="148169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184074" y="2853538"/>
            <a:ext cx="67758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 vocabulaire  étudié.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2196B1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mots avec : </a:t>
            </a:r>
            <a:r>
              <a:rPr lang="nl-NL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ian - ion - ien - ieu - ier</a:t>
            </a:r>
            <a:r>
              <a:rPr lang="fr-FR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353658" y="534333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8B586A70-B6C8-4C6A-8D04-502AC2816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282" y="4184376"/>
            <a:ext cx="1744047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2F8A1F8-7FAA-472B-A0C9-7DDE0628E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4184376"/>
            <a:ext cx="1744047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3A92577-91E3-4BE7-A0D5-3647EF55AB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87" y="4144668"/>
            <a:ext cx="1744047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8E66CF-5F53-4660-9C26-8137545D5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76" y="1923141"/>
            <a:ext cx="1744047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C360C95-0E28-48EE-A361-BF9BB907A5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74" y="1923141"/>
            <a:ext cx="1744047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817C06D-47CF-4B59-8BE5-2B0979D0E7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73" y="1923141"/>
            <a:ext cx="1744047" cy="190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Se réveiller – Se laver – S’habiller – Se brosser les cheveux – Préparer le cartable – Un agneau.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réveiller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laver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S’habiller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solidFill>
                  <a:srgbClr val="565F88"/>
                </a:solidFill>
                <a:latin typeface="Dosis SemiBold" pitchFamily="2" charset="0"/>
              </a:rPr>
              <a:t>agneau</a:t>
            </a:r>
            <a:r>
              <a:rPr lang="fr-FR" dirty="0">
                <a:latin typeface="Dosis SemiBold" pitchFamily="2" charset="0"/>
              </a:rPr>
              <a:t>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 brosser les cheveux 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Préparer le cartable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6A70DDA-A315-49B7-A2E1-73C5CC2630B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B5E5E44-407D-43AA-8F3D-2E910B572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6E38AB-CEB9-457E-A9DA-9B1C8C311C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524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3E710646-DEB1-4D23-8657-3909D8687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8" y="1938625"/>
            <a:ext cx="1744047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10CAE51-521B-4847-8E92-AAF4455AB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1938625"/>
            <a:ext cx="1744047" cy="1908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C1BE382-1B1A-44EA-9155-278C2F049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1" y="1938625"/>
            <a:ext cx="1744047" cy="190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87328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 araignée – La campagne – Un beignet – Un champignon – Un oignon – Un peigne.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ED3203-A2D0-4A8B-B3E1-A3F20042F6E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BBC704E-FB34-446B-B3E2-5F11D6E58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9A0820-E7F1-42D6-9560-B89AD5BBE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D79F1ADB-7B21-44A0-8008-5699CA503B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80" y="4290969"/>
            <a:ext cx="1744047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DCBD94B-C6B0-491D-85BF-25304B17D5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53" y="4290969"/>
            <a:ext cx="1744047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BEAD426-03A7-4476-8261-BF0BCE5B42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7" y="4290969"/>
            <a:ext cx="1744047" cy="1908000"/>
          </a:xfrm>
          <a:prstGeom prst="rect">
            <a:avLst/>
          </a:prstGeom>
        </p:spPr>
      </p:pic>
      <p:sp>
        <p:nvSpPr>
          <p:cNvPr id="30" name="Espace réservé du texte 6">
            <a:extLst>
              <a:ext uri="{FF2B5EF4-FFF2-40B4-BE49-F238E27FC236}">
                <a16:creationId xmlns:a16="http://schemas.microsoft.com/office/drawing/2014/main" id="{F4BCECE5-B264-4ED6-8592-192D8533CE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araignée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1" name="Espace réservé du texte 8">
            <a:extLst>
              <a:ext uri="{FF2B5EF4-FFF2-40B4-BE49-F238E27FC236}">
                <a16:creationId xmlns:a16="http://schemas.microsoft.com/office/drawing/2014/main" id="{FFB488BF-C4DF-4C78-A010-D58065C7207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campagne </a:t>
            </a:r>
          </a:p>
        </p:txBody>
      </p:sp>
      <p:sp>
        <p:nvSpPr>
          <p:cNvPr id="32" name="Espace réservé du texte 8">
            <a:extLst>
              <a:ext uri="{FF2B5EF4-FFF2-40B4-BE49-F238E27FC236}">
                <a16:creationId xmlns:a16="http://schemas.microsoft.com/office/drawing/2014/main" id="{9E85C42E-106B-4FA9-8FF9-FA10DC5126B3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beignet</a:t>
            </a:r>
          </a:p>
        </p:txBody>
      </p:sp>
      <p:sp>
        <p:nvSpPr>
          <p:cNvPr id="33" name="Espace réservé du texte 14">
            <a:extLst>
              <a:ext uri="{FF2B5EF4-FFF2-40B4-BE49-F238E27FC236}">
                <a16:creationId xmlns:a16="http://schemas.microsoft.com/office/drawing/2014/main" id="{3D8D8BB3-6615-4A16-9969-EA0E330F19B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peigne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34" name="Espace réservé du texte 6">
            <a:extLst>
              <a:ext uri="{FF2B5EF4-FFF2-40B4-BE49-F238E27FC236}">
                <a16:creationId xmlns:a16="http://schemas.microsoft.com/office/drawing/2014/main" id="{4E4C7A53-9200-4D58-9094-A47328A7EE59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champignon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35" name="Espace réservé du texte 14">
            <a:extLst>
              <a:ext uri="{FF2B5EF4-FFF2-40B4-BE49-F238E27FC236}">
                <a16:creationId xmlns:a16="http://schemas.microsoft.com/office/drawing/2014/main" id="{862358F2-9E8B-4CB9-855F-C01D2ED61BB0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oignon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55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>
            <a:extLst>
              <a:ext uri="{FF2B5EF4-FFF2-40B4-BE49-F238E27FC236}">
                <a16:creationId xmlns:a16="http://schemas.microsoft.com/office/drawing/2014/main" id="{AB7D121B-110A-4934-BDFE-3DF80438B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308" y="4282573"/>
            <a:ext cx="1658366" cy="181407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86C1D3C-900E-486E-BED9-6F3FE235F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646" y="4278302"/>
            <a:ext cx="1658366" cy="181407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Huit heures – Neuf heures – Sept heures – Dix heures – Un lapin – Un singe.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Huit heures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Neuf heures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Sept heures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singe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Dix heures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lapin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1E1270-3E3B-4B67-90F5-7228FA48AEF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82C4E0C-D736-4E0A-A279-1C5C5EABD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7B2BB94-91F4-4538-94FC-62598D9138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1BF27FB3-97A2-44EC-BF32-645B058E97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7" y="1920094"/>
            <a:ext cx="1658366" cy="181407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17E44F8-AB50-4795-896E-B9E05C3D80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875" y="1920094"/>
            <a:ext cx="1658366" cy="181407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2950279-678A-41AA-B172-47A67AC285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278" y="1920094"/>
            <a:ext cx="1658366" cy="181407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A4EC81C-2AC4-4A24-82E5-9F1E40F236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7" y="4278302"/>
            <a:ext cx="1658366" cy="181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A2FD470D-0461-433A-9EF8-0FE6BD2AA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15" y="1992231"/>
            <a:ext cx="1659200" cy="181517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41DF28-E841-4D37-B5C9-1207840C5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198" y="4267327"/>
            <a:ext cx="1659367" cy="181517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CB7574-0E8F-4745-A108-D8CAB534F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47" y="4267327"/>
            <a:ext cx="1659367" cy="1815176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FFF748C-4D12-4DD6-BCB5-AA427BD28A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89" y="1992231"/>
            <a:ext cx="1659367" cy="181517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199AD94-0F13-4919-A3EE-D9D667CC07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841" y="1992231"/>
            <a:ext cx="1659367" cy="181517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D4D5605A-EAED-43A3-B1CE-5992245566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772" y="4267327"/>
            <a:ext cx="1659367" cy="181517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334" y="769328"/>
            <a:ext cx="721271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peinture – Arriver – Le pain – Un train – Un chemin – Un dauphin.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peinture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Arriver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DB03A2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pain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dauphin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train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Un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chemin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305739E-B25F-4721-BF78-C534B08FB1EC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51DA3EA-BC27-4135-96D4-53199341D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77BA0D3-4E0E-436C-92BB-4CB4EACA69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EC4D6E69-4F26-42D4-A0E6-3B58DDB1A1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949" y="1935353"/>
            <a:ext cx="1648946" cy="180377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97CA828-43D9-42E2-8D38-FCAA5BCE5D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4196847"/>
            <a:ext cx="1648946" cy="180377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D5F1816-1E7F-4ABF-84B0-8291D02975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989" y="1935353"/>
            <a:ext cx="1648946" cy="180377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0965ED0-C3C8-48EF-9124-6976190E90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989" y="4196847"/>
            <a:ext cx="1648946" cy="180377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816E911-B099-4EB0-B8FF-34123572D5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949" y="4196847"/>
            <a:ext cx="1648946" cy="180377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EEC66CA-6ABD-4C17-AE73-58581ECB7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1935353"/>
            <a:ext cx="1648946" cy="180377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Cache-cache – Sauter – La corde à sauter – Des dessins animés – Un camion – Un avion.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5228" y="3697072"/>
            <a:ext cx="2072671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Cache-cache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Sauter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34228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corde à sauter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avion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688158" y="6085132"/>
            <a:ext cx="2696066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Des dessins animés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camion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70AFBFE-56B5-49FC-85B2-41CF7B028C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94EAFAF-22F9-45B9-8C5A-9A43E1A62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0AC6C4-E227-4453-8162-D9DE7864D5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157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7F9140-4BE7-4113-92A5-C6E5D0BA0F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1850882"/>
            <a:ext cx="1810042" cy="198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C876396-CC67-41C2-995B-C00C44750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4112376"/>
            <a:ext cx="1810042" cy="198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4D31798-4FA1-4D1A-965C-E707703159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1850882"/>
            <a:ext cx="1810042" cy="198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616EE6-849E-4852-B827-A4C4536293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4112376"/>
            <a:ext cx="1810042" cy="198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9CC4F07-8443-4D41-85E6-AF6FD6A772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4112376"/>
            <a:ext cx="1810042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FDB3F83-7234-42D5-916A-EACEC2F083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1850882"/>
            <a:ext cx="1810042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6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AD1F53DE-C122-4ABC-AFA9-8DC8DC5A0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1798059"/>
            <a:ext cx="1810043" cy="198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1096CB8-F043-4D93-B4B6-DC8598DC3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317" y="1798059"/>
            <a:ext cx="1810043" cy="198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7755D22-97A5-4176-9B58-C28ECACB2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1798059"/>
            <a:ext cx="1810043" cy="198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7AF8F89-880E-4C7B-88FC-A78877D514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4100420"/>
            <a:ext cx="1810043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60AA8F4-61AF-488B-845C-7BF7B05985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885" y="4134139"/>
            <a:ext cx="1810043" cy="198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85CC7CE-1E4A-4C76-BBC8-37A68D8048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7" y="4134139"/>
            <a:ext cx="1810043" cy="198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909" y="755999"/>
            <a:ext cx="692356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mécanicien – La viande – Un chien – Un panier – Un lion – Un vieux.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5165" y="3744756"/>
            <a:ext cx="2028918" cy="35132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mécanicien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 </a:t>
            </a:r>
            <a:r>
              <a:rPr lang="fr-MA" dirty="0">
                <a:latin typeface="Dosis SemiBold" pitchFamily="2" charset="0"/>
              </a:rPr>
              <a:t>viande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chien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27208" y="6113710"/>
            <a:ext cx="2014697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vieux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939047" y="6085132"/>
            <a:ext cx="2198854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panier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lion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5BBFC9D-CD52-4DBE-B367-60225D75030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1E32E42-1F35-4D2D-836F-24F34325A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4FB998-ECFB-4F94-88AD-F43CF0D862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101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1019C7-7BE1-4E6A-A3CB-DD95C4A24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1798059"/>
            <a:ext cx="1810043" cy="198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5390037-55F8-4F07-B6C7-AAFBE3798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317" y="1798059"/>
            <a:ext cx="1810043" cy="198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413F8D-A837-433D-B0FA-C413CC1B4A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1798059"/>
            <a:ext cx="1810043" cy="198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C061758-8F54-4C86-AAF0-DA5D39F06B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4100420"/>
            <a:ext cx="1810043" cy="198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9DF4BBD-50EC-4BCB-9437-DABCBC7CE6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885" y="4134139"/>
            <a:ext cx="1810043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7F8451E-8338-4DA9-B861-6255083DCD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7" y="4134139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65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E15BCA-E43C-4593-B2AA-91B0B3BF5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1850882"/>
            <a:ext cx="1810042" cy="198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C161A79-779B-4274-A357-0155220EB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4112376"/>
            <a:ext cx="1810042" cy="198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965FABC-B1CA-4053-B025-9F6E2CBE2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1850882"/>
            <a:ext cx="1810042" cy="198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079772F-7837-49A8-95CA-688EAE74D5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4112376"/>
            <a:ext cx="1810042" cy="198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92EC90F-1A59-4405-BAAD-DEC6BBEE07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4112376"/>
            <a:ext cx="1810042" cy="198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E96585-9D94-4EA6-81BA-CAFD394417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1850882"/>
            <a:ext cx="1810042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0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502EA8BC-D9F9-4A28-B3E6-F2B58D756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1850882"/>
            <a:ext cx="1810042" cy="198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035E9A3-50BE-4C29-A163-108A638A2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4112376"/>
            <a:ext cx="1810042" cy="198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1126C29-40B4-427C-8FC7-45A2E7E789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4112376"/>
            <a:ext cx="1810042" cy="198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30084C3-5F09-477C-B775-52AE34F230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1850882"/>
            <a:ext cx="1810042" cy="198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765BB8E-B328-45E2-99FD-D73D142A3121}"/>
              </a:ext>
            </a:extLst>
          </p:cNvPr>
          <p:cNvSpPr txBox="1"/>
          <p:nvPr/>
        </p:nvSpPr>
        <p:spPr>
          <a:xfrm>
            <a:off x="1324496" y="4068842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5B5D45-B9CD-4606-A10F-DFCAF9C92BEE}"/>
              </a:ext>
            </a:extLst>
          </p:cNvPr>
          <p:cNvSpPr txBox="1"/>
          <p:nvPr/>
        </p:nvSpPr>
        <p:spPr>
          <a:xfrm>
            <a:off x="3917412" y="1814600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286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Sauter et dessins animés.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6FC3E5AA-0B69-43BF-8130-7DF6167670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1850882"/>
            <a:ext cx="1810042" cy="1980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FEC7D24-95EF-48FC-A7B9-1E2E516D86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4112376"/>
            <a:ext cx="1810042" cy="1980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2256AD4-0D3A-40E3-A781-74A5E4CE52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1850882"/>
            <a:ext cx="1810042" cy="198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D3DA3EC-505D-4E15-A941-6D62A3C5AF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24" y="4112376"/>
            <a:ext cx="1810042" cy="1980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D912608-8349-4639-95FD-09965DE3E3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84" y="4112376"/>
            <a:ext cx="1810042" cy="198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694D42C-79CB-4606-9074-49F81DB210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4" y="1850882"/>
            <a:ext cx="1810042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2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2B58CE2-D45F-4D61-B76B-4C1438F1533F}"/>
              </a:ext>
            </a:extLst>
          </p:cNvPr>
          <p:cNvGrpSpPr/>
          <p:nvPr/>
        </p:nvGrpSpPr>
        <p:grpSpPr>
          <a:xfrm>
            <a:off x="28805" y="65525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9C84858-B904-4430-9E3E-B81D4C38F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2E5E692-7E71-4D5E-964E-DB6C22428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B59692-6481-48F4-9F93-F3AC1AC789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1798059"/>
            <a:ext cx="1810043" cy="198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2FCB77-87D7-4821-B5B5-1E1D8952FF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317" y="1798059"/>
            <a:ext cx="1810043" cy="198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BDD74B2-963A-4B26-8F35-3E885C1F13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1798059"/>
            <a:ext cx="1810043" cy="198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810FEF4-41AD-4186-934C-E93A061E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4100420"/>
            <a:ext cx="1810043" cy="198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AFEAA0-5142-4BA9-9D5E-E07354E74C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885" y="4134139"/>
            <a:ext cx="1810043" cy="198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D228A4F-1E07-4EEE-A3AF-468FCD58E8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7" y="4134139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1A4E7C-BFA4-4B7D-A5BC-E51A235E9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1798059"/>
            <a:ext cx="1810043" cy="198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5B32FE9-2731-4939-933E-D18D38EEF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4134139"/>
            <a:ext cx="1810043" cy="198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B84F888-0108-426E-9F62-D62E6B0442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1798059"/>
            <a:ext cx="1810043" cy="198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2E60659-9856-48C1-B964-90AC3C374B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4100420"/>
            <a:ext cx="1810043" cy="198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02370E8-6477-405C-BF6E-089813071D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6" y="1798059"/>
            <a:ext cx="1810043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BDF977-3F3B-4ED4-AF68-076B908BF5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7" y="4134139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Lion et mécanicien.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DDD5088-D68B-4309-82E7-05552AAE90E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810D843-1F16-4C0E-8528-AE8AF8DB2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FA907C-8B51-4226-B9B0-5696336B5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151287ED-3D74-47A8-AF23-1F7CB23B9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1798059"/>
            <a:ext cx="1810043" cy="198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D79CF6-2EC2-4471-8B03-BB57F9BB91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4134139"/>
            <a:ext cx="1810043" cy="1980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3864308-C8D6-40AC-8B6A-BAB8D02480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0" y="1798059"/>
            <a:ext cx="1810043" cy="198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CC39051-CED3-49F4-B9DE-923B83EFC7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83" y="4100420"/>
            <a:ext cx="1810043" cy="198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E09499F-2E4D-44EB-A09B-E1E3C5640C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6" y="1798059"/>
            <a:ext cx="1810043" cy="1980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DD7BF91-515D-41E8-B4F6-E2EAC981D0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87" y="4134139"/>
            <a:ext cx="18100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7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faire de la lecture. 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89756810-59AC-4330-BB89-F58B8EDE6B76}"/>
              </a:ext>
            </a:extLst>
          </p:cNvPr>
          <p:cNvSpPr txBox="1">
            <a:spLocks/>
          </p:cNvSpPr>
          <p:nvPr/>
        </p:nvSpPr>
        <p:spPr>
          <a:xfrm>
            <a:off x="259266" y="2949132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viande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E097960B-09F2-473F-AC09-F8361E692FE7}"/>
              </a:ext>
            </a:extLst>
          </p:cNvPr>
          <p:cNvSpPr txBox="1">
            <a:spLocks/>
          </p:cNvSpPr>
          <p:nvPr/>
        </p:nvSpPr>
        <p:spPr>
          <a:xfrm>
            <a:off x="2953611" y="2982686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triangle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F3007EF5-E30D-4EE7-A330-BE818C47B55A}"/>
              </a:ext>
            </a:extLst>
          </p:cNvPr>
          <p:cNvSpPr txBox="1">
            <a:spLocks/>
          </p:cNvSpPr>
          <p:nvPr/>
        </p:nvSpPr>
        <p:spPr>
          <a:xfrm>
            <a:off x="5746859" y="298268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mendiant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E3ACF8C-26CF-4857-8AAB-F45999BD3507}"/>
              </a:ext>
            </a:extLst>
          </p:cNvPr>
          <p:cNvSpPr txBox="1">
            <a:spLocks/>
          </p:cNvSpPr>
          <p:nvPr/>
        </p:nvSpPr>
        <p:spPr>
          <a:xfrm>
            <a:off x="5934635" y="4521548"/>
            <a:ext cx="278891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lion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D0415594-8B1A-4BED-9202-E372F6A92DA6}"/>
              </a:ext>
            </a:extLst>
          </p:cNvPr>
          <p:cNvSpPr txBox="1">
            <a:spLocks/>
          </p:cNvSpPr>
          <p:nvPr/>
        </p:nvSpPr>
        <p:spPr>
          <a:xfrm>
            <a:off x="128753" y="4521548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camion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AC9C570D-929C-43E1-8FE9-E4773BBA07C0}"/>
              </a:ext>
            </a:extLst>
          </p:cNvPr>
          <p:cNvSpPr txBox="1">
            <a:spLocks/>
          </p:cNvSpPr>
          <p:nvPr/>
        </p:nvSpPr>
        <p:spPr>
          <a:xfrm>
            <a:off x="2769345" y="4503107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révision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4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B9E3C-5554-F955-00C6-1A4AC2AA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4E1CE4-D2C2-FD6B-1748-6BD869CE0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7956B066-E277-80CF-726B-39D2E552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A459F145-2DBB-44EC-8980-5A9641295847}"/>
              </a:ext>
            </a:extLst>
          </p:cNvPr>
          <p:cNvSpPr txBox="1">
            <a:spLocks/>
          </p:cNvSpPr>
          <p:nvPr/>
        </p:nvSpPr>
        <p:spPr>
          <a:xfrm>
            <a:off x="557984" y="455028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panier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F10E8DC8-B54D-42FC-B281-5342B9D3442D}"/>
              </a:ext>
            </a:extLst>
          </p:cNvPr>
          <p:cNvSpPr txBox="1">
            <a:spLocks/>
          </p:cNvSpPr>
          <p:nvPr/>
        </p:nvSpPr>
        <p:spPr>
          <a:xfrm>
            <a:off x="635744" y="306252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gardien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D11C03B1-B5EE-48BC-9C6D-849F9C88CAAE}"/>
              </a:ext>
            </a:extLst>
          </p:cNvPr>
          <p:cNvSpPr txBox="1">
            <a:spLocks/>
          </p:cNvSpPr>
          <p:nvPr/>
        </p:nvSpPr>
        <p:spPr>
          <a:xfrm>
            <a:off x="5823553" y="3062528"/>
            <a:ext cx="258937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mécanicien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053D0DB6-D391-4E9C-8D26-4BCB0562A320}"/>
              </a:ext>
            </a:extLst>
          </p:cNvPr>
          <p:cNvSpPr txBox="1">
            <a:spLocks/>
          </p:cNvSpPr>
          <p:nvPr/>
        </p:nvSpPr>
        <p:spPr>
          <a:xfrm>
            <a:off x="3336422" y="4555856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tablier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E4D91F70-767F-40F8-A5AE-DC371D8C89AB}"/>
              </a:ext>
            </a:extLst>
          </p:cNvPr>
          <p:cNvSpPr txBox="1">
            <a:spLocks/>
          </p:cNvSpPr>
          <p:nvPr/>
        </p:nvSpPr>
        <p:spPr>
          <a:xfrm>
            <a:off x="5942623" y="4550283"/>
            <a:ext cx="258937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collier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4EDE1844-9F01-441E-8D34-287FB576ED9A}"/>
              </a:ext>
            </a:extLst>
          </p:cNvPr>
          <p:cNvSpPr txBox="1">
            <a:spLocks/>
          </p:cNvSpPr>
          <p:nvPr/>
        </p:nvSpPr>
        <p:spPr>
          <a:xfrm>
            <a:off x="3296540" y="3062528"/>
            <a:ext cx="2712344" cy="46096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chien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30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B9E3C-5554-F955-00C6-1A4AC2AA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4E1CE4-D2C2-FD6B-1748-6BD869CE0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7956B066-E277-80CF-726B-39D2E552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A459F145-2DBB-44EC-8980-5A9641295847}"/>
              </a:ext>
            </a:extLst>
          </p:cNvPr>
          <p:cNvSpPr txBox="1">
            <a:spLocks/>
          </p:cNvSpPr>
          <p:nvPr/>
        </p:nvSpPr>
        <p:spPr>
          <a:xfrm>
            <a:off x="557984" y="4550283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télévision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F10E8DC8-B54D-42FC-B281-5342B9D3442D}"/>
              </a:ext>
            </a:extLst>
          </p:cNvPr>
          <p:cNvSpPr txBox="1">
            <a:spLocks/>
          </p:cNvSpPr>
          <p:nvPr/>
        </p:nvSpPr>
        <p:spPr>
          <a:xfrm>
            <a:off x="635744" y="306252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lieu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D11C03B1-B5EE-48BC-9C6D-849F9C88CAAE}"/>
              </a:ext>
            </a:extLst>
          </p:cNvPr>
          <p:cNvSpPr txBox="1">
            <a:spLocks/>
          </p:cNvSpPr>
          <p:nvPr/>
        </p:nvSpPr>
        <p:spPr>
          <a:xfrm>
            <a:off x="5913556" y="306252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cieux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053D0DB6-D391-4E9C-8D26-4BCB0562A320}"/>
              </a:ext>
            </a:extLst>
          </p:cNvPr>
          <p:cNvSpPr txBox="1">
            <a:spLocks/>
          </p:cNvSpPr>
          <p:nvPr/>
        </p:nvSpPr>
        <p:spPr>
          <a:xfrm>
            <a:off x="3336422" y="4555856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pluvieux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E4D91F70-767F-40F8-A5AE-DC371D8C89AB}"/>
              </a:ext>
            </a:extLst>
          </p:cNvPr>
          <p:cNvSpPr txBox="1">
            <a:spLocks/>
          </p:cNvSpPr>
          <p:nvPr/>
        </p:nvSpPr>
        <p:spPr>
          <a:xfrm>
            <a:off x="5942623" y="4550283"/>
            <a:ext cx="2589377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L’escalier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4EDE1844-9F01-441E-8D34-287FB576ED9A}"/>
              </a:ext>
            </a:extLst>
          </p:cNvPr>
          <p:cNvSpPr txBox="1">
            <a:spLocks/>
          </p:cNvSpPr>
          <p:nvPr/>
        </p:nvSpPr>
        <p:spPr>
          <a:xfrm>
            <a:off x="3296540" y="3062528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milieu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4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F4CBA-AB0E-4FA5-2C96-C81244E6E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2EE2E-6235-E167-6348-331ED2D34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A976B7-63BD-D1C8-26BD-01D3C9667933}"/>
              </a:ext>
            </a:extLst>
          </p:cNvPr>
          <p:cNvSpPr txBox="1"/>
          <p:nvPr/>
        </p:nvSpPr>
        <p:spPr>
          <a:xfrm>
            <a:off x="457200" y="2978877"/>
            <a:ext cx="835078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 Le temps est pluvieux ce matin.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7203516-A028-C912-6A35-F29BAA2F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90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1BC3-9439-5D5D-5288-00B9CDC1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97727E-0D3C-138D-1AFD-563B395D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06C01E-50F9-D8CD-2B30-CB6B176A741E}"/>
              </a:ext>
            </a:extLst>
          </p:cNvPr>
          <p:cNvSpPr txBox="1"/>
          <p:nvPr/>
        </p:nvSpPr>
        <p:spPr>
          <a:xfrm>
            <a:off x="395417" y="2938481"/>
            <a:ext cx="82790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Ce musicien passe à la télévision.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45BE334-5BD4-AF3F-B303-535FA41D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1BC3-9439-5D5D-5288-00B9CDC1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97727E-0D3C-138D-1AFD-563B395D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06C01E-50F9-D8CD-2B30-CB6B176A741E}"/>
              </a:ext>
            </a:extLst>
          </p:cNvPr>
          <p:cNvSpPr txBox="1"/>
          <p:nvPr/>
        </p:nvSpPr>
        <p:spPr>
          <a:xfrm>
            <a:off x="395417" y="2938481"/>
            <a:ext cx="82790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Samir dessine un grand triangle.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45BE334-5BD4-AF3F-B303-535FA41D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88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850DB-1D10-0734-D3B0-E54A23310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C807DB-FAC2-6444-5C7C-5737F25A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qui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507F84-9D39-1CEE-9E0F-D72F838B7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89D557-05EF-4584-8293-8241B356C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2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28155-B2B5-2063-5063-3A0BE2AF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E31117C-EDEA-21C9-CAD1-113744093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votre ardoise.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B64329-0CD1-F014-031C-3BF1830DB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D532D7-25FF-4AF8-9934-E3D01F7DD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1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10627-D486-E543-E364-D595D5BD8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BB3FA3-4440-357D-6F1C-CE3C082E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AD9D844-A0BE-4EE3-6241-C4E0DBA9E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3DF7C25-9ECD-900B-FC67-E9037D3B9BC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EC3207-E9D6-7697-FBEC-B4DAEEDCF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3A3A16-2224-34A9-4D01-BF36814C02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63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B9F87-AFBB-E26A-A9B6-70C3FAF02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69FE949-5150-0985-9EEE-517627B1CF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D099FA-9AD6-6BB6-E0B8-38ABB8C50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CAB9EF5-D318-ECFD-63ED-60DF1ED10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2298ADE2-10DC-5C4E-8005-196B44FA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128FAE-EC96-4792-A62A-DFD60659CEFC}"/>
              </a:ext>
            </a:extLst>
          </p:cNvPr>
          <p:cNvGrpSpPr/>
          <p:nvPr/>
        </p:nvGrpSpPr>
        <p:grpSpPr>
          <a:xfrm>
            <a:off x="1692000" y="2514600"/>
            <a:ext cx="5839600" cy="2710081"/>
            <a:chOff x="1692000" y="2514600"/>
            <a:chExt cx="5839600" cy="2710081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F088B131-91E0-4E50-89B0-897B954B3D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514600"/>
              <a:ext cx="5839600" cy="2710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0EA015BF-8F24-4ECF-8C35-E5E7DD709162}"/>
                </a:ext>
              </a:extLst>
            </p:cNvPr>
            <p:cNvSpPr txBox="1"/>
            <p:nvPr/>
          </p:nvSpPr>
          <p:spPr>
            <a:xfrm>
              <a:off x="2784200" y="3132382"/>
              <a:ext cx="35941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Un vieux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490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8399B-0092-3F04-E8F1-5E2E1B25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4842415-A90E-941C-2223-CE643A619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 animal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5F65B-B09C-B2BE-C516-6E0410522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4687130-DD9A-4822-9D17-207B9CBA5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05783-7510-0764-2A4A-1E56144EC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C79BECD-8C22-0E29-EDA6-8281E9F1D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D8507C-B591-B8AB-98AA-1BDD3342C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81C2B6-04FA-4D8F-A1E8-C0AF03DA36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D363-8867-2F10-9D73-0F3ACF253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2C1CB-7DF5-6629-0C3F-19B0184C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423507-5C5F-8F3A-9617-83B2CD07F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802C809-4F28-6459-2311-8C6B964BA25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2FC7AD7-CB45-B9C7-19E4-5282AE489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AA0980-EF55-47AC-24F9-8CD8F928BE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948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95A6E-110B-9808-A07B-0D5124F81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02F39713-471D-D2C3-9E4E-945A0B8039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CC5598B-CB9C-541C-D87B-A111CA570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10EC2C-350C-CFA3-A851-879C1CF830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E4ED9C34-0AC7-BE19-BCBD-0E028A36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69D27FD-1989-43F2-8D36-C39074011C18}"/>
              </a:ext>
            </a:extLst>
          </p:cNvPr>
          <p:cNvGrpSpPr/>
          <p:nvPr/>
        </p:nvGrpSpPr>
        <p:grpSpPr>
          <a:xfrm>
            <a:off x="1692000" y="2474259"/>
            <a:ext cx="5839600" cy="2648822"/>
            <a:chOff x="1692000" y="2474259"/>
            <a:chExt cx="5839600" cy="2648822"/>
          </a:xfrm>
        </p:grpSpPr>
        <p:pic>
          <p:nvPicPr>
            <p:cNvPr id="1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67F31651-2BBF-4BB9-A916-2694D6686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474259"/>
              <a:ext cx="5839600" cy="2648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A2EB8E1-3409-4CED-AF77-F3505112BB48}"/>
                </a:ext>
              </a:extLst>
            </p:cNvPr>
            <p:cNvSpPr txBox="1"/>
            <p:nvPr/>
          </p:nvSpPr>
          <p:spPr>
            <a:xfrm>
              <a:off x="2814750" y="3089833"/>
              <a:ext cx="35941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L</a:t>
              </a:r>
              <a:r>
                <a:rPr lang="fr-FR" sz="4400" dirty="0">
                  <a:solidFill>
                    <a:srgbClr val="C00000"/>
                  </a:solidFill>
                  <a:latin typeface="Dosis SemiBold" panose="020B0604020202020204" charset="0"/>
                </a:rPr>
                <a:t>e chien</a:t>
              </a:r>
              <a:endParaRPr lang="fr-FR" sz="20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998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91784EF6-4C81-4BDE-B2F9-677DB46D4D76}"/>
              </a:ext>
            </a:extLst>
          </p:cNvPr>
          <p:cNvGrpSpPr/>
          <p:nvPr/>
        </p:nvGrpSpPr>
        <p:grpSpPr>
          <a:xfrm>
            <a:off x="703989" y="3122823"/>
            <a:ext cx="7732874" cy="612000"/>
            <a:chOff x="703989" y="3122823"/>
            <a:chExt cx="7732874" cy="612000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0A2D3860-4972-C57C-A15A-A8EFA9ED05E0}"/>
                </a:ext>
              </a:extLst>
            </p:cNvPr>
            <p:cNvSpPr/>
            <p:nvPr/>
          </p:nvSpPr>
          <p:spPr>
            <a:xfrm>
              <a:off x="703989" y="3122823"/>
              <a:ext cx="1417419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609660"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joue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53DF62-B3F8-C739-F3F9-4567E95505EC}"/>
                </a:ext>
              </a:extLst>
            </p:cNvPr>
            <p:cNvSpPr/>
            <p:nvPr/>
          </p:nvSpPr>
          <p:spPr>
            <a:xfrm>
              <a:off x="2334410" y="3122823"/>
              <a:ext cx="1417419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Karim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2771F53-FED7-4513-87D9-0F94240C7641}"/>
                </a:ext>
              </a:extLst>
            </p:cNvPr>
            <p:cNvSpPr/>
            <p:nvPr/>
          </p:nvSpPr>
          <p:spPr>
            <a:xfrm>
              <a:off x="6586966" y="3122823"/>
              <a:ext cx="1849897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au ballon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869B220-85AC-4D1B-9353-24EA63717E0E}"/>
                </a:ext>
              </a:extLst>
            </p:cNvPr>
            <p:cNvSpPr/>
            <p:nvPr/>
          </p:nvSpPr>
          <p:spPr>
            <a:xfrm>
              <a:off x="3964831" y="3122823"/>
              <a:ext cx="2409132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après l’école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D9D797-964C-414B-80C0-8E88150B0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34480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92FAB3-535A-DF98-F01F-CA741DA472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58" r="49809"/>
          <a:stretch>
            <a:fillRect/>
          </a:stretch>
        </p:blipFill>
        <p:spPr>
          <a:xfrm>
            <a:off x="3124422" y="1953930"/>
            <a:ext cx="2179099" cy="3368040"/>
          </a:xfrm>
          <a:prstGeom prst="roundRect">
            <a:avLst>
              <a:gd name="adj" fmla="val 28593"/>
            </a:avLst>
          </a:prstGeom>
        </p:spPr>
      </p:pic>
    </p:spTree>
    <p:extLst>
      <p:ext uri="{BB962C8B-B14F-4D97-AF65-F5344CB8AC3E}">
        <p14:creationId xmlns:p14="http://schemas.microsoft.com/office/powerpoint/2010/main" val="37445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7B07294B-7152-4AAA-BDA5-276513709F4A}"/>
              </a:ext>
            </a:extLst>
          </p:cNvPr>
          <p:cNvGrpSpPr/>
          <p:nvPr/>
        </p:nvGrpSpPr>
        <p:grpSpPr>
          <a:xfrm>
            <a:off x="834901" y="2842400"/>
            <a:ext cx="7571033" cy="1790700"/>
            <a:chOff x="834901" y="3429000"/>
            <a:chExt cx="7571033" cy="1790700"/>
          </a:xfrm>
        </p:grpSpPr>
        <p:pic>
          <p:nvPicPr>
            <p:cNvPr id="205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0F6974C2-2FF4-4EE7-9663-DC2430414F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02" t="28294" b="38328"/>
            <a:stretch/>
          </p:blipFill>
          <p:spPr bwMode="auto">
            <a:xfrm>
              <a:off x="834901" y="3429000"/>
              <a:ext cx="7571033" cy="1790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F55FFF4-3B0D-4B92-AB56-FAF9272DE78A}"/>
                </a:ext>
              </a:extLst>
            </p:cNvPr>
            <p:cNvSpPr txBox="1"/>
            <p:nvPr/>
          </p:nvSpPr>
          <p:spPr>
            <a:xfrm>
              <a:off x="1565934" y="3905245"/>
              <a:ext cx="684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A</a:t>
              </a:r>
              <a:r>
                <a:rPr lang="fr-FR" sz="3200" dirty="0">
                  <a:solidFill>
                    <a:srgbClr val="565F88"/>
                  </a:solidFill>
                  <a:latin typeface="Dosis SemiBold" panose="020B0604020202020204" charset="0"/>
                </a:rPr>
                <a:t>près  l’école,  Karim  joue   au   ballon</a:t>
              </a:r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8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E505C-1C6A-3ED5-62C4-64322B56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2A0F7-DD1E-F991-13E6-1ECDB15E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5C02774-7A7E-E836-F6BF-107F943B612A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3EBDD6-C009-43C9-E728-39D88C0D7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8B0359-38B2-BA29-F047-D8B1BD7DC9F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72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64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vas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797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à l’école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489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ta famille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ta famille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665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à la maison demain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va venir à la maison demain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où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Nous allons jouer où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4548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matin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matin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2244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vas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9122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te réveilles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te réveilles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4050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quelle heure tu prends ton petit-déjeuner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À quelle heure tu prends ton petit-déjeuner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6441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fais quoi après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207008" y="4176310"/>
            <a:ext cx="664464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fais quoi après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5741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 « </a:t>
            </a:r>
            <a:r>
              <a:rPr lang="nl-NL" dirty="0">
                <a:solidFill>
                  <a:prstClr val="white">
                    <a:lumMod val="65000"/>
                  </a:prstClr>
                </a:solidFill>
              </a:rPr>
              <a:t>ian - ion - ien - ieu - ier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».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de </a:t>
            </a:r>
            <a:r>
              <a:rPr lang="fr-FR" dirty="0">
                <a:solidFill>
                  <a:srgbClr val="565F88"/>
                </a:solidFill>
              </a:rPr>
              <a:t>« Le ballon du quartier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deuxième épisode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 du quartier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 Qui veut nous rappeler ce qu’on a vu dans cet épisode ? En français ou dans votre langue.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5F8454-1577-4368-A69F-C8EBA9EAB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31CF115-9D6F-4707-8BA0-EC251F9C9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1D6653-0F2E-4E18-B78E-2EBD3CD2D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B36B9D7-18F2-4ABD-A290-5BC6C8921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7816" y="1755647"/>
            <a:ext cx="3748367" cy="421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deuxième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CD56E71-827C-414D-B476-A79DFEEE1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189" y="2254440"/>
            <a:ext cx="7117621" cy="36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2AP - Le ballon du quartier - E02 DONE-720p-260325">
            <a:hlinkClick r:id="" action="ppaction://media"/>
            <a:extLst>
              <a:ext uri="{FF2B5EF4-FFF2-40B4-BE49-F238E27FC236}">
                <a16:creationId xmlns:a16="http://schemas.microsoft.com/office/drawing/2014/main" id="{F4B829EC-7E91-452F-908A-6B68EC4126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8576" y="1999488"/>
            <a:ext cx="7546848" cy="424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58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142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notre 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 du quartier 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F4B4D98-4232-4375-8D81-CA1CFD8D76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6237" y="2192406"/>
            <a:ext cx="6771526" cy="355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INALE - 2AP - Le ballon du quartier - E03 DONE-720p-260404">
            <a:hlinkClick r:id="" action="ppaction://media"/>
            <a:extLst>
              <a:ext uri="{FF2B5EF4-FFF2-40B4-BE49-F238E27FC236}">
                <a16:creationId xmlns:a16="http://schemas.microsoft.com/office/drawing/2014/main" id="{34C84B03-58D4-41CD-8977-BBE1A7E050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6000" y="1959693"/>
            <a:ext cx="7452000" cy="41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9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98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68057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INALE - 2AP - Le ballon du quartier - E03 DONE-720p-260404">
            <a:hlinkClick r:id="" action="ppaction://media"/>
            <a:extLst>
              <a:ext uri="{FF2B5EF4-FFF2-40B4-BE49-F238E27FC236}">
                <a16:creationId xmlns:a16="http://schemas.microsoft.com/office/drawing/2014/main" id="{34C84B03-58D4-41CD-8977-BBE1A7E050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6000" y="1959693"/>
            <a:ext cx="7452000" cy="41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7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9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98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Lina et Amine après l’école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font Lina et Amine après l’école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ED4D7-DA80-45B2-B220-19193F2CD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589" y="2742307"/>
            <a:ext cx="3366647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2537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Après l’école, Lina et Amine sortent avec leur ballon.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572967" y="1517282"/>
            <a:ext cx="657595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Après l’école, Lina et Amine sortent avec leur ballon.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10075BF-4157-491F-A154-64D597BFF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89" y="2742307"/>
            <a:ext cx="3366647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1012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Amine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Amine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DB9A11-0444-4A75-8772-48640010D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559" y="2742307"/>
            <a:ext cx="339288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Amine lance le ballon très haut.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4" y="1517282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Amine lance le ballon très haut.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055A503-C4DE-4F7C-9CC8-731BFE4B7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559" y="2742307"/>
            <a:ext cx="339288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le chien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le chien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6D4F9F-1079-44B4-AF6E-9670CB2AC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460" y="2742307"/>
            <a:ext cx="339290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1474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chien arrive et regarde le ballon avec curiosité.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chien arrive et regarde le ballon avec curiosité.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EF333C70-2917-4B4D-8E9E-C0BDC7AFAC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8460" y="2742307"/>
            <a:ext cx="339290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3074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demande monsieur Karim à Amine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demande monsieur Karim à Amine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884A08-726A-4E69-A12C-2889E1083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525" y="2742307"/>
            <a:ext cx="332294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5912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M. Karim demande à Amine : « Tu fais quoi après l’école Amine ?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M. Karim demande à Amine : « Tu fais quoi après l’école Amine ?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25DF705-FC6B-491C-9F37-BD3EE76E9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477" y="2855760"/>
            <a:ext cx="337504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1827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Amine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répond Amine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C47658-6511-4062-9E72-5F07351AB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859" y="2742307"/>
            <a:ext cx="336628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6919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Amine répond : « Après l’école, je joue.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435552" y="1624017"/>
            <a:ext cx="627289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Amine répond : « Après l’école, je joue.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93F27A63-E614-416A-AB53-792FE4084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859" y="2742307"/>
            <a:ext cx="336628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8858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le ballon finalement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8" y="1613185"/>
            <a:ext cx="826993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le ballon finalement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E03DC6-D8D6-43DB-894C-0189FADEA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7541" y="2742307"/>
            <a:ext cx="336651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0079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Finalement, le ballon s’arrête.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198069" y="1613185"/>
            <a:ext cx="674786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Finalement, le ballon s’arrête.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978406C4-2951-4AA1-B1CD-182C90AFE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541" y="2742307"/>
            <a:ext cx="336651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260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Amine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Amine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80A7BD8-F499-4E02-9863-DCF2CE35B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6815" y="2742307"/>
            <a:ext cx="341036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6989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Amine ramasse le ballon.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Amine ramasse le ballon.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CC080AF-F148-4C10-A8C8-3F7EB7FB1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815" y="2742307"/>
            <a:ext cx="341036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528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Qu’a compris Amine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Qu’a compris Amine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D4121F-1FAF-4899-8E63-70C00C8B5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536" y="2742307"/>
            <a:ext cx="339292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5942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Amine a compris que ce ballon adore faire des blagues.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Amine a compris que ce ballon adore faire des blagues.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EBF5595-2AD1-4374-91AC-AA4BEC3AD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536" y="2742307"/>
            <a:ext cx="339292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0042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nos amis, Lina, Amine et le ballon rouge,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51A264-A29A-4E68-A2F1-D389CA3F7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000" y="2172076"/>
            <a:ext cx="6840000" cy="356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ballon du quartier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DFB3A64-5E2A-45EA-8AF0-AE627080B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60A948-3194-42B4-8D44-B6C74BFD3C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8D756D-FE5D-4395-8FCF-F532880ECFDB}">
  <ds:schemaRefs>
    <ds:schemaRef ds:uri="http://schemas.microsoft.com/office/2006/documentManagement/types"/>
    <ds:schemaRef ds:uri="http://schemas.microsoft.com/office/2006/metadata/properties"/>
    <ds:schemaRef ds:uri="202b3bc9-e036-45c7-aea0-06aec8cd7a40"/>
    <ds:schemaRef ds:uri="http://purl.org/dc/elements/1.1/"/>
    <ds:schemaRef ds:uri="http://www.w3.org/XML/1998/namespace"/>
    <ds:schemaRef ds:uri="f0534ec5-868f-4ce6-85c7-99f0612daa52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7107</TotalTime>
  <Words>1512</Words>
  <PresentationFormat>Affichage à l'écran (4:3)</PresentationFormat>
  <Paragraphs>263</Paragraphs>
  <Slides>84</Slides>
  <Notes>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84</vt:i4>
      </vt:variant>
    </vt:vector>
  </HeadingPairs>
  <TitlesOfParts>
    <vt:vector size="107" baseType="lpstr">
      <vt:lpstr>Dosis SemiBold</vt:lpstr>
      <vt:lpstr>Wingdings</vt:lpstr>
      <vt:lpstr>Calibri</vt:lpstr>
      <vt:lpstr>Dosis</vt:lpstr>
      <vt:lpstr>Aptos Display</vt:lpstr>
      <vt:lpstr>Dosis ExtraBold</vt:lpstr>
      <vt:lpstr>Mistral</vt:lpstr>
      <vt:lpstr>Arial</vt:lpstr>
      <vt:lpstr>Aptos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Se réveiller – Se laver – S’habiller – Se brosser les cheveux – Préparer le cartable – Un agneau.</vt:lpstr>
      <vt:lpstr>Répétons ensemble : Une araignée – La campagne – Un beignet – Un champignon – Un oignon – Un peigne.</vt:lpstr>
      <vt:lpstr>Répétons ensemble :  Huit heures – Neuf heures – Sept heures – Dix heures – Un lapin – Un singe.</vt:lpstr>
      <vt:lpstr>Répétons ensemble : La peinture – Arriver – Le pain – Un train – Un chemin – Un dauphin.</vt:lpstr>
      <vt:lpstr>Répétons ensemble :  Cache-cache – Sauter – La corde à sauter – Des dessins animés – Un camion – Un avion.</vt:lpstr>
      <vt:lpstr>Qui veut passer au tableau pour nommer les images ? </vt:lpstr>
      <vt:lpstr>Répétons ensemble : Un mécanicien – La viande – Un chien – Un panier – Un lion – Un vieux.</vt:lpstr>
      <vt:lpstr>Qui veut passer au tableau pour nommer les images ? </vt:lpstr>
      <vt:lpstr>Nous allons jouer au jeu des mots invisibles. </vt:lpstr>
      <vt:lpstr>Observez bien les images. Je vais masquer deux images. </vt:lpstr>
      <vt:lpstr>Quelles sont les images qui manquent ?</vt:lpstr>
      <vt:lpstr>Les deux images qui manquent sont : Sauter et dessins animés.</vt:lpstr>
      <vt:lpstr>Nous allons jouer au jeu des mots qui bougent. </vt:lpstr>
      <vt:lpstr>Observez bien les images. Je vais faire bouger deux images. </vt:lpstr>
      <vt:lpstr>Quelles sont les images qui ont bougé ? </vt:lpstr>
      <vt:lpstr>Les deux images qui ont bougé sont : Lion et mécanicien. </vt:lpstr>
      <vt:lpstr>Maintenant, nous allons faire de la lecture. Qui veut lire ces mots ?</vt:lpstr>
      <vt:lpstr>Qui veut lire ces mots ?</vt:lpstr>
      <vt:lpstr>Qui veut lire ces mots ?</vt:lpstr>
      <vt:lpstr>Qui veut lire cette phrase ?</vt:lpstr>
      <vt:lpstr>Qui veut lire cette phrase ?</vt:lpstr>
      <vt:lpstr>Qui veut lire cette phrase ?</vt:lpstr>
      <vt:lpstr>Prenez vos ardoises. </vt:lpstr>
      <vt:lpstr>C’est qui ? Qui veut répondre ? </vt:lpstr>
      <vt:lpstr>Écrivez le mot sur votre ardoise.</vt:lpstr>
      <vt:lpstr>Levez les ardoises. Je vais vérifier votre écriture. </vt:lpstr>
      <vt:lpstr>Corrigez.</vt:lpstr>
      <vt:lpstr>C’est quel animal ? Qui veut répondre ? </vt:lpstr>
      <vt:lpstr>Écrivez le mot qui correspond à cette image.  </vt:lpstr>
      <vt:lpstr>Levez les ardoises. Je vais vérifier votre écriture. </vt:lpstr>
      <vt:lpstr>Corrigez.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Maintenant, c’est l’activité des questions en rafale. Je vais désigner des élèves au hasard pour répondre. Tenez-vous prêts. </vt:lpstr>
      <vt:lpstr>Comment tu t’appelles ?</vt:lpstr>
      <vt:lpstr>Tu es en quelle classe ?</vt:lpstr>
      <vt:lpstr>Tu es dans quelle école ?</vt:lpstr>
      <vt:lpstr>Comment tu vas à l’école ?</vt:lpstr>
      <vt:lpstr>Qu’est-ce que tu fais à l’école ? </vt:lpstr>
      <vt:lpstr>Qu’est-ce que tu fais avec ta famille ? </vt:lpstr>
      <vt:lpstr>Qui va venir à la maison demain ?</vt:lpstr>
      <vt:lpstr>Nous allons jouer où ?</vt:lpstr>
      <vt:lpstr>Qu’est-ce que tu fais le matin ?</vt:lpstr>
      <vt:lpstr>À quelle heure tu vas à l’école ?</vt:lpstr>
      <vt:lpstr>À quelle heure tu te réveilles ?</vt:lpstr>
      <vt:lpstr>À quelle heure tu prends ton petit-déjeuner ?</vt:lpstr>
      <vt:lpstr>Tu fais quoi après l’école ?</vt:lpstr>
      <vt:lpstr>Plan de la séance 6</vt:lpstr>
      <vt:lpstr>Nous avons déjà vu le deuxième épisode de l’histoire « Le ballon du quartier ». Qui veut nous rappeler ce qu’on a vu dans cet épisode ? En français ou dans votre langue.</vt:lpstr>
      <vt:lpstr>On va regarder le deuxième épisode. Soyez attentifs.</vt:lpstr>
      <vt:lpstr>Lecture de la vidéo.</vt:lpstr>
      <vt:lpstr>Maintenant, nous allons découvrir un nouvel épisode de notre histoire « Le ballon du quartier ». Est-ce que vous êtes prêts ? Écoutez bien. </vt:lpstr>
      <vt:lpstr>Lecture de la vidéo.</vt:lpstr>
      <vt:lpstr>Nous allons écouter l’histoire une deuxième fois. Soyez attentifs.</vt:lpstr>
      <vt:lpstr>Lecture de la vidéo.</vt:lpstr>
      <vt:lpstr>Que font Lina et Amine après l’école ?</vt:lpstr>
      <vt:lpstr>Après l’école, Lina et Amine sortent avec leur ballon.</vt:lpstr>
      <vt:lpstr>Que fait Amine ?</vt:lpstr>
      <vt:lpstr>Amine lance le ballon très haut.</vt:lpstr>
      <vt:lpstr>Que fait le chien ?</vt:lpstr>
      <vt:lpstr>Le chien arrive et regarde le ballon avec curiosité. </vt:lpstr>
      <vt:lpstr>Que demande monsieur Karim à Amine ?</vt:lpstr>
      <vt:lpstr>M. Karim demande à Amine : « Tu fais quoi après l’école Amine ? »</vt:lpstr>
      <vt:lpstr>Que répond Amine ?</vt:lpstr>
      <vt:lpstr>Amine répond : « Après l’école, je joue. »</vt:lpstr>
      <vt:lpstr>Que fait le ballon finalement ?</vt:lpstr>
      <vt:lpstr>Finalement, le ballon s’arrête.</vt:lpstr>
      <vt:lpstr>Que fait Amine ?</vt:lpstr>
      <vt:lpstr>Amine ramasse le ballon.</vt:lpstr>
      <vt:lpstr>Qu’a compris Amine ?</vt:lpstr>
      <vt:lpstr>Amine a compris que ce ballon adore faire des blagues.</vt:lpstr>
      <vt:lpstr>On retrouvera nos amis, Lina, Amine et le ballon rouge, la semaine prochaine pour la suite de l’histoire.</vt:lpstr>
      <vt:lpstr>À la maison, faites un dessin sur l’histoire de « Le ballon du quartier  ». </vt:lpstr>
      <vt:lpstr>La séance d’aujourd’hui est terminée. À bientôt.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2026-04-09T17:39:36Z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