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2" r:id="rId4"/>
    <p:sldMasterId id="2147483703" r:id="rId5"/>
    <p:sldMasterId id="214748370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5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5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tma22ND5zdJc7rDb1FXMELCU1jBhDw2P_Ie9zxYlVqk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j97N2UYT6BV355IWaHMdzQN8WD-lDknpSqw0Koy3Mc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TE-6dt0BtdXmjP2HDpZRj3i7krIgyeZ9T5JPYffEYxk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TE-6dt0BtdXmjP2HDpZRj3i7krIgyeZ9T5JPYffEYxk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v9vJBDDLA7b0jUr6_xd8g85wFfubsiyXvEhcZl0YAeM/edit?usp=sharing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8200cedc7_6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Rick</a:t>
            </a:r>
            <a:endParaRPr/>
          </a:p>
        </p:txBody>
      </p:sp>
      <p:sp>
        <p:nvSpPr>
          <p:cNvPr id="315" name="Google Shape;315;gb8200cedc7_6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5ab8a9ce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5ab8a9ce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- 3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will be a lot of questions wanting us to breakdown specifics in amount of time, what is measured, etc.  This slide for explaining we have a balanced approach to evaluation.  We are not too specific and not too holistic.  We try to avoid the pitfalls of being too much one way or another.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f19fd3a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2f19fd3a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Coaching Techniques and Feedback PL Slide Deck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7e10faec5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27e10faec5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we talk about feedback, we use the word “generated” rather than “given” because the reflective side of feedback is not “given” it is ideally generated by the learner.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3195207e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3195207e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- 10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cfcde23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cfcde23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question is how long must you be in the classroom?  The answer is “the supervisor must feel comfortable they have the information needed for the feedback generated”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feel you need more than one fall Classroom Observation, Katy Timothy in HR can open one for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Observation PL Slide Deck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5bd01cfd97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5bd01cfd9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Fall Multiple Measures Form that will be used to conduct the Classroom Observation and the Lesson Design Review.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4cfcde23b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4cfcde23b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Lesson Design PL Slide Deck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5bd01cfd97_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5bd01cfd97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Lesson Design PL Slide Deck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3195207e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3195207e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- 10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2f19fd3ab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2f19fd3ab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Fall Multiple Measures Form that will be used to conduct the Classroom Observation and the Lesson Design Review.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b5a33fec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b5a33fec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2951118e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2951118e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- 3 min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cfcde23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4cfcde23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4cfcde23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4cfcde23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change from what is currently expected at the middle of the year.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4cfcde23b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4cfcde23b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2951118e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2951118e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Student Growth and Stakeholder Feedback PL Slide Deck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951118e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2951118e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4cfcde23b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4cfcde23b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moving this slide to be after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4cfcde23b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4cfcde23b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</a:t>
            </a:r>
            <a:r>
              <a:rPr lang="en"/>
              <a:t>debrief</a:t>
            </a:r>
            <a:r>
              <a:rPr lang="en"/>
              <a:t> required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cfcde23b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4cfcde23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- 3 min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3195207e5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3195207e5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- 10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55b9ca91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55b9ca91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- Rick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- 1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to the Strategic Plan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5ab8a9ce1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5ab8a9ce1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Multiple Measure Spring Form that will be used to conduct the Spring Classroom Observation, Stakeholder Feedback Reflection, and the Student Growth Reflection.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cfcde23b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cfcde23b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- 3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is no longer formative and summative.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longer do we have Year End Formative Assessment. Provisional teachers receive an evaluation in fall and spring. Career teachers receive an evaluation in spring.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 is marked, it shouldn’t come as a surprise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4cfcde23b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4cfcde23b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won’t be able to push the May 15th deadline back this year because school is </a:t>
            </a:r>
            <a:r>
              <a:rPr lang="en"/>
              <a:t>out for summer on May 24th.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380dbe3f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380dbe3f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8200cedc7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8200cedc7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- 1 Min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8b96ae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8b96ae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- 5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Replacing Rater Reliability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longer Summative and Formative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Veteran Principals - the reality is our new approach will be more time consuming for some.  It is worth it.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8b96ae2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58b96ae2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Teachers sign sheet after being trained on PG&amp;E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lang="en"/>
              <a:t>recommend</a:t>
            </a:r>
            <a:r>
              <a:rPr lang="en"/>
              <a:t> you do this during the afternoon for PG&amp;E in the first week back before students attend.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rovide a link to the Educator Standards at the end of this document  If so, do you want the color coded ones with red, yellow, and green, or just the gray?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Presentation on PG&amp;E - Do these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195207e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3195207e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- 10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7e10faec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27e10faec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change from past practice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cfcde2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4cfcde2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- Rick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- 2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GEA - sees corrective action or directives put into the notes.  That is </a:t>
            </a:r>
            <a:r>
              <a:rPr lang="en"/>
              <a:t>separate</a:t>
            </a:r>
            <a:r>
              <a:rPr lang="en"/>
              <a:t> - corrective action.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we should have them brainstorm where other observations could occur as another group activity?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2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3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3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" name="Google Shape;142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7" name="Google Shape;147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8" name="Google Shape;148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3" name="Google Shape;153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7" name="Google Shape;15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0" name="Google Shape;160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4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laboration">
  <p:cSld name="Collabora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8"/>
          <p:cNvSpPr txBox="1"/>
          <p:nvPr>
            <p:ph type="title"/>
          </p:nvPr>
        </p:nvSpPr>
        <p:spPr>
          <a:xfrm>
            <a:off x="1609264" y="2074863"/>
            <a:ext cx="5925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20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7" name="Google Shape;177;p39"/>
          <p:cNvCxnSpPr/>
          <p:nvPr/>
        </p:nvCxnSpPr>
        <p:spPr>
          <a:xfrm rot="10800000">
            <a:off x="423601" y="1030760"/>
            <a:ext cx="8408700" cy="0"/>
          </a:xfrm>
          <a:prstGeom prst="straightConnector1">
            <a:avLst/>
          </a:prstGeom>
          <a:noFill/>
          <a:ln cap="flat" cmpd="sng" w="9525">
            <a:solidFill>
              <a:srgbClr val="5DA9A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">
  <p:cSld name="TITLE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1" name="Google Shape;181;p41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182" name="Google Shape;182;p41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183" name="Google Shape;183;p41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184" name="Google Shape;184;p41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41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41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41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88" name="Google Shape;188;p41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9" name="Google Shape;189;p41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90" name="Google Shape;190;p41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191" name="Google Shape;191;p41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192" name="Google Shape;192;p41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41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41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41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96" name="Google Shape;196;p41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1">
  <p:cSld name="TITLE_4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42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00" name="Google Shape;200;p42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01" name="Google Shape;201;p42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02" name="Google Shape;202;p42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42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42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42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06" name="Google Shape;206;p42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7" name="Google Shape;207;p42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8" name="Google Shape;208;p42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09" name="Google Shape;209;p42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10" name="Google Shape;210;p42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42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42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42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14" name="Google Shape;214;p42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8" name="Google Shape;21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2">
  <p:cSld name="TITLE_5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1" name="Google Shape;221;p44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22" name="Google Shape;222;p44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23" name="Google Shape;223;p44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24" name="Google Shape;224;p44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44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44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44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28" name="Google Shape;228;p44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9" name="Google Shape;229;p44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30" name="Google Shape;230;p44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31" name="Google Shape;231;p44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32" name="Google Shape;232;p44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44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44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44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36" name="Google Shape;236;p44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4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6" name="Google Shape;246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4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2" name="Google Shape;252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7" name="Google Shape;257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4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4" name="Google Shape;264;p4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p50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1" name="Google Shape;271;p50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5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3" name="Google Shape;273;p5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9" name="Google Shape;279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8" name="Google Shape;288;p53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9" name="Google Shape;289;p53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90" name="Google Shape;290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2" name="Google Shape;292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54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97" name="Google Shape;297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p5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5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9" name="Google Shape;239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8"/>
          <p:cNvSpPr txBox="1"/>
          <p:nvPr>
            <p:ph type="ctrTitle"/>
          </p:nvPr>
        </p:nvSpPr>
        <p:spPr>
          <a:xfrm>
            <a:off x="668050" y="200725"/>
            <a:ext cx="7629900" cy="1855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67F"/>
                </a:solidFill>
              </a:rPr>
              <a:t>Professional Growth and Evaluation Process</a:t>
            </a:r>
            <a:endParaRPr>
              <a:solidFill>
                <a:srgbClr val="00467F"/>
              </a:solidFill>
            </a:endParaRPr>
          </a:p>
        </p:txBody>
      </p:sp>
      <p:sp>
        <p:nvSpPr>
          <p:cNvPr id="318" name="Google Shape;318;p58"/>
          <p:cNvSpPr txBox="1"/>
          <p:nvPr>
            <p:ph idx="1" type="subTitle"/>
          </p:nvPr>
        </p:nvSpPr>
        <p:spPr>
          <a:xfrm>
            <a:off x="1464925" y="2278900"/>
            <a:ext cx="6139500" cy="689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67F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67F"/>
                </a:solidFill>
              </a:rPr>
              <a:t>Professional Growth and Evaluation Series</a:t>
            </a:r>
            <a:endParaRPr>
              <a:solidFill>
                <a:srgbClr val="00467F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67F"/>
              </a:solidFill>
            </a:endParaRPr>
          </a:p>
        </p:txBody>
      </p:sp>
      <p:pic>
        <p:nvPicPr>
          <p:cNvPr id="319" name="Google Shape;3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52175"/>
            <a:ext cx="2058302" cy="109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25" y="3171381"/>
            <a:ext cx="2668549" cy="152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7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7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Measures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67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4" name="Google Shape;39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7"/>
          <p:cNvSpPr txBox="1"/>
          <p:nvPr/>
        </p:nvSpPr>
        <p:spPr>
          <a:xfrm>
            <a:off x="488850" y="909450"/>
            <a:ext cx="7595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The answer to all of the questions wanting specifics -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Like the answer “it depends”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Ours is -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/>
          <p:nvPr/>
        </p:nvSpPr>
        <p:spPr>
          <a:xfrm>
            <a:off x="6356700" y="0"/>
            <a:ext cx="2787300" cy="51435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8"/>
          <p:cNvSpPr txBox="1"/>
          <p:nvPr/>
        </p:nvSpPr>
        <p:spPr>
          <a:xfrm>
            <a:off x="409977" y="280075"/>
            <a:ext cx="56598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46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Feedback?</a:t>
            </a:r>
            <a:endParaRPr b="1" sz="3000">
              <a:solidFill>
                <a:srgbClr val="0046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68"/>
          <p:cNvSpPr txBox="1"/>
          <p:nvPr/>
        </p:nvSpPr>
        <p:spPr>
          <a:xfrm>
            <a:off x="409975" y="1312950"/>
            <a:ext cx="5659800" cy="25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Feedback is an interactive, dialogic process.  It uses shared evidence and questioning to transform a learner’s current level of practice to a higher level of excellence by developing and advancing individual knowledge about pedagogy.</a:t>
            </a:r>
            <a:endParaRPr sz="22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03" name="Google Shape;40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75" y="210850"/>
            <a:ext cx="604985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0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70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- Feedback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70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6" name="Google Shape;41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0"/>
          <p:cNvSpPr txBox="1"/>
          <p:nvPr/>
        </p:nvSpPr>
        <p:spPr>
          <a:xfrm>
            <a:off x="488850" y="909450"/>
            <a:ext cx="7595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Minutes to discuss how you are understanding what this means.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 share out.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71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Classroom Observation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71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5" name="Google Shape;42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1"/>
          <p:cNvSpPr txBox="1"/>
          <p:nvPr/>
        </p:nvSpPr>
        <p:spPr>
          <a:xfrm>
            <a:off x="497575" y="1007400"/>
            <a:ext cx="75951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FOR 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New form - more open - slide upcoming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 with the individual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Deadline-Due November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Career Educators-Due December 22nd (End of Fall Semester)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2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72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 Multiple Measures Form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3" name="Google Shape;43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525" y="883050"/>
            <a:ext cx="3261400" cy="41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325" y="883050"/>
            <a:ext cx="2976575" cy="41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Design Review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73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3" name="Google Shape;44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73"/>
          <p:cNvSpPr txBox="1"/>
          <p:nvPr/>
        </p:nvSpPr>
        <p:spPr>
          <a:xfrm>
            <a:off x="497575" y="1007400"/>
            <a:ext cx="7595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FOR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modality of submission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Written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Verbally Shared/Demonstrated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PLC Collaboration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Link to Canvas, Google Classroom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to support the feedback generated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 with individual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63" y="502300"/>
            <a:ext cx="8328076" cy="41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7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- Lesson Design Review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75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7" name="Google Shape;45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5"/>
          <p:cNvSpPr txBox="1"/>
          <p:nvPr/>
        </p:nvSpPr>
        <p:spPr>
          <a:xfrm>
            <a:off x="488850" y="909450"/>
            <a:ext cx="759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modality of submission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Minutes to discuss how you are understanding what these mean.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 share out.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6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 Multiple Measures Form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5" name="Google Shape;46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525" y="883050"/>
            <a:ext cx="3261400" cy="41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325" y="883050"/>
            <a:ext cx="2976575" cy="41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9"/>
          <p:cNvSpPr txBox="1"/>
          <p:nvPr>
            <p:ph type="ctrTitle"/>
          </p:nvPr>
        </p:nvSpPr>
        <p:spPr>
          <a:xfrm>
            <a:off x="613050" y="405400"/>
            <a:ext cx="7917900" cy="3728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5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Presenters</a:t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 u="sng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Secondary</a:t>
            </a:r>
            <a:endParaRPr b="1" sz="2050" u="sng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Rick Anthony, Assistant Superintendent Educator Support and Development</a:t>
            </a:r>
            <a:endParaRPr sz="1700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Rob McDaniel, Director New Administrator Support</a:t>
            </a:r>
            <a:endParaRPr sz="1700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00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 u="sng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Elementary</a:t>
            </a:r>
            <a:endParaRPr sz="1700" u="sng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Katy Timothy, Associate Director, Human Resources</a:t>
            </a:r>
            <a:endParaRPr sz="1700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>
                <a:solidFill>
                  <a:srgbClr val="00467F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Jon Adams, Director Leadership and Improvement</a:t>
            </a:r>
            <a:endParaRPr sz="1700">
              <a:solidFill>
                <a:srgbClr val="00467F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5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5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7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7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General </a:t>
            </a: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77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5" name="Google Shape;47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7"/>
          <p:cNvSpPr txBox="1"/>
          <p:nvPr/>
        </p:nvSpPr>
        <p:spPr>
          <a:xfrm>
            <a:off x="497575" y="1007400"/>
            <a:ext cx="75951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Length of time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Place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Number of times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 in the evaluation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 entry into Frontline other than incorporated into the evaluation of individuals on standards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 on each of these is not required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8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78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4" name="Google Shape;48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8"/>
          <p:cNvSpPr txBox="1"/>
          <p:nvPr/>
        </p:nvSpPr>
        <p:spPr>
          <a:xfrm>
            <a:off x="497575" y="1007400"/>
            <a:ext cx="759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ONLY -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EVALUATION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rating on educator standards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Has performance been satisfactory yes/no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Due by November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CAREER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Reminder - debrief on Classroom Observation and Lesson Design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Due by December 22nd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9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79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Winter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79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9"/>
          <p:cNvSpPr txBox="1"/>
          <p:nvPr/>
        </p:nvSpPr>
        <p:spPr>
          <a:xfrm>
            <a:off x="497575" y="1007400"/>
            <a:ext cx="75951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MID YEAR REVIEW OF PROGRESS ON GOALS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REVIEW AND COMMENTS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Due by January 31st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80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Google Shape;501;p80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2" name="Google Shape;5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0"/>
          <p:cNvSpPr txBox="1"/>
          <p:nvPr/>
        </p:nvSpPr>
        <p:spPr>
          <a:xfrm>
            <a:off x="497575" y="1007400"/>
            <a:ext cx="759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CONSIDERATION OF MULTIPLE MEASURES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Classroom Observation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Date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Standard(s) identified as strengths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Standard(s) identified as areas for growth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Other Observations - No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PLC, Etc.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1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 Continued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81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1" name="Google Shape;51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1"/>
          <p:cNvSpPr txBox="1"/>
          <p:nvPr/>
        </p:nvSpPr>
        <p:spPr>
          <a:xfrm>
            <a:off x="497575" y="1007400"/>
            <a:ext cx="759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CONSIDERATION OF MULTIPLE MEASURES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Stakeholder Feedback Reflection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Date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Student Growth Reflection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Date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i="1"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2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2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Classroom Observation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Google Shape;519;p82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0" name="Google Shape;52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2"/>
          <p:cNvSpPr txBox="1"/>
          <p:nvPr/>
        </p:nvSpPr>
        <p:spPr>
          <a:xfrm>
            <a:off x="497575" y="1007400"/>
            <a:ext cx="7595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IN SPRING FOR 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 with the individual.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Deadline-Due March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Career Educators-Due May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8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</a:t>
            </a: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Google Shape;528;p83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9" name="Google Shape;52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3"/>
          <p:cNvSpPr txBox="1"/>
          <p:nvPr/>
        </p:nvSpPr>
        <p:spPr>
          <a:xfrm>
            <a:off x="497575" y="1007400"/>
            <a:ext cx="7595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IN SPRING FOR 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Length of time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Place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Number of times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 Feedback Reflection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84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8" name="Google Shape;53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4"/>
          <p:cNvSpPr txBox="1"/>
          <p:nvPr/>
        </p:nvSpPr>
        <p:spPr>
          <a:xfrm>
            <a:off x="497575" y="1007400"/>
            <a:ext cx="7595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IN SPRING FOR 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modality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Written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Verbally Shared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Entered into Frontline End of Year Summary Field(s) Reflection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8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Growth</a:t>
            </a: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Reflection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85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7" name="Google Shape;54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85"/>
          <p:cNvSpPr txBox="1"/>
          <p:nvPr/>
        </p:nvSpPr>
        <p:spPr>
          <a:xfrm>
            <a:off x="497575" y="1007400"/>
            <a:ext cx="75951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REQUIRED IN SPRING FOR BOTH PROVISIONAL AND CAREER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modality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Written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Verbally Shared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Entered into Frontline End of Year Summary Field(s) Reflection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growth data used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Classroom assessment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Common formative assessment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Interim (Acadience, Reading Growth Measure, Benchmarks)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○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Summative (WIDA, AP, RISE) from a prior year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6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86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- Stakeholder/Student Growth Reflection</a:t>
            </a:r>
            <a:endParaRPr b="1" i="1"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86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6" name="Google Shape;55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6"/>
          <p:cNvSpPr txBox="1"/>
          <p:nvPr/>
        </p:nvSpPr>
        <p:spPr>
          <a:xfrm>
            <a:off x="488850" y="909450"/>
            <a:ext cx="7595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Flexibility in modality of submission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must feel comfortable they have the information needed for the feedback generated.</a:t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Minutes to discuss how you are understanding what these mean.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 share out.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02" y="64550"/>
            <a:ext cx="873039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0"/>
          <p:cNvSpPr/>
          <p:nvPr/>
        </p:nvSpPr>
        <p:spPr>
          <a:xfrm>
            <a:off x="6243800" y="1149900"/>
            <a:ext cx="2525100" cy="8067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7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7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 Multiple Measures Form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4" name="Google Shape;56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725" y="896175"/>
            <a:ext cx="2636775" cy="40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9100" y="896175"/>
            <a:ext cx="2498375" cy="409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8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88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88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88"/>
          <p:cNvSpPr txBox="1"/>
          <p:nvPr/>
        </p:nvSpPr>
        <p:spPr>
          <a:xfrm>
            <a:off x="450275" y="860825"/>
            <a:ext cx="85821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rating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- has performance been satisfactory yes/no -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Question is asked in both the Fall and Spring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- continued employment yes/no - Frontline platform entry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Question is asked in the Spring only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rating on educator standards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Career - has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been satisfactory yes/no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The question regarding continued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employment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has been removed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rating on educator standards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Debrief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Provisional Deadline-Due March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Career Educators-Due May 15th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9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89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p89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2" name="Google Shape;58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9"/>
          <p:cNvSpPr txBox="1"/>
          <p:nvPr/>
        </p:nvSpPr>
        <p:spPr>
          <a:xfrm>
            <a:off x="504125" y="1027100"/>
            <a:ext cx="7595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END OF YEAR REFLECTION ON GOALS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REVIEW AND COMMENTS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Due May 15th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0"/>
          <p:cNvSpPr txBox="1"/>
          <p:nvPr>
            <p:ph idx="4294967295" type="title"/>
          </p:nvPr>
        </p:nvSpPr>
        <p:spPr>
          <a:xfrm>
            <a:off x="428575" y="19967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9" name="Google Shape;58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0"/>
          <p:cNvSpPr txBox="1"/>
          <p:nvPr/>
        </p:nvSpPr>
        <p:spPr>
          <a:xfrm>
            <a:off x="504125" y="1027100"/>
            <a:ext cx="7595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/>
          <p:nvPr>
            <p:ph idx="2" type="body"/>
          </p:nvPr>
        </p:nvSpPr>
        <p:spPr>
          <a:xfrm>
            <a:off x="4577500" y="0"/>
            <a:ext cx="4566600" cy="51435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00" y="781825"/>
            <a:ext cx="3579850" cy="35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1"/>
          <p:cNvSpPr txBox="1"/>
          <p:nvPr>
            <p:ph type="title"/>
          </p:nvPr>
        </p:nvSpPr>
        <p:spPr>
          <a:xfrm>
            <a:off x="265500" y="-75"/>
            <a:ext cx="4045200" cy="12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046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</a:t>
            </a:r>
            <a:endParaRPr sz="5000">
              <a:solidFill>
                <a:srgbClr val="00467F"/>
              </a:solidFill>
            </a:endParaRPr>
          </a:p>
        </p:txBody>
      </p:sp>
      <p:sp>
        <p:nvSpPr>
          <p:cNvPr id="339" name="Google Shape;339;p61"/>
          <p:cNvSpPr txBox="1"/>
          <p:nvPr>
            <p:ph idx="1" type="subTitle"/>
          </p:nvPr>
        </p:nvSpPr>
        <p:spPr>
          <a:xfrm>
            <a:off x="208800" y="1148400"/>
            <a:ext cx="4158600" cy="3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800"/>
              <a:buFont typeface="Roboto Light"/>
              <a:buChar char="●"/>
            </a:pPr>
            <a:r>
              <a:rPr lang="en" sz="18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Participants will gain an understanding of the process used for Professional Growth and Evaluation (PG&amp;E) in Granite School District.</a:t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40" name="Google Shape;34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595" y="4621050"/>
            <a:ext cx="985400" cy="5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2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the presentation on PG&amp;E Logistics?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62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8" name="Google Shape;3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2"/>
          <p:cNvSpPr txBox="1"/>
          <p:nvPr/>
        </p:nvSpPr>
        <p:spPr>
          <a:xfrm>
            <a:off x="497575" y="1007400"/>
            <a:ext cx="7595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0" name="Google Shape;350;p62"/>
          <p:cNvSpPr txBox="1"/>
          <p:nvPr/>
        </p:nvSpPr>
        <p:spPr>
          <a:xfrm>
            <a:off x="497575" y="1007400"/>
            <a:ext cx="7913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Increase clarity and congruence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Incorporate projected adjustments from Utah State Board of Education Rules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Reflect a capacity building approach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Review adjustments to multiple measures used in providing feedback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63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8" name="Google Shape;35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3"/>
          <p:cNvSpPr txBox="1"/>
          <p:nvPr/>
        </p:nvSpPr>
        <p:spPr>
          <a:xfrm>
            <a:off x="497575" y="1007400"/>
            <a:ext cx="75951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NOTIFICATION AND ORIENTATION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Provide an orientation on evaluation in a faculty meeting no later than 20 days after school begins.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Inform the teacher(s) about the evaluation process at least 15 days prior to the first evaluation by -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Giving the teacher a copy of the standards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Reviewing the standards and allowing for questions/concerns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Explaining the multiple measures used by 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 evaluator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Securing the teacher’s verification of the notification requirement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- Notification and Orientation 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64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7" name="Google Shape;36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4"/>
          <p:cNvSpPr txBox="1"/>
          <p:nvPr/>
        </p:nvSpPr>
        <p:spPr>
          <a:xfrm>
            <a:off x="488850" y="909450"/>
            <a:ext cx="7595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Discuss how you have seen this done or how you have done it at your school. Include what you need to change.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Minutes to discuss.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5 Minute share out ideas.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65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5"/>
          <p:cNvSpPr txBox="1"/>
          <p:nvPr/>
        </p:nvSpPr>
        <p:spPr>
          <a:xfrm>
            <a:off x="497575" y="1007400"/>
            <a:ext cx="7595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SELF ASSESSMENT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GOAL SETTING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REVIEW AND COMMENT - Frontline Platform Entry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Due by September 30th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6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00467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</a:t>
            </a:r>
            <a:endParaRPr b="1" i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66"/>
          <p:cNvSpPr txBox="1"/>
          <p:nvPr/>
        </p:nvSpPr>
        <p:spPr>
          <a:xfrm>
            <a:off x="450350" y="801875"/>
            <a:ext cx="80691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5" name="Google Shape;3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6"/>
          <p:cNvSpPr txBox="1"/>
          <p:nvPr/>
        </p:nvSpPr>
        <p:spPr>
          <a:xfrm>
            <a:off x="497575" y="1007400"/>
            <a:ext cx="82239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SUPERVISOR CONSIDERATION OF MULTIPLE MEASURES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CLASSROOM OBSERVATION - Frontline Platform Entry (Fall and Spring)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Date 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Standard(s) identified as strengths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Standard(s) identified as areas for growth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LESSON DESIGN REVIEW - Frontline Platform Entry (Fall)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Date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OTHER FRONTLINE OBSERVATIONS- Additional Frontline Classroom Observation and Lesson Design Forms can be requested from Katy as you have been able to do in the past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OTHER OBSERVATIONS - Can be made in the following locations and documented elsewhere: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400"/>
              <a:buFont typeface="Roboto"/>
              <a:buChar char="○"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PLC, General Interactions, Etc. </a:t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