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7A494D-6B7F-40AB-B57C-C61FC46F7AAF}">
  <a:tblStyle styleId="{457A494D-6B7F-40AB-B57C-C61FC46F7A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3" name="Google Shape;9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6" name="Google Shape;1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2" name="Google Shape;17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82" name="Google Shape;182;p20: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83" name="Google Shape;18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4" name="Google Shape;184;p20: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5" name="Google Shape;18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86" name="Google Shape;186;p2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2: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93" name="Google Shape;193;p2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94" name="Google Shape;194;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95" name="Google Shape;195;p22: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6" name="Google Shape;19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97" name="Google Shape;197;p2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4" name="Google Shape;2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1" name="Google Shape;2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8" name="Google Shape;2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8: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225" name="Google Shape;225;p2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226" name="Google Shape;226;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7" name="Google Shape;227;p28: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8" name="Google Shape;22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29" name="Google Shape;229;p2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0: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285" name="Google Shape;285;p30: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286" name="Google Shape;286;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7" name="Google Shape;287;p30: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288" name="Google Shape;288;p30: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89" name="Google Shape;289;p3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57" name="Google Shape;357;p3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58" name="Google Shape;358;p33:notes"/>
          <p:cNvSpPr/>
          <p:nvPr>
            <p:ph idx="2" type="sldImg"/>
          </p:nvPr>
        </p:nvSpPr>
        <p:spPr>
          <a:xfrm>
            <a:off x="114617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59" name="Google Shape;359;p33: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3225" lIns="86475" spcFirstLastPara="1" rIns="86475" wrap="square" tIns="432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Don’t think of Tier I Kids, Tier II Kids, Tier III Kids…think of different levels of intensity that are needed for the students to get success</a:t>
            </a:r>
            <a:endParaRPr/>
          </a:p>
        </p:txBody>
      </p:sp>
      <p:sp>
        <p:nvSpPr>
          <p:cNvPr id="360" name="Google Shape;360;p33: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361" name="Google Shape;361;p33: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362" name="Google Shape;362;p3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200" u="none">
                <a:solidFill>
                  <a:schemeClr val="dk1"/>
                </a:solidFill>
                <a:latin typeface="Arial"/>
                <a:ea typeface="Arial"/>
                <a:cs typeface="Arial"/>
                <a:sym typeface="Arial"/>
              </a:rPr>
              <a:t>Systems-Level Data Based Decision Making</a:t>
            </a:r>
            <a:endParaRPr/>
          </a:p>
        </p:txBody>
      </p:sp>
      <p:sp>
        <p:nvSpPr>
          <p:cNvPr id="99" name="Google Shape;99;p6: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lang="en-US" sz="1200" u="none">
                <a:solidFill>
                  <a:schemeClr val="dk1"/>
                </a:solidFill>
                <a:latin typeface="Arial"/>
                <a:ea typeface="Arial"/>
                <a:cs typeface="Arial"/>
                <a:sym typeface="Arial"/>
              </a:rPr>
              <a:t>Tilly, Wing Summit, 2009</a:t>
            </a:r>
            <a:endParaRPr/>
          </a:p>
        </p:txBody>
      </p:sp>
      <p:sp>
        <p:nvSpPr>
          <p:cNvPr id="100" name="Google Shape;10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01" name="Google Shape;101;p6: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102" name="Google Shape;102;p6: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3" name="Google Shape;103;p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en-US" sz="1200" u="none">
                <a:solidFill>
                  <a:schemeClr val="dk1"/>
                </a:solidFill>
                <a:latin typeface="Arial"/>
                <a:ea typeface="Arial"/>
                <a:cs typeface="Arial"/>
                <a:sym typeface="Arial"/>
              </a:rPr>
              <a:t>April 23, 2009</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80" name="Google Shape;38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31" name="Google Shape;43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2" name="Google Shape;432;p36: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433" name="Google Shape;433;p36: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434" name="Google Shape;434;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5" name="Google Shape;435;p3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2" name="Google Shape;44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7" name="Google Shape;44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53" name="Google Shape;45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59" name="Google Shape;4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81" name="Google Shape;48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87" name="Google Shape;4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58" name="Google Shape;55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67" name="Google Shape;567;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13" name="Google Shape;113;p9: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14" name="Google Shape;11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15" name="Google Shape;115;p9: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17" name="Google Shape;117;p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86" name="Google Shape;58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95" name="Google Shape;59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21" name="Google Shape;62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30" name="Google Shape;63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36" name="Google Shape;63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42" name="Google Shape;64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51" name="Google Shape;65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1" name="Google Shape;66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9" name="Google Shape;66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75" name="Google Shape;67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4" name="Google Shape;12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01" name="Google Shape;70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11" name="Google Shape;71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17" name="Google Shape;717;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26" name="Google Shape;726;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53" name="Google Shape;75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4" name="Google Shape;754;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755" name="Google Shape;755;p6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756" name="Google Shape;756;p6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757" name="Google Shape;757;p6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67" name="Google Shape;76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775" name="Google Shape;77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01" name="Google Shape;80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08" name="Google Shape;80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16" name="Google Shape;816;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1" name="Google Shape;1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23" name="Google Shape;82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29" name="Google Shape;829;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35" name="Google Shape;83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854" name="Google Shape;854;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01" name="Google Shape;901;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71" name="Google Shape;971;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77" name="Google Shape;977;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83" name="Google Shape;983;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90" name="Google Shape;990;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96" name="Google Shape;996;p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Give participants time to read the 5, 4, and 3 and note the differences between acceptable and unacceptable work.</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7" name="Google Shape;997;p7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998" name="Google Shape;998;p78: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999" name="Google Shape;999;p7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8" name="Google Shape;1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80: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007" name="Google Shape;1007;p80: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008" name="Google Shape;1008;p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009" name="Google Shape;1009;p80: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10" name="Google Shape;1010;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11" name="Google Shape;1011;p8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82: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017" name="Google Shape;1017;p8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018" name="Google Shape;1018;p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019" name="Google Shape;1019;p82: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20" name="Google Shape;1020;p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21" name="Google Shape;1021;p8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27" name="Google Shape;1027;p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28" name="Google Shape;1028;p84: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Tilly, Wing Summit, 2009</a:t>
            </a:r>
            <a:endParaRPr/>
          </a:p>
        </p:txBody>
      </p:sp>
      <p:sp>
        <p:nvSpPr>
          <p:cNvPr id="1029" name="Google Shape;1029;p84: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Systems-Level Data Based Decision Making</a:t>
            </a:r>
            <a:endParaRPr/>
          </a:p>
        </p:txBody>
      </p:sp>
      <p:sp>
        <p:nvSpPr>
          <p:cNvPr id="1030" name="Google Shape;1030;p8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chemeClr val="dk1"/>
                </a:solidFill>
                <a:latin typeface="Arial"/>
                <a:ea typeface="Arial"/>
                <a:cs typeface="Arial"/>
                <a:sym typeface="Arial"/>
              </a:rPr>
              <a:t>April 23, 2009</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37" name="Google Shape;1037;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50" name="Google Shape;1050;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57" name="Google Shape;1057;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5" name="Google Shape;14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2" name="Google Shape;1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9" name="Google Shape;15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19" name="Google Shape;19;p2"/>
          <p:cNvSpPr txBox="1"/>
          <p:nvPr>
            <p:ph idx="1" type="subTitle"/>
          </p:nvPr>
        </p:nvSpPr>
        <p:spPr>
          <a:xfrm>
            <a:off x="1371600" y="38100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dk1"/>
              </a:buClr>
              <a:buSzPts val="3200"/>
              <a:buFont typeface="Arial"/>
              <a:buNone/>
              <a:defRPr b="0" i="0" sz="3200" u="none" cap="none" strike="noStrike">
                <a:solidFill>
                  <a:srgbClr val="958CAF"/>
                </a:solidFill>
                <a:latin typeface="Belleza"/>
                <a:ea typeface="Belleza"/>
                <a:cs typeface="Belleza"/>
                <a:sym typeface="Belleza"/>
              </a:defRPr>
            </a:lvl1pPr>
            <a:lvl2pPr indent="0" lvl="1" marL="457200" marR="0" rtl="0" algn="ctr">
              <a:spcBef>
                <a:spcPts val="560"/>
              </a:spcBef>
              <a:spcAft>
                <a:spcPts val="0"/>
              </a:spcAft>
              <a:buClr>
                <a:srgbClr val="958CAF"/>
              </a:buClr>
              <a:buSzPts val="2800"/>
              <a:buFont typeface="Arial"/>
              <a:buNone/>
              <a:defRPr b="0" i="0" sz="2800" u="none" cap="none" strike="noStrike">
                <a:solidFill>
                  <a:srgbClr val="958CAF"/>
                </a:solidFill>
                <a:latin typeface="Belleza"/>
                <a:ea typeface="Belleza"/>
                <a:cs typeface="Belleza"/>
                <a:sym typeface="Belleza"/>
              </a:defRPr>
            </a:lvl2pPr>
            <a:lvl3pPr indent="0" lvl="2" marL="914400" marR="0" rtl="0" algn="ctr">
              <a:spcBef>
                <a:spcPts val="480"/>
              </a:spcBef>
              <a:spcAft>
                <a:spcPts val="0"/>
              </a:spcAft>
              <a:buClr>
                <a:schemeClr val="lt2"/>
              </a:buClr>
              <a:buSzPts val="2400"/>
              <a:buFont typeface="Arial"/>
              <a:buNone/>
              <a:defRPr b="0" i="0" sz="2400" u="none" cap="none" strike="noStrike">
                <a:solidFill>
                  <a:srgbClr val="958CAF"/>
                </a:solidFill>
                <a:latin typeface="Belleza"/>
                <a:ea typeface="Belleza"/>
                <a:cs typeface="Belleza"/>
                <a:sym typeface="Belleza"/>
              </a:defRPr>
            </a:lvl3pPr>
            <a:lvl4pPr indent="0" lvl="3" marL="1371600" marR="0" rtl="0" algn="ctr">
              <a:spcBef>
                <a:spcPts val="400"/>
              </a:spcBef>
              <a:spcAft>
                <a:spcPts val="0"/>
              </a:spcAft>
              <a:buClr>
                <a:srgbClr val="958CAF"/>
              </a:buClr>
              <a:buSzPts val="2000"/>
              <a:buFont typeface="Arial"/>
              <a:buNone/>
              <a:defRPr b="0" i="0" sz="2000" u="none" cap="none" strike="noStrike">
                <a:solidFill>
                  <a:srgbClr val="958CAF"/>
                </a:solidFill>
                <a:latin typeface="Belleza"/>
                <a:ea typeface="Belleza"/>
                <a:cs typeface="Belleza"/>
                <a:sym typeface="Belleza"/>
              </a:defRPr>
            </a:lvl4pPr>
            <a:lvl5pPr indent="0" lvl="4" marL="1828800" marR="0" rtl="0" algn="ctr">
              <a:spcBef>
                <a:spcPts val="400"/>
              </a:spcBef>
              <a:spcAft>
                <a:spcPts val="0"/>
              </a:spcAft>
              <a:buClr>
                <a:srgbClr val="958CAF"/>
              </a:buClr>
              <a:buSzPts val="2000"/>
              <a:buFont typeface="Arial"/>
              <a:buNone/>
              <a:defRPr b="0" i="0" sz="2000" u="none" cap="none" strike="noStrike">
                <a:solidFill>
                  <a:srgbClr val="958CAF"/>
                </a:solidFill>
                <a:latin typeface="Belleza"/>
                <a:ea typeface="Belleza"/>
                <a:cs typeface="Belleza"/>
                <a:sym typeface="Belleza"/>
              </a:defRPr>
            </a:lvl5pPr>
            <a:lvl6pPr indent="0" lvl="5" marL="2286000" marR="0" rtl="0" algn="ctr">
              <a:spcBef>
                <a:spcPts val="400"/>
              </a:spcBef>
              <a:spcAft>
                <a:spcPts val="0"/>
              </a:spcAft>
              <a:buClr>
                <a:srgbClr val="958CAF"/>
              </a:buClr>
              <a:buSzPts val="2000"/>
              <a:buFont typeface="Arial"/>
              <a:buNone/>
              <a:defRPr b="0" i="0" sz="2000" u="none" cap="none" strike="noStrike">
                <a:solidFill>
                  <a:srgbClr val="958CAF"/>
                </a:solidFill>
                <a:latin typeface="Calibri"/>
                <a:ea typeface="Calibri"/>
                <a:cs typeface="Calibri"/>
                <a:sym typeface="Calibri"/>
              </a:defRPr>
            </a:lvl6pPr>
            <a:lvl7pPr indent="0" lvl="6" marL="2743200" marR="0" rtl="0" algn="ctr">
              <a:spcBef>
                <a:spcPts val="400"/>
              </a:spcBef>
              <a:spcAft>
                <a:spcPts val="0"/>
              </a:spcAft>
              <a:buClr>
                <a:srgbClr val="958CAF"/>
              </a:buClr>
              <a:buSzPts val="2000"/>
              <a:buFont typeface="Arial"/>
              <a:buNone/>
              <a:defRPr b="0" i="0" sz="2000" u="none" cap="none" strike="noStrike">
                <a:solidFill>
                  <a:srgbClr val="958CAF"/>
                </a:solidFill>
                <a:latin typeface="Calibri"/>
                <a:ea typeface="Calibri"/>
                <a:cs typeface="Calibri"/>
                <a:sym typeface="Calibri"/>
              </a:defRPr>
            </a:lvl7pPr>
            <a:lvl8pPr indent="0" lvl="7" marL="3200400" marR="0" rtl="0" algn="ctr">
              <a:spcBef>
                <a:spcPts val="400"/>
              </a:spcBef>
              <a:spcAft>
                <a:spcPts val="0"/>
              </a:spcAft>
              <a:buClr>
                <a:srgbClr val="958CAF"/>
              </a:buClr>
              <a:buSzPts val="2000"/>
              <a:buFont typeface="Arial"/>
              <a:buNone/>
              <a:defRPr b="0" i="0" sz="2000" u="none" cap="none" strike="noStrike">
                <a:solidFill>
                  <a:srgbClr val="958CAF"/>
                </a:solidFill>
                <a:latin typeface="Calibri"/>
                <a:ea typeface="Calibri"/>
                <a:cs typeface="Calibri"/>
                <a:sym typeface="Calibri"/>
              </a:defRPr>
            </a:lvl8pPr>
            <a:lvl9pPr indent="0" lvl="8" marL="3657600" marR="0" rtl="0" algn="ctr">
              <a:spcBef>
                <a:spcPts val="400"/>
              </a:spcBef>
              <a:spcAft>
                <a:spcPts val="0"/>
              </a:spcAft>
              <a:buClr>
                <a:srgbClr val="958CAF"/>
              </a:buClr>
              <a:buSzPts val="2000"/>
              <a:buFont typeface="Arial"/>
              <a:buNone/>
              <a:defRPr b="0" i="0" sz="2000" u="none" cap="none" strike="noStrike">
                <a:solidFill>
                  <a:srgbClr val="958CAF"/>
                </a:solidFill>
                <a:latin typeface="Calibri"/>
                <a:ea typeface="Calibri"/>
                <a:cs typeface="Calibri"/>
                <a:sym typeface="Calibri"/>
              </a:defRPr>
            </a:lvl9pPr>
          </a:lstStyle>
          <a:p/>
        </p:txBody>
      </p:sp>
      <p:sp>
        <p:nvSpPr>
          <p:cNvPr id="20" name="Google Shape;20;p2"/>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2"/>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68EB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968EB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968EB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968EB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968EB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968EB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968EB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968EB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1157287"/>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74" name="Google Shape;74;p11"/>
          <p:cNvSpPr txBox="1"/>
          <p:nvPr>
            <p:ph idx="1" type="body"/>
          </p:nvPr>
        </p:nvSpPr>
        <p:spPr>
          <a:xfrm>
            <a:off x="3575050" y="1157287"/>
            <a:ext cx="5111750" cy="441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2" type="body"/>
          </p:nvPr>
        </p:nvSpPr>
        <p:spPr>
          <a:xfrm>
            <a:off x="457200" y="2316163"/>
            <a:ext cx="3008313" cy="3810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Belleza"/>
                <a:ea typeface="Belleza"/>
                <a:cs typeface="Belleza"/>
                <a:sym typeface="Belleza"/>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Belleza"/>
                <a:ea typeface="Belleza"/>
                <a:cs typeface="Belleza"/>
                <a:sym typeface="Belleza"/>
              </a:defRPr>
            </a:lvl2pPr>
            <a:lvl3pPr indent="-228600" lvl="2" marL="1371600" marR="0" rtl="0" algn="l">
              <a:spcBef>
                <a:spcPts val="200"/>
              </a:spcBef>
              <a:spcAft>
                <a:spcPts val="0"/>
              </a:spcAft>
              <a:buClr>
                <a:schemeClr val="lt2"/>
              </a:buClr>
              <a:buSzPts val="2400"/>
              <a:buFont typeface="Arial"/>
              <a:buNone/>
              <a:defRPr b="0" i="0" sz="1000" u="none" cap="none" strike="noStrike">
                <a:solidFill>
                  <a:schemeClr val="dk1"/>
                </a:solidFill>
                <a:latin typeface="Belleza"/>
                <a:ea typeface="Belleza"/>
                <a:cs typeface="Belleza"/>
                <a:sym typeface="Belleza"/>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Belleza"/>
                <a:ea typeface="Belleza"/>
                <a:cs typeface="Belleza"/>
                <a:sym typeface="Belleza"/>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Belleza"/>
                <a:ea typeface="Belleza"/>
                <a:cs typeface="Belleza"/>
                <a:sym typeface="Belleza"/>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11"/>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11"/>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2"/>
          <p:cNvSpPr txBox="1"/>
          <p:nvPr>
            <p:ph type="title"/>
          </p:nvPr>
        </p:nvSpPr>
        <p:spPr>
          <a:xfrm>
            <a:off x="6172200" y="3398837"/>
            <a:ext cx="2590800" cy="14811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81" name="Google Shape;81;p12"/>
          <p:cNvSpPr/>
          <p:nvPr>
            <p:ph idx="2" type="pic"/>
          </p:nvPr>
        </p:nvSpPr>
        <p:spPr>
          <a:xfrm>
            <a:off x="457200" y="1371600"/>
            <a:ext cx="5486400" cy="3508375"/>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Belleza"/>
                <a:ea typeface="Belleza"/>
                <a:cs typeface="Belleza"/>
                <a:sym typeface="Belleza"/>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Belleza"/>
                <a:ea typeface="Belleza"/>
                <a:cs typeface="Belleza"/>
                <a:sym typeface="Belleza"/>
              </a:defRPr>
            </a:lvl2pPr>
            <a:lvl3pPr indent="0" lvl="2" marL="914400" marR="0" rtl="0" algn="l">
              <a:spcBef>
                <a:spcPts val="480"/>
              </a:spcBef>
              <a:spcAft>
                <a:spcPts val="0"/>
              </a:spcAft>
              <a:buClr>
                <a:schemeClr val="lt2"/>
              </a:buClr>
              <a:buSzPts val="1400"/>
              <a:buFont typeface="Arial"/>
              <a:buNone/>
              <a:defRPr b="0" i="0" sz="2400" u="none" cap="none" strike="noStrike">
                <a:solidFill>
                  <a:schemeClr val="dk1"/>
                </a:solidFill>
                <a:latin typeface="Belleza"/>
                <a:ea typeface="Belleza"/>
                <a:cs typeface="Belleza"/>
                <a:sym typeface="Belleza"/>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Belleza"/>
                <a:ea typeface="Belleza"/>
                <a:cs typeface="Belleza"/>
                <a:sym typeface="Belleza"/>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Belleza"/>
                <a:ea typeface="Belleza"/>
                <a:cs typeface="Belleza"/>
                <a:sym typeface="Belleza"/>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2" name="Google Shape;82;p12"/>
          <p:cNvSpPr txBox="1"/>
          <p:nvPr>
            <p:ph idx="1" type="body"/>
          </p:nvPr>
        </p:nvSpPr>
        <p:spPr>
          <a:xfrm>
            <a:off x="1944688" y="5062538"/>
            <a:ext cx="3998912" cy="804862"/>
          </a:xfrm>
          <a:prstGeom prst="rect">
            <a:avLst/>
          </a:prstGeom>
          <a:noFill/>
          <a:ln>
            <a:noFill/>
          </a:ln>
        </p:spPr>
        <p:txBody>
          <a:bodyPr anchorCtr="0" anchor="t" bIns="91425" lIns="91425" spcFirstLastPara="1" rIns="91425" wrap="square" tIns="91425">
            <a:noAutofit/>
          </a:bodyPr>
          <a:lstStyle>
            <a:lvl1pPr indent="-228600" lvl="0" marL="457200" marR="0" rtl="0" algn="r">
              <a:spcBef>
                <a:spcPts val="280"/>
              </a:spcBef>
              <a:spcAft>
                <a:spcPts val="0"/>
              </a:spcAft>
              <a:buClr>
                <a:schemeClr val="dk1"/>
              </a:buClr>
              <a:buSzPts val="3200"/>
              <a:buFont typeface="Arial"/>
              <a:buNone/>
              <a:defRPr b="0" i="0" sz="1400" u="none" cap="none" strike="noStrike">
                <a:solidFill>
                  <a:schemeClr val="dk1"/>
                </a:solidFill>
                <a:latin typeface="Belleza"/>
                <a:ea typeface="Belleza"/>
                <a:cs typeface="Belleza"/>
                <a:sym typeface="Belleza"/>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Belleza"/>
                <a:ea typeface="Belleza"/>
                <a:cs typeface="Belleza"/>
                <a:sym typeface="Belleza"/>
              </a:defRPr>
            </a:lvl2pPr>
            <a:lvl3pPr indent="-228600" lvl="2" marL="1371600" marR="0" rtl="0" algn="l">
              <a:spcBef>
                <a:spcPts val="200"/>
              </a:spcBef>
              <a:spcAft>
                <a:spcPts val="0"/>
              </a:spcAft>
              <a:buClr>
                <a:schemeClr val="lt2"/>
              </a:buClr>
              <a:buSzPts val="2400"/>
              <a:buFont typeface="Arial"/>
              <a:buNone/>
              <a:defRPr b="0" i="0" sz="1000" u="none" cap="none" strike="noStrike">
                <a:solidFill>
                  <a:schemeClr val="dk1"/>
                </a:solidFill>
                <a:latin typeface="Belleza"/>
                <a:ea typeface="Belleza"/>
                <a:cs typeface="Belleza"/>
                <a:sym typeface="Belleza"/>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Belleza"/>
                <a:ea typeface="Belleza"/>
                <a:cs typeface="Belleza"/>
                <a:sym typeface="Belleza"/>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Belleza"/>
                <a:ea typeface="Belleza"/>
                <a:cs typeface="Belleza"/>
                <a:sym typeface="Belleza"/>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83" name="Google Shape;83;p12"/>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4" name="Google Shape;84;p12"/>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2"/>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86" name="Shape 86"/>
        <p:cNvGrpSpPr/>
        <p:nvPr/>
      </p:nvGrpSpPr>
      <p:grpSpPr>
        <a:xfrm>
          <a:off x="0" y="0"/>
          <a:ext cx="0" cy="0"/>
          <a:chOff x="0" y="0"/>
          <a:chExt cx="0" cy="0"/>
        </a:xfrm>
      </p:grpSpPr>
      <p:sp>
        <p:nvSpPr>
          <p:cNvPr id="87" name="Google Shape;87;p13"/>
          <p:cNvSpPr txBox="1"/>
          <p:nvPr>
            <p:ph idx="1" type="body"/>
          </p:nvPr>
        </p:nvSpPr>
        <p:spPr>
          <a:xfrm>
            <a:off x="457200" y="533400"/>
            <a:ext cx="8229600" cy="50784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495800" y="533400"/>
            <a:ext cx="4191000" cy="12954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25" name="Google Shape;25;p3"/>
          <p:cNvSpPr txBox="1"/>
          <p:nvPr>
            <p:ph idx="1" type="body"/>
          </p:nvPr>
        </p:nvSpPr>
        <p:spPr>
          <a:xfrm>
            <a:off x="457200" y="1981200"/>
            <a:ext cx="8229600" cy="36306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3"/>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68EB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968EB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968EB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968EB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968EB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968EB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968EB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968EB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
          <p:cNvSpPr txBox="1"/>
          <p:nvPr>
            <p:ph type="title"/>
          </p:nvPr>
        </p:nvSpPr>
        <p:spPr>
          <a:xfrm>
            <a:off x="4495800" y="533400"/>
            <a:ext cx="4191000" cy="12954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31" name="Google Shape;31;p4"/>
          <p:cNvSpPr txBox="1"/>
          <p:nvPr>
            <p:ph idx="1" type="body"/>
          </p:nvPr>
        </p:nvSpPr>
        <p:spPr>
          <a:xfrm>
            <a:off x="457200" y="1828800"/>
            <a:ext cx="4038600" cy="4191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Belleza"/>
                <a:ea typeface="Belleza"/>
                <a:cs typeface="Belleza"/>
                <a:sym typeface="Belleza"/>
              </a:defRPr>
            </a:lvl2pPr>
            <a:lvl3pPr indent="-355600" lvl="2" marL="1371600" marR="0" rtl="0" algn="l">
              <a:spcBef>
                <a:spcPts val="400"/>
              </a:spcBef>
              <a:spcAft>
                <a:spcPts val="0"/>
              </a:spcAft>
              <a:buClr>
                <a:schemeClr val="lt2"/>
              </a:buClr>
              <a:buSzPts val="2000"/>
              <a:buFont typeface="Arial"/>
              <a:buChar char="•"/>
              <a:defRPr b="0" i="0" sz="2000" u="none" cap="none" strike="noStrike">
                <a:solidFill>
                  <a:schemeClr val="dk1"/>
                </a:solidFill>
                <a:latin typeface="Belleza"/>
                <a:ea typeface="Belleza"/>
                <a:cs typeface="Belleza"/>
                <a:sym typeface="Bellez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Belleza"/>
                <a:ea typeface="Belleza"/>
                <a:cs typeface="Belleza"/>
                <a:sym typeface="Belleza"/>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Belleza"/>
                <a:ea typeface="Belleza"/>
                <a:cs typeface="Belleza"/>
                <a:sym typeface="Bellez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2" type="body"/>
          </p:nvPr>
        </p:nvSpPr>
        <p:spPr>
          <a:xfrm>
            <a:off x="4648200" y="1828800"/>
            <a:ext cx="4038600" cy="38100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Belleza"/>
                <a:ea typeface="Belleza"/>
                <a:cs typeface="Belleza"/>
                <a:sym typeface="Belleza"/>
              </a:defRPr>
            </a:lvl2pPr>
            <a:lvl3pPr indent="-355600" lvl="2" marL="1371600" marR="0" rtl="0" algn="l">
              <a:spcBef>
                <a:spcPts val="400"/>
              </a:spcBef>
              <a:spcAft>
                <a:spcPts val="0"/>
              </a:spcAft>
              <a:buClr>
                <a:schemeClr val="lt2"/>
              </a:buClr>
              <a:buSzPts val="2000"/>
              <a:buFont typeface="Arial"/>
              <a:buChar char="•"/>
              <a:defRPr b="0" i="0" sz="2000" u="none" cap="none" strike="noStrike">
                <a:solidFill>
                  <a:schemeClr val="dk1"/>
                </a:solidFill>
                <a:latin typeface="Belleza"/>
                <a:ea typeface="Belleza"/>
                <a:cs typeface="Belleza"/>
                <a:sym typeface="Bellez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Belleza"/>
                <a:ea typeface="Belleza"/>
                <a:cs typeface="Belleza"/>
                <a:sym typeface="Belleza"/>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Belleza"/>
                <a:ea typeface="Belleza"/>
                <a:cs typeface="Belleza"/>
                <a:sym typeface="Bellez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4"/>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4"/>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6" name="Shape 36"/>
        <p:cNvGrpSpPr/>
        <p:nvPr/>
      </p:nvGrpSpPr>
      <p:grpSpPr>
        <a:xfrm>
          <a:off x="0" y="0"/>
          <a:ext cx="0" cy="0"/>
          <a:chOff x="0" y="0"/>
          <a:chExt cx="0" cy="0"/>
        </a:xfrm>
      </p:grpSpPr>
      <p:sp>
        <p:nvSpPr>
          <p:cNvPr id="37" name="Google Shape;37;p5"/>
          <p:cNvSpPr txBox="1"/>
          <p:nvPr>
            <p:ph type="title"/>
          </p:nvPr>
        </p:nvSpPr>
        <p:spPr>
          <a:xfrm>
            <a:off x="1150938" y="214313"/>
            <a:ext cx="7793037" cy="1462087"/>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38" name="Google Shape;38;p5"/>
          <p:cNvSpPr txBox="1"/>
          <p:nvPr>
            <p:ph idx="1" type="body"/>
          </p:nvPr>
        </p:nvSpPr>
        <p:spPr>
          <a:xfrm>
            <a:off x="1182688" y="2017713"/>
            <a:ext cx="381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5"/>
          <p:cNvSpPr txBox="1"/>
          <p:nvPr>
            <p:ph idx="2" type="body"/>
          </p:nvPr>
        </p:nvSpPr>
        <p:spPr>
          <a:xfrm>
            <a:off x="5145088" y="2017713"/>
            <a:ext cx="3810000" cy="4114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5"/>
          <p:cNvSpPr txBox="1"/>
          <p:nvPr>
            <p:ph idx="10" type="dt"/>
          </p:nvPr>
        </p:nvSpPr>
        <p:spPr>
          <a:xfrm>
            <a:off x="1162050" y="6243638"/>
            <a:ext cx="1905000" cy="4572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5"/>
          <p:cNvSpPr txBox="1"/>
          <p:nvPr>
            <p:ph idx="11" type="ftr"/>
          </p:nvPr>
        </p:nvSpPr>
        <p:spPr>
          <a:xfrm>
            <a:off x="3657600" y="6243638"/>
            <a:ext cx="2895600" cy="457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Google Shape;42;p5"/>
          <p:cNvSpPr txBox="1"/>
          <p:nvPr>
            <p:ph idx="12" type="sldNum"/>
          </p:nvPr>
        </p:nvSpPr>
        <p:spPr>
          <a:xfrm>
            <a:off x="7042150" y="6243638"/>
            <a:ext cx="1905000" cy="457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4495800" y="533400"/>
            <a:ext cx="4191000" cy="12954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45" name="Google Shape;45;p6"/>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6"/>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6"/>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7"/>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7"/>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8"/>
          <p:cNvSpPr txBox="1"/>
          <p:nvPr>
            <p:ph type="title"/>
          </p:nvPr>
        </p:nvSpPr>
        <p:spPr>
          <a:xfrm>
            <a:off x="722313" y="4167187"/>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54" name="Google Shape;54;p8"/>
          <p:cNvSpPr txBox="1"/>
          <p:nvPr>
            <p:ph idx="1" type="body"/>
          </p:nvPr>
        </p:nvSpPr>
        <p:spPr>
          <a:xfrm>
            <a:off x="722313" y="2667000"/>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dk1"/>
              </a:buClr>
              <a:buSzPts val="3200"/>
              <a:buFont typeface="Arial"/>
              <a:buNone/>
              <a:defRPr b="0" i="0" sz="2000" u="none" cap="none" strike="noStrike">
                <a:solidFill>
                  <a:srgbClr val="958CAF"/>
                </a:solidFill>
                <a:latin typeface="Belleza"/>
                <a:ea typeface="Belleza"/>
                <a:cs typeface="Belleza"/>
                <a:sym typeface="Belleza"/>
              </a:defRPr>
            </a:lvl1pPr>
            <a:lvl2pPr indent="-228600" lvl="1" marL="914400" marR="0" rtl="0" algn="l">
              <a:spcBef>
                <a:spcPts val="360"/>
              </a:spcBef>
              <a:spcAft>
                <a:spcPts val="0"/>
              </a:spcAft>
              <a:buClr>
                <a:srgbClr val="958CAF"/>
              </a:buClr>
              <a:buSzPts val="2800"/>
              <a:buFont typeface="Arial"/>
              <a:buNone/>
              <a:defRPr b="0" i="0" sz="1800" u="none" cap="none" strike="noStrike">
                <a:solidFill>
                  <a:srgbClr val="958CAF"/>
                </a:solidFill>
                <a:latin typeface="Belleza"/>
                <a:ea typeface="Belleza"/>
                <a:cs typeface="Belleza"/>
                <a:sym typeface="Belleza"/>
              </a:defRPr>
            </a:lvl2pPr>
            <a:lvl3pPr indent="-228600" lvl="2" marL="1371600" marR="0" rtl="0" algn="l">
              <a:spcBef>
                <a:spcPts val="320"/>
              </a:spcBef>
              <a:spcAft>
                <a:spcPts val="0"/>
              </a:spcAft>
              <a:buClr>
                <a:schemeClr val="lt2"/>
              </a:buClr>
              <a:buSzPts val="2400"/>
              <a:buFont typeface="Arial"/>
              <a:buNone/>
              <a:defRPr b="0" i="0" sz="1600" u="none" cap="none" strike="noStrike">
                <a:solidFill>
                  <a:srgbClr val="958CAF"/>
                </a:solidFill>
                <a:latin typeface="Belleza"/>
                <a:ea typeface="Belleza"/>
                <a:cs typeface="Belleza"/>
                <a:sym typeface="Belleza"/>
              </a:defRPr>
            </a:lvl3pPr>
            <a:lvl4pPr indent="-228600" lvl="3" marL="1828800" marR="0" rtl="0" algn="l">
              <a:spcBef>
                <a:spcPts val="280"/>
              </a:spcBef>
              <a:spcAft>
                <a:spcPts val="0"/>
              </a:spcAft>
              <a:buClr>
                <a:srgbClr val="958CAF"/>
              </a:buClr>
              <a:buSzPts val="2000"/>
              <a:buFont typeface="Arial"/>
              <a:buNone/>
              <a:defRPr b="0" i="0" sz="1400" u="none" cap="none" strike="noStrike">
                <a:solidFill>
                  <a:srgbClr val="958CAF"/>
                </a:solidFill>
                <a:latin typeface="Belleza"/>
                <a:ea typeface="Belleza"/>
                <a:cs typeface="Belleza"/>
                <a:sym typeface="Belleza"/>
              </a:defRPr>
            </a:lvl4pPr>
            <a:lvl5pPr indent="-228600" lvl="4" marL="2286000" marR="0" rtl="0" algn="l">
              <a:spcBef>
                <a:spcPts val="280"/>
              </a:spcBef>
              <a:spcAft>
                <a:spcPts val="0"/>
              </a:spcAft>
              <a:buClr>
                <a:srgbClr val="958CAF"/>
              </a:buClr>
              <a:buSzPts val="2000"/>
              <a:buFont typeface="Arial"/>
              <a:buNone/>
              <a:defRPr b="0" i="0" sz="1400" u="none" cap="none" strike="noStrike">
                <a:solidFill>
                  <a:srgbClr val="958CAF"/>
                </a:solidFill>
                <a:latin typeface="Belleza"/>
                <a:ea typeface="Belleza"/>
                <a:cs typeface="Belleza"/>
                <a:sym typeface="Belleza"/>
              </a:defRPr>
            </a:lvl5pPr>
            <a:lvl6pPr indent="-228600" lvl="5" marL="2743200" marR="0" rtl="0" algn="l">
              <a:spcBef>
                <a:spcPts val="280"/>
              </a:spcBef>
              <a:spcAft>
                <a:spcPts val="0"/>
              </a:spcAft>
              <a:buClr>
                <a:srgbClr val="958CAF"/>
              </a:buClr>
              <a:buSzPts val="2000"/>
              <a:buFont typeface="Arial"/>
              <a:buNone/>
              <a:defRPr b="0" i="0" sz="1400" u="none" cap="none" strike="noStrike">
                <a:solidFill>
                  <a:srgbClr val="958CAF"/>
                </a:solidFill>
                <a:latin typeface="Calibri"/>
                <a:ea typeface="Calibri"/>
                <a:cs typeface="Calibri"/>
                <a:sym typeface="Calibri"/>
              </a:defRPr>
            </a:lvl6pPr>
            <a:lvl7pPr indent="-228600" lvl="6" marL="3200400" marR="0" rtl="0" algn="l">
              <a:spcBef>
                <a:spcPts val="280"/>
              </a:spcBef>
              <a:spcAft>
                <a:spcPts val="0"/>
              </a:spcAft>
              <a:buClr>
                <a:srgbClr val="958CAF"/>
              </a:buClr>
              <a:buSzPts val="2000"/>
              <a:buFont typeface="Arial"/>
              <a:buNone/>
              <a:defRPr b="0" i="0" sz="1400" u="none" cap="none" strike="noStrike">
                <a:solidFill>
                  <a:srgbClr val="958CAF"/>
                </a:solidFill>
                <a:latin typeface="Calibri"/>
                <a:ea typeface="Calibri"/>
                <a:cs typeface="Calibri"/>
                <a:sym typeface="Calibri"/>
              </a:defRPr>
            </a:lvl7pPr>
            <a:lvl8pPr indent="-228600" lvl="7" marL="3657600" marR="0" rtl="0" algn="l">
              <a:spcBef>
                <a:spcPts val="280"/>
              </a:spcBef>
              <a:spcAft>
                <a:spcPts val="0"/>
              </a:spcAft>
              <a:buClr>
                <a:srgbClr val="958CAF"/>
              </a:buClr>
              <a:buSzPts val="2000"/>
              <a:buFont typeface="Arial"/>
              <a:buNone/>
              <a:defRPr b="0" i="0" sz="1400" u="none" cap="none" strike="noStrike">
                <a:solidFill>
                  <a:srgbClr val="958CAF"/>
                </a:solidFill>
                <a:latin typeface="Calibri"/>
                <a:ea typeface="Calibri"/>
                <a:cs typeface="Calibri"/>
                <a:sym typeface="Calibri"/>
              </a:defRPr>
            </a:lvl8pPr>
            <a:lvl9pPr indent="-228600" lvl="8" marL="4114800" marR="0" rtl="0" algn="l">
              <a:spcBef>
                <a:spcPts val="280"/>
              </a:spcBef>
              <a:spcAft>
                <a:spcPts val="0"/>
              </a:spcAft>
              <a:buClr>
                <a:srgbClr val="958CAF"/>
              </a:buClr>
              <a:buSzPts val="2000"/>
              <a:buFont typeface="Arial"/>
              <a:buNone/>
              <a:defRPr b="0" i="0" sz="1400" u="none" cap="none" strike="noStrike">
                <a:solidFill>
                  <a:srgbClr val="958CAF"/>
                </a:solidFill>
                <a:latin typeface="Calibri"/>
                <a:ea typeface="Calibri"/>
                <a:cs typeface="Calibri"/>
                <a:sym typeface="Calibri"/>
              </a:defRPr>
            </a:lvl9pPr>
          </a:lstStyle>
          <a:p/>
        </p:txBody>
      </p:sp>
      <p:sp>
        <p:nvSpPr>
          <p:cNvPr id="55" name="Google Shape;55;p8"/>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8"/>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58" name="Shape 58"/>
        <p:cNvGrpSpPr/>
        <p:nvPr/>
      </p:nvGrpSpPr>
      <p:grpSpPr>
        <a:xfrm>
          <a:off x="0" y="0"/>
          <a:ext cx="0" cy="0"/>
          <a:chOff x="0" y="0"/>
          <a:chExt cx="0" cy="0"/>
        </a:xfrm>
      </p:grpSpPr>
      <p:sp>
        <p:nvSpPr>
          <p:cNvPr id="59" name="Google Shape;59;p9"/>
          <p:cNvSpPr txBox="1"/>
          <p:nvPr>
            <p:ph type="title"/>
          </p:nvPr>
        </p:nvSpPr>
        <p:spPr>
          <a:xfrm>
            <a:off x="1370013" y="301625"/>
            <a:ext cx="7313612" cy="11430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60" name="Google Shape;60;p9"/>
          <p:cNvSpPr/>
          <p:nvPr>
            <p:ph idx="2" type="chart"/>
          </p:nvPr>
        </p:nvSpPr>
        <p:spPr>
          <a:xfrm>
            <a:off x="1370013" y="1827213"/>
            <a:ext cx="7313612" cy="4114800"/>
          </a:xfrm>
          <a:prstGeom prst="rect">
            <a:avLst/>
          </a:prstGeom>
          <a:noFill/>
          <a:ln>
            <a:noFill/>
          </a:ln>
        </p:spPr>
        <p:txBody>
          <a:bodyPr anchorCtr="0" anchor="t" bIns="91425" lIns="91425" spcFirstLastPara="1" rIns="91425" wrap="square" tIns="91425">
            <a:noAutofit/>
          </a:bodyPr>
          <a:lstStyle>
            <a:lvl1pPr indent="-342900" lvl="0" marL="3429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285750" lvl="1" marL="74295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228600" lvl="2" marL="11430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228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228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0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9"/>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10"/>
          <p:cNvSpPr txBox="1"/>
          <p:nvPr>
            <p:ph type="title"/>
          </p:nvPr>
        </p:nvSpPr>
        <p:spPr>
          <a:xfrm>
            <a:off x="4495800" y="533400"/>
            <a:ext cx="4191000" cy="12954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65" name="Google Shape;65;p10"/>
          <p:cNvSpPr txBox="1"/>
          <p:nvPr>
            <p:ph idx="1" type="body"/>
          </p:nvPr>
        </p:nvSpPr>
        <p:spPr>
          <a:xfrm>
            <a:off x="457200" y="1885950"/>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Belleza"/>
                <a:ea typeface="Belleza"/>
                <a:cs typeface="Belleza"/>
                <a:sym typeface="Belleza"/>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Belleza"/>
                <a:ea typeface="Belleza"/>
                <a:cs typeface="Belleza"/>
                <a:sym typeface="Belleza"/>
              </a:defRPr>
            </a:lvl2pPr>
            <a:lvl3pPr indent="-228600" lvl="2" marL="1371600" marR="0" rtl="0" algn="l">
              <a:spcBef>
                <a:spcPts val="360"/>
              </a:spcBef>
              <a:spcAft>
                <a:spcPts val="0"/>
              </a:spcAft>
              <a:buClr>
                <a:schemeClr val="lt2"/>
              </a:buClr>
              <a:buSzPts val="2400"/>
              <a:buFont typeface="Arial"/>
              <a:buNone/>
              <a:defRPr b="1" i="0" sz="1800" u="none" cap="none" strike="noStrike">
                <a:solidFill>
                  <a:schemeClr val="dk1"/>
                </a:solidFill>
                <a:latin typeface="Belleza"/>
                <a:ea typeface="Belleza"/>
                <a:cs typeface="Belleza"/>
                <a:sym typeface="Belleza"/>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Belleza"/>
                <a:ea typeface="Belleza"/>
                <a:cs typeface="Belleza"/>
                <a:sym typeface="Belleza"/>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Belleza"/>
                <a:ea typeface="Belleza"/>
                <a:cs typeface="Belleza"/>
                <a:sym typeface="Belleza"/>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6" name="Google Shape;66;p10"/>
          <p:cNvSpPr txBox="1"/>
          <p:nvPr>
            <p:ph idx="2" type="body"/>
          </p:nvPr>
        </p:nvSpPr>
        <p:spPr>
          <a:xfrm>
            <a:off x="457200" y="2525712"/>
            <a:ext cx="4040188" cy="34940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Belleza"/>
                <a:ea typeface="Belleza"/>
                <a:cs typeface="Belleza"/>
                <a:sym typeface="Belleza"/>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2pPr>
            <a:lvl3pPr indent="-342900" lvl="2" marL="1371600" marR="0" rtl="0" algn="l">
              <a:spcBef>
                <a:spcPts val="360"/>
              </a:spcBef>
              <a:spcAft>
                <a:spcPts val="0"/>
              </a:spcAft>
              <a:buClr>
                <a:schemeClr val="lt2"/>
              </a:buClr>
              <a:buSzPts val="1800"/>
              <a:buFont typeface="Arial"/>
              <a:buChar char="•"/>
              <a:defRPr b="0" i="0" sz="1800" u="none" cap="none" strike="noStrike">
                <a:solidFill>
                  <a:schemeClr val="dk1"/>
                </a:solidFill>
                <a:latin typeface="Belleza"/>
                <a:ea typeface="Belleza"/>
                <a:cs typeface="Belleza"/>
                <a:sym typeface="Bellez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Belleza"/>
                <a:ea typeface="Belleza"/>
                <a:cs typeface="Belleza"/>
                <a:sym typeface="Bellez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Belleza"/>
                <a:ea typeface="Belleza"/>
                <a:cs typeface="Belleza"/>
                <a:sym typeface="Bellez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7" name="Google Shape;67;p10"/>
          <p:cNvSpPr txBox="1"/>
          <p:nvPr>
            <p:ph idx="3" type="body"/>
          </p:nvPr>
        </p:nvSpPr>
        <p:spPr>
          <a:xfrm>
            <a:off x="4645025" y="1885950"/>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Belleza"/>
                <a:ea typeface="Belleza"/>
                <a:cs typeface="Belleza"/>
                <a:sym typeface="Belleza"/>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Belleza"/>
                <a:ea typeface="Belleza"/>
                <a:cs typeface="Belleza"/>
                <a:sym typeface="Belleza"/>
              </a:defRPr>
            </a:lvl2pPr>
            <a:lvl3pPr indent="-228600" lvl="2" marL="1371600" marR="0" rtl="0" algn="l">
              <a:spcBef>
                <a:spcPts val="360"/>
              </a:spcBef>
              <a:spcAft>
                <a:spcPts val="0"/>
              </a:spcAft>
              <a:buClr>
                <a:schemeClr val="lt2"/>
              </a:buClr>
              <a:buSzPts val="2400"/>
              <a:buFont typeface="Arial"/>
              <a:buNone/>
              <a:defRPr b="1" i="0" sz="1800" u="none" cap="none" strike="noStrike">
                <a:solidFill>
                  <a:schemeClr val="dk1"/>
                </a:solidFill>
                <a:latin typeface="Belleza"/>
                <a:ea typeface="Belleza"/>
                <a:cs typeface="Belleza"/>
                <a:sym typeface="Belleza"/>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Belleza"/>
                <a:ea typeface="Belleza"/>
                <a:cs typeface="Belleza"/>
                <a:sym typeface="Belleza"/>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Belleza"/>
                <a:ea typeface="Belleza"/>
                <a:cs typeface="Belleza"/>
                <a:sym typeface="Belleza"/>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68" name="Google Shape;68;p10"/>
          <p:cNvSpPr txBox="1"/>
          <p:nvPr>
            <p:ph idx="4" type="body"/>
          </p:nvPr>
        </p:nvSpPr>
        <p:spPr>
          <a:xfrm>
            <a:off x="4645025" y="2525712"/>
            <a:ext cx="4041775" cy="31130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Belleza"/>
                <a:ea typeface="Belleza"/>
                <a:cs typeface="Belleza"/>
                <a:sym typeface="Belleza"/>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2pPr>
            <a:lvl3pPr indent="-342900" lvl="2" marL="1371600" marR="0" rtl="0" algn="l">
              <a:spcBef>
                <a:spcPts val="360"/>
              </a:spcBef>
              <a:spcAft>
                <a:spcPts val="0"/>
              </a:spcAft>
              <a:buClr>
                <a:schemeClr val="lt2"/>
              </a:buClr>
              <a:buSzPts val="1800"/>
              <a:buFont typeface="Arial"/>
              <a:buChar char="•"/>
              <a:defRPr b="0" i="0" sz="1800" u="none" cap="none" strike="noStrike">
                <a:solidFill>
                  <a:schemeClr val="dk1"/>
                </a:solidFill>
                <a:latin typeface="Belleza"/>
                <a:ea typeface="Belleza"/>
                <a:cs typeface="Belleza"/>
                <a:sym typeface="Bellez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Belleza"/>
                <a:ea typeface="Belleza"/>
                <a:cs typeface="Belleza"/>
                <a:sym typeface="Belleza"/>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Belleza"/>
                <a:ea typeface="Belleza"/>
                <a:cs typeface="Belleza"/>
                <a:sym typeface="Belleza"/>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968EB0"/>
                </a:solidFill>
                <a:latin typeface="Calibri"/>
                <a:ea typeface="Calibri"/>
                <a:cs typeface="Calibri"/>
                <a:sym typeface="Calibri"/>
              </a:defRPr>
            </a:lvl1pPr>
            <a:lvl2pPr indent="0" lvl="1" marL="0" marR="0" rtl="0" algn="r">
              <a:spcBef>
                <a:spcPts val="0"/>
              </a:spcBef>
              <a:spcAft>
                <a:spcPts val="0"/>
              </a:spcAft>
              <a:buNone/>
              <a:defRPr sz="1200">
                <a:solidFill>
                  <a:srgbClr val="968EB0"/>
                </a:solidFill>
                <a:latin typeface="Calibri"/>
                <a:ea typeface="Calibri"/>
                <a:cs typeface="Calibri"/>
                <a:sym typeface="Calibri"/>
              </a:defRPr>
            </a:lvl2pPr>
            <a:lvl3pPr indent="0" lvl="2" marL="0" marR="0" rtl="0" algn="r">
              <a:spcBef>
                <a:spcPts val="0"/>
              </a:spcBef>
              <a:spcAft>
                <a:spcPts val="0"/>
              </a:spcAft>
              <a:buNone/>
              <a:defRPr sz="1200">
                <a:solidFill>
                  <a:srgbClr val="968EB0"/>
                </a:solidFill>
                <a:latin typeface="Calibri"/>
                <a:ea typeface="Calibri"/>
                <a:cs typeface="Calibri"/>
                <a:sym typeface="Calibri"/>
              </a:defRPr>
            </a:lvl3pPr>
            <a:lvl4pPr indent="0" lvl="3" marL="0" marR="0" rtl="0" algn="r">
              <a:spcBef>
                <a:spcPts val="0"/>
              </a:spcBef>
              <a:spcAft>
                <a:spcPts val="0"/>
              </a:spcAft>
              <a:buNone/>
              <a:defRPr sz="1200">
                <a:solidFill>
                  <a:srgbClr val="968EB0"/>
                </a:solidFill>
                <a:latin typeface="Calibri"/>
                <a:ea typeface="Calibri"/>
                <a:cs typeface="Calibri"/>
                <a:sym typeface="Calibri"/>
              </a:defRPr>
            </a:lvl4pPr>
            <a:lvl5pPr indent="0" lvl="4" marL="0" marR="0" rtl="0" algn="r">
              <a:spcBef>
                <a:spcPts val="0"/>
              </a:spcBef>
              <a:spcAft>
                <a:spcPts val="0"/>
              </a:spcAft>
              <a:buNone/>
              <a:defRPr sz="1200">
                <a:solidFill>
                  <a:srgbClr val="968EB0"/>
                </a:solidFill>
                <a:latin typeface="Calibri"/>
                <a:ea typeface="Calibri"/>
                <a:cs typeface="Calibri"/>
                <a:sym typeface="Calibri"/>
              </a:defRPr>
            </a:lvl5pPr>
            <a:lvl6pPr indent="0" lvl="5" marL="0" marR="0" rtl="0" algn="r">
              <a:spcBef>
                <a:spcPts val="0"/>
              </a:spcBef>
              <a:spcAft>
                <a:spcPts val="0"/>
              </a:spcAft>
              <a:buNone/>
              <a:defRPr sz="1200">
                <a:solidFill>
                  <a:srgbClr val="968EB0"/>
                </a:solidFill>
                <a:latin typeface="Calibri"/>
                <a:ea typeface="Calibri"/>
                <a:cs typeface="Calibri"/>
                <a:sym typeface="Calibri"/>
              </a:defRPr>
            </a:lvl6pPr>
            <a:lvl7pPr indent="0" lvl="6" marL="0" marR="0" rtl="0" algn="r">
              <a:spcBef>
                <a:spcPts val="0"/>
              </a:spcBef>
              <a:spcAft>
                <a:spcPts val="0"/>
              </a:spcAft>
              <a:buNone/>
              <a:defRPr sz="1200">
                <a:solidFill>
                  <a:srgbClr val="968EB0"/>
                </a:solidFill>
                <a:latin typeface="Calibri"/>
                <a:ea typeface="Calibri"/>
                <a:cs typeface="Calibri"/>
                <a:sym typeface="Calibri"/>
              </a:defRPr>
            </a:lvl7pPr>
            <a:lvl8pPr indent="0" lvl="7" marL="0" marR="0" rtl="0" algn="r">
              <a:spcBef>
                <a:spcPts val="0"/>
              </a:spcBef>
              <a:spcAft>
                <a:spcPts val="0"/>
              </a:spcAft>
              <a:buNone/>
              <a:defRPr sz="1200">
                <a:solidFill>
                  <a:srgbClr val="968EB0"/>
                </a:solidFill>
                <a:latin typeface="Calibri"/>
                <a:ea typeface="Calibri"/>
                <a:cs typeface="Calibri"/>
                <a:sym typeface="Calibri"/>
              </a:defRPr>
            </a:lvl8pPr>
            <a:lvl9pPr indent="0" lvl="8" marL="0" marR="0" rtl="0" algn="r">
              <a:spcBef>
                <a:spcPts val="0"/>
              </a:spcBef>
              <a:spcAft>
                <a:spcPts val="0"/>
              </a:spcAft>
              <a:buNone/>
              <a:defRPr sz="1200">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2.jpg"/><Relationship Id="rId2" Type="http://schemas.openxmlformats.org/officeDocument/2006/relationships/image" Target="../media/image28.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sharonkurnb2.jpg" id="10" name="Google Shape;10;p1"/>
          <p:cNvPicPr preferRelativeResize="0"/>
          <p:nvPr/>
        </p:nvPicPr>
        <p:blipFill rotWithShape="1">
          <a:blip r:embed="rId1">
            <a:alphaModFix/>
          </a:blip>
          <a:srcRect b="0" l="0" r="0" t="0"/>
          <a:stretch/>
        </p:blipFill>
        <p:spPr>
          <a:xfrm>
            <a:off x="0" y="5611813"/>
            <a:ext cx="9144000" cy="1246187"/>
          </a:xfrm>
          <a:prstGeom prst="rect">
            <a:avLst/>
          </a:prstGeom>
          <a:noFill/>
          <a:ln>
            <a:noFill/>
          </a:ln>
        </p:spPr>
      </p:pic>
      <p:pic>
        <p:nvPicPr>
          <p:cNvPr descr="sharonkurnb.jpg" id="11" name="Google Shape;11;p1"/>
          <p:cNvPicPr preferRelativeResize="0"/>
          <p:nvPr/>
        </p:nvPicPr>
        <p:blipFill rotWithShape="1">
          <a:blip r:embed="rId2">
            <a:alphaModFix/>
          </a:blip>
          <a:srcRect b="0" l="0" r="0" t="0"/>
          <a:stretch/>
        </p:blipFill>
        <p:spPr>
          <a:xfrm>
            <a:off x="0" y="0"/>
            <a:ext cx="9144000" cy="1235075"/>
          </a:xfrm>
          <a:prstGeom prst="rect">
            <a:avLst/>
          </a:prstGeom>
          <a:noFill/>
          <a:ln>
            <a:noFill/>
          </a:ln>
        </p:spPr>
      </p:pic>
      <p:sp>
        <p:nvSpPr>
          <p:cNvPr id="12" name="Google Shape;12;p1"/>
          <p:cNvSpPr txBox="1"/>
          <p:nvPr>
            <p:ph type="title"/>
          </p:nvPr>
        </p:nvSpPr>
        <p:spPr>
          <a:xfrm>
            <a:off x="4495800" y="533400"/>
            <a:ext cx="4191000" cy="12954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1pPr>
            <a:lvl2pPr indent="0" lvl="1"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2pPr>
            <a:lvl3pPr indent="0" lvl="2"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3pPr>
            <a:lvl4pPr indent="0" lvl="3"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4pPr>
            <a:lvl5pPr indent="0" lvl="4" marL="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5pPr>
            <a:lvl6pPr indent="0" lvl="5" marL="4572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6pPr>
            <a:lvl7pPr indent="0" lvl="6" marL="9144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7pPr>
            <a:lvl8pPr indent="0" lvl="7" marL="13716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8pPr>
            <a:lvl9pPr indent="0" lvl="8" marL="1828800" marR="0" rtl="0" algn="r">
              <a:spcBef>
                <a:spcPts val="0"/>
              </a:spcBef>
              <a:spcAft>
                <a:spcPts val="0"/>
              </a:spcAft>
              <a:buSzPts val="1400"/>
              <a:buNone/>
              <a:defRPr b="1" i="0" sz="4000" u="none" cap="none" strike="noStrike">
                <a:solidFill>
                  <a:srgbClr val="562A8B"/>
                </a:solidFill>
                <a:latin typeface="Garamond"/>
                <a:ea typeface="Garamond"/>
                <a:cs typeface="Garamond"/>
                <a:sym typeface="Garamond"/>
              </a:defRPr>
            </a:lvl9pPr>
          </a:lstStyle>
          <a:p/>
        </p:txBody>
      </p:sp>
      <p:sp>
        <p:nvSpPr>
          <p:cNvPr id="13" name="Google Shape;13;p1"/>
          <p:cNvSpPr txBox="1"/>
          <p:nvPr>
            <p:ph idx="1" type="body"/>
          </p:nvPr>
        </p:nvSpPr>
        <p:spPr>
          <a:xfrm>
            <a:off x="457200" y="1981200"/>
            <a:ext cx="8229600" cy="36306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Belleza"/>
                <a:ea typeface="Belleza"/>
                <a:cs typeface="Belleza"/>
                <a:sym typeface="Belleza"/>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Belleza"/>
                <a:ea typeface="Belleza"/>
                <a:cs typeface="Belleza"/>
                <a:sym typeface="Belleza"/>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dk1"/>
                </a:solidFill>
                <a:latin typeface="Belleza"/>
                <a:ea typeface="Belleza"/>
                <a:cs typeface="Belleza"/>
                <a:sym typeface="Bellez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Belleza"/>
                <a:ea typeface="Belleza"/>
                <a:cs typeface="Belleza"/>
                <a:sym typeface="Bellez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1"/>
          <p:cNvSpPr txBox="1"/>
          <p:nvPr>
            <p:ph idx="10" type="dt"/>
          </p:nvPr>
        </p:nvSpPr>
        <p:spPr>
          <a:xfrm>
            <a:off x="457200" y="6416675"/>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3124200" y="6416675"/>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968EB0"/>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6553200" y="6416675"/>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68EB0"/>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968EB0"/>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968EB0"/>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968EB0"/>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968EB0"/>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968EB0"/>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968EB0"/>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968EB0"/>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968EB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hyperlink" Target="http://www.pattan.net" TargetMode="External"/><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7.png"/><Relationship Id="rId4" Type="http://schemas.openxmlformats.org/officeDocument/2006/relationships/image" Target="../media/image39.png"/><Relationship Id="rId5"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Big Ideas in Data-Driven Decision Making at a Systems Level</a:t>
            </a:r>
            <a:endParaRPr/>
          </a:p>
        </p:txBody>
      </p:sp>
      <p:sp>
        <p:nvSpPr>
          <p:cNvPr id="96" name="Google Shape;96;p14"/>
          <p:cNvSpPr txBox="1"/>
          <p:nvPr>
            <p:ph idx="1" type="subTitle"/>
          </p:nvPr>
        </p:nvSpPr>
        <p:spPr>
          <a:xfrm>
            <a:off x="1371600" y="38100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Font typeface="Arial"/>
              <a:buNone/>
            </a:pPr>
            <a:r>
              <a:rPr b="0" i="1" lang="en-US" sz="2000" u="none" cap="none" strike="noStrike">
                <a:solidFill>
                  <a:schemeClr val="dk1"/>
                </a:solidFill>
                <a:latin typeface="Belleza"/>
                <a:ea typeface="Belleza"/>
                <a:cs typeface="Belleza"/>
                <a:sym typeface="Belleza"/>
              </a:rPr>
              <a:t>William David Tilly III, Ph.D.</a:t>
            </a:r>
            <a:endParaRPr/>
          </a:p>
          <a:p>
            <a:pPr indent="0" lvl="0" marL="0" marR="0" rtl="0" algn="ctr">
              <a:lnSpc>
                <a:spcPct val="80000"/>
              </a:lnSpc>
              <a:spcBef>
                <a:spcPts val="400"/>
              </a:spcBef>
              <a:spcAft>
                <a:spcPts val="0"/>
              </a:spcAft>
              <a:buClr>
                <a:schemeClr val="dk1"/>
              </a:buClr>
              <a:buFont typeface="Arial"/>
              <a:buNone/>
            </a:pPr>
            <a:r>
              <a:rPr b="0" i="1" lang="en-US" sz="2000" u="none" cap="none" strike="noStrike">
                <a:solidFill>
                  <a:schemeClr val="dk1"/>
                </a:solidFill>
                <a:latin typeface="Belleza"/>
                <a:ea typeface="Belleza"/>
                <a:cs typeface="Belleza"/>
                <a:sym typeface="Belleza"/>
              </a:rPr>
              <a:t>Heartland AEA 11</a:t>
            </a:r>
            <a:endParaRPr/>
          </a:p>
          <a:p>
            <a:pPr indent="0" lvl="0" marL="0" marR="0" rtl="0" algn="ctr">
              <a:lnSpc>
                <a:spcPct val="80000"/>
              </a:lnSpc>
              <a:spcBef>
                <a:spcPts val="400"/>
              </a:spcBef>
              <a:spcAft>
                <a:spcPts val="0"/>
              </a:spcAft>
              <a:buClr>
                <a:schemeClr val="dk1"/>
              </a:buClr>
              <a:buFont typeface="Arial"/>
              <a:buNone/>
            </a:pPr>
            <a:r>
              <a:rPr b="0" i="1" lang="en-US" sz="2000" u="none" cap="none" strike="noStrike">
                <a:solidFill>
                  <a:schemeClr val="dk1"/>
                </a:solidFill>
                <a:latin typeface="Belleza"/>
                <a:ea typeface="Belleza"/>
                <a:cs typeface="Belleza"/>
                <a:sym typeface="Belleza"/>
              </a:rPr>
              <a:t>Johnston, IA</a:t>
            </a:r>
            <a:endParaRPr/>
          </a:p>
          <a:p>
            <a:pPr indent="0" lvl="0" marL="0" marR="0" rtl="0" algn="ctr">
              <a:lnSpc>
                <a:spcPct val="80000"/>
              </a:lnSpc>
              <a:spcBef>
                <a:spcPts val="540"/>
              </a:spcBef>
              <a:spcAft>
                <a:spcPts val="0"/>
              </a:spcAft>
              <a:buClr>
                <a:schemeClr val="dk1"/>
              </a:buClr>
              <a:buFont typeface="Arial"/>
              <a:buNone/>
            </a:pPr>
            <a:r>
              <a:t/>
            </a:r>
            <a:endParaRPr b="0" i="0" sz="2700" u="none" cap="none" strike="noStrike">
              <a:solidFill>
                <a:schemeClr val="dk1"/>
              </a:solidFill>
              <a:latin typeface="Belleza"/>
              <a:ea typeface="Belleza"/>
              <a:cs typeface="Belleza"/>
              <a:sym typeface="Belleza"/>
            </a:endParaRPr>
          </a:p>
          <a:p>
            <a:pPr indent="0" lvl="0" marL="0" marR="0" rtl="0" algn="ctr">
              <a:lnSpc>
                <a:spcPct val="80000"/>
              </a:lnSpc>
              <a:spcBef>
                <a:spcPts val="400"/>
              </a:spcBef>
              <a:spcAft>
                <a:spcPts val="0"/>
              </a:spcAft>
              <a:buClr>
                <a:schemeClr val="dk1"/>
              </a:buClr>
              <a:buFont typeface="Arial"/>
              <a:buNone/>
            </a:pPr>
            <a:r>
              <a:rPr b="0" i="0" lang="en-US" sz="2000" u="none" cap="none" strike="noStrike">
                <a:solidFill>
                  <a:schemeClr val="dk1"/>
                </a:solidFill>
                <a:latin typeface="Belleza"/>
                <a:ea typeface="Belleza"/>
                <a:cs typeface="Belleza"/>
                <a:sym typeface="Belleza"/>
              </a:rPr>
              <a:t>April 23, 2009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200" u="none" cap="none" strike="noStrike">
                <a:solidFill>
                  <a:srgbClr val="562A8B"/>
                </a:solidFill>
                <a:latin typeface="Garamond"/>
                <a:ea typeface="Garamond"/>
                <a:cs typeface="Garamond"/>
                <a:sym typeface="Garamond"/>
              </a:rPr>
              <a:t>The Purpose of Systems Level DBDM </a:t>
            </a:r>
            <a:endParaRPr/>
          </a:p>
        </p:txBody>
      </p:sp>
      <p:sp>
        <p:nvSpPr>
          <p:cNvPr id="169" name="Google Shape;169;p23"/>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Maximizing results for all students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Dan Reschly’s outcomes criterion (1980, 1988)  “the value of human services…should be determined by client outcomes”</a:t>
            </a:r>
            <a:endParaRPr b="0" i="0" sz="3200" u="none" cap="none" strike="noStrike">
              <a:solidFill>
                <a:schemeClr val="dk1"/>
              </a:solidFill>
              <a:latin typeface="Belleza"/>
              <a:ea typeface="Belleza"/>
              <a:cs typeface="Belleza"/>
              <a:sym typeface="Belleza"/>
            </a:endParaRPr>
          </a:p>
          <a:p>
            <a:pPr indent="-190500" lvl="0" marL="34290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Belleza"/>
              <a:ea typeface="Belleza"/>
              <a:cs typeface="Belleza"/>
              <a:sym typeface="Belleza"/>
            </a:endParaRPr>
          </a:p>
          <a:p>
            <a:pPr indent="-342900" lvl="0" marL="342900" marR="0" rtl="0" algn="l">
              <a:spcBef>
                <a:spcPts val="240"/>
              </a:spcBef>
              <a:spcAft>
                <a:spcPts val="0"/>
              </a:spcAft>
              <a:buClr>
                <a:schemeClr val="dk1"/>
              </a:buClr>
              <a:buSzPts val="1200"/>
              <a:buFont typeface="Arial"/>
              <a:buChar char="•"/>
            </a:pPr>
            <a:r>
              <a:rPr b="0" i="0" lang="en-US" sz="1200" u="none" cap="none" strike="noStrike">
                <a:solidFill>
                  <a:schemeClr val="dk1"/>
                </a:solidFill>
                <a:latin typeface="Belleza"/>
                <a:ea typeface="Belleza"/>
                <a:cs typeface="Belleza"/>
                <a:sym typeface="Belleza"/>
              </a:rPr>
              <a:t>Reschly, D. J. (1980). School psychologists and assessment in the future. Professional Psychology, 11, 841-848.</a:t>
            </a:r>
            <a:endParaRPr/>
          </a:p>
          <a:p>
            <a:pPr indent="-342900" lvl="0" marL="342900" marR="0" rtl="0" algn="l">
              <a:spcBef>
                <a:spcPts val="240"/>
              </a:spcBef>
              <a:spcAft>
                <a:spcPts val="0"/>
              </a:spcAft>
              <a:buClr>
                <a:schemeClr val="dk1"/>
              </a:buClr>
              <a:buSzPts val="1200"/>
              <a:buFont typeface="Arial"/>
              <a:buChar char="•"/>
            </a:pPr>
            <a:r>
              <a:rPr b="0" i="0" lang="en-US" sz="1200" u="none" cap="none" strike="noStrike">
                <a:solidFill>
                  <a:schemeClr val="dk1"/>
                </a:solidFill>
                <a:latin typeface="Belleza"/>
                <a:ea typeface="Belleza"/>
                <a:cs typeface="Belleza"/>
                <a:sym typeface="Belleza"/>
              </a:rPr>
              <a:t>Reschly, D. J. (1988). Special education reform: School psychology revolution. School Psychology Review, 17, 459-475.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Which Means…</a:t>
            </a:r>
            <a:endParaRPr/>
          </a:p>
        </p:txBody>
      </p:sp>
      <p:sp>
        <p:nvSpPr>
          <p:cNvPr id="175" name="Google Shape;175;p24"/>
          <p:cNvSpPr txBox="1"/>
          <p:nvPr>
            <p:ph idx="1" type="body"/>
          </p:nvPr>
        </p:nvSpPr>
        <p:spPr>
          <a:xfrm>
            <a:off x="457200" y="17526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Taking on the whole system at once…</a:t>
            </a:r>
            <a:endParaRPr/>
          </a:p>
        </p:txBody>
      </p:sp>
      <p:sp>
        <p:nvSpPr>
          <p:cNvPr id="176" name="Google Shape;176;p24"/>
          <p:cNvSpPr txBox="1"/>
          <p:nvPr/>
        </p:nvSpPr>
        <p:spPr>
          <a:xfrm>
            <a:off x="219075" y="2514600"/>
            <a:ext cx="4267200" cy="17367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chemeClr val="dk1"/>
                </a:solidFill>
                <a:latin typeface="Times New Roman"/>
                <a:ea typeface="Times New Roman"/>
                <a:cs typeface="Times New Roman"/>
                <a:sym typeface="Times New Roman"/>
              </a:rPr>
              <a:t>PIECEMEAL CHANGE</a:t>
            </a:r>
            <a:endParaRPr/>
          </a:p>
        </p:txBody>
      </p:sp>
      <p:sp>
        <p:nvSpPr>
          <p:cNvPr id="177" name="Google Shape;177;p24"/>
          <p:cNvSpPr txBox="1"/>
          <p:nvPr/>
        </p:nvSpPr>
        <p:spPr>
          <a:xfrm>
            <a:off x="4114800" y="3276600"/>
            <a:ext cx="3505200" cy="14319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rgbClr val="FF3300"/>
                </a:solidFill>
                <a:latin typeface="Times New Roman"/>
                <a:ea typeface="Times New Roman"/>
                <a:cs typeface="Times New Roman"/>
                <a:sym typeface="Times New Roman"/>
              </a:rPr>
              <a:t>will always disappear</a:t>
            </a:r>
            <a:endParaRPr/>
          </a:p>
        </p:txBody>
      </p:sp>
      <p:sp>
        <p:nvSpPr>
          <p:cNvPr id="178" name="Google Shape;178;p24"/>
          <p:cNvSpPr txBox="1"/>
          <p:nvPr/>
        </p:nvSpPr>
        <p:spPr>
          <a:xfrm>
            <a:off x="6324600" y="6094413"/>
            <a:ext cx="2590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Times New Roman"/>
                <a:ea typeface="Times New Roman"/>
                <a:cs typeface="Times New Roman"/>
                <a:sym typeface="Times New Roman"/>
              </a:rPr>
              <a:t>Bill Spady,</a:t>
            </a:r>
            <a:r>
              <a:rPr lang="en-US" sz="1800">
                <a:solidFill>
                  <a:schemeClr val="dk1"/>
                </a:solidFill>
                <a:latin typeface="Times New Roman"/>
                <a:ea typeface="Times New Roman"/>
                <a:cs typeface="Times New Roman"/>
                <a:sym typeface="Times New Roman"/>
              </a:rPr>
              <a:t> 1992</a:t>
            </a:r>
            <a:endParaRPr/>
          </a:p>
        </p:txBody>
      </p:sp>
      <p:sp>
        <p:nvSpPr>
          <p:cNvPr id="179" name="Google Shape;179;p24"/>
          <p:cNvSpPr/>
          <p:nvPr/>
        </p:nvSpPr>
        <p:spPr>
          <a:xfrm>
            <a:off x="219075" y="1219200"/>
            <a:ext cx="7672388" cy="5332413"/>
          </a:xfrm>
          <a:custGeom>
            <a:rect b="b" l="l" r="r" t="t"/>
            <a:pathLst>
              <a:path extrusionOk="0" h="120000" w="120000">
                <a:moveTo>
                  <a:pt x="0" y="82417"/>
                </a:moveTo>
                <a:cubicBezTo>
                  <a:pt x="2681" y="83346"/>
                  <a:pt x="893" y="82453"/>
                  <a:pt x="4667" y="86883"/>
                </a:cubicBezTo>
                <a:cubicBezTo>
                  <a:pt x="5189" y="87490"/>
                  <a:pt x="6207" y="88669"/>
                  <a:pt x="6207" y="88669"/>
                </a:cubicBezTo>
                <a:cubicBezTo>
                  <a:pt x="6679" y="90669"/>
                  <a:pt x="7448" y="91884"/>
                  <a:pt x="8392" y="93599"/>
                </a:cubicBezTo>
                <a:cubicBezTo>
                  <a:pt x="8789" y="95957"/>
                  <a:pt x="9310" y="97850"/>
                  <a:pt x="10254" y="99851"/>
                </a:cubicBezTo>
                <a:cubicBezTo>
                  <a:pt x="10825" y="102423"/>
                  <a:pt x="11893" y="106138"/>
                  <a:pt x="13358" y="107924"/>
                </a:cubicBezTo>
                <a:cubicBezTo>
                  <a:pt x="14003" y="108710"/>
                  <a:pt x="14996" y="108568"/>
                  <a:pt x="15841" y="108818"/>
                </a:cubicBezTo>
                <a:cubicBezTo>
                  <a:pt x="17777" y="108568"/>
                  <a:pt x="20186" y="108818"/>
                  <a:pt x="21750" y="106567"/>
                </a:cubicBezTo>
                <a:cubicBezTo>
                  <a:pt x="22371" y="105674"/>
                  <a:pt x="23612" y="103888"/>
                  <a:pt x="23612" y="103888"/>
                </a:cubicBezTo>
                <a:cubicBezTo>
                  <a:pt x="24481" y="100744"/>
                  <a:pt x="24357" y="99708"/>
                  <a:pt x="23314" y="96707"/>
                </a:cubicBezTo>
                <a:cubicBezTo>
                  <a:pt x="23165" y="96278"/>
                  <a:pt x="23190" y="95742"/>
                  <a:pt x="22991" y="95385"/>
                </a:cubicBezTo>
                <a:cubicBezTo>
                  <a:pt x="22445" y="94385"/>
                  <a:pt x="21129" y="92706"/>
                  <a:pt x="21129" y="92706"/>
                </a:cubicBezTo>
                <a:cubicBezTo>
                  <a:pt x="20409" y="92849"/>
                  <a:pt x="19490" y="92384"/>
                  <a:pt x="18969" y="93134"/>
                </a:cubicBezTo>
                <a:cubicBezTo>
                  <a:pt x="18026" y="94492"/>
                  <a:pt x="18125" y="96743"/>
                  <a:pt x="17703" y="98529"/>
                </a:cubicBezTo>
                <a:cubicBezTo>
                  <a:pt x="17430" y="99708"/>
                  <a:pt x="17082" y="102101"/>
                  <a:pt x="17082" y="102101"/>
                </a:cubicBezTo>
                <a:cubicBezTo>
                  <a:pt x="17181" y="105066"/>
                  <a:pt x="17231" y="108067"/>
                  <a:pt x="17405" y="111033"/>
                </a:cubicBezTo>
                <a:cubicBezTo>
                  <a:pt x="17504" y="112497"/>
                  <a:pt x="19913" y="117392"/>
                  <a:pt x="20831" y="118213"/>
                </a:cubicBezTo>
                <a:cubicBezTo>
                  <a:pt x="21700" y="118999"/>
                  <a:pt x="22967" y="119535"/>
                  <a:pt x="23935" y="119999"/>
                </a:cubicBezTo>
                <a:cubicBezTo>
                  <a:pt x="28206" y="118928"/>
                  <a:pt x="31111" y="115320"/>
                  <a:pt x="33271" y="110139"/>
                </a:cubicBezTo>
                <a:cubicBezTo>
                  <a:pt x="33966" y="105031"/>
                  <a:pt x="33494" y="109068"/>
                  <a:pt x="33891" y="99422"/>
                </a:cubicBezTo>
                <a:cubicBezTo>
                  <a:pt x="34065" y="95456"/>
                  <a:pt x="33891" y="88919"/>
                  <a:pt x="37293" y="87347"/>
                </a:cubicBezTo>
                <a:cubicBezTo>
                  <a:pt x="40099" y="84596"/>
                  <a:pt x="44841" y="86883"/>
                  <a:pt x="47250" y="90026"/>
                </a:cubicBezTo>
                <a:cubicBezTo>
                  <a:pt x="48019" y="91027"/>
                  <a:pt x="48864" y="91920"/>
                  <a:pt x="49435" y="93134"/>
                </a:cubicBezTo>
                <a:cubicBezTo>
                  <a:pt x="49857" y="94027"/>
                  <a:pt x="50676" y="95814"/>
                  <a:pt x="50676" y="95814"/>
                </a:cubicBezTo>
                <a:cubicBezTo>
                  <a:pt x="51893" y="101351"/>
                  <a:pt x="50577" y="102387"/>
                  <a:pt x="47572" y="103888"/>
                </a:cubicBezTo>
                <a:cubicBezTo>
                  <a:pt x="46728" y="103745"/>
                  <a:pt x="45859" y="103816"/>
                  <a:pt x="45065" y="103423"/>
                </a:cubicBezTo>
                <a:cubicBezTo>
                  <a:pt x="44369" y="103066"/>
                  <a:pt x="43823" y="102244"/>
                  <a:pt x="43202" y="101637"/>
                </a:cubicBezTo>
                <a:cubicBezTo>
                  <a:pt x="42905" y="101351"/>
                  <a:pt x="42284" y="100744"/>
                  <a:pt x="42284" y="100744"/>
                </a:cubicBezTo>
                <a:cubicBezTo>
                  <a:pt x="41340" y="98743"/>
                  <a:pt x="40645" y="97207"/>
                  <a:pt x="40099" y="94921"/>
                </a:cubicBezTo>
                <a:cubicBezTo>
                  <a:pt x="40297" y="93277"/>
                  <a:pt x="40198" y="91527"/>
                  <a:pt x="40720" y="90026"/>
                </a:cubicBezTo>
                <a:cubicBezTo>
                  <a:pt x="41191" y="88633"/>
                  <a:pt x="44320" y="86097"/>
                  <a:pt x="45387" y="85525"/>
                </a:cubicBezTo>
                <a:cubicBezTo>
                  <a:pt x="46480" y="84953"/>
                  <a:pt x="47672" y="84953"/>
                  <a:pt x="48814" y="84632"/>
                </a:cubicBezTo>
                <a:cubicBezTo>
                  <a:pt x="50477" y="84775"/>
                  <a:pt x="52166" y="84596"/>
                  <a:pt x="53780" y="85096"/>
                </a:cubicBezTo>
                <a:cubicBezTo>
                  <a:pt x="55692" y="85668"/>
                  <a:pt x="57057" y="87847"/>
                  <a:pt x="58448" y="89562"/>
                </a:cubicBezTo>
                <a:cubicBezTo>
                  <a:pt x="60285" y="91813"/>
                  <a:pt x="61824" y="94170"/>
                  <a:pt x="63414" y="96707"/>
                </a:cubicBezTo>
                <a:cubicBezTo>
                  <a:pt x="64829" y="98958"/>
                  <a:pt x="66691" y="101994"/>
                  <a:pt x="68702" y="103423"/>
                </a:cubicBezTo>
                <a:cubicBezTo>
                  <a:pt x="69124" y="103709"/>
                  <a:pt x="69522" y="104066"/>
                  <a:pt x="69944" y="104316"/>
                </a:cubicBezTo>
                <a:cubicBezTo>
                  <a:pt x="70540" y="104674"/>
                  <a:pt x="71806" y="105209"/>
                  <a:pt x="71806" y="105209"/>
                </a:cubicBezTo>
                <a:cubicBezTo>
                  <a:pt x="72749" y="105066"/>
                  <a:pt x="73693" y="105066"/>
                  <a:pt x="74612" y="104781"/>
                </a:cubicBezTo>
                <a:cubicBezTo>
                  <a:pt x="76499" y="104173"/>
                  <a:pt x="77094" y="101208"/>
                  <a:pt x="77715" y="98958"/>
                </a:cubicBezTo>
                <a:cubicBezTo>
                  <a:pt x="77616" y="96421"/>
                  <a:pt x="77666" y="93849"/>
                  <a:pt x="77417" y="91348"/>
                </a:cubicBezTo>
                <a:cubicBezTo>
                  <a:pt x="77343" y="90705"/>
                  <a:pt x="77045" y="90133"/>
                  <a:pt x="76797" y="89562"/>
                </a:cubicBezTo>
                <a:cubicBezTo>
                  <a:pt x="75654" y="86811"/>
                  <a:pt x="74587" y="85454"/>
                  <a:pt x="72427" y="84632"/>
                </a:cubicBezTo>
                <a:cubicBezTo>
                  <a:pt x="71905" y="84775"/>
                  <a:pt x="71309" y="84632"/>
                  <a:pt x="70887" y="85096"/>
                </a:cubicBezTo>
                <a:cubicBezTo>
                  <a:pt x="70291" y="85775"/>
                  <a:pt x="69646" y="87776"/>
                  <a:pt x="69646" y="87776"/>
                </a:cubicBezTo>
                <a:cubicBezTo>
                  <a:pt x="69546" y="88383"/>
                  <a:pt x="69497" y="88990"/>
                  <a:pt x="69323" y="89562"/>
                </a:cubicBezTo>
                <a:cubicBezTo>
                  <a:pt x="69174" y="90062"/>
                  <a:pt x="68777" y="90384"/>
                  <a:pt x="68702" y="90919"/>
                </a:cubicBezTo>
                <a:cubicBezTo>
                  <a:pt x="68479" y="92384"/>
                  <a:pt x="68504" y="93885"/>
                  <a:pt x="68404" y="95385"/>
                </a:cubicBezTo>
                <a:cubicBezTo>
                  <a:pt x="68801" y="98993"/>
                  <a:pt x="68504" y="97207"/>
                  <a:pt x="69323" y="100744"/>
                </a:cubicBezTo>
                <a:cubicBezTo>
                  <a:pt x="69522" y="101637"/>
                  <a:pt x="70093" y="102316"/>
                  <a:pt x="70564" y="102994"/>
                </a:cubicBezTo>
                <a:cubicBezTo>
                  <a:pt x="72675" y="106031"/>
                  <a:pt x="75232" y="106495"/>
                  <a:pt x="78038" y="106996"/>
                </a:cubicBezTo>
                <a:cubicBezTo>
                  <a:pt x="80000" y="106674"/>
                  <a:pt x="81713" y="106210"/>
                  <a:pt x="83625" y="105674"/>
                </a:cubicBezTo>
                <a:cubicBezTo>
                  <a:pt x="85437" y="104638"/>
                  <a:pt x="87324" y="103637"/>
                  <a:pt x="89211" y="102994"/>
                </a:cubicBezTo>
                <a:cubicBezTo>
                  <a:pt x="92687" y="100529"/>
                  <a:pt x="96387" y="98886"/>
                  <a:pt x="99788" y="96278"/>
                </a:cubicBezTo>
                <a:cubicBezTo>
                  <a:pt x="102545" y="94170"/>
                  <a:pt x="104829" y="91455"/>
                  <a:pt x="107262" y="88669"/>
                </a:cubicBezTo>
                <a:cubicBezTo>
                  <a:pt x="109174" y="86490"/>
                  <a:pt x="110490" y="82524"/>
                  <a:pt x="111309" y="79273"/>
                </a:cubicBezTo>
                <a:cubicBezTo>
                  <a:pt x="111756" y="77487"/>
                  <a:pt x="112129" y="75701"/>
                  <a:pt x="112551" y="73914"/>
                </a:cubicBezTo>
                <a:cubicBezTo>
                  <a:pt x="112749" y="73021"/>
                  <a:pt x="113171" y="71235"/>
                  <a:pt x="113171" y="71235"/>
                </a:cubicBezTo>
                <a:cubicBezTo>
                  <a:pt x="113271" y="70342"/>
                  <a:pt x="113469" y="69449"/>
                  <a:pt x="113469" y="68556"/>
                </a:cubicBezTo>
                <a:cubicBezTo>
                  <a:pt x="113469" y="63911"/>
                  <a:pt x="113544" y="59267"/>
                  <a:pt x="113171" y="54659"/>
                </a:cubicBezTo>
                <a:cubicBezTo>
                  <a:pt x="112725" y="48978"/>
                  <a:pt x="109894" y="45049"/>
                  <a:pt x="107262" y="41262"/>
                </a:cubicBezTo>
                <a:cubicBezTo>
                  <a:pt x="106840" y="40654"/>
                  <a:pt x="106517" y="39904"/>
                  <a:pt x="106021" y="39476"/>
                </a:cubicBezTo>
                <a:cubicBezTo>
                  <a:pt x="104084" y="37796"/>
                  <a:pt x="101502" y="35367"/>
                  <a:pt x="99168" y="34974"/>
                </a:cubicBezTo>
                <a:cubicBezTo>
                  <a:pt x="96288" y="34474"/>
                  <a:pt x="90477" y="34081"/>
                  <a:pt x="90477" y="34081"/>
                </a:cubicBezTo>
                <a:cubicBezTo>
                  <a:pt x="82532" y="34367"/>
                  <a:pt x="75754" y="34760"/>
                  <a:pt x="68081" y="36332"/>
                </a:cubicBezTo>
                <a:cubicBezTo>
                  <a:pt x="64283" y="39976"/>
                  <a:pt x="68355" y="36546"/>
                  <a:pt x="61874" y="39476"/>
                </a:cubicBezTo>
                <a:cubicBezTo>
                  <a:pt x="61303" y="39726"/>
                  <a:pt x="60831" y="40333"/>
                  <a:pt x="60310" y="40797"/>
                </a:cubicBezTo>
                <a:cubicBezTo>
                  <a:pt x="56561" y="44191"/>
                  <a:pt x="55741" y="47978"/>
                  <a:pt x="54400" y="53766"/>
                </a:cubicBezTo>
                <a:cubicBezTo>
                  <a:pt x="54525" y="57802"/>
                  <a:pt x="54152" y="62018"/>
                  <a:pt x="55021" y="65841"/>
                </a:cubicBezTo>
                <a:cubicBezTo>
                  <a:pt x="55642" y="68591"/>
                  <a:pt x="57281" y="71271"/>
                  <a:pt x="58448" y="73450"/>
                </a:cubicBezTo>
                <a:cubicBezTo>
                  <a:pt x="62942" y="81881"/>
                  <a:pt x="69025" y="89062"/>
                  <a:pt x="76474" y="90919"/>
                </a:cubicBezTo>
                <a:cubicBezTo>
                  <a:pt x="79875" y="92849"/>
                  <a:pt x="84394" y="92813"/>
                  <a:pt x="87970" y="93134"/>
                </a:cubicBezTo>
                <a:cubicBezTo>
                  <a:pt x="92936" y="92884"/>
                  <a:pt x="97976" y="92956"/>
                  <a:pt x="102892" y="91813"/>
                </a:cubicBezTo>
                <a:cubicBezTo>
                  <a:pt x="104134" y="91205"/>
                  <a:pt x="105524" y="90991"/>
                  <a:pt x="106641" y="90026"/>
                </a:cubicBezTo>
                <a:cubicBezTo>
                  <a:pt x="110639" y="86561"/>
                  <a:pt x="110564" y="86275"/>
                  <a:pt x="113469" y="80631"/>
                </a:cubicBezTo>
                <a:cubicBezTo>
                  <a:pt x="114413" y="78809"/>
                  <a:pt x="114736" y="76451"/>
                  <a:pt x="115332" y="74343"/>
                </a:cubicBezTo>
                <a:cubicBezTo>
                  <a:pt x="115530" y="73593"/>
                  <a:pt x="115754" y="72878"/>
                  <a:pt x="115952" y="72128"/>
                </a:cubicBezTo>
                <a:cubicBezTo>
                  <a:pt x="116151" y="71378"/>
                  <a:pt x="116573" y="69877"/>
                  <a:pt x="116573" y="69877"/>
                </a:cubicBezTo>
                <a:cubicBezTo>
                  <a:pt x="117417" y="63197"/>
                  <a:pt x="117666" y="56445"/>
                  <a:pt x="118460" y="49764"/>
                </a:cubicBezTo>
                <a:cubicBezTo>
                  <a:pt x="118733" y="42905"/>
                  <a:pt x="119677" y="35189"/>
                  <a:pt x="117815" y="28722"/>
                </a:cubicBezTo>
                <a:cubicBezTo>
                  <a:pt x="117293" y="24828"/>
                  <a:pt x="117914" y="28115"/>
                  <a:pt x="116573" y="24257"/>
                </a:cubicBezTo>
                <a:cubicBezTo>
                  <a:pt x="116325" y="23542"/>
                  <a:pt x="116225" y="22721"/>
                  <a:pt x="115952" y="22006"/>
                </a:cubicBezTo>
                <a:cubicBezTo>
                  <a:pt x="114537" y="18326"/>
                  <a:pt x="112054" y="16219"/>
                  <a:pt x="109745" y="13968"/>
                </a:cubicBezTo>
                <a:cubicBezTo>
                  <a:pt x="109075" y="13325"/>
                  <a:pt x="108553" y="12360"/>
                  <a:pt x="107883" y="11717"/>
                </a:cubicBezTo>
                <a:cubicBezTo>
                  <a:pt x="106617" y="9002"/>
                  <a:pt x="106170" y="7323"/>
                  <a:pt x="105698" y="4108"/>
                </a:cubicBezTo>
                <a:cubicBezTo>
                  <a:pt x="105797" y="3072"/>
                  <a:pt x="105574" y="1821"/>
                  <a:pt x="106021" y="1000"/>
                </a:cubicBezTo>
                <a:cubicBezTo>
                  <a:pt x="106343" y="392"/>
                  <a:pt x="107039" y="643"/>
                  <a:pt x="107560" y="535"/>
                </a:cubicBezTo>
                <a:cubicBezTo>
                  <a:pt x="108379" y="357"/>
                  <a:pt x="109224" y="250"/>
                  <a:pt x="110043" y="107"/>
                </a:cubicBezTo>
                <a:cubicBezTo>
                  <a:pt x="114785" y="428"/>
                  <a:pt x="115009" y="0"/>
                  <a:pt x="118137" y="1428"/>
                </a:cubicBezTo>
                <a:cubicBezTo>
                  <a:pt x="119255" y="2465"/>
                  <a:pt x="119602" y="3215"/>
                  <a:pt x="120000" y="5037"/>
                </a:cubicBezTo>
                <a:cubicBezTo>
                  <a:pt x="119900" y="6359"/>
                  <a:pt x="119975" y="7752"/>
                  <a:pt x="119702" y="9038"/>
                </a:cubicBezTo>
                <a:cubicBezTo>
                  <a:pt x="119304" y="10931"/>
                  <a:pt x="117666" y="11824"/>
                  <a:pt x="116573" y="12610"/>
                </a:cubicBezTo>
                <a:cubicBezTo>
                  <a:pt x="111930" y="12039"/>
                  <a:pt x="113842" y="13218"/>
                  <a:pt x="111930" y="9038"/>
                </a:cubicBezTo>
                <a:cubicBezTo>
                  <a:pt x="112129" y="8431"/>
                  <a:pt x="112129" y="7466"/>
                  <a:pt x="112551" y="7252"/>
                </a:cubicBezTo>
                <a:cubicBezTo>
                  <a:pt x="114512" y="6216"/>
                  <a:pt x="114413" y="7037"/>
                  <a:pt x="114413" y="8145"/>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type="title"/>
          </p:nvPr>
        </p:nvSpPr>
        <p:spPr>
          <a:xfrm>
            <a:off x="1096963" y="365125"/>
            <a:ext cx="7791450" cy="146208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Acknowledgements</a:t>
            </a:r>
            <a:endParaRPr/>
          </a:p>
        </p:txBody>
      </p:sp>
      <p:sp>
        <p:nvSpPr>
          <p:cNvPr id="189" name="Google Shape;189;p25"/>
          <p:cNvSpPr txBox="1"/>
          <p:nvPr>
            <p:ph idx="1" type="body"/>
          </p:nvPr>
        </p:nvSpPr>
        <p:spPr>
          <a:xfrm>
            <a:off x="762000" y="1752600"/>
            <a:ext cx="38100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Belleza"/>
                <a:ea typeface="Belleza"/>
                <a:cs typeface="Belleza"/>
                <a:sym typeface="Belleza"/>
              </a:rPr>
              <a:t>The content and kudos for much of the content in this presentation go to Jim Stumme, Randy Allison, Sharon Kurns, Alecia Rahn-Blakeslee, Dan Reschly, Kristi Upah, Jeff Grimes and the Supervisors’ team at Heartland Area Education Agency</a:t>
            </a:r>
            <a:endParaRPr/>
          </a:p>
          <a:p>
            <a:pPr indent="-342900" lvl="0" marL="342900" marR="0" rtl="0" algn="l">
              <a:lnSpc>
                <a:spcPct val="90000"/>
              </a:lnSpc>
              <a:spcBef>
                <a:spcPts val="440"/>
              </a:spcBef>
              <a:spcAft>
                <a:spcPts val="0"/>
              </a:spcAft>
              <a:buClr>
                <a:schemeClr val="dk1"/>
              </a:buClr>
              <a:buSzPts val="2200"/>
              <a:buFont typeface="Arial"/>
              <a:buChar char="•"/>
            </a:pPr>
            <a:r>
              <a:rPr b="0" i="0" lang="en-US" sz="2200" u="none" cap="none" strike="noStrike">
                <a:solidFill>
                  <a:schemeClr val="dk1"/>
                </a:solidFill>
                <a:latin typeface="Belleza"/>
                <a:ea typeface="Belleza"/>
                <a:cs typeface="Belleza"/>
                <a:sym typeface="Belleza"/>
              </a:rPr>
              <a:t>And literally 1000s of Iowa teachers and administrators</a:t>
            </a:r>
            <a:endParaRPr/>
          </a:p>
        </p:txBody>
      </p:sp>
      <p:pic>
        <p:nvPicPr>
          <p:cNvPr descr="applause" id="190" name="Google Shape;190;p25"/>
          <p:cNvPicPr preferRelativeResize="0"/>
          <p:nvPr>
            <p:ph idx="2" type="body"/>
          </p:nvPr>
        </p:nvPicPr>
        <p:blipFill rotWithShape="1">
          <a:blip r:embed="rId3">
            <a:alphaModFix/>
          </a:blip>
          <a:srcRect b="0" l="0" r="0" t="0"/>
          <a:stretch/>
        </p:blipFill>
        <p:spPr>
          <a:xfrm>
            <a:off x="5978525" y="1827213"/>
            <a:ext cx="1828800" cy="41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Quote</a:t>
            </a:r>
            <a:endParaRPr/>
          </a:p>
        </p:txBody>
      </p:sp>
      <p:pic>
        <p:nvPicPr>
          <p:cNvPr descr="2045130" id="200" name="Google Shape;200;p26"/>
          <p:cNvPicPr preferRelativeResize="0"/>
          <p:nvPr>
            <p:ph idx="1" type="body"/>
          </p:nvPr>
        </p:nvPicPr>
        <p:blipFill rotWithShape="1">
          <a:blip r:embed="rId3">
            <a:alphaModFix/>
          </a:blip>
          <a:srcRect b="0" l="0" r="0" t="0"/>
          <a:stretch/>
        </p:blipFill>
        <p:spPr>
          <a:xfrm>
            <a:off x="5181600" y="914400"/>
            <a:ext cx="1123950" cy="774700"/>
          </a:xfrm>
          <a:prstGeom prst="rect">
            <a:avLst/>
          </a:prstGeom>
          <a:noFill/>
          <a:ln>
            <a:noFill/>
          </a:ln>
        </p:spPr>
      </p:pic>
      <p:sp>
        <p:nvSpPr>
          <p:cNvPr id="201" name="Google Shape;201;p26"/>
          <p:cNvSpPr txBox="1"/>
          <p:nvPr>
            <p:ph idx="1" type="body"/>
          </p:nvPr>
        </p:nvSpPr>
        <p:spPr>
          <a:xfrm>
            <a:off x="762000" y="21336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900"/>
              <a:buFont typeface="Arial"/>
              <a:buChar char="•"/>
            </a:pPr>
            <a:r>
              <a:rPr b="1" i="0" lang="en-US" sz="1900" u="none" cap="none" strike="noStrike">
                <a:solidFill>
                  <a:schemeClr val="dk1"/>
                </a:solidFill>
                <a:latin typeface="Belleza"/>
                <a:ea typeface="Belleza"/>
                <a:cs typeface="Belleza"/>
                <a:sym typeface="Belleza"/>
              </a:rPr>
              <a:t>We have witnessed over the last 30 years numerous attempts at planned educational change.  The benefits have not nearly equaled the costs, and all too often, the situation has seemed to worsen.  We have, however, gained clearer and clearer insights over this period about the do’s and don’ts of bringing about change….One of the most promising features of this new knowledge about change is that successful examples of innovation are based on what might be most accurately labeled “organized common sense.”  (Fullan, 1991, p. xi-xii)</a:t>
            </a:r>
            <a:endParaRPr/>
          </a:p>
          <a:p>
            <a:pPr indent="-260350" lvl="0" marL="342900" marR="0" rtl="0" algn="l">
              <a:spcBef>
                <a:spcPts val="260"/>
              </a:spcBef>
              <a:spcAft>
                <a:spcPts val="0"/>
              </a:spcAft>
              <a:buClr>
                <a:schemeClr val="dk1"/>
              </a:buClr>
              <a:buSzPts val="1300"/>
              <a:buFont typeface="Arial"/>
              <a:buNone/>
            </a:pPr>
            <a:r>
              <a:t/>
            </a:r>
            <a:endParaRPr b="0" i="0" sz="1300" u="none" cap="none" strike="noStrike">
              <a:solidFill>
                <a:schemeClr val="dk1"/>
              </a:solidFill>
              <a:latin typeface="Belleza"/>
              <a:ea typeface="Belleza"/>
              <a:cs typeface="Belleza"/>
              <a:sym typeface="Belleza"/>
            </a:endParaRPr>
          </a:p>
          <a:p>
            <a:pPr indent="-342900" lvl="0" marL="342900" marR="0" rtl="0" algn="l">
              <a:spcBef>
                <a:spcPts val="340"/>
              </a:spcBef>
              <a:spcAft>
                <a:spcPts val="0"/>
              </a:spcAft>
              <a:buClr>
                <a:schemeClr val="dk1"/>
              </a:buClr>
              <a:buSzPts val="1700"/>
              <a:buFont typeface="Arial"/>
              <a:buChar char="•"/>
            </a:pPr>
            <a:r>
              <a:rPr b="0" i="0" lang="en-US" sz="1700" u="none" cap="none" strike="noStrike">
                <a:solidFill>
                  <a:schemeClr val="dk1"/>
                </a:solidFill>
                <a:latin typeface="Belleza"/>
                <a:ea typeface="Belleza"/>
                <a:cs typeface="Belleza"/>
                <a:sym typeface="Belleza"/>
              </a:rPr>
              <a:t>Fullan, M. G. (1991).  </a:t>
            </a:r>
            <a:r>
              <a:rPr b="0" i="0" lang="en-US" sz="1700" u="sng" cap="none" strike="noStrike">
                <a:solidFill>
                  <a:schemeClr val="dk1"/>
                </a:solidFill>
                <a:latin typeface="Belleza"/>
                <a:ea typeface="Belleza"/>
                <a:cs typeface="Belleza"/>
                <a:sym typeface="Belleza"/>
              </a:rPr>
              <a:t>The new meaning of educational change</a:t>
            </a:r>
            <a:r>
              <a:rPr b="0" i="0" lang="en-US" sz="1700" u="none" cap="none" strike="noStrike">
                <a:solidFill>
                  <a:schemeClr val="dk1"/>
                </a:solidFill>
                <a:latin typeface="Belleza"/>
                <a:ea typeface="Belleza"/>
                <a:cs typeface="Belleza"/>
                <a:sym typeface="Belleza"/>
              </a:rPr>
              <a:t>. New York, NY : Teachers College Press.</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Big Idea #1</a:t>
            </a:r>
            <a:endParaRPr/>
          </a:p>
        </p:txBody>
      </p:sp>
      <p:sp>
        <p:nvSpPr>
          <p:cNvPr id="207" name="Google Shape;207;p27"/>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Thinking that drives student-level data based decision making also drives systems level data based decision making</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They are driven by a common framework</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They are driven by a decision making logic.</a:t>
            </a:r>
            <a:endParaRPr/>
          </a:p>
        </p:txBody>
      </p:sp>
      <p:pic>
        <p:nvPicPr>
          <p:cNvPr descr="20534718.wmf" id="208" name="Google Shape;208;p27"/>
          <p:cNvPicPr preferRelativeResize="0"/>
          <p:nvPr/>
        </p:nvPicPr>
        <p:blipFill rotWithShape="1">
          <a:blip r:embed="rId3">
            <a:alphaModFix/>
          </a:blip>
          <a:srcRect b="0" l="0" r="0" t="0"/>
          <a:stretch/>
        </p:blipFill>
        <p:spPr>
          <a:xfrm>
            <a:off x="7315200" y="4497388"/>
            <a:ext cx="1684338" cy="18430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Big Idea #2</a:t>
            </a:r>
            <a:endParaRPr/>
          </a:p>
        </p:txBody>
      </p:sp>
      <p:sp>
        <p:nvSpPr>
          <p:cNvPr id="214" name="Google Shape;214;p28"/>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3000"/>
              <a:buFont typeface="Arial"/>
              <a:buChar char="•"/>
            </a:pPr>
            <a:r>
              <a:rPr b="0" i="0" lang="en-US" sz="3000" u="none" cap="none" strike="noStrike">
                <a:solidFill>
                  <a:schemeClr val="dk1"/>
                </a:solidFill>
                <a:latin typeface="Belleza"/>
                <a:ea typeface="Belleza"/>
                <a:cs typeface="Belleza"/>
                <a:sym typeface="Belleza"/>
              </a:rPr>
              <a:t>To do systems level data based decision making about evidence-based practice (EBP) you need 3 things</a:t>
            </a:r>
            <a:endParaRPr/>
          </a:p>
          <a:p>
            <a:pPr indent="-285750" lvl="1" marL="742950" marR="0" rtl="0" algn="l">
              <a:lnSpc>
                <a:spcPct val="80000"/>
              </a:lnSpc>
              <a:spcBef>
                <a:spcPts val="520"/>
              </a:spcBef>
              <a:spcAft>
                <a:spcPts val="0"/>
              </a:spcAft>
              <a:buClr>
                <a:schemeClr val="dk1"/>
              </a:buClr>
              <a:buSzPts val="2600"/>
              <a:buFont typeface="Arial"/>
              <a:buChar char="–"/>
            </a:pPr>
            <a:r>
              <a:rPr b="1" i="0" lang="en-US" sz="2600" u="none" cap="none" strike="noStrike">
                <a:solidFill>
                  <a:schemeClr val="dk1"/>
                </a:solidFill>
                <a:latin typeface="Belleza"/>
                <a:ea typeface="Belleza"/>
                <a:cs typeface="Belleza"/>
                <a:sym typeface="Belleza"/>
              </a:rPr>
              <a:t>A System Framework </a:t>
            </a:r>
            <a:r>
              <a:rPr b="0" i="0" lang="en-US" sz="2600" u="none" cap="none" strike="noStrike">
                <a:solidFill>
                  <a:schemeClr val="dk1"/>
                </a:solidFill>
                <a:latin typeface="Belleza"/>
                <a:ea typeface="Belleza"/>
                <a:cs typeface="Belleza"/>
                <a:sym typeface="Belleza"/>
              </a:rPr>
              <a:t>– to organize EBP</a:t>
            </a:r>
            <a:endParaRPr/>
          </a:p>
          <a:p>
            <a:pPr indent="-285750" lvl="1" marL="742950" marR="0" rtl="0" algn="l">
              <a:lnSpc>
                <a:spcPct val="80000"/>
              </a:lnSpc>
              <a:spcBef>
                <a:spcPts val="520"/>
              </a:spcBef>
              <a:spcAft>
                <a:spcPts val="0"/>
              </a:spcAft>
              <a:buClr>
                <a:schemeClr val="dk1"/>
              </a:buClr>
              <a:buSzPts val="2600"/>
              <a:buFont typeface="Arial"/>
              <a:buChar char="–"/>
            </a:pPr>
            <a:r>
              <a:rPr b="1" i="0" lang="en-US" sz="2600" u="none" cap="none" strike="noStrike">
                <a:solidFill>
                  <a:schemeClr val="dk1"/>
                </a:solidFill>
                <a:latin typeface="Belleza"/>
                <a:ea typeface="Belleza"/>
                <a:cs typeface="Belleza"/>
                <a:sym typeface="Belleza"/>
              </a:rPr>
              <a:t>Decision Making Processes</a:t>
            </a:r>
            <a:r>
              <a:rPr b="0" i="0" lang="en-US" sz="2600" u="none" cap="none" strike="noStrike">
                <a:solidFill>
                  <a:schemeClr val="dk1"/>
                </a:solidFill>
                <a:latin typeface="Belleza"/>
                <a:ea typeface="Belleza"/>
                <a:cs typeface="Belleza"/>
                <a:sym typeface="Belleza"/>
              </a:rPr>
              <a:t>– Knowing what questions to ask at a systems level and how to answer them</a:t>
            </a:r>
            <a:endParaRPr/>
          </a:p>
          <a:p>
            <a:pPr indent="-285750" lvl="1" marL="742950" marR="0" rtl="0" algn="l">
              <a:lnSpc>
                <a:spcPct val="80000"/>
              </a:lnSpc>
              <a:spcBef>
                <a:spcPts val="520"/>
              </a:spcBef>
              <a:spcAft>
                <a:spcPts val="0"/>
              </a:spcAft>
              <a:buClr>
                <a:schemeClr val="dk1"/>
              </a:buClr>
              <a:buSzPts val="2600"/>
              <a:buFont typeface="Arial"/>
              <a:buChar char="–"/>
            </a:pPr>
            <a:r>
              <a:rPr b="1" i="0" lang="en-US" sz="2600" u="none" cap="none" strike="noStrike">
                <a:solidFill>
                  <a:schemeClr val="dk1"/>
                </a:solidFill>
                <a:latin typeface="Belleza"/>
                <a:ea typeface="Belleza"/>
                <a:cs typeface="Belleza"/>
                <a:sym typeface="Belleza"/>
              </a:rPr>
              <a:t>Data Gathering Strategies Built In </a:t>
            </a:r>
            <a:r>
              <a:rPr b="0" i="0" lang="en-US" sz="2600" u="none" cap="none" strike="noStrike">
                <a:solidFill>
                  <a:schemeClr val="dk1"/>
                </a:solidFill>
                <a:latin typeface="Belleza"/>
                <a:ea typeface="Belleza"/>
                <a:cs typeface="Belleza"/>
                <a:sym typeface="Belleza"/>
              </a:rPr>
              <a:t>– Getting critical data</a:t>
            </a:r>
            <a:endParaRPr/>
          </a:p>
        </p:txBody>
      </p:sp>
      <p:pic>
        <p:nvPicPr>
          <p:cNvPr descr="14522477.wmf" id="215" name="Google Shape;215;p28"/>
          <p:cNvPicPr preferRelativeResize="0"/>
          <p:nvPr/>
        </p:nvPicPr>
        <p:blipFill rotWithShape="1">
          <a:blip r:embed="rId3">
            <a:alphaModFix/>
          </a:blip>
          <a:srcRect b="0" l="0" r="0" t="0"/>
          <a:stretch/>
        </p:blipFill>
        <p:spPr>
          <a:xfrm>
            <a:off x="4664075" y="893763"/>
            <a:ext cx="1076325" cy="831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4495800" y="766763"/>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First Component:</a:t>
            </a:r>
            <a:br>
              <a:rPr b="1" i="0" lang="en-US" sz="4000" u="none" cap="none" strike="noStrike">
                <a:solidFill>
                  <a:srgbClr val="562A8B"/>
                </a:solidFill>
                <a:latin typeface="Garamond"/>
                <a:ea typeface="Garamond"/>
                <a:cs typeface="Garamond"/>
                <a:sym typeface="Garamond"/>
              </a:rPr>
            </a:br>
            <a:r>
              <a:rPr b="1" i="0" lang="en-US" sz="4000" u="none" cap="none" strike="noStrike">
                <a:solidFill>
                  <a:srgbClr val="562A8B"/>
                </a:solidFill>
                <a:latin typeface="Garamond"/>
                <a:ea typeface="Garamond"/>
                <a:cs typeface="Garamond"/>
                <a:sym typeface="Garamond"/>
              </a:rPr>
              <a:t>A System</a:t>
            </a:r>
            <a:endParaRPr/>
          </a:p>
        </p:txBody>
      </p:sp>
      <p:sp>
        <p:nvSpPr>
          <p:cNvPr id="221" name="Google Shape;221;p29"/>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Getting an orderly system</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We went through a series of iterations</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ReAim (1986-1989)</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RSDS (1989-1994)</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HELP (1999-2004)</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RtI, PBS (2004-present)</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All same focus, </a:t>
            </a:r>
            <a:br>
              <a:rPr b="0" i="0" lang="en-US" sz="3200" u="none" cap="none" strike="noStrike">
                <a:solidFill>
                  <a:schemeClr val="dk1"/>
                </a:solidFill>
                <a:latin typeface="Belleza"/>
                <a:ea typeface="Belleza"/>
                <a:cs typeface="Belleza"/>
                <a:sym typeface="Belleza"/>
              </a:rPr>
            </a:br>
            <a:r>
              <a:rPr b="0" i="0" lang="en-US" sz="3200" u="none" cap="none" strike="noStrike">
                <a:solidFill>
                  <a:schemeClr val="dk1"/>
                </a:solidFill>
                <a:latin typeface="Belleza"/>
                <a:ea typeface="Belleza"/>
                <a:cs typeface="Belleza"/>
                <a:sym typeface="Belleza"/>
              </a:rPr>
              <a:t>never strayed</a:t>
            </a:r>
            <a:endParaRPr/>
          </a:p>
        </p:txBody>
      </p:sp>
      <p:pic>
        <p:nvPicPr>
          <p:cNvPr descr="1409100" id="222" name="Google Shape;222;p29"/>
          <p:cNvPicPr preferRelativeResize="0"/>
          <p:nvPr/>
        </p:nvPicPr>
        <p:blipFill rotWithShape="1">
          <a:blip r:embed="rId3">
            <a:alphaModFix/>
          </a:blip>
          <a:srcRect b="0" l="0" r="0" t="0"/>
          <a:stretch/>
        </p:blipFill>
        <p:spPr>
          <a:xfrm>
            <a:off x="5486400" y="4413250"/>
            <a:ext cx="3657600" cy="244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a:off x="4660900" y="685800"/>
            <a:ext cx="5083175" cy="685800"/>
          </a:xfrm>
          <a:prstGeom prst="rect">
            <a:avLst/>
          </a:prstGeom>
          <a:noFill/>
          <a:ln>
            <a:noFill/>
          </a:ln>
        </p:spPr>
        <p:txBody>
          <a:bodyPr anchorCtr="0" anchor="b" bIns="44450" lIns="90475" spcFirstLastPara="1" rIns="90475" wrap="square" tIns="4445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Historical System Framework</a:t>
            </a:r>
            <a:endParaRPr/>
          </a:p>
        </p:txBody>
      </p:sp>
      <p:cxnSp>
        <p:nvCxnSpPr>
          <p:cNvPr id="232" name="Google Shape;232;p30"/>
          <p:cNvCxnSpPr/>
          <p:nvPr/>
        </p:nvCxnSpPr>
        <p:spPr>
          <a:xfrm>
            <a:off x="1231900" y="2147888"/>
            <a:ext cx="0" cy="4097337"/>
          </a:xfrm>
          <a:prstGeom prst="straightConnector1">
            <a:avLst/>
          </a:prstGeom>
          <a:noFill/>
          <a:ln cap="flat" cmpd="sng" w="50800">
            <a:solidFill>
              <a:schemeClr val="dk1"/>
            </a:solidFill>
            <a:prstDash val="solid"/>
            <a:round/>
            <a:headEnd len="sm" w="sm" type="none"/>
            <a:tailEnd len="sm" w="sm" type="none"/>
          </a:ln>
        </p:spPr>
      </p:cxnSp>
      <p:cxnSp>
        <p:nvCxnSpPr>
          <p:cNvPr id="233" name="Google Shape;233;p30"/>
          <p:cNvCxnSpPr/>
          <p:nvPr/>
        </p:nvCxnSpPr>
        <p:spPr>
          <a:xfrm>
            <a:off x="1236663" y="6270625"/>
            <a:ext cx="6426200" cy="0"/>
          </a:xfrm>
          <a:prstGeom prst="straightConnector1">
            <a:avLst/>
          </a:prstGeom>
          <a:noFill/>
          <a:ln cap="flat" cmpd="sng" w="50800">
            <a:solidFill>
              <a:schemeClr val="dk1"/>
            </a:solidFill>
            <a:prstDash val="solid"/>
            <a:round/>
            <a:headEnd len="sm" w="sm" type="none"/>
            <a:tailEnd len="sm" w="sm" type="none"/>
          </a:ln>
        </p:spPr>
      </p:cxnSp>
      <p:grpSp>
        <p:nvGrpSpPr>
          <p:cNvPr id="234" name="Google Shape;234;p30"/>
          <p:cNvGrpSpPr/>
          <p:nvPr/>
        </p:nvGrpSpPr>
        <p:grpSpPr>
          <a:xfrm>
            <a:off x="6056313" y="1774825"/>
            <a:ext cx="2587625" cy="1654175"/>
            <a:chOff x="3815" y="1118"/>
            <a:chExt cx="1630" cy="1042"/>
          </a:xfrm>
        </p:grpSpPr>
        <p:sp>
          <p:nvSpPr>
            <p:cNvPr id="235" name="Google Shape;235;p30"/>
            <p:cNvSpPr/>
            <p:nvPr/>
          </p:nvSpPr>
          <p:spPr>
            <a:xfrm>
              <a:off x="3815" y="1118"/>
              <a:ext cx="1630" cy="28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2400">
                  <a:solidFill>
                    <a:schemeClr val="dk1"/>
                  </a:solidFill>
                  <a:latin typeface="Quattrocento"/>
                  <a:ea typeface="Quattrocento"/>
                  <a:cs typeface="Quattrocento"/>
                  <a:sym typeface="Quattrocento"/>
                </a:rPr>
                <a:t>Special Education</a:t>
              </a:r>
              <a:endParaRPr/>
            </a:p>
          </p:txBody>
        </p:sp>
        <p:sp>
          <p:nvSpPr>
            <p:cNvPr id="236" name="Google Shape;236;p30"/>
            <p:cNvSpPr/>
            <p:nvPr/>
          </p:nvSpPr>
          <p:spPr>
            <a:xfrm>
              <a:off x="4272" y="1431"/>
              <a:ext cx="768" cy="729"/>
            </a:xfrm>
            <a:prstGeom prst="ellipse">
              <a:avLst/>
            </a:prstGeom>
            <a:noFill/>
            <a:ln cap="flat"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30"/>
            <p:cNvSpPr/>
            <p:nvPr/>
          </p:nvSpPr>
          <p:spPr>
            <a:xfrm>
              <a:off x="4554" y="1834"/>
              <a:ext cx="175" cy="203"/>
            </a:xfrm>
            <a:custGeom>
              <a:rect b="b" l="l" r="r" t="t"/>
              <a:pathLst>
                <a:path extrusionOk="0" h="120000" w="120000">
                  <a:moveTo>
                    <a:pt x="52799" y="17733"/>
                  </a:moveTo>
                  <a:lnTo>
                    <a:pt x="49371" y="17733"/>
                  </a:lnTo>
                  <a:lnTo>
                    <a:pt x="48000" y="17142"/>
                  </a:lnTo>
                  <a:lnTo>
                    <a:pt x="45942" y="15960"/>
                  </a:lnTo>
                  <a:lnTo>
                    <a:pt x="44571" y="15369"/>
                  </a:lnTo>
                  <a:lnTo>
                    <a:pt x="44571" y="14187"/>
                  </a:lnTo>
                  <a:lnTo>
                    <a:pt x="43200" y="13596"/>
                  </a:lnTo>
                  <a:lnTo>
                    <a:pt x="43200" y="12413"/>
                  </a:lnTo>
                  <a:lnTo>
                    <a:pt x="43200" y="10640"/>
                  </a:lnTo>
                  <a:lnTo>
                    <a:pt x="41142" y="10049"/>
                  </a:lnTo>
                  <a:lnTo>
                    <a:pt x="43200" y="8275"/>
                  </a:lnTo>
                  <a:lnTo>
                    <a:pt x="43200" y="6502"/>
                  </a:lnTo>
                  <a:lnTo>
                    <a:pt x="44571" y="5320"/>
                  </a:lnTo>
                  <a:lnTo>
                    <a:pt x="44571" y="4729"/>
                  </a:lnTo>
                  <a:lnTo>
                    <a:pt x="45942" y="3546"/>
                  </a:lnTo>
                  <a:lnTo>
                    <a:pt x="48000" y="2955"/>
                  </a:lnTo>
                  <a:lnTo>
                    <a:pt x="50742" y="1773"/>
                  </a:lnTo>
                  <a:lnTo>
                    <a:pt x="52799" y="1182"/>
                  </a:lnTo>
                  <a:lnTo>
                    <a:pt x="54171" y="1182"/>
                  </a:lnTo>
                  <a:lnTo>
                    <a:pt x="57599" y="0"/>
                  </a:lnTo>
                  <a:lnTo>
                    <a:pt x="58971" y="0"/>
                  </a:lnTo>
                  <a:lnTo>
                    <a:pt x="61714" y="0"/>
                  </a:lnTo>
                  <a:lnTo>
                    <a:pt x="63771" y="1182"/>
                  </a:lnTo>
                  <a:lnTo>
                    <a:pt x="66514" y="1182"/>
                  </a:lnTo>
                  <a:lnTo>
                    <a:pt x="68571" y="1773"/>
                  </a:lnTo>
                  <a:lnTo>
                    <a:pt x="69942" y="2955"/>
                  </a:lnTo>
                  <a:lnTo>
                    <a:pt x="71314" y="3546"/>
                  </a:lnTo>
                  <a:lnTo>
                    <a:pt x="73371" y="4729"/>
                  </a:lnTo>
                  <a:lnTo>
                    <a:pt x="74742" y="5320"/>
                  </a:lnTo>
                  <a:lnTo>
                    <a:pt x="74742" y="6502"/>
                  </a:lnTo>
                  <a:lnTo>
                    <a:pt x="76114" y="8275"/>
                  </a:lnTo>
                  <a:lnTo>
                    <a:pt x="76114" y="8866"/>
                  </a:lnTo>
                  <a:lnTo>
                    <a:pt x="76114" y="10640"/>
                  </a:lnTo>
                  <a:lnTo>
                    <a:pt x="74742" y="12413"/>
                  </a:lnTo>
                  <a:lnTo>
                    <a:pt x="74742" y="13596"/>
                  </a:lnTo>
                  <a:lnTo>
                    <a:pt x="74742" y="14187"/>
                  </a:lnTo>
                  <a:lnTo>
                    <a:pt x="73371" y="15369"/>
                  </a:lnTo>
                  <a:lnTo>
                    <a:pt x="71314" y="15960"/>
                  </a:lnTo>
                  <a:lnTo>
                    <a:pt x="69942" y="17142"/>
                  </a:lnTo>
                  <a:lnTo>
                    <a:pt x="68571" y="17733"/>
                  </a:lnTo>
                  <a:lnTo>
                    <a:pt x="66514" y="17733"/>
                  </a:lnTo>
                  <a:lnTo>
                    <a:pt x="69942" y="20689"/>
                  </a:lnTo>
                  <a:lnTo>
                    <a:pt x="73371" y="22463"/>
                  </a:lnTo>
                  <a:lnTo>
                    <a:pt x="80914" y="24236"/>
                  </a:lnTo>
                  <a:lnTo>
                    <a:pt x="87771" y="26009"/>
                  </a:lnTo>
                  <a:lnTo>
                    <a:pt x="90514" y="28965"/>
                  </a:lnTo>
                  <a:lnTo>
                    <a:pt x="93942" y="34285"/>
                  </a:lnTo>
                  <a:lnTo>
                    <a:pt x="97371" y="38423"/>
                  </a:lnTo>
                  <a:lnTo>
                    <a:pt x="100114" y="43743"/>
                  </a:lnTo>
                  <a:lnTo>
                    <a:pt x="101485" y="46699"/>
                  </a:lnTo>
                  <a:lnTo>
                    <a:pt x="106285" y="51428"/>
                  </a:lnTo>
                  <a:lnTo>
                    <a:pt x="111085" y="55566"/>
                  </a:lnTo>
                  <a:lnTo>
                    <a:pt x="117942" y="58522"/>
                  </a:lnTo>
                  <a:lnTo>
                    <a:pt x="119314" y="60295"/>
                  </a:lnTo>
                  <a:lnTo>
                    <a:pt x="119314" y="60886"/>
                  </a:lnTo>
                  <a:lnTo>
                    <a:pt x="119314" y="62660"/>
                  </a:lnTo>
                  <a:lnTo>
                    <a:pt x="119314" y="64433"/>
                  </a:lnTo>
                  <a:lnTo>
                    <a:pt x="119314" y="65615"/>
                  </a:lnTo>
                  <a:lnTo>
                    <a:pt x="117942" y="67389"/>
                  </a:lnTo>
                  <a:lnTo>
                    <a:pt x="117942" y="67980"/>
                  </a:lnTo>
                  <a:lnTo>
                    <a:pt x="115885" y="69162"/>
                  </a:lnTo>
                  <a:lnTo>
                    <a:pt x="114514" y="69753"/>
                  </a:lnTo>
                  <a:lnTo>
                    <a:pt x="113142" y="70935"/>
                  </a:lnTo>
                  <a:lnTo>
                    <a:pt x="111085" y="70935"/>
                  </a:lnTo>
                  <a:lnTo>
                    <a:pt x="109714" y="70935"/>
                  </a:lnTo>
                  <a:lnTo>
                    <a:pt x="108342" y="69753"/>
                  </a:lnTo>
                  <a:lnTo>
                    <a:pt x="106285" y="69162"/>
                  </a:lnTo>
                  <a:lnTo>
                    <a:pt x="104914" y="67389"/>
                  </a:lnTo>
                  <a:lnTo>
                    <a:pt x="103542" y="66206"/>
                  </a:lnTo>
                  <a:lnTo>
                    <a:pt x="103542" y="64433"/>
                  </a:lnTo>
                  <a:lnTo>
                    <a:pt x="101485" y="63842"/>
                  </a:lnTo>
                  <a:lnTo>
                    <a:pt x="101485" y="62068"/>
                  </a:lnTo>
                  <a:lnTo>
                    <a:pt x="101485" y="60295"/>
                  </a:lnTo>
                  <a:lnTo>
                    <a:pt x="101485" y="58522"/>
                  </a:lnTo>
                  <a:lnTo>
                    <a:pt x="101485" y="56748"/>
                  </a:lnTo>
                  <a:lnTo>
                    <a:pt x="101485" y="55566"/>
                  </a:lnTo>
                  <a:lnTo>
                    <a:pt x="93942" y="49655"/>
                  </a:lnTo>
                  <a:lnTo>
                    <a:pt x="89142" y="44926"/>
                  </a:lnTo>
                  <a:lnTo>
                    <a:pt x="84342" y="41970"/>
                  </a:lnTo>
                  <a:lnTo>
                    <a:pt x="79542" y="53793"/>
                  </a:lnTo>
                  <a:lnTo>
                    <a:pt x="76114" y="62660"/>
                  </a:lnTo>
                  <a:lnTo>
                    <a:pt x="80914" y="75665"/>
                  </a:lnTo>
                  <a:lnTo>
                    <a:pt x="84342" y="83349"/>
                  </a:lnTo>
                  <a:lnTo>
                    <a:pt x="89142" y="98128"/>
                  </a:lnTo>
                  <a:lnTo>
                    <a:pt x="92571" y="109359"/>
                  </a:lnTo>
                  <a:lnTo>
                    <a:pt x="93942" y="110541"/>
                  </a:lnTo>
                  <a:lnTo>
                    <a:pt x="95314" y="110541"/>
                  </a:lnTo>
                  <a:lnTo>
                    <a:pt x="100114" y="110541"/>
                  </a:lnTo>
                  <a:lnTo>
                    <a:pt x="103542" y="111133"/>
                  </a:lnTo>
                  <a:lnTo>
                    <a:pt x="106285" y="112315"/>
                  </a:lnTo>
                  <a:lnTo>
                    <a:pt x="108342" y="112906"/>
                  </a:lnTo>
                  <a:lnTo>
                    <a:pt x="111085" y="114679"/>
                  </a:lnTo>
                  <a:lnTo>
                    <a:pt x="113142" y="115862"/>
                  </a:lnTo>
                  <a:lnTo>
                    <a:pt x="113142" y="117635"/>
                  </a:lnTo>
                  <a:lnTo>
                    <a:pt x="114514" y="118226"/>
                  </a:lnTo>
                  <a:lnTo>
                    <a:pt x="74742" y="118226"/>
                  </a:lnTo>
                  <a:lnTo>
                    <a:pt x="65142" y="98128"/>
                  </a:lnTo>
                  <a:lnTo>
                    <a:pt x="60342" y="88078"/>
                  </a:lnTo>
                  <a:lnTo>
                    <a:pt x="55542" y="98128"/>
                  </a:lnTo>
                  <a:lnTo>
                    <a:pt x="44571" y="119408"/>
                  </a:lnTo>
                  <a:lnTo>
                    <a:pt x="4800" y="119408"/>
                  </a:lnTo>
                  <a:lnTo>
                    <a:pt x="6171" y="117635"/>
                  </a:lnTo>
                  <a:lnTo>
                    <a:pt x="6171" y="115862"/>
                  </a:lnTo>
                  <a:lnTo>
                    <a:pt x="8228" y="114679"/>
                  </a:lnTo>
                  <a:lnTo>
                    <a:pt x="10971" y="112906"/>
                  </a:lnTo>
                  <a:lnTo>
                    <a:pt x="14399" y="112315"/>
                  </a:lnTo>
                  <a:lnTo>
                    <a:pt x="17828" y="111133"/>
                  </a:lnTo>
                  <a:lnTo>
                    <a:pt x="20571" y="110541"/>
                  </a:lnTo>
                  <a:lnTo>
                    <a:pt x="25371" y="110541"/>
                  </a:lnTo>
                  <a:lnTo>
                    <a:pt x="26742" y="108768"/>
                  </a:lnTo>
                  <a:lnTo>
                    <a:pt x="31542" y="98128"/>
                  </a:lnTo>
                  <a:lnTo>
                    <a:pt x="36342" y="83349"/>
                  </a:lnTo>
                  <a:lnTo>
                    <a:pt x="38400" y="75665"/>
                  </a:lnTo>
                  <a:lnTo>
                    <a:pt x="43200" y="62660"/>
                  </a:lnTo>
                  <a:lnTo>
                    <a:pt x="39771" y="53793"/>
                  </a:lnTo>
                  <a:lnTo>
                    <a:pt x="34971" y="41970"/>
                  </a:lnTo>
                  <a:lnTo>
                    <a:pt x="33600" y="41970"/>
                  </a:lnTo>
                  <a:lnTo>
                    <a:pt x="31542" y="43743"/>
                  </a:lnTo>
                  <a:lnTo>
                    <a:pt x="26742" y="47290"/>
                  </a:lnTo>
                  <a:lnTo>
                    <a:pt x="24000" y="51428"/>
                  </a:lnTo>
                  <a:lnTo>
                    <a:pt x="17828" y="55566"/>
                  </a:lnTo>
                  <a:lnTo>
                    <a:pt x="17828" y="57339"/>
                  </a:lnTo>
                  <a:lnTo>
                    <a:pt x="17828" y="58522"/>
                  </a:lnTo>
                  <a:lnTo>
                    <a:pt x="17828" y="60295"/>
                  </a:lnTo>
                  <a:lnTo>
                    <a:pt x="17828" y="62068"/>
                  </a:lnTo>
                  <a:lnTo>
                    <a:pt x="15771" y="64433"/>
                  </a:lnTo>
                  <a:lnTo>
                    <a:pt x="14399" y="67389"/>
                  </a:lnTo>
                  <a:lnTo>
                    <a:pt x="14399" y="67980"/>
                  </a:lnTo>
                  <a:lnTo>
                    <a:pt x="13028" y="69162"/>
                  </a:lnTo>
                  <a:lnTo>
                    <a:pt x="10971" y="69753"/>
                  </a:lnTo>
                  <a:lnTo>
                    <a:pt x="9600" y="69753"/>
                  </a:lnTo>
                  <a:lnTo>
                    <a:pt x="8228" y="70935"/>
                  </a:lnTo>
                  <a:lnTo>
                    <a:pt x="6171" y="70935"/>
                  </a:lnTo>
                  <a:lnTo>
                    <a:pt x="4800" y="69753"/>
                  </a:lnTo>
                  <a:lnTo>
                    <a:pt x="3428" y="69162"/>
                  </a:lnTo>
                  <a:lnTo>
                    <a:pt x="1371" y="67980"/>
                  </a:lnTo>
                  <a:lnTo>
                    <a:pt x="1371" y="67389"/>
                  </a:lnTo>
                  <a:lnTo>
                    <a:pt x="0" y="66206"/>
                  </a:lnTo>
                  <a:lnTo>
                    <a:pt x="0" y="64433"/>
                  </a:lnTo>
                  <a:lnTo>
                    <a:pt x="0" y="62660"/>
                  </a:lnTo>
                  <a:lnTo>
                    <a:pt x="0" y="60886"/>
                  </a:lnTo>
                  <a:lnTo>
                    <a:pt x="0" y="59113"/>
                  </a:lnTo>
                  <a:lnTo>
                    <a:pt x="1371" y="58522"/>
                  </a:lnTo>
                  <a:lnTo>
                    <a:pt x="4800" y="57339"/>
                  </a:lnTo>
                  <a:lnTo>
                    <a:pt x="8228" y="55566"/>
                  </a:lnTo>
                  <a:lnTo>
                    <a:pt x="10971" y="52019"/>
                  </a:lnTo>
                  <a:lnTo>
                    <a:pt x="17828" y="46699"/>
                  </a:lnTo>
                  <a:lnTo>
                    <a:pt x="19200" y="43743"/>
                  </a:lnTo>
                  <a:lnTo>
                    <a:pt x="21942" y="38423"/>
                  </a:lnTo>
                  <a:lnTo>
                    <a:pt x="24000" y="34285"/>
                  </a:lnTo>
                  <a:lnTo>
                    <a:pt x="28799" y="28965"/>
                  </a:lnTo>
                  <a:lnTo>
                    <a:pt x="31542" y="26009"/>
                  </a:lnTo>
                  <a:lnTo>
                    <a:pt x="38400" y="24236"/>
                  </a:lnTo>
                  <a:lnTo>
                    <a:pt x="45942" y="22463"/>
                  </a:lnTo>
                  <a:lnTo>
                    <a:pt x="49371" y="20689"/>
                  </a:lnTo>
                  <a:lnTo>
                    <a:pt x="52799" y="17733"/>
                  </a:lnTo>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30"/>
            <p:cNvSpPr/>
            <p:nvPr/>
          </p:nvSpPr>
          <p:spPr>
            <a:xfrm>
              <a:off x="4691" y="1623"/>
              <a:ext cx="175" cy="203"/>
            </a:xfrm>
            <a:custGeom>
              <a:rect b="b" l="l" r="r" t="t"/>
              <a:pathLst>
                <a:path extrusionOk="0" h="120000" w="120000">
                  <a:moveTo>
                    <a:pt x="52799" y="17733"/>
                  </a:moveTo>
                  <a:lnTo>
                    <a:pt x="49371" y="17733"/>
                  </a:lnTo>
                  <a:lnTo>
                    <a:pt x="48000" y="17142"/>
                  </a:lnTo>
                  <a:lnTo>
                    <a:pt x="45942" y="15960"/>
                  </a:lnTo>
                  <a:lnTo>
                    <a:pt x="44571" y="15369"/>
                  </a:lnTo>
                  <a:lnTo>
                    <a:pt x="44571" y="14187"/>
                  </a:lnTo>
                  <a:lnTo>
                    <a:pt x="43200" y="13596"/>
                  </a:lnTo>
                  <a:lnTo>
                    <a:pt x="43200" y="12413"/>
                  </a:lnTo>
                  <a:lnTo>
                    <a:pt x="43200" y="10640"/>
                  </a:lnTo>
                  <a:lnTo>
                    <a:pt x="41142" y="10049"/>
                  </a:lnTo>
                  <a:lnTo>
                    <a:pt x="43200" y="8275"/>
                  </a:lnTo>
                  <a:lnTo>
                    <a:pt x="43200" y="6502"/>
                  </a:lnTo>
                  <a:lnTo>
                    <a:pt x="44571" y="5320"/>
                  </a:lnTo>
                  <a:lnTo>
                    <a:pt x="44571" y="4729"/>
                  </a:lnTo>
                  <a:lnTo>
                    <a:pt x="45942" y="3546"/>
                  </a:lnTo>
                  <a:lnTo>
                    <a:pt x="48000" y="2955"/>
                  </a:lnTo>
                  <a:lnTo>
                    <a:pt x="50742" y="1773"/>
                  </a:lnTo>
                  <a:lnTo>
                    <a:pt x="52799" y="1182"/>
                  </a:lnTo>
                  <a:lnTo>
                    <a:pt x="54171" y="1182"/>
                  </a:lnTo>
                  <a:lnTo>
                    <a:pt x="57599" y="0"/>
                  </a:lnTo>
                  <a:lnTo>
                    <a:pt x="58971" y="0"/>
                  </a:lnTo>
                  <a:lnTo>
                    <a:pt x="61714" y="0"/>
                  </a:lnTo>
                  <a:lnTo>
                    <a:pt x="63771" y="1182"/>
                  </a:lnTo>
                  <a:lnTo>
                    <a:pt x="66514" y="1182"/>
                  </a:lnTo>
                  <a:lnTo>
                    <a:pt x="68571" y="1773"/>
                  </a:lnTo>
                  <a:lnTo>
                    <a:pt x="69942" y="2955"/>
                  </a:lnTo>
                  <a:lnTo>
                    <a:pt x="71314" y="3546"/>
                  </a:lnTo>
                  <a:lnTo>
                    <a:pt x="73371" y="4729"/>
                  </a:lnTo>
                  <a:lnTo>
                    <a:pt x="74742" y="5320"/>
                  </a:lnTo>
                  <a:lnTo>
                    <a:pt x="74742" y="6502"/>
                  </a:lnTo>
                  <a:lnTo>
                    <a:pt x="76114" y="8275"/>
                  </a:lnTo>
                  <a:lnTo>
                    <a:pt x="76114" y="8866"/>
                  </a:lnTo>
                  <a:lnTo>
                    <a:pt x="76114" y="10640"/>
                  </a:lnTo>
                  <a:lnTo>
                    <a:pt x="74742" y="12413"/>
                  </a:lnTo>
                  <a:lnTo>
                    <a:pt x="74742" y="13596"/>
                  </a:lnTo>
                  <a:lnTo>
                    <a:pt x="74742" y="14187"/>
                  </a:lnTo>
                  <a:lnTo>
                    <a:pt x="73371" y="15369"/>
                  </a:lnTo>
                  <a:lnTo>
                    <a:pt x="71314" y="15960"/>
                  </a:lnTo>
                  <a:lnTo>
                    <a:pt x="69942" y="17142"/>
                  </a:lnTo>
                  <a:lnTo>
                    <a:pt x="68571" y="17733"/>
                  </a:lnTo>
                  <a:lnTo>
                    <a:pt x="66514" y="17733"/>
                  </a:lnTo>
                  <a:lnTo>
                    <a:pt x="69942" y="20689"/>
                  </a:lnTo>
                  <a:lnTo>
                    <a:pt x="73371" y="22463"/>
                  </a:lnTo>
                  <a:lnTo>
                    <a:pt x="80914" y="24236"/>
                  </a:lnTo>
                  <a:lnTo>
                    <a:pt x="87771" y="26009"/>
                  </a:lnTo>
                  <a:lnTo>
                    <a:pt x="90514" y="28965"/>
                  </a:lnTo>
                  <a:lnTo>
                    <a:pt x="93942" y="34285"/>
                  </a:lnTo>
                  <a:lnTo>
                    <a:pt x="97371" y="38423"/>
                  </a:lnTo>
                  <a:lnTo>
                    <a:pt x="100114" y="43743"/>
                  </a:lnTo>
                  <a:lnTo>
                    <a:pt x="101485" y="46699"/>
                  </a:lnTo>
                  <a:lnTo>
                    <a:pt x="106285" y="51428"/>
                  </a:lnTo>
                  <a:lnTo>
                    <a:pt x="111085" y="55566"/>
                  </a:lnTo>
                  <a:lnTo>
                    <a:pt x="117942" y="58522"/>
                  </a:lnTo>
                  <a:lnTo>
                    <a:pt x="119314" y="60295"/>
                  </a:lnTo>
                  <a:lnTo>
                    <a:pt x="119314" y="60886"/>
                  </a:lnTo>
                  <a:lnTo>
                    <a:pt x="119314" y="62660"/>
                  </a:lnTo>
                  <a:lnTo>
                    <a:pt x="119314" y="64433"/>
                  </a:lnTo>
                  <a:lnTo>
                    <a:pt x="119314" y="65615"/>
                  </a:lnTo>
                  <a:lnTo>
                    <a:pt x="117942" y="67389"/>
                  </a:lnTo>
                  <a:lnTo>
                    <a:pt x="117942" y="67980"/>
                  </a:lnTo>
                  <a:lnTo>
                    <a:pt x="115885" y="69162"/>
                  </a:lnTo>
                  <a:lnTo>
                    <a:pt x="114514" y="69753"/>
                  </a:lnTo>
                  <a:lnTo>
                    <a:pt x="113142" y="70935"/>
                  </a:lnTo>
                  <a:lnTo>
                    <a:pt x="111085" y="70935"/>
                  </a:lnTo>
                  <a:lnTo>
                    <a:pt x="109714" y="70935"/>
                  </a:lnTo>
                  <a:lnTo>
                    <a:pt x="108342" y="69753"/>
                  </a:lnTo>
                  <a:lnTo>
                    <a:pt x="106285" y="69162"/>
                  </a:lnTo>
                  <a:lnTo>
                    <a:pt x="104914" y="67389"/>
                  </a:lnTo>
                  <a:lnTo>
                    <a:pt x="103542" y="66206"/>
                  </a:lnTo>
                  <a:lnTo>
                    <a:pt x="103542" y="64433"/>
                  </a:lnTo>
                  <a:lnTo>
                    <a:pt x="101485" y="63842"/>
                  </a:lnTo>
                  <a:lnTo>
                    <a:pt x="101485" y="62068"/>
                  </a:lnTo>
                  <a:lnTo>
                    <a:pt x="101485" y="60295"/>
                  </a:lnTo>
                  <a:lnTo>
                    <a:pt x="101485" y="58522"/>
                  </a:lnTo>
                  <a:lnTo>
                    <a:pt x="101485" y="56748"/>
                  </a:lnTo>
                  <a:lnTo>
                    <a:pt x="101485" y="55566"/>
                  </a:lnTo>
                  <a:lnTo>
                    <a:pt x="93942" y="49655"/>
                  </a:lnTo>
                  <a:lnTo>
                    <a:pt x="89142" y="44926"/>
                  </a:lnTo>
                  <a:lnTo>
                    <a:pt x="84342" y="41970"/>
                  </a:lnTo>
                  <a:lnTo>
                    <a:pt x="79542" y="53793"/>
                  </a:lnTo>
                  <a:lnTo>
                    <a:pt x="76114" y="62660"/>
                  </a:lnTo>
                  <a:lnTo>
                    <a:pt x="80914" y="75665"/>
                  </a:lnTo>
                  <a:lnTo>
                    <a:pt x="84342" y="83349"/>
                  </a:lnTo>
                  <a:lnTo>
                    <a:pt x="89142" y="98128"/>
                  </a:lnTo>
                  <a:lnTo>
                    <a:pt x="92571" y="109359"/>
                  </a:lnTo>
                  <a:lnTo>
                    <a:pt x="93942" y="110541"/>
                  </a:lnTo>
                  <a:lnTo>
                    <a:pt x="95314" y="110541"/>
                  </a:lnTo>
                  <a:lnTo>
                    <a:pt x="100114" y="110541"/>
                  </a:lnTo>
                  <a:lnTo>
                    <a:pt x="103542" y="111133"/>
                  </a:lnTo>
                  <a:lnTo>
                    <a:pt x="106285" y="112315"/>
                  </a:lnTo>
                  <a:lnTo>
                    <a:pt x="108342" y="112906"/>
                  </a:lnTo>
                  <a:lnTo>
                    <a:pt x="111085" y="114679"/>
                  </a:lnTo>
                  <a:lnTo>
                    <a:pt x="113142" y="115862"/>
                  </a:lnTo>
                  <a:lnTo>
                    <a:pt x="113142" y="117635"/>
                  </a:lnTo>
                  <a:lnTo>
                    <a:pt x="114514" y="118226"/>
                  </a:lnTo>
                  <a:lnTo>
                    <a:pt x="74742" y="118226"/>
                  </a:lnTo>
                  <a:lnTo>
                    <a:pt x="65142" y="98128"/>
                  </a:lnTo>
                  <a:lnTo>
                    <a:pt x="60342" y="88078"/>
                  </a:lnTo>
                  <a:lnTo>
                    <a:pt x="55542" y="98128"/>
                  </a:lnTo>
                  <a:lnTo>
                    <a:pt x="44571" y="119408"/>
                  </a:lnTo>
                  <a:lnTo>
                    <a:pt x="4800" y="119408"/>
                  </a:lnTo>
                  <a:lnTo>
                    <a:pt x="6171" y="117635"/>
                  </a:lnTo>
                  <a:lnTo>
                    <a:pt x="6171" y="115862"/>
                  </a:lnTo>
                  <a:lnTo>
                    <a:pt x="8228" y="114679"/>
                  </a:lnTo>
                  <a:lnTo>
                    <a:pt x="10971" y="112906"/>
                  </a:lnTo>
                  <a:lnTo>
                    <a:pt x="14399" y="112315"/>
                  </a:lnTo>
                  <a:lnTo>
                    <a:pt x="17828" y="111133"/>
                  </a:lnTo>
                  <a:lnTo>
                    <a:pt x="20571" y="110541"/>
                  </a:lnTo>
                  <a:lnTo>
                    <a:pt x="25371" y="110541"/>
                  </a:lnTo>
                  <a:lnTo>
                    <a:pt x="26742" y="108768"/>
                  </a:lnTo>
                  <a:lnTo>
                    <a:pt x="31542" y="98128"/>
                  </a:lnTo>
                  <a:lnTo>
                    <a:pt x="36342" y="83349"/>
                  </a:lnTo>
                  <a:lnTo>
                    <a:pt x="38400" y="75665"/>
                  </a:lnTo>
                  <a:lnTo>
                    <a:pt x="43200" y="62660"/>
                  </a:lnTo>
                  <a:lnTo>
                    <a:pt x="39771" y="53793"/>
                  </a:lnTo>
                  <a:lnTo>
                    <a:pt x="34971" y="41970"/>
                  </a:lnTo>
                  <a:lnTo>
                    <a:pt x="33600" y="41970"/>
                  </a:lnTo>
                  <a:lnTo>
                    <a:pt x="31542" y="43743"/>
                  </a:lnTo>
                  <a:lnTo>
                    <a:pt x="26742" y="47290"/>
                  </a:lnTo>
                  <a:lnTo>
                    <a:pt x="24000" y="51428"/>
                  </a:lnTo>
                  <a:lnTo>
                    <a:pt x="17828" y="55566"/>
                  </a:lnTo>
                  <a:lnTo>
                    <a:pt x="17828" y="57339"/>
                  </a:lnTo>
                  <a:lnTo>
                    <a:pt x="17828" y="58522"/>
                  </a:lnTo>
                  <a:lnTo>
                    <a:pt x="17828" y="60295"/>
                  </a:lnTo>
                  <a:lnTo>
                    <a:pt x="17828" y="62068"/>
                  </a:lnTo>
                  <a:lnTo>
                    <a:pt x="15771" y="64433"/>
                  </a:lnTo>
                  <a:lnTo>
                    <a:pt x="14399" y="67389"/>
                  </a:lnTo>
                  <a:lnTo>
                    <a:pt x="14399" y="67980"/>
                  </a:lnTo>
                  <a:lnTo>
                    <a:pt x="13028" y="69162"/>
                  </a:lnTo>
                  <a:lnTo>
                    <a:pt x="10971" y="69753"/>
                  </a:lnTo>
                  <a:lnTo>
                    <a:pt x="9600" y="69753"/>
                  </a:lnTo>
                  <a:lnTo>
                    <a:pt x="8228" y="70935"/>
                  </a:lnTo>
                  <a:lnTo>
                    <a:pt x="6171" y="70935"/>
                  </a:lnTo>
                  <a:lnTo>
                    <a:pt x="4800" y="69753"/>
                  </a:lnTo>
                  <a:lnTo>
                    <a:pt x="3428" y="69162"/>
                  </a:lnTo>
                  <a:lnTo>
                    <a:pt x="1371" y="67980"/>
                  </a:lnTo>
                  <a:lnTo>
                    <a:pt x="1371" y="67389"/>
                  </a:lnTo>
                  <a:lnTo>
                    <a:pt x="0" y="66206"/>
                  </a:lnTo>
                  <a:lnTo>
                    <a:pt x="0" y="64433"/>
                  </a:lnTo>
                  <a:lnTo>
                    <a:pt x="0" y="62660"/>
                  </a:lnTo>
                  <a:lnTo>
                    <a:pt x="0" y="60886"/>
                  </a:lnTo>
                  <a:lnTo>
                    <a:pt x="0" y="59113"/>
                  </a:lnTo>
                  <a:lnTo>
                    <a:pt x="1371" y="58522"/>
                  </a:lnTo>
                  <a:lnTo>
                    <a:pt x="4800" y="57339"/>
                  </a:lnTo>
                  <a:lnTo>
                    <a:pt x="8228" y="55566"/>
                  </a:lnTo>
                  <a:lnTo>
                    <a:pt x="10971" y="52019"/>
                  </a:lnTo>
                  <a:lnTo>
                    <a:pt x="17828" y="46699"/>
                  </a:lnTo>
                  <a:lnTo>
                    <a:pt x="19200" y="43743"/>
                  </a:lnTo>
                  <a:lnTo>
                    <a:pt x="21942" y="38423"/>
                  </a:lnTo>
                  <a:lnTo>
                    <a:pt x="24000" y="34285"/>
                  </a:lnTo>
                  <a:lnTo>
                    <a:pt x="28799" y="28965"/>
                  </a:lnTo>
                  <a:lnTo>
                    <a:pt x="31542" y="26009"/>
                  </a:lnTo>
                  <a:lnTo>
                    <a:pt x="38400" y="24236"/>
                  </a:lnTo>
                  <a:lnTo>
                    <a:pt x="45942" y="22463"/>
                  </a:lnTo>
                  <a:lnTo>
                    <a:pt x="49371" y="20689"/>
                  </a:lnTo>
                  <a:lnTo>
                    <a:pt x="52799" y="17733"/>
                  </a:lnTo>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30"/>
            <p:cNvSpPr/>
            <p:nvPr/>
          </p:nvSpPr>
          <p:spPr>
            <a:xfrm>
              <a:off x="4480" y="1573"/>
              <a:ext cx="175" cy="203"/>
            </a:xfrm>
            <a:custGeom>
              <a:rect b="b" l="l" r="r" t="t"/>
              <a:pathLst>
                <a:path extrusionOk="0" h="120000" w="120000">
                  <a:moveTo>
                    <a:pt x="52799" y="17733"/>
                  </a:moveTo>
                  <a:lnTo>
                    <a:pt x="49371" y="17733"/>
                  </a:lnTo>
                  <a:lnTo>
                    <a:pt x="48000" y="17142"/>
                  </a:lnTo>
                  <a:lnTo>
                    <a:pt x="45942" y="15960"/>
                  </a:lnTo>
                  <a:lnTo>
                    <a:pt x="44571" y="15369"/>
                  </a:lnTo>
                  <a:lnTo>
                    <a:pt x="44571" y="14187"/>
                  </a:lnTo>
                  <a:lnTo>
                    <a:pt x="43200" y="13596"/>
                  </a:lnTo>
                  <a:lnTo>
                    <a:pt x="43200" y="12413"/>
                  </a:lnTo>
                  <a:lnTo>
                    <a:pt x="43200" y="10640"/>
                  </a:lnTo>
                  <a:lnTo>
                    <a:pt x="41142" y="10049"/>
                  </a:lnTo>
                  <a:lnTo>
                    <a:pt x="43200" y="8275"/>
                  </a:lnTo>
                  <a:lnTo>
                    <a:pt x="43200" y="6502"/>
                  </a:lnTo>
                  <a:lnTo>
                    <a:pt x="44571" y="5320"/>
                  </a:lnTo>
                  <a:lnTo>
                    <a:pt x="44571" y="4729"/>
                  </a:lnTo>
                  <a:lnTo>
                    <a:pt x="45942" y="3546"/>
                  </a:lnTo>
                  <a:lnTo>
                    <a:pt x="48000" y="2955"/>
                  </a:lnTo>
                  <a:lnTo>
                    <a:pt x="50742" y="1773"/>
                  </a:lnTo>
                  <a:lnTo>
                    <a:pt x="52799" y="1182"/>
                  </a:lnTo>
                  <a:lnTo>
                    <a:pt x="54171" y="1182"/>
                  </a:lnTo>
                  <a:lnTo>
                    <a:pt x="57599" y="0"/>
                  </a:lnTo>
                  <a:lnTo>
                    <a:pt x="58971" y="0"/>
                  </a:lnTo>
                  <a:lnTo>
                    <a:pt x="61714" y="0"/>
                  </a:lnTo>
                  <a:lnTo>
                    <a:pt x="63771" y="1182"/>
                  </a:lnTo>
                  <a:lnTo>
                    <a:pt x="66514" y="1182"/>
                  </a:lnTo>
                  <a:lnTo>
                    <a:pt x="68571" y="1773"/>
                  </a:lnTo>
                  <a:lnTo>
                    <a:pt x="69942" y="2955"/>
                  </a:lnTo>
                  <a:lnTo>
                    <a:pt x="71314" y="3546"/>
                  </a:lnTo>
                  <a:lnTo>
                    <a:pt x="73371" y="4729"/>
                  </a:lnTo>
                  <a:lnTo>
                    <a:pt x="74742" y="5320"/>
                  </a:lnTo>
                  <a:lnTo>
                    <a:pt x="74742" y="6502"/>
                  </a:lnTo>
                  <a:lnTo>
                    <a:pt x="76114" y="8275"/>
                  </a:lnTo>
                  <a:lnTo>
                    <a:pt x="76114" y="8866"/>
                  </a:lnTo>
                  <a:lnTo>
                    <a:pt x="76114" y="10640"/>
                  </a:lnTo>
                  <a:lnTo>
                    <a:pt x="74742" y="12413"/>
                  </a:lnTo>
                  <a:lnTo>
                    <a:pt x="74742" y="13596"/>
                  </a:lnTo>
                  <a:lnTo>
                    <a:pt x="74742" y="14187"/>
                  </a:lnTo>
                  <a:lnTo>
                    <a:pt x="73371" y="15369"/>
                  </a:lnTo>
                  <a:lnTo>
                    <a:pt x="71314" y="15960"/>
                  </a:lnTo>
                  <a:lnTo>
                    <a:pt x="69942" y="17142"/>
                  </a:lnTo>
                  <a:lnTo>
                    <a:pt x="68571" y="17733"/>
                  </a:lnTo>
                  <a:lnTo>
                    <a:pt x="66514" y="17733"/>
                  </a:lnTo>
                  <a:lnTo>
                    <a:pt x="69942" y="20689"/>
                  </a:lnTo>
                  <a:lnTo>
                    <a:pt x="73371" y="22463"/>
                  </a:lnTo>
                  <a:lnTo>
                    <a:pt x="80914" y="24236"/>
                  </a:lnTo>
                  <a:lnTo>
                    <a:pt x="87771" y="26009"/>
                  </a:lnTo>
                  <a:lnTo>
                    <a:pt x="90514" y="28965"/>
                  </a:lnTo>
                  <a:lnTo>
                    <a:pt x="93942" y="34285"/>
                  </a:lnTo>
                  <a:lnTo>
                    <a:pt x="97371" y="38423"/>
                  </a:lnTo>
                  <a:lnTo>
                    <a:pt x="100114" y="43743"/>
                  </a:lnTo>
                  <a:lnTo>
                    <a:pt x="101485" y="46699"/>
                  </a:lnTo>
                  <a:lnTo>
                    <a:pt x="106285" y="51428"/>
                  </a:lnTo>
                  <a:lnTo>
                    <a:pt x="111085" y="55566"/>
                  </a:lnTo>
                  <a:lnTo>
                    <a:pt x="117942" y="58522"/>
                  </a:lnTo>
                  <a:lnTo>
                    <a:pt x="119314" y="60295"/>
                  </a:lnTo>
                  <a:lnTo>
                    <a:pt x="119314" y="60886"/>
                  </a:lnTo>
                  <a:lnTo>
                    <a:pt x="119314" y="62660"/>
                  </a:lnTo>
                  <a:lnTo>
                    <a:pt x="119314" y="64433"/>
                  </a:lnTo>
                  <a:lnTo>
                    <a:pt x="119314" y="65615"/>
                  </a:lnTo>
                  <a:lnTo>
                    <a:pt x="117942" y="67389"/>
                  </a:lnTo>
                  <a:lnTo>
                    <a:pt x="117942" y="67980"/>
                  </a:lnTo>
                  <a:lnTo>
                    <a:pt x="115885" y="69162"/>
                  </a:lnTo>
                  <a:lnTo>
                    <a:pt x="114514" y="69753"/>
                  </a:lnTo>
                  <a:lnTo>
                    <a:pt x="113142" y="70935"/>
                  </a:lnTo>
                  <a:lnTo>
                    <a:pt x="111085" y="70935"/>
                  </a:lnTo>
                  <a:lnTo>
                    <a:pt x="109714" y="70935"/>
                  </a:lnTo>
                  <a:lnTo>
                    <a:pt x="108342" y="69753"/>
                  </a:lnTo>
                  <a:lnTo>
                    <a:pt x="106285" y="69162"/>
                  </a:lnTo>
                  <a:lnTo>
                    <a:pt x="104914" y="67389"/>
                  </a:lnTo>
                  <a:lnTo>
                    <a:pt x="103542" y="66206"/>
                  </a:lnTo>
                  <a:lnTo>
                    <a:pt x="103542" y="64433"/>
                  </a:lnTo>
                  <a:lnTo>
                    <a:pt x="101485" y="63842"/>
                  </a:lnTo>
                  <a:lnTo>
                    <a:pt x="101485" y="62068"/>
                  </a:lnTo>
                  <a:lnTo>
                    <a:pt x="101485" y="60295"/>
                  </a:lnTo>
                  <a:lnTo>
                    <a:pt x="101485" y="58522"/>
                  </a:lnTo>
                  <a:lnTo>
                    <a:pt x="101485" y="56748"/>
                  </a:lnTo>
                  <a:lnTo>
                    <a:pt x="101485" y="55566"/>
                  </a:lnTo>
                  <a:lnTo>
                    <a:pt x="93942" y="49655"/>
                  </a:lnTo>
                  <a:lnTo>
                    <a:pt x="89142" y="44926"/>
                  </a:lnTo>
                  <a:lnTo>
                    <a:pt x="84342" y="41970"/>
                  </a:lnTo>
                  <a:lnTo>
                    <a:pt x="79542" y="53793"/>
                  </a:lnTo>
                  <a:lnTo>
                    <a:pt x="76114" y="62660"/>
                  </a:lnTo>
                  <a:lnTo>
                    <a:pt x="80914" y="75665"/>
                  </a:lnTo>
                  <a:lnTo>
                    <a:pt x="84342" y="83349"/>
                  </a:lnTo>
                  <a:lnTo>
                    <a:pt x="89142" y="98128"/>
                  </a:lnTo>
                  <a:lnTo>
                    <a:pt x="92571" y="109359"/>
                  </a:lnTo>
                  <a:lnTo>
                    <a:pt x="93942" y="110541"/>
                  </a:lnTo>
                  <a:lnTo>
                    <a:pt x="95314" y="110541"/>
                  </a:lnTo>
                  <a:lnTo>
                    <a:pt x="100114" y="110541"/>
                  </a:lnTo>
                  <a:lnTo>
                    <a:pt x="103542" y="111133"/>
                  </a:lnTo>
                  <a:lnTo>
                    <a:pt x="106285" y="112315"/>
                  </a:lnTo>
                  <a:lnTo>
                    <a:pt x="108342" y="112906"/>
                  </a:lnTo>
                  <a:lnTo>
                    <a:pt x="111085" y="114679"/>
                  </a:lnTo>
                  <a:lnTo>
                    <a:pt x="113142" y="115862"/>
                  </a:lnTo>
                  <a:lnTo>
                    <a:pt x="113142" y="117635"/>
                  </a:lnTo>
                  <a:lnTo>
                    <a:pt x="114514" y="118226"/>
                  </a:lnTo>
                  <a:lnTo>
                    <a:pt x="74742" y="118226"/>
                  </a:lnTo>
                  <a:lnTo>
                    <a:pt x="65142" y="98128"/>
                  </a:lnTo>
                  <a:lnTo>
                    <a:pt x="60342" y="88078"/>
                  </a:lnTo>
                  <a:lnTo>
                    <a:pt x="55542" y="98128"/>
                  </a:lnTo>
                  <a:lnTo>
                    <a:pt x="44571" y="119408"/>
                  </a:lnTo>
                  <a:lnTo>
                    <a:pt x="4800" y="119408"/>
                  </a:lnTo>
                  <a:lnTo>
                    <a:pt x="6171" y="117635"/>
                  </a:lnTo>
                  <a:lnTo>
                    <a:pt x="6171" y="115862"/>
                  </a:lnTo>
                  <a:lnTo>
                    <a:pt x="8228" y="114679"/>
                  </a:lnTo>
                  <a:lnTo>
                    <a:pt x="10971" y="112906"/>
                  </a:lnTo>
                  <a:lnTo>
                    <a:pt x="14399" y="112315"/>
                  </a:lnTo>
                  <a:lnTo>
                    <a:pt x="17828" y="111133"/>
                  </a:lnTo>
                  <a:lnTo>
                    <a:pt x="20571" y="110541"/>
                  </a:lnTo>
                  <a:lnTo>
                    <a:pt x="25371" y="110541"/>
                  </a:lnTo>
                  <a:lnTo>
                    <a:pt x="26742" y="108768"/>
                  </a:lnTo>
                  <a:lnTo>
                    <a:pt x="31542" y="98128"/>
                  </a:lnTo>
                  <a:lnTo>
                    <a:pt x="36342" y="83349"/>
                  </a:lnTo>
                  <a:lnTo>
                    <a:pt x="38400" y="75665"/>
                  </a:lnTo>
                  <a:lnTo>
                    <a:pt x="43200" y="62660"/>
                  </a:lnTo>
                  <a:lnTo>
                    <a:pt x="39771" y="53793"/>
                  </a:lnTo>
                  <a:lnTo>
                    <a:pt x="34971" y="41970"/>
                  </a:lnTo>
                  <a:lnTo>
                    <a:pt x="33600" y="41970"/>
                  </a:lnTo>
                  <a:lnTo>
                    <a:pt x="31542" y="43743"/>
                  </a:lnTo>
                  <a:lnTo>
                    <a:pt x="26742" y="47290"/>
                  </a:lnTo>
                  <a:lnTo>
                    <a:pt x="24000" y="51428"/>
                  </a:lnTo>
                  <a:lnTo>
                    <a:pt x="17828" y="55566"/>
                  </a:lnTo>
                  <a:lnTo>
                    <a:pt x="17828" y="57339"/>
                  </a:lnTo>
                  <a:lnTo>
                    <a:pt x="17828" y="58522"/>
                  </a:lnTo>
                  <a:lnTo>
                    <a:pt x="17828" y="60295"/>
                  </a:lnTo>
                  <a:lnTo>
                    <a:pt x="17828" y="62068"/>
                  </a:lnTo>
                  <a:lnTo>
                    <a:pt x="15771" y="64433"/>
                  </a:lnTo>
                  <a:lnTo>
                    <a:pt x="14399" y="67389"/>
                  </a:lnTo>
                  <a:lnTo>
                    <a:pt x="14399" y="67980"/>
                  </a:lnTo>
                  <a:lnTo>
                    <a:pt x="13028" y="69162"/>
                  </a:lnTo>
                  <a:lnTo>
                    <a:pt x="10971" y="69753"/>
                  </a:lnTo>
                  <a:lnTo>
                    <a:pt x="9600" y="69753"/>
                  </a:lnTo>
                  <a:lnTo>
                    <a:pt x="8228" y="70935"/>
                  </a:lnTo>
                  <a:lnTo>
                    <a:pt x="6171" y="70935"/>
                  </a:lnTo>
                  <a:lnTo>
                    <a:pt x="4800" y="69753"/>
                  </a:lnTo>
                  <a:lnTo>
                    <a:pt x="3428" y="69162"/>
                  </a:lnTo>
                  <a:lnTo>
                    <a:pt x="1371" y="67980"/>
                  </a:lnTo>
                  <a:lnTo>
                    <a:pt x="1371" y="67389"/>
                  </a:lnTo>
                  <a:lnTo>
                    <a:pt x="0" y="66206"/>
                  </a:lnTo>
                  <a:lnTo>
                    <a:pt x="0" y="64433"/>
                  </a:lnTo>
                  <a:lnTo>
                    <a:pt x="0" y="62660"/>
                  </a:lnTo>
                  <a:lnTo>
                    <a:pt x="0" y="60886"/>
                  </a:lnTo>
                  <a:lnTo>
                    <a:pt x="0" y="59113"/>
                  </a:lnTo>
                  <a:lnTo>
                    <a:pt x="1371" y="58522"/>
                  </a:lnTo>
                  <a:lnTo>
                    <a:pt x="4800" y="57339"/>
                  </a:lnTo>
                  <a:lnTo>
                    <a:pt x="8228" y="55566"/>
                  </a:lnTo>
                  <a:lnTo>
                    <a:pt x="10971" y="52019"/>
                  </a:lnTo>
                  <a:lnTo>
                    <a:pt x="17828" y="46699"/>
                  </a:lnTo>
                  <a:lnTo>
                    <a:pt x="19200" y="43743"/>
                  </a:lnTo>
                  <a:lnTo>
                    <a:pt x="21942" y="38423"/>
                  </a:lnTo>
                  <a:lnTo>
                    <a:pt x="24000" y="34285"/>
                  </a:lnTo>
                  <a:lnTo>
                    <a:pt x="28799" y="28965"/>
                  </a:lnTo>
                  <a:lnTo>
                    <a:pt x="31542" y="26009"/>
                  </a:lnTo>
                  <a:lnTo>
                    <a:pt x="38400" y="24236"/>
                  </a:lnTo>
                  <a:lnTo>
                    <a:pt x="45942" y="22463"/>
                  </a:lnTo>
                  <a:lnTo>
                    <a:pt x="49371" y="20689"/>
                  </a:lnTo>
                  <a:lnTo>
                    <a:pt x="52799" y="17733"/>
                  </a:lnTo>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40" name="Google Shape;240;p30"/>
          <p:cNvGrpSpPr/>
          <p:nvPr/>
        </p:nvGrpSpPr>
        <p:grpSpPr>
          <a:xfrm>
            <a:off x="5018088" y="3352800"/>
            <a:ext cx="2805112" cy="1917700"/>
            <a:chOff x="3161" y="2112"/>
            <a:chExt cx="1767" cy="1208"/>
          </a:xfrm>
        </p:grpSpPr>
        <p:sp>
          <p:nvSpPr>
            <p:cNvPr id="241" name="Google Shape;241;p30"/>
            <p:cNvSpPr/>
            <p:nvPr/>
          </p:nvSpPr>
          <p:spPr>
            <a:xfrm>
              <a:off x="3161" y="3034"/>
              <a:ext cx="1767" cy="28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2400">
                  <a:solidFill>
                    <a:schemeClr val="dk1"/>
                  </a:solidFill>
                  <a:latin typeface="Quattrocento"/>
                  <a:ea typeface="Quattrocento"/>
                  <a:cs typeface="Quattrocento"/>
                  <a:sym typeface="Quattrocento"/>
                </a:rPr>
                <a:t>Sea of Ineligibility</a:t>
              </a:r>
              <a:endParaRPr/>
            </a:p>
          </p:txBody>
        </p:sp>
        <p:grpSp>
          <p:nvGrpSpPr>
            <p:cNvPr id="242" name="Google Shape;242;p30"/>
            <p:cNvGrpSpPr/>
            <p:nvPr/>
          </p:nvGrpSpPr>
          <p:grpSpPr>
            <a:xfrm>
              <a:off x="3335" y="2112"/>
              <a:ext cx="1202" cy="762"/>
              <a:chOff x="3335" y="2112"/>
              <a:chExt cx="1202" cy="762"/>
            </a:xfrm>
          </p:grpSpPr>
          <p:sp>
            <p:nvSpPr>
              <p:cNvPr id="243" name="Google Shape;243;p30"/>
              <p:cNvSpPr/>
              <p:nvPr/>
            </p:nvSpPr>
            <p:spPr>
              <a:xfrm>
                <a:off x="4003" y="2724"/>
                <a:ext cx="534" cy="135"/>
              </a:xfrm>
              <a:custGeom>
                <a:rect b="b" l="l" r="r" t="t"/>
                <a:pathLst>
                  <a:path extrusionOk="0" h="120000" w="120000">
                    <a:moveTo>
                      <a:pt x="0" y="12444"/>
                    </a:moveTo>
                    <a:lnTo>
                      <a:pt x="0" y="48000"/>
                    </a:lnTo>
                    <a:lnTo>
                      <a:pt x="5842" y="83555"/>
                    </a:lnTo>
                    <a:lnTo>
                      <a:pt x="11910" y="95111"/>
                    </a:lnTo>
                    <a:lnTo>
                      <a:pt x="17977" y="106666"/>
                    </a:lnTo>
                    <a:lnTo>
                      <a:pt x="26966" y="119111"/>
                    </a:lnTo>
                    <a:lnTo>
                      <a:pt x="35955" y="119111"/>
                    </a:lnTo>
                    <a:lnTo>
                      <a:pt x="44943" y="119111"/>
                    </a:lnTo>
                    <a:lnTo>
                      <a:pt x="47865" y="95111"/>
                    </a:lnTo>
                    <a:lnTo>
                      <a:pt x="53932" y="83555"/>
                    </a:lnTo>
                    <a:lnTo>
                      <a:pt x="56853" y="59555"/>
                    </a:lnTo>
                    <a:lnTo>
                      <a:pt x="59775" y="35555"/>
                    </a:lnTo>
                    <a:lnTo>
                      <a:pt x="59775" y="0"/>
                    </a:lnTo>
                    <a:lnTo>
                      <a:pt x="56853" y="24000"/>
                    </a:lnTo>
                    <a:lnTo>
                      <a:pt x="59775" y="48000"/>
                    </a:lnTo>
                    <a:lnTo>
                      <a:pt x="65842" y="71111"/>
                    </a:lnTo>
                    <a:lnTo>
                      <a:pt x="68764" y="95111"/>
                    </a:lnTo>
                    <a:lnTo>
                      <a:pt x="74831" y="106666"/>
                    </a:lnTo>
                    <a:lnTo>
                      <a:pt x="80898" y="106666"/>
                    </a:lnTo>
                    <a:lnTo>
                      <a:pt x="89887" y="119111"/>
                    </a:lnTo>
                    <a:lnTo>
                      <a:pt x="98876" y="119111"/>
                    </a:lnTo>
                    <a:lnTo>
                      <a:pt x="107865" y="106666"/>
                    </a:lnTo>
                    <a:lnTo>
                      <a:pt x="113707" y="71111"/>
                    </a:lnTo>
                    <a:lnTo>
                      <a:pt x="116853" y="35555"/>
                    </a:lnTo>
                    <a:lnTo>
                      <a:pt x="119775" y="0"/>
                    </a:lnTo>
                  </a:path>
                </a:pathLst>
              </a:custGeom>
              <a:noFill/>
              <a:ln cap="rnd"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30"/>
              <p:cNvSpPr/>
              <p:nvPr/>
            </p:nvSpPr>
            <p:spPr>
              <a:xfrm>
                <a:off x="3447" y="2739"/>
                <a:ext cx="534" cy="135"/>
              </a:xfrm>
              <a:custGeom>
                <a:rect b="b" l="l" r="r" t="t"/>
                <a:pathLst>
                  <a:path extrusionOk="0" h="120000" w="120000">
                    <a:moveTo>
                      <a:pt x="0" y="12444"/>
                    </a:moveTo>
                    <a:lnTo>
                      <a:pt x="0" y="48000"/>
                    </a:lnTo>
                    <a:lnTo>
                      <a:pt x="5842" y="83555"/>
                    </a:lnTo>
                    <a:lnTo>
                      <a:pt x="11910" y="95111"/>
                    </a:lnTo>
                    <a:lnTo>
                      <a:pt x="17977" y="106666"/>
                    </a:lnTo>
                    <a:lnTo>
                      <a:pt x="26966" y="119111"/>
                    </a:lnTo>
                    <a:lnTo>
                      <a:pt x="35955" y="119111"/>
                    </a:lnTo>
                    <a:lnTo>
                      <a:pt x="44943" y="119111"/>
                    </a:lnTo>
                    <a:lnTo>
                      <a:pt x="47865" y="95111"/>
                    </a:lnTo>
                    <a:lnTo>
                      <a:pt x="53932" y="83555"/>
                    </a:lnTo>
                    <a:lnTo>
                      <a:pt x="56853" y="59555"/>
                    </a:lnTo>
                    <a:lnTo>
                      <a:pt x="59775" y="35555"/>
                    </a:lnTo>
                    <a:lnTo>
                      <a:pt x="59775" y="0"/>
                    </a:lnTo>
                    <a:lnTo>
                      <a:pt x="56853" y="24000"/>
                    </a:lnTo>
                    <a:lnTo>
                      <a:pt x="59775" y="48000"/>
                    </a:lnTo>
                    <a:lnTo>
                      <a:pt x="65842" y="71111"/>
                    </a:lnTo>
                    <a:lnTo>
                      <a:pt x="68764" y="95111"/>
                    </a:lnTo>
                    <a:lnTo>
                      <a:pt x="74831" y="106666"/>
                    </a:lnTo>
                    <a:lnTo>
                      <a:pt x="80898" y="106666"/>
                    </a:lnTo>
                    <a:lnTo>
                      <a:pt x="89887" y="119111"/>
                    </a:lnTo>
                    <a:lnTo>
                      <a:pt x="98876" y="119111"/>
                    </a:lnTo>
                    <a:lnTo>
                      <a:pt x="107865" y="106666"/>
                    </a:lnTo>
                    <a:lnTo>
                      <a:pt x="113707" y="71111"/>
                    </a:lnTo>
                    <a:lnTo>
                      <a:pt x="116853" y="35555"/>
                    </a:lnTo>
                    <a:lnTo>
                      <a:pt x="119775" y="0"/>
                    </a:lnTo>
                  </a:path>
                </a:pathLst>
              </a:custGeom>
              <a:noFill/>
              <a:ln cap="rnd"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30"/>
              <p:cNvSpPr/>
              <p:nvPr/>
            </p:nvSpPr>
            <p:spPr>
              <a:xfrm>
                <a:off x="3573" y="2196"/>
                <a:ext cx="216" cy="215"/>
              </a:xfrm>
              <a:custGeom>
                <a:rect b="b" l="l" r="r" t="t"/>
                <a:pathLst>
                  <a:path extrusionOk="0" h="120000" w="120000">
                    <a:moveTo>
                      <a:pt x="13888" y="22325"/>
                    </a:moveTo>
                    <a:lnTo>
                      <a:pt x="12222" y="24000"/>
                    </a:lnTo>
                    <a:lnTo>
                      <a:pt x="11111" y="24000"/>
                    </a:lnTo>
                    <a:lnTo>
                      <a:pt x="9444" y="24558"/>
                    </a:lnTo>
                    <a:lnTo>
                      <a:pt x="7777" y="25116"/>
                    </a:lnTo>
                    <a:lnTo>
                      <a:pt x="6111" y="25674"/>
                    </a:lnTo>
                    <a:lnTo>
                      <a:pt x="5555" y="25116"/>
                    </a:lnTo>
                    <a:lnTo>
                      <a:pt x="3888" y="24558"/>
                    </a:lnTo>
                    <a:lnTo>
                      <a:pt x="2777" y="23441"/>
                    </a:lnTo>
                    <a:lnTo>
                      <a:pt x="1111" y="21767"/>
                    </a:lnTo>
                    <a:lnTo>
                      <a:pt x="0" y="20651"/>
                    </a:lnTo>
                    <a:lnTo>
                      <a:pt x="0" y="19534"/>
                    </a:lnTo>
                    <a:lnTo>
                      <a:pt x="555" y="17860"/>
                    </a:lnTo>
                    <a:lnTo>
                      <a:pt x="1111" y="16186"/>
                    </a:lnTo>
                    <a:lnTo>
                      <a:pt x="1666" y="14511"/>
                    </a:lnTo>
                    <a:lnTo>
                      <a:pt x="1666" y="13395"/>
                    </a:lnTo>
                    <a:lnTo>
                      <a:pt x="3333" y="10604"/>
                    </a:lnTo>
                    <a:lnTo>
                      <a:pt x="4444" y="9488"/>
                    </a:lnTo>
                    <a:lnTo>
                      <a:pt x="4444" y="8372"/>
                    </a:lnTo>
                    <a:lnTo>
                      <a:pt x="7222" y="5581"/>
                    </a:lnTo>
                    <a:lnTo>
                      <a:pt x="7777" y="5023"/>
                    </a:lnTo>
                    <a:lnTo>
                      <a:pt x="10555" y="3348"/>
                    </a:lnTo>
                    <a:lnTo>
                      <a:pt x="11666" y="2232"/>
                    </a:lnTo>
                    <a:lnTo>
                      <a:pt x="12777" y="2232"/>
                    </a:lnTo>
                    <a:lnTo>
                      <a:pt x="15555" y="558"/>
                    </a:lnTo>
                    <a:lnTo>
                      <a:pt x="17222" y="0"/>
                    </a:lnTo>
                    <a:lnTo>
                      <a:pt x="17777" y="558"/>
                    </a:lnTo>
                    <a:lnTo>
                      <a:pt x="18888" y="558"/>
                    </a:lnTo>
                    <a:lnTo>
                      <a:pt x="20555" y="0"/>
                    </a:lnTo>
                    <a:lnTo>
                      <a:pt x="21666" y="1116"/>
                    </a:lnTo>
                    <a:lnTo>
                      <a:pt x="22222" y="1674"/>
                    </a:lnTo>
                    <a:lnTo>
                      <a:pt x="23333" y="2790"/>
                    </a:lnTo>
                    <a:lnTo>
                      <a:pt x="24444" y="3906"/>
                    </a:lnTo>
                    <a:lnTo>
                      <a:pt x="25555" y="5023"/>
                    </a:lnTo>
                    <a:lnTo>
                      <a:pt x="25000" y="6697"/>
                    </a:lnTo>
                    <a:lnTo>
                      <a:pt x="25000" y="7813"/>
                    </a:lnTo>
                    <a:lnTo>
                      <a:pt x="24444" y="9488"/>
                    </a:lnTo>
                    <a:lnTo>
                      <a:pt x="25000" y="10046"/>
                    </a:lnTo>
                    <a:lnTo>
                      <a:pt x="24444" y="11720"/>
                    </a:lnTo>
                    <a:lnTo>
                      <a:pt x="23333" y="12837"/>
                    </a:lnTo>
                    <a:lnTo>
                      <a:pt x="26111" y="13395"/>
                    </a:lnTo>
                    <a:lnTo>
                      <a:pt x="29444" y="12279"/>
                    </a:lnTo>
                    <a:lnTo>
                      <a:pt x="36666" y="8372"/>
                    </a:lnTo>
                    <a:lnTo>
                      <a:pt x="42222" y="5023"/>
                    </a:lnTo>
                    <a:lnTo>
                      <a:pt x="45555" y="5023"/>
                    </a:lnTo>
                    <a:lnTo>
                      <a:pt x="51666" y="6697"/>
                    </a:lnTo>
                    <a:lnTo>
                      <a:pt x="56111" y="7813"/>
                    </a:lnTo>
                    <a:lnTo>
                      <a:pt x="60555" y="10046"/>
                    </a:lnTo>
                    <a:lnTo>
                      <a:pt x="64444" y="9488"/>
                    </a:lnTo>
                    <a:lnTo>
                      <a:pt x="70555" y="10046"/>
                    </a:lnTo>
                    <a:lnTo>
                      <a:pt x="76111" y="10046"/>
                    </a:lnTo>
                    <a:lnTo>
                      <a:pt x="81666" y="8930"/>
                    </a:lnTo>
                    <a:lnTo>
                      <a:pt x="82222" y="8372"/>
                    </a:lnTo>
                    <a:lnTo>
                      <a:pt x="83333" y="9488"/>
                    </a:lnTo>
                    <a:lnTo>
                      <a:pt x="85000" y="7813"/>
                    </a:lnTo>
                    <a:lnTo>
                      <a:pt x="86666" y="9488"/>
                    </a:lnTo>
                    <a:lnTo>
                      <a:pt x="87777" y="10604"/>
                    </a:lnTo>
                    <a:lnTo>
                      <a:pt x="86666" y="12837"/>
                    </a:lnTo>
                    <a:lnTo>
                      <a:pt x="87777" y="13953"/>
                    </a:lnTo>
                    <a:lnTo>
                      <a:pt x="87777" y="15069"/>
                    </a:lnTo>
                    <a:lnTo>
                      <a:pt x="87222" y="16744"/>
                    </a:lnTo>
                    <a:lnTo>
                      <a:pt x="87777" y="17302"/>
                    </a:lnTo>
                    <a:lnTo>
                      <a:pt x="87777" y="18418"/>
                    </a:lnTo>
                    <a:lnTo>
                      <a:pt x="86111" y="20093"/>
                    </a:lnTo>
                    <a:lnTo>
                      <a:pt x="85555" y="20651"/>
                    </a:lnTo>
                    <a:lnTo>
                      <a:pt x="83888" y="21209"/>
                    </a:lnTo>
                    <a:lnTo>
                      <a:pt x="81111" y="22883"/>
                    </a:lnTo>
                    <a:lnTo>
                      <a:pt x="79444" y="22325"/>
                    </a:lnTo>
                    <a:lnTo>
                      <a:pt x="78888" y="21767"/>
                    </a:lnTo>
                    <a:lnTo>
                      <a:pt x="76666" y="21767"/>
                    </a:lnTo>
                    <a:lnTo>
                      <a:pt x="76111" y="21209"/>
                    </a:lnTo>
                    <a:lnTo>
                      <a:pt x="75000" y="20093"/>
                    </a:lnTo>
                    <a:lnTo>
                      <a:pt x="73888" y="18976"/>
                    </a:lnTo>
                    <a:lnTo>
                      <a:pt x="72777" y="17860"/>
                    </a:lnTo>
                    <a:lnTo>
                      <a:pt x="71111" y="16186"/>
                    </a:lnTo>
                    <a:lnTo>
                      <a:pt x="70555" y="15627"/>
                    </a:lnTo>
                    <a:lnTo>
                      <a:pt x="61666" y="16744"/>
                    </a:lnTo>
                    <a:lnTo>
                      <a:pt x="54444" y="17302"/>
                    </a:lnTo>
                    <a:lnTo>
                      <a:pt x="50555" y="17860"/>
                    </a:lnTo>
                    <a:lnTo>
                      <a:pt x="50000" y="18418"/>
                    </a:lnTo>
                    <a:lnTo>
                      <a:pt x="55555" y="28465"/>
                    </a:lnTo>
                    <a:lnTo>
                      <a:pt x="59444" y="36837"/>
                    </a:lnTo>
                    <a:lnTo>
                      <a:pt x="70000" y="42976"/>
                    </a:lnTo>
                    <a:lnTo>
                      <a:pt x="77222" y="45767"/>
                    </a:lnTo>
                    <a:lnTo>
                      <a:pt x="90000" y="53023"/>
                    </a:lnTo>
                    <a:lnTo>
                      <a:pt x="98888" y="58604"/>
                    </a:lnTo>
                    <a:lnTo>
                      <a:pt x="101111" y="58604"/>
                    </a:lnTo>
                    <a:lnTo>
                      <a:pt x="103333" y="56372"/>
                    </a:lnTo>
                    <a:lnTo>
                      <a:pt x="105000" y="54697"/>
                    </a:lnTo>
                    <a:lnTo>
                      <a:pt x="107777" y="53023"/>
                    </a:lnTo>
                    <a:lnTo>
                      <a:pt x="110000" y="51906"/>
                    </a:lnTo>
                    <a:lnTo>
                      <a:pt x="112777" y="50232"/>
                    </a:lnTo>
                    <a:lnTo>
                      <a:pt x="115555" y="49674"/>
                    </a:lnTo>
                    <a:lnTo>
                      <a:pt x="116111" y="50232"/>
                    </a:lnTo>
                    <a:lnTo>
                      <a:pt x="118888" y="49674"/>
                    </a:lnTo>
                    <a:lnTo>
                      <a:pt x="119444" y="50232"/>
                    </a:lnTo>
                    <a:lnTo>
                      <a:pt x="93888" y="75906"/>
                    </a:lnTo>
                    <a:lnTo>
                      <a:pt x="75000" y="68093"/>
                    </a:lnTo>
                    <a:lnTo>
                      <a:pt x="65555" y="64186"/>
                    </a:lnTo>
                    <a:lnTo>
                      <a:pt x="68888" y="74232"/>
                    </a:lnTo>
                    <a:lnTo>
                      <a:pt x="76666" y="94325"/>
                    </a:lnTo>
                    <a:lnTo>
                      <a:pt x="51666" y="119441"/>
                    </a:lnTo>
                    <a:lnTo>
                      <a:pt x="50555" y="118325"/>
                    </a:lnTo>
                    <a:lnTo>
                      <a:pt x="50555" y="116093"/>
                    </a:lnTo>
                    <a:lnTo>
                      <a:pt x="51111" y="114418"/>
                    </a:lnTo>
                    <a:lnTo>
                      <a:pt x="51111" y="112186"/>
                    </a:lnTo>
                    <a:lnTo>
                      <a:pt x="52222" y="109953"/>
                    </a:lnTo>
                    <a:lnTo>
                      <a:pt x="53888" y="107162"/>
                    </a:lnTo>
                    <a:lnTo>
                      <a:pt x="55000" y="104930"/>
                    </a:lnTo>
                    <a:lnTo>
                      <a:pt x="58333" y="101581"/>
                    </a:lnTo>
                    <a:lnTo>
                      <a:pt x="59444" y="98232"/>
                    </a:lnTo>
                    <a:lnTo>
                      <a:pt x="53888" y="89302"/>
                    </a:lnTo>
                    <a:lnTo>
                      <a:pt x="46666" y="76465"/>
                    </a:lnTo>
                    <a:lnTo>
                      <a:pt x="43888" y="69209"/>
                    </a:lnTo>
                    <a:lnTo>
                      <a:pt x="37777" y="58604"/>
                    </a:lnTo>
                    <a:lnTo>
                      <a:pt x="29444" y="54697"/>
                    </a:lnTo>
                    <a:lnTo>
                      <a:pt x="18888" y="49674"/>
                    </a:lnTo>
                    <a:lnTo>
                      <a:pt x="18888" y="51906"/>
                    </a:lnTo>
                    <a:lnTo>
                      <a:pt x="18333" y="56930"/>
                    </a:lnTo>
                    <a:lnTo>
                      <a:pt x="17777" y="63069"/>
                    </a:lnTo>
                    <a:lnTo>
                      <a:pt x="16666" y="69767"/>
                    </a:lnTo>
                    <a:lnTo>
                      <a:pt x="17777" y="70883"/>
                    </a:lnTo>
                    <a:lnTo>
                      <a:pt x="18888" y="72000"/>
                    </a:lnTo>
                    <a:lnTo>
                      <a:pt x="20000" y="73116"/>
                    </a:lnTo>
                    <a:lnTo>
                      <a:pt x="21111" y="74232"/>
                    </a:lnTo>
                    <a:lnTo>
                      <a:pt x="22777" y="75906"/>
                    </a:lnTo>
                    <a:lnTo>
                      <a:pt x="23333" y="78697"/>
                    </a:lnTo>
                    <a:lnTo>
                      <a:pt x="22777" y="80372"/>
                    </a:lnTo>
                    <a:lnTo>
                      <a:pt x="23333" y="80930"/>
                    </a:lnTo>
                    <a:lnTo>
                      <a:pt x="22777" y="82604"/>
                    </a:lnTo>
                    <a:lnTo>
                      <a:pt x="22222" y="83162"/>
                    </a:lnTo>
                    <a:lnTo>
                      <a:pt x="21666" y="84837"/>
                    </a:lnTo>
                    <a:lnTo>
                      <a:pt x="20555" y="85953"/>
                    </a:lnTo>
                    <a:lnTo>
                      <a:pt x="19444" y="87069"/>
                    </a:lnTo>
                    <a:lnTo>
                      <a:pt x="18333" y="87069"/>
                    </a:lnTo>
                    <a:lnTo>
                      <a:pt x="16666" y="87627"/>
                    </a:lnTo>
                    <a:lnTo>
                      <a:pt x="16111" y="87069"/>
                    </a:lnTo>
                    <a:lnTo>
                      <a:pt x="14444" y="87627"/>
                    </a:lnTo>
                    <a:lnTo>
                      <a:pt x="13888" y="87069"/>
                    </a:lnTo>
                    <a:lnTo>
                      <a:pt x="11666" y="87069"/>
                    </a:lnTo>
                    <a:lnTo>
                      <a:pt x="10555" y="85953"/>
                    </a:lnTo>
                    <a:lnTo>
                      <a:pt x="8888" y="84279"/>
                    </a:lnTo>
                    <a:lnTo>
                      <a:pt x="8888" y="82046"/>
                    </a:lnTo>
                    <a:lnTo>
                      <a:pt x="10000" y="80930"/>
                    </a:lnTo>
                    <a:lnTo>
                      <a:pt x="10000" y="78697"/>
                    </a:lnTo>
                    <a:lnTo>
                      <a:pt x="10555" y="75906"/>
                    </a:lnTo>
                    <a:lnTo>
                      <a:pt x="11111" y="70883"/>
                    </a:lnTo>
                    <a:lnTo>
                      <a:pt x="11111" y="63069"/>
                    </a:lnTo>
                    <a:lnTo>
                      <a:pt x="10555" y="60279"/>
                    </a:lnTo>
                    <a:lnTo>
                      <a:pt x="8888" y="55255"/>
                    </a:lnTo>
                    <a:lnTo>
                      <a:pt x="7777" y="50790"/>
                    </a:lnTo>
                    <a:lnTo>
                      <a:pt x="6111" y="44651"/>
                    </a:lnTo>
                    <a:lnTo>
                      <a:pt x="6111" y="41302"/>
                    </a:lnTo>
                    <a:lnTo>
                      <a:pt x="10000" y="35162"/>
                    </a:lnTo>
                    <a:lnTo>
                      <a:pt x="13333" y="28465"/>
                    </a:lnTo>
                    <a:lnTo>
                      <a:pt x="13888" y="25674"/>
                    </a:lnTo>
                    <a:lnTo>
                      <a:pt x="13888" y="22325"/>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30"/>
              <p:cNvSpPr/>
              <p:nvPr/>
            </p:nvSpPr>
            <p:spPr>
              <a:xfrm>
                <a:off x="3982" y="2337"/>
                <a:ext cx="207" cy="221"/>
              </a:xfrm>
              <a:custGeom>
                <a:rect b="b" l="l" r="r" t="t"/>
                <a:pathLst>
                  <a:path extrusionOk="0" h="120000" w="120000">
                    <a:moveTo>
                      <a:pt x="93333" y="13574"/>
                    </a:moveTo>
                    <a:lnTo>
                      <a:pt x="92173" y="12488"/>
                    </a:lnTo>
                    <a:lnTo>
                      <a:pt x="91014" y="11402"/>
                    </a:lnTo>
                    <a:lnTo>
                      <a:pt x="90434" y="9230"/>
                    </a:lnTo>
                    <a:lnTo>
                      <a:pt x="89855" y="8144"/>
                    </a:lnTo>
                    <a:lnTo>
                      <a:pt x="89275" y="6515"/>
                    </a:lnTo>
                    <a:lnTo>
                      <a:pt x="89855" y="5972"/>
                    </a:lnTo>
                    <a:lnTo>
                      <a:pt x="89275" y="4343"/>
                    </a:lnTo>
                    <a:lnTo>
                      <a:pt x="90434" y="3257"/>
                    </a:lnTo>
                    <a:lnTo>
                      <a:pt x="90434" y="2714"/>
                    </a:lnTo>
                    <a:lnTo>
                      <a:pt x="91594" y="1628"/>
                    </a:lnTo>
                    <a:lnTo>
                      <a:pt x="92753" y="0"/>
                    </a:lnTo>
                    <a:lnTo>
                      <a:pt x="94492" y="0"/>
                    </a:lnTo>
                    <a:lnTo>
                      <a:pt x="96231" y="542"/>
                    </a:lnTo>
                    <a:lnTo>
                      <a:pt x="97971" y="0"/>
                    </a:lnTo>
                    <a:lnTo>
                      <a:pt x="99130" y="542"/>
                    </a:lnTo>
                    <a:lnTo>
                      <a:pt x="101449" y="542"/>
                    </a:lnTo>
                    <a:lnTo>
                      <a:pt x="103768" y="1628"/>
                    </a:lnTo>
                    <a:lnTo>
                      <a:pt x="104927" y="2714"/>
                    </a:lnTo>
                    <a:lnTo>
                      <a:pt x="106666" y="2171"/>
                    </a:lnTo>
                    <a:lnTo>
                      <a:pt x="109565" y="4343"/>
                    </a:lnTo>
                    <a:lnTo>
                      <a:pt x="110144" y="4886"/>
                    </a:lnTo>
                    <a:lnTo>
                      <a:pt x="111884" y="7601"/>
                    </a:lnTo>
                    <a:lnTo>
                      <a:pt x="113623" y="8144"/>
                    </a:lnTo>
                    <a:lnTo>
                      <a:pt x="114782" y="9773"/>
                    </a:lnTo>
                    <a:lnTo>
                      <a:pt x="115942" y="11945"/>
                    </a:lnTo>
                    <a:lnTo>
                      <a:pt x="117101" y="13031"/>
                    </a:lnTo>
                    <a:lnTo>
                      <a:pt x="116521" y="14117"/>
                    </a:lnTo>
                    <a:lnTo>
                      <a:pt x="117101" y="15746"/>
                    </a:lnTo>
                    <a:lnTo>
                      <a:pt x="117681" y="16832"/>
                    </a:lnTo>
                    <a:lnTo>
                      <a:pt x="116521" y="18461"/>
                    </a:lnTo>
                    <a:lnTo>
                      <a:pt x="115362" y="20090"/>
                    </a:lnTo>
                    <a:lnTo>
                      <a:pt x="114202" y="21176"/>
                    </a:lnTo>
                    <a:lnTo>
                      <a:pt x="113623" y="22262"/>
                    </a:lnTo>
                    <a:lnTo>
                      <a:pt x="111884" y="22262"/>
                    </a:lnTo>
                    <a:lnTo>
                      <a:pt x="110144" y="21719"/>
                    </a:lnTo>
                    <a:lnTo>
                      <a:pt x="108405" y="21719"/>
                    </a:lnTo>
                    <a:lnTo>
                      <a:pt x="107826" y="22805"/>
                    </a:lnTo>
                    <a:lnTo>
                      <a:pt x="106666" y="22262"/>
                    </a:lnTo>
                    <a:lnTo>
                      <a:pt x="105507" y="21719"/>
                    </a:lnTo>
                    <a:lnTo>
                      <a:pt x="104927" y="24434"/>
                    </a:lnTo>
                    <a:lnTo>
                      <a:pt x="106086" y="27149"/>
                    </a:lnTo>
                    <a:lnTo>
                      <a:pt x="111884" y="33122"/>
                    </a:lnTo>
                    <a:lnTo>
                      <a:pt x="115942" y="38009"/>
                    </a:lnTo>
                    <a:lnTo>
                      <a:pt x="116521" y="41809"/>
                    </a:lnTo>
                    <a:lnTo>
                      <a:pt x="115362" y="47239"/>
                    </a:lnTo>
                    <a:lnTo>
                      <a:pt x="115362" y="52126"/>
                    </a:lnTo>
                    <a:lnTo>
                      <a:pt x="114202" y="57013"/>
                    </a:lnTo>
                    <a:lnTo>
                      <a:pt x="114782" y="60814"/>
                    </a:lnTo>
                    <a:lnTo>
                      <a:pt x="115362" y="66787"/>
                    </a:lnTo>
                    <a:lnTo>
                      <a:pt x="116521" y="71674"/>
                    </a:lnTo>
                    <a:lnTo>
                      <a:pt x="118260" y="76561"/>
                    </a:lnTo>
                    <a:lnTo>
                      <a:pt x="119420" y="77104"/>
                    </a:lnTo>
                    <a:lnTo>
                      <a:pt x="118260" y="78733"/>
                    </a:lnTo>
                    <a:lnTo>
                      <a:pt x="119420" y="80361"/>
                    </a:lnTo>
                    <a:lnTo>
                      <a:pt x="118260" y="81447"/>
                    </a:lnTo>
                    <a:lnTo>
                      <a:pt x="117101" y="82533"/>
                    </a:lnTo>
                    <a:lnTo>
                      <a:pt x="115362" y="82533"/>
                    </a:lnTo>
                    <a:lnTo>
                      <a:pt x="114202" y="84162"/>
                    </a:lnTo>
                    <a:lnTo>
                      <a:pt x="113043" y="83619"/>
                    </a:lnTo>
                    <a:lnTo>
                      <a:pt x="111304" y="83619"/>
                    </a:lnTo>
                    <a:lnTo>
                      <a:pt x="110724" y="84162"/>
                    </a:lnTo>
                    <a:lnTo>
                      <a:pt x="108985" y="84162"/>
                    </a:lnTo>
                    <a:lnTo>
                      <a:pt x="107826" y="83076"/>
                    </a:lnTo>
                    <a:lnTo>
                      <a:pt x="106666" y="82533"/>
                    </a:lnTo>
                    <a:lnTo>
                      <a:pt x="106086" y="80904"/>
                    </a:lnTo>
                    <a:lnTo>
                      <a:pt x="104347" y="78733"/>
                    </a:lnTo>
                    <a:lnTo>
                      <a:pt x="103768" y="77104"/>
                    </a:lnTo>
                    <a:lnTo>
                      <a:pt x="104927" y="76018"/>
                    </a:lnTo>
                    <a:lnTo>
                      <a:pt x="104347" y="73846"/>
                    </a:lnTo>
                    <a:lnTo>
                      <a:pt x="104927" y="73846"/>
                    </a:lnTo>
                    <a:lnTo>
                      <a:pt x="106086" y="72217"/>
                    </a:lnTo>
                    <a:lnTo>
                      <a:pt x="106666" y="71131"/>
                    </a:lnTo>
                    <a:lnTo>
                      <a:pt x="107826" y="69502"/>
                    </a:lnTo>
                    <a:lnTo>
                      <a:pt x="108985" y="68416"/>
                    </a:lnTo>
                    <a:lnTo>
                      <a:pt x="109565" y="67330"/>
                    </a:lnTo>
                    <a:lnTo>
                      <a:pt x="106666" y="58642"/>
                    </a:lnTo>
                    <a:lnTo>
                      <a:pt x="104927" y="52126"/>
                    </a:lnTo>
                    <a:lnTo>
                      <a:pt x="104347" y="48325"/>
                    </a:lnTo>
                    <a:lnTo>
                      <a:pt x="103768" y="47782"/>
                    </a:lnTo>
                    <a:lnTo>
                      <a:pt x="94492" y="54841"/>
                    </a:lnTo>
                    <a:lnTo>
                      <a:pt x="86376" y="59185"/>
                    </a:lnTo>
                    <a:lnTo>
                      <a:pt x="81739" y="71131"/>
                    </a:lnTo>
                    <a:lnTo>
                      <a:pt x="79420" y="78190"/>
                    </a:lnTo>
                    <a:lnTo>
                      <a:pt x="74202" y="91764"/>
                    </a:lnTo>
                    <a:lnTo>
                      <a:pt x="70144" y="101538"/>
                    </a:lnTo>
                    <a:lnTo>
                      <a:pt x="70724" y="103710"/>
                    </a:lnTo>
                    <a:lnTo>
                      <a:pt x="73043" y="105339"/>
                    </a:lnTo>
                    <a:lnTo>
                      <a:pt x="75362" y="106968"/>
                    </a:lnTo>
                    <a:lnTo>
                      <a:pt x="77681" y="108597"/>
                    </a:lnTo>
                    <a:lnTo>
                      <a:pt x="79420" y="110769"/>
                    </a:lnTo>
                    <a:lnTo>
                      <a:pt x="81159" y="112941"/>
                    </a:lnTo>
                    <a:lnTo>
                      <a:pt x="82318" y="115656"/>
                    </a:lnTo>
                    <a:lnTo>
                      <a:pt x="81739" y="116742"/>
                    </a:lnTo>
                    <a:lnTo>
                      <a:pt x="81739" y="118914"/>
                    </a:lnTo>
                    <a:lnTo>
                      <a:pt x="81739" y="119457"/>
                    </a:lnTo>
                    <a:lnTo>
                      <a:pt x="52173" y="99366"/>
                    </a:lnTo>
                    <a:lnTo>
                      <a:pt x="56231" y="79819"/>
                    </a:lnTo>
                    <a:lnTo>
                      <a:pt x="59130" y="70045"/>
                    </a:lnTo>
                    <a:lnTo>
                      <a:pt x="49275" y="74932"/>
                    </a:lnTo>
                    <a:lnTo>
                      <a:pt x="30144" y="85791"/>
                    </a:lnTo>
                    <a:lnTo>
                      <a:pt x="0" y="65158"/>
                    </a:lnTo>
                    <a:lnTo>
                      <a:pt x="579" y="63529"/>
                    </a:lnTo>
                    <a:lnTo>
                      <a:pt x="3478" y="63529"/>
                    </a:lnTo>
                    <a:lnTo>
                      <a:pt x="4637" y="62986"/>
                    </a:lnTo>
                    <a:lnTo>
                      <a:pt x="7536" y="62986"/>
                    </a:lnTo>
                    <a:lnTo>
                      <a:pt x="10434" y="64072"/>
                    </a:lnTo>
                    <a:lnTo>
                      <a:pt x="13333" y="64615"/>
                    </a:lnTo>
                    <a:lnTo>
                      <a:pt x="15652" y="66244"/>
                    </a:lnTo>
                    <a:lnTo>
                      <a:pt x="19710" y="68959"/>
                    </a:lnTo>
                    <a:lnTo>
                      <a:pt x="23188" y="68959"/>
                    </a:lnTo>
                    <a:lnTo>
                      <a:pt x="31884" y="62986"/>
                    </a:lnTo>
                    <a:lnTo>
                      <a:pt x="42898" y="53755"/>
                    </a:lnTo>
                    <a:lnTo>
                      <a:pt x="49855" y="49954"/>
                    </a:lnTo>
                    <a:lnTo>
                      <a:pt x="60289" y="41809"/>
                    </a:lnTo>
                    <a:lnTo>
                      <a:pt x="62608" y="33665"/>
                    </a:lnTo>
                    <a:lnTo>
                      <a:pt x="66666" y="22262"/>
                    </a:lnTo>
                    <a:lnTo>
                      <a:pt x="63768" y="22805"/>
                    </a:lnTo>
                    <a:lnTo>
                      <a:pt x="58550" y="23348"/>
                    </a:lnTo>
                    <a:lnTo>
                      <a:pt x="52173" y="23891"/>
                    </a:lnTo>
                    <a:lnTo>
                      <a:pt x="45217" y="23348"/>
                    </a:lnTo>
                    <a:lnTo>
                      <a:pt x="44057" y="24977"/>
                    </a:lnTo>
                    <a:lnTo>
                      <a:pt x="43478" y="25520"/>
                    </a:lnTo>
                    <a:lnTo>
                      <a:pt x="42318" y="27149"/>
                    </a:lnTo>
                    <a:lnTo>
                      <a:pt x="41739" y="28235"/>
                    </a:lnTo>
                    <a:lnTo>
                      <a:pt x="40000" y="29864"/>
                    </a:lnTo>
                    <a:lnTo>
                      <a:pt x="37101" y="31493"/>
                    </a:lnTo>
                    <a:lnTo>
                      <a:pt x="35942" y="30950"/>
                    </a:lnTo>
                    <a:lnTo>
                      <a:pt x="35362" y="32036"/>
                    </a:lnTo>
                    <a:lnTo>
                      <a:pt x="33623" y="31493"/>
                    </a:lnTo>
                    <a:lnTo>
                      <a:pt x="32463" y="30950"/>
                    </a:lnTo>
                    <a:lnTo>
                      <a:pt x="30144" y="30407"/>
                    </a:lnTo>
                    <a:lnTo>
                      <a:pt x="29565" y="29864"/>
                    </a:lnTo>
                    <a:lnTo>
                      <a:pt x="27826" y="28778"/>
                    </a:lnTo>
                    <a:lnTo>
                      <a:pt x="27826" y="27692"/>
                    </a:lnTo>
                    <a:lnTo>
                      <a:pt x="26666" y="26606"/>
                    </a:lnTo>
                    <a:lnTo>
                      <a:pt x="27246" y="25520"/>
                    </a:lnTo>
                    <a:lnTo>
                      <a:pt x="26666" y="24434"/>
                    </a:lnTo>
                    <a:lnTo>
                      <a:pt x="27826" y="23348"/>
                    </a:lnTo>
                    <a:lnTo>
                      <a:pt x="26666" y="21176"/>
                    </a:lnTo>
                    <a:lnTo>
                      <a:pt x="27826" y="20090"/>
                    </a:lnTo>
                    <a:lnTo>
                      <a:pt x="28985" y="19004"/>
                    </a:lnTo>
                    <a:lnTo>
                      <a:pt x="31884" y="17918"/>
                    </a:lnTo>
                    <a:lnTo>
                      <a:pt x="32463" y="18461"/>
                    </a:lnTo>
                    <a:lnTo>
                      <a:pt x="34782" y="18461"/>
                    </a:lnTo>
                    <a:lnTo>
                      <a:pt x="38260" y="18461"/>
                    </a:lnTo>
                    <a:lnTo>
                      <a:pt x="44057" y="17918"/>
                    </a:lnTo>
                    <a:lnTo>
                      <a:pt x="51594" y="17375"/>
                    </a:lnTo>
                    <a:lnTo>
                      <a:pt x="54492" y="16289"/>
                    </a:lnTo>
                    <a:lnTo>
                      <a:pt x="58550" y="13574"/>
                    </a:lnTo>
                    <a:lnTo>
                      <a:pt x="63768" y="11945"/>
                    </a:lnTo>
                    <a:lnTo>
                      <a:pt x="69565" y="9773"/>
                    </a:lnTo>
                    <a:lnTo>
                      <a:pt x="73623" y="9230"/>
                    </a:lnTo>
                    <a:lnTo>
                      <a:pt x="79420" y="11402"/>
                    </a:lnTo>
                    <a:lnTo>
                      <a:pt x="86956" y="14117"/>
                    </a:lnTo>
                    <a:lnTo>
                      <a:pt x="90434" y="14660"/>
                    </a:lnTo>
                    <a:lnTo>
                      <a:pt x="93333" y="13574"/>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30"/>
              <p:cNvSpPr/>
              <p:nvPr/>
            </p:nvSpPr>
            <p:spPr>
              <a:xfrm>
                <a:off x="3712" y="2463"/>
                <a:ext cx="194" cy="203"/>
              </a:xfrm>
              <a:custGeom>
                <a:rect b="b" l="l" r="r" t="t"/>
                <a:pathLst>
                  <a:path extrusionOk="0" h="120000" w="120000">
                    <a:moveTo>
                      <a:pt x="51958" y="17733"/>
                    </a:moveTo>
                    <a:lnTo>
                      <a:pt x="50103" y="17733"/>
                    </a:lnTo>
                    <a:lnTo>
                      <a:pt x="48865" y="17142"/>
                    </a:lnTo>
                    <a:lnTo>
                      <a:pt x="47010" y="15960"/>
                    </a:lnTo>
                    <a:lnTo>
                      <a:pt x="45773" y="15369"/>
                    </a:lnTo>
                    <a:lnTo>
                      <a:pt x="43917" y="14187"/>
                    </a:lnTo>
                    <a:lnTo>
                      <a:pt x="43917" y="13596"/>
                    </a:lnTo>
                    <a:lnTo>
                      <a:pt x="42680" y="12413"/>
                    </a:lnTo>
                    <a:lnTo>
                      <a:pt x="42680" y="10640"/>
                    </a:lnTo>
                    <a:lnTo>
                      <a:pt x="42680" y="10049"/>
                    </a:lnTo>
                    <a:lnTo>
                      <a:pt x="42680" y="8275"/>
                    </a:lnTo>
                    <a:lnTo>
                      <a:pt x="42680" y="6502"/>
                    </a:lnTo>
                    <a:lnTo>
                      <a:pt x="43917" y="5320"/>
                    </a:lnTo>
                    <a:lnTo>
                      <a:pt x="45773" y="4729"/>
                    </a:lnTo>
                    <a:lnTo>
                      <a:pt x="47010" y="3546"/>
                    </a:lnTo>
                    <a:lnTo>
                      <a:pt x="48865" y="2955"/>
                    </a:lnTo>
                    <a:lnTo>
                      <a:pt x="50103" y="1773"/>
                    </a:lnTo>
                    <a:lnTo>
                      <a:pt x="53195" y="1182"/>
                    </a:lnTo>
                    <a:lnTo>
                      <a:pt x="55051" y="1182"/>
                    </a:lnTo>
                    <a:lnTo>
                      <a:pt x="56288" y="0"/>
                    </a:lnTo>
                    <a:lnTo>
                      <a:pt x="60000" y="0"/>
                    </a:lnTo>
                    <a:lnTo>
                      <a:pt x="61237" y="0"/>
                    </a:lnTo>
                    <a:lnTo>
                      <a:pt x="64329" y="1182"/>
                    </a:lnTo>
                    <a:lnTo>
                      <a:pt x="66185" y="1182"/>
                    </a:lnTo>
                    <a:lnTo>
                      <a:pt x="67422" y="1773"/>
                    </a:lnTo>
                    <a:lnTo>
                      <a:pt x="70515" y="2955"/>
                    </a:lnTo>
                    <a:lnTo>
                      <a:pt x="72371" y="3546"/>
                    </a:lnTo>
                    <a:lnTo>
                      <a:pt x="72371" y="4729"/>
                    </a:lnTo>
                    <a:lnTo>
                      <a:pt x="73608" y="5320"/>
                    </a:lnTo>
                    <a:lnTo>
                      <a:pt x="75463" y="6502"/>
                    </a:lnTo>
                    <a:lnTo>
                      <a:pt x="75463" y="8275"/>
                    </a:lnTo>
                    <a:lnTo>
                      <a:pt x="75463" y="8866"/>
                    </a:lnTo>
                    <a:lnTo>
                      <a:pt x="75463" y="10640"/>
                    </a:lnTo>
                    <a:lnTo>
                      <a:pt x="75463" y="12413"/>
                    </a:lnTo>
                    <a:lnTo>
                      <a:pt x="75463" y="13596"/>
                    </a:lnTo>
                    <a:lnTo>
                      <a:pt x="73608" y="14187"/>
                    </a:lnTo>
                    <a:lnTo>
                      <a:pt x="72371" y="15369"/>
                    </a:lnTo>
                    <a:lnTo>
                      <a:pt x="70515" y="15960"/>
                    </a:lnTo>
                    <a:lnTo>
                      <a:pt x="70515" y="17142"/>
                    </a:lnTo>
                    <a:lnTo>
                      <a:pt x="69278" y="17733"/>
                    </a:lnTo>
                    <a:lnTo>
                      <a:pt x="67422" y="17733"/>
                    </a:lnTo>
                    <a:lnTo>
                      <a:pt x="69278" y="20689"/>
                    </a:lnTo>
                    <a:lnTo>
                      <a:pt x="72371" y="22463"/>
                    </a:lnTo>
                    <a:lnTo>
                      <a:pt x="81649" y="24236"/>
                    </a:lnTo>
                    <a:lnTo>
                      <a:pt x="87835" y="26009"/>
                    </a:lnTo>
                    <a:lnTo>
                      <a:pt x="90927" y="28965"/>
                    </a:lnTo>
                    <a:lnTo>
                      <a:pt x="94020" y="34285"/>
                    </a:lnTo>
                    <a:lnTo>
                      <a:pt x="97113" y="38423"/>
                    </a:lnTo>
                    <a:lnTo>
                      <a:pt x="98969" y="43743"/>
                    </a:lnTo>
                    <a:lnTo>
                      <a:pt x="102061" y="46699"/>
                    </a:lnTo>
                    <a:lnTo>
                      <a:pt x="107010" y="51428"/>
                    </a:lnTo>
                    <a:lnTo>
                      <a:pt x="111340" y="55566"/>
                    </a:lnTo>
                    <a:lnTo>
                      <a:pt x="116288" y="58522"/>
                    </a:lnTo>
                    <a:lnTo>
                      <a:pt x="117525" y="58522"/>
                    </a:lnTo>
                    <a:lnTo>
                      <a:pt x="117525" y="60295"/>
                    </a:lnTo>
                    <a:lnTo>
                      <a:pt x="119381" y="60886"/>
                    </a:lnTo>
                    <a:lnTo>
                      <a:pt x="119381" y="62660"/>
                    </a:lnTo>
                    <a:lnTo>
                      <a:pt x="119381" y="64433"/>
                    </a:lnTo>
                    <a:lnTo>
                      <a:pt x="117525" y="65615"/>
                    </a:lnTo>
                    <a:lnTo>
                      <a:pt x="117525" y="67389"/>
                    </a:lnTo>
                    <a:lnTo>
                      <a:pt x="116288" y="67980"/>
                    </a:lnTo>
                    <a:lnTo>
                      <a:pt x="114432" y="69162"/>
                    </a:lnTo>
                    <a:lnTo>
                      <a:pt x="114432" y="69753"/>
                    </a:lnTo>
                    <a:lnTo>
                      <a:pt x="113195" y="70935"/>
                    </a:lnTo>
                    <a:lnTo>
                      <a:pt x="111340" y="70935"/>
                    </a:lnTo>
                    <a:lnTo>
                      <a:pt x="110103" y="70935"/>
                    </a:lnTo>
                    <a:lnTo>
                      <a:pt x="108247" y="69753"/>
                    </a:lnTo>
                    <a:lnTo>
                      <a:pt x="105154" y="69162"/>
                    </a:lnTo>
                    <a:lnTo>
                      <a:pt x="103917" y="67389"/>
                    </a:lnTo>
                    <a:lnTo>
                      <a:pt x="103917" y="66206"/>
                    </a:lnTo>
                    <a:lnTo>
                      <a:pt x="102061" y="64433"/>
                    </a:lnTo>
                    <a:lnTo>
                      <a:pt x="102061" y="63842"/>
                    </a:lnTo>
                    <a:lnTo>
                      <a:pt x="102061" y="62068"/>
                    </a:lnTo>
                    <a:lnTo>
                      <a:pt x="102061" y="60295"/>
                    </a:lnTo>
                    <a:lnTo>
                      <a:pt x="102061" y="58522"/>
                    </a:lnTo>
                    <a:lnTo>
                      <a:pt x="102061" y="56748"/>
                    </a:lnTo>
                    <a:lnTo>
                      <a:pt x="102061" y="55566"/>
                    </a:lnTo>
                    <a:lnTo>
                      <a:pt x="94020" y="49655"/>
                    </a:lnTo>
                    <a:lnTo>
                      <a:pt x="87835" y="44926"/>
                    </a:lnTo>
                    <a:lnTo>
                      <a:pt x="84742" y="41970"/>
                    </a:lnTo>
                    <a:lnTo>
                      <a:pt x="83505" y="41970"/>
                    </a:lnTo>
                    <a:lnTo>
                      <a:pt x="80412" y="53793"/>
                    </a:lnTo>
                    <a:lnTo>
                      <a:pt x="76701" y="62660"/>
                    </a:lnTo>
                    <a:lnTo>
                      <a:pt x="80412" y="75665"/>
                    </a:lnTo>
                    <a:lnTo>
                      <a:pt x="83505" y="83349"/>
                    </a:lnTo>
                    <a:lnTo>
                      <a:pt x="87835" y="98128"/>
                    </a:lnTo>
                    <a:lnTo>
                      <a:pt x="90927" y="109359"/>
                    </a:lnTo>
                    <a:lnTo>
                      <a:pt x="92783" y="110541"/>
                    </a:lnTo>
                    <a:lnTo>
                      <a:pt x="95876" y="110541"/>
                    </a:lnTo>
                    <a:lnTo>
                      <a:pt x="98969" y="110541"/>
                    </a:lnTo>
                    <a:lnTo>
                      <a:pt x="102061" y="111133"/>
                    </a:lnTo>
                    <a:lnTo>
                      <a:pt x="105154" y="112315"/>
                    </a:lnTo>
                    <a:lnTo>
                      <a:pt x="108247" y="112906"/>
                    </a:lnTo>
                    <a:lnTo>
                      <a:pt x="111340" y="114679"/>
                    </a:lnTo>
                    <a:lnTo>
                      <a:pt x="111340" y="115862"/>
                    </a:lnTo>
                    <a:lnTo>
                      <a:pt x="113195" y="117635"/>
                    </a:lnTo>
                    <a:lnTo>
                      <a:pt x="113195" y="118226"/>
                    </a:lnTo>
                    <a:lnTo>
                      <a:pt x="73608" y="118226"/>
                    </a:lnTo>
                    <a:lnTo>
                      <a:pt x="64329" y="98128"/>
                    </a:lnTo>
                    <a:lnTo>
                      <a:pt x="60000" y="88078"/>
                    </a:lnTo>
                    <a:lnTo>
                      <a:pt x="55051" y="98128"/>
                    </a:lnTo>
                    <a:lnTo>
                      <a:pt x="45773" y="119408"/>
                    </a:lnTo>
                    <a:lnTo>
                      <a:pt x="6185" y="119408"/>
                    </a:lnTo>
                    <a:lnTo>
                      <a:pt x="6185" y="117635"/>
                    </a:lnTo>
                    <a:lnTo>
                      <a:pt x="8041" y="115862"/>
                    </a:lnTo>
                    <a:lnTo>
                      <a:pt x="9278" y="114679"/>
                    </a:lnTo>
                    <a:lnTo>
                      <a:pt x="11134" y="112906"/>
                    </a:lnTo>
                    <a:lnTo>
                      <a:pt x="14226" y="112315"/>
                    </a:lnTo>
                    <a:lnTo>
                      <a:pt x="17319" y="111133"/>
                    </a:lnTo>
                    <a:lnTo>
                      <a:pt x="20412" y="110541"/>
                    </a:lnTo>
                    <a:lnTo>
                      <a:pt x="25360" y="110541"/>
                    </a:lnTo>
                    <a:lnTo>
                      <a:pt x="28453" y="108768"/>
                    </a:lnTo>
                    <a:lnTo>
                      <a:pt x="31546" y="98128"/>
                    </a:lnTo>
                    <a:lnTo>
                      <a:pt x="35876" y="83349"/>
                    </a:lnTo>
                    <a:lnTo>
                      <a:pt x="38969" y="75665"/>
                    </a:lnTo>
                    <a:lnTo>
                      <a:pt x="42680" y="62660"/>
                    </a:lnTo>
                    <a:lnTo>
                      <a:pt x="38969" y="53793"/>
                    </a:lnTo>
                    <a:lnTo>
                      <a:pt x="34639" y="41970"/>
                    </a:lnTo>
                    <a:lnTo>
                      <a:pt x="32783" y="43743"/>
                    </a:lnTo>
                    <a:lnTo>
                      <a:pt x="28453" y="47290"/>
                    </a:lnTo>
                    <a:lnTo>
                      <a:pt x="23505" y="51428"/>
                    </a:lnTo>
                    <a:lnTo>
                      <a:pt x="17319" y="55566"/>
                    </a:lnTo>
                    <a:lnTo>
                      <a:pt x="17319" y="57339"/>
                    </a:lnTo>
                    <a:lnTo>
                      <a:pt x="17319" y="58522"/>
                    </a:lnTo>
                    <a:lnTo>
                      <a:pt x="17319" y="60295"/>
                    </a:lnTo>
                    <a:lnTo>
                      <a:pt x="17319" y="62068"/>
                    </a:lnTo>
                    <a:lnTo>
                      <a:pt x="17319" y="64433"/>
                    </a:lnTo>
                    <a:lnTo>
                      <a:pt x="15463" y="67389"/>
                    </a:lnTo>
                    <a:lnTo>
                      <a:pt x="14226" y="67980"/>
                    </a:lnTo>
                    <a:lnTo>
                      <a:pt x="14226" y="69162"/>
                    </a:lnTo>
                    <a:lnTo>
                      <a:pt x="12371" y="69753"/>
                    </a:lnTo>
                    <a:lnTo>
                      <a:pt x="11134" y="69753"/>
                    </a:lnTo>
                    <a:lnTo>
                      <a:pt x="9278" y="70935"/>
                    </a:lnTo>
                    <a:lnTo>
                      <a:pt x="8041" y="70935"/>
                    </a:lnTo>
                    <a:lnTo>
                      <a:pt x="6185" y="70935"/>
                    </a:lnTo>
                    <a:lnTo>
                      <a:pt x="4948" y="69753"/>
                    </a:lnTo>
                    <a:lnTo>
                      <a:pt x="3092" y="69162"/>
                    </a:lnTo>
                    <a:lnTo>
                      <a:pt x="3092" y="67980"/>
                    </a:lnTo>
                    <a:lnTo>
                      <a:pt x="1855" y="67389"/>
                    </a:lnTo>
                    <a:lnTo>
                      <a:pt x="1855" y="66206"/>
                    </a:lnTo>
                    <a:lnTo>
                      <a:pt x="0" y="64433"/>
                    </a:lnTo>
                    <a:lnTo>
                      <a:pt x="0" y="62660"/>
                    </a:lnTo>
                    <a:lnTo>
                      <a:pt x="0" y="60886"/>
                    </a:lnTo>
                    <a:lnTo>
                      <a:pt x="1855" y="59113"/>
                    </a:lnTo>
                    <a:lnTo>
                      <a:pt x="3092" y="58522"/>
                    </a:lnTo>
                    <a:lnTo>
                      <a:pt x="4948" y="57339"/>
                    </a:lnTo>
                    <a:lnTo>
                      <a:pt x="8041" y="55566"/>
                    </a:lnTo>
                    <a:lnTo>
                      <a:pt x="12371" y="52019"/>
                    </a:lnTo>
                    <a:lnTo>
                      <a:pt x="18556" y="46699"/>
                    </a:lnTo>
                    <a:lnTo>
                      <a:pt x="20412" y="43743"/>
                    </a:lnTo>
                    <a:lnTo>
                      <a:pt x="22268" y="38423"/>
                    </a:lnTo>
                    <a:lnTo>
                      <a:pt x="25360" y="34285"/>
                    </a:lnTo>
                    <a:lnTo>
                      <a:pt x="28453" y="28965"/>
                    </a:lnTo>
                    <a:lnTo>
                      <a:pt x="31546" y="26009"/>
                    </a:lnTo>
                    <a:lnTo>
                      <a:pt x="38969" y="24236"/>
                    </a:lnTo>
                    <a:lnTo>
                      <a:pt x="47010" y="22463"/>
                    </a:lnTo>
                    <a:lnTo>
                      <a:pt x="50103" y="20689"/>
                    </a:lnTo>
                    <a:lnTo>
                      <a:pt x="51958" y="17733"/>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30"/>
              <p:cNvSpPr/>
              <p:nvPr/>
            </p:nvSpPr>
            <p:spPr>
              <a:xfrm>
                <a:off x="4311" y="2432"/>
                <a:ext cx="206" cy="223"/>
              </a:xfrm>
              <a:custGeom>
                <a:rect b="b" l="l" r="r" t="t"/>
                <a:pathLst>
                  <a:path extrusionOk="0" h="120000" w="120000">
                    <a:moveTo>
                      <a:pt x="30873" y="18834"/>
                    </a:moveTo>
                    <a:lnTo>
                      <a:pt x="29126" y="19372"/>
                    </a:lnTo>
                    <a:lnTo>
                      <a:pt x="27378" y="19372"/>
                    </a:lnTo>
                    <a:lnTo>
                      <a:pt x="25048" y="18834"/>
                    </a:lnTo>
                    <a:lnTo>
                      <a:pt x="23883" y="18834"/>
                    </a:lnTo>
                    <a:lnTo>
                      <a:pt x="22135" y="18295"/>
                    </a:lnTo>
                    <a:lnTo>
                      <a:pt x="22135" y="17757"/>
                    </a:lnTo>
                    <a:lnTo>
                      <a:pt x="20388" y="17219"/>
                    </a:lnTo>
                    <a:lnTo>
                      <a:pt x="19805" y="16143"/>
                    </a:lnTo>
                    <a:lnTo>
                      <a:pt x="19805" y="15605"/>
                    </a:lnTo>
                    <a:lnTo>
                      <a:pt x="19223" y="13991"/>
                    </a:lnTo>
                    <a:lnTo>
                      <a:pt x="18640" y="12376"/>
                    </a:lnTo>
                    <a:lnTo>
                      <a:pt x="19223" y="10762"/>
                    </a:lnTo>
                    <a:lnTo>
                      <a:pt x="20388" y="9686"/>
                    </a:lnTo>
                    <a:lnTo>
                      <a:pt x="20970" y="8071"/>
                    </a:lnTo>
                    <a:lnTo>
                      <a:pt x="22718" y="6995"/>
                    </a:lnTo>
                    <a:lnTo>
                      <a:pt x="23300" y="5919"/>
                    </a:lnTo>
                    <a:lnTo>
                      <a:pt x="26213" y="4843"/>
                    </a:lnTo>
                    <a:lnTo>
                      <a:pt x="27378" y="4304"/>
                    </a:lnTo>
                    <a:lnTo>
                      <a:pt x="27961" y="2690"/>
                    </a:lnTo>
                    <a:lnTo>
                      <a:pt x="31456" y="1614"/>
                    </a:lnTo>
                    <a:lnTo>
                      <a:pt x="32621" y="1076"/>
                    </a:lnTo>
                    <a:lnTo>
                      <a:pt x="35533" y="1076"/>
                    </a:lnTo>
                    <a:lnTo>
                      <a:pt x="37281" y="538"/>
                    </a:lnTo>
                    <a:lnTo>
                      <a:pt x="38446" y="538"/>
                    </a:lnTo>
                    <a:lnTo>
                      <a:pt x="41941" y="538"/>
                    </a:lnTo>
                    <a:lnTo>
                      <a:pt x="43689" y="0"/>
                    </a:lnTo>
                    <a:lnTo>
                      <a:pt x="44271" y="1076"/>
                    </a:lnTo>
                    <a:lnTo>
                      <a:pt x="44854" y="1614"/>
                    </a:lnTo>
                    <a:lnTo>
                      <a:pt x="47184" y="2152"/>
                    </a:lnTo>
                    <a:lnTo>
                      <a:pt x="47766" y="3766"/>
                    </a:lnTo>
                    <a:lnTo>
                      <a:pt x="47766" y="4304"/>
                    </a:lnTo>
                    <a:lnTo>
                      <a:pt x="48349" y="5919"/>
                    </a:lnTo>
                    <a:lnTo>
                      <a:pt x="48932" y="6995"/>
                    </a:lnTo>
                    <a:lnTo>
                      <a:pt x="49514" y="8071"/>
                    </a:lnTo>
                    <a:lnTo>
                      <a:pt x="47766" y="9147"/>
                    </a:lnTo>
                    <a:lnTo>
                      <a:pt x="47766" y="10224"/>
                    </a:lnTo>
                    <a:lnTo>
                      <a:pt x="46019" y="11838"/>
                    </a:lnTo>
                    <a:lnTo>
                      <a:pt x="46601" y="12914"/>
                    </a:lnTo>
                    <a:lnTo>
                      <a:pt x="46019" y="13452"/>
                    </a:lnTo>
                    <a:lnTo>
                      <a:pt x="44271" y="13991"/>
                    </a:lnTo>
                    <a:lnTo>
                      <a:pt x="46601" y="15605"/>
                    </a:lnTo>
                    <a:lnTo>
                      <a:pt x="50097" y="16143"/>
                    </a:lnTo>
                    <a:lnTo>
                      <a:pt x="58834" y="15067"/>
                    </a:lnTo>
                    <a:lnTo>
                      <a:pt x="65242" y="15067"/>
                    </a:lnTo>
                    <a:lnTo>
                      <a:pt x="68737" y="16143"/>
                    </a:lnTo>
                    <a:lnTo>
                      <a:pt x="73398" y="19910"/>
                    </a:lnTo>
                    <a:lnTo>
                      <a:pt x="77475" y="22062"/>
                    </a:lnTo>
                    <a:lnTo>
                      <a:pt x="80970" y="26367"/>
                    </a:lnTo>
                    <a:lnTo>
                      <a:pt x="84466" y="27443"/>
                    </a:lnTo>
                    <a:lnTo>
                      <a:pt x="90873" y="30134"/>
                    </a:lnTo>
                    <a:lnTo>
                      <a:pt x="95533" y="32286"/>
                    </a:lnTo>
                    <a:lnTo>
                      <a:pt x="101359" y="33363"/>
                    </a:lnTo>
                    <a:lnTo>
                      <a:pt x="102524" y="32825"/>
                    </a:lnTo>
                    <a:lnTo>
                      <a:pt x="103106" y="34439"/>
                    </a:lnTo>
                    <a:lnTo>
                      <a:pt x="105436" y="34439"/>
                    </a:lnTo>
                    <a:lnTo>
                      <a:pt x="106019" y="36053"/>
                    </a:lnTo>
                    <a:lnTo>
                      <a:pt x="106601" y="37130"/>
                    </a:lnTo>
                    <a:lnTo>
                      <a:pt x="105436" y="38744"/>
                    </a:lnTo>
                    <a:lnTo>
                      <a:pt x="106019" y="40358"/>
                    </a:lnTo>
                    <a:lnTo>
                      <a:pt x="104854" y="41434"/>
                    </a:lnTo>
                    <a:lnTo>
                      <a:pt x="103689" y="43049"/>
                    </a:lnTo>
                    <a:lnTo>
                      <a:pt x="103689" y="43587"/>
                    </a:lnTo>
                    <a:lnTo>
                      <a:pt x="103106" y="45201"/>
                    </a:lnTo>
                    <a:lnTo>
                      <a:pt x="101359" y="45739"/>
                    </a:lnTo>
                    <a:lnTo>
                      <a:pt x="100776" y="46278"/>
                    </a:lnTo>
                    <a:lnTo>
                      <a:pt x="98446" y="45739"/>
                    </a:lnTo>
                    <a:lnTo>
                      <a:pt x="95533" y="45739"/>
                    </a:lnTo>
                    <a:lnTo>
                      <a:pt x="93786" y="44663"/>
                    </a:lnTo>
                    <a:lnTo>
                      <a:pt x="93203" y="43587"/>
                    </a:lnTo>
                    <a:lnTo>
                      <a:pt x="90873" y="42511"/>
                    </a:lnTo>
                    <a:lnTo>
                      <a:pt x="89708" y="40896"/>
                    </a:lnTo>
                    <a:lnTo>
                      <a:pt x="89126" y="39282"/>
                    </a:lnTo>
                    <a:lnTo>
                      <a:pt x="88543" y="37668"/>
                    </a:lnTo>
                    <a:lnTo>
                      <a:pt x="87961" y="36053"/>
                    </a:lnTo>
                    <a:lnTo>
                      <a:pt x="87378" y="34977"/>
                    </a:lnTo>
                    <a:lnTo>
                      <a:pt x="78640" y="32825"/>
                    </a:lnTo>
                    <a:lnTo>
                      <a:pt x="71650" y="31210"/>
                    </a:lnTo>
                    <a:lnTo>
                      <a:pt x="67572" y="29058"/>
                    </a:lnTo>
                    <a:lnTo>
                      <a:pt x="66407" y="29596"/>
                    </a:lnTo>
                    <a:lnTo>
                      <a:pt x="68155" y="40896"/>
                    </a:lnTo>
                    <a:lnTo>
                      <a:pt x="68155" y="49506"/>
                    </a:lnTo>
                    <a:lnTo>
                      <a:pt x="76310" y="59192"/>
                    </a:lnTo>
                    <a:lnTo>
                      <a:pt x="80970" y="64573"/>
                    </a:lnTo>
                    <a:lnTo>
                      <a:pt x="90291" y="76412"/>
                    </a:lnTo>
                    <a:lnTo>
                      <a:pt x="97281" y="84484"/>
                    </a:lnTo>
                    <a:lnTo>
                      <a:pt x="99029" y="85022"/>
                    </a:lnTo>
                    <a:lnTo>
                      <a:pt x="101941" y="83946"/>
                    </a:lnTo>
                    <a:lnTo>
                      <a:pt x="104854" y="82869"/>
                    </a:lnTo>
                    <a:lnTo>
                      <a:pt x="107184" y="82331"/>
                    </a:lnTo>
                    <a:lnTo>
                      <a:pt x="110679" y="82331"/>
                    </a:lnTo>
                    <a:lnTo>
                      <a:pt x="113592" y="82331"/>
                    </a:lnTo>
                    <a:lnTo>
                      <a:pt x="116504" y="82869"/>
                    </a:lnTo>
                    <a:lnTo>
                      <a:pt x="117087" y="83946"/>
                    </a:lnTo>
                    <a:lnTo>
                      <a:pt x="119417" y="84484"/>
                    </a:lnTo>
                    <a:lnTo>
                      <a:pt x="119417" y="85022"/>
                    </a:lnTo>
                    <a:lnTo>
                      <a:pt x="84466" y="97399"/>
                    </a:lnTo>
                    <a:lnTo>
                      <a:pt x="69320" y="83408"/>
                    </a:lnTo>
                    <a:lnTo>
                      <a:pt x="62330" y="76412"/>
                    </a:lnTo>
                    <a:lnTo>
                      <a:pt x="61165" y="86636"/>
                    </a:lnTo>
                    <a:lnTo>
                      <a:pt x="60582" y="107085"/>
                    </a:lnTo>
                    <a:lnTo>
                      <a:pt x="26213" y="119461"/>
                    </a:lnTo>
                    <a:lnTo>
                      <a:pt x="25631" y="117847"/>
                    </a:lnTo>
                    <a:lnTo>
                      <a:pt x="26796" y="116233"/>
                    </a:lnTo>
                    <a:lnTo>
                      <a:pt x="26796" y="114618"/>
                    </a:lnTo>
                    <a:lnTo>
                      <a:pt x="27961" y="112466"/>
                    </a:lnTo>
                    <a:lnTo>
                      <a:pt x="30873" y="110852"/>
                    </a:lnTo>
                    <a:lnTo>
                      <a:pt x="33203" y="108699"/>
                    </a:lnTo>
                    <a:lnTo>
                      <a:pt x="35533" y="107623"/>
                    </a:lnTo>
                    <a:lnTo>
                      <a:pt x="40194" y="106008"/>
                    </a:lnTo>
                    <a:lnTo>
                      <a:pt x="41941" y="103318"/>
                    </a:lnTo>
                    <a:lnTo>
                      <a:pt x="40776" y="93632"/>
                    </a:lnTo>
                    <a:lnTo>
                      <a:pt x="39611" y="79641"/>
                    </a:lnTo>
                    <a:lnTo>
                      <a:pt x="39611" y="72107"/>
                    </a:lnTo>
                    <a:lnTo>
                      <a:pt x="38446" y="60269"/>
                    </a:lnTo>
                    <a:lnTo>
                      <a:pt x="31456" y="53811"/>
                    </a:lnTo>
                    <a:lnTo>
                      <a:pt x="23883" y="44663"/>
                    </a:lnTo>
                    <a:lnTo>
                      <a:pt x="22718" y="46816"/>
                    </a:lnTo>
                    <a:lnTo>
                      <a:pt x="19805" y="51121"/>
                    </a:lnTo>
                    <a:lnTo>
                      <a:pt x="17475" y="56502"/>
                    </a:lnTo>
                    <a:lnTo>
                      <a:pt x="13398" y="61345"/>
                    </a:lnTo>
                    <a:lnTo>
                      <a:pt x="14563" y="62959"/>
                    </a:lnTo>
                    <a:lnTo>
                      <a:pt x="14563" y="64035"/>
                    </a:lnTo>
                    <a:lnTo>
                      <a:pt x="15145" y="65650"/>
                    </a:lnTo>
                    <a:lnTo>
                      <a:pt x="15728" y="67264"/>
                    </a:lnTo>
                    <a:lnTo>
                      <a:pt x="16893" y="68878"/>
                    </a:lnTo>
                    <a:lnTo>
                      <a:pt x="16310" y="72107"/>
                    </a:lnTo>
                    <a:lnTo>
                      <a:pt x="15145" y="73183"/>
                    </a:lnTo>
                    <a:lnTo>
                      <a:pt x="15728" y="74260"/>
                    </a:lnTo>
                    <a:lnTo>
                      <a:pt x="13980" y="75336"/>
                    </a:lnTo>
                    <a:lnTo>
                      <a:pt x="12815" y="75874"/>
                    </a:lnTo>
                    <a:lnTo>
                      <a:pt x="11650" y="77488"/>
                    </a:lnTo>
                    <a:lnTo>
                      <a:pt x="11067" y="78026"/>
                    </a:lnTo>
                    <a:lnTo>
                      <a:pt x="9320" y="78565"/>
                    </a:lnTo>
                    <a:lnTo>
                      <a:pt x="7572" y="78026"/>
                    </a:lnTo>
                    <a:lnTo>
                      <a:pt x="5825" y="78026"/>
                    </a:lnTo>
                    <a:lnTo>
                      <a:pt x="5242" y="76950"/>
                    </a:lnTo>
                    <a:lnTo>
                      <a:pt x="4077" y="76412"/>
                    </a:lnTo>
                    <a:lnTo>
                      <a:pt x="3495" y="75336"/>
                    </a:lnTo>
                    <a:lnTo>
                      <a:pt x="1165" y="74260"/>
                    </a:lnTo>
                    <a:lnTo>
                      <a:pt x="582" y="73183"/>
                    </a:lnTo>
                    <a:lnTo>
                      <a:pt x="0" y="71569"/>
                    </a:lnTo>
                    <a:lnTo>
                      <a:pt x="1165" y="69417"/>
                    </a:lnTo>
                    <a:lnTo>
                      <a:pt x="1747" y="68878"/>
                    </a:lnTo>
                    <a:lnTo>
                      <a:pt x="3495" y="67264"/>
                    </a:lnTo>
                    <a:lnTo>
                      <a:pt x="5242" y="64573"/>
                    </a:lnTo>
                    <a:lnTo>
                      <a:pt x="7572" y="60269"/>
                    </a:lnTo>
                    <a:lnTo>
                      <a:pt x="11067" y="53811"/>
                    </a:lnTo>
                    <a:lnTo>
                      <a:pt x="11650" y="51121"/>
                    </a:lnTo>
                    <a:lnTo>
                      <a:pt x="11650" y="45739"/>
                    </a:lnTo>
                    <a:lnTo>
                      <a:pt x="13398" y="41434"/>
                    </a:lnTo>
                    <a:lnTo>
                      <a:pt x="13398" y="35515"/>
                    </a:lnTo>
                    <a:lnTo>
                      <a:pt x="15728" y="32286"/>
                    </a:lnTo>
                    <a:lnTo>
                      <a:pt x="20970" y="28520"/>
                    </a:lnTo>
                    <a:lnTo>
                      <a:pt x="27378" y="24215"/>
                    </a:lnTo>
                    <a:lnTo>
                      <a:pt x="29708" y="21524"/>
                    </a:lnTo>
                    <a:lnTo>
                      <a:pt x="30873" y="18834"/>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30"/>
              <p:cNvSpPr/>
              <p:nvPr/>
            </p:nvSpPr>
            <p:spPr>
              <a:xfrm>
                <a:off x="3897" y="2112"/>
                <a:ext cx="211" cy="219"/>
              </a:xfrm>
              <a:custGeom>
                <a:rect b="b" l="l" r="r" t="t"/>
                <a:pathLst>
                  <a:path extrusionOk="0" h="120000" w="120000">
                    <a:moveTo>
                      <a:pt x="13080" y="21917"/>
                    </a:moveTo>
                    <a:lnTo>
                      <a:pt x="11943" y="23013"/>
                    </a:lnTo>
                    <a:lnTo>
                      <a:pt x="10805" y="23561"/>
                    </a:lnTo>
                    <a:lnTo>
                      <a:pt x="8530" y="23561"/>
                    </a:lnTo>
                    <a:lnTo>
                      <a:pt x="7393" y="23561"/>
                    </a:lnTo>
                    <a:lnTo>
                      <a:pt x="5118" y="24109"/>
                    </a:lnTo>
                    <a:lnTo>
                      <a:pt x="5118" y="23561"/>
                    </a:lnTo>
                    <a:lnTo>
                      <a:pt x="3981" y="24109"/>
                    </a:lnTo>
                    <a:lnTo>
                      <a:pt x="2843" y="22465"/>
                    </a:lnTo>
                    <a:lnTo>
                      <a:pt x="2274" y="22465"/>
                    </a:lnTo>
                    <a:lnTo>
                      <a:pt x="1137" y="20821"/>
                    </a:lnTo>
                    <a:lnTo>
                      <a:pt x="0" y="19726"/>
                    </a:lnTo>
                    <a:lnTo>
                      <a:pt x="0" y="18082"/>
                    </a:lnTo>
                    <a:lnTo>
                      <a:pt x="568" y="16438"/>
                    </a:lnTo>
                    <a:lnTo>
                      <a:pt x="1137" y="14794"/>
                    </a:lnTo>
                    <a:lnTo>
                      <a:pt x="1706" y="13698"/>
                    </a:lnTo>
                    <a:lnTo>
                      <a:pt x="2274" y="12054"/>
                    </a:lnTo>
                    <a:lnTo>
                      <a:pt x="3412" y="9863"/>
                    </a:lnTo>
                    <a:lnTo>
                      <a:pt x="5118" y="8767"/>
                    </a:lnTo>
                    <a:lnTo>
                      <a:pt x="5118" y="7123"/>
                    </a:lnTo>
                    <a:lnTo>
                      <a:pt x="7962" y="4931"/>
                    </a:lnTo>
                    <a:lnTo>
                      <a:pt x="8530" y="4383"/>
                    </a:lnTo>
                    <a:lnTo>
                      <a:pt x="11374" y="3287"/>
                    </a:lnTo>
                    <a:lnTo>
                      <a:pt x="12511" y="2191"/>
                    </a:lnTo>
                    <a:lnTo>
                      <a:pt x="14218" y="1643"/>
                    </a:lnTo>
                    <a:lnTo>
                      <a:pt x="17061" y="1095"/>
                    </a:lnTo>
                    <a:lnTo>
                      <a:pt x="18767" y="0"/>
                    </a:lnTo>
                    <a:lnTo>
                      <a:pt x="19336" y="1095"/>
                    </a:lnTo>
                    <a:lnTo>
                      <a:pt x="20473" y="1095"/>
                    </a:lnTo>
                    <a:lnTo>
                      <a:pt x="22748" y="547"/>
                    </a:lnTo>
                    <a:lnTo>
                      <a:pt x="23886" y="1643"/>
                    </a:lnTo>
                    <a:lnTo>
                      <a:pt x="24454" y="2191"/>
                    </a:lnTo>
                    <a:lnTo>
                      <a:pt x="25592" y="3287"/>
                    </a:lnTo>
                    <a:lnTo>
                      <a:pt x="26729" y="4931"/>
                    </a:lnTo>
                    <a:lnTo>
                      <a:pt x="27298" y="5479"/>
                    </a:lnTo>
                    <a:lnTo>
                      <a:pt x="25592" y="7123"/>
                    </a:lnTo>
                    <a:lnTo>
                      <a:pt x="26161" y="8219"/>
                    </a:lnTo>
                    <a:lnTo>
                      <a:pt x="25023" y="9863"/>
                    </a:lnTo>
                    <a:lnTo>
                      <a:pt x="26161" y="10958"/>
                    </a:lnTo>
                    <a:lnTo>
                      <a:pt x="25023" y="12054"/>
                    </a:lnTo>
                    <a:lnTo>
                      <a:pt x="23886" y="12602"/>
                    </a:lnTo>
                    <a:lnTo>
                      <a:pt x="27298" y="14246"/>
                    </a:lnTo>
                    <a:lnTo>
                      <a:pt x="30710" y="13150"/>
                    </a:lnTo>
                    <a:lnTo>
                      <a:pt x="38104" y="9315"/>
                    </a:lnTo>
                    <a:lnTo>
                      <a:pt x="43791" y="7123"/>
                    </a:lnTo>
                    <a:lnTo>
                      <a:pt x="47203" y="7671"/>
                    </a:lnTo>
                    <a:lnTo>
                      <a:pt x="52890" y="9315"/>
                    </a:lnTo>
                    <a:lnTo>
                      <a:pt x="57440" y="10410"/>
                    </a:lnTo>
                    <a:lnTo>
                      <a:pt x="61990" y="13150"/>
                    </a:lnTo>
                    <a:lnTo>
                      <a:pt x="66540" y="13150"/>
                    </a:lnTo>
                    <a:lnTo>
                      <a:pt x="72796" y="13150"/>
                    </a:lnTo>
                    <a:lnTo>
                      <a:pt x="77914" y="14246"/>
                    </a:lnTo>
                    <a:lnTo>
                      <a:pt x="83601" y="13150"/>
                    </a:lnTo>
                    <a:lnTo>
                      <a:pt x="84739" y="12054"/>
                    </a:lnTo>
                    <a:lnTo>
                      <a:pt x="85876" y="13698"/>
                    </a:lnTo>
                    <a:lnTo>
                      <a:pt x="87014" y="13150"/>
                    </a:lnTo>
                    <a:lnTo>
                      <a:pt x="88151" y="14246"/>
                    </a:lnTo>
                    <a:lnTo>
                      <a:pt x="89289" y="15342"/>
                    </a:lnTo>
                    <a:lnTo>
                      <a:pt x="89289" y="17534"/>
                    </a:lnTo>
                    <a:lnTo>
                      <a:pt x="90426" y="18630"/>
                    </a:lnTo>
                    <a:lnTo>
                      <a:pt x="89289" y="20273"/>
                    </a:lnTo>
                    <a:lnTo>
                      <a:pt x="88720" y="21917"/>
                    </a:lnTo>
                    <a:lnTo>
                      <a:pt x="89289" y="22465"/>
                    </a:lnTo>
                    <a:lnTo>
                      <a:pt x="89289" y="23561"/>
                    </a:lnTo>
                    <a:lnTo>
                      <a:pt x="87582" y="24657"/>
                    </a:lnTo>
                    <a:lnTo>
                      <a:pt x="87014" y="25205"/>
                    </a:lnTo>
                    <a:lnTo>
                      <a:pt x="85308" y="25753"/>
                    </a:lnTo>
                    <a:lnTo>
                      <a:pt x="82464" y="26849"/>
                    </a:lnTo>
                    <a:lnTo>
                      <a:pt x="80758" y="26849"/>
                    </a:lnTo>
                    <a:lnTo>
                      <a:pt x="79620" y="25753"/>
                    </a:lnTo>
                    <a:lnTo>
                      <a:pt x="77345" y="25753"/>
                    </a:lnTo>
                    <a:lnTo>
                      <a:pt x="77345" y="25205"/>
                    </a:lnTo>
                    <a:lnTo>
                      <a:pt x="76208" y="24109"/>
                    </a:lnTo>
                    <a:lnTo>
                      <a:pt x="75071" y="23013"/>
                    </a:lnTo>
                    <a:lnTo>
                      <a:pt x="73933" y="21369"/>
                    </a:lnTo>
                    <a:lnTo>
                      <a:pt x="72796" y="20273"/>
                    </a:lnTo>
                    <a:lnTo>
                      <a:pt x="71658" y="19726"/>
                    </a:lnTo>
                    <a:lnTo>
                      <a:pt x="62559" y="19726"/>
                    </a:lnTo>
                    <a:lnTo>
                      <a:pt x="55734" y="20273"/>
                    </a:lnTo>
                    <a:lnTo>
                      <a:pt x="51184" y="19726"/>
                    </a:lnTo>
                    <a:lnTo>
                      <a:pt x="50047" y="20273"/>
                    </a:lnTo>
                    <a:lnTo>
                      <a:pt x="55734" y="30684"/>
                    </a:lnTo>
                    <a:lnTo>
                      <a:pt x="58578" y="39452"/>
                    </a:lnTo>
                    <a:lnTo>
                      <a:pt x="69952" y="46027"/>
                    </a:lnTo>
                    <a:lnTo>
                      <a:pt x="76208" y="49315"/>
                    </a:lnTo>
                    <a:lnTo>
                      <a:pt x="89289" y="57534"/>
                    </a:lnTo>
                    <a:lnTo>
                      <a:pt x="97819" y="63561"/>
                    </a:lnTo>
                    <a:lnTo>
                      <a:pt x="100094" y="63561"/>
                    </a:lnTo>
                    <a:lnTo>
                      <a:pt x="102369" y="61369"/>
                    </a:lnTo>
                    <a:lnTo>
                      <a:pt x="104075" y="59726"/>
                    </a:lnTo>
                    <a:lnTo>
                      <a:pt x="106919" y="58630"/>
                    </a:lnTo>
                    <a:lnTo>
                      <a:pt x="109763" y="56986"/>
                    </a:lnTo>
                    <a:lnTo>
                      <a:pt x="112606" y="55890"/>
                    </a:lnTo>
                    <a:lnTo>
                      <a:pt x="115450" y="55342"/>
                    </a:lnTo>
                    <a:lnTo>
                      <a:pt x="116018" y="56438"/>
                    </a:lnTo>
                    <a:lnTo>
                      <a:pt x="118862" y="56438"/>
                    </a:lnTo>
                    <a:lnTo>
                      <a:pt x="119431" y="56986"/>
                    </a:lnTo>
                    <a:lnTo>
                      <a:pt x="91563" y="80000"/>
                    </a:lnTo>
                    <a:lnTo>
                      <a:pt x="72796" y="71232"/>
                    </a:lnTo>
                    <a:lnTo>
                      <a:pt x="63127" y="66301"/>
                    </a:lnTo>
                    <a:lnTo>
                      <a:pt x="66540" y="76712"/>
                    </a:lnTo>
                    <a:lnTo>
                      <a:pt x="72796" y="96438"/>
                    </a:lnTo>
                    <a:lnTo>
                      <a:pt x="45497" y="119452"/>
                    </a:lnTo>
                    <a:lnTo>
                      <a:pt x="44360" y="118356"/>
                    </a:lnTo>
                    <a:lnTo>
                      <a:pt x="44360" y="116164"/>
                    </a:lnTo>
                    <a:lnTo>
                      <a:pt x="44928" y="114520"/>
                    </a:lnTo>
                    <a:lnTo>
                      <a:pt x="44928" y="112328"/>
                    </a:lnTo>
                    <a:lnTo>
                      <a:pt x="46635" y="110136"/>
                    </a:lnTo>
                    <a:lnTo>
                      <a:pt x="48341" y="107945"/>
                    </a:lnTo>
                    <a:lnTo>
                      <a:pt x="49478" y="105205"/>
                    </a:lnTo>
                    <a:lnTo>
                      <a:pt x="52890" y="102465"/>
                    </a:lnTo>
                    <a:lnTo>
                      <a:pt x="54028" y="99726"/>
                    </a:lnTo>
                    <a:lnTo>
                      <a:pt x="50047" y="90410"/>
                    </a:lnTo>
                    <a:lnTo>
                      <a:pt x="43222" y="77260"/>
                    </a:lnTo>
                    <a:lnTo>
                      <a:pt x="40947" y="70136"/>
                    </a:lnTo>
                    <a:lnTo>
                      <a:pt x="35260" y="59178"/>
                    </a:lnTo>
                    <a:lnTo>
                      <a:pt x="26729" y="54794"/>
                    </a:lnTo>
                    <a:lnTo>
                      <a:pt x="16492" y="48767"/>
                    </a:lnTo>
                    <a:lnTo>
                      <a:pt x="16492" y="51506"/>
                    </a:lnTo>
                    <a:lnTo>
                      <a:pt x="15355" y="56438"/>
                    </a:lnTo>
                    <a:lnTo>
                      <a:pt x="14786" y="61917"/>
                    </a:lnTo>
                    <a:lnTo>
                      <a:pt x="13080" y="69041"/>
                    </a:lnTo>
                    <a:lnTo>
                      <a:pt x="14218" y="70136"/>
                    </a:lnTo>
                    <a:lnTo>
                      <a:pt x="15355" y="70684"/>
                    </a:lnTo>
                    <a:lnTo>
                      <a:pt x="16492" y="72328"/>
                    </a:lnTo>
                    <a:lnTo>
                      <a:pt x="17630" y="73424"/>
                    </a:lnTo>
                    <a:lnTo>
                      <a:pt x="18767" y="75068"/>
                    </a:lnTo>
                    <a:lnTo>
                      <a:pt x="19336" y="78356"/>
                    </a:lnTo>
                    <a:lnTo>
                      <a:pt x="18767" y="79452"/>
                    </a:lnTo>
                    <a:lnTo>
                      <a:pt x="19336" y="80000"/>
                    </a:lnTo>
                    <a:lnTo>
                      <a:pt x="18767" y="81643"/>
                    </a:lnTo>
                    <a:lnTo>
                      <a:pt x="17630" y="82191"/>
                    </a:lnTo>
                    <a:lnTo>
                      <a:pt x="17061" y="83835"/>
                    </a:lnTo>
                    <a:lnTo>
                      <a:pt x="15924" y="84383"/>
                    </a:lnTo>
                    <a:lnTo>
                      <a:pt x="14786" y="85479"/>
                    </a:lnTo>
                    <a:lnTo>
                      <a:pt x="13649" y="86027"/>
                    </a:lnTo>
                    <a:lnTo>
                      <a:pt x="11374" y="86575"/>
                    </a:lnTo>
                    <a:lnTo>
                      <a:pt x="10805" y="86027"/>
                    </a:lnTo>
                    <a:lnTo>
                      <a:pt x="10236" y="86027"/>
                    </a:lnTo>
                    <a:lnTo>
                      <a:pt x="9099" y="84931"/>
                    </a:lnTo>
                    <a:lnTo>
                      <a:pt x="6824" y="84931"/>
                    </a:lnTo>
                    <a:lnTo>
                      <a:pt x="5687" y="83835"/>
                    </a:lnTo>
                    <a:lnTo>
                      <a:pt x="4549" y="82739"/>
                    </a:lnTo>
                    <a:lnTo>
                      <a:pt x="4549" y="80000"/>
                    </a:lnTo>
                    <a:lnTo>
                      <a:pt x="5118" y="78904"/>
                    </a:lnTo>
                    <a:lnTo>
                      <a:pt x="5687" y="77260"/>
                    </a:lnTo>
                    <a:lnTo>
                      <a:pt x="6255" y="73972"/>
                    </a:lnTo>
                    <a:lnTo>
                      <a:pt x="7393" y="69041"/>
                    </a:lnTo>
                    <a:lnTo>
                      <a:pt x="8530" y="61369"/>
                    </a:lnTo>
                    <a:lnTo>
                      <a:pt x="7393" y="58630"/>
                    </a:lnTo>
                    <a:lnTo>
                      <a:pt x="5687" y="53698"/>
                    </a:lnTo>
                    <a:lnTo>
                      <a:pt x="5118" y="49315"/>
                    </a:lnTo>
                    <a:lnTo>
                      <a:pt x="3981" y="43835"/>
                    </a:lnTo>
                    <a:lnTo>
                      <a:pt x="4549" y="40000"/>
                    </a:lnTo>
                    <a:lnTo>
                      <a:pt x="8530" y="34520"/>
                    </a:lnTo>
                    <a:lnTo>
                      <a:pt x="13080" y="27945"/>
                    </a:lnTo>
                    <a:lnTo>
                      <a:pt x="14218" y="25205"/>
                    </a:lnTo>
                    <a:lnTo>
                      <a:pt x="13080" y="21917"/>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30"/>
              <p:cNvSpPr/>
              <p:nvPr/>
            </p:nvSpPr>
            <p:spPr>
              <a:xfrm>
                <a:off x="3335" y="2460"/>
                <a:ext cx="216" cy="201"/>
              </a:xfrm>
              <a:custGeom>
                <a:rect b="b" l="l" r="r" t="t"/>
                <a:pathLst>
                  <a:path extrusionOk="0" h="120000" w="120000">
                    <a:moveTo>
                      <a:pt x="103333" y="64477"/>
                    </a:moveTo>
                    <a:lnTo>
                      <a:pt x="103888" y="62686"/>
                    </a:lnTo>
                    <a:lnTo>
                      <a:pt x="105000" y="61492"/>
                    </a:lnTo>
                    <a:lnTo>
                      <a:pt x="106111" y="59701"/>
                    </a:lnTo>
                    <a:lnTo>
                      <a:pt x="107222" y="59104"/>
                    </a:lnTo>
                    <a:lnTo>
                      <a:pt x="108333" y="57910"/>
                    </a:lnTo>
                    <a:lnTo>
                      <a:pt x="108888" y="57910"/>
                    </a:lnTo>
                    <a:lnTo>
                      <a:pt x="110555" y="57313"/>
                    </a:lnTo>
                    <a:lnTo>
                      <a:pt x="112222" y="57313"/>
                    </a:lnTo>
                    <a:lnTo>
                      <a:pt x="112777" y="57313"/>
                    </a:lnTo>
                    <a:lnTo>
                      <a:pt x="114444" y="57910"/>
                    </a:lnTo>
                    <a:lnTo>
                      <a:pt x="116111" y="58507"/>
                    </a:lnTo>
                    <a:lnTo>
                      <a:pt x="116666" y="59701"/>
                    </a:lnTo>
                    <a:lnTo>
                      <a:pt x="117222" y="60895"/>
                    </a:lnTo>
                    <a:lnTo>
                      <a:pt x="117777" y="62686"/>
                    </a:lnTo>
                    <a:lnTo>
                      <a:pt x="118333" y="64477"/>
                    </a:lnTo>
                    <a:lnTo>
                      <a:pt x="118888" y="65671"/>
                    </a:lnTo>
                    <a:lnTo>
                      <a:pt x="118888" y="69253"/>
                    </a:lnTo>
                    <a:lnTo>
                      <a:pt x="118333" y="71044"/>
                    </a:lnTo>
                    <a:lnTo>
                      <a:pt x="119444" y="72238"/>
                    </a:lnTo>
                    <a:lnTo>
                      <a:pt x="118888" y="75820"/>
                    </a:lnTo>
                    <a:lnTo>
                      <a:pt x="118333" y="77014"/>
                    </a:lnTo>
                    <a:lnTo>
                      <a:pt x="116666" y="80000"/>
                    </a:lnTo>
                    <a:lnTo>
                      <a:pt x="116666" y="81791"/>
                    </a:lnTo>
                    <a:lnTo>
                      <a:pt x="115555" y="82388"/>
                    </a:lnTo>
                    <a:lnTo>
                      <a:pt x="113888" y="85373"/>
                    </a:lnTo>
                    <a:lnTo>
                      <a:pt x="113333" y="87164"/>
                    </a:lnTo>
                    <a:lnTo>
                      <a:pt x="112222" y="86567"/>
                    </a:lnTo>
                    <a:lnTo>
                      <a:pt x="111111" y="87164"/>
                    </a:lnTo>
                    <a:lnTo>
                      <a:pt x="110000" y="88955"/>
                    </a:lnTo>
                    <a:lnTo>
                      <a:pt x="108333" y="88358"/>
                    </a:lnTo>
                    <a:lnTo>
                      <a:pt x="107777" y="88358"/>
                    </a:lnTo>
                    <a:lnTo>
                      <a:pt x="106111" y="87761"/>
                    </a:lnTo>
                    <a:lnTo>
                      <a:pt x="104444" y="87761"/>
                    </a:lnTo>
                    <a:lnTo>
                      <a:pt x="103333" y="87164"/>
                    </a:lnTo>
                    <a:lnTo>
                      <a:pt x="102777" y="85373"/>
                    </a:lnTo>
                    <a:lnTo>
                      <a:pt x="102222" y="84776"/>
                    </a:lnTo>
                    <a:lnTo>
                      <a:pt x="101666" y="82388"/>
                    </a:lnTo>
                    <a:lnTo>
                      <a:pt x="100555" y="82388"/>
                    </a:lnTo>
                    <a:lnTo>
                      <a:pt x="100555" y="81194"/>
                    </a:lnTo>
                    <a:lnTo>
                      <a:pt x="100555" y="79402"/>
                    </a:lnTo>
                    <a:lnTo>
                      <a:pt x="98333" y="80597"/>
                    </a:lnTo>
                    <a:lnTo>
                      <a:pt x="96111" y="82985"/>
                    </a:lnTo>
                    <a:lnTo>
                      <a:pt x="92777" y="90746"/>
                    </a:lnTo>
                    <a:lnTo>
                      <a:pt x="89444" y="96716"/>
                    </a:lnTo>
                    <a:lnTo>
                      <a:pt x="86111" y="99104"/>
                    </a:lnTo>
                    <a:lnTo>
                      <a:pt x="80555" y="100895"/>
                    </a:lnTo>
                    <a:lnTo>
                      <a:pt x="76111" y="102686"/>
                    </a:lnTo>
                    <a:lnTo>
                      <a:pt x="71111" y="103880"/>
                    </a:lnTo>
                    <a:lnTo>
                      <a:pt x="68333" y="105671"/>
                    </a:lnTo>
                    <a:lnTo>
                      <a:pt x="62777" y="109253"/>
                    </a:lnTo>
                    <a:lnTo>
                      <a:pt x="58333" y="112238"/>
                    </a:lnTo>
                    <a:lnTo>
                      <a:pt x="54444" y="116417"/>
                    </a:lnTo>
                    <a:lnTo>
                      <a:pt x="53888" y="117611"/>
                    </a:lnTo>
                    <a:lnTo>
                      <a:pt x="52222" y="117611"/>
                    </a:lnTo>
                    <a:lnTo>
                      <a:pt x="51666" y="119402"/>
                    </a:lnTo>
                    <a:lnTo>
                      <a:pt x="50000" y="118805"/>
                    </a:lnTo>
                    <a:lnTo>
                      <a:pt x="48333" y="118208"/>
                    </a:lnTo>
                    <a:lnTo>
                      <a:pt x="47222" y="116417"/>
                    </a:lnTo>
                    <a:lnTo>
                      <a:pt x="45555" y="115820"/>
                    </a:lnTo>
                    <a:lnTo>
                      <a:pt x="45555" y="114626"/>
                    </a:lnTo>
                    <a:lnTo>
                      <a:pt x="44444" y="112835"/>
                    </a:lnTo>
                    <a:lnTo>
                      <a:pt x="43888" y="112238"/>
                    </a:lnTo>
                    <a:lnTo>
                      <a:pt x="43333" y="111044"/>
                    </a:lnTo>
                    <a:lnTo>
                      <a:pt x="43888" y="109253"/>
                    </a:lnTo>
                    <a:lnTo>
                      <a:pt x="43888" y="108059"/>
                    </a:lnTo>
                    <a:lnTo>
                      <a:pt x="45555" y="106268"/>
                    </a:lnTo>
                    <a:lnTo>
                      <a:pt x="46666" y="103880"/>
                    </a:lnTo>
                    <a:lnTo>
                      <a:pt x="48333" y="102686"/>
                    </a:lnTo>
                    <a:lnTo>
                      <a:pt x="49444" y="103283"/>
                    </a:lnTo>
                    <a:lnTo>
                      <a:pt x="51666" y="101492"/>
                    </a:lnTo>
                    <a:lnTo>
                      <a:pt x="52222" y="102089"/>
                    </a:lnTo>
                    <a:lnTo>
                      <a:pt x="53888" y="102089"/>
                    </a:lnTo>
                    <a:lnTo>
                      <a:pt x="55555" y="102686"/>
                    </a:lnTo>
                    <a:lnTo>
                      <a:pt x="57222" y="102686"/>
                    </a:lnTo>
                    <a:lnTo>
                      <a:pt x="58888" y="103283"/>
                    </a:lnTo>
                    <a:lnTo>
                      <a:pt x="60000" y="103283"/>
                    </a:lnTo>
                    <a:lnTo>
                      <a:pt x="66666" y="97910"/>
                    </a:lnTo>
                    <a:lnTo>
                      <a:pt x="71666" y="92537"/>
                    </a:lnTo>
                    <a:lnTo>
                      <a:pt x="75000" y="90149"/>
                    </a:lnTo>
                    <a:lnTo>
                      <a:pt x="75555" y="88955"/>
                    </a:lnTo>
                    <a:lnTo>
                      <a:pt x="65555" y="83582"/>
                    </a:lnTo>
                    <a:lnTo>
                      <a:pt x="57777" y="78208"/>
                    </a:lnTo>
                    <a:lnTo>
                      <a:pt x="45555" y="78805"/>
                    </a:lnTo>
                    <a:lnTo>
                      <a:pt x="37777" y="80597"/>
                    </a:lnTo>
                    <a:lnTo>
                      <a:pt x="22777" y="81194"/>
                    </a:lnTo>
                    <a:lnTo>
                      <a:pt x="12222" y="82388"/>
                    </a:lnTo>
                    <a:lnTo>
                      <a:pt x="11111" y="83582"/>
                    </a:lnTo>
                    <a:lnTo>
                      <a:pt x="10555" y="86567"/>
                    </a:lnTo>
                    <a:lnTo>
                      <a:pt x="10000" y="89552"/>
                    </a:lnTo>
                    <a:lnTo>
                      <a:pt x="8888" y="91940"/>
                    </a:lnTo>
                    <a:lnTo>
                      <a:pt x="7222" y="94328"/>
                    </a:lnTo>
                    <a:lnTo>
                      <a:pt x="6111" y="97313"/>
                    </a:lnTo>
                    <a:lnTo>
                      <a:pt x="3888" y="100298"/>
                    </a:lnTo>
                    <a:lnTo>
                      <a:pt x="2777" y="99701"/>
                    </a:lnTo>
                    <a:lnTo>
                      <a:pt x="555" y="101492"/>
                    </a:lnTo>
                    <a:lnTo>
                      <a:pt x="0" y="100895"/>
                    </a:lnTo>
                    <a:lnTo>
                      <a:pt x="7222" y="63283"/>
                    </a:lnTo>
                    <a:lnTo>
                      <a:pt x="27222" y="59104"/>
                    </a:lnTo>
                    <a:lnTo>
                      <a:pt x="37777" y="57313"/>
                    </a:lnTo>
                    <a:lnTo>
                      <a:pt x="28888" y="50149"/>
                    </a:lnTo>
                    <a:lnTo>
                      <a:pt x="11666" y="37014"/>
                    </a:lnTo>
                    <a:lnTo>
                      <a:pt x="18888" y="0"/>
                    </a:lnTo>
                    <a:lnTo>
                      <a:pt x="20555" y="597"/>
                    </a:lnTo>
                    <a:lnTo>
                      <a:pt x="21666" y="2388"/>
                    </a:lnTo>
                    <a:lnTo>
                      <a:pt x="22777" y="4179"/>
                    </a:lnTo>
                    <a:lnTo>
                      <a:pt x="23888" y="5970"/>
                    </a:lnTo>
                    <a:lnTo>
                      <a:pt x="23888" y="8955"/>
                    </a:lnTo>
                    <a:lnTo>
                      <a:pt x="24444" y="11940"/>
                    </a:lnTo>
                    <a:lnTo>
                      <a:pt x="24444" y="14925"/>
                    </a:lnTo>
                    <a:lnTo>
                      <a:pt x="23333" y="19701"/>
                    </a:lnTo>
                    <a:lnTo>
                      <a:pt x="24444" y="23283"/>
                    </a:lnTo>
                    <a:lnTo>
                      <a:pt x="33333" y="28059"/>
                    </a:lnTo>
                    <a:lnTo>
                      <a:pt x="46666" y="35820"/>
                    </a:lnTo>
                    <a:lnTo>
                      <a:pt x="53333" y="40000"/>
                    </a:lnTo>
                    <a:lnTo>
                      <a:pt x="64444" y="46567"/>
                    </a:lnTo>
                    <a:lnTo>
                      <a:pt x="73333" y="44776"/>
                    </a:lnTo>
                    <a:lnTo>
                      <a:pt x="84444" y="42985"/>
                    </a:lnTo>
                    <a:lnTo>
                      <a:pt x="83333" y="41194"/>
                    </a:lnTo>
                    <a:lnTo>
                      <a:pt x="81111" y="35820"/>
                    </a:lnTo>
                    <a:lnTo>
                      <a:pt x="78333" y="30447"/>
                    </a:lnTo>
                    <a:lnTo>
                      <a:pt x="75555" y="23283"/>
                    </a:lnTo>
                    <a:lnTo>
                      <a:pt x="73888" y="23283"/>
                    </a:lnTo>
                    <a:lnTo>
                      <a:pt x="72777" y="22686"/>
                    </a:lnTo>
                    <a:lnTo>
                      <a:pt x="71111" y="22686"/>
                    </a:lnTo>
                    <a:lnTo>
                      <a:pt x="69444" y="22089"/>
                    </a:lnTo>
                    <a:lnTo>
                      <a:pt x="67222" y="21492"/>
                    </a:lnTo>
                    <a:lnTo>
                      <a:pt x="65000" y="19701"/>
                    </a:lnTo>
                    <a:lnTo>
                      <a:pt x="64444" y="18507"/>
                    </a:lnTo>
                    <a:lnTo>
                      <a:pt x="63333" y="18507"/>
                    </a:lnTo>
                    <a:lnTo>
                      <a:pt x="63333" y="16119"/>
                    </a:lnTo>
                    <a:lnTo>
                      <a:pt x="63333" y="14925"/>
                    </a:lnTo>
                    <a:lnTo>
                      <a:pt x="62777" y="13134"/>
                    </a:lnTo>
                    <a:lnTo>
                      <a:pt x="62777" y="11940"/>
                    </a:lnTo>
                    <a:lnTo>
                      <a:pt x="63333" y="10149"/>
                    </a:lnTo>
                    <a:lnTo>
                      <a:pt x="64444" y="8955"/>
                    </a:lnTo>
                    <a:lnTo>
                      <a:pt x="65555" y="7761"/>
                    </a:lnTo>
                    <a:lnTo>
                      <a:pt x="66666" y="7761"/>
                    </a:lnTo>
                    <a:lnTo>
                      <a:pt x="67222" y="6567"/>
                    </a:lnTo>
                    <a:lnTo>
                      <a:pt x="68333" y="7164"/>
                    </a:lnTo>
                    <a:lnTo>
                      <a:pt x="70555" y="5373"/>
                    </a:lnTo>
                    <a:lnTo>
                      <a:pt x="72222" y="5970"/>
                    </a:lnTo>
                    <a:lnTo>
                      <a:pt x="73888" y="6567"/>
                    </a:lnTo>
                    <a:lnTo>
                      <a:pt x="75000" y="8358"/>
                    </a:lnTo>
                    <a:lnTo>
                      <a:pt x="75555" y="9552"/>
                    </a:lnTo>
                    <a:lnTo>
                      <a:pt x="76111" y="11940"/>
                    </a:lnTo>
                    <a:lnTo>
                      <a:pt x="77222" y="14925"/>
                    </a:lnTo>
                    <a:lnTo>
                      <a:pt x="80000" y="20298"/>
                    </a:lnTo>
                    <a:lnTo>
                      <a:pt x="83888" y="26865"/>
                    </a:lnTo>
                    <a:lnTo>
                      <a:pt x="85555" y="29253"/>
                    </a:lnTo>
                    <a:lnTo>
                      <a:pt x="90000" y="31641"/>
                    </a:lnTo>
                    <a:lnTo>
                      <a:pt x="93333" y="35820"/>
                    </a:lnTo>
                    <a:lnTo>
                      <a:pt x="97777" y="40000"/>
                    </a:lnTo>
                    <a:lnTo>
                      <a:pt x="100000" y="43582"/>
                    </a:lnTo>
                    <a:lnTo>
                      <a:pt x="100555" y="50746"/>
                    </a:lnTo>
                    <a:lnTo>
                      <a:pt x="100555" y="58507"/>
                    </a:lnTo>
                    <a:lnTo>
                      <a:pt x="101666" y="62089"/>
                    </a:lnTo>
                    <a:lnTo>
                      <a:pt x="103333" y="64477"/>
                    </a:lnTo>
                  </a:path>
                </a:pathLst>
              </a:custGeom>
              <a:solidFill>
                <a:srgbClr val="FF5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251" name="Google Shape;251;p30"/>
          <p:cNvGrpSpPr/>
          <p:nvPr/>
        </p:nvGrpSpPr>
        <p:grpSpPr>
          <a:xfrm>
            <a:off x="1449388" y="2908300"/>
            <a:ext cx="3060700" cy="3363913"/>
            <a:chOff x="913" y="1832"/>
            <a:chExt cx="1928" cy="2119"/>
          </a:xfrm>
        </p:grpSpPr>
        <p:sp>
          <p:nvSpPr>
            <p:cNvPr id="252" name="Google Shape;252;p30"/>
            <p:cNvSpPr/>
            <p:nvPr/>
          </p:nvSpPr>
          <p:spPr>
            <a:xfrm>
              <a:off x="1089" y="3665"/>
              <a:ext cx="1699" cy="28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2400">
                  <a:solidFill>
                    <a:schemeClr val="dk1"/>
                  </a:solidFill>
                  <a:latin typeface="Quattrocento"/>
                  <a:ea typeface="Quattrocento"/>
                  <a:cs typeface="Quattrocento"/>
                  <a:sym typeface="Quattrocento"/>
                </a:rPr>
                <a:t>General Education</a:t>
              </a:r>
              <a:endParaRPr/>
            </a:p>
          </p:txBody>
        </p:sp>
        <p:grpSp>
          <p:nvGrpSpPr>
            <p:cNvPr id="253" name="Google Shape;253;p30"/>
            <p:cNvGrpSpPr/>
            <p:nvPr/>
          </p:nvGrpSpPr>
          <p:grpSpPr>
            <a:xfrm>
              <a:off x="913" y="1832"/>
              <a:ext cx="1928" cy="1768"/>
              <a:chOff x="913" y="1832"/>
              <a:chExt cx="1928" cy="1768"/>
            </a:xfrm>
          </p:grpSpPr>
          <p:sp>
            <p:nvSpPr>
              <p:cNvPr id="254" name="Google Shape;254;p30"/>
              <p:cNvSpPr/>
              <p:nvPr/>
            </p:nvSpPr>
            <p:spPr>
              <a:xfrm>
                <a:off x="913" y="1832"/>
                <a:ext cx="1928" cy="1768"/>
              </a:xfrm>
              <a:prstGeom prst="ellipse">
                <a:avLst/>
              </a:prstGeom>
              <a:noFill/>
              <a:ln cap="flat" cmpd="sng" w="508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55" name="Google Shape;255;p30"/>
              <p:cNvGrpSpPr/>
              <p:nvPr/>
            </p:nvGrpSpPr>
            <p:grpSpPr>
              <a:xfrm>
                <a:off x="1154" y="2378"/>
                <a:ext cx="1440" cy="270"/>
                <a:chOff x="1159" y="2136"/>
                <a:chExt cx="1440" cy="270"/>
              </a:xfrm>
            </p:grpSpPr>
            <p:sp>
              <p:nvSpPr>
                <p:cNvPr id="256" name="Google Shape;256;p30"/>
                <p:cNvSpPr/>
                <p:nvPr/>
              </p:nvSpPr>
              <p:spPr>
                <a:xfrm>
                  <a:off x="1159"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30"/>
                <p:cNvSpPr/>
                <p:nvPr/>
              </p:nvSpPr>
              <p:spPr>
                <a:xfrm>
                  <a:off x="1389"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30"/>
                <p:cNvSpPr/>
                <p:nvPr/>
              </p:nvSpPr>
              <p:spPr>
                <a:xfrm>
                  <a:off x="1659"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30"/>
                <p:cNvSpPr/>
                <p:nvPr/>
              </p:nvSpPr>
              <p:spPr>
                <a:xfrm>
                  <a:off x="1915"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30"/>
                <p:cNvSpPr/>
                <p:nvPr/>
              </p:nvSpPr>
              <p:spPr>
                <a:xfrm>
                  <a:off x="2169"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30"/>
                <p:cNvSpPr/>
                <p:nvPr/>
              </p:nvSpPr>
              <p:spPr>
                <a:xfrm>
                  <a:off x="2400" y="213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62" name="Google Shape;262;p30"/>
              <p:cNvGrpSpPr/>
              <p:nvPr/>
            </p:nvGrpSpPr>
            <p:grpSpPr>
              <a:xfrm>
                <a:off x="1378" y="3121"/>
                <a:ext cx="1064" cy="270"/>
                <a:chOff x="1383" y="2879"/>
                <a:chExt cx="1064" cy="270"/>
              </a:xfrm>
            </p:grpSpPr>
            <p:sp>
              <p:nvSpPr>
                <p:cNvPr id="263" name="Google Shape;263;p30"/>
                <p:cNvSpPr/>
                <p:nvPr/>
              </p:nvSpPr>
              <p:spPr>
                <a:xfrm>
                  <a:off x="2046" y="2879"/>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64" name="Google Shape;264;p30"/>
                <p:cNvGrpSpPr/>
                <p:nvPr/>
              </p:nvGrpSpPr>
              <p:grpSpPr>
                <a:xfrm>
                  <a:off x="1383" y="2879"/>
                  <a:ext cx="1064" cy="270"/>
                  <a:chOff x="1383" y="2879"/>
                  <a:chExt cx="1064" cy="270"/>
                </a:xfrm>
              </p:grpSpPr>
              <p:sp>
                <p:nvSpPr>
                  <p:cNvPr id="265" name="Google Shape;265;p30"/>
                  <p:cNvSpPr/>
                  <p:nvPr/>
                </p:nvSpPr>
                <p:spPr>
                  <a:xfrm>
                    <a:off x="1383" y="2879"/>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30"/>
                  <p:cNvSpPr/>
                  <p:nvPr/>
                </p:nvSpPr>
                <p:spPr>
                  <a:xfrm>
                    <a:off x="1615" y="2879"/>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30"/>
                  <p:cNvSpPr/>
                  <p:nvPr/>
                </p:nvSpPr>
                <p:spPr>
                  <a:xfrm>
                    <a:off x="1831" y="2879"/>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30"/>
                  <p:cNvSpPr/>
                  <p:nvPr/>
                </p:nvSpPr>
                <p:spPr>
                  <a:xfrm>
                    <a:off x="2248" y="2879"/>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269" name="Google Shape;269;p30"/>
              <p:cNvGrpSpPr/>
              <p:nvPr/>
            </p:nvGrpSpPr>
            <p:grpSpPr>
              <a:xfrm>
                <a:off x="1171" y="2728"/>
                <a:ext cx="1440" cy="270"/>
                <a:chOff x="1176" y="2486"/>
                <a:chExt cx="1440" cy="270"/>
              </a:xfrm>
            </p:grpSpPr>
            <p:sp>
              <p:nvSpPr>
                <p:cNvPr id="270" name="Google Shape;270;p30"/>
                <p:cNvSpPr/>
                <p:nvPr/>
              </p:nvSpPr>
              <p:spPr>
                <a:xfrm>
                  <a:off x="1176"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30"/>
                <p:cNvSpPr/>
                <p:nvPr/>
              </p:nvSpPr>
              <p:spPr>
                <a:xfrm>
                  <a:off x="1406"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30"/>
                <p:cNvSpPr/>
                <p:nvPr/>
              </p:nvSpPr>
              <p:spPr>
                <a:xfrm>
                  <a:off x="1676"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30"/>
                <p:cNvSpPr/>
                <p:nvPr/>
              </p:nvSpPr>
              <p:spPr>
                <a:xfrm>
                  <a:off x="1932"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30"/>
                <p:cNvSpPr/>
                <p:nvPr/>
              </p:nvSpPr>
              <p:spPr>
                <a:xfrm>
                  <a:off x="2186"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30"/>
                <p:cNvSpPr/>
                <p:nvPr/>
              </p:nvSpPr>
              <p:spPr>
                <a:xfrm>
                  <a:off x="2417" y="2486"/>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76" name="Google Shape;276;p30"/>
              <p:cNvGrpSpPr/>
              <p:nvPr/>
            </p:nvGrpSpPr>
            <p:grpSpPr>
              <a:xfrm>
                <a:off x="1354" y="2005"/>
                <a:ext cx="1064" cy="270"/>
                <a:chOff x="1359" y="1763"/>
                <a:chExt cx="1064" cy="270"/>
              </a:xfrm>
            </p:grpSpPr>
            <p:sp>
              <p:nvSpPr>
                <p:cNvPr id="277" name="Google Shape;277;p30"/>
                <p:cNvSpPr/>
                <p:nvPr/>
              </p:nvSpPr>
              <p:spPr>
                <a:xfrm>
                  <a:off x="2022" y="1763"/>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78" name="Google Shape;278;p30"/>
                <p:cNvGrpSpPr/>
                <p:nvPr/>
              </p:nvGrpSpPr>
              <p:grpSpPr>
                <a:xfrm>
                  <a:off x="1359" y="1763"/>
                  <a:ext cx="1064" cy="270"/>
                  <a:chOff x="1359" y="1763"/>
                  <a:chExt cx="1064" cy="270"/>
                </a:xfrm>
              </p:grpSpPr>
              <p:sp>
                <p:nvSpPr>
                  <p:cNvPr id="279" name="Google Shape;279;p30"/>
                  <p:cNvSpPr/>
                  <p:nvPr/>
                </p:nvSpPr>
                <p:spPr>
                  <a:xfrm>
                    <a:off x="1359" y="1763"/>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30"/>
                  <p:cNvSpPr/>
                  <p:nvPr/>
                </p:nvSpPr>
                <p:spPr>
                  <a:xfrm>
                    <a:off x="1591" y="1763"/>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30"/>
                  <p:cNvSpPr/>
                  <p:nvPr/>
                </p:nvSpPr>
                <p:spPr>
                  <a:xfrm>
                    <a:off x="1807" y="1763"/>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30"/>
                  <p:cNvSpPr/>
                  <p:nvPr/>
                </p:nvSpPr>
                <p:spPr>
                  <a:xfrm>
                    <a:off x="2224" y="1763"/>
                    <a:ext cx="199" cy="270"/>
                  </a:xfrm>
                  <a:custGeom>
                    <a:rect b="b" l="l" r="r" t="t"/>
                    <a:pathLst>
                      <a:path extrusionOk="0" h="120000" w="120000">
                        <a:moveTo>
                          <a:pt x="51859" y="17777"/>
                        </a:moveTo>
                        <a:lnTo>
                          <a:pt x="50050" y="17777"/>
                        </a:lnTo>
                        <a:lnTo>
                          <a:pt x="47035" y="16888"/>
                        </a:lnTo>
                        <a:lnTo>
                          <a:pt x="45829" y="16000"/>
                        </a:lnTo>
                        <a:lnTo>
                          <a:pt x="45829" y="15111"/>
                        </a:lnTo>
                        <a:lnTo>
                          <a:pt x="44020" y="14222"/>
                        </a:lnTo>
                        <a:lnTo>
                          <a:pt x="42211" y="13333"/>
                        </a:lnTo>
                        <a:lnTo>
                          <a:pt x="42211" y="12444"/>
                        </a:lnTo>
                        <a:lnTo>
                          <a:pt x="42211" y="10666"/>
                        </a:lnTo>
                        <a:lnTo>
                          <a:pt x="42211" y="9777"/>
                        </a:lnTo>
                        <a:lnTo>
                          <a:pt x="42211" y="8000"/>
                        </a:lnTo>
                        <a:lnTo>
                          <a:pt x="42211" y="6222"/>
                        </a:lnTo>
                        <a:lnTo>
                          <a:pt x="44020" y="5333"/>
                        </a:lnTo>
                        <a:lnTo>
                          <a:pt x="45829" y="4444"/>
                        </a:lnTo>
                        <a:lnTo>
                          <a:pt x="47035" y="3555"/>
                        </a:lnTo>
                        <a:lnTo>
                          <a:pt x="48844" y="2666"/>
                        </a:lnTo>
                        <a:lnTo>
                          <a:pt x="50050" y="1777"/>
                        </a:lnTo>
                        <a:lnTo>
                          <a:pt x="51859" y="888"/>
                        </a:lnTo>
                        <a:lnTo>
                          <a:pt x="54874" y="888"/>
                        </a:lnTo>
                        <a:lnTo>
                          <a:pt x="56683" y="0"/>
                        </a:lnTo>
                        <a:lnTo>
                          <a:pt x="57889" y="0"/>
                        </a:lnTo>
                        <a:lnTo>
                          <a:pt x="61507" y="0"/>
                        </a:lnTo>
                        <a:lnTo>
                          <a:pt x="62713" y="888"/>
                        </a:lnTo>
                        <a:lnTo>
                          <a:pt x="65728" y="888"/>
                        </a:lnTo>
                        <a:lnTo>
                          <a:pt x="67537" y="1777"/>
                        </a:lnTo>
                        <a:lnTo>
                          <a:pt x="69346" y="2666"/>
                        </a:lnTo>
                        <a:lnTo>
                          <a:pt x="70552" y="3555"/>
                        </a:lnTo>
                        <a:lnTo>
                          <a:pt x="72361" y="4444"/>
                        </a:lnTo>
                        <a:lnTo>
                          <a:pt x="73567" y="5333"/>
                        </a:lnTo>
                        <a:lnTo>
                          <a:pt x="75376" y="6222"/>
                        </a:lnTo>
                        <a:lnTo>
                          <a:pt x="75376" y="8000"/>
                        </a:lnTo>
                        <a:lnTo>
                          <a:pt x="75376" y="8888"/>
                        </a:lnTo>
                        <a:lnTo>
                          <a:pt x="75376" y="10666"/>
                        </a:lnTo>
                        <a:lnTo>
                          <a:pt x="75376" y="12444"/>
                        </a:lnTo>
                        <a:lnTo>
                          <a:pt x="73567" y="13333"/>
                        </a:lnTo>
                        <a:lnTo>
                          <a:pt x="73567" y="14222"/>
                        </a:lnTo>
                        <a:lnTo>
                          <a:pt x="72361" y="15111"/>
                        </a:lnTo>
                        <a:lnTo>
                          <a:pt x="70552" y="16000"/>
                        </a:lnTo>
                        <a:lnTo>
                          <a:pt x="69346" y="16888"/>
                        </a:lnTo>
                        <a:lnTo>
                          <a:pt x="67537" y="17777"/>
                        </a:lnTo>
                        <a:lnTo>
                          <a:pt x="65728" y="17777"/>
                        </a:lnTo>
                        <a:lnTo>
                          <a:pt x="69346" y="20888"/>
                        </a:lnTo>
                        <a:lnTo>
                          <a:pt x="72361" y="22666"/>
                        </a:lnTo>
                        <a:lnTo>
                          <a:pt x="80201" y="24444"/>
                        </a:lnTo>
                        <a:lnTo>
                          <a:pt x="88040" y="26222"/>
                        </a:lnTo>
                        <a:lnTo>
                          <a:pt x="91055" y="28888"/>
                        </a:lnTo>
                        <a:lnTo>
                          <a:pt x="94070" y="34222"/>
                        </a:lnTo>
                        <a:lnTo>
                          <a:pt x="95879" y="38666"/>
                        </a:lnTo>
                        <a:lnTo>
                          <a:pt x="98894" y="44000"/>
                        </a:lnTo>
                        <a:lnTo>
                          <a:pt x="100703" y="46666"/>
                        </a:lnTo>
                        <a:lnTo>
                          <a:pt x="106733" y="51111"/>
                        </a:lnTo>
                        <a:lnTo>
                          <a:pt x="111557" y="55555"/>
                        </a:lnTo>
                        <a:lnTo>
                          <a:pt x="116381" y="58222"/>
                        </a:lnTo>
                        <a:lnTo>
                          <a:pt x="117587" y="58222"/>
                        </a:lnTo>
                        <a:lnTo>
                          <a:pt x="117587" y="60444"/>
                        </a:lnTo>
                        <a:lnTo>
                          <a:pt x="119396" y="61333"/>
                        </a:lnTo>
                        <a:lnTo>
                          <a:pt x="119396" y="63111"/>
                        </a:lnTo>
                        <a:lnTo>
                          <a:pt x="117587" y="64888"/>
                        </a:lnTo>
                        <a:lnTo>
                          <a:pt x="117587" y="65777"/>
                        </a:lnTo>
                        <a:lnTo>
                          <a:pt x="117587" y="67555"/>
                        </a:lnTo>
                        <a:lnTo>
                          <a:pt x="116381" y="68444"/>
                        </a:lnTo>
                        <a:lnTo>
                          <a:pt x="114572" y="69333"/>
                        </a:lnTo>
                        <a:lnTo>
                          <a:pt x="113366" y="70222"/>
                        </a:lnTo>
                        <a:lnTo>
                          <a:pt x="113366" y="71111"/>
                        </a:lnTo>
                        <a:lnTo>
                          <a:pt x="111557" y="71111"/>
                        </a:lnTo>
                        <a:lnTo>
                          <a:pt x="109748" y="71111"/>
                        </a:lnTo>
                        <a:lnTo>
                          <a:pt x="108542" y="71111"/>
                        </a:lnTo>
                        <a:lnTo>
                          <a:pt x="106733" y="70222"/>
                        </a:lnTo>
                        <a:lnTo>
                          <a:pt x="105527" y="69333"/>
                        </a:lnTo>
                        <a:lnTo>
                          <a:pt x="103718" y="67555"/>
                        </a:lnTo>
                        <a:lnTo>
                          <a:pt x="103718" y="66666"/>
                        </a:lnTo>
                        <a:lnTo>
                          <a:pt x="101909" y="64888"/>
                        </a:lnTo>
                        <a:lnTo>
                          <a:pt x="101909" y="64000"/>
                        </a:lnTo>
                        <a:lnTo>
                          <a:pt x="100703" y="62222"/>
                        </a:lnTo>
                        <a:lnTo>
                          <a:pt x="100703" y="60444"/>
                        </a:lnTo>
                        <a:lnTo>
                          <a:pt x="101909" y="58222"/>
                        </a:lnTo>
                        <a:lnTo>
                          <a:pt x="101909" y="56444"/>
                        </a:lnTo>
                        <a:lnTo>
                          <a:pt x="100703" y="55555"/>
                        </a:lnTo>
                        <a:lnTo>
                          <a:pt x="94070" y="49333"/>
                        </a:lnTo>
                        <a:lnTo>
                          <a:pt x="88040" y="44888"/>
                        </a:lnTo>
                        <a:lnTo>
                          <a:pt x="85025" y="42222"/>
                        </a:lnTo>
                        <a:lnTo>
                          <a:pt x="83216" y="42222"/>
                        </a:lnTo>
                        <a:lnTo>
                          <a:pt x="78391" y="53777"/>
                        </a:lnTo>
                        <a:lnTo>
                          <a:pt x="77185" y="63111"/>
                        </a:lnTo>
                        <a:lnTo>
                          <a:pt x="80201" y="75555"/>
                        </a:lnTo>
                        <a:lnTo>
                          <a:pt x="83216" y="83555"/>
                        </a:lnTo>
                        <a:lnTo>
                          <a:pt x="88040" y="97777"/>
                        </a:lnTo>
                        <a:lnTo>
                          <a:pt x="91055" y="109777"/>
                        </a:lnTo>
                        <a:lnTo>
                          <a:pt x="92864" y="110666"/>
                        </a:lnTo>
                        <a:lnTo>
                          <a:pt x="95879" y="110666"/>
                        </a:lnTo>
                        <a:lnTo>
                          <a:pt x="98894" y="110666"/>
                        </a:lnTo>
                        <a:lnTo>
                          <a:pt x="101909" y="111555"/>
                        </a:lnTo>
                        <a:lnTo>
                          <a:pt x="105527" y="112444"/>
                        </a:lnTo>
                        <a:lnTo>
                          <a:pt x="108542" y="113333"/>
                        </a:lnTo>
                        <a:lnTo>
                          <a:pt x="109748" y="115111"/>
                        </a:lnTo>
                        <a:lnTo>
                          <a:pt x="111557" y="116000"/>
                        </a:lnTo>
                        <a:lnTo>
                          <a:pt x="113366" y="117777"/>
                        </a:lnTo>
                        <a:lnTo>
                          <a:pt x="113366" y="118666"/>
                        </a:lnTo>
                        <a:lnTo>
                          <a:pt x="73567" y="118666"/>
                        </a:lnTo>
                        <a:lnTo>
                          <a:pt x="64522" y="97777"/>
                        </a:lnTo>
                        <a:lnTo>
                          <a:pt x="59698" y="88000"/>
                        </a:lnTo>
                        <a:lnTo>
                          <a:pt x="54874" y="97777"/>
                        </a:lnTo>
                        <a:lnTo>
                          <a:pt x="44020" y="119555"/>
                        </a:lnTo>
                        <a:lnTo>
                          <a:pt x="6030" y="119555"/>
                        </a:lnTo>
                        <a:lnTo>
                          <a:pt x="6030" y="117777"/>
                        </a:lnTo>
                        <a:lnTo>
                          <a:pt x="7839" y="116000"/>
                        </a:lnTo>
                        <a:lnTo>
                          <a:pt x="9648" y="115111"/>
                        </a:lnTo>
                        <a:lnTo>
                          <a:pt x="10854" y="113333"/>
                        </a:lnTo>
                        <a:lnTo>
                          <a:pt x="13869" y="112444"/>
                        </a:lnTo>
                        <a:lnTo>
                          <a:pt x="17487" y="111555"/>
                        </a:lnTo>
                        <a:lnTo>
                          <a:pt x="20502" y="110666"/>
                        </a:lnTo>
                        <a:lnTo>
                          <a:pt x="25326" y="110666"/>
                        </a:lnTo>
                        <a:lnTo>
                          <a:pt x="28341" y="108888"/>
                        </a:lnTo>
                        <a:lnTo>
                          <a:pt x="31356" y="97777"/>
                        </a:lnTo>
                        <a:lnTo>
                          <a:pt x="36180" y="83555"/>
                        </a:lnTo>
                        <a:lnTo>
                          <a:pt x="39195" y="75555"/>
                        </a:lnTo>
                        <a:lnTo>
                          <a:pt x="42211" y="63111"/>
                        </a:lnTo>
                        <a:lnTo>
                          <a:pt x="39195" y="53777"/>
                        </a:lnTo>
                        <a:lnTo>
                          <a:pt x="34371" y="42222"/>
                        </a:lnTo>
                        <a:lnTo>
                          <a:pt x="31356" y="44000"/>
                        </a:lnTo>
                        <a:lnTo>
                          <a:pt x="28341" y="47555"/>
                        </a:lnTo>
                        <a:lnTo>
                          <a:pt x="23517" y="51111"/>
                        </a:lnTo>
                        <a:lnTo>
                          <a:pt x="17487" y="55555"/>
                        </a:lnTo>
                        <a:lnTo>
                          <a:pt x="17487" y="57333"/>
                        </a:lnTo>
                        <a:lnTo>
                          <a:pt x="17487" y="58222"/>
                        </a:lnTo>
                        <a:lnTo>
                          <a:pt x="17487" y="60444"/>
                        </a:lnTo>
                        <a:lnTo>
                          <a:pt x="17487" y="62222"/>
                        </a:lnTo>
                        <a:lnTo>
                          <a:pt x="17487" y="64888"/>
                        </a:lnTo>
                        <a:lnTo>
                          <a:pt x="15678" y="67555"/>
                        </a:lnTo>
                        <a:lnTo>
                          <a:pt x="13869" y="68444"/>
                        </a:lnTo>
                        <a:lnTo>
                          <a:pt x="12663" y="69333"/>
                        </a:lnTo>
                        <a:lnTo>
                          <a:pt x="10854" y="70222"/>
                        </a:lnTo>
                        <a:lnTo>
                          <a:pt x="9648" y="70222"/>
                        </a:lnTo>
                        <a:lnTo>
                          <a:pt x="9648" y="71111"/>
                        </a:lnTo>
                        <a:lnTo>
                          <a:pt x="7839" y="71111"/>
                        </a:lnTo>
                        <a:lnTo>
                          <a:pt x="6030" y="71111"/>
                        </a:lnTo>
                        <a:lnTo>
                          <a:pt x="4824" y="70222"/>
                        </a:lnTo>
                        <a:lnTo>
                          <a:pt x="3015" y="69333"/>
                        </a:lnTo>
                        <a:lnTo>
                          <a:pt x="1809" y="68444"/>
                        </a:lnTo>
                        <a:lnTo>
                          <a:pt x="1809" y="67555"/>
                        </a:lnTo>
                        <a:lnTo>
                          <a:pt x="0" y="66666"/>
                        </a:lnTo>
                        <a:lnTo>
                          <a:pt x="0" y="64888"/>
                        </a:lnTo>
                        <a:lnTo>
                          <a:pt x="0" y="63111"/>
                        </a:lnTo>
                        <a:lnTo>
                          <a:pt x="0" y="61333"/>
                        </a:lnTo>
                        <a:lnTo>
                          <a:pt x="1809" y="59111"/>
                        </a:lnTo>
                        <a:lnTo>
                          <a:pt x="3015" y="58222"/>
                        </a:lnTo>
                        <a:lnTo>
                          <a:pt x="4824" y="57333"/>
                        </a:lnTo>
                        <a:lnTo>
                          <a:pt x="7839" y="55555"/>
                        </a:lnTo>
                        <a:lnTo>
                          <a:pt x="12663" y="52000"/>
                        </a:lnTo>
                        <a:lnTo>
                          <a:pt x="17487" y="46666"/>
                        </a:lnTo>
                        <a:lnTo>
                          <a:pt x="20502" y="44000"/>
                        </a:lnTo>
                        <a:lnTo>
                          <a:pt x="21708" y="38666"/>
                        </a:lnTo>
                        <a:lnTo>
                          <a:pt x="25326" y="34222"/>
                        </a:lnTo>
                        <a:lnTo>
                          <a:pt x="28341" y="28888"/>
                        </a:lnTo>
                        <a:lnTo>
                          <a:pt x="31356" y="26222"/>
                        </a:lnTo>
                        <a:lnTo>
                          <a:pt x="37989" y="24444"/>
                        </a:lnTo>
                        <a:lnTo>
                          <a:pt x="47035" y="22666"/>
                        </a:lnTo>
                        <a:lnTo>
                          <a:pt x="50050" y="20888"/>
                        </a:lnTo>
                        <a:lnTo>
                          <a:pt x="51859" y="17777"/>
                        </a:lnTo>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cxnSp>
        <p:nvCxnSpPr>
          <p:cNvPr id="291" name="Google Shape;291;p31"/>
          <p:cNvCxnSpPr/>
          <p:nvPr/>
        </p:nvCxnSpPr>
        <p:spPr>
          <a:xfrm>
            <a:off x="2252663" y="1655763"/>
            <a:ext cx="4762" cy="4211637"/>
          </a:xfrm>
          <a:prstGeom prst="straightConnector1">
            <a:avLst/>
          </a:prstGeom>
          <a:noFill/>
          <a:ln cap="flat" cmpd="sng" w="50800">
            <a:solidFill>
              <a:schemeClr val="accent1"/>
            </a:solidFill>
            <a:prstDash val="solid"/>
            <a:round/>
            <a:headEnd len="sm" w="sm" type="none"/>
            <a:tailEnd len="sm" w="sm" type="none"/>
          </a:ln>
        </p:spPr>
      </p:cxnSp>
      <p:cxnSp>
        <p:nvCxnSpPr>
          <p:cNvPr id="292" name="Google Shape;292;p31"/>
          <p:cNvCxnSpPr/>
          <p:nvPr/>
        </p:nvCxnSpPr>
        <p:spPr>
          <a:xfrm rot="10800000">
            <a:off x="2219325" y="5867400"/>
            <a:ext cx="5842000" cy="0"/>
          </a:xfrm>
          <a:prstGeom prst="straightConnector1">
            <a:avLst/>
          </a:prstGeom>
          <a:noFill/>
          <a:ln cap="flat" cmpd="sng" w="50800">
            <a:solidFill>
              <a:schemeClr val="accent1"/>
            </a:solidFill>
            <a:prstDash val="solid"/>
            <a:round/>
            <a:headEnd len="sm" w="sm" type="none"/>
            <a:tailEnd len="sm" w="sm" type="none"/>
          </a:ln>
        </p:spPr>
      </p:cxnSp>
      <p:grpSp>
        <p:nvGrpSpPr>
          <p:cNvPr id="293" name="Google Shape;293;p31"/>
          <p:cNvGrpSpPr/>
          <p:nvPr/>
        </p:nvGrpSpPr>
        <p:grpSpPr>
          <a:xfrm>
            <a:off x="3654425" y="2247900"/>
            <a:ext cx="2216150" cy="2300288"/>
            <a:chOff x="2302" y="1416"/>
            <a:chExt cx="1396" cy="1449"/>
          </a:xfrm>
        </p:grpSpPr>
        <p:grpSp>
          <p:nvGrpSpPr>
            <p:cNvPr id="294" name="Google Shape;294;p31"/>
            <p:cNvGrpSpPr/>
            <p:nvPr/>
          </p:nvGrpSpPr>
          <p:grpSpPr>
            <a:xfrm>
              <a:off x="2302" y="1436"/>
              <a:ext cx="684" cy="501"/>
              <a:chOff x="2302" y="1436"/>
              <a:chExt cx="684" cy="501"/>
            </a:xfrm>
          </p:grpSpPr>
          <p:sp>
            <p:nvSpPr>
              <p:cNvPr id="295" name="Google Shape;295;p31"/>
              <p:cNvSpPr/>
              <p:nvPr/>
            </p:nvSpPr>
            <p:spPr>
              <a:xfrm>
                <a:off x="2302" y="1864"/>
                <a:ext cx="81" cy="73"/>
              </a:xfrm>
              <a:custGeom>
                <a:rect b="b" l="l" r="r" t="t"/>
                <a:pathLst>
                  <a:path extrusionOk="0" h="120000" w="120000">
                    <a:moveTo>
                      <a:pt x="0" y="118356"/>
                    </a:moveTo>
                    <a:lnTo>
                      <a:pt x="65185" y="0"/>
                    </a:lnTo>
                    <a:lnTo>
                      <a:pt x="118518" y="95342"/>
                    </a:lnTo>
                    <a:lnTo>
                      <a:pt x="0" y="118356"/>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96" name="Google Shape;296;p31"/>
              <p:cNvCxnSpPr/>
              <p:nvPr/>
            </p:nvCxnSpPr>
            <p:spPr>
              <a:xfrm flipH="1">
                <a:off x="2306" y="1436"/>
                <a:ext cx="680" cy="496"/>
              </a:xfrm>
              <a:prstGeom prst="straightConnector1">
                <a:avLst/>
              </a:prstGeom>
              <a:noFill/>
              <a:ln cap="flat" cmpd="sng" w="12700">
                <a:solidFill>
                  <a:srgbClr val="000000"/>
                </a:solidFill>
                <a:prstDash val="solid"/>
                <a:round/>
                <a:headEnd len="sm" w="sm" type="none"/>
                <a:tailEnd len="sm" w="sm" type="none"/>
              </a:ln>
            </p:spPr>
          </p:cxnSp>
        </p:grpSp>
        <p:grpSp>
          <p:nvGrpSpPr>
            <p:cNvPr id="297" name="Google Shape;297;p31"/>
            <p:cNvGrpSpPr/>
            <p:nvPr/>
          </p:nvGrpSpPr>
          <p:grpSpPr>
            <a:xfrm>
              <a:off x="3010" y="2064"/>
              <a:ext cx="688" cy="796"/>
              <a:chOff x="3010" y="2064"/>
              <a:chExt cx="688" cy="796"/>
            </a:xfrm>
          </p:grpSpPr>
          <p:sp>
            <p:nvSpPr>
              <p:cNvPr id="298" name="Google Shape;298;p31"/>
              <p:cNvSpPr/>
              <p:nvPr/>
            </p:nvSpPr>
            <p:spPr>
              <a:xfrm>
                <a:off x="3622" y="2064"/>
                <a:ext cx="73" cy="81"/>
              </a:xfrm>
              <a:custGeom>
                <a:rect b="b" l="l" r="r" t="t"/>
                <a:pathLst>
                  <a:path extrusionOk="0" h="120000" w="120000">
                    <a:moveTo>
                      <a:pt x="118356" y="0"/>
                    </a:moveTo>
                    <a:lnTo>
                      <a:pt x="82191" y="118518"/>
                    </a:lnTo>
                    <a:lnTo>
                      <a:pt x="0" y="53333"/>
                    </a:lnTo>
                    <a:lnTo>
                      <a:pt x="118356"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99" name="Google Shape;299;p31"/>
              <p:cNvCxnSpPr/>
              <p:nvPr/>
            </p:nvCxnSpPr>
            <p:spPr>
              <a:xfrm flipH="1">
                <a:off x="3010" y="2076"/>
                <a:ext cx="688" cy="784"/>
              </a:xfrm>
              <a:prstGeom prst="straightConnector1">
                <a:avLst/>
              </a:prstGeom>
              <a:noFill/>
              <a:ln cap="flat" cmpd="sng" w="12700">
                <a:solidFill>
                  <a:srgbClr val="000000"/>
                </a:solidFill>
                <a:prstDash val="solid"/>
                <a:round/>
                <a:headEnd len="sm" w="sm" type="none"/>
                <a:tailEnd len="sm" w="sm" type="none"/>
              </a:ln>
            </p:spPr>
          </p:cxnSp>
        </p:grpSp>
        <p:grpSp>
          <p:nvGrpSpPr>
            <p:cNvPr id="300" name="Google Shape;300;p31"/>
            <p:cNvGrpSpPr/>
            <p:nvPr/>
          </p:nvGrpSpPr>
          <p:grpSpPr>
            <a:xfrm>
              <a:off x="2990" y="2800"/>
              <a:ext cx="84" cy="65"/>
              <a:chOff x="2990" y="2800"/>
              <a:chExt cx="84" cy="65"/>
            </a:xfrm>
          </p:grpSpPr>
          <p:sp>
            <p:nvSpPr>
              <p:cNvPr id="301" name="Google Shape;301;p31"/>
              <p:cNvSpPr/>
              <p:nvPr/>
            </p:nvSpPr>
            <p:spPr>
              <a:xfrm>
                <a:off x="2990" y="2800"/>
                <a:ext cx="81" cy="65"/>
              </a:xfrm>
              <a:custGeom>
                <a:rect b="b" l="l" r="r" t="t"/>
                <a:pathLst>
                  <a:path extrusionOk="0" h="120000" w="120000">
                    <a:moveTo>
                      <a:pt x="118518" y="0"/>
                    </a:moveTo>
                    <a:lnTo>
                      <a:pt x="53333" y="118153"/>
                    </a:lnTo>
                    <a:lnTo>
                      <a:pt x="0" y="12923"/>
                    </a:lnTo>
                    <a:lnTo>
                      <a:pt x="11851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02" name="Google Shape;302;p31"/>
              <p:cNvCxnSpPr/>
              <p:nvPr/>
            </p:nvCxnSpPr>
            <p:spPr>
              <a:xfrm flipH="1">
                <a:off x="3002" y="2812"/>
                <a:ext cx="72" cy="32"/>
              </a:xfrm>
              <a:prstGeom prst="straightConnector1">
                <a:avLst/>
              </a:prstGeom>
              <a:noFill/>
              <a:ln cap="flat" cmpd="sng" w="12700">
                <a:solidFill>
                  <a:srgbClr val="000000"/>
                </a:solidFill>
                <a:prstDash val="solid"/>
                <a:round/>
                <a:headEnd len="sm" w="sm" type="none"/>
                <a:tailEnd len="sm" w="sm" type="none"/>
              </a:ln>
            </p:spPr>
          </p:cxnSp>
        </p:grpSp>
        <p:grpSp>
          <p:nvGrpSpPr>
            <p:cNvPr id="303" name="Google Shape;303;p31"/>
            <p:cNvGrpSpPr/>
            <p:nvPr/>
          </p:nvGrpSpPr>
          <p:grpSpPr>
            <a:xfrm>
              <a:off x="2918" y="1416"/>
              <a:ext cx="108" cy="73"/>
              <a:chOff x="2918" y="1416"/>
              <a:chExt cx="108" cy="73"/>
            </a:xfrm>
          </p:grpSpPr>
          <p:sp>
            <p:nvSpPr>
              <p:cNvPr id="304" name="Google Shape;304;p31"/>
              <p:cNvSpPr/>
              <p:nvPr/>
            </p:nvSpPr>
            <p:spPr>
              <a:xfrm>
                <a:off x="2918" y="1416"/>
                <a:ext cx="81" cy="73"/>
              </a:xfrm>
              <a:custGeom>
                <a:rect b="b" l="l" r="r" t="t"/>
                <a:pathLst>
                  <a:path extrusionOk="0" h="120000" w="120000">
                    <a:moveTo>
                      <a:pt x="0" y="118356"/>
                    </a:moveTo>
                    <a:lnTo>
                      <a:pt x="65185" y="0"/>
                    </a:lnTo>
                    <a:lnTo>
                      <a:pt x="118518" y="95342"/>
                    </a:lnTo>
                    <a:lnTo>
                      <a:pt x="0" y="118356"/>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05" name="Google Shape;305;p31"/>
              <p:cNvCxnSpPr/>
              <p:nvPr/>
            </p:nvCxnSpPr>
            <p:spPr>
              <a:xfrm flipH="1">
                <a:off x="2922" y="1420"/>
                <a:ext cx="104" cy="64"/>
              </a:xfrm>
              <a:prstGeom prst="straightConnector1">
                <a:avLst/>
              </a:prstGeom>
              <a:noFill/>
              <a:ln cap="flat" cmpd="sng" w="12700">
                <a:solidFill>
                  <a:srgbClr val="000000"/>
                </a:solidFill>
                <a:prstDash val="solid"/>
                <a:round/>
                <a:headEnd len="sm" w="sm" type="none"/>
                <a:tailEnd len="sm" w="sm" type="none"/>
              </a:ln>
            </p:spPr>
          </p:cxnSp>
        </p:grpSp>
      </p:grpSp>
      <p:grpSp>
        <p:nvGrpSpPr>
          <p:cNvPr id="306" name="Google Shape;306;p31"/>
          <p:cNvGrpSpPr/>
          <p:nvPr/>
        </p:nvGrpSpPr>
        <p:grpSpPr>
          <a:xfrm>
            <a:off x="5343525" y="1549400"/>
            <a:ext cx="1397000" cy="1295400"/>
            <a:chOff x="3366" y="976"/>
            <a:chExt cx="880" cy="816"/>
          </a:xfrm>
        </p:grpSpPr>
        <p:grpSp>
          <p:nvGrpSpPr>
            <p:cNvPr id="307" name="Google Shape;307;p31"/>
            <p:cNvGrpSpPr/>
            <p:nvPr/>
          </p:nvGrpSpPr>
          <p:grpSpPr>
            <a:xfrm>
              <a:off x="3462" y="1008"/>
              <a:ext cx="92" cy="60"/>
              <a:chOff x="3462" y="1008"/>
              <a:chExt cx="92" cy="60"/>
            </a:xfrm>
          </p:grpSpPr>
          <p:sp>
            <p:nvSpPr>
              <p:cNvPr id="308" name="Google Shape;308;p31"/>
              <p:cNvSpPr/>
              <p:nvPr/>
            </p:nvSpPr>
            <p:spPr>
              <a:xfrm>
                <a:off x="3462" y="1008"/>
                <a:ext cx="81" cy="57"/>
              </a:xfrm>
              <a:custGeom>
                <a:rect b="b" l="l" r="r" t="t"/>
                <a:pathLst>
                  <a:path extrusionOk="0" h="120000" w="120000">
                    <a:moveTo>
                      <a:pt x="0" y="117894"/>
                    </a:moveTo>
                    <a:lnTo>
                      <a:pt x="85925" y="0"/>
                    </a:lnTo>
                    <a:lnTo>
                      <a:pt x="118518" y="117894"/>
                    </a:lnTo>
                    <a:lnTo>
                      <a:pt x="0" y="11789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09" name="Google Shape;309;p31"/>
              <p:cNvCxnSpPr/>
              <p:nvPr/>
            </p:nvCxnSpPr>
            <p:spPr>
              <a:xfrm flipH="1">
                <a:off x="3466" y="1036"/>
                <a:ext cx="88" cy="32"/>
              </a:xfrm>
              <a:prstGeom prst="straightConnector1">
                <a:avLst/>
              </a:prstGeom>
              <a:noFill/>
              <a:ln cap="flat" cmpd="sng" w="12700">
                <a:solidFill>
                  <a:srgbClr val="000000"/>
                </a:solidFill>
                <a:prstDash val="solid"/>
                <a:round/>
                <a:headEnd len="sm" w="sm" type="none"/>
                <a:tailEnd len="sm" w="sm" type="none"/>
              </a:ln>
            </p:spPr>
          </p:cxnSp>
        </p:grpSp>
        <p:grpSp>
          <p:nvGrpSpPr>
            <p:cNvPr id="310" name="Google Shape;310;p31"/>
            <p:cNvGrpSpPr/>
            <p:nvPr/>
          </p:nvGrpSpPr>
          <p:grpSpPr>
            <a:xfrm>
              <a:off x="4118" y="1616"/>
              <a:ext cx="84" cy="73"/>
              <a:chOff x="4118" y="1616"/>
              <a:chExt cx="84" cy="73"/>
            </a:xfrm>
          </p:grpSpPr>
          <p:sp>
            <p:nvSpPr>
              <p:cNvPr id="311" name="Google Shape;311;p31"/>
              <p:cNvSpPr/>
              <p:nvPr/>
            </p:nvSpPr>
            <p:spPr>
              <a:xfrm>
                <a:off x="4118" y="1616"/>
                <a:ext cx="81" cy="73"/>
              </a:xfrm>
              <a:custGeom>
                <a:rect b="b" l="l" r="r" t="t"/>
                <a:pathLst>
                  <a:path extrusionOk="0" h="120000" w="120000">
                    <a:moveTo>
                      <a:pt x="118518" y="0"/>
                    </a:moveTo>
                    <a:lnTo>
                      <a:pt x="53333" y="118356"/>
                    </a:lnTo>
                    <a:lnTo>
                      <a:pt x="0" y="23013"/>
                    </a:lnTo>
                    <a:lnTo>
                      <a:pt x="11851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12" name="Google Shape;312;p31"/>
              <p:cNvCxnSpPr/>
              <p:nvPr/>
            </p:nvCxnSpPr>
            <p:spPr>
              <a:xfrm flipH="1">
                <a:off x="4130" y="1628"/>
                <a:ext cx="72" cy="40"/>
              </a:xfrm>
              <a:prstGeom prst="straightConnector1">
                <a:avLst/>
              </a:prstGeom>
              <a:noFill/>
              <a:ln cap="flat" cmpd="sng" w="12700">
                <a:solidFill>
                  <a:srgbClr val="000000"/>
                </a:solidFill>
                <a:prstDash val="solid"/>
                <a:round/>
                <a:headEnd len="sm" w="sm" type="none"/>
                <a:tailEnd len="sm" w="sm" type="none"/>
              </a:ln>
            </p:spPr>
          </p:cxnSp>
        </p:grpSp>
        <p:grpSp>
          <p:nvGrpSpPr>
            <p:cNvPr id="313" name="Google Shape;313;p31"/>
            <p:cNvGrpSpPr/>
            <p:nvPr/>
          </p:nvGrpSpPr>
          <p:grpSpPr>
            <a:xfrm>
              <a:off x="3366" y="976"/>
              <a:ext cx="880" cy="816"/>
              <a:chOff x="3366" y="976"/>
              <a:chExt cx="880" cy="816"/>
            </a:xfrm>
          </p:grpSpPr>
          <p:sp>
            <p:nvSpPr>
              <p:cNvPr id="314" name="Google Shape;314;p31"/>
              <p:cNvSpPr/>
              <p:nvPr/>
            </p:nvSpPr>
            <p:spPr>
              <a:xfrm>
                <a:off x="3366" y="976"/>
                <a:ext cx="880" cy="816"/>
              </a:xfrm>
              <a:prstGeom prst="ellipse">
                <a:avLst/>
              </a:prstGeom>
              <a:noFill/>
              <a:ln cap="flat" cmpd="sng" w="50800">
                <a:solidFill>
                  <a:srgbClr val="7777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31"/>
              <p:cNvSpPr/>
              <p:nvPr/>
            </p:nvSpPr>
            <p:spPr>
              <a:xfrm>
                <a:off x="3512" y="1090"/>
                <a:ext cx="615" cy="210"/>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600">
                    <a:solidFill>
                      <a:schemeClr val="dk1"/>
                    </a:solidFill>
                    <a:latin typeface="Quattrocento"/>
                    <a:ea typeface="Quattrocento"/>
                    <a:cs typeface="Quattrocento"/>
                    <a:sym typeface="Quattrocento"/>
                  </a:rPr>
                  <a:t>Level IV</a:t>
                </a:r>
                <a:endParaRPr/>
              </a:p>
            </p:txBody>
          </p:sp>
          <p:sp>
            <p:nvSpPr>
              <p:cNvPr id="316" name="Google Shape;316;p31"/>
              <p:cNvSpPr/>
              <p:nvPr/>
            </p:nvSpPr>
            <p:spPr>
              <a:xfrm>
                <a:off x="3725" y="1246"/>
                <a:ext cx="269"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IEP</a:t>
                </a:r>
                <a:endParaRPr/>
              </a:p>
            </p:txBody>
          </p:sp>
          <p:sp>
            <p:nvSpPr>
              <p:cNvPr id="317" name="Google Shape;317;p31"/>
              <p:cNvSpPr/>
              <p:nvPr/>
            </p:nvSpPr>
            <p:spPr>
              <a:xfrm>
                <a:off x="3485" y="1358"/>
                <a:ext cx="738"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Consideration</a:t>
                </a:r>
                <a:endParaRPr/>
              </a:p>
            </p:txBody>
          </p:sp>
        </p:grpSp>
      </p:grpSp>
      <p:grpSp>
        <p:nvGrpSpPr>
          <p:cNvPr id="318" name="Google Shape;318;p31"/>
          <p:cNvGrpSpPr/>
          <p:nvPr/>
        </p:nvGrpSpPr>
        <p:grpSpPr>
          <a:xfrm>
            <a:off x="1377950" y="1601788"/>
            <a:ext cx="819150" cy="4316412"/>
            <a:chOff x="868" y="1009"/>
            <a:chExt cx="516" cy="2719"/>
          </a:xfrm>
        </p:grpSpPr>
        <p:sp>
          <p:nvSpPr>
            <p:cNvPr id="319" name="Google Shape;319;p31"/>
            <p:cNvSpPr/>
            <p:nvPr/>
          </p:nvSpPr>
          <p:spPr>
            <a:xfrm rot="-5400000">
              <a:off x="-13" y="2331"/>
              <a:ext cx="2278" cy="51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2400">
                  <a:solidFill>
                    <a:schemeClr val="dk1"/>
                  </a:solidFill>
                  <a:latin typeface="Quattrocento"/>
                  <a:ea typeface="Quattrocento"/>
                  <a:cs typeface="Quattrocento"/>
                  <a:sym typeface="Quattrocento"/>
                </a:rPr>
                <a:t>Amount of Resources</a:t>
              </a:r>
              <a:endParaRPr/>
            </a:p>
            <a:p>
              <a:pPr indent="0" lvl="0" marL="0" marR="0" rtl="0" algn="l">
                <a:spcBef>
                  <a:spcPts val="0"/>
                </a:spcBef>
                <a:spcAft>
                  <a:spcPts val="0"/>
                </a:spcAft>
                <a:buNone/>
              </a:pPr>
              <a:r>
                <a:rPr lang="en-US" sz="2400">
                  <a:solidFill>
                    <a:schemeClr val="dk1"/>
                  </a:solidFill>
                  <a:latin typeface="Quattrocento"/>
                  <a:ea typeface="Quattrocento"/>
                  <a:cs typeface="Quattrocento"/>
                  <a:sym typeface="Quattrocento"/>
                </a:rPr>
                <a:t>Needed to Solve Problem</a:t>
              </a:r>
              <a:endParaRPr/>
            </a:p>
          </p:txBody>
        </p:sp>
        <p:cxnSp>
          <p:nvCxnSpPr>
            <p:cNvPr id="320" name="Google Shape;320;p31"/>
            <p:cNvCxnSpPr/>
            <p:nvPr/>
          </p:nvCxnSpPr>
          <p:spPr>
            <a:xfrm rot="10800000">
              <a:off x="1246" y="1009"/>
              <a:ext cx="0" cy="368"/>
            </a:xfrm>
            <a:prstGeom prst="straightConnector1">
              <a:avLst/>
            </a:prstGeom>
            <a:noFill/>
            <a:ln cap="flat" cmpd="sng" w="57150">
              <a:solidFill>
                <a:schemeClr val="dk1"/>
              </a:solidFill>
              <a:prstDash val="solid"/>
              <a:round/>
              <a:headEnd len="sm" w="sm" type="none"/>
              <a:tailEnd len="med" w="med" type="triangle"/>
            </a:ln>
          </p:spPr>
        </p:cxnSp>
      </p:grpSp>
      <p:grpSp>
        <p:nvGrpSpPr>
          <p:cNvPr id="321" name="Google Shape;321;p31"/>
          <p:cNvGrpSpPr/>
          <p:nvPr/>
        </p:nvGrpSpPr>
        <p:grpSpPr>
          <a:xfrm>
            <a:off x="2855913" y="5949950"/>
            <a:ext cx="5129212" cy="363538"/>
            <a:chOff x="1799" y="3748"/>
            <a:chExt cx="3231" cy="229"/>
          </a:xfrm>
        </p:grpSpPr>
        <p:sp>
          <p:nvSpPr>
            <p:cNvPr id="322" name="Google Shape;322;p31"/>
            <p:cNvSpPr/>
            <p:nvPr/>
          </p:nvSpPr>
          <p:spPr>
            <a:xfrm>
              <a:off x="1799" y="3748"/>
              <a:ext cx="1930" cy="22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800">
                  <a:solidFill>
                    <a:schemeClr val="dk1"/>
                  </a:solidFill>
                  <a:latin typeface="Quattrocento"/>
                  <a:ea typeface="Quattrocento"/>
                  <a:cs typeface="Quattrocento"/>
                  <a:sym typeface="Quattrocento"/>
                </a:rPr>
                <a:t>INTENSITY OF PROBLEM</a:t>
              </a:r>
              <a:endParaRPr/>
            </a:p>
          </p:txBody>
        </p:sp>
        <p:cxnSp>
          <p:nvCxnSpPr>
            <p:cNvPr id="323" name="Google Shape;323;p31"/>
            <p:cNvCxnSpPr/>
            <p:nvPr/>
          </p:nvCxnSpPr>
          <p:spPr>
            <a:xfrm>
              <a:off x="3928" y="3840"/>
              <a:ext cx="1102" cy="0"/>
            </a:xfrm>
            <a:prstGeom prst="straightConnector1">
              <a:avLst/>
            </a:prstGeom>
            <a:noFill/>
            <a:ln cap="flat" cmpd="sng" w="50800">
              <a:solidFill>
                <a:schemeClr val="dk1"/>
              </a:solidFill>
              <a:prstDash val="solid"/>
              <a:round/>
              <a:headEnd len="sm" w="sm" type="none"/>
              <a:tailEnd len="med" w="med" type="triangle"/>
            </a:ln>
          </p:spPr>
        </p:cxnSp>
      </p:grpSp>
      <p:grpSp>
        <p:nvGrpSpPr>
          <p:cNvPr id="324" name="Google Shape;324;p31"/>
          <p:cNvGrpSpPr/>
          <p:nvPr/>
        </p:nvGrpSpPr>
        <p:grpSpPr>
          <a:xfrm>
            <a:off x="3362325" y="2921000"/>
            <a:ext cx="1714500" cy="1752600"/>
            <a:chOff x="2118" y="1840"/>
            <a:chExt cx="1080" cy="1104"/>
          </a:xfrm>
        </p:grpSpPr>
        <p:sp>
          <p:nvSpPr>
            <p:cNvPr id="325" name="Google Shape;325;p31"/>
            <p:cNvSpPr/>
            <p:nvPr/>
          </p:nvSpPr>
          <p:spPr>
            <a:xfrm>
              <a:off x="2118" y="1840"/>
              <a:ext cx="1080" cy="1104"/>
            </a:xfrm>
            <a:prstGeom prst="ellipse">
              <a:avLst/>
            </a:prstGeom>
            <a:noFill/>
            <a:ln cap="flat" cmpd="sng" w="50800">
              <a:solidFill>
                <a:srgbClr val="7777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31"/>
            <p:cNvSpPr/>
            <p:nvPr/>
          </p:nvSpPr>
          <p:spPr>
            <a:xfrm>
              <a:off x="2461" y="2104"/>
              <a:ext cx="566" cy="210"/>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600">
                  <a:solidFill>
                    <a:schemeClr val="dk1"/>
                  </a:solidFill>
                  <a:latin typeface="Quattrocento"/>
                  <a:ea typeface="Quattrocento"/>
                  <a:cs typeface="Quattrocento"/>
                  <a:sym typeface="Quattrocento"/>
                </a:rPr>
                <a:t>Level II</a:t>
              </a:r>
              <a:endParaRPr/>
            </a:p>
          </p:txBody>
        </p:sp>
        <p:sp>
          <p:nvSpPr>
            <p:cNvPr id="327" name="Google Shape;327;p31"/>
            <p:cNvSpPr/>
            <p:nvPr/>
          </p:nvSpPr>
          <p:spPr>
            <a:xfrm>
              <a:off x="2221" y="2246"/>
              <a:ext cx="911"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Consultation with</a:t>
              </a:r>
              <a:endParaRPr/>
            </a:p>
          </p:txBody>
        </p:sp>
        <p:sp>
          <p:nvSpPr>
            <p:cNvPr id="328" name="Google Shape;328;p31"/>
            <p:cNvSpPr/>
            <p:nvPr/>
          </p:nvSpPr>
          <p:spPr>
            <a:xfrm>
              <a:off x="2261" y="2358"/>
              <a:ext cx="836"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Other Resources</a:t>
              </a:r>
              <a:endParaRPr/>
            </a:p>
          </p:txBody>
        </p:sp>
      </p:grpSp>
      <p:grpSp>
        <p:nvGrpSpPr>
          <p:cNvPr id="329" name="Google Shape;329;p31"/>
          <p:cNvGrpSpPr/>
          <p:nvPr/>
        </p:nvGrpSpPr>
        <p:grpSpPr>
          <a:xfrm>
            <a:off x="4352925" y="2211388"/>
            <a:ext cx="1568450" cy="1473200"/>
            <a:chOff x="2742" y="1393"/>
            <a:chExt cx="988" cy="928"/>
          </a:xfrm>
        </p:grpSpPr>
        <p:sp>
          <p:nvSpPr>
            <p:cNvPr id="330" name="Google Shape;330;p31"/>
            <p:cNvSpPr/>
            <p:nvPr/>
          </p:nvSpPr>
          <p:spPr>
            <a:xfrm>
              <a:off x="2742" y="1393"/>
              <a:ext cx="976" cy="928"/>
            </a:xfrm>
            <a:prstGeom prst="ellipse">
              <a:avLst/>
            </a:prstGeom>
            <a:noFill/>
            <a:ln cap="flat" cmpd="sng" w="50800">
              <a:solidFill>
                <a:srgbClr val="7777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31"/>
            <p:cNvSpPr/>
            <p:nvPr/>
          </p:nvSpPr>
          <p:spPr>
            <a:xfrm>
              <a:off x="2967" y="1505"/>
              <a:ext cx="615" cy="210"/>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600">
                  <a:solidFill>
                    <a:schemeClr val="dk1"/>
                  </a:solidFill>
                  <a:latin typeface="Quattrocento"/>
                  <a:ea typeface="Quattrocento"/>
                  <a:cs typeface="Quattrocento"/>
                  <a:sym typeface="Quattrocento"/>
                </a:rPr>
                <a:t>Level III</a:t>
              </a:r>
              <a:endParaRPr/>
            </a:p>
          </p:txBody>
        </p:sp>
        <p:sp>
          <p:nvSpPr>
            <p:cNvPr id="332" name="Google Shape;332;p31"/>
            <p:cNvSpPr/>
            <p:nvPr/>
          </p:nvSpPr>
          <p:spPr>
            <a:xfrm>
              <a:off x="2781" y="1638"/>
              <a:ext cx="927"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Consultation With</a:t>
              </a:r>
              <a:endParaRPr/>
            </a:p>
          </p:txBody>
        </p:sp>
        <p:sp>
          <p:nvSpPr>
            <p:cNvPr id="333" name="Google Shape;333;p31"/>
            <p:cNvSpPr/>
            <p:nvPr/>
          </p:nvSpPr>
          <p:spPr>
            <a:xfrm>
              <a:off x="2784" y="1750"/>
              <a:ext cx="946"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Extended Problem </a:t>
              </a:r>
              <a:endParaRPr/>
            </a:p>
          </p:txBody>
        </p:sp>
        <p:sp>
          <p:nvSpPr>
            <p:cNvPr id="334" name="Google Shape;334;p31"/>
            <p:cNvSpPr/>
            <p:nvPr/>
          </p:nvSpPr>
          <p:spPr>
            <a:xfrm>
              <a:off x="2885" y="1862"/>
              <a:ext cx="725"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Solving Team</a:t>
              </a:r>
              <a:endParaRPr/>
            </a:p>
          </p:txBody>
        </p:sp>
      </p:grpSp>
      <p:grpSp>
        <p:nvGrpSpPr>
          <p:cNvPr id="335" name="Google Shape;335;p31"/>
          <p:cNvGrpSpPr/>
          <p:nvPr/>
        </p:nvGrpSpPr>
        <p:grpSpPr>
          <a:xfrm>
            <a:off x="2308225" y="3724275"/>
            <a:ext cx="1993900" cy="2006600"/>
            <a:chOff x="1454" y="2346"/>
            <a:chExt cx="1256" cy="1264"/>
          </a:xfrm>
        </p:grpSpPr>
        <p:sp>
          <p:nvSpPr>
            <p:cNvPr id="336" name="Google Shape;336;p31"/>
            <p:cNvSpPr/>
            <p:nvPr/>
          </p:nvSpPr>
          <p:spPr>
            <a:xfrm>
              <a:off x="1454" y="2346"/>
              <a:ext cx="1256" cy="1264"/>
            </a:xfrm>
            <a:prstGeom prst="ellipse">
              <a:avLst/>
            </a:prstGeom>
            <a:noFill/>
            <a:ln cap="flat" cmpd="sng" w="50800">
              <a:solidFill>
                <a:srgbClr val="7777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37" name="Google Shape;337;p31"/>
            <p:cNvGrpSpPr/>
            <p:nvPr/>
          </p:nvGrpSpPr>
          <p:grpSpPr>
            <a:xfrm>
              <a:off x="1574" y="2504"/>
              <a:ext cx="108" cy="73"/>
              <a:chOff x="1574" y="2504"/>
              <a:chExt cx="108" cy="73"/>
            </a:xfrm>
          </p:grpSpPr>
          <p:sp>
            <p:nvSpPr>
              <p:cNvPr id="338" name="Google Shape;338;p31"/>
              <p:cNvSpPr/>
              <p:nvPr/>
            </p:nvSpPr>
            <p:spPr>
              <a:xfrm>
                <a:off x="1574" y="2504"/>
                <a:ext cx="81" cy="73"/>
              </a:xfrm>
              <a:custGeom>
                <a:rect b="b" l="l" r="r" t="t"/>
                <a:pathLst>
                  <a:path extrusionOk="0" h="120000" w="120000">
                    <a:moveTo>
                      <a:pt x="0" y="118356"/>
                    </a:moveTo>
                    <a:lnTo>
                      <a:pt x="65185" y="0"/>
                    </a:lnTo>
                    <a:lnTo>
                      <a:pt x="118518" y="95342"/>
                    </a:lnTo>
                    <a:lnTo>
                      <a:pt x="0" y="118356"/>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39" name="Google Shape;339;p31"/>
              <p:cNvCxnSpPr/>
              <p:nvPr/>
            </p:nvCxnSpPr>
            <p:spPr>
              <a:xfrm flipH="1">
                <a:off x="1578" y="2508"/>
                <a:ext cx="104" cy="64"/>
              </a:xfrm>
              <a:prstGeom prst="straightConnector1">
                <a:avLst/>
              </a:prstGeom>
              <a:noFill/>
              <a:ln cap="flat" cmpd="sng" w="12700">
                <a:solidFill>
                  <a:srgbClr val="000000"/>
                </a:solidFill>
                <a:prstDash val="solid"/>
                <a:round/>
                <a:headEnd len="sm" w="sm" type="none"/>
                <a:tailEnd len="sm" w="sm" type="none"/>
              </a:ln>
            </p:spPr>
          </p:cxnSp>
        </p:grpSp>
        <p:grpSp>
          <p:nvGrpSpPr>
            <p:cNvPr id="340" name="Google Shape;340;p31"/>
            <p:cNvGrpSpPr/>
            <p:nvPr/>
          </p:nvGrpSpPr>
          <p:grpSpPr>
            <a:xfrm>
              <a:off x="2534" y="3384"/>
              <a:ext cx="84" cy="73"/>
              <a:chOff x="2534" y="3384"/>
              <a:chExt cx="84" cy="73"/>
            </a:xfrm>
          </p:grpSpPr>
          <p:sp>
            <p:nvSpPr>
              <p:cNvPr id="341" name="Google Shape;341;p31"/>
              <p:cNvSpPr/>
              <p:nvPr/>
            </p:nvSpPr>
            <p:spPr>
              <a:xfrm>
                <a:off x="2534" y="3384"/>
                <a:ext cx="81" cy="73"/>
              </a:xfrm>
              <a:custGeom>
                <a:rect b="b" l="l" r="r" t="t"/>
                <a:pathLst>
                  <a:path extrusionOk="0" h="120000" w="120000">
                    <a:moveTo>
                      <a:pt x="118518" y="0"/>
                    </a:moveTo>
                    <a:lnTo>
                      <a:pt x="65185" y="118356"/>
                    </a:lnTo>
                    <a:lnTo>
                      <a:pt x="0" y="36164"/>
                    </a:lnTo>
                    <a:lnTo>
                      <a:pt x="11851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42" name="Google Shape;342;p31"/>
              <p:cNvCxnSpPr/>
              <p:nvPr/>
            </p:nvCxnSpPr>
            <p:spPr>
              <a:xfrm flipH="1">
                <a:off x="2538" y="3396"/>
                <a:ext cx="80" cy="56"/>
              </a:xfrm>
              <a:prstGeom prst="straightConnector1">
                <a:avLst/>
              </a:prstGeom>
              <a:noFill/>
              <a:ln cap="flat" cmpd="sng" w="12700">
                <a:solidFill>
                  <a:srgbClr val="000000"/>
                </a:solidFill>
                <a:prstDash val="solid"/>
                <a:round/>
                <a:headEnd len="sm" w="sm" type="none"/>
                <a:tailEnd len="sm" w="sm" type="none"/>
              </a:ln>
            </p:spPr>
          </p:cxnSp>
        </p:grpSp>
        <p:grpSp>
          <p:nvGrpSpPr>
            <p:cNvPr id="343" name="Google Shape;343;p31"/>
            <p:cNvGrpSpPr/>
            <p:nvPr/>
          </p:nvGrpSpPr>
          <p:grpSpPr>
            <a:xfrm>
              <a:off x="1651" y="2688"/>
              <a:ext cx="860" cy="537"/>
              <a:chOff x="1637" y="2776"/>
              <a:chExt cx="860" cy="537"/>
            </a:xfrm>
          </p:grpSpPr>
          <p:sp>
            <p:nvSpPr>
              <p:cNvPr id="344" name="Google Shape;344;p31"/>
              <p:cNvSpPr/>
              <p:nvPr/>
            </p:nvSpPr>
            <p:spPr>
              <a:xfrm>
                <a:off x="1717" y="2918"/>
                <a:ext cx="685"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Consultation</a:t>
                </a:r>
                <a:endParaRPr/>
              </a:p>
            </p:txBody>
          </p:sp>
          <p:sp>
            <p:nvSpPr>
              <p:cNvPr id="345" name="Google Shape;345;p31"/>
              <p:cNvSpPr/>
              <p:nvPr/>
            </p:nvSpPr>
            <p:spPr>
              <a:xfrm>
                <a:off x="1861" y="2776"/>
                <a:ext cx="516" cy="210"/>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600">
                    <a:solidFill>
                      <a:schemeClr val="dk1"/>
                    </a:solidFill>
                    <a:latin typeface="Quattrocento"/>
                    <a:ea typeface="Quattrocento"/>
                    <a:cs typeface="Quattrocento"/>
                    <a:sym typeface="Quattrocento"/>
                  </a:rPr>
                  <a:t>Level I</a:t>
                </a:r>
                <a:endParaRPr/>
              </a:p>
            </p:txBody>
          </p:sp>
          <p:sp>
            <p:nvSpPr>
              <p:cNvPr id="346" name="Google Shape;346;p31"/>
              <p:cNvSpPr/>
              <p:nvPr/>
            </p:nvSpPr>
            <p:spPr>
              <a:xfrm>
                <a:off x="1821" y="3030"/>
                <a:ext cx="493"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Between</a:t>
                </a:r>
                <a:endParaRPr/>
              </a:p>
            </p:txBody>
          </p:sp>
          <p:sp>
            <p:nvSpPr>
              <p:cNvPr id="347" name="Google Shape;347;p31"/>
              <p:cNvSpPr/>
              <p:nvPr/>
            </p:nvSpPr>
            <p:spPr>
              <a:xfrm>
                <a:off x="1637" y="3142"/>
                <a:ext cx="860" cy="171"/>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dk1"/>
                    </a:solidFill>
                    <a:latin typeface="Quattrocento"/>
                    <a:ea typeface="Quattrocento"/>
                    <a:cs typeface="Quattrocento"/>
                    <a:sym typeface="Quattrocento"/>
                  </a:rPr>
                  <a:t>Teachers-Parents</a:t>
                </a:r>
                <a:endParaRPr/>
              </a:p>
            </p:txBody>
          </p:sp>
        </p:grpSp>
      </p:grpSp>
      <p:sp>
        <p:nvSpPr>
          <p:cNvPr id="348" name="Google Shape;348;p31"/>
          <p:cNvSpPr txBox="1"/>
          <p:nvPr>
            <p:ph type="title"/>
          </p:nvPr>
        </p:nvSpPr>
        <p:spPr>
          <a:xfrm>
            <a:off x="1676400" y="381000"/>
            <a:ext cx="7467600" cy="838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200" u="none" cap="none" strike="noStrike">
                <a:solidFill>
                  <a:srgbClr val="562A8B"/>
                </a:solidFill>
                <a:latin typeface="Garamond"/>
                <a:ea typeface="Garamond"/>
                <a:cs typeface="Garamond"/>
                <a:sym typeface="Garamond"/>
              </a:rPr>
              <a:t>Our Early Framework</a:t>
            </a:r>
            <a:endParaRPr/>
          </a:p>
        </p:txBody>
      </p:sp>
      <p:grpSp>
        <p:nvGrpSpPr>
          <p:cNvPr id="349" name="Google Shape;349;p31"/>
          <p:cNvGrpSpPr/>
          <p:nvPr/>
        </p:nvGrpSpPr>
        <p:grpSpPr>
          <a:xfrm>
            <a:off x="2267186" y="1631154"/>
            <a:ext cx="4914428" cy="4205292"/>
            <a:chOff x="1428" y="1027"/>
            <a:chExt cx="3096" cy="2649"/>
          </a:xfrm>
        </p:grpSpPr>
        <p:grpSp>
          <p:nvGrpSpPr>
            <p:cNvPr id="350" name="Google Shape;350;p31"/>
            <p:cNvGrpSpPr/>
            <p:nvPr/>
          </p:nvGrpSpPr>
          <p:grpSpPr>
            <a:xfrm>
              <a:off x="1428" y="1027"/>
              <a:ext cx="3096" cy="2649"/>
              <a:chOff x="1428" y="1027"/>
              <a:chExt cx="3096" cy="2649"/>
            </a:xfrm>
          </p:grpSpPr>
          <p:sp>
            <p:nvSpPr>
              <p:cNvPr id="351" name="Google Shape;351;p31"/>
              <p:cNvSpPr/>
              <p:nvPr/>
            </p:nvSpPr>
            <p:spPr>
              <a:xfrm rot="3654817">
                <a:off x="2208" y="1008"/>
                <a:ext cx="1536" cy="2688"/>
              </a:xfrm>
              <a:prstGeom prst="rtTriangle">
                <a:avLst/>
              </a:prstGeom>
              <a:solidFill>
                <a:srgbClr val="FF00FF"/>
              </a:solidFill>
              <a:ln cap="sq" cmpd="sng" w="5715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dk1"/>
                  </a:solidFill>
                  <a:latin typeface="Arial"/>
                  <a:ea typeface="Arial"/>
                  <a:cs typeface="Arial"/>
                  <a:sym typeface="Arial"/>
                </a:endParaRPr>
              </a:p>
            </p:txBody>
          </p:sp>
          <p:cxnSp>
            <p:nvCxnSpPr>
              <p:cNvPr id="352" name="Google Shape;352;p31"/>
              <p:cNvCxnSpPr/>
              <p:nvPr/>
            </p:nvCxnSpPr>
            <p:spPr>
              <a:xfrm rot="3654817">
                <a:off x="3296" y="1365"/>
                <a:ext cx="240" cy="0"/>
              </a:xfrm>
              <a:prstGeom prst="straightConnector1">
                <a:avLst/>
              </a:prstGeom>
              <a:noFill/>
              <a:ln cap="sq" cmpd="sng" w="38100">
                <a:solidFill>
                  <a:schemeClr val="dk1"/>
                </a:solidFill>
                <a:prstDash val="solid"/>
                <a:round/>
                <a:headEnd len="sm" w="sm" type="none"/>
                <a:tailEnd len="sm" w="sm" type="none"/>
              </a:ln>
            </p:spPr>
          </p:cxnSp>
          <p:cxnSp>
            <p:nvCxnSpPr>
              <p:cNvPr id="353" name="Google Shape;353;p31"/>
              <p:cNvCxnSpPr/>
              <p:nvPr/>
            </p:nvCxnSpPr>
            <p:spPr>
              <a:xfrm rot="3654817">
                <a:off x="2898" y="1657"/>
                <a:ext cx="480" cy="0"/>
              </a:xfrm>
              <a:prstGeom prst="straightConnector1">
                <a:avLst/>
              </a:prstGeom>
              <a:noFill/>
              <a:ln cap="sq" cmpd="sng" w="38100">
                <a:solidFill>
                  <a:schemeClr val="dk1"/>
                </a:solidFill>
                <a:prstDash val="solid"/>
                <a:round/>
                <a:headEnd len="sm" w="sm" type="none"/>
                <a:tailEnd len="sm" w="sm" type="none"/>
              </a:ln>
            </p:spPr>
          </p:cxnSp>
        </p:grpSp>
        <p:sp>
          <p:nvSpPr>
            <p:cNvPr id="354" name="Google Shape;354;p31"/>
            <p:cNvSpPr/>
            <p:nvPr/>
          </p:nvSpPr>
          <p:spPr>
            <a:xfrm rot="-2796011">
              <a:off x="1603" y="2069"/>
              <a:ext cx="1795" cy="3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Look Familiar?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p:nvPr/>
        </p:nvSpPr>
        <p:spPr>
          <a:xfrm>
            <a:off x="0" y="0"/>
            <a:ext cx="9144000" cy="6858000"/>
          </a:xfrm>
          <a:prstGeom prst="rect">
            <a:avLst/>
          </a:prstGeom>
          <a:solidFill>
            <a:schemeClr val="lt1"/>
          </a:solid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5" name="Google Shape;365;p32"/>
          <p:cNvSpPr/>
          <p:nvPr/>
        </p:nvSpPr>
        <p:spPr>
          <a:xfrm>
            <a:off x="0" y="1714500"/>
            <a:ext cx="9144000" cy="5105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6" name="Google Shape;366;p32"/>
          <p:cNvSpPr txBox="1"/>
          <p:nvPr/>
        </p:nvSpPr>
        <p:spPr>
          <a:xfrm>
            <a:off x="990600" y="533400"/>
            <a:ext cx="1841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367" name="Google Shape;367;p32"/>
          <p:cNvSpPr txBox="1"/>
          <p:nvPr/>
        </p:nvSpPr>
        <p:spPr>
          <a:xfrm>
            <a:off x="228600" y="0"/>
            <a:ext cx="8686800" cy="747713"/>
          </a:xfrm>
          <a:prstGeom prst="rect">
            <a:avLst/>
          </a:prstGeom>
          <a:noFill/>
          <a:ln>
            <a:noFill/>
          </a:ln>
        </p:spPr>
        <p:txBody>
          <a:bodyPr anchorCtr="0" anchor="t" bIns="45700" lIns="91425" spcFirstLastPara="1" rIns="91425" wrap="square" tIns="45700">
            <a:noAutofit/>
          </a:bodyPr>
          <a:lstStyle/>
          <a:p>
            <a:pPr indent="-627063" lvl="0" marL="627063" marR="0" rtl="0" algn="ctr">
              <a:spcBef>
                <a:spcPts val="0"/>
              </a:spcBef>
              <a:spcAft>
                <a:spcPts val="0"/>
              </a:spcAft>
              <a:buNone/>
            </a:pPr>
            <a:r>
              <a:rPr b="1" lang="en-US" sz="4300">
                <a:solidFill>
                  <a:srgbClr val="014D05"/>
                </a:solidFill>
                <a:latin typeface="Times New Roman"/>
                <a:ea typeface="Times New Roman"/>
                <a:cs typeface="Times New Roman"/>
                <a:sym typeface="Times New Roman"/>
              </a:rPr>
              <a:t>Our Later Framework</a:t>
            </a:r>
            <a:endParaRPr i="1" sz="3600">
              <a:solidFill>
                <a:srgbClr val="014D05"/>
              </a:solidFill>
              <a:latin typeface="Times New Roman"/>
              <a:ea typeface="Times New Roman"/>
              <a:cs typeface="Times New Roman"/>
              <a:sym typeface="Times New Roman"/>
            </a:endParaRPr>
          </a:p>
        </p:txBody>
      </p:sp>
      <p:pic>
        <p:nvPicPr>
          <p:cNvPr descr="rtitriangle" id="368" name="Google Shape;368;p32"/>
          <p:cNvPicPr preferRelativeResize="0"/>
          <p:nvPr/>
        </p:nvPicPr>
        <p:blipFill rotWithShape="1">
          <a:blip r:embed="rId3">
            <a:alphaModFix/>
          </a:blip>
          <a:srcRect b="0" l="0" r="0" t="0"/>
          <a:stretch/>
        </p:blipFill>
        <p:spPr>
          <a:xfrm>
            <a:off x="2286000" y="838200"/>
            <a:ext cx="4699000" cy="6172200"/>
          </a:xfrm>
          <a:prstGeom prst="rect">
            <a:avLst/>
          </a:prstGeom>
          <a:noFill/>
          <a:ln>
            <a:noFill/>
          </a:ln>
        </p:spPr>
      </p:pic>
      <p:sp>
        <p:nvSpPr>
          <p:cNvPr id="369" name="Google Shape;369;p32"/>
          <p:cNvSpPr txBox="1"/>
          <p:nvPr/>
        </p:nvSpPr>
        <p:spPr>
          <a:xfrm>
            <a:off x="5486400" y="838200"/>
            <a:ext cx="3016250" cy="1212850"/>
          </a:xfrm>
          <a:prstGeom prst="rect">
            <a:avLst/>
          </a:prstGeom>
          <a:noFill/>
          <a:ln>
            <a:noFill/>
          </a:ln>
        </p:spPr>
        <p:txBody>
          <a:bodyPr anchorCtr="0" anchor="t" bIns="31525" lIns="63075" spcFirstLastPara="1" rIns="63075" wrap="square" tIns="31525">
            <a:noAutofit/>
          </a:bodyPr>
          <a:lstStyle/>
          <a:p>
            <a:pPr indent="0" lvl="0" marL="0" marR="0" rtl="0" algn="ctr">
              <a:spcBef>
                <a:spcPts val="0"/>
              </a:spcBef>
              <a:spcAft>
                <a:spcPts val="0"/>
              </a:spcAft>
              <a:buNone/>
            </a:pPr>
            <a:r>
              <a:rPr b="1" lang="en-US" sz="2000" u="sng">
                <a:solidFill>
                  <a:srgbClr val="000000"/>
                </a:solidFill>
                <a:latin typeface="Times New Roman"/>
                <a:ea typeface="Times New Roman"/>
                <a:cs typeface="Times New Roman"/>
                <a:sym typeface="Times New Roman"/>
              </a:rPr>
              <a:t>Behavioral Systems</a:t>
            </a:r>
            <a:endParaRPr/>
          </a:p>
        </p:txBody>
      </p:sp>
      <p:sp>
        <p:nvSpPr>
          <p:cNvPr id="370" name="Google Shape;370;p32"/>
          <p:cNvSpPr txBox="1"/>
          <p:nvPr/>
        </p:nvSpPr>
        <p:spPr>
          <a:xfrm>
            <a:off x="5410200" y="1447800"/>
            <a:ext cx="3429000" cy="1041400"/>
          </a:xfrm>
          <a:prstGeom prst="rect">
            <a:avLst/>
          </a:prstGeom>
          <a:noFill/>
          <a:ln>
            <a:noFill/>
          </a:ln>
        </p:spPr>
        <p:txBody>
          <a:bodyPr anchorCtr="0" anchor="t" bIns="31525" lIns="63075" spcFirstLastPara="1" rIns="63075" wrap="square" tIns="31525">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Tier III:  Intensive Interventions</a:t>
            </a:r>
            <a:endParaRPr/>
          </a:p>
          <a:p>
            <a:pPr indent="0" lvl="0" marL="0" marR="0" rtl="0" algn="l">
              <a:spcBef>
                <a:spcPts val="0"/>
              </a:spcBef>
              <a:spcAft>
                <a:spcPts val="0"/>
              </a:spcAft>
              <a:buNone/>
            </a:pPr>
            <a:r>
              <a:rPr b="1" i="1" lang="en-US" sz="1600">
                <a:solidFill>
                  <a:schemeClr val="dk1"/>
                </a:solidFill>
                <a:latin typeface="Times New Roman"/>
                <a:ea typeface="Times New Roman"/>
                <a:cs typeface="Times New Roman"/>
                <a:sym typeface="Times New Roman"/>
              </a:rPr>
              <a:t>(</a:t>
            </a:r>
            <a:r>
              <a:rPr b="1" i="1" lang="en-US" sz="1600">
                <a:solidFill>
                  <a:srgbClr val="FF0000"/>
                </a:solidFill>
                <a:latin typeface="Times New Roman"/>
                <a:ea typeface="Times New Roman"/>
                <a:cs typeface="Times New Roman"/>
                <a:sym typeface="Times New Roman"/>
              </a:rPr>
              <a:t>Few Students</a:t>
            </a:r>
            <a:r>
              <a:rPr b="1" i="1" lang="en-US" sz="1600">
                <a:solidFill>
                  <a:schemeClr val="dk1"/>
                </a:solidFill>
                <a:latin typeface="Times New Roman"/>
                <a:ea typeface="Times New Roman"/>
                <a:cs typeface="Times New Roman"/>
                <a:sym typeface="Times New Roman"/>
              </a:rPr>
              <a:t>)</a:t>
            </a:r>
            <a:endParaRPr i="1"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1600">
                <a:solidFill>
                  <a:srgbClr val="000000"/>
                </a:solidFill>
                <a:latin typeface="Times New Roman"/>
                <a:ea typeface="Times New Roman"/>
                <a:cs typeface="Times New Roman"/>
                <a:sym typeface="Times New Roman"/>
              </a:rPr>
              <a:t>Students who need Individual Intervention</a:t>
            </a:r>
            <a:endParaRPr/>
          </a:p>
        </p:txBody>
      </p:sp>
      <p:sp>
        <p:nvSpPr>
          <p:cNvPr id="371" name="Google Shape;371;p32"/>
          <p:cNvSpPr txBox="1"/>
          <p:nvPr/>
        </p:nvSpPr>
        <p:spPr>
          <a:xfrm>
            <a:off x="5715000" y="2971800"/>
            <a:ext cx="3429000" cy="1295400"/>
          </a:xfrm>
          <a:prstGeom prst="rect">
            <a:avLst/>
          </a:prstGeom>
          <a:noFill/>
          <a:ln>
            <a:noFill/>
          </a:ln>
        </p:spPr>
        <p:txBody>
          <a:bodyPr anchorCtr="0" anchor="t" bIns="31525" lIns="63075" spcFirstLastPara="1" rIns="63075" wrap="square" tIns="31525">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Tier II:  Targeted Interventions   </a:t>
            </a:r>
            <a:r>
              <a:rPr b="1" i="1" lang="en-US" sz="1600">
                <a:solidFill>
                  <a:srgbClr val="000000"/>
                </a:solidFill>
                <a:latin typeface="Times New Roman"/>
                <a:ea typeface="Times New Roman"/>
                <a:cs typeface="Times New Roman"/>
                <a:sym typeface="Times New Roman"/>
              </a:rPr>
              <a:t>(</a:t>
            </a:r>
            <a:r>
              <a:rPr b="1" i="1" lang="en-US" sz="1600">
                <a:solidFill>
                  <a:srgbClr val="FFCC00"/>
                </a:solidFill>
                <a:latin typeface="Times New Roman"/>
                <a:ea typeface="Times New Roman"/>
                <a:cs typeface="Times New Roman"/>
                <a:sym typeface="Times New Roman"/>
              </a:rPr>
              <a:t>Some Students</a:t>
            </a:r>
            <a:r>
              <a:rPr b="1" i="1" lang="en-US" sz="1600">
                <a:solidFill>
                  <a:srgbClr val="000000"/>
                </a:solidFill>
                <a:latin typeface="Times New Roman"/>
                <a:ea typeface="Times New Roman"/>
                <a:cs typeface="Times New Roman"/>
                <a:sym typeface="Times New Roman"/>
              </a:rPr>
              <a:t>)</a:t>
            </a:r>
            <a:endParaRPr i="1"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1600">
                <a:solidFill>
                  <a:srgbClr val="000000"/>
                </a:solidFill>
                <a:latin typeface="Times New Roman"/>
                <a:ea typeface="Times New Roman"/>
                <a:cs typeface="Times New Roman"/>
                <a:sym typeface="Times New Roman"/>
              </a:rPr>
              <a:t>Students who need more support in     addition to school-wide  positive behavior program</a:t>
            </a:r>
            <a:endParaRPr/>
          </a:p>
        </p:txBody>
      </p:sp>
      <p:sp>
        <p:nvSpPr>
          <p:cNvPr id="372" name="Google Shape;372;p32"/>
          <p:cNvSpPr txBox="1"/>
          <p:nvPr/>
        </p:nvSpPr>
        <p:spPr>
          <a:xfrm>
            <a:off x="6019800" y="4876800"/>
            <a:ext cx="3352800" cy="555625"/>
          </a:xfrm>
          <a:prstGeom prst="rect">
            <a:avLst/>
          </a:prstGeom>
          <a:noFill/>
          <a:ln>
            <a:noFill/>
          </a:ln>
        </p:spPr>
        <p:txBody>
          <a:bodyPr anchorCtr="0" anchor="t" bIns="31525" lIns="63075" spcFirstLastPara="1" rIns="63075" wrap="square" tIns="31525">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  Tier I: Universal Interventions</a:t>
            </a:r>
            <a:endParaRPr i="1"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1600">
                <a:solidFill>
                  <a:srgbClr val="000000"/>
                </a:solidFill>
                <a:latin typeface="Times New Roman"/>
                <a:ea typeface="Times New Roman"/>
                <a:cs typeface="Times New Roman"/>
                <a:sym typeface="Times New Roman"/>
              </a:rPr>
              <a:t>    (</a:t>
            </a:r>
            <a:r>
              <a:rPr b="1" i="1" lang="en-US" sz="1600">
                <a:solidFill>
                  <a:srgbClr val="00CC00"/>
                </a:solidFill>
                <a:latin typeface="Times New Roman"/>
                <a:ea typeface="Times New Roman"/>
                <a:cs typeface="Times New Roman"/>
                <a:sym typeface="Times New Roman"/>
              </a:rPr>
              <a:t>All students; all settings</a:t>
            </a:r>
            <a:r>
              <a:rPr b="1" i="1" lang="en-US" sz="1600">
                <a:solidFill>
                  <a:srgbClr val="000000"/>
                </a:solidFill>
                <a:latin typeface="Times New Roman"/>
                <a:ea typeface="Times New Roman"/>
                <a:cs typeface="Times New Roman"/>
                <a:sym typeface="Times New Roman"/>
              </a:rPr>
              <a:t>)    </a:t>
            </a:r>
            <a:endParaRPr b="1" sz="1600">
              <a:solidFill>
                <a:srgbClr val="000000"/>
              </a:solidFill>
              <a:latin typeface="Times New Roman"/>
              <a:ea typeface="Times New Roman"/>
              <a:cs typeface="Times New Roman"/>
              <a:sym typeface="Times New Roman"/>
            </a:endParaRPr>
          </a:p>
        </p:txBody>
      </p:sp>
      <p:grpSp>
        <p:nvGrpSpPr>
          <p:cNvPr id="373" name="Google Shape;373;p32"/>
          <p:cNvGrpSpPr/>
          <p:nvPr/>
        </p:nvGrpSpPr>
        <p:grpSpPr>
          <a:xfrm>
            <a:off x="228600" y="914400"/>
            <a:ext cx="3986213" cy="4514850"/>
            <a:chOff x="0" y="768"/>
            <a:chExt cx="2511" cy="2844"/>
          </a:xfrm>
        </p:grpSpPr>
        <p:sp>
          <p:nvSpPr>
            <p:cNvPr id="374" name="Google Shape;374;p32"/>
            <p:cNvSpPr txBox="1"/>
            <p:nvPr/>
          </p:nvSpPr>
          <p:spPr>
            <a:xfrm>
              <a:off x="384" y="768"/>
              <a:ext cx="1824" cy="236"/>
            </a:xfrm>
            <a:prstGeom prst="rect">
              <a:avLst/>
            </a:prstGeom>
            <a:noFill/>
            <a:ln>
              <a:noFill/>
            </a:ln>
          </p:spPr>
          <p:txBody>
            <a:bodyPr anchorCtr="0" anchor="t" bIns="31525" lIns="63075" spcFirstLastPara="1" rIns="63075" wrap="square" tIns="31525">
              <a:noAutofit/>
            </a:bodyPr>
            <a:lstStyle/>
            <a:p>
              <a:pPr indent="0" lvl="0" marL="0" marR="0" rtl="0" algn="ctr">
                <a:spcBef>
                  <a:spcPts val="0"/>
                </a:spcBef>
                <a:spcAft>
                  <a:spcPts val="0"/>
                </a:spcAft>
                <a:buNone/>
              </a:pPr>
              <a:r>
                <a:rPr b="1" lang="en-US" sz="2000" u="sng">
                  <a:solidFill>
                    <a:srgbClr val="000000"/>
                  </a:solidFill>
                  <a:latin typeface="Times New Roman"/>
                  <a:ea typeface="Times New Roman"/>
                  <a:cs typeface="Times New Roman"/>
                  <a:sym typeface="Times New Roman"/>
                </a:rPr>
                <a:t>Academic Systems</a:t>
              </a:r>
              <a:endParaRPr/>
            </a:p>
          </p:txBody>
        </p:sp>
        <p:sp>
          <p:nvSpPr>
            <p:cNvPr id="375" name="Google Shape;375;p32"/>
            <p:cNvSpPr txBox="1"/>
            <p:nvPr/>
          </p:nvSpPr>
          <p:spPr>
            <a:xfrm>
              <a:off x="0" y="2064"/>
              <a:ext cx="2160" cy="661"/>
            </a:xfrm>
            <a:prstGeom prst="rect">
              <a:avLst/>
            </a:prstGeom>
            <a:noFill/>
            <a:ln>
              <a:noFill/>
            </a:ln>
          </p:spPr>
          <p:txBody>
            <a:bodyPr anchorCtr="0" anchor="t" bIns="31525" lIns="63075" spcFirstLastPara="1" rIns="63075" wrap="square" tIns="31525">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Tier II:  Strategic Interventions </a:t>
              </a:r>
              <a:r>
                <a:rPr b="1" i="1" lang="en-US" sz="1600">
                  <a:solidFill>
                    <a:srgbClr val="000000"/>
                  </a:solidFill>
                  <a:latin typeface="Times New Roman"/>
                  <a:ea typeface="Times New Roman"/>
                  <a:cs typeface="Times New Roman"/>
                  <a:sym typeface="Times New Roman"/>
                </a:rPr>
                <a:t>(</a:t>
              </a:r>
              <a:r>
                <a:rPr b="1" i="1" lang="en-US" sz="1600">
                  <a:solidFill>
                    <a:srgbClr val="FFCC00"/>
                  </a:solidFill>
                  <a:latin typeface="Times New Roman"/>
                  <a:ea typeface="Times New Roman"/>
                  <a:cs typeface="Times New Roman"/>
                  <a:sym typeface="Times New Roman"/>
                </a:rPr>
                <a:t>Some Students</a:t>
              </a:r>
              <a:r>
                <a:rPr b="1" i="1" lang="en-US" sz="1600">
                  <a:solidFill>
                    <a:srgbClr val="000000"/>
                  </a:solidFill>
                  <a:latin typeface="Times New Roman"/>
                  <a:ea typeface="Times New Roman"/>
                  <a:cs typeface="Times New Roman"/>
                  <a:sym typeface="Times New Roman"/>
                </a:rPr>
                <a:t>)</a:t>
              </a:r>
              <a:endParaRPr i="1"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1600">
                  <a:solidFill>
                    <a:srgbClr val="000000"/>
                  </a:solidFill>
                  <a:latin typeface="Times New Roman"/>
                  <a:ea typeface="Times New Roman"/>
                  <a:cs typeface="Times New Roman"/>
                  <a:sym typeface="Times New Roman"/>
                </a:rPr>
                <a:t>Students who need more support in addition to the core curriculum</a:t>
              </a:r>
              <a:endParaRPr sz="1600">
                <a:solidFill>
                  <a:srgbClr val="000000"/>
                </a:solidFill>
                <a:latin typeface="Times New Roman"/>
                <a:ea typeface="Times New Roman"/>
                <a:cs typeface="Times New Roman"/>
                <a:sym typeface="Times New Roman"/>
              </a:endParaRPr>
            </a:p>
          </p:txBody>
        </p:sp>
        <p:sp>
          <p:nvSpPr>
            <p:cNvPr id="376" name="Google Shape;376;p32"/>
            <p:cNvSpPr txBox="1"/>
            <p:nvPr/>
          </p:nvSpPr>
          <p:spPr>
            <a:xfrm>
              <a:off x="0" y="3264"/>
              <a:ext cx="1728" cy="348"/>
            </a:xfrm>
            <a:prstGeom prst="rect">
              <a:avLst/>
            </a:prstGeom>
            <a:noFill/>
            <a:ln>
              <a:noFill/>
            </a:ln>
          </p:spPr>
          <p:txBody>
            <a:bodyPr anchorCtr="0" anchor="t" bIns="31525" lIns="63075" spcFirstLastPara="1" rIns="63075" wrap="square" tIns="31525">
              <a:noAutofit/>
            </a:bodyPr>
            <a:lstStyle/>
            <a:p>
              <a:pPr indent="0" lvl="0" marL="0" marR="0" rtl="0" algn="l">
                <a:spcBef>
                  <a:spcPts val="0"/>
                </a:spcBef>
                <a:spcAft>
                  <a:spcPts val="0"/>
                </a:spcAft>
                <a:buNone/>
              </a:pPr>
              <a:r>
                <a:rPr b="1" lang="en-US" sz="1600">
                  <a:solidFill>
                    <a:srgbClr val="000000"/>
                  </a:solidFill>
                  <a:latin typeface="Times New Roman"/>
                  <a:ea typeface="Times New Roman"/>
                  <a:cs typeface="Times New Roman"/>
                  <a:sym typeface="Times New Roman"/>
                </a:rPr>
                <a:t>Tier I: Core Curriculum</a:t>
              </a:r>
              <a:endParaRPr i="1" sz="16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i="1" lang="en-US" sz="1600">
                  <a:solidFill>
                    <a:srgbClr val="000000"/>
                  </a:solidFill>
                  <a:latin typeface="Times New Roman"/>
                  <a:ea typeface="Times New Roman"/>
                  <a:cs typeface="Times New Roman"/>
                  <a:sym typeface="Times New Roman"/>
                </a:rPr>
                <a:t>(</a:t>
              </a:r>
              <a:r>
                <a:rPr b="1" i="1" lang="en-US" sz="1600">
                  <a:solidFill>
                    <a:srgbClr val="00CC00"/>
                  </a:solidFill>
                  <a:latin typeface="Times New Roman"/>
                  <a:ea typeface="Times New Roman"/>
                  <a:cs typeface="Times New Roman"/>
                  <a:sym typeface="Times New Roman"/>
                </a:rPr>
                <a:t>All students</a:t>
              </a:r>
              <a:r>
                <a:rPr b="1" i="1" lang="en-US" sz="1600">
                  <a:solidFill>
                    <a:srgbClr val="000000"/>
                  </a:solidFill>
                  <a:latin typeface="Times New Roman"/>
                  <a:ea typeface="Times New Roman"/>
                  <a:cs typeface="Times New Roman"/>
                  <a:sym typeface="Times New Roman"/>
                </a:rPr>
                <a:t>)</a:t>
              </a:r>
              <a:endParaRPr b="1" sz="1600">
                <a:solidFill>
                  <a:srgbClr val="000000"/>
                </a:solidFill>
                <a:latin typeface="Times New Roman"/>
                <a:ea typeface="Times New Roman"/>
                <a:cs typeface="Times New Roman"/>
                <a:sym typeface="Times New Roman"/>
              </a:endParaRPr>
            </a:p>
          </p:txBody>
        </p:sp>
        <p:sp>
          <p:nvSpPr>
            <p:cNvPr id="377" name="Google Shape;377;p32"/>
            <p:cNvSpPr txBox="1"/>
            <p:nvPr/>
          </p:nvSpPr>
          <p:spPr>
            <a:xfrm>
              <a:off x="0" y="1104"/>
              <a:ext cx="2511" cy="6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Tier III: Comprehensive/Intensive Interventions </a:t>
              </a:r>
              <a:r>
                <a:rPr b="1" i="1" lang="en-US" sz="1600">
                  <a:solidFill>
                    <a:schemeClr val="dk1"/>
                  </a:solidFill>
                  <a:latin typeface="Times New Roman"/>
                  <a:ea typeface="Times New Roman"/>
                  <a:cs typeface="Times New Roman"/>
                  <a:sym typeface="Times New Roman"/>
                </a:rPr>
                <a:t>( </a:t>
              </a:r>
              <a:r>
                <a:rPr b="1" i="1" lang="en-US" sz="1600">
                  <a:solidFill>
                    <a:srgbClr val="FF0000"/>
                  </a:solidFill>
                  <a:latin typeface="Times New Roman"/>
                  <a:ea typeface="Times New Roman"/>
                  <a:cs typeface="Times New Roman"/>
                  <a:sym typeface="Times New Roman"/>
                </a:rPr>
                <a:t>Few Students</a:t>
              </a:r>
              <a:r>
                <a:rPr b="1" i="1" lang="en-US" sz="1600">
                  <a:solidFill>
                    <a:schemeClr val="dk1"/>
                  </a:solidFill>
                  <a:latin typeface="Times New Roman"/>
                  <a:ea typeface="Times New Roman"/>
                  <a:cs typeface="Times New Roman"/>
                  <a:sym typeface="Times New Roman"/>
                </a:rPr>
                <a:t>)</a:t>
              </a:r>
              <a:endParaRPr i="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Students who need Individualized Interventions</a:t>
              </a:r>
              <a:endParaRPr sz="16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495800" y="533400"/>
            <a:ext cx="4191000" cy="1295400"/>
          </a:xfrm>
          <a:prstGeom prst="rect">
            <a:avLst/>
          </a:prstGeom>
          <a:noFill/>
          <a:ln>
            <a:noFill/>
          </a:ln>
        </p:spPr>
        <p:txBody>
          <a:bodyPr anchorCtr="0" anchor="ctr" bIns="44450" lIns="90475" spcFirstLastPara="1" rIns="90475" wrap="square" tIns="4445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Where is Iowa?</a:t>
            </a:r>
            <a:endParaRPr/>
          </a:p>
        </p:txBody>
      </p:sp>
      <p:pic>
        <p:nvPicPr>
          <p:cNvPr id="106" name="Google Shape;106;p15"/>
          <p:cNvPicPr preferRelativeResize="0"/>
          <p:nvPr/>
        </p:nvPicPr>
        <p:blipFill rotWithShape="1">
          <a:blip r:embed="rId3">
            <a:alphaModFix/>
          </a:blip>
          <a:srcRect b="0" l="0" r="0" t="0"/>
          <a:stretch/>
        </p:blipFill>
        <p:spPr>
          <a:xfrm>
            <a:off x="1143000" y="1828800"/>
            <a:ext cx="6781800" cy="4572000"/>
          </a:xfrm>
          <a:prstGeom prst="rect">
            <a:avLst/>
          </a:prstGeom>
          <a:noFill/>
          <a:ln>
            <a:noFill/>
          </a:ln>
        </p:spPr>
      </p:pic>
      <p:sp>
        <p:nvSpPr>
          <p:cNvPr id="107" name="Google Shape;107;p15"/>
          <p:cNvSpPr/>
          <p:nvPr/>
        </p:nvSpPr>
        <p:spPr>
          <a:xfrm>
            <a:off x="2743200" y="2057400"/>
            <a:ext cx="3505200" cy="24447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08" name="Google Shape;108;p15"/>
          <p:cNvGrpSpPr/>
          <p:nvPr/>
        </p:nvGrpSpPr>
        <p:grpSpPr>
          <a:xfrm>
            <a:off x="2743200" y="2057400"/>
            <a:ext cx="3454400" cy="2400300"/>
            <a:chOff x="1728" y="1296"/>
            <a:chExt cx="2176" cy="1512"/>
          </a:xfrm>
        </p:grpSpPr>
        <p:sp>
          <p:nvSpPr>
            <p:cNvPr id="109" name="Google Shape;109;p15"/>
            <p:cNvSpPr/>
            <p:nvPr/>
          </p:nvSpPr>
          <p:spPr>
            <a:xfrm>
              <a:off x="1728" y="1296"/>
              <a:ext cx="2176" cy="1512"/>
            </a:xfrm>
            <a:custGeom>
              <a:rect b="b" l="l" r="r" t="t"/>
              <a:pathLst>
                <a:path extrusionOk="0" h="120000" w="120000">
                  <a:moveTo>
                    <a:pt x="1764" y="6269"/>
                  </a:moveTo>
                  <a:lnTo>
                    <a:pt x="0" y="26666"/>
                  </a:lnTo>
                  <a:lnTo>
                    <a:pt x="2536" y="49365"/>
                  </a:lnTo>
                  <a:lnTo>
                    <a:pt x="13621" y="95396"/>
                  </a:lnTo>
                  <a:lnTo>
                    <a:pt x="19852" y="120000"/>
                  </a:lnTo>
                  <a:lnTo>
                    <a:pt x="90716" y="114365"/>
                  </a:lnTo>
                  <a:lnTo>
                    <a:pt x="102242" y="120000"/>
                  </a:lnTo>
                  <a:lnTo>
                    <a:pt x="109301" y="96507"/>
                  </a:lnTo>
                  <a:lnTo>
                    <a:pt x="106764" y="79761"/>
                  </a:lnTo>
                  <a:lnTo>
                    <a:pt x="118621" y="76349"/>
                  </a:lnTo>
                  <a:lnTo>
                    <a:pt x="120000" y="49920"/>
                  </a:lnTo>
                  <a:lnTo>
                    <a:pt x="113051" y="38492"/>
                  </a:lnTo>
                  <a:lnTo>
                    <a:pt x="100753" y="26666"/>
                  </a:lnTo>
                  <a:lnTo>
                    <a:pt x="103455" y="11428"/>
                  </a:lnTo>
                  <a:lnTo>
                    <a:pt x="98216" y="0"/>
                  </a:lnTo>
                  <a:lnTo>
                    <a:pt x="71746" y="1507"/>
                  </a:lnTo>
                  <a:lnTo>
                    <a:pt x="44889" y="3253"/>
                  </a:lnTo>
                  <a:lnTo>
                    <a:pt x="1764" y="6269"/>
                  </a:lnTo>
                  <a:close/>
                </a:path>
              </a:pathLst>
            </a:custGeom>
            <a:solidFill>
              <a:srgbClr val="008000"/>
            </a:solidFill>
            <a:ln cap="flat" cmpd="sng" w="20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15"/>
            <p:cNvSpPr txBox="1"/>
            <p:nvPr/>
          </p:nvSpPr>
          <p:spPr>
            <a:xfrm>
              <a:off x="2352" y="1728"/>
              <a:ext cx="884" cy="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600" u="none">
                  <a:solidFill>
                    <a:schemeClr val="lt1"/>
                  </a:solidFill>
                  <a:latin typeface="Arial"/>
                  <a:ea typeface="Arial"/>
                  <a:cs typeface="Arial"/>
                  <a:sym typeface="Arial"/>
                </a:rPr>
                <a:t>IOWA</a:t>
              </a:r>
              <a:endParaRPr/>
            </a:p>
          </p:txBody>
        </p:sp>
      </p:gr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822"/>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3"/>
          <p:cNvSpPr txBox="1"/>
          <p:nvPr>
            <p:ph type="title"/>
          </p:nvPr>
        </p:nvSpPr>
        <p:spPr>
          <a:xfrm>
            <a:off x="1524000" y="685800"/>
            <a:ext cx="7313613" cy="571500"/>
          </a:xfrm>
          <a:prstGeom prst="rect">
            <a:avLst/>
          </a:prstGeom>
          <a:noFill/>
          <a:ln>
            <a:noFill/>
          </a:ln>
        </p:spPr>
        <p:txBody>
          <a:bodyPr anchorCtr="0" anchor="ctr" bIns="44450" lIns="90475" spcFirstLastPara="1" rIns="90475" wrap="square" tIns="4445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Our Decision </a:t>
            </a:r>
            <a:br>
              <a:rPr b="1" i="0" lang="en-US" sz="2400" u="none" cap="none" strike="noStrike">
                <a:solidFill>
                  <a:srgbClr val="562A8B"/>
                </a:solidFill>
                <a:latin typeface="Garamond"/>
                <a:ea typeface="Garamond"/>
                <a:cs typeface="Garamond"/>
                <a:sym typeface="Garamond"/>
              </a:rPr>
            </a:br>
            <a:r>
              <a:rPr b="1" i="0" lang="en-US" sz="2400" u="none" cap="none" strike="noStrike">
                <a:solidFill>
                  <a:srgbClr val="562A8B"/>
                </a:solidFill>
                <a:latin typeface="Garamond"/>
                <a:ea typeface="Garamond"/>
                <a:cs typeface="Garamond"/>
                <a:sym typeface="Garamond"/>
              </a:rPr>
              <a:t>Making Process</a:t>
            </a:r>
            <a:endParaRPr/>
          </a:p>
        </p:txBody>
      </p:sp>
      <p:sp>
        <p:nvSpPr>
          <p:cNvPr id="383" name="Google Shape;383;p33"/>
          <p:cNvSpPr/>
          <p:nvPr/>
        </p:nvSpPr>
        <p:spPr>
          <a:xfrm>
            <a:off x="2971800" y="5257800"/>
            <a:ext cx="3406775" cy="102076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2000">
                <a:solidFill>
                  <a:schemeClr val="dk1"/>
                </a:solidFill>
                <a:latin typeface="Quattrocento"/>
                <a:ea typeface="Quattrocento"/>
                <a:cs typeface="Quattrocento"/>
                <a:sym typeface="Quattrocento"/>
              </a:rPr>
              <a:t>• </a:t>
            </a:r>
            <a:r>
              <a:rPr b="1" lang="en-US" sz="2000">
                <a:solidFill>
                  <a:schemeClr val="dk1"/>
                </a:solidFill>
                <a:latin typeface="Arial Black"/>
                <a:ea typeface="Arial Black"/>
                <a:cs typeface="Arial Black"/>
                <a:sym typeface="Arial Black"/>
              </a:rPr>
              <a:t>Implement Plan</a:t>
            </a:r>
            <a:endParaRPr b="1" sz="24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Carry out the intervention</a:t>
            </a:r>
            <a:endParaRPr b="1" sz="1400">
              <a:solidFill>
                <a:schemeClr val="dk1"/>
              </a:solidFill>
              <a:latin typeface="Arial Black"/>
              <a:ea typeface="Arial Black"/>
              <a:cs typeface="Arial Black"/>
              <a:sym typeface="Arial Black"/>
            </a:endParaRPr>
          </a:p>
        </p:txBody>
      </p:sp>
      <p:sp>
        <p:nvSpPr>
          <p:cNvPr id="384" name="Google Shape;384;p33"/>
          <p:cNvSpPr/>
          <p:nvPr/>
        </p:nvSpPr>
        <p:spPr>
          <a:xfrm>
            <a:off x="642938" y="3462338"/>
            <a:ext cx="2568575" cy="94932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2000">
                <a:solidFill>
                  <a:schemeClr val="dk1"/>
                </a:solidFill>
                <a:latin typeface="Quattrocento"/>
                <a:ea typeface="Quattrocento"/>
                <a:cs typeface="Quattrocento"/>
                <a:sym typeface="Quattrocento"/>
              </a:rPr>
              <a:t>• </a:t>
            </a:r>
            <a:r>
              <a:rPr b="1" lang="en-US" sz="2000">
                <a:solidFill>
                  <a:schemeClr val="dk1"/>
                </a:solidFill>
                <a:latin typeface="Arial Black"/>
                <a:ea typeface="Arial Black"/>
                <a:cs typeface="Arial Black"/>
                <a:sym typeface="Arial Black"/>
              </a:rPr>
              <a:t>Evaluate</a:t>
            </a:r>
            <a:endParaRPr b="1" sz="24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Assessment)</a:t>
            </a:r>
            <a:endParaRPr/>
          </a:p>
        </p:txBody>
      </p:sp>
      <p:sp>
        <p:nvSpPr>
          <p:cNvPr id="385" name="Google Shape;385;p33"/>
          <p:cNvSpPr/>
          <p:nvPr/>
        </p:nvSpPr>
        <p:spPr>
          <a:xfrm>
            <a:off x="381000" y="4343400"/>
            <a:ext cx="2517775" cy="41116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Did our plan work?</a:t>
            </a:r>
            <a:endParaRPr/>
          </a:p>
        </p:txBody>
      </p:sp>
      <p:grpSp>
        <p:nvGrpSpPr>
          <p:cNvPr id="386" name="Google Shape;386;p33"/>
          <p:cNvGrpSpPr/>
          <p:nvPr/>
        </p:nvGrpSpPr>
        <p:grpSpPr>
          <a:xfrm>
            <a:off x="3200400" y="2895600"/>
            <a:ext cx="2770188" cy="2592388"/>
            <a:chOff x="1912" y="1780"/>
            <a:chExt cx="1745" cy="1633"/>
          </a:xfrm>
        </p:grpSpPr>
        <p:sp>
          <p:nvSpPr>
            <p:cNvPr descr="50%" id="387" name="Google Shape;387;p33"/>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50%" id="388" name="Google Shape;388;p33"/>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50%" id="389" name="Google Shape;389;p33"/>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50%" id="390" name="Google Shape;390;p33"/>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91" name="Google Shape;391;p33"/>
          <p:cNvSpPr/>
          <p:nvPr/>
        </p:nvSpPr>
        <p:spPr>
          <a:xfrm>
            <a:off x="2733675" y="1752600"/>
            <a:ext cx="5387975" cy="863600"/>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3200">
                <a:solidFill>
                  <a:schemeClr val="dk1"/>
                </a:solidFill>
                <a:latin typeface="Quattrocento"/>
                <a:ea typeface="Quattrocento"/>
                <a:cs typeface="Quattrocento"/>
                <a:sym typeface="Quattrocento"/>
              </a:rPr>
              <a:t>•</a:t>
            </a:r>
            <a:r>
              <a:rPr b="1" lang="en-US" sz="2400">
                <a:solidFill>
                  <a:schemeClr val="dk1"/>
                </a:solidFill>
                <a:latin typeface="Quattrocento"/>
                <a:ea typeface="Quattrocento"/>
                <a:cs typeface="Quattrocento"/>
                <a:sym typeface="Quattrocento"/>
              </a:rPr>
              <a:t>  </a:t>
            </a:r>
            <a:r>
              <a:rPr b="1" lang="en-US" sz="24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1600">
                <a:solidFill>
                  <a:schemeClr val="dk1"/>
                </a:solidFill>
                <a:latin typeface="Arial Black"/>
                <a:ea typeface="Arial Black"/>
                <a:cs typeface="Arial Black"/>
                <a:sym typeface="Arial Black"/>
              </a:rPr>
              <a:t>(Screening and Diagnostic Assessments)</a:t>
            </a:r>
            <a:endParaRPr/>
          </a:p>
        </p:txBody>
      </p:sp>
      <p:sp>
        <p:nvSpPr>
          <p:cNvPr id="392" name="Google Shape;392;p33"/>
          <p:cNvSpPr/>
          <p:nvPr/>
        </p:nvSpPr>
        <p:spPr>
          <a:xfrm>
            <a:off x="1905000" y="2455863"/>
            <a:ext cx="5857875" cy="41116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What is the problem and why is it happening?</a:t>
            </a:r>
            <a:endParaRPr/>
          </a:p>
        </p:txBody>
      </p:sp>
      <p:sp>
        <p:nvSpPr>
          <p:cNvPr id="393" name="Google Shape;393;p33"/>
          <p:cNvSpPr/>
          <p:nvPr/>
        </p:nvSpPr>
        <p:spPr>
          <a:xfrm>
            <a:off x="5697538" y="3276600"/>
            <a:ext cx="3686175" cy="73501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2000">
                <a:solidFill>
                  <a:schemeClr val="dk1"/>
                </a:solidFill>
                <a:latin typeface="Quattrocento"/>
                <a:ea typeface="Quattrocento"/>
                <a:cs typeface="Quattrocento"/>
                <a:sym typeface="Quattrocento"/>
              </a:rPr>
              <a:t>•  </a:t>
            </a:r>
            <a:r>
              <a:rPr b="1" lang="en-US" sz="2000">
                <a:solidFill>
                  <a:schemeClr val="dk1"/>
                </a:solidFill>
                <a:latin typeface="Arial Black"/>
                <a:ea typeface="Arial Black"/>
                <a:cs typeface="Arial Black"/>
                <a:sym typeface="Arial Black"/>
              </a:rPr>
              <a:t>Develop a Plan</a:t>
            </a:r>
            <a:endParaRPr b="1" sz="24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1600">
                <a:solidFill>
                  <a:schemeClr val="dk1"/>
                </a:solidFill>
                <a:latin typeface="Arial Black"/>
                <a:ea typeface="Arial Black"/>
                <a:cs typeface="Arial Black"/>
                <a:sym typeface="Arial Black"/>
              </a:rPr>
              <a:t>(Goal Setting and Planning)</a:t>
            </a:r>
            <a:endParaRPr/>
          </a:p>
        </p:txBody>
      </p:sp>
      <p:sp>
        <p:nvSpPr>
          <p:cNvPr id="394" name="Google Shape;394;p33"/>
          <p:cNvSpPr/>
          <p:nvPr/>
        </p:nvSpPr>
        <p:spPr>
          <a:xfrm>
            <a:off x="6305550" y="4102100"/>
            <a:ext cx="2000250" cy="73342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What are we going to do</a:t>
            </a:r>
            <a:r>
              <a:rPr lang="en-US" sz="1800">
                <a:solidFill>
                  <a:schemeClr val="dk1"/>
                </a:solidFill>
                <a:latin typeface="Quattrocento"/>
                <a:ea typeface="Quattrocento"/>
                <a:cs typeface="Quattrocento"/>
                <a:sym typeface="Quattrocento"/>
              </a:rPr>
              <a:t>?</a:t>
            </a:r>
            <a:endParaRPr/>
          </a:p>
        </p:txBody>
      </p:sp>
      <p:grpSp>
        <p:nvGrpSpPr>
          <p:cNvPr id="395" name="Google Shape;395;p33"/>
          <p:cNvGrpSpPr/>
          <p:nvPr/>
        </p:nvGrpSpPr>
        <p:grpSpPr>
          <a:xfrm>
            <a:off x="4095750" y="3530600"/>
            <a:ext cx="801688" cy="966788"/>
            <a:chOff x="2580" y="2224"/>
            <a:chExt cx="505" cy="609"/>
          </a:xfrm>
        </p:grpSpPr>
        <p:grpSp>
          <p:nvGrpSpPr>
            <p:cNvPr id="396" name="Google Shape;396;p33"/>
            <p:cNvGrpSpPr/>
            <p:nvPr/>
          </p:nvGrpSpPr>
          <p:grpSpPr>
            <a:xfrm>
              <a:off x="2764" y="2640"/>
              <a:ext cx="121" cy="193"/>
              <a:chOff x="2764" y="2640"/>
              <a:chExt cx="121" cy="193"/>
            </a:xfrm>
          </p:grpSpPr>
          <p:sp>
            <p:nvSpPr>
              <p:cNvPr id="397" name="Google Shape;397;p33"/>
              <p:cNvSpPr/>
              <p:nvPr/>
            </p:nvSpPr>
            <p:spPr>
              <a:xfrm>
                <a:off x="2764" y="2752"/>
                <a:ext cx="121" cy="81"/>
              </a:xfrm>
              <a:custGeom>
                <a:rect b="b" l="l" r="r" t="t"/>
                <a:pathLst>
                  <a:path extrusionOk="0" h="120000" w="120000">
                    <a:moveTo>
                      <a:pt x="59504" y="10370"/>
                    </a:moveTo>
                    <a:lnTo>
                      <a:pt x="104132" y="0"/>
                    </a:lnTo>
                    <a:lnTo>
                      <a:pt x="112066" y="32592"/>
                    </a:lnTo>
                    <a:lnTo>
                      <a:pt x="112066" y="53333"/>
                    </a:lnTo>
                    <a:lnTo>
                      <a:pt x="119008" y="75555"/>
                    </a:lnTo>
                    <a:lnTo>
                      <a:pt x="119008" y="85925"/>
                    </a:lnTo>
                    <a:lnTo>
                      <a:pt x="112066" y="96296"/>
                    </a:lnTo>
                    <a:lnTo>
                      <a:pt x="104132" y="96296"/>
                    </a:lnTo>
                    <a:lnTo>
                      <a:pt x="89256" y="96296"/>
                    </a:lnTo>
                    <a:lnTo>
                      <a:pt x="82314" y="96296"/>
                    </a:lnTo>
                    <a:lnTo>
                      <a:pt x="82314" y="85925"/>
                    </a:lnTo>
                    <a:lnTo>
                      <a:pt x="67438" y="96296"/>
                    </a:lnTo>
                    <a:lnTo>
                      <a:pt x="52561" y="108148"/>
                    </a:lnTo>
                    <a:lnTo>
                      <a:pt x="44628" y="118518"/>
                    </a:lnTo>
                    <a:lnTo>
                      <a:pt x="22809" y="118518"/>
                    </a:lnTo>
                    <a:lnTo>
                      <a:pt x="7933" y="118518"/>
                    </a:lnTo>
                    <a:lnTo>
                      <a:pt x="0" y="118518"/>
                    </a:lnTo>
                    <a:lnTo>
                      <a:pt x="0" y="108148"/>
                    </a:lnTo>
                    <a:lnTo>
                      <a:pt x="0" y="96296"/>
                    </a:lnTo>
                    <a:lnTo>
                      <a:pt x="7933" y="85925"/>
                    </a:lnTo>
                    <a:lnTo>
                      <a:pt x="14876" y="75555"/>
                    </a:lnTo>
                    <a:lnTo>
                      <a:pt x="29752" y="65185"/>
                    </a:lnTo>
                    <a:lnTo>
                      <a:pt x="44628" y="53333"/>
                    </a:lnTo>
                    <a:lnTo>
                      <a:pt x="52561" y="42962"/>
                    </a:lnTo>
                    <a:lnTo>
                      <a:pt x="52561" y="32592"/>
                    </a:lnTo>
                    <a:lnTo>
                      <a:pt x="59504" y="1037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33"/>
              <p:cNvSpPr/>
              <p:nvPr/>
            </p:nvSpPr>
            <p:spPr>
              <a:xfrm>
                <a:off x="2780" y="2640"/>
                <a:ext cx="89" cy="121"/>
              </a:xfrm>
              <a:custGeom>
                <a:rect b="b" l="l" r="r" t="t"/>
                <a:pathLst>
                  <a:path extrusionOk="0" h="120000" w="120000">
                    <a:moveTo>
                      <a:pt x="9438" y="59504"/>
                    </a:moveTo>
                    <a:lnTo>
                      <a:pt x="20224" y="82314"/>
                    </a:lnTo>
                    <a:lnTo>
                      <a:pt x="29662" y="104132"/>
                    </a:lnTo>
                    <a:lnTo>
                      <a:pt x="29662" y="119008"/>
                    </a:lnTo>
                    <a:lnTo>
                      <a:pt x="49887" y="119008"/>
                    </a:lnTo>
                    <a:lnTo>
                      <a:pt x="68764" y="119008"/>
                    </a:lnTo>
                    <a:lnTo>
                      <a:pt x="118651" y="119008"/>
                    </a:lnTo>
                    <a:lnTo>
                      <a:pt x="118651" y="112066"/>
                    </a:lnTo>
                    <a:lnTo>
                      <a:pt x="118651" y="89256"/>
                    </a:lnTo>
                    <a:lnTo>
                      <a:pt x="109213" y="67438"/>
                    </a:lnTo>
                    <a:lnTo>
                      <a:pt x="98426" y="22809"/>
                    </a:lnTo>
                    <a:lnTo>
                      <a:pt x="98426" y="0"/>
                    </a:lnTo>
                    <a:lnTo>
                      <a:pt x="59325" y="0"/>
                    </a:lnTo>
                    <a:lnTo>
                      <a:pt x="0" y="22809"/>
                    </a:lnTo>
                    <a:lnTo>
                      <a:pt x="9438" y="5950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99" name="Google Shape;399;p33"/>
            <p:cNvGrpSpPr/>
            <p:nvPr/>
          </p:nvGrpSpPr>
          <p:grpSpPr>
            <a:xfrm>
              <a:off x="2580" y="2384"/>
              <a:ext cx="289" cy="449"/>
              <a:chOff x="2580" y="2384"/>
              <a:chExt cx="289" cy="449"/>
            </a:xfrm>
          </p:grpSpPr>
          <p:cxnSp>
            <p:nvCxnSpPr>
              <p:cNvPr id="400" name="Google Shape;400;p33"/>
              <p:cNvCxnSpPr/>
              <p:nvPr/>
            </p:nvCxnSpPr>
            <p:spPr>
              <a:xfrm flipH="1">
                <a:off x="2596" y="2524"/>
                <a:ext cx="96" cy="64"/>
              </a:xfrm>
              <a:prstGeom prst="straightConnector1">
                <a:avLst/>
              </a:prstGeom>
              <a:noFill/>
              <a:ln cap="flat" cmpd="sng" w="12700">
                <a:solidFill>
                  <a:srgbClr val="440000"/>
                </a:solidFill>
                <a:prstDash val="solid"/>
                <a:round/>
                <a:headEnd len="sm" w="sm" type="none"/>
                <a:tailEnd len="sm" w="sm" type="none"/>
              </a:ln>
            </p:spPr>
          </p:cxnSp>
          <p:sp>
            <p:nvSpPr>
              <p:cNvPr id="401" name="Google Shape;401;p33"/>
              <p:cNvSpPr/>
              <p:nvPr/>
            </p:nvSpPr>
            <p:spPr>
              <a:xfrm>
                <a:off x="2588" y="2512"/>
                <a:ext cx="89" cy="65"/>
              </a:xfrm>
              <a:custGeom>
                <a:rect b="b" l="l" r="r" t="t"/>
                <a:pathLst>
                  <a:path extrusionOk="0" h="120000" w="120000">
                    <a:moveTo>
                      <a:pt x="118651" y="0"/>
                    </a:moveTo>
                    <a:lnTo>
                      <a:pt x="0" y="118153"/>
                    </a:lnTo>
                    <a:lnTo>
                      <a:pt x="118651" y="0"/>
                    </a:lnTo>
                  </a:path>
                </a:pathLst>
              </a:custGeom>
              <a:solidFill>
                <a:srgbClr val="000000"/>
              </a:solidFill>
              <a:ln cap="rnd" cmpd="sng" w="12700">
                <a:solidFill>
                  <a:srgbClr val="44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02" name="Google Shape;402;p33"/>
              <p:cNvCxnSpPr/>
              <p:nvPr/>
            </p:nvCxnSpPr>
            <p:spPr>
              <a:xfrm flipH="1">
                <a:off x="2596" y="2412"/>
                <a:ext cx="32" cy="48"/>
              </a:xfrm>
              <a:prstGeom prst="straightConnector1">
                <a:avLst/>
              </a:prstGeom>
              <a:noFill/>
              <a:ln cap="flat" cmpd="sng" w="12700">
                <a:solidFill>
                  <a:srgbClr val="440000"/>
                </a:solidFill>
                <a:prstDash val="solid"/>
                <a:round/>
                <a:headEnd len="sm" w="sm" type="none"/>
                <a:tailEnd len="sm" w="sm" type="none"/>
              </a:ln>
            </p:spPr>
          </p:cxnSp>
          <p:sp>
            <p:nvSpPr>
              <p:cNvPr id="403" name="Google Shape;403;p33"/>
              <p:cNvSpPr/>
              <p:nvPr/>
            </p:nvSpPr>
            <p:spPr>
              <a:xfrm>
                <a:off x="2588" y="2400"/>
                <a:ext cx="25" cy="49"/>
              </a:xfrm>
              <a:custGeom>
                <a:rect b="b" l="l" r="r" t="t"/>
                <a:pathLst>
                  <a:path extrusionOk="0" h="120000" w="120000">
                    <a:moveTo>
                      <a:pt x="115200" y="0"/>
                    </a:moveTo>
                    <a:lnTo>
                      <a:pt x="0" y="117551"/>
                    </a:lnTo>
                    <a:lnTo>
                      <a:pt x="115200" y="0"/>
                    </a:lnTo>
                  </a:path>
                </a:pathLst>
              </a:custGeom>
              <a:solidFill>
                <a:srgbClr val="000000"/>
              </a:solidFill>
              <a:ln cap="rnd" cmpd="sng" w="12700">
                <a:solidFill>
                  <a:srgbClr val="44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33"/>
              <p:cNvSpPr/>
              <p:nvPr/>
            </p:nvSpPr>
            <p:spPr>
              <a:xfrm>
                <a:off x="2588" y="2392"/>
                <a:ext cx="281" cy="441"/>
              </a:xfrm>
              <a:custGeom>
                <a:rect b="b" l="l" r="r" t="t"/>
                <a:pathLst>
                  <a:path extrusionOk="0" h="120000" w="120000">
                    <a:moveTo>
                      <a:pt x="0" y="2176"/>
                    </a:moveTo>
                    <a:lnTo>
                      <a:pt x="102491" y="17414"/>
                    </a:lnTo>
                    <a:lnTo>
                      <a:pt x="0" y="17414"/>
                    </a:lnTo>
                    <a:lnTo>
                      <a:pt x="0" y="115374"/>
                    </a:lnTo>
                    <a:lnTo>
                      <a:pt x="3416" y="119727"/>
                    </a:lnTo>
                    <a:lnTo>
                      <a:pt x="13665" y="119727"/>
                    </a:lnTo>
                    <a:lnTo>
                      <a:pt x="119572" y="119727"/>
                    </a:lnTo>
                    <a:lnTo>
                      <a:pt x="119572" y="117551"/>
                    </a:lnTo>
                    <a:lnTo>
                      <a:pt x="17081" y="117551"/>
                    </a:lnTo>
                    <a:lnTo>
                      <a:pt x="6832" y="115374"/>
                    </a:lnTo>
                    <a:lnTo>
                      <a:pt x="6832" y="111020"/>
                    </a:lnTo>
                    <a:lnTo>
                      <a:pt x="6832" y="37006"/>
                    </a:lnTo>
                    <a:lnTo>
                      <a:pt x="119572" y="37006"/>
                    </a:lnTo>
                    <a:lnTo>
                      <a:pt x="119572" y="17414"/>
                    </a:lnTo>
                    <a:lnTo>
                      <a:pt x="0" y="0"/>
                    </a:lnTo>
                    <a:lnTo>
                      <a:pt x="0" y="2176"/>
                    </a:lnTo>
                  </a:path>
                </a:pathLst>
              </a:custGeom>
              <a:noFill/>
              <a:ln cap="rnd" cmpd="sng" w="12700">
                <a:solidFill>
                  <a:srgbClr val="44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33"/>
              <p:cNvSpPr/>
              <p:nvPr/>
            </p:nvSpPr>
            <p:spPr>
              <a:xfrm>
                <a:off x="2580" y="2384"/>
                <a:ext cx="281" cy="441"/>
              </a:xfrm>
              <a:custGeom>
                <a:rect b="b" l="l" r="r" t="t"/>
                <a:pathLst>
                  <a:path extrusionOk="0" h="120000" w="120000">
                    <a:moveTo>
                      <a:pt x="0" y="2176"/>
                    </a:moveTo>
                    <a:lnTo>
                      <a:pt x="102491" y="17414"/>
                    </a:lnTo>
                    <a:lnTo>
                      <a:pt x="0" y="17414"/>
                    </a:lnTo>
                    <a:lnTo>
                      <a:pt x="0" y="115374"/>
                    </a:lnTo>
                    <a:lnTo>
                      <a:pt x="3416" y="119727"/>
                    </a:lnTo>
                    <a:lnTo>
                      <a:pt x="13665" y="119727"/>
                    </a:lnTo>
                    <a:lnTo>
                      <a:pt x="119572" y="119727"/>
                    </a:lnTo>
                    <a:lnTo>
                      <a:pt x="119572" y="117551"/>
                    </a:lnTo>
                    <a:lnTo>
                      <a:pt x="17081" y="117551"/>
                    </a:lnTo>
                    <a:lnTo>
                      <a:pt x="6832" y="115374"/>
                    </a:lnTo>
                    <a:lnTo>
                      <a:pt x="6832" y="111020"/>
                    </a:lnTo>
                    <a:lnTo>
                      <a:pt x="6832" y="37006"/>
                    </a:lnTo>
                    <a:lnTo>
                      <a:pt x="119572" y="37006"/>
                    </a:lnTo>
                    <a:lnTo>
                      <a:pt x="119572" y="17414"/>
                    </a:lnTo>
                    <a:lnTo>
                      <a:pt x="0" y="0"/>
                    </a:lnTo>
                    <a:lnTo>
                      <a:pt x="0" y="2176"/>
                    </a:lnTo>
                  </a:path>
                </a:pathLst>
              </a:custGeom>
              <a:solidFill>
                <a:srgbClr val="000000"/>
              </a:solidFill>
              <a:ln cap="rnd" cmpd="sng" w="12700">
                <a:solidFill>
                  <a:srgbClr val="44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06" name="Google Shape;406;p33"/>
            <p:cNvGrpSpPr/>
            <p:nvPr/>
          </p:nvGrpSpPr>
          <p:grpSpPr>
            <a:xfrm>
              <a:off x="2836" y="2416"/>
              <a:ext cx="249" cy="401"/>
              <a:chOff x="2836" y="2416"/>
              <a:chExt cx="249" cy="401"/>
            </a:xfrm>
          </p:grpSpPr>
          <p:sp>
            <p:nvSpPr>
              <p:cNvPr id="407" name="Google Shape;407;p33"/>
              <p:cNvSpPr/>
              <p:nvPr/>
            </p:nvSpPr>
            <p:spPr>
              <a:xfrm>
                <a:off x="3020" y="2512"/>
                <a:ext cx="25" cy="129"/>
              </a:xfrm>
              <a:custGeom>
                <a:rect b="b" l="l" r="r" t="t"/>
                <a:pathLst>
                  <a:path extrusionOk="0" h="120000" w="120000">
                    <a:moveTo>
                      <a:pt x="115200" y="7441"/>
                    </a:moveTo>
                    <a:lnTo>
                      <a:pt x="86400" y="35348"/>
                    </a:lnTo>
                    <a:lnTo>
                      <a:pt x="86400" y="55813"/>
                    </a:lnTo>
                    <a:lnTo>
                      <a:pt x="86400" y="77209"/>
                    </a:lnTo>
                    <a:lnTo>
                      <a:pt x="57600" y="91162"/>
                    </a:lnTo>
                    <a:lnTo>
                      <a:pt x="28800" y="119069"/>
                    </a:lnTo>
                    <a:lnTo>
                      <a:pt x="0" y="97674"/>
                    </a:lnTo>
                    <a:lnTo>
                      <a:pt x="28800" y="83720"/>
                    </a:lnTo>
                    <a:lnTo>
                      <a:pt x="28800" y="63255"/>
                    </a:lnTo>
                    <a:lnTo>
                      <a:pt x="28800" y="41860"/>
                    </a:lnTo>
                    <a:lnTo>
                      <a:pt x="57600" y="21395"/>
                    </a:lnTo>
                    <a:lnTo>
                      <a:pt x="57600" y="0"/>
                    </a:lnTo>
                    <a:lnTo>
                      <a:pt x="115200" y="7441"/>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08" name="Google Shape;408;p33"/>
              <p:cNvGrpSpPr/>
              <p:nvPr/>
            </p:nvGrpSpPr>
            <p:grpSpPr>
              <a:xfrm>
                <a:off x="3004" y="2416"/>
                <a:ext cx="73" cy="113"/>
                <a:chOff x="3004" y="2416"/>
                <a:chExt cx="73" cy="113"/>
              </a:xfrm>
            </p:grpSpPr>
            <p:sp>
              <p:nvSpPr>
                <p:cNvPr id="409" name="Google Shape;409;p33"/>
                <p:cNvSpPr/>
                <p:nvPr/>
              </p:nvSpPr>
              <p:spPr>
                <a:xfrm>
                  <a:off x="3004" y="2416"/>
                  <a:ext cx="49" cy="113"/>
                </a:xfrm>
                <a:custGeom>
                  <a:rect b="b" l="l" r="r" t="t"/>
                  <a:pathLst>
                    <a:path extrusionOk="0" h="120000" w="120000">
                      <a:moveTo>
                        <a:pt x="117551" y="0"/>
                      </a:moveTo>
                      <a:lnTo>
                        <a:pt x="34285" y="7433"/>
                      </a:lnTo>
                      <a:lnTo>
                        <a:pt x="17142" y="7433"/>
                      </a:lnTo>
                      <a:lnTo>
                        <a:pt x="17142" y="23362"/>
                      </a:lnTo>
                      <a:lnTo>
                        <a:pt x="0" y="23362"/>
                      </a:lnTo>
                      <a:lnTo>
                        <a:pt x="0" y="31858"/>
                      </a:lnTo>
                      <a:lnTo>
                        <a:pt x="0" y="47787"/>
                      </a:lnTo>
                      <a:lnTo>
                        <a:pt x="0" y="79646"/>
                      </a:lnTo>
                      <a:lnTo>
                        <a:pt x="0" y="87079"/>
                      </a:lnTo>
                      <a:lnTo>
                        <a:pt x="0" y="95575"/>
                      </a:lnTo>
                      <a:lnTo>
                        <a:pt x="0" y="103008"/>
                      </a:lnTo>
                      <a:lnTo>
                        <a:pt x="17142" y="111504"/>
                      </a:lnTo>
                      <a:lnTo>
                        <a:pt x="100408" y="118938"/>
                      </a:lnTo>
                      <a:lnTo>
                        <a:pt x="117551"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 name="Google Shape;410;p33"/>
                <p:cNvSpPr/>
                <p:nvPr/>
              </p:nvSpPr>
              <p:spPr>
                <a:xfrm>
                  <a:off x="3036" y="2416"/>
                  <a:ext cx="41" cy="113"/>
                </a:xfrm>
                <a:custGeom>
                  <a:rect b="b" l="l" r="r" t="t"/>
                  <a:pathLst>
                    <a:path extrusionOk="0" h="120000" w="120000">
                      <a:moveTo>
                        <a:pt x="117073" y="7433"/>
                      </a:moveTo>
                      <a:lnTo>
                        <a:pt x="96585" y="0"/>
                      </a:lnTo>
                      <a:lnTo>
                        <a:pt x="79024" y="0"/>
                      </a:lnTo>
                      <a:lnTo>
                        <a:pt x="58536" y="0"/>
                      </a:lnTo>
                      <a:lnTo>
                        <a:pt x="38048" y="0"/>
                      </a:lnTo>
                      <a:lnTo>
                        <a:pt x="38048" y="7433"/>
                      </a:lnTo>
                      <a:lnTo>
                        <a:pt x="38048" y="23362"/>
                      </a:lnTo>
                      <a:lnTo>
                        <a:pt x="20487" y="47787"/>
                      </a:lnTo>
                      <a:lnTo>
                        <a:pt x="20487" y="71150"/>
                      </a:lnTo>
                      <a:lnTo>
                        <a:pt x="0" y="95575"/>
                      </a:lnTo>
                      <a:lnTo>
                        <a:pt x="0" y="111504"/>
                      </a:lnTo>
                      <a:lnTo>
                        <a:pt x="20487" y="111504"/>
                      </a:lnTo>
                      <a:lnTo>
                        <a:pt x="38048" y="118938"/>
                      </a:lnTo>
                      <a:lnTo>
                        <a:pt x="58536" y="118938"/>
                      </a:lnTo>
                      <a:lnTo>
                        <a:pt x="79024" y="111504"/>
                      </a:lnTo>
                      <a:lnTo>
                        <a:pt x="96585" y="95575"/>
                      </a:lnTo>
                      <a:lnTo>
                        <a:pt x="96585" y="71150"/>
                      </a:lnTo>
                      <a:lnTo>
                        <a:pt x="117073" y="47787"/>
                      </a:lnTo>
                      <a:lnTo>
                        <a:pt x="117073" y="15929"/>
                      </a:lnTo>
                      <a:lnTo>
                        <a:pt x="117073" y="7433"/>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11" name="Google Shape;411;p33"/>
              <p:cNvGrpSpPr/>
              <p:nvPr/>
            </p:nvGrpSpPr>
            <p:grpSpPr>
              <a:xfrm>
                <a:off x="2852" y="2600"/>
                <a:ext cx="200" cy="64"/>
                <a:chOff x="2852" y="2600"/>
                <a:chExt cx="200" cy="64"/>
              </a:xfrm>
            </p:grpSpPr>
            <p:sp>
              <p:nvSpPr>
                <p:cNvPr id="412" name="Google Shape;412;p33"/>
                <p:cNvSpPr/>
                <p:nvPr/>
              </p:nvSpPr>
              <p:spPr>
                <a:xfrm>
                  <a:off x="2852" y="2624"/>
                  <a:ext cx="200" cy="4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33"/>
                <p:cNvSpPr/>
                <p:nvPr/>
              </p:nvSpPr>
              <p:spPr>
                <a:xfrm>
                  <a:off x="2852" y="2600"/>
                  <a:ext cx="193" cy="17"/>
                </a:xfrm>
                <a:custGeom>
                  <a:rect b="b" l="l" r="r" t="t"/>
                  <a:pathLst>
                    <a:path extrusionOk="0" h="120000" w="120000">
                      <a:moveTo>
                        <a:pt x="119378" y="112941"/>
                      </a:moveTo>
                      <a:lnTo>
                        <a:pt x="95751" y="0"/>
                      </a:lnTo>
                      <a:lnTo>
                        <a:pt x="4974" y="0"/>
                      </a:lnTo>
                      <a:lnTo>
                        <a:pt x="0" y="112941"/>
                      </a:lnTo>
                      <a:lnTo>
                        <a:pt x="119378" y="112941"/>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14" name="Google Shape;414;p33"/>
              <p:cNvSpPr/>
              <p:nvPr/>
            </p:nvSpPr>
            <p:spPr>
              <a:xfrm>
                <a:off x="3076" y="2456"/>
                <a:ext cx="9" cy="17"/>
              </a:xfrm>
              <a:custGeom>
                <a:rect b="b" l="l" r="r" t="t"/>
                <a:pathLst>
                  <a:path extrusionOk="0" h="120000" w="120000">
                    <a:moveTo>
                      <a:pt x="0" y="0"/>
                    </a:moveTo>
                    <a:lnTo>
                      <a:pt x="106666" y="0"/>
                    </a:lnTo>
                    <a:lnTo>
                      <a:pt x="106666" y="112941"/>
                    </a:lnTo>
                    <a:lnTo>
                      <a:pt x="0" y="112941"/>
                    </a:lnTo>
                    <a:lnTo>
                      <a:pt x="0"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33"/>
              <p:cNvSpPr/>
              <p:nvPr/>
            </p:nvSpPr>
            <p:spPr>
              <a:xfrm>
                <a:off x="2948" y="2648"/>
                <a:ext cx="24" cy="11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33"/>
              <p:cNvSpPr/>
              <p:nvPr/>
            </p:nvSpPr>
            <p:spPr>
              <a:xfrm>
                <a:off x="2940" y="2760"/>
                <a:ext cx="40" cy="32"/>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17" name="Google Shape;417;p33"/>
              <p:cNvGrpSpPr/>
              <p:nvPr/>
            </p:nvGrpSpPr>
            <p:grpSpPr>
              <a:xfrm>
                <a:off x="2836" y="2776"/>
                <a:ext cx="241" cy="41"/>
                <a:chOff x="2836" y="2776"/>
                <a:chExt cx="241" cy="41"/>
              </a:xfrm>
            </p:grpSpPr>
            <p:sp>
              <p:nvSpPr>
                <p:cNvPr id="418" name="Google Shape;418;p33"/>
                <p:cNvSpPr/>
                <p:nvPr/>
              </p:nvSpPr>
              <p:spPr>
                <a:xfrm>
                  <a:off x="2956" y="2776"/>
                  <a:ext cx="121" cy="41"/>
                </a:xfrm>
                <a:custGeom>
                  <a:rect b="b" l="l" r="r" t="t"/>
                  <a:pathLst>
                    <a:path extrusionOk="0" h="120000" w="120000">
                      <a:moveTo>
                        <a:pt x="14876" y="0"/>
                      </a:moveTo>
                      <a:lnTo>
                        <a:pt x="29752" y="20487"/>
                      </a:lnTo>
                      <a:lnTo>
                        <a:pt x="44628" y="20487"/>
                      </a:lnTo>
                      <a:lnTo>
                        <a:pt x="52561" y="38048"/>
                      </a:lnTo>
                      <a:lnTo>
                        <a:pt x="67438" y="38048"/>
                      </a:lnTo>
                      <a:lnTo>
                        <a:pt x="74380" y="58536"/>
                      </a:lnTo>
                      <a:lnTo>
                        <a:pt x="82314" y="79024"/>
                      </a:lnTo>
                      <a:lnTo>
                        <a:pt x="89256" y="79024"/>
                      </a:lnTo>
                      <a:lnTo>
                        <a:pt x="89256" y="96585"/>
                      </a:lnTo>
                      <a:lnTo>
                        <a:pt x="97190" y="96585"/>
                      </a:lnTo>
                      <a:lnTo>
                        <a:pt x="104132" y="96585"/>
                      </a:lnTo>
                      <a:lnTo>
                        <a:pt x="112066" y="96585"/>
                      </a:lnTo>
                      <a:lnTo>
                        <a:pt x="119008" y="96585"/>
                      </a:lnTo>
                      <a:lnTo>
                        <a:pt x="119008" y="117073"/>
                      </a:lnTo>
                      <a:lnTo>
                        <a:pt x="52561" y="117073"/>
                      </a:lnTo>
                      <a:lnTo>
                        <a:pt x="44628" y="96585"/>
                      </a:lnTo>
                      <a:lnTo>
                        <a:pt x="44628" y="79024"/>
                      </a:lnTo>
                      <a:lnTo>
                        <a:pt x="37685" y="79024"/>
                      </a:lnTo>
                      <a:lnTo>
                        <a:pt x="37685" y="58536"/>
                      </a:lnTo>
                      <a:lnTo>
                        <a:pt x="29752" y="58536"/>
                      </a:lnTo>
                      <a:lnTo>
                        <a:pt x="22809" y="58536"/>
                      </a:lnTo>
                      <a:lnTo>
                        <a:pt x="22809" y="38048"/>
                      </a:lnTo>
                      <a:lnTo>
                        <a:pt x="14876" y="38048"/>
                      </a:lnTo>
                      <a:lnTo>
                        <a:pt x="7933" y="38048"/>
                      </a:lnTo>
                      <a:lnTo>
                        <a:pt x="0" y="38048"/>
                      </a:lnTo>
                      <a:lnTo>
                        <a:pt x="0" y="0"/>
                      </a:lnTo>
                      <a:lnTo>
                        <a:pt x="7933" y="0"/>
                      </a:lnTo>
                      <a:lnTo>
                        <a:pt x="14876"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 name="Google Shape;419;p33"/>
                <p:cNvSpPr/>
                <p:nvPr/>
              </p:nvSpPr>
              <p:spPr>
                <a:xfrm>
                  <a:off x="2836" y="2776"/>
                  <a:ext cx="113" cy="41"/>
                </a:xfrm>
                <a:custGeom>
                  <a:rect b="b" l="l" r="r" t="t"/>
                  <a:pathLst>
                    <a:path extrusionOk="0" h="120000" w="120000">
                      <a:moveTo>
                        <a:pt x="103008" y="0"/>
                      </a:moveTo>
                      <a:lnTo>
                        <a:pt x="87079" y="20487"/>
                      </a:lnTo>
                      <a:lnTo>
                        <a:pt x="71150" y="20487"/>
                      </a:lnTo>
                      <a:lnTo>
                        <a:pt x="63716" y="38048"/>
                      </a:lnTo>
                      <a:lnTo>
                        <a:pt x="55221" y="38048"/>
                      </a:lnTo>
                      <a:lnTo>
                        <a:pt x="47787" y="58536"/>
                      </a:lnTo>
                      <a:lnTo>
                        <a:pt x="39292" y="58536"/>
                      </a:lnTo>
                      <a:lnTo>
                        <a:pt x="31858" y="79024"/>
                      </a:lnTo>
                      <a:lnTo>
                        <a:pt x="23362" y="96585"/>
                      </a:lnTo>
                      <a:lnTo>
                        <a:pt x="15929" y="96585"/>
                      </a:lnTo>
                      <a:lnTo>
                        <a:pt x="7433" y="96585"/>
                      </a:lnTo>
                      <a:lnTo>
                        <a:pt x="0" y="96585"/>
                      </a:lnTo>
                      <a:lnTo>
                        <a:pt x="0" y="117073"/>
                      </a:lnTo>
                      <a:lnTo>
                        <a:pt x="71150" y="117073"/>
                      </a:lnTo>
                      <a:lnTo>
                        <a:pt x="71150" y="96585"/>
                      </a:lnTo>
                      <a:lnTo>
                        <a:pt x="79646" y="79024"/>
                      </a:lnTo>
                      <a:lnTo>
                        <a:pt x="87079" y="58536"/>
                      </a:lnTo>
                      <a:lnTo>
                        <a:pt x="95575" y="58536"/>
                      </a:lnTo>
                      <a:lnTo>
                        <a:pt x="103008" y="38048"/>
                      </a:lnTo>
                      <a:lnTo>
                        <a:pt x="111504" y="38048"/>
                      </a:lnTo>
                      <a:lnTo>
                        <a:pt x="118938" y="38048"/>
                      </a:lnTo>
                      <a:lnTo>
                        <a:pt x="118938" y="0"/>
                      </a:lnTo>
                      <a:lnTo>
                        <a:pt x="10300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420" name="Google Shape;420;p33"/>
            <p:cNvGrpSpPr/>
            <p:nvPr/>
          </p:nvGrpSpPr>
          <p:grpSpPr>
            <a:xfrm>
              <a:off x="2580" y="2224"/>
              <a:ext cx="457" cy="609"/>
              <a:chOff x="2580" y="2224"/>
              <a:chExt cx="457" cy="609"/>
            </a:xfrm>
          </p:grpSpPr>
          <p:cxnSp>
            <p:nvCxnSpPr>
              <p:cNvPr id="421" name="Google Shape;421;p33"/>
              <p:cNvCxnSpPr/>
              <p:nvPr/>
            </p:nvCxnSpPr>
            <p:spPr>
              <a:xfrm flipH="1" rot="10800000">
                <a:off x="2760" y="2360"/>
                <a:ext cx="40" cy="64"/>
              </a:xfrm>
              <a:prstGeom prst="straightConnector1">
                <a:avLst/>
              </a:prstGeom>
              <a:noFill/>
              <a:ln cap="flat" cmpd="sng" w="12700">
                <a:solidFill>
                  <a:srgbClr val="999900"/>
                </a:solidFill>
                <a:prstDash val="solid"/>
                <a:round/>
                <a:headEnd len="sm" w="sm" type="none"/>
                <a:tailEnd len="sm" w="sm" type="none"/>
              </a:ln>
            </p:spPr>
          </p:cxnSp>
          <p:sp>
            <p:nvSpPr>
              <p:cNvPr id="422" name="Google Shape;422;p33"/>
              <p:cNvSpPr/>
              <p:nvPr/>
            </p:nvSpPr>
            <p:spPr>
              <a:xfrm>
                <a:off x="2748" y="2352"/>
                <a:ext cx="41" cy="57"/>
              </a:xfrm>
              <a:custGeom>
                <a:rect b="b" l="l" r="r" t="t"/>
                <a:pathLst>
                  <a:path extrusionOk="0" h="120000" w="120000">
                    <a:moveTo>
                      <a:pt x="0" y="117894"/>
                    </a:moveTo>
                    <a:lnTo>
                      <a:pt x="117073" y="0"/>
                    </a:lnTo>
                    <a:lnTo>
                      <a:pt x="0" y="117894"/>
                    </a:lnTo>
                  </a:path>
                </a:pathLst>
              </a:custGeom>
              <a:solidFill>
                <a:srgbClr val="000000"/>
              </a:solidFill>
              <a:ln cap="rnd" cmpd="sng" w="12700">
                <a:solidFill>
                  <a:srgbClr val="9999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33"/>
              <p:cNvSpPr/>
              <p:nvPr/>
            </p:nvSpPr>
            <p:spPr>
              <a:xfrm>
                <a:off x="2724" y="2392"/>
                <a:ext cx="65" cy="33"/>
              </a:xfrm>
              <a:custGeom>
                <a:rect b="b" l="l" r="r" t="t"/>
                <a:pathLst>
                  <a:path extrusionOk="0" h="120000" w="120000">
                    <a:moveTo>
                      <a:pt x="118153" y="69090"/>
                    </a:moveTo>
                    <a:lnTo>
                      <a:pt x="79384" y="21818"/>
                    </a:lnTo>
                    <a:lnTo>
                      <a:pt x="66461" y="0"/>
                    </a:lnTo>
                    <a:lnTo>
                      <a:pt x="51692" y="0"/>
                    </a:lnTo>
                    <a:lnTo>
                      <a:pt x="38769" y="0"/>
                    </a:lnTo>
                    <a:lnTo>
                      <a:pt x="0" y="47272"/>
                    </a:lnTo>
                    <a:lnTo>
                      <a:pt x="0" y="69090"/>
                    </a:lnTo>
                    <a:lnTo>
                      <a:pt x="118153" y="116363"/>
                    </a:lnTo>
                    <a:lnTo>
                      <a:pt x="118153" y="6909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33"/>
              <p:cNvSpPr/>
              <p:nvPr/>
            </p:nvSpPr>
            <p:spPr>
              <a:xfrm>
                <a:off x="2796" y="2224"/>
                <a:ext cx="137" cy="137"/>
              </a:xfrm>
              <a:custGeom>
                <a:rect b="b" l="l" r="r" t="t"/>
                <a:pathLst>
                  <a:path extrusionOk="0" h="120000" w="120000">
                    <a:moveTo>
                      <a:pt x="119124" y="92846"/>
                    </a:moveTo>
                    <a:lnTo>
                      <a:pt x="112116" y="85839"/>
                    </a:lnTo>
                    <a:lnTo>
                      <a:pt x="112116" y="72700"/>
                    </a:lnTo>
                    <a:lnTo>
                      <a:pt x="112116" y="59562"/>
                    </a:lnTo>
                    <a:lnTo>
                      <a:pt x="105985" y="52554"/>
                    </a:lnTo>
                    <a:lnTo>
                      <a:pt x="105985" y="39416"/>
                    </a:lnTo>
                    <a:lnTo>
                      <a:pt x="105985" y="33284"/>
                    </a:lnTo>
                    <a:lnTo>
                      <a:pt x="98978" y="20145"/>
                    </a:lnTo>
                    <a:lnTo>
                      <a:pt x="92846" y="13138"/>
                    </a:lnTo>
                    <a:lnTo>
                      <a:pt x="79708" y="7007"/>
                    </a:lnTo>
                    <a:lnTo>
                      <a:pt x="59562" y="7007"/>
                    </a:lnTo>
                    <a:lnTo>
                      <a:pt x="66569" y="0"/>
                    </a:lnTo>
                    <a:lnTo>
                      <a:pt x="52554" y="7007"/>
                    </a:lnTo>
                    <a:lnTo>
                      <a:pt x="46423" y="0"/>
                    </a:lnTo>
                    <a:lnTo>
                      <a:pt x="52554" y="7007"/>
                    </a:lnTo>
                    <a:lnTo>
                      <a:pt x="39416" y="13138"/>
                    </a:lnTo>
                    <a:lnTo>
                      <a:pt x="33284" y="13138"/>
                    </a:lnTo>
                    <a:lnTo>
                      <a:pt x="20145" y="20145"/>
                    </a:lnTo>
                    <a:lnTo>
                      <a:pt x="13138" y="26277"/>
                    </a:lnTo>
                    <a:lnTo>
                      <a:pt x="7007" y="39416"/>
                    </a:lnTo>
                    <a:lnTo>
                      <a:pt x="7007" y="52554"/>
                    </a:lnTo>
                    <a:lnTo>
                      <a:pt x="0" y="59562"/>
                    </a:lnTo>
                    <a:lnTo>
                      <a:pt x="7007" y="72700"/>
                    </a:lnTo>
                    <a:lnTo>
                      <a:pt x="7007" y="79708"/>
                    </a:lnTo>
                    <a:lnTo>
                      <a:pt x="7007" y="85839"/>
                    </a:lnTo>
                    <a:lnTo>
                      <a:pt x="13138" y="85839"/>
                    </a:lnTo>
                    <a:lnTo>
                      <a:pt x="20145" y="85839"/>
                    </a:lnTo>
                    <a:lnTo>
                      <a:pt x="26277" y="85839"/>
                    </a:lnTo>
                    <a:lnTo>
                      <a:pt x="33284" y="92846"/>
                    </a:lnTo>
                    <a:lnTo>
                      <a:pt x="33284" y="98978"/>
                    </a:lnTo>
                    <a:lnTo>
                      <a:pt x="33284" y="105985"/>
                    </a:lnTo>
                    <a:lnTo>
                      <a:pt x="39416" y="105985"/>
                    </a:lnTo>
                    <a:lnTo>
                      <a:pt x="39416" y="112116"/>
                    </a:lnTo>
                    <a:lnTo>
                      <a:pt x="46423" y="112116"/>
                    </a:lnTo>
                    <a:lnTo>
                      <a:pt x="46423" y="119124"/>
                    </a:lnTo>
                    <a:lnTo>
                      <a:pt x="52554" y="119124"/>
                    </a:lnTo>
                    <a:lnTo>
                      <a:pt x="59562" y="119124"/>
                    </a:lnTo>
                    <a:lnTo>
                      <a:pt x="66569" y="119124"/>
                    </a:lnTo>
                    <a:lnTo>
                      <a:pt x="119124" y="92846"/>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 name="Google Shape;425;p33"/>
              <p:cNvSpPr/>
              <p:nvPr/>
            </p:nvSpPr>
            <p:spPr>
              <a:xfrm>
                <a:off x="2580" y="2768"/>
                <a:ext cx="137" cy="65"/>
              </a:xfrm>
              <a:custGeom>
                <a:rect b="b" l="l" r="r" t="t"/>
                <a:pathLst>
                  <a:path extrusionOk="0" h="120000" w="120000">
                    <a:moveTo>
                      <a:pt x="66569" y="0"/>
                    </a:moveTo>
                    <a:lnTo>
                      <a:pt x="52554" y="38769"/>
                    </a:lnTo>
                    <a:lnTo>
                      <a:pt x="46423" y="38769"/>
                    </a:lnTo>
                    <a:lnTo>
                      <a:pt x="26277" y="38769"/>
                    </a:lnTo>
                    <a:lnTo>
                      <a:pt x="13138" y="38769"/>
                    </a:lnTo>
                    <a:lnTo>
                      <a:pt x="7007" y="51692"/>
                    </a:lnTo>
                    <a:lnTo>
                      <a:pt x="0" y="66461"/>
                    </a:lnTo>
                    <a:lnTo>
                      <a:pt x="7007" y="66461"/>
                    </a:lnTo>
                    <a:lnTo>
                      <a:pt x="20145" y="79384"/>
                    </a:lnTo>
                    <a:lnTo>
                      <a:pt x="39416" y="92307"/>
                    </a:lnTo>
                    <a:lnTo>
                      <a:pt x="52554" y="105230"/>
                    </a:lnTo>
                    <a:lnTo>
                      <a:pt x="66569" y="92307"/>
                    </a:lnTo>
                    <a:lnTo>
                      <a:pt x="79708" y="92307"/>
                    </a:lnTo>
                    <a:lnTo>
                      <a:pt x="79708" y="105230"/>
                    </a:lnTo>
                    <a:lnTo>
                      <a:pt x="105985" y="118153"/>
                    </a:lnTo>
                    <a:lnTo>
                      <a:pt x="112116" y="92307"/>
                    </a:lnTo>
                    <a:lnTo>
                      <a:pt x="119124" y="66461"/>
                    </a:lnTo>
                    <a:lnTo>
                      <a:pt x="119124" y="38769"/>
                    </a:lnTo>
                    <a:lnTo>
                      <a:pt x="66569"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 name="Google Shape;426;p33"/>
              <p:cNvSpPr/>
              <p:nvPr/>
            </p:nvSpPr>
            <p:spPr>
              <a:xfrm>
                <a:off x="2788" y="2320"/>
                <a:ext cx="249" cy="209"/>
              </a:xfrm>
              <a:custGeom>
                <a:rect b="b" l="l" r="r" t="t"/>
                <a:pathLst>
                  <a:path extrusionOk="0" h="120000" w="120000">
                    <a:moveTo>
                      <a:pt x="74698" y="0"/>
                    </a:moveTo>
                    <a:lnTo>
                      <a:pt x="63614" y="8612"/>
                    </a:lnTo>
                    <a:lnTo>
                      <a:pt x="52530" y="13205"/>
                    </a:lnTo>
                    <a:lnTo>
                      <a:pt x="44819" y="22392"/>
                    </a:lnTo>
                    <a:lnTo>
                      <a:pt x="40963" y="26411"/>
                    </a:lnTo>
                    <a:lnTo>
                      <a:pt x="37590" y="31004"/>
                    </a:lnTo>
                    <a:lnTo>
                      <a:pt x="33734" y="35598"/>
                    </a:lnTo>
                    <a:lnTo>
                      <a:pt x="26024" y="35598"/>
                    </a:lnTo>
                    <a:lnTo>
                      <a:pt x="18795" y="39617"/>
                    </a:lnTo>
                    <a:lnTo>
                      <a:pt x="11084" y="44210"/>
                    </a:lnTo>
                    <a:lnTo>
                      <a:pt x="7710" y="48803"/>
                    </a:lnTo>
                    <a:lnTo>
                      <a:pt x="0" y="57416"/>
                    </a:lnTo>
                    <a:lnTo>
                      <a:pt x="0" y="62009"/>
                    </a:lnTo>
                    <a:lnTo>
                      <a:pt x="0" y="66602"/>
                    </a:lnTo>
                    <a:lnTo>
                      <a:pt x="3855" y="70622"/>
                    </a:lnTo>
                    <a:lnTo>
                      <a:pt x="7710" y="70622"/>
                    </a:lnTo>
                    <a:lnTo>
                      <a:pt x="14939" y="70622"/>
                    </a:lnTo>
                    <a:lnTo>
                      <a:pt x="22650" y="70622"/>
                    </a:lnTo>
                    <a:lnTo>
                      <a:pt x="33734" y="70622"/>
                    </a:lnTo>
                    <a:lnTo>
                      <a:pt x="40963" y="66602"/>
                    </a:lnTo>
                    <a:lnTo>
                      <a:pt x="40963" y="75215"/>
                    </a:lnTo>
                    <a:lnTo>
                      <a:pt x="40963" y="79808"/>
                    </a:lnTo>
                    <a:lnTo>
                      <a:pt x="44819" y="83827"/>
                    </a:lnTo>
                    <a:lnTo>
                      <a:pt x="48674" y="88421"/>
                    </a:lnTo>
                    <a:lnTo>
                      <a:pt x="48674" y="97033"/>
                    </a:lnTo>
                    <a:lnTo>
                      <a:pt x="48674" y="101626"/>
                    </a:lnTo>
                    <a:lnTo>
                      <a:pt x="48674" y="106220"/>
                    </a:lnTo>
                    <a:lnTo>
                      <a:pt x="52530" y="114832"/>
                    </a:lnTo>
                    <a:lnTo>
                      <a:pt x="55903" y="114832"/>
                    </a:lnTo>
                    <a:lnTo>
                      <a:pt x="63614" y="119425"/>
                    </a:lnTo>
                    <a:lnTo>
                      <a:pt x="70843" y="119425"/>
                    </a:lnTo>
                    <a:lnTo>
                      <a:pt x="82409" y="119425"/>
                    </a:lnTo>
                    <a:lnTo>
                      <a:pt x="93493" y="119425"/>
                    </a:lnTo>
                    <a:lnTo>
                      <a:pt x="100722" y="119425"/>
                    </a:lnTo>
                    <a:lnTo>
                      <a:pt x="104578" y="119425"/>
                    </a:lnTo>
                    <a:lnTo>
                      <a:pt x="108433" y="119425"/>
                    </a:lnTo>
                    <a:lnTo>
                      <a:pt x="112289" y="114832"/>
                    </a:lnTo>
                    <a:lnTo>
                      <a:pt x="115662" y="106220"/>
                    </a:lnTo>
                    <a:lnTo>
                      <a:pt x="119518" y="101626"/>
                    </a:lnTo>
                    <a:lnTo>
                      <a:pt x="119518" y="93014"/>
                    </a:lnTo>
                    <a:lnTo>
                      <a:pt x="119518" y="79808"/>
                    </a:lnTo>
                    <a:lnTo>
                      <a:pt x="115662" y="70622"/>
                    </a:lnTo>
                    <a:lnTo>
                      <a:pt x="112289" y="52822"/>
                    </a:lnTo>
                    <a:lnTo>
                      <a:pt x="104578" y="31004"/>
                    </a:lnTo>
                    <a:lnTo>
                      <a:pt x="93493" y="17799"/>
                    </a:lnTo>
                    <a:lnTo>
                      <a:pt x="89638" y="13205"/>
                    </a:lnTo>
                    <a:lnTo>
                      <a:pt x="89638" y="8612"/>
                    </a:lnTo>
                    <a:lnTo>
                      <a:pt x="7469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 name="Google Shape;427;p33"/>
              <p:cNvSpPr/>
              <p:nvPr/>
            </p:nvSpPr>
            <p:spPr>
              <a:xfrm>
                <a:off x="2652" y="2528"/>
                <a:ext cx="369" cy="273"/>
              </a:xfrm>
              <a:custGeom>
                <a:rect b="b" l="l" r="r" t="t"/>
                <a:pathLst>
                  <a:path extrusionOk="0" h="120000" w="120000">
                    <a:moveTo>
                      <a:pt x="0" y="105934"/>
                    </a:moveTo>
                    <a:lnTo>
                      <a:pt x="2601" y="112527"/>
                    </a:lnTo>
                    <a:lnTo>
                      <a:pt x="7479" y="116043"/>
                    </a:lnTo>
                    <a:lnTo>
                      <a:pt x="17886" y="116043"/>
                    </a:lnTo>
                    <a:lnTo>
                      <a:pt x="22764" y="119560"/>
                    </a:lnTo>
                    <a:lnTo>
                      <a:pt x="27967" y="119560"/>
                    </a:lnTo>
                    <a:lnTo>
                      <a:pt x="30569" y="116043"/>
                    </a:lnTo>
                    <a:lnTo>
                      <a:pt x="30569" y="112527"/>
                    </a:lnTo>
                    <a:lnTo>
                      <a:pt x="38048" y="98901"/>
                    </a:lnTo>
                    <a:lnTo>
                      <a:pt x="40650" y="88791"/>
                    </a:lnTo>
                    <a:lnTo>
                      <a:pt x="45853" y="78681"/>
                    </a:lnTo>
                    <a:lnTo>
                      <a:pt x="51056" y="61538"/>
                    </a:lnTo>
                    <a:lnTo>
                      <a:pt x="53333" y="58021"/>
                    </a:lnTo>
                    <a:lnTo>
                      <a:pt x="55934" y="51428"/>
                    </a:lnTo>
                    <a:lnTo>
                      <a:pt x="58536" y="51428"/>
                    </a:lnTo>
                    <a:lnTo>
                      <a:pt x="71219" y="51428"/>
                    </a:lnTo>
                    <a:lnTo>
                      <a:pt x="81626" y="47912"/>
                    </a:lnTo>
                    <a:lnTo>
                      <a:pt x="91707" y="47912"/>
                    </a:lnTo>
                    <a:lnTo>
                      <a:pt x="101788" y="47912"/>
                    </a:lnTo>
                    <a:lnTo>
                      <a:pt x="106991" y="44395"/>
                    </a:lnTo>
                    <a:lnTo>
                      <a:pt x="112195" y="40879"/>
                    </a:lnTo>
                    <a:lnTo>
                      <a:pt x="114471" y="40879"/>
                    </a:lnTo>
                    <a:lnTo>
                      <a:pt x="117073" y="34285"/>
                    </a:lnTo>
                    <a:lnTo>
                      <a:pt x="117073" y="30769"/>
                    </a:lnTo>
                    <a:lnTo>
                      <a:pt x="119674" y="20659"/>
                    </a:lnTo>
                    <a:lnTo>
                      <a:pt x="119674" y="13626"/>
                    </a:lnTo>
                    <a:lnTo>
                      <a:pt x="119674" y="7032"/>
                    </a:lnTo>
                    <a:lnTo>
                      <a:pt x="119674" y="3516"/>
                    </a:lnTo>
                    <a:lnTo>
                      <a:pt x="117073" y="3516"/>
                    </a:lnTo>
                    <a:lnTo>
                      <a:pt x="114471" y="3516"/>
                    </a:lnTo>
                    <a:lnTo>
                      <a:pt x="112195" y="3516"/>
                    </a:lnTo>
                    <a:lnTo>
                      <a:pt x="106991" y="3516"/>
                    </a:lnTo>
                    <a:lnTo>
                      <a:pt x="104390" y="3516"/>
                    </a:lnTo>
                    <a:lnTo>
                      <a:pt x="99186" y="3516"/>
                    </a:lnTo>
                    <a:lnTo>
                      <a:pt x="94308" y="3516"/>
                    </a:lnTo>
                    <a:lnTo>
                      <a:pt x="91707" y="3516"/>
                    </a:lnTo>
                    <a:lnTo>
                      <a:pt x="86504" y="3516"/>
                    </a:lnTo>
                    <a:lnTo>
                      <a:pt x="86504" y="0"/>
                    </a:lnTo>
                    <a:lnTo>
                      <a:pt x="83902" y="0"/>
                    </a:lnTo>
                    <a:lnTo>
                      <a:pt x="81626" y="0"/>
                    </a:lnTo>
                    <a:lnTo>
                      <a:pt x="79024" y="0"/>
                    </a:lnTo>
                    <a:lnTo>
                      <a:pt x="79024" y="3516"/>
                    </a:lnTo>
                    <a:lnTo>
                      <a:pt x="76422" y="3516"/>
                    </a:lnTo>
                    <a:lnTo>
                      <a:pt x="76422" y="7032"/>
                    </a:lnTo>
                    <a:lnTo>
                      <a:pt x="68617" y="10109"/>
                    </a:lnTo>
                    <a:lnTo>
                      <a:pt x="55934" y="13626"/>
                    </a:lnTo>
                    <a:lnTo>
                      <a:pt x="38048" y="20659"/>
                    </a:lnTo>
                    <a:lnTo>
                      <a:pt x="35772" y="20659"/>
                    </a:lnTo>
                    <a:lnTo>
                      <a:pt x="30569" y="27252"/>
                    </a:lnTo>
                    <a:lnTo>
                      <a:pt x="27967" y="37362"/>
                    </a:lnTo>
                    <a:lnTo>
                      <a:pt x="22764" y="51428"/>
                    </a:lnTo>
                    <a:lnTo>
                      <a:pt x="20487" y="65054"/>
                    </a:lnTo>
                    <a:lnTo>
                      <a:pt x="15284" y="71648"/>
                    </a:lnTo>
                    <a:lnTo>
                      <a:pt x="7479" y="88791"/>
                    </a:lnTo>
                    <a:lnTo>
                      <a:pt x="2601" y="98901"/>
                    </a:lnTo>
                    <a:lnTo>
                      <a:pt x="0" y="10593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33"/>
              <p:cNvSpPr/>
              <p:nvPr/>
            </p:nvSpPr>
            <p:spPr>
              <a:xfrm>
                <a:off x="2796" y="2224"/>
                <a:ext cx="129" cy="105"/>
              </a:xfrm>
              <a:custGeom>
                <a:rect b="b" l="l" r="r" t="t"/>
                <a:pathLst>
                  <a:path extrusionOk="0" h="120000" w="120000">
                    <a:moveTo>
                      <a:pt x="27906" y="110857"/>
                    </a:moveTo>
                    <a:lnTo>
                      <a:pt x="35348" y="101714"/>
                    </a:lnTo>
                    <a:lnTo>
                      <a:pt x="41860" y="93714"/>
                    </a:lnTo>
                    <a:lnTo>
                      <a:pt x="55813" y="76571"/>
                    </a:lnTo>
                    <a:lnTo>
                      <a:pt x="63255" y="76571"/>
                    </a:lnTo>
                    <a:lnTo>
                      <a:pt x="69767" y="76571"/>
                    </a:lnTo>
                    <a:lnTo>
                      <a:pt x="69767" y="67428"/>
                    </a:lnTo>
                    <a:lnTo>
                      <a:pt x="69767" y="59428"/>
                    </a:lnTo>
                    <a:lnTo>
                      <a:pt x="77209" y="59428"/>
                    </a:lnTo>
                    <a:lnTo>
                      <a:pt x="83720" y="67428"/>
                    </a:lnTo>
                    <a:lnTo>
                      <a:pt x="91162" y="76571"/>
                    </a:lnTo>
                    <a:lnTo>
                      <a:pt x="97674" y="84571"/>
                    </a:lnTo>
                    <a:lnTo>
                      <a:pt x="105116" y="84571"/>
                    </a:lnTo>
                    <a:lnTo>
                      <a:pt x="111627" y="84571"/>
                    </a:lnTo>
                    <a:lnTo>
                      <a:pt x="119069" y="84571"/>
                    </a:lnTo>
                    <a:lnTo>
                      <a:pt x="119069" y="76571"/>
                    </a:lnTo>
                    <a:lnTo>
                      <a:pt x="119069" y="59428"/>
                    </a:lnTo>
                    <a:lnTo>
                      <a:pt x="119069" y="51428"/>
                    </a:lnTo>
                    <a:lnTo>
                      <a:pt x="111627" y="42285"/>
                    </a:lnTo>
                    <a:lnTo>
                      <a:pt x="111627" y="34285"/>
                    </a:lnTo>
                    <a:lnTo>
                      <a:pt x="111627" y="25142"/>
                    </a:lnTo>
                    <a:lnTo>
                      <a:pt x="105116" y="17142"/>
                    </a:lnTo>
                    <a:lnTo>
                      <a:pt x="97674" y="17142"/>
                    </a:lnTo>
                    <a:lnTo>
                      <a:pt x="91162" y="8000"/>
                    </a:lnTo>
                    <a:lnTo>
                      <a:pt x="83720" y="8000"/>
                    </a:lnTo>
                    <a:lnTo>
                      <a:pt x="69767" y="8000"/>
                    </a:lnTo>
                    <a:lnTo>
                      <a:pt x="63255" y="8000"/>
                    </a:lnTo>
                    <a:lnTo>
                      <a:pt x="69767" y="0"/>
                    </a:lnTo>
                    <a:lnTo>
                      <a:pt x="55813" y="8000"/>
                    </a:lnTo>
                    <a:lnTo>
                      <a:pt x="41860" y="0"/>
                    </a:lnTo>
                    <a:lnTo>
                      <a:pt x="49302" y="8000"/>
                    </a:lnTo>
                    <a:lnTo>
                      <a:pt x="41860" y="17142"/>
                    </a:lnTo>
                    <a:lnTo>
                      <a:pt x="35348" y="17142"/>
                    </a:lnTo>
                    <a:lnTo>
                      <a:pt x="21395" y="25142"/>
                    </a:lnTo>
                    <a:lnTo>
                      <a:pt x="13953" y="34285"/>
                    </a:lnTo>
                    <a:lnTo>
                      <a:pt x="7441" y="42285"/>
                    </a:lnTo>
                    <a:lnTo>
                      <a:pt x="7441" y="59428"/>
                    </a:lnTo>
                    <a:lnTo>
                      <a:pt x="0" y="76571"/>
                    </a:lnTo>
                    <a:lnTo>
                      <a:pt x="0" y="93714"/>
                    </a:lnTo>
                    <a:lnTo>
                      <a:pt x="7441" y="101714"/>
                    </a:lnTo>
                    <a:lnTo>
                      <a:pt x="7441" y="110857"/>
                    </a:lnTo>
                    <a:lnTo>
                      <a:pt x="13953" y="118857"/>
                    </a:lnTo>
                    <a:lnTo>
                      <a:pt x="21395" y="118857"/>
                    </a:lnTo>
                    <a:lnTo>
                      <a:pt x="27906" y="110857"/>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4"/>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u="none" cap="none" strike="noStrike">
                <a:solidFill>
                  <a:srgbClr val="562A8B"/>
                </a:solidFill>
                <a:latin typeface="Garamond"/>
                <a:ea typeface="Garamond"/>
                <a:cs typeface="Garamond"/>
                <a:sym typeface="Garamond"/>
              </a:rPr>
              <a:t>What These Structures Provide</a:t>
            </a:r>
            <a:endParaRPr/>
          </a:p>
        </p:txBody>
      </p:sp>
      <p:sp>
        <p:nvSpPr>
          <p:cNvPr id="438" name="Google Shape;438;p34"/>
          <p:cNvSpPr txBox="1"/>
          <p:nvPr>
            <p:ph idx="1" type="body"/>
          </p:nvPr>
        </p:nvSpPr>
        <p:spPr>
          <a:xfrm>
            <a:off x="457200" y="1828800"/>
            <a:ext cx="4038600" cy="4191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The framework</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Organizes resources for efficient delivery</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Explicitly matches resource deployment to need</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Allows for prevention, not just reaction</a:t>
            </a:r>
            <a:endParaRPr/>
          </a:p>
        </p:txBody>
      </p:sp>
      <p:sp>
        <p:nvSpPr>
          <p:cNvPr id="439" name="Google Shape;439;p34"/>
          <p:cNvSpPr txBox="1"/>
          <p:nvPr>
            <p:ph idx="2" type="body"/>
          </p:nvPr>
        </p:nvSpPr>
        <p:spPr>
          <a:xfrm>
            <a:off x="4648200" y="1828800"/>
            <a:ext cx="4038600" cy="3810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The decision making process</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Provides decision making guidance</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Requires data-based decision making</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When done well, is self correcting</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Belleza"/>
              <a:ea typeface="Belleza"/>
              <a:cs typeface="Belleza"/>
              <a:sym typeface="Bellez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5"/>
          <p:cNvSpPr txBox="1"/>
          <p:nvPr>
            <p:ph type="title"/>
          </p:nvPr>
        </p:nvSpPr>
        <p:spPr>
          <a:xfrm>
            <a:off x="679450" y="2314575"/>
            <a:ext cx="7772400" cy="136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562A8B"/>
                </a:solidFill>
                <a:latin typeface="Garamond"/>
                <a:ea typeface="Garamond"/>
                <a:cs typeface="Garamond"/>
                <a:sym typeface="Garamond"/>
              </a:rPr>
              <a:t>ALL THIS IS FOUNDATIONAL TO GOOD SYSTEMS LEVEL DATA BASED DECISION MAKING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6"/>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Second and Third Components – Decision Making and Data</a:t>
            </a:r>
            <a:endParaRPr/>
          </a:p>
        </p:txBody>
      </p:sp>
      <p:sp>
        <p:nvSpPr>
          <p:cNvPr id="450" name="Google Shape;450;p36"/>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Belleza"/>
                <a:ea typeface="Belleza"/>
                <a:cs typeface="Belleza"/>
                <a:sym typeface="Belleza"/>
              </a:rPr>
              <a:t>We frame DBDM as the process of using data to answer questions</a:t>
            </a:r>
            <a:endParaRPr/>
          </a:p>
          <a:p>
            <a:pPr indent="-342900" lvl="0" marL="3429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Belleza"/>
                <a:ea typeface="Belleza"/>
                <a:cs typeface="Belleza"/>
                <a:sym typeface="Belleza"/>
              </a:rPr>
              <a:t>Parsimony is key</a:t>
            </a:r>
            <a:endParaRPr/>
          </a:p>
          <a:p>
            <a:pPr indent="-342900" lvl="0" marL="3429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Belleza"/>
                <a:ea typeface="Belleza"/>
                <a:cs typeface="Belleza"/>
                <a:sym typeface="Belleza"/>
              </a:rPr>
              <a:t>We can measure anything, but we can’t measure everything.  Therefore, we have to be careful.</a:t>
            </a:r>
            <a:endParaRPr/>
          </a:p>
          <a:p>
            <a:pPr indent="-342900" lvl="0" marL="3429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Belleza"/>
                <a:ea typeface="Belleza"/>
                <a:cs typeface="Belleza"/>
                <a:sym typeface="Belleza"/>
              </a:rPr>
              <a:t>Just because you can, you have to ask “should you?”</a:t>
            </a:r>
            <a:endParaRPr b="0" i="0" sz="2700" u="none" cap="none" strike="noStrike">
              <a:solidFill>
                <a:schemeClr val="dk1"/>
              </a:solidFill>
              <a:latin typeface="Belleza"/>
              <a:ea typeface="Belleza"/>
              <a:cs typeface="Belleza"/>
              <a:sym typeface="Belleza"/>
            </a:endParaRPr>
          </a:p>
          <a:p>
            <a:pPr indent="-342900" lvl="0" marL="3429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Belleza"/>
                <a:ea typeface="Belleza"/>
                <a:cs typeface="Belleza"/>
                <a:sym typeface="Belleza"/>
              </a:rPr>
              <a:t>Remember:  The Big Ideas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37"/>
          <p:cNvPicPr preferRelativeResize="0"/>
          <p:nvPr/>
        </p:nvPicPr>
        <p:blipFill rotWithShape="1">
          <a:blip r:embed="rId3">
            <a:alphaModFix/>
          </a:blip>
          <a:srcRect b="0" l="0" r="0" t="0"/>
          <a:stretch/>
        </p:blipFill>
        <p:spPr>
          <a:xfrm>
            <a:off x="444500" y="1127125"/>
            <a:ext cx="4070350" cy="5295900"/>
          </a:xfrm>
          <a:prstGeom prst="rect">
            <a:avLst/>
          </a:prstGeom>
          <a:noFill/>
          <a:ln>
            <a:noFill/>
          </a:ln>
        </p:spPr>
      </p:pic>
      <p:sp>
        <p:nvSpPr>
          <p:cNvPr id="456" name="Google Shape;456;p37"/>
          <p:cNvSpPr txBox="1"/>
          <p:nvPr/>
        </p:nvSpPr>
        <p:spPr>
          <a:xfrm>
            <a:off x="4679950" y="2017713"/>
            <a:ext cx="3716338" cy="30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We have limited resources in practice for measurement.  We need to spend them wisely.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8"/>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Big Idea #3: Three Key Systems-Level DBDM Questions</a:t>
            </a:r>
            <a:endParaRPr/>
          </a:p>
        </p:txBody>
      </p:sp>
      <p:sp>
        <p:nvSpPr>
          <p:cNvPr id="462" name="Google Shape;462;p38"/>
          <p:cNvSpPr txBox="1"/>
          <p:nvPr>
            <p:ph idx="1" type="body"/>
          </p:nvPr>
        </p:nvSpPr>
        <p:spPr>
          <a:xfrm>
            <a:off x="457200" y="1828800"/>
            <a:ext cx="4038600" cy="4191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Did we pick the right strategies? (match)</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Did we implement the strategies with fidelity? (integrity)</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Are the children learning? (outcome)</a:t>
            </a:r>
            <a:endParaRPr/>
          </a:p>
        </p:txBody>
      </p:sp>
      <p:grpSp>
        <p:nvGrpSpPr>
          <p:cNvPr id="463" name="Google Shape;463;p38"/>
          <p:cNvGrpSpPr/>
          <p:nvPr/>
        </p:nvGrpSpPr>
        <p:grpSpPr>
          <a:xfrm>
            <a:off x="4656138" y="2578100"/>
            <a:ext cx="4100512" cy="2135188"/>
            <a:chOff x="397653" y="1752600"/>
            <a:chExt cx="8495011" cy="4424545"/>
          </a:xfrm>
        </p:grpSpPr>
        <p:sp>
          <p:nvSpPr>
            <p:cNvPr id="464" name="Google Shape;464;p38"/>
            <p:cNvSpPr/>
            <p:nvPr/>
          </p:nvSpPr>
          <p:spPr>
            <a:xfrm>
              <a:off x="2971801" y="5257799"/>
              <a:ext cx="3407691" cy="91934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Implement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Carry out the intervention</a:t>
              </a:r>
              <a:endParaRPr b="1" sz="600">
                <a:solidFill>
                  <a:schemeClr val="dk1"/>
                </a:solidFill>
                <a:latin typeface="Arial Black"/>
                <a:ea typeface="Arial Black"/>
                <a:cs typeface="Arial Black"/>
                <a:sym typeface="Arial Black"/>
              </a:endParaRPr>
            </a:p>
          </p:txBody>
        </p:sp>
        <p:sp>
          <p:nvSpPr>
            <p:cNvPr id="465" name="Google Shape;465;p38"/>
            <p:cNvSpPr/>
            <p:nvPr/>
          </p:nvSpPr>
          <p:spPr>
            <a:xfrm>
              <a:off x="642937" y="3462338"/>
              <a:ext cx="1721619" cy="47301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Evaluate</a:t>
              </a:r>
              <a:endParaRPr b="1" sz="1000">
                <a:solidFill>
                  <a:schemeClr val="dk1"/>
                </a:solidFill>
                <a:latin typeface="Arial Black"/>
                <a:ea typeface="Arial Black"/>
                <a:cs typeface="Arial Black"/>
                <a:sym typeface="Arial Black"/>
              </a:endParaRPr>
            </a:p>
          </p:txBody>
        </p:sp>
        <p:sp>
          <p:nvSpPr>
            <p:cNvPr id="466" name="Google Shape;466;p38"/>
            <p:cNvSpPr/>
            <p:nvPr/>
          </p:nvSpPr>
          <p:spPr>
            <a:xfrm>
              <a:off x="397653" y="3860396"/>
              <a:ext cx="2557427" cy="44107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Did our plan work?</a:t>
              </a:r>
              <a:endParaRPr/>
            </a:p>
          </p:txBody>
        </p:sp>
        <p:grpSp>
          <p:nvGrpSpPr>
            <p:cNvPr id="467" name="Google Shape;467;p38"/>
            <p:cNvGrpSpPr/>
            <p:nvPr/>
          </p:nvGrpSpPr>
          <p:grpSpPr>
            <a:xfrm>
              <a:off x="3200400" y="2895600"/>
              <a:ext cx="2770188" cy="2592388"/>
              <a:chOff x="1912" y="1780"/>
              <a:chExt cx="1745" cy="1633"/>
            </a:xfrm>
          </p:grpSpPr>
          <p:sp>
            <p:nvSpPr>
              <p:cNvPr descr="50%" id="468" name="Google Shape;468;p38"/>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469" name="Google Shape;469;p38"/>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470" name="Google Shape;470;p38"/>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471" name="Google Shape;471;p38"/>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472" name="Google Shape;472;p38"/>
            <p:cNvSpPr/>
            <p:nvPr/>
          </p:nvSpPr>
          <p:spPr>
            <a:xfrm>
              <a:off x="2733674" y="1752600"/>
              <a:ext cx="4576803" cy="75992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100">
                  <a:solidFill>
                    <a:schemeClr val="dk1"/>
                  </a:solidFill>
                  <a:latin typeface="Quattrocento"/>
                  <a:ea typeface="Quattrocento"/>
                  <a:cs typeface="Quattrocento"/>
                  <a:sym typeface="Quattrocento"/>
                </a:rPr>
                <a:t>•</a:t>
              </a:r>
              <a:r>
                <a:rPr b="1" lang="en-US" sz="1000">
                  <a:solidFill>
                    <a:schemeClr val="dk1"/>
                  </a:solidFill>
                  <a:latin typeface="Quattrocento"/>
                  <a:ea typeface="Quattrocento"/>
                  <a:cs typeface="Quattrocento"/>
                  <a:sym typeface="Quattrocento"/>
                </a:rPr>
                <a:t>  </a:t>
              </a:r>
              <a:r>
                <a:rPr b="1" lang="en-US" sz="10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(Screening and Diagnostic Assessments)</a:t>
              </a:r>
              <a:endParaRPr/>
            </a:p>
          </p:txBody>
        </p:sp>
        <p:sp>
          <p:nvSpPr>
            <p:cNvPr id="473" name="Google Shape;473;p38"/>
            <p:cNvSpPr/>
            <p:nvPr/>
          </p:nvSpPr>
          <p:spPr>
            <a:xfrm>
              <a:off x="1905001" y="2455863"/>
              <a:ext cx="5670354"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is the problem and why is it happening?</a:t>
              </a:r>
              <a:endParaRPr/>
            </a:p>
          </p:txBody>
        </p:sp>
        <p:sp>
          <p:nvSpPr>
            <p:cNvPr id="474" name="Google Shape;474;p38"/>
            <p:cNvSpPr/>
            <p:nvPr/>
          </p:nvSpPr>
          <p:spPr>
            <a:xfrm>
              <a:off x="5697538" y="3276600"/>
              <a:ext cx="3195126"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Develop a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(Goal Setting and Planning)</a:t>
              </a:r>
              <a:endParaRPr/>
            </a:p>
          </p:txBody>
        </p:sp>
        <p:sp>
          <p:nvSpPr>
            <p:cNvPr id="475" name="Google Shape;475;p38"/>
            <p:cNvSpPr/>
            <p:nvPr/>
          </p:nvSpPr>
          <p:spPr>
            <a:xfrm>
              <a:off x="6305551" y="4102100"/>
              <a:ext cx="2000250"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are we going to do</a:t>
              </a:r>
              <a:r>
                <a:rPr lang="en-US" sz="800">
                  <a:solidFill>
                    <a:schemeClr val="dk1"/>
                  </a:solidFill>
                  <a:latin typeface="Quattrocento"/>
                  <a:ea typeface="Quattrocento"/>
                  <a:cs typeface="Quattrocento"/>
                  <a:sym typeface="Quattrocento"/>
                </a:rPr>
                <a:t>?</a:t>
              </a:r>
              <a:endParaRPr/>
            </a:p>
          </p:txBody>
        </p:sp>
      </p:grpSp>
      <p:cxnSp>
        <p:nvCxnSpPr>
          <p:cNvPr id="476" name="Google Shape;476;p38"/>
          <p:cNvCxnSpPr/>
          <p:nvPr/>
        </p:nvCxnSpPr>
        <p:spPr>
          <a:xfrm>
            <a:off x="4318000" y="3875088"/>
            <a:ext cx="1758950" cy="504825"/>
          </a:xfrm>
          <a:prstGeom prst="straightConnector1">
            <a:avLst/>
          </a:prstGeom>
          <a:noFill/>
          <a:ln cap="flat" cmpd="sng" w="25400">
            <a:solidFill>
              <a:schemeClr val="accent1"/>
            </a:solidFill>
            <a:prstDash val="solid"/>
            <a:round/>
            <a:headEnd len="sm" w="sm" type="none"/>
            <a:tailEnd len="med" w="med" type="stealth"/>
          </a:ln>
        </p:spPr>
      </p:cxnSp>
      <p:cxnSp>
        <p:nvCxnSpPr>
          <p:cNvPr id="477" name="Google Shape;477;p38"/>
          <p:cNvCxnSpPr/>
          <p:nvPr/>
        </p:nvCxnSpPr>
        <p:spPr>
          <a:xfrm>
            <a:off x="3768725" y="2578100"/>
            <a:ext cx="3775075" cy="1238250"/>
          </a:xfrm>
          <a:prstGeom prst="straightConnector1">
            <a:avLst/>
          </a:prstGeom>
          <a:noFill/>
          <a:ln cap="flat" cmpd="sng" w="25400">
            <a:solidFill>
              <a:schemeClr val="accent1"/>
            </a:solidFill>
            <a:prstDash val="solid"/>
            <a:round/>
            <a:headEnd len="sm" w="sm" type="none"/>
            <a:tailEnd len="med" w="med" type="stealth"/>
          </a:ln>
        </p:spPr>
      </p:cxnSp>
      <p:cxnSp>
        <p:nvCxnSpPr>
          <p:cNvPr id="478" name="Google Shape;478;p38"/>
          <p:cNvCxnSpPr>
            <a:endCxn id="466" idx="2"/>
          </p:cNvCxnSpPr>
          <p:nvPr/>
        </p:nvCxnSpPr>
        <p:spPr>
          <a:xfrm flipH="1" rot="10800000">
            <a:off x="3758968" y="3808129"/>
            <a:ext cx="1514400" cy="8223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9"/>
          <p:cNvSpPr txBox="1"/>
          <p:nvPr>
            <p:ph type="title"/>
          </p:nvPr>
        </p:nvSpPr>
        <p:spPr>
          <a:xfrm>
            <a:off x="4551363" y="654050"/>
            <a:ext cx="4191000" cy="108426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Types of Data Collected to Answer Each Question</a:t>
            </a:r>
            <a:endParaRPr/>
          </a:p>
        </p:txBody>
      </p:sp>
      <p:graphicFrame>
        <p:nvGraphicFramePr>
          <p:cNvPr id="484" name="Google Shape;484;p39"/>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743200"/>
                <a:gridCol w="2743200"/>
                <a:gridCol w="2743200"/>
              </a:tblGrid>
              <a:tr h="371475">
                <a:tc>
                  <a:txBody>
                    <a:bodyPr/>
                    <a:lstStyle/>
                    <a:p>
                      <a:pPr indent="0" lvl="0" marL="0" marR="0" rtl="0" algn="ctr">
                        <a:lnSpc>
                          <a:spcPct val="100000"/>
                        </a:lnSpc>
                        <a:spcBef>
                          <a:spcPts val="0"/>
                        </a:spcBef>
                        <a:spcAft>
                          <a:spcPts val="0"/>
                        </a:spcAft>
                        <a:buClr>
                          <a:srgbClr val="000000"/>
                        </a:buClr>
                        <a:buFont typeface="Belleza"/>
                        <a:buNone/>
                      </a:pPr>
                      <a:r>
                        <a:rPr b="1" i="0" lang="en-US" sz="1800" u="none" cap="none" strike="noStrike">
                          <a:solidFill>
                            <a:srgbClr val="000000"/>
                          </a:solidFill>
                          <a:latin typeface="Belleza"/>
                          <a:ea typeface="Belleza"/>
                          <a:cs typeface="Belleza"/>
                          <a:sym typeface="Belleza"/>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Font typeface="Belleza"/>
                        <a:buNone/>
                      </a:pPr>
                      <a:r>
                        <a:rPr b="1" i="0" lang="en-US" sz="1800" u="none" cap="none" strike="noStrike">
                          <a:solidFill>
                            <a:srgbClr val="000000"/>
                          </a:solidFill>
                          <a:latin typeface="Belleza"/>
                          <a:ea typeface="Belleza"/>
                          <a:cs typeface="Belleza"/>
                          <a:sym typeface="Belleza"/>
                        </a:rPr>
                        <a:t>Did we implement the strategies with fidelity? (integrity)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Font typeface="Belleza"/>
                        <a:buNone/>
                      </a:pPr>
                      <a:r>
                        <a:rPr b="1" i="0" lang="en-US" sz="1800" u="none" cap="none" strike="noStrike">
                          <a:solidFill>
                            <a:srgbClr val="000000"/>
                          </a:solidFill>
                          <a:latin typeface="Belleza"/>
                          <a:ea typeface="Belleza"/>
                          <a:cs typeface="Belleza"/>
                          <a:sym typeface="Belleza"/>
                        </a:rPr>
                        <a:t>Are the children learning? (outcome)</a:t>
                      </a:r>
                      <a:endParaRPr/>
                    </a:p>
                    <a:p>
                      <a:pPr indent="0" lvl="0" marL="0" marR="0" rtl="0" algn="ctr">
                        <a:lnSpc>
                          <a:spcPct val="100000"/>
                        </a:lnSpc>
                        <a:spcBef>
                          <a:spcPts val="0"/>
                        </a:spcBef>
                        <a:spcAft>
                          <a:spcPts val="0"/>
                        </a:spcAft>
                        <a:buClr>
                          <a:schemeClr val="dk1"/>
                        </a:buClr>
                        <a:buFont typeface="Calibri"/>
                        <a:buNone/>
                      </a:pPr>
                      <a:r>
                        <a:t/>
                      </a:r>
                      <a:endParaRPr b="1" i="0" sz="18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Implementation with fidelity of problem identification and problem analysis steps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Checklists of steps implemented</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Progress monitoring data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Documentation that strategies implemented have research supporting effectiveness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Permanent products generated by implementation of strategy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Benchmark data (when available)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Documentation that strategies are logically and empirically linked to identified areas of need</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Direct observation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Outcome data (esp. state accountability criterion measures)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0"/>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Framework Plus Decisions: Creates This Matrix</a:t>
            </a:r>
            <a:endParaRPr/>
          </a:p>
        </p:txBody>
      </p:sp>
      <p:graphicFrame>
        <p:nvGraphicFramePr>
          <p:cNvPr id="490" name="Google Shape;490;p40"/>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cxnSp>
        <p:nvCxnSpPr>
          <p:cNvPr id="491" name="Google Shape;491;p40"/>
          <p:cNvCxnSpPr/>
          <p:nvPr/>
        </p:nvCxnSpPr>
        <p:spPr>
          <a:xfrm rot="-5400000">
            <a:off x="4410075" y="3443288"/>
            <a:ext cx="2266950" cy="0"/>
          </a:xfrm>
          <a:prstGeom prst="straightConnector1">
            <a:avLst/>
          </a:prstGeom>
          <a:noFill/>
          <a:ln cap="flat" cmpd="sng" w="76200">
            <a:solidFill>
              <a:schemeClr val="accent1"/>
            </a:solidFill>
            <a:prstDash val="solid"/>
            <a:round/>
            <a:headEnd len="sm" w="sm" type="none"/>
            <a:tailEnd len="med" w="med" type="stealth"/>
          </a:ln>
        </p:spPr>
      </p:cxnSp>
      <p:cxnSp>
        <p:nvCxnSpPr>
          <p:cNvPr id="492" name="Google Shape;492;p40"/>
          <p:cNvCxnSpPr/>
          <p:nvPr/>
        </p:nvCxnSpPr>
        <p:spPr>
          <a:xfrm rot="-5400000">
            <a:off x="6520656" y="3437732"/>
            <a:ext cx="2174875" cy="26988"/>
          </a:xfrm>
          <a:prstGeom prst="straightConnector1">
            <a:avLst/>
          </a:prstGeom>
          <a:noFill/>
          <a:ln cap="flat" cmpd="sng" w="76200">
            <a:solidFill>
              <a:schemeClr val="accent1"/>
            </a:solidFill>
            <a:prstDash val="solid"/>
            <a:round/>
            <a:headEnd len="sm" w="sm" type="none"/>
            <a:tailEnd len="med" w="med" type="stealth"/>
          </a:ln>
        </p:spPr>
      </p:cxnSp>
      <p:cxnSp>
        <p:nvCxnSpPr>
          <p:cNvPr id="493" name="Google Shape;493;p40"/>
          <p:cNvCxnSpPr/>
          <p:nvPr/>
        </p:nvCxnSpPr>
        <p:spPr>
          <a:xfrm rot="-5400000">
            <a:off x="2359819" y="3436144"/>
            <a:ext cx="2209800" cy="1588"/>
          </a:xfrm>
          <a:prstGeom prst="straightConnector1">
            <a:avLst/>
          </a:prstGeom>
          <a:noFill/>
          <a:ln cap="flat" cmpd="sng" w="76200">
            <a:solidFill>
              <a:schemeClr val="accent1"/>
            </a:solidFill>
            <a:prstDash val="solid"/>
            <a:round/>
            <a:headEnd len="sm" w="sm" type="none"/>
            <a:tailEnd len="med" w="med" type="stealth"/>
          </a:ln>
        </p:spPr>
      </p:cxnSp>
      <p:grpSp>
        <p:nvGrpSpPr>
          <p:cNvPr id="494" name="Google Shape;494;p40"/>
          <p:cNvGrpSpPr/>
          <p:nvPr/>
        </p:nvGrpSpPr>
        <p:grpSpPr>
          <a:xfrm>
            <a:off x="2411412" y="2374901"/>
            <a:ext cx="6194425" cy="2181224"/>
            <a:chOff x="2171422" y="3826664"/>
            <a:chExt cx="2850634" cy="1323981"/>
          </a:xfrm>
        </p:grpSpPr>
        <p:grpSp>
          <p:nvGrpSpPr>
            <p:cNvPr id="495" name="Google Shape;495;p40"/>
            <p:cNvGrpSpPr/>
            <p:nvPr/>
          </p:nvGrpSpPr>
          <p:grpSpPr>
            <a:xfrm rot="-5400000">
              <a:off x="3262313" y="3390901"/>
              <a:ext cx="671513" cy="2847974"/>
              <a:chOff x="2290" y="1816"/>
              <a:chExt cx="423" cy="1794"/>
            </a:xfrm>
          </p:grpSpPr>
          <p:sp>
            <p:nvSpPr>
              <p:cNvPr id="496" name="Google Shape;496;p40"/>
              <p:cNvSpPr/>
              <p:nvPr/>
            </p:nvSpPr>
            <p:spPr>
              <a:xfrm>
                <a:off x="2290" y="1843"/>
                <a:ext cx="423" cy="1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40"/>
              <p:cNvSpPr/>
              <p:nvPr/>
            </p:nvSpPr>
            <p:spPr>
              <a:xfrm>
                <a:off x="2293" y="2349"/>
                <a:ext cx="414" cy="1257"/>
              </a:xfrm>
              <a:custGeom>
                <a:rect b="b" l="l" r="r" t="t"/>
                <a:pathLst>
                  <a:path extrusionOk="0" h="120000" w="120000">
                    <a:moveTo>
                      <a:pt x="120000" y="0"/>
                    </a:moveTo>
                    <a:lnTo>
                      <a:pt x="83188" y="0"/>
                    </a:lnTo>
                    <a:lnTo>
                      <a:pt x="0" y="120000"/>
                    </a:lnTo>
                    <a:lnTo>
                      <a:pt x="120000" y="120000"/>
                    </a:lnTo>
                    <a:lnTo>
                      <a:pt x="120000" y="0"/>
                    </a:lnTo>
                    <a:close/>
                  </a:path>
                </a:pathLst>
              </a:custGeom>
              <a:solidFill>
                <a:srgbClr val="00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8" name="Google Shape;498;p40"/>
              <p:cNvSpPr/>
              <p:nvPr/>
            </p:nvSpPr>
            <p:spPr>
              <a:xfrm>
                <a:off x="2290" y="2346"/>
                <a:ext cx="420" cy="1264"/>
              </a:xfrm>
              <a:custGeom>
                <a:rect b="b" l="l" r="r" t="t"/>
                <a:pathLst>
                  <a:path extrusionOk="0" h="120000" w="120000">
                    <a:moveTo>
                      <a:pt x="83714" y="284"/>
                    </a:moveTo>
                    <a:lnTo>
                      <a:pt x="2571" y="119240"/>
                    </a:lnTo>
                    <a:lnTo>
                      <a:pt x="118285" y="119240"/>
                    </a:lnTo>
                    <a:lnTo>
                      <a:pt x="118285" y="284"/>
                    </a:lnTo>
                    <a:lnTo>
                      <a:pt x="120000" y="284"/>
                    </a:lnTo>
                    <a:lnTo>
                      <a:pt x="120000" y="120000"/>
                    </a:lnTo>
                    <a:lnTo>
                      <a:pt x="0" y="120000"/>
                    </a:lnTo>
                    <a:lnTo>
                      <a:pt x="82000" y="0"/>
                    </a:lnTo>
                    <a:lnTo>
                      <a:pt x="82857" y="0"/>
                    </a:lnTo>
                    <a:lnTo>
                      <a:pt x="83714" y="2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9" name="Google Shape;499;p40"/>
              <p:cNvSpPr/>
              <p:nvPr/>
            </p:nvSpPr>
            <p:spPr>
              <a:xfrm>
                <a:off x="2580" y="2346"/>
                <a:ext cx="130" cy="7"/>
              </a:xfrm>
              <a:custGeom>
                <a:rect b="b" l="l" r="r" t="t"/>
                <a:pathLst>
                  <a:path extrusionOk="0" h="120000" w="120000">
                    <a:moveTo>
                      <a:pt x="117230" y="119999"/>
                    </a:moveTo>
                    <a:lnTo>
                      <a:pt x="0" y="119999"/>
                    </a:lnTo>
                    <a:lnTo>
                      <a:pt x="0" y="0"/>
                    </a:lnTo>
                    <a:lnTo>
                      <a:pt x="120000" y="0"/>
                    </a:lnTo>
                    <a:lnTo>
                      <a:pt x="120000" y="51428"/>
                    </a:lnTo>
                    <a:lnTo>
                      <a:pt x="117230" y="1199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40"/>
              <p:cNvSpPr/>
              <p:nvPr/>
            </p:nvSpPr>
            <p:spPr>
              <a:xfrm>
                <a:off x="2651" y="1843"/>
                <a:ext cx="56" cy="240"/>
              </a:xfrm>
              <a:custGeom>
                <a:rect b="b" l="l" r="r" t="t"/>
                <a:pathLst>
                  <a:path extrusionOk="0" h="120000" w="120000">
                    <a:moveTo>
                      <a:pt x="119999" y="0"/>
                    </a:moveTo>
                    <a:lnTo>
                      <a:pt x="119999" y="120000"/>
                    </a:lnTo>
                    <a:lnTo>
                      <a:pt x="0" y="120000"/>
                    </a:lnTo>
                    <a:lnTo>
                      <a:pt x="119999"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40"/>
              <p:cNvSpPr/>
              <p:nvPr/>
            </p:nvSpPr>
            <p:spPr>
              <a:xfrm>
                <a:off x="2648" y="1843"/>
                <a:ext cx="62" cy="244"/>
              </a:xfrm>
              <a:custGeom>
                <a:rect b="b" l="l" r="r" t="t"/>
                <a:pathLst>
                  <a:path extrusionOk="0" h="120000" w="120000">
                    <a:moveTo>
                      <a:pt x="120000" y="118032"/>
                    </a:moveTo>
                    <a:lnTo>
                      <a:pt x="120000" y="120000"/>
                    </a:lnTo>
                    <a:lnTo>
                      <a:pt x="0" y="120000"/>
                    </a:lnTo>
                    <a:lnTo>
                      <a:pt x="108387" y="0"/>
                    </a:lnTo>
                    <a:lnTo>
                      <a:pt x="120000" y="0"/>
                    </a:lnTo>
                    <a:lnTo>
                      <a:pt x="11612" y="116065"/>
                    </a:lnTo>
                    <a:lnTo>
                      <a:pt x="114193" y="116065"/>
                    </a:lnTo>
                    <a:lnTo>
                      <a:pt x="120000" y="11803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2" name="Google Shape;502;p40"/>
              <p:cNvSpPr/>
              <p:nvPr/>
            </p:nvSpPr>
            <p:spPr>
              <a:xfrm>
                <a:off x="2704" y="1816"/>
                <a:ext cx="6" cy="267"/>
              </a:xfrm>
              <a:custGeom>
                <a:rect b="b" l="l" r="r" t="t"/>
                <a:pathLst>
                  <a:path extrusionOk="0" h="120000" w="120000">
                    <a:moveTo>
                      <a:pt x="0" y="12134"/>
                    </a:moveTo>
                    <a:lnTo>
                      <a:pt x="120000" y="0"/>
                    </a:lnTo>
                    <a:lnTo>
                      <a:pt x="120000" y="120000"/>
                    </a:lnTo>
                    <a:lnTo>
                      <a:pt x="0" y="120000"/>
                    </a:lnTo>
                    <a:lnTo>
                      <a:pt x="0" y="121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40"/>
              <p:cNvSpPr/>
              <p:nvPr/>
            </p:nvSpPr>
            <p:spPr>
              <a:xfrm>
                <a:off x="2583" y="2083"/>
                <a:ext cx="124" cy="270"/>
              </a:xfrm>
              <a:custGeom>
                <a:rect b="b" l="l" r="r" t="t"/>
                <a:pathLst>
                  <a:path extrusionOk="0" h="120000" w="120000">
                    <a:moveTo>
                      <a:pt x="120000" y="0"/>
                    </a:moveTo>
                    <a:lnTo>
                      <a:pt x="120000" y="120000"/>
                    </a:lnTo>
                    <a:lnTo>
                      <a:pt x="0" y="120000"/>
                    </a:lnTo>
                    <a:lnTo>
                      <a:pt x="65806" y="0"/>
                    </a:lnTo>
                    <a:lnTo>
                      <a:pt x="12000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40"/>
              <p:cNvSpPr/>
              <p:nvPr/>
            </p:nvSpPr>
            <p:spPr>
              <a:xfrm>
                <a:off x="2580" y="2079"/>
                <a:ext cx="130" cy="278"/>
              </a:xfrm>
              <a:custGeom>
                <a:rect b="b" l="l" r="r" t="t"/>
                <a:pathLst>
                  <a:path extrusionOk="0" h="120000" w="120000">
                    <a:moveTo>
                      <a:pt x="120000" y="118273"/>
                    </a:moveTo>
                    <a:lnTo>
                      <a:pt x="120000" y="120000"/>
                    </a:lnTo>
                    <a:lnTo>
                      <a:pt x="0" y="120000"/>
                    </a:lnTo>
                    <a:lnTo>
                      <a:pt x="62769" y="0"/>
                    </a:lnTo>
                    <a:lnTo>
                      <a:pt x="117230" y="0"/>
                    </a:lnTo>
                    <a:lnTo>
                      <a:pt x="117230" y="3453"/>
                    </a:lnTo>
                    <a:lnTo>
                      <a:pt x="65538" y="3453"/>
                    </a:lnTo>
                    <a:lnTo>
                      <a:pt x="5538" y="116546"/>
                    </a:lnTo>
                    <a:lnTo>
                      <a:pt x="117230" y="116546"/>
                    </a:lnTo>
                    <a:lnTo>
                      <a:pt x="120000" y="1182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40"/>
              <p:cNvSpPr/>
              <p:nvPr/>
            </p:nvSpPr>
            <p:spPr>
              <a:xfrm>
                <a:off x="2704" y="2079"/>
                <a:ext cx="6" cy="274"/>
              </a:xfrm>
              <a:custGeom>
                <a:rect b="b" l="l" r="r" t="t"/>
                <a:pathLst>
                  <a:path extrusionOk="0" h="120000" w="120000">
                    <a:moveTo>
                      <a:pt x="60000" y="0"/>
                    </a:moveTo>
                    <a:lnTo>
                      <a:pt x="120000" y="0"/>
                    </a:lnTo>
                    <a:lnTo>
                      <a:pt x="120000" y="120000"/>
                    </a:lnTo>
                    <a:lnTo>
                      <a:pt x="0" y="120000"/>
                    </a:lnTo>
                    <a:lnTo>
                      <a:pt x="0" y="1751"/>
                    </a:lnTo>
                    <a:lnTo>
                      <a:pt x="6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506" name="Google Shape;506;p40"/>
            <p:cNvGrpSpPr/>
            <p:nvPr/>
          </p:nvGrpSpPr>
          <p:grpSpPr>
            <a:xfrm flipH="1" rot="-5400000">
              <a:off x="3259653" y="2738433"/>
              <a:ext cx="671513" cy="2847974"/>
              <a:chOff x="2290" y="1816"/>
              <a:chExt cx="423" cy="1794"/>
            </a:xfrm>
          </p:grpSpPr>
          <p:sp>
            <p:nvSpPr>
              <p:cNvPr id="507" name="Google Shape;507;p40"/>
              <p:cNvSpPr/>
              <p:nvPr/>
            </p:nvSpPr>
            <p:spPr>
              <a:xfrm>
                <a:off x="2290" y="1843"/>
                <a:ext cx="423" cy="1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40"/>
              <p:cNvSpPr/>
              <p:nvPr/>
            </p:nvSpPr>
            <p:spPr>
              <a:xfrm>
                <a:off x="2293" y="2349"/>
                <a:ext cx="414" cy="1257"/>
              </a:xfrm>
              <a:custGeom>
                <a:rect b="b" l="l" r="r" t="t"/>
                <a:pathLst>
                  <a:path extrusionOk="0" h="120000" w="120000">
                    <a:moveTo>
                      <a:pt x="120000" y="0"/>
                    </a:moveTo>
                    <a:lnTo>
                      <a:pt x="83188" y="0"/>
                    </a:lnTo>
                    <a:lnTo>
                      <a:pt x="0" y="120000"/>
                    </a:lnTo>
                    <a:lnTo>
                      <a:pt x="120000" y="120000"/>
                    </a:lnTo>
                    <a:lnTo>
                      <a:pt x="120000" y="0"/>
                    </a:lnTo>
                    <a:close/>
                  </a:path>
                </a:pathLst>
              </a:custGeom>
              <a:solidFill>
                <a:srgbClr val="008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40"/>
              <p:cNvSpPr/>
              <p:nvPr/>
            </p:nvSpPr>
            <p:spPr>
              <a:xfrm>
                <a:off x="2290" y="2346"/>
                <a:ext cx="420" cy="1264"/>
              </a:xfrm>
              <a:custGeom>
                <a:rect b="b" l="l" r="r" t="t"/>
                <a:pathLst>
                  <a:path extrusionOk="0" h="120000" w="120000">
                    <a:moveTo>
                      <a:pt x="83714" y="284"/>
                    </a:moveTo>
                    <a:lnTo>
                      <a:pt x="2571" y="119240"/>
                    </a:lnTo>
                    <a:lnTo>
                      <a:pt x="118285" y="119240"/>
                    </a:lnTo>
                    <a:lnTo>
                      <a:pt x="118285" y="284"/>
                    </a:lnTo>
                    <a:lnTo>
                      <a:pt x="120000" y="284"/>
                    </a:lnTo>
                    <a:lnTo>
                      <a:pt x="120000" y="120000"/>
                    </a:lnTo>
                    <a:lnTo>
                      <a:pt x="0" y="120000"/>
                    </a:lnTo>
                    <a:lnTo>
                      <a:pt x="82000" y="0"/>
                    </a:lnTo>
                    <a:lnTo>
                      <a:pt x="82857" y="0"/>
                    </a:lnTo>
                    <a:lnTo>
                      <a:pt x="83714" y="2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40"/>
              <p:cNvSpPr/>
              <p:nvPr/>
            </p:nvSpPr>
            <p:spPr>
              <a:xfrm>
                <a:off x="2580" y="2346"/>
                <a:ext cx="130" cy="7"/>
              </a:xfrm>
              <a:custGeom>
                <a:rect b="b" l="l" r="r" t="t"/>
                <a:pathLst>
                  <a:path extrusionOk="0" h="120000" w="120000">
                    <a:moveTo>
                      <a:pt x="117230" y="119999"/>
                    </a:moveTo>
                    <a:lnTo>
                      <a:pt x="0" y="119999"/>
                    </a:lnTo>
                    <a:lnTo>
                      <a:pt x="0" y="0"/>
                    </a:lnTo>
                    <a:lnTo>
                      <a:pt x="120000" y="0"/>
                    </a:lnTo>
                    <a:lnTo>
                      <a:pt x="120000" y="51428"/>
                    </a:lnTo>
                    <a:lnTo>
                      <a:pt x="117230" y="11999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40"/>
              <p:cNvSpPr/>
              <p:nvPr/>
            </p:nvSpPr>
            <p:spPr>
              <a:xfrm>
                <a:off x="2651" y="1843"/>
                <a:ext cx="56" cy="240"/>
              </a:xfrm>
              <a:custGeom>
                <a:rect b="b" l="l" r="r" t="t"/>
                <a:pathLst>
                  <a:path extrusionOk="0" h="120000" w="120000">
                    <a:moveTo>
                      <a:pt x="119999" y="0"/>
                    </a:moveTo>
                    <a:lnTo>
                      <a:pt x="119999" y="120000"/>
                    </a:lnTo>
                    <a:lnTo>
                      <a:pt x="0" y="120000"/>
                    </a:lnTo>
                    <a:lnTo>
                      <a:pt x="119999" y="0"/>
                    </a:ln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2" name="Google Shape;512;p40"/>
              <p:cNvSpPr/>
              <p:nvPr/>
            </p:nvSpPr>
            <p:spPr>
              <a:xfrm>
                <a:off x="2648" y="1843"/>
                <a:ext cx="62" cy="244"/>
              </a:xfrm>
              <a:custGeom>
                <a:rect b="b" l="l" r="r" t="t"/>
                <a:pathLst>
                  <a:path extrusionOk="0" h="120000" w="120000">
                    <a:moveTo>
                      <a:pt x="120000" y="118032"/>
                    </a:moveTo>
                    <a:lnTo>
                      <a:pt x="120000" y="120000"/>
                    </a:lnTo>
                    <a:lnTo>
                      <a:pt x="0" y="120000"/>
                    </a:lnTo>
                    <a:lnTo>
                      <a:pt x="108387" y="0"/>
                    </a:lnTo>
                    <a:lnTo>
                      <a:pt x="120000" y="0"/>
                    </a:lnTo>
                    <a:lnTo>
                      <a:pt x="11612" y="116065"/>
                    </a:lnTo>
                    <a:lnTo>
                      <a:pt x="114193" y="116065"/>
                    </a:lnTo>
                    <a:lnTo>
                      <a:pt x="120000" y="11803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40"/>
              <p:cNvSpPr/>
              <p:nvPr/>
            </p:nvSpPr>
            <p:spPr>
              <a:xfrm>
                <a:off x="2704" y="1816"/>
                <a:ext cx="6" cy="267"/>
              </a:xfrm>
              <a:custGeom>
                <a:rect b="b" l="l" r="r" t="t"/>
                <a:pathLst>
                  <a:path extrusionOk="0" h="120000" w="120000">
                    <a:moveTo>
                      <a:pt x="0" y="12134"/>
                    </a:moveTo>
                    <a:lnTo>
                      <a:pt x="120000" y="0"/>
                    </a:lnTo>
                    <a:lnTo>
                      <a:pt x="120000" y="120000"/>
                    </a:lnTo>
                    <a:lnTo>
                      <a:pt x="0" y="120000"/>
                    </a:lnTo>
                    <a:lnTo>
                      <a:pt x="0" y="1213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4" name="Google Shape;514;p40"/>
              <p:cNvSpPr/>
              <p:nvPr/>
            </p:nvSpPr>
            <p:spPr>
              <a:xfrm>
                <a:off x="2583" y="2083"/>
                <a:ext cx="124" cy="270"/>
              </a:xfrm>
              <a:custGeom>
                <a:rect b="b" l="l" r="r" t="t"/>
                <a:pathLst>
                  <a:path extrusionOk="0" h="120000" w="120000">
                    <a:moveTo>
                      <a:pt x="120000" y="0"/>
                    </a:moveTo>
                    <a:lnTo>
                      <a:pt x="120000" y="120000"/>
                    </a:lnTo>
                    <a:lnTo>
                      <a:pt x="0" y="120000"/>
                    </a:lnTo>
                    <a:lnTo>
                      <a:pt x="65806" y="0"/>
                    </a:lnTo>
                    <a:lnTo>
                      <a:pt x="120000"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40"/>
              <p:cNvSpPr/>
              <p:nvPr/>
            </p:nvSpPr>
            <p:spPr>
              <a:xfrm>
                <a:off x="2580" y="2079"/>
                <a:ext cx="130" cy="278"/>
              </a:xfrm>
              <a:custGeom>
                <a:rect b="b" l="l" r="r" t="t"/>
                <a:pathLst>
                  <a:path extrusionOk="0" h="120000" w="120000">
                    <a:moveTo>
                      <a:pt x="120000" y="118273"/>
                    </a:moveTo>
                    <a:lnTo>
                      <a:pt x="120000" y="120000"/>
                    </a:lnTo>
                    <a:lnTo>
                      <a:pt x="0" y="120000"/>
                    </a:lnTo>
                    <a:lnTo>
                      <a:pt x="62769" y="0"/>
                    </a:lnTo>
                    <a:lnTo>
                      <a:pt x="117230" y="0"/>
                    </a:lnTo>
                    <a:lnTo>
                      <a:pt x="117230" y="3453"/>
                    </a:lnTo>
                    <a:lnTo>
                      <a:pt x="65538" y="3453"/>
                    </a:lnTo>
                    <a:lnTo>
                      <a:pt x="5538" y="116546"/>
                    </a:lnTo>
                    <a:lnTo>
                      <a:pt x="117230" y="116546"/>
                    </a:lnTo>
                    <a:lnTo>
                      <a:pt x="120000" y="11827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40"/>
              <p:cNvSpPr/>
              <p:nvPr/>
            </p:nvSpPr>
            <p:spPr>
              <a:xfrm>
                <a:off x="2704" y="2079"/>
                <a:ext cx="6" cy="274"/>
              </a:xfrm>
              <a:custGeom>
                <a:rect b="b" l="l" r="r" t="t"/>
                <a:pathLst>
                  <a:path extrusionOk="0" h="120000" w="120000">
                    <a:moveTo>
                      <a:pt x="60000" y="0"/>
                    </a:moveTo>
                    <a:lnTo>
                      <a:pt x="120000" y="0"/>
                    </a:lnTo>
                    <a:lnTo>
                      <a:pt x="120000" y="120000"/>
                    </a:lnTo>
                    <a:lnTo>
                      <a:pt x="0" y="120000"/>
                    </a:lnTo>
                    <a:lnTo>
                      <a:pt x="0" y="1751"/>
                    </a:lnTo>
                    <a:lnTo>
                      <a:pt x="6000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nvGrpSpPr>
          <p:cNvPr id="517" name="Google Shape;517;p40"/>
          <p:cNvGrpSpPr/>
          <p:nvPr/>
        </p:nvGrpSpPr>
        <p:grpSpPr>
          <a:xfrm>
            <a:off x="6738938" y="2992438"/>
            <a:ext cx="1738312" cy="942975"/>
            <a:chOff x="381000" y="1752600"/>
            <a:chExt cx="8518696" cy="4624868"/>
          </a:xfrm>
        </p:grpSpPr>
        <p:sp>
          <p:nvSpPr>
            <p:cNvPr id="518" name="Google Shape;518;p40"/>
            <p:cNvSpPr/>
            <p:nvPr/>
          </p:nvSpPr>
          <p:spPr>
            <a:xfrm>
              <a:off x="2971803" y="5257800"/>
              <a:ext cx="3583176"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Implement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Carry out the intervention</a:t>
              </a:r>
              <a:endParaRPr b="1" sz="200">
                <a:solidFill>
                  <a:schemeClr val="dk1"/>
                </a:solidFill>
                <a:latin typeface="Arial Black"/>
                <a:ea typeface="Arial Black"/>
                <a:cs typeface="Arial Black"/>
                <a:sym typeface="Arial Black"/>
              </a:endParaRPr>
            </a:p>
          </p:txBody>
        </p:sp>
        <p:sp>
          <p:nvSpPr>
            <p:cNvPr id="519" name="Google Shape;519;p40"/>
            <p:cNvSpPr/>
            <p:nvPr/>
          </p:nvSpPr>
          <p:spPr>
            <a:xfrm>
              <a:off x="642936" y="3462337"/>
              <a:ext cx="2334796" cy="104418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Evaluate</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Assessment)</a:t>
              </a:r>
              <a:endParaRPr/>
            </a:p>
          </p:txBody>
        </p:sp>
        <p:sp>
          <p:nvSpPr>
            <p:cNvPr id="520" name="Google Shape;520;p40"/>
            <p:cNvSpPr/>
            <p:nvPr/>
          </p:nvSpPr>
          <p:spPr>
            <a:xfrm>
              <a:off x="381000" y="4343403"/>
              <a:ext cx="2827866"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Did our plan work?</a:t>
              </a:r>
              <a:endParaRPr/>
            </a:p>
          </p:txBody>
        </p:sp>
        <p:grpSp>
          <p:nvGrpSpPr>
            <p:cNvPr id="521" name="Google Shape;521;p40"/>
            <p:cNvGrpSpPr/>
            <p:nvPr/>
          </p:nvGrpSpPr>
          <p:grpSpPr>
            <a:xfrm>
              <a:off x="3200401" y="2895600"/>
              <a:ext cx="2770189" cy="2592388"/>
              <a:chOff x="1912" y="1780"/>
              <a:chExt cx="1745" cy="1633"/>
            </a:xfrm>
          </p:grpSpPr>
          <p:sp>
            <p:nvSpPr>
              <p:cNvPr descr="50%" id="522" name="Google Shape;522;p40"/>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23" name="Google Shape;523;p40"/>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24" name="Google Shape;524;p40"/>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25" name="Google Shape;525;p40"/>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grpSp>
        <p:sp>
          <p:nvSpPr>
            <p:cNvPr id="526" name="Google Shape;526;p40"/>
            <p:cNvSpPr/>
            <p:nvPr/>
          </p:nvSpPr>
          <p:spPr>
            <a:xfrm>
              <a:off x="2733676" y="1752600"/>
              <a:ext cx="4609813"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700">
                  <a:solidFill>
                    <a:schemeClr val="dk1"/>
                  </a:solidFill>
                  <a:latin typeface="Quattrocento"/>
                  <a:ea typeface="Quattrocento"/>
                  <a:cs typeface="Quattrocento"/>
                  <a:sym typeface="Quattrocento"/>
                </a:rPr>
                <a:t>•</a:t>
              </a:r>
              <a:r>
                <a:rPr b="1" lang="en-US" sz="500">
                  <a:solidFill>
                    <a:schemeClr val="dk1"/>
                  </a:solidFill>
                  <a:latin typeface="Quattrocento"/>
                  <a:ea typeface="Quattrocento"/>
                  <a:cs typeface="Quattrocento"/>
                  <a:sym typeface="Quattrocento"/>
                </a:rPr>
                <a:t>  </a:t>
              </a:r>
              <a:r>
                <a:rPr b="1" lang="en-US" sz="5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(Screening and Diagnostic Assessments)</a:t>
              </a:r>
              <a:endParaRPr/>
            </a:p>
          </p:txBody>
        </p:sp>
        <p:sp>
          <p:nvSpPr>
            <p:cNvPr id="527" name="Google Shape;527;p40"/>
            <p:cNvSpPr/>
            <p:nvPr/>
          </p:nvSpPr>
          <p:spPr>
            <a:xfrm>
              <a:off x="1905003" y="2455863"/>
              <a:ext cx="5592908"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is the problem and why is it happening?</a:t>
              </a:r>
              <a:endParaRPr/>
            </a:p>
          </p:txBody>
        </p:sp>
        <p:sp>
          <p:nvSpPr>
            <p:cNvPr id="528" name="Google Shape;528;p40"/>
            <p:cNvSpPr/>
            <p:nvPr/>
          </p:nvSpPr>
          <p:spPr>
            <a:xfrm>
              <a:off x="5697539" y="3276602"/>
              <a:ext cx="3202157" cy="89321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Develop a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(Goal Setting and Planning)</a:t>
              </a:r>
              <a:endParaRPr/>
            </a:p>
          </p:txBody>
        </p:sp>
        <p:sp>
          <p:nvSpPr>
            <p:cNvPr id="529" name="Google Shape;529;p40"/>
            <p:cNvSpPr/>
            <p:nvPr/>
          </p:nvSpPr>
          <p:spPr>
            <a:xfrm>
              <a:off x="6305548" y="4102099"/>
              <a:ext cx="2000252"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are we going to do</a:t>
              </a:r>
              <a:r>
                <a:rPr lang="en-US" sz="300">
                  <a:solidFill>
                    <a:schemeClr val="dk1"/>
                  </a:solidFill>
                  <a:latin typeface="Quattrocento"/>
                  <a:ea typeface="Quattrocento"/>
                  <a:cs typeface="Quattrocento"/>
                  <a:sym typeface="Quattrocento"/>
                </a:rPr>
                <a:t>?</a:t>
              </a:r>
              <a:endParaRPr/>
            </a:p>
          </p:txBody>
        </p:sp>
      </p:grpSp>
      <p:grpSp>
        <p:nvGrpSpPr>
          <p:cNvPr id="530" name="Google Shape;530;p40"/>
          <p:cNvGrpSpPr/>
          <p:nvPr/>
        </p:nvGrpSpPr>
        <p:grpSpPr>
          <a:xfrm>
            <a:off x="4699000" y="2979738"/>
            <a:ext cx="1736725" cy="942975"/>
            <a:chOff x="381000" y="1752600"/>
            <a:chExt cx="8518696" cy="4624868"/>
          </a:xfrm>
        </p:grpSpPr>
        <p:sp>
          <p:nvSpPr>
            <p:cNvPr id="531" name="Google Shape;531;p40"/>
            <p:cNvSpPr/>
            <p:nvPr/>
          </p:nvSpPr>
          <p:spPr>
            <a:xfrm>
              <a:off x="2971803" y="5257800"/>
              <a:ext cx="3583176"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Implement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Carry out the intervention</a:t>
              </a:r>
              <a:endParaRPr b="1" sz="200">
                <a:solidFill>
                  <a:schemeClr val="dk1"/>
                </a:solidFill>
                <a:latin typeface="Arial Black"/>
                <a:ea typeface="Arial Black"/>
                <a:cs typeface="Arial Black"/>
                <a:sym typeface="Arial Black"/>
              </a:endParaRPr>
            </a:p>
          </p:txBody>
        </p:sp>
        <p:sp>
          <p:nvSpPr>
            <p:cNvPr id="532" name="Google Shape;532;p40"/>
            <p:cNvSpPr/>
            <p:nvPr/>
          </p:nvSpPr>
          <p:spPr>
            <a:xfrm>
              <a:off x="642936" y="3462337"/>
              <a:ext cx="2334796" cy="104418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Evaluate</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Assessment)</a:t>
              </a:r>
              <a:endParaRPr/>
            </a:p>
          </p:txBody>
        </p:sp>
        <p:sp>
          <p:nvSpPr>
            <p:cNvPr id="533" name="Google Shape;533;p40"/>
            <p:cNvSpPr/>
            <p:nvPr/>
          </p:nvSpPr>
          <p:spPr>
            <a:xfrm>
              <a:off x="381000" y="4343403"/>
              <a:ext cx="2827866"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Did our plan work?</a:t>
              </a:r>
              <a:endParaRPr/>
            </a:p>
          </p:txBody>
        </p:sp>
        <p:grpSp>
          <p:nvGrpSpPr>
            <p:cNvPr id="534" name="Google Shape;534;p40"/>
            <p:cNvGrpSpPr/>
            <p:nvPr/>
          </p:nvGrpSpPr>
          <p:grpSpPr>
            <a:xfrm>
              <a:off x="3200401" y="2895600"/>
              <a:ext cx="2770189" cy="2592388"/>
              <a:chOff x="1912" y="1780"/>
              <a:chExt cx="1745" cy="1633"/>
            </a:xfrm>
          </p:grpSpPr>
          <p:sp>
            <p:nvSpPr>
              <p:cNvPr descr="50%" id="535" name="Google Shape;535;p40"/>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36" name="Google Shape;536;p40"/>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37" name="Google Shape;537;p40"/>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38" name="Google Shape;538;p40"/>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grpSp>
        <p:sp>
          <p:nvSpPr>
            <p:cNvPr id="539" name="Google Shape;539;p40"/>
            <p:cNvSpPr/>
            <p:nvPr/>
          </p:nvSpPr>
          <p:spPr>
            <a:xfrm>
              <a:off x="2733676" y="1752600"/>
              <a:ext cx="4609813"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700">
                  <a:solidFill>
                    <a:schemeClr val="dk1"/>
                  </a:solidFill>
                  <a:latin typeface="Quattrocento"/>
                  <a:ea typeface="Quattrocento"/>
                  <a:cs typeface="Quattrocento"/>
                  <a:sym typeface="Quattrocento"/>
                </a:rPr>
                <a:t>•</a:t>
              </a:r>
              <a:r>
                <a:rPr b="1" lang="en-US" sz="500">
                  <a:solidFill>
                    <a:schemeClr val="dk1"/>
                  </a:solidFill>
                  <a:latin typeface="Quattrocento"/>
                  <a:ea typeface="Quattrocento"/>
                  <a:cs typeface="Quattrocento"/>
                  <a:sym typeface="Quattrocento"/>
                </a:rPr>
                <a:t>  </a:t>
              </a:r>
              <a:r>
                <a:rPr b="1" lang="en-US" sz="5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(Screening and Diagnostic Assessments)</a:t>
              </a:r>
              <a:endParaRPr/>
            </a:p>
          </p:txBody>
        </p:sp>
        <p:sp>
          <p:nvSpPr>
            <p:cNvPr id="540" name="Google Shape;540;p40"/>
            <p:cNvSpPr/>
            <p:nvPr/>
          </p:nvSpPr>
          <p:spPr>
            <a:xfrm>
              <a:off x="1905003" y="2455863"/>
              <a:ext cx="5592908"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is the problem and why is it happening?</a:t>
              </a:r>
              <a:endParaRPr/>
            </a:p>
          </p:txBody>
        </p:sp>
        <p:sp>
          <p:nvSpPr>
            <p:cNvPr id="541" name="Google Shape;541;p40"/>
            <p:cNvSpPr/>
            <p:nvPr/>
          </p:nvSpPr>
          <p:spPr>
            <a:xfrm>
              <a:off x="5697539" y="3276602"/>
              <a:ext cx="3202157" cy="89321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Develop a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(Goal Setting and Planning)</a:t>
              </a:r>
              <a:endParaRPr/>
            </a:p>
          </p:txBody>
        </p:sp>
        <p:sp>
          <p:nvSpPr>
            <p:cNvPr id="542" name="Google Shape;542;p40"/>
            <p:cNvSpPr/>
            <p:nvPr/>
          </p:nvSpPr>
          <p:spPr>
            <a:xfrm>
              <a:off x="6305548" y="4102099"/>
              <a:ext cx="2000252"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are we going to do</a:t>
              </a:r>
              <a:r>
                <a:rPr lang="en-US" sz="300">
                  <a:solidFill>
                    <a:schemeClr val="dk1"/>
                  </a:solidFill>
                  <a:latin typeface="Quattrocento"/>
                  <a:ea typeface="Quattrocento"/>
                  <a:cs typeface="Quattrocento"/>
                  <a:sym typeface="Quattrocento"/>
                </a:rPr>
                <a:t>?</a:t>
              </a:r>
              <a:endParaRPr/>
            </a:p>
          </p:txBody>
        </p:sp>
      </p:grpSp>
      <p:grpSp>
        <p:nvGrpSpPr>
          <p:cNvPr id="543" name="Google Shape;543;p40"/>
          <p:cNvGrpSpPr/>
          <p:nvPr/>
        </p:nvGrpSpPr>
        <p:grpSpPr>
          <a:xfrm>
            <a:off x="2608263" y="2941638"/>
            <a:ext cx="1736725" cy="942975"/>
            <a:chOff x="381000" y="1752600"/>
            <a:chExt cx="8518696" cy="4624868"/>
          </a:xfrm>
        </p:grpSpPr>
        <p:sp>
          <p:nvSpPr>
            <p:cNvPr id="544" name="Google Shape;544;p40"/>
            <p:cNvSpPr/>
            <p:nvPr/>
          </p:nvSpPr>
          <p:spPr>
            <a:xfrm>
              <a:off x="2971803" y="5257800"/>
              <a:ext cx="3583176"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Implement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Carry out the intervention</a:t>
              </a:r>
              <a:endParaRPr b="1" sz="200">
                <a:solidFill>
                  <a:schemeClr val="dk1"/>
                </a:solidFill>
                <a:latin typeface="Arial Black"/>
                <a:ea typeface="Arial Black"/>
                <a:cs typeface="Arial Black"/>
                <a:sym typeface="Arial Black"/>
              </a:endParaRPr>
            </a:p>
          </p:txBody>
        </p:sp>
        <p:sp>
          <p:nvSpPr>
            <p:cNvPr id="545" name="Google Shape;545;p40"/>
            <p:cNvSpPr/>
            <p:nvPr/>
          </p:nvSpPr>
          <p:spPr>
            <a:xfrm>
              <a:off x="642936" y="3462337"/>
              <a:ext cx="2334796" cy="104418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Evaluate</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Assessment)</a:t>
              </a:r>
              <a:endParaRPr/>
            </a:p>
          </p:txBody>
        </p:sp>
        <p:sp>
          <p:nvSpPr>
            <p:cNvPr id="546" name="Google Shape;546;p40"/>
            <p:cNvSpPr/>
            <p:nvPr/>
          </p:nvSpPr>
          <p:spPr>
            <a:xfrm>
              <a:off x="381000" y="4343403"/>
              <a:ext cx="2827866"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Did our plan work?</a:t>
              </a:r>
              <a:endParaRPr/>
            </a:p>
          </p:txBody>
        </p:sp>
        <p:grpSp>
          <p:nvGrpSpPr>
            <p:cNvPr id="547" name="Google Shape;547;p40"/>
            <p:cNvGrpSpPr/>
            <p:nvPr/>
          </p:nvGrpSpPr>
          <p:grpSpPr>
            <a:xfrm>
              <a:off x="3200401" y="2895600"/>
              <a:ext cx="2770189" cy="2592388"/>
              <a:chOff x="1912" y="1780"/>
              <a:chExt cx="1745" cy="1633"/>
            </a:xfrm>
          </p:grpSpPr>
          <p:sp>
            <p:nvSpPr>
              <p:cNvPr descr="50%" id="548" name="Google Shape;548;p40"/>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49" name="Google Shape;549;p40"/>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50" name="Google Shape;550;p40"/>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sp>
            <p:nvSpPr>
              <p:cNvPr descr="50%" id="551" name="Google Shape;551;p40"/>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00">
                  <a:solidFill>
                    <a:schemeClr val="dk1"/>
                  </a:solidFill>
                  <a:latin typeface="Arial"/>
                  <a:ea typeface="Arial"/>
                  <a:cs typeface="Arial"/>
                  <a:sym typeface="Arial"/>
                </a:endParaRPr>
              </a:p>
            </p:txBody>
          </p:sp>
        </p:grpSp>
        <p:sp>
          <p:nvSpPr>
            <p:cNvPr id="552" name="Google Shape;552;p40"/>
            <p:cNvSpPr/>
            <p:nvPr/>
          </p:nvSpPr>
          <p:spPr>
            <a:xfrm>
              <a:off x="2733676" y="1752600"/>
              <a:ext cx="4609813"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700">
                  <a:solidFill>
                    <a:schemeClr val="dk1"/>
                  </a:solidFill>
                  <a:latin typeface="Quattrocento"/>
                  <a:ea typeface="Quattrocento"/>
                  <a:cs typeface="Quattrocento"/>
                  <a:sym typeface="Quattrocento"/>
                </a:rPr>
                <a:t>•</a:t>
              </a:r>
              <a:r>
                <a:rPr b="1" lang="en-US" sz="500">
                  <a:solidFill>
                    <a:schemeClr val="dk1"/>
                  </a:solidFill>
                  <a:latin typeface="Quattrocento"/>
                  <a:ea typeface="Quattrocento"/>
                  <a:cs typeface="Quattrocento"/>
                  <a:sym typeface="Quattrocento"/>
                </a:rPr>
                <a:t>  </a:t>
              </a:r>
              <a:r>
                <a:rPr b="1" lang="en-US" sz="5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(Screening and Diagnostic Assessments)</a:t>
              </a:r>
              <a:endParaRPr/>
            </a:p>
          </p:txBody>
        </p:sp>
        <p:sp>
          <p:nvSpPr>
            <p:cNvPr id="553" name="Google Shape;553;p40"/>
            <p:cNvSpPr/>
            <p:nvPr/>
          </p:nvSpPr>
          <p:spPr>
            <a:xfrm>
              <a:off x="1905003" y="2455863"/>
              <a:ext cx="5592908" cy="666769"/>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is the problem and why is it happening?</a:t>
              </a:r>
              <a:endParaRPr/>
            </a:p>
          </p:txBody>
        </p:sp>
        <p:sp>
          <p:nvSpPr>
            <p:cNvPr id="554" name="Google Shape;554;p40"/>
            <p:cNvSpPr/>
            <p:nvPr/>
          </p:nvSpPr>
          <p:spPr>
            <a:xfrm>
              <a:off x="5697539" y="3276602"/>
              <a:ext cx="3202157" cy="89321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400">
                  <a:solidFill>
                    <a:schemeClr val="dk1"/>
                  </a:solidFill>
                  <a:latin typeface="Quattrocento"/>
                  <a:ea typeface="Quattrocento"/>
                  <a:cs typeface="Quattrocento"/>
                  <a:sym typeface="Quattrocento"/>
                </a:rPr>
                <a:t>•  </a:t>
              </a:r>
              <a:r>
                <a:rPr b="1" lang="en-US" sz="400">
                  <a:solidFill>
                    <a:schemeClr val="dk1"/>
                  </a:solidFill>
                  <a:latin typeface="Arial Black"/>
                  <a:ea typeface="Arial Black"/>
                  <a:cs typeface="Arial Black"/>
                  <a:sym typeface="Arial Black"/>
                </a:rPr>
                <a:t>Develop a Plan</a:t>
              </a:r>
              <a:endParaRPr b="1" sz="5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200">
                  <a:solidFill>
                    <a:schemeClr val="dk1"/>
                  </a:solidFill>
                  <a:latin typeface="Arial Black"/>
                  <a:ea typeface="Arial Black"/>
                  <a:cs typeface="Arial Black"/>
                  <a:sym typeface="Arial Black"/>
                </a:rPr>
                <a:t>(Goal Setting and Planning)</a:t>
              </a:r>
              <a:endParaRPr/>
            </a:p>
          </p:txBody>
        </p:sp>
        <p:sp>
          <p:nvSpPr>
            <p:cNvPr id="555" name="Google Shape;555;p40"/>
            <p:cNvSpPr/>
            <p:nvPr/>
          </p:nvSpPr>
          <p:spPr>
            <a:xfrm>
              <a:off x="6305548" y="4102099"/>
              <a:ext cx="2000252" cy="111966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300">
                  <a:solidFill>
                    <a:schemeClr val="dk1"/>
                  </a:solidFill>
                  <a:latin typeface="Arial Black"/>
                  <a:ea typeface="Arial Black"/>
                  <a:cs typeface="Arial Black"/>
                  <a:sym typeface="Arial Black"/>
                </a:rPr>
                <a:t>What are we going to do</a:t>
              </a:r>
              <a:r>
                <a:rPr lang="en-US" sz="300">
                  <a:solidFill>
                    <a:schemeClr val="dk1"/>
                  </a:solidFill>
                  <a:latin typeface="Quattrocento"/>
                  <a:ea typeface="Quattrocento"/>
                  <a:cs typeface="Quattrocento"/>
                  <a:sym typeface="Quattrocento"/>
                </a:rPr>
                <a: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1"/>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Start With All</a:t>
            </a:r>
            <a:endParaRPr/>
          </a:p>
        </p:txBody>
      </p:sp>
      <p:graphicFrame>
        <p:nvGraphicFramePr>
          <p:cNvPr id="561" name="Google Shape;561;p41"/>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&gt;=80% proficiency on State outcome (RMS)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grpSp>
        <p:nvGrpSpPr>
          <p:cNvPr id="562" name="Google Shape;562;p41"/>
          <p:cNvGrpSpPr/>
          <p:nvPr/>
        </p:nvGrpSpPr>
        <p:grpSpPr>
          <a:xfrm>
            <a:off x="7011989" y="2363788"/>
            <a:ext cx="369887" cy="1522412"/>
            <a:chOff x="7011988" y="2363788"/>
            <a:chExt cx="369332" cy="1522412"/>
          </a:xfrm>
        </p:grpSpPr>
        <p:cxnSp>
          <p:nvCxnSpPr>
            <p:cNvPr id="563" name="Google Shape;563;p41"/>
            <p:cNvCxnSpPr/>
            <p:nvPr/>
          </p:nvCxnSpPr>
          <p:spPr>
            <a:xfrm rot="-5400000">
              <a:off x="6250782" y="3124994"/>
              <a:ext cx="1522412" cy="0"/>
            </a:xfrm>
            <a:prstGeom prst="straightConnector1">
              <a:avLst/>
            </a:prstGeom>
            <a:noFill/>
            <a:ln cap="flat" cmpd="sng" w="76200">
              <a:solidFill>
                <a:schemeClr val="dk1"/>
              </a:solidFill>
              <a:prstDash val="solid"/>
              <a:round/>
              <a:headEnd len="sm" w="sm" type="none"/>
              <a:tailEnd len="med" w="med" type="stealth"/>
            </a:ln>
          </p:spPr>
        </p:cxnSp>
        <p:sp>
          <p:nvSpPr>
            <p:cNvPr id="564" name="Google Shape;564;p41"/>
            <p:cNvSpPr txBox="1"/>
            <p:nvPr/>
          </p:nvSpPr>
          <p:spPr>
            <a:xfrm rot="5400000">
              <a:off x="6916037" y="3072183"/>
              <a:ext cx="56123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2"/>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Example</a:t>
            </a:r>
            <a:endParaRPr/>
          </a:p>
        </p:txBody>
      </p:sp>
      <p:sp>
        <p:nvSpPr>
          <p:cNvPr id="570" name="Google Shape;570;p42"/>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pic>
        <p:nvPicPr>
          <p:cNvPr id="571" name="Google Shape;571;p42"/>
          <p:cNvPicPr preferRelativeResize="0"/>
          <p:nvPr/>
        </p:nvPicPr>
        <p:blipFill rotWithShape="1">
          <a:blip r:embed="rId3">
            <a:alphaModFix/>
          </a:blip>
          <a:srcRect b="0" l="0" r="0" t="0"/>
          <a:stretch/>
        </p:blipFill>
        <p:spPr>
          <a:xfrm>
            <a:off x="-1214438" y="838200"/>
            <a:ext cx="8905876" cy="4711700"/>
          </a:xfrm>
          <a:prstGeom prst="rect">
            <a:avLst/>
          </a:prstGeom>
          <a:noFill/>
          <a:ln>
            <a:noFill/>
          </a:ln>
        </p:spPr>
      </p:pic>
      <p:sp>
        <p:nvSpPr>
          <p:cNvPr id="572" name="Google Shape;572;p42"/>
          <p:cNvSpPr txBox="1"/>
          <p:nvPr/>
        </p:nvSpPr>
        <p:spPr>
          <a:xfrm>
            <a:off x="609600" y="1209675"/>
            <a:ext cx="57912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Third Grade Mathematics Outcome Data (or </a:t>
            </a:r>
            <a:br>
              <a:rPr lang="en-US" sz="2400">
                <a:solidFill>
                  <a:schemeClr val="dk1"/>
                </a:solidFill>
                <a:latin typeface="Arial"/>
                <a:ea typeface="Arial"/>
                <a:cs typeface="Arial"/>
                <a:sym typeface="Arial"/>
              </a:rPr>
            </a:br>
            <a:r>
              <a:rPr lang="en-US" sz="2400">
                <a:solidFill>
                  <a:schemeClr val="dk1"/>
                </a:solidFill>
                <a:latin typeface="Arial"/>
                <a:ea typeface="Arial"/>
                <a:cs typeface="Arial"/>
                <a:sym typeface="Arial"/>
              </a:rPr>
              <a:t>a proxy for same)</a:t>
            </a:r>
            <a:endParaRPr/>
          </a:p>
        </p:txBody>
      </p:sp>
      <p:cxnSp>
        <p:nvCxnSpPr>
          <p:cNvPr id="573" name="Google Shape;573;p42"/>
          <p:cNvCxnSpPr/>
          <p:nvPr/>
        </p:nvCxnSpPr>
        <p:spPr>
          <a:xfrm>
            <a:off x="990600" y="3810000"/>
            <a:ext cx="6705600" cy="0"/>
          </a:xfrm>
          <a:prstGeom prst="straightConnector1">
            <a:avLst/>
          </a:prstGeom>
          <a:noFill/>
          <a:ln cap="flat" cmpd="sng" w="57150">
            <a:solidFill>
              <a:schemeClr val="dk1"/>
            </a:solidFill>
            <a:prstDash val="solid"/>
            <a:round/>
            <a:headEnd len="sm" w="sm" type="none"/>
            <a:tailEnd len="sm" w="sm" type="none"/>
          </a:ln>
        </p:spPr>
      </p:cxnSp>
      <p:sp>
        <p:nvSpPr>
          <p:cNvPr id="574" name="Google Shape;574;p42"/>
          <p:cNvSpPr txBox="1"/>
          <p:nvPr/>
        </p:nvSpPr>
        <p:spPr>
          <a:xfrm>
            <a:off x="2465388" y="2635250"/>
            <a:ext cx="4325937"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About 81% Meeting minimum proficiency</a:t>
            </a:r>
            <a:endParaRPr/>
          </a:p>
        </p:txBody>
      </p:sp>
      <p:sp>
        <p:nvSpPr>
          <p:cNvPr id="575" name="Google Shape;575;p42"/>
          <p:cNvSpPr txBox="1"/>
          <p:nvPr/>
        </p:nvSpPr>
        <p:spPr>
          <a:xfrm>
            <a:off x="838200" y="5226050"/>
            <a:ext cx="7821613" cy="585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This format was borrowed originally from Drs. Amanda VanDerHeyden and Joe Witt,</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project STEEP.</a:t>
            </a:r>
            <a:endParaRPr/>
          </a:p>
        </p:txBody>
      </p:sp>
      <p:sp>
        <p:nvSpPr>
          <p:cNvPr id="576" name="Google Shape;576;p42"/>
          <p:cNvSpPr/>
          <p:nvPr/>
        </p:nvSpPr>
        <p:spPr>
          <a:xfrm>
            <a:off x="558800" y="2146300"/>
            <a:ext cx="381000" cy="25828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7" name="Google Shape;577;p42"/>
          <p:cNvSpPr txBox="1"/>
          <p:nvPr/>
        </p:nvSpPr>
        <p:spPr>
          <a:xfrm>
            <a:off x="614363" y="3916363"/>
            <a:ext cx="384175"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20</a:t>
            </a:r>
            <a:endParaRPr sz="1800">
              <a:solidFill>
                <a:schemeClr val="dk1"/>
              </a:solidFill>
              <a:latin typeface="Arial"/>
              <a:ea typeface="Arial"/>
              <a:cs typeface="Arial"/>
              <a:sym typeface="Arial"/>
            </a:endParaRPr>
          </a:p>
        </p:txBody>
      </p:sp>
      <p:sp>
        <p:nvSpPr>
          <p:cNvPr id="578" name="Google Shape;578;p42"/>
          <p:cNvSpPr txBox="1"/>
          <p:nvPr/>
        </p:nvSpPr>
        <p:spPr>
          <a:xfrm>
            <a:off x="614363" y="3651250"/>
            <a:ext cx="384175"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40</a:t>
            </a:r>
            <a:endParaRPr sz="1800">
              <a:solidFill>
                <a:schemeClr val="dk1"/>
              </a:solidFill>
              <a:latin typeface="Arial"/>
              <a:ea typeface="Arial"/>
              <a:cs typeface="Arial"/>
              <a:sym typeface="Arial"/>
            </a:endParaRPr>
          </a:p>
        </p:txBody>
      </p:sp>
      <p:sp>
        <p:nvSpPr>
          <p:cNvPr id="579" name="Google Shape;579;p42"/>
          <p:cNvSpPr txBox="1"/>
          <p:nvPr/>
        </p:nvSpPr>
        <p:spPr>
          <a:xfrm>
            <a:off x="614363" y="3406775"/>
            <a:ext cx="384175" cy="306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60</a:t>
            </a:r>
            <a:endParaRPr sz="1800">
              <a:solidFill>
                <a:schemeClr val="dk1"/>
              </a:solidFill>
              <a:latin typeface="Arial"/>
              <a:ea typeface="Arial"/>
              <a:cs typeface="Arial"/>
              <a:sym typeface="Arial"/>
            </a:endParaRPr>
          </a:p>
        </p:txBody>
      </p:sp>
      <p:sp>
        <p:nvSpPr>
          <p:cNvPr id="580" name="Google Shape;580;p42"/>
          <p:cNvSpPr txBox="1"/>
          <p:nvPr/>
        </p:nvSpPr>
        <p:spPr>
          <a:xfrm>
            <a:off x="614363" y="3143250"/>
            <a:ext cx="384175" cy="306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80</a:t>
            </a:r>
            <a:endParaRPr sz="1800">
              <a:solidFill>
                <a:schemeClr val="dk1"/>
              </a:solidFill>
              <a:latin typeface="Arial"/>
              <a:ea typeface="Arial"/>
              <a:cs typeface="Arial"/>
              <a:sym typeface="Arial"/>
            </a:endParaRPr>
          </a:p>
        </p:txBody>
      </p:sp>
      <p:sp>
        <p:nvSpPr>
          <p:cNvPr id="581" name="Google Shape;581;p42"/>
          <p:cNvSpPr txBox="1"/>
          <p:nvPr/>
        </p:nvSpPr>
        <p:spPr>
          <a:xfrm>
            <a:off x="514350" y="2881313"/>
            <a:ext cx="484188"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100</a:t>
            </a:r>
            <a:endParaRPr sz="1800">
              <a:solidFill>
                <a:schemeClr val="dk1"/>
              </a:solidFill>
              <a:latin typeface="Arial"/>
              <a:ea typeface="Arial"/>
              <a:cs typeface="Arial"/>
              <a:sym typeface="Arial"/>
            </a:endParaRPr>
          </a:p>
        </p:txBody>
      </p:sp>
      <p:sp>
        <p:nvSpPr>
          <p:cNvPr id="582" name="Google Shape;582;p42"/>
          <p:cNvSpPr/>
          <p:nvPr/>
        </p:nvSpPr>
        <p:spPr>
          <a:xfrm rot="5400000">
            <a:off x="4012407" y="732631"/>
            <a:ext cx="381000" cy="239871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3" name="Google Shape;583;p42"/>
          <p:cNvSpPr/>
          <p:nvPr/>
        </p:nvSpPr>
        <p:spPr>
          <a:xfrm rot="5400000">
            <a:off x="1358107" y="2256631"/>
            <a:ext cx="387350" cy="11477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        Introduction</a:t>
            </a:r>
            <a:endParaRPr/>
          </a:p>
        </p:txBody>
      </p:sp>
      <p:pic>
        <p:nvPicPr>
          <p:cNvPr descr="untitled" id="120" name="Google Shape;120;p16"/>
          <p:cNvPicPr preferRelativeResize="0"/>
          <p:nvPr>
            <p:ph idx="2" type="body"/>
          </p:nvPr>
        </p:nvPicPr>
        <p:blipFill rotWithShape="1">
          <a:blip r:embed="rId3">
            <a:alphaModFix/>
          </a:blip>
          <a:srcRect b="0" l="0" r="0" t="0"/>
          <a:stretch/>
        </p:blipFill>
        <p:spPr>
          <a:xfrm>
            <a:off x="2971800" y="2743200"/>
            <a:ext cx="2895600" cy="2559050"/>
          </a:xfrm>
          <a:prstGeom prst="rect">
            <a:avLst/>
          </a:prstGeom>
          <a:noFill/>
          <a:ln>
            <a:noFill/>
          </a:ln>
        </p:spPr>
      </p:pic>
      <p:sp>
        <p:nvSpPr>
          <p:cNvPr id="121" name="Google Shape;121;p16"/>
          <p:cNvSpPr/>
          <p:nvPr/>
        </p:nvSpPr>
        <p:spPr>
          <a:xfrm>
            <a:off x="5838825" y="2825750"/>
            <a:ext cx="1841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3"/>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Start With All</a:t>
            </a:r>
            <a:endParaRPr/>
          </a:p>
        </p:txBody>
      </p:sp>
      <p:graphicFrame>
        <p:nvGraphicFramePr>
          <p:cNvPr id="589" name="Google Shape;589;p43"/>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FF0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FF0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&gt;=80% proficiency on State outcome (RMS)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cxnSp>
        <p:nvCxnSpPr>
          <p:cNvPr id="590" name="Google Shape;590;p43"/>
          <p:cNvCxnSpPr/>
          <p:nvPr/>
        </p:nvCxnSpPr>
        <p:spPr>
          <a:xfrm rot="-5400000">
            <a:off x="6250782" y="3124994"/>
            <a:ext cx="1522412" cy="0"/>
          </a:xfrm>
          <a:prstGeom prst="straightConnector1">
            <a:avLst/>
          </a:prstGeom>
          <a:noFill/>
          <a:ln cap="flat" cmpd="sng" w="76200">
            <a:solidFill>
              <a:schemeClr val="dk1"/>
            </a:solidFill>
            <a:prstDash val="solid"/>
            <a:round/>
            <a:headEnd len="sm" w="sm" type="none"/>
            <a:tailEnd len="med" w="med" type="stealth"/>
          </a:ln>
        </p:spPr>
      </p:cxnSp>
      <p:sp>
        <p:nvSpPr>
          <p:cNvPr id="591" name="Google Shape;591;p43"/>
          <p:cNvSpPr txBox="1"/>
          <p:nvPr/>
        </p:nvSpPr>
        <p:spPr>
          <a:xfrm rot="5400000">
            <a:off x="6916738" y="3071813"/>
            <a:ext cx="560387"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accent2"/>
                </a:solidFill>
                <a:latin typeface="Arial"/>
                <a:ea typeface="Arial"/>
                <a:cs typeface="Arial"/>
                <a:sym typeface="Arial"/>
              </a:rPr>
              <a:t>Yes</a:t>
            </a:r>
            <a:endParaRPr/>
          </a:p>
        </p:txBody>
      </p:sp>
      <p:sp>
        <p:nvSpPr>
          <p:cNvPr id="592" name="Google Shape;592;p43"/>
          <p:cNvSpPr txBox="1"/>
          <p:nvPr/>
        </p:nvSpPr>
        <p:spPr>
          <a:xfrm rot="5400000">
            <a:off x="7713663" y="2913063"/>
            <a:ext cx="1300162" cy="6461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accent2"/>
                </a:solidFill>
                <a:latin typeface="Arial"/>
                <a:ea typeface="Arial"/>
                <a:cs typeface="Arial"/>
                <a:sym typeface="Arial"/>
              </a:rPr>
              <a:t>No Further</a:t>
            </a:r>
            <a:br>
              <a:rPr lang="en-US" sz="1800">
                <a:solidFill>
                  <a:schemeClr val="accent2"/>
                </a:solidFill>
                <a:latin typeface="Arial"/>
                <a:ea typeface="Arial"/>
                <a:cs typeface="Arial"/>
                <a:sym typeface="Arial"/>
              </a:rPr>
            </a:br>
            <a:r>
              <a:rPr lang="en-US" sz="1800">
                <a:solidFill>
                  <a:schemeClr val="accent2"/>
                </a:solidFill>
                <a:latin typeface="Arial"/>
                <a:ea typeface="Arial"/>
                <a:cs typeface="Arial"/>
                <a:sym typeface="Arial"/>
              </a:rPr>
              <a:t>Analysis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4"/>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1" i="0" sz="4000" u="none" cap="none" strike="noStrike">
              <a:solidFill>
                <a:srgbClr val="562A8B"/>
              </a:solidFill>
              <a:latin typeface="Garamond"/>
              <a:ea typeface="Garamond"/>
              <a:cs typeface="Garamond"/>
              <a:sym typeface="Garamond"/>
            </a:endParaRPr>
          </a:p>
        </p:txBody>
      </p:sp>
      <p:grpSp>
        <p:nvGrpSpPr>
          <p:cNvPr id="598" name="Google Shape;598;p44"/>
          <p:cNvGrpSpPr/>
          <p:nvPr/>
        </p:nvGrpSpPr>
        <p:grpSpPr>
          <a:xfrm>
            <a:off x="957263" y="2560638"/>
            <a:ext cx="4108450" cy="2135187"/>
            <a:chOff x="381000" y="1752600"/>
            <a:chExt cx="8511664" cy="4424545"/>
          </a:xfrm>
        </p:grpSpPr>
        <p:sp>
          <p:nvSpPr>
            <p:cNvPr id="599" name="Google Shape;599;p44"/>
            <p:cNvSpPr/>
            <p:nvPr/>
          </p:nvSpPr>
          <p:spPr>
            <a:xfrm>
              <a:off x="2971801" y="5257799"/>
              <a:ext cx="3407691" cy="91934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Implement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Carry out the intervention</a:t>
              </a:r>
              <a:endParaRPr b="1" sz="600">
                <a:solidFill>
                  <a:schemeClr val="dk1"/>
                </a:solidFill>
                <a:latin typeface="Arial Black"/>
                <a:ea typeface="Arial Black"/>
                <a:cs typeface="Arial Black"/>
                <a:sym typeface="Arial Black"/>
              </a:endParaRPr>
            </a:p>
          </p:txBody>
        </p:sp>
        <p:sp>
          <p:nvSpPr>
            <p:cNvPr id="600" name="Google Shape;600;p44"/>
            <p:cNvSpPr/>
            <p:nvPr/>
          </p:nvSpPr>
          <p:spPr>
            <a:xfrm>
              <a:off x="642938" y="3462338"/>
              <a:ext cx="2238580" cy="85557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Evaluate</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Assessment)</a:t>
              </a:r>
              <a:endParaRPr/>
            </a:p>
          </p:txBody>
        </p:sp>
        <p:sp>
          <p:nvSpPr>
            <p:cNvPr id="601" name="Google Shape;601;p44"/>
            <p:cNvSpPr/>
            <p:nvPr/>
          </p:nvSpPr>
          <p:spPr>
            <a:xfrm>
              <a:off x="381000" y="4343401"/>
              <a:ext cx="2557428"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Did our plan work?</a:t>
              </a:r>
              <a:endParaRPr/>
            </a:p>
          </p:txBody>
        </p:sp>
        <p:grpSp>
          <p:nvGrpSpPr>
            <p:cNvPr id="602" name="Google Shape;602;p44"/>
            <p:cNvGrpSpPr/>
            <p:nvPr/>
          </p:nvGrpSpPr>
          <p:grpSpPr>
            <a:xfrm>
              <a:off x="3200401" y="2895600"/>
              <a:ext cx="2770189" cy="2592388"/>
              <a:chOff x="1912" y="1780"/>
              <a:chExt cx="1745" cy="1633"/>
            </a:xfrm>
          </p:grpSpPr>
          <p:sp>
            <p:nvSpPr>
              <p:cNvPr descr="50%" id="603" name="Google Shape;603;p44"/>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04" name="Google Shape;604;p44"/>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05" name="Google Shape;605;p44"/>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06" name="Google Shape;606;p44"/>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607" name="Google Shape;607;p44"/>
            <p:cNvSpPr/>
            <p:nvPr/>
          </p:nvSpPr>
          <p:spPr>
            <a:xfrm>
              <a:off x="2733674" y="1752600"/>
              <a:ext cx="4576803" cy="75992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100">
                  <a:solidFill>
                    <a:schemeClr val="dk1"/>
                  </a:solidFill>
                  <a:latin typeface="Quattrocento"/>
                  <a:ea typeface="Quattrocento"/>
                  <a:cs typeface="Quattrocento"/>
                  <a:sym typeface="Quattrocento"/>
                </a:rPr>
                <a:t>•</a:t>
              </a:r>
              <a:r>
                <a:rPr b="1" lang="en-US" sz="1000">
                  <a:solidFill>
                    <a:schemeClr val="dk1"/>
                  </a:solidFill>
                  <a:latin typeface="Quattrocento"/>
                  <a:ea typeface="Quattrocento"/>
                  <a:cs typeface="Quattrocento"/>
                  <a:sym typeface="Quattrocento"/>
                </a:rPr>
                <a:t>  </a:t>
              </a:r>
              <a:r>
                <a:rPr b="1" lang="en-US" sz="10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(Screening and Diagnostic Assessments)</a:t>
              </a:r>
              <a:endParaRPr/>
            </a:p>
          </p:txBody>
        </p:sp>
        <p:sp>
          <p:nvSpPr>
            <p:cNvPr id="608" name="Google Shape;608;p44"/>
            <p:cNvSpPr/>
            <p:nvPr/>
          </p:nvSpPr>
          <p:spPr>
            <a:xfrm>
              <a:off x="1905001" y="2455863"/>
              <a:ext cx="5670354"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is the problem and why is it happening?</a:t>
              </a:r>
              <a:endParaRPr/>
            </a:p>
          </p:txBody>
        </p:sp>
        <p:sp>
          <p:nvSpPr>
            <p:cNvPr id="609" name="Google Shape;609;p44"/>
            <p:cNvSpPr/>
            <p:nvPr/>
          </p:nvSpPr>
          <p:spPr>
            <a:xfrm>
              <a:off x="5697538" y="3276600"/>
              <a:ext cx="3195126"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Develop a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(Goal Setting and Planning)</a:t>
              </a:r>
              <a:endParaRPr/>
            </a:p>
          </p:txBody>
        </p:sp>
        <p:sp>
          <p:nvSpPr>
            <p:cNvPr id="610" name="Google Shape;610;p44"/>
            <p:cNvSpPr/>
            <p:nvPr/>
          </p:nvSpPr>
          <p:spPr>
            <a:xfrm>
              <a:off x="6305551" y="4102100"/>
              <a:ext cx="2000250"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are we going to do</a:t>
              </a:r>
              <a:r>
                <a:rPr lang="en-US" sz="800">
                  <a:solidFill>
                    <a:schemeClr val="dk1"/>
                  </a:solidFill>
                  <a:latin typeface="Quattrocento"/>
                  <a:ea typeface="Quattrocento"/>
                  <a:cs typeface="Quattrocento"/>
                  <a:sym typeface="Quattrocento"/>
                </a:rPr>
                <a:t>?</a:t>
              </a:r>
              <a:endParaRPr/>
            </a:p>
          </p:txBody>
        </p:sp>
      </p:grpSp>
      <p:grpSp>
        <p:nvGrpSpPr>
          <p:cNvPr id="611" name="Google Shape;611;p44"/>
          <p:cNvGrpSpPr/>
          <p:nvPr/>
        </p:nvGrpSpPr>
        <p:grpSpPr>
          <a:xfrm>
            <a:off x="906463" y="1643063"/>
            <a:ext cx="2592387" cy="1660524"/>
            <a:chOff x="905933" y="1642533"/>
            <a:chExt cx="2592627" cy="1660260"/>
          </a:xfrm>
        </p:grpSpPr>
        <p:sp>
          <p:nvSpPr>
            <p:cNvPr id="612" name="Google Shape;612;p44"/>
            <p:cNvSpPr txBox="1"/>
            <p:nvPr/>
          </p:nvSpPr>
          <p:spPr>
            <a:xfrm>
              <a:off x="905933" y="1642533"/>
              <a:ext cx="25926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When This Looks Good</a:t>
              </a:r>
              <a:endParaRPr/>
            </a:p>
          </p:txBody>
        </p:sp>
        <p:cxnSp>
          <p:nvCxnSpPr>
            <p:cNvPr id="613" name="Google Shape;613;p44"/>
            <p:cNvCxnSpPr/>
            <p:nvPr/>
          </p:nvCxnSpPr>
          <p:spPr>
            <a:xfrm rot="5400000">
              <a:off x="783047" y="2679799"/>
              <a:ext cx="1244402" cy="1587"/>
            </a:xfrm>
            <a:prstGeom prst="straightConnector1">
              <a:avLst/>
            </a:prstGeom>
            <a:noFill/>
            <a:ln cap="flat" cmpd="sng" w="76200">
              <a:solidFill>
                <a:schemeClr val="accent1"/>
              </a:solidFill>
              <a:prstDash val="solid"/>
              <a:round/>
              <a:headEnd len="sm" w="sm" type="none"/>
              <a:tailEnd len="med" w="med" type="stealth"/>
            </a:ln>
          </p:spPr>
        </p:cxnSp>
      </p:grpSp>
      <p:grpSp>
        <p:nvGrpSpPr>
          <p:cNvPr id="614" name="Google Shape;614;p44"/>
          <p:cNvGrpSpPr/>
          <p:nvPr/>
        </p:nvGrpSpPr>
        <p:grpSpPr>
          <a:xfrm>
            <a:off x="1743344" y="1740438"/>
            <a:ext cx="7087919" cy="3785113"/>
            <a:chOff x="1743564" y="1740490"/>
            <a:chExt cx="7087360" cy="3784421"/>
          </a:xfrm>
        </p:grpSpPr>
        <p:sp>
          <p:nvSpPr>
            <p:cNvPr id="615" name="Google Shape;615;p44"/>
            <p:cNvSpPr txBox="1"/>
            <p:nvPr/>
          </p:nvSpPr>
          <p:spPr>
            <a:xfrm>
              <a:off x="5630333" y="3877733"/>
              <a:ext cx="320059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can safely assume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something good is happening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here</a:t>
              </a:r>
              <a:endParaRPr/>
            </a:p>
          </p:txBody>
        </p:sp>
        <p:grpSp>
          <p:nvGrpSpPr>
            <p:cNvPr id="616" name="Google Shape;616;p44"/>
            <p:cNvGrpSpPr/>
            <p:nvPr/>
          </p:nvGrpSpPr>
          <p:grpSpPr>
            <a:xfrm>
              <a:off x="1743564" y="1740490"/>
              <a:ext cx="5020598" cy="3784421"/>
              <a:chOff x="1743564" y="1740490"/>
              <a:chExt cx="5020598" cy="3784421"/>
            </a:xfrm>
          </p:grpSpPr>
          <p:sp>
            <p:nvSpPr>
              <p:cNvPr id="617" name="Google Shape;617;p44"/>
              <p:cNvSpPr/>
              <p:nvPr/>
            </p:nvSpPr>
            <p:spPr>
              <a:xfrm rot="2032752">
                <a:off x="2336973" y="2189133"/>
                <a:ext cx="2489004" cy="2887134"/>
              </a:xfrm>
              <a:prstGeom prst="ellipse">
                <a:avLst/>
              </a:prstGeom>
              <a:no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18" name="Google Shape;618;p44"/>
              <p:cNvCxnSpPr/>
              <p:nvPr/>
            </p:nvCxnSpPr>
            <p:spPr>
              <a:xfrm rot="10800000">
                <a:off x="4884710" y="3082732"/>
                <a:ext cx="1879452" cy="726942"/>
              </a:xfrm>
              <a:prstGeom prst="straightConnector1">
                <a:avLst/>
              </a:prstGeom>
              <a:noFill/>
              <a:ln cap="flat" cmpd="sng" w="76200">
                <a:solidFill>
                  <a:schemeClr val="accent1"/>
                </a:solidFill>
                <a:prstDash val="solid"/>
                <a:round/>
                <a:headEnd len="sm" w="sm" type="none"/>
                <a:tailEnd len="med" w="med" type="stealth"/>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5"/>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Start With All</a:t>
            </a:r>
            <a:endParaRPr/>
          </a:p>
        </p:txBody>
      </p:sp>
      <p:graphicFrame>
        <p:nvGraphicFramePr>
          <p:cNvPr id="624" name="Google Shape;624;p45"/>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0597A"/>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0597A"/>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&gt;=80% proficiency on State outcome (RMS)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grpSp>
        <p:nvGrpSpPr>
          <p:cNvPr id="625" name="Google Shape;625;p45"/>
          <p:cNvGrpSpPr/>
          <p:nvPr/>
        </p:nvGrpSpPr>
        <p:grpSpPr>
          <a:xfrm>
            <a:off x="8135937" y="2371725"/>
            <a:ext cx="415926" cy="1522413"/>
            <a:chOff x="8136465" y="2372255"/>
            <a:chExt cx="416072" cy="1522412"/>
          </a:xfrm>
        </p:grpSpPr>
        <p:cxnSp>
          <p:nvCxnSpPr>
            <p:cNvPr id="626" name="Google Shape;626;p45"/>
            <p:cNvCxnSpPr/>
            <p:nvPr/>
          </p:nvCxnSpPr>
          <p:spPr>
            <a:xfrm rot="-5400000">
              <a:off x="7375259" y="3133461"/>
              <a:ext cx="1522412" cy="0"/>
            </a:xfrm>
            <a:prstGeom prst="straightConnector1">
              <a:avLst/>
            </a:prstGeom>
            <a:noFill/>
            <a:ln cap="flat" cmpd="sng" w="76200">
              <a:solidFill>
                <a:schemeClr val="accent2"/>
              </a:solidFill>
              <a:prstDash val="solid"/>
              <a:round/>
              <a:headEnd len="sm" w="sm" type="none"/>
              <a:tailEnd len="med" w="med" type="stealth"/>
            </a:ln>
          </p:spPr>
        </p:cxnSp>
        <p:sp>
          <p:nvSpPr>
            <p:cNvPr id="627" name="Google Shape;627;p45"/>
            <p:cNvSpPr txBox="1"/>
            <p:nvPr/>
          </p:nvSpPr>
          <p:spPr>
            <a:xfrm rot="5400000">
              <a:off x="8127999" y="3124200"/>
              <a:ext cx="47974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BF1137"/>
                  </a:solidFill>
                  <a:latin typeface="Arial"/>
                  <a:ea typeface="Arial"/>
                  <a:cs typeface="Arial"/>
                  <a:sym typeface="Arial"/>
                </a:rPr>
                <a:t>No</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46"/>
          <p:cNvPicPr preferRelativeResize="0"/>
          <p:nvPr/>
        </p:nvPicPr>
        <p:blipFill rotWithShape="1">
          <a:blip r:embed="rId3">
            <a:alphaModFix/>
          </a:blip>
          <a:srcRect b="0" l="0" r="0" t="0"/>
          <a:stretch/>
        </p:blipFill>
        <p:spPr>
          <a:xfrm>
            <a:off x="304800" y="0"/>
            <a:ext cx="8807450" cy="6858000"/>
          </a:xfrm>
          <a:prstGeom prst="rect">
            <a:avLst/>
          </a:prstGeom>
          <a:noFill/>
          <a:ln>
            <a:noFill/>
          </a:ln>
        </p:spPr>
      </p:pic>
      <p:sp>
        <p:nvSpPr>
          <p:cNvPr id="633" name="Google Shape;633;p46"/>
          <p:cNvSpPr/>
          <p:nvPr/>
        </p:nvSpPr>
        <p:spPr>
          <a:xfrm>
            <a:off x="731003" y="6099282"/>
            <a:ext cx="7199273" cy="472583"/>
          </a:xfrm>
          <a:prstGeom prst="rect">
            <a:avLst/>
          </a:prstGeom>
          <a:solidFill>
            <a:schemeClr val="lt1"/>
          </a:solid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a:ea typeface="Arial"/>
                <a:cs typeface="Arial"/>
                <a:sym typeface="Arial"/>
              </a:rPr>
              <a:t>Would you please elaborate on “then something really bad happened.”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7"/>
          <p:cNvSpPr txBox="1"/>
          <p:nvPr>
            <p:ph type="title"/>
          </p:nvPr>
        </p:nvSpPr>
        <p:spPr>
          <a:xfrm>
            <a:off x="4495800" y="601663"/>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Analysis of C&amp;I in Relation to Research-Based Criterion  and Implementation Evaluation</a:t>
            </a:r>
            <a:endParaRPr/>
          </a:p>
        </p:txBody>
      </p:sp>
      <p:sp>
        <p:nvSpPr>
          <p:cNvPr id="639" name="Google Shape;639;p47"/>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Belleza"/>
                <a:ea typeface="Belleza"/>
                <a:cs typeface="Belleza"/>
                <a:sym typeface="Belleza"/>
              </a:rPr>
              <a:t>Evaluating a Core Reading Program Grades K-3: A Critical Elements Analysis (Match)</a:t>
            </a:r>
            <a:endParaRPr/>
          </a:p>
          <a:p>
            <a:pPr indent="-342900" lvl="0" marL="342900" marR="0" rtl="0" algn="l">
              <a:spcBef>
                <a:spcPts val="640"/>
              </a:spcBef>
              <a:spcAft>
                <a:spcPts val="0"/>
              </a:spcAft>
              <a:buClr>
                <a:schemeClr val="dk1"/>
              </a:buClr>
              <a:buSzPts val="3200"/>
              <a:buFont typeface="Arial"/>
              <a:buChar char="•"/>
            </a:pPr>
            <a:r>
              <a:rPr b="1" i="0" lang="en-US" sz="3200" u="none" cap="none" strike="noStrike">
                <a:solidFill>
                  <a:schemeClr val="dk1"/>
                </a:solidFill>
                <a:latin typeface="Belleza"/>
                <a:ea typeface="Belleza"/>
                <a:cs typeface="Belleza"/>
                <a:sym typeface="Belleza"/>
              </a:rPr>
              <a:t>Planning and Evaluation Tool for Effective School-wide Reading Programs – Revised (PET-R) – (Fidelity)</a:t>
            </a:r>
            <a:endParaRPr/>
          </a:p>
          <a:p>
            <a:pPr indent="-342900" lvl="0" marL="34290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Belleza"/>
                <a:ea typeface="Belleza"/>
                <a:cs typeface="Belleza"/>
                <a:sym typeface="Belleza"/>
              </a:rPr>
              <a:t>Edward J. Kame’enui, Ph.D.</a:t>
            </a:r>
            <a:endParaRPr/>
          </a:p>
          <a:p>
            <a:pPr indent="-342900" lvl="0" marL="342900" marR="0" rtl="0" algn="l">
              <a:spcBef>
                <a:spcPts val="360"/>
              </a:spcBef>
              <a:spcAft>
                <a:spcPts val="0"/>
              </a:spcAft>
              <a:buClr>
                <a:schemeClr val="dk1"/>
              </a:buClr>
              <a:buSzPts val="1800"/>
              <a:buFont typeface="Arial"/>
              <a:buChar char="•"/>
            </a:pPr>
            <a:r>
              <a:rPr b="0" i="0" lang="en-US" sz="1800" u="none" cap="none" strike="noStrike">
                <a:solidFill>
                  <a:schemeClr val="dk1"/>
                </a:solidFill>
                <a:latin typeface="Belleza"/>
                <a:ea typeface="Belleza"/>
                <a:cs typeface="Belleza"/>
                <a:sym typeface="Belleza"/>
              </a:rPr>
              <a:t>Deborah C. Simmons, Ph.D.</a:t>
            </a:r>
            <a:endParaRPr b="1" i="0" sz="1800" u="none" cap="none" strike="noStrike">
              <a:solidFill>
                <a:schemeClr val="dk1"/>
              </a:solidFill>
              <a:latin typeface="Belleza"/>
              <a:ea typeface="Belleza"/>
              <a:cs typeface="Belleza"/>
              <a:sym typeface="Belleza"/>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8"/>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Evaluating a Core Reading Program Grades K-3: A Critical Elements Analysis</a:t>
            </a:r>
            <a:endParaRPr b="1" i="0" sz="4000" u="none" cap="none" strike="noStrike">
              <a:solidFill>
                <a:srgbClr val="562A8B"/>
              </a:solidFill>
              <a:latin typeface="Garamond"/>
              <a:ea typeface="Garamond"/>
              <a:cs typeface="Garamond"/>
              <a:sym typeface="Garamond"/>
            </a:endParaRPr>
          </a:p>
        </p:txBody>
      </p:sp>
      <p:sp>
        <p:nvSpPr>
          <p:cNvPr id="645" name="Google Shape;645;p48"/>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pic>
        <p:nvPicPr>
          <p:cNvPr id="646" name="Google Shape;646;p48"/>
          <p:cNvPicPr preferRelativeResize="0"/>
          <p:nvPr/>
        </p:nvPicPr>
        <p:blipFill rotWithShape="1">
          <a:blip r:embed="rId3">
            <a:alphaModFix/>
          </a:blip>
          <a:srcRect b="0" l="0" r="0" t="0"/>
          <a:stretch/>
        </p:blipFill>
        <p:spPr>
          <a:xfrm>
            <a:off x="2076450" y="1860550"/>
            <a:ext cx="5645150" cy="3754438"/>
          </a:xfrm>
          <a:prstGeom prst="rect">
            <a:avLst/>
          </a:prstGeom>
          <a:noFill/>
          <a:ln>
            <a:noFill/>
          </a:ln>
        </p:spPr>
      </p:pic>
      <p:sp>
        <p:nvSpPr>
          <p:cNvPr id="647" name="Google Shape;647;p48"/>
          <p:cNvSpPr txBox="1"/>
          <p:nvPr/>
        </p:nvSpPr>
        <p:spPr>
          <a:xfrm>
            <a:off x="560388" y="5789613"/>
            <a:ext cx="6430962"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Kame’enui &amp; Simmons, 2003,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http://reading.uoregon.edu/appendices/con_guide_3.1.03.pdf</a:t>
            </a:r>
            <a:endParaRPr/>
          </a:p>
        </p:txBody>
      </p:sp>
      <p:sp>
        <p:nvSpPr>
          <p:cNvPr id="648" name="Google Shape;648;p48"/>
          <p:cNvSpPr txBox="1"/>
          <p:nvPr/>
        </p:nvSpPr>
        <p:spPr>
          <a:xfrm>
            <a:off x="3192463" y="1168400"/>
            <a:ext cx="1227137"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(Match)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9"/>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PET-R (Excerpt)</a:t>
            </a:r>
            <a:endParaRPr/>
          </a:p>
        </p:txBody>
      </p:sp>
      <p:pic>
        <p:nvPicPr>
          <p:cNvPr descr="22072943.wmf" id="654" name="Google Shape;654;p49"/>
          <p:cNvPicPr preferRelativeResize="0"/>
          <p:nvPr>
            <p:ph idx="1" type="body"/>
          </p:nvPr>
        </p:nvPicPr>
        <p:blipFill rotWithShape="1">
          <a:blip r:embed="rId3">
            <a:alphaModFix/>
          </a:blip>
          <a:srcRect b="0" l="-80360" r="-80360" t="0"/>
          <a:stretch/>
        </p:blipFill>
        <p:spPr>
          <a:xfrm>
            <a:off x="457200" y="1981200"/>
            <a:ext cx="8229600" cy="3630613"/>
          </a:xfrm>
          <a:prstGeom prst="rect">
            <a:avLst/>
          </a:prstGeom>
          <a:noFill/>
          <a:ln>
            <a:noFill/>
          </a:ln>
        </p:spPr>
      </p:pic>
      <p:pic>
        <p:nvPicPr>
          <p:cNvPr id="655" name="Google Shape;655;p49"/>
          <p:cNvPicPr preferRelativeResize="0"/>
          <p:nvPr/>
        </p:nvPicPr>
        <p:blipFill rotWithShape="1">
          <a:blip r:embed="rId4">
            <a:alphaModFix/>
          </a:blip>
          <a:srcRect b="0" l="0" r="0" t="0"/>
          <a:stretch/>
        </p:blipFill>
        <p:spPr>
          <a:xfrm>
            <a:off x="1524000" y="1930400"/>
            <a:ext cx="4940300" cy="3784600"/>
          </a:xfrm>
          <a:prstGeom prst="rect">
            <a:avLst/>
          </a:prstGeom>
          <a:noFill/>
          <a:ln>
            <a:noFill/>
          </a:ln>
        </p:spPr>
      </p:pic>
      <p:sp>
        <p:nvSpPr>
          <p:cNvPr id="656" name="Google Shape;656;p49"/>
          <p:cNvSpPr/>
          <p:nvPr/>
        </p:nvSpPr>
        <p:spPr>
          <a:xfrm>
            <a:off x="938213" y="5767388"/>
            <a:ext cx="7908925"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Kame’enui and Simmons, http://www.aea11.k12.ia.us:16080/idm/day3_elem.html</a:t>
            </a:r>
            <a:endParaRPr/>
          </a:p>
        </p:txBody>
      </p:sp>
      <p:sp>
        <p:nvSpPr>
          <p:cNvPr id="657" name="Google Shape;657;p49"/>
          <p:cNvSpPr/>
          <p:nvPr/>
        </p:nvSpPr>
        <p:spPr>
          <a:xfrm>
            <a:off x="3482975" y="1085850"/>
            <a:ext cx="114617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(Fidelity)</a:t>
            </a:r>
            <a:endParaRPr sz="1800">
              <a:solidFill>
                <a:schemeClr val="dk1"/>
              </a:solidFill>
              <a:latin typeface="Arial"/>
              <a:ea typeface="Arial"/>
              <a:cs typeface="Arial"/>
              <a:sym typeface="Arial"/>
            </a:endParaRPr>
          </a:p>
        </p:txBody>
      </p:sp>
      <p:pic>
        <p:nvPicPr>
          <p:cNvPr descr="22072943.wmf" id="658" name="Google Shape;658;p49"/>
          <p:cNvPicPr preferRelativeResize="0"/>
          <p:nvPr/>
        </p:nvPicPr>
        <p:blipFill rotWithShape="1">
          <a:blip r:embed="rId5">
            <a:alphaModFix/>
          </a:blip>
          <a:srcRect b="0" l="0" r="0" t="0"/>
          <a:stretch/>
        </p:blipFill>
        <p:spPr>
          <a:xfrm>
            <a:off x="7264400" y="2889250"/>
            <a:ext cx="1366838" cy="1571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0"/>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br>
              <a:rPr b="1" i="0" lang="en-US" sz="4000" u="none" cap="none" strike="noStrike">
                <a:solidFill>
                  <a:srgbClr val="562A8B"/>
                </a:solidFill>
                <a:latin typeface="Garamond"/>
                <a:ea typeface="Garamond"/>
                <a:cs typeface="Garamond"/>
                <a:sym typeface="Garamond"/>
              </a:rPr>
            </a:br>
            <a:r>
              <a:rPr b="1" i="0" lang="en-US" sz="4000" u="none" cap="none" strike="noStrike">
                <a:solidFill>
                  <a:srgbClr val="562A8B"/>
                </a:solidFill>
                <a:latin typeface="Garamond"/>
                <a:ea typeface="Garamond"/>
                <a:cs typeface="Garamond"/>
                <a:sym typeface="Garamond"/>
              </a:rPr>
              <a:t> </a:t>
            </a:r>
            <a:r>
              <a:rPr b="1" i="0" lang="en-US" sz="3200" u="none" cap="none" strike="noStrike">
                <a:solidFill>
                  <a:srgbClr val="562A8B"/>
                </a:solidFill>
                <a:latin typeface="Garamond"/>
                <a:ea typeface="Garamond"/>
                <a:cs typeface="Garamond"/>
                <a:sym typeface="Garamond"/>
              </a:rPr>
              <a:t>Core Program Review – Fidelity Checklist 	</a:t>
            </a:r>
            <a:br>
              <a:rPr b="1" i="0" lang="en-US" sz="3200" u="none" cap="none" strike="noStrike">
                <a:solidFill>
                  <a:srgbClr val="562A8B"/>
                </a:solidFill>
                <a:latin typeface="Garamond"/>
                <a:ea typeface="Garamond"/>
                <a:cs typeface="Garamond"/>
                <a:sym typeface="Garamond"/>
              </a:rPr>
            </a:br>
            <a:endParaRPr b="1" i="0" sz="3200" u="none" cap="none" strike="noStrike">
              <a:solidFill>
                <a:srgbClr val="562A8B"/>
              </a:solidFill>
              <a:latin typeface="Garamond"/>
              <a:ea typeface="Garamond"/>
              <a:cs typeface="Garamond"/>
              <a:sym typeface="Garamond"/>
            </a:endParaRPr>
          </a:p>
        </p:txBody>
      </p:sp>
      <p:pic>
        <p:nvPicPr>
          <p:cNvPr id="664" name="Google Shape;664;p50"/>
          <p:cNvPicPr preferRelativeResize="0"/>
          <p:nvPr/>
        </p:nvPicPr>
        <p:blipFill rotWithShape="1">
          <a:blip r:embed="rId3">
            <a:alphaModFix/>
          </a:blip>
          <a:srcRect b="0" l="0" r="0" t="0"/>
          <a:stretch/>
        </p:blipFill>
        <p:spPr>
          <a:xfrm>
            <a:off x="800100" y="1981200"/>
            <a:ext cx="7556500" cy="2805113"/>
          </a:xfrm>
          <a:prstGeom prst="rect">
            <a:avLst/>
          </a:prstGeom>
          <a:noFill/>
          <a:ln>
            <a:noFill/>
          </a:ln>
        </p:spPr>
      </p:pic>
      <p:sp>
        <p:nvSpPr>
          <p:cNvPr id="665" name="Google Shape;665;p50"/>
          <p:cNvSpPr txBox="1"/>
          <p:nvPr/>
        </p:nvSpPr>
        <p:spPr>
          <a:xfrm>
            <a:off x="523875" y="4837113"/>
            <a:ext cx="7661275"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Excerpted from PA RtI initiative, </a:t>
            </a:r>
            <a:r>
              <a:rPr lang="en-US" sz="1800" u="sng">
                <a:solidFill>
                  <a:schemeClr val="hlink"/>
                </a:solidFill>
                <a:latin typeface="Arial"/>
                <a:ea typeface="Arial"/>
                <a:cs typeface="Arial"/>
                <a:sym typeface="Arial"/>
                <a:hlinkClick r:id="rId4"/>
              </a:rPr>
              <a:t>www.pattan.net</a:t>
            </a:r>
            <a:r>
              <a:rPr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http://www.pattan.k12.pa.us/files/Handouts09/CorePrograms033009b.pdf </a:t>
            </a:r>
            <a:endParaRPr/>
          </a:p>
        </p:txBody>
      </p:sp>
      <p:pic>
        <p:nvPicPr>
          <p:cNvPr id="666" name="Google Shape;666;p50"/>
          <p:cNvPicPr preferRelativeResize="0"/>
          <p:nvPr/>
        </p:nvPicPr>
        <p:blipFill rotWithShape="1">
          <a:blip r:embed="rId5">
            <a:alphaModFix/>
          </a:blip>
          <a:srcRect b="0" l="0" r="0" t="0"/>
          <a:stretch/>
        </p:blipFill>
        <p:spPr>
          <a:xfrm>
            <a:off x="7396163" y="5881688"/>
            <a:ext cx="1308100" cy="825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1"/>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Use Dx Data To Plan Changes</a:t>
            </a:r>
            <a:endParaRPr/>
          </a:p>
        </p:txBody>
      </p:sp>
      <p:sp>
        <p:nvSpPr>
          <p:cNvPr id="672" name="Google Shape;672;p51"/>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000"/>
              <a:buFont typeface="Arial"/>
              <a:buChar char="•"/>
            </a:pPr>
            <a:r>
              <a:rPr b="0" i="0" lang="en-US" sz="3000" u="none" cap="none" strike="noStrike">
                <a:solidFill>
                  <a:schemeClr val="dk1"/>
                </a:solidFill>
                <a:latin typeface="Belleza"/>
                <a:ea typeface="Belleza"/>
                <a:cs typeface="Belleza"/>
                <a:sym typeface="Belleza"/>
              </a:rPr>
              <a:t>Changes are made</a:t>
            </a:r>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Structures</a:t>
            </a:r>
            <a:endParaRPr/>
          </a:p>
          <a:p>
            <a:pPr indent="-285750" lvl="1" marL="742950" marR="0" rtl="0" algn="l">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Processes</a:t>
            </a:r>
            <a:endParaRPr/>
          </a:p>
          <a:p>
            <a:pPr indent="-342900" lvl="0" marL="342900" marR="0" rtl="0" algn="l">
              <a:spcBef>
                <a:spcPts val="600"/>
              </a:spcBef>
              <a:spcAft>
                <a:spcPts val="0"/>
              </a:spcAft>
              <a:buClr>
                <a:schemeClr val="dk1"/>
              </a:buClr>
              <a:buSzPts val="3000"/>
              <a:buFont typeface="Arial"/>
              <a:buChar char="•"/>
            </a:pPr>
            <a:r>
              <a:rPr b="0" i="0" lang="en-US" sz="3000" u="none" cap="none" strike="noStrike">
                <a:solidFill>
                  <a:schemeClr val="dk1"/>
                </a:solidFill>
                <a:latin typeface="Belleza"/>
                <a:ea typeface="Belleza"/>
                <a:cs typeface="Belleza"/>
                <a:sym typeface="Belleza"/>
              </a:rPr>
              <a:t>Consistent with data from assessments</a:t>
            </a:r>
            <a:endParaRPr/>
          </a:p>
          <a:p>
            <a:pPr indent="-342900" lvl="0" marL="342900" marR="0" rtl="0" algn="l">
              <a:spcBef>
                <a:spcPts val="600"/>
              </a:spcBef>
              <a:spcAft>
                <a:spcPts val="0"/>
              </a:spcAft>
              <a:buClr>
                <a:schemeClr val="dk1"/>
              </a:buClr>
              <a:buSzPts val="3000"/>
              <a:buFont typeface="Arial"/>
              <a:buChar char="•"/>
            </a:pPr>
            <a:r>
              <a:rPr b="0" i="0" lang="en-US" sz="3000" u="none" cap="none" strike="noStrike">
                <a:solidFill>
                  <a:schemeClr val="dk1"/>
                </a:solidFill>
                <a:latin typeface="Belleza"/>
                <a:ea typeface="Belleza"/>
                <a:cs typeface="Belleza"/>
                <a:sym typeface="Belleza"/>
              </a:rPr>
              <a:t>Effectiveness of changes is monitored over time with Universal Screening Data percents</a:t>
            </a:r>
            <a:endParaRPr/>
          </a:p>
          <a:p>
            <a:pPr indent="-342900" lvl="0" marL="342900" marR="0" rtl="0" algn="l">
              <a:spcBef>
                <a:spcPts val="600"/>
              </a:spcBef>
              <a:spcAft>
                <a:spcPts val="0"/>
              </a:spcAft>
              <a:buClr>
                <a:schemeClr val="dk1"/>
              </a:buClr>
              <a:buSzPts val="3000"/>
              <a:buFont typeface="Arial"/>
              <a:buChar char="•"/>
            </a:pPr>
            <a:r>
              <a:rPr b="0" i="0" lang="en-US" sz="3000" u="none" cap="none" strike="noStrike">
                <a:solidFill>
                  <a:schemeClr val="dk1"/>
                </a:solidFill>
                <a:latin typeface="Belleza"/>
                <a:ea typeface="Belleza"/>
                <a:cs typeface="Belleza"/>
                <a:sym typeface="Belleza"/>
              </a:rPr>
              <a:t>And ultimately system accountability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2"/>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In Other Words</a:t>
            </a:r>
            <a:endParaRPr/>
          </a:p>
        </p:txBody>
      </p:sp>
      <p:grpSp>
        <p:nvGrpSpPr>
          <p:cNvPr id="678" name="Google Shape;678;p52"/>
          <p:cNvGrpSpPr/>
          <p:nvPr/>
        </p:nvGrpSpPr>
        <p:grpSpPr>
          <a:xfrm>
            <a:off x="965200" y="2560638"/>
            <a:ext cx="4100513" cy="2135187"/>
            <a:chOff x="397653" y="1752600"/>
            <a:chExt cx="8495011" cy="4424545"/>
          </a:xfrm>
        </p:grpSpPr>
        <p:sp>
          <p:nvSpPr>
            <p:cNvPr id="679" name="Google Shape;679;p52"/>
            <p:cNvSpPr/>
            <p:nvPr/>
          </p:nvSpPr>
          <p:spPr>
            <a:xfrm>
              <a:off x="2971801" y="5257799"/>
              <a:ext cx="3407691" cy="91934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Implement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Carry out the intervention</a:t>
              </a:r>
              <a:endParaRPr b="1" sz="600">
                <a:solidFill>
                  <a:schemeClr val="dk1"/>
                </a:solidFill>
                <a:latin typeface="Arial Black"/>
                <a:ea typeface="Arial Black"/>
                <a:cs typeface="Arial Black"/>
                <a:sym typeface="Arial Black"/>
              </a:endParaRPr>
            </a:p>
          </p:txBody>
        </p:sp>
        <p:sp>
          <p:nvSpPr>
            <p:cNvPr id="680" name="Google Shape;680;p52"/>
            <p:cNvSpPr/>
            <p:nvPr/>
          </p:nvSpPr>
          <p:spPr>
            <a:xfrm>
              <a:off x="642937" y="3462339"/>
              <a:ext cx="1721619" cy="47301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Evaluate</a:t>
              </a:r>
              <a:endParaRPr b="1" sz="1000">
                <a:solidFill>
                  <a:schemeClr val="dk1"/>
                </a:solidFill>
                <a:latin typeface="Arial Black"/>
                <a:ea typeface="Arial Black"/>
                <a:cs typeface="Arial Black"/>
                <a:sym typeface="Arial Black"/>
              </a:endParaRPr>
            </a:p>
          </p:txBody>
        </p:sp>
        <p:sp>
          <p:nvSpPr>
            <p:cNvPr id="681" name="Google Shape;681;p52"/>
            <p:cNvSpPr/>
            <p:nvPr/>
          </p:nvSpPr>
          <p:spPr>
            <a:xfrm>
              <a:off x="397653" y="3843741"/>
              <a:ext cx="2557427" cy="44107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Did our plan work?</a:t>
              </a:r>
              <a:endParaRPr/>
            </a:p>
          </p:txBody>
        </p:sp>
        <p:grpSp>
          <p:nvGrpSpPr>
            <p:cNvPr id="682" name="Google Shape;682;p52"/>
            <p:cNvGrpSpPr/>
            <p:nvPr/>
          </p:nvGrpSpPr>
          <p:grpSpPr>
            <a:xfrm>
              <a:off x="3200401" y="2895600"/>
              <a:ext cx="2770189" cy="2592388"/>
              <a:chOff x="1912" y="1780"/>
              <a:chExt cx="1745" cy="1633"/>
            </a:xfrm>
          </p:grpSpPr>
          <p:sp>
            <p:nvSpPr>
              <p:cNvPr descr="50%" id="683" name="Google Shape;683;p52"/>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84" name="Google Shape;684;p52"/>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85" name="Google Shape;685;p52"/>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686" name="Google Shape;686;p52"/>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687" name="Google Shape;687;p52"/>
            <p:cNvSpPr/>
            <p:nvPr/>
          </p:nvSpPr>
          <p:spPr>
            <a:xfrm>
              <a:off x="2733674" y="1752600"/>
              <a:ext cx="4576803" cy="75992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100">
                  <a:solidFill>
                    <a:schemeClr val="dk1"/>
                  </a:solidFill>
                  <a:latin typeface="Quattrocento"/>
                  <a:ea typeface="Quattrocento"/>
                  <a:cs typeface="Quattrocento"/>
                  <a:sym typeface="Quattrocento"/>
                </a:rPr>
                <a:t>•</a:t>
              </a:r>
              <a:r>
                <a:rPr b="1" lang="en-US" sz="1000">
                  <a:solidFill>
                    <a:schemeClr val="dk1"/>
                  </a:solidFill>
                  <a:latin typeface="Quattrocento"/>
                  <a:ea typeface="Quattrocento"/>
                  <a:cs typeface="Quattrocento"/>
                  <a:sym typeface="Quattrocento"/>
                </a:rPr>
                <a:t>  </a:t>
              </a:r>
              <a:r>
                <a:rPr b="1" lang="en-US" sz="10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(Screening and Diagnostic Assessments)</a:t>
              </a:r>
              <a:endParaRPr/>
            </a:p>
          </p:txBody>
        </p:sp>
        <p:sp>
          <p:nvSpPr>
            <p:cNvPr id="688" name="Google Shape;688;p52"/>
            <p:cNvSpPr/>
            <p:nvPr/>
          </p:nvSpPr>
          <p:spPr>
            <a:xfrm>
              <a:off x="1905001" y="2455863"/>
              <a:ext cx="5670354"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is the problem and why is it happening?</a:t>
              </a:r>
              <a:endParaRPr/>
            </a:p>
          </p:txBody>
        </p:sp>
        <p:sp>
          <p:nvSpPr>
            <p:cNvPr id="689" name="Google Shape;689;p52"/>
            <p:cNvSpPr/>
            <p:nvPr/>
          </p:nvSpPr>
          <p:spPr>
            <a:xfrm>
              <a:off x="5697538" y="3276600"/>
              <a:ext cx="3195126"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Develop a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(Goal Setting and Planning)</a:t>
              </a:r>
              <a:endParaRPr/>
            </a:p>
          </p:txBody>
        </p:sp>
        <p:sp>
          <p:nvSpPr>
            <p:cNvPr id="690" name="Google Shape;690;p52"/>
            <p:cNvSpPr/>
            <p:nvPr/>
          </p:nvSpPr>
          <p:spPr>
            <a:xfrm>
              <a:off x="6305551" y="4102100"/>
              <a:ext cx="2000250"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are we going to do</a:t>
              </a:r>
              <a:r>
                <a:rPr lang="en-US" sz="800">
                  <a:solidFill>
                    <a:schemeClr val="dk1"/>
                  </a:solidFill>
                  <a:latin typeface="Quattrocento"/>
                  <a:ea typeface="Quattrocento"/>
                  <a:cs typeface="Quattrocento"/>
                  <a:sym typeface="Quattrocento"/>
                </a:rPr>
                <a:t>?</a:t>
              </a:r>
              <a:endParaRPr/>
            </a:p>
          </p:txBody>
        </p:sp>
      </p:grpSp>
      <p:grpSp>
        <p:nvGrpSpPr>
          <p:cNvPr id="691" name="Google Shape;691;p52"/>
          <p:cNvGrpSpPr/>
          <p:nvPr/>
        </p:nvGrpSpPr>
        <p:grpSpPr>
          <a:xfrm>
            <a:off x="906463" y="1643063"/>
            <a:ext cx="1993900" cy="1660524"/>
            <a:chOff x="905933" y="1642533"/>
            <a:chExt cx="1993767" cy="1660260"/>
          </a:xfrm>
        </p:grpSpPr>
        <p:sp>
          <p:nvSpPr>
            <p:cNvPr id="692" name="Google Shape;692;p52"/>
            <p:cNvSpPr txBox="1"/>
            <p:nvPr/>
          </p:nvSpPr>
          <p:spPr>
            <a:xfrm>
              <a:off x="905933" y="1642533"/>
              <a:ext cx="19937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And measure this</a:t>
              </a:r>
              <a:endParaRPr/>
            </a:p>
          </p:txBody>
        </p:sp>
        <p:cxnSp>
          <p:nvCxnSpPr>
            <p:cNvPr id="693" name="Google Shape;693;p52"/>
            <p:cNvCxnSpPr/>
            <p:nvPr/>
          </p:nvCxnSpPr>
          <p:spPr>
            <a:xfrm rot="5400000">
              <a:off x="782968" y="2679799"/>
              <a:ext cx="1244402" cy="1587"/>
            </a:xfrm>
            <a:prstGeom prst="straightConnector1">
              <a:avLst/>
            </a:prstGeom>
            <a:noFill/>
            <a:ln cap="flat" cmpd="sng" w="76200">
              <a:solidFill>
                <a:schemeClr val="accent1"/>
              </a:solidFill>
              <a:prstDash val="solid"/>
              <a:round/>
              <a:headEnd len="sm" w="sm" type="none"/>
              <a:tailEnd len="med" w="med" type="stealth"/>
            </a:ln>
          </p:spPr>
        </p:cxnSp>
      </p:grpSp>
      <p:grpSp>
        <p:nvGrpSpPr>
          <p:cNvPr id="694" name="Google Shape;694;p52"/>
          <p:cNvGrpSpPr/>
          <p:nvPr/>
        </p:nvGrpSpPr>
        <p:grpSpPr>
          <a:xfrm>
            <a:off x="1743466" y="1740333"/>
            <a:ext cx="6555984" cy="3785322"/>
            <a:chOff x="1743596" y="1740385"/>
            <a:chExt cx="6556458" cy="3784630"/>
          </a:xfrm>
        </p:grpSpPr>
        <p:sp>
          <p:nvSpPr>
            <p:cNvPr id="695" name="Google Shape;695;p52"/>
            <p:cNvSpPr txBox="1"/>
            <p:nvPr/>
          </p:nvSpPr>
          <p:spPr>
            <a:xfrm>
              <a:off x="5630333" y="3877733"/>
              <a:ext cx="266972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go back through this</a:t>
              </a:r>
              <a:endParaRPr/>
            </a:p>
          </p:txBody>
        </p:sp>
        <p:grpSp>
          <p:nvGrpSpPr>
            <p:cNvPr id="696" name="Google Shape;696;p52"/>
            <p:cNvGrpSpPr/>
            <p:nvPr/>
          </p:nvGrpSpPr>
          <p:grpSpPr>
            <a:xfrm>
              <a:off x="1743596" y="1740385"/>
              <a:ext cx="5021236" cy="3784630"/>
              <a:chOff x="1743596" y="1740385"/>
              <a:chExt cx="5021236" cy="3784630"/>
            </a:xfrm>
          </p:grpSpPr>
          <p:sp>
            <p:nvSpPr>
              <p:cNvPr id="697" name="Google Shape;697;p52"/>
              <p:cNvSpPr/>
              <p:nvPr/>
            </p:nvSpPr>
            <p:spPr>
              <a:xfrm rot="2032752">
                <a:off x="2336973" y="2189133"/>
                <a:ext cx="2489380" cy="2887134"/>
              </a:xfrm>
              <a:prstGeom prst="ellipse">
                <a:avLst/>
              </a:prstGeom>
              <a:no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698" name="Google Shape;698;p52"/>
              <p:cNvCxnSpPr/>
              <p:nvPr/>
            </p:nvCxnSpPr>
            <p:spPr>
              <a:xfrm rot="10800000">
                <a:off x="4885095" y="3082732"/>
                <a:ext cx="1879736" cy="726942"/>
              </a:xfrm>
              <a:prstGeom prst="straightConnector1">
                <a:avLst/>
              </a:prstGeom>
              <a:noFill/>
              <a:ln cap="flat" cmpd="sng" w="76200">
                <a:solidFill>
                  <a:schemeClr val="accent1"/>
                </a:solidFill>
                <a:prstDash val="solid"/>
                <a:round/>
                <a:headEnd len="sm" w="sm" type="none"/>
                <a:tailEnd len="med" w="med" type="stealth"/>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Presentation Objectives</a:t>
            </a:r>
            <a:endParaRPr/>
          </a:p>
        </p:txBody>
      </p:sp>
      <p:sp>
        <p:nvSpPr>
          <p:cNvPr id="127" name="Google Shape;127;p17"/>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dk1"/>
              </a:buClr>
              <a:buSzPts val="2800"/>
              <a:buFont typeface="Calibri"/>
              <a:buAutoNum type="arabicPeriod"/>
            </a:pPr>
            <a:r>
              <a:rPr b="0" i="0" lang="en-US" sz="2800" u="none" cap="none" strike="noStrike">
                <a:solidFill>
                  <a:schemeClr val="dk1"/>
                </a:solidFill>
                <a:latin typeface="Belleza"/>
                <a:ea typeface="Belleza"/>
                <a:cs typeface="Belleza"/>
                <a:sym typeface="Belleza"/>
              </a:rPr>
              <a:t>To identify some big ideas of systems level data based decision making.</a:t>
            </a:r>
            <a:endParaRPr/>
          </a:p>
          <a:p>
            <a:pPr indent="-514350" lvl="0" marL="514350" marR="0" rtl="0" algn="l">
              <a:spcBef>
                <a:spcPts val="560"/>
              </a:spcBef>
              <a:spcAft>
                <a:spcPts val="0"/>
              </a:spcAft>
              <a:buClr>
                <a:schemeClr val="dk1"/>
              </a:buClr>
              <a:buSzPts val="2800"/>
              <a:buFont typeface="Calibri"/>
              <a:buAutoNum type="arabicPeriod"/>
            </a:pPr>
            <a:r>
              <a:rPr b="0" i="0" lang="en-US" sz="2800" u="none" cap="none" strike="noStrike">
                <a:solidFill>
                  <a:schemeClr val="dk1"/>
                </a:solidFill>
                <a:latin typeface="Belleza"/>
                <a:ea typeface="Belleza"/>
                <a:cs typeface="Belleza"/>
                <a:sym typeface="Belleza"/>
              </a:rPr>
              <a:t>To Illustrate one system’s framework and processes for data based decision making</a:t>
            </a:r>
            <a:endParaRPr/>
          </a:p>
          <a:p>
            <a:pPr indent="-514350" lvl="0" marL="514350" marR="0" rtl="0" algn="l">
              <a:spcBef>
                <a:spcPts val="560"/>
              </a:spcBef>
              <a:spcAft>
                <a:spcPts val="0"/>
              </a:spcAft>
              <a:buClr>
                <a:schemeClr val="dk1"/>
              </a:buClr>
              <a:buSzPts val="2800"/>
              <a:buFont typeface="Calibri"/>
              <a:buAutoNum type="arabicPeriod"/>
            </a:pPr>
            <a:r>
              <a:rPr b="0" i="0" lang="en-US" sz="2800" u="none" cap="none" strike="noStrike">
                <a:solidFill>
                  <a:schemeClr val="dk1"/>
                </a:solidFill>
                <a:latin typeface="Belleza"/>
                <a:ea typeface="Belleza"/>
                <a:cs typeface="Belleza"/>
                <a:sym typeface="Belleza"/>
              </a:rPr>
              <a:t>To identify some mistakes and challenges encountered over the years</a:t>
            </a:r>
            <a:endParaRPr/>
          </a:p>
        </p:txBody>
      </p:sp>
      <p:pic>
        <p:nvPicPr>
          <p:cNvPr descr="20982910.wmf" id="128" name="Google Shape;128;p17"/>
          <p:cNvPicPr preferRelativeResize="0"/>
          <p:nvPr/>
        </p:nvPicPr>
        <p:blipFill rotWithShape="1">
          <a:blip r:embed="rId3">
            <a:alphaModFix/>
          </a:blip>
          <a:srcRect b="0" l="0" r="0" t="0"/>
          <a:stretch/>
        </p:blipFill>
        <p:spPr>
          <a:xfrm>
            <a:off x="7132638" y="4256088"/>
            <a:ext cx="1828800" cy="123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id="703" name="Google Shape;703;p53"/>
          <p:cNvPicPr preferRelativeResize="0"/>
          <p:nvPr/>
        </p:nvPicPr>
        <p:blipFill rotWithShape="1">
          <a:blip r:embed="rId3">
            <a:alphaModFix/>
          </a:blip>
          <a:srcRect b="0" l="0" r="0" t="0"/>
          <a:stretch/>
        </p:blipFill>
        <p:spPr>
          <a:xfrm>
            <a:off x="1662113" y="1966913"/>
            <a:ext cx="6731000" cy="3835400"/>
          </a:xfrm>
          <a:prstGeom prst="rect">
            <a:avLst/>
          </a:prstGeom>
          <a:noFill/>
          <a:ln>
            <a:noFill/>
          </a:ln>
        </p:spPr>
      </p:pic>
      <p:sp>
        <p:nvSpPr>
          <p:cNvPr id="704" name="Google Shape;704;p53"/>
          <p:cNvSpPr txBox="1"/>
          <p:nvPr/>
        </p:nvSpPr>
        <p:spPr>
          <a:xfrm>
            <a:off x="685800" y="5410200"/>
            <a:ext cx="316865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n</a:t>
            </a:r>
            <a:r>
              <a:rPr lang="en-US" sz="1400">
                <a:solidFill>
                  <a:schemeClr val="dk1"/>
                </a:solidFill>
                <a:latin typeface="Arial"/>
                <a:ea typeface="Arial"/>
                <a:cs typeface="Arial"/>
                <a:sym typeface="Arial"/>
              </a:rPr>
              <a:t> approx. = 9000 per grade level</a:t>
            </a:r>
            <a:endParaRPr/>
          </a:p>
        </p:txBody>
      </p:sp>
      <p:sp>
        <p:nvSpPr>
          <p:cNvPr id="705" name="Google Shape;705;p53"/>
          <p:cNvSpPr txBox="1"/>
          <p:nvPr/>
        </p:nvSpPr>
        <p:spPr>
          <a:xfrm>
            <a:off x="685800" y="5638800"/>
            <a:ext cx="8229600" cy="209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Note: Data include all public and non-public accredited schools in AEA 11 (including Des Moines)</a:t>
            </a:r>
            <a:endParaRPr/>
          </a:p>
        </p:txBody>
      </p:sp>
      <p:cxnSp>
        <p:nvCxnSpPr>
          <p:cNvPr id="706" name="Google Shape;706;p53"/>
          <p:cNvCxnSpPr/>
          <p:nvPr/>
        </p:nvCxnSpPr>
        <p:spPr>
          <a:xfrm>
            <a:off x="2705100" y="3128963"/>
            <a:ext cx="1600200" cy="0"/>
          </a:xfrm>
          <a:prstGeom prst="straightConnector1">
            <a:avLst/>
          </a:prstGeom>
          <a:noFill/>
          <a:ln cap="flat" cmpd="sng" w="38100">
            <a:solidFill>
              <a:srgbClr val="FF0000"/>
            </a:solidFill>
            <a:prstDash val="solid"/>
            <a:round/>
            <a:headEnd len="sm" w="sm" type="none"/>
            <a:tailEnd len="sm" w="sm" type="none"/>
          </a:ln>
        </p:spPr>
      </p:cxnSp>
      <p:cxnSp>
        <p:nvCxnSpPr>
          <p:cNvPr id="707" name="Google Shape;707;p53"/>
          <p:cNvCxnSpPr/>
          <p:nvPr/>
        </p:nvCxnSpPr>
        <p:spPr>
          <a:xfrm flipH="1" rot="10800000">
            <a:off x="4297363" y="2774950"/>
            <a:ext cx="2800350" cy="357188"/>
          </a:xfrm>
          <a:prstGeom prst="straightConnector1">
            <a:avLst/>
          </a:prstGeom>
          <a:noFill/>
          <a:ln cap="flat" cmpd="sng" w="38100">
            <a:solidFill>
              <a:srgbClr val="FF0000"/>
            </a:solidFill>
            <a:prstDash val="solid"/>
            <a:round/>
            <a:headEnd len="sm" w="sm" type="none"/>
            <a:tailEnd len="sm" w="sm" type="none"/>
          </a:ln>
        </p:spPr>
      </p:cxnSp>
      <p:sp>
        <p:nvSpPr>
          <p:cNvPr id="708" name="Google Shape;708;p53"/>
          <p:cNvSpPr txBox="1"/>
          <p:nvPr>
            <p:ph type="title"/>
          </p:nvPr>
        </p:nvSpPr>
        <p:spPr>
          <a:xfrm>
            <a:off x="1362075" y="1031875"/>
            <a:ext cx="7313613" cy="11430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Iowa Test of Basic Skills Percent Proficient – Reading Comprehension Subtest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54"/>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Next Work With “Some”</a:t>
            </a:r>
            <a:endParaRPr b="1" i="0" sz="4000" u="none" cap="none" strike="noStrike">
              <a:solidFill>
                <a:srgbClr val="562A8B"/>
              </a:solidFill>
              <a:latin typeface="Garamond"/>
              <a:ea typeface="Garamond"/>
              <a:cs typeface="Garamond"/>
              <a:sym typeface="Garamond"/>
            </a:endParaRPr>
          </a:p>
        </p:txBody>
      </p:sp>
      <p:sp>
        <p:nvSpPr>
          <p:cNvPr id="714" name="Google Shape;714;p54"/>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Supplemental Instruction</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Two possibilities</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Generic Standard Treatment Protocol</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Customized Standard Treatment Protocol</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Assume for this discussion, supplemental services are in place in a school</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5"/>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Next Work With “Some”</a:t>
            </a:r>
            <a:endParaRPr b="1" i="0" sz="4000" u="none" cap="none" strike="noStrike">
              <a:solidFill>
                <a:srgbClr val="562A8B"/>
              </a:solidFill>
              <a:latin typeface="Garamond"/>
              <a:ea typeface="Garamond"/>
              <a:cs typeface="Garamond"/>
              <a:sym typeface="Garamond"/>
            </a:endParaRPr>
          </a:p>
        </p:txBody>
      </p:sp>
      <p:graphicFrame>
        <p:nvGraphicFramePr>
          <p:cNvPr id="720" name="Google Shape;720;p55"/>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FF0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&gt;=66% of supplemental students making acceptable progress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grpSp>
        <p:nvGrpSpPr>
          <p:cNvPr id="721" name="Google Shape;721;p55"/>
          <p:cNvGrpSpPr/>
          <p:nvPr/>
        </p:nvGrpSpPr>
        <p:grpSpPr>
          <a:xfrm>
            <a:off x="4918075" y="2354263"/>
            <a:ext cx="369888" cy="1522412"/>
            <a:chOff x="7011988" y="2363788"/>
            <a:chExt cx="369332" cy="1522412"/>
          </a:xfrm>
        </p:grpSpPr>
        <p:cxnSp>
          <p:nvCxnSpPr>
            <p:cNvPr id="722" name="Google Shape;722;p55"/>
            <p:cNvCxnSpPr/>
            <p:nvPr/>
          </p:nvCxnSpPr>
          <p:spPr>
            <a:xfrm rot="-5400000">
              <a:off x="6250782" y="3124994"/>
              <a:ext cx="1522412" cy="0"/>
            </a:xfrm>
            <a:prstGeom prst="straightConnector1">
              <a:avLst/>
            </a:prstGeom>
            <a:noFill/>
            <a:ln cap="flat" cmpd="sng" w="76200">
              <a:solidFill>
                <a:schemeClr val="dk1"/>
              </a:solidFill>
              <a:prstDash val="solid"/>
              <a:round/>
              <a:headEnd len="sm" w="sm" type="none"/>
              <a:tailEnd len="med" w="med" type="stealth"/>
            </a:ln>
          </p:spPr>
        </p:cxnSp>
        <p:sp>
          <p:nvSpPr>
            <p:cNvPr id="723" name="Google Shape;723;p55"/>
            <p:cNvSpPr txBox="1"/>
            <p:nvPr/>
          </p:nvSpPr>
          <p:spPr>
            <a:xfrm rot="5400000">
              <a:off x="6916037" y="3072183"/>
              <a:ext cx="56123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Yes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56"/>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Working With “Some”</a:t>
            </a:r>
            <a:endParaRPr b="1" i="0" sz="4000" u="none" cap="none" strike="noStrike">
              <a:solidFill>
                <a:srgbClr val="562A8B"/>
              </a:solidFill>
              <a:latin typeface="Garamond"/>
              <a:ea typeface="Garamond"/>
              <a:cs typeface="Garamond"/>
              <a:sym typeface="Garamond"/>
            </a:endParaRPr>
          </a:p>
        </p:txBody>
      </p:sp>
      <p:grpSp>
        <p:nvGrpSpPr>
          <p:cNvPr id="729" name="Google Shape;729;p56"/>
          <p:cNvGrpSpPr/>
          <p:nvPr/>
        </p:nvGrpSpPr>
        <p:grpSpPr>
          <a:xfrm>
            <a:off x="957263" y="2560638"/>
            <a:ext cx="4108450" cy="2135187"/>
            <a:chOff x="381000" y="1752600"/>
            <a:chExt cx="8511664" cy="4424545"/>
          </a:xfrm>
        </p:grpSpPr>
        <p:sp>
          <p:nvSpPr>
            <p:cNvPr id="730" name="Google Shape;730;p56"/>
            <p:cNvSpPr/>
            <p:nvPr/>
          </p:nvSpPr>
          <p:spPr>
            <a:xfrm>
              <a:off x="2971801" y="5257799"/>
              <a:ext cx="3407691" cy="91934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Implement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Carry out the intervention</a:t>
              </a:r>
              <a:endParaRPr b="1" sz="600">
                <a:solidFill>
                  <a:schemeClr val="dk1"/>
                </a:solidFill>
                <a:latin typeface="Arial Black"/>
                <a:ea typeface="Arial Black"/>
                <a:cs typeface="Arial Black"/>
                <a:sym typeface="Arial Black"/>
              </a:endParaRPr>
            </a:p>
          </p:txBody>
        </p:sp>
        <p:sp>
          <p:nvSpPr>
            <p:cNvPr id="731" name="Google Shape;731;p56"/>
            <p:cNvSpPr/>
            <p:nvPr/>
          </p:nvSpPr>
          <p:spPr>
            <a:xfrm>
              <a:off x="642938" y="3462338"/>
              <a:ext cx="2238580" cy="85557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Evaluate</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Assessment)</a:t>
              </a:r>
              <a:endParaRPr/>
            </a:p>
          </p:txBody>
        </p:sp>
        <p:sp>
          <p:nvSpPr>
            <p:cNvPr id="732" name="Google Shape;732;p56"/>
            <p:cNvSpPr/>
            <p:nvPr/>
          </p:nvSpPr>
          <p:spPr>
            <a:xfrm>
              <a:off x="381000" y="4343401"/>
              <a:ext cx="2557428"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Did our plan work?</a:t>
              </a:r>
              <a:endParaRPr/>
            </a:p>
          </p:txBody>
        </p:sp>
        <p:grpSp>
          <p:nvGrpSpPr>
            <p:cNvPr id="733" name="Google Shape;733;p56"/>
            <p:cNvGrpSpPr/>
            <p:nvPr/>
          </p:nvGrpSpPr>
          <p:grpSpPr>
            <a:xfrm>
              <a:off x="3200401" y="2895600"/>
              <a:ext cx="2770189" cy="2592388"/>
              <a:chOff x="1912" y="1780"/>
              <a:chExt cx="1745" cy="1633"/>
            </a:xfrm>
          </p:grpSpPr>
          <p:sp>
            <p:nvSpPr>
              <p:cNvPr descr="50%" id="734" name="Google Shape;734;p56"/>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35" name="Google Shape;735;p56"/>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36" name="Google Shape;736;p56"/>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37" name="Google Shape;737;p56"/>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738" name="Google Shape;738;p56"/>
            <p:cNvSpPr/>
            <p:nvPr/>
          </p:nvSpPr>
          <p:spPr>
            <a:xfrm>
              <a:off x="2733674" y="1752600"/>
              <a:ext cx="4576803" cy="75992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100">
                  <a:solidFill>
                    <a:schemeClr val="dk1"/>
                  </a:solidFill>
                  <a:latin typeface="Quattrocento"/>
                  <a:ea typeface="Quattrocento"/>
                  <a:cs typeface="Quattrocento"/>
                  <a:sym typeface="Quattrocento"/>
                </a:rPr>
                <a:t>•</a:t>
              </a:r>
              <a:r>
                <a:rPr b="1" lang="en-US" sz="1000">
                  <a:solidFill>
                    <a:schemeClr val="dk1"/>
                  </a:solidFill>
                  <a:latin typeface="Quattrocento"/>
                  <a:ea typeface="Quattrocento"/>
                  <a:cs typeface="Quattrocento"/>
                  <a:sym typeface="Quattrocento"/>
                </a:rPr>
                <a:t>  </a:t>
              </a:r>
              <a:r>
                <a:rPr b="1" lang="en-US" sz="10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(Screening and Diagnostic Assessments)</a:t>
              </a:r>
              <a:endParaRPr/>
            </a:p>
          </p:txBody>
        </p:sp>
        <p:sp>
          <p:nvSpPr>
            <p:cNvPr id="739" name="Google Shape;739;p56"/>
            <p:cNvSpPr/>
            <p:nvPr/>
          </p:nvSpPr>
          <p:spPr>
            <a:xfrm>
              <a:off x="1905001" y="2455863"/>
              <a:ext cx="5670354"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is the problem and why is it happening?</a:t>
              </a:r>
              <a:endParaRPr/>
            </a:p>
          </p:txBody>
        </p:sp>
        <p:sp>
          <p:nvSpPr>
            <p:cNvPr id="740" name="Google Shape;740;p56"/>
            <p:cNvSpPr/>
            <p:nvPr/>
          </p:nvSpPr>
          <p:spPr>
            <a:xfrm>
              <a:off x="5697538" y="3276600"/>
              <a:ext cx="3195126"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Develop a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(Goal Setting and Planning)</a:t>
              </a:r>
              <a:endParaRPr/>
            </a:p>
          </p:txBody>
        </p:sp>
        <p:sp>
          <p:nvSpPr>
            <p:cNvPr id="741" name="Google Shape;741;p56"/>
            <p:cNvSpPr/>
            <p:nvPr/>
          </p:nvSpPr>
          <p:spPr>
            <a:xfrm>
              <a:off x="6305551" y="4102100"/>
              <a:ext cx="2000250"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are we going to do</a:t>
              </a:r>
              <a:r>
                <a:rPr lang="en-US" sz="800">
                  <a:solidFill>
                    <a:schemeClr val="dk1"/>
                  </a:solidFill>
                  <a:latin typeface="Quattrocento"/>
                  <a:ea typeface="Quattrocento"/>
                  <a:cs typeface="Quattrocento"/>
                  <a:sym typeface="Quattrocento"/>
                </a:rPr>
                <a:t>?</a:t>
              </a:r>
              <a:endParaRPr/>
            </a:p>
          </p:txBody>
        </p:sp>
      </p:grpSp>
      <p:grpSp>
        <p:nvGrpSpPr>
          <p:cNvPr id="742" name="Google Shape;742;p56"/>
          <p:cNvGrpSpPr/>
          <p:nvPr/>
        </p:nvGrpSpPr>
        <p:grpSpPr>
          <a:xfrm>
            <a:off x="906463" y="1643063"/>
            <a:ext cx="2592387" cy="1660524"/>
            <a:chOff x="905933" y="1642533"/>
            <a:chExt cx="2592627" cy="1660260"/>
          </a:xfrm>
        </p:grpSpPr>
        <p:sp>
          <p:nvSpPr>
            <p:cNvPr id="743" name="Google Shape;743;p56"/>
            <p:cNvSpPr txBox="1"/>
            <p:nvPr/>
          </p:nvSpPr>
          <p:spPr>
            <a:xfrm>
              <a:off x="905933" y="1642533"/>
              <a:ext cx="259262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When This Looks Good</a:t>
              </a:r>
              <a:endParaRPr/>
            </a:p>
          </p:txBody>
        </p:sp>
        <p:cxnSp>
          <p:nvCxnSpPr>
            <p:cNvPr id="744" name="Google Shape;744;p56"/>
            <p:cNvCxnSpPr/>
            <p:nvPr/>
          </p:nvCxnSpPr>
          <p:spPr>
            <a:xfrm rot="5400000">
              <a:off x="783047" y="2679799"/>
              <a:ext cx="1244402" cy="1587"/>
            </a:xfrm>
            <a:prstGeom prst="straightConnector1">
              <a:avLst/>
            </a:prstGeom>
            <a:noFill/>
            <a:ln cap="flat" cmpd="sng" w="76200">
              <a:solidFill>
                <a:schemeClr val="accent1"/>
              </a:solidFill>
              <a:prstDash val="solid"/>
              <a:round/>
              <a:headEnd len="sm" w="sm" type="none"/>
              <a:tailEnd len="med" w="med" type="stealth"/>
            </a:ln>
          </p:spPr>
        </p:cxnSp>
      </p:grpSp>
      <p:grpSp>
        <p:nvGrpSpPr>
          <p:cNvPr id="745" name="Google Shape;745;p56"/>
          <p:cNvGrpSpPr/>
          <p:nvPr/>
        </p:nvGrpSpPr>
        <p:grpSpPr>
          <a:xfrm>
            <a:off x="1743344" y="1740438"/>
            <a:ext cx="7087919" cy="3785113"/>
            <a:chOff x="1743564" y="1740490"/>
            <a:chExt cx="7087360" cy="3784421"/>
          </a:xfrm>
        </p:grpSpPr>
        <p:sp>
          <p:nvSpPr>
            <p:cNvPr id="746" name="Google Shape;746;p56"/>
            <p:cNvSpPr txBox="1"/>
            <p:nvPr/>
          </p:nvSpPr>
          <p:spPr>
            <a:xfrm>
              <a:off x="5630333" y="3877733"/>
              <a:ext cx="320059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can safely assume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something good is happening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here</a:t>
              </a:r>
              <a:endParaRPr/>
            </a:p>
          </p:txBody>
        </p:sp>
        <p:grpSp>
          <p:nvGrpSpPr>
            <p:cNvPr id="747" name="Google Shape;747;p56"/>
            <p:cNvGrpSpPr/>
            <p:nvPr/>
          </p:nvGrpSpPr>
          <p:grpSpPr>
            <a:xfrm>
              <a:off x="1743564" y="1740490"/>
              <a:ext cx="5020598" cy="3784421"/>
              <a:chOff x="1743564" y="1740490"/>
              <a:chExt cx="5020598" cy="3784421"/>
            </a:xfrm>
          </p:grpSpPr>
          <p:sp>
            <p:nvSpPr>
              <p:cNvPr id="748" name="Google Shape;748;p56"/>
              <p:cNvSpPr/>
              <p:nvPr/>
            </p:nvSpPr>
            <p:spPr>
              <a:xfrm rot="2032752">
                <a:off x="2336973" y="2189133"/>
                <a:ext cx="2489004" cy="2887134"/>
              </a:xfrm>
              <a:prstGeom prst="ellipse">
                <a:avLst/>
              </a:prstGeom>
              <a:no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49" name="Google Shape;749;p56"/>
              <p:cNvCxnSpPr/>
              <p:nvPr/>
            </p:nvCxnSpPr>
            <p:spPr>
              <a:xfrm rot="10800000">
                <a:off x="4884710" y="3082732"/>
                <a:ext cx="1879452" cy="726942"/>
              </a:xfrm>
              <a:prstGeom prst="straightConnector1">
                <a:avLst/>
              </a:prstGeom>
              <a:noFill/>
              <a:ln cap="flat" cmpd="sng" w="76200">
                <a:solidFill>
                  <a:schemeClr val="accent1"/>
                </a:solidFill>
                <a:prstDash val="solid"/>
                <a:round/>
                <a:headEnd len="sm" w="sm" type="none"/>
                <a:tailEnd len="med" w="med" type="stealth"/>
              </a:ln>
            </p:spPr>
          </p:cxnSp>
        </p:grpSp>
      </p:grpSp>
      <p:sp>
        <p:nvSpPr>
          <p:cNvPr id="750" name="Google Shape;750;p56"/>
          <p:cNvSpPr txBox="1"/>
          <p:nvPr/>
        </p:nvSpPr>
        <p:spPr>
          <a:xfrm>
            <a:off x="550863" y="2836863"/>
            <a:ext cx="7269162" cy="1446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800">
                <a:solidFill>
                  <a:schemeClr val="dk1"/>
                </a:solidFill>
                <a:latin typeface="Arial"/>
                <a:ea typeface="Arial"/>
                <a:cs typeface="Arial"/>
                <a:sym typeface="Arial"/>
              </a:rPr>
              <a:t>HOWEVER!!!!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57"/>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Tx Integrity Checks  For Supplemental Services</a:t>
            </a:r>
            <a:endParaRPr/>
          </a:p>
        </p:txBody>
      </p:sp>
      <p:sp>
        <p:nvSpPr>
          <p:cNvPr id="760" name="Google Shape;760;p57"/>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pic>
        <p:nvPicPr>
          <p:cNvPr id="761" name="Google Shape;761;p57"/>
          <p:cNvPicPr preferRelativeResize="0"/>
          <p:nvPr/>
        </p:nvPicPr>
        <p:blipFill rotWithShape="1">
          <a:blip r:embed="rId3">
            <a:alphaModFix/>
          </a:blip>
          <a:srcRect b="0" l="0" r="0" t="0"/>
          <a:stretch/>
        </p:blipFill>
        <p:spPr>
          <a:xfrm>
            <a:off x="330200" y="1447800"/>
            <a:ext cx="3048000" cy="4033838"/>
          </a:xfrm>
          <a:prstGeom prst="rect">
            <a:avLst/>
          </a:prstGeom>
          <a:noFill/>
          <a:ln>
            <a:noFill/>
          </a:ln>
        </p:spPr>
      </p:pic>
      <p:pic>
        <p:nvPicPr>
          <p:cNvPr id="762" name="Google Shape;762;p57"/>
          <p:cNvPicPr preferRelativeResize="0"/>
          <p:nvPr/>
        </p:nvPicPr>
        <p:blipFill rotWithShape="1">
          <a:blip r:embed="rId4">
            <a:alphaModFix/>
          </a:blip>
          <a:srcRect b="0" l="0" r="0" t="0"/>
          <a:stretch/>
        </p:blipFill>
        <p:spPr>
          <a:xfrm>
            <a:off x="4362450" y="2019300"/>
            <a:ext cx="2749550" cy="3332163"/>
          </a:xfrm>
          <a:prstGeom prst="rect">
            <a:avLst/>
          </a:prstGeom>
          <a:noFill/>
          <a:ln>
            <a:noFill/>
          </a:ln>
        </p:spPr>
      </p:pic>
      <p:sp>
        <p:nvSpPr>
          <p:cNvPr id="763" name="Google Shape;763;p57"/>
          <p:cNvSpPr txBox="1"/>
          <p:nvPr/>
        </p:nvSpPr>
        <p:spPr>
          <a:xfrm>
            <a:off x="2901950" y="1049338"/>
            <a:ext cx="2565400" cy="5222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(Tier 2 Fidelity)</a:t>
            </a:r>
            <a:endParaRPr/>
          </a:p>
        </p:txBody>
      </p:sp>
      <p:sp>
        <p:nvSpPr>
          <p:cNvPr id="764" name="Google Shape;764;p57"/>
          <p:cNvSpPr/>
          <p:nvPr/>
        </p:nvSpPr>
        <p:spPr>
          <a:xfrm>
            <a:off x="469900" y="5589588"/>
            <a:ext cx="4572000" cy="923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All Available at:  http://www.aea11.k12.ia.us:16080/idm/checkists.html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8"/>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Next Work With “Some”</a:t>
            </a:r>
            <a:endParaRPr b="1" i="0" sz="4000" u="none" cap="none" strike="noStrike">
              <a:solidFill>
                <a:srgbClr val="562A8B"/>
              </a:solidFill>
              <a:latin typeface="Garamond"/>
              <a:ea typeface="Garamond"/>
              <a:cs typeface="Garamond"/>
              <a:sym typeface="Garamond"/>
            </a:endParaRPr>
          </a:p>
        </p:txBody>
      </p:sp>
      <p:graphicFrame>
        <p:nvGraphicFramePr>
          <p:cNvPr id="770" name="Google Shape;770;p58"/>
          <p:cNvGraphicFramePr/>
          <p:nvPr/>
        </p:nvGraphicFramePr>
        <p:xfrm>
          <a:off x="457200" y="1981200"/>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90A6"/>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90A6"/>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&gt;=66% of supplemental students making acceptable progress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cxnSp>
        <p:nvCxnSpPr>
          <p:cNvPr id="771" name="Google Shape;771;p58"/>
          <p:cNvCxnSpPr/>
          <p:nvPr/>
        </p:nvCxnSpPr>
        <p:spPr>
          <a:xfrm rot="-5400000">
            <a:off x="5018088" y="3275013"/>
            <a:ext cx="1803400" cy="0"/>
          </a:xfrm>
          <a:prstGeom prst="straightConnector1">
            <a:avLst/>
          </a:prstGeom>
          <a:noFill/>
          <a:ln cap="flat" cmpd="sng" w="76200">
            <a:solidFill>
              <a:srgbClr val="FF0000"/>
            </a:solidFill>
            <a:prstDash val="solid"/>
            <a:round/>
            <a:headEnd len="sm" w="sm" type="none"/>
            <a:tailEnd len="med" w="med" type="stealth"/>
          </a:ln>
        </p:spPr>
      </p:cxnSp>
      <p:sp>
        <p:nvSpPr>
          <p:cNvPr id="772" name="Google Shape;772;p58"/>
          <p:cNvSpPr txBox="1"/>
          <p:nvPr/>
        </p:nvSpPr>
        <p:spPr>
          <a:xfrm rot="5400000">
            <a:off x="5865019" y="3247232"/>
            <a:ext cx="479425" cy="369887"/>
          </a:xfrm>
          <a:prstGeom prst="rect">
            <a:avLst/>
          </a:prstGeom>
          <a:noFill/>
          <a:ln cap="flat" cmpd="sng" w="9525">
            <a:solidFill>
              <a:srgbClr val="F0577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No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9"/>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Working With “Some”</a:t>
            </a:r>
            <a:endParaRPr b="1" i="0" sz="4000" u="none" cap="none" strike="noStrike">
              <a:solidFill>
                <a:srgbClr val="562A8B"/>
              </a:solidFill>
              <a:latin typeface="Garamond"/>
              <a:ea typeface="Garamond"/>
              <a:cs typeface="Garamond"/>
              <a:sym typeface="Garamond"/>
            </a:endParaRPr>
          </a:p>
        </p:txBody>
      </p:sp>
      <p:grpSp>
        <p:nvGrpSpPr>
          <p:cNvPr id="778" name="Google Shape;778;p59"/>
          <p:cNvGrpSpPr/>
          <p:nvPr/>
        </p:nvGrpSpPr>
        <p:grpSpPr>
          <a:xfrm>
            <a:off x="957263" y="2560638"/>
            <a:ext cx="4108450" cy="2135187"/>
            <a:chOff x="381000" y="1752600"/>
            <a:chExt cx="8511664" cy="4424545"/>
          </a:xfrm>
        </p:grpSpPr>
        <p:sp>
          <p:nvSpPr>
            <p:cNvPr id="779" name="Google Shape;779;p59"/>
            <p:cNvSpPr/>
            <p:nvPr/>
          </p:nvSpPr>
          <p:spPr>
            <a:xfrm>
              <a:off x="2971801" y="5257799"/>
              <a:ext cx="3407691" cy="919346"/>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Implement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       (Treatment Integrity) </a:t>
              </a:r>
              <a:endParaRPr/>
            </a:p>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Carry out the intervention</a:t>
              </a:r>
              <a:endParaRPr b="1" sz="600">
                <a:solidFill>
                  <a:schemeClr val="dk1"/>
                </a:solidFill>
                <a:latin typeface="Arial Black"/>
                <a:ea typeface="Arial Black"/>
                <a:cs typeface="Arial Black"/>
                <a:sym typeface="Arial Black"/>
              </a:endParaRPr>
            </a:p>
          </p:txBody>
        </p:sp>
        <p:sp>
          <p:nvSpPr>
            <p:cNvPr id="780" name="Google Shape;780;p59"/>
            <p:cNvSpPr/>
            <p:nvPr/>
          </p:nvSpPr>
          <p:spPr>
            <a:xfrm>
              <a:off x="642938" y="3462338"/>
              <a:ext cx="2238580" cy="85557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Evaluate</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(Progress Monitoring </a:t>
              </a:r>
              <a:endParaRPr/>
            </a:p>
            <a:p>
              <a:pPr indent="0" lvl="0" marL="0" marR="0" rtl="0" algn="l">
                <a:spcBef>
                  <a:spcPts val="0"/>
                </a:spcBef>
                <a:spcAft>
                  <a:spcPts val="0"/>
                </a:spcAft>
                <a:buNone/>
              </a:pPr>
              <a:r>
                <a:rPr b="1" lang="en-US" sz="600">
                  <a:solidFill>
                    <a:schemeClr val="dk1"/>
                  </a:solidFill>
                  <a:latin typeface="Arial Black"/>
                  <a:ea typeface="Arial Black"/>
                  <a:cs typeface="Arial Black"/>
                  <a:sym typeface="Arial Black"/>
                </a:rPr>
                <a:t>Assessment)</a:t>
              </a:r>
              <a:endParaRPr/>
            </a:p>
          </p:txBody>
        </p:sp>
        <p:sp>
          <p:nvSpPr>
            <p:cNvPr id="781" name="Google Shape;781;p59"/>
            <p:cNvSpPr/>
            <p:nvPr/>
          </p:nvSpPr>
          <p:spPr>
            <a:xfrm>
              <a:off x="381000" y="4343401"/>
              <a:ext cx="2557428"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Did our plan work?</a:t>
              </a:r>
              <a:endParaRPr/>
            </a:p>
          </p:txBody>
        </p:sp>
        <p:grpSp>
          <p:nvGrpSpPr>
            <p:cNvPr id="782" name="Google Shape;782;p59"/>
            <p:cNvGrpSpPr/>
            <p:nvPr/>
          </p:nvGrpSpPr>
          <p:grpSpPr>
            <a:xfrm>
              <a:off x="3200401" y="2895600"/>
              <a:ext cx="2770189" cy="2592388"/>
              <a:chOff x="1912" y="1780"/>
              <a:chExt cx="1745" cy="1633"/>
            </a:xfrm>
          </p:grpSpPr>
          <p:sp>
            <p:nvSpPr>
              <p:cNvPr descr="50%" id="783" name="Google Shape;783;p59"/>
              <p:cNvSpPr/>
              <p:nvPr/>
            </p:nvSpPr>
            <p:spPr>
              <a:xfrm>
                <a:off x="1912" y="2436"/>
                <a:ext cx="673" cy="913"/>
              </a:xfrm>
              <a:custGeom>
                <a:rect b="b" l="l" r="r" t="t"/>
                <a:pathLst>
                  <a:path extrusionOk="0" h="120000" w="120000">
                    <a:moveTo>
                      <a:pt x="107161" y="119868"/>
                    </a:moveTo>
                    <a:lnTo>
                      <a:pt x="110014" y="119868"/>
                    </a:lnTo>
                    <a:lnTo>
                      <a:pt x="119821" y="103176"/>
                    </a:lnTo>
                    <a:lnTo>
                      <a:pt x="116968" y="103176"/>
                    </a:lnTo>
                    <a:lnTo>
                      <a:pt x="114115" y="102124"/>
                    </a:lnTo>
                    <a:lnTo>
                      <a:pt x="111441" y="101073"/>
                    </a:lnTo>
                    <a:lnTo>
                      <a:pt x="110014" y="101073"/>
                    </a:lnTo>
                    <a:lnTo>
                      <a:pt x="107161" y="101073"/>
                    </a:lnTo>
                    <a:lnTo>
                      <a:pt x="107161" y="100021"/>
                    </a:lnTo>
                    <a:lnTo>
                      <a:pt x="102882" y="98970"/>
                    </a:lnTo>
                    <a:lnTo>
                      <a:pt x="101456" y="98970"/>
                    </a:lnTo>
                    <a:lnTo>
                      <a:pt x="98603" y="98970"/>
                    </a:lnTo>
                    <a:lnTo>
                      <a:pt x="97355" y="97918"/>
                    </a:lnTo>
                    <a:lnTo>
                      <a:pt x="95928" y="96998"/>
                    </a:lnTo>
                    <a:lnTo>
                      <a:pt x="94502" y="94895"/>
                    </a:lnTo>
                    <a:lnTo>
                      <a:pt x="90222" y="94895"/>
                    </a:lnTo>
                    <a:lnTo>
                      <a:pt x="88796" y="93844"/>
                    </a:lnTo>
                    <a:lnTo>
                      <a:pt x="88796" y="92792"/>
                    </a:lnTo>
                    <a:lnTo>
                      <a:pt x="85943" y="91741"/>
                    </a:lnTo>
                    <a:lnTo>
                      <a:pt x="84517" y="91741"/>
                    </a:lnTo>
                    <a:lnTo>
                      <a:pt x="83090" y="90690"/>
                    </a:lnTo>
                    <a:lnTo>
                      <a:pt x="81842" y="89638"/>
                    </a:lnTo>
                    <a:lnTo>
                      <a:pt x="78989" y="89638"/>
                    </a:lnTo>
                    <a:lnTo>
                      <a:pt x="77563" y="88587"/>
                    </a:lnTo>
                    <a:lnTo>
                      <a:pt x="76136" y="87535"/>
                    </a:lnTo>
                    <a:lnTo>
                      <a:pt x="74710" y="86484"/>
                    </a:lnTo>
                    <a:lnTo>
                      <a:pt x="71857" y="84381"/>
                    </a:lnTo>
                    <a:lnTo>
                      <a:pt x="70430" y="84381"/>
                    </a:lnTo>
                    <a:lnTo>
                      <a:pt x="67578" y="81358"/>
                    </a:lnTo>
                    <a:lnTo>
                      <a:pt x="64903" y="80306"/>
                    </a:lnTo>
                    <a:lnTo>
                      <a:pt x="63476" y="78203"/>
                    </a:lnTo>
                    <a:lnTo>
                      <a:pt x="62050" y="77152"/>
                    </a:lnTo>
                    <a:lnTo>
                      <a:pt x="59197" y="75049"/>
                    </a:lnTo>
                    <a:lnTo>
                      <a:pt x="56344" y="73997"/>
                    </a:lnTo>
                    <a:lnTo>
                      <a:pt x="54918" y="70843"/>
                    </a:lnTo>
                    <a:lnTo>
                      <a:pt x="53491" y="68740"/>
                    </a:lnTo>
                    <a:lnTo>
                      <a:pt x="50817" y="67688"/>
                    </a:lnTo>
                    <a:lnTo>
                      <a:pt x="50817" y="65717"/>
                    </a:lnTo>
                    <a:lnTo>
                      <a:pt x="47964" y="62562"/>
                    </a:lnTo>
                    <a:lnTo>
                      <a:pt x="45111" y="61511"/>
                    </a:lnTo>
                    <a:lnTo>
                      <a:pt x="45111" y="58357"/>
                    </a:lnTo>
                    <a:lnTo>
                      <a:pt x="43684" y="56254"/>
                    </a:lnTo>
                    <a:lnTo>
                      <a:pt x="42258" y="55202"/>
                    </a:lnTo>
                    <a:lnTo>
                      <a:pt x="40832" y="53099"/>
                    </a:lnTo>
                    <a:lnTo>
                      <a:pt x="40832" y="51128"/>
                    </a:lnTo>
                    <a:lnTo>
                      <a:pt x="39405" y="49025"/>
                    </a:lnTo>
                    <a:lnTo>
                      <a:pt x="37979" y="45870"/>
                    </a:lnTo>
                    <a:lnTo>
                      <a:pt x="37979" y="44819"/>
                    </a:lnTo>
                    <a:lnTo>
                      <a:pt x="36731" y="41664"/>
                    </a:lnTo>
                    <a:lnTo>
                      <a:pt x="36731" y="39561"/>
                    </a:lnTo>
                    <a:lnTo>
                      <a:pt x="33878" y="37458"/>
                    </a:lnTo>
                    <a:lnTo>
                      <a:pt x="32451" y="34435"/>
                    </a:lnTo>
                    <a:lnTo>
                      <a:pt x="32451" y="32332"/>
                    </a:lnTo>
                    <a:lnTo>
                      <a:pt x="32451" y="30230"/>
                    </a:lnTo>
                    <a:lnTo>
                      <a:pt x="32451" y="28127"/>
                    </a:lnTo>
                    <a:lnTo>
                      <a:pt x="32451" y="24972"/>
                    </a:lnTo>
                    <a:lnTo>
                      <a:pt x="32451" y="22869"/>
                    </a:lnTo>
                    <a:lnTo>
                      <a:pt x="32451" y="19846"/>
                    </a:lnTo>
                    <a:lnTo>
                      <a:pt x="40832" y="19846"/>
                    </a:lnTo>
                    <a:lnTo>
                      <a:pt x="21218" y="0"/>
                    </a:lnTo>
                    <a:lnTo>
                      <a:pt x="0" y="19846"/>
                    </a:lnTo>
                    <a:lnTo>
                      <a:pt x="8380" y="19846"/>
                    </a:lnTo>
                    <a:lnTo>
                      <a:pt x="8380" y="22869"/>
                    </a:lnTo>
                    <a:lnTo>
                      <a:pt x="8380" y="26024"/>
                    </a:lnTo>
                    <a:lnTo>
                      <a:pt x="8380" y="29178"/>
                    </a:lnTo>
                    <a:lnTo>
                      <a:pt x="8380" y="31281"/>
                    </a:lnTo>
                    <a:lnTo>
                      <a:pt x="9806" y="33384"/>
                    </a:lnTo>
                    <a:lnTo>
                      <a:pt x="9806" y="35487"/>
                    </a:lnTo>
                    <a:lnTo>
                      <a:pt x="11233" y="38510"/>
                    </a:lnTo>
                    <a:lnTo>
                      <a:pt x="11233" y="41664"/>
                    </a:lnTo>
                    <a:lnTo>
                      <a:pt x="11233" y="42716"/>
                    </a:lnTo>
                    <a:lnTo>
                      <a:pt x="11233" y="44819"/>
                    </a:lnTo>
                    <a:lnTo>
                      <a:pt x="14086" y="49025"/>
                    </a:lnTo>
                    <a:lnTo>
                      <a:pt x="15512" y="51128"/>
                    </a:lnTo>
                    <a:lnTo>
                      <a:pt x="15512" y="53099"/>
                    </a:lnTo>
                    <a:lnTo>
                      <a:pt x="16939" y="55202"/>
                    </a:lnTo>
                    <a:lnTo>
                      <a:pt x="18365" y="57305"/>
                    </a:lnTo>
                    <a:lnTo>
                      <a:pt x="19791" y="60460"/>
                    </a:lnTo>
                    <a:lnTo>
                      <a:pt x="19791" y="62562"/>
                    </a:lnTo>
                    <a:lnTo>
                      <a:pt x="21218" y="64665"/>
                    </a:lnTo>
                    <a:lnTo>
                      <a:pt x="25319" y="66768"/>
                    </a:lnTo>
                    <a:lnTo>
                      <a:pt x="25319" y="68740"/>
                    </a:lnTo>
                    <a:lnTo>
                      <a:pt x="26745" y="70843"/>
                    </a:lnTo>
                    <a:lnTo>
                      <a:pt x="28172" y="73997"/>
                    </a:lnTo>
                    <a:lnTo>
                      <a:pt x="29598" y="75049"/>
                    </a:lnTo>
                    <a:lnTo>
                      <a:pt x="32451" y="77152"/>
                    </a:lnTo>
                    <a:lnTo>
                      <a:pt x="32451" y="79255"/>
                    </a:lnTo>
                    <a:lnTo>
                      <a:pt x="36731" y="81358"/>
                    </a:lnTo>
                    <a:lnTo>
                      <a:pt x="37979" y="84381"/>
                    </a:lnTo>
                    <a:lnTo>
                      <a:pt x="39405" y="85432"/>
                    </a:lnTo>
                    <a:lnTo>
                      <a:pt x="40832" y="86484"/>
                    </a:lnTo>
                    <a:lnTo>
                      <a:pt x="43684" y="89638"/>
                    </a:lnTo>
                    <a:lnTo>
                      <a:pt x="45111" y="90690"/>
                    </a:lnTo>
                    <a:lnTo>
                      <a:pt x="47964" y="91741"/>
                    </a:lnTo>
                    <a:lnTo>
                      <a:pt x="50817" y="93844"/>
                    </a:lnTo>
                    <a:lnTo>
                      <a:pt x="53491" y="94895"/>
                    </a:lnTo>
                    <a:lnTo>
                      <a:pt x="54918" y="96998"/>
                    </a:lnTo>
                    <a:lnTo>
                      <a:pt x="59197" y="98970"/>
                    </a:lnTo>
                    <a:lnTo>
                      <a:pt x="60624" y="100021"/>
                    </a:lnTo>
                    <a:lnTo>
                      <a:pt x="63476" y="101073"/>
                    </a:lnTo>
                    <a:lnTo>
                      <a:pt x="64903" y="103176"/>
                    </a:lnTo>
                    <a:lnTo>
                      <a:pt x="67578" y="104227"/>
                    </a:lnTo>
                    <a:lnTo>
                      <a:pt x="71857" y="105279"/>
                    </a:lnTo>
                    <a:lnTo>
                      <a:pt x="73283" y="106330"/>
                    </a:lnTo>
                    <a:lnTo>
                      <a:pt x="76136" y="108433"/>
                    </a:lnTo>
                    <a:lnTo>
                      <a:pt x="76136" y="109485"/>
                    </a:lnTo>
                    <a:lnTo>
                      <a:pt x="78989" y="110536"/>
                    </a:lnTo>
                    <a:lnTo>
                      <a:pt x="81842" y="110536"/>
                    </a:lnTo>
                    <a:lnTo>
                      <a:pt x="83090" y="111588"/>
                    </a:lnTo>
                    <a:lnTo>
                      <a:pt x="84517" y="111588"/>
                    </a:lnTo>
                    <a:lnTo>
                      <a:pt x="85943" y="112508"/>
                    </a:lnTo>
                    <a:lnTo>
                      <a:pt x="87369" y="113559"/>
                    </a:lnTo>
                    <a:lnTo>
                      <a:pt x="88796" y="113559"/>
                    </a:lnTo>
                    <a:lnTo>
                      <a:pt x="90222" y="113559"/>
                    </a:lnTo>
                    <a:lnTo>
                      <a:pt x="93075" y="114611"/>
                    </a:lnTo>
                    <a:lnTo>
                      <a:pt x="94502" y="114611"/>
                    </a:lnTo>
                    <a:lnTo>
                      <a:pt x="97355" y="115662"/>
                    </a:lnTo>
                    <a:lnTo>
                      <a:pt x="98603" y="115662"/>
                    </a:lnTo>
                    <a:lnTo>
                      <a:pt x="101456" y="116714"/>
                    </a:lnTo>
                    <a:lnTo>
                      <a:pt x="101456" y="117765"/>
                    </a:lnTo>
                    <a:lnTo>
                      <a:pt x="105735" y="117765"/>
                    </a:lnTo>
                    <a:lnTo>
                      <a:pt x="107161" y="117765"/>
                    </a:lnTo>
                    <a:lnTo>
                      <a:pt x="107161" y="119868"/>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84" name="Google Shape;784;p59"/>
              <p:cNvSpPr/>
              <p:nvPr/>
            </p:nvSpPr>
            <p:spPr>
              <a:xfrm>
                <a:off x="2992" y="1844"/>
                <a:ext cx="665" cy="897"/>
              </a:xfrm>
              <a:custGeom>
                <a:rect b="b" l="l" r="r" t="t"/>
                <a:pathLst>
                  <a:path extrusionOk="0" h="120000" w="120000">
                    <a:moveTo>
                      <a:pt x="11368" y="0"/>
                    </a:moveTo>
                    <a:lnTo>
                      <a:pt x="9924" y="0"/>
                    </a:lnTo>
                    <a:lnTo>
                      <a:pt x="0" y="16989"/>
                    </a:lnTo>
                    <a:lnTo>
                      <a:pt x="4330" y="16989"/>
                    </a:lnTo>
                    <a:lnTo>
                      <a:pt x="5774" y="16989"/>
                    </a:lnTo>
                    <a:lnTo>
                      <a:pt x="7218" y="18060"/>
                    </a:lnTo>
                    <a:lnTo>
                      <a:pt x="9924" y="19130"/>
                    </a:lnTo>
                    <a:lnTo>
                      <a:pt x="11368" y="19130"/>
                    </a:lnTo>
                    <a:lnTo>
                      <a:pt x="14255" y="20200"/>
                    </a:lnTo>
                    <a:lnTo>
                      <a:pt x="15699" y="20200"/>
                    </a:lnTo>
                    <a:lnTo>
                      <a:pt x="18586" y="21270"/>
                    </a:lnTo>
                    <a:lnTo>
                      <a:pt x="20030" y="22341"/>
                    </a:lnTo>
                    <a:lnTo>
                      <a:pt x="22736" y="22341"/>
                    </a:lnTo>
                    <a:lnTo>
                      <a:pt x="25624" y="22341"/>
                    </a:lnTo>
                    <a:lnTo>
                      <a:pt x="27067" y="25418"/>
                    </a:lnTo>
                    <a:lnTo>
                      <a:pt x="28511" y="26488"/>
                    </a:lnTo>
                    <a:lnTo>
                      <a:pt x="29954" y="26488"/>
                    </a:lnTo>
                    <a:lnTo>
                      <a:pt x="31398" y="26488"/>
                    </a:lnTo>
                    <a:lnTo>
                      <a:pt x="32842" y="27558"/>
                    </a:lnTo>
                    <a:lnTo>
                      <a:pt x="37172" y="28628"/>
                    </a:lnTo>
                    <a:lnTo>
                      <a:pt x="37172" y="29698"/>
                    </a:lnTo>
                    <a:lnTo>
                      <a:pt x="39879" y="30769"/>
                    </a:lnTo>
                    <a:lnTo>
                      <a:pt x="41323" y="31839"/>
                    </a:lnTo>
                    <a:lnTo>
                      <a:pt x="44210" y="32909"/>
                    </a:lnTo>
                    <a:lnTo>
                      <a:pt x="45654" y="33979"/>
                    </a:lnTo>
                    <a:lnTo>
                      <a:pt x="49984" y="35050"/>
                    </a:lnTo>
                    <a:lnTo>
                      <a:pt x="51428" y="38127"/>
                    </a:lnTo>
                    <a:lnTo>
                      <a:pt x="52691" y="39197"/>
                    </a:lnTo>
                    <a:lnTo>
                      <a:pt x="55578" y="40267"/>
                    </a:lnTo>
                    <a:lnTo>
                      <a:pt x="57022" y="42408"/>
                    </a:lnTo>
                    <a:lnTo>
                      <a:pt x="59909" y="43478"/>
                    </a:lnTo>
                    <a:lnTo>
                      <a:pt x="61353" y="44548"/>
                    </a:lnTo>
                    <a:lnTo>
                      <a:pt x="62796" y="46688"/>
                    </a:lnTo>
                    <a:lnTo>
                      <a:pt x="65684" y="49899"/>
                    </a:lnTo>
                    <a:lnTo>
                      <a:pt x="67127" y="50969"/>
                    </a:lnTo>
                    <a:lnTo>
                      <a:pt x="68390" y="54046"/>
                    </a:lnTo>
                    <a:lnTo>
                      <a:pt x="71278" y="55117"/>
                    </a:lnTo>
                    <a:lnTo>
                      <a:pt x="72721" y="57257"/>
                    </a:lnTo>
                    <a:lnTo>
                      <a:pt x="75609" y="59397"/>
                    </a:lnTo>
                    <a:lnTo>
                      <a:pt x="75609" y="62608"/>
                    </a:lnTo>
                    <a:lnTo>
                      <a:pt x="77052" y="63678"/>
                    </a:lnTo>
                    <a:lnTo>
                      <a:pt x="78496" y="65819"/>
                    </a:lnTo>
                    <a:lnTo>
                      <a:pt x="79939" y="67826"/>
                    </a:lnTo>
                    <a:lnTo>
                      <a:pt x="79939" y="69966"/>
                    </a:lnTo>
                    <a:lnTo>
                      <a:pt x="82646" y="71036"/>
                    </a:lnTo>
                    <a:lnTo>
                      <a:pt x="84090" y="75317"/>
                    </a:lnTo>
                    <a:lnTo>
                      <a:pt x="84090" y="76387"/>
                    </a:lnTo>
                    <a:lnTo>
                      <a:pt x="84090" y="78528"/>
                    </a:lnTo>
                    <a:lnTo>
                      <a:pt x="85533" y="80668"/>
                    </a:lnTo>
                    <a:lnTo>
                      <a:pt x="86977" y="83745"/>
                    </a:lnTo>
                    <a:lnTo>
                      <a:pt x="86977" y="86956"/>
                    </a:lnTo>
                    <a:lnTo>
                      <a:pt x="88421" y="89096"/>
                    </a:lnTo>
                    <a:lnTo>
                      <a:pt x="88421" y="91237"/>
                    </a:lnTo>
                    <a:lnTo>
                      <a:pt x="88421" y="93377"/>
                    </a:lnTo>
                    <a:lnTo>
                      <a:pt x="88421" y="95518"/>
                    </a:lnTo>
                    <a:lnTo>
                      <a:pt x="88421" y="99665"/>
                    </a:lnTo>
                    <a:lnTo>
                      <a:pt x="88421" y="101806"/>
                    </a:lnTo>
                    <a:lnTo>
                      <a:pt x="79939" y="101806"/>
                    </a:lnTo>
                    <a:lnTo>
                      <a:pt x="99789" y="119866"/>
                    </a:lnTo>
                    <a:lnTo>
                      <a:pt x="119819" y="101806"/>
                    </a:lnTo>
                    <a:lnTo>
                      <a:pt x="112601" y="101806"/>
                    </a:lnTo>
                    <a:lnTo>
                      <a:pt x="112601" y="98595"/>
                    </a:lnTo>
                    <a:lnTo>
                      <a:pt x="112601" y="95518"/>
                    </a:lnTo>
                    <a:lnTo>
                      <a:pt x="111338" y="92307"/>
                    </a:lnTo>
                    <a:lnTo>
                      <a:pt x="111338" y="90167"/>
                    </a:lnTo>
                    <a:lnTo>
                      <a:pt x="111338" y="86956"/>
                    </a:lnTo>
                    <a:lnTo>
                      <a:pt x="109894" y="83745"/>
                    </a:lnTo>
                    <a:lnTo>
                      <a:pt x="109894" y="81739"/>
                    </a:lnTo>
                    <a:lnTo>
                      <a:pt x="109894" y="80668"/>
                    </a:lnTo>
                    <a:lnTo>
                      <a:pt x="109894" y="77458"/>
                    </a:lnTo>
                    <a:lnTo>
                      <a:pt x="108451" y="75317"/>
                    </a:lnTo>
                    <a:lnTo>
                      <a:pt x="107007" y="72107"/>
                    </a:lnTo>
                    <a:lnTo>
                      <a:pt x="107007" y="69966"/>
                    </a:lnTo>
                    <a:lnTo>
                      <a:pt x="107007" y="67826"/>
                    </a:lnTo>
                    <a:lnTo>
                      <a:pt x="104120" y="65819"/>
                    </a:lnTo>
                    <a:lnTo>
                      <a:pt x="102676" y="62608"/>
                    </a:lnTo>
                    <a:lnTo>
                      <a:pt x="101233" y="59397"/>
                    </a:lnTo>
                    <a:lnTo>
                      <a:pt x="101233" y="58327"/>
                    </a:lnTo>
                    <a:lnTo>
                      <a:pt x="98345" y="56187"/>
                    </a:lnTo>
                    <a:lnTo>
                      <a:pt x="97082" y="54046"/>
                    </a:lnTo>
                    <a:lnTo>
                      <a:pt x="97082" y="52040"/>
                    </a:lnTo>
                    <a:lnTo>
                      <a:pt x="94195" y="49899"/>
                    </a:lnTo>
                    <a:lnTo>
                      <a:pt x="94195" y="46688"/>
                    </a:lnTo>
                    <a:lnTo>
                      <a:pt x="89864" y="44548"/>
                    </a:lnTo>
                    <a:lnTo>
                      <a:pt x="88421" y="43478"/>
                    </a:lnTo>
                    <a:lnTo>
                      <a:pt x="86977" y="41337"/>
                    </a:lnTo>
                    <a:lnTo>
                      <a:pt x="85533" y="39197"/>
                    </a:lnTo>
                    <a:lnTo>
                      <a:pt x="84090" y="36120"/>
                    </a:lnTo>
                    <a:lnTo>
                      <a:pt x="79939" y="35050"/>
                    </a:lnTo>
                    <a:lnTo>
                      <a:pt x="78496" y="32909"/>
                    </a:lnTo>
                    <a:lnTo>
                      <a:pt x="75609" y="31839"/>
                    </a:lnTo>
                    <a:lnTo>
                      <a:pt x="75609" y="29698"/>
                    </a:lnTo>
                    <a:lnTo>
                      <a:pt x="72721" y="28628"/>
                    </a:lnTo>
                    <a:lnTo>
                      <a:pt x="71278" y="26488"/>
                    </a:lnTo>
                    <a:lnTo>
                      <a:pt x="67127" y="25418"/>
                    </a:lnTo>
                    <a:lnTo>
                      <a:pt x="65684" y="22341"/>
                    </a:lnTo>
                    <a:lnTo>
                      <a:pt x="62796" y="21270"/>
                    </a:lnTo>
                    <a:lnTo>
                      <a:pt x="61353" y="20200"/>
                    </a:lnTo>
                    <a:lnTo>
                      <a:pt x="57022" y="19130"/>
                    </a:lnTo>
                    <a:lnTo>
                      <a:pt x="54135" y="16989"/>
                    </a:lnTo>
                    <a:lnTo>
                      <a:pt x="52691" y="15919"/>
                    </a:lnTo>
                    <a:lnTo>
                      <a:pt x="49984" y="14849"/>
                    </a:lnTo>
                    <a:lnTo>
                      <a:pt x="48541" y="13779"/>
                    </a:lnTo>
                    <a:lnTo>
                      <a:pt x="44210" y="11638"/>
                    </a:lnTo>
                    <a:lnTo>
                      <a:pt x="42766" y="10568"/>
                    </a:lnTo>
                    <a:lnTo>
                      <a:pt x="41323" y="10568"/>
                    </a:lnTo>
                    <a:lnTo>
                      <a:pt x="39879" y="9498"/>
                    </a:lnTo>
                    <a:lnTo>
                      <a:pt x="39879" y="8428"/>
                    </a:lnTo>
                    <a:lnTo>
                      <a:pt x="37172" y="8428"/>
                    </a:lnTo>
                    <a:lnTo>
                      <a:pt x="37172" y="7491"/>
                    </a:lnTo>
                    <a:lnTo>
                      <a:pt x="32842" y="7491"/>
                    </a:lnTo>
                    <a:lnTo>
                      <a:pt x="31398" y="7491"/>
                    </a:lnTo>
                    <a:lnTo>
                      <a:pt x="31398" y="6421"/>
                    </a:lnTo>
                    <a:lnTo>
                      <a:pt x="29954" y="5351"/>
                    </a:lnTo>
                    <a:lnTo>
                      <a:pt x="27067" y="5351"/>
                    </a:lnTo>
                    <a:lnTo>
                      <a:pt x="22736" y="4280"/>
                    </a:lnTo>
                    <a:lnTo>
                      <a:pt x="22736" y="3210"/>
                    </a:lnTo>
                    <a:lnTo>
                      <a:pt x="20030" y="3210"/>
                    </a:lnTo>
                    <a:lnTo>
                      <a:pt x="18586" y="2140"/>
                    </a:lnTo>
                    <a:lnTo>
                      <a:pt x="17142" y="2140"/>
                    </a:lnTo>
                    <a:lnTo>
                      <a:pt x="15699" y="2140"/>
                    </a:lnTo>
                    <a:lnTo>
                      <a:pt x="14255" y="2140"/>
                    </a:lnTo>
                    <a:lnTo>
                      <a:pt x="11368" y="0"/>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85" name="Google Shape;785;p59"/>
              <p:cNvSpPr/>
              <p:nvPr/>
            </p:nvSpPr>
            <p:spPr>
              <a:xfrm>
                <a:off x="2000" y="1780"/>
                <a:ext cx="945" cy="617"/>
              </a:xfrm>
              <a:custGeom>
                <a:rect b="b" l="l" r="r" t="t"/>
                <a:pathLst>
                  <a:path extrusionOk="0" h="120000" w="120000">
                    <a:moveTo>
                      <a:pt x="0" y="110664"/>
                    </a:moveTo>
                    <a:lnTo>
                      <a:pt x="16126" y="119805"/>
                    </a:lnTo>
                    <a:lnTo>
                      <a:pt x="18158" y="116693"/>
                    </a:lnTo>
                    <a:lnTo>
                      <a:pt x="18158" y="113581"/>
                    </a:lnTo>
                    <a:lnTo>
                      <a:pt x="19174" y="112220"/>
                    </a:lnTo>
                    <a:lnTo>
                      <a:pt x="19174" y="109108"/>
                    </a:lnTo>
                    <a:lnTo>
                      <a:pt x="20190" y="107552"/>
                    </a:lnTo>
                    <a:lnTo>
                      <a:pt x="21206" y="102884"/>
                    </a:lnTo>
                    <a:lnTo>
                      <a:pt x="22222" y="99773"/>
                    </a:lnTo>
                    <a:lnTo>
                      <a:pt x="23111" y="98217"/>
                    </a:lnTo>
                    <a:lnTo>
                      <a:pt x="24126" y="95299"/>
                    </a:lnTo>
                    <a:lnTo>
                      <a:pt x="26158" y="92188"/>
                    </a:lnTo>
                    <a:lnTo>
                      <a:pt x="27174" y="92188"/>
                    </a:lnTo>
                    <a:lnTo>
                      <a:pt x="28190" y="90632"/>
                    </a:lnTo>
                    <a:lnTo>
                      <a:pt x="28190" y="85964"/>
                    </a:lnTo>
                    <a:lnTo>
                      <a:pt x="29206" y="84408"/>
                    </a:lnTo>
                    <a:lnTo>
                      <a:pt x="30222" y="82852"/>
                    </a:lnTo>
                    <a:lnTo>
                      <a:pt x="30222" y="81491"/>
                    </a:lnTo>
                    <a:lnTo>
                      <a:pt x="31238" y="79935"/>
                    </a:lnTo>
                    <a:lnTo>
                      <a:pt x="32253" y="78379"/>
                    </a:lnTo>
                    <a:lnTo>
                      <a:pt x="34285" y="76823"/>
                    </a:lnTo>
                    <a:lnTo>
                      <a:pt x="35301" y="73711"/>
                    </a:lnTo>
                    <a:lnTo>
                      <a:pt x="37333" y="72155"/>
                    </a:lnTo>
                    <a:lnTo>
                      <a:pt x="38222" y="67487"/>
                    </a:lnTo>
                    <a:lnTo>
                      <a:pt x="39238" y="66126"/>
                    </a:lnTo>
                    <a:lnTo>
                      <a:pt x="42285" y="64570"/>
                    </a:lnTo>
                    <a:lnTo>
                      <a:pt x="43301" y="63014"/>
                    </a:lnTo>
                    <a:lnTo>
                      <a:pt x="45333" y="59902"/>
                    </a:lnTo>
                    <a:lnTo>
                      <a:pt x="46349" y="59902"/>
                    </a:lnTo>
                    <a:lnTo>
                      <a:pt x="48380" y="56790"/>
                    </a:lnTo>
                    <a:lnTo>
                      <a:pt x="51428" y="55235"/>
                    </a:lnTo>
                    <a:lnTo>
                      <a:pt x="52444" y="52317"/>
                    </a:lnTo>
                    <a:lnTo>
                      <a:pt x="55365" y="50761"/>
                    </a:lnTo>
                    <a:lnTo>
                      <a:pt x="56380" y="49205"/>
                    </a:lnTo>
                    <a:lnTo>
                      <a:pt x="59428" y="46094"/>
                    </a:lnTo>
                    <a:lnTo>
                      <a:pt x="61460" y="46094"/>
                    </a:lnTo>
                    <a:lnTo>
                      <a:pt x="63492" y="44538"/>
                    </a:lnTo>
                    <a:lnTo>
                      <a:pt x="64507" y="42982"/>
                    </a:lnTo>
                    <a:lnTo>
                      <a:pt x="67428" y="42982"/>
                    </a:lnTo>
                    <a:lnTo>
                      <a:pt x="69460" y="41426"/>
                    </a:lnTo>
                    <a:lnTo>
                      <a:pt x="71492" y="39870"/>
                    </a:lnTo>
                    <a:lnTo>
                      <a:pt x="73523" y="38314"/>
                    </a:lnTo>
                    <a:lnTo>
                      <a:pt x="76571" y="38314"/>
                    </a:lnTo>
                    <a:lnTo>
                      <a:pt x="78603" y="38314"/>
                    </a:lnTo>
                    <a:lnTo>
                      <a:pt x="80634" y="36952"/>
                    </a:lnTo>
                    <a:lnTo>
                      <a:pt x="83555" y="33841"/>
                    </a:lnTo>
                    <a:lnTo>
                      <a:pt x="85587" y="33841"/>
                    </a:lnTo>
                    <a:lnTo>
                      <a:pt x="88634" y="33841"/>
                    </a:lnTo>
                    <a:lnTo>
                      <a:pt x="89650" y="33841"/>
                    </a:lnTo>
                    <a:lnTo>
                      <a:pt x="92698" y="33841"/>
                    </a:lnTo>
                    <a:lnTo>
                      <a:pt x="95746" y="33841"/>
                    </a:lnTo>
                    <a:lnTo>
                      <a:pt x="97650" y="33841"/>
                    </a:lnTo>
                    <a:lnTo>
                      <a:pt x="101714" y="33841"/>
                    </a:lnTo>
                    <a:lnTo>
                      <a:pt x="101714" y="42982"/>
                    </a:lnTo>
                    <a:lnTo>
                      <a:pt x="119873" y="21588"/>
                    </a:lnTo>
                    <a:lnTo>
                      <a:pt x="101714" y="0"/>
                    </a:lnTo>
                    <a:lnTo>
                      <a:pt x="101714" y="7585"/>
                    </a:lnTo>
                    <a:lnTo>
                      <a:pt x="97650" y="7585"/>
                    </a:lnTo>
                    <a:lnTo>
                      <a:pt x="94730" y="9141"/>
                    </a:lnTo>
                    <a:lnTo>
                      <a:pt x="92698" y="9141"/>
                    </a:lnTo>
                    <a:lnTo>
                      <a:pt x="88634" y="9141"/>
                    </a:lnTo>
                    <a:lnTo>
                      <a:pt x="86603" y="9141"/>
                    </a:lnTo>
                    <a:lnTo>
                      <a:pt x="84571" y="10696"/>
                    </a:lnTo>
                    <a:lnTo>
                      <a:pt x="81650" y="10696"/>
                    </a:lnTo>
                    <a:lnTo>
                      <a:pt x="79619" y="12252"/>
                    </a:lnTo>
                    <a:lnTo>
                      <a:pt x="77587" y="12252"/>
                    </a:lnTo>
                    <a:lnTo>
                      <a:pt x="75555" y="12252"/>
                    </a:lnTo>
                    <a:lnTo>
                      <a:pt x="71492" y="13808"/>
                    </a:lnTo>
                    <a:lnTo>
                      <a:pt x="69460" y="13808"/>
                    </a:lnTo>
                    <a:lnTo>
                      <a:pt x="67428" y="15364"/>
                    </a:lnTo>
                    <a:lnTo>
                      <a:pt x="64507" y="15364"/>
                    </a:lnTo>
                    <a:lnTo>
                      <a:pt x="62476" y="16920"/>
                    </a:lnTo>
                    <a:lnTo>
                      <a:pt x="60444" y="20032"/>
                    </a:lnTo>
                    <a:lnTo>
                      <a:pt x="58412" y="21588"/>
                    </a:lnTo>
                    <a:lnTo>
                      <a:pt x="55365" y="22949"/>
                    </a:lnTo>
                    <a:lnTo>
                      <a:pt x="53333" y="24505"/>
                    </a:lnTo>
                    <a:lnTo>
                      <a:pt x="51428" y="24505"/>
                    </a:lnTo>
                    <a:lnTo>
                      <a:pt x="48380" y="27617"/>
                    </a:lnTo>
                    <a:lnTo>
                      <a:pt x="46349" y="29173"/>
                    </a:lnTo>
                    <a:lnTo>
                      <a:pt x="44317" y="29173"/>
                    </a:lnTo>
                    <a:lnTo>
                      <a:pt x="43301" y="32285"/>
                    </a:lnTo>
                    <a:lnTo>
                      <a:pt x="40253" y="33841"/>
                    </a:lnTo>
                    <a:lnTo>
                      <a:pt x="38222" y="36952"/>
                    </a:lnTo>
                    <a:lnTo>
                      <a:pt x="37333" y="38314"/>
                    </a:lnTo>
                    <a:lnTo>
                      <a:pt x="34285" y="41426"/>
                    </a:lnTo>
                    <a:lnTo>
                      <a:pt x="32253" y="42982"/>
                    </a:lnTo>
                    <a:lnTo>
                      <a:pt x="30222" y="46094"/>
                    </a:lnTo>
                    <a:lnTo>
                      <a:pt x="29206" y="46094"/>
                    </a:lnTo>
                    <a:lnTo>
                      <a:pt x="28190" y="49205"/>
                    </a:lnTo>
                    <a:lnTo>
                      <a:pt x="26158" y="50761"/>
                    </a:lnTo>
                    <a:lnTo>
                      <a:pt x="24126" y="55235"/>
                    </a:lnTo>
                    <a:lnTo>
                      <a:pt x="22222" y="56790"/>
                    </a:lnTo>
                    <a:lnTo>
                      <a:pt x="21206" y="59902"/>
                    </a:lnTo>
                    <a:lnTo>
                      <a:pt x="20190" y="61458"/>
                    </a:lnTo>
                    <a:lnTo>
                      <a:pt x="18158" y="64570"/>
                    </a:lnTo>
                    <a:lnTo>
                      <a:pt x="16126" y="67487"/>
                    </a:lnTo>
                    <a:lnTo>
                      <a:pt x="15111" y="69043"/>
                    </a:lnTo>
                    <a:lnTo>
                      <a:pt x="14095" y="73711"/>
                    </a:lnTo>
                    <a:lnTo>
                      <a:pt x="12063" y="75267"/>
                    </a:lnTo>
                    <a:lnTo>
                      <a:pt x="12063" y="78379"/>
                    </a:lnTo>
                    <a:lnTo>
                      <a:pt x="11047" y="79935"/>
                    </a:lnTo>
                    <a:lnTo>
                      <a:pt x="10031" y="81491"/>
                    </a:lnTo>
                    <a:lnTo>
                      <a:pt x="8000" y="81491"/>
                    </a:lnTo>
                    <a:lnTo>
                      <a:pt x="8000" y="82852"/>
                    </a:lnTo>
                    <a:lnTo>
                      <a:pt x="8000" y="84408"/>
                    </a:lnTo>
                    <a:lnTo>
                      <a:pt x="7111" y="85964"/>
                    </a:lnTo>
                    <a:lnTo>
                      <a:pt x="7111" y="87520"/>
                    </a:lnTo>
                    <a:lnTo>
                      <a:pt x="6095" y="92188"/>
                    </a:lnTo>
                    <a:lnTo>
                      <a:pt x="5079" y="93743"/>
                    </a:lnTo>
                    <a:lnTo>
                      <a:pt x="5079" y="95299"/>
                    </a:lnTo>
                    <a:lnTo>
                      <a:pt x="4063" y="96855"/>
                    </a:lnTo>
                    <a:lnTo>
                      <a:pt x="3047" y="99773"/>
                    </a:lnTo>
                    <a:lnTo>
                      <a:pt x="3047" y="101329"/>
                    </a:lnTo>
                    <a:lnTo>
                      <a:pt x="3047" y="102884"/>
                    </a:lnTo>
                    <a:lnTo>
                      <a:pt x="2031" y="104440"/>
                    </a:lnTo>
                    <a:lnTo>
                      <a:pt x="0" y="109108"/>
                    </a:lnTo>
                    <a:lnTo>
                      <a:pt x="0" y="110664"/>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descr="50%" id="786" name="Google Shape;786;p59"/>
              <p:cNvSpPr/>
              <p:nvPr/>
            </p:nvSpPr>
            <p:spPr>
              <a:xfrm>
                <a:off x="2632" y="2796"/>
                <a:ext cx="953" cy="617"/>
              </a:xfrm>
              <a:custGeom>
                <a:rect b="b" l="l" r="r" t="t"/>
                <a:pathLst>
                  <a:path extrusionOk="0" h="120000" w="120000">
                    <a:moveTo>
                      <a:pt x="119874" y="10696"/>
                    </a:moveTo>
                    <a:lnTo>
                      <a:pt x="102875" y="0"/>
                    </a:lnTo>
                    <a:lnTo>
                      <a:pt x="102875" y="4667"/>
                    </a:lnTo>
                    <a:lnTo>
                      <a:pt x="101867" y="6223"/>
                    </a:lnTo>
                    <a:lnTo>
                      <a:pt x="101867" y="7585"/>
                    </a:lnTo>
                    <a:lnTo>
                      <a:pt x="101867" y="9141"/>
                    </a:lnTo>
                    <a:lnTo>
                      <a:pt x="100860" y="12252"/>
                    </a:lnTo>
                    <a:lnTo>
                      <a:pt x="99853" y="13808"/>
                    </a:lnTo>
                    <a:lnTo>
                      <a:pt x="98845" y="16920"/>
                    </a:lnTo>
                    <a:lnTo>
                      <a:pt x="98845" y="20032"/>
                    </a:lnTo>
                    <a:lnTo>
                      <a:pt x="98845" y="21588"/>
                    </a:lnTo>
                    <a:lnTo>
                      <a:pt x="96956" y="22949"/>
                    </a:lnTo>
                    <a:lnTo>
                      <a:pt x="95949" y="26061"/>
                    </a:lnTo>
                    <a:lnTo>
                      <a:pt x="94942" y="27617"/>
                    </a:lnTo>
                    <a:lnTo>
                      <a:pt x="94942" y="29173"/>
                    </a:lnTo>
                    <a:lnTo>
                      <a:pt x="93934" y="30729"/>
                    </a:lnTo>
                    <a:lnTo>
                      <a:pt x="92927" y="30729"/>
                    </a:lnTo>
                    <a:lnTo>
                      <a:pt x="91920" y="33841"/>
                    </a:lnTo>
                    <a:lnTo>
                      <a:pt x="91920" y="36952"/>
                    </a:lnTo>
                    <a:lnTo>
                      <a:pt x="88898" y="38314"/>
                    </a:lnTo>
                    <a:lnTo>
                      <a:pt x="88898" y="39870"/>
                    </a:lnTo>
                    <a:lnTo>
                      <a:pt x="88898" y="41426"/>
                    </a:lnTo>
                    <a:lnTo>
                      <a:pt x="86883" y="42982"/>
                    </a:lnTo>
                    <a:lnTo>
                      <a:pt x="85876" y="44538"/>
                    </a:lnTo>
                    <a:lnTo>
                      <a:pt x="84868" y="47649"/>
                    </a:lnTo>
                    <a:lnTo>
                      <a:pt x="82854" y="49205"/>
                    </a:lnTo>
                    <a:lnTo>
                      <a:pt x="80965" y="52317"/>
                    </a:lnTo>
                    <a:lnTo>
                      <a:pt x="79958" y="55235"/>
                    </a:lnTo>
                    <a:lnTo>
                      <a:pt x="77943" y="56790"/>
                    </a:lnTo>
                    <a:lnTo>
                      <a:pt x="76935" y="58346"/>
                    </a:lnTo>
                    <a:lnTo>
                      <a:pt x="75928" y="59902"/>
                    </a:lnTo>
                    <a:lnTo>
                      <a:pt x="72906" y="63014"/>
                    </a:lnTo>
                    <a:lnTo>
                      <a:pt x="70891" y="64570"/>
                    </a:lnTo>
                    <a:lnTo>
                      <a:pt x="69884" y="66126"/>
                    </a:lnTo>
                    <a:lnTo>
                      <a:pt x="67869" y="67487"/>
                    </a:lnTo>
                    <a:lnTo>
                      <a:pt x="65981" y="72155"/>
                    </a:lnTo>
                    <a:lnTo>
                      <a:pt x="62959" y="72155"/>
                    </a:lnTo>
                    <a:lnTo>
                      <a:pt x="60944" y="75267"/>
                    </a:lnTo>
                    <a:lnTo>
                      <a:pt x="58929" y="76823"/>
                    </a:lnTo>
                    <a:lnTo>
                      <a:pt x="57922" y="76823"/>
                    </a:lnTo>
                    <a:lnTo>
                      <a:pt x="54900" y="78379"/>
                    </a:lnTo>
                    <a:lnTo>
                      <a:pt x="52885" y="79935"/>
                    </a:lnTo>
                    <a:lnTo>
                      <a:pt x="50996" y="79935"/>
                    </a:lnTo>
                    <a:lnTo>
                      <a:pt x="49989" y="81491"/>
                    </a:lnTo>
                    <a:lnTo>
                      <a:pt x="45960" y="82852"/>
                    </a:lnTo>
                    <a:lnTo>
                      <a:pt x="44952" y="82852"/>
                    </a:lnTo>
                    <a:lnTo>
                      <a:pt x="42938" y="84408"/>
                    </a:lnTo>
                    <a:lnTo>
                      <a:pt x="39916" y="84408"/>
                    </a:lnTo>
                    <a:lnTo>
                      <a:pt x="37019" y="85964"/>
                    </a:lnTo>
                    <a:lnTo>
                      <a:pt x="35005" y="85964"/>
                    </a:lnTo>
                    <a:lnTo>
                      <a:pt x="31983" y="89076"/>
                    </a:lnTo>
                    <a:lnTo>
                      <a:pt x="29968" y="89076"/>
                    </a:lnTo>
                    <a:lnTo>
                      <a:pt x="27953" y="89076"/>
                    </a:lnTo>
                    <a:lnTo>
                      <a:pt x="25939" y="89076"/>
                    </a:lnTo>
                    <a:lnTo>
                      <a:pt x="22035" y="89076"/>
                    </a:lnTo>
                    <a:lnTo>
                      <a:pt x="20020" y="89076"/>
                    </a:lnTo>
                    <a:lnTo>
                      <a:pt x="20020" y="79935"/>
                    </a:lnTo>
                    <a:lnTo>
                      <a:pt x="0" y="98217"/>
                    </a:lnTo>
                    <a:lnTo>
                      <a:pt x="20020" y="119805"/>
                    </a:lnTo>
                    <a:lnTo>
                      <a:pt x="20020" y="113581"/>
                    </a:lnTo>
                    <a:lnTo>
                      <a:pt x="22035" y="113581"/>
                    </a:lnTo>
                    <a:lnTo>
                      <a:pt x="25939" y="112220"/>
                    </a:lnTo>
                    <a:lnTo>
                      <a:pt x="27953" y="112220"/>
                    </a:lnTo>
                    <a:lnTo>
                      <a:pt x="30975" y="112220"/>
                    </a:lnTo>
                    <a:lnTo>
                      <a:pt x="33997" y="112220"/>
                    </a:lnTo>
                    <a:lnTo>
                      <a:pt x="36012" y="110664"/>
                    </a:lnTo>
                    <a:lnTo>
                      <a:pt x="37901" y="110664"/>
                    </a:lnTo>
                    <a:lnTo>
                      <a:pt x="39916" y="110664"/>
                    </a:lnTo>
                    <a:lnTo>
                      <a:pt x="43945" y="110664"/>
                    </a:lnTo>
                    <a:lnTo>
                      <a:pt x="45960" y="109108"/>
                    </a:lnTo>
                    <a:lnTo>
                      <a:pt x="47974" y="107552"/>
                    </a:lnTo>
                    <a:lnTo>
                      <a:pt x="50996" y="107552"/>
                    </a:lnTo>
                    <a:lnTo>
                      <a:pt x="52885" y="107552"/>
                    </a:lnTo>
                    <a:lnTo>
                      <a:pt x="54900" y="104440"/>
                    </a:lnTo>
                    <a:lnTo>
                      <a:pt x="58929" y="102884"/>
                    </a:lnTo>
                    <a:lnTo>
                      <a:pt x="59937" y="101329"/>
                    </a:lnTo>
                    <a:lnTo>
                      <a:pt x="61951" y="99773"/>
                    </a:lnTo>
                    <a:lnTo>
                      <a:pt x="63966" y="98217"/>
                    </a:lnTo>
                    <a:lnTo>
                      <a:pt x="67869" y="98217"/>
                    </a:lnTo>
                    <a:lnTo>
                      <a:pt x="68877" y="95299"/>
                    </a:lnTo>
                    <a:lnTo>
                      <a:pt x="70891" y="93743"/>
                    </a:lnTo>
                    <a:lnTo>
                      <a:pt x="72906" y="93743"/>
                    </a:lnTo>
                    <a:lnTo>
                      <a:pt x="75928" y="90632"/>
                    </a:lnTo>
                    <a:lnTo>
                      <a:pt x="76935" y="89076"/>
                    </a:lnTo>
                    <a:lnTo>
                      <a:pt x="79958" y="85964"/>
                    </a:lnTo>
                    <a:lnTo>
                      <a:pt x="80965" y="84408"/>
                    </a:lnTo>
                    <a:lnTo>
                      <a:pt x="83861" y="82852"/>
                    </a:lnTo>
                    <a:lnTo>
                      <a:pt x="85876" y="79935"/>
                    </a:lnTo>
                    <a:lnTo>
                      <a:pt x="86883" y="78379"/>
                    </a:lnTo>
                    <a:lnTo>
                      <a:pt x="88898" y="76823"/>
                    </a:lnTo>
                    <a:lnTo>
                      <a:pt x="90912" y="75267"/>
                    </a:lnTo>
                    <a:lnTo>
                      <a:pt x="91920" y="72155"/>
                    </a:lnTo>
                    <a:lnTo>
                      <a:pt x="93934" y="69043"/>
                    </a:lnTo>
                    <a:lnTo>
                      <a:pt x="94942" y="66126"/>
                    </a:lnTo>
                    <a:lnTo>
                      <a:pt x="96956" y="64570"/>
                    </a:lnTo>
                    <a:lnTo>
                      <a:pt x="98845" y="63014"/>
                    </a:lnTo>
                    <a:lnTo>
                      <a:pt x="100860" y="59902"/>
                    </a:lnTo>
                    <a:lnTo>
                      <a:pt x="101867" y="56790"/>
                    </a:lnTo>
                    <a:lnTo>
                      <a:pt x="102875" y="55235"/>
                    </a:lnTo>
                    <a:lnTo>
                      <a:pt x="103882" y="50761"/>
                    </a:lnTo>
                    <a:lnTo>
                      <a:pt x="106904" y="49205"/>
                    </a:lnTo>
                    <a:lnTo>
                      <a:pt x="107911" y="46094"/>
                    </a:lnTo>
                    <a:lnTo>
                      <a:pt x="108919" y="44538"/>
                    </a:lnTo>
                    <a:lnTo>
                      <a:pt x="108919" y="41426"/>
                    </a:lnTo>
                    <a:lnTo>
                      <a:pt x="109926" y="41426"/>
                    </a:lnTo>
                    <a:lnTo>
                      <a:pt x="110933" y="39870"/>
                    </a:lnTo>
                    <a:lnTo>
                      <a:pt x="110933" y="38314"/>
                    </a:lnTo>
                    <a:lnTo>
                      <a:pt x="110933" y="36952"/>
                    </a:lnTo>
                    <a:lnTo>
                      <a:pt x="111941" y="33841"/>
                    </a:lnTo>
                    <a:lnTo>
                      <a:pt x="112822" y="32285"/>
                    </a:lnTo>
                    <a:lnTo>
                      <a:pt x="112822" y="30729"/>
                    </a:lnTo>
                    <a:lnTo>
                      <a:pt x="112822" y="29173"/>
                    </a:lnTo>
                    <a:lnTo>
                      <a:pt x="114837" y="27617"/>
                    </a:lnTo>
                    <a:lnTo>
                      <a:pt x="115844" y="26061"/>
                    </a:lnTo>
                    <a:lnTo>
                      <a:pt x="115844" y="24505"/>
                    </a:lnTo>
                    <a:lnTo>
                      <a:pt x="116852" y="22949"/>
                    </a:lnTo>
                    <a:lnTo>
                      <a:pt x="116852" y="21588"/>
                    </a:lnTo>
                    <a:lnTo>
                      <a:pt x="116852" y="20032"/>
                    </a:lnTo>
                    <a:lnTo>
                      <a:pt x="117859" y="16920"/>
                    </a:lnTo>
                    <a:lnTo>
                      <a:pt x="117859" y="13808"/>
                    </a:lnTo>
                    <a:lnTo>
                      <a:pt x="118866" y="13808"/>
                    </a:lnTo>
                    <a:lnTo>
                      <a:pt x="118866" y="12252"/>
                    </a:lnTo>
                    <a:lnTo>
                      <a:pt x="119874" y="10696"/>
                    </a:ln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787" name="Google Shape;787;p59"/>
            <p:cNvSpPr/>
            <p:nvPr/>
          </p:nvSpPr>
          <p:spPr>
            <a:xfrm>
              <a:off x="2733674" y="1752600"/>
              <a:ext cx="4576803" cy="75992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100">
                  <a:solidFill>
                    <a:schemeClr val="dk1"/>
                  </a:solidFill>
                  <a:latin typeface="Quattrocento"/>
                  <a:ea typeface="Quattrocento"/>
                  <a:cs typeface="Quattrocento"/>
                  <a:sym typeface="Quattrocento"/>
                </a:rPr>
                <a:t>•</a:t>
              </a:r>
              <a:r>
                <a:rPr b="1" lang="en-US" sz="1000">
                  <a:solidFill>
                    <a:schemeClr val="dk1"/>
                  </a:solidFill>
                  <a:latin typeface="Quattrocento"/>
                  <a:ea typeface="Quattrocento"/>
                  <a:cs typeface="Quattrocento"/>
                  <a:sym typeface="Quattrocento"/>
                </a:rPr>
                <a:t>  </a:t>
              </a:r>
              <a:r>
                <a:rPr b="1" lang="en-US" sz="1000">
                  <a:solidFill>
                    <a:schemeClr val="dk1"/>
                  </a:solidFill>
                  <a:latin typeface="Arial Black"/>
                  <a:ea typeface="Arial Black"/>
                  <a:cs typeface="Arial Black"/>
                  <a:sym typeface="Arial Black"/>
                </a:rPr>
                <a:t>Define the Problem</a:t>
              </a:r>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(Screening and Diagnostic Assessments)</a:t>
              </a:r>
              <a:endParaRPr/>
            </a:p>
          </p:txBody>
        </p:sp>
        <p:sp>
          <p:nvSpPr>
            <p:cNvPr id="788" name="Google Shape;788;p59"/>
            <p:cNvSpPr/>
            <p:nvPr/>
          </p:nvSpPr>
          <p:spPr>
            <a:xfrm>
              <a:off x="1905001" y="2455863"/>
              <a:ext cx="5670354" cy="441074"/>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is the problem and why is it happening?</a:t>
              </a:r>
              <a:endParaRPr/>
            </a:p>
          </p:txBody>
        </p:sp>
        <p:sp>
          <p:nvSpPr>
            <p:cNvPr id="789" name="Google Shape;789;p59"/>
            <p:cNvSpPr/>
            <p:nvPr/>
          </p:nvSpPr>
          <p:spPr>
            <a:xfrm>
              <a:off x="5697538" y="3276600"/>
              <a:ext cx="3195126"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900">
                  <a:solidFill>
                    <a:schemeClr val="dk1"/>
                  </a:solidFill>
                  <a:latin typeface="Quattrocento"/>
                  <a:ea typeface="Quattrocento"/>
                  <a:cs typeface="Quattrocento"/>
                  <a:sym typeface="Quattrocento"/>
                </a:rPr>
                <a:t>•  </a:t>
              </a:r>
              <a:r>
                <a:rPr b="1" lang="en-US" sz="900">
                  <a:solidFill>
                    <a:schemeClr val="dk1"/>
                  </a:solidFill>
                  <a:latin typeface="Arial Black"/>
                  <a:ea typeface="Arial Black"/>
                  <a:cs typeface="Arial Black"/>
                  <a:sym typeface="Arial Black"/>
                </a:rPr>
                <a:t>Develop a Plan</a:t>
              </a:r>
              <a:endParaRPr b="1" sz="1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b="1" lang="en-US" sz="700">
                  <a:solidFill>
                    <a:schemeClr val="dk1"/>
                  </a:solidFill>
                  <a:latin typeface="Arial Black"/>
                  <a:ea typeface="Arial Black"/>
                  <a:cs typeface="Arial Black"/>
                  <a:sym typeface="Arial Black"/>
                </a:rPr>
                <a:t>(Goal Setting and Planning)</a:t>
              </a:r>
              <a:endParaRPr/>
            </a:p>
          </p:txBody>
        </p:sp>
        <p:sp>
          <p:nvSpPr>
            <p:cNvPr id="790" name="Google Shape;790;p59"/>
            <p:cNvSpPr/>
            <p:nvPr/>
          </p:nvSpPr>
          <p:spPr>
            <a:xfrm>
              <a:off x="6305551" y="4102100"/>
              <a:ext cx="2000250" cy="696152"/>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800">
                  <a:solidFill>
                    <a:schemeClr val="dk1"/>
                  </a:solidFill>
                  <a:latin typeface="Arial Black"/>
                  <a:ea typeface="Arial Black"/>
                  <a:cs typeface="Arial Black"/>
                  <a:sym typeface="Arial Black"/>
                </a:rPr>
                <a:t>What are we going to do</a:t>
              </a:r>
              <a:r>
                <a:rPr lang="en-US" sz="800">
                  <a:solidFill>
                    <a:schemeClr val="dk1"/>
                  </a:solidFill>
                  <a:latin typeface="Quattrocento"/>
                  <a:ea typeface="Quattrocento"/>
                  <a:cs typeface="Quattrocento"/>
                  <a:sym typeface="Quattrocento"/>
                </a:rPr>
                <a:t>?</a:t>
              </a:r>
              <a:endParaRPr/>
            </a:p>
          </p:txBody>
        </p:sp>
      </p:grpSp>
      <p:grpSp>
        <p:nvGrpSpPr>
          <p:cNvPr id="791" name="Google Shape;791;p59"/>
          <p:cNvGrpSpPr/>
          <p:nvPr/>
        </p:nvGrpSpPr>
        <p:grpSpPr>
          <a:xfrm>
            <a:off x="906463" y="1643063"/>
            <a:ext cx="3324225" cy="1660524"/>
            <a:chOff x="905933" y="1642533"/>
            <a:chExt cx="3324009" cy="1660260"/>
          </a:xfrm>
        </p:grpSpPr>
        <p:sp>
          <p:nvSpPr>
            <p:cNvPr id="792" name="Google Shape;792;p59"/>
            <p:cNvSpPr txBox="1"/>
            <p:nvPr/>
          </p:nvSpPr>
          <p:spPr>
            <a:xfrm>
              <a:off x="905933" y="1642533"/>
              <a:ext cx="33240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When This Doesn’t Look Good</a:t>
              </a:r>
              <a:endParaRPr/>
            </a:p>
          </p:txBody>
        </p:sp>
        <p:cxnSp>
          <p:nvCxnSpPr>
            <p:cNvPr id="793" name="Google Shape;793;p59"/>
            <p:cNvCxnSpPr/>
            <p:nvPr/>
          </p:nvCxnSpPr>
          <p:spPr>
            <a:xfrm rot="5400000">
              <a:off x="782968" y="2679799"/>
              <a:ext cx="1244402" cy="1587"/>
            </a:xfrm>
            <a:prstGeom prst="straightConnector1">
              <a:avLst/>
            </a:prstGeom>
            <a:noFill/>
            <a:ln cap="flat" cmpd="sng" w="76200">
              <a:solidFill>
                <a:schemeClr val="accent1"/>
              </a:solidFill>
              <a:prstDash val="solid"/>
              <a:round/>
              <a:headEnd len="sm" w="sm" type="none"/>
              <a:tailEnd len="med" w="med" type="stealth"/>
            </a:ln>
          </p:spPr>
        </p:cxnSp>
      </p:grpSp>
      <p:grpSp>
        <p:nvGrpSpPr>
          <p:cNvPr id="794" name="Google Shape;794;p59"/>
          <p:cNvGrpSpPr/>
          <p:nvPr/>
        </p:nvGrpSpPr>
        <p:grpSpPr>
          <a:xfrm>
            <a:off x="1743315" y="1740463"/>
            <a:ext cx="6133860" cy="3785063"/>
            <a:chOff x="1743556" y="1740515"/>
            <a:chExt cx="6133154" cy="3784371"/>
          </a:xfrm>
        </p:grpSpPr>
        <p:sp>
          <p:nvSpPr>
            <p:cNvPr id="795" name="Google Shape;795;p59"/>
            <p:cNvSpPr txBox="1"/>
            <p:nvPr/>
          </p:nvSpPr>
          <p:spPr>
            <a:xfrm>
              <a:off x="5630333" y="3877733"/>
              <a:ext cx="22463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We go back through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this process</a:t>
              </a:r>
              <a:endParaRPr/>
            </a:p>
          </p:txBody>
        </p:sp>
        <p:grpSp>
          <p:nvGrpSpPr>
            <p:cNvPr id="796" name="Google Shape;796;p59"/>
            <p:cNvGrpSpPr/>
            <p:nvPr/>
          </p:nvGrpSpPr>
          <p:grpSpPr>
            <a:xfrm>
              <a:off x="1743556" y="1740515"/>
              <a:ext cx="5022033" cy="3784371"/>
              <a:chOff x="1743556" y="1740515"/>
              <a:chExt cx="5022033" cy="3784371"/>
            </a:xfrm>
          </p:grpSpPr>
          <p:sp>
            <p:nvSpPr>
              <p:cNvPr id="797" name="Google Shape;797;p59"/>
              <p:cNvSpPr/>
              <p:nvPr/>
            </p:nvSpPr>
            <p:spPr>
              <a:xfrm rot="2032752">
                <a:off x="2336973" y="2189133"/>
                <a:ext cx="2488914" cy="2887134"/>
              </a:xfrm>
              <a:prstGeom prst="ellipse">
                <a:avLst/>
              </a:prstGeom>
              <a:noFill/>
              <a:ln cap="flat" cmpd="sng" w="9525">
                <a:solidFill>
                  <a:srgbClr val="D6E4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798" name="Google Shape;798;p59"/>
              <p:cNvCxnSpPr/>
              <p:nvPr/>
            </p:nvCxnSpPr>
            <p:spPr>
              <a:xfrm rot="10800000">
                <a:off x="4884618" y="3082732"/>
                <a:ext cx="1880971" cy="726942"/>
              </a:xfrm>
              <a:prstGeom prst="straightConnector1">
                <a:avLst/>
              </a:prstGeom>
              <a:noFill/>
              <a:ln cap="flat" cmpd="sng" w="76200">
                <a:solidFill>
                  <a:schemeClr val="accent1"/>
                </a:solidFill>
                <a:prstDash val="solid"/>
                <a:round/>
                <a:headEnd len="sm" w="sm" type="none"/>
                <a:tailEnd len="med" w="med" type="stealth"/>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60"/>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Important Point About EBP</a:t>
            </a:r>
            <a:endParaRPr/>
          </a:p>
        </p:txBody>
      </p:sp>
      <p:sp>
        <p:nvSpPr>
          <p:cNvPr id="804" name="Google Shape;804;p60"/>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Even the best evidence-based strategies/programs/interventions are doomed to fail if they are applied to the wrong problems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Having decision rules that clarify what students will get for supplemental instruction is critical.</a:t>
            </a:r>
            <a:endParaRPr/>
          </a:p>
        </p:txBody>
      </p:sp>
      <p:sp>
        <p:nvSpPr>
          <p:cNvPr id="805" name="Google Shape;805;p60"/>
          <p:cNvSpPr txBox="1"/>
          <p:nvPr/>
        </p:nvSpPr>
        <p:spPr>
          <a:xfrm>
            <a:off x="1755775" y="1270000"/>
            <a:ext cx="304165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(Tier 2 Match)</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61"/>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1" i="0" sz="4000" u="none" cap="none" strike="noStrike">
              <a:solidFill>
                <a:srgbClr val="562A8B"/>
              </a:solidFill>
              <a:latin typeface="Garamond"/>
              <a:ea typeface="Garamond"/>
              <a:cs typeface="Garamond"/>
              <a:sym typeface="Garamond"/>
            </a:endParaRPr>
          </a:p>
        </p:txBody>
      </p:sp>
      <p:pic>
        <p:nvPicPr>
          <p:cNvPr id="811" name="Google Shape;811;p61"/>
          <p:cNvPicPr preferRelativeResize="0"/>
          <p:nvPr/>
        </p:nvPicPr>
        <p:blipFill rotWithShape="1">
          <a:blip r:embed="rId3">
            <a:alphaModFix/>
          </a:blip>
          <a:srcRect b="0" l="0" r="0" t="0"/>
          <a:stretch/>
        </p:blipFill>
        <p:spPr>
          <a:xfrm>
            <a:off x="4370388" y="322263"/>
            <a:ext cx="4467225" cy="6273800"/>
          </a:xfrm>
          <a:prstGeom prst="rect">
            <a:avLst/>
          </a:prstGeom>
          <a:noFill/>
          <a:ln>
            <a:noFill/>
          </a:ln>
        </p:spPr>
      </p:pic>
      <p:sp>
        <p:nvSpPr>
          <p:cNvPr id="812" name="Google Shape;812;p61"/>
          <p:cNvSpPr txBox="1"/>
          <p:nvPr/>
        </p:nvSpPr>
        <p:spPr>
          <a:xfrm>
            <a:off x="500063" y="2687638"/>
            <a:ext cx="3302000" cy="30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chemeClr val="dk1"/>
                </a:solidFill>
                <a:latin typeface="Arial"/>
                <a:ea typeface="Arial"/>
                <a:cs typeface="Arial"/>
                <a:sym typeface="Arial"/>
              </a:rPr>
              <a:t>Four Box Method for grouping</a:t>
            </a:r>
            <a:endParaRPr/>
          </a:p>
          <a:p>
            <a:pPr indent="0" lvl="0" marL="0" marR="0" rtl="0" algn="l">
              <a:spcBef>
                <a:spcPts val="0"/>
              </a:spcBef>
              <a:spcAft>
                <a:spcPts val="0"/>
              </a:spcAft>
              <a:buNone/>
            </a:pPr>
            <a:r>
              <a:rPr i="1" lang="en-US" sz="3200">
                <a:solidFill>
                  <a:schemeClr val="dk1"/>
                </a:solidFill>
                <a:latin typeface="Arial"/>
                <a:ea typeface="Arial"/>
                <a:cs typeface="Arial"/>
                <a:sym typeface="Arial"/>
              </a:rPr>
              <a:t>students for supplemental </a:t>
            </a:r>
            <a:endParaRPr/>
          </a:p>
          <a:p>
            <a:pPr indent="0" lvl="0" marL="0" marR="0" rtl="0" algn="l">
              <a:spcBef>
                <a:spcPts val="0"/>
              </a:spcBef>
              <a:spcAft>
                <a:spcPts val="0"/>
              </a:spcAft>
              <a:buNone/>
            </a:pPr>
            <a:r>
              <a:rPr i="1" lang="en-US" sz="3200">
                <a:solidFill>
                  <a:schemeClr val="dk1"/>
                </a:solidFill>
                <a:latin typeface="Arial"/>
                <a:ea typeface="Arial"/>
                <a:cs typeface="Arial"/>
                <a:sym typeface="Arial"/>
              </a:rPr>
              <a:t>Reading instruction</a:t>
            </a:r>
            <a:endParaRPr/>
          </a:p>
        </p:txBody>
      </p:sp>
      <p:sp>
        <p:nvSpPr>
          <p:cNvPr id="813" name="Google Shape;813;p61"/>
          <p:cNvSpPr txBox="1"/>
          <p:nvPr/>
        </p:nvSpPr>
        <p:spPr>
          <a:xfrm>
            <a:off x="603250" y="1792288"/>
            <a:ext cx="3040063"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(Tier 2 Match)</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62"/>
          <p:cNvPicPr preferRelativeResize="0"/>
          <p:nvPr/>
        </p:nvPicPr>
        <p:blipFill rotWithShape="1">
          <a:blip r:embed="rId3">
            <a:alphaModFix/>
          </a:blip>
          <a:srcRect b="0" l="0" r="0" t="0"/>
          <a:stretch/>
        </p:blipFill>
        <p:spPr>
          <a:xfrm>
            <a:off x="3249613" y="239713"/>
            <a:ext cx="5489575" cy="6045200"/>
          </a:xfrm>
          <a:prstGeom prst="rect">
            <a:avLst/>
          </a:prstGeom>
          <a:noFill/>
          <a:ln>
            <a:noFill/>
          </a:ln>
        </p:spPr>
      </p:pic>
      <p:sp>
        <p:nvSpPr>
          <p:cNvPr id="819" name="Google Shape;819;p62"/>
          <p:cNvSpPr txBox="1"/>
          <p:nvPr/>
        </p:nvSpPr>
        <p:spPr>
          <a:xfrm>
            <a:off x="242888" y="1509713"/>
            <a:ext cx="3040062"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(Tier 2 Match)</a:t>
            </a:r>
            <a:endParaRPr/>
          </a:p>
        </p:txBody>
      </p:sp>
      <p:sp>
        <p:nvSpPr>
          <p:cNvPr id="820" name="Google Shape;820;p62"/>
          <p:cNvSpPr txBox="1"/>
          <p:nvPr/>
        </p:nvSpPr>
        <p:spPr>
          <a:xfrm>
            <a:off x="315913" y="2541588"/>
            <a:ext cx="2800350" cy="3540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Clear criteria and decision rules for placing students in supplemental instruction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4614863" y="60325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The Importance of Big Ideas</a:t>
            </a:r>
            <a:endParaRPr/>
          </a:p>
        </p:txBody>
      </p:sp>
      <p:sp>
        <p:nvSpPr>
          <p:cNvPr id="134" name="Google Shape;134;p18"/>
          <p:cNvSpPr txBox="1"/>
          <p:nvPr>
            <p:ph idx="1" type="body"/>
          </p:nvPr>
        </p:nvSpPr>
        <p:spPr>
          <a:xfrm>
            <a:off x="457200" y="1981200"/>
            <a:ext cx="6161088"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Zig Engelmann frequently reminds us to attend to the “Big Ideas” of what we’re teaching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This presentation is about some of the big ideas of systems implementation and measurement in Data Based Decision Making</a:t>
            </a:r>
            <a:endParaRPr/>
          </a:p>
        </p:txBody>
      </p:sp>
      <p:pic>
        <p:nvPicPr>
          <p:cNvPr descr="32145937.jpg" id="135" name="Google Shape;135;p18"/>
          <p:cNvPicPr preferRelativeResize="0"/>
          <p:nvPr/>
        </p:nvPicPr>
        <p:blipFill rotWithShape="1">
          <a:blip r:embed="rId3">
            <a:alphaModFix/>
          </a:blip>
          <a:srcRect b="0" l="0" r="0" t="0"/>
          <a:stretch/>
        </p:blipFill>
        <p:spPr>
          <a:xfrm>
            <a:off x="6929438" y="2116138"/>
            <a:ext cx="2062162" cy="353218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63"/>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Critical RtI Assumption</a:t>
            </a:r>
            <a:endParaRPr/>
          </a:p>
        </p:txBody>
      </p:sp>
      <p:sp>
        <p:nvSpPr>
          <p:cNvPr id="826" name="Google Shape;826;p63"/>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Implementing a systems wide data based decision making system means catching kids up</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Meaning, teaching more in less time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64"/>
          <p:cNvSpPr/>
          <p:nvPr/>
        </p:nvSpPr>
        <p:spPr>
          <a:xfrm>
            <a:off x="452438" y="1554163"/>
            <a:ext cx="7543800" cy="35036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If  you teach the same curriculum, to all students, at the same time, at the same rate, using the same materials, with the same instructional methods, with the same expectations for performance and grade on a curve you have fertile ground for growing special education.</a:t>
            </a:r>
            <a:endParaRPr/>
          </a:p>
        </p:txBody>
      </p:sp>
      <p:sp>
        <p:nvSpPr>
          <p:cNvPr id="832" name="Google Shape;832;p64"/>
          <p:cNvSpPr txBox="1"/>
          <p:nvPr/>
        </p:nvSpPr>
        <p:spPr>
          <a:xfrm>
            <a:off x="4114800" y="4976813"/>
            <a:ext cx="2801938"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Gary Germann, 2003</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65"/>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000" u="none" cap="none" strike="noStrike">
                <a:solidFill>
                  <a:srgbClr val="562A8B"/>
                </a:solidFill>
                <a:latin typeface="Garamond"/>
                <a:ea typeface="Garamond"/>
                <a:cs typeface="Garamond"/>
                <a:sym typeface="Garamond"/>
              </a:rPr>
              <a:t>For Student in Interventions – Acceptable Progress Means Catching Up</a:t>
            </a:r>
            <a:endParaRPr/>
          </a:p>
        </p:txBody>
      </p:sp>
      <p:pic>
        <p:nvPicPr>
          <p:cNvPr id="838" name="Google Shape;838;p65"/>
          <p:cNvPicPr preferRelativeResize="0"/>
          <p:nvPr/>
        </p:nvPicPr>
        <p:blipFill rotWithShape="1">
          <a:blip r:embed="rId3">
            <a:alphaModFix/>
          </a:blip>
          <a:srcRect b="0" l="0" r="0" t="0"/>
          <a:stretch/>
        </p:blipFill>
        <p:spPr>
          <a:xfrm>
            <a:off x="311150" y="1668463"/>
            <a:ext cx="8143875" cy="5343525"/>
          </a:xfrm>
          <a:prstGeom prst="rect">
            <a:avLst/>
          </a:prstGeom>
          <a:noFill/>
          <a:ln>
            <a:noFill/>
          </a:ln>
        </p:spPr>
      </p:pic>
      <p:grpSp>
        <p:nvGrpSpPr>
          <p:cNvPr id="839" name="Google Shape;839;p65"/>
          <p:cNvGrpSpPr/>
          <p:nvPr/>
        </p:nvGrpSpPr>
        <p:grpSpPr>
          <a:xfrm>
            <a:off x="2063750" y="1976438"/>
            <a:ext cx="5018088" cy="2066925"/>
            <a:chOff x="1392" y="762"/>
            <a:chExt cx="3161" cy="1302"/>
          </a:xfrm>
        </p:grpSpPr>
        <p:sp>
          <p:nvSpPr>
            <p:cNvPr id="840" name="Google Shape;840;p65"/>
            <p:cNvSpPr txBox="1"/>
            <p:nvPr/>
          </p:nvSpPr>
          <p:spPr>
            <a:xfrm>
              <a:off x="2358" y="762"/>
              <a:ext cx="738" cy="3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Benchmark is Top of Box</a:t>
              </a:r>
              <a:endParaRPr/>
            </a:p>
          </p:txBody>
        </p:sp>
        <p:cxnSp>
          <p:nvCxnSpPr>
            <p:cNvPr id="841" name="Google Shape;841;p65"/>
            <p:cNvCxnSpPr/>
            <p:nvPr/>
          </p:nvCxnSpPr>
          <p:spPr>
            <a:xfrm flipH="1">
              <a:off x="1392" y="858"/>
              <a:ext cx="966" cy="1206"/>
            </a:xfrm>
            <a:prstGeom prst="straightConnector1">
              <a:avLst/>
            </a:prstGeom>
            <a:noFill/>
            <a:ln cap="flat" cmpd="sng" w="9525">
              <a:solidFill>
                <a:srgbClr val="000000"/>
              </a:solidFill>
              <a:prstDash val="solid"/>
              <a:round/>
              <a:headEnd len="sm" w="sm" type="none"/>
              <a:tailEnd len="med" w="med" type="triangle"/>
            </a:ln>
          </p:spPr>
        </p:cxnSp>
        <p:cxnSp>
          <p:nvCxnSpPr>
            <p:cNvPr id="842" name="Google Shape;842;p65"/>
            <p:cNvCxnSpPr/>
            <p:nvPr/>
          </p:nvCxnSpPr>
          <p:spPr>
            <a:xfrm>
              <a:off x="3072" y="852"/>
              <a:ext cx="1481" cy="265"/>
            </a:xfrm>
            <a:prstGeom prst="straightConnector1">
              <a:avLst/>
            </a:prstGeom>
            <a:noFill/>
            <a:ln cap="flat" cmpd="sng" w="9525">
              <a:solidFill>
                <a:srgbClr val="000000"/>
              </a:solidFill>
              <a:prstDash val="solid"/>
              <a:round/>
              <a:headEnd len="sm" w="sm" type="none"/>
              <a:tailEnd len="med" w="med" type="triangle"/>
            </a:ln>
          </p:spPr>
        </p:cxnSp>
        <p:cxnSp>
          <p:nvCxnSpPr>
            <p:cNvPr id="843" name="Google Shape;843;p65"/>
            <p:cNvCxnSpPr/>
            <p:nvPr/>
          </p:nvCxnSpPr>
          <p:spPr>
            <a:xfrm>
              <a:off x="2634" y="1068"/>
              <a:ext cx="319" cy="532"/>
            </a:xfrm>
            <a:prstGeom prst="straightConnector1">
              <a:avLst/>
            </a:prstGeom>
            <a:noFill/>
            <a:ln cap="flat" cmpd="sng" w="9525">
              <a:solidFill>
                <a:srgbClr val="000000"/>
              </a:solidFill>
              <a:prstDash val="solid"/>
              <a:round/>
              <a:headEnd len="sm" w="sm" type="none"/>
              <a:tailEnd len="med" w="med" type="triangle"/>
            </a:ln>
          </p:spPr>
        </p:cxnSp>
      </p:grpSp>
      <p:grpSp>
        <p:nvGrpSpPr>
          <p:cNvPr id="844" name="Google Shape;844;p65"/>
          <p:cNvGrpSpPr/>
          <p:nvPr/>
        </p:nvGrpSpPr>
        <p:grpSpPr>
          <a:xfrm>
            <a:off x="1835150" y="4043363"/>
            <a:ext cx="1323975" cy="609600"/>
            <a:chOff x="1248" y="2064"/>
            <a:chExt cx="834" cy="384"/>
          </a:xfrm>
        </p:grpSpPr>
        <p:sp>
          <p:nvSpPr>
            <p:cNvPr id="845" name="Google Shape;845;p65"/>
            <p:cNvSpPr txBox="1"/>
            <p:nvPr/>
          </p:nvSpPr>
          <p:spPr>
            <a:xfrm>
              <a:off x="1344" y="2112"/>
              <a:ext cx="738" cy="3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Some Risk is inside the box</a:t>
              </a:r>
              <a:endParaRPr/>
            </a:p>
          </p:txBody>
        </p:sp>
        <p:cxnSp>
          <p:nvCxnSpPr>
            <p:cNvPr id="846" name="Google Shape;846;p65"/>
            <p:cNvCxnSpPr/>
            <p:nvPr/>
          </p:nvCxnSpPr>
          <p:spPr>
            <a:xfrm>
              <a:off x="1248" y="2064"/>
              <a:ext cx="0" cy="366"/>
            </a:xfrm>
            <a:prstGeom prst="straightConnector1">
              <a:avLst/>
            </a:prstGeom>
            <a:noFill/>
            <a:ln cap="flat" cmpd="sng" w="9525">
              <a:solidFill>
                <a:srgbClr val="000000"/>
              </a:solidFill>
              <a:prstDash val="solid"/>
              <a:round/>
              <a:headEnd len="med" w="med" type="triangle"/>
              <a:tailEnd len="med" w="med" type="triangle"/>
            </a:ln>
          </p:spPr>
        </p:cxnSp>
      </p:grpSp>
      <p:grpSp>
        <p:nvGrpSpPr>
          <p:cNvPr id="847" name="Google Shape;847;p65"/>
          <p:cNvGrpSpPr/>
          <p:nvPr/>
        </p:nvGrpSpPr>
        <p:grpSpPr>
          <a:xfrm>
            <a:off x="2265363" y="3279775"/>
            <a:ext cx="4870450" cy="2773363"/>
            <a:chOff x="1519" y="1583"/>
            <a:chExt cx="3068" cy="1747"/>
          </a:xfrm>
        </p:grpSpPr>
        <p:cxnSp>
          <p:nvCxnSpPr>
            <p:cNvPr id="848" name="Google Shape;848;p65"/>
            <p:cNvCxnSpPr/>
            <p:nvPr/>
          </p:nvCxnSpPr>
          <p:spPr>
            <a:xfrm rot="10800000">
              <a:off x="1519" y="2463"/>
              <a:ext cx="2080" cy="513"/>
            </a:xfrm>
            <a:prstGeom prst="straightConnector1">
              <a:avLst/>
            </a:prstGeom>
            <a:noFill/>
            <a:ln cap="flat" cmpd="sng" w="9525">
              <a:solidFill>
                <a:srgbClr val="000000"/>
              </a:solidFill>
              <a:prstDash val="solid"/>
              <a:round/>
              <a:headEnd len="sm" w="sm" type="none"/>
              <a:tailEnd len="med" w="med" type="triangle"/>
            </a:ln>
          </p:spPr>
        </p:cxnSp>
        <p:cxnSp>
          <p:nvCxnSpPr>
            <p:cNvPr id="849" name="Google Shape;849;p65"/>
            <p:cNvCxnSpPr/>
            <p:nvPr/>
          </p:nvCxnSpPr>
          <p:spPr>
            <a:xfrm rot="10800000">
              <a:off x="3024" y="1920"/>
              <a:ext cx="720" cy="912"/>
            </a:xfrm>
            <a:prstGeom prst="straightConnector1">
              <a:avLst/>
            </a:prstGeom>
            <a:noFill/>
            <a:ln cap="flat" cmpd="sng" w="9525">
              <a:solidFill>
                <a:srgbClr val="000000"/>
              </a:solidFill>
              <a:prstDash val="solid"/>
              <a:round/>
              <a:headEnd len="sm" w="sm" type="none"/>
              <a:tailEnd len="med" w="med" type="triangle"/>
            </a:ln>
          </p:spPr>
        </p:cxnSp>
        <p:cxnSp>
          <p:nvCxnSpPr>
            <p:cNvPr id="850" name="Google Shape;850;p65"/>
            <p:cNvCxnSpPr/>
            <p:nvPr/>
          </p:nvCxnSpPr>
          <p:spPr>
            <a:xfrm flipH="1" rot="10800000">
              <a:off x="4128" y="1583"/>
              <a:ext cx="459" cy="1375"/>
            </a:xfrm>
            <a:prstGeom prst="straightConnector1">
              <a:avLst/>
            </a:prstGeom>
            <a:noFill/>
            <a:ln cap="flat" cmpd="sng" w="9525">
              <a:solidFill>
                <a:srgbClr val="000000"/>
              </a:solidFill>
              <a:prstDash val="solid"/>
              <a:round/>
              <a:headEnd len="sm" w="sm" type="none"/>
              <a:tailEnd len="med" w="med" type="triangle"/>
            </a:ln>
          </p:spPr>
        </p:cxnSp>
        <p:sp>
          <p:nvSpPr>
            <p:cNvPr id="851" name="Google Shape;851;p65"/>
            <p:cNvSpPr txBox="1"/>
            <p:nvPr/>
          </p:nvSpPr>
          <p:spPr>
            <a:xfrm>
              <a:off x="3600" y="2832"/>
              <a:ext cx="738" cy="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At Risk is Below the box</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2000"/>
                                        <p:tgtEl>
                                          <p:spTgt spid="8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7"/>
                                        </p:tgtEl>
                                        <p:attrNameLst>
                                          <p:attrName>style.visibility</p:attrName>
                                        </p:attrNameLst>
                                      </p:cBhvr>
                                      <p:to>
                                        <p:strVal val="visible"/>
                                      </p:to>
                                    </p:set>
                                    <p:anim calcmode="lin" valueType="num">
                                      <p:cBhvr additive="base">
                                        <p:cTn dur="500"/>
                                        <p:tgtEl>
                                          <p:spTgt spid="8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66"/>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Poor RtI</a:t>
            </a:r>
            <a:endParaRPr/>
          </a:p>
        </p:txBody>
      </p:sp>
      <p:sp>
        <p:nvSpPr>
          <p:cNvPr id="857" name="Google Shape;857;p66"/>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cxnSp>
        <p:nvCxnSpPr>
          <p:cNvPr id="858" name="Google Shape;858;p66"/>
          <p:cNvCxnSpPr/>
          <p:nvPr/>
        </p:nvCxnSpPr>
        <p:spPr>
          <a:xfrm>
            <a:off x="1822450" y="2179638"/>
            <a:ext cx="0" cy="2547937"/>
          </a:xfrm>
          <a:prstGeom prst="straightConnector1">
            <a:avLst/>
          </a:prstGeom>
          <a:noFill/>
          <a:ln cap="flat" cmpd="sng" w="12700">
            <a:solidFill>
              <a:srgbClr val="000000"/>
            </a:solidFill>
            <a:prstDash val="solid"/>
            <a:round/>
            <a:headEnd len="sm" w="sm" type="none"/>
            <a:tailEnd len="sm" w="sm" type="none"/>
          </a:ln>
        </p:spPr>
      </p:cxnSp>
      <p:cxnSp>
        <p:nvCxnSpPr>
          <p:cNvPr id="859" name="Google Shape;859;p66"/>
          <p:cNvCxnSpPr/>
          <p:nvPr/>
        </p:nvCxnSpPr>
        <p:spPr>
          <a:xfrm rot="10800000">
            <a:off x="1870075" y="4745038"/>
            <a:ext cx="5729288" cy="0"/>
          </a:xfrm>
          <a:prstGeom prst="straightConnector1">
            <a:avLst/>
          </a:prstGeom>
          <a:noFill/>
          <a:ln cap="flat" cmpd="sng" w="12700">
            <a:solidFill>
              <a:srgbClr val="000000"/>
            </a:solidFill>
            <a:prstDash val="solid"/>
            <a:round/>
            <a:headEnd len="sm" w="sm" type="none"/>
            <a:tailEnd len="sm" w="sm" type="none"/>
          </a:ln>
        </p:spPr>
      </p:cxnSp>
      <p:sp>
        <p:nvSpPr>
          <p:cNvPr id="860" name="Google Shape;860;p66"/>
          <p:cNvSpPr/>
          <p:nvPr/>
        </p:nvSpPr>
        <p:spPr>
          <a:xfrm>
            <a:off x="1289050" y="2197100"/>
            <a:ext cx="457200"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100</a:t>
            </a:r>
            <a:endParaRPr/>
          </a:p>
        </p:txBody>
      </p:sp>
      <p:sp>
        <p:nvSpPr>
          <p:cNvPr id="861" name="Google Shape;861;p66"/>
          <p:cNvSpPr/>
          <p:nvPr/>
        </p:nvSpPr>
        <p:spPr>
          <a:xfrm>
            <a:off x="1412875" y="2444750"/>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90</a:t>
            </a:r>
            <a:endParaRPr/>
          </a:p>
        </p:txBody>
      </p:sp>
      <p:sp>
        <p:nvSpPr>
          <p:cNvPr id="862" name="Google Shape;862;p66"/>
          <p:cNvSpPr/>
          <p:nvPr/>
        </p:nvSpPr>
        <p:spPr>
          <a:xfrm>
            <a:off x="1412875" y="26511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80</a:t>
            </a:r>
            <a:endParaRPr/>
          </a:p>
        </p:txBody>
      </p:sp>
      <p:sp>
        <p:nvSpPr>
          <p:cNvPr id="863" name="Google Shape;863;p66"/>
          <p:cNvSpPr/>
          <p:nvPr/>
        </p:nvSpPr>
        <p:spPr>
          <a:xfrm>
            <a:off x="1412875" y="288607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70</a:t>
            </a:r>
            <a:endParaRPr/>
          </a:p>
        </p:txBody>
      </p:sp>
      <p:sp>
        <p:nvSpPr>
          <p:cNvPr id="864" name="Google Shape;864;p66"/>
          <p:cNvSpPr/>
          <p:nvPr/>
        </p:nvSpPr>
        <p:spPr>
          <a:xfrm>
            <a:off x="1427163" y="311943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60</a:t>
            </a:r>
            <a:endParaRPr/>
          </a:p>
        </p:txBody>
      </p:sp>
      <p:sp>
        <p:nvSpPr>
          <p:cNvPr id="865" name="Google Shape;865;p66"/>
          <p:cNvSpPr/>
          <p:nvPr/>
        </p:nvSpPr>
        <p:spPr>
          <a:xfrm>
            <a:off x="1427163" y="336708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50</a:t>
            </a:r>
            <a:endParaRPr/>
          </a:p>
        </p:txBody>
      </p:sp>
      <p:sp>
        <p:nvSpPr>
          <p:cNvPr id="866" name="Google Shape;866;p66"/>
          <p:cNvSpPr/>
          <p:nvPr/>
        </p:nvSpPr>
        <p:spPr>
          <a:xfrm>
            <a:off x="1439863" y="36290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40</a:t>
            </a:r>
            <a:endParaRPr/>
          </a:p>
        </p:txBody>
      </p:sp>
      <p:sp>
        <p:nvSpPr>
          <p:cNvPr id="867" name="Google Shape;867;p66"/>
          <p:cNvSpPr/>
          <p:nvPr/>
        </p:nvSpPr>
        <p:spPr>
          <a:xfrm>
            <a:off x="1439863" y="384968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30</a:t>
            </a:r>
            <a:endParaRPr/>
          </a:p>
        </p:txBody>
      </p:sp>
      <p:sp>
        <p:nvSpPr>
          <p:cNvPr id="868" name="Google Shape;868;p66"/>
          <p:cNvSpPr/>
          <p:nvPr/>
        </p:nvSpPr>
        <p:spPr>
          <a:xfrm>
            <a:off x="1454150" y="41116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20</a:t>
            </a:r>
            <a:endParaRPr/>
          </a:p>
        </p:txBody>
      </p:sp>
      <p:sp>
        <p:nvSpPr>
          <p:cNvPr id="869" name="Google Shape;869;p66"/>
          <p:cNvSpPr/>
          <p:nvPr/>
        </p:nvSpPr>
        <p:spPr>
          <a:xfrm>
            <a:off x="1454150" y="435927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10</a:t>
            </a:r>
            <a:endParaRPr/>
          </a:p>
        </p:txBody>
      </p:sp>
      <p:cxnSp>
        <p:nvCxnSpPr>
          <p:cNvPr id="870" name="Google Shape;870;p66"/>
          <p:cNvCxnSpPr/>
          <p:nvPr/>
        </p:nvCxnSpPr>
        <p:spPr>
          <a:xfrm>
            <a:off x="2046288" y="2187575"/>
            <a:ext cx="0" cy="2522538"/>
          </a:xfrm>
          <a:prstGeom prst="straightConnector1">
            <a:avLst/>
          </a:prstGeom>
          <a:noFill/>
          <a:ln cap="flat" cmpd="sng" w="12700">
            <a:solidFill>
              <a:schemeClr val="hlink"/>
            </a:solidFill>
            <a:prstDash val="solid"/>
            <a:round/>
            <a:headEnd len="sm" w="sm" type="none"/>
            <a:tailEnd len="sm" w="sm" type="none"/>
          </a:ln>
        </p:spPr>
      </p:cxnSp>
      <p:cxnSp>
        <p:nvCxnSpPr>
          <p:cNvPr id="871" name="Google Shape;871;p66"/>
          <p:cNvCxnSpPr/>
          <p:nvPr/>
        </p:nvCxnSpPr>
        <p:spPr>
          <a:xfrm>
            <a:off x="1982788" y="4529138"/>
            <a:ext cx="0" cy="66675"/>
          </a:xfrm>
          <a:prstGeom prst="straightConnector1">
            <a:avLst/>
          </a:prstGeom>
          <a:noFill/>
          <a:ln cap="flat" cmpd="sng" w="50800">
            <a:solidFill>
              <a:schemeClr val="hlink"/>
            </a:solidFill>
            <a:prstDash val="solid"/>
            <a:round/>
            <a:headEnd len="sm" w="sm" type="none"/>
            <a:tailEnd len="sm" w="sm" type="none"/>
          </a:ln>
        </p:spPr>
      </p:cxnSp>
      <p:cxnSp>
        <p:nvCxnSpPr>
          <p:cNvPr id="872" name="Google Shape;872;p66"/>
          <p:cNvCxnSpPr/>
          <p:nvPr/>
        </p:nvCxnSpPr>
        <p:spPr>
          <a:xfrm>
            <a:off x="1965325" y="4343400"/>
            <a:ext cx="0" cy="66675"/>
          </a:xfrm>
          <a:prstGeom prst="straightConnector1">
            <a:avLst/>
          </a:prstGeom>
          <a:noFill/>
          <a:ln cap="flat" cmpd="sng" w="50800">
            <a:solidFill>
              <a:schemeClr val="hlink"/>
            </a:solidFill>
            <a:prstDash val="solid"/>
            <a:round/>
            <a:headEnd len="sm" w="sm" type="none"/>
            <a:tailEnd len="sm" w="sm" type="none"/>
          </a:ln>
        </p:spPr>
      </p:cxnSp>
      <p:cxnSp>
        <p:nvCxnSpPr>
          <p:cNvPr id="873" name="Google Shape;873;p66"/>
          <p:cNvCxnSpPr/>
          <p:nvPr/>
        </p:nvCxnSpPr>
        <p:spPr>
          <a:xfrm>
            <a:off x="1897063" y="4446588"/>
            <a:ext cx="0" cy="66675"/>
          </a:xfrm>
          <a:prstGeom prst="straightConnector1">
            <a:avLst/>
          </a:prstGeom>
          <a:noFill/>
          <a:ln cap="flat" cmpd="sng" w="50800">
            <a:solidFill>
              <a:schemeClr val="hlink"/>
            </a:solidFill>
            <a:prstDash val="solid"/>
            <a:round/>
            <a:headEnd len="sm" w="sm" type="none"/>
            <a:tailEnd len="sm" w="sm" type="none"/>
          </a:ln>
        </p:spPr>
      </p:cxnSp>
      <p:cxnSp>
        <p:nvCxnSpPr>
          <p:cNvPr id="874" name="Google Shape;874;p66"/>
          <p:cNvCxnSpPr/>
          <p:nvPr/>
        </p:nvCxnSpPr>
        <p:spPr>
          <a:xfrm>
            <a:off x="2168525" y="4546600"/>
            <a:ext cx="0" cy="66675"/>
          </a:xfrm>
          <a:prstGeom prst="straightConnector1">
            <a:avLst/>
          </a:prstGeom>
          <a:noFill/>
          <a:ln cap="flat" cmpd="sng" w="50800">
            <a:solidFill>
              <a:schemeClr val="hlink"/>
            </a:solidFill>
            <a:prstDash val="solid"/>
            <a:round/>
            <a:headEnd len="sm" w="sm" type="none"/>
            <a:tailEnd len="sm" w="sm" type="none"/>
          </a:ln>
        </p:spPr>
      </p:cxnSp>
      <p:cxnSp>
        <p:nvCxnSpPr>
          <p:cNvPr id="875" name="Google Shape;875;p66"/>
          <p:cNvCxnSpPr/>
          <p:nvPr/>
        </p:nvCxnSpPr>
        <p:spPr>
          <a:xfrm>
            <a:off x="2320925" y="4360863"/>
            <a:ext cx="0" cy="66675"/>
          </a:xfrm>
          <a:prstGeom prst="straightConnector1">
            <a:avLst/>
          </a:prstGeom>
          <a:noFill/>
          <a:ln cap="flat" cmpd="sng" w="50800">
            <a:solidFill>
              <a:schemeClr val="hlink"/>
            </a:solidFill>
            <a:prstDash val="solid"/>
            <a:round/>
            <a:headEnd len="sm" w="sm" type="none"/>
            <a:tailEnd len="sm" w="sm" type="none"/>
          </a:ln>
        </p:spPr>
      </p:cxnSp>
      <p:cxnSp>
        <p:nvCxnSpPr>
          <p:cNvPr id="876" name="Google Shape;876;p66"/>
          <p:cNvCxnSpPr/>
          <p:nvPr/>
        </p:nvCxnSpPr>
        <p:spPr>
          <a:xfrm>
            <a:off x="2576513" y="4411663"/>
            <a:ext cx="0" cy="66675"/>
          </a:xfrm>
          <a:prstGeom prst="straightConnector1">
            <a:avLst/>
          </a:prstGeom>
          <a:noFill/>
          <a:ln cap="flat" cmpd="sng" w="50800">
            <a:solidFill>
              <a:schemeClr val="hlink"/>
            </a:solidFill>
            <a:prstDash val="solid"/>
            <a:round/>
            <a:headEnd len="sm" w="sm" type="none"/>
            <a:tailEnd len="sm" w="sm" type="none"/>
          </a:ln>
        </p:spPr>
      </p:cxnSp>
      <p:cxnSp>
        <p:nvCxnSpPr>
          <p:cNvPr id="877" name="Google Shape;877;p66"/>
          <p:cNvCxnSpPr/>
          <p:nvPr/>
        </p:nvCxnSpPr>
        <p:spPr>
          <a:xfrm>
            <a:off x="3305175" y="2222500"/>
            <a:ext cx="0" cy="2555875"/>
          </a:xfrm>
          <a:prstGeom prst="straightConnector1">
            <a:avLst/>
          </a:prstGeom>
          <a:noFill/>
          <a:ln cap="flat" cmpd="sng" w="12700">
            <a:solidFill>
              <a:schemeClr val="hlink"/>
            </a:solidFill>
            <a:prstDash val="solid"/>
            <a:round/>
            <a:headEnd len="sm" w="sm" type="none"/>
            <a:tailEnd len="sm" w="sm" type="none"/>
          </a:ln>
        </p:spPr>
      </p:cxnSp>
      <p:cxnSp>
        <p:nvCxnSpPr>
          <p:cNvPr id="878" name="Google Shape;878;p66"/>
          <p:cNvCxnSpPr/>
          <p:nvPr/>
        </p:nvCxnSpPr>
        <p:spPr>
          <a:xfrm>
            <a:off x="2879725" y="4478338"/>
            <a:ext cx="0" cy="66675"/>
          </a:xfrm>
          <a:prstGeom prst="straightConnector1">
            <a:avLst/>
          </a:prstGeom>
          <a:noFill/>
          <a:ln cap="flat" cmpd="sng" w="50800">
            <a:solidFill>
              <a:schemeClr val="hlink"/>
            </a:solidFill>
            <a:prstDash val="solid"/>
            <a:round/>
            <a:headEnd len="sm" w="sm" type="none"/>
            <a:tailEnd len="sm" w="sm" type="none"/>
          </a:ln>
        </p:spPr>
      </p:cxnSp>
      <p:cxnSp>
        <p:nvCxnSpPr>
          <p:cNvPr id="879" name="Google Shape;879;p66"/>
          <p:cNvCxnSpPr/>
          <p:nvPr/>
        </p:nvCxnSpPr>
        <p:spPr>
          <a:xfrm flipH="1" rot="10800000">
            <a:off x="2027238" y="3089275"/>
            <a:ext cx="4770437" cy="1373188"/>
          </a:xfrm>
          <a:prstGeom prst="straightConnector1">
            <a:avLst/>
          </a:prstGeom>
          <a:noFill/>
          <a:ln cap="flat" cmpd="sng" w="25400">
            <a:solidFill>
              <a:schemeClr val="accent2"/>
            </a:solidFill>
            <a:prstDash val="dot"/>
            <a:round/>
            <a:headEnd len="sm" w="sm" type="none"/>
            <a:tailEnd len="sm" w="sm" type="none"/>
          </a:ln>
        </p:spPr>
      </p:cxnSp>
      <p:sp>
        <p:nvSpPr>
          <p:cNvPr id="880" name="Google Shape;880;p66"/>
          <p:cNvSpPr/>
          <p:nvPr/>
        </p:nvSpPr>
        <p:spPr>
          <a:xfrm>
            <a:off x="6862763" y="2735263"/>
            <a:ext cx="576262" cy="33337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600">
                <a:solidFill>
                  <a:schemeClr val="hlink"/>
                </a:solidFill>
                <a:latin typeface="Times New Roman"/>
                <a:ea typeface="Times New Roman"/>
                <a:cs typeface="Times New Roman"/>
                <a:sym typeface="Times New Roman"/>
              </a:rPr>
              <a:t>Goal</a:t>
            </a:r>
            <a:endParaRPr/>
          </a:p>
        </p:txBody>
      </p:sp>
      <p:sp>
        <p:nvSpPr>
          <p:cNvPr id="881" name="Google Shape;881;p66"/>
          <p:cNvSpPr/>
          <p:nvPr/>
        </p:nvSpPr>
        <p:spPr>
          <a:xfrm>
            <a:off x="1698625" y="4803775"/>
            <a:ext cx="5351463" cy="27146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M M M M M M M M M M M M M M M M M M M M M M M M M M M M M M</a:t>
            </a:r>
            <a:endParaRPr/>
          </a:p>
        </p:txBody>
      </p:sp>
      <p:sp>
        <p:nvSpPr>
          <p:cNvPr id="882" name="Google Shape;882;p66"/>
          <p:cNvSpPr txBox="1"/>
          <p:nvPr/>
        </p:nvSpPr>
        <p:spPr>
          <a:xfrm rot="-5400000">
            <a:off x="1670844" y="5061744"/>
            <a:ext cx="37941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Nov</a:t>
            </a:r>
            <a:endParaRPr/>
          </a:p>
        </p:txBody>
      </p:sp>
      <p:sp>
        <p:nvSpPr>
          <p:cNvPr id="883" name="Google Shape;883;p66"/>
          <p:cNvSpPr txBox="1"/>
          <p:nvPr/>
        </p:nvSpPr>
        <p:spPr>
          <a:xfrm rot="-5400000">
            <a:off x="2359025" y="5059363"/>
            <a:ext cx="37465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Dec</a:t>
            </a:r>
            <a:endParaRPr/>
          </a:p>
        </p:txBody>
      </p:sp>
      <p:sp>
        <p:nvSpPr>
          <p:cNvPr id="884" name="Google Shape;884;p66"/>
          <p:cNvSpPr txBox="1"/>
          <p:nvPr/>
        </p:nvSpPr>
        <p:spPr>
          <a:xfrm rot="-5400000">
            <a:off x="3054350" y="5049838"/>
            <a:ext cx="3556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Jan</a:t>
            </a:r>
            <a:endParaRPr/>
          </a:p>
        </p:txBody>
      </p:sp>
      <p:sp>
        <p:nvSpPr>
          <p:cNvPr id="885" name="Google Shape;885;p66"/>
          <p:cNvSpPr txBox="1"/>
          <p:nvPr/>
        </p:nvSpPr>
        <p:spPr>
          <a:xfrm rot="-5400000">
            <a:off x="3733007" y="5055394"/>
            <a:ext cx="36671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Feb</a:t>
            </a:r>
            <a:endParaRPr/>
          </a:p>
        </p:txBody>
      </p:sp>
      <p:sp>
        <p:nvSpPr>
          <p:cNvPr id="886" name="Google Shape;886;p66"/>
          <p:cNvSpPr txBox="1"/>
          <p:nvPr/>
        </p:nvSpPr>
        <p:spPr>
          <a:xfrm rot="-5400000">
            <a:off x="4417219" y="5058569"/>
            <a:ext cx="37306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Mar</a:t>
            </a:r>
            <a:endParaRPr/>
          </a:p>
        </p:txBody>
      </p:sp>
      <p:sp>
        <p:nvSpPr>
          <p:cNvPr id="887" name="Google Shape;887;p66"/>
          <p:cNvSpPr txBox="1"/>
          <p:nvPr/>
        </p:nvSpPr>
        <p:spPr>
          <a:xfrm rot="-5400000">
            <a:off x="5155406" y="5050632"/>
            <a:ext cx="357187"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Apr</a:t>
            </a:r>
            <a:endParaRPr/>
          </a:p>
        </p:txBody>
      </p:sp>
      <p:sp>
        <p:nvSpPr>
          <p:cNvPr id="888" name="Google Shape;888;p66"/>
          <p:cNvSpPr txBox="1"/>
          <p:nvPr/>
        </p:nvSpPr>
        <p:spPr>
          <a:xfrm rot="-5400000">
            <a:off x="5833269" y="5066507"/>
            <a:ext cx="388937"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May</a:t>
            </a:r>
            <a:endParaRPr/>
          </a:p>
        </p:txBody>
      </p:sp>
      <p:sp>
        <p:nvSpPr>
          <p:cNvPr id="889" name="Google Shape;889;p66"/>
          <p:cNvSpPr txBox="1"/>
          <p:nvPr/>
        </p:nvSpPr>
        <p:spPr>
          <a:xfrm rot="-5400000">
            <a:off x="6550025" y="5051426"/>
            <a:ext cx="358775"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Jun</a:t>
            </a:r>
            <a:endParaRPr/>
          </a:p>
        </p:txBody>
      </p:sp>
      <p:sp>
        <p:nvSpPr>
          <p:cNvPr id="890" name="Google Shape;890;p66"/>
          <p:cNvSpPr/>
          <p:nvPr/>
        </p:nvSpPr>
        <p:spPr>
          <a:xfrm>
            <a:off x="2566988" y="3074988"/>
            <a:ext cx="2111375" cy="419100"/>
          </a:xfrm>
          <a:prstGeom prst="rect">
            <a:avLst/>
          </a:prstGeom>
          <a:solidFill>
            <a:schemeClr val="l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1" name="Google Shape;891;p66"/>
          <p:cNvSpPr/>
          <p:nvPr/>
        </p:nvSpPr>
        <p:spPr>
          <a:xfrm>
            <a:off x="4700588" y="2630488"/>
            <a:ext cx="2065337" cy="449262"/>
          </a:xfrm>
          <a:prstGeom prst="rect">
            <a:avLst/>
          </a:prstGeom>
          <a:solidFill>
            <a:schemeClr val="l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892" name="Google Shape;892;p66"/>
          <p:cNvCxnSpPr/>
          <p:nvPr/>
        </p:nvCxnSpPr>
        <p:spPr>
          <a:xfrm>
            <a:off x="2759075" y="4392613"/>
            <a:ext cx="0" cy="66675"/>
          </a:xfrm>
          <a:prstGeom prst="straightConnector1">
            <a:avLst/>
          </a:prstGeom>
          <a:noFill/>
          <a:ln cap="flat" cmpd="sng" w="50800">
            <a:solidFill>
              <a:schemeClr val="hlink"/>
            </a:solidFill>
            <a:prstDash val="solid"/>
            <a:round/>
            <a:headEnd len="sm" w="sm" type="none"/>
            <a:tailEnd len="sm" w="sm" type="none"/>
          </a:ln>
        </p:spPr>
      </p:cxnSp>
      <p:cxnSp>
        <p:nvCxnSpPr>
          <p:cNvPr id="893" name="Google Shape;893;p66"/>
          <p:cNvCxnSpPr/>
          <p:nvPr/>
        </p:nvCxnSpPr>
        <p:spPr>
          <a:xfrm>
            <a:off x="3249613" y="4371975"/>
            <a:ext cx="0" cy="66675"/>
          </a:xfrm>
          <a:prstGeom prst="straightConnector1">
            <a:avLst/>
          </a:prstGeom>
          <a:noFill/>
          <a:ln cap="flat" cmpd="sng" w="50800">
            <a:solidFill>
              <a:schemeClr val="hlink"/>
            </a:solidFill>
            <a:prstDash val="solid"/>
            <a:round/>
            <a:headEnd len="sm" w="sm" type="none"/>
            <a:tailEnd len="sm" w="sm" type="none"/>
          </a:ln>
        </p:spPr>
      </p:cxnSp>
      <p:cxnSp>
        <p:nvCxnSpPr>
          <p:cNvPr id="894" name="Google Shape;894;p66"/>
          <p:cNvCxnSpPr/>
          <p:nvPr/>
        </p:nvCxnSpPr>
        <p:spPr>
          <a:xfrm flipH="1" rot="10800000">
            <a:off x="2014538" y="4371975"/>
            <a:ext cx="1304925" cy="130175"/>
          </a:xfrm>
          <a:prstGeom prst="straightConnector1">
            <a:avLst/>
          </a:prstGeom>
          <a:noFill/>
          <a:ln cap="flat" cmpd="sng" w="28575">
            <a:solidFill>
              <a:srgbClr val="FF0000"/>
            </a:solidFill>
            <a:prstDash val="solid"/>
            <a:round/>
            <a:headEnd len="sm" w="sm" type="none"/>
            <a:tailEnd len="sm" w="sm" type="none"/>
          </a:ln>
        </p:spPr>
      </p:cxnSp>
      <p:sp>
        <p:nvSpPr>
          <p:cNvPr id="895" name="Google Shape;895;p66"/>
          <p:cNvSpPr txBox="1"/>
          <p:nvPr/>
        </p:nvSpPr>
        <p:spPr>
          <a:xfrm>
            <a:off x="1985963" y="3589338"/>
            <a:ext cx="1414462"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Trendline =.07 WCPM</a:t>
            </a:r>
            <a:endParaRPr/>
          </a:p>
        </p:txBody>
      </p:sp>
      <p:sp>
        <p:nvSpPr>
          <p:cNvPr id="896" name="Google Shape;896;p66"/>
          <p:cNvSpPr txBox="1"/>
          <p:nvPr/>
        </p:nvSpPr>
        <p:spPr>
          <a:xfrm>
            <a:off x="1955800" y="5349875"/>
            <a:ext cx="10160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Tahoma"/>
                <a:ea typeface="Tahoma"/>
                <a:cs typeface="Tahoma"/>
                <a:sym typeface="Tahoma"/>
              </a:rPr>
              <a:t>Poor RtI</a:t>
            </a:r>
            <a:endParaRPr/>
          </a:p>
        </p:txBody>
      </p:sp>
      <p:sp>
        <p:nvSpPr>
          <p:cNvPr id="897" name="Google Shape;897;p66"/>
          <p:cNvSpPr txBox="1"/>
          <p:nvPr/>
        </p:nvSpPr>
        <p:spPr>
          <a:xfrm rot="-1003951">
            <a:off x="3522663" y="3554413"/>
            <a:ext cx="917575"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accent2"/>
                </a:solidFill>
                <a:latin typeface="Tahoma"/>
                <a:ea typeface="Tahoma"/>
                <a:cs typeface="Tahoma"/>
                <a:sym typeface="Tahoma"/>
              </a:rPr>
              <a:t>Aimline</a:t>
            </a:r>
            <a:endParaRPr/>
          </a:p>
        </p:txBody>
      </p:sp>
      <p:cxnSp>
        <p:nvCxnSpPr>
          <p:cNvPr id="898" name="Google Shape;898;p66"/>
          <p:cNvCxnSpPr/>
          <p:nvPr/>
        </p:nvCxnSpPr>
        <p:spPr>
          <a:xfrm flipH="1" rot="10800000">
            <a:off x="3314700" y="4143375"/>
            <a:ext cx="2465388" cy="230188"/>
          </a:xfrm>
          <a:prstGeom prst="straightConnector1">
            <a:avLst/>
          </a:prstGeom>
          <a:noFill/>
          <a:ln cap="flat" cmpd="sng" w="9525">
            <a:solidFill>
              <a:srgbClr val="000000"/>
            </a:solidFill>
            <a:prstDash val="lgDashDot"/>
            <a:round/>
            <a:headEnd len="sm" w="sm"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67"/>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Better RtI</a:t>
            </a:r>
            <a:endParaRPr/>
          </a:p>
        </p:txBody>
      </p:sp>
      <p:cxnSp>
        <p:nvCxnSpPr>
          <p:cNvPr id="904" name="Google Shape;904;p67"/>
          <p:cNvCxnSpPr/>
          <p:nvPr/>
        </p:nvCxnSpPr>
        <p:spPr>
          <a:xfrm>
            <a:off x="1822450" y="2014538"/>
            <a:ext cx="0" cy="2547937"/>
          </a:xfrm>
          <a:prstGeom prst="straightConnector1">
            <a:avLst/>
          </a:prstGeom>
          <a:noFill/>
          <a:ln cap="flat" cmpd="sng" w="12700">
            <a:solidFill>
              <a:srgbClr val="000000"/>
            </a:solidFill>
            <a:prstDash val="solid"/>
            <a:round/>
            <a:headEnd len="sm" w="sm" type="none"/>
            <a:tailEnd len="sm" w="sm" type="none"/>
          </a:ln>
        </p:spPr>
      </p:cxnSp>
      <p:cxnSp>
        <p:nvCxnSpPr>
          <p:cNvPr id="905" name="Google Shape;905;p67"/>
          <p:cNvCxnSpPr/>
          <p:nvPr/>
        </p:nvCxnSpPr>
        <p:spPr>
          <a:xfrm rot="10800000">
            <a:off x="1870075" y="4579938"/>
            <a:ext cx="5729288" cy="0"/>
          </a:xfrm>
          <a:prstGeom prst="straightConnector1">
            <a:avLst/>
          </a:prstGeom>
          <a:noFill/>
          <a:ln cap="flat" cmpd="sng" w="12700">
            <a:solidFill>
              <a:srgbClr val="000000"/>
            </a:solidFill>
            <a:prstDash val="solid"/>
            <a:round/>
            <a:headEnd len="sm" w="sm" type="none"/>
            <a:tailEnd len="sm" w="sm" type="none"/>
          </a:ln>
        </p:spPr>
      </p:cxnSp>
      <p:sp>
        <p:nvSpPr>
          <p:cNvPr id="906" name="Google Shape;906;p67"/>
          <p:cNvSpPr/>
          <p:nvPr/>
        </p:nvSpPr>
        <p:spPr>
          <a:xfrm>
            <a:off x="1289050" y="2032000"/>
            <a:ext cx="457200"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100</a:t>
            </a:r>
            <a:endParaRPr/>
          </a:p>
        </p:txBody>
      </p:sp>
      <p:sp>
        <p:nvSpPr>
          <p:cNvPr id="907" name="Google Shape;907;p67"/>
          <p:cNvSpPr/>
          <p:nvPr/>
        </p:nvSpPr>
        <p:spPr>
          <a:xfrm>
            <a:off x="1412875" y="2279650"/>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90</a:t>
            </a:r>
            <a:endParaRPr/>
          </a:p>
        </p:txBody>
      </p:sp>
      <p:sp>
        <p:nvSpPr>
          <p:cNvPr id="908" name="Google Shape;908;p67"/>
          <p:cNvSpPr/>
          <p:nvPr/>
        </p:nvSpPr>
        <p:spPr>
          <a:xfrm>
            <a:off x="1412875" y="24860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80</a:t>
            </a:r>
            <a:endParaRPr/>
          </a:p>
        </p:txBody>
      </p:sp>
      <p:sp>
        <p:nvSpPr>
          <p:cNvPr id="909" name="Google Shape;909;p67"/>
          <p:cNvSpPr/>
          <p:nvPr/>
        </p:nvSpPr>
        <p:spPr>
          <a:xfrm>
            <a:off x="1412875" y="272097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70</a:t>
            </a:r>
            <a:endParaRPr/>
          </a:p>
        </p:txBody>
      </p:sp>
      <p:sp>
        <p:nvSpPr>
          <p:cNvPr id="910" name="Google Shape;910;p67"/>
          <p:cNvSpPr/>
          <p:nvPr/>
        </p:nvSpPr>
        <p:spPr>
          <a:xfrm>
            <a:off x="1427163" y="295433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60</a:t>
            </a:r>
            <a:endParaRPr/>
          </a:p>
        </p:txBody>
      </p:sp>
      <p:sp>
        <p:nvSpPr>
          <p:cNvPr id="911" name="Google Shape;911;p67"/>
          <p:cNvSpPr/>
          <p:nvPr/>
        </p:nvSpPr>
        <p:spPr>
          <a:xfrm>
            <a:off x="1427163" y="320198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50</a:t>
            </a:r>
            <a:endParaRPr/>
          </a:p>
        </p:txBody>
      </p:sp>
      <p:sp>
        <p:nvSpPr>
          <p:cNvPr id="912" name="Google Shape;912;p67"/>
          <p:cNvSpPr/>
          <p:nvPr/>
        </p:nvSpPr>
        <p:spPr>
          <a:xfrm>
            <a:off x="1439863" y="34639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40</a:t>
            </a:r>
            <a:endParaRPr/>
          </a:p>
        </p:txBody>
      </p:sp>
      <p:sp>
        <p:nvSpPr>
          <p:cNvPr id="913" name="Google Shape;913;p67"/>
          <p:cNvSpPr/>
          <p:nvPr/>
        </p:nvSpPr>
        <p:spPr>
          <a:xfrm>
            <a:off x="1439863" y="3684588"/>
            <a:ext cx="365125" cy="287337"/>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30</a:t>
            </a:r>
            <a:endParaRPr/>
          </a:p>
        </p:txBody>
      </p:sp>
      <p:sp>
        <p:nvSpPr>
          <p:cNvPr id="914" name="Google Shape;914;p67"/>
          <p:cNvSpPr/>
          <p:nvPr/>
        </p:nvSpPr>
        <p:spPr>
          <a:xfrm>
            <a:off x="1454150" y="394652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20</a:t>
            </a:r>
            <a:endParaRPr/>
          </a:p>
        </p:txBody>
      </p:sp>
      <p:sp>
        <p:nvSpPr>
          <p:cNvPr id="915" name="Google Shape;915;p67"/>
          <p:cNvSpPr/>
          <p:nvPr/>
        </p:nvSpPr>
        <p:spPr>
          <a:xfrm>
            <a:off x="1454150" y="4194175"/>
            <a:ext cx="365125" cy="28733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10</a:t>
            </a:r>
            <a:endParaRPr/>
          </a:p>
        </p:txBody>
      </p:sp>
      <p:cxnSp>
        <p:nvCxnSpPr>
          <p:cNvPr id="916" name="Google Shape;916;p67"/>
          <p:cNvCxnSpPr/>
          <p:nvPr/>
        </p:nvCxnSpPr>
        <p:spPr>
          <a:xfrm>
            <a:off x="2046288" y="2022475"/>
            <a:ext cx="0" cy="2522538"/>
          </a:xfrm>
          <a:prstGeom prst="straightConnector1">
            <a:avLst/>
          </a:prstGeom>
          <a:noFill/>
          <a:ln cap="flat" cmpd="sng" w="12700">
            <a:solidFill>
              <a:schemeClr val="hlink"/>
            </a:solidFill>
            <a:prstDash val="solid"/>
            <a:round/>
            <a:headEnd len="sm" w="sm" type="none"/>
            <a:tailEnd len="sm" w="sm" type="none"/>
          </a:ln>
        </p:spPr>
      </p:cxnSp>
      <p:cxnSp>
        <p:nvCxnSpPr>
          <p:cNvPr id="917" name="Google Shape;917;p67"/>
          <p:cNvCxnSpPr/>
          <p:nvPr/>
        </p:nvCxnSpPr>
        <p:spPr>
          <a:xfrm>
            <a:off x="1982788" y="4364038"/>
            <a:ext cx="0" cy="66675"/>
          </a:xfrm>
          <a:prstGeom prst="straightConnector1">
            <a:avLst/>
          </a:prstGeom>
          <a:noFill/>
          <a:ln cap="flat" cmpd="sng" w="50800">
            <a:solidFill>
              <a:schemeClr val="hlink"/>
            </a:solidFill>
            <a:prstDash val="solid"/>
            <a:round/>
            <a:headEnd len="sm" w="sm" type="none"/>
            <a:tailEnd len="sm" w="sm" type="none"/>
          </a:ln>
        </p:spPr>
      </p:cxnSp>
      <p:cxnSp>
        <p:nvCxnSpPr>
          <p:cNvPr id="918" name="Google Shape;918;p67"/>
          <p:cNvCxnSpPr/>
          <p:nvPr/>
        </p:nvCxnSpPr>
        <p:spPr>
          <a:xfrm>
            <a:off x="1965325" y="4178300"/>
            <a:ext cx="0" cy="66675"/>
          </a:xfrm>
          <a:prstGeom prst="straightConnector1">
            <a:avLst/>
          </a:prstGeom>
          <a:noFill/>
          <a:ln cap="flat" cmpd="sng" w="50800">
            <a:solidFill>
              <a:schemeClr val="hlink"/>
            </a:solidFill>
            <a:prstDash val="solid"/>
            <a:round/>
            <a:headEnd len="sm" w="sm" type="none"/>
            <a:tailEnd len="sm" w="sm" type="none"/>
          </a:ln>
        </p:spPr>
      </p:cxnSp>
      <p:cxnSp>
        <p:nvCxnSpPr>
          <p:cNvPr id="919" name="Google Shape;919;p67"/>
          <p:cNvCxnSpPr/>
          <p:nvPr/>
        </p:nvCxnSpPr>
        <p:spPr>
          <a:xfrm>
            <a:off x="1897063" y="4281488"/>
            <a:ext cx="0" cy="66675"/>
          </a:xfrm>
          <a:prstGeom prst="straightConnector1">
            <a:avLst/>
          </a:prstGeom>
          <a:noFill/>
          <a:ln cap="flat" cmpd="sng" w="50800">
            <a:solidFill>
              <a:schemeClr val="hlink"/>
            </a:solidFill>
            <a:prstDash val="solid"/>
            <a:round/>
            <a:headEnd len="sm" w="sm" type="none"/>
            <a:tailEnd len="sm" w="sm" type="none"/>
          </a:ln>
        </p:spPr>
      </p:cxnSp>
      <p:sp>
        <p:nvSpPr>
          <p:cNvPr id="920" name="Google Shape;920;p67"/>
          <p:cNvSpPr/>
          <p:nvPr/>
        </p:nvSpPr>
        <p:spPr>
          <a:xfrm>
            <a:off x="1770063" y="1911350"/>
            <a:ext cx="574675" cy="22542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900">
                <a:solidFill>
                  <a:schemeClr val="hlink"/>
                </a:solidFill>
                <a:latin typeface="Times New Roman"/>
                <a:ea typeface="Times New Roman"/>
                <a:cs typeface="Times New Roman"/>
                <a:sym typeface="Times New Roman"/>
              </a:rPr>
              <a:t>Baseline</a:t>
            </a:r>
            <a:endParaRPr/>
          </a:p>
        </p:txBody>
      </p:sp>
      <p:cxnSp>
        <p:nvCxnSpPr>
          <p:cNvPr id="921" name="Google Shape;921;p67"/>
          <p:cNvCxnSpPr/>
          <p:nvPr/>
        </p:nvCxnSpPr>
        <p:spPr>
          <a:xfrm>
            <a:off x="2168525" y="4381500"/>
            <a:ext cx="0" cy="66675"/>
          </a:xfrm>
          <a:prstGeom prst="straightConnector1">
            <a:avLst/>
          </a:prstGeom>
          <a:noFill/>
          <a:ln cap="flat" cmpd="sng" w="50800">
            <a:solidFill>
              <a:schemeClr val="hlink"/>
            </a:solidFill>
            <a:prstDash val="solid"/>
            <a:round/>
            <a:headEnd len="sm" w="sm" type="none"/>
            <a:tailEnd len="sm" w="sm" type="none"/>
          </a:ln>
        </p:spPr>
      </p:cxnSp>
      <p:cxnSp>
        <p:nvCxnSpPr>
          <p:cNvPr id="922" name="Google Shape;922;p67"/>
          <p:cNvCxnSpPr/>
          <p:nvPr/>
        </p:nvCxnSpPr>
        <p:spPr>
          <a:xfrm>
            <a:off x="2320925" y="4195763"/>
            <a:ext cx="0" cy="66675"/>
          </a:xfrm>
          <a:prstGeom prst="straightConnector1">
            <a:avLst/>
          </a:prstGeom>
          <a:noFill/>
          <a:ln cap="flat" cmpd="sng" w="50800">
            <a:solidFill>
              <a:schemeClr val="hlink"/>
            </a:solidFill>
            <a:prstDash val="solid"/>
            <a:round/>
            <a:headEnd len="sm" w="sm" type="none"/>
            <a:tailEnd len="sm" w="sm" type="none"/>
          </a:ln>
        </p:spPr>
      </p:cxnSp>
      <p:cxnSp>
        <p:nvCxnSpPr>
          <p:cNvPr id="923" name="Google Shape;923;p67"/>
          <p:cNvCxnSpPr/>
          <p:nvPr/>
        </p:nvCxnSpPr>
        <p:spPr>
          <a:xfrm>
            <a:off x="2576513" y="4246563"/>
            <a:ext cx="0" cy="66675"/>
          </a:xfrm>
          <a:prstGeom prst="straightConnector1">
            <a:avLst/>
          </a:prstGeom>
          <a:noFill/>
          <a:ln cap="flat" cmpd="sng" w="50800">
            <a:solidFill>
              <a:schemeClr val="hlink"/>
            </a:solidFill>
            <a:prstDash val="solid"/>
            <a:round/>
            <a:headEnd len="sm" w="sm" type="none"/>
            <a:tailEnd len="sm" w="sm" type="none"/>
          </a:ln>
        </p:spPr>
      </p:cxnSp>
      <p:cxnSp>
        <p:nvCxnSpPr>
          <p:cNvPr id="924" name="Google Shape;924;p67"/>
          <p:cNvCxnSpPr/>
          <p:nvPr/>
        </p:nvCxnSpPr>
        <p:spPr>
          <a:xfrm>
            <a:off x="3305175" y="2057400"/>
            <a:ext cx="0" cy="2555875"/>
          </a:xfrm>
          <a:prstGeom prst="straightConnector1">
            <a:avLst/>
          </a:prstGeom>
          <a:noFill/>
          <a:ln cap="flat" cmpd="sng" w="12700">
            <a:solidFill>
              <a:schemeClr val="hlink"/>
            </a:solidFill>
            <a:prstDash val="solid"/>
            <a:round/>
            <a:headEnd len="sm" w="sm" type="none"/>
            <a:tailEnd len="sm" w="sm" type="none"/>
          </a:ln>
        </p:spPr>
      </p:cxnSp>
      <p:sp>
        <p:nvSpPr>
          <p:cNvPr id="925" name="Google Shape;925;p67"/>
          <p:cNvSpPr/>
          <p:nvPr/>
        </p:nvSpPr>
        <p:spPr>
          <a:xfrm>
            <a:off x="2305050" y="1924050"/>
            <a:ext cx="257175" cy="27146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lang="en-US" sz="1200">
                <a:solidFill>
                  <a:schemeClr val="hlink"/>
                </a:solidFill>
                <a:latin typeface="Times New Roman"/>
                <a:ea typeface="Times New Roman"/>
                <a:cs typeface="Times New Roman"/>
                <a:sym typeface="Times New Roman"/>
              </a:rPr>
              <a:t>1</a:t>
            </a:r>
            <a:endParaRPr/>
          </a:p>
        </p:txBody>
      </p:sp>
      <p:cxnSp>
        <p:nvCxnSpPr>
          <p:cNvPr id="926" name="Google Shape;926;p67"/>
          <p:cNvCxnSpPr/>
          <p:nvPr/>
        </p:nvCxnSpPr>
        <p:spPr>
          <a:xfrm>
            <a:off x="2879725" y="4313238"/>
            <a:ext cx="0" cy="66675"/>
          </a:xfrm>
          <a:prstGeom prst="straightConnector1">
            <a:avLst/>
          </a:prstGeom>
          <a:noFill/>
          <a:ln cap="flat" cmpd="sng" w="50800">
            <a:solidFill>
              <a:schemeClr val="hlink"/>
            </a:solidFill>
            <a:prstDash val="solid"/>
            <a:round/>
            <a:headEnd len="sm" w="sm" type="none"/>
            <a:tailEnd len="sm" w="sm" type="none"/>
          </a:ln>
        </p:spPr>
      </p:cxnSp>
      <p:sp>
        <p:nvSpPr>
          <p:cNvPr id="927" name="Google Shape;927;p67"/>
          <p:cNvSpPr/>
          <p:nvPr/>
        </p:nvSpPr>
        <p:spPr>
          <a:xfrm>
            <a:off x="6862763" y="2570163"/>
            <a:ext cx="576262" cy="333375"/>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600">
                <a:solidFill>
                  <a:schemeClr val="hlink"/>
                </a:solidFill>
                <a:latin typeface="Times New Roman"/>
                <a:ea typeface="Times New Roman"/>
                <a:cs typeface="Times New Roman"/>
                <a:sym typeface="Times New Roman"/>
              </a:rPr>
              <a:t>Goal</a:t>
            </a:r>
            <a:endParaRPr/>
          </a:p>
        </p:txBody>
      </p:sp>
      <p:sp>
        <p:nvSpPr>
          <p:cNvPr id="928" name="Google Shape;928;p67"/>
          <p:cNvSpPr/>
          <p:nvPr/>
        </p:nvSpPr>
        <p:spPr>
          <a:xfrm>
            <a:off x="1698625" y="4638675"/>
            <a:ext cx="5351463" cy="271463"/>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M M M M M M M M M M M M M M M M M M M M M M M M M M M M M M</a:t>
            </a:r>
            <a:endParaRPr/>
          </a:p>
        </p:txBody>
      </p:sp>
      <p:sp>
        <p:nvSpPr>
          <p:cNvPr id="929" name="Google Shape;929;p67"/>
          <p:cNvSpPr txBox="1"/>
          <p:nvPr/>
        </p:nvSpPr>
        <p:spPr>
          <a:xfrm rot="-5400000">
            <a:off x="1670844" y="4896644"/>
            <a:ext cx="37941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Nov</a:t>
            </a:r>
            <a:endParaRPr/>
          </a:p>
        </p:txBody>
      </p:sp>
      <p:sp>
        <p:nvSpPr>
          <p:cNvPr id="930" name="Google Shape;930;p67"/>
          <p:cNvSpPr txBox="1"/>
          <p:nvPr/>
        </p:nvSpPr>
        <p:spPr>
          <a:xfrm rot="-5400000">
            <a:off x="2359025" y="4894263"/>
            <a:ext cx="37465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Dec</a:t>
            </a:r>
            <a:endParaRPr/>
          </a:p>
        </p:txBody>
      </p:sp>
      <p:sp>
        <p:nvSpPr>
          <p:cNvPr id="931" name="Google Shape;931;p67"/>
          <p:cNvSpPr txBox="1"/>
          <p:nvPr/>
        </p:nvSpPr>
        <p:spPr>
          <a:xfrm rot="-5400000">
            <a:off x="3054350" y="4884738"/>
            <a:ext cx="3556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Jan</a:t>
            </a:r>
            <a:endParaRPr/>
          </a:p>
        </p:txBody>
      </p:sp>
      <p:sp>
        <p:nvSpPr>
          <p:cNvPr id="932" name="Google Shape;932;p67"/>
          <p:cNvSpPr txBox="1"/>
          <p:nvPr/>
        </p:nvSpPr>
        <p:spPr>
          <a:xfrm rot="-5400000">
            <a:off x="3733007" y="4890294"/>
            <a:ext cx="36671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Feb</a:t>
            </a:r>
            <a:endParaRPr/>
          </a:p>
        </p:txBody>
      </p:sp>
      <p:sp>
        <p:nvSpPr>
          <p:cNvPr id="933" name="Google Shape;933;p67"/>
          <p:cNvSpPr txBox="1"/>
          <p:nvPr/>
        </p:nvSpPr>
        <p:spPr>
          <a:xfrm rot="-5400000">
            <a:off x="4417219" y="4893469"/>
            <a:ext cx="373062"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Mar</a:t>
            </a:r>
            <a:endParaRPr/>
          </a:p>
        </p:txBody>
      </p:sp>
      <p:sp>
        <p:nvSpPr>
          <p:cNvPr id="934" name="Google Shape;934;p67"/>
          <p:cNvSpPr txBox="1"/>
          <p:nvPr/>
        </p:nvSpPr>
        <p:spPr>
          <a:xfrm rot="-5400000">
            <a:off x="5155406" y="4885532"/>
            <a:ext cx="357187"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Apr</a:t>
            </a:r>
            <a:endParaRPr/>
          </a:p>
        </p:txBody>
      </p:sp>
      <p:sp>
        <p:nvSpPr>
          <p:cNvPr id="935" name="Google Shape;935;p67"/>
          <p:cNvSpPr txBox="1"/>
          <p:nvPr/>
        </p:nvSpPr>
        <p:spPr>
          <a:xfrm rot="-5400000">
            <a:off x="5833269" y="4901407"/>
            <a:ext cx="388937"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May</a:t>
            </a:r>
            <a:endParaRPr/>
          </a:p>
        </p:txBody>
      </p:sp>
      <p:sp>
        <p:nvSpPr>
          <p:cNvPr id="936" name="Google Shape;936;p67"/>
          <p:cNvSpPr txBox="1"/>
          <p:nvPr/>
        </p:nvSpPr>
        <p:spPr>
          <a:xfrm rot="-5400000">
            <a:off x="6550025" y="4886326"/>
            <a:ext cx="358775"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Tahoma"/>
                <a:ea typeface="Tahoma"/>
                <a:cs typeface="Tahoma"/>
                <a:sym typeface="Tahoma"/>
              </a:rPr>
              <a:t>Jun</a:t>
            </a:r>
            <a:endParaRPr/>
          </a:p>
        </p:txBody>
      </p:sp>
      <p:sp>
        <p:nvSpPr>
          <p:cNvPr id="937" name="Google Shape;937;p67"/>
          <p:cNvSpPr/>
          <p:nvPr/>
        </p:nvSpPr>
        <p:spPr>
          <a:xfrm>
            <a:off x="2566988" y="2909888"/>
            <a:ext cx="2111375" cy="419100"/>
          </a:xfrm>
          <a:prstGeom prst="rect">
            <a:avLst/>
          </a:prstGeom>
          <a:solidFill>
            <a:schemeClr val="l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8" name="Google Shape;938;p67"/>
          <p:cNvSpPr/>
          <p:nvPr/>
        </p:nvSpPr>
        <p:spPr>
          <a:xfrm>
            <a:off x="4700588" y="2465388"/>
            <a:ext cx="2065337" cy="449262"/>
          </a:xfrm>
          <a:prstGeom prst="rect">
            <a:avLst/>
          </a:prstGeom>
          <a:solidFill>
            <a:schemeClr val="lt1"/>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939" name="Google Shape;939;p67"/>
          <p:cNvCxnSpPr/>
          <p:nvPr/>
        </p:nvCxnSpPr>
        <p:spPr>
          <a:xfrm>
            <a:off x="2759075" y="4227513"/>
            <a:ext cx="0" cy="66675"/>
          </a:xfrm>
          <a:prstGeom prst="straightConnector1">
            <a:avLst/>
          </a:prstGeom>
          <a:noFill/>
          <a:ln cap="flat" cmpd="sng" w="50800">
            <a:solidFill>
              <a:schemeClr val="hlink"/>
            </a:solidFill>
            <a:prstDash val="solid"/>
            <a:round/>
            <a:headEnd len="sm" w="sm" type="none"/>
            <a:tailEnd len="sm" w="sm" type="none"/>
          </a:ln>
        </p:spPr>
      </p:cxnSp>
      <p:cxnSp>
        <p:nvCxnSpPr>
          <p:cNvPr id="940" name="Google Shape;940;p67"/>
          <p:cNvCxnSpPr/>
          <p:nvPr/>
        </p:nvCxnSpPr>
        <p:spPr>
          <a:xfrm>
            <a:off x="3249613" y="4206875"/>
            <a:ext cx="0" cy="66675"/>
          </a:xfrm>
          <a:prstGeom prst="straightConnector1">
            <a:avLst/>
          </a:prstGeom>
          <a:noFill/>
          <a:ln cap="flat" cmpd="sng" w="50800">
            <a:solidFill>
              <a:schemeClr val="hlink"/>
            </a:solidFill>
            <a:prstDash val="solid"/>
            <a:round/>
            <a:headEnd len="sm" w="sm" type="none"/>
            <a:tailEnd len="sm" w="sm" type="none"/>
          </a:ln>
        </p:spPr>
      </p:cxnSp>
      <p:cxnSp>
        <p:nvCxnSpPr>
          <p:cNvPr id="941" name="Google Shape;941;p67"/>
          <p:cNvCxnSpPr/>
          <p:nvPr/>
        </p:nvCxnSpPr>
        <p:spPr>
          <a:xfrm flipH="1" rot="10800000">
            <a:off x="2014538" y="4206875"/>
            <a:ext cx="1304925" cy="130175"/>
          </a:xfrm>
          <a:prstGeom prst="straightConnector1">
            <a:avLst/>
          </a:prstGeom>
          <a:noFill/>
          <a:ln cap="flat" cmpd="sng" w="28575">
            <a:solidFill>
              <a:srgbClr val="FF0000"/>
            </a:solidFill>
            <a:prstDash val="solid"/>
            <a:round/>
            <a:headEnd len="sm" w="sm" type="none"/>
            <a:tailEnd len="sm" w="sm" type="none"/>
          </a:ln>
        </p:spPr>
      </p:cxnSp>
      <p:sp>
        <p:nvSpPr>
          <p:cNvPr id="942" name="Google Shape;942;p67"/>
          <p:cNvSpPr txBox="1"/>
          <p:nvPr/>
        </p:nvSpPr>
        <p:spPr>
          <a:xfrm>
            <a:off x="1985963" y="3424238"/>
            <a:ext cx="1414462"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Trendline =.07 WCPM</a:t>
            </a:r>
            <a:endParaRPr/>
          </a:p>
        </p:txBody>
      </p:sp>
      <p:cxnSp>
        <p:nvCxnSpPr>
          <p:cNvPr id="943" name="Google Shape;943;p67"/>
          <p:cNvCxnSpPr/>
          <p:nvPr/>
        </p:nvCxnSpPr>
        <p:spPr>
          <a:xfrm>
            <a:off x="3421063" y="4140200"/>
            <a:ext cx="0" cy="66675"/>
          </a:xfrm>
          <a:prstGeom prst="straightConnector1">
            <a:avLst/>
          </a:prstGeom>
          <a:noFill/>
          <a:ln cap="flat" cmpd="sng" w="50800">
            <a:solidFill>
              <a:schemeClr val="hlink"/>
            </a:solidFill>
            <a:prstDash val="solid"/>
            <a:round/>
            <a:headEnd len="sm" w="sm" type="none"/>
            <a:tailEnd len="sm" w="sm" type="none"/>
          </a:ln>
        </p:spPr>
      </p:cxnSp>
      <p:cxnSp>
        <p:nvCxnSpPr>
          <p:cNvPr id="944" name="Google Shape;944;p67"/>
          <p:cNvCxnSpPr/>
          <p:nvPr/>
        </p:nvCxnSpPr>
        <p:spPr>
          <a:xfrm>
            <a:off x="3584575" y="4089400"/>
            <a:ext cx="0" cy="66675"/>
          </a:xfrm>
          <a:prstGeom prst="straightConnector1">
            <a:avLst/>
          </a:prstGeom>
          <a:noFill/>
          <a:ln cap="flat" cmpd="sng" w="50800">
            <a:solidFill>
              <a:schemeClr val="hlink"/>
            </a:solidFill>
            <a:prstDash val="solid"/>
            <a:round/>
            <a:headEnd len="sm" w="sm" type="none"/>
            <a:tailEnd len="sm" w="sm" type="none"/>
          </a:ln>
        </p:spPr>
      </p:cxnSp>
      <p:cxnSp>
        <p:nvCxnSpPr>
          <p:cNvPr id="945" name="Google Shape;945;p67"/>
          <p:cNvCxnSpPr/>
          <p:nvPr/>
        </p:nvCxnSpPr>
        <p:spPr>
          <a:xfrm>
            <a:off x="3752850" y="3971925"/>
            <a:ext cx="0" cy="66675"/>
          </a:xfrm>
          <a:prstGeom prst="straightConnector1">
            <a:avLst/>
          </a:prstGeom>
          <a:noFill/>
          <a:ln cap="flat" cmpd="sng" w="50800">
            <a:solidFill>
              <a:schemeClr val="hlink"/>
            </a:solidFill>
            <a:prstDash val="solid"/>
            <a:round/>
            <a:headEnd len="sm" w="sm" type="none"/>
            <a:tailEnd len="sm" w="sm" type="none"/>
          </a:ln>
        </p:spPr>
      </p:cxnSp>
      <p:cxnSp>
        <p:nvCxnSpPr>
          <p:cNvPr id="946" name="Google Shape;946;p67"/>
          <p:cNvCxnSpPr/>
          <p:nvPr/>
        </p:nvCxnSpPr>
        <p:spPr>
          <a:xfrm>
            <a:off x="4122738" y="3994150"/>
            <a:ext cx="0" cy="66675"/>
          </a:xfrm>
          <a:prstGeom prst="straightConnector1">
            <a:avLst/>
          </a:prstGeom>
          <a:noFill/>
          <a:ln cap="flat" cmpd="sng" w="50800">
            <a:solidFill>
              <a:schemeClr val="hlink"/>
            </a:solidFill>
            <a:prstDash val="solid"/>
            <a:round/>
            <a:headEnd len="sm" w="sm" type="none"/>
            <a:tailEnd len="sm" w="sm" type="none"/>
          </a:ln>
        </p:spPr>
      </p:cxnSp>
      <p:cxnSp>
        <p:nvCxnSpPr>
          <p:cNvPr id="947" name="Google Shape;947;p67"/>
          <p:cNvCxnSpPr/>
          <p:nvPr/>
        </p:nvCxnSpPr>
        <p:spPr>
          <a:xfrm>
            <a:off x="3932238" y="4159250"/>
            <a:ext cx="0" cy="66675"/>
          </a:xfrm>
          <a:prstGeom prst="straightConnector1">
            <a:avLst/>
          </a:prstGeom>
          <a:noFill/>
          <a:ln cap="flat" cmpd="sng" w="50800">
            <a:solidFill>
              <a:schemeClr val="hlink"/>
            </a:solidFill>
            <a:prstDash val="solid"/>
            <a:round/>
            <a:headEnd len="sm" w="sm" type="none"/>
            <a:tailEnd len="sm" w="sm" type="none"/>
          </a:ln>
        </p:spPr>
      </p:cxnSp>
      <p:cxnSp>
        <p:nvCxnSpPr>
          <p:cNvPr id="948" name="Google Shape;948;p67"/>
          <p:cNvCxnSpPr/>
          <p:nvPr/>
        </p:nvCxnSpPr>
        <p:spPr>
          <a:xfrm>
            <a:off x="4283075" y="4095750"/>
            <a:ext cx="0" cy="66675"/>
          </a:xfrm>
          <a:prstGeom prst="straightConnector1">
            <a:avLst/>
          </a:prstGeom>
          <a:noFill/>
          <a:ln cap="flat" cmpd="sng" w="50800">
            <a:solidFill>
              <a:schemeClr val="hlink"/>
            </a:solidFill>
            <a:prstDash val="solid"/>
            <a:round/>
            <a:headEnd len="sm" w="sm" type="none"/>
            <a:tailEnd len="sm" w="sm" type="none"/>
          </a:ln>
        </p:spPr>
      </p:cxnSp>
      <p:cxnSp>
        <p:nvCxnSpPr>
          <p:cNvPr id="949" name="Google Shape;949;p67"/>
          <p:cNvCxnSpPr/>
          <p:nvPr/>
        </p:nvCxnSpPr>
        <p:spPr>
          <a:xfrm>
            <a:off x="4435475" y="4025900"/>
            <a:ext cx="0" cy="66675"/>
          </a:xfrm>
          <a:prstGeom prst="straightConnector1">
            <a:avLst/>
          </a:prstGeom>
          <a:noFill/>
          <a:ln cap="flat" cmpd="sng" w="50800">
            <a:solidFill>
              <a:schemeClr val="hlink"/>
            </a:solidFill>
            <a:prstDash val="solid"/>
            <a:round/>
            <a:headEnd len="sm" w="sm" type="none"/>
            <a:tailEnd len="sm" w="sm" type="none"/>
          </a:ln>
        </p:spPr>
      </p:cxnSp>
      <p:cxnSp>
        <p:nvCxnSpPr>
          <p:cNvPr id="950" name="Google Shape;950;p67"/>
          <p:cNvCxnSpPr/>
          <p:nvPr/>
        </p:nvCxnSpPr>
        <p:spPr>
          <a:xfrm>
            <a:off x="4587875" y="3933825"/>
            <a:ext cx="0" cy="66675"/>
          </a:xfrm>
          <a:prstGeom prst="straightConnector1">
            <a:avLst/>
          </a:prstGeom>
          <a:noFill/>
          <a:ln cap="flat" cmpd="sng" w="50800">
            <a:solidFill>
              <a:schemeClr val="hlink"/>
            </a:solidFill>
            <a:prstDash val="solid"/>
            <a:round/>
            <a:headEnd len="sm" w="sm" type="none"/>
            <a:tailEnd len="sm" w="sm" type="none"/>
          </a:ln>
        </p:spPr>
      </p:cxnSp>
      <p:cxnSp>
        <p:nvCxnSpPr>
          <p:cNvPr id="951" name="Google Shape;951;p67"/>
          <p:cNvCxnSpPr/>
          <p:nvPr/>
        </p:nvCxnSpPr>
        <p:spPr>
          <a:xfrm>
            <a:off x="4740275" y="4041775"/>
            <a:ext cx="0" cy="66675"/>
          </a:xfrm>
          <a:prstGeom prst="straightConnector1">
            <a:avLst/>
          </a:prstGeom>
          <a:noFill/>
          <a:ln cap="flat" cmpd="sng" w="50800">
            <a:solidFill>
              <a:schemeClr val="hlink"/>
            </a:solidFill>
            <a:prstDash val="solid"/>
            <a:round/>
            <a:headEnd len="sm" w="sm" type="none"/>
            <a:tailEnd len="sm" w="sm" type="none"/>
          </a:ln>
        </p:spPr>
      </p:cxnSp>
      <p:cxnSp>
        <p:nvCxnSpPr>
          <p:cNvPr id="952" name="Google Shape;952;p67"/>
          <p:cNvCxnSpPr/>
          <p:nvPr/>
        </p:nvCxnSpPr>
        <p:spPr>
          <a:xfrm flipH="1" rot="10800000">
            <a:off x="3306763" y="3652838"/>
            <a:ext cx="1471612" cy="547687"/>
          </a:xfrm>
          <a:prstGeom prst="straightConnector1">
            <a:avLst/>
          </a:prstGeom>
          <a:noFill/>
          <a:ln cap="flat" cmpd="sng" w="25400">
            <a:solidFill>
              <a:schemeClr val="accent2"/>
            </a:solidFill>
            <a:prstDash val="dot"/>
            <a:round/>
            <a:headEnd len="sm" w="sm" type="none"/>
            <a:tailEnd len="sm" w="sm" type="none"/>
          </a:ln>
        </p:spPr>
      </p:cxnSp>
      <p:cxnSp>
        <p:nvCxnSpPr>
          <p:cNvPr id="953" name="Google Shape;953;p67"/>
          <p:cNvCxnSpPr/>
          <p:nvPr/>
        </p:nvCxnSpPr>
        <p:spPr>
          <a:xfrm>
            <a:off x="4795838" y="2046288"/>
            <a:ext cx="0" cy="2555875"/>
          </a:xfrm>
          <a:prstGeom prst="straightConnector1">
            <a:avLst/>
          </a:prstGeom>
          <a:noFill/>
          <a:ln cap="flat" cmpd="sng" w="12700">
            <a:solidFill>
              <a:schemeClr val="hlink"/>
            </a:solidFill>
            <a:prstDash val="solid"/>
            <a:round/>
            <a:headEnd len="sm" w="sm" type="none"/>
            <a:tailEnd len="sm" w="sm" type="none"/>
          </a:ln>
        </p:spPr>
      </p:cxnSp>
      <p:cxnSp>
        <p:nvCxnSpPr>
          <p:cNvPr id="954" name="Google Shape;954;p67"/>
          <p:cNvCxnSpPr/>
          <p:nvPr/>
        </p:nvCxnSpPr>
        <p:spPr>
          <a:xfrm flipH="1" rot="10800000">
            <a:off x="3343275" y="4002088"/>
            <a:ext cx="1446213" cy="184150"/>
          </a:xfrm>
          <a:prstGeom prst="straightConnector1">
            <a:avLst/>
          </a:prstGeom>
          <a:noFill/>
          <a:ln cap="flat" cmpd="sng" w="28575">
            <a:solidFill>
              <a:srgbClr val="FF0000"/>
            </a:solidFill>
            <a:prstDash val="solid"/>
            <a:round/>
            <a:headEnd len="sm" w="sm" type="none"/>
            <a:tailEnd len="sm" w="sm" type="none"/>
          </a:ln>
        </p:spPr>
      </p:cxnSp>
      <p:sp>
        <p:nvSpPr>
          <p:cNvPr id="955" name="Google Shape;955;p67"/>
          <p:cNvSpPr txBox="1"/>
          <p:nvPr/>
        </p:nvSpPr>
        <p:spPr>
          <a:xfrm>
            <a:off x="3290888" y="2411413"/>
            <a:ext cx="1414462"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Trendline =.54 WCPM</a:t>
            </a:r>
            <a:endParaRPr/>
          </a:p>
        </p:txBody>
      </p:sp>
      <p:cxnSp>
        <p:nvCxnSpPr>
          <p:cNvPr id="956" name="Google Shape;956;p67"/>
          <p:cNvCxnSpPr/>
          <p:nvPr/>
        </p:nvCxnSpPr>
        <p:spPr>
          <a:xfrm>
            <a:off x="4899025" y="4017963"/>
            <a:ext cx="0" cy="66675"/>
          </a:xfrm>
          <a:prstGeom prst="straightConnector1">
            <a:avLst/>
          </a:prstGeom>
          <a:noFill/>
          <a:ln cap="flat" cmpd="sng" w="50800">
            <a:solidFill>
              <a:schemeClr val="hlink"/>
            </a:solidFill>
            <a:prstDash val="solid"/>
            <a:round/>
            <a:headEnd len="sm" w="sm" type="none"/>
            <a:tailEnd len="sm" w="sm" type="none"/>
          </a:ln>
        </p:spPr>
      </p:cxnSp>
      <p:cxnSp>
        <p:nvCxnSpPr>
          <p:cNvPr id="957" name="Google Shape;957;p67"/>
          <p:cNvCxnSpPr/>
          <p:nvPr/>
        </p:nvCxnSpPr>
        <p:spPr>
          <a:xfrm>
            <a:off x="5076825" y="3875088"/>
            <a:ext cx="0" cy="66675"/>
          </a:xfrm>
          <a:prstGeom prst="straightConnector1">
            <a:avLst/>
          </a:prstGeom>
          <a:noFill/>
          <a:ln cap="flat" cmpd="sng" w="50800">
            <a:solidFill>
              <a:schemeClr val="hlink"/>
            </a:solidFill>
            <a:prstDash val="solid"/>
            <a:round/>
            <a:headEnd len="sm" w="sm" type="none"/>
            <a:tailEnd len="sm" w="sm" type="none"/>
          </a:ln>
        </p:spPr>
      </p:cxnSp>
      <p:cxnSp>
        <p:nvCxnSpPr>
          <p:cNvPr id="958" name="Google Shape;958;p67"/>
          <p:cNvCxnSpPr/>
          <p:nvPr/>
        </p:nvCxnSpPr>
        <p:spPr>
          <a:xfrm>
            <a:off x="5314950" y="3829050"/>
            <a:ext cx="0" cy="66675"/>
          </a:xfrm>
          <a:prstGeom prst="straightConnector1">
            <a:avLst/>
          </a:prstGeom>
          <a:noFill/>
          <a:ln cap="flat" cmpd="sng" w="50800">
            <a:solidFill>
              <a:schemeClr val="hlink"/>
            </a:solidFill>
            <a:prstDash val="solid"/>
            <a:round/>
            <a:headEnd len="sm" w="sm" type="none"/>
            <a:tailEnd len="sm" w="sm" type="none"/>
          </a:ln>
        </p:spPr>
      </p:cxnSp>
      <p:cxnSp>
        <p:nvCxnSpPr>
          <p:cNvPr id="959" name="Google Shape;959;p67"/>
          <p:cNvCxnSpPr/>
          <p:nvPr/>
        </p:nvCxnSpPr>
        <p:spPr>
          <a:xfrm>
            <a:off x="5200650" y="3794125"/>
            <a:ext cx="0" cy="66675"/>
          </a:xfrm>
          <a:prstGeom prst="straightConnector1">
            <a:avLst/>
          </a:prstGeom>
          <a:noFill/>
          <a:ln cap="flat" cmpd="sng" w="50800">
            <a:solidFill>
              <a:schemeClr val="hlink"/>
            </a:solidFill>
            <a:prstDash val="solid"/>
            <a:round/>
            <a:headEnd len="sm" w="sm" type="none"/>
            <a:tailEnd len="sm" w="sm" type="none"/>
          </a:ln>
        </p:spPr>
      </p:cxnSp>
      <p:cxnSp>
        <p:nvCxnSpPr>
          <p:cNvPr id="960" name="Google Shape;960;p67"/>
          <p:cNvCxnSpPr/>
          <p:nvPr/>
        </p:nvCxnSpPr>
        <p:spPr>
          <a:xfrm>
            <a:off x="5462588" y="3722688"/>
            <a:ext cx="0" cy="66675"/>
          </a:xfrm>
          <a:prstGeom prst="straightConnector1">
            <a:avLst/>
          </a:prstGeom>
          <a:noFill/>
          <a:ln cap="flat" cmpd="sng" w="50800">
            <a:solidFill>
              <a:schemeClr val="hlink"/>
            </a:solidFill>
            <a:prstDash val="solid"/>
            <a:round/>
            <a:headEnd len="sm" w="sm" type="none"/>
            <a:tailEnd len="sm" w="sm" type="none"/>
          </a:ln>
        </p:spPr>
      </p:cxnSp>
      <p:cxnSp>
        <p:nvCxnSpPr>
          <p:cNvPr id="961" name="Google Shape;961;p67"/>
          <p:cNvCxnSpPr/>
          <p:nvPr/>
        </p:nvCxnSpPr>
        <p:spPr>
          <a:xfrm>
            <a:off x="5641975" y="3727450"/>
            <a:ext cx="0" cy="66675"/>
          </a:xfrm>
          <a:prstGeom prst="straightConnector1">
            <a:avLst/>
          </a:prstGeom>
          <a:noFill/>
          <a:ln cap="flat" cmpd="sng" w="50800">
            <a:solidFill>
              <a:schemeClr val="hlink"/>
            </a:solidFill>
            <a:prstDash val="solid"/>
            <a:round/>
            <a:headEnd len="sm" w="sm" type="none"/>
            <a:tailEnd len="sm" w="sm" type="none"/>
          </a:ln>
        </p:spPr>
      </p:cxnSp>
      <p:cxnSp>
        <p:nvCxnSpPr>
          <p:cNvPr id="962" name="Google Shape;962;p67"/>
          <p:cNvCxnSpPr/>
          <p:nvPr/>
        </p:nvCxnSpPr>
        <p:spPr>
          <a:xfrm>
            <a:off x="5883275" y="3640138"/>
            <a:ext cx="0" cy="66675"/>
          </a:xfrm>
          <a:prstGeom prst="straightConnector1">
            <a:avLst/>
          </a:prstGeom>
          <a:noFill/>
          <a:ln cap="flat" cmpd="sng" w="50800">
            <a:solidFill>
              <a:schemeClr val="hlink"/>
            </a:solidFill>
            <a:prstDash val="solid"/>
            <a:round/>
            <a:headEnd len="sm" w="sm" type="none"/>
            <a:tailEnd len="sm" w="sm" type="none"/>
          </a:ln>
        </p:spPr>
      </p:cxnSp>
      <p:cxnSp>
        <p:nvCxnSpPr>
          <p:cNvPr id="963" name="Google Shape;963;p67"/>
          <p:cNvCxnSpPr/>
          <p:nvPr/>
        </p:nvCxnSpPr>
        <p:spPr>
          <a:xfrm flipH="1" rot="10800000">
            <a:off x="2027238" y="3924300"/>
            <a:ext cx="1276350" cy="373063"/>
          </a:xfrm>
          <a:prstGeom prst="straightConnector1">
            <a:avLst/>
          </a:prstGeom>
          <a:noFill/>
          <a:ln cap="flat" cmpd="sng" w="25400">
            <a:solidFill>
              <a:schemeClr val="accent2"/>
            </a:solidFill>
            <a:prstDash val="dot"/>
            <a:round/>
            <a:headEnd len="sm" w="sm" type="none"/>
            <a:tailEnd len="sm" w="sm" type="none"/>
          </a:ln>
        </p:spPr>
      </p:cxnSp>
      <p:cxnSp>
        <p:nvCxnSpPr>
          <p:cNvPr id="964" name="Google Shape;964;p67"/>
          <p:cNvCxnSpPr/>
          <p:nvPr/>
        </p:nvCxnSpPr>
        <p:spPr>
          <a:xfrm flipH="1" rot="10800000">
            <a:off x="4779963" y="3314700"/>
            <a:ext cx="1955800" cy="655638"/>
          </a:xfrm>
          <a:prstGeom prst="straightConnector1">
            <a:avLst/>
          </a:prstGeom>
          <a:noFill/>
          <a:ln cap="flat" cmpd="sng" w="25400">
            <a:solidFill>
              <a:schemeClr val="accent2"/>
            </a:solidFill>
            <a:prstDash val="dot"/>
            <a:round/>
            <a:headEnd len="sm" w="sm" type="none"/>
            <a:tailEnd len="sm" w="sm" type="none"/>
          </a:ln>
        </p:spPr>
      </p:cxnSp>
      <p:cxnSp>
        <p:nvCxnSpPr>
          <p:cNvPr id="965" name="Google Shape;965;p67"/>
          <p:cNvCxnSpPr/>
          <p:nvPr/>
        </p:nvCxnSpPr>
        <p:spPr>
          <a:xfrm flipH="1" rot="10800000">
            <a:off x="4768850" y="3665538"/>
            <a:ext cx="1092200" cy="366712"/>
          </a:xfrm>
          <a:prstGeom prst="straightConnector1">
            <a:avLst/>
          </a:prstGeom>
          <a:noFill/>
          <a:ln cap="flat" cmpd="sng" w="28575">
            <a:solidFill>
              <a:srgbClr val="FF0000"/>
            </a:solidFill>
            <a:prstDash val="solid"/>
            <a:round/>
            <a:headEnd len="sm" w="sm" type="none"/>
            <a:tailEnd len="sm" w="sm" type="none"/>
          </a:ln>
        </p:spPr>
      </p:cxnSp>
      <p:sp>
        <p:nvSpPr>
          <p:cNvPr id="966" name="Google Shape;966;p67"/>
          <p:cNvSpPr txBox="1"/>
          <p:nvPr/>
        </p:nvSpPr>
        <p:spPr>
          <a:xfrm>
            <a:off x="4891088" y="3076575"/>
            <a:ext cx="1484312"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Tahoma"/>
                <a:ea typeface="Tahoma"/>
                <a:cs typeface="Tahoma"/>
                <a:sym typeface="Tahoma"/>
              </a:rPr>
              <a:t>Trendline =1.93 WCPM</a:t>
            </a:r>
            <a:endParaRPr/>
          </a:p>
        </p:txBody>
      </p:sp>
      <p:sp>
        <p:nvSpPr>
          <p:cNvPr id="967" name="Google Shape;967;p67"/>
          <p:cNvSpPr txBox="1"/>
          <p:nvPr/>
        </p:nvSpPr>
        <p:spPr>
          <a:xfrm>
            <a:off x="4918075" y="5154613"/>
            <a:ext cx="1217613"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9900"/>
                </a:solidFill>
                <a:latin typeface="Tahoma"/>
                <a:ea typeface="Tahoma"/>
                <a:cs typeface="Tahoma"/>
                <a:sym typeface="Tahoma"/>
              </a:rPr>
              <a:t>Better, RtI</a:t>
            </a:r>
            <a:endParaRPr/>
          </a:p>
        </p:txBody>
      </p:sp>
      <p:cxnSp>
        <p:nvCxnSpPr>
          <p:cNvPr id="968" name="Google Shape;968;p67"/>
          <p:cNvCxnSpPr/>
          <p:nvPr/>
        </p:nvCxnSpPr>
        <p:spPr>
          <a:xfrm>
            <a:off x="5738813" y="3665538"/>
            <a:ext cx="0" cy="66675"/>
          </a:xfrm>
          <a:prstGeom prst="straightConnector1">
            <a:avLst/>
          </a:prstGeom>
          <a:noFill/>
          <a:ln cap="flat" cmpd="sng" w="50800">
            <a:solidFill>
              <a:schemeClr val="hlink"/>
            </a:solidFill>
            <a:prstDash val="solid"/>
            <a:round/>
            <a:headEnd len="sm" w="sm" type="none"/>
            <a:tailEnd len="sm" w="sm" type="non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68"/>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Summary: Tier 2 Outcome Data</a:t>
            </a:r>
            <a:endParaRPr/>
          </a:p>
        </p:txBody>
      </p:sp>
      <p:sp>
        <p:nvSpPr>
          <p:cNvPr id="974" name="Google Shape;974;p68"/>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 of students catching up (progress monitoring)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 of students moving from needing supplemental back to core alone (meeting all screening criteria)</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69"/>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Last Work With “Few” – Individual Intensive</a:t>
            </a:r>
            <a:endParaRPr/>
          </a:p>
        </p:txBody>
      </p:sp>
      <p:sp>
        <p:nvSpPr>
          <p:cNvPr id="980" name="Google Shape;980;p69"/>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Refer to Frank Gresham’s presentation</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For us, systematic, intensive problem solving</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Only make a few points</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70"/>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u="none" cap="none" strike="noStrike">
                <a:solidFill>
                  <a:srgbClr val="562A8B"/>
                </a:solidFill>
                <a:latin typeface="Garamond"/>
                <a:ea typeface="Garamond"/>
                <a:cs typeface="Garamond"/>
                <a:sym typeface="Garamond"/>
              </a:rPr>
              <a:t>For Intensive, Fidelity and Match</a:t>
            </a:r>
            <a:endParaRPr/>
          </a:p>
        </p:txBody>
      </p:sp>
      <p:sp>
        <p:nvSpPr>
          <p:cNvPr id="986" name="Google Shape;986;p70"/>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Addressed through integrity of problem solving process</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Must specify the behaviors you want professionals to do</a:t>
            </a:r>
            <a:endParaRPr/>
          </a:p>
          <a:p>
            <a:pPr indent="-342900" lvl="0" marL="342900" marR="0" rtl="0" algn="l">
              <a:spcBef>
                <a:spcPts val="64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Must have a way of ensuring the integrity of the decision making is ensured</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pic>
        <p:nvPicPr>
          <p:cNvPr descr="20326568.wmf" id="987" name="Google Shape;987;p70"/>
          <p:cNvPicPr preferRelativeResize="0"/>
          <p:nvPr/>
        </p:nvPicPr>
        <p:blipFill rotWithShape="1">
          <a:blip r:embed="rId3">
            <a:alphaModFix/>
          </a:blip>
          <a:srcRect b="0" l="0" r="0" t="0"/>
          <a:stretch/>
        </p:blipFill>
        <p:spPr>
          <a:xfrm>
            <a:off x="7726363" y="2754313"/>
            <a:ext cx="915987" cy="114458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1"/>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Next Work With “Few”</a:t>
            </a:r>
            <a:endParaRPr b="1" i="0" sz="4000" u="none" cap="none" strike="noStrike">
              <a:solidFill>
                <a:srgbClr val="562A8B"/>
              </a:solidFill>
              <a:latin typeface="Garamond"/>
              <a:ea typeface="Garamond"/>
              <a:cs typeface="Garamond"/>
              <a:sym typeface="Garamond"/>
            </a:endParaRPr>
          </a:p>
        </p:txBody>
      </p:sp>
      <p:graphicFrame>
        <p:nvGraphicFramePr>
          <p:cNvPr id="993" name="Google Shape;993;p71"/>
          <p:cNvGraphicFramePr/>
          <p:nvPr/>
        </p:nvGraphicFramePr>
        <p:xfrm>
          <a:off x="447675" y="1889125"/>
          <a:ext cx="3000000" cy="3000000"/>
        </p:xfrm>
        <a:graphic>
          <a:graphicData uri="http://schemas.openxmlformats.org/drawingml/2006/table">
            <a:tbl>
              <a:tblPr>
                <a:noFill/>
                <a:tableStyleId>{457A494D-6B7F-40AB-B57C-C61FC46F7AAF}</a:tableStyleId>
              </a:tblPr>
              <a:tblGrid>
                <a:gridCol w="2057400"/>
                <a:gridCol w="2057400"/>
                <a:gridCol w="2057400"/>
                <a:gridCol w="2057400"/>
              </a:tblGrid>
              <a:tr h="371475">
                <a:tc>
                  <a:txBody>
                    <a:bodyPr/>
                    <a:lstStyle/>
                    <a:p>
                      <a:pPr indent="0" lvl="0" marL="0" marR="0" rtl="0" algn="l">
                        <a:lnSpc>
                          <a:spcPct val="100000"/>
                        </a:lnSpc>
                        <a:spcBef>
                          <a:spcPts val="0"/>
                        </a:spcBef>
                        <a:spcAft>
                          <a:spcPts val="0"/>
                        </a:spcAft>
                        <a:buClr>
                          <a:schemeClr val="dk1"/>
                        </a:buClr>
                        <a:buFont typeface="Calibri"/>
                        <a:buNone/>
                      </a:pPr>
                      <a:r>
                        <a:t/>
                      </a:r>
                      <a:endParaRPr b="1" i="0" sz="1800" u="none" cap="none" strike="noStrike">
                        <a:solidFill>
                          <a:srgbClr val="FFFFFF"/>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Few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Some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Font typeface="Calibri"/>
                        <a:buNone/>
                      </a:pPr>
                      <a:r>
                        <a:rPr b="1" i="0" lang="en-US" sz="1800" u="none" cap="none" strike="noStrike">
                          <a:solidFill>
                            <a:srgbClr val="FFFFFF"/>
                          </a:solidFill>
                          <a:latin typeface="Calibri"/>
                          <a:ea typeface="Calibri"/>
                          <a:cs typeface="Calibri"/>
                          <a:sym typeface="Calibri"/>
                        </a:rPr>
                        <a:t>All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pick the right strategies (match)?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alpha val="22745"/>
                      </a:schemeClr>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74E">
                        <a:alpha val="23529"/>
                      </a:srgbClr>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Did we implement the strategies with fidelity (integrity)?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8FAE9"/>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74E">
                        <a:alpha val="27450"/>
                      </a:srgbClr>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alpha val="22745"/>
                      </a:schemeClr>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74E">
                        <a:alpha val="18431"/>
                      </a:srgbClr>
                    </a:solidFill>
                  </a:tcPr>
                </a:tc>
              </a:tr>
              <a:tr h="371475">
                <a:tc>
                  <a:txBody>
                    <a:bodyPr/>
                    <a:lstStyle/>
                    <a:p>
                      <a:pPr indent="0" lvl="0" marL="0" marR="0" rtl="0" algn="l">
                        <a:lnSpc>
                          <a:spcPct val="100000"/>
                        </a:lnSpc>
                        <a:spcBef>
                          <a:spcPts val="0"/>
                        </a:spcBef>
                        <a:spcAft>
                          <a:spcPts val="0"/>
                        </a:spcAft>
                        <a:buClr>
                          <a:srgbClr val="4E2F87"/>
                        </a:buClr>
                        <a:buFont typeface="Calibri"/>
                        <a:buNone/>
                      </a:pPr>
                      <a:r>
                        <a:rPr b="0" i="0" lang="en-US" sz="1800" u="none" cap="none" strike="noStrike">
                          <a:solidFill>
                            <a:srgbClr val="4E2F87"/>
                          </a:solidFill>
                          <a:latin typeface="Calibri"/>
                          <a:ea typeface="Calibri"/>
                          <a:cs typeface="Calibri"/>
                          <a:sym typeface="Calibri"/>
                        </a:rPr>
                        <a:t>Are the children learning (outcome)?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173038" lvl="0" marL="173038" marR="0" rtl="0" algn="l">
                        <a:lnSpc>
                          <a:spcPct val="100000"/>
                        </a:lnSpc>
                        <a:spcBef>
                          <a:spcPts val="0"/>
                        </a:spcBef>
                        <a:spcAft>
                          <a:spcPts val="0"/>
                        </a:spcAft>
                        <a:buClr>
                          <a:srgbClr val="4E2F87"/>
                        </a:buClr>
                        <a:buSzPts val="1600"/>
                        <a:buFont typeface="Arial"/>
                        <a:buChar char="•"/>
                      </a:pPr>
                      <a:r>
                        <a:rPr b="0" i="0" lang="en-US" sz="1600" u="none" cap="none" strike="noStrike">
                          <a:solidFill>
                            <a:srgbClr val="4E2F87"/>
                          </a:solidFill>
                          <a:latin typeface="Calibri"/>
                          <a:ea typeface="Calibri"/>
                          <a:cs typeface="Calibri"/>
                          <a:sym typeface="Calibri"/>
                        </a:rPr>
                        <a:t>% of student population receiving intensive services &lt;=?% (5-10)</a:t>
                      </a:r>
                      <a:endParaRPr/>
                    </a:p>
                    <a:p>
                      <a:pPr indent="-173038" lvl="0" marL="173038" marR="0" rtl="0" algn="l">
                        <a:lnSpc>
                          <a:spcPct val="100000"/>
                        </a:lnSpc>
                        <a:spcBef>
                          <a:spcPts val="0"/>
                        </a:spcBef>
                        <a:spcAft>
                          <a:spcPts val="0"/>
                        </a:spcAft>
                        <a:buClr>
                          <a:srgbClr val="4E2F87"/>
                        </a:buClr>
                        <a:buSzPts val="1600"/>
                        <a:buFont typeface="Arial"/>
                        <a:buChar char="•"/>
                      </a:pPr>
                      <a:r>
                        <a:rPr b="0" i="0" lang="en-US" sz="1600" u="none" cap="none" strike="noStrike">
                          <a:solidFill>
                            <a:srgbClr val="4E2F87"/>
                          </a:solidFill>
                          <a:latin typeface="Calibri"/>
                          <a:ea typeface="Calibri"/>
                          <a:cs typeface="Calibri"/>
                          <a:sym typeface="Calibri"/>
                        </a:rPr>
                        <a:t>% of students with positive RtI (catching up - benchmarks and outcome data)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c>
                  <a:txBody>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4E2F87"/>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F6D0"/>
                    </a:solidFill>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72"/>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Performance Profile</a:t>
            </a:r>
            <a:endParaRPr/>
          </a:p>
        </p:txBody>
      </p:sp>
      <p:pic>
        <p:nvPicPr>
          <p:cNvPr descr="PM_IC" id="1002" name="Google Shape;1002;p72"/>
          <p:cNvPicPr preferRelativeResize="0"/>
          <p:nvPr/>
        </p:nvPicPr>
        <p:blipFill rotWithShape="1">
          <a:blip r:embed="rId3">
            <a:alphaModFix/>
          </a:blip>
          <a:srcRect b="0" l="0" r="0" t="0"/>
          <a:stretch/>
        </p:blipFill>
        <p:spPr>
          <a:xfrm>
            <a:off x="0" y="3127375"/>
            <a:ext cx="9144000" cy="2824163"/>
          </a:xfrm>
          <a:prstGeom prst="rect">
            <a:avLst/>
          </a:prstGeom>
          <a:noFill/>
          <a:ln>
            <a:noFill/>
          </a:ln>
        </p:spPr>
      </p:pic>
      <p:sp>
        <p:nvSpPr>
          <p:cNvPr id="1003" name="Google Shape;1003;p72"/>
          <p:cNvSpPr/>
          <p:nvPr/>
        </p:nvSpPr>
        <p:spPr>
          <a:xfrm>
            <a:off x="457200" y="2479675"/>
            <a:ext cx="2819400" cy="647700"/>
          </a:xfrm>
          <a:prstGeom prst="rect">
            <a:avLst/>
          </a:prstGeom>
        </p:spPr>
        <p:txBody>
          <a:bodyPr>
            <a:prstTxWarp prst="textPlain"/>
          </a:bodyPr>
          <a:lstStyle/>
          <a:p>
            <a:pPr lvl="0" algn="ctr"/>
            <a:r>
              <a:rPr b="0" i="0">
                <a:ln cap="flat" cmpd="sng" w="12700">
                  <a:solidFill>
                    <a:srgbClr val="3333CC"/>
                  </a:solidFill>
                  <a:prstDash val="solid"/>
                  <a:round/>
                  <a:headEnd len="sm" w="sm" type="none"/>
                  <a:tailEnd len="sm" w="sm" type="none"/>
                </a:ln>
                <a:solidFill>
                  <a:srgbClr val="B2B2B2">
                    <a:alpha val="49803"/>
                  </a:srgbClr>
                </a:solidFill>
                <a:latin typeface="Arial Black"/>
              </a:rPr>
              <a:t>Acceptable</a:t>
            </a:r>
          </a:p>
        </p:txBody>
      </p:sp>
      <p:sp>
        <p:nvSpPr>
          <p:cNvPr id="1004" name="Google Shape;1004;p72"/>
          <p:cNvSpPr/>
          <p:nvPr/>
        </p:nvSpPr>
        <p:spPr>
          <a:xfrm>
            <a:off x="4876800" y="2479675"/>
            <a:ext cx="3810000" cy="647700"/>
          </a:xfrm>
          <a:prstGeom prst="rect">
            <a:avLst/>
          </a:prstGeom>
        </p:spPr>
        <p:txBody>
          <a:bodyPr>
            <a:prstTxWarp prst="textPlain"/>
          </a:bodyPr>
          <a:lstStyle/>
          <a:p>
            <a:pPr lvl="0" algn="ctr"/>
            <a:r>
              <a:rPr b="0" i="0">
                <a:ln cap="flat" cmpd="sng" w="12700">
                  <a:solidFill>
                    <a:srgbClr val="3333CC"/>
                  </a:solidFill>
                  <a:prstDash val="solid"/>
                  <a:round/>
                  <a:headEnd len="sm" w="sm" type="none"/>
                  <a:tailEnd len="sm" w="sm" type="none"/>
                </a:ln>
                <a:solidFill>
                  <a:srgbClr val="B2B2B2">
                    <a:alpha val="49803"/>
                  </a:srgbClr>
                </a:solidFill>
                <a:latin typeface="Arial Black"/>
              </a:rPr>
              <a:t>Unacceptable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Big Ideas From This Presentation</a:t>
            </a:r>
            <a:endParaRPr/>
          </a:p>
        </p:txBody>
      </p:sp>
      <p:sp>
        <p:nvSpPr>
          <p:cNvPr id="141" name="Google Shape;141;p19"/>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514350" lvl="0" marL="514350" marR="0" rtl="0" algn="l">
              <a:lnSpc>
                <a:spcPct val="8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Belleza"/>
                <a:ea typeface="Belleza"/>
                <a:cs typeface="Belleza"/>
                <a:sym typeface="Belleza"/>
              </a:rPr>
              <a:t>Thinking that drives student-level DBDM also drives systems level DBDM</a:t>
            </a:r>
            <a:endParaRPr/>
          </a:p>
          <a:p>
            <a:pPr indent="-514350" lvl="0" marL="514350" marR="0" rtl="0" algn="l">
              <a:lnSpc>
                <a:spcPct val="80000"/>
              </a:lnSpc>
              <a:spcBef>
                <a:spcPts val="600"/>
              </a:spcBef>
              <a:spcAft>
                <a:spcPts val="0"/>
              </a:spcAft>
              <a:buClr>
                <a:schemeClr val="dk1"/>
              </a:buClr>
              <a:buSzPts val="3000"/>
              <a:buFont typeface="Calibri"/>
              <a:buAutoNum type="arabicPeriod"/>
            </a:pPr>
            <a:r>
              <a:rPr b="0" i="0" lang="en-US" sz="3000" u="none" cap="none" strike="noStrike">
                <a:solidFill>
                  <a:schemeClr val="dk1"/>
                </a:solidFill>
                <a:latin typeface="Belleza"/>
                <a:ea typeface="Belleza"/>
                <a:cs typeface="Belleza"/>
                <a:sym typeface="Belleza"/>
              </a:rPr>
              <a:t>To do systems-level DBDM you need a system…</a:t>
            </a:r>
            <a:endParaRPr/>
          </a:p>
          <a:p>
            <a:pPr indent="-514350" lvl="0" marL="514350" marR="0" rtl="0" algn="l">
              <a:lnSpc>
                <a:spcPct val="80000"/>
              </a:lnSpc>
              <a:spcBef>
                <a:spcPts val="600"/>
              </a:spcBef>
              <a:spcAft>
                <a:spcPts val="0"/>
              </a:spcAft>
              <a:buClr>
                <a:schemeClr val="dk1"/>
              </a:buClr>
              <a:buSzPts val="3000"/>
              <a:buFont typeface="Calibri"/>
              <a:buAutoNum type="arabicPeriod"/>
            </a:pPr>
            <a:r>
              <a:rPr b="0" i="0" lang="en-US" sz="3000" u="none" cap="none" strike="noStrike">
                <a:solidFill>
                  <a:schemeClr val="dk1"/>
                </a:solidFill>
                <a:latin typeface="Belleza"/>
                <a:ea typeface="Belleza"/>
                <a:cs typeface="Belleza"/>
                <a:sym typeface="Belleza"/>
              </a:rPr>
              <a:t>At a minimum ask:</a:t>
            </a:r>
            <a:endParaRPr/>
          </a:p>
          <a:p>
            <a:pPr indent="-285750" lvl="1" marL="74295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Did we pick the right strategies? (match)</a:t>
            </a:r>
            <a:endParaRPr/>
          </a:p>
          <a:p>
            <a:pPr indent="-285750" lvl="1" marL="74295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Did we implement the strategies with fidelity? (integrity)</a:t>
            </a:r>
            <a:endParaRPr/>
          </a:p>
          <a:p>
            <a:pPr indent="-285750" lvl="1" marL="74295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Are the children learning? (outcome)</a:t>
            </a:r>
            <a:endParaRPr/>
          </a:p>
          <a:p>
            <a:pPr indent="-120650" lvl="1" marL="742950" marR="0" rtl="0" algn="l">
              <a:lnSpc>
                <a:spcPct val="80000"/>
              </a:lnSpc>
              <a:spcBef>
                <a:spcPts val="520"/>
              </a:spcBef>
              <a:spcAft>
                <a:spcPts val="0"/>
              </a:spcAft>
              <a:buClr>
                <a:schemeClr val="dk1"/>
              </a:buClr>
              <a:buSzPts val="2600"/>
              <a:buFont typeface="Arial"/>
              <a:buNone/>
            </a:pPr>
            <a:r>
              <a:t/>
            </a:r>
            <a:endParaRPr b="0" i="0" sz="2600" u="none" cap="none" strike="noStrike">
              <a:solidFill>
                <a:schemeClr val="dk1"/>
              </a:solidFill>
              <a:latin typeface="Belleza"/>
              <a:ea typeface="Belleza"/>
              <a:cs typeface="Belleza"/>
              <a:sym typeface="Belleza"/>
            </a:endParaRPr>
          </a:p>
          <a:p>
            <a:pPr indent="-323850" lvl="0" marL="514350" marR="0" rtl="0" algn="l">
              <a:lnSpc>
                <a:spcPct val="80000"/>
              </a:lnSpc>
              <a:spcBef>
                <a:spcPts val="600"/>
              </a:spcBef>
              <a:spcAft>
                <a:spcPts val="0"/>
              </a:spcAft>
              <a:buClr>
                <a:schemeClr val="dk1"/>
              </a:buClr>
              <a:buSzPts val="3000"/>
              <a:buFont typeface="Arial"/>
              <a:buNone/>
            </a:pPr>
            <a:r>
              <a:t/>
            </a:r>
            <a:endParaRPr b="0" i="0" sz="3000" u="none" cap="none" strike="noStrike">
              <a:solidFill>
                <a:schemeClr val="dk1"/>
              </a:solidFill>
              <a:latin typeface="Belleza"/>
              <a:ea typeface="Belleza"/>
              <a:cs typeface="Belleza"/>
              <a:sym typeface="Belleza"/>
            </a:endParaRPr>
          </a:p>
          <a:p>
            <a:pPr indent="-323850" lvl="0" marL="514350" marR="0" rtl="0" algn="l">
              <a:lnSpc>
                <a:spcPct val="80000"/>
              </a:lnSpc>
              <a:spcBef>
                <a:spcPts val="600"/>
              </a:spcBef>
              <a:spcAft>
                <a:spcPts val="0"/>
              </a:spcAft>
              <a:buClr>
                <a:schemeClr val="dk1"/>
              </a:buClr>
              <a:buSzPts val="3000"/>
              <a:buFont typeface="Arial"/>
              <a:buNone/>
            </a:pPr>
            <a:r>
              <a:t/>
            </a:r>
            <a:endParaRPr b="0" i="0" sz="3000" u="none" cap="none" strike="noStrike">
              <a:solidFill>
                <a:schemeClr val="dk1"/>
              </a:solidFill>
              <a:latin typeface="Belleza"/>
              <a:ea typeface="Belleza"/>
              <a:cs typeface="Belleza"/>
              <a:sym typeface="Belleza"/>
            </a:endParaRPr>
          </a:p>
        </p:txBody>
      </p:sp>
      <p:pic>
        <p:nvPicPr>
          <p:cNvPr descr="2057076.wmf" id="142" name="Google Shape;142;p19"/>
          <p:cNvPicPr preferRelativeResize="0"/>
          <p:nvPr/>
        </p:nvPicPr>
        <p:blipFill rotWithShape="1">
          <a:blip r:embed="rId3">
            <a:alphaModFix/>
          </a:blip>
          <a:srcRect b="0" l="0" r="0" t="0"/>
          <a:stretch/>
        </p:blipFill>
        <p:spPr>
          <a:xfrm rot="1227172">
            <a:off x="7870825" y="3836988"/>
            <a:ext cx="1028700" cy="15859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73"/>
          <p:cNvSpPr txBox="1"/>
          <p:nvPr>
            <p:ph type="title"/>
          </p:nvPr>
        </p:nvSpPr>
        <p:spPr>
          <a:xfrm>
            <a:off x="6319838" y="1644650"/>
            <a:ext cx="2630487" cy="28162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562A8B"/>
                </a:solidFill>
                <a:latin typeface="Garamond"/>
                <a:ea typeface="Garamond"/>
                <a:cs typeface="Garamond"/>
                <a:sym typeface="Garamond"/>
              </a:rPr>
              <a:t>Shorter Performance Profile</a:t>
            </a:r>
            <a:endParaRPr/>
          </a:p>
        </p:txBody>
      </p:sp>
      <p:pic>
        <p:nvPicPr>
          <p:cNvPr id="1014" name="Google Shape;1014;p73"/>
          <p:cNvPicPr preferRelativeResize="0"/>
          <p:nvPr>
            <p:ph idx="1" type="body"/>
          </p:nvPr>
        </p:nvPicPr>
        <p:blipFill rotWithShape="1">
          <a:blip r:embed="rId3">
            <a:alphaModFix/>
          </a:blip>
          <a:srcRect b="0" l="0" r="0" t="0"/>
          <a:stretch/>
        </p:blipFill>
        <p:spPr>
          <a:xfrm>
            <a:off x="2239963" y="1077913"/>
            <a:ext cx="3571875" cy="5524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74"/>
          <p:cNvSpPr txBox="1"/>
          <p:nvPr>
            <p:ph type="title"/>
          </p:nvPr>
        </p:nvSpPr>
        <p:spPr>
          <a:xfrm>
            <a:off x="4953000" y="7112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Summary of Performance Profile</a:t>
            </a:r>
            <a:endParaRPr/>
          </a:p>
        </p:txBody>
      </p:sp>
      <p:pic>
        <p:nvPicPr>
          <p:cNvPr id="1024" name="Google Shape;1024;p74"/>
          <p:cNvPicPr preferRelativeResize="0"/>
          <p:nvPr>
            <p:ph idx="1" type="body"/>
          </p:nvPr>
        </p:nvPicPr>
        <p:blipFill rotWithShape="1">
          <a:blip r:embed="rId3">
            <a:alphaModFix/>
          </a:blip>
          <a:srcRect b="0" l="0" r="0" t="0"/>
          <a:stretch/>
        </p:blipFill>
        <p:spPr>
          <a:xfrm>
            <a:off x="1700213" y="1041400"/>
            <a:ext cx="3757612" cy="56149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75"/>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33" name="Google Shape;1033;p75"/>
          <p:cNvSpPr/>
          <p:nvPr/>
        </p:nvSpPr>
        <p:spPr>
          <a:xfrm>
            <a:off x="3429000" y="2571750"/>
            <a:ext cx="30480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034" name="Google Shape;1034;p75"/>
          <p:cNvPicPr preferRelativeResize="0"/>
          <p:nvPr/>
        </p:nvPicPr>
        <p:blipFill rotWithShape="1">
          <a:blip r:embed="rId3">
            <a:alphaModFix/>
          </a:blip>
          <a:srcRect b="0" l="0" r="0" t="0"/>
          <a:stretch/>
        </p:blipFill>
        <p:spPr>
          <a:xfrm>
            <a:off x="17662" y="519733"/>
            <a:ext cx="9108675" cy="581853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76"/>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Belleza"/>
              <a:ea typeface="Belleza"/>
              <a:cs typeface="Belleza"/>
              <a:sym typeface="Belleza"/>
            </a:endParaRPr>
          </a:p>
        </p:txBody>
      </p:sp>
      <p:sp>
        <p:nvSpPr>
          <p:cNvPr id="1040" name="Google Shape;1040;p76"/>
          <p:cNvSpPr txBox="1"/>
          <p:nvPr>
            <p:ph type="title"/>
          </p:nvPr>
        </p:nvSpPr>
        <p:spPr>
          <a:xfrm>
            <a:off x="914400" y="835025"/>
            <a:ext cx="8229600" cy="5048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Summary of Effectiveness - Outcomes</a:t>
            </a:r>
            <a:endParaRPr/>
          </a:p>
        </p:txBody>
      </p:sp>
      <p:pic>
        <p:nvPicPr>
          <p:cNvPr id="1041" name="Google Shape;1041;p76"/>
          <p:cNvPicPr preferRelativeResize="0"/>
          <p:nvPr/>
        </p:nvPicPr>
        <p:blipFill rotWithShape="1">
          <a:blip r:embed="rId3">
            <a:alphaModFix/>
          </a:blip>
          <a:srcRect b="0" l="0" r="0" t="0"/>
          <a:stretch/>
        </p:blipFill>
        <p:spPr>
          <a:xfrm>
            <a:off x="2217738" y="1385888"/>
            <a:ext cx="5827712" cy="4808537"/>
          </a:xfrm>
          <a:prstGeom prst="rect">
            <a:avLst/>
          </a:prstGeom>
          <a:noFill/>
          <a:ln>
            <a:noFill/>
          </a:ln>
        </p:spPr>
      </p:pic>
      <p:sp>
        <p:nvSpPr>
          <p:cNvPr id="1042" name="Google Shape;1042;p76"/>
          <p:cNvSpPr txBox="1"/>
          <p:nvPr/>
        </p:nvSpPr>
        <p:spPr>
          <a:xfrm>
            <a:off x="481013" y="6308725"/>
            <a:ext cx="594360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From Burns and Gibbons, 2007</a:t>
            </a:r>
            <a:endParaRPr/>
          </a:p>
        </p:txBody>
      </p:sp>
      <p:grpSp>
        <p:nvGrpSpPr>
          <p:cNvPr id="1043" name="Google Shape;1043;p76"/>
          <p:cNvGrpSpPr/>
          <p:nvPr/>
        </p:nvGrpSpPr>
        <p:grpSpPr>
          <a:xfrm rot="10800000">
            <a:off x="806450" y="1417638"/>
            <a:ext cx="1301750" cy="3944937"/>
            <a:chOff x="4761" y="2854"/>
            <a:chExt cx="2776" cy="4776"/>
          </a:xfrm>
        </p:grpSpPr>
        <p:pic>
          <p:nvPicPr>
            <p:cNvPr id="1044" name="Google Shape;1044;p76"/>
            <p:cNvPicPr preferRelativeResize="0"/>
            <p:nvPr/>
          </p:nvPicPr>
          <p:blipFill rotWithShape="1">
            <a:blip r:embed="rId4">
              <a:alphaModFix/>
            </a:blip>
            <a:srcRect b="0" l="0" r="0" t="0"/>
            <a:stretch/>
          </p:blipFill>
          <p:spPr>
            <a:xfrm>
              <a:off x="4761" y="2854"/>
              <a:ext cx="1404" cy="4776"/>
            </a:xfrm>
            <a:prstGeom prst="rect">
              <a:avLst/>
            </a:prstGeom>
            <a:noFill/>
            <a:ln>
              <a:noFill/>
            </a:ln>
          </p:spPr>
        </p:pic>
        <p:pic>
          <p:nvPicPr>
            <p:cNvPr id="1045" name="Google Shape;1045;p76"/>
            <p:cNvPicPr preferRelativeResize="0"/>
            <p:nvPr/>
          </p:nvPicPr>
          <p:blipFill rotWithShape="1">
            <a:blip r:embed="rId5">
              <a:alphaModFix/>
            </a:blip>
            <a:srcRect b="0" l="0" r="0" t="0"/>
            <a:stretch/>
          </p:blipFill>
          <p:spPr>
            <a:xfrm>
              <a:off x="6145" y="2854"/>
              <a:ext cx="1392" cy="4776"/>
            </a:xfrm>
            <a:prstGeom prst="rect">
              <a:avLst/>
            </a:prstGeom>
            <a:noFill/>
            <a:ln>
              <a:noFill/>
            </a:ln>
          </p:spPr>
        </p:pic>
      </p:grpSp>
      <p:sp>
        <p:nvSpPr>
          <p:cNvPr id="1046" name="Google Shape;1046;p76"/>
          <p:cNvSpPr/>
          <p:nvPr/>
        </p:nvSpPr>
        <p:spPr>
          <a:xfrm rot="10800000">
            <a:off x="-236538" y="5749925"/>
            <a:ext cx="2903538" cy="341313"/>
          </a:xfrm>
          <a:prstGeom prst="rect">
            <a:avLst/>
          </a:prstGeom>
          <a:noFill/>
          <a:ln>
            <a:noFill/>
          </a:ln>
        </p:spPr>
        <p:txBody>
          <a:bodyPr anchorCtr="0" anchor="b" bIns="31525" lIns="63075" spcFirstLastPara="1" rIns="63075" wrap="square" tIns="31525">
            <a:noAutofit/>
          </a:bodyPr>
          <a:lstStyle/>
          <a:p>
            <a:pPr indent="0" lvl="0" marL="0" marR="0" rtl="0" algn="ctr">
              <a:spcBef>
                <a:spcPts val="0"/>
              </a:spcBef>
              <a:spcAft>
                <a:spcPts val="0"/>
              </a:spcAft>
              <a:buNone/>
            </a:pPr>
            <a:r>
              <a:t/>
            </a:r>
            <a:endParaRPr b="1" sz="2000">
              <a:solidFill>
                <a:srgbClr val="006666"/>
              </a:solidFill>
              <a:latin typeface="Calibri"/>
              <a:ea typeface="Calibri"/>
              <a:cs typeface="Calibri"/>
              <a:sym typeface="Calibri"/>
            </a:endParaRPr>
          </a:p>
        </p:txBody>
      </p:sp>
      <p:sp>
        <p:nvSpPr>
          <p:cNvPr id="1047" name="Google Shape;1047;p76"/>
          <p:cNvSpPr txBox="1"/>
          <p:nvPr/>
        </p:nvSpPr>
        <p:spPr>
          <a:xfrm>
            <a:off x="4219575" y="6164263"/>
            <a:ext cx="4600575"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Original concept by Ben Ditkowsky,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http://measuredeffects.com/index.php?id=9</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77"/>
          <p:cNvSpPr txBox="1"/>
          <p:nvPr>
            <p:ph type="title"/>
          </p:nvPr>
        </p:nvSpPr>
        <p:spPr>
          <a:xfrm>
            <a:off x="4641850" y="598488"/>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Take Away Lessons (AKA – Some of Our More Bonehead Moments)</a:t>
            </a:r>
            <a:endParaRPr/>
          </a:p>
        </p:txBody>
      </p:sp>
      <p:sp>
        <p:nvSpPr>
          <p:cNvPr id="1053" name="Google Shape;1053;p77"/>
          <p:cNvSpPr txBox="1"/>
          <p:nvPr>
            <p:ph idx="1" type="body"/>
          </p:nvPr>
        </p:nvSpPr>
        <p:spPr>
          <a:xfrm>
            <a:off x="457200" y="19812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Don’t just measure student outcomes (you must have systems diagnostic data)</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You must have a high tolerance for ambiguity</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Trying to measure too much</a:t>
            </a:r>
            <a:endParaRPr/>
          </a:p>
          <a:p>
            <a:pPr indent="-342900" lvl="0" marL="34290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Not involving the whole system in your measurement and especially the questions we’re answering (social consequences, Messick)</a:t>
            </a:r>
            <a:endParaRPr/>
          </a:p>
          <a:p>
            <a:pPr indent="-165100" lvl="0" marL="34290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Belleza"/>
              <a:ea typeface="Belleza"/>
              <a:cs typeface="Belleza"/>
              <a:sym typeface="Belleza"/>
            </a:endParaRPr>
          </a:p>
        </p:txBody>
      </p:sp>
      <p:pic>
        <p:nvPicPr>
          <p:cNvPr descr="20018599.wmf" id="1054" name="Google Shape;1054;p77"/>
          <p:cNvPicPr preferRelativeResize="0"/>
          <p:nvPr/>
        </p:nvPicPr>
        <p:blipFill rotWithShape="1">
          <a:blip r:embed="rId3">
            <a:alphaModFix/>
          </a:blip>
          <a:srcRect b="0" l="0" r="0" t="0"/>
          <a:stretch/>
        </p:blipFill>
        <p:spPr>
          <a:xfrm>
            <a:off x="6419850" y="5386388"/>
            <a:ext cx="2355850" cy="147161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78"/>
          <p:cNvSpPr txBox="1"/>
          <p:nvPr>
            <p:ph type="title"/>
          </p:nvPr>
        </p:nvSpPr>
        <p:spPr>
          <a:xfrm>
            <a:off x="4503738" y="427038"/>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Challenges</a:t>
            </a:r>
            <a:endParaRPr/>
          </a:p>
        </p:txBody>
      </p:sp>
      <p:sp>
        <p:nvSpPr>
          <p:cNvPr id="1060" name="Google Shape;1060;p78"/>
          <p:cNvSpPr txBox="1"/>
          <p:nvPr>
            <p:ph idx="1" type="body"/>
          </p:nvPr>
        </p:nvSpPr>
        <p:spPr>
          <a:xfrm>
            <a:off x="438150" y="1652588"/>
            <a:ext cx="8229600" cy="36306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Polymorphous Philosophies across disciplines</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System-level skills and commitment to data based decision making</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Decisions in search of data</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Human behavior not under stimulus control of data</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Measuring too many things</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Lack of a single data system to bring everything together</a:t>
            </a:r>
            <a:endParaRPr/>
          </a:p>
          <a:p>
            <a:pPr indent="-342900" lvl="0" marL="342900" marR="0" rtl="0" algn="l">
              <a:lnSpc>
                <a:spcPct val="80000"/>
              </a:lnSpc>
              <a:spcBef>
                <a:spcPts val="520"/>
              </a:spcBef>
              <a:spcAft>
                <a:spcPts val="0"/>
              </a:spcAft>
              <a:buClr>
                <a:schemeClr val="dk1"/>
              </a:buClr>
              <a:buSzPts val="2600"/>
              <a:buFont typeface="Arial"/>
              <a:buChar char="•"/>
            </a:pPr>
            <a:r>
              <a:rPr b="0" i="0" lang="en-US" sz="2600" u="none" cap="none" strike="noStrike">
                <a:solidFill>
                  <a:schemeClr val="dk1"/>
                </a:solidFill>
                <a:latin typeface="Belleza"/>
                <a:ea typeface="Belleza"/>
                <a:cs typeface="Belleza"/>
                <a:sym typeface="Belleza"/>
              </a:rPr>
              <a:t>Overcomplicating things</a:t>
            </a:r>
            <a:endParaRPr/>
          </a:p>
          <a:p>
            <a:pPr indent="-177800" lvl="0" marL="342900" marR="0" rtl="0" algn="l">
              <a:lnSpc>
                <a:spcPct val="80000"/>
              </a:lnSpc>
              <a:spcBef>
                <a:spcPts val="520"/>
              </a:spcBef>
              <a:spcAft>
                <a:spcPts val="0"/>
              </a:spcAft>
              <a:buClr>
                <a:schemeClr val="dk1"/>
              </a:buClr>
              <a:buSzPts val="2600"/>
              <a:buFont typeface="Arial"/>
              <a:buNone/>
            </a:pPr>
            <a:r>
              <a:t/>
            </a:r>
            <a:endParaRPr b="0" i="0" sz="2600" u="none" cap="none" strike="noStrike">
              <a:solidFill>
                <a:schemeClr val="dk1"/>
              </a:solidFill>
              <a:latin typeface="Belleza"/>
              <a:ea typeface="Belleza"/>
              <a:cs typeface="Belleza"/>
              <a:sym typeface="Bellez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495800" y="7620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400" u="none" cap="none" strike="noStrike">
                <a:solidFill>
                  <a:srgbClr val="562A8B"/>
                </a:solidFill>
                <a:latin typeface="Garamond"/>
                <a:ea typeface="Garamond"/>
                <a:cs typeface="Garamond"/>
                <a:sym typeface="Garamond"/>
              </a:rPr>
              <a:t>The Overarching Big Idea in Systems That Drives DBDM in Schools Is:</a:t>
            </a:r>
            <a:endParaRPr/>
          </a:p>
        </p:txBody>
      </p:sp>
      <p:sp>
        <p:nvSpPr>
          <p:cNvPr id="148" name="Google Shape;148;p20"/>
          <p:cNvSpPr txBox="1"/>
          <p:nvPr>
            <p:ph idx="1" type="body"/>
          </p:nvPr>
        </p:nvSpPr>
        <p:spPr>
          <a:xfrm>
            <a:off x="457200" y="2133600"/>
            <a:ext cx="8229600" cy="36306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Belleza"/>
                <a:ea typeface="Belleza"/>
                <a:cs typeface="Belleza"/>
                <a:sym typeface="Belleza"/>
              </a:rPr>
              <a:t>What percent of your XXXX students are proficient in:</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Reading </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Math</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Science</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Social Studies</a:t>
            </a:r>
            <a:endParaRPr/>
          </a:p>
          <a:p>
            <a:pPr indent="-285750" lvl="1" marL="742950" marR="0" rtl="0" algn="l">
              <a:spcBef>
                <a:spcPts val="56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a:t>
            </a:r>
            <a:endParaRPr/>
          </a:p>
        </p:txBody>
      </p:sp>
      <p:pic>
        <p:nvPicPr>
          <p:cNvPr descr="740211.jpg" id="149" name="Google Shape;149;p20"/>
          <p:cNvPicPr preferRelativeResize="0"/>
          <p:nvPr/>
        </p:nvPicPr>
        <p:blipFill rotWithShape="1">
          <a:blip r:embed="rId3">
            <a:alphaModFix/>
          </a:blip>
          <a:srcRect b="0" l="0" r="0" t="0"/>
          <a:stretch/>
        </p:blipFill>
        <p:spPr>
          <a:xfrm>
            <a:off x="5184775" y="2684463"/>
            <a:ext cx="2997200" cy="26241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4000" u="none" cap="none" strike="noStrike">
                <a:solidFill>
                  <a:srgbClr val="562A8B"/>
                </a:solidFill>
                <a:latin typeface="Garamond"/>
                <a:ea typeface="Garamond"/>
                <a:cs typeface="Garamond"/>
                <a:sym typeface="Garamond"/>
              </a:rPr>
              <a:t>Finally We Know</a:t>
            </a:r>
            <a:endParaRPr/>
          </a:p>
        </p:txBody>
      </p:sp>
      <p:sp>
        <p:nvSpPr>
          <p:cNvPr id="155" name="Google Shape;155;p21"/>
          <p:cNvSpPr txBox="1"/>
          <p:nvPr>
            <p:ph idx="1" type="body"/>
          </p:nvPr>
        </p:nvSpPr>
        <p:spPr>
          <a:xfrm>
            <a:off x="457200" y="1828800"/>
            <a:ext cx="4038600" cy="4191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Belleza"/>
                <a:ea typeface="Belleza"/>
                <a:cs typeface="Belleza"/>
                <a:sym typeface="Belleza"/>
              </a:rPr>
              <a:t>With Data…</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Who is not proficient</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In what areas are they not proficient</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How far below proficiency are they</a:t>
            </a:r>
            <a:endParaRPr/>
          </a:p>
          <a:p>
            <a:pPr indent="-285750" lvl="1" marL="742950" marR="0" rtl="0" algn="l">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And a whole lot more</a:t>
            </a:r>
            <a:endParaRPr/>
          </a:p>
        </p:txBody>
      </p:sp>
      <p:pic>
        <p:nvPicPr>
          <p:cNvPr descr="24030476.wmf" id="156" name="Google Shape;156;p21"/>
          <p:cNvPicPr preferRelativeResize="0"/>
          <p:nvPr>
            <p:ph idx="2" type="body"/>
          </p:nvPr>
        </p:nvPicPr>
        <p:blipFill rotWithShape="1">
          <a:blip r:embed="rId3">
            <a:alphaModFix/>
          </a:blip>
          <a:srcRect b="0" l="-4005" r="-4005" t="0"/>
          <a:stretch/>
        </p:blipFill>
        <p:spPr>
          <a:xfrm>
            <a:off x="4648200" y="1828800"/>
            <a:ext cx="40386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4495800" y="533400"/>
            <a:ext cx="4191000" cy="1295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562A8B"/>
                </a:solidFill>
                <a:latin typeface="Garamond"/>
                <a:ea typeface="Garamond"/>
                <a:cs typeface="Garamond"/>
                <a:sym typeface="Garamond"/>
              </a:rPr>
              <a:t>What Systems Generally Don’t Know Is</a:t>
            </a:r>
            <a:endParaRPr/>
          </a:p>
        </p:txBody>
      </p:sp>
      <p:pic>
        <p:nvPicPr>
          <p:cNvPr descr="19332173.jpg" id="162" name="Google Shape;162;p22"/>
          <p:cNvPicPr preferRelativeResize="0"/>
          <p:nvPr>
            <p:ph idx="1" type="body"/>
          </p:nvPr>
        </p:nvPicPr>
        <p:blipFill rotWithShape="1">
          <a:blip r:embed="rId3">
            <a:alphaModFix/>
          </a:blip>
          <a:srcRect b="-27878" l="0" r="0" t="-27879"/>
          <a:stretch/>
        </p:blipFill>
        <p:spPr>
          <a:xfrm>
            <a:off x="457200" y="1828800"/>
            <a:ext cx="4038600" cy="4191000"/>
          </a:xfrm>
          <a:prstGeom prst="rect">
            <a:avLst/>
          </a:prstGeom>
          <a:noFill/>
          <a:ln>
            <a:noFill/>
          </a:ln>
        </p:spPr>
      </p:pic>
      <p:sp>
        <p:nvSpPr>
          <p:cNvPr id="163" name="Google Shape;163;p22"/>
          <p:cNvSpPr txBox="1"/>
          <p:nvPr>
            <p:ph idx="2" type="body"/>
          </p:nvPr>
        </p:nvSpPr>
        <p:spPr>
          <a:xfrm>
            <a:off x="4648200" y="1828800"/>
            <a:ext cx="4038600" cy="3810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Why aren’t these student’s proficient?</a:t>
            </a:r>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What options are there to catch them up?</a:t>
            </a:r>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If we implement these options, are they working?</a:t>
            </a:r>
            <a:endParaRPr/>
          </a:p>
          <a:p>
            <a:pPr indent="-342900" lvl="0" marL="342900"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Belleza"/>
                <a:ea typeface="Belleza"/>
                <a:cs typeface="Belleza"/>
                <a:sym typeface="Belleza"/>
              </a:rPr>
              <a:t>And, when and for whom do we need to change options/strategies?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09_PoP_FINAL2">
  <a:themeElements>
    <a:clrScheme name="Heartland 1 colors">
      <a:dk1>
        <a:srgbClr val="4E2F87"/>
      </a:dk1>
      <a:lt1>
        <a:srgbClr val="FFFFFF"/>
      </a:lt1>
      <a:dk2>
        <a:srgbClr val="8A9135"/>
      </a:dk2>
      <a:lt2>
        <a:srgbClr val="BB5204"/>
      </a:lt2>
      <a:accent1>
        <a:srgbClr val="D9E74E"/>
      </a:accent1>
      <a:accent2>
        <a:srgbClr val="BF1137"/>
      </a:accent2>
      <a:accent3>
        <a:srgbClr val="FFFFFF"/>
      </a:accent3>
      <a:accent4>
        <a:srgbClr val="412772"/>
      </a:accent4>
      <a:accent5>
        <a:srgbClr val="E9F1B2"/>
      </a:accent5>
      <a:accent6>
        <a:srgbClr val="AD0E31"/>
      </a:accent6>
      <a:hlink>
        <a:srgbClr val="949108"/>
      </a:hlink>
      <a:folHlink>
        <a:srgbClr val="8063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