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8"/>
  </p:notesMasterIdLst>
  <p:sldIdLst>
    <p:sldId id="256" r:id="rId4"/>
    <p:sldId id="257" r:id="rId5"/>
    <p:sldId id="258" r:id="rId6"/>
    <p:sldId id="259" r:id="rId7"/>
  </p:sldIdLst>
  <p:sldSz cx="9144000" cy="5143500" type="screen16x9"/>
  <p:notesSz cx="6858000" cy="9144000"/>
  <p:embeddedFontLst>
    <p:embeddedFont>
      <p:font typeface="Arial Narrow" panose="020B060602020203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5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font" Target="fonts/font3.fntdata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1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203961a7e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203961a7e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c3edf8ee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c3edf8ee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4b0b775c13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4b0b775c13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5203961a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5203961a7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7" name="Google Shape;87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5" name="Google Shape;95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4807" y="512488"/>
            <a:ext cx="388398" cy="38722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103" name="Google Shape;103;p25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5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3.png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2987" y="93675"/>
            <a:ext cx="385819" cy="384652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7"/>
          <p:cNvSpPr txBox="1">
            <a:spLocks noGrp="1"/>
          </p:cNvSpPr>
          <p:nvPr>
            <p:ph type="ctrTitle"/>
          </p:nvPr>
        </p:nvSpPr>
        <p:spPr>
          <a:xfrm>
            <a:off x="867775" y="1095600"/>
            <a:ext cx="42552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e-DE" sz="4000" b="1" dirty="0"/>
              <a:t>Gegensätzliche Gefühle</a:t>
            </a:r>
            <a:endParaRPr sz="4000" b="1" dirty="0"/>
          </a:p>
        </p:txBody>
      </p:sp>
      <p:sp>
        <p:nvSpPr>
          <p:cNvPr id="157" name="Google Shape;157;p37"/>
          <p:cNvSpPr txBox="1"/>
          <p:nvPr/>
        </p:nvSpPr>
        <p:spPr>
          <a:xfrm>
            <a:off x="988800" y="53850"/>
            <a:ext cx="82770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76B042"/>
                </a:solidFill>
              </a:rPr>
              <a:t>Wie können wir in unserem Umfeld Veränderung bewirken? &gt; SEL &gt; </a:t>
            </a:r>
            <a:r>
              <a:rPr lang="de-DE" b="1">
                <a:solidFill>
                  <a:srgbClr val="76B042"/>
                </a:solidFill>
              </a:rPr>
              <a:t>Gegensätzliche Gefühle</a:t>
            </a:r>
            <a:endParaRPr b="1">
              <a:solidFill>
                <a:srgbClr val="76B042"/>
              </a:solidFill>
            </a:endParaRPr>
          </a:p>
        </p:txBody>
      </p:sp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34625" y="946288"/>
            <a:ext cx="3138390" cy="2912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327CC4B-C108-4AB0-9925-B38EE327B8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0" y="2007814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 txBox="1"/>
          <p:nvPr/>
        </p:nvSpPr>
        <p:spPr>
          <a:xfrm>
            <a:off x="647114" y="69225"/>
            <a:ext cx="6140548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 b="1" dirty="0">
                <a:solidFill>
                  <a:srgbClr val="76B042"/>
                </a:solidFill>
              </a:rPr>
              <a:t>Wohin gehören diese Gefühle?</a:t>
            </a:r>
            <a:endParaRPr sz="3000" b="1" dirty="0">
              <a:solidFill>
                <a:srgbClr val="76B042"/>
              </a:solidFill>
            </a:endParaRPr>
          </a:p>
        </p:txBody>
      </p:sp>
      <p:sp>
        <p:nvSpPr>
          <p:cNvPr id="165" name="Google Shape;165;p38"/>
          <p:cNvSpPr txBox="1"/>
          <p:nvPr/>
        </p:nvSpPr>
        <p:spPr>
          <a:xfrm>
            <a:off x="8334125" y="2031200"/>
            <a:ext cx="684300" cy="339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700" b="1" dirty="0">
                <a:latin typeface="Arial Narrow"/>
                <a:ea typeface="Arial Narrow"/>
                <a:cs typeface="Arial Narrow"/>
                <a:sym typeface="Arial Narrow"/>
              </a:rPr>
              <a:t>FRUSTRIERT</a:t>
            </a:r>
            <a:endParaRPr sz="7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6" name="Google Shape;166;p38"/>
          <p:cNvSpPr txBox="1"/>
          <p:nvPr/>
        </p:nvSpPr>
        <p:spPr>
          <a:xfrm>
            <a:off x="7561563" y="215811"/>
            <a:ext cx="863240" cy="339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 b="1" dirty="0">
                <a:latin typeface="Arial Narrow"/>
                <a:ea typeface="Arial Narrow"/>
                <a:cs typeface="Arial Narrow"/>
                <a:sym typeface="Arial Narrow"/>
              </a:rPr>
              <a:t>AUFGEBRACHT</a:t>
            </a:r>
            <a:endParaRPr sz="8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7" name="Google Shape;167;p38"/>
          <p:cNvSpPr txBox="1"/>
          <p:nvPr/>
        </p:nvSpPr>
        <p:spPr>
          <a:xfrm>
            <a:off x="7561575" y="2371088"/>
            <a:ext cx="684300" cy="339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 b="1">
                <a:latin typeface="Arial Narrow"/>
                <a:ea typeface="Arial Narrow"/>
                <a:cs typeface="Arial Narrow"/>
                <a:sym typeface="Arial Narrow"/>
              </a:rPr>
              <a:t>GEREIZT</a:t>
            </a:r>
            <a:endParaRPr sz="8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8" name="Google Shape;168;p38"/>
          <p:cNvSpPr txBox="1"/>
          <p:nvPr/>
        </p:nvSpPr>
        <p:spPr>
          <a:xfrm>
            <a:off x="8334125" y="3390800"/>
            <a:ext cx="684300" cy="339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 b="1">
                <a:latin typeface="Arial Narrow"/>
                <a:ea typeface="Arial Narrow"/>
                <a:cs typeface="Arial Narrow"/>
                <a:sym typeface="Arial Narrow"/>
              </a:rPr>
              <a:t>FRÖHLICH</a:t>
            </a:r>
            <a:endParaRPr sz="8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9" name="Google Shape;169;p38"/>
          <p:cNvSpPr txBox="1"/>
          <p:nvPr/>
        </p:nvSpPr>
        <p:spPr>
          <a:xfrm>
            <a:off x="8309661" y="1320563"/>
            <a:ext cx="772562" cy="339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 b="1" dirty="0">
                <a:latin typeface="Arial Narrow"/>
                <a:ea typeface="Arial Narrow"/>
                <a:cs typeface="Arial Narrow"/>
                <a:sym typeface="Arial Narrow"/>
              </a:rPr>
              <a:t>BEGEISTERT</a:t>
            </a:r>
            <a:endParaRPr sz="8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0" name="Google Shape;170;p38"/>
          <p:cNvSpPr txBox="1"/>
          <p:nvPr/>
        </p:nvSpPr>
        <p:spPr>
          <a:xfrm>
            <a:off x="7561575" y="1691288"/>
            <a:ext cx="684300" cy="339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 b="1">
                <a:latin typeface="Arial Narrow"/>
                <a:ea typeface="Arial Narrow"/>
                <a:cs typeface="Arial Narrow"/>
                <a:sym typeface="Arial Narrow"/>
              </a:rPr>
              <a:t>STOLZ</a:t>
            </a:r>
            <a:endParaRPr sz="8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1" name="Google Shape;171;p38"/>
          <p:cNvSpPr txBox="1"/>
          <p:nvPr/>
        </p:nvSpPr>
        <p:spPr>
          <a:xfrm>
            <a:off x="8320294" y="2710988"/>
            <a:ext cx="772562" cy="339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 b="1" dirty="0">
                <a:latin typeface="Arial Narrow"/>
                <a:ea typeface="Arial Narrow"/>
                <a:cs typeface="Arial Narrow"/>
                <a:sym typeface="Arial Narrow"/>
              </a:rPr>
              <a:t>ENTSPANNT</a:t>
            </a:r>
            <a:endParaRPr sz="8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2" name="Google Shape;172;p38"/>
          <p:cNvSpPr txBox="1"/>
          <p:nvPr/>
        </p:nvSpPr>
        <p:spPr>
          <a:xfrm>
            <a:off x="7561575" y="1023207"/>
            <a:ext cx="684300" cy="339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 b="1">
                <a:latin typeface="Arial Narrow"/>
                <a:ea typeface="Arial Narrow"/>
                <a:cs typeface="Arial Narrow"/>
                <a:sym typeface="Arial Narrow"/>
              </a:rPr>
              <a:t>GEMÜTLICH</a:t>
            </a:r>
            <a:endParaRPr sz="8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3" name="Google Shape;173;p38"/>
          <p:cNvSpPr txBox="1"/>
          <p:nvPr/>
        </p:nvSpPr>
        <p:spPr>
          <a:xfrm>
            <a:off x="8334088" y="4070588"/>
            <a:ext cx="684325" cy="339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 b="1" dirty="0">
                <a:latin typeface="Arial Narrow"/>
                <a:ea typeface="Arial Narrow"/>
                <a:cs typeface="Arial Narrow"/>
                <a:sym typeface="Arial Narrow"/>
              </a:rPr>
              <a:t>DANKBAR</a:t>
            </a:r>
            <a:endParaRPr sz="8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4" name="Google Shape;174;p38"/>
          <p:cNvSpPr txBox="1"/>
          <p:nvPr/>
        </p:nvSpPr>
        <p:spPr>
          <a:xfrm>
            <a:off x="8197704" y="619497"/>
            <a:ext cx="863241" cy="339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 b="1" dirty="0">
                <a:latin typeface="Arial Narrow"/>
                <a:ea typeface="Arial Narrow"/>
                <a:cs typeface="Arial Narrow"/>
                <a:sym typeface="Arial Narrow"/>
              </a:rPr>
              <a:t>GELANGWEILT</a:t>
            </a:r>
            <a:endParaRPr sz="8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5" name="Google Shape;175;p38"/>
          <p:cNvSpPr txBox="1"/>
          <p:nvPr/>
        </p:nvSpPr>
        <p:spPr>
          <a:xfrm>
            <a:off x="7531226" y="3730688"/>
            <a:ext cx="758731" cy="339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700" b="1" dirty="0">
                <a:latin typeface="Arial Narrow"/>
                <a:ea typeface="Arial Narrow"/>
                <a:cs typeface="Arial Narrow"/>
                <a:sym typeface="Arial Narrow"/>
              </a:rPr>
              <a:t>PESSIMISTISCH</a:t>
            </a:r>
            <a:endParaRPr sz="7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6" name="Google Shape;176;p38"/>
          <p:cNvSpPr txBox="1"/>
          <p:nvPr/>
        </p:nvSpPr>
        <p:spPr>
          <a:xfrm>
            <a:off x="7561563" y="3050900"/>
            <a:ext cx="684300" cy="339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 b="1">
                <a:latin typeface="Arial Narrow"/>
                <a:ea typeface="Arial Narrow"/>
                <a:cs typeface="Arial Narrow"/>
                <a:sym typeface="Arial Narrow"/>
              </a:rPr>
              <a:t>MÜRRISCH</a:t>
            </a:r>
            <a:endParaRPr sz="8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06" y="730124"/>
            <a:ext cx="6901226" cy="369913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33109" y="878412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RASEND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8087" y="1233219"/>
            <a:ext cx="7394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AUSSER SICH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4547" y="1946526"/>
            <a:ext cx="7329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AUFGEWÜHLT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6935" y="2304126"/>
            <a:ext cx="7905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ABGESTOSSEN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5906" y="2661726"/>
            <a:ext cx="73470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ANGEWIDERT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4548" y="3375447"/>
            <a:ext cx="7041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BEFREMDET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3103" y="3734130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60" dirty="0">
                <a:solidFill>
                  <a:schemeClr val="bg1"/>
                </a:solidFill>
              </a:rPr>
              <a:t>MUTLOS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5905" y="4091816"/>
            <a:ext cx="7228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VERZWEIFELT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13472" y="878412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PANISCH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50554" y="1233219"/>
            <a:ext cx="770373" cy="178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60" dirty="0">
                <a:solidFill>
                  <a:schemeClr val="bg1"/>
                </a:solidFill>
              </a:rPr>
              <a:t>AUFGEBRACHT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87952" y="1589338"/>
            <a:ext cx="7082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30" dirty="0">
                <a:solidFill>
                  <a:schemeClr val="bg1"/>
                </a:solidFill>
              </a:rPr>
              <a:t>VERÄNGSTIGT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87952" y="1946526"/>
            <a:ext cx="701114" cy="17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50" spc="-20" dirty="0">
                <a:solidFill>
                  <a:schemeClr val="bg1"/>
                </a:solidFill>
              </a:rPr>
              <a:t>BESORGT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13470" y="230412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BETROFFEN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13469" y="266172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MÜRRISCH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313468" y="3018914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MISSMUTIG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13467" y="337544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ELEND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313466" y="3734130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30" dirty="0">
                <a:solidFill>
                  <a:schemeClr val="bg1"/>
                </a:solidFill>
              </a:rPr>
              <a:t>DEPRIMIERT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230354" y="4091816"/>
            <a:ext cx="786610" cy="180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70" dirty="0">
                <a:solidFill>
                  <a:schemeClr val="bg1"/>
                </a:solidFill>
              </a:rPr>
              <a:t>HOFFNUNGSLOS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961167" y="874960"/>
            <a:ext cx="71539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ANGESPANNT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996208" y="158588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WÜTEND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996208" y="194545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BANGE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968312" y="2305436"/>
            <a:ext cx="70111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30" dirty="0">
                <a:solidFill>
                  <a:schemeClr val="bg1"/>
                </a:solidFill>
              </a:rPr>
              <a:t>BEUNRUHIGT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968313" y="2663036"/>
            <a:ext cx="708254" cy="178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60" spc="-20" dirty="0">
                <a:solidFill>
                  <a:schemeClr val="bg1"/>
                </a:solidFill>
              </a:rPr>
              <a:t>ENTTÄUSCHT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968312" y="3020224"/>
            <a:ext cx="708254" cy="178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60" spc="-20" dirty="0">
                <a:solidFill>
                  <a:schemeClr val="bg1"/>
                </a:solidFill>
              </a:rPr>
              <a:t>ENTMUTIGT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996205" y="337437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EINSAM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996204" y="409074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TROSTLOS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676573" y="876013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HIBBELIG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641543" y="1230820"/>
            <a:ext cx="708245" cy="18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80" dirty="0">
                <a:solidFill>
                  <a:schemeClr val="bg1"/>
                </a:solidFill>
              </a:rPr>
              <a:t>ANGESPANNT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676571" y="1586939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NERVÖS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676571" y="230172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UNRUHIG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639155" y="2659327"/>
            <a:ext cx="7106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NIEDERGES-CHLAGEN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676569" y="301651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TRAURIG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641543" y="3380072"/>
            <a:ext cx="708245" cy="178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60" spc="-20" dirty="0">
                <a:solidFill>
                  <a:schemeClr val="bg1"/>
                </a:solidFill>
              </a:rPr>
              <a:t>VERZAGT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676567" y="3731731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30" dirty="0">
                <a:solidFill>
                  <a:schemeClr val="bg1"/>
                </a:solidFill>
              </a:rPr>
              <a:t>ERSCHÖPFT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613860" y="4084655"/>
            <a:ext cx="76621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AUSGEBRANNT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354555" y="878921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BESTÜRZT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354554" y="123372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VERBLÜFFT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354553" y="158984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RUHELOS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354553" y="194703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ÄRGERLICH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354553" y="230463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SAUER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354552" y="266223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APATHISCH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354550" y="337595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MÜDE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354549" y="3734639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SCHLAFF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322119" y="4092325"/>
            <a:ext cx="7228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AUSGELAUGT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971969" y="874960"/>
            <a:ext cx="75785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ÜBERRASCHT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977531" y="1232148"/>
            <a:ext cx="75229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AUFGEKRATZT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971969" y="1590648"/>
            <a:ext cx="75785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BESCHWINGT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032529" y="194783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ERFREUT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032529" y="230543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ANGENEHM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032528" y="266065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ENTSPANNT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032527" y="3017843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RUHIG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032526" y="337675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ENTSPANNT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032525" y="409074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SCHLÄFRIG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678880" y="874960"/>
            <a:ext cx="71435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EUPHORISCH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715261" y="159064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LEBHAFT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715261" y="194783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FROH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715261" y="230543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FRÖHLICH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642685" y="2660655"/>
            <a:ext cx="7834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UNBESCHWERT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715259" y="3017843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GEBORGEN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715258" y="337675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GECHILLT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4680227" y="3730678"/>
            <a:ext cx="715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GEDANKEN-VERSUNKEN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642685" y="4090745"/>
            <a:ext cx="783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SELBSTZU- FRIEDEN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5393245" y="874960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FEIERLICH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5393244" y="123214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MOTIVIERT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362958" y="1590648"/>
            <a:ext cx="71304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20" dirty="0"/>
              <a:t>BEGEISTERT</a:t>
            </a:r>
            <a:endParaRPr lang="de" sz="600" spc="-20" dirty="0">
              <a:solidFill>
                <a:schemeClr val="tx1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328483" y="1947836"/>
            <a:ext cx="7858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KONZENTRIERT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362958" y="2305436"/>
            <a:ext cx="7113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ERWARTUN- GSVOLL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393242" y="266065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ZUFRIEDEN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393241" y="3017843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BEFRIEDIGT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5393240" y="337675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RUHIG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362958" y="3730678"/>
            <a:ext cx="71131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EINTRÄCHTIG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393239" y="409074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FRIEDVOLL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6040940" y="874960"/>
            <a:ext cx="71437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AUFGEREGT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074280" y="123214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BEFLÜGELT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6040940" y="1590648"/>
            <a:ext cx="72996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OPTIMISTISCH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074279" y="230543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VERSPIELT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6074278" y="266065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LIEBEVOLL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6074276" y="337675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SELIG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074275" y="373067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BEHAGLICH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732941" y="874960"/>
            <a:ext cx="69818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EKSTATISCH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755316" y="123214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ERMUTIGT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755315" y="159064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ERREGT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6755315" y="230543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GLÜCKLICH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755314" y="266065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ERFÜLLT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6755313" y="3017843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BERÜHRT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6685798" y="3376757"/>
            <a:ext cx="80133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AUSGEGLICHEN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6681036" y="3730678"/>
            <a:ext cx="80133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UNBEKÜMMERT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6755311" y="409074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GELASSEN</a:t>
            </a:r>
          </a:p>
        </p:txBody>
      </p:sp>
      <p:pic>
        <p:nvPicPr>
          <p:cNvPr id="106" name="Grafik 105">
            <a:extLst>
              <a:ext uri="{FF2B5EF4-FFF2-40B4-BE49-F238E27FC236}">
                <a16:creationId xmlns:a16="http://schemas.microsoft.com/office/drawing/2014/main" id="{89D2A979-0069-48D0-94F6-4AEECC306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50" y="2007814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9"/>
          <p:cNvSpPr txBox="1"/>
          <p:nvPr/>
        </p:nvSpPr>
        <p:spPr>
          <a:xfrm>
            <a:off x="571138" y="91066"/>
            <a:ext cx="66882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 b="1" dirty="0">
                <a:solidFill>
                  <a:srgbClr val="76B042"/>
                </a:solidFill>
              </a:rPr>
              <a:t>Findest du zwei Wörter...</a:t>
            </a:r>
            <a:endParaRPr sz="3000" b="1" dirty="0">
              <a:solidFill>
                <a:srgbClr val="76B042"/>
              </a:solidFill>
            </a:endParaRPr>
          </a:p>
        </p:txBody>
      </p:sp>
      <p:sp>
        <p:nvSpPr>
          <p:cNvPr id="182" name="Google Shape;182;p39"/>
          <p:cNvSpPr txBox="1"/>
          <p:nvPr/>
        </p:nvSpPr>
        <p:spPr>
          <a:xfrm>
            <a:off x="7329962" y="1061437"/>
            <a:ext cx="17919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de-DE" sz="1200" b="1" dirty="0"/>
              <a:t>Mit gegensätzlicher Bedeutung?</a:t>
            </a:r>
            <a:endParaRPr sz="1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de-DE" sz="1200" b="1" dirty="0"/>
              <a:t>Die den stärksten Gegensatz bilden?</a:t>
            </a:r>
            <a:endParaRPr sz="1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de-DE" sz="1200" b="1" dirty="0"/>
              <a:t>Die am wenigsten gegensätzlich sind?</a:t>
            </a:r>
            <a:endParaRPr sz="1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2" y="730124"/>
            <a:ext cx="6901226" cy="36991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1245" y="878412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RASEND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6223" y="1233219"/>
            <a:ext cx="7394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AUSSER SICH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2683" y="1946526"/>
            <a:ext cx="7329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AUFGEWÜHLT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5071" y="2304126"/>
            <a:ext cx="7905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ABGESTOSSEN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042" y="2661726"/>
            <a:ext cx="73470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ANGEWIDERT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2684" y="3375447"/>
            <a:ext cx="7041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BEFREMDET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1239" y="3734130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60" dirty="0">
                <a:solidFill>
                  <a:schemeClr val="bg1"/>
                </a:solidFill>
              </a:rPr>
              <a:t>MUTLOS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4041" y="4091816"/>
            <a:ext cx="7228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VERZWEIFELT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41608" y="878412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PANISCH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78690" y="1233219"/>
            <a:ext cx="770373" cy="178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60" dirty="0">
                <a:solidFill>
                  <a:schemeClr val="bg1"/>
                </a:solidFill>
              </a:rPr>
              <a:t>AUFGEBRACHT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16088" y="1589338"/>
            <a:ext cx="7082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30" dirty="0">
                <a:solidFill>
                  <a:schemeClr val="bg1"/>
                </a:solidFill>
              </a:rPr>
              <a:t>VERÄNGSTIGT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16088" y="1946526"/>
            <a:ext cx="701114" cy="17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50" spc="-20" dirty="0">
                <a:solidFill>
                  <a:schemeClr val="bg1"/>
                </a:solidFill>
              </a:rPr>
              <a:t>BESORGT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41606" y="230412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BETROFFEN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41605" y="266172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MÜRRISCH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41604" y="3018914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MISSMUTIG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41603" y="337544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ELEND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41602" y="3734130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30" dirty="0">
                <a:solidFill>
                  <a:schemeClr val="bg1"/>
                </a:solidFill>
              </a:rPr>
              <a:t>DEPRIMIERT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58490" y="4091816"/>
            <a:ext cx="786610" cy="180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70" dirty="0">
                <a:solidFill>
                  <a:schemeClr val="bg1"/>
                </a:solidFill>
              </a:rPr>
              <a:t>HOFFNUNGSLOS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89303" y="874960"/>
            <a:ext cx="71539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ANGESPANNT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24344" y="158588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WÜTEND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24344" y="194545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BANGE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996448" y="2305436"/>
            <a:ext cx="70111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30" dirty="0">
                <a:solidFill>
                  <a:schemeClr val="bg1"/>
                </a:solidFill>
              </a:rPr>
              <a:t>BEUNRUHIGT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96449" y="2663036"/>
            <a:ext cx="708254" cy="178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60" spc="-20" dirty="0">
                <a:solidFill>
                  <a:schemeClr val="bg1"/>
                </a:solidFill>
              </a:rPr>
              <a:t>ENTTÄUSCHT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996448" y="3020224"/>
            <a:ext cx="708254" cy="178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60" spc="-20" dirty="0">
                <a:solidFill>
                  <a:schemeClr val="bg1"/>
                </a:solidFill>
              </a:rPr>
              <a:t>ENTMUTIGT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024341" y="337437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EINSAM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024340" y="409074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TROSTLOS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704709" y="876013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HIBBELIG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669679" y="1230820"/>
            <a:ext cx="708245" cy="18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80" dirty="0">
                <a:solidFill>
                  <a:schemeClr val="bg1"/>
                </a:solidFill>
              </a:rPr>
              <a:t>ANGESPANNT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04707" y="1586939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NERVÖS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04707" y="230172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UNRUHIG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667291" y="2659327"/>
            <a:ext cx="7106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NIEDERGES-CHLAGEN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704705" y="301651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TRAURIG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669679" y="3380072"/>
            <a:ext cx="708245" cy="178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60" spc="-20" dirty="0">
                <a:solidFill>
                  <a:schemeClr val="bg1"/>
                </a:solidFill>
              </a:rPr>
              <a:t>VERZAGT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704703" y="3731731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30" dirty="0">
                <a:solidFill>
                  <a:schemeClr val="bg1"/>
                </a:solidFill>
              </a:rPr>
              <a:t>ERSCHÖPFT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641996" y="4084655"/>
            <a:ext cx="76621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AUSGEBRANNT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382691" y="878921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BESTÜRZT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82690" y="123372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VERBLÜFFT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382689" y="158984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RUHELOS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382689" y="194703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ÄRGERLICH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382689" y="230463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SAUER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382688" y="266223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APATHISCH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382686" y="337595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MÜDE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382685" y="3734639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SCHLAFF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350255" y="4092325"/>
            <a:ext cx="7228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AUSGELAUGT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000105" y="874960"/>
            <a:ext cx="75785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ÜBERRASCHT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005667" y="1232148"/>
            <a:ext cx="75229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AUFGEKRATZT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000105" y="1590648"/>
            <a:ext cx="75785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BESCHWINGT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060665" y="194783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ERFREUT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060665" y="230543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ANGENEHM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060664" y="266065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ENTSPANNT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060663" y="3017843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RUHIG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060662" y="337675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ENTSPANNT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060661" y="409074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SCHLÄFRIG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07016" y="874960"/>
            <a:ext cx="71435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EUPHORISCH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743397" y="159064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LEBHAFT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743397" y="194783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FROH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743397" y="230543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FRÖHLICH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670821" y="2660655"/>
            <a:ext cx="7834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UNBESCHWERT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743395" y="3017843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GEBORGEN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743394" y="337675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GECHILLT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708363" y="3730678"/>
            <a:ext cx="715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GEDANKEN-VERSUNKEN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670821" y="4090745"/>
            <a:ext cx="783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SELBSTZU- FRIEDEN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421381" y="874960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FEIERLICH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421380" y="123214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MOTIVIERT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391094" y="1590648"/>
            <a:ext cx="71304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20" dirty="0"/>
              <a:t>BEGEISTERT</a:t>
            </a:r>
            <a:endParaRPr lang="de" sz="600" spc="-20" dirty="0">
              <a:solidFill>
                <a:schemeClr val="tx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356619" y="1947836"/>
            <a:ext cx="7858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KONZENTRIERT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391094" y="2305436"/>
            <a:ext cx="7113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ERWARTUN- GSVOLL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421378" y="266065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ZUFRIEDEN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421377" y="3017843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BEFRIEDIGT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421376" y="337675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RUHIG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391094" y="3730678"/>
            <a:ext cx="71131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EINTRÄCHTIG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421375" y="409074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FRIEDVOLL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069076" y="874960"/>
            <a:ext cx="71437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AUFGEREGT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102416" y="123214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BEFLÜGELT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069076" y="1590648"/>
            <a:ext cx="72996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OPTIMISTISCH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102415" y="230543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VERSPIELT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102414" y="266065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LIEBEVOLL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102412" y="337675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SELIG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102411" y="373067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BEHAGLICH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6761077" y="874960"/>
            <a:ext cx="69818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EKSTATISCH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783452" y="123214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ERMUTIGT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783451" y="159064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ERREGT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783451" y="230543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GLÜCKLICH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783450" y="266065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ERFÜLLT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783449" y="3017843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BERÜHRT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713934" y="3376757"/>
            <a:ext cx="80133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AUSGEGLICHEN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6709172" y="3730678"/>
            <a:ext cx="80133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UNBEKÜMMERT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783447" y="409074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GELASSEN</a:t>
            </a:r>
          </a:p>
        </p:txBody>
      </p:sp>
      <p:pic>
        <p:nvPicPr>
          <p:cNvPr id="94" name="Grafik 93">
            <a:extLst>
              <a:ext uri="{FF2B5EF4-FFF2-40B4-BE49-F238E27FC236}">
                <a16:creationId xmlns:a16="http://schemas.microsoft.com/office/drawing/2014/main" id="{4491548B-CF07-4C6B-ACE8-7C7650E62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50" y="2007814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807" y="512488"/>
            <a:ext cx="388398" cy="387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40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192" name="Google Shape;192;p40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193" name="Google Shape;193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4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40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4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4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4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18F60F16-8CB1-4ADC-8B92-47D88B4195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550" y="2007814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245</Words>
  <Application>Microsoft Office PowerPoint</Application>
  <PresentationFormat>Bildschirmpräsentation (16:9)</PresentationFormat>
  <Paragraphs>199</Paragraphs>
  <Slides>4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Arial Narrow</vt:lpstr>
      <vt:lpstr>Simple Light</vt:lpstr>
      <vt:lpstr>Simple Light</vt:lpstr>
      <vt:lpstr>Simple Light</vt:lpstr>
      <vt:lpstr>Gegensätzliche Gefühle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Gegensätzliche Gefühle</dc:title>
  <dc:creator>Faechner, Stefanie</dc:creator>
  <cp:lastModifiedBy>Groschup, Friederike</cp:lastModifiedBy>
  <cp:revision>4</cp:revision>
  <dcterms:modified xsi:type="dcterms:W3CDTF">2019-10-02T09:25:03Z</dcterms:modified>
</cp:coreProperties>
</file>