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embeddedFontLst>
    <p:embeddedFont>
      <p:font typeface="Helvetica Neue" panose="020B0604020202020204" charset="0"/>
      <p:regular r:id="rId10"/>
      <p:bold r:id="rId11"/>
      <p:italic r:id="rId12"/>
      <p:boldItalic r:id="rId13"/>
    </p:embeddedFont>
    <p:embeddedFont>
      <p:font typeface="Archivo Black" panose="020B0604020202020204" charset="0"/>
      <p:regular r:id="rId14"/>
    </p:embeddedFont>
    <p:embeddedFont>
      <p:font typeface="Nuni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E53705-7DFB-47C8-863C-8AA40190F8E7}">
  <a:tblStyle styleId="{74E53705-7DFB-47C8-863C-8AA40190F8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562D2A-9748-4D67-8C61-2B42DFD8727A}"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60" y="56"/>
      </p:cViewPr>
      <p:guideLst>
        <p:guide orient="horz" pos="419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selective-focus-photography-of-woman-holding-clear-glass-ball-RmzR87vTiYw?utm_content=creditCopyText&amp;utm_medium=referral&amp;utm_source=unsplash"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iam_anih?utm_content=creditCopyText&amp;utm_medium=referral&amp;utm_source=unsplas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shallow-focus-photo-of-girl-holding-newspaper-2eMemvByB-8?utm_content=creditCopyText&amp;utm_medium=referral&amp;utm_source=unsplash"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magictype?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photos/a-cup-of-coffee-and-a-pair-of-glasses-on-a-newspaper-Wh9ZC4727e4?utm_content=creditCopyText&amp;utm_medium=referral&amp;utm_source=unsplash" TargetMode="External"/><Relationship Id="rId7" Type="http://schemas.openxmlformats.org/officeDocument/2006/relationships/hyperlink" Target="https://habilomedias.ca/sites/default/files/pdfs/lesson-plan/Lecon_Les_biais_culturels_sources_information.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ictionnaire.lerobert.com/definition/perspective" TargetMode="External"/><Relationship Id="rId5" Type="http://schemas.openxmlformats.org/officeDocument/2006/relationships/hyperlink" Target="https://unsplash.com/" TargetMode="External"/><Relationship Id="rId4" Type="http://schemas.openxmlformats.org/officeDocument/2006/relationships/hyperlink" Target="https://unsplash.com/@ashni_ahlawat?utm_content=creditCopyText&amp;utm_medium=referral&amp;utm_source=unsplash"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photos/man-using-laptop-computer-and-headphones-sc-B_2-Om7Q"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unsplash.com/" TargetMode="External"/><Relationship Id="rId4" Type="http://schemas.openxmlformats.org/officeDocument/2006/relationships/hyperlink" Target="https://unsplash.com/@sambour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e29680d94_0_15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e29680d94_0_1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fr-CA">
                <a:solidFill>
                  <a:schemeClr val="dk1"/>
                </a:solidFill>
              </a:rPr>
              <a:t>Source de l’image :</a:t>
            </a:r>
            <a:endParaRPr sz="1200"/>
          </a:p>
          <a:p>
            <a:pPr marL="0" lvl="0" indent="0" algn="l" rtl="0">
              <a:lnSpc>
                <a:spcPct val="115000"/>
              </a:lnSpc>
              <a:spcBef>
                <a:spcPts val="0"/>
              </a:spcBef>
              <a:spcAft>
                <a:spcPts val="1100"/>
              </a:spcAft>
              <a:buClr>
                <a:schemeClr val="dk1"/>
              </a:buClr>
              <a:buSzPts val="1100"/>
              <a:buFont typeface="Arial"/>
              <a:buNone/>
            </a:pPr>
            <a:r>
              <a:rPr lang="fr-CA" u="sng">
                <a:solidFill>
                  <a:schemeClr val="hlink"/>
                </a:solidFill>
                <a:hlinkClick r:id="rId3"/>
              </a:rPr>
              <a:t>Selective focus photography of woman holding clear glass ball</a:t>
            </a:r>
            <a:r>
              <a:rPr lang="fr-CA">
                <a:solidFill>
                  <a:schemeClr val="dk1"/>
                </a:solidFill>
              </a:rPr>
              <a:t> par</a:t>
            </a:r>
            <a:r>
              <a:rPr lang="fr-CA">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fr-CA" u="sng">
                <a:solidFill>
                  <a:schemeClr val="hlink"/>
                </a:solidFill>
                <a:hlinkClick r:id="rId4"/>
              </a:rPr>
              <a:t>Anika Huizinga</a:t>
            </a:r>
            <a:r>
              <a:rPr lang="fr-CA">
                <a:solidFill>
                  <a:schemeClr val="dk1"/>
                </a:solidFill>
              </a:rPr>
              <a:t> sur </a:t>
            </a:r>
            <a:r>
              <a:rPr lang="fr-CA" u="sng">
                <a:solidFill>
                  <a:schemeClr val="hlink"/>
                </a:solidFill>
                <a:hlinkClick r:id="rId5"/>
              </a:rPr>
              <a:t>Unsplash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e29680d94_0_1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e29680d94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1100"/>
              </a:spcAft>
              <a:buClr>
                <a:schemeClr val="dk1"/>
              </a:buClr>
              <a:buSzPts val="1100"/>
              <a:buFont typeface="Arial"/>
              <a:buNone/>
            </a:pPr>
            <a:r>
              <a:rPr lang="fr-CA">
                <a:solidFill>
                  <a:schemeClr val="dk1"/>
                </a:solidFill>
              </a:rPr>
              <a:t>Source de l’image :</a:t>
            </a:r>
            <a:br>
              <a:rPr lang="fr-CA">
                <a:solidFill>
                  <a:schemeClr val="dk1"/>
                </a:solidFill>
              </a:rPr>
            </a:br>
            <a:r>
              <a:rPr lang="fr-CA" u="sng">
                <a:solidFill>
                  <a:schemeClr val="hlink"/>
                </a:solidFill>
                <a:hlinkClick r:id="rId3"/>
              </a:rPr>
              <a:t>Shallow focus photo of girl holding newspaper</a:t>
            </a:r>
            <a:r>
              <a:rPr lang="fr-CA">
                <a:solidFill>
                  <a:schemeClr val="dk1"/>
                </a:solidFill>
              </a:rPr>
              <a:t> par </a:t>
            </a:r>
            <a:r>
              <a:rPr lang="fr-CA" u="sng">
                <a:solidFill>
                  <a:schemeClr val="hlink"/>
                </a:solidFill>
                <a:hlinkClick r:id="rId4"/>
              </a:rPr>
              <a:t>jaikishan patel</a:t>
            </a:r>
            <a:r>
              <a:rPr lang="fr-CA">
                <a:solidFill>
                  <a:schemeClr val="dk1"/>
                </a:solidFill>
              </a:rPr>
              <a:t> sur </a:t>
            </a:r>
            <a:r>
              <a:rPr lang="fr-CA" u="sng">
                <a:solidFill>
                  <a:schemeClr val="hlink"/>
                </a:solidFill>
                <a:hlinkClick r:id="rId5"/>
              </a:rPr>
              <a:t>Unsplash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e7d3dc3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e7d3dc3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fr-CA">
                <a:solidFill>
                  <a:schemeClr val="dk1"/>
                </a:solidFill>
              </a:rPr>
              <a:t>Source de l’image :</a:t>
            </a:r>
            <a:endParaRPr sz="1200"/>
          </a:p>
          <a:p>
            <a:pPr marL="0" lvl="0" indent="0" algn="l" rtl="0">
              <a:lnSpc>
                <a:spcPct val="115000"/>
              </a:lnSpc>
              <a:spcBef>
                <a:spcPts val="0"/>
              </a:spcBef>
              <a:spcAft>
                <a:spcPts val="0"/>
              </a:spcAft>
              <a:buClr>
                <a:schemeClr val="dk1"/>
              </a:buClr>
              <a:buSzPts val="1100"/>
              <a:buFont typeface="Arial"/>
              <a:buNone/>
            </a:pPr>
            <a:r>
              <a:rPr lang="fr-CA" u="sng">
                <a:solidFill>
                  <a:schemeClr val="hlink"/>
                </a:solidFill>
                <a:hlinkClick r:id="rId3"/>
              </a:rPr>
              <a:t>A cup of coffee and a pair of glasses on a newspaper</a:t>
            </a:r>
            <a:r>
              <a:rPr lang="fr-CA">
                <a:solidFill>
                  <a:schemeClr val="dk1"/>
                </a:solidFill>
              </a:rPr>
              <a:t> par</a:t>
            </a:r>
            <a:r>
              <a:rPr lang="fr-CA">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fr-CA" u="sng">
                <a:solidFill>
                  <a:schemeClr val="hlink"/>
                </a:solidFill>
                <a:hlinkClick r:id="rId4"/>
              </a:rPr>
              <a:t>Ashni</a:t>
            </a:r>
            <a:r>
              <a:rPr lang="fr-CA">
                <a:solidFill>
                  <a:schemeClr val="dk1"/>
                </a:solidFill>
              </a:rPr>
              <a:t> sur </a:t>
            </a:r>
            <a:r>
              <a:rPr lang="fr-CA" u="sng">
                <a:solidFill>
                  <a:schemeClr val="hlink"/>
                </a:solidFill>
                <a:hlinkClick r:id="rId5"/>
              </a:rPr>
              <a:t>Unsplash</a:t>
            </a:r>
            <a:r>
              <a:rPr lang="fr-CA">
                <a:solidFill>
                  <a:schemeClr val="dk1"/>
                </a:solidFill>
              </a:rPr>
              <a:t>	</a:t>
            </a:r>
            <a:endParaRPr>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fr-CA">
                <a:solidFill>
                  <a:schemeClr val="dk1"/>
                </a:solidFill>
              </a:rPr>
              <a:t>Références :</a:t>
            </a:r>
            <a:endParaRPr>
              <a:solidFill>
                <a:schemeClr val="dk1"/>
              </a:solidFill>
            </a:endParaRPr>
          </a:p>
          <a:p>
            <a:pPr marL="457200" lvl="0" indent="-298450" algn="l" rtl="0">
              <a:spcBef>
                <a:spcPts val="0"/>
              </a:spcBef>
              <a:spcAft>
                <a:spcPts val="0"/>
              </a:spcAft>
              <a:buSzPts val="1100"/>
              <a:buChar char="●"/>
            </a:pPr>
            <a:r>
              <a:rPr lang="fr-CA" i="1">
                <a:solidFill>
                  <a:schemeClr val="dk1"/>
                </a:solidFill>
              </a:rPr>
              <a:t>Le Petit Robert</a:t>
            </a:r>
            <a:r>
              <a:rPr lang="fr-CA">
                <a:solidFill>
                  <a:schemeClr val="dk1"/>
                </a:solidFill>
              </a:rPr>
              <a:t> en ligne. Perspective. Consulté le 9 avril 2024 sur </a:t>
            </a:r>
            <a:r>
              <a:rPr lang="fr-CA" u="sng">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https://dictionnaire.lerobert.com/definition/perspective</a:t>
            </a:r>
            <a:r>
              <a:rPr lang="fr-CA">
                <a:solidFill>
                  <a:schemeClr val="dk1"/>
                </a:solidFill>
              </a:rPr>
              <a:t> </a:t>
            </a:r>
            <a:endParaRPr>
              <a:solidFill>
                <a:schemeClr val="dk1"/>
              </a:solidFill>
            </a:endParaRPr>
          </a:p>
          <a:p>
            <a:pPr marL="457200" lvl="0" indent="-298450" algn="l" rtl="0">
              <a:spcBef>
                <a:spcPts val="0"/>
              </a:spcBef>
              <a:spcAft>
                <a:spcPts val="0"/>
              </a:spcAft>
              <a:buSzPts val="1100"/>
              <a:buChar char="●"/>
            </a:pPr>
            <a:r>
              <a:rPr lang="fr-CA">
                <a:solidFill>
                  <a:schemeClr val="dk1"/>
                </a:solidFill>
              </a:rPr>
              <a:t>HabiloMédias (2021). Les biais culturels dans les sources d’information [Leçon], sur </a:t>
            </a:r>
            <a:r>
              <a:rPr lang="fr-CA" u="sng">
                <a:solidFill>
                  <a:srgbClr val="0000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https://habilomedias.ca/sites/default/files/pdfs/lesson-plan/Lecon_Les_biais_culturels_sources_information.pdf</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b1111f8325_1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b1111f8325_1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fr-CA">
                <a:solidFill>
                  <a:schemeClr val="dk1"/>
                </a:solidFill>
              </a:rPr>
              <a:t>Source de l’image :</a:t>
            </a:r>
            <a:endParaRPr sz="1200"/>
          </a:p>
          <a:p>
            <a:pPr marL="0" lvl="0" indent="0" algn="l" rtl="0">
              <a:spcBef>
                <a:spcPts val="0"/>
              </a:spcBef>
              <a:spcAft>
                <a:spcPts val="0"/>
              </a:spcAft>
              <a:buNone/>
            </a:pPr>
            <a:r>
              <a:rPr lang="fr-CA" u="sng">
                <a:solidFill>
                  <a:schemeClr val="hlink"/>
                </a:solidFill>
                <a:hlinkClick r:id="rId3"/>
              </a:rPr>
              <a:t>Man using laptop computer and headphones</a:t>
            </a:r>
            <a:r>
              <a:rPr lang="fr-CA"/>
              <a:t> par </a:t>
            </a:r>
            <a:r>
              <a:rPr lang="fr-CA" u="sng">
                <a:solidFill>
                  <a:schemeClr val="hlink"/>
                </a:solidFill>
                <a:hlinkClick r:id="rId4"/>
              </a:rPr>
              <a:t>Samuel Bourke</a:t>
            </a:r>
            <a:r>
              <a:rPr lang="fr-CA"/>
              <a:t> sur </a:t>
            </a:r>
            <a:r>
              <a:rPr lang="fr-CA" u="sng">
                <a:solidFill>
                  <a:schemeClr val="hlink"/>
                </a:solidFill>
                <a:hlinkClick r:id="rId5"/>
              </a:rPr>
              <a:t>Unsplash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893213901_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893213901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454578665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645457866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85e12c24a_2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b85e12c24a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4305"/>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0;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3" name="Google Shape;13;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a:spLocks noGrp="1"/>
          </p:cNvSpPr>
          <p:nvPr>
            <p:ph type="pic" idx="4"/>
          </p:nvPr>
        </p:nvSpPr>
        <p:spPr>
          <a:xfrm>
            <a:off x="180275" y="3781600"/>
            <a:ext cx="3776100" cy="2880600"/>
          </a:xfrm>
          <a:prstGeom prst="roundRect">
            <a:avLst>
              <a:gd name="adj" fmla="val 7171"/>
            </a:avLst>
          </a:prstGeom>
          <a:noFill/>
          <a:ln>
            <a:noFill/>
          </a:ln>
        </p:spPr>
      </p:sp>
      <p:sp>
        <p:nvSpPr>
          <p:cNvPr id="15" name="Google Shape;15;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pic>
        <p:nvPicPr>
          <p:cNvPr id="16" name="Google Shape;16;p2"/>
          <p:cNvPicPr preferRelativeResize="0"/>
          <p:nvPr/>
        </p:nvPicPr>
        <p:blipFill rotWithShape="1">
          <a:blip r:embed="rId2" cstate="print">
            <a:alphaModFix/>
            <a:extLst>
              <a:ext uri="{28A0092B-C50C-407E-A947-70E740481C1C}">
                <a14:useLocalDpi xmlns:a14="http://schemas.microsoft.com/office/drawing/2010/main"/>
              </a:ext>
            </a:extLst>
          </a:blip>
          <a:srcRect l="-7771" t="-23082" r="-5019" b="-26707"/>
          <a:stretch/>
        </p:blipFill>
        <p:spPr>
          <a:xfrm>
            <a:off x="3892675" y="402775"/>
            <a:ext cx="1326299" cy="524700"/>
          </a:xfrm>
          <a:prstGeom prst="rect">
            <a:avLst/>
          </a:prstGeom>
          <a:noFill/>
          <a:ln>
            <a:noFill/>
          </a:ln>
        </p:spPr>
      </p:pic>
      <p:pic>
        <p:nvPicPr>
          <p:cNvPr id="17" name="Google Shape;17;p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iscelaneous Info - for internal use 1">
  <p:cSld name="CUSTOM_3_1_3">
    <p:spTree>
      <p:nvGrpSpPr>
        <p:cNvPr id="1" name="Shape 145"/>
        <p:cNvGrpSpPr/>
        <p:nvPr/>
      </p:nvGrpSpPr>
      <p:grpSpPr>
        <a:xfrm>
          <a:off x="0" y="0"/>
          <a:ext cx="0" cy="0"/>
          <a:chOff x="0" y="0"/>
          <a:chExt cx="0" cy="0"/>
        </a:xfrm>
      </p:grpSpPr>
      <p:sp>
        <p:nvSpPr>
          <p:cNvPr id="146" name="Google Shape;146;p1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48" name="Google Shape;148;p1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lt1"/>
                </a:solidFill>
              </a:rPr>
              <a:t>Activity INFO slide - for INTERNAL USE</a:t>
            </a:r>
            <a:endParaRPr>
              <a:solidFill>
                <a:schemeClr val="lt1"/>
              </a:solidFill>
            </a:endParaRPr>
          </a:p>
        </p:txBody>
      </p:sp>
      <p:sp>
        <p:nvSpPr>
          <p:cNvPr id="150" name="Google Shape;150;p12"/>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website update process. Please keep this slide on the internal (or “Working”) version of this activity, but do not include it on the public facing version.</a:t>
            </a:r>
            <a:endParaRPr/>
          </a:p>
        </p:txBody>
      </p:sp>
      <p:sp>
        <p:nvSpPr>
          <p:cNvPr id="151" name="Google Shape;151;p12"/>
          <p:cNvSpPr/>
          <p:nvPr/>
        </p:nvSpPr>
        <p:spPr>
          <a:xfrm>
            <a:off x="6034219" y="160642"/>
            <a:ext cx="2925600" cy="270900"/>
          </a:xfrm>
          <a:prstGeom prst="rect">
            <a:avLst/>
          </a:prstGeom>
          <a:solidFill>
            <a:srgbClr val="FFFF00"/>
          </a:solidFill>
          <a:ln w="9525" cap="flat" cmpd="sng">
            <a:solidFill>
              <a:srgbClr val="0C16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This slide does </a:t>
            </a:r>
            <a:r>
              <a:rPr lang="fr-CA" sz="1100" b="1"/>
              <a:t>NOT</a:t>
            </a:r>
            <a:r>
              <a:rPr lang="fr-CA" sz="1100"/>
              <a:t> need to be translated.</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p:cSld name="CUSTOM_4">
    <p:spTree>
      <p:nvGrpSpPr>
        <p:cNvPr id="1" name="Shape 18"/>
        <p:cNvGrpSpPr/>
        <p:nvPr/>
      </p:nvGrpSpPr>
      <p:grpSpPr>
        <a:xfrm>
          <a:off x="0" y="0"/>
          <a:ext cx="0" cy="0"/>
          <a:chOff x="0" y="0"/>
          <a:chExt cx="0" cy="0"/>
        </a:xfrm>
      </p:grpSpPr>
      <p:sp>
        <p:nvSpPr>
          <p:cNvPr id="19" name="Google Shape;19;p3"/>
          <p:cNvSpPr/>
          <p:nvPr/>
        </p:nvSpPr>
        <p:spPr>
          <a:xfrm>
            <a:off x="180300" y="989975"/>
            <a:ext cx="8284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0" name="Google Shape;20;p3"/>
          <p:cNvSpPr/>
          <p:nvPr/>
        </p:nvSpPr>
        <p:spPr>
          <a:xfrm>
            <a:off x="180300" y="1652550"/>
            <a:ext cx="4283100" cy="5007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22" name="Google Shape;22;p3"/>
          <p:cNvSpPr txBox="1">
            <a:spLocks noGrp="1"/>
          </p:cNvSpPr>
          <p:nvPr>
            <p:ph type="subTitle" idx="1"/>
          </p:nvPr>
        </p:nvSpPr>
        <p:spPr>
          <a:xfrm>
            <a:off x="2276000" y="989100"/>
            <a:ext cx="6188400" cy="431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23" name="Google Shape;23;p3"/>
          <p:cNvSpPr txBox="1">
            <a:spLocks noGrp="1"/>
          </p:cNvSpPr>
          <p:nvPr>
            <p:ph type="body" idx="2"/>
          </p:nvPr>
        </p:nvSpPr>
        <p:spPr>
          <a:xfrm>
            <a:off x="267300" y="1947275"/>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4" name="Google Shape;24;p3"/>
          <p:cNvSpPr txBox="1">
            <a:spLocks noGrp="1"/>
          </p:cNvSpPr>
          <p:nvPr>
            <p:ph type="body" idx="3"/>
          </p:nvPr>
        </p:nvSpPr>
        <p:spPr>
          <a:xfrm>
            <a:off x="993340" y="26518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5" name="Google Shape;25;p3"/>
          <p:cNvSpPr txBox="1">
            <a:spLocks noGrp="1"/>
          </p:cNvSpPr>
          <p:nvPr>
            <p:ph type="body" idx="4"/>
          </p:nvPr>
        </p:nvSpPr>
        <p:spPr>
          <a:xfrm>
            <a:off x="993340" y="35805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6" name="Google Shape;26;p3"/>
          <p:cNvSpPr txBox="1">
            <a:spLocks noGrp="1"/>
          </p:cNvSpPr>
          <p:nvPr>
            <p:ph type="body" idx="5"/>
          </p:nvPr>
        </p:nvSpPr>
        <p:spPr>
          <a:xfrm>
            <a:off x="993340" y="46615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7" name="Google Shape;27;p3"/>
          <p:cNvSpPr txBox="1">
            <a:spLocks noGrp="1"/>
          </p:cNvSpPr>
          <p:nvPr>
            <p:ph type="body" idx="6"/>
          </p:nvPr>
        </p:nvSpPr>
        <p:spPr>
          <a:xfrm>
            <a:off x="1002940" y="57732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8" name="Google Shape;28;p3"/>
          <p:cNvSpPr>
            <a:spLocks noGrp="1"/>
          </p:cNvSpPr>
          <p:nvPr>
            <p:ph type="pic" idx="7"/>
          </p:nvPr>
        </p:nvSpPr>
        <p:spPr>
          <a:xfrm>
            <a:off x="4724350" y="1652550"/>
            <a:ext cx="4239300" cy="5007300"/>
          </a:xfrm>
          <a:prstGeom prst="roundRect">
            <a:avLst>
              <a:gd name="adj" fmla="val 5994"/>
            </a:avLst>
          </a:prstGeom>
          <a:noFill/>
          <a:ln>
            <a:noFill/>
          </a:ln>
        </p:spPr>
      </p:sp>
      <p:sp>
        <p:nvSpPr>
          <p:cNvPr id="29" name="Google Shape;29;p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xmlns:p15="http://schemas.microsoft.com/office/powerpoint/2012/main">
        <p15:guide id="1" orient="horz" pos="1041">
          <p15:clr>
            <a:srgbClr val="FA7B17"/>
          </p15:clr>
        </p15:guide>
        <p15:guide id="2" pos="155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1">
  <p:cSld name="CUSTOM_4_1">
    <p:spTree>
      <p:nvGrpSpPr>
        <p:cNvPr id="1" name="Shape 30"/>
        <p:cNvGrpSpPr/>
        <p:nvPr/>
      </p:nvGrpSpPr>
      <p:grpSpPr>
        <a:xfrm>
          <a:off x="0" y="0"/>
          <a:ext cx="0" cy="0"/>
          <a:chOff x="0" y="0"/>
          <a:chExt cx="0" cy="0"/>
        </a:xfrm>
      </p:grpSpPr>
      <p:sp>
        <p:nvSpPr>
          <p:cNvPr id="31" name="Google Shape;31;p4"/>
          <p:cNvSpPr/>
          <p:nvPr/>
        </p:nvSpPr>
        <p:spPr>
          <a:xfrm>
            <a:off x="180425" y="989975"/>
            <a:ext cx="50403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2" name="Google Shape;32;p4"/>
          <p:cNvSpPr txBox="1">
            <a:spLocks noGrp="1"/>
          </p:cNvSpPr>
          <p:nvPr>
            <p:ph type="title"/>
          </p:nvPr>
        </p:nvSpPr>
        <p:spPr>
          <a:xfrm>
            <a:off x="175700" y="983575"/>
            <a:ext cx="38955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180300" y="1644850"/>
            <a:ext cx="4391700" cy="4974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4" name="Google Shape;34;p4"/>
          <p:cNvSpPr txBox="1">
            <a:spLocks noGrp="1"/>
          </p:cNvSpPr>
          <p:nvPr>
            <p:ph type="body" idx="2"/>
          </p:nvPr>
        </p:nvSpPr>
        <p:spPr>
          <a:xfrm>
            <a:off x="5552225" y="5102625"/>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5" name="Google Shape;35;p4"/>
          <p:cNvSpPr>
            <a:spLocks noGrp="1"/>
          </p:cNvSpPr>
          <p:nvPr>
            <p:ph type="pic" idx="3"/>
          </p:nvPr>
        </p:nvSpPr>
        <p:spPr>
          <a:xfrm>
            <a:off x="4962775" y="1644850"/>
            <a:ext cx="3987600" cy="2986500"/>
          </a:xfrm>
          <a:prstGeom prst="roundRect">
            <a:avLst>
              <a:gd name="adj" fmla="val 27676"/>
            </a:avLst>
          </a:prstGeom>
          <a:noFill/>
          <a:ln>
            <a:noFill/>
          </a:ln>
        </p:spPr>
      </p:sp>
      <p:sp>
        <p:nvSpPr>
          <p:cNvPr id="36" name="Google Shape;36;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37" name="Google Shape;37;p4"/>
          <p:cNvSpPr/>
          <p:nvPr/>
        </p:nvSpPr>
        <p:spPr>
          <a:xfrm>
            <a:off x="4962767" y="5306578"/>
            <a:ext cx="3987600" cy="1370400"/>
          </a:xfrm>
          <a:prstGeom prst="roundRect">
            <a:avLst>
              <a:gd name="adj" fmla="val 12791"/>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03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 Question slide 2">
  <p:cSld name="CUSTOM_12_1">
    <p:spTree>
      <p:nvGrpSpPr>
        <p:cNvPr id="1" name="Shape 38"/>
        <p:cNvGrpSpPr/>
        <p:nvPr/>
      </p:nvGrpSpPr>
      <p:grpSpPr>
        <a:xfrm>
          <a:off x="0" y="0"/>
          <a:ext cx="0" cy="0"/>
          <a:chOff x="0" y="0"/>
          <a:chExt cx="0" cy="0"/>
        </a:xfrm>
      </p:grpSpPr>
      <p:sp>
        <p:nvSpPr>
          <p:cNvPr id="39" name="Google Shape;39;p5"/>
          <p:cNvSpPr/>
          <p:nvPr/>
        </p:nvSpPr>
        <p:spPr>
          <a:xfrm>
            <a:off x="178200" y="989975"/>
            <a:ext cx="40437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40" name="Google Shape;40;p5"/>
          <p:cNvSpPr txBox="1">
            <a:spLocks noGrp="1"/>
          </p:cNvSpPr>
          <p:nvPr>
            <p:ph type="title"/>
          </p:nvPr>
        </p:nvSpPr>
        <p:spPr>
          <a:xfrm>
            <a:off x="175700" y="983575"/>
            <a:ext cx="2394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5"/>
          <p:cNvSpPr/>
          <p:nvPr/>
        </p:nvSpPr>
        <p:spPr>
          <a:xfrm>
            <a:off x="1803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80300" y="2567246"/>
            <a:ext cx="4283100" cy="22284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46806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4680600" y="2567246"/>
            <a:ext cx="4283100" cy="22284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80300" y="4998725"/>
            <a:ext cx="8783400" cy="6156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80300" y="5624700"/>
            <a:ext cx="8783400" cy="1035300"/>
          </a:xfrm>
          <a:prstGeom prst="roundRect">
            <a:avLst>
              <a:gd name="adj" fmla="val 7347"/>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48" name="Google Shape;48;p5"/>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49" name="Google Shape;49;p5"/>
          <p:cNvSpPr txBox="1">
            <a:spLocks noGrp="1"/>
          </p:cNvSpPr>
          <p:nvPr>
            <p:ph type="body" idx="2"/>
          </p:nvPr>
        </p:nvSpPr>
        <p:spPr>
          <a:xfrm>
            <a:off x="308125" y="2656178"/>
            <a:ext cx="3982500" cy="204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50" name="Google Shape;50;p5"/>
          <p:cNvSpPr txBox="1">
            <a:spLocks noGrp="1"/>
          </p:cNvSpPr>
          <p:nvPr>
            <p:ph type="body" idx="3"/>
          </p:nvPr>
        </p:nvSpPr>
        <p:spPr>
          <a:xfrm>
            <a:off x="308125" y="5000675"/>
            <a:ext cx="7871400" cy="6138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1" name="Google Shape;51;p5"/>
          <p:cNvSpPr txBox="1">
            <a:spLocks noGrp="1"/>
          </p:cNvSpPr>
          <p:nvPr>
            <p:ph type="body" idx="4"/>
          </p:nvPr>
        </p:nvSpPr>
        <p:spPr>
          <a:xfrm>
            <a:off x="308125" y="5742100"/>
            <a:ext cx="8560200" cy="79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lnSpc>
                <a:spcPct val="100000"/>
              </a:lnSpc>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52" name="Google Shape;52;p5"/>
          <p:cNvSpPr txBox="1">
            <a:spLocks noGrp="1"/>
          </p:cNvSpPr>
          <p:nvPr>
            <p:ph type="body" idx="5"/>
          </p:nvPr>
        </p:nvSpPr>
        <p:spPr>
          <a:xfrm>
            <a:off x="48110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53" name="Google Shape;53;p5"/>
          <p:cNvSpPr txBox="1">
            <a:spLocks noGrp="1"/>
          </p:cNvSpPr>
          <p:nvPr>
            <p:ph type="body" idx="6"/>
          </p:nvPr>
        </p:nvSpPr>
        <p:spPr>
          <a:xfrm>
            <a:off x="4808425" y="2656178"/>
            <a:ext cx="3982500" cy="204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54" name="Google Shape;54;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004617"/>
            <a:ext cx="475800" cy="500839"/>
          </a:xfrm>
          <a:prstGeom prst="rect">
            <a:avLst/>
          </a:prstGeom>
          <a:noFill/>
          <a:ln>
            <a:noFill/>
          </a:ln>
        </p:spPr>
      </p:pic>
      <p:pic>
        <p:nvPicPr>
          <p:cNvPr id="55" name="Google Shape;55;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36848" y="2004617"/>
            <a:ext cx="475800" cy="500839"/>
          </a:xfrm>
          <a:prstGeom prst="rect">
            <a:avLst/>
          </a:prstGeom>
          <a:noFill/>
          <a:ln>
            <a:noFill/>
          </a:ln>
        </p:spPr>
      </p:pic>
      <p:pic>
        <p:nvPicPr>
          <p:cNvPr id="56" name="Google Shape;56;p5"/>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36848" y="5057155"/>
            <a:ext cx="475800" cy="5008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 Question slide 2 1">
  <p:cSld name="CUSTOM_12_1_1">
    <p:spTree>
      <p:nvGrpSpPr>
        <p:cNvPr id="1" name="Shape 57"/>
        <p:cNvGrpSpPr/>
        <p:nvPr/>
      </p:nvGrpSpPr>
      <p:grpSpPr>
        <a:xfrm>
          <a:off x="0" y="0"/>
          <a:ext cx="0" cy="0"/>
          <a:chOff x="0" y="0"/>
          <a:chExt cx="0" cy="0"/>
        </a:xfrm>
      </p:grpSpPr>
      <p:sp>
        <p:nvSpPr>
          <p:cNvPr id="58" name="Google Shape;58;p6"/>
          <p:cNvSpPr/>
          <p:nvPr/>
        </p:nvSpPr>
        <p:spPr>
          <a:xfrm>
            <a:off x="180300" y="989975"/>
            <a:ext cx="2698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59" name="Google Shape;59;p6"/>
          <p:cNvSpPr txBox="1">
            <a:spLocks noGrp="1"/>
          </p:cNvSpPr>
          <p:nvPr>
            <p:ph type="title"/>
          </p:nvPr>
        </p:nvSpPr>
        <p:spPr>
          <a:xfrm>
            <a:off x="175700" y="983575"/>
            <a:ext cx="269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6"/>
          <p:cNvSpPr/>
          <p:nvPr/>
        </p:nvSpPr>
        <p:spPr>
          <a:xfrm>
            <a:off x="180300" y="1652551"/>
            <a:ext cx="4283100" cy="9114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180300" y="2567253"/>
            <a:ext cx="4283100" cy="4092900"/>
          </a:xfrm>
          <a:prstGeom prst="roundRect">
            <a:avLst>
              <a:gd name="adj" fmla="val 4616"/>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63" name="Google Shape;63;p6"/>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64" name="Google Shape;64;p6"/>
          <p:cNvSpPr txBox="1">
            <a:spLocks noGrp="1"/>
          </p:cNvSpPr>
          <p:nvPr>
            <p:ph type="body" idx="2"/>
          </p:nvPr>
        </p:nvSpPr>
        <p:spPr>
          <a:xfrm>
            <a:off x="308125" y="2672625"/>
            <a:ext cx="3982500" cy="3812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65" name="Google Shape;65;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004617"/>
            <a:ext cx="475800" cy="500839"/>
          </a:xfrm>
          <a:prstGeom prst="rect">
            <a:avLst/>
          </a:prstGeom>
          <a:noFill/>
          <a:ln>
            <a:noFill/>
          </a:ln>
        </p:spPr>
      </p:pic>
      <p:sp>
        <p:nvSpPr>
          <p:cNvPr id="66" name="Google Shape;66;p6"/>
          <p:cNvSpPr/>
          <p:nvPr/>
        </p:nvSpPr>
        <p:spPr>
          <a:xfrm>
            <a:off x="4680625" y="1652802"/>
            <a:ext cx="4283100" cy="9114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4680625" y="2567250"/>
            <a:ext cx="4283100" cy="4092900"/>
          </a:xfrm>
          <a:prstGeom prst="roundRect">
            <a:avLst>
              <a:gd name="adj" fmla="val 319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body" idx="3"/>
          </p:nvPr>
        </p:nvSpPr>
        <p:spPr>
          <a:xfrm>
            <a:off x="4773425" y="16525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69" name="Google Shape;69;p6"/>
          <p:cNvSpPr txBox="1">
            <a:spLocks noGrp="1"/>
          </p:cNvSpPr>
          <p:nvPr>
            <p:ph type="body" idx="4"/>
          </p:nvPr>
        </p:nvSpPr>
        <p:spPr>
          <a:xfrm>
            <a:off x="4770025" y="2672645"/>
            <a:ext cx="4104300" cy="3812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70" name="Google Shape;70;p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417210" y="2004625"/>
            <a:ext cx="475800" cy="5008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 Question slide 2 1 1">
  <p:cSld name="CUSTOM_12_1_1_1">
    <p:spTree>
      <p:nvGrpSpPr>
        <p:cNvPr id="1" name="Shape 71"/>
        <p:cNvGrpSpPr/>
        <p:nvPr/>
      </p:nvGrpSpPr>
      <p:grpSpPr>
        <a:xfrm>
          <a:off x="0" y="0"/>
          <a:ext cx="0" cy="0"/>
          <a:chOff x="0" y="0"/>
          <a:chExt cx="0" cy="0"/>
        </a:xfrm>
      </p:grpSpPr>
      <p:sp>
        <p:nvSpPr>
          <p:cNvPr id="72" name="Google Shape;72;p7"/>
          <p:cNvSpPr/>
          <p:nvPr/>
        </p:nvSpPr>
        <p:spPr>
          <a:xfrm>
            <a:off x="180300" y="989975"/>
            <a:ext cx="11775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73" name="Google Shape;73;p7"/>
          <p:cNvSpPr txBox="1">
            <a:spLocks noGrp="1"/>
          </p:cNvSpPr>
          <p:nvPr>
            <p:ph type="title"/>
          </p:nvPr>
        </p:nvSpPr>
        <p:spPr>
          <a:xfrm>
            <a:off x="175700" y="983575"/>
            <a:ext cx="269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7"/>
          <p:cNvSpPr/>
          <p:nvPr/>
        </p:nvSpPr>
        <p:spPr>
          <a:xfrm>
            <a:off x="180300" y="1652550"/>
            <a:ext cx="4283100" cy="15972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180300" y="3249751"/>
            <a:ext cx="4283100" cy="3410400"/>
          </a:xfrm>
          <a:prstGeom prst="roundRect">
            <a:avLst>
              <a:gd name="adj" fmla="val 4616"/>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77" name="Google Shape;77;p7"/>
          <p:cNvSpPr txBox="1">
            <a:spLocks noGrp="1"/>
          </p:cNvSpPr>
          <p:nvPr>
            <p:ph type="body" idx="1"/>
          </p:nvPr>
        </p:nvSpPr>
        <p:spPr>
          <a:xfrm>
            <a:off x="308125" y="1652550"/>
            <a:ext cx="3540600" cy="91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78" name="Google Shape;78;p7"/>
          <p:cNvSpPr txBox="1">
            <a:spLocks noGrp="1"/>
          </p:cNvSpPr>
          <p:nvPr>
            <p:ph type="body" idx="2"/>
          </p:nvPr>
        </p:nvSpPr>
        <p:spPr>
          <a:xfrm>
            <a:off x="308125" y="3363675"/>
            <a:ext cx="3982500" cy="312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79" name="Google Shape;79;p7"/>
          <p:cNvSpPr>
            <a:spLocks noGrp="1"/>
          </p:cNvSpPr>
          <p:nvPr>
            <p:ph type="pic" idx="3"/>
          </p:nvPr>
        </p:nvSpPr>
        <p:spPr>
          <a:xfrm>
            <a:off x="4724350" y="1652550"/>
            <a:ext cx="4239300" cy="5007300"/>
          </a:xfrm>
          <a:prstGeom prst="roundRect">
            <a:avLst>
              <a:gd name="adj" fmla="val 5994"/>
            </a:avLst>
          </a:prstGeom>
          <a:noFill/>
          <a:ln>
            <a:noFill/>
          </a:ln>
        </p:spPr>
      </p:sp>
      <p:pic>
        <p:nvPicPr>
          <p:cNvPr id="80" name="Google Shape;80;p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893134" y="2690417"/>
            <a:ext cx="475800" cy="5008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 Question slide 1">
  <p:cSld name="CUSTOM_14_1">
    <p:spTree>
      <p:nvGrpSpPr>
        <p:cNvPr id="1" name="Shape 81"/>
        <p:cNvGrpSpPr/>
        <p:nvPr/>
      </p:nvGrpSpPr>
      <p:grpSpPr>
        <a:xfrm>
          <a:off x="0" y="0"/>
          <a:ext cx="0" cy="0"/>
          <a:chOff x="0" y="0"/>
          <a:chExt cx="0" cy="0"/>
        </a:xfrm>
      </p:grpSpPr>
      <p:sp>
        <p:nvSpPr>
          <p:cNvPr id="82" name="Google Shape;82;p8"/>
          <p:cNvSpPr/>
          <p:nvPr/>
        </p:nvSpPr>
        <p:spPr>
          <a:xfrm>
            <a:off x="183700" y="1643850"/>
            <a:ext cx="8787900" cy="431100"/>
          </a:xfrm>
          <a:prstGeom prst="roundRect">
            <a:avLst>
              <a:gd name="adj" fmla="val 32632"/>
            </a:avLst>
          </a:prstGeom>
          <a:solidFill>
            <a:srgbClr val="2A6312">
              <a:alpha val="157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highlight>
                <a:srgbClr val="760F47"/>
              </a:highlight>
              <a:latin typeface="Nunito"/>
              <a:ea typeface="Nunito"/>
              <a:cs typeface="Nunito"/>
              <a:sym typeface="Nunito"/>
            </a:endParaRPr>
          </a:p>
        </p:txBody>
      </p:sp>
      <p:sp>
        <p:nvSpPr>
          <p:cNvPr id="83" name="Google Shape;83;p8"/>
          <p:cNvSpPr/>
          <p:nvPr/>
        </p:nvSpPr>
        <p:spPr>
          <a:xfrm>
            <a:off x="179500" y="989975"/>
            <a:ext cx="22551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84" name="Google Shape;84;p8"/>
          <p:cNvSpPr txBox="1">
            <a:spLocks noGrp="1"/>
          </p:cNvSpPr>
          <p:nvPr>
            <p:ph type="title"/>
          </p:nvPr>
        </p:nvSpPr>
        <p:spPr>
          <a:xfrm>
            <a:off x="175700" y="983575"/>
            <a:ext cx="34275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8"/>
          <p:cNvSpPr/>
          <p:nvPr/>
        </p:nvSpPr>
        <p:spPr>
          <a:xfrm>
            <a:off x="180300" y="2306721"/>
            <a:ext cx="4283100" cy="6909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80300" y="3007425"/>
            <a:ext cx="4283100" cy="13776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83700" y="4592420"/>
            <a:ext cx="4283100" cy="6912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83700" y="5283575"/>
            <a:ext cx="4283100" cy="13776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90" name="Google Shape;90;p8"/>
          <p:cNvSpPr txBox="1">
            <a:spLocks noGrp="1"/>
          </p:cNvSpPr>
          <p:nvPr>
            <p:ph type="body" idx="1"/>
          </p:nvPr>
        </p:nvSpPr>
        <p:spPr>
          <a:xfrm>
            <a:off x="183700" y="1643875"/>
            <a:ext cx="87879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1" name="Google Shape;91;p8"/>
          <p:cNvSpPr txBox="1">
            <a:spLocks noGrp="1"/>
          </p:cNvSpPr>
          <p:nvPr>
            <p:ph type="body" idx="2"/>
          </p:nvPr>
        </p:nvSpPr>
        <p:spPr>
          <a:xfrm>
            <a:off x="273100" y="2306499"/>
            <a:ext cx="3639300" cy="690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2" name="Google Shape;92;p8"/>
          <p:cNvSpPr txBox="1">
            <a:spLocks noGrp="1"/>
          </p:cNvSpPr>
          <p:nvPr>
            <p:ph type="body" idx="3"/>
          </p:nvPr>
        </p:nvSpPr>
        <p:spPr>
          <a:xfrm>
            <a:off x="269700" y="3104284"/>
            <a:ext cx="4104300" cy="12009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93" name="Google Shape;93;p8"/>
          <p:cNvSpPr txBox="1">
            <a:spLocks noGrp="1"/>
          </p:cNvSpPr>
          <p:nvPr>
            <p:ph type="body" idx="4"/>
          </p:nvPr>
        </p:nvSpPr>
        <p:spPr>
          <a:xfrm>
            <a:off x="273112" y="4592199"/>
            <a:ext cx="3639300" cy="691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4" name="Google Shape;94;p8"/>
          <p:cNvSpPr txBox="1">
            <a:spLocks noGrp="1"/>
          </p:cNvSpPr>
          <p:nvPr>
            <p:ph type="body" idx="5"/>
          </p:nvPr>
        </p:nvSpPr>
        <p:spPr>
          <a:xfrm>
            <a:off x="273112" y="5386920"/>
            <a:ext cx="4104300" cy="1184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95" name="Google Shape;95;p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916885" y="4719562"/>
            <a:ext cx="475800" cy="500839"/>
          </a:xfrm>
          <a:prstGeom prst="rect">
            <a:avLst/>
          </a:prstGeom>
          <a:noFill/>
          <a:ln>
            <a:noFill/>
          </a:ln>
        </p:spPr>
      </p:pic>
      <p:pic>
        <p:nvPicPr>
          <p:cNvPr id="96" name="Google Shape;96;p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916885" y="2467175"/>
            <a:ext cx="475800" cy="5008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97"/>
        <p:cNvGrpSpPr/>
        <p:nvPr/>
      </p:nvGrpSpPr>
      <p:grpSpPr>
        <a:xfrm>
          <a:off x="0" y="0"/>
          <a:ext cx="0" cy="0"/>
          <a:chOff x="0" y="0"/>
          <a:chExt cx="0" cy="0"/>
        </a:xfrm>
      </p:grpSpPr>
      <p:sp>
        <p:nvSpPr>
          <p:cNvPr id="98" name="Google Shape;98;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99" name="Google Shape;99;p9"/>
          <p:cNvSpPr/>
          <p:nvPr/>
        </p:nvSpPr>
        <p:spPr>
          <a:xfrm>
            <a:off x="179653" y="989975"/>
            <a:ext cx="23184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0" name="Google Shape;100;p9"/>
          <p:cNvSpPr txBox="1">
            <a:spLocks noGrp="1"/>
          </p:cNvSpPr>
          <p:nvPr>
            <p:ph type="title"/>
          </p:nvPr>
        </p:nvSpPr>
        <p:spPr>
          <a:xfrm>
            <a:off x="175700" y="983575"/>
            <a:ext cx="2318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rriculum connections slide - for internal use ">
  <p:cSld name="CUSTOM_3_1_2">
    <p:spTree>
      <p:nvGrpSpPr>
        <p:cNvPr id="1" name="Shape 118"/>
        <p:cNvGrpSpPr/>
        <p:nvPr/>
      </p:nvGrpSpPr>
      <p:grpSpPr>
        <a:xfrm>
          <a:off x="0" y="0"/>
          <a:ext cx="0" cy="0"/>
          <a:chOff x="0" y="0"/>
          <a:chExt cx="0" cy="0"/>
        </a:xfrm>
      </p:grpSpPr>
      <p:sp>
        <p:nvSpPr>
          <p:cNvPr id="119" name="Google Shape;119;p11"/>
          <p:cNvSpPr/>
          <p:nvPr/>
        </p:nvSpPr>
        <p:spPr>
          <a:xfrm>
            <a:off x="63050" y="76725"/>
            <a:ext cx="9006900" cy="94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21" name="Google Shape;121;p11"/>
          <p:cNvSpPr/>
          <p:nvPr/>
        </p:nvSpPr>
        <p:spPr>
          <a:xfrm>
            <a:off x="111900" y="116724"/>
            <a:ext cx="8920200" cy="360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lt1"/>
                </a:solidFill>
              </a:rPr>
              <a:t>CURRICULUM CONNECTIONS slide - for INTERNAL USE</a:t>
            </a:r>
            <a:endParaRPr>
              <a:solidFill>
                <a:schemeClr val="lt1"/>
              </a:solidFill>
            </a:endParaRPr>
          </a:p>
        </p:txBody>
      </p:sp>
      <p:graphicFrame>
        <p:nvGraphicFramePr>
          <p:cNvPr id="122" name="Google Shape;122;p11"/>
          <p:cNvGraphicFramePr/>
          <p:nvPr/>
        </p:nvGraphicFramePr>
        <p:xfrm>
          <a:off x="274900" y="1391675"/>
          <a:ext cx="3000000" cy="3000000"/>
        </p:xfrm>
        <a:graphic>
          <a:graphicData uri="http://schemas.openxmlformats.org/drawingml/2006/table">
            <a:tbl>
              <a:tblPr>
                <a:noFill/>
                <a:tableStyleId>{74E53705-7DFB-47C8-863C-8AA40190F8E7}</a:tableStyleId>
              </a:tblPr>
              <a:tblGrid>
                <a:gridCol w="1088200">
                  <a:extLst>
                    <a:ext uri="{9D8B030D-6E8A-4147-A177-3AD203B41FA5}">
                      <a16:colId xmlns:a16="http://schemas.microsoft.com/office/drawing/2014/main" val="20000"/>
                    </a:ext>
                  </a:extLst>
                </a:gridCol>
                <a:gridCol w="973400">
                  <a:extLst>
                    <a:ext uri="{9D8B030D-6E8A-4147-A177-3AD203B41FA5}">
                      <a16:colId xmlns:a16="http://schemas.microsoft.com/office/drawing/2014/main" val="20001"/>
                    </a:ext>
                  </a:extLst>
                </a:gridCol>
                <a:gridCol w="1794675">
                  <a:extLst>
                    <a:ext uri="{9D8B030D-6E8A-4147-A177-3AD203B41FA5}">
                      <a16:colId xmlns:a16="http://schemas.microsoft.com/office/drawing/2014/main" val="20002"/>
                    </a:ext>
                  </a:extLst>
                </a:gridCol>
                <a:gridCol w="46712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fr-CA" sz="1100">
                          <a:solidFill>
                            <a:schemeClr val="lt1"/>
                          </a:solidFill>
                        </a:rPr>
                        <a:t>PROVINCE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GRADE</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SUBJECT</a:t>
                      </a:r>
                      <a:endParaRPr sz="1100">
                        <a:solidFill>
                          <a:schemeClr val="lt1"/>
                        </a:solidFill>
                      </a:endParaRPr>
                    </a:p>
                  </a:txBody>
                  <a:tcPr marL="91425" marR="91425" marT="91425" marB="91425" anchor="ctr">
                    <a:solidFill>
                      <a:srgbClr val="0C1637"/>
                    </a:solidFill>
                  </a:tcPr>
                </a:tc>
                <a:tc>
                  <a:txBody>
                    <a:bodyPr/>
                    <a:lstStyle/>
                    <a:p>
                      <a:pPr marL="0" lvl="0" indent="0" algn="l" rtl="0">
                        <a:spcBef>
                          <a:spcPts val="0"/>
                        </a:spcBef>
                        <a:spcAft>
                          <a:spcPts val="0"/>
                        </a:spcAft>
                        <a:buNone/>
                      </a:pPr>
                      <a:r>
                        <a:rPr lang="fr-CA" sz="1100">
                          <a:solidFill>
                            <a:schemeClr val="lt1"/>
                          </a:solidFill>
                        </a:rPr>
                        <a:t>EXCERPT from curriculum document</a:t>
                      </a:r>
                      <a:endParaRPr sz="1100">
                        <a:solidFill>
                          <a:schemeClr val="lt1"/>
                        </a:solidFill>
                      </a:endParaRPr>
                    </a:p>
                  </a:txBody>
                  <a:tcPr marL="91425" marR="91425" marT="91425" marB="91425" anchor="ctr">
                    <a:solidFill>
                      <a:srgbClr val="0C1637"/>
                    </a:solidFill>
                  </a:tcPr>
                </a:tc>
                <a:extLst>
                  <a:ext uri="{0D108BD9-81ED-4DB2-BD59-A6C34878D82A}">
                    <a16:rowId xmlns:a16="http://schemas.microsoft.com/office/drawing/2014/main" val="10000"/>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86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96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805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8438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
        <p:nvSpPr>
          <p:cNvPr id="123" name="Google Shape;123;p11"/>
          <p:cNvSpPr txBox="1"/>
          <p:nvPr/>
        </p:nvSpPr>
        <p:spPr>
          <a:xfrm>
            <a:off x="174525" y="605725"/>
            <a:ext cx="88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education process. Please keep this slide on the internal (or “Working”) version of this activity, but do not include it on the public facing version.</a:t>
            </a:r>
            <a:endParaRPr/>
          </a:p>
        </p:txBody>
      </p:sp>
      <p:sp>
        <p:nvSpPr>
          <p:cNvPr id="124" name="Google Shape;124;p11"/>
          <p:cNvSpPr txBox="1">
            <a:spLocks noGrp="1"/>
          </p:cNvSpPr>
          <p:nvPr>
            <p:ph type="body" idx="1"/>
          </p:nvPr>
        </p:nvSpPr>
        <p:spPr>
          <a:xfrm>
            <a:off x="275525" y="177267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5" name="Google Shape;125;p11"/>
          <p:cNvSpPr txBox="1">
            <a:spLocks noGrp="1"/>
          </p:cNvSpPr>
          <p:nvPr>
            <p:ph type="body" idx="2"/>
          </p:nvPr>
        </p:nvSpPr>
        <p:spPr>
          <a:xfrm>
            <a:off x="1371725" y="177267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6" name="Google Shape;126;p11"/>
          <p:cNvSpPr txBox="1">
            <a:spLocks noGrp="1"/>
          </p:cNvSpPr>
          <p:nvPr>
            <p:ph type="body" idx="3"/>
          </p:nvPr>
        </p:nvSpPr>
        <p:spPr>
          <a:xfrm>
            <a:off x="2343125" y="177267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7" name="Google Shape;127;p11"/>
          <p:cNvSpPr txBox="1">
            <a:spLocks noGrp="1"/>
          </p:cNvSpPr>
          <p:nvPr>
            <p:ph type="body" idx="4"/>
          </p:nvPr>
        </p:nvSpPr>
        <p:spPr>
          <a:xfrm>
            <a:off x="4133825" y="177267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8" name="Google Shape;128;p11"/>
          <p:cNvSpPr txBox="1">
            <a:spLocks noGrp="1"/>
          </p:cNvSpPr>
          <p:nvPr>
            <p:ph type="body" idx="5"/>
          </p:nvPr>
        </p:nvSpPr>
        <p:spPr>
          <a:xfrm>
            <a:off x="275525" y="257277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 name="Google Shape;129;p11"/>
          <p:cNvSpPr txBox="1">
            <a:spLocks noGrp="1"/>
          </p:cNvSpPr>
          <p:nvPr>
            <p:ph type="body" idx="6"/>
          </p:nvPr>
        </p:nvSpPr>
        <p:spPr>
          <a:xfrm>
            <a:off x="1371725" y="257277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0" name="Google Shape;130;p11"/>
          <p:cNvSpPr txBox="1">
            <a:spLocks noGrp="1"/>
          </p:cNvSpPr>
          <p:nvPr>
            <p:ph type="body" idx="7"/>
          </p:nvPr>
        </p:nvSpPr>
        <p:spPr>
          <a:xfrm>
            <a:off x="2343125" y="257277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1" name="Google Shape;131;p11"/>
          <p:cNvSpPr txBox="1">
            <a:spLocks noGrp="1"/>
          </p:cNvSpPr>
          <p:nvPr>
            <p:ph type="body" idx="8"/>
          </p:nvPr>
        </p:nvSpPr>
        <p:spPr>
          <a:xfrm>
            <a:off x="4133825" y="257277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2" name="Google Shape;132;p11"/>
          <p:cNvSpPr txBox="1">
            <a:spLocks noGrp="1"/>
          </p:cNvSpPr>
          <p:nvPr>
            <p:ph type="body" idx="9"/>
          </p:nvPr>
        </p:nvSpPr>
        <p:spPr>
          <a:xfrm>
            <a:off x="275525" y="33538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3" name="Google Shape;133;p11"/>
          <p:cNvSpPr txBox="1">
            <a:spLocks noGrp="1"/>
          </p:cNvSpPr>
          <p:nvPr>
            <p:ph type="body" idx="13"/>
          </p:nvPr>
        </p:nvSpPr>
        <p:spPr>
          <a:xfrm>
            <a:off x="1371725" y="33538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4" name="Google Shape;134;p11"/>
          <p:cNvSpPr txBox="1">
            <a:spLocks noGrp="1"/>
          </p:cNvSpPr>
          <p:nvPr>
            <p:ph type="body" idx="14"/>
          </p:nvPr>
        </p:nvSpPr>
        <p:spPr>
          <a:xfrm>
            <a:off x="2343125" y="33538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5" name="Google Shape;135;p11"/>
          <p:cNvSpPr txBox="1">
            <a:spLocks noGrp="1"/>
          </p:cNvSpPr>
          <p:nvPr>
            <p:ph type="body" idx="15"/>
          </p:nvPr>
        </p:nvSpPr>
        <p:spPr>
          <a:xfrm>
            <a:off x="4133825" y="33538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6" name="Google Shape;136;p11"/>
          <p:cNvSpPr txBox="1">
            <a:spLocks noGrp="1"/>
          </p:cNvSpPr>
          <p:nvPr>
            <p:ph type="body" idx="16"/>
          </p:nvPr>
        </p:nvSpPr>
        <p:spPr>
          <a:xfrm>
            <a:off x="275525" y="41539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7" name="Google Shape;137;p11"/>
          <p:cNvSpPr txBox="1">
            <a:spLocks noGrp="1"/>
          </p:cNvSpPr>
          <p:nvPr>
            <p:ph type="body" idx="17"/>
          </p:nvPr>
        </p:nvSpPr>
        <p:spPr>
          <a:xfrm>
            <a:off x="1371725" y="41539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8" name="Google Shape;138;p11"/>
          <p:cNvSpPr txBox="1">
            <a:spLocks noGrp="1"/>
          </p:cNvSpPr>
          <p:nvPr>
            <p:ph type="body" idx="18"/>
          </p:nvPr>
        </p:nvSpPr>
        <p:spPr>
          <a:xfrm>
            <a:off x="2343125" y="41539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9" name="Google Shape;139;p11"/>
          <p:cNvSpPr txBox="1">
            <a:spLocks noGrp="1"/>
          </p:cNvSpPr>
          <p:nvPr>
            <p:ph type="body" idx="19"/>
          </p:nvPr>
        </p:nvSpPr>
        <p:spPr>
          <a:xfrm>
            <a:off x="4133825" y="41539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11"/>
          <p:cNvSpPr txBox="1">
            <a:spLocks noGrp="1"/>
          </p:cNvSpPr>
          <p:nvPr>
            <p:ph type="body" idx="20"/>
          </p:nvPr>
        </p:nvSpPr>
        <p:spPr>
          <a:xfrm>
            <a:off x="275525" y="4969325"/>
            <a:ext cx="10962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1" name="Google Shape;141;p11"/>
          <p:cNvSpPr txBox="1">
            <a:spLocks noGrp="1"/>
          </p:cNvSpPr>
          <p:nvPr>
            <p:ph type="body" idx="21"/>
          </p:nvPr>
        </p:nvSpPr>
        <p:spPr>
          <a:xfrm>
            <a:off x="1371725" y="4969325"/>
            <a:ext cx="9714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2" name="Google Shape;142;p11"/>
          <p:cNvSpPr txBox="1">
            <a:spLocks noGrp="1"/>
          </p:cNvSpPr>
          <p:nvPr>
            <p:ph type="body" idx="22"/>
          </p:nvPr>
        </p:nvSpPr>
        <p:spPr>
          <a:xfrm>
            <a:off x="2343125" y="4969325"/>
            <a:ext cx="17907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3" name="Google Shape;143;p11"/>
          <p:cNvSpPr txBox="1">
            <a:spLocks noGrp="1"/>
          </p:cNvSpPr>
          <p:nvPr>
            <p:ph type="body" idx="23"/>
          </p:nvPr>
        </p:nvSpPr>
        <p:spPr>
          <a:xfrm>
            <a:off x="4133825" y="4969325"/>
            <a:ext cx="4657800" cy="815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4" name="Google Shape;144;p11"/>
          <p:cNvSpPr/>
          <p:nvPr/>
        </p:nvSpPr>
        <p:spPr>
          <a:xfrm>
            <a:off x="6034219" y="160642"/>
            <a:ext cx="2925600" cy="270900"/>
          </a:xfrm>
          <a:prstGeom prst="rect">
            <a:avLst/>
          </a:prstGeom>
          <a:solidFill>
            <a:srgbClr val="FFFF00"/>
          </a:solidFill>
          <a:ln w="9525" cap="flat" cmpd="sng">
            <a:solidFill>
              <a:srgbClr val="0C16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This slide does </a:t>
            </a:r>
            <a:r>
              <a:rPr lang="fr-CA" sz="1100" b="1"/>
              <a:t>NOT</a:t>
            </a:r>
            <a:r>
              <a:rPr lang="fr-CA" sz="1100"/>
              <a:t> need to be translated.</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deed.fr"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180275" y="891350"/>
            <a:ext cx="8783400" cy="2502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fr-CA" sz="4000"/>
              <a:t>SOYEZ AU COURANT :</a:t>
            </a:r>
            <a:r>
              <a:rPr lang="fr-CA" sz="4900"/>
              <a:t> </a:t>
            </a:r>
            <a:br>
              <a:rPr lang="fr-CA" sz="4900"/>
            </a:br>
            <a:r>
              <a:rPr lang="fr-CA" sz="6200"/>
              <a:t>LE FLEUVE SAINT-LAURENT</a:t>
            </a:r>
            <a:endParaRPr sz="5200"/>
          </a:p>
        </p:txBody>
      </p:sp>
      <p:pic>
        <p:nvPicPr>
          <p:cNvPr id="169" name="Google Shape;169;p15" title="Ouvrir la citation"/>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310609" y="3812450"/>
            <a:ext cx="612579" cy="524700"/>
          </a:xfrm>
          <a:prstGeom prst="rect">
            <a:avLst/>
          </a:prstGeom>
          <a:noFill/>
          <a:ln>
            <a:noFill/>
          </a:ln>
        </p:spPr>
      </p:pic>
      <p:sp>
        <p:nvSpPr>
          <p:cNvPr id="170" name="Google Shape;170;p15"/>
          <p:cNvSpPr txBox="1">
            <a:spLocks noGrp="1"/>
          </p:cNvSpPr>
          <p:nvPr>
            <p:ph type="body" idx="2"/>
          </p:nvPr>
        </p:nvSpPr>
        <p:spPr>
          <a:xfrm>
            <a:off x="4358950" y="4457365"/>
            <a:ext cx="4044900" cy="1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La diversité d’opinions mène à des discussions, à des décisions et à des résultats plus positifs pour tout le monde.</a:t>
            </a:r>
            <a:endParaRPr/>
          </a:p>
          <a:p>
            <a:pPr marL="0" lvl="0" indent="0" algn="l" rtl="0">
              <a:spcBef>
                <a:spcPts val="0"/>
              </a:spcBef>
              <a:spcAft>
                <a:spcPts val="0"/>
              </a:spcAft>
              <a:buNone/>
            </a:pPr>
            <a:endParaRPr/>
          </a:p>
        </p:txBody>
      </p:sp>
      <p:pic>
        <p:nvPicPr>
          <p:cNvPr id="171" name="Google Shape;171;p15" title="Fermer la citation"/>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114675" y="6021774"/>
            <a:ext cx="627250" cy="504500"/>
          </a:xfrm>
          <a:prstGeom prst="rect">
            <a:avLst/>
          </a:prstGeom>
          <a:noFill/>
          <a:ln>
            <a:noFill/>
          </a:ln>
        </p:spPr>
      </p:pic>
      <p:sp>
        <p:nvSpPr>
          <p:cNvPr id="172" name="Google Shape;172;p15"/>
          <p:cNvSpPr txBox="1">
            <a:spLocks noGrp="1"/>
          </p:cNvSpPr>
          <p:nvPr>
            <p:ph type="body" idx="3"/>
          </p:nvPr>
        </p:nvSpPr>
        <p:spPr>
          <a:xfrm>
            <a:off x="5338225" y="5599050"/>
            <a:ext cx="3065700" cy="52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fr-CA"/>
              <a:t>Sundar Picha</a:t>
            </a:r>
            <a:endParaRPr/>
          </a:p>
        </p:txBody>
      </p:sp>
      <p:pic>
        <p:nvPicPr>
          <p:cNvPr id="173" name="Google Shape;173;p15" descr="Une femme tient une boule de verre transparent dans sa main. La scène que l’on voit à travers la boule est inversée, les bâtiments de la rue apparaissant à l’envers. " title="Une femme tient une boule de verre transparent dans sa main."/>
          <p:cNvPicPr preferRelativeResize="0">
            <a:picLocks noGrp="1"/>
          </p:cNvPicPr>
          <p:nvPr>
            <p:ph type="pic" idx="4"/>
          </p:nvPr>
        </p:nvPicPr>
        <p:blipFill rotWithShape="1">
          <a:blip r:embed="rId5" cstate="print">
            <a:alphaModFix/>
            <a:extLst>
              <a:ext uri="{28A0092B-C50C-407E-A947-70E740481C1C}">
                <a14:useLocalDpi xmlns:a14="http://schemas.microsoft.com/office/drawing/2010/main"/>
              </a:ext>
            </a:extLst>
          </a:blip>
          <a:srcRect/>
          <a:stretch/>
        </p:blipFill>
        <p:spPr>
          <a:xfrm>
            <a:off x="180275" y="3779400"/>
            <a:ext cx="3776100" cy="2261400"/>
          </a:xfrm>
          <a:prstGeom prst="roundRect">
            <a:avLst>
              <a:gd name="adj" fmla="val 12670"/>
            </a:avLst>
          </a:prstGeom>
        </p:spPr>
      </p:pic>
      <p:sp>
        <p:nvSpPr>
          <p:cNvPr id="174" name="Google Shape;174;p15"/>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fr-CA" sz="1050"/>
              <a:t>Cette activité de L'École de l'Océan est placée sous licence </a:t>
            </a:r>
            <a:r>
              <a:rPr lang="fr-CA" sz="1050" b="1" u="sng">
                <a:solidFill>
                  <a:srgbClr val="18124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 4.0</a:t>
            </a:r>
            <a:endParaRPr sz="1050" b="1">
              <a:solidFill>
                <a:srgbClr val="181245"/>
              </a:solidFill>
            </a:endParaRPr>
          </a:p>
        </p:txBody>
      </p:sp>
      <p:sp>
        <p:nvSpPr>
          <p:cNvPr id="175" name="Google Shape;175;p15"/>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175700" y="983575"/>
            <a:ext cx="1703100" cy="4374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a:t>Voici votre défi :</a:t>
            </a:r>
            <a:endParaRPr/>
          </a:p>
        </p:txBody>
      </p:sp>
      <p:sp>
        <p:nvSpPr>
          <p:cNvPr id="181" name="Google Shape;181;p16"/>
          <p:cNvSpPr txBox="1">
            <a:spLocks noGrp="1"/>
          </p:cNvSpPr>
          <p:nvPr>
            <p:ph type="subTitle" idx="1"/>
          </p:nvPr>
        </p:nvSpPr>
        <p:spPr>
          <a:xfrm>
            <a:off x="1740875" y="989100"/>
            <a:ext cx="6720900" cy="431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a:t>Analysez un article de presse et réfléchissez à la perspective adoptée.</a:t>
            </a:r>
            <a:endParaRPr/>
          </a:p>
        </p:txBody>
      </p:sp>
      <p:sp>
        <p:nvSpPr>
          <p:cNvPr id="182" name="Google Shape;182;p16"/>
          <p:cNvSpPr txBox="1">
            <a:spLocks noGrp="1"/>
          </p:cNvSpPr>
          <p:nvPr>
            <p:ph type="body" idx="2"/>
          </p:nvPr>
        </p:nvSpPr>
        <p:spPr>
          <a:xfrm>
            <a:off x="267300" y="1947275"/>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solidFill>
                  <a:schemeClr val="dk1"/>
                </a:solidFill>
              </a:rPr>
              <a:t>Voici votre liste de tâches :</a:t>
            </a:r>
            <a:endParaRPr>
              <a:solidFill>
                <a:schemeClr val="dk1"/>
              </a:solidFill>
            </a:endParaRPr>
          </a:p>
        </p:txBody>
      </p:sp>
      <p:sp>
        <p:nvSpPr>
          <p:cNvPr id="183" name="Google Shape;183;p16"/>
          <p:cNvSpPr txBox="1"/>
          <p:nvPr/>
        </p:nvSpPr>
        <p:spPr>
          <a:xfrm>
            <a:off x="369840" y="2651850"/>
            <a:ext cx="7497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1</a:t>
            </a:r>
            <a:endParaRPr b="1">
              <a:solidFill>
                <a:srgbClr val="2A6312"/>
              </a:solidFill>
              <a:latin typeface="Nunito"/>
              <a:ea typeface="Nunito"/>
              <a:cs typeface="Nunito"/>
              <a:sym typeface="Nunito"/>
            </a:endParaRPr>
          </a:p>
        </p:txBody>
      </p:sp>
      <p:sp>
        <p:nvSpPr>
          <p:cNvPr id="184" name="Google Shape;184;p16"/>
          <p:cNvSpPr txBox="1">
            <a:spLocks noGrp="1"/>
          </p:cNvSpPr>
          <p:nvPr>
            <p:ph type="body" idx="3"/>
          </p:nvPr>
        </p:nvSpPr>
        <p:spPr>
          <a:xfrm>
            <a:off x="1050675" y="2651850"/>
            <a:ext cx="32205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Informez-vous sur les différentes perspectives et les biais culturels.</a:t>
            </a:r>
            <a:endParaRPr>
              <a:solidFill>
                <a:schemeClr val="dk1"/>
              </a:solidFill>
            </a:endParaRPr>
          </a:p>
        </p:txBody>
      </p:sp>
      <p:sp>
        <p:nvSpPr>
          <p:cNvPr id="185" name="Google Shape;185;p16"/>
          <p:cNvSpPr txBox="1"/>
          <p:nvPr/>
        </p:nvSpPr>
        <p:spPr>
          <a:xfrm rot="2751">
            <a:off x="358950" y="3451883"/>
            <a:ext cx="7497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2</a:t>
            </a:r>
            <a:endParaRPr b="1">
              <a:solidFill>
                <a:srgbClr val="2A6312"/>
              </a:solidFill>
              <a:latin typeface="Nunito"/>
              <a:ea typeface="Nunito"/>
              <a:cs typeface="Nunito"/>
              <a:sym typeface="Nunito"/>
            </a:endParaRPr>
          </a:p>
        </p:txBody>
      </p:sp>
      <p:sp>
        <p:nvSpPr>
          <p:cNvPr id="186" name="Google Shape;186;p16"/>
          <p:cNvSpPr txBox="1">
            <a:spLocks noGrp="1"/>
          </p:cNvSpPr>
          <p:nvPr>
            <p:ph type="body" idx="4"/>
          </p:nvPr>
        </p:nvSpPr>
        <p:spPr>
          <a:xfrm>
            <a:off x="1050685" y="3451698"/>
            <a:ext cx="34128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Choisissez un article parmi ceux proposés dans Soyez au courant : Le fleuve Saint-Laurent.</a:t>
            </a:r>
            <a:endParaRPr>
              <a:solidFill>
                <a:schemeClr val="dk1"/>
              </a:solidFill>
            </a:endParaRPr>
          </a:p>
        </p:txBody>
      </p:sp>
      <p:sp>
        <p:nvSpPr>
          <p:cNvPr id="187" name="Google Shape;187;p16"/>
          <p:cNvSpPr txBox="1"/>
          <p:nvPr/>
        </p:nvSpPr>
        <p:spPr>
          <a:xfrm>
            <a:off x="369842" y="4532808"/>
            <a:ext cx="7497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3</a:t>
            </a:r>
            <a:endParaRPr b="1">
              <a:solidFill>
                <a:srgbClr val="2A6312"/>
              </a:solidFill>
              <a:latin typeface="Nunito"/>
              <a:ea typeface="Nunito"/>
              <a:cs typeface="Nunito"/>
              <a:sym typeface="Nunito"/>
            </a:endParaRPr>
          </a:p>
        </p:txBody>
      </p:sp>
      <p:sp>
        <p:nvSpPr>
          <p:cNvPr id="188" name="Google Shape;188;p16"/>
          <p:cNvSpPr txBox="1">
            <a:spLocks noGrp="1"/>
          </p:cNvSpPr>
          <p:nvPr>
            <p:ph type="body" idx="5"/>
          </p:nvPr>
        </p:nvSpPr>
        <p:spPr>
          <a:xfrm>
            <a:off x="1050675" y="4532783"/>
            <a:ext cx="32205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Analysez l’article et réfléchissez à la perspective adoptée.</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89" name="Google Shape;189;p16"/>
          <p:cNvSpPr txBox="1"/>
          <p:nvPr/>
        </p:nvSpPr>
        <p:spPr>
          <a:xfrm rot="2751">
            <a:off x="369824" y="5468625"/>
            <a:ext cx="7497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2A6312"/>
                </a:solidFill>
                <a:latin typeface="Nunito"/>
                <a:ea typeface="Nunito"/>
                <a:cs typeface="Nunito"/>
                <a:sym typeface="Nunito"/>
              </a:rPr>
              <a:t>Étape 4</a:t>
            </a:r>
            <a:endParaRPr b="1">
              <a:solidFill>
                <a:srgbClr val="2A6312"/>
              </a:solidFill>
              <a:latin typeface="Nunito"/>
              <a:ea typeface="Nunito"/>
              <a:cs typeface="Nunito"/>
              <a:sym typeface="Nunito"/>
            </a:endParaRPr>
          </a:p>
        </p:txBody>
      </p:sp>
      <p:sp>
        <p:nvSpPr>
          <p:cNvPr id="190" name="Google Shape;190;p16"/>
          <p:cNvSpPr txBox="1">
            <a:spLocks noGrp="1"/>
          </p:cNvSpPr>
          <p:nvPr>
            <p:ph type="body" idx="6"/>
          </p:nvPr>
        </p:nvSpPr>
        <p:spPr>
          <a:xfrm>
            <a:off x="1060333" y="5468450"/>
            <a:ext cx="32205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a:solidFill>
                  <a:schemeClr val="dk1"/>
                </a:solidFill>
              </a:rPr>
              <a:t>Réfléchissez aux mesures que vous pouvez prendre pour protéger le fleuve.</a:t>
            </a:r>
            <a:endParaRPr>
              <a:solidFill>
                <a:schemeClr val="dk1"/>
              </a:solidFill>
            </a:endParaRPr>
          </a:p>
        </p:txBody>
      </p:sp>
      <p:pic>
        <p:nvPicPr>
          <p:cNvPr id="191" name="Google Shape;191;p16" descr="Une élève du primaire en uniforme bleu, assise en classe avec ses camarades, tient un journal dans ses mains. " title="Une élève tenant un journal"/>
          <p:cNvPicPr preferRelativeResize="0">
            <a:picLocks noGrp="1"/>
          </p:cNvPicPr>
          <p:nvPr>
            <p:ph type="pic" idx="7"/>
          </p:nvPr>
        </p:nvPicPr>
        <p:blipFill rotWithShape="1">
          <a:blip r:embed="rId3" cstate="print">
            <a:alphaModFix/>
            <a:extLst>
              <a:ext uri="{28A0092B-C50C-407E-A947-70E740481C1C}">
                <a14:useLocalDpi xmlns:a14="http://schemas.microsoft.com/office/drawing/2010/main"/>
              </a:ext>
            </a:extLst>
          </a:blip>
          <a:srcRect/>
          <a:stretch/>
        </p:blipFill>
        <p:spPr>
          <a:xfrm>
            <a:off x="4724350" y="1652550"/>
            <a:ext cx="4239300" cy="5007300"/>
          </a:xfrm>
          <a:prstGeom prst="roundRect">
            <a:avLst>
              <a:gd name="adj" fmla="val 16667"/>
            </a:avLst>
          </a:prstGeom>
        </p:spPr>
      </p:pic>
      <p:sp>
        <p:nvSpPr>
          <p:cNvPr id="192" name="Google Shape;192;p16"/>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175700" y="983575"/>
            <a:ext cx="4959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Les perspectives, les biais culturels et les nouvelles</a:t>
            </a:r>
            <a:endParaRPr/>
          </a:p>
        </p:txBody>
      </p:sp>
      <p:sp>
        <p:nvSpPr>
          <p:cNvPr id="198" name="Google Shape;198;p17"/>
          <p:cNvSpPr txBox="1">
            <a:spLocks noGrp="1"/>
          </p:cNvSpPr>
          <p:nvPr>
            <p:ph type="body" idx="1"/>
          </p:nvPr>
        </p:nvSpPr>
        <p:spPr>
          <a:xfrm>
            <a:off x="180300" y="1644850"/>
            <a:ext cx="4635600" cy="497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300">
                <a:solidFill>
                  <a:schemeClr val="dk1"/>
                </a:solidFill>
              </a:rPr>
              <a:t>Une perspective est une manière de considérer quelque chose, un point de vue. Chaque personne a une perspective unique sur la vie, façonnée par ses expériences, ses origines, son éducation, sa scolarité et ses valeurs.</a:t>
            </a:r>
            <a:endParaRPr sz="1300">
              <a:solidFill>
                <a:schemeClr val="dk1"/>
              </a:solidFill>
            </a:endParaRPr>
          </a:p>
          <a:p>
            <a:pPr marL="0" lvl="0" indent="0" algn="l" rtl="0">
              <a:spcBef>
                <a:spcPts val="0"/>
              </a:spcBef>
              <a:spcAft>
                <a:spcPts val="0"/>
              </a:spcAft>
              <a:buNone/>
            </a:pPr>
            <a:r>
              <a:rPr lang="fr-CA" sz="1300">
                <a:solidFill>
                  <a:srgbClr val="760F47"/>
                </a:solidFill>
              </a:rPr>
              <a:t/>
            </a:r>
            <a:br>
              <a:rPr lang="fr-CA" sz="1300">
                <a:solidFill>
                  <a:srgbClr val="760F47"/>
                </a:solidFill>
              </a:rPr>
            </a:br>
            <a:r>
              <a:rPr lang="fr-CA" sz="1300">
                <a:solidFill>
                  <a:srgbClr val="2A6312"/>
                </a:solidFill>
              </a:rPr>
              <a:t>Comment une perspective peut-elle créer un biais culturel?</a:t>
            </a:r>
            <a:endParaRPr sz="1300">
              <a:solidFill>
                <a:srgbClr val="2A6312"/>
              </a:solidFill>
            </a:endParaRPr>
          </a:p>
          <a:p>
            <a:pPr marL="0" lvl="0" indent="0" algn="l" rtl="0">
              <a:spcBef>
                <a:spcPts val="0"/>
              </a:spcBef>
              <a:spcAft>
                <a:spcPts val="0"/>
              </a:spcAft>
              <a:buNone/>
            </a:pPr>
            <a:endParaRPr sz="1300">
              <a:solidFill>
                <a:srgbClr val="2A6312"/>
              </a:solidFill>
            </a:endParaRPr>
          </a:p>
          <a:p>
            <a:pPr marL="0" lvl="0" indent="0" algn="l" rtl="0">
              <a:spcBef>
                <a:spcPts val="0"/>
              </a:spcBef>
              <a:spcAft>
                <a:spcPts val="0"/>
              </a:spcAft>
              <a:buNone/>
            </a:pPr>
            <a:r>
              <a:rPr lang="fr-CA" sz="1300">
                <a:solidFill>
                  <a:schemeClr val="dk1"/>
                </a:solidFill>
              </a:rPr>
              <a:t>Nos perspectives et nos opinions influent sur notre discours, à l’oral comme à l’écrit, et ce, même si nous essayons d’être neutres. Par ailleurs, l’objectivité est au cœur du journalisme, lequel a pour mission de présenter les faits sans exprimer d’opinions personnelles ou extérieures ni laisser filtrer de biais culturels. En effet, une information tendancieuse peut influer sur notre prise de décision ou sur notre façon d’envisager un problème.</a:t>
            </a:r>
            <a:endParaRPr sz="1300">
              <a:solidFill>
                <a:schemeClr val="dk1"/>
              </a:solidFill>
            </a:endParaRPr>
          </a:p>
          <a:p>
            <a:pPr marL="0" lvl="0" indent="0" algn="l" rtl="0">
              <a:spcBef>
                <a:spcPts val="0"/>
              </a:spcBef>
              <a:spcAft>
                <a:spcPts val="0"/>
              </a:spcAft>
              <a:buNone/>
            </a:pPr>
            <a:r>
              <a:rPr lang="fr-CA" sz="1300">
                <a:solidFill>
                  <a:schemeClr val="dk1"/>
                </a:solidFill>
              </a:rPr>
              <a:t> </a:t>
            </a:r>
            <a:endParaRPr sz="1300">
              <a:solidFill>
                <a:schemeClr val="dk1"/>
              </a:solidFill>
            </a:endParaRPr>
          </a:p>
          <a:p>
            <a:pPr marL="0" lvl="0" indent="0" algn="l" rtl="0">
              <a:spcBef>
                <a:spcPts val="0"/>
              </a:spcBef>
              <a:spcAft>
                <a:spcPts val="0"/>
              </a:spcAft>
              <a:buNone/>
            </a:pPr>
            <a:r>
              <a:rPr lang="fr-CA" sz="1300">
                <a:solidFill>
                  <a:schemeClr val="dk1"/>
                </a:solidFill>
              </a:rPr>
              <a:t>Néanmoins, les expériences personnelles créent toutes, à des degrés divers, des biais culturels. Lorsque nous lisons une nouvelle, nous devons jeter un regard critique sur les perspectives adoptées ou omises, et saisir comment elles peuvent influer sur notre compréhension de l’histoire.</a:t>
            </a:r>
            <a:endParaRPr sz="1300">
              <a:solidFill>
                <a:schemeClr val="dk1"/>
              </a:solidFill>
            </a:endParaRPr>
          </a:p>
        </p:txBody>
      </p:sp>
      <p:sp>
        <p:nvSpPr>
          <p:cNvPr id="199" name="Google Shape;199;p17"/>
          <p:cNvSpPr txBox="1"/>
          <p:nvPr/>
        </p:nvSpPr>
        <p:spPr>
          <a:xfrm>
            <a:off x="5059894" y="5741048"/>
            <a:ext cx="540300" cy="507900"/>
          </a:xfrm>
          <a:prstGeom prst="rect">
            <a:avLst/>
          </a:prstGeom>
          <a:noFill/>
          <a:ln>
            <a:noFill/>
          </a:ln>
        </p:spPr>
        <p:txBody>
          <a:bodyPr spcFirstLastPara="1" wrap="square" lIns="0" tIns="0" rIns="91425" bIns="91425" anchor="t" anchorCtr="0">
            <a:spAutoFit/>
          </a:bodyPr>
          <a:lstStyle/>
          <a:p>
            <a:pPr marL="0" lvl="0" indent="0" algn="ctr" rtl="0">
              <a:lnSpc>
                <a:spcPct val="100000"/>
              </a:lnSpc>
              <a:spcBef>
                <a:spcPts val="0"/>
              </a:spcBef>
              <a:spcAft>
                <a:spcPts val="0"/>
              </a:spcAft>
              <a:buNone/>
            </a:pPr>
            <a:r>
              <a:rPr lang="fr-CA" sz="2700" b="1">
                <a:solidFill>
                  <a:srgbClr val="5CC61E"/>
                </a:solidFill>
                <a:latin typeface="Nunito"/>
                <a:ea typeface="Nunito"/>
                <a:cs typeface="Nunito"/>
                <a:sym typeface="Nunito"/>
              </a:rPr>
              <a:t>💡</a:t>
            </a:r>
            <a:endParaRPr sz="2700" b="1">
              <a:solidFill>
                <a:srgbClr val="5CC61E"/>
              </a:solidFill>
              <a:latin typeface="Nunito"/>
              <a:ea typeface="Nunito"/>
              <a:cs typeface="Nunito"/>
              <a:sym typeface="Nunito"/>
            </a:endParaRPr>
          </a:p>
        </p:txBody>
      </p:sp>
      <p:sp>
        <p:nvSpPr>
          <p:cNvPr id="200" name="Google Shape;200;p17"/>
          <p:cNvSpPr txBox="1">
            <a:spLocks noGrp="1"/>
          </p:cNvSpPr>
          <p:nvPr>
            <p:ph type="body" idx="2"/>
          </p:nvPr>
        </p:nvSpPr>
        <p:spPr>
          <a:xfrm>
            <a:off x="5500825" y="5329159"/>
            <a:ext cx="3449700" cy="13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1200" i="0">
                <a:solidFill>
                  <a:schemeClr val="dk1"/>
                </a:solidFill>
              </a:rPr>
              <a:t>Voici la définition d’un biais culturel selon HabiloMédias</a:t>
            </a:r>
            <a:r>
              <a:rPr lang="fr-CA" sz="1300" i="0">
                <a:solidFill>
                  <a:schemeClr val="dk1"/>
                </a:solidFill>
              </a:rPr>
              <a:t> : « Une attitude positive ou négative vis-à-vis d’une chose, souvent fondée sur une idée préconçue, un préjugé ou un point de vue plutôt que sur des preuves. »</a:t>
            </a:r>
            <a:endParaRPr sz="1300" i="0">
              <a:solidFill>
                <a:schemeClr val="dk1"/>
              </a:solidFill>
            </a:endParaRPr>
          </a:p>
        </p:txBody>
      </p:sp>
      <p:pic>
        <p:nvPicPr>
          <p:cNvPr id="201" name="Google Shape;201;p17" descr="Une tasse de café et des lunettes sont posées sur un journal ouvert. L’image est en noir et blanc. " title="Un journal"/>
          <p:cNvPicPr preferRelativeResize="0">
            <a:picLocks noGrp="1"/>
          </p:cNvPicPr>
          <p:nvPr>
            <p:ph type="pic" idx="3"/>
          </p:nvPr>
        </p:nvPicPr>
        <p:blipFill rotWithShape="1">
          <a:blip r:embed="rId3" cstate="print">
            <a:alphaModFix/>
            <a:extLst>
              <a:ext uri="{28A0092B-C50C-407E-A947-70E740481C1C}">
                <a14:useLocalDpi xmlns:a14="http://schemas.microsoft.com/office/drawing/2010/main"/>
              </a:ext>
            </a:extLst>
          </a:blip>
          <a:srcRect/>
          <a:stretch/>
        </p:blipFill>
        <p:spPr>
          <a:xfrm>
            <a:off x="4962775" y="1644850"/>
            <a:ext cx="3987600" cy="3334800"/>
          </a:xfrm>
          <a:prstGeom prst="roundRect">
            <a:avLst>
              <a:gd name="adj" fmla="val 16667"/>
            </a:avLst>
          </a:prstGeom>
        </p:spPr>
      </p:pic>
      <p:sp>
        <p:nvSpPr>
          <p:cNvPr id="202" name="Google Shape;202;p17"/>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175700" y="983575"/>
            <a:ext cx="22704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Choisissez un article</a:t>
            </a:r>
            <a:endParaRPr/>
          </a:p>
        </p:txBody>
      </p:sp>
      <p:sp>
        <p:nvSpPr>
          <p:cNvPr id="208" name="Google Shape;208;p18"/>
          <p:cNvSpPr txBox="1">
            <a:spLocks noGrp="1"/>
          </p:cNvSpPr>
          <p:nvPr>
            <p:ph type="body" idx="1"/>
          </p:nvPr>
        </p:nvSpPr>
        <p:spPr>
          <a:xfrm>
            <a:off x="180275" y="1643875"/>
            <a:ext cx="16587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solidFill>
                  <a:schemeClr val="dk1"/>
                </a:solidFill>
              </a:rPr>
              <a:t>Titre de l’article :</a:t>
            </a:r>
            <a:endParaRPr>
              <a:solidFill>
                <a:schemeClr val="dk1"/>
              </a:solidFill>
            </a:endParaRPr>
          </a:p>
        </p:txBody>
      </p:sp>
      <p:sp>
        <p:nvSpPr>
          <p:cNvPr id="209" name="Google Shape;209;p18"/>
          <p:cNvSpPr txBox="1">
            <a:spLocks noGrp="1"/>
          </p:cNvSpPr>
          <p:nvPr>
            <p:ph type="body" idx="3"/>
          </p:nvPr>
        </p:nvSpPr>
        <p:spPr>
          <a:xfrm>
            <a:off x="1838950" y="1650600"/>
            <a:ext cx="7124400" cy="431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8"/>
          <p:cNvSpPr txBox="1">
            <a:spLocks noGrp="1"/>
          </p:cNvSpPr>
          <p:nvPr>
            <p:ph type="body" idx="2"/>
          </p:nvPr>
        </p:nvSpPr>
        <p:spPr>
          <a:xfrm>
            <a:off x="273100" y="2306499"/>
            <a:ext cx="3639300" cy="6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rPr>
              <a:t>Sur quel événement ou sur quelle histoire l’article porte-t-il?</a:t>
            </a:r>
            <a:endParaRPr>
              <a:solidFill>
                <a:schemeClr val="dk1"/>
              </a:solidFill>
            </a:endParaRPr>
          </a:p>
        </p:txBody>
      </p:sp>
      <p:sp>
        <p:nvSpPr>
          <p:cNvPr id="211" name="Google Shape;211;p18"/>
          <p:cNvSpPr txBox="1">
            <a:spLocks noGrp="1"/>
          </p:cNvSpPr>
          <p:nvPr>
            <p:ph type="body" idx="3"/>
          </p:nvPr>
        </p:nvSpPr>
        <p:spPr>
          <a:xfrm>
            <a:off x="269700" y="3104284"/>
            <a:ext cx="4104300" cy="12009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8"/>
          <p:cNvSpPr txBox="1">
            <a:spLocks noGrp="1"/>
          </p:cNvSpPr>
          <p:nvPr>
            <p:ph type="body" idx="4"/>
          </p:nvPr>
        </p:nvSpPr>
        <p:spPr>
          <a:xfrm>
            <a:off x="273112" y="4592199"/>
            <a:ext cx="3639300" cy="69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rPr>
              <a:t>Quelles personnes sont en cause?</a:t>
            </a:r>
            <a:endParaRPr>
              <a:solidFill>
                <a:schemeClr val="dk1"/>
              </a:solidFill>
            </a:endParaRPr>
          </a:p>
        </p:txBody>
      </p:sp>
      <p:sp>
        <p:nvSpPr>
          <p:cNvPr id="213" name="Google Shape;213;p18"/>
          <p:cNvSpPr txBox="1">
            <a:spLocks noGrp="1"/>
          </p:cNvSpPr>
          <p:nvPr>
            <p:ph type="body" idx="5"/>
          </p:nvPr>
        </p:nvSpPr>
        <p:spPr>
          <a:xfrm>
            <a:off x="273112" y="5386920"/>
            <a:ext cx="4104300" cy="1184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14" name="Google Shape;214;p18" descr="Un homme assis à un bureau et portant un casque d’écoute lit un document sur un écran d’ordinateur." title="Un homme regardant un écran d’ordinateu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724300" y="2297875"/>
            <a:ext cx="4239300" cy="4362000"/>
          </a:xfrm>
          <a:prstGeom prst="roundRect">
            <a:avLst>
              <a:gd name="adj" fmla="val 6014"/>
            </a:avLst>
          </a:prstGeom>
          <a:noFill/>
          <a:ln>
            <a:noFill/>
          </a:ln>
        </p:spPr>
      </p:pic>
      <p:sp>
        <p:nvSpPr>
          <p:cNvPr id="215" name="Google Shape;215;p18"/>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175700" y="983575"/>
            <a:ext cx="23184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Analysez votre article</a:t>
            </a:r>
            <a:endParaRPr/>
          </a:p>
        </p:txBody>
      </p:sp>
      <p:sp>
        <p:nvSpPr>
          <p:cNvPr id="221" name="Google Shape;221;p19"/>
          <p:cNvSpPr txBox="1"/>
          <p:nvPr/>
        </p:nvSpPr>
        <p:spPr>
          <a:xfrm>
            <a:off x="174800" y="1420975"/>
            <a:ext cx="8657400" cy="90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chemeClr val="dk1"/>
                </a:solidFill>
                <a:latin typeface="Nunito"/>
                <a:ea typeface="Nunito"/>
                <a:cs typeface="Nunito"/>
                <a:sym typeface="Nunito"/>
              </a:rPr>
              <a:t>Quels sont les principaux faits relatés dans l’article? Présentez au moins trois faits.</a:t>
            </a:r>
            <a:endParaRPr b="1">
              <a:solidFill>
                <a:schemeClr val="dk1"/>
              </a:solidFill>
              <a:latin typeface="Nunito"/>
              <a:ea typeface="Nunito"/>
              <a:cs typeface="Nunito"/>
              <a:sym typeface="Nunito"/>
            </a:endParaRPr>
          </a:p>
          <a:p>
            <a:pPr marL="0" lvl="0" indent="0" algn="l" rtl="0">
              <a:spcBef>
                <a:spcPts val="0"/>
              </a:spcBef>
              <a:spcAft>
                <a:spcPts val="0"/>
              </a:spcAft>
              <a:buNone/>
            </a:pPr>
            <a:r>
              <a:rPr lang="fr-CA">
                <a:solidFill>
                  <a:schemeClr val="dk1"/>
                </a:solidFill>
                <a:latin typeface="Nunito"/>
                <a:ea typeface="Nunito"/>
                <a:cs typeface="Nunito"/>
                <a:sym typeface="Nunito"/>
              </a:rPr>
              <a:t>Indiquez les preuves fournies pour étayer chacun des faits. D’où provient l’information?</a:t>
            </a:r>
            <a:endParaRPr>
              <a:solidFill>
                <a:schemeClr val="dk1"/>
              </a:solidFill>
              <a:latin typeface="Nunito"/>
              <a:ea typeface="Nunito"/>
              <a:cs typeface="Nunito"/>
              <a:sym typeface="Nunito"/>
            </a:endParaRPr>
          </a:p>
        </p:txBody>
      </p:sp>
      <p:graphicFrame>
        <p:nvGraphicFramePr>
          <p:cNvPr id="222" name="Google Shape;222;p19" descr="Le tableau comprend trois colonnes, intitulées « Fait », « Preuve fournie dans l’article » et « Source ». Des exemples sont inscrits dans les deux premières rangées du tableau. Consignez vos données dans les quatre dernières." title="Tableau pour consigner vos données, notamment les sources."/>
          <p:cNvGraphicFramePr/>
          <p:nvPr/>
        </p:nvGraphicFramePr>
        <p:xfrm>
          <a:off x="174799" y="2329147"/>
          <a:ext cx="8788925" cy="4501911"/>
        </p:xfrm>
        <a:graphic>
          <a:graphicData uri="http://schemas.openxmlformats.org/drawingml/2006/table">
            <a:tbl>
              <a:tblPr>
                <a:noFill/>
                <a:tableStyleId>{EC562D2A-9748-4D67-8C61-2B42DFD8727A}</a:tableStyleId>
              </a:tblPr>
              <a:tblGrid>
                <a:gridCol w="2417400">
                  <a:extLst>
                    <a:ext uri="{9D8B030D-6E8A-4147-A177-3AD203B41FA5}">
                      <a16:colId xmlns:a16="http://schemas.microsoft.com/office/drawing/2014/main" val="20000"/>
                    </a:ext>
                  </a:extLst>
                </a:gridCol>
                <a:gridCol w="3184300">
                  <a:extLst>
                    <a:ext uri="{9D8B030D-6E8A-4147-A177-3AD203B41FA5}">
                      <a16:colId xmlns:a16="http://schemas.microsoft.com/office/drawing/2014/main" val="20001"/>
                    </a:ext>
                  </a:extLst>
                </a:gridCol>
                <a:gridCol w="3187225">
                  <a:extLst>
                    <a:ext uri="{9D8B030D-6E8A-4147-A177-3AD203B41FA5}">
                      <a16:colId xmlns:a16="http://schemas.microsoft.com/office/drawing/2014/main" val="20002"/>
                    </a:ext>
                  </a:extLst>
                </a:gridCol>
              </a:tblGrid>
              <a:tr h="325375">
                <a:tc>
                  <a:txBody>
                    <a:bodyPr/>
                    <a:lstStyle/>
                    <a:p>
                      <a:pPr marL="0" marR="0" lvl="0" indent="0" algn="ctr" rtl="0">
                        <a:lnSpc>
                          <a:spcPct val="100000"/>
                        </a:lnSpc>
                        <a:spcBef>
                          <a:spcPts val="0"/>
                        </a:spcBef>
                        <a:spcAft>
                          <a:spcPts val="0"/>
                        </a:spcAft>
                        <a:buClr>
                          <a:srgbClr val="000000"/>
                        </a:buClr>
                        <a:buSzPts val="1000"/>
                        <a:buFont typeface="Arial"/>
                        <a:buNone/>
                      </a:pPr>
                      <a:r>
                        <a:rPr lang="fr-CA" sz="1200">
                          <a:solidFill>
                            <a:srgbClr val="FFFFFF"/>
                          </a:solidFill>
                          <a:latin typeface="Nunito"/>
                          <a:ea typeface="Nunito"/>
                          <a:cs typeface="Nunito"/>
                          <a:sym typeface="Nunito"/>
                        </a:rPr>
                        <a:t>Fait</a:t>
                      </a:r>
                      <a:endParaRPr sz="1200" u="none" strike="noStrike" cap="none">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20124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CA" sz="1200">
                          <a:solidFill>
                            <a:srgbClr val="FFFFFF"/>
                          </a:solidFill>
                          <a:latin typeface="Nunito"/>
                          <a:ea typeface="Nunito"/>
                          <a:cs typeface="Nunito"/>
                          <a:sym typeface="Nunito"/>
                        </a:rPr>
                        <a:t>Preuve fournie dans l’article</a:t>
                      </a:r>
                      <a:endParaRPr sz="1200">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20124D"/>
                    </a:solidFill>
                  </a:tcPr>
                </a:tc>
                <a:tc>
                  <a:txBody>
                    <a:bodyPr/>
                    <a:lstStyle/>
                    <a:p>
                      <a:pPr marL="0" lvl="0" indent="0" algn="ctr" rtl="0">
                        <a:spcBef>
                          <a:spcPts val="0"/>
                        </a:spcBef>
                        <a:spcAft>
                          <a:spcPts val="0"/>
                        </a:spcAft>
                        <a:buNone/>
                      </a:pPr>
                      <a:r>
                        <a:rPr lang="fr-CA" sz="1200">
                          <a:solidFill>
                            <a:srgbClr val="FFFFFF"/>
                          </a:solidFill>
                          <a:latin typeface="Nunito"/>
                          <a:ea typeface="Nunito"/>
                          <a:cs typeface="Nunito"/>
                          <a:sym typeface="Nunito"/>
                        </a:rPr>
                        <a:t>Source</a:t>
                      </a:r>
                      <a:endParaRPr sz="1200">
                        <a:solidFill>
                          <a:srgbClr val="FFFFFF"/>
                        </a:solidFill>
                        <a:latin typeface="Nunito"/>
                        <a:ea typeface="Nunito"/>
                        <a:cs typeface="Nunito"/>
                        <a:sym typeface="Nunito"/>
                      </a:endParaRPr>
                    </a:p>
                  </a:txBody>
                  <a:tcPr marL="107550" marR="107550" marT="62325" marB="623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solidFill>
                      <a:srgbClr val="20124D"/>
                    </a:solidFill>
                  </a:tcPr>
                </a:tc>
                <a:extLst>
                  <a:ext uri="{0D108BD9-81ED-4DB2-BD59-A6C34878D82A}">
                    <a16:rowId xmlns:a16="http://schemas.microsoft.com/office/drawing/2014/main" val="10000"/>
                  </a:ext>
                </a:extLst>
              </a:tr>
              <a:tr h="780300">
                <a:tc>
                  <a:txBody>
                    <a:bodyPr/>
                    <a:lstStyle/>
                    <a:p>
                      <a:pPr marL="0" marR="0" lvl="0" indent="0" algn="l" rtl="0">
                        <a:lnSpc>
                          <a:spcPct val="115000"/>
                        </a:lnSpc>
                        <a:spcBef>
                          <a:spcPts val="0"/>
                        </a:spcBef>
                        <a:spcAft>
                          <a:spcPts val="0"/>
                        </a:spcAft>
                        <a:buNone/>
                      </a:pPr>
                      <a:r>
                        <a:rPr lang="fr-CA" sz="1200" b="1" i="1"/>
                        <a:t>Exemple 1 .</a:t>
                      </a:r>
                      <a:r>
                        <a:rPr lang="fr-CA" sz="1200" i="1"/>
                        <a:t> « Il reste 600 poissons dans l’étang. »</a:t>
                      </a:r>
                      <a:endParaRPr sz="1200" i="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CA" sz="1200" i="1"/>
                        <a:t>Au troisième paragraphe, on indique : « Selon Pêches et Océans Canada ».</a:t>
                      </a:r>
                      <a:endParaRPr sz="1200" i="1"/>
                    </a:p>
                    <a:p>
                      <a:pPr marL="0" lvl="0" indent="0" algn="l" rtl="0">
                        <a:lnSpc>
                          <a:spcPct val="115000"/>
                        </a:lnSpc>
                        <a:spcBef>
                          <a:spcPts val="0"/>
                        </a:spcBef>
                        <a:spcAft>
                          <a:spcPts val="0"/>
                        </a:spcAft>
                        <a:buNone/>
                      </a:pPr>
                      <a:r>
                        <a:rPr lang="fr-CA" sz="1200" i="1"/>
                        <a:t>Rapport du gouvernement canadien</a:t>
                      </a:r>
                      <a:endParaRPr sz="1200" i="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fr-CA" sz="1200" i="1"/>
                        <a:t>Rapport du gouvernement canadien</a:t>
                      </a:r>
                      <a:endParaRPr sz="1200" i="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23950">
                <a:tc>
                  <a:txBody>
                    <a:bodyPr/>
                    <a:lstStyle/>
                    <a:p>
                      <a:pPr marL="0" lvl="0" indent="0" algn="l" rtl="0">
                        <a:lnSpc>
                          <a:spcPct val="115000"/>
                        </a:lnSpc>
                        <a:spcBef>
                          <a:spcPts val="0"/>
                        </a:spcBef>
                        <a:spcAft>
                          <a:spcPts val="0"/>
                        </a:spcAft>
                        <a:buNone/>
                      </a:pPr>
                      <a:r>
                        <a:rPr lang="fr-CA" sz="1200" b="1" i="1"/>
                        <a:t>Exemple 2.</a:t>
                      </a:r>
                      <a:r>
                        <a:rPr lang="fr-CA" sz="1200" b="1"/>
                        <a:t> </a:t>
                      </a:r>
                      <a:r>
                        <a:rPr lang="fr-CA" sz="1200" i="1"/>
                        <a:t>« Les poissons sont plus petits qu’avant. »</a:t>
                      </a: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i="1"/>
                        <a:t>Entrevue du « pêcheur Sam Smith ».</a:t>
                      </a:r>
                      <a:endParaRPr sz="1200" i="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fr-CA" sz="1200" i="1"/>
                        <a:t>Entrevue avec un pêcheur de la région.</a:t>
                      </a:r>
                      <a:endParaRPr sz="1200" i="1"/>
                    </a:p>
                  </a:txBody>
                  <a:tcPr marL="107550" marR="107550" marT="62325" marB="623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623950">
                <a:tc>
                  <a:txBody>
                    <a:bodyPr/>
                    <a:lstStyle/>
                    <a:p>
                      <a:pPr marL="0" marR="0" lvl="0" indent="0" algn="l" rtl="0">
                        <a:lnSpc>
                          <a:spcPct val="115000"/>
                        </a:lnSpc>
                        <a:spcBef>
                          <a:spcPts val="0"/>
                        </a:spcBef>
                        <a:spcAft>
                          <a:spcPts val="0"/>
                        </a:spcAft>
                        <a:buClr>
                          <a:srgbClr val="000000"/>
                        </a:buClr>
                        <a:buSzPts val="1000"/>
                        <a:buFont typeface="Arial"/>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704950">
                <a:tc>
                  <a:txBody>
                    <a:bodyPr/>
                    <a:lstStyle/>
                    <a:p>
                      <a:pPr marL="0" marR="0" lvl="0" indent="0" algn="l" rtl="0">
                        <a:lnSpc>
                          <a:spcPct val="115000"/>
                        </a:lnSpc>
                        <a:spcBef>
                          <a:spcPts val="0"/>
                        </a:spcBef>
                        <a:spcAft>
                          <a:spcPts val="0"/>
                        </a:spcAft>
                        <a:buClr>
                          <a:srgbClr val="000000"/>
                        </a:buClr>
                        <a:buSzPts val="1000"/>
                        <a:buFont typeface="Arial"/>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704950">
                <a:tc>
                  <a:txBody>
                    <a:bodyPr/>
                    <a:lstStyle/>
                    <a:p>
                      <a:pPr marL="0" marR="0" lvl="0" indent="0" algn="l" rtl="0">
                        <a:lnSpc>
                          <a:spcPct val="115000"/>
                        </a:lnSpc>
                        <a:spcBef>
                          <a:spcPts val="0"/>
                        </a:spcBef>
                        <a:spcAft>
                          <a:spcPts val="0"/>
                        </a:spcAft>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endParaRPr sz="1200" b="1" u="none" strike="noStrike" cap="none">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704950">
                <a:tc>
                  <a:txBody>
                    <a:bodyPr/>
                    <a:lstStyle/>
                    <a:p>
                      <a:pPr marL="0" marR="0" lvl="0" indent="0" algn="l" rtl="0">
                        <a:lnSpc>
                          <a:spcPct val="115000"/>
                        </a:lnSpc>
                        <a:spcBef>
                          <a:spcPts val="0"/>
                        </a:spcBef>
                        <a:spcAft>
                          <a:spcPts val="0"/>
                        </a:spcAft>
                        <a:buNone/>
                      </a:pPr>
                      <a:endParaRPr sz="1200" i="1" u="none" strike="noStrike" cap="none">
                        <a:latin typeface="Helvetica Neue"/>
                        <a:ea typeface="Helvetica Neue"/>
                        <a:cs typeface="Helvetica Neue"/>
                        <a:sym typeface="Helvetica Neue"/>
                      </a:endParaRPr>
                    </a:p>
                  </a:txBody>
                  <a:tcPr marL="107550" marR="107550" marT="62325" marB="623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endParaRPr sz="1200" b="1" u="none" strike="noStrike" cap="none" dirty="0">
                        <a:latin typeface="Helvetica Neue"/>
                        <a:ea typeface="Helvetica Neue"/>
                        <a:cs typeface="Helvetica Neue"/>
                        <a:sym typeface="Helvetica Neue"/>
                      </a:endParaRPr>
                    </a:p>
                  </a:txBody>
                  <a:tcPr marL="107550" marR="107550" marT="62325" marB="623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sp>
        <p:nvSpPr>
          <p:cNvPr id="223" name="Google Shape;223;p19"/>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175700" y="983575"/>
            <a:ext cx="41148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Réflexion sur les perspectives adoptées</a:t>
            </a:r>
            <a:endParaRPr/>
          </a:p>
        </p:txBody>
      </p:sp>
      <p:sp>
        <p:nvSpPr>
          <p:cNvPr id="229" name="Google Shape;229;p20"/>
          <p:cNvSpPr txBox="1">
            <a:spLocks noGrp="1"/>
          </p:cNvSpPr>
          <p:nvPr>
            <p:ph type="body" idx="1"/>
          </p:nvPr>
        </p:nvSpPr>
        <p:spPr>
          <a:xfrm>
            <a:off x="308125" y="1652550"/>
            <a:ext cx="3540600" cy="91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rPr>
              <a:t>Quelles perspectives pourraient avoir été omises dans l’article?</a:t>
            </a:r>
            <a:endParaRPr>
              <a:solidFill>
                <a:schemeClr val="dk1"/>
              </a:solidFill>
            </a:endParaRPr>
          </a:p>
        </p:txBody>
      </p:sp>
      <p:sp>
        <p:nvSpPr>
          <p:cNvPr id="230" name="Google Shape;230;p20"/>
          <p:cNvSpPr txBox="1">
            <a:spLocks noGrp="1"/>
          </p:cNvSpPr>
          <p:nvPr>
            <p:ph type="body" idx="2"/>
          </p:nvPr>
        </p:nvSpPr>
        <p:spPr>
          <a:xfrm>
            <a:off x="308125" y="2656178"/>
            <a:ext cx="3982500" cy="2044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0"/>
          <p:cNvSpPr txBox="1">
            <a:spLocks noGrp="1"/>
          </p:cNvSpPr>
          <p:nvPr>
            <p:ph type="body" idx="5"/>
          </p:nvPr>
        </p:nvSpPr>
        <p:spPr>
          <a:xfrm>
            <a:off x="4811025" y="1652550"/>
            <a:ext cx="3540600" cy="91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rPr>
              <a:t>Quelle perspective est présentée dans l’article?</a:t>
            </a:r>
            <a:endParaRPr/>
          </a:p>
        </p:txBody>
      </p:sp>
      <p:sp>
        <p:nvSpPr>
          <p:cNvPr id="232" name="Google Shape;232;p20"/>
          <p:cNvSpPr txBox="1">
            <a:spLocks noGrp="1"/>
          </p:cNvSpPr>
          <p:nvPr>
            <p:ph type="body" idx="6"/>
          </p:nvPr>
        </p:nvSpPr>
        <p:spPr>
          <a:xfrm>
            <a:off x="4808425" y="2656178"/>
            <a:ext cx="3982500" cy="2044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0"/>
          <p:cNvSpPr txBox="1">
            <a:spLocks noGrp="1"/>
          </p:cNvSpPr>
          <p:nvPr>
            <p:ph type="body" idx="3"/>
          </p:nvPr>
        </p:nvSpPr>
        <p:spPr>
          <a:xfrm>
            <a:off x="308125" y="5000675"/>
            <a:ext cx="7871400" cy="61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rPr>
              <a:t>Pourquoi est-ce important de faire valoir différentes perspectives?</a:t>
            </a:r>
            <a:endParaRPr b="0">
              <a:solidFill>
                <a:srgbClr val="000000"/>
              </a:solidFill>
              <a:latin typeface="Arial"/>
              <a:ea typeface="Arial"/>
              <a:cs typeface="Arial"/>
              <a:sym typeface="Arial"/>
            </a:endParaRPr>
          </a:p>
        </p:txBody>
      </p:sp>
      <p:sp>
        <p:nvSpPr>
          <p:cNvPr id="234" name="Google Shape;234;p20"/>
          <p:cNvSpPr txBox="1">
            <a:spLocks noGrp="1"/>
          </p:cNvSpPr>
          <p:nvPr>
            <p:ph type="body" idx="4"/>
          </p:nvPr>
        </p:nvSpPr>
        <p:spPr>
          <a:xfrm>
            <a:off x="308125" y="5742100"/>
            <a:ext cx="8560200" cy="79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title"/>
          </p:nvPr>
        </p:nvSpPr>
        <p:spPr>
          <a:xfrm>
            <a:off x="175700" y="983575"/>
            <a:ext cx="1179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Réflexion</a:t>
            </a:r>
            <a:endParaRPr/>
          </a:p>
        </p:txBody>
      </p:sp>
      <p:sp>
        <p:nvSpPr>
          <p:cNvPr id="241" name="Google Shape;241;p21"/>
          <p:cNvSpPr txBox="1">
            <a:spLocks noGrp="1"/>
          </p:cNvSpPr>
          <p:nvPr>
            <p:ph type="body" idx="1"/>
          </p:nvPr>
        </p:nvSpPr>
        <p:spPr>
          <a:xfrm>
            <a:off x="308125" y="1706950"/>
            <a:ext cx="3594000" cy="151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a:t>Chaque article présente les mesures prises par différentes personnes pour protéger et restaurer le Saint-Laurent.</a:t>
            </a:r>
            <a:endParaRPr b="0"/>
          </a:p>
          <a:p>
            <a:pPr marL="0" lvl="0" indent="0" algn="l" rtl="0">
              <a:spcBef>
                <a:spcPts val="1000"/>
              </a:spcBef>
              <a:spcAft>
                <a:spcPts val="0"/>
              </a:spcAft>
              <a:buNone/>
            </a:pPr>
            <a:r>
              <a:rPr lang="fr-CA"/>
              <a:t>Comment pouvez-vous agir pour protéger le fleuve?</a:t>
            </a:r>
            <a:endParaRPr/>
          </a:p>
        </p:txBody>
      </p:sp>
      <p:sp>
        <p:nvSpPr>
          <p:cNvPr id="242" name="Google Shape;242;p21"/>
          <p:cNvSpPr txBox="1">
            <a:spLocks noGrp="1"/>
          </p:cNvSpPr>
          <p:nvPr>
            <p:ph type="body" idx="2"/>
          </p:nvPr>
        </p:nvSpPr>
        <p:spPr>
          <a:xfrm>
            <a:off x="308125" y="3363675"/>
            <a:ext cx="3982500" cy="31215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highlight>
                <a:schemeClr val="lt1"/>
              </a:highlight>
            </a:endParaRPr>
          </a:p>
        </p:txBody>
      </p:sp>
      <p:pic>
        <p:nvPicPr>
          <p:cNvPr id="243" name="Google Shape;243;p21" descr="Des goélands perchés sur un rocher couvert d’algues, en bordure de l’océan" title="Des goélands"/>
          <p:cNvPicPr preferRelativeResize="0">
            <a:picLocks noGrp="1"/>
          </p:cNvPicPr>
          <p:nvPr>
            <p:ph type="pic" idx="3"/>
          </p:nvPr>
        </p:nvPicPr>
        <p:blipFill rotWithShape="1">
          <a:blip r:embed="rId3" cstate="print">
            <a:alphaModFix/>
            <a:extLst>
              <a:ext uri="{28A0092B-C50C-407E-A947-70E740481C1C}">
                <a14:useLocalDpi xmlns:a14="http://schemas.microsoft.com/office/drawing/2010/main"/>
              </a:ext>
            </a:extLst>
          </a:blip>
          <a:srcRect/>
          <a:stretch/>
        </p:blipFill>
        <p:spPr>
          <a:xfrm>
            <a:off x="4724350" y="1652550"/>
            <a:ext cx="4239300" cy="5007300"/>
          </a:xfrm>
          <a:prstGeom prst="roundRect">
            <a:avLst>
              <a:gd name="adj" fmla="val 16667"/>
            </a:avLst>
          </a:prstGeom>
        </p:spPr>
      </p:pic>
      <p:sp>
        <p:nvSpPr>
          <p:cNvPr id="244" name="Google Shape;244;p21"/>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7</a:t>
            </a:fld>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On-screen Show (4:3)</PresentationFormat>
  <Paragraphs>65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Helvetica Neue</vt:lpstr>
      <vt:lpstr>Arial</vt:lpstr>
      <vt:lpstr>Archivo Black</vt:lpstr>
      <vt:lpstr>Nunito</vt:lpstr>
      <vt:lpstr>Ocean School 2.0</vt:lpstr>
      <vt:lpstr>SOYEZ AU COURANT :  LE FLEUVE SAINT-LAURENT</vt:lpstr>
      <vt:lpstr>Voici votre défi :</vt:lpstr>
      <vt:lpstr>Les perspectives, les biais culturels et les nouvelles</vt:lpstr>
      <vt:lpstr>Choisissez un article</vt:lpstr>
      <vt:lpstr>Analysez votre article</vt:lpstr>
      <vt:lpstr>Réflexion sur les perspectives adoptées</vt:lpstr>
      <vt:lpstr>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SOYEZ AU COURANT :  LE FLEUVE SAINT-LAURENT</dc:title>
  <dc:creator>Lenovo</dc:creator>
  <cp:lastModifiedBy>Lenovo</cp:lastModifiedBy>
  <cp:revision>1</cp:revision>
  <dcterms:modified xsi:type="dcterms:W3CDTF">2024-05-01T20:01:31Z</dcterms:modified>
</cp:coreProperties>
</file>