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E52C5F-A6FF-42CE-8196-CE175D311235}">
  <a:tblStyle styleId="{FCE52C5F-A6FF-42CE-8196-CE175D31123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5A3B270-7AD6-4AA5-8FB6-458552F342A5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42" Type="http://schemas.openxmlformats.org/officeDocument/2006/relationships/slide" Target="slides/slide34.xml"/><Relationship Id="rId86" Type="http://schemas.openxmlformats.org/officeDocument/2006/relationships/slide" Target="slides/slide78.xml"/><Relationship Id="rId41" Type="http://schemas.openxmlformats.org/officeDocument/2006/relationships/slide" Target="slides/slide33.xml"/><Relationship Id="rId85" Type="http://schemas.openxmlformats.org/officeDocument/2006/relationships/slide" Target="slides/slide7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31" Type="http://schemas.openxmlformats.org/officeDocument/2006/relationships/slide" Target="slides/slide23.xml"/><Relationship Id="rId75" Type="http://schemas.openxmlformats.org/officeDocument/2006/relationships/slide" Target="slides/slide67.xml"/><Relationship Id="rId30" Type="http://schemas.openxmlformats.org/officeDocument/2006/relationships/slide" Target="slides/slide22.xml"/><Relationship Id="rId74" Type="http://schemas.openxmlformats.org/officeDocument/2006/relationships/slide" Target="slides/slide66.xml"/><Relationship Id="rId33" Type="http://schemas.openxmlformats.org/officeDocument/2006/relationships/slide" Target="slides/slide25.xml"/><Relationship Id="rId77" Type="http://schemas.openxmlformats.org/officeDocument/2006/relationships/slide" Target="slides/slide69.xml"/><Relationship Id="rId32" Type="http://schemas.openxmlformats.org/officeDocument/2006/relationships/slide" Target="slides/slide24.xml"/><Relationship Id="rId76" Type="http://schemas.openxmlformats.org/officeDocument/2006/relationships/slide" Target="slides/slide68.xml"/><Relationship Id="rId35" Type="http://schemas.openxmlformats.org/officeDocument/2006/relationships/slide" Target="slides/slide27.xml"/><Relationship Id="rId79" Type="http://schemas.openxmlformats.org/officeDocument/2006/relationships/slide" Target="slides/slide71.xml"/><Relationship Id="rId34" Type="http://schemas.openxmlformats.org/officeDocument/2006/relationships/slide" Target="slides/slide26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0" name="Google Shape;3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move from research under optimum conditions to research about effects of an intervention under usual care conditions often obtain much smaller outcomes.</a:t>
            </a:r>
            <a:endParaRPr/>
          </a:p>
        </p:txBody>
      </p:sp>
      <p:sp>
        <p:nvSpPr>
          <p:cNvPr id="371" name="Google Shape;371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7" name="Google Shape;3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of Service is to produce benefit.  Probability of benefit falls on a continuum of likely to not likely.  This figure depicts the probability of benefit as Intervention and Treatment Integrity interact.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makes clear that both Empirically Supported Interventions and Treatment Integrity are necessary but neither is sufficient.</a:t>
            </a:r>
            <a:endParaRPr/>
          </a:p>
        </p:txBody>
      </p:sp>
      <p:sp>
        <p:nvSpPr>
          <p:cNvPr id="378" name="Google Shape;378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94" name="Google Shape;39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are necessary neither is sufficient</a:t>
            </a:r>
            <a:endParaRPr/>
          </a:p>
        </p:txBody>
      </p:sp>
      <p:sp>
        <p:nvSpPr>
          <p:cNvPr id="395" name="Google Shape;395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2" name="Google Shape;41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to action-failure to implement with integrity=wasting students time.  Too many instructional casualties.  Students not succeeding lose motivation-many drop out.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0" name="Google Shape;43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43" name="Google Shape;44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3" name="Google Shape;3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Messy, devious, and fight back when you try to solve them.</a:t>
            </a:r>
            <a:endParaRPr/>
          </a:p>
        </p:txBody>
      </p:sp>
      <p:sp>
        <p:nvSpPr>
          <p:cNvPr id="324" name="Google Shape;32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38" name="Google Shape;63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68" name="Google Shape;66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14" name="Google Shape;814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21" name="Google Shape;821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40" name="Google Shape;840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4850" lIns="89725" spcFirstLastPara="1" rIns="89725" wrap="square" tIns="44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95" name="Google Shape;895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what we know about making self monitoring 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Delete methods for recording.</a:t>
            </a:r>
            <a:endParaRPr/>
          </a:p>
        </p:txBody>
      </p:sp>
      <p:sp>
        <p:nvSpPr>
          <p:cNvPr id="896" name="Google Shape;896;p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03" name="Google Shape;903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10" name="Google Shape;910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49" name="Google Shape;949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is not just the responsibility of the classroom teacher.  It is everyone’s responsibility.</a:t>
            </a:r>
            <a:endParaRPr/>
          </a:p>
        </p:txBody>
      </p:sp>
      <p:sp>
        <p:nvSpPr>
          <p:cNvPr id="950" name="Google Shape;950;p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77" name="Google Shape;977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22" name="Google Shape;1022;p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29" name="Google Shape;1029;p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4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4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575053" y="273053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✓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4732337" y="2171704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541338" y="190504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9"/>
          <p:cNvSpPr txBox="1"/>
          <p:nvPr>
            <p:ph idx="2" type="body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2" type="body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30"/>
          <p:cNvSpPr txBox="1"/>
          <p:nvPr>
            <p:ph idx="3" type="body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0"/>
          <p:cNvSpPr txBox="1"/>
          <p:nvPr>
            <p:ph idx="4" type="body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575053" y="273053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2" type="body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 rot="5400000">
            <a:off x="4732337" y="2171704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 rot="5400000">
            <a:off x="541338" y="190504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42"/>
          <p:cNvSpPr txBox="1"/>
          <p:nvPr>
            <p:ph idx="2" type="body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3"/>
          <p:cNvSpPr txBox="1"/>
          <p:nvPr>
            <p:ph idx="1" type="body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43"/>
          <p:cNvSpPr txBox="1"/>
          <p:nvPr>
            <p:ph idx="2" type="body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43"/>
          <p:cNvSpPr txBox="1"/>
          <p:nvPr>
            <p:ph idx="3" type="body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3"/>
          <p:cNvSpPr txBox="1"/>
          <p:nvPr>
            <p:ph idx="4" type="body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/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45"/>
          <p:cNvSpPr txBox="1"/>
          <p:nvPr>
            <p:ph idx="1" type="body"/>
          </p:nvPr>
        </p:nvSpPr>
        <p:spPr>
          <a:xfrm>
            <a:off x="3575053" y="273053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✓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45"/>
          <p:cNvSpPr txBox="1"/>
          <p:nvPr>
            <p:ph idx="2" type="body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46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4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/>
          <p:nvPr>
            <p:ph type="title"/>
          </p:nvPr>
        </p:nvSpPr>
        <p:spPr>
          <a:xfrm rot="5400000">
            <a:off x="4732337" y="2171704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48"/>
          <p:cNvSpPr txBox="1"/>
          <p:nvPr>
            <p:ph idx="1" type="body"/>
          </p:nvPr>
        </p:nvSpPr>
        <p:spPr>
          <a:xfrm rot="5400000">
            <a:off x="541338" y="190504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3" y="273053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✓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10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22.png"/><Relationship Id="rId13" Type="http://schemas.openxmlformats.org/officeDocument/2006/relationships/image" Target="../media/image2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22.png"/><Relationship Id="rId13" Type="http://schemas.openxmlformats.org/officeDocument/2006/relationships/image" Target="../media/image12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15" Type="http://schemas.openxmlformats.org/officeDocument/2006/relationships/image" Target="../media/image2.png"/><Relationship Id="rId14" Type="http://schemas.openxmlformats.org/officeDocument/2006/relationships/image" Target="../media/image28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30.png"/><Relationship Id="rId13" Type="http://schemas.openxmlformats.org/officeDocument/2006/relationships/image" Target="../media/image35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33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8.png"/><Relationship Id="rId11" Type="http://schemas.openxmlformats.org/officeDocument/2006/relationships/image" Target="../media/image22.png"/><Relationship Id="rId10" Type="http://schemas.openxmlformats.org/officeDocument/2006/relationships/image" Target="../media/image33.png"/><Relationship Id="rId13" Type="http://schemas.openxmlformats.org/officeDocument/2006/relationships/image" Target="../media/image10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15" Type="http://schemas.openxmlformats.org/officeDocument/2006/relationships/image" Target="../media/image27.png"/><Relationship Id="rId14" Type="http://schemas.openxmlformats.org/officeDocument/2006/relationships/image" Target="../media/image19.png"/><Relationship Id="rId17" Type="http://schemas.openxmlformats.org/officeDocument/2006/relationships/image" Target="../media/image12.png"/><Relationship Id="rId16" Type="http://schemas.openxmlformats.org/officeDocument/2006/relationships/image" Target="../media/image2.png"/><Relationship Id="rId5" Type="http://schemas.openxmlformats.org/officeDocument/2006/relationships/image" Target="../media/image21.png"/><Relationship Id="rId19" Type="http://schemas.openxmlformats.org/officeDocument/2006/relationships/image" Target="../media/image35.png"/><Relationship Id="rId6" Type="http://schemas.openxmlformats.org/officeDocument/2006/relationships/image" Target="../media/image13.png"/><Relationship Id="rId18" Type="http://schemas.openxmlformats.org/officeDocument/2006/relationships/image" Target="../media/image31.png"/><Relationship Id="rId7" Type="http://schemas.openxmlformats.org/officeDocument/2006/relationships/image" Target="../media/image18.png"/><Relationship Id="rId8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22" Type="http://schemas.openxmlformats.org/officeDocument/2006/relationships/image" Target="../media/image19.png"/><Relationship Id="rId21" Type="http://schemas.openxmlformats.org/officeDocument/2006/relationships/image" Target="../media/image30.png"/><Relationship Id="rId24" Type="http://schemas.openxmlformats.org/officeDocument/2006/relationships/image" Target="../media/image31.png"/><Relationship Id="rId23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26" Type="http://schemas.openxmlformats.org/officeDocument/2006/relationships/image" Target="../media/image28.png"/><Relationship Id="rId25" Type="http://schemas.openxmlformats.org/officeDocument/2006/relationships/image" Target="../media/image3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11" Type="http://schemas.openxmlformats.org/officeDocument/2006/relationships/image" Target="../media/image1.png"/><Relationship Id="rId10" Type="http://schemas.openxmlformats.org/officeDocument/2006/relationships/image" Target="../media/image2.png"/><Relationship Id="rId13" Type="http://schemas.openxmlformats.org/officeDocument/2006/relationships/image" Target="../media/image13.png"/><Relationship Id="rId12" Type="http://schemas.openxmlformats.org/officeDocument/2006/relationships/image" Target="../media/image21.png"/><Relationship Id="rId15" Type="http://schemas.openxmlformats.org/officeDocument/2006/relationships/image" Target="../media/image18.png"/><Relationship Id="rId14" Type="http://schemas.openxmlformats.org/officeDocument/2006/relationships/image" Target="../media/image15.png"/><Relationship Id="rId17" Type="http://schemas.openxmlformats.org/officeDocument/2006/relationships/image" Target="../media/image26.png"/><Relationship Id="rId16" Type="http://schemas.openxmlformats.org/officeDocument/2006/relationships/image" Target="../media/image11.png"/><Relationship Id="rId19" Type="http://schemas.openxmlformats.org/officeDocument/2006/relationships/image" Target="../media/image33.png"/><Relationship Id="rId18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4.png"/><Relationship Id="rId4" Type="http://schemas.openxmlformats.org/officeDocument/2006/relationships/image" Target="../media/image45.jpg"/><Relationship Id="rId5" Type="http://schemas.openxmlformats.org/officeDocument/2006/relationships/image" Target="../media/image38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/>
          <p:nvPr>
            <p:ph type="ctrTitle"/>
          </p:nvPr>
        </p:nvSpPr>
        <p:spPr>
          <a:xfrm>
            <a:off x="0" y="2130425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Treatment Integrity: A Wicked Problem and Some Solutions</a:t>
            </a:r>
            <a:endParaRPr/>
          </a:p>
        </p:txBody>
      </p:sp>
      <p:sp>
        <p:nvSpPr>
          <p:cNvPr id="314" name="Google Shape;314;p4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Ronnie Detrich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Wing Institute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900" y="546100"/>
            <a:ext cx="5918200" cy="5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Evidence-based Practice in Education</a:t>
            </a:r>
            <a:endParaRPr/>
          </a:p>
        </p:txBody>
      </p:sp>
      <p:sp>
        <p:nvSpPr>
          <p:cNvPr id="374" name="Google Shape;374;p59"/>
          <p:cNvSpPr txBox="1"/>
          <p:nvPr>
            <p:ph idx="1" type="body"/>
          </p:nvPr>
        </p:nvSpPr>
        <p:spPr>
          <a:xfrm>
            <a:off x="457200" y="1312863"/>
            <a:ext cx="8229600" cy="4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NCLB and IDEIA increased interest in scientifically supported practices.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Much greater emphasis on identifying practices that meet evidentiary standards.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 attention to how well those interventions are implemented.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Effectiveness studies routinely do not achieve same magnitude of effect as efficacy studies of same intervention.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Lack of treatment integrity often accounts for the differences.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" name="Google Shape;380;p60"/>
          <p:cNvGraphicFramePr/>
          <p:nvPr/>
        </p:nvGraphicFramePr>
        <p:xfrm>
          <a:off x="2255838" y="2201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{FCE52C5F-A6FF-42CE-8196-CE175D311235}</a:tableStyleId>
              </a:tblPr>
              <a:tblGrid>
                <a:gridCol w="2378075"/>
                <a:gridCol w="2378075"/>
              </a:tblGrid>
              <a:tr h="196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9875" marB="49875" marR="99750" marL="997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9875" marB="49875" marR="99750" marL="997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9875" marB="49875" marR="99750" marL="99750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9875" marB="49875" marR="99750" marL="997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1" name="Google Shape;381;p60"/>
          <p:cNvSpPr/>
          <p:nvPr/>
        </p:nvSpPr>
        <p:spPr>
          <a:xfrm>
            <a:off x="5591175" y="1568450"/>
            <a:ext cx="674688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1" baseline="3000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0"/>
          <p:cNvSpPr/>
          <p:nvPr/>
        </p:nvSpPr>
        <p:spPr>
          <a:xfrm rot="-5400000">
            <a:off x="-900112" y="3740150"/>
            <a:ext cx="3852862" cy="630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Treatment Integrity</a:t>
            </a:r>
            <a:endParaRPr/>
          </a:p>
        </p:txBody>
      </p:sp>
      <p:sp>
        <p:nvSpPr>
          <p:cNvPr id="383" name="Google Shape;383;p60"/>
          <p:cNvSpPr/>
          <p:nvPr/>
        </p:nvSpPr>
        <p:spPr>
          <a:xfrm rot="-5400000">
            <a:off x="1486694" y="2869406"/>
            <a:ext cx="958850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b="1" baseline="3000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0"/>
          <p:cNvSpPr/>
          <p:nvPr/>
        </p:nvSpPr>
        <p:spPr>
          <a:xfrm rot="-5400000">
            <a:off x="1524000" y="4786313"/>
            <a:ext cx="884237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b="1" baseline="3000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60"/>
          <p:cNvSpPr txBox="1"/>
          <p:nvPr/>
        </p:nvSpPr>
        <p:spPr>
          <a:xfrm>
            <a:off x="5114925" y="2746375"/>
            <a:ext cx="1627188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Benefit unlikely</a:t>
            </a:r>
            <a:endParaRPr/>
          </a:p>
        </p:txBody>
      </p:sp>
      <p:sp>
        <p:nvSpPr>
          <p:cNvPr id="386" name="Google Shape;386;p60"/>
          <p:cNvSpPr txBox="1"/>
          <p:nvPr/>
        </p:nvSpPr>
        <p:spPr>
          <a:xfrm>
            <a:off x="5334000" y="4664075"/>
            <a:ext cx="1189038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unlikely</a:t>
            </a:r>
            <a:endParaRPr/>
          </a:p>
        </p:txBody>
      </p:sp>
      <p:sp>
        <p:nvSpPr>
          <p:cNvPr id="387" name="Google Shape;387;p60"/>
          <p:cNvSpPr/>
          <p:nvPr/>
        </p:nvSpPr>
        <p:spPr>
          <a:xfrm>
            <a:off x="3094038" y="1568450"/>
            <a:ext cx="7810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b="1" baseline="3000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0"/>
          <p:cNvSpPr txBox="1"/>
          <p:nvPr/>
        </p:nvSpPr>
        <p:spPr>
          <a:xfrm>
            <a:off x="2466975" y="2746375"/>
            <a:ext cx="2035175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likely</a:t>
            </a:r>
            <a:endParaRPr/>
          </a:p>
        </p:txBody>
      </p:sp>
      <p:sp>
        <p:nvSpPr>
          <p:cNvPr id="389" name="Google Shape;389;p60"/>
          <p:cNvSpPr txBox="1"/>
          <p:nvPr/>
        </p:nvSpPr>
        <p:spPr>
          <a:xfrm>
            <a:off x="2670175" y="4664075"/>
            <a:ext cx="1627188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Benefit unlikely</a:t>
            </a:r>
            <a:endParaRPr/>
          </a:p>
        </p:txBody>
      </p:sp>
      <p:sp>
        <p:nvSpPr>
          <p:cNvPr id="390" name="Google Shape;390;p60"/>
          <p:cNvSpPr/>
          <p:nvPr/>
        </p:nvSpPr>
        <p:spPr>
          <a:xfrm>
            <a:off x="2268538" y="0"/>
            <a:ext cx="47307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Probability of Benefit</a:t>
            </a:r>
            <a:endParaRPr/>
          </a:p>
        </p:txBody>
      </p:sp>
      <p:sp>
        <p:nvSpPr>
          <p:cNvPr id="391" name="Google Shape;391;p60"/>
          <p:cNvSpPr/>
          <p:nvPr/>
        </p:nvSpPr>
        <p:spPr>
          <a:xfrm>
            <a:off x="2393950" y="833438"/>
            <a:ext cx="4498975" cy="63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Empirically Supported?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Google Shape;397;p61"/>
          <p:cNvGraphicFramePr/>
          <p:nvPr/>
        </p:nvGraphicFramePr>
        <p:xfrm>
          <a:off x="2255838" y="2201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{FCE52C5F-A6FF-42CE-8196-CE175D311235}</a:tableStyleId>
              </a:tblPr>
              <a:tblGrid>
                <a:gridCol w="2378075"/>
                <a:gridCol w="2378075"/>
              </a:tblGrid>
              <a:tr h="196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9875" marB="49875" marR="99750" marL="997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9875" marB="49875" marR="99750" marL="997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9875" marB="49875" marR="99750" marL="99750"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9875" marB="49875" marR="99750" marL="997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8" name="Google Shape;398;p61"/>
          <p:cNvSpPr/>
          <p:nvPr/>
        </p:nvSpPr>
        <p:spPr>
          <a:xfrm>
            <a:off x="5591175" y="1568450"/>
            <a:ext cx="674688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1" baseline="3000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1"/>
          <p:cNvSpPr/>
          <p:nvPr/>
        </p:nvSpPr>
        <p:spPr>
          <a:xfrm rot="-5400000">
            <a:off x="-900112" y="3740150"/>
            <a:ext cx="3852862" cy="630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Treatment Integrity</a:t>
            </a:r>
            <a:endParaRPr/>
          </a:p>
        </p:txBody>
      </p:sp>
      <p:sp>
        <p:nvSpPr>
          <p:cNvPr id="400" name="Google Shape;400;p61"/>
          <p:cNvSpPr/>
          <p:nvPr/>
        </p:nvSpPr>
        <p:spPr>
          <a:xfrm rot="-5400000">
            <a:off x="1486694" y="2869406"/>
            <a:ext cx="958850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b="1" baseline="3000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1"/>
          <p:cNvSpPr/>
          <p:nvPr/>
        </p:nvSpPr>
        <p:spPr>
          <a:xfrm rot="-5400000">
            <a:off x="1524000" y="4786313"/>
            <a:ext cx="884237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b="1" baseline="3000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1"/>
          <p:cNvSpPr txBox="1"/>
          <p:nvPr/>
        </p:nvSpPr>
        <p:spPr>
          <a:xfrm>
            <a:off x="5114925" y="2746375"/>
            <a:ext cx="1627188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Benefit unlikely</a:t>
            </a:r>
            <a:endParaRPr/>
          </a:p>
        </p:txBody>
      </p:sp>
      <p:sp>
        <p:nvSpPr>
          <p:cNvPr id="403" name="Google Shape;403;p61"/>
          <p:cNvSpPr txBox="1"/>
          <p:nvPr/>
        </p:nvSpPr>
        <p:spPr>
          <a:xfrm>
            <a:off x="5334000" y="4664075"/>
            <a:ext cx="1189038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unlikely</a:t>
            </a:r>
            <a:endParaRPr/>
          </a:p>
        </p:txBody>
      </p:sp>
      <p:sp>
        <p:nvSpPr>
          <p:cNvPr id="404" name="Google Shape;404;p61"/>
          <p:cNvSpPr/>
          <p:nvPr/>
        </p:nvSpPr>
        <p:spPr>
          <a:xfrm>
            <a:off x="3094038" y="1568450"/>
            <a:ext cx="7810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b="1" baseline="3000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61"/>
          <p:cNvSpPr txBox="1"/>
          <p:nvPr/>
        </p:nvSpPr>
        <p:spPr>
          <a:xfrm>
            <a:off x="2466975" y="2746375"/>
            <a:ext cx="2035175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Benefit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likely</a:t>
            </a:r>
            <a:endParaRPr/>
          </a:p>
        </p:txBody>
      </p:sp>
      <p:sp>
        <p:nvSpPr>
          <p:cNvPr id="406" name="Google Shape;406;p61"/>
          <p:cNvSpPr txBox="1"/>
          <p:nvPr/>
        </p:nvSpPr>
        <p:spPr>
          <a:xfrm>
            <a:off x="2670175" y="4664075"/>
            <a:ext cx="1627188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Benefit unlikely</a:t>
            </a:r>
            <a:endParaRPr/>
          </a:p>
        </p:txBody>
      </p:sp>
      <p:sp>
        <p:nvSpPr>
          <p:cNvPr id="407" name="Google Shape;407;p61"/>
          <p:cNvSpPr/>
          <p:nvPr/>
        </p:nvSpPr>
        <p:spPr>
          <a:xfrm>
            <a:off x="2268538" y="0"/>
            <a:ext cx="47307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Probability of Benefit</a:t>
            </a:r>
            <a:endParaRPr/>
          </a:p>
        </p:txBody>
      </p:sp>
      <p:sp>
        <p:nvSpPr>
          <p:cNvPr id="408" name="Google Shape;408;p61"/>
          <p:cNvSpPr/>
          <p:nvPr/>
        </p:nvSpPr>
        <p:spPr>
          <a:xfrm>
            <a:off x="2393950" y="833438"/>
            <a:ext cx="4498975" cy="63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Empirically Supported?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Treatment Integrity as Ethical Responsibility</a:t>
            </a:r>
            <a:endParaRPr/>
          </a:p>
        </p:txBody>
      </p:sp>
      <p:sp>
        <p:nvSpPr>
          <p:cNvPr id="415" name="Google Shape;415;p62"/>
          <p:cNvSpPr/>
          <p:nvPr/>
        </p:nvSpPr>
        <p:spPr>
          <a:xfrm>
            <a:off x="228600" y="3122613"/>
            <a:ext cx="2819400" cy="137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 solely for the benefit of the other party</a:t>
            </a:r>
            <a:endParaRPr/>
          </a:p>
        </p:txBody>
      </p:sp>
      <p:sp>
        <p:nvSpPr>
          <p:cNvPr id="416" name="Google Shape;416;p62"/>
          <p:cNvSpPr/>
          <p:nvPr/>
        </p:nvSpPr>
        <p:spPr>
          <a:xfrm>
            <a:off x="3489325" y="1690688"/>
            <a:ext cx="24447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Fiduciary</a:t>
            </a:r>
            <a:endParaRPr/>
          </a:p>
        </p:txBody>
      </p:sp>
      <p:sp>
        <p:nvSpPr>
          <p:cNvPr id="417" name="Google Shape;417;p62"/>
          <p:cNvSpPr/>
          <p:nvPr/>
        </p:nvSpPr>
        <p:spPr>
          <a:xfrm>
            <a:off x="2971800" y="4646613"/>
            <a:ext cx="28194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Carries the weight of ethical conduct</a:t>
            </a:r>
            <a:endParaRPr/>
          </a:p>
        </p:txBody>
      </p:sp>
      <p:sp>
        <p:nvSpPr>
          <p:cNvPr id="418" name="Google Shape;418;p62"/>
          <p:cNvSpPr/>
          <p:nvPr/>
        </p:nvSpPr>
        <p:spPr>
          <a:xfrm>
            <a:off x="6019800" y="3060700"/>
            <a:ext cx="2895600" cy="2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Assure that the taxpayers are receiving the greatest possible return on their investment</a:t>
            </a:r>
            <a:endParaRPr/>
          </a:p>
        </p:txBody>
      </p:sp>
      <p:cxnSp>
        <p:nvCxnSpPr>
          <p:cNvPr id="419" name="Google Shape;419;p62"/>
          <p:cNvCxnSpPr/>
          <p:nvPr/>
        </p:nvCxnSpPr>
        <p:spPr>
          <a:xfrm flipH="1">
            <a:off x="2971800" y="2514600"/>
            <a:ext cx="609600" cy="609600"/>
          </a:xfrm>
          <a:prstGeom prst="straightConnector1">
            <a:avLst/>
          </a:prstGeom>
          <a:noFill/>
          <a:ln cap="flat" cmpd="sng" w="762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0" name="Google Shape;420;p62"/>
          <p:cNvCxnSpPr/>
          <p:nvPr/>
        </p:nvCxnSpPr>
        <p:spPr>
          <a:xfrm>
            <a:off x="4495800" y="2514600"/>
            <a:ext cx="0" cy="2057400"/>
          </a:xfrm>
          <a:prstGeom prst="straightConnector1">
            <a:avLst/>
          </a:prstGeom>
          <a:noFill/>
          <a:ln cap="flat" cmpd="sng" w="762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1" name="Google Shape;421;p62"/>
          <p:cNvCxnSpPr/>
          <p:nvPr/>
        </p:nvCxnSpPr>
        <p:spPr>
          <a:xfrm>
            <a:off x="5867400" y="2514600"/>
            <a:ext cx="533400" cy="457200"/>
          </a:xfrm>
          <a:prstGeom prst="straightConnector1">
            <a:avLst/>
          </a:prstGeom>
          <a:noFill/>
          <a:ln cap="flat" cmpd="sng" w="762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3"/>
          <p:cNvSpPr txBox="1"/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Evidence-based Practice as a Framework for Decision Making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Logic Chain</a:t>
            </a:r>
            <a:endParaRPr/>
          </a:p>
        </p:txBody>
      </p:sp>
      <p:sp>
        <p:nvSpPr>
          <p:cNvPr id="433" name="Google Shape;433;p6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Data-based decision making at heart of evidence-based practice.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impact of evidence-based education depends on the effectiveness of specific interventions.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effectiveness of interventions is a function of the integrity with which they are implemented.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quality of decisions about effects of an intervention is directly linked to the quality of implementation.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5"/>
          <p:cNvSpPr txBox="1"/>
          <p:nvPr>
            <p:ph type="title"/>
          </p:nvPr>
        </p:nvSpPr>
        <p:spPr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Logic Chain</a:t>
            </a:r>
            <a:endParaRPr/>
          </a:p>
        </p:txBody>
      </p:sp>
      <p:sp>
        <p:nvSpPr>
          <p:cNvPr id="439" name="Google Shape;439;p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progress data tells us about the effects of the intervention.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we know about adequacy of treatment integrity then can make decisions: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Adequacy of intervention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Adequacy of implementation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If implementation is inadequate then focus should be on improving implementation.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If implementation is adequate then focus should be on changing intervention so student can succeed.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6" name="Google Shape;446;p66"/>
          <p:cNvCxnSpPr/>
          <p:nvPr/>
        </p:nvCxnSpPr>
        <p:spPr>
          <a:xfrm>
            <a:off x="2667000" y="2438400"/>
            <a:ext cx="4419600" cy="0"/>
          </a:xfrm>
          <a:prstGeom prst="straightConnector1">
            <a:avLst/>
          </a:prstGeom>
          <a:noFill/>
          <a:ln cap="flat" cmpd="sng" w="28575">
            <a:solidFill>
              <a:srgbClr val="5C0C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7" name="Google Shape;447;p66"/>
          <p:cNvSpPr txBox="1"/>
          <p:nvPr/>
        </p:nvSpPr>
        <p:spPr>
          <a:xfrm>
            <a:off x="5470525" y="2028825"/>
            <a:ext cx="161607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6"/>
          <p:cNvSpPr txBox="1"/>
          <p:nvPr/>
        </p:nvSpPr>
        <p:spPr>
          <a:xfrm>
            <a:off x="5410200" y="2133600"/>
            <a:ext cx="1905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Grade Level Standard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6"/>
          <p:cNvSpPr txBox="1"/>
          <p:nvPr/>
        </p:nvSpPr>
        <p:spPr>
          <a:xfrm>
            <a:off x="6537325" y="2667000"/>
            <a:ext cx="7778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 Line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6"/>
          <p:cNvSpPr/>
          <p:nvPr/>
        </p:nvSpPr>
        <p:spPr>
          <a:xfrm>
            <a:off x="3352800" y="4267200"/>
            <a:ext cx="1447800" cy="12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6"/>
          <p:cNvSpPr txBox="1"/>
          <p:nvPr/>
        </p:nvSpPr>
        <p:spPr>
          <a:xfrm>
            <a:off x="6537325" y="3886200"/>
            <a:ext cx="9207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Trend Line</a:t>
            </a:r>
            <a:endParaRPr/>
          </a:p>
        </p:txBody>
      </p:sp>
      <p:sp>
        <p:nvSpPr>
          <p:cNvPr id="452" name="Google Shape;452;p66"/>
          <p:cNvSpPr txBox="1"/>
          <p:nvPr/>
        </p:nvSpPr>
        <p:spPr>
          <a:xfrm>
            <a:off x="1944688" y="428625"/>
            <a:ext cx="551338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Data-based Decision Making and Treatment Integrity</a:t>
            </a:r>
            <a:endParaRPr/>
          </a:p>
        </p:txBody>
      </p:sp>
      <p:cxnSp>
        <p:nvCxnSpPr>
          <p:cNvPr id="453" name="Google Shape;453;p66"/>
          <p:cNvCxnSpPr/>
          <p:nvPr/>
        </p:nvCxnSpPr>
        <p:spPr>
          <a:xfrm flipH="1" rot="10800000">
            <a:off x="3429000" y="2438400"/>
            <a:ext cx="3657600" cy="27432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66"/>
          <p:cNvCxnSpPr/>
          <p:nvPr/>
        </p:nvCxnSpPr>
        <p:spPr>
          <a:xfrm flipH="1" rot="10800000">
            <a:off x="3429000" y="3733800"/>
            <a:ext cx="3505200" cy="1447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838" y="168275"/>
            <a:ext cx="23876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401638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7150" y="927100"/>
            <a:ext cx="9144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7300" y="1116013"/>
            <a:ext cx="1744663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3300" y="1835150"/>
            <a:ext cx="1100138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0188" y="2430463"/>
            <a:ext cx="1524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3300" y="2970213"/>
            <a:ext cx="728663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09750" y="3228975"/>
            <a:ext cx="15748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Goals for Today</a:t>
            </a:r>
            <a:endParaRPr/>
          </a:p>
        </p:txBody>
      </p:sp>
      <p:sp>
        <p:nvSpPr>
          <p:cNvPr id="320" name="Google Shape;320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Make the case that treatment integrity monitoring is a necessary part of service delivery.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Describe dimensions of treatment integrity.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Suggest methods for increasing treatment integrity.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 treatment integrity within systems framework.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838" y="168275"/>
            <a:ext cx="23876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401638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7150" y="927100"/>
            <a:ext cx="9144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7300" y="1116013"/>
            <a:ext cx="1744663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09750" y="3228975"/>
            <a:ext cx="15748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14550" y="1936750"/>
            <a:ext cx="9144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838" y="168275"/>
            <a:ext cx="23876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401638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9413" y="927100"/>
            <a:ext cx="10668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8325" y="1108075"/>
            <a:ext cx="17430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21125" y="1828800"/>
            <a:ext cx="9144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30600" y="2290763"/>
            <a:ext cx="13208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838" y="168275"/>
            <a:ext cx="23876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401638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9413" y="927100"/>
            <a:ext cx="10668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8325" y="1108075"/>
            <a:ext cx="17430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2788" y="1828800"/>
            <a:ext cx="10509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9763" y="2282825"/>
            <a:ext cx="13208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7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50000" y="2874963"/>
            <a:ext cx="8413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2463" y="3228975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7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10163" y="3794125"/>
            <a:ext cx="9144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7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52888" y="3913188"/>
            <a:ext cx="1744662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7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30600" y="4695825"/>
            <a:ext cx="9144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7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870200" y="5095875"/>
            <a:ext cx="15748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838" y="168275"/>
            <a:ext cx="23876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401638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9413" y="927100"/>
            <a:ext cx="10668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8325" y="1108075"/>
            <a:ext cx="17430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2788" y="1828800"/>
            <a:ext cx="10509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9763" y="2282825"/>
            <a:ext cx="13208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7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50000" y="2874963"/>
            <a:ext cx="8413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2463" y="3228975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10163" y="3794125"/>
            <a:ext cx="9144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52888" y="3913188"/>
            <a:ext cx="1744662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7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367338" y="4695825"/>
            <a:ext cx="10668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286375" y="5095875"/>
            <a:ext cx="1524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7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005513" y="5643563"/>
            <a:ext cx="857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7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260975" y="6053138"/>
            <a:ext cx="15748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838" y="168275"/>
            <a:ext cx="23876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401638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9413" y="927100"/>
            <a:ext cx="10668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8325" y="1108075"/>
            <a:ext cx="17430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2788" y="1828800"/>
            <a:ext cx="10509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9763" y="2282825"/>
            <a:ext cx="13208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50000" y="2874963"/>
            <a:ext cx="8413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2463" y="3228975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40538" y="3794125"/>
            <a:ext cx="998537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7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02450" y="3913188"/>
            <a:ext cx="1744663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7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262813" y="4948238"/>
            <a:ext cx="9144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7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053263" y="5487988"/>
            <a:ext cx="15748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838" y="168275"/>
            <a:ext cx="23876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401638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9413" y="927100"/>
            <a:ext cx="10668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8325" y="1108075"/>
            <a:ext cx="17430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2788" y="1828800"/>
            <a:ext cx="10509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9763" y="2282825"/>
            <a:ext cx="13208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50000" y="2874963"/>
            <a:ext cx="8413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70725" y="2590800"/>
            <a:ext cx="2133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2463" y="3228975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40538" y="3794125"/>
            <a:ext cx="998537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7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902450" y="3913188"/>
            <a:ext cx="1744663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838" y="168275"/>
            <a:ext cx="23876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401638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9413" y="927100"/>
            <a:ext cx="10668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8325" y="1108075"/>
            <a:ext cx="17430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2788" y="1828800"/>
            <a:ext cx="10509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9763" y="2282825"/>
            <a:ext cx="13208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50000" y="2874963"/>
            <a:ext cx="8413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70725" y="2590800"/>
            <a:ext cx="2133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2463" y="3228975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10163" y="3794125"/>
            <a:ext cx="9144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840538" y="3794125"/>
            <a:ext cx="998537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7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052888" y="3913188"/>
            <a:ext cx="1744662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30600" y="4695825"/>
            <a:ext cx="9144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67338" y="4695825"/>
            <a:ext cx="10668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7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870200" y="5095875"/>
            <a:ext cx="15748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7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286375" y="5095875"/>
            <a:ext cx="1524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7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902450" y="3913188"/>
            <a:ext cx="1744663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262813" y="4948238"/>
            <a:ext cx="9144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053263" y="5487988"/>
            <a:ext cx="15748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005513" y="5643563"/>
            <a:ext cx="857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260975" y="6053138"/>
            <a:ext cx="15748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838" y="168275"/>
            <a:ext cx="23876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401638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7150" y="927100"/>
            <a:ext cx="9144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7300" y="1116013"/>
            <a:ext cx="1744663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3300" y="1835150"/>
            <a:ext cx="1100138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0188" y="2430463"/>
            <a:ext cx="1524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3300" y="2970213"/>
            <a:ext cx="728663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09750" y="3228975"/>
            <a:ext cx="1574800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589" name="Google Shape;589;p7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14550" y="1936750"/>
            <a:ext cx="914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7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189413" y="927100"/>
            <a:ext cx="10668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7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78325" y="1108075"/>
            <a:ext cx="17430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21125" y="1828800"/>
            <a:ext cx="9144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7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792788" y="1828800"/>
            <a:ext cx="10509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7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530600" y="2290763"/>
            <a:ext cx="1320800" cy="5619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595" name="Google Shape;595;p7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719763" y="2282825"/>
            <a:ext cx="13208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7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350000" y="2874963"/>
            <a:ext cx="8413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7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070725" y="2590800"/>
            <a:ext cx="2133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2463" y="3228975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7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110163" y="3794125"/>
            <a:ext cx="9144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7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840538" y="3794125"/>
            <a:ext cx="998537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2888" y="3913188"/>
            <a:ext cx="1744662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7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530600" y="4695825"/>
            <a:ext cx="9144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7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67338" y="4695825"/>
            <a:ext cx="10668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70200" y="5095875"/>
            <a:ext cx="1574800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05" name="Google Shape;605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86375" y="5095875"/>
            <a:ext cx="15240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2450" y="3913188"/>
            <a:ext cx="1744663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262813" y="4948238"/>
            <a:ext cx="9144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053263" y="5487988"/>
            <a:ext cx="1574800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09" name="Google Shape;609;p7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005513" y="5643563"/>
            <a:ext cx="857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60975" y="6053138"/>
            <a:ext cx="1574800" cy="4667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Challenge of Treatment Integrity </a:t>
            </a:r>
            <a:b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Practice Settings</a:t>
            </a:r>
            <a:endParaRPr/>
          </a:p>
        </p:txBody>
      </p:sp>
      <p:sp>
        <p:nvSpPr>
          <p:cNvPr id="616" name="Google Shape;616;p7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Interventions always have costs: 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Money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Monitoring treatment integrity has costs.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Money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Resources are not likely to be added so reallocating existing resources is necessary.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Challenge of Treatment Integrity</a:t>
            </a:r>
            <a:b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Practice Settings</a:t>
            </a:r>
            <a:endParaRPr/>
          </a:p>
        </p:txBody>
      </p:sp>
      <p:sp>
        <p:nvSpPr>
          <p:cNvPr id="622" name="Google Shape;622;p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 we take resources from intervention to support monitoring treatment integrity?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Failing to assure high quality implementation likely results in a waste of resources because effects of intervention are minimized.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77"/>
          <p:cNvSpPr txBox="1"/>
          <p:nvPr/>
        </p:nvSpPr>
        <p:spPr>
          <a:xfrm>
            <a:off x="457200" y="4284663"/>
            <a:ext cx="8686800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Services with no outcomes =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activity without accomplishment</a:t>
            </a:r>
            <a:endParaRPr b="1"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is a Wicked Problem?</a:t>
            </a:r>
            <a:endParaRPr/>
          </a:p>
        </p:txBody>
      </p:sp>
      <p:sp>
        <p:nvSpPr>
          <p:cNvPr id="327" name="Google Shape;327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Technical problems: can be complicated but there is common agreement about the nature of the problem and how to best solve it.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Wicked problems: No agreement on what the problem is and how to solve it.  Solutions often require changing multiple aspects of system.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8"/>
          <p:cNvSpPr txBox="1"/>
          <p:nvPr>
            <p:ph type="title"/>
          </p:nvPr>
        </p:nvSpPr>
        <p:spPr>
          <a:xfrm>
            <a:off x="457200" y="2306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Definition of Treatment Integrity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Definition of Treatment Integrity</a:t>
            </a:r>
            <a:endParaRPr/>
          </a:p>
        </p:txBody>
      </p:sp>
      <p:sp>
        <p:nvSpPr>
          <p:cNvPr id="634" name="Google Shape;634;p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Intervention implemented as planned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(Gresham, Gansle, Noell, Cohen, &amp; Rosenblum, 1993; 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Moncher &amp; Prinz, 1991; 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Yeaton &amp; Sechrest, 1981).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Dimensions of Treatment Integrity</a:t>
            </a:r>
            <a:b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								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(Dane &amp; Schneider, 1998)</a:t>
            </a:r>
            <a:endParaRPr/>
          </a:p>
        </p:txBody>
      </p:sp>
      <p:sp>
        <p:nvSpPr>
          <p:cNvPr id="641" name="Google Shape;641;p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Exposure (Dosage): the extent to which participants are exposed to the intervention as prescribed.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Curricula usually prescribe frequency and duration of exposure that is necessary for benefit.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Ex: 3/week for 30 minutes/session.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Failing to satisfy either can impact student benefit.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Ex: 1/week for 30 minutes or 3 times/week for 10 minutes each time.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Dimensions of Treatment Integrity</a:t>
            </a:r>
            <a:b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								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(Dane &amp; Schneider, 1998)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8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Adherence: the extent to which the components of an intervention are delivered as prescribed.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Most commonly measured dimension.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It is necessary but not sufficient to produce benefits.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Adherence with low dosage not likely to produce positive outcomes.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Dimensions of Treatment Integrity</a:t>
            </a:r>
            <a:b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								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(Dane &amp; Schneider, 1998)</a:t>
            </a:r>
            <a:endParaRPr/>
          </a:p>
        </p:txBody>
      </p:sp>
      <p:sp>
        <p:nvSpPr>
          <p:cNvPr id="653" name="Google Shape;653;p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Quality of delivery: qualitative measure of how well the intervention is implemented.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Importance has been acknowledged for years.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not developed good measures or how to influence it.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Possible measures through social validity methods: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Enthusiasm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Sincerity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Variations in inflection and content of speech.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Dimensions of Treatment Integrity</a:t>
            </a:r>
            <a:br>
              <a:rPr b="0" i="0" lang="en-US" sz="32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									</a:t>
            </a:r>
            <a:r>
              <a:rPr b="0" i="0" lang="en-US" sz="216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(Dane &amp; Schneider, 1998)</a:t>
            </a:r>
            <a:br>
              <a:rPr b="0" i="0" lang="en-US" sz="32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9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83"/>
          <p:cNvSpPr txBox="1"/>
          <p:nvPr>
            <p:ph idx="1" type="body"/>
          </p:nvPr>
        </p:nvSpPr>
        <p:spPr>
          <a:xfrm>
            <a:off x="457200" y="12874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Responsiveness of Participants: a measure of participants response to sessions. Includes indicators such as  levels of participation and enthusiasm.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 is possible to have very high exposure and adherence and have very low participation.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Improper placement in curriculum.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Boring from student’s perspective.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Not socially valid intervention.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Assessment with Resource Constraints</a:t>
            </a:r>
            <a:endParaRPr/>
          </a:p>
        </p:txBody>
      </p:sp>
      <p:sp>
        <p:nvSpPr>
          <p:cNvPr id="665" name="Google Shape;665;p8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Difficult to assess all dimensions of integrity at same time.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 require fewer resources to assess than others.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Exposure easier than adherence.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Sequential assessment of dimensions allows intervention only where necessary.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5"/>
          <p:cNvSpPr/>
          <p:nvPr/>
        </p:nvSpPr>
        <p:spPr>
          <a:xfrm>
            <a:off x="1057275" y="825500"/>
            <a:ext cx="1262063" cy="2460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Exposure Adequate?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85"/>
          <p:cNvSpPr/>
          <p:nvPr/>
        </p:nvSpPr>
        <p:spPr>
          <a:xfrm>
            <a:off x="4108450" y="768350"/>
            <a:ext cx="1131888" cy="4000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Exposure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Obstacles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85"/>
          <p:cNvSpPr/>
          <p:nvPr/>
        </p:nvSpPr>
        <p:spPr>
          <a:xfrm>
            <a:off x="3925888" y="1882775"/>
            <a:ext cx="1868487" cy="55403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Adherence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Obstacles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do/won’t do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85"/>
          <p:cNvSpPr/>
          <p:nvPr/>
        </p:nvSpPr>
        <p:spPr>
          <a:xfrm>
            <a:off x="4030663" y="3146425"/>
            <a:ext cx="1660525" cy="4000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Coaching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Modeling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85"/>
          <p:cNvSpPr/>
          <p:nvPr/>
        </p:nvSpPr>
        <p:spPr>
          <a:xfrm>
            <a:off x="3925888" y="4240213"/>
            <a:ext cx="1868487" cy="4000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social validity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Consumers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85"/>
          <p:cNvSpPr/>
          <p:nvPr/>
        </p:nvSpPr>
        <p:spPr>
          <a:xfrm>
            <a:off x="1022350" y="5607050"/>
            <a:ext cx="1247775" cy="2460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Intervention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85"/>
          <p:cNvSpPr/>
          <p:nvPr/>
        </p:nvSpPr>
        <p:spPr>
          <a:xfrm>
            <a:off x="998538" y="1998663"/>
            <a:ext cx="1350962" cy="24606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Adherence Adequate?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85"/>
          <p:cNvSpPr/>
          <p:nvPr/>
        </p:nvSpPr>
        <p:spPr>
          <a:xfrm>
            <a:off x="1100138" y="3205163"/>
            <a:ext cx="1198562" cy="24606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of delivery?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85"/>
          <p:cNvSpPr/>
          <p:nvPr/>
        </p:nvSpPr>
        <p:spPr>
          <a:xfrm>
            <a:off x="895350" y="4354513"/>
            <a:ext cx="1504950" cy="24606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Responsiveness?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85"/>
          <p:cNvSpPr/>
          <p:nvPr/>
        </p:nvSpPr>
        <p:spPr>
          <a:xfrm>
            <a:off x="6772275" y="5607050"/>
            <a:ext cx="1333500" cy="2460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Intervention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85"/>
          <p:cNvSpPr/>
          <p:nvPr/>
        </p:nvSpPr>
        <p:spPr>
          <a:xfrm>
            <a:off x="3797300" y="1320800"/>
            <a:ext cx="1595438" cy="34607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Outcomes?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200" y="1104900"/>
            <a:ext cx="169863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85"/>
          <p:cNvSpPr/>
          <p:nvPr/>
        </p:nvSpPr>
        <p:spPr>
          <a:xfrm>
            <a:off x="3797300" y="2562225"/>
            <a:ext cx="1595438" cy="34607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Outcomes?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200" y="2346325"/>
            <a:ext cx="169863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85"/>
          <p:cNvSpPr/>
          <p:nvPr/>
        </p:nvSpPr>
        <p:spPr>
          <a:xfrm>
            <a:off x="3797300" y="3719513"/>
            <a:ext cx="1595438" cy="34607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Outcomes?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6" name="Google Shape;68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200" y="3503613"/>
            <a:ext cx="169863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85"/>
          <p:cNvSpPr/>
          <p:nvPr/>
        </p:nvSpPr>
        <p:spPr>
          <a:xfrm>
            <a:off x="3797300" y="4813300"/>
            <a:ext cx="1595438" cy="34607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Outcomes?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8" name="Google Shape;68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200" y="4597400"/>
            <a:ext cx="169863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9" name="Google Shape;689;p85"/>
          <p:cNvGrpSpPr/>
          <p:nvPr/>
        </p:nvGrpSpPr>
        <p:grpSpPr>
          <a:xfrm>
            <a:off x="1354138" y="3503613"/>
            <a:ext cx="469900" cy="754062"/>
            <a:chOff x="1183870" y="4670810"/>
            <a:chExt cx="351917" cy="1005837"/>
          </a:xfrm>
        </p:grpSpPr>
        <p:sp>
          <p:nvSpPr>
            <p:cNvPr id="690" name="Google Shape;690;p85"/>
            <p:cNvSpPr/>
            <p:nvPr/>
          </p:nvSpPr>
          <p:spPr>
            <a:xfrm>
              <a:off x="1183870" y="5050618"/>
              <a:ext cx="270841" cy="328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cxnSp>
          <p:nvCxnSpPr>
            <p:cNvPr id="691" name="Google Shape;691;p85"/>
            <p:cNvCxnSpPr/>
            <p:nvPr/>
          </p:nvCxnSpPr>
          <p:spPr>
            <a:xfrm>
              <a:off x="1535787" y="4670810"/>
              <a:ext cx="0" cy="1005837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692" name="Google Shape;692;p85"/>
          <p:cNvGrpSpPr/>
          <p:nvPr/>
        </p:nvGrpSpPr>
        <p:grpSpPr>
          <a:xfrm>
            <a:off x="1354138" y="2392363"/>
            <a:ext cx="454025" cy="685800"/>
            <a:chOff x="1194722" y="3190689"/>
            <a:chExt cx="341065" cy="914400"/>
          </a:xfrm>
        </p:grpSpPr>
        <p:sp>
          <p:nvSpPr>
            <p:cNvPr id="693" name="Google Shape;693;p85"/>
            <p:cNvSpPr/>
            <p:nvPr/>
          </p:nvSpPr>
          <p:spPr>
            <a:xfrm>
              <a:off x="1194722" y="3524780"/>
              <a:ext cx="270841" cy="328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cxnSp>
          <p:nvCxnSpPr>
            <p:cNvPr id="694" name="Google Shape;694;p85"/>
            <p:cNvCxnSpPr/>
            <p:nvPr/>
          </p:nvCxnSpPr>
          <p:spPr>
            <a:xfrm>
              <a:off x="1535787" y="3190689"/>
              <a:ext cx="0" cy="91440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695" name="Google Shape;695;p85"/>
          <p:cNvGrpSpPr/>
          <p:nvPr/>
        </p:nvGrpSpPr>
        <p:grpSpPr>
          <a:xfrm>
            <a:off x="3024188" y="3113088"/>
            <a:ext cx="609600" cy="246062"/>
            <a:chOff x="2385880" y="4149997"/>
            <a:chExt cx="457200" cy="328294"/>
          </a:xfrm>
        </p:grpSpPr>
        <p:sp>
          <p:nvSpPr>
            <p:cNvPr id="696" name="Google Shape;696;p85"/>
            <p:cNvSpPr/>
            <p:nvPr/>
          </p:nvSpPr>
          <p:spPr>
            <a:xfrm>
              <a:off x="2446944" y="4149997"/>
              <a:ext cx="251305" cy="328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cxnSp>
          <p:nvCxnSpPr>
            <p:cNvPr id="697" name="Google Shape;697;p85"/>
            <p:cNvCxnSpPr/>
            <p:nvPr/>
          </p:nvCxnSpPr>
          <p:spPr>
            <a:xfrm rot="10800000">
              <a:off x="2614480" y="4167088"/>
              <a:ext cx="0" cy="45720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698" name="Google Shape;698;p85"/>
          <p:cNvGrpSpPr/>
          <p:nvPr/>
        </p:nvGrpSpPr>
        <p:grpSpPr>
          <a:xfrm>
            <a:off x="3024188" y="4237038"/>
            <a:ext cx="609600" cy="247650"/>
            <a:chOff x="2320211" y="5650254"/>
            <a:chExt cx="457200" cy="328294"/>
          </a:xfrm>
        </p:grpSpPr>
        <p:sp>
          <p:nvSpPr>
            <p:cNvPr id="699" name="Google Shape;699;p85"/>
            <p:cNvSpPr/>
            <p:nvPr/>
          </p:nvSpPr>
          <p:spPr>
            <a:xfrm>
              <a:off x="2381275" y="5650254"/>
              <a:ext cx="251305" cy="328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cxnSp>
          <p:nvCxnSpPr>
            <p:cNvPr id="700" name="Google Shape;700;p85"/>
            <p:cNvCxnSpPr/>
            <p:nvPr/>
          </p:nvCxnSpPr>
          <p:spPr>
            <a:xfrm rot="10800000">
              <a:off x="2548811" y="5667874"/>
              <a:ext cx="0" cy="45720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701" name="Google Shape;701;p85"/>
          <p:cNvSpPr/>
          <p:nvPr/>
        </p:nvSpPr>
        <p:spPr>
          <a:xfrm>
            <a:off x="1354138" y="1384300"/>
            <a:ext cx="360362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cxnSp>
        <p:nvCxnSpPr>
          <p:cNvPr id="702" name="Google Shape;702;p85"/>
          <p:cNvCxnSpPr/>
          <p:nvPr/>
        </p:nvCxnSpPr>
        <p:spPr>
          <a:xfrm>
            <a:off x="1808163" y="1133475"/>
            <a:ext cx="0" cy="6858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703" name="Google Shape;703;p85"/>
          <p:cNvGrpSpPr/>
          <p:nvPr/>
        </p:nvGrpSpPr>
        <p:grpSpPr>
          <a:xfrm>
            <a:off x="2979738" y="1431925"/>
            <a:ext cx="698500" cy="298450"/>
            <a:chOff x="2385881" y="1910008"/>
            <a:chExt cx="524135" cy="397159"/>
          </a:xfrm>
        </p:grpSpPr>
        <p:sp>
          <p:nvSpPr>
            <p:cNvPr id="704" name="Google Shape;704;p85"/>
            <p:cNvSpPr/>
            <p:nvPr/>
          </p:nvSpPr>
          <p:spPr>
            <a:xfrm>
              <a:off x="2480412" y="1910008"/>
              <a:ext cx="251305" cy="328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cxnSp>
          <p:nvCxnSpPr>
            <p:cNvPr id="705" name="Google Shape;705;p85"/>
            <p:cNvCxnSpPr/>
            <p:nvPr/>
          </p:nvCxnSpPr>
          <p:spPr>
            <a:xfrm flipH="1">
              <a:off x="2385881" y="2032536"/>
              <a:ext cx="524135" cy="274631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706" name="Google Shape;706;p85"/>
          <p:cNvGrpSpPr/>
          <p:nvPr/>
        </p:nvGrpSpPr>
        <p:grpSpPr>
          <a:xfrm>
            <a:off x="2979738" y="2643188"/>
            <a:ext cx="698500" cy="336550"/>
            <a:chOff x="2385881" y="3524779"/>
            <a:chExt cx="524135" cy="448606"/>
          </a:xfrm>
        </p:grpSpPr>
        <p:sp>
          <p:nvSpPr>
            <p:cNvPr id="707" name="Google Shape;707;p85"/>
            <p:cNvSpPr/>
            <p:nvPr/>
          </p:nvSpPr>
          <p:spPr>
            <a:xfrm>
              <a:off x="2467234" y="3524779"/>
              <a:ext cx="361428" cy="328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cxnSp>
          <p:nvCxnSpPr>
            <p:cNvPr id="708" name="Google Shape;708;p85"/>
            <p:cNvCxnSpPr/>
            <p:nvPr/>
          </p:nvCxnSpPr>
          <p:spPr>
            <a:xfrm flipH="1">
              <a:off x="2385881" y="3698296"/>
              <a:ext cx="524135" cy="275089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709" name="Google Shape;709;p85"/>
          <p:cNvGrpSpPr/>
          <p:nvPr/>
        </p:nvGrpSpPr>
        <p:grpSpPr>
          <a:xfrm>
            <a:off x="2979738" y="3749675"/>
            <a:ext cx="698500" cy="325438"/>
            <a:chOff x="2333425" y="4999476"/>
            <a:chExt cx="524135" cy="434387"/>
          </a:xfrm>
        </p:grpSpPr>
        <p:sp>
          <p:nvSpPr>
            <p:cNvPr id="710" name="Google Shape;710;p85"/>
            <p:cNvSpPr/>
            <p:nvPr/>
          </p:nvSpPr>
          <p:spPr>
            <a:xfrm>
              <a:off x="2427956" y="4999476"/>
              <a:ext cx="251305" cy="328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cxnSp>
          <p:nvCxnSpPr>
            <p:cNvPr id="711" name="Google Shape;711;p85"/>
            <p:cNvCxnSpPr/>
            <p:nvPr/>
          </p:nvCxnSpPr>
          <p:spPr>
            <a:xfrm flipH="1">
              <a:off x="2333425" y="5160517"/>
              <a:ext cx="524135" cy="273346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712" name="Google Shape;712;p85"/>
          <p:cNvGrpSpPr/>
          <p:nvPr/>
        </p:nvGrpSpPr>
        <p:grpSpPr>
          <a:xfrm>
            <a:off x="3024188" y="733425"/>
            <a:ext cx="609600" cy="246063"/>
            <a:chOff x="2400360" y="977276"/>
            <a:chExt cx="457200" cy="328294"/>
          </a:xfrm>
        </p:grpSpPr>
        <p:sp>
          <p:nvSpPr>
            <p:cNvPr id="713" name="Google Shape;713;p85"/>
            <p:cNvSpPr/>
            <p:nvPr/>
          </p:nvSpPr>
          <p:spPr>
            <a:xfrm>
              <a:off x="2461424" y="977276"/>
              <a:ext cx="251305" cy="328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cxnSp>
          <p:nvCxnSpPr>
            <p:cNvPr id="714" name="Google Shape;714;p85"/>
            <p:cNvCxnSpPr/>
            <p:nvPr/>
          </p:nvCxnSpPr>
          <p:spPr>
            <a:xfrm rot="10800000">
              <a:off x="2628960" y="994366"/>
              <a:ext cx="0" cy="45720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715" name="Google Shape;715;p85"/>
          <p:cNvGrpSpPr/>
          <p:nvPr/>
        </p:nvGrpSpPr>
        <p:grpSpPr>
          <a:xfrm>
            <a:off x="1316038" y="4683125"/>
            <a:ext cx="492125" cy="754063"/>
            <a:chOff x="1183870" y="6306021"/>
            <a:chExt cx="370130" cy="914400"/>
          </a:xfrm>
        </p:grpSpPr>
        <p:cxnSp>
          <p:nvCxnSpPr>
            <p:cNvPr id="716" name="Google Shape;716;p85"/>
            <p:cNvCxnSpPr/>
            <p:nvPr/>
          </p:nvCxnSpPr>
          <p:spPr>
            <a:xfrm>
              <a:off x="1554000" y="6306021"/>
              <a:ext cx="0" cy="91440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717" name="Google Shape;717;p85"/>
            <p:cNvSpPr/>
            <p:nvPr/>
          </p:nvSpPr>
          <p:spPr>
            <a:xfrm>
              <a:off x="1183870" y="6640111"/>
              <a:ext cx="270841" cy="298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</p:grpSp>
      <p:grpSp>
        <p:nvGrpSpPr>
          <p:cNvPr id="718" name="Google Shape;718;p85"/>
          <p:cNvGrpSpPr/>
          <p:nvPr/>
        </p:nvGrpSpPr>
        <p:grpSpPr>
          <a:xfrm>
            <a:off x="3024188" y="1912938"/>
            <a:ext cx="609600" cy="246062"/>
            <a:chOff x="2400360" y="977276"/>
            <a:chExt cx="457200" cy="328294"/>
          </a:xfrm>
        </p:grpSpPr>
        <p:sp>
          <p:nvSpPr>
            <p:cNvPr id="719" name="Google Shape;719;p85"/>
            <p:cNvSpPr/>
            <p:nvPr/>
          </p:nvSpPr>
          <p:spPr>
            <a:xfrm>
              <a:off x="2461424" y="977276"/>
              <a:ext cx="251305" cy="328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cxnSp>
          <p:nvCxnSpPr>
            <p:cNvPr id="720" name="Google Shape;720;p85"/>
            <p:cNvCxnSpPr/>
            <p:nvPr/>
          </p:nvCxnSpPr>
          <p:spPr>
            <a:xfrm rot="10800000">
              <a:off x="2628960" y="994367"/>
              <a:ext cx="0" cy="45720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cxnSp>
        <p:nvCxnSpPr>
          <p:cNvPr id="721" name="Google Shape;721;p85"/>
          <p:cNvCxnSpPr/>
          <p:nvPr/>
        </p:nvCxnSpPr>
        <p:spPr>
          <a:xfrm>
            <a:off x="6194425" y="1428750"/>
            <a:ext cx="1736725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2" name="Google Shape;722;p85"/>
          <p:cNvCxnSpPr/>
          <p:nvPr/>
        </p:nvCxnSpPr>
        <p:spPr>
          <a:xfrm>
            <a:off x="7931150" y="1431925"/>
            <a:ext cx="0" cy="3998913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23" name="Google Shape;723;p85"/>
          <p:cNvCxnSpPr/>
          <p:nvPr/>
        </p:nvCxnSpPr>
        <p:spPr>
          <a:xfrm>
            <a:off x="6194425" y="2698750"/>
            <a:ext cx="1736725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4" name="Google Shape;724;p85"/>
          <p:cNvCxnSpPr/>
          <p:nvPr/>
        </p:nvCxnSpPr>
        <p:spPr>
          <a:xfrm>
            <a:off x="6194425" y="3870325"/>
            <a:ext cx="1736725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5" name="Google Shape;725;p85"/>
          <p:cNvCxnSpPr/>
          <p:nvPr/>
        </p:nvCxnSpPr>
        <p:spPr>
          <a:xfrm>
            <a:off x="6194425" y="4979988"/>
            <a:ext cx="1736725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6" name="Google Shape;726;p85"/>
          <p:cNvSpPr/>
          <p:nvPr/>
        </p:nvSpPr>
        <p:spPr>
          <a:xfrm>
            <a:off x="6673850" y="1244600"/>
            <a:ext cx="3619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727" name="Google Shape;727;p85"/>
          <p:cNvSpPr/>
          <p:nvPr/>
        </p:nvSpPr>
        <p:spPr>
          <a:xfrm>
            <a:off x="6673850" y="2503488"/>
            <a:ext cx="3619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728" name="Google Shape;728;p85"/>
          <p:cNvSpPr/>
          <p:nvPr/>
        </p:nvSpPr>
        <p:spPr>
          <a:xfrm>
            <a:off x="6673850" y="3684588"/>
            <a:ext cx="3619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729" name="Google Shape;729;p85"/>
          <p:cNvSpPr/>
          <p:nvPr/>
        </p:nvSpPr>
        <p:spPr>
          <a:xfrm>
            <a:off x="6673850" y="4791075"/>
            <a:ext cx="3619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730" name="Google Shape;730;p85"/>
          <p:cNvSpPr/>
          <p:nvPr/>
        </p:nvSpPr>
        <p:spPr>
          <a:xfrm>
            <a:off x="823913" y="319088"/>
            <a:ext cx="1582737" cy="24606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Treatment Integrity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Google Shape;73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50" y="568325"/>
            <a:ext cx="169863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85"/>
          <p:cNvSpPr/>
          <p:nvPr/>
        </p:nvSpPr>
        <p:spPr>
          <a:xfrm>
            <a:off x="3478213" y="53975"/>
            <a:ext cx="198755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Outcomes?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Outcomes</a:t>
            </a:r>
            <a:endParaRPr/>
          </a:p>
        </p:txBody>
      </p:sp>
      <p:grpSp>
        <p:nvGrpSpPr>
          <p:cNvPr id="733" name="Google Shape;733;p85"/>
          <p:cNvGrpSpPr/>
          <p:nvPr/>
        </p:nvGrpSpPr>
        <p:grpSpPr>
          <a:xfrm>
            <a:off x="3336925" y="5103813"/>
            <a:ext cx="700088" cy="327025"/>
            <a:chOff x="2333425" y="4999476"/>
            <a:chExt cx="524135" cy="434387"/>
          </a:xfrm>
        </p:grpSpPr>
        <p:sp>
          <p:nvSpPr>
            <p:cNvPr id="734" name="Google Shape;734;p85"/>
            <p:cNvSpPr/>
            <p:nvPr/>
          </p:nvSpPr>
          <p:spPr>
            <a:xfrm>
              <a:off x="2427956" y="4999476"/>
              <a:ext cx="251305" cy="328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cxnSp>
          <p:nvCxnSpPr>
            <p:cNvPr id="735" name="Google Shape;735;p85"/>
            <p:cNvCxnSpPr/>
            <p:nvPr/>
          </p:nvCxnSpPr>
          <p:spPr>
            <a:xfrm flipH="1">
              <a:off x="2333425" y="5159735"/>
              <a:ext cx="524135" cy="274128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6"/>
          <p:cNvSpPr txBox="1"/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Variables Influencing Treatment Integrity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Variables Influencing Treatment Integrity</a:t>
            </a:r>
            <a:endParaRPr/>
          </a:p>
        </p:txBody>
      </p:sp>
      <p:sp>
        <p:nvSpPr>
          <p:cNvPr id="746" name="Google Shape;746;p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Effort</a:t>
            </a:r>
            <a:endParaRPr b="0" i="0" sz="2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/>
          <p:nvPr/>
        </p:nvSpPr>
        <p:spPr>
          <a:xfrm>
            <a:off x="603250" y="3048000"/>
            <a:ext cx="8286750" cy="187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“A job is worth doing, it is worth doing right”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(Every parent everywhere)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Hand Washing Protocol</a:t>
            </a:r>
            <a:endParaRPr/>
          </a:p>
        </p:txBody>
      </p:sp>
      <p:sp>
        <p:nvSpPr>
          <p:cNvPr id="752" name="Google Shape;752;p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Remove watch, rings, other jewelry.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Wet hands in warm tap water.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Dispense soap and lather all surfaces including the lower arm for the full duration recommended by the manufacturer (15-30 seconds).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Rinse off for 30 seconds.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Dry completely with clean, disposable towel.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towel to turn the  tap off.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✓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Repeat after any new contact with a patient.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9"/>
          <p:cNvSpPr txBox="1"/>
          <p:nvPr>
            <p:ph type="title"/>
          </p:nvPr>
        </p:nvSpPr>
        <p:spPr>
          <a:xfrm>
            <a:off x="457200" y="241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Variables Influencing Treatment Integrity</a:t>
            </a:r>
            <a:endParaRPr/>
          </a:p>
        </p:txBody>
      </p:sp>
      <p:sp>
        <p:nvSpPr>
          <p:cNvPr id="758" name="Google Shape;758;p8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Broader cultural rules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Reinforcement=bribery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Spare the rod, spoil the child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Trust your judgment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7964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Discount the consequences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Negative outcomes: </a:t>
            </a:r>
            <a:endParaRPr/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Later</a:t>
            </a:r>
            <a:endParaRPr/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Negative outcomes impact someone else</a:t>
            </a:r>
            <a:endParaRPr/>
          </a:p>
          <a:p>
            <a: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No direct causal link can be proven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0"/>
          <p:cNvSpPr txBox="1"/>
          <p:nvPr>
            <p:ph type="title"/>
          </p:nvPr>
        </p:nvSpPr>
        <p:spPr>
          <a:xfrm>
            <a:off x="457200" y="241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Variables Influencing Treatment Integrity</a:t>
            </a:r>
            <a:endParaRPr/>
          </a:p>
        </p:txBody>
      </p:sp>
      <p:sp>
        <p:nvSpPr>
          <p:cNvPr id="764" name="Google Shape;764;p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Organizational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Systems that are perceived by teachers to be supportive and provide strong leadership have higher levels of integrity.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7964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Personal characteristics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Burnout: Inverse relation between measures of teacher burnout and treatment integrity.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Personal efficacy: Positive correlation between measures of personal efficacy and treatment integrity.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Variables that Influence Treatment Integrity</a:t>
            </a:r>
            <a:endParaRPr/>
          </a:p>
        </p:txBody>
      </p:sp>
      <p:sp>
        <p:nvSpPr>
          <p:cNvPr id="770" name="Google Shape;770;p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Characteristics of Intervention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Complexity of intervention.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Perceived effectiveness.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Acceptability.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Contextual fit.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Necessary resources available.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92"/>
          <p:cNvSpPr txBox="1"/>
          <p:nvPr>
            <p:ph type="title"/>
          </p:nvPr>
        </p:nvSpPr>
        <p:spPr>
          <a:xfrm>
            <a:off x="457200" y="1476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Assessing Treatment Integrity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 Observation</a:t>
            </a:r>
            <a:endParaRPr/>
          </a:p>
        </p:txBody>
      </p:sp>
      <p:sp>
        <p:nvSpPr>
          <p:cNvPr id="781" name="Google Shape;781;p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Gold standard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Resource intensive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May result in reactivity 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inflating scores.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Permanent Products</a:t>
            </a:r>
            <a:endParaRPr/>
          </a:p>
        </p:txBody>
      </p:sp>
      <p:sp>
        <p:nvSpPr>
          <p:cNvPr id="787" name="Google Shape;787;p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Uses products of intervention to determine if steps of intervention were completed.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Pages completed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Stickers given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Primarily used as a measure of adherence.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Generally results in lower estimates of integrity than direct observation.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May result in different decisions about implementation and outcomes than direct observation data.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 viable for interventions that do not have permanent products.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 Self Report</a:t>
            </a:r>
            <a:endParaRPr/>
          </a:p>
        </p:txBody>
      </p:sp>
      <p:sp>
        <p:nvSpPr>
          <p:cNvPr id="793" name="Google Shape;793;p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 rate their own implementation.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Relatively low effort and resource friendly.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Teacher ratings tend to overestimate accuracy of implementation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 Wickstrom, Jones, Lafleaur, &amp; Witt, 1998).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✓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Teachers rated integrity at 54% accurate.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✓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 observation= 4%.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Integrity may be increased by rating immediately following intervention session.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Integrity may be improved by having teacher score video tape.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It may be possible to teach teachers to rate more accurately (see self-evaluation literature).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100" y="296863"/>
            <a:ext cx="6261100" cy="6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7"/>
          <p:cNvSpPr txBox="1"/>
          <p:nvPr>
            <p:ph type="title"/>
          </p:nvPr>
        </p:nvSpPr>
        <p:spPr>
          <a:xfrm>
            <a:off x="457200" y="1374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Increasing Treatment Integrity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Bit of Wisdom</a:t>
            </a:r>
            <a:endParaRPr/>
          </a:p>
        </p:txBody>
      </p:sp>
      <p:sp>
        <p:nvSpPr>
          <p:cNvPr id="338" name="Google Shape;338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“Students do not benefit from interventions they do not experience.”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(Dean Fixsen)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Two Lines of Treatment Integrity Research</a:t>
            </a:r>
            <a:endParaRPr/>
          </a:p>
        </p:txBody>
      </p:sp>
      <p:sp>
        <p:nvSpPr>
          <p:cNvPr id="810" name="Google Shape;810;p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Effects on students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Methods for increasing and maintaining staff behavior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Do We Know About Treatment Integrity and Student Behavior?</a:t>
            </a:r>
            <a:endParaRPr/>
          </a:p>
        </p:txBody>
      </p:sp>
      <p:sp>
        <p:nvSpPr>
          <p:cNvPr id="817" name="Google Shape;817;p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Different levels of integrity result in different levels of student behavior.</a:t>
            </a:r>
            <a:endParaRPr/>
          </a:p>
          <a:p>
            <a:pPr indent="-342900" lvl="0" marL="342900" marR="0" rtl="0" algn="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(Wilder, Atwell, &amp; Wine, 2006)</a:t>
            </a: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High integrity followed by declines in integrity has limited disruptive effect on student behavior.</a:t>
            </a: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(Northup, Fisher, Kahng, Harrel, &amp; Kurtz, 1997)</a:t>
            </a: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Low levels of integrity followed by increases in integrity do not produce the same level of student response as when integrity high from the beginning.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(Groskreutz,, Groskreutz, &amp; Higbee,  2011)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Do We Know About Treatment Integrity and Student Behavior?</a:t>
            </a:r>
            <a:endParaRPr/>
          </a:p>
        </p:txBody>
      </p:sp>
      <p:sp>
        <p:nvSpPr>
          <p:cNvPr id="824" name="Google Shape;824;p1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Implications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Make sure that integrity is high at the beginning of intervention.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It is better to start with high levels of integrity and let it decline than to start with low integrity and try to increase it.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Maximizes impact of intervention.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We Know About Adult Behavior</a:t>
            </a:r>
            <a:endParaRPr/>
          </a:p>
        </p:txBody>
      </p:sp>
      <p:sp>
        <p:nvSpPr>
          <p:cNvPr id="830" name="Google Shape;830;p1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Integrity highly variable within and across staff.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Integrity likely to decline quickly without active intervention.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So Low?</a:t>
            </a:r>
            <a:endParaRPr/>
          </a:p>
        </p:txBody>
      </p:sp>
      <p:sp>
        <p:nvSpPr>
          <p:cNvPr id="836" name="Google Shape;836;p102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Training alone is not sufficient to assure high integrity.</a:t>
            </a:r>
            <a:endParaRPr/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3"/>
          <p:cNvSpPr txBox="1"/>
          <p:nvPr/>
        </p:nvSpPr>
        <p:spPr>
          <a:xfrm>
            <a:off x="6672263" y="6477000"/>
            <a:ext cx="2032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Joyce and Showers, 2002</a:t>
            </a:r>
            <a:endParaRPr b="1" sz="1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3" name="Google Shape;843;p103"/>
          <p:cNvSpPr/>
          <p:nvPr/>
        </p:nvSpPr>
        <p:spPr>
          <a:xfrm>
            <a:off x="990600" y="-258763"/>
            <a:ext cx="7696200" cy="1020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 All Training is Equal</a:t>
            </a:r>
            <a:endParaRPr sz="4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44" name="Google Shape;844;p103"/>
          <p:cNvGraphicFramePr/>
          <p:nvPr/>
        </p:nvGraphicFramePr>
        <p:xfrm>
          <a:off x="184150" y="6238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{FCE52C5F-A6FF-42CE-8196-CE175D311235}</a:tableStyleId>
              </a:tblPr>
              <a:tblGrid>
                <a:gridCol w="2391275"/>
                <a:gridCol w="2109100"/>
                <a:gridCol w="2109100"/>
                <a:gridCol w="2109100"/>
              </a:tblGrid>
              <a:tr h="4774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FFFFF"/>
                          </a:solidFill>
                        </a:rPr>
                        <a:t>OUTCOMES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51400">
                <a:tc v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 of Participants who demonstrate knowledge, demonstrate new skills in a training setting, and use new skills in the classroom)</a:t>
                      </a:r>
                      <a:endParaRPr b="1" i="0" sz="1400" u="none" strike="noStrike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274325" marL="2743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TRAINING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COMPONENTS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Knowledge</a:t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Skill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Demonstration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alibri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Use in the Classroom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alibri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Theory and Discussion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10%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5%</a:t>
                      </a:r>
                      <a:endParaRPr b="1"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0%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alibri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... 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</a:rPr>
                        <a:t>+</a:t>
                      </a: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  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30%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5%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0%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alibri"/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... </a:t>
                      </a:r>
                      <a:r>
                        <a:rPr b="1" lang="en-US" sz="2400">
                          <a:solidFill>
                            <a:srgbClr val="FFFFFF"/>
                          </a:solidFill>
                        </a:rPr>
                        <a:t>+</a:t>
                      </a: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  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60%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5%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5%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Calibri"/>
                        <a:buNone/>
                      </a:pPr>
                      <a:r>
                        <a:rPr b="1" lang="en-US" sz="180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</a:t>
                      </a:r>
                      <a:r>
                        <a:rPr b="1" lang="en-US" sz="2400">
                          <a:solidFill>
                            <a:schemeClr val="accent6"/>
                          </a:solidFill>
                        </a:rPr>
                        <a:t>+</a:t>
                      </a:r>
                      <a:r>
                        <a:rPr b="1" lang="en-US" sz="1800">
                          <a:solidFill>
                            <a:schemeClr val="accent6"/>
                          </a:solidFill>
                        </a:rPr>
                        <a:t>  </a:t>
                      </a:r>
                      <a:endParaRPr b="1" sz="1100">
                        <a:solidFill>
                          <a:schemeClr val="accent6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79646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95%</a:t>
                      </a:r>
                      <a:endParaRPr b="1" sz="1800">
                        <a:solidFill>
                          <a:srgbClr val="D57604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79646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95%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79646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95%</a:t>
                      </a:r>
                      <a:endParaRPr b="1" sz="1800">
                        <a:solidFill>
                          <a:srgbClr val="D57604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5" name="Google Shape;845;p103"/>
          <p:cNvGraphicFramePr/>
          <p:nvPr/>
        </p:nvGraphicFramePr>
        <p:xfrm>
          <a:off x="10598150" y="587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{45A3B270-7AD6-4AA5-8FB6-458552F342A5}</a:tableStyleId>
              </a:tblPr>
              <a:tblGrid>
                <a:gridCol w="217500"/>
              </a:tblGrid>
              <a:tr h="36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650" marB="45650" marR="91750" marL="917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46" name="Google Shape;846;p103"/>
          <p:cNvSpPr/>
          <p:nvPr/>
        </p:nvSpPr>
        <p:spPr>
          <a:xfrm>
            <a:off x="519113" y="6178550"/>
            <a:ext cx="1858962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Coaching in Classroom</a:t>
            </a:r>
            <a:endParaRPr b="1"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103"/>
          <p:cNvSpPr/>
          <p:nvPr/>
        </p:nvSpPr>
        <p:spPr>
          <a:xfrm>
            <a:off x="519113" y="5338763"/>
            <a:ext cx="2171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 &amp; Feedback in Training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103"/>
          <p:cNvSpPr/>
          <p:nvPr/>
        </p:nvSpPr>
        <p:spPr>
          <a:xfrm>
            <a:off x="519113" y="4378325"/>
            <a:ext cx="1858962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Demonstration in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Two Alternatives</a:t>
            </a:r>
            <a:endParaRPr/>
          </a:p>
        </p:txBody>
      </p:sp>
      <p:sp>
        <p:nvSpPr>
          <p:cNvPr id="854" name="Google Shape;854;p10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 it happen</a:t>
            </a:r>
            <a:endParaRPr/>
          </a:p>
        </p:txBody>
      </p:sp>
      <p:sp>
        <p:nvSpPr>
          <p:cNvPr id="855" name="Google Shape;855;p10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 and hope.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Long history with little to show for it. </a:t>
            </a:r>
            <a:endParaRPr/>
          </a:p>
          <a:p>
            <a: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10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Make it Happen</a:t>
            </a:r>
            <a:endParaRPr/>
          </a:p>
        </p:txBody>
      </p:sp>
      <p:sp>
        <p:nvSpPr>
          <p:cNvPr id="857" name="Google Shape;857;p10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Requires efficient and effective approaches.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Effective ways to increase integrity only beginning to emerge.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Most of the research is at level of individual support plans.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It is necessary to find ways to scale to larger units.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Performance Feedback</a:t>
            </a:r>
            <a:endParaRPr/>
          </a:p>
        </p:txBody>
      </p:sp>
      <p:sp>
        <p:nvSpPr>
          <p:cNvPr id="863" name="Google Shape;863;p1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Feedback is most common approach.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Feedback can be given in a variety of ways.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 to face (tell)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Email (tell)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Graphed (show)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Tell + show feedback more effective than either alone.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106"/>
          <p:cNvSpPr txBox="1"/>
          <p:nvPr/>
        </p:nvSpPr>
        <p:spPr>
          <a:xfrm>
            <a:off x="5767388" y="914400"/>
            <a:ext cx="25971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Mortenson &amp; Witt, 1998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00" y="0"/>
            <a:ext cx="5064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s-graphics-2006-_631084a.gif" id="343" name="Google Shape;34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0788" y="0"/>
            <a:ext cx="15732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4"/>
          <p:cNvSpPr txBox="1"/>
          <p:nvPr/>
        </p:nvSpPr>
        <p:spPr>
          <a:xfrm>
            <a:off x="331788" y="92075"/>
            <a:ext cx="6429375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Have Met the Enemy and it is Us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endParaRPr/>
          </a:p>
        </p:txBody>
      </p:sp>
      <p:pic>
        <p:nvPicPr>
          <p:cNvPr descr="0906MMH_handwash.jpg" id="345" name="Google Shape;34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7163" y="741363"/>
            <a:ext cx="4572000" cy="321786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4"/>
          <p:cNvSpPr txBox="1"/>
          <p:nvPr/>
        </p:nvSpPr>
        <p:spPr>
          <a:xfrm>
            <a:off x="709613" y="3970338"/>
            <a:ext cx="63500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2,000,000 people infected annually in hospital.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90,0000 die from these infections.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Hand washing consistently halts spread of infection.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Hospital personnel wash hands only 33%-50% of the time they should.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08"/>
          <p:cNvSpPr txBox="1"/>
          <p:nvPr>
            <p:ph type="title"/>
          </p:nvPr>
        </p:nvSpPr>
        <p:spPr>
          <a:xfrm>
            <a:off x="457200" y="282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Effective Performance Feedback</a:t>
            </a:r>
            <a:endParaRPr/>
          </a:p>
        </p:txBody>
      </p:sp>
      <p:sp>
        <p:nvSpPr>
          <p:cNvPr id="880" name="Google Shape;880;p10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More frequent the feedback the better the effects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(Jones, Wickstrom, &amp; Friman, 1997; Mortensen &amp; Witt, 1998).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Daily better than weekly.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Immediate better than delayed.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Immediate more preferred than delayed.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Limitations of Performance Feedback</a:t>
            </a:r>
            <a:endParaRPr/>
          </a:p>
        </p:txBody>
      </p:sp>
      <p:sp>
        <p:nvSpPr>
          <p:cNvPr id="886" name="Google Shape;886;p1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Usually requires direct observation.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May be too resource intensive to implement at large scale.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Would require significant restructuring to implement effectively.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Often has low acceptability ratings.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Nested in culture of feedback.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Non-evaluative-nothing ends up in personnel file.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Coaching</a:t>
            </a:r>
            <a:endParaRPr/>
          </a:p>
        </p:txBody>
      </p:sp>
      <p:sp>
        <p:nvSpPr>
          <p:cNvPr id="892" name="Google Shape;892;p1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Similar to performance feedback.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Coach in classroom demonstrating, prompting, and giving feedback.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Limitations: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Resource intensive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Coaching requires specific skill set.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 everyone can be effective coach.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Characteristics of effective coaching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Coach perceived as credible.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Focus on problem solving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Mutually agreed on goals.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Self Monitoring</a:t>
            </a:r>
            <a:endParaRPr/>
          </a:p>
        </p:txBody>
      </p:sp>
      <p:sp>
        <p:nvSpPr>
          <p:cNvPr id="899" name="Google Shape;899;p1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Most often used to monitor adherence.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Discrete events (specific praise, opportunities to respond).</a:t>
            </a:r>
            <a:endParaRPr/>
          </a:p>
          <a:p>
            <a:pPr indent="-463550" lvl="0" marL="51435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Accuracy may be improved by:</a:t>
            </a:r>
            <a:endParaRPr/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Rating immediately following instructional period.</a:t>
            </a:r>
            <a:endParaRPr/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Rating over shorter periods of time.</a:t>
            </a:r>
            <a:endParaRPr/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Reviewing video recordings.</a:t>
            </a:r>
            <a:endParaRPr/>
          </a:p>
          <a:p>
            <a:pPr indent="-3048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" lvl="0" marL="5715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Quizzes</a:t>
            </a:r>
            <a:endParaRPr/>
          </a:p>
        </p:txBody>
      </p:sp>
      <p:sp>
        <p:nvSpPr>
          <p:cNvPr id="906" name="Google Shape;906;p1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Quizzes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(Detrich et al., unpublished)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Staff quizzed weekly on elements of multi-component individualized behavior support plans.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Given feedback on quiz but no feedback on actual implementation of support plan.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versions of the quiz.  One question per element of the plan (student preferences, antecedent interventions, teaching replacement behavior, responding to misbehavior).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3"/>
          <p:cNvSpPr/>
          <p:nvPr/>
        </p:nvSpPr>
        <p:spPr>
          <a:xfrm>
            <a:off x="1905000" y="0"/>
            <a:ext cx="5791200" cy="685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1" id="913" name="Google Shape;913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76200"/>
            <a:ext cx="56388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13"/>
          <p:cNvSpPr/>
          <p:nvPr/>
        </p:nvSpPr>
        <p:spPr>
          <a:xfrm>
            <a:off x="3200400" y="0"/>
            <a:ext cx="1066800" cy="1828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113"/>
          <p:cNvSpPr/>
          <p:nvPr/>
        </p:nvSpPr>
        <p:spPr>
          <a:xfrm>
            <a:off x="5029200" y="1524000"/>
            <a:ext cx="1219200" cy="1828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113"/>
          <p:cNvSpPr/>
          <p:nvPr/>
        </p:nvSpPr>
        <p:spPr>
          <a:xfrm>
            <a:off x="3962400" y="0"/>
            <a:ext cx="838200" cy="1828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113"/>
          <p:cNvSpPr/>
          <p:nvPr/>
        </p:nvSpPr>
        <p:spPr>
          <a:xfrm>
            <a:off x="4572000" y="0"/>
            <a:ext cx="838200" cy="609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113"/>
          <p:cNvSpPr/>
          <p:nvPr/>
        </p:nvSpPr>
        <p:spPr>
          <a:xfrm>
            <a:off x="3505200" y="3276600"/>
            <a:ext cx="1295400" cy="2514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Quizzes</a:t>
            </a:r>
            <a:endParaRPr/>
          </a:p>
        </p:txBody>
      </p:sp>
      <p:sp>
        <p:nvSpPr>
          <p:cNvPr id="924" name="Google Shape;924;p1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Advantages: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Easier to implement than performance feedback.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May be easy to implement at scale when standard protocols are utilized.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Limitations: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Does not produce maintenance effects in the absence of quizzes.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Matching Interventions to Context</a:t>
            </a:r>
            <a:endParaRPr/>
          </a:p>
        </p:txBody>
      </p:sp>
      <p:sp>
        <p:nvSpPr>
          <p:cNvPr id="930" name="Google Shape;930;p1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Several authors have suggested good contextual fit between intervention and classroom may increase integrity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(Albin, et al, 1998, Detrich, 1999, Riley-Tillman &amp; Chafoulaes, 2003).</a:t>
            </a: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Change as little of the classroom routine as possible.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 upon existing resources in classroom.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Allowing Implementers to Choose Intervention Elements</a:t>
            </a:r>
            <a:endParaRPr/>
          </a:p>
        </p:txBody>
      </p:sp>
      <p:sp>
        <p:nvSpPr>
          <p:cNvPr id="936" name="Google Shape;936;p1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Often interventions are developed in top down approach.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 all implementers equally able to implement all elements of an intervention.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Allowing choice from empirically-supported elements increased treatment integrity. </a:t>
            </a:r>
            <a:endParaRPr/>
          </a:p>
          <a:p>
            <a:pPr indent="0" lvl="0" marL="0" marR="0" rtl="0" algn="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(Anderson &amp; Daly)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7"/>
          <p:cNvSpPr txBox="1"/>
          <p:nvPr>
            <p:ph type="title"/>
          </p:nvPr>
        </p:nvSpPr>
        <p:spPr>
          <a:xfrm>
            <a:off x="457200" y="154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 Resources Wisely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/>
          <p:nvPr>
            <p:ph type="title"/>
          </p:nvPr>
        </p:nvSpPr>
        <p:spPr>
          <a:xfrm>
            <a:off x="0" y="23320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Current State of Treatment Integrity in Education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18"/>
          <p:cNvSpPr txBox="1"/>
          <p:nvPr>
            <p:ph type="title"/>
          </p:nvPr>
        </p:nvSpPr>
        <p:spPr>
          <a:xfrm>
            <a:off x="457200" y="1552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It Takes a System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19"/>
          <p:cNvSpPr/>
          <p:nvPr/>
        </p:nvSpPr>
        <p:spPr>
          <a:xfrm>
            <a:off x="866775" y="188913"/>
            <a:ext cx="7478713" cy="66087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14Untitled-1.psd" id="953" name="Google Shape;953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50" y="234950"/>
            <a:ext cx="6805613" cy="6399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arrow copy.jpg" id="954" name="Google Shape;954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0" y="625475"/>
            <a:ext cx="1284288" cy="588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pwmarrpw.jpg" id="955" name="Google Shape;955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8400" y="760413"/>
            <a:ext cx="1081088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19"/>
          <p:cNvSpPr/>
          <p:nvPr/>
        </p:nvSpPr>
        <p:spPr>
          <a:xfrm rot="348836">
            <a:off x="5226050" y="4243388"/>
            <a:ext cx="420688" cy="108585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56511" y="98846"/>
                  <a:pt x="113022" y="77692"/>
                  <a:pt x="119550" y="57692"/>
                </a:cubicBezTo>
                <a:cubicBezTo>
                  <a:pt x="126077" y="37692"/>
                  <a:pt x="59775" y="9423"/>
                  <a:pt x="39162" y="0"/>
                </a:cubicBezTo>
              </a:path>
            </a:pathLst>
          </a:cu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19"/>
          <p:cNvSpPr/>
          <p:nvPr/>
        </p:nvSpPr>
        <p:spPr>
          <a:xfrm rot="348836">
            <a:off x="5589588" y="3124200"/>
            <a:ext cx="420687" cy="1084263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56511" y="98846"/>
                  <a:pt x="113022" y="77692"/>
                  <a:pt x="119550" y="57692"/>
                </a:cubicBezTo>
                <a:cubicBezTo>
                  <a:pt x="126077" y="37692"/>
                  <a:pt x="59775" y="9423"/>
                  <a:pt x="39162" y="0"/>
                </a:cubicBezTo>
              </a:path>
            </a:pathLst>
          </a:cu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19"/>
          <p:cNvSpPr/>
          <p:nvPr/>
        </p:nvSpPr>
        <p:spPr>
          <a:xfrm rot="348836">
            <a:off x="5924550" y="1908175"/>
            <a:ext cx="493713" cy="1135063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56511" y="98846"/>
                  <a:pt x="113022" y="77692"/>
                  <a:pt x="119550" y="57692"/>
                </a:cubicBezTo>
                <a:cubicBezTo>
                  <a:pt x="126077" y="37692"/>
                  <a:pt x="59775" y="9423"/>
                  <a:pt x="39162" y="0"/>
                </a:cubicBezTo>
              </a:path>
            </a:pathLst>
          </a:cu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19"/>
          <p:cNvSpPr/>
          <p:nvPr/>
        </p:nvSpPr>
        <p:spPr>
          <a:xfrm rot="348836">
            <a:off x="6288088" y="709613"/>
            <a:ext cx="496887" cy="1122362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56511" y="98846"/>
                  <a:pt x="113022" y="77692"/>
                  <a:pt x="119550" y="57692"/>
                </a:cubicBezTo>
                <a:cubicBezTo>
                  <a:pt x="126077" y="37692"/>
                  <a:pt x="59775" y="9423"/>
                  <a:pt x="39162" y="0"/>
                </a:cubicBezTo>
              </a:path>
            </a:pathLst>
          </a:cu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19"/>
          <p:cNvSpPr/>
          <p:nvPr/>
        </p:nvSpPr>
        <p:spPr>
          <a:xfrm rot="9387060">
            <a:off x="3236913" y="3086100"/>
            <a:ext cx="342900" cy="1157288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56511" y="98846"/>
                  <a:pt x="113022" y="77692"/>
                  <a:pt x="119550" y="57692"/>
                </a:cubicBezTo>
                <a:cubicBezTo>
                  <a:pt x="126077" y="37692"/>
                  <a:pt x="59775" y="9423"/>
                  <a:pt x="39162" y="0"/>
                </a:cubicBezTo>
              </a:path>
            </a:pathLst>
          </a:cu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19"/>
          <p:cNvSpPr/>
          <p:nvPr/>
        </p:nvSpPr>
        <p:spPr>
          <a:xfrm rot="9387060">
            <a:off x="2895600" y="1928813"/>
            <a:ext cx="344488" cy="1157287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56511" y="98846"/>
                  <a:pt x="113022" y="77692"/>
                  <a:pt x="119550" y="57692"/>
                </a:cubicBezTo>
                <a:cubicBezTo>
                  <a:pt x="126077" y="37692"/>
                  <a:pt x="59775" y="9423"/>
                  <a:pt x="39162" y="0"/>
                </a:cubicBezTo>
              </a:path>
            </a:pathLst>
          </a:cu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119"/>
          <p:cNvSpPr/>
          <p:nvPr/>
        </p:nvSpPr>
        <p:spPr>
          <a:xfrm rot="9387060">
            <a:off x="2506663" y="708025"/>
            <a:ext cx="344487" cy="11557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56511" y="98846"/>
                  <a:pt x="113022" y="77692"/>
                  <a:pt x="119550" y="57692"/>
                </a:cubicBezTo>
                <a:cubicBezTo>
                  <a:pt x="126077" y="37692"/>
                  <a:pt x="59775" y="9423"/>
                  <a:pt x="39162" y="0"/>
                </a:cubicBezTo>
              </a:path>
            </a:pathLst>
          </a:cu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19"/>
          <p:cNvSpPr/>
          <p:nvPr/>
        </p:nvSpPr>
        <p:spPr>
          <a:xfrm>
            <a:off x="4143375" y="5113338"/>
            <a:ext cx="854075" cy="263525"/>
          </a:xfrm>
          <a:prstGeom prst="ellipse">
            <a:avLst/>
          </a:prstGeom>
          <a:noFill/>
          <a:ln cap="flat" cmpd="sng" w="603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19"/>
          <p:cNvSpPr/>
          <p:nvPr/>
        </p:nvSpPr>
        <p:spPr>
          <a:xfrm>
            <a:off x="3797300" y="3965575"/>
            <a:ext cx="1544638" cy="366713"/>
          </a:xfrm>
          <a:prstGeom prst="ellipse">
            <a:avLst/>
          </a:prstGeom>
          <a:noFill/>
          <a:ln cap="flat" cmpd="sng" w="603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119"/>
          <p:cNvSpPr/>
          <p:nvPr/>
        </p:nvSpPr>
        <p:spPr>
          <a:xfrm>
            <a:off x="3455988" y="2730500"/>
            <a:ext cx="2244725" cy="531813"/>
          </a:xfrm>
          <a:prstGeom prst="ellipse">
            <a:avLst/>
          </a:prstGeom>
          <a:noFill/>
          <a:ln cap="flat" cmpd="sng" w="603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119"/>
          <p:cNvSpPr/>
          <p:nvPr/>
        </p:nvSpPr>
        <p:spPr>
          <a:xfrm>
            <a:off x="3041650" y="1452563"/>
            <a:ext cx="3063875" cy="712787"/>
          </a:xfrm>
          <a:prstGeom prst="ellipse">
            <a:avLst/>
          </a:prstGeom>
          <a:noFill/>
          <a:ln cap="flat" cmpd="sng" w="603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119"/>
          <p:cNvSpPr/>
          <p:nvPr/>
        </p:nvSpPr>
        <p:spPr>
          <a:xfrm>
            <a:off x="2698750" y="287338"/>
            <a:ext cx="3757613" cy="738187"/>
          </a:xfrm>
          <a:prstGeom prst="ellipse">
            <a:avLst/>
          </a:prstGeom>
          <a:noFill/>
          <a:ln cap="flat" cmpd="sng" w="603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Multi-tiered System of Support for Implementers</a:t>
            </a:r>
            <a:endParaRPr/>
          </a:p>
        </p:txBody>
      </p:sp>
      <p:sp>
        <p:nvSpPr>
          <p:cNvPr id="973" name="Google Shape;973;p1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 all implementers require same level of support to implement with integrity.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Provide only the support necessary to achieve effective implementation.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Google Shape;979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057400"/>
            <a:ext cx="1295400" cy="44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057400"/>
            <a:ext cx="1285875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1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Prevention Model for Evidence-based Education </a:t>
            </a:r>
            <a:endParaRPr/>
          </a:p>
        </p:txBody>
      </p:sp>
      <p:grpSp>
        <p:nvGrpSpPr>
          <p:cNvPr id="982" name="Google Shape;982;p121"/>
          <p:cNvGrpSpPr/>
          <p:nvPr/>
        </p:nvGrpSpPr>
        <p:grpSpPr>
          <a:xfrm>
            <a:off x="685800" y="1371600"/>
            <a:ext cx="2057400" cy="381000"/>
            <a:chOff x="432" y="1008"/>
            <a:chExt cx="1296" cy="240"/>
          </a:xfrm>
        </p:grpSpPr>
        <p:sp>
          <p:nvSpPr>
            <p:cNvPr id="983" name="Google Shape;983;p121"/>
            <p:cNvSpPr txBox="1"/>
            <p:nvPr/>
          </p:nvSpPr>
          <p:spPr>
            <a:xfrm>
              <a:off x="432" y="1008"/>
              <a:ext cx="125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Academic Systems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4" name="Google Shape;984;p121"/>
            <p:cNvSpPr/>
            <p:nvPr/>
          </p:nvSpPr>
          <p:spPr>
            <a:xfrm>
              <a:off x="432" y="1056"/>
              <a:ext cx="1296" cy="19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121"/>
          <p:cNvGrpSpPr/>
          <p:nvPr/>
        </p:nvGrpSpPr>
        <p:grpSpPr>
          <a:xfrm>
            <a:off x="5943600" y="1371600"/>
            <a:ext cx="2095500" cy="381000"/>
            <a:chOff x="3744" y="1008"/>
            <a:chExt cx="1320" cy="240"/>
          </a:xfrm>
        </p:grpSpPr>
        <p:sp>
          <p:nvSpPr>
            <p:cNvPr id="986" name="Google Shape;986;p121"/>
            <p:cNvSpPr txBox="1"/>
            <p:nvPr/>
          </p:nvSpPr>
          <p:spPr>
            <a:xfrm>
              <a:off x="3744" y="1008"/>
              <a:ext cx="132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Behavioral Systems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7" name="Google Shape;987;p121"/>
            <p:cNvSpPr/>
            <p:nvPr/>
          </p:nvSpPr>
          <p:spPr>
            <a:xfrm>
              <a:off x="3744" y="1056"/>
              <a:ext cx="1296" cy="19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8" name="Google Shape;988;p121"/>
          <p:cNvSpPr txBox="1"/>
          <p:nvPr/>
        </p:nvSpPr>
        <p:spPr>
          <a:xfrm>
            <a:off x="3810000" y="2286000"/>
            <a:ext cx="51435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1-5%</a:t>
            </a:r>
            <a:endParaRPr/>
          </a:p>
        </p:txBody>
      </p:sp>
      <p:sp>
        <p:nvSpPr>
          <p:cNvPr id="989" name="Google Shape;989;p121"/>
          <p:cNvSpPr txBox="1"/>
          <p:nvPr/>
        </p:nvSpPr>
        <p:spPr>
          <a:xfrm>
            <a:off x="4876800" y="2286000"/>
            <a:ext cx="51435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1-5%</a:t>
            </a:r>
            <a:endParaRPr/>
          </a:p>
        </p:txBody>
      </p:sp>
      <p:sp>
        <p:nvSpPr>
          <p:cNvPr id="990" name="Google Shape;990;p121"/>
          <p:cNvSpPr txBox="1"/>
          <p:nvPr/>
        </p:nvSpPr>
        <p:spPr>
          <a:xfrm>
            <a:off x="3429000" y="3048000"/>
            <a:ext cx="59055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5-10%</a:t>
            </a:r>
            <a:endParaRPr/>
          </a:p>
        </p:txBody>
      </p:sp>
      <p:sp>
        <p:nvSpPr>
          <p:cNvPr id="991" name="Google Shape;991;p121"/>
          <p:cNvSpPr txBox="1"/>
          <p:nvPr/>
        </p:nvSpPr>
        <p:spPr>
          <a:xfrm>
            <a:off x="5105400" y="3030538"/>
            <a:ext cx="590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5-10%</a:t>
            </a:r>
            <a:endParaRPr/>
          </a:p>
        </p:txBody>
      </p:sp>
      <p:sp>
        <p:nvSpPr>
          <p:cNvPr id="992" name="Google Shape;992;p121"/>
          <p:cNvSpPr txBox="1"/>
          <p:nvPr/>
        </p:nvSpPr>
        <p:spPr>
          <a:xfrm>
            <a:off x="2879725" y="4684713"/>
            <a:ext cx="6667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80-90%</a:t>
            </a:r>
            <a:endParaRPr/>
          </a:p>
        </p:txBody>
      </p:sp>
      <p:sp>
        <p:nvSpPr>
          <p:cNvPr id="993" name="Google Shape;993;p121"/>
          <p:cNvSpPr txBox="1"/>
          <p:nvPr/>
        </p:nvSpPr>
        <p:spPr>
          <a:xfrm>
            <a:off x="5638800" y="4706938"/>
            <a:ext cx="6667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80-90%</a:t>
            </a:r>
            <a:endParaRPr/>
          </a:p>
        </p:txBody>
      </p:sp>
      <p:grpSp>
        <p:nvGrpSpPr>
          <p:cNvPr id="994" name="Google Shape;994;p121"/>
          <p:cNvGrpSpPr/>
          <p:nvPr/>
        </p:nvGrpSpPr>
        <p:grpSpPr>
          <a:xfrm>
            <a:off x="304800" y="2057400"/>
            <a:ext cx="3352800" cy="822325"/>
            <a:chOff x="192" y="1296"/>
            <a:chExt cx="2112" cy="518"/>
          </a:xfrm>
        </p:grpSpPr>
        <p:sp>
          <p:nvSpPr>
            <p:cNvPr id="995" name="Google Shape;995;p121"/>
            <p:cNvSpPr txBox="1"/>
            <p:nvPr/>
          </p:nvSpPr>
          <p:spPr>
            <a:xfrm>
              <a:off x="192" y="1296"/>
              <a:ext cx="1441" cy="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Intensive, Individual Interventions</a:t>
              </a: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Individual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Assessment-based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High Intensity</a:t>
              </a:r>
              <a:endParaRPr/>
            </a:p>
          </p:txBody>
        </p:sp>
        <p:cxnSp>
          <p:nvCxnSpPr>
            <p:cNvPr id="996" name="Google Shape;996;p121"/>
            <p:cNvCxnSpPr/>
            <p:nvPr/>
          </p:nvCxnSpPr>
          <p:spPr>
            <a:xfrm>
              <a:off x="1968" y="1536"/>
              <a:ext cx="336" cy="0"/>
            </a:xfrm>
            <a:prstGeom prst="straightConnector1">
              <a:avLst/>
            </a:prstGeom>
            <a:noFill/>
            <a:ln cap="flat" cmpd="sng" w="88900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997" name="Google Shape;997;p121"/>
          <p:cNvGrpSpPr/>
          <p:nvPr/>
        </p:nvGrpSpPr>
        <p:grpSpPr>
          <a:xfrm>
            <a:off x="5484813" y="2133600"/>
            <a:ext cx="2898775" cy="822325"/>
            <a:chOff x="3455" y="1344"/>
            <a:chExt cx="1826" cy="518"/>
          </a:xfrm>
        </p:grpSpPr>
        <p:cxnSp>
          <p:nvCxnSpPr>
            <p:cNvPr id="998" name="Google Shape;998;p121"/>
            <p:cNvCxnSpPr/>
            <p:nvPr/>
          </p:nvCxnSpPr>
          <p:spPr>
            <a:xfrm rot="10779537">
              <a:off x="3455" y="1536"/>
              <a:ext cx="336" cy="1"/>
            </a:xfrm>
            <a:prstGeom prst="straightConnector1">
              <a:avLst/>
            </a:prstGeom>
            <a:noFill/>
            <a:ln cap="flat" cmpd="sng" w="88900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999" name="Google Shape;999;p121"/>
            <p:cNvSpPr txBox="1"/>
            <p:nvPr/>
          </p:nvSpPr>
          <p:spPr>
            <a:xfrm>
              <a:off x="3840" y="1344"/>
              <a:ext cx="1441" cy="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Intensive, Individual Interventions</a:t>
              </a: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Individual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Assessment-based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Intense, durable procedures</a:t>
              </a:r>
              <a:endParaRPr/>
            </a:p>
          </p:txBody>
        </p:sp>
      </p:grpSp>
      <p:grpSp>
        <p:nvGrpSpPr>
          <p:cNvPr id="1000" name="Google Shape;1000;p121"/>
          <p:cNvGrpSpPr/>
          <p:nvPr/>
        </p:nvGrpSpPr>
        <p:grpSpPr>
          <a:xfrm>
            <a:off x="304800" y="3048000"/>
            <a:ext cx="2971800" cy="1004888"/>
            <a:chOff x="192" y="1920"/>
            <a:chExt cx="1872" cy="633"/>
          </a:xfrm>
        </p:grpSpPr>
        <p:sp>
          <p:nvSpPr>
            <p:cNvPr id="1001" name="Google Shape;1001;p121"/>
            <p:cNvSpPr txBox="1"/>
            <p:nvPr/>
          </p:nvSpPr>
          <p:spPr>
            <a:xfrm>
              <a:off x="192" y="1920"/>
              <a:ext cx="1257" cy="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Targeted Group Interventions</a:t>
              </a: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Some students (at-risk)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High efficiency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Rapid response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02" name="Google Shape;1002;p121"/>
            <p:cNvCxnSpPr/>
            <p:nvPr/>
          </p:nvCxnSpPr>
          <p:spPr>
            <a:xfrm>
              <a:off x="1728" y="2016"/>
              <a:ext cx="336" cy="0"/>
            </a:xfrm>
            <a:prstGeom prst="straightConnector1">
              <a:avLst/>
            </a:prstGeom>
            <a:noFill/>
            <a:ln cap="flat" cmpd="sng" w="88900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1003" name="Google Shape;1003;p121"/>
          <p:cNvGrpSpPr/>
          <p:nvPr/>
        </p:nvGrpSpPr>
        <p:grpSpPr>
          <a:xfrm>
            <a:off x="5791227" y="3048000"/>
            <a:ext cx="2833660" cy="1004888"/>
            <a:chOff x="3648" y="1920"/>
            <a:chExt cx="1785" cy="633"/>
          </a:xfrm>
        </p:grpSpPr>
        <p:sp>
          <p:nvSpPr>
            <p:cNvPr id="1004" name="Google Shape;1004;p121"/>
            <p:cNvSpPr txBox="1"/>
            <p:nvPr/>
          </p:nvSpPr>
          <p:spPr>
            <a:xfrm>
              <a:off x="4176" y="1920"/>
              <a:ext cx="1257" cy="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Targeted Group Interventions</a:t>
              </a: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Some students (at-risk)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High efficiency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Rapid response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05" name="Google Shape;1005;p121"/>
            <p:cNvCxnSpPr/>
            <p:nvPr/>
          </p:nvCxnSpPr>
          <p:spPr>
            <a:xfrm rot="10739161">
              <a:off x="3648" y="2016"/>
              <a:ext cx="336" cy="1"/>
            </a:xfrm>
            <a:prstGeom prst="straightConnector1">
              <a:avLst/>
            </a:prstGeom>
            <a:noFill/>
            <a:ln cap="flat" cmpd="sng" w="88900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1006" name="Google Shape;1006;p121"/>
          <p:cNvGrpSpPr/>
          <p:nvPr/>
        </p:nvGrpSpPr>
        <p:grpSpPr>
          <a:xfrm>
            <a:off x="228600" y="4648200"/>
            <a:ext cx="2514600" cy="639763"/>
            <a:chOff x="144" y="2928"/>
            <a:chExt cx="1584" cy="403"/>
          </a:xfrm>
        </p:grpSpPr>
        <p:sp>
          <p:nvSpPr>
            <p:cNvPr id="1007" name="Google Shape;1007;p121"/>
            <p:cNvSpPr txBox="1"/>
            <p:nvPr/>
          </p:nvSpPr>
          <p:spPr>
            <a:xfrm>
              <a:off x="144" y="2928"/>
              <a:ext cx="1020" cy="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Universal Interventions</a:t>
              </a: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Preventive,  proactive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08" name="Google Shape;1008;p121"/>
            <p:cNvCxnSpPr/>
            <p:nvPr/>
          </p:nvCxnSpPr>
          <p:spPr>
            <a:xfrm>
              <a:off x="1392" y="3024"/>
              <a:ext cx="336" cy="0"/>
            </a:xfrm>
            <a:prstGeom prst="straightConnector1">
              <a:avLst/>
            </a:prstGeom>
            <a:noFill/>
            <a:ln cap="flat" cmpd="sng" w="88900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grpSp>
        <p:nvGrpSpPr>
          <p:cNvPr id="1009" name="Google Shape;1009;p121"/>
          <p:cNvGrpSpPr/>
          <p:nvPr/>
        </p:nvGrpSpPr>
        <p:grpSpPr>
          <a:xfrm>
            <a:off x="6400800" y="4648200"/>
            <a:ext cx="2465388" cy="639763"/>
            <a:chOff x="4032" y="2928"/>
            <a:chExt cx="1553" cy="403"/>
          </a:xfrm>
        </p:grpSpPr>
        <p:sp>
          <p:nvSpPr>
            <p:cNvPr id="1010" name="Google Shape;1010;p121"/>
            <p:cNvSpPr txBox="1"/>
            <p:nvPr/>
          </p:nvSpPr>
          <p:spPr>
            <a:xfrm>
              <a:off x="4512" y="2928"/>
              <a:ext cx="1073" cy="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Universal Interventions</a:t>
              </a: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All settings, all students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Preventive,  proactive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11" name="Google Shape;1011;p121"/>
            <p:cNvCxnSpPr/>
            <p:nvPr/>
          </p:nvCxnSpPr>
          <p:spPr>
            <a:xfrm rot="10779294">
              <a:off x="4032" y="3024"/>
              <a:ext cx="336" cy="1"/>
            </a:xfrm>
            <a:prstGeom prst="straightConnector1">
              <a:avLst/>
            </a:prstGeom>
            <a:noFill/>
            <a:ln cap="flat" cmpd="sng" w="88900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sp>
        <p:nvSpPr>
          <p:cNvPr id="1012" name="Google Shape;1012;p121"/>
          <p:cNvSpPr/>
          <p:nvPr/>
        </p:nvSpPr>
        <p:spPr>
          <a:xfrm>
            <a:off x="871538" y="708025"/>
            <a:ext cx="7710487" cy="436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BIS LOGO-LARGE" id="1013" name="Google Shape;1013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8600" y="5791200"/>
            <a:ext cx="930275" cy="696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22"/>
          <p:cNvSpPr txBox="1"/>
          <p:nvPr>
            <p:ph type="title"/>
          </p:nvPr>
        </p:nvSpPr>
        <p:spPr>
          <a:xfrm>
            <a:off x="457200" y="1222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 Still to Do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Unresolved Issues</a:t>
            </a:r>
            <a:endParaRPr/>
          </a:p>
        </p:txBody>
      </p:sp>
      <p:sp>
        <p:nvSpPr>
          <p:cNvPr id="1025" name="Google Shape;1025;p123"/>
          <p:cNvSpPr txBox="1"/>
          <p:nvPr>
            <p:ph idx="1" type="body"/>
          </p:nvPr>
        </p:nvSpPr>
        <p:spPr>
          <a:xfrm>
            <a:off x="685800" y="1211263"/>
            <a:ext cx="7772400" cy="526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much integrity is enough?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is best way to assess different dimensions.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Adoption or adaptation?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Must we implement exactly as prescribed or can we adjust to fit local circumstances?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Unresolved Issues</a:t>
            </a:r>
            <a:endParaRPr/>
          </a:p>
        </p:txBody>
      </p:sp>
      <p:sp>
        <p:nvSpPr>
          <p:cNvPr id="1032" name="Google Shape;1032;p124"/>
          <p:cNvSpPr txBox="1"/>
          <p:nvPr>
            <p:ph idx="1" type="body"/>
          </p:nvPr>
        </p:nvSpPr>
        <p:spPr>
          <a:xfrm>
            <a:off x="685800" y="16510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does this mean for treatment integrity?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Are adaptations systematic?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If so, then we can assess integrity.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What parts of program can we adapt without doing harm to effectiveness?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Core elements?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If adapted is program still research-based?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If teachers allowed to adapt then program more acceptable.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Teachers made better adaptation of reading programs if they were well grounded in principles. (Klingner, Vaughn, Hughes, &amp; Arguellas, 1999).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Closing Thoughts</a:t>
            </a:r>
            <a:endParaRPr/>
          </a:p>
        </p:txBody>
      </p:sp>
      <p:sp>
        <p:nvSpPr>
          <p:cNvPr id="1038" name="Google Shape;1038;p1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Assuring high levels of treatment integrity is an ethical responsibility.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High levels of treatment integrity necessary to benefit from empirically supported interventions.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There are emerging practices for increasing treatment integrity.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Improving treatment integrity requires efforts at all levels of the system.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Treatment integrity is everyone’s business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26"/>
          <p:cNvSpPr txBox="1"/>
          <p:nvPr>
            <p:ph type="title"/>
          </p:nvPr>
        </p:nvSpPr>
        <p:spPr>
          <a:xfrm>
            <a:off x="457200" y="2141538"/>
            <a:ext cx="8229600" cy="1770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b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Copies may be obtained at</a:t>
            </a:r>
            <a:b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winginstitute.org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292100"/>
            <a:ext cx="8597900" cy="62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Treatment Integrity in Practice</a:t>
            </a:r>
            <a:endParaRPr/>
          </a:p>
        </p:txBody>
      </p:sp>
      <p:sp>
        <p:nvSpPr>
          <p:cNvPr id="362" name="Google Shape;362;p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Survey of school psychologists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(Cochrane &amp; Laux, 2008)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97% agreed that it was key factor to consider.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11% reported monitoring with individual cases.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1.9% reported monitoring for group/team consultation.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