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9AA0A6"/>
          </p15:clr>
        </p15:guide>
        <p15:guide id="2" pos="24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45DE2D5-6750-4004-96D7-331AC6F07E09}">
  <a:tblStyle styleId="{145DE2D5-6750-4004-96D7-331AC6F07E0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2b10e89a4_0_11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2b10e89a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72b10e89a4_0_25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72b10e89a4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72b10e89a4_0_26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72b10e89a4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2b10e89a4_0_27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72b10e89a4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72b10e89a4_0_28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72b10e89a4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72b10e89a4_0_2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72b10e89a4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72b10e89a4_0_30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72b10e89a4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2b10e89a4_0_12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72b10e89a4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72b10e89a4_0_15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72b10e89a4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72b10e89a4_0_16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72b10e89a4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72b10e89a4_0_18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72b10e89a4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72b10e89a4_0_1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72b10e89a4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2b10e89a4_0_20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72b10e89a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72b10e89a4_0_22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72b10e89a4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2b10e89a4_0_2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72b10e89a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astronomy/stars-the-solar-system"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8.png"/><Relationship Id="rId7" Type="http://schemas.openxmlformats.org/officeDocument/2006/relationships/hyperlink" Target="http://mysteryscience.com/anchor" TargetMode="External"/><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6.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astronomy/mystery-2/earth-s-rotation-daily-shadow-patterns/74" TargetMode="External"/><Relationship Id="rId10" Type="http://schemas.openxmlformats.org/officeDocument/2006/relationships/hyperlink" Target="https://mysteryscience.com/astronomy/mystery-2/earth-s-rotation-daily-shadow-patterns/74" TargetMode="External"/><Relationship Id="rId13" Type="http://schemas.openxmlformats.org/officeDocument/2006/relationships/hyperlink" Target="https://mysteryscience.com/astronomy/mystery-3/seasonal-changes-shadow-length/76" TargetMode="External"/><Relationship Id="rId12" Type="http://schemas.openxmlformats.org/officeDocument/2006/relationships/hyperlink" Target="https://mysteryscience.com/astronomy/mystery-3/seasonal-changes-shadow-length/76"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astronomy/earth-space-patterns#" TargetMode="External"/><Relationship Id="rId4" Type="http://schemas.openxmlformats.org/officeDocument/2006/relationships/image" Target="../media/image6.png"/><Relationship Id="rId9" Type="http://schemas.openxmlformats.org/officeDocument/2006/relationships/hyperlink" Target="https://mysteryscience.com/astronomy/mystery-1/day-night-earth-s-rotation/378" TargetMode="External"/><Relationship Id="rId15" Type="http://schemas.openxmlformats.org/officeDocument/2006/relationships/hyperlink" Target="https://mysteryscience.com/astronomy/mystery-4/seasonal-patterns-earth-s-orbit/75" TargetMode="External"/><Relationship Id="rId14" Type="http://schemas.openxmlformats.org/officeDocument/2006/relationships/hyperlink" Target="https://mysteryscience.com/astronomy/mystery-4/seasonal-patterns-earth-s-orbit/75" TargetMode="External"/><Relationship Id="rId17" Type="http://schemas.openxmlformats.org/officeDocument/2006/relationships/hyperlink" Target="https://mysteryscience.com/astronomy/mystery-5/moon-phases-lunar-cycle/77" TargetMode="External"/><Relationship Id="rId16" Type="http://schemas.openxmlformats.org/officeDocument/2006/relationships/hyperlink" Target="https://mysteryscience.com/astronomy/mystery-5/moon-phases-lunar-cycle/77" TargetMode="External"/><Relationship Id="rId5" Type="http://schemas.openxmlformats.org/officeDocument/2006/relationships/image" Target="../media/image20.png"/><Relationship Id="rId19" Type="http://schemas.openxmlformats.org/officeDocument/2006/relationships/hyperlink" Target="https://mysteryscience.com/astronomy/mystery-13/night-sky/423" TargetMode="External"/><Relationship Id="rId6" Type="http://schemas.openxmlformats.org/officeDocument/2006/relationships/hyperlink" Target="https://mysteryscience.com/astronomy/mystery-0/sky-patterns-modeling/422" TargetMode="External"/><Relationship Id="rId18" Type="http://schemas.openxmlformats.org/officeDocument/2006/relationships/hyperlink" Target="https://mysteryscience.com/astronomy/mystery-13/night-sky/423" TargetMode="External"/><Relationship Id="rId7" Type="http://schemas.openxmlformats.org/officeDocument/2006/relationships/hyperlink" Target="https://mysteryscience.com/astronomy/mystery-0/sky-patterns-modeling/422" TargetMode="External"/><Relationship Id="rId8" Type="http://schemas.openxmlformats.org/officeDocument/2006/relationships/hyperlink" Target="https://mysteryscience.com/astronomy/mystery-1/day-night-earth-s-rotation/37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249450" y="1709928"/>
            <a:ext cx="40095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Earth &amp; Space Patterns</a:t>
            </a:r>
            <a:endParaRPr b="1" sz="1000"/>
          </a:p>
        </p:txBody>
      </p:sp>
      <p:sp>
        <p:nvSpPr>
          <p:cNvPr id="55" name="Google Shape;55;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127248"/>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99" name="Google Shape;199;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0" name="Google Shape;200;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1" name="Google Shape;201;p22"/>
          <p:cNvSpPr txBox="1"/>
          <p:nvPr/>
        </p:nvSpPr>
        <p:spPr>
          <a:xfrm>
            <a:off x="457200" y="1280150"/>
            <a:ext cx="4918800" cy="6136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the Sun tell you the season?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Changes &amp; Shadow Length</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Sun appears to travel in a higher path in the summer, making the days longer and the nights shorter because sunrise happens earlier and sunset happens later. In the winter, the Sun appears to follow a lower path, leading to fewer hours of sunlight because it rises and sets later. Shadow clocks can account for the different paths the Sun follows by changing where the pointer in the center is placed.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during the Summer, the length of time that the Sun is visible each day is longer and the length of time the stars are visible each night is shorter. The opposite is true in the winter.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any ideas they have about how the stars could be used to determine when it’s the middle of the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Note: Students might not necessarily add much to their worksheet at the end of this lesson. Use this time to reinforce that the Earth is rotating and the stars are stationary in the “View of the Earth from space” on their worksheet. Ask them to think about how us being on a rotating Earth might cause the stars to appear to move in the “View of the night sky from Earth,” even though the stars are staying still.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the stars change from season to season? If so, why? If not, why not?</a:t>
            </a:r>
            <a:endParaRPr b="1" sz="1000">
              <a:solidFill>
                <a:schemeClr val="dk1"/>
              </a:solidFill>
              <a:latin typeface="Poppins"/>
              <a:ea typeface="Poppins"/>
              <a:cs typeface="Poppins"/>
              <a:sym typeface="Poppins"/>
            </a:endParaRPr>
          </a:p>
        </p:txBody>
      </p:sp>
      <p:graphicFrame>
        <p:nvGraphicFramePr>
          <p:cNvPr id="202" name="Google Shape;202;p22"/>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3" name="Google Shape;203;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4" name="Google Shape;204;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3"/>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10" name="Google Shape;210;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1" name="Google Shape;211;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2" name="Google Shape;212;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the stars change with the seasons?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Patterns &amp; Earth’s Orbit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will be introduced to the Earth’s orbital movement around the Sun, as a means of seeing why the constellations change.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Universe-in-a-Box, students make a paper model that helps them visualize the Earth’s yearly orbit around the Sun. They use this model to understand why some constellations are only visible during part of the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stand up and spin, pictures on the walls go in and out of view, but if you look up, you can always see the ceiling. This is similar to what happens when we look at the North Star. Imagine that the North Star is on the ceiling above the axis that the Earth spins around, and the stars around the Earth in other directions come in and out of view. Note: We suggest offering students a new worksheet at this point, but you should feel free to give students a new sheet (or not) at any point throughout this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while many stars do change from season to season, the stars near the North Star don’t. This is because the North Pole is aimed very close to the North Star, and this part of the night sky is visible throughout the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13" name="Google Shape;213;p23"/>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4" name="Google Shape;214;p23"/>
          <p:cNvSpPr/>
          <p:nvPr/>
        </p:nvSpPr>
        <p:spPr>
          <a:xfrm>
            <a:off x="457200" y="4151650"/>
            <a:ext cx="4918800" cy="1319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3"/>
          <p:cNvSpPr txBox="1"/>
          <p:nvPr/>
        </p:nvSpPr>
        <p:spPr>
          <a:xfrm>
            <a:off x="2279300" y="4359325"/>
            <a:ext cx="2842200" cy="914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requires a printable, scissors, and fasteners. You do not need to prep the supplies before class.</a:t>
            </a:r>
            <a:endParaRPr sz="1000">
              <a:solidFill>
                <a:schemeClr val="dk1"/>
              </a:solidFill>
              <a:latin typeface="Poppins"/>
              <a:ea typeface="Poppins"/>
              <a:cs typeface="Poppins"/>
              <a:sym typeface="Poppins"/>
            </a:endParaRPr>
          </a:p>
        </p:txBody>
      </p:sp>
      <p:pic>
        <p:nvPicPr>
          <p:cNvPr id="216" name="Google Shape;216;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17" name="Google Shape;217;p23"/>
          <p:cNvPicPr preferRelativeResize="0"/>
          <p:nvPr/>
        </p:nvPicPr>
        <p:blipFill>
          <a:blip r:embed="rId5">
            <a:alphaModFix/>
          </a:blip>
          <a:stretch>
            <a:fillRect/>
          </a:stretch>
        </p:blipFill>
        <p:spPr>
          <a:xfrm>
            <a:off x="747175" y="4359325"/>
            <a:ext cx="1192764" cy="914399"/>
          </a:xfrm>
          <a:prstGeom prst="rect">
            <a:avLst/>
          </a:prstGeom>
          <a:noFill/>
          <a:ln>
            <a:noFill/>
          </a:ln>
        </p:spPr>
      </p:pic>
      <p:sp>
        <p:nvSpPr>
          <p:cNvPr id="218" name="Google Shape;218;p23"/>
          <p:cNvSpPr txBox="1"/>
          <p:nvPr/>
        </p:nvSpPr>
        <p:spPr>
          <a:xfrm>
            <a:off x="457200" y="9331525"/>
            <a:ext cx="43989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a:t>
            </a:r>
            <a:r>
              <a:rPr b="1" i="1" lang="en" sz="1000">
                <a:latin typeface="Poppins"/>
                <a:ea typeface="Poppins"/>
                <a:cs typeface="Poppins"/>
                <a:sym typeface="Poppins"/>
              </a:rPr>
              <a:t>Notes Continued </a:t>
            </a:r>
            <a:r>
              <a:rPr b="1" i="1" lang="en" sz="1000">
                <a:solidFill>
                  <a:srgbClr val="000000"/>
                </a:solidFill>
                <a:latin typeface="Poppins"/>
                <a:ea typeface="Poppins"/>
                <a:cs typeface="Poppins"/>
                <a:sym typeface="Poppins"/>
              </a:rPr>
              <a:t>on Next Page</a:t>
            </a:r>
            <a:endParaRPr/>
          </a:p>
        </p:txBody>
      </p:sp>
      <p:sp>
        <p:nvSpPr>
          <p:cNvPr id="219" name="Google Shape;219;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4"/>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25" name="Google Shape;225;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6" name="Google Shape;226;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7" name="Google Shape;227;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the stars change with the seasons?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Patterns &amp; Earth’s Orbit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Notes Continued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Connecting the stars that make up the Big and Little Dippers and labeling the North Star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that stars (and the constellations they make up) appear to rise in the East and set in the West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Explaining that stars appear to form trails in the sky because we are on a rotating Earth, and stars only appear to spin around the North Star because our own rotation is centered around an imaginary line pointed close to that star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Is there anything else in the sky that we can use to tell time? What about the Moon?</a:t>
            </a:r>
            <a:endParaRPr b="1" sz="1000">
              <a:solidFill>
                <a:schemeClr val="dk1"/>
              </a:solidFill>
              <a:latin typeface="Poppins"/>
              <a:ea typeface="Poppins"/>
              <a:cs typeface="Poppins"/>
              <a:sym typeface="Poppins"/>
            </a:endParaRPr>
          </a:p>
        </p:txBody>
      </p:sp>
      <p:graphicFrame>
        <p:nvGraphicFramePr>
          <p:cNvPr id="228" name="Google Shape;228;p24"/>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29" name="Google Shape;229;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0" name="Google Shape;230;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5"/>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36" name="Google Shape;236;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7" name="Google Shape;237;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8" name="Google Shape;238;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does the Moon change shape?</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Moon Phases &amp; Lunar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lesson explores why the Moon seems to change shape (phases) over the course of a month.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Model the Moon's Phases, students use a styrofoam ball as a model of the Moon and a flashlight as a model of the Sun to gain a better understanding of how the interactions between the Sun and Moon are responsible for the Moon’s phases.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39" name="Google Shape;239;p25"/>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0" name="Google Shape;240;p25"/>
          <p:cNvSpPr/>
          <p:nvPr/>
        </p:nvSpPr>
        <p:spPr>
          <a:xfrm>
            <a:off x="457650" y="5014125"/>
            <a:ext cx="6857700" cy="23559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 name="Google Shape;241;p25"/>
          <p:cNvSpPr txBox="1"/>
          <p:nvPr/>
        </p:nvSpPr>
        <p:spPr>
          <a:xfrm>
            <a:off x="2841875" y="5324625"/>
            <a:ext cx="4252800" cy="10521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It is important to get your room as dark as possible! It's worth taking the time to black out your windows and even tape curtains to eliminate cracks of light. Also, the brighter your flashlights, the better the demonstration. The flashlights we link to are particularly bright and inexpensive.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42" name="Google Shape;242;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3" name="Google Shape;243;p25"/>
          <p:cNvPicPr preferRelativeResize="0"/>
          <p:nvPr/>
        </p:nvPicPr>
        <p:blipFill>
          <a:blip r:embed="rId5">
            <a:alphaModFix/>
          </a:blip>
          <a:stretch>
            <a:fillRect/>
          </a:stretch>
        </p:blipFill>
        <p:spPr>
          <a:xfrm>
            <a:off x="761400" y="5714488"/>
            <a:ext cx="1738275" cy="955171"/>
          </a:xfrm>
          <a:prstGeom prst="rect">
            <a:avLst/>
          </a:prstGeom>
          <a:noFill/>
          <a:ln>
            <a:noFill/>
          </a:ln>
          <a:effectLst>
            <a:outerShdw blurRad="57150" rotWithShape="0" algn="bl" dir="5400000" dist="19050">
              <a:srgbClr val="000000">
                <a:alpha val="50000"/>
              </a:srgbClr>
            </a:outerShdw>
          </a:effectLst>
        </p:spPr>
      </p:pic>
      <p:sp>
        <p:nvSpPr>
          <p:cNvPr id="244" name="Google Shape;244;p25"/>
          <p:cNvSpPr txBox="1"/>
          <p:nvPr/>
        </p:nvSpPr>
        <p:spPr>
          <a:xfrm>
            <a:off x="457200" y="90267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245" name="Google Shape;245;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26"/>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51" name="Google Shape;251;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2" name="Google Shape;252;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3" name="Google Shape;253;p26"/>
          <p:cNvSpPr txBox="1"/>
          <p:nvPr/>
        </p:nvSpPr>
        <p:spPr>
          <a:xfrm>
            <a:off x="457200" y="1280150"/>
            <a:ext cx="4918800" cy="5934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does the Moon change shape?</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Moon Phases &amp; Lunar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 full Moon can be used to tell the time at night because it will always be directly opposite the Sun from our perspective. Full Moons rise when the Sun sets, set when the Sun rises, and are at the highest point in the sky in the middle of the night--exactly opposite the Sun! When the Moon is in other phases, it is not opposite the Sun in the Sky, so we see it as partially in shadow.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the full Moon rises at sunset and sets at sunrise. Just as the Sun is always highest in the sky in the middle of the day, the Moon is always highest in the sky in the middle of the night.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Shading the Moon just like they shaded the Earth after lesson 1</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Describing what they would see if they were standing on the dark side of the Earth in the second view of their worksheet (they would see a half-illuminated Moon)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We’ve talked about the Sun, the Moon, and the stars. Can I see other planets in the sky?</a:t>
            </a:r>
            <a:endParaRPr b="1" sz="1000">
              <a:solidFill>
                <a:schemeClr val="dk1"/>
              </a:solidFill>
              <a:latin typeface="Poppins"/>
              <a:ea typeface="Poppins"/>
              <a:cs typeface="Poppins"/>
              <a:sym typeface="Poppins"/>
            </a:endParaRPr>
          </a:p>
        </p:txBody>
      </p:sp>
      <p:graphicFrame>
        <p:nvGraphicFramePr>
          <p:cNvPr id="254" name="Google Shape;254;p26"/>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55" name="Google Shape;255;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56" name="Google Shape;256;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7"/>
          <p:cNvPicPr preferRelativeResize="0"/>
          <p:nvPr/>
        </p:nvPicPr>
        <p:blipFill>
          <a:blip r:embed="rId3">
            <a:alphaModFix/>
          </a:blip>
          <a:stretch>
            <a:fillRect/>
          </a:stretch>
        </p:blipFill>
        <p:spPr>
          <a:xfrm>
            <a:off x="5577800" y="1280151"/>
            <a:ext cx="1737400" cy="985873"/>
          </a:xfrm>
          <a:prstGeom prst="rect">
            <a:avLst/>
          </a:prstGeom>
          <a:noFill/>
          <a:ln>
            <a:noFill/>
          </a:ln>
        </p:spPr>
      </p:pic>
      <p:sp>
        <p:nvSpPr>
          <p:cNvPr id="262" name="Google Shape;262;p27"/>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3" name="Google Shape;263;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4" name="Google Shape;264;p27"/>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can you tell time at night?</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Night Sky</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the Performance Task, students use engineering design principles to invent a clock that uses patterns in the night sky. They evaluate possible patterns, suggest multiple ways to measure time with those patterns, and describe their final design and how it works.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65" name="Google Shape;265;p27"/>
          <p:cNvGraphicFramePr/>
          <p:nvPr/>
        </p:nvGraphicFramePr>
        <p:xfrm>
          <a:off x="5577800" y="1280160"/>
          <a:ext cx="3000000" cy="3000000"/>
        </p:xfrm>
        <a:graphic>
          <a:graphicData uri="http://schemas.openxmlformats.org/drawingml/2006/table">
            <a:tbl>
              <a:tblPr>
                <a:noFill/>
                <a:tableStyleId>{145DE2D5-6750-4004-96D7-331AC6F07E09}</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6" name="Google Shape;266;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7" name="Google Shape;267;p27"/>
          <p:cNvSpPr/>
          <p:nvPr/>
        </p:nvSpPr>
        <p:spPr>
          <a:xfrm>
            <a:off x="457650" y="3642525"/>
            <a:ext cx="6857700" cy="2041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 name="Google Shape;268;p27"/>
          <p:cNvSpPr txBox="1"/>
          <p:nvPr/>
        </p:nvSpPr>
        <p:spPr>
          <a:xfrm>
            <a:off x="3051225" y="3914175"/>
            <a:ext cx="3921000" cy="1249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Print one Time-Keeper Challenge  for each person.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269" name="Google Shape;269;p27"/>
          <p:cNvSpPr/>
          <p:nvPr/>
        </p:nvSpPr>
        <p:spPr>
          <a:xfrm>
            <a:off x="457200" y="6053575"/>
            <a:ext cx="6857700" cy="1566300"/>
          </a:xfrm>
          <a:prstGeom prst="rect">
            <a:avLst/>
          </a:prstGeom>
          <a:solidFill>
            <a:srgbClr val="F6FB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 name="Google Shape;270;p27"/>
          <p:cNvSpPr txBox="1"/>
          <p:nvPr/>
        </p:nvSpPr>
        <p:spPr>
          <a:xfrm>
            <a:off x="757150" y="6221175"/>
            <a:ext cx="28866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Cause and Effect:</a:t>
            </a:r>
            <a:r>
              <a:rPr lang="en" sz="1000">
                <a:latin typeface="Poppins"/>
                <a:ea typeface="Poppins"/>
                <a:cs typeface="Poppins"/>
                <a:sym typeface="Poppins"/>
              </a:rPr>
              <a:t>  Observed patterns in the movement of objects in space prompt questions about the causes underlying them.</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p:txBody>
      </p:sp>
      <p:sp>
        <p:nvSpPr>
          <p:cNvPr id="271" name="Google Shape;271;p27"/>
          <p:cNvSpPr txBox="1"/>
          <p:nvPr/>
        </p:nvSpPr>
        <p:spPr>
          <a:xfrm>
            <a:off x="4085675" y="6446520"/>
            <a:ext cx="28866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latin typeface="Poppins"/>
                <a:ea typeface="Poppins"/>
                <a:cs typeface="Poppins"/>
                <a:sym typeface="Poppins"/>
              </a:rPr>
              <a:t>Engineering Design</a:t>
            </a:r>
            <a:r>
              <a:rPr lang="en" sz="1000">
                <a:latin typeface="Poppins"/>
                <a:ea typeface="Poppins"/>
                <a:cs typeface="Poppins"/>
                <a:sym typeface="Poppins"/>
              </a:rPr>
              <a:t>: Building on observations and scientific knowledge, students propose and evaluate possible solutions to a problem. </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latin typeface="Poppins"/>
              <a:ea typeface="Poppins"/>
              <a:cs typeface="Poppins"/>
              <a:sym typeface="Poppins"/>
            </a:endParaRPr>
          </a:p>
        </p:txBody>
      </p:sp>
      <p:pic>
        <p:nvPicPr>
          <p:cNvPr id="272" name="Google Shape;272;p27"/>
          <p:cNvPicPr preferRelativeResize="0"/>
          <p:nvPr/>
        </p:nvPicPr>
        <p:blipFill>
          <a:blip r:embed="rId5">
            <a:alphaModFix/>
          </a:blip>
          <a:stretch>
            <a:fillRect/>
          </a:stretch>
        </p:blipFill>
        <p:spPr>
          <a:xfrm>
            <a:off x="757150" y="3914175"/>
            <a:ext cx="2037523" cy="1488524"/>
          </a:xfrm>
          <a:prstGeom prst="rect">
            <a:avLst/>
          </a:prstGeom>
          <a:noFill/>
          <a:ln>
            <a:noFill/>
          </a:ln>
          <a:effectLst>
            <a:outerShdw blurRad="57150" rotWithShape="0" algn="bl" dir="5400000" dist="19050">
              <a:srgbClr val="000000">
                <a:alpha val="50000"/>
              </a:srgbClr>
            </a:outerShdw>
          </a:effectLst>
        </p:spPr>
      </p:pic>
      <p:sp>
        <p:nvSpPr>
          <p:cNvPr id="273" name="Google Shape;273;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unit, students explore patterns of the Earth, Sun, Moon, and stars. They investigate how shadows change throughout the day, how the Sun's position changes throughout the year, and how stars change throughout the seasons. They also create Earth, Sun, and Moon models to explore Moon patterns.</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743200"/>
          <a:ext cx="3000000" cy="3000000"/>
        </p:xfrm>
        <a:graphic>
          <a:graphicData uri="http://schemas.openxmlformats.org/drawingml/2006/table">
            <a:tbl>
              <a:tblPr>
                <a:noFill/>
                <a:tableStyleId>{145DE2D5-6750-4004-96D7-331AC6F07E09}</a:tableStyleId>
              </a:tblPr>
              <a:tblGrid>
                <a:gridCol w="1984075"/>
                <a:gridCol w="2312875"/>
                <a:gridCol w="1301475"/>
                <a:gridCol w="12595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5-ESS1-2. Represent data in graphical displays to reveal patterns of daily changes in length and direction of shadows, day and night, and the seasonal appearance of some stars in the night sky.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lang="en" sz="800">
                          <a:latin typeface="Poppins"/>
                          <a:ea typeface="Poppins"/>
                          <a:cs typeface="Poppins"/>
                          <a:sym typeface="Poppins"/>
                        </a:rPr>
                        <a:t> Developing and Using Models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Using Mathematics and Computational Thinking</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Constructing Explanations and Designing Solutions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ESS1.B: Earth and the Solar System</a:t>
                      </a:r>
                      <a:endParaRPr sz="800">
                        <a:latin typeface="Poppins"/>
                        <a:ea typeface="Poppins"/>
                        <a:cs typeface="Poppins"/>
                        <a:sym typeface="Poppins"/>
                      </a:endParaRPr>
                    </a:p>
                    <a:p>
                      <a:pPr indent="0" lvl="0" marL="0" rtl="0" algn="l">
                        <a:lnSpc>
                          <a:spcPct val="15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71" name="Google Shape;71;p14"/>
          <p:cNvPicPr preferRelativeResize="0"/>
          <p:nvPr/>
        </p:nvPicPr>
        <p:blipFill rotWithShape="1">
          <a:blip r:embed="rId5">
            <a:alphaModFix/>
          </a:blip>
          <a:srcRect b="0" l="0" r="0" t="0"/>
          <a:stretch/>
        </p:blipFill>
        <p:spPr>
          <a:xfrm>
            <a:off x="457200" y="5389550"/>
            <a:ext cx="6858001" cy="4085020"/>
          </a:xfrm>
          <a:prstGeom prst="rect">
            <a:avLst/>
          </a:prstGeom>
          <a:noFill/>
          <a:ln>
            <a:noFill/>
          </a:ln>
        </p:spPr>
      </p:pic>
      <p:sp>
        <p:nvSpPr>
          <p:cNvPr id="72" name="Google Shape;72;p14"/>
          <p:cNvSpPr txBox="1"/>
          <p:nvPr/>
        </p:nvSpPr>
        <p:spPr>
          <a:xfrm>
            <a:off x="528625" y="54578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3" name="Google Shape;73;p14"/>
          <p:cNvSpPr txBox="1"/>
          <p:nvPr/>
        </p:nvSpPr>
        <p:spPr>
          <a:xfrm>
            <a:off x="528625" y="76999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4" name="Google Shape;74;p14"/>
          <p:cNvSpPr txBox="1"/>
          <p:nvPr/>
        </p:nvSpPr>
        <p:spPr>
          <a:xfrm>
            <a:off x="2335075" y="5457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5" name="Google Shape;75;p14"/>
          <p:cNvSpPr txBox="1"/>
          <p:nvPr/>
        </p:nvSpPr>
        <p:spPr>
          <a:xfrm>
            <a:off x="4136575" y="5457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6" name="Google Shape;76;p14"/>
          <p:cNvSpPr txBox="1"/>
          <p:nvPr/>
        </p:nvSpPr>
        <p:spPr>
          <a:xfrm>
            <a:off x="5938075" y="5457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7" name="Google Shape;77;p14"/>
          <p:cNvSpPr txBox="1"/>
          <p:nvPr/>
        </p:nvSpPr>
        <p:spPr>
          <a:xfrm>
            <a:off x="531150" y="61722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Sky Patterns &amp; Modeling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Star Trails</a:t>
            </a:r>
            <a:endParaRPr sz="800">
              <a:solidFill>
                <a:schemeClr val="dk1"/>
              </a:solidFill>
              <a:latin typeface="Poppins"/>
              <a:ea typeface="Poppins"/>
              <a:cs typeface="Poppins"/>
              <a:sym typeface="Poppins"/>
            </a:endParaRPr>
          </a:p>
        </p:txBody>
      </p:sp>
      <p:sp>
        <p:nvSpPr>
          <p:cNvPr id="78" name="Google Shape;78;p14"/>
          <p:cNvSpPr txBox="1"/>
          <p:nvPr/>
        </p:nvSpPr>
        <p:spPr>
          <a:xfrm>
            <a:off x="2337600" y="6172200"/>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Day, Night, &amp; Earth’s Rotation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fast does the Earth spin?</a:t>
            </a:r>
            <a:endParaRPr sz="800">
              <a:solidFill>
                <a:schemeClr val="dk1"/>
              </a:solidFill>
              <a:latin typeface="Poppins"/>
              <a:ea typeface="Poppins"/>
              <a:cs typeface="Poppins"/>
              <a:sym typeface="Poppins"/>
            </a:endParaRPr>
          </a:p>
        </p:txBody>
      </p:sp>
      <p:sp>
        <p:nvSpPr>
          <p:cNvPr id="79" name="Google Shape;79;p14"/>
          <p:cNvSpPr txBox="1"/>
          <p:nvPr/>
        </p:nvSpPr>
        <p:spPr>
          <a:xfrm>
            <a:off x="4139100" y="61722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Earth’s Rotations &amp; Daily Shadow Patterns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Who set the first clock?</a:t>
            </a:r>
            <a:endParaRPr sz="800">
              <a:solidFill>
                <a:schemeClr val="dk1"/>
              </a:solidFill>
              <a:latin typeface="Poppins"/>
              <a:ea typeface="Poppins"/>
              <a:cs typeface="Poppins"/>
              <a:sym typeface="Poppins"/>
            </a:endParaRPr>
          </a:p>
        </p:txBody>
      </p:sp>
      <p:sp>
        <p:nvSpPr>
          <p:cNvPr id="80" name="Google Shape;80;p14"/>
          <p:cNvSpPr txBox="1"/>
          <p:nvPr/>
        </p:nvSpPr>
        <p:spPr>
          <a:xfrm>
            <a:off x="5940600" y="6162275"/>
            <a:ext cx="1273200" cy="47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Seasonal Changes &amp; Shadow Length</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can the Sun tell you the season?</a:t>
            </a:r>
            <a:endParaRPr sz="800">
              <a:solidFill>
                <a:schemeClr val="dk1"/>
              </a:solidFill>
              <a:latin typeface="Poppins"/>
              <a:ea typeface="Poppins"/>
              <a:cs typeface="Poppins"/>
              <a:sym typeface="Poppins"/>
            </a:endParaRPr>
          </a:p>
        </p:txBody>
      </p:sp>
      <p:sp>
        <p:nvSpPr>
          <p:cNvPr id="81" name="Google Shape;81;p14"/>
          <p:cNvSpPr txBox="1"/>
          <p:nvPr/>
        </p:nvSpPr>
        <p:spPr>
          <a:xfrm>
            <a:off x="531150" y="84258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Seasonal Patterns &amp; Earth’s Orbit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Why do the stars change with the seasons?</a:t>
            </a:r>
            <a:endParaRPr sz="800">
              <a:solidFill>
                <a:schemeClr val="dk1"/>
              </a:solidFill>
              <a:latin typeface="Poppins"/>
              <a:ea typeface="Poppins"/>
              <a:cs typeface="Poppins"/>
              <a:sym typeface="Poppins"/>
            </a:endParaRPr>
          </a:p>
        </p:txBody>
      </p:sp>
      <p:sp>
        <p:nvSpPr>
          <p:cNvPr id="82" name="Google Shape;82;p14"/>
          <p:cNvSpPr txBox="1"/>
          <p:nvPr/>
        </p:nvSpPr>
        <p:spPr>
          <a:xfrm>
            <a:off x="2326500" y="6996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4119425" y="6996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4" name="Google Shape;84;p14"/>
          <p:cNvSpPr txBox="1"/>
          <p:nvPr/>
        </p:nvSpPr>
        <p:spPr>
          <a:xfrm>
            <a:off x="5929500" y="6996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5" name="Google Shape;85;p14"/>
          <p:cNvSpPr txBox="1"/>
          <p:nvPr/>
        </p:nvSpPr>
        <p:spPr>
          <a:xfrm>
            <a:off x="520050" y="92413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6" name="Google Shape;86;p14"/>
          <p:cNvSpPr txBox="1"/>
          <p:nvPr/>
        </p:nvSpPr>
        <p:spPr>
          <a:xfrm>
            <a:off x="2322575" y="84258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Moon Phases &amp; Lunar Cycle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Why does the Moon change shape?</a:t>
            </a:r>
            <a:endParaRPr sz="800">
              <a:solidFill>
                <a:schemeClr val="dk1"/>
              </a:solidFill>
              <a:latin typeface="Poppins"/>
              <a:ea typeface="Poppins"/>
              <a:cs typeface="Poppins"/>
              <a:sym typeface="Poppins"/>
            </a:endParaRPr>
          </a:p>
        </p:txBody>
      </p:sp>
      <p:sp>
        <p:nvSpPr>
          <p:cNvPr id="87" name="Google Shape;87;p14"/>
          <p:cNvSpPr txBox="1"/>
          <p:nvPr/>
        </p:nvSpPr>
        <p:spPr>
          <a:xfrm>
            <a:off x="2323200" y="76999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88" name="Google Shape;88;p14"/>
          <p:cNvSpPr txBox="1"/>
          <p:nvPr/>
        </p:nvSpPr>
        <p:spPr>
          <a:xfrm>
            <a:off x="4119425" y="8426025"/>
            <a:ext cx="13599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Night Sky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How can you tell time at night?</a:t>
            </a:r>
            <a:endParaRPr sz="800">
              <a:solidFill>
                <a:schemeClr val="dk1"/>
              </a:solidFill>
              <a:latin typeface="Poppins"/>
              <a:ea typeface="Poppins"/>
              <a:cs typeface="Poppins"/>
              <a:sym typeface="Poppins"/>
            </a:endParaRPr>
          </a:p>
        </p:txBody>
      </p:sp>
      <p:sp>
        <p:nvSpPr>
          <p:cNvPr id="89" name="Google Shape;89;p14"/>
          <p:cNvSpPr txBox="1"/>
          <p:nvPr/>
        </p:nvSpPr>
        <p:spPr>
          <a:xfrm>
            <a:off x="4120065" y="7699900"/>
            <a:ext cx="9552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90" name="Google Shape;90;p14"/>
          <p:cNvSpPr txBox="1"/>
          <p:nvPr/>
        </p:nvSpPr>
        <p:spPr>
          <a:xfrm>
            <a:off x="2338775" y="92413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6" name="Google Shape;96;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7" name="Google Shape;97;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pic>
        <p:nvPicPr>
          <p:cNvPr id="98" name="Google Shape;98;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9" name="Google Shape;99;p15"/>
          <p:cNvSpPr txBox="1"/>
          <p:nvPr/>
        </p:nvSpPr>
        <p:spPr>
          <a:xfrm>
            <a:off x="457200" y="3092800"/>
            <a:ext cx="6830400" cy="36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What causes the patterns found in star trails?</a:t>
            </a:r>
            <a:endParaRPr sz="1200">
              <a:solidFill>
                <a:schemeClr val="dk1"/>
              </a:solidFill>
              <a:latin typeface="Poppins"/>
              <a:ea typeface="Poppins"/>
              <a:cs typeface="Poppins"/>
              <a:sym typeface="Poppins"/>
            </a:endParaRPr>
          </a:p>
        </p:txBody>
      </p:sp>
      <p:sp>
        <p:nvSpPr>
          <p:cNvPr id="100" name="Google Shape;100;p15"/>
          <p:cNvSpPr txBox="1"/>
          <p:nvPr/>
        </p:nvSpPr>
        <p:spPr>
          <a:xfrm>
            <a:off x="457200" y="3493675"/>
            <a:ext cx="3197700" cy="321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Why circles?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 Earth’s rotation makes the stars </a:t>
            </a:r>
            <a:r>
              <a:rPr lang="en" sz="1000" u="sng">
                <a:solidFill>
                  <a:schemeClr val="dk1"/>
                </a:solidFill>
                <a:latin typeface="Poppins"/>
                <a:ea typeface="Poppins"/>
                <a:cs typeface="Poppins"/>
                <a:sym typeface="Poppins"/>
              </a:rPr>
              <a:t>appear</a:t>
            </a:r>
            <a:r>
              <a:rPr lang="en" sz="1000">
                <a:solidFill>
                  <a:schemeClr val="dk1"/>
                </a:solidFill>
                <a:latin typeface="Poppins"/>
                <a:ea typeface="Poppins"/>
                <a:cs typeface="Poppins"/>
                <a:sym typeface="Poppins"/>
              </a:rPr>
              <a:t> to move each night, even though they are stationary and we are on a rotating Earth! In the Northern Hemisphere, star trails make concentric circles, almost centering on the North Star. If you look to the side and spin around, you can see why this is. When you spin, pictures on the walls go in and out of view. But if you look straight up, you can always see the ceiling as you spin around. The Earth’s axis, the imaginary line around which the planet spins, points north. Looking north is like looking up when you are standing on your feet and spinning.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Time and the Stars</a:t>
            </a: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Star trails are just one example of how what we see in the sky reveals the movements of our solar system — patterns that people have used for thousands of years to keep track of the time of day and the time of year.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you’ll see many other examples. The period from sunrise to sunrise — the time it takes for the Earth to complete one rotation —  is the length of a day. </a:t>
            </a:r>
            <a:endParaRPr sz="1000">
              <a:latin typeface="Poppins"/>
              <a:ea typeface="Poppins"/>
              <a:cs typeface="Poppins"/>
              <a:sym typeface="Poppins"/>
            </a:endParaRPr>
          </a:p>
        </p:txBody>
      </p:sp>
      <p:sp>
        <p:nvSpPr>
          <p:cNvPr id="101" name="Google Shape;101;p15"/>
          <p:cNvSpPr txBox="1"/>
          <p:nvPr/>
        </p:nvSpPr>
        <p:spPr>
          <a:xfrm>
            <a:off x="4223550" y="3702050"/>
            <a:ext cx="3091800" cy="40194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latin typeface="Poppins"/>
                <a:ea typeface="Poppins"/>
                <a:cs typeface="Poppins"/>
                <a:sym typeface="Poppins"/>
              </a:rPr>
              <a:t>A sundial uses shadows cast by the Sun to divide that day into hours. The Sun’s path changes with the seasons, which is why your sundial includes an adjustment for the time of year. Seasons are also marked by changes in the constellations that can be seen in the night sky, which provides evidence that the Earth orbits the Sun. The Moon’s phases helped set the length of the month. The clocks and calendars that we use each day reflect the movements in the sky. </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b="1" lang="en" sz="1000">
                <a:latin typeface="Poppins"/>
                <a:ea typeface="Poppins"/>
                <a:cs typeface="Poppins"/>
                <a:sym typeface="Poppins"/>
              </a:rPr>
              <a:t>The Big Picture</a:t>
            </a:r>
            <a:endParaRPr b="1"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latin typeface="Poppins"/>
                <a:ea typeface="Poppins"/>
                <a:cs typeface="Poppins"/>
                <a:sym typeface="Poppins"/>
              </a:rPr>
              <a:t>Thinking about astronomy and time can lead you to think about other ways to keep track of time here on Earth. You can use a sundial to mark time during the day, but how could you keep track of time at night? </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This may also lead to interesting discussions about time-keeping on other planets, where the day and year are different from those on Earth. What challenges would you face if you wanted to keep track of time on Mars, where the day is a little longer than ours, but the year is almost twice as long? </a:t>
            </a:r>
            <a:endParaRPr sz="1000">
              <a:latin typeface="Poppins"/>
              <a:ea typeface="Poppins"/>
              <a:cs typeface="Poppins"/>
              <a:sym typeface="Poppins"/>
            </a:endParaRPr>
          </a:p>
        </p:txBody>
      </p:sp>
      <p:pic>
        <p:nvPicPr>
          <p:cNvPr id="102" name="Google Shape;102;p15"/>
          <p:cNvPicPr preferRelativeResize="0"/>
          <p:nvPr/>
        </p:nvPicPr>
        <p:blipFill rotWithShape="1">
          <a:blip r:embed="rId4">
            <a:alphaModFix/>
          </a:blip>
          <a:srcRect b="4859" l="0" r="0" t="52953"/>
          <a:stretch/>
        </p:blipFill>
        <p:spPr>
          <a:xfrm>
            <a:off x="457200" y="1653825"/>
            <a:ext cx="6858148" cy="1229075"/>
          </a:xfrm>
          <a:prstGeom prst="rect">
            <a:avLst/>
          </a:prstGeom>
          <a:noFill/>
          <a:ln>
            <a:noFill/>
          </a:ln>
        </p:spPr>
      </p:pic>
      <p:sp>
        <p:nvSpPr>
          <p:cNvPr id="103" name="Google Shape;103;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09" name="Google Shape;109;p16"/>
          <p:cNvSpPr/>
          <p:nvPr/>
        </p:nvSpPr>
        <p:spPr>
          <a:xfrm>
            <a:off x="475050" y="5028625"/>
            <a:ext cx="6839100" cy="4181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1" name="Google Shape;111;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2" name="Google Shape;112;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Star Trails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Sky Patterns &amp; Modeling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star trails that appear in long-exposure photographs. Students generate observations and questions about the phenomenon and create an initial model to explain what causes these patterns to form.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3" name="Google Shape;113;p16"/>
          <p:cNvSpPr txBox="1"/>
          <p:nvPr/>
        </p:nvSpPr>
        <p:spPr>
          <a:xfrm>
            <a:off x="797850" y="5378925"/>
            <a:ext cx="2130600" cy="1980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It is important to encourage students to recognize that even if they don't know the full answer yet, they are going to learn a lot throughout the unit to help them explain the phenomenon and that they'll have an opportunity to change or add to their first model.</a:t>
            </a:r>
            <a:endParaRPr sz="1000">
              <a:solidFill>
                <a:schemeClr val="dk1"/>
              </a:solidFill>
              <a:latin typeface="Poppins"/>
              <a:ea typeface="Poppins"/>
              <a:cs typeface="Poppins"/>
              <a:sym typeface="Poppins"/>
            </a:endParaRPr>
          </a:p>
        </p:txBody>
      </p:sp>
      <p:graphicFrame>
        <p:nvGraphicFramePr>
          <p:cNvPr id="114" name="Google Shape;114;p16"/>
          <p:cNvGraphicFramePr/>
          <p:nvPr/>
        </p:nvGraphicFramePr>
        <p:xfrm>
          <a:off x="5577800" y="1280185"/>
          <a:ext cx="3000000" cy="3000000"/>
        </p:xfrm>
        <a:graphic>
          <a:graphicData uri="http://schemas.openxmlformats.org/drawingml/2006/table">
            <a:tbl>
              <a:tblPr>
                <a:noFill/>
                <a:tableStyleId>{145DE2D5-6750-4004-96D7-331AC6F07E09}</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5" name="Google Shape;115;p1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16" name="Google Shape;116;p16"/>
          <p:cNvPicPr preferRelativeResize="0"/>
          <p:nvPr/>
        </p:nvPicPr>
        <p:blipFill>
          <a:blip r:embed="rId5">
            <a:alphaModFix/>
          </a:blip>
          <a:stretch>
            <a:fillRect/>
          </a:stretch>
        </p:blipFill>
        <p:spPr>
          <a:xfrm>
            <a:off x="3163650" y="5376175"/>
            <a:ext cx="3808650" cy="2943514"/>
          </a:xfrm>
          <a:prstGeom prst="rect">
            <a:avLst/>
          </a:prstGeom>
          <a:noFill/>
          <a:ln>
            <a:noFill/>
          </a:ln>
          <a:effectLst>
            <a:outerShdw blurRad="57150" rotWithShape="0" algn="bl" dir="5400000" dist="19050">
              <a:srgbClr val="000000">
                <a:alpha val="50000"/>
              </a:srgbClr>
            </a:outerShdw>
          </a:effectLst>
        </p:spPr>
      </p:pic>
      <p:pic>
        <p:nvPicPr>
          <p:cNvPr id="117" name="Google Shape;117;p16"/>
          <p:cNvPicPr preferRelativeResize="0"/>
          <p:nvPr/>
        </p:nvPicPr>
        <p:blipFill rotWithShape="1">
          <a:blip r:embed="rId5">
            <a:alphaModFix/>
          </a:blip>
          <a:srcRect b="0" l="0" r="0" t="55102"/>
          <a:stretch/>
        </p:blipFill>
        <p:spPr>
          <a:xfrm>
            <a:off x="3163650" y="7521467"/>
            <a:ext cx="3808650" cy="1321508"/>
          </a:xfrm>
          <a:prstGeom prst="rect">
            <a:avLst/>
          </a:prstGeom>
          <a:noFill/>
          <a:ln>
            <a:noFill/>
          </a:ln>
          <a:effectLst>
            <a:outerShdw blurRad="57150" rotWithShape="0" algn="bl" dir="5400000" dist="19050">
              <a:srgbClr val="000000">
                <a:alpha val="50000"/>
              </a:srgbClr>
            </a:outerShdw>
          </a:effectLst>
        </p:spPr>
      </p:pic>
      <p:sp>
        <p:nvSpPr>
          <p:cNvPr id="118" name="Google Shape;118;p16"/>
          <p:cNvSpPr txBox="1"/>
          <p:nvPr/>
        </p:nvSpPr>
        <p:spPr>
          <a:xfrm>
            <a:off x="3333750" y="6339475"/>
            <a:ext cx="1087500" cy="16554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There are streaks of light instead of individual stars.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streaks are in the pattern of circles.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circles seem to move around one dot in the center of the sky.</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You can see the entire path of the circles in the middle, but not on the outside.</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Some streaks are brighter than others.</a:t>
            </a:r>
            <a:endParaRPr sz="800">
              <a:latin typeface="Comic Sans MS"/>
              <a:ea typeface="Comic Sans MS"/>
              <a:cs typeface="Comic Sans MS"/>
              <a:sym typeface="Comic Sans MS"/>
            </a:endParaRPr>
          </a:p>
        </p:txBody>
      </p:sp>
      <p:sp>
        <p:nvSpPr>
          <p:cNvPr id="119" name="Google Shape;119;p16"/>
          <p:cNvSpPr txBox="1"/>
          <p:nvPr/>
        </p:nvSpPr>
        <p:spPr>
          <a:xfrm>
            <a:off x="4492725" y="6339475"/>
            <a:ext cx="1150500" cy="24612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The bright streaks might be moving stars.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camera’s shutter was open for 25 minutes so it captured the movement of the stars. It is similar to a blurry photo when the subject moves in it.</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Earth is rotating slowly but the stars are staying still.</a:t>
            </a:r>
            <a:endParaRPr i="1" sz="800">
              <a:solidFill>
                <a:srgbClr val="000000"/>
              </a:solidFill>
              <a:latin typeface="Comic Sans MS"/>
              <a:ea typeface="Comic Sans MS"/>
              <a:cs typeface="Comic Sans MS"/>
              <a:sym typeface="Comic Sans MS"/>
            </a:endParaRPr>
          </a:p>
        </p:txBody>
      </p:sp>
      <p:sp>
        <p:nvSpPr>
          <p:cNvPr id="120" name="Google Shape;120;p16"/>
          <p:cNvSpPr txBox="1"/>
          <p:nvPr/>
        </p:nvSpPr>
        <p:spPr>
          <a:xfrm>
            <a:off x="5746500" y="6339475"/>
            <a:ext cx="1055700" cy="24612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How would the pattern change depending on how long the camera’s shutter stayed open?</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Why can’t we see streaks with our eyes?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Do stars change positions in the sky?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Do other objects (Sun, Moon, planets) in the sky make trails like this?</a:t>
            </a:r>
            <a:endParaRPr sz="800">
              <a:latin typeface="Comic Sans MS"/>
              <a:ea typeface="Comic Sans MS"/>
              <a:cs typeface="Comic Sans MS"/>
              <a:sym typeface="Comic Sans MS"/>
            </a:endParaRPr>
          </a:p>
        </p:txBody>
      </p:sp>
      <p:sp>
        <p:nvSpPr>
          <p:cNvPr id="121" name="Google Shape;121;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27" name="Google Shape;127;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8" name="Google Shape;128;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9" name="Google Shape;129;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fast does the Earth spin?</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Day, Night, &amp; Earth’s Rotation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come to understand that the setting Sun isn’t moving, the Earth is spinning.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Spinning Earth, students use their bodies as a kinesthetic model of the Earth to understand how the speed of the Earth’s spin affects the length of a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30" name="Google Shape;130;p17"/>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1" name="Google Shape;131;p17"/>
          <p:cNvSpPr/>
          <p:nvPr/>
        </p:nvSpPr>
        <p:spPr>
          <a:xfrm>
            <a:off x="457650" y="5014125"/>
            <a:ext cx="6857700" cy="3090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7"/>
          <p:cNvSpPr txBox="1"/>
          <p:nvPr/>
        </p:nvSpPr>
        <p:spPr>
          <a:xfrm>
            <a:off x="2578325" y="5324625"/>
            <a:ext cx="4516200" cy="1052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All students will be standing up and spinning in place throughout the activity with a place to view their paper Sun model.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find that placing the Sun model on a desk and standing about a foot behind the desk works well.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a lamp or bright light, you can also use this as a model for the Sun. Just remind students NOT to look directly at the bulb.</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33" name="Google Shape;13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34" name="Google Shape;134;p17"/>
          <p:cNvSpPr txBox="1"/>
          <p:nvPr/>
        </p:nvSpPr>
        <p:spPr>
          <a:xfrm>
            <a:off x="457200" y="90267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135" name="Google Shape;135;p17"/>
          <p:cNvPicPr preferRelativeResize="0"/>
          <p:nvPr/>
        </p:nvPicPr>
        <p:blipFill>
          <a:blip r:embed="rId5">
            <a:alphaModFix/>
          </a:blip>
          <a:stretch>
            <a:fillRect/>
          </a:stretch>
        </p:blipFill>
        <p:spPr>
          <a:xfrm>
            <a:off x="755750" y="6665204"/>
            <a:ext cx="1546826" cy="1127171"/>
          </a:xfrm>
          <a:prstGeom prst="rect">
            <a:avLst/>
          </a:prstGeom>
          <a:noFill/>
          <a:ln>
            <a:noFill/>
          </a:ln>
          <a:effectLst>
            <a:outerShdw blurRad="57150" rotWithShape="0" algn="bl" dir="5400000" dist="19050">
              <a:srgbClr val="000000">
                <a:alpha val="50000"/>
              </a:srgbClr>
            </a:outerShdw>
          </a:effectLst>
        </p:spPr>
      </p:pic>
      <p:pic>
        <p:nvPicPr>
          <p:cNvPr id="136" name="Google Shape;136;p17"/>
          <p:cNvPicPr preferRelativeResize="0"/>
          <p:nvPr/>
        </p:nvPicPr>
        <p:blipFill>
          <a:blip r:embed="rId6">
            <a:alphaModFix/>
          </a:blip>
          <a:stretch>
            <a:fillRect/>
          </a:stretch>
        </p:blipFill>
        <p:spPr>
          <a:xfrm>
            <a:off x="755750" y="5277989"/>
            <a:ext cx="1546826" cy="1145674"/>
          </a:xfrm>
          <a:prstGeom prst="rect">
            <a:avLst/>
          </a:prstGeom>
          <a:noFill/>
          <a:ln>
            <a:noFill/>
          </a:ln>
          <a:effectLst>
            <a:outerShdw blurRad="57150" rotWithShape="0" algn="bl" dir="5400000" dist="19050">
              <a:srgbClr val="000000">
                <a:alpha val="50000"/>
              </a:srgbClr>
            </a:outerShdw>
          </a:effectLst>
        </p:spPr>
      </p:pic>
      <p:sp>
        <p:nvSpPr>
          <p:cNvPr id="137" name="Google Shape;137;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18"/>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3" name="Google Shape;14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4" name="Google Shape;14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5" name="Google Shape;145;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fast does the Earth spin?</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Day, Night, &amp; Earth’s Rotation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It certainly looks as though many objects move in the sky and it certainly feels as though we are not moving here on Earth. However, we have a great deal of evidence that the opposite is true! The Earth is constantly rotating.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Earth completes one rotation roughly every 24 hours. This causes the Sun to appear to move across the sky, even though it is actually the Earth that is rotating.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the Earth is rotating, and that rotation is what causes the Sun to appear to move in the sky. The Sun doesn’t move—we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sunlight shining toward the Earth (can be done with rays or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shading)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Shading the side of the Earth facing away from the Sun to show that side as being in darkness/nighttime</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a curved arrow to show the tilted spin of the Earth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the stars appear to move in the same pattern as the Sun? </a:t>
            </a:r>
            <a:endParaRPr b="1" sz="1000">
              <a:solidFill>
                <a:schemeClr val="dk1"/>
              </a:solidFill>
              <a:latin typeface="Poppins"/>
              <a:ea typeface="Poppins"/>
              <a:cs typeface="Poppins"/>
              <a:sym typeface="Poppins"/>
            </a:endParaRPr>
          </a:p>
        </p:txBody>
      </p:sp>
      <p:graphicFrame>
        <p:nvGraphicFramePr>
          <p:cNvPr id="146" name="Google Shape;146;p18"/>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7" name="Google Shape;147;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8" name="Google Shape;148;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9"/>
          <p:cNvPicPr preferRelativeResize="0"/>
          <p:nvPr/>
        </p:nvPicPr>
        <p:blipFill>
          <a:blip r:embed="rId3">
            <a:alphaModFix/>
          </a:blip>
          <a:stretch>
            <a:fillRect/>
          </a:stretch>
        </p:blipFill>
        <p:spPr>
          <a:xfrm>
            <a:off x="5576925" y="1280143"/>
            <a:ext cx="1738275" cy="986370"/>
          </a:xfrm>
          <a:prstGeom prst="rect">
            <a:avLst/>
          </a:prstGeom>
          <a:noFill/>
          <a:ln>
            <a:noFill/>
          </a:ln>
        </p:spPr>
      </p:pic>
      <p:sp>
        <p:nvSpPr>
          <p:cNvPr id="154" name="Google Shape;154;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5" name="Google Shape;155;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6" name="Google Shape;156;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Who set the first clock?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Earth’s Rotations &amp; Daily Shadow Patterns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will learn why our ancestors divided the day into hours and how clocks measure the Sun’s apparent movement.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Make a Shadow Clock, students make their own sundials. First, students use flashlights indoors to understand how the position of the light affects the time shown on the clock. Then, students take their shadow clocks outside to see how the position of the Sun can tell them the time of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57" name="Google Shape;157;p19"/>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8" name="Google Shape;158;p19"/>
          <p:cNvSpPr/>
          <p:nvPr/>
        </p:nvSpPr>
        <p:spPr>
          <a:xfrm>
            <a:off x="457650" y="4328325"/>
            <a:ext cx="6857700" cy="5104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19"/>
          <p:cNvSpPr txBox="1"/>
          <p:nvPr/>
        </p:nvSpPr>
        <p:spPr>
          <a:xfrm>
            <a:off x="2248275" y="4589425"/>
            <a:ext cx="4918800" cy="47187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Each Shadow Clock printout has two templates on it. Once you print these out, cut each in half so that each student will have one. Label classroom walls with cardinal directions — North, South, East, West. When students are experimenting in the classroom, they need to orient their Shadow Clocks so the arrow points North.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main activity is completed indoors, but we recommend that students test their Shadow Clocks outside on a sunny day. They’ll need to orient their Shadow Clock with the arrow pointing North. We recommend that you sketch several compass roses on the ground in chalk to serve as workstations. The easiest way to find exact North when you are outside is to use a Shadow Clock. Turn the shadow clock to match the current time. Now the compass rose you made on the Shadow Clock will be properly oriented.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 magnetic compass, whether an old-fashioned kind or those available on many smartphones (such as iPhone’s compass app), actually points toward the Earth’s magnetic North Pole, which is slightly off from the geographic North Pole, depending on where you are. It may cause some error, depending on your location.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0" name="Google Shape;160;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1" name="Google Shape;161;p19"/>
          <p:cNvPicPr preferRelativeResize="0"/>
          <p:nvPr/>
        </p:nvPicPr>
        <p:blipFill>
          <a:blip r:embed="rId5">
            <a:alphaModFix/>
          </a:blip>
          <a:stretch>
            <a:fillRect/>
          </a:stretch>
        </p:blipFill>
        <p:spPr>
          <a:xfrm>
            <a:off x="714167" y="8084998"/>
            <a:ext cx="1334248" cy="989005"/>
          </a:xfrm>
          <a:prstGeom prst="rect">
            <a:avLst/>
          </a:prstGeom>
          <a:noFill/>
          <a:ln>
            <a:noFill/>
          </a:ln>
          <a:effectLst>
            <a:outerShdw blurRad="57150" rotWithShape="0" algn="bl" dir="5400000" dist="19050">
              <a:srgbClr val="000000">
                <a:alpha val="50000"/>
              </a:srgbClr>
            </a:outerShdw>
          </a:effectLst>
        </p:spPr>
      </p:pic>
      <p:pic>
        <p:nvPicPr>
          <p:cNvPr id="162" name="Google Shape;162;p19"/>
          <p:cNvPicPr preferRelativeResize="0"/>
          <p:nvPr/>
        </p:nvPicPr>
        <p:blipFill>
          <a:blip r:embed="rId6">
            <a:alphaModFix/>
          </a:blip>
          <a:stretch>
            <a:fillRect/>
          </a:stretch>
        </p:blipFill>
        <p:spPr>
          <a:xfrm>
            <a:off x="714175" y="4589423"/>
            <a:ext cx="1334241" cy="986374"/>
          </a:xfrm>
          <a:prstGeom prst="rect">
            <a:avLst/>
          </a:prstGeom>
          <a:noFill/>
          <a:ln>
            <a:noFill/>
          </a:ln>
          <a:effectLst>
            <a:outerShdw blurRad="57150" rotWithShape="0" algn="bl" dir="5400000" dist="19050">
              <a:srgbClr val="000000">
                <a:alpha val="50000"/>
              </a:srgbClr>
            </a:outerShdw>
          </a:effectLst>
        </p:spPr>
      </p:pic>
      <p:pic>
        <p:nvPicPr>
          <p:cNvPr id="163" name="Google Shape;163;p19"/>
          <p:cNvPicPr preferRelativeResize="0"/>
          <p:nvPr/>
        </p:nvPicPr>
        <p:blipFill>
          <a:blip r:embed="rId7">
            <a:alphaModFix/>
          </a:blip>
          <a:stretch>
            <a:fillRect/>
          </a:stretch>
        </p:blipFill>
        <p:spPr>
          <a:xfrm>
            <a:off x="714175" y="5750629"/>
            <a:ext cx="1334248" cy="995364"/>
          </a:xfrm>
          <a:prstGeom prst="rect">
            <a:avLst/>
          </a:prstGeom>
          <a:noFill/>
          <a:ln>
            <a:noFill/>
          </a:ln>
          <a:effectLst>
            <a:outerShdw blurRad="57150" rotWithShape="0" algn="bl" dir="5400000" dist="19050">
              <a:srgbClr val="000000">
                <a:alpha val="50000"/>
              </a:srgbClr>
            </a:outerShdw>
          </a:effectLst>
        </p:spPr>
      </p:pic>
      <p:pic>
        <p:nvPicPr>
          <p:cNvPr id="164" name="Google Shape;164;p19"/>
          <p:cNvPicPr preferRelativeResize="0"/>
          <p:nvPr/>
        </p:nvPicPr>
        <p:blipFill>
          <a:blip r:embed="rId8">
            <a:alphaModFix/>
          </a:blip>
          <a:stretch>
            <a:fillRect/>
          </a:stretch>
        </p:blipFill>
        <p:spPr>
          <a:xfrm>
            <a:off x="714175" y="6920825"/>
            <a:ext cx="1334250" cy="989342"/>
          </a:xfrm>
          <a:prstGeom prst="rect">
            <a:avLst/>
          </a:prstGeom>
          <a:noFill/>
          <a:ln>
            <a:noFill/>
          </a:ln>
          <a:effectLst>
            <a:outerShdw blurRad="57150" rotWithShape="0" algn="bl" dir="5400000" dist="19050">
              <a:srgbClr val="000000">
                <a:alpha val="50000"/>
              </a:srgbClr>
            </a:outerShdw>
          </a:effectLst>
        </p:spPr>
      </p:pic>
      <p:sp>
        <p:nvSpPr>
          <p:cNvPr id="165" name="Google Shape;165;p19"/>
          <p:cNvSpPr txBox="1"/>
          <p:nvPr/>
        </p:nvSpPr>
        <p:spPr>
          <a:xfrm>
            <a:off x="457200" y="9483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166" name="Google Shape;16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0"/>
          <p:cNvPicPr preferRelativeResize="0"/>
          <p:nvPr/>
        </p:nvPicPr>
        <p:blipFill>
          <a:blip r:embed="rId3">
            <a:alphaModFix/>
          </a:blip>
          <a:stretch>
            <a:fillRect/>
          </a:stretch>
        </p:blipFill>
        <p:spPr>
          <a:xfrm>
            <a:off x="5576925" y="1280143"/>
            <a:ext cx="1738275" cy="986370"/>
          </a:xfrm>
          <a:prstGeom prst="rect">
            <a:avLst/>
          </a:prstGeom>
          <a:noFill/>
          <a:ln>
            <a:noFill/>
          </a:ln>
        </p:spPr>
      </p:pic>
      <p:sp>
        <p:nvSpPr>
          <p:cNvPr id="172" name="Google Shape;17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3" name="Google Shape;17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4" name="Google Shape;174;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Who set the first clock?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Earth’s Rotations &amp; Daily Shadow Patterns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stars appear to move across the sky at night for the same reason the Sun does during the day: the Earth is constantly rotating. Most stars appear to rise in the east and set in the west, just like the Sun does. Some stars stay visible throughout the night, though. They don’t appear to rise and set at all. They appear to just move in circles.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just like the Sun, the stars appear to rise in the east and set in the west due to the Earth’s rotation. The stars don’t move—we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Labeling which directions are East and West in the view looking North</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that the stars rise in the East and set in the West, just like the Sun</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Writing any thoughts about how stars might be used to tell time at night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Writing any new thoughts they have that might explain why the star trails look the way that they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the stars always appear to move the same way the Sun does?</a:t>
            </a:r>
            <a:endParaRPr b="1" sz="1000">
              <a:solidFill>
                <a:schemeClr val="dk1"/>
              </a:solidFill>
              <a:latin typeface="Poppins"/>
              <a:ea typeface="Poppins"/>
              <a:cs typeface="Poppins"/>
              <a:sym typeface="Poppins"/>
            </a:endParaRPr>
          </a:p>
        </p:txBody>
      </p:sp>
      <p:graphicFrame>
        <p:nvGraphicFramePr>
          <p:cNvPr id="175" name="Google Shape;175;p20"/>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6" name="Google Shape;176;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7" name="Google Shape;177;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3" name="Google Shape;183;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4" name="Google Shape;184;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5" name="Google Shape;185;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the Sun tell you the season?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Changes &amp; Shadow Length</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how the Sun’s path changes with the seasons.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visual activity, Guess the Season, students figure out the season of the year by studying a photo. Students come to realize that they can use the time of day and length of shadows to figure out the season in each photo.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86" name="Google Shape;186;p21"/>
          <p:cNvGraphicFramePr/>
          <p:nvPr/>
        </p:nvGraphicFramePr>
        <p:xfrm>
          <a:off x="5576925" y="1280160"/>
          <a:ext cx="3000000" cy="3000000"/>
        </p:xfrm>
        <a:graphic>
          <a:graphicData uri="http://schemas.openxmlformats.org/drawingml/2006/table">
            <a:tbl>
              <a:tblPr>
                <a:noFill/>
                <a:tableStyleId>{145DE2D5-6750-4004-96D7-331AC6F07E09}</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7" name="Google Shape;187;p21"/>
          <p:cNvSpPr/>
          <p:nvPr/>
        </p:nvSpPr>
        <p:spPr>
          <a:xfrm>
            <a:off x="457650" y="4556925"/>
            <a:ext cx="6857700" cy="4640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1"/>
          <p:cNvSpPr txBox="1"/>
          <p:nvPr/>
        </p:nvSpPr>
        <p:spPr>
          <a:xfrm>
            <a:off x="2748200" y="4818025"/>
            <a:ext cx="4346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photo has an obvious clue related to the season — like ripe pumpkins for autumn or snow for winter. Students will recognize those clues immediately.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But each photo also includes the time it was taken. Using the time and the Sun’s position, students can figure out the season using astronomical clues — like the length of the day (long in summer, short in winter) or the time of sunrise (early in summer, late in winter).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class discussion that follows each photo, you may need to prompt students to notice the time on the photo and think about what the time says about the season. Reviewing the questions and answers before class will help you prepare to facilitate class discussion.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89" name="Google Shape;189;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90" name="Google Shape;190;p21"/>
          <p:cNvSpPr txBox="1"/>
          <p:nvPr/>
        </p:nvSpPr>
        <p:spPr>
          <a:xfrm>
            <a:off x="457200" y="93315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191" name="Google Shape;191;p21"/>
          <p:cNvPicPr preferRelativeResize="0"/>
          <p:nvPr/>
        </p:nvPicPr>
        <p:blipFill>
          <a:blip r:embed="rId5">
            <a:alphaModFix/>
          </a:blip>
          <a:stretch>
            <a:fillRect/>
          </a:stretch>
        </p:blipFill>
        <p:spPr>
          <a:xfrm>
            <a:off x="760125" y="5317700"/>
            <a:ext cx="1738270" cy="1277210"/>
          </a:xfrm>
          <a:prstGeom prst="rect">
            <a:avLst/>
          </a:prstGeom>
          <a:noFill/>
          <a:ln>
            <a:noFill/>
          </a:ln>
          <a:effectLst>
            <a:outerShdw blurRad="57150" rotWithShape="0" algn="bl" dir="5400000" dist="19050">
              <a:srgbClr val="000000">
                <a:alpha val="50000"/>
              </a:srgbClr>
            </a:outerShdw>
          </a:effectLst>
        </p:spPr>
      </p:pic>
      <p:pic>
        <p:nvPicPr>
          <p:cNvPr id="192" name="Google Shape;192;p21"/>
          <p:cNvPicPr preferRelativeResize="0"/>
          <p:nvPr/>
        </p:nvPicPr>
        <p:blipFill>
          <a:blip r:embed="rId6">
            <a:alphaModFix/>
          </a:blip>
          <a:stretch>
            <a:fillRect/>
          </a:stretch>
        </p:blipFill>
        <p:spPr>
          <a:xfrm>
            <a:off x="760132" y="7170998"/>
            <a:ext cx="1738268" cy="1265263"/>
          </a:xfrm>
          <a:prstGeom prst="rect">
            <a:avLst/>
          </a:prstGeom>
          <a:noFill/>
          <a:ln>
            <a:noFill/>
          </a:ln>
          <a:effectLst>
            <a:outerShdw blurRad="57150" rotWithShape="0" algn="bl" dir="5400000" dist="19050">
              <a:srgbClr val="000000">
                <a:alpha val="50000"/>
              </a:srgbClr>
            </a:outerShdw>
          </a:effectLst>
        </p:spPr>
      </p:pic>
      <p:sp>
        <p:nvSpPr>
          <p:cNvPr id="193" name="Google Shape;193;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