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81" r:id="rId5"/>
    <p:sldMasterId id="2147483682" r:id="rId6"/>
    <p:sldMasterId id="214748368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Lst>
  <p:sldSz cy="7772400" cx="10058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448">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F3FEC61-52C2-4218-B11C-934A33B2D4DB}">
  <a:tblStyle styleId="{DF3FEC61-52C2-4218-B11C-934A33B2D4D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448" orient="horz"/>
        <p:guide pos="316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7" Type="http://schemas.openxmlformats.org/officeDocument/2006/relationships/slide" Target="slides/slide39.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210584"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36dad86bdc_0_81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336dad86bdc_0_8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36dad86bdc_0_937: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336dad86bdc_0_9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36dad86bdc_0_953: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336dad86bdc_0_9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36dad86bdc_0_965: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36dad86bdc_0_9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36dad86bdc_0_977: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336dad86bdc_0_9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36dad86bdc_0_997: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336dad86bdc_0_9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36dad86bdc_0_1015: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336dad86bdc_0_10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36dad86bdc_0_1033: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336dad86bdc_0_10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36dad86bdc_0_105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336dad86bdc_0_10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36dad86bdc_0_107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336dad86bdc_0_10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336dad86bdc_0_1093: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336dad86bdc_0_10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36dad86bdc_0_82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36dad86bdc_0_8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336dad86bdc_0_1113: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336dad86bdc_0_1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336dad86bdc_0_1127: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336dad86bdc_0_1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336dad86bdc_0_114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336dad86bdc_0_1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36dad86bdc_0_116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336dad86bdc_0_1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336dad86bdc_0_1178: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336dad86bdc_0_1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336dad86bdc_0_1203: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336dad86bdc_0_1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336dad86bdc_0_1232: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336dad86bdc_0_1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336dad86bdc_0_125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336dad86bdc_0_1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336dad86bdc_0_1270: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336dad86bdc_0_1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336dad86bdc_0_128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336dad86bdc_0_1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36dad86bdc_0_833: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336dad86bdc_0_8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336dad86bdc_0_1313: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336dad86bdc_0_1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336dad86bdc_0_1328: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336dad86bdc_0_1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336dad86bdc_0_134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336dad86bdc_0_1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336dad86bdc_0_1359: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336dad86bdc_0_1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336dad86bdc_0_1391: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336dad86bdc_0_1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336dad86bdc_0_1411: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336dad86bdc_0_1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336dad86bdc_0_1427: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790" name="Google Shape;790;g336dad86bdc_0_1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336dad86bdc_0_144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336dad86bdc_0_1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336dad86bdc_0_146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829" name="Google Shape;829;g336dad86bdc_0_14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336dad86bdc_0_1480: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846" name="Google Shape;846;g336dad86bdc_0_1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36dad86bdc_0_845: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36dad86bdc_0_8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36dad86bdc_0_859: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336dad86bdc_0_8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36dad86bdc_0_871: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336dad86bdc_0_8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36dad86bdc_0_88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336dad86bdc_0_8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36dad86bdc_0_90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336dad86bdc_0_9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36dad86bdc_0_916: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336dad86bdc_0_9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42879" y="1125136"/>
            <a:ext cx="9372900" cy="31017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42870" y="4282678"/>
            <a:ext cx="9372900" cy="1197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42870" y="1671478"/>
            <a:ext cx="9372900" cy="29670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42870" y="4763362"/>
            <a:ext cx="9372900" cy="1965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42879" y="1125136"/>
            <a:ext cx="9372900" cy="31017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56" name="Google Shape;56;p14"/>
          <p:cNvSpPr txBox="1"/>
          <p:nvPr>
            <p:ph idx="1" type="subTitle"/>
          </p:nvPr>
        </p:nvSpPr>
        <p:spPr>
          <a:xfrm>
            <a:off x="342870" y="4282678"/>
            <a:ext cx="9372900" cy="1197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42870" y="3250173"/>
            <a:ext cx="9372900" cy="1272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60" name="Google Shape;60;p15"/>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3" name="Google Shape;63;p16"/>
          <p:cNvSpPr txBox="1"/>
          <p:nvPr>
            <p:ph idx="1" type="body"/>
          </p:nvPr>
        </p:nvSpPr>
        <p:spPr>
          <a:xfrm>
            <a:off x="342870" y="1741518"/>
            <a:ext cx="9372900" cy="51627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64" name="Google Shape;64;p16"/>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atin typeface="Poppins"/>
                <a:ea typeface="Poppins"/>
                <a:cs typeface="Poppins"/>
                <a:sym typeface="Poppins"/>
              </a:defRPr>
            </a:lvl1pPr>
            <a:lvl2pPr lvl="1">
              <a:buNone/>
              <a:defRPr>
                <a:latin typeface="Poppins"/>
                <a:ea typeface="Poppins"/>
                <a:cs typeface="Poppins"/>
                <a:sym typeface="Poppins"/>
              </a:defRPr>
            </a:lvl2pPr>
            <a:lvl3pPr lvl="2">
              <a:buNone/>
              <a:defRPr>
                <a:latin typeface="Poppins"/>
                <a:ea typeface="Poppins"/>
                <a:cs typeface="Poppins"/>
                <a:sym typeface="Poppins"/>
              </a:defRPr>
            </a:lvl3pPr>
            <a:lvl4pPr lvl="3">
              <a:buNone/>
              <a:defRPr>
                <a:latin typeface="Poppins"/>
                <a:ea typeface="Poppins"/>
                <a:cs typeface="Poppins"/>
                <a:sym typeface="Poppins"/>
              </a:defRPr>
            </a:lvl4pPr>
            <a:lvl5pPr lvl="4">
              <a:buNone/>
              <a:defRPr>
                <a:latin typeface="Poppins"/>
                <a:ea typeface="Poppins"/>
                <a:cs typeface="Poppins"/>
                <a:sym typeface="Poppins"/>
              </a:defRPr>
            </a:lvl5pPr>
            <a:lvl6pPr lvl="5">
              <a:buNone/>
              <a:defRPr>
                <a:latin typeface="Poppins"/>
                <a:ea typeface="Poppins"/>
                <a:cs typeface="Poppins"/>
                <a:sym typeface="Poppins"/>
              </a:defRPr>
            </a:lvl6pPr>
            <a:lvl7pPr lvl="6">
              <a:buNone/>
              <a:defRPr>
                <a:latin typeface="Poppins"/>
                <a:ea typeface="Poppins"/>
                <a:cs typeface="Poppins"/>
                <a:sym typeface="Poppins"/>
              </a:defRPr>
            </a:lvl7pPr>
            <a:lvl8pPr lvl="7">
              <a:buNone/>
              <a:defRPr>
                <a:latin typeface="Poppins"/>
                <a:ea typeface="Poppins"/>
                <a:cs typeface="Poppins"/>
                <a:sym typeface="Poppins"/>
              </a:defRPr>
            </a:lvl8pPr>
            <a:lvl9pPr lvl="8">
              <a:buNone/>
              <a:defRPr>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7" name="Google Shape;67;p17"/>
          <p:cNvSpPr txBox="1"/>
          <p:nvPr>
            <p:ph idx="1" type="body"/>
          </p:nvPr>
        </p:nvSpPr>
        <p:spPr>
          <a:xfrm>
            <a:off x="342870" y="1741518"/>
            <a:ext cx="4399800" cy="516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68" name="Google Shape;68;p17"/>
          <p:cNvSpPr txBox="1"/>
          <p:nvPr>
            <p:ph idx="2" type="body"/>
          </p:nvPr>
        </p:nvSpPr>
        <p:spPr>
          <a:xfrm>
            <a:off x="5315640" y="1741518"/>
            <a:ext cx="4399800" cy="516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69" name="Google Shape;69;p17"/>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2" name="Google Shape;72;p18"/>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42870" y="839573"/>
            <a:ext cx="3088800" cy="1141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5" name="Google Shape;75;p19"/>
          <p:cNvSpPr txBox="1"/>
          <p:nvPr>
            <p:ph idx="1" type="body"/>
          </p:nvPr>
        </p:nvSpPr>
        <p:spPr>
          <a:xfrm>
            <a:off x="342870" y="2099840"/>
            <a:ext cx="3088800" cy="4804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76" name="Google Shape;76;p19"/>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539275" y="680227"/>
            <a:ext cx="7004400" cy="6181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79" name="Google Shape;79;p20"/>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5029200" y="-189"/>
            <a:ext cx="5029200" cy="7772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92050" y="1863464"/>
            <a:ext cx="4449600" cy="22398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3" name="Google Shape;83;p21"/>
          <p:cNvSpPr txBox="1"/>
          <p:nvPr>
            <p:ph idx="1" type="subTitle"/>
          </p:nvPr>
        </p:nvSpPr>
        <p:spPr>
          <a:xfrm>
            <a:off x="292050" y="4235758"/>
            <a:ext cx="4449600" cy="1866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5433450" y="1094158"/>
            <a:ext cx="4220400" cy="5583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85" name="Google Shape;85;p21"/>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42870" y="3250173"/>
            <a:ext cx="9372900" cy="1272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42870" y="6392869"/>
            <a:ext cx="6598800" cy="9144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42870" y="1671478"/>
            <a:ext cx="9372900" cy="29670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1" name="Google Shape;91;p23"/>
          <p:cNvSpPr txBox="1"/>
          <p:nvPr>
            <p:ph idx="1" type="body"/>
          </p:nvPr>
        </p:nvSpPr>
        <p:spPr>
          <a:xfrm>
            <a:off x="342870" y="4763362"/>
            <a:ext cx="9372900" cy="1965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92" name="Google Shape;92;p23"/>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9" name="Shape 99"/>
        <p:cNvGrpSpPr/>
        <p:nvPr/>
      </p:nvGrpSpPr>
      <p:grpSpPr>
        <a:xfrm>
          <a:off x="0" y="0"/>
          <a:ext cx="0" cy="0"/>
          <a:chOff x="0" y="0"/>
          <a:chExt cx="0" cy="0"/>
        </a:xfrm>
      </p:grpSpPr>
      <p:sp>
        <p:nvSpPr>
          <p:cNvPr id="100" name="Google Shape;100;p26"/>
          <p:cNvSpPr txBox="1"/>
          <p:nvPr>
            <p:ph type="ctrTitle"/>
          </p:nvPr>
        </p:nvSpPr>
        <p:spPr>
          <a:xfrm>
            <a:off x="342879" y="1125136"/>
            <a:ext cx="9372900" cy="31017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1" name="Google Shape;101;p26"/>
          <p:cNvSpPr txBox="1"/>
          <p:nvPr>
            <p:ph idx="1" type="subTitle"/>
          </p:nvPr>
        </p:nvSpPr>
        <p:spPr>
          <a:xfrm>
            <a:off x="342870" y="4282678"/>
            <a:ext cx="9372900" cy="1197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02" name="Google Shape;102;p26"/>
          <p:cNvSpPr txBox="1"/>
          <p:nvPr>
            <p:ph idx="12" type="sldNum"/>
          </p:nvPr>
        </p:nvSpPr>
        <p:spPr>
          <a:xfrm>
            <a:off x="9089136" y="7178040"/>
            <a:ext cx="603600" cy="594900"/>
          </a:xfrm>
          <a:prstGeom prst="rect">
            <a:avLst/>
          </a:prstGeom>
        </p:spPr>
        <p:txBody>
          <a:bodyPr anchorCtr="0" anchor="ctr" bIns="91425" lIns="91425" spcFirstLastPara="1" rIns="91425" wrap="square" tIns="91425">
            <a:noAutofit/>
          </a:bodyPr>
          <a:lstStyle>
            <a:lvl1pPr lvl="0">
              <a:buNone/>
              <a:defRPr sz="800"/>
            </a:lvl1pPr>
            <a:lvl2pPr lvl="1">
              <a:buNone/>
              <a:defRPr sz="800"/>
            </a:lvl2pPr>
            <a:lvl3pPr lvl="2">
              <a:buNone/>
              <a:defRPr sz="800"/>
            </a:lvl3pPr>
            <a:lvl4pPr lvl="3">
              <a:buNone/>
              <a:defRPr sz="800"/>
            </a:lvl4pPr>
            <a:lvl5pPr lvl="4">
              <a:buNone/>
              <a:defRPr sz="800"/>
            </a:lvl5pPr>
            <a:lvl6pPr lvl="5">
              <a:buNone/>
              <a:defRPr sz="800"/>
            </a:lvl6pPr>
            <a:lvl7pPr lvl="6">
              <a:buNone/>
              <a:defRPr sz="800"/>
            </a:lvl7pPr>
            <a:lvl8pPr lvl="7">
              <a:buNone/>
              <a:defRPr sz="800"/>
            </a:lvl8pPr>
            <a:lvl9pPr lvl="8">
              <a:buNone/>
              <a:defRPr sz="8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3" name="Shape 103"/>
        <p:cNvGrpSpPr/>
        <p:nvPr/>
      </p:nvGrpSpPr>
      <p:grpSpPr>
        <a:xfrm>
          <a:off x="0" y="0"/>
          <a:ext cx="0" cy="0"/>
          <a:chOff x="0" y="0"/>
          <a:chExt cx="0" cy="0"/>
        </a:xfrm>
      </p:grpSpPr>
      <p:sp>
        <p:nvSpPr>
          <p:cNvPr id="104" name="Google Shape;104;p27"/>
          <p:cNvSpPr txBox="1"/>
          <p:nvPr>
            <p:ph type="title"/>
          </p:nvPr>
        </p:nvSpPr>
        <p:spPr>
          <a:xfrm>
            <a:off x="342870" y="3250173"/>
            <a:ext cx="9372900" cy="1272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05" name="Google Shape;105;p27"/>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6" name="Shape 106"/>
        <p:cNvGrpSpPr/>
        <p:nvPr/>
      </p:nvGrpSpPr>
      <p:grpSpPr>
        <a:xfrm>
          <a:off x="0" y="0"/>
          <a:ext cx="0" cy="0"/>
          <a:chOff x="0" y="0"/>
          <a:chExt cx="0" cy="0"/>
        </a:xfrm>
      </p:grpSpPr>
      <p:sp>
        <p:nvSpPr>
          <p:cNvPr id="107" name="Google Shape;107;p28"/>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8" name="Google Shape;108;p28"/>
          <p:cNvSpPr txBox="1"/>
          <p:nvPr>
            <p:ph idx="1" type="body"/>
          </p:nvPr>
        </p:nvSpPr>
        <p:spPr>
          <a:xfrm>
            <a:off x="342870" y="1741518"/>
            <a:ext cx="9372900" cy="51627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09" name="Google Shape;109;p28"/>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0" name="Shape 110"/>
        <p:cNvGrpSpPr/>
        <p:nvPr/>
      </p:nvGrpSpPr>
      <p:grpSpPr>
        <a:xfrm>
          <a:off x="0" y="0"/>
          <a:ext cx="0" cy="0"/>
          <a:chOff x="0" y="0"/>
          <a:chExt cx="0" cy="0"/>
        </a:xfrm>
      </p:grpSpPr>
      <p:sp>
        <p:nvSpPr>
          <p:cNvPr id="111" name="Google Shape;111;p29"/>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2" name="Google Shape;112;p29"/>
          <p:cNvSpPr txBox="1"/>
          <p:nvPr>
            <p:ph idx="1" type="body"/>
          </p:nvPr>
        </p:nvSpPr>
        <p:spPr>
          <a:xfrm>
            <a:off x="342870" y="1741518"/>
            <a:ext cx="4399800" cy="516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13" name="Google Shape;113;p29"/>
          <p:cNvSpPr txBox="1"/>
          <p:nvPr>
            <p:ph idx="2" type="body"/>
          </p:nvPr>
        </p:nvSpPr>
        <p:spPr>
          <a:xfrm>
            <a:off x="5315640" y="1741518"/>
            <a:ext cx="4399800" cy="516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14" name="Google Shape;114;p29"/>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5" name="Shape 115"/>
        <p:cNvGrpSpPr/>
        <p:nvPr/>
      </p:nvGrpSpPr>
      <p:grpSpPr>
        <a:xfrm>
          <a:off x="0" y="0"/>
          <a:ext cx="0" cy="0"/>
          <a:chOff x="0" y="0"/>
          <a:chExt cx="0" cy="0"/>
        </a:xfrm>
      </p:grpSpPr>
      <p:sp>
        <p:nvSpPr>
          <p:cNvPr id="116" name="Google Shape;116;p30"/>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7" name="Google Shape;117;p30"/>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8" name="Shape 118"/>
        <p:cNvGrpSpPr/>
        <p:nvPr/>
      </p:nvGrpSpPr>
      <p:grpSpPr>
        <a:xfrm>
          <a:off x="0" y="0"/>
          <a:ext cx="0" cy="0"/>
          <a:chOff x="0" y="0"/>
          <a:chExt cx="0" cy="0"/>
        </a:xfrm>
      </p:grpSpPr>
      <p:sp>
        <p:nvSpPr>
          <p:cNvPr id="119" name="Google Shape;119;p31"/>
          <p:cNvSpPr txBox="1"/>
          <p:nvPr>
            <p:ph type="title"/>
          </p:nvPr>
        </p:nvSpPr>
        <p:spPr>
          <a:xfrm>
            <a:off x="342870" y="839573"/>
            <a:ext cx="3088800" cy="1141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20" name="Google Shape;120;p31"/>
          <p:cNvSpPr txBox="1"/>
          <p:nvPr>
            <p:ph idx="1" type="body"/>
          </p:nvPr>
        </p:nvSpPr>
        <p:spPr>
          <a:xfrm>
            <a:off x="342870" y="2099840"/>
            <a:ext cx="3088800" cy="4804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21" name="Google Shape;121;p31"/>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2" name="Shape 122"/>
        <p:cNvGrpSpPr/>
        <p:nvPr/>
      </p:nvGrpSpPr>
      <p:grpSpPr>
        <a:xfrm>
          <a:off x="0" y="0"/>
          <a:ext cx="0" cy="0"/>
          <a:chOff x="0" y="0"/>
          <a:chExt cx="0" cy="0"/>
        </a:xfrm>
      </p:grpSpPr>
      <p:sp>
        <p:nvSpPr>
          <p:cNvPr id="123" name="Google Shape;123;p32"/>
          <p:cNvSpPr txBox="1"/>
          <p:nvPr>
            <p:ph type="title"/>
          </p:nvPr>
        </p:nvSpPr>
        <p:spPr>
          <a:xfrm>
            <a:off x="539275" y="680227"/>
            <a:ext cx="7004400" cy="6181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24" name="Google Shape;124;p32"/>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42870" y="1741518"/>
            <a:ext cx="9372900" cy="51627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5" name="Shape 125"/>
        <p:cNvGrpSpPr/>
        <p:nvPr/>
      </p:nvGrpSpPr>
      <p:grpSpPr>
        <a:xfrm>
          <a:off x="0" y="0"/>
          <a:ext cx="0" cy="0"/>
          <a:chOff x="0" y="0"/>
          <a:chExt cx="0" cy="0"/>
        </a:xfrm>
      </p:grpSpPr>
      <p:sp>
        <p:nvSpPr>
          <p:cNvPr id="126" name="Google Shape;126;p33"/>
          <p:cNvSpPr/>
          <p:nvPr/>
        </p:nvSpPr>
        <p:spPr>
          <a:xfrm>
            <a:off x="5029200" y="-189"/>
            <a:ext cx="5029200" cy="7772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33"/>
          <p:cNvSpPr txBox="1"/>
          <p:nvPr>
            <p:ph type="title"/>
          </p:nvPr>
        </p:nvSpPr>
        <p:spPr>
          <a:xfrm>
            <a:off x="292050" y="1863464"/>
            <a:ext cx="4449600" cy="22398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28" name="Google Shape;128;p33"/>
          <p:cNvSpPr txBox="1"/>
          <p:nvPr>
            <p:ph idx="1" type="subTitle"/>
          </p:nvPr>
        </p:nvSpPr>
        <p:spPr>
          <a:xfrm>
            <a:off x="292050" y="4235758"/>
            <a:ext cx="4449600" cy="1866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29" name="Google Shape;129;p33"/>
          <p:cNvSpPr txBox="1"/>
          <p:nvPr>
            <p:ph idx="2" type="body"/>
          </p:nvPr>
        </p:nvSpPr>
        <p:spPr>
          <a:xfrm>
            <a:off x="5433450" y="1094158"/>
            <a:ext cx="4220400" cy="5583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30" name="Google Shape;130;p33"/>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1" name="Shape 131"/>
        <p:cNvGrpSpPr/>
        <p:nvPr/>
      </p:nvGrpSpPr>
      <p:grpSpPr>
        <a:xfrm>
          <a:off x="0" y="0"/>
          <a:ext cx="0" cy="0"/>
          <a:chOff x="0" y="0"/>
          <a:chExt cx="0" cy="0"/>
        </a:xfrm>
      </p:grpSpPr>
      <p:sp>
        <p:nvSpPr>
          <p:cNvPr id="132" name="Google Shape;132;p34"/>
          <p:cNvSpPr txBox="1"/>
          <p:nvPr>
            <p:ph idx="1" type="body"/>
          </p:nvPr>
        </p:nvSpPr>
        <p:spPr>
          <a:xfrm>
            <a:off x="342870" y="6392869"/>
            <a:ext cx="6598800" cy="9144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133" name="Google Shape;133;p34"/>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4" name="Shape 134"/>
        <p:cNvGrpSpPr/>
        <p:nvPr/>
      </p:nvGrpSpPr>
      <p:grpSpPr>
        <a:xfrm>
          <a:off x="0" y="0"/>
          <a:ext cx="0" cy="0"/>
          <a:chOff x="0" y="0"/>
          <a:chExt cx="0" cy="0"/>
        </a:xfrm>
      </p:grpSpPr>
      <p:sp>
        <p:nvSpPr>
          <p:cNvPr id="135" name="Google Shape;135;p35"/>
          <p:cNvSpPr txBox="1"/>
          <p:nvPr>
            <p:ph hasCustomPrompt="1" type="title"/>
          </p:nvPr>
        </p:nvSpPr>
        <p:spPr>
          <a:xfrm>
            <a:off x="342870" y="1671478"/>
            <a:ext cx="9372900" cy="29670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36" name="Google Shape;136;p35"/>
          <p:cNvSpPr txBox="1"/>
          <p:nvPr>
            <p:ph idx="1" type="body"/>
          </p:nvPr>
        </p:nvSpPr>
        <p:spPr>
          <a:xfrm>
            <a:off x="342870" y="4763362"/>
            <a:ext cx="9372900" cy="1965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137" name="Google Shape;137;p35"/>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8" name="Shape 138"/>
        <p:cNvGrpSpPr/>
        <p:nvPr/>
      </p:nvGrpSpPr>
      <p:grpSpPr>
        <a:xfrm>
          <a:off x="0" y="0"/>
          <a:ext cx="0" cy="0"/>
          <a:chOff x="0" y="0"/>
          <a:chExt cx="0" cy="0"/>
        </a:xfrm>
      </p:grpSpPr>
      <p:sp>
        <p:nvSpPr>
          <p:cNvPr id="139" name="Google Shape;139;p36"/>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42870" y="1741518"/>
            <a:ext cx="4399800" cy="516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5315640" y="1741518"/>
            <a:ext cx="4399800" cy="516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42870" y="839573"/>
            <a:ext cx="3088800" cy="1141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42870" y="2099840"/>
            <a:ext cx="3088800" cy="4804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539275" y="680227"/>
            <a:ext cx="7004400" cy="6181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5029200" y="-189"/>
            <a:ext cx="5029200" cy="7772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92050" y="1863464"/>
            <a:ext cx="4449600" cy="22398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92050" y="4235758"/>
            <a:ext cx="4449600" cy="1866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5433450" y="1094158"/>
            <a:ext cx="4220400" cy="5583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42870" y="6392869"/>
            <a:ext cx="6598800" cy="9144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3.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42870" y="672482"/>
            <a:ext cx="9372900" cy="865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42870" y="1741518"/>
            <a:ext cx="9372900" cy="51627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9319704" y="7046639"/>
            <a:ext cx="603600" cy="5949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42870" y="672482"/>
            <a:ext cx="9372900" cy="865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42870" y="1741518"/>
            <a:ext cx="9372900" cy="51627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9319704" y="7046639"/>
            <a:ext cx="603600" cy="5949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5" name="Shape 95"/>
        <p:cNvGrpSpPr/>
        <p:nvPr/>
      </p:nvGrpSpPr>
      <p:grpSpPr>
        <a:xfrm>
          <a:off x="0" y="0"/>
          <a:ext cx="0" cy="0"/>
          <a:chOff x="0" y="0"/>
          <a:chExt cx="0" cy="0"/>
        </a:xfrm>
      </p:grpSpPr>
      <p:sp>
        <p:nvSpPr>
          <p:cNvPr id="96" name="Google Shape;96;p25"/>
          <p:cNvSpPr txBox="1"/>
          <p:nvPr>
            <p:ph type="title"/>
          </p:nvPr>
        </p:nvSpPr>
        <p:spPr>
          <a:xfrm>
            <a:off x="342870" y="672482"/>
            <a:ext cx="9372900" cy="865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2pPr>
            <a:lvl3pPr lvl="2">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3pPr>
            <a:lvl4pPr lvl="3">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4pPr>
            <a:lvl5pPr lvl="4">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5pPr>
            <a:lvl6pPr lvl="5">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6pPr>
            <a:lvl7pPr lvl="6">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7pPr>
            <a:lvl8pPr lvl="7">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8pPr>
            <a:lvl9pPr lvl="8">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9pPr>
          </a:lstStyle>
          <a:p/>
        </p:txBody>
      </p:sp>
      <p:sp>
        <p:nvSpPr>
          <p:cNvPr id="97" name="Google Shape;97;p25"/>
          <p:cNvSpPr txBox="1"/>
          <p:nvPr>
            <p:ph idx="1" type="body"/>
          </p:nvPr>
        </p:nvSpPr>
        <p:spPr>
          <a:xfrm>
            <a:off x="342870" y="1741518"/>
            <a:ext cx="9372900" cy="51627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Poppins"/>
              <a:buChar char="●"/>
              <a:defRPr sz="1800">
                <a:solidFill>
                  <a:schemeClr val="dk2"/>
                </a:solidFill>
                <a:latin typeface="Poppins"/>
                <a:ea typeface="Poppins"/>
                <a:cs typeface="Poppins"/>
                <a:sym typeface="Poppins"/>
              </a:defRPr>
            </a:lvl1pPr>
            <a:lvl2pPr indent="-317500" lvl="1" marL="9144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indent="-317500" lvl="2" marL="13716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indent="-317500" lvl="3" marL="18288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indent="-317500" lvl="4" marL="22860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indent="-317500" lvl="5" marL="27432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indent="-317500" lvl="6" marL="32004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indent="-317500" lvl="7" marL="36576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indent="-317500" lvl="8" marL="4114800">
              <a:lnSpc>
                <a:spcPct val="115000"/>
              </a:lnSpc>
              <a:spcBef>
                <a:spcPts val="1600"/>
              </a:spcBef>
              <a:spcAft>
                <a:spcPts val="1600"/>
              </a:spcAft>
              <a:buClr>
                <a:schemeClr val="dk2"/>
              </a:buClr>
              <a:buSzPts val="1400"/>
              <a:buFont typeface="Poppins"/>
              <a:buChar char="■"/>
              <a:defRPr>
                <a:solidFill>
                  <a:schemeClr val="dk2"/>
                </a:solidFill>
                <a:latin typeface="Poppins"/>
                <a:ea typeface="Poppins"/>
                <a:cs typeface="Poppins"/>
                <a:sym typeface="Poppins"/>
              </a:defRPr>
            </a:lvl9pPr>
          </a:lstStyle>
          <a:p/>
        </p:txBody>
      </p:sp>
      <p:sp>
        <p:nvSpPr>
          <p:cNvPr id="98" name="Google Shape;98;p25"/>
          <p:cNvSpPr txBox="1"/>
          <p:nvPr>
            <p:ph idx="12" type="sldNum"/>
          </p:nvPr>
        </p:nvSpPr>
        <p:spPr>
          <a:xfrm>
            <a:off x="9319704" y="7199039"/>
            <a:ext cx="603600" cy="5949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oppins"/>
                <a:ea typeface="Poppins"/>
                <a:cs typeface="Poppins"/>
                <a:sym typeface="Poppins"/>
              </a:defRPr>
            </a:lvl1pPr>
            <a:lvl2pPr lvl="1" algn="r">
              <a:buNone/>
              <a:defRPr sz="1000">
                <a:solidFill>
                  <a:schemeClr val="dk2"/>
                </a:solidFill>
                <a:latin typeface="Poppins"/>
                <a:ea typeface="Poppins"/>
                <a:cs typeface="Poppins"/>
                <a:sym typeface="Poppins"/>
              </a:defRPr>
            </a:lvl2pPr>
            <a:lvl3pPr lvl="2" algn="r">
              <a:buNone/>
              <a:defRPr sz="1000">
                <a:solidFill>
                  <a:schemeClr val="dk2"/>
                </a:solidFill>
                <a:latin typeface="Poppins"/>
                <a:ea typeface="Poppins"/>
                <a:cs typeface="Poppins"/>
                <a:sym typeface="Poppins"/>
              </a:defRPr>
            </a:lvl3pPr>
            <a:lvl4pPr lvl="3" algn="r">
              <a:buNone/>
              <a:defRPr sz="1000">
                <a:solidFill>
                  <a:schemeClr val="dk2"/>
                </a:solidFill>
                <a:latin typeface="Poppins"/>
                <a:ea typeface="Poppins"/>
                <a:cs typeface="Poppins"/>
                <a:sym typeface="Poppins"/>
              </a:defRPr>
            </a:lvl4pPr>
            <a:lvl5pPr lvl="4" algn="r">
              <a:buNone/>
              <a:defRPr sz="1000">
                <a:solidFill>
                  <a:schemeClr val="dk2"/>
                </a:solidFill>
                <a:latin typeface="Poppins"/>
                <a:ea typeface="Poppins"/>
                <a:cs typeface="Poppins"/>
                <a:sym typeface="Poppins"/>
              </a:defRPr>
            </a:lvl5pPr>
            <a:lvl6pPr lvl="5" algn="r">
              <a:buNone/>
              <a:defRPr sz="1000">
                <a:solidFill>
                  <a:schemeClr val="dk2"/>
                </a:solidFill>
                <a:latin typeface="Poppins"/>
                <a:ea typeface="Poppins"/>
                <a:cs typeface="Poppins"/>
                <a:sym typeface="Poppins"/>
              </a:defRPr>
            </a:lvl6pPr>
            <a:lvl7pPr lvl="6" algn="r">
              <a:buNone/>
              <a:defRPr sz="1000">
                <a:solidFill>
                  <a:schemeClr val="dk2"/>
                </a:solidFill>
                <a:latin typeface="Poppins"/>
                <a:ea typeface="Poppins"/>
                <a:cs typeface="Poppins"/>
                <a:sym typeface="Poppins"/>
              </a:defRPr>
            </a:lvl7pPr>
            <a:lvl8pPr lvl="7" algn="r">
              <a:buNone/>
              <a:defRPr sz="1000">
                <a:solidFill>
                  <a:schemeClr val="dk2"/>
                </a:solidFill>
                <a:latin typeface="Poppins"/>
                <a:ea typeface="Poppins"/>
                <a:cs typeface="Poppins"/>
                <a:sym typeface="Poppins"/>
              </a:defRPr>
            </a:lvl8pPr>
            <a:lvl9pPr lvl="8" algn="r">
              <a:buNone/>
              <a:defRPr sz="1000">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mysteryscience.com/anchor" TargetMode="External"/><Relationship Id="rId4" Type="http://schemas.openxmlformats.org/officeDocument/2006/relationships/image" Target="../media/image20.png"/><Relationship Id="rId5"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hyperlink" Target="https://mysteryscience.com/powers/plant-animal-structures-and-survival" TargetMode="External"/><Relationship Id="rId9" Type="http://schemas.openxmlformats.org/officeDocument/2006/relationships/hyperlink" Target="https://mysteryscience.com/plant-superpowers/mystery-3/plant-movement-survival/157" TargetMode="External"/><Relationship Id="rId5" Type="http://schemas.openxmlformats.org/officeDocument/2006/relationships/hyperlink" Target="https://mysteryscience.com/powers/plant-animal-structures-and-survival" TargetMode="External"/><Relationship Id="rId6" Type="http://schemas.openxmlformats.org/officeDocument/2006/relationships/hyperlink" Target="https://mysteryscience.com/plant-superpowers/mystery-1/plant-traits-offspring/834" TargetMode="External"/><Relationship Id="rId7" Type="http://schemas.openxmlformats.org/officeDocument/2006/relationships/hyperlink" Target="https://mysteryscience.com/plant-superpowers/mystery-2/plant-survival-engineering/133" TargetMode="External"/><Relationship Id="rId8" Type="http://schemas.openxmlformats.org/officeDocument/2006/relationships/hyperlink" Target="https://mysteryscience.com/plant-superpowers/mystery-3/plant-movement-survival/157" TargetMode="External"/><Relationship Id="rId11" Type="http://schemas.openxmlformats.org/officeDocument/2006/relationships/hyperlink" Target="http://www.mysteryscience.com/docs/missouri" TargetMode="External"/><Relationship Id="rId10" Type="http://schemas.openxmlformats.org/officeDocument/2006/relationships/image" Target="../media/image34.png"/><Relationship Id="rId12"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hyperlink" Target="https://mysteryscience.com/sky/sun-moon-stars" TargetMode="External"/><Relationship Id="rId9" Type="http://schemas.openxmlformats.org/officeDocument/2006/relationships/hyperlink" Target="https://mysteryscience.com/sky/mystery-3/sun-daily-patterns/81" TargetMode="External"/><Relationship Id="rId5" Type="http://schemas.openxmlformats.org/officeDocument/2006/relationships/hyperlink" Target="https://mysteryscience.com/sky/sun-moon-stars" TargetMode="External"/><Relationship Id="rId6" Type="http://schemas.openxmlformats.org/officeDocument/2006/relationships/hyperlink" Target="https://mysteryscience.com/sky/mystery-1/sun-shadows-daily-patterns/82" TargetMode="External"/><Relationship Id="rId7" Type="http://schemas.openxmlformats.org/officeDocument/2006/relationships/hyperlink" Target="https://mysteryscience.com/sky/mystery-2/sun-shadows-daily-patterns/138" TargetMode="External"/><Relationship Id="rId8" Type="http://schemas.openxmlformats.org/officeDocument/2006/relationships/hyperlink" Target="https://mysteryscience.com/sky/mystery-2/sun-shadows-daily-patterns/138" TargetMode="External"/><Relationship Id="rId11" Type="http://schemas.openxmlformats.org/officeDocument/2006/relationships/hyperlink" Target="https://mysteryscience.com/sky/mystery-4/daylight-seasonal-patterns/143" TargetMode="External"/><Relationship Id="rId10" Type="http://schemas.openxmlformats.org/officeDocument/2006/relationships/hyperlink" Target="https://mysteryscience.com/sky/mystery-4/daylight-seasonal-patterns/143" TargetMode="External"/><Relationship Id="rId13" Type="http://schemas.openxmlformats.org/officeDocument/2006/relationships/hyperlink" Target="https://mysteryscience.com/sky/mystery-1/sun-shadows-daily-patterns/82" TargetMode="External"/><Relationship Id="rId12" Type="http://schemas.openxmlformats.org/officeDocument/2006/relationships/image" Target="../media/image16.png"/><Relationship Id="rId15" Type="http://schemas.openxmlformats.org/officeDocument/2006/relationships/hyperlink" Target="https://mysteryscience.com/sky/mystery-3/sun-daily-patterns/81" TargetMode="External"/><Relationship Id="rId14" Type="http://schemas.openxmlformats.org/officeDocument/2006/relationships/hyperlink" Target="https://mysteryscience.com/sky/mystery-2/sun-shadows-daily-patterns/138" TargetMode="External"/><Relationship Id="rId17" Type="http://schemas.openxmlformats.org/officeDocument/2006/relationships/hyperlink" Target="http://www.mysteryscience.com/docs/missouri" TargetMode="External"/><Relationship Id="rId16" Type="http://schemas.openxmlformats.org/officeDocument/2006/relationships/hyperlink" Target="https://mysteryscience.com/sky/mystery-4/daylight-seasonal-patterns/143"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hyperlink" Target="https://mysteryscience.com/sky/mystery-5/moon-phases-patterns/812" TargetMode="External"/><Relationship Id="rId9" Type="http://schemas.openxmlformats.org/officeDocument/2006/relationships/hyperlink" Target="https://mysteryscience.com/sky/mystery-5/moon-phases-patterns/812" TargetMode="External"/><Relationship Id="rId5" Type="http://schemas.openxmlformats.org/officeDocument/2006/relationships/hyperlink" Target="https://mysteryscience.com/sky/mystery-6/stars-daily-patterns/128" TargetMode="External"/><Relationship Id="rId6" Type="http://schemas.openxmlformats.org/officeDocument/2006/relationships/hyperlink" Target="https://mysteryscience.com/sky/mystery-7/stars-seasonal-patterns/156" TargetMode="External"/><Relationship Id="rId7" Type="http://schemas.openxmlformats.org/officeDocument/2006/relationships/hyperlink" Target="https://mysteryscience.com/sky/mystery-7/stars-seasonal-patterns/156" TargetMode="External"/><Relationship Id="rId8" Type="http://schemas.openxmlformats.org/officeDocument/2006/relationships/image" Target="../media/image21.png"/><Relationship Id="rId11" Type="http://schemas.openxmlformats.org/officeDocument/2006/relationships/hyperlink" Target="https://mysteryscience.com/sky/mystery-7/stars-seasonal-patterns/156" TargetMode="External"/><Relationship Id="rId10" Type="http://schemas.openxmlformats.org/officeDocument/2006/relationships/hyperlink" Target="https://mysteryscience.com/sky/mystery-6/stars-daily-patterns/128" TargetMode="External"/><Relationship Id="rId12" Type="http://schemas.openxmlformats.org/officeDocument/2006/relationships/hyperlink" Target="http://www.mysteryscience.com/docs/missouri"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s://mysteryscience.com/storms/severe-weather" TargetMode="External"/><Relationship Id="rId4" Type="http://schemas.openxmlformats.org/officeDocument/2006/relationships/hyperlink" Target="https://mysteryscience.com/storms/severe-weather" TargetMode="External"/><Relationship Id="rId9" Type="http://schemas.openxmlformats.org/officeDocument/2006/relationships/image" Target="../media/image27.png"/><Relationship Id="rId5" Type="http://schemas.openxmlformats.org/officeDocument/2006/relationships/hyperlink" Target="https://mysteryscience.com/storms/mystery-1/severe-weather-preparation/717" TargetMode="External"/><Relationship Id="rId6" Type="http://schemas.openxmlformats.org/officeDocument/2006/relationships/hyperlink" Target="https://mysteryscience.com/storms/mystery-1/severe-weather-preparation/717" TargetMode="External"/><Relationship Id="rId7" Type="http://schemas.openxmlformats.org/officeDocument/2006/relationships/hyperlink" Target="https://mysteryscience.com/storms/mystery-2/wind-storms/713" TargetMode="External"/><Relationship Id="rId8" Type="http://schemas.openxmlformats.org/officeDocument/2006/relationships/hyperlink" Target="https://mysteryscience.com/storms/mystery-3/weather-conditions/704" TargetMode="External"/><Relationship Id="rId11" Type="http://schemas.openxmlformats.org/officeDocument/2006/relationships/hyperlink" Target="https://mysteryscience.com/storms/mystery-2/wind-storms/713" TargetMode="External"/><Relationship Id="rId10" Type="http://schemas.openxmlformats.org/officeDocument/2006/relationships/hyperlink" Target="https://mysteryscience.com/storms/mystery-1/severe-weather-preparation/717" TargetMode="External"/><Relationship Id="rId13" Type="http://schemas.openxmlformats.org/officeDocument/2006/relationships/image" Target="../media/image1.png"/><Relationship Id="rId12" Type="http://schemas.openxmlformats.org/officeDocument/2006/relationships/hyperlink" Target="https://mysteryscience.com/storms/mystery-3/weather-conditions/704" TargetMode="External"/><Relationship Id="rId14" Type="http://schemas.openxmlformats.org/officeDocument/2006/relationships/hyperlink" Target="http://www.mysteryscience.com/docs/missouri"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hyperlink" Target="https://mysteryscience.com/light/mystery-1/sounds-vibrations/105" TargetMode="External"/><Relationship Id="rId9" Type="http://schemas.openxmlformats.org/officeDocument/2006/relationships/hyperlink" Target="https://mysteryscience.com/light/mystery-6/lights-sounds-communication/155" TargetMode="External"/><Relationship Id="rId5" Type="http://schemas.openxmlformats.org/officeDocument/2006/relationships/hyperlink" Target="https://mysteryscience.com/light/mystery-2/sounds-vibrations/144" TargetMode="External"/><Relationship Id="rId6" Type="http://schemas.openxmlformats.org/officeDocument/2006/relationships/hyperlink" Target="https://mysteryscience.com/light/mystery-2/sounds-vibrations/144" TargetMode="External"/><Relationship Id="rId7" Type="http://schemas.openxmlformats.org/officeDocument/2006/relationships/hyperlink" Target="https://mysteryscience.com/light/mystery-5/light-communication-engineering/131" TargetMode="External"/><Relationship Id="rId8" Type="http://schemas.openxmlformats.org/officeDocument/2006/relationships/hyperlink" Target="https://mysteryscience.com/light/mystery-6/lights-sounds-communication/155" TargetMode="External"/><Relationship Id="rId11" Type="http://schemas.openxmlformats.org/officeDocument/2006/relationships/hyperlink" Target="https://mysteryscience.com/light/mystery-1/sounds-vibrations/105" TargetMode="External"/><Relationship Id="rId10" Type="http://schemas.openxmlformats.org/officeDocument/2006/relationships/image" Target="../media/image33.png"/><Relationship Id="rId13" Type="http://schemas.openxmlformats.org/officeDocument/2006/relationships/hyperlink" Target="https://mysteryscience.com/light/mystery-5/light-communication-engineering/131" TargetMode="External"/><Relationship Id="rId12" Type="http://schemas.openxmlformats.org/officeDocument/2006/relationships/hyperlink" Target="https://mysteryscience.com/light/mystery-2/sounds-vibrations/144" TargetMode="External"/><Relationship Id="rId15" Type="http://schemas.openxmlformats.org/officeDocument/2006/relationships/hyperlink" Target="http://www.mysteryscience.com/docs/missouri" TargetMode="External"/><Relationship Id="rId14" Type="http://schemas.openxmlformats.org/officeDocument/2006/relationships/hyperlink" Target="https://mysteryscience.com/light/mystery-6/lights-sounds-communication/155"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1.png"/><Relationship Id="rId4" Type="http://schemas.openxmlformats.org/officeDocument/2006/relationships/image" Target="../media/image32.png"/><Relationship Id="rId9" Type="http://schemas.openxmlformats.org/officeDocument/2006/relationships/hyperlink" Target="https://mysteryscience.com/plants/plant-adaptations" TargetMode="External"/><Relationship Id="rId5" Type="http://schemas.openxmlformats.org/officeDocument/2006/relationships/image" Target="../media/image71.png"/><Relationship Id="rId6" Type="http://schemas.openxmlformats.org/officeDocument/2006/relationships/image" Target="../media/image42.png"/><Relationship Id="rId7" Type="http://schemas.openxmlformats.org/officeDocument/2006/relationships/image" Target="../media/image1.png"/><Relationship Id="rId8" Type="http://schemas.openxmlformats.org/officeDocument/2006/relationships/hyperlink" Target="http://www.mysteryscience.com/docs/missouri" TargetMode="External"/><Relationship Id="rId11" Type="http://schemas.openxmlformats.org/officeDocument/2006/relationships/hyperlink" Target="https://mysteryscience.com/plants/mystery-1/seed-dispersal/912" TargetMode="External"/><Relationship Id="rId10" Type="http://schemas.openxmlformats.org/officeDocument/2006/relationships/hyperlink" Target="https://mysteryscience.com/plants/plant-adaptations" TargetMode="External"/><Relationship Id="rId13" Type="http://schemas.openxmlformats.org/officeDocument/2006/relationships/hyperlink" Target="https://mysteryscience.com/plants/mystery-3/water-sunlight-plant-growth/571" TargetMode="External"/><Relationship Id="rId12" Type="http://schemas.openxmlformats.org/officeDocument/2006/relationships/hyperlink" Target="https://mysteryscience.com/plants/mystery-2/animal-seed-dispersal/1003" TargetMode="External"/><Relationship Id="rId15" Type="http://schemas.openxmlformats.org/officeDocument/2006/relationships/hyperlink" Target="https://mysteryscience.com/plants/mystery-2/animal-seed-dispersal/1003" TargetMode="External"/><Relationship Id="rId14" Type="http://schemas.openxmlformats.org/officeDocument/2006/relationships/hyperlink" Target="https://mysteryscience.com/plants/mystery-4/plant-needs-habitats/1004" TargetMode="External"/><Relationship Id="rId17" Type="http://schemas.openxmlformats.org/officeDocument/2006/relationships/hyperlink" Target="https://mysteryscience.com/plants/mystery-3/water-sunlight-plant-growth/571" TargetMode="External"/><Relationship Id="rId16" Type="http://schemas.openxmlformats.org/officeDocument/2006/relationships/hyperlink" Target="https://mysteryscience.com/plants/mystery-1/seed-dispersal/912" TargetMode="External"/><Relationship Id="rId18" Type="http://schemas.openxmlformats.org/officeDocument/2006/relationships/hyperlink" Target="https://mysteryscience.com/plants/mystery-4/plant-needs-habitats/1004"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hyperlink" Target="https://mysteryscience.com/water/erosion-earth-s-surface" TargetMode="External"/><Relationship Id="rId9" Type="http://schemas.openxmlformats.org/officeDocument/2006/relationships/image" Target="../media/image18.png"/><Relationship Id="rId5" Type="http://schemas.openxmlformats.org/officeDocument/2006/relationships/hyperlink" Target="https://mysteryscience.com/water/erosion-earth-s-surface" TargetMode="External"/><Relationship Id="rId6" Type="http://schemas.openxmlformats.org/officeDocument/2006/relationships/hyperlink" Target="http://www.mysteryscience.com/docs/missouri" TargetMode="External"/><Relationship Id="rId7" Type="http://schemas.openxmlformats.org/officeDocument/2006/relationships/image" Target="../media/image26.png"/><Relationship Id="rId8" Type="http://schemas.openxmlformats.org/officeDocument/2006/relationships/image" Target="../media/image36.png"/><Relationship Id="rId11" Type="http://schemas.openxmlformats.org/officeDocument/2006/relationships/image" Target="../media/image22.jpg"/><Relationship Id="rId10" Type="http://schemas.openxmlformats.org/officeDocument/2006/relationships/image" Target="../media/image29.png"/><Relationship Id="rId13" Type="http://schemas.openxmlformats.org/officeDocument/2006/relationships/hyperlink" Target="https://mysteryscience.com/water/mystery-1/mapping-earth-s-surface-features/112" TargetMode="External"/><Relationship Id="rId12" Type="http://schemas.openxmlformats.org/officeDocument/2006/relationships/hyperlink" Target="https://mysteryscience.com/water/mystery-2/rocks-sand-erosion/113" TargetMode="External"/><Relationship Id="rId15" Type="http://schemas.openxmlformats.org/officeDocument/2006/relationships/hyperlink" Target="https://mysteryscience.com/water/mystery-4/erosion-earth-s-surface-landforms/114" TargetMode="External"/><Relationship Id="rId14" Type="http://schemas.openxmlformats.org/officeDocument/2006/relationships/hyperlink" Target="https://mysteryscience.com/water/mystery-3/mapping-severe-weather/802" TargetMode="External"/><Relationship Id="rId17" Type="http://schemas.openxmlformats.org/officeDocument/2006/relationships/hyperlink" Target="https://mysteryscience.com/water/mystery-2/rocks-sand-erosion/113" TargetMode="External"/><Relationship Id="rId16" Type="http://schemas.openxmlformats.org/officeDocument/2006/relationships/hyperlink" Target="https://mysteryscience.com/water/mystery-1/mapping-earth-s-surface-features/112" TargetMode="External"/><Relationship Id="rId19" Type="http://schemas.openxmlformats.org/officeDocument/2006/relationships/hyperlink" Target="https://mysteryscience.com/water/mystery-4/erosion-earth-s-surface-landforms/114" TargetMode="External"/><Relationship Id="rId18" Type="http://schemas.openxmlformats.org/officeDocument/2006/relationships/hyperlink" Target="https://mysteryscience.com/water/mystery-3/mapping-severe-weather/802"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hyperlink" Target="https://mysteryscience.com/water/erosion-earth-s-surface" TargetMode="External"/><Relationship Id="rId9" Type="http://schemas.openxmlformats.org/officeDocument/2006/relationships/hyperlink" Target="https://mysteryscience.com/water/mystery-5/erosion-engineering/152" TargetMode="External"/><Relationship Id="rId5" Type="http://schemas.openxmlformats.org/officeDocument/2006/relationships/hyperlink" Target="https://mysteryscience.com/water/erosion-earth-s-surface" TargetMode="External"/><Relationship Id="rId6" Type="http://schemas.openxmlformats.org/officeDocument/2006/relationships/hyperlink" Target="http://www.mysteryscience.com/docs/missouri" TargetMode="External"/><Relationship Id="rId7" Type="http://schemas.openxmlformats.org/officeDocument/2006/relationships/image" Target="../media/image25.png"/><Relationship Id="rId8" Type="http://schemas.openxmlformats.org/officeDocument/2006/relationships/hyperlink" Target="https://mysteryscience.com/water/mystery-5/erosion-engineering/152"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1.png"/><Relationship Id="rId9" Type="http://schemas.openxmlformats.org/officeDocument/2006/relationships/image" Target="../media/image35.png"/><Relationship Id="rId5" Type="http://schemas.openxmlformats.org/officeDocument/2006/relationships/hyperlink" Target="https://mysteryscience.com/electricity/electricity-light-heat" TargetMode="External"/><Relationship Id="rId6" Type="http://schemas.openxmlformats.org/officeDocument/2006/relationships/hyperlink" Target="https://mysteryscience.com/materials/material-properties" TargetMode="External"/><Relationship Id="rId7" Type="http://schemas.openxmlformats.org/officeDocument/2006/relationships/hyperlink" Target="https://mysteryscience.com/materials/material-properties" TargetMode="External"/><Relationship Id="rId8" Type="http://schemas.openxmlformats.org/officeDocument/2006/relationships/hyperlink" Target="http://www.mysteryscience.com/docs/missouri" TargetMode="External"/><Relationship Id="rId11" Type="http://schemas.openxmlformats.org/officeDocument/2006/relationships/image" Target="../media/image37.png"/><Relationship Id="rId10" Type="http://schemas.openxmlformats.org/officeDocument/2006/relationships/image" Target="../media/image38.png"/><Relationship Id="rId13" Type="http://schemas.openxmlformats.org/officeDocument/2006/relationships/hyperlink" Target="https://mysteryscience.com/materials/mystery-1/materials-properties-engineering/64" TargetMode="External"/><Relationship Id="rId12" Type="http://schemas.openxmlformats.org/officeDocument/2006/relationships/hyperlink" Target="https://mysteryscience.com/materials/mystery-2/classify-materials-insulators-properties/65" TargetMode="External"/><Relationship Id="rId15" Type="http://schemas.openxmlformats.org/officeDocument/2006/relationships/hyperlink" Target="https://mysteryscience.com/materials/mystery-6/soil-properties/805" TargetMode="External"/><Relationship Id="rId14" Type="http://schemas.openxmlformats.org/officeDocument/2006/relationships/hyperlink" Target="https://mysteryscience.com/materials/mystery-5/materials-properties-engineering/262" TargetMode="External"/><Relationship Id="rId17" Type="http://schemas.openxmlformats.org/officeDocument/2006/relationships/hyperlink" Target="https://mysteryscience.com/materials/mystery-2/classify-materials-insulators-properties/65" TargetMode="External"/><Relationship Id="rId16" Type="http://schemas.openxmlformats.org/officeDocument/2006/relationships/hyperlink" Target="https://mysteryscience.com/materials/mystery-1/materials-properties-engineering/64" TargetMode="External"/><Relationship Id="rId19" Type="http://schemas.openxmlformats.org/officeDocument/2006/relationships/hyperlink" Target="https://mysteryscience.com/materials/mystery-6/soil-properties/805" TargetMode="External"/><Relationship Id="rId18" Type="http://schemas.openxmlformats.org/officeDocument/2006/relationships/hyperlink" Target="https://mysteryscience.com/materials/mystery-5/materials-properties-engineering/262"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hyperlink" Target="https://mysteryscience.com/biodiversity/animal-biodiversity" TargetMode="External"/><Relationship Id="rId4" Type="http://schemas.openxmlformats.org/officeDocument/2006/relationships/hyperlink" Target="https://mysteryscience.com/biodiversity/animal-biodiversity" TargetMode="External"/><Relationship Id="rId9" Type="http://schemas.openxmlformats.org/officeDocument/2006/relationships/image" Target="../media/image30.png"/><Relationship Id="rId5" Type="http://schemas.openxmlformats.org/officeDocument/2006/relationships/hyperlink" Target="https://mysteryscience.com/biodiversity/mystery-1/biodiversity-classification/174" TargetMode="External"/><Relationship Id="rId6" Type="http://schemas.openxmlformats.org/officeDocument/2006/relationships/hyperlink" Target="https://mysteryscience.com/biodiversity/mystery-2/habitat-diversity/758" TargetMode="External"/><Relationship Id="rId7" Type="http://schemas.openxmlformats.org/officeDocument/2006/relationships/hyperlink" Target="https://mysteryscience.com/biodiversity/mystery-3/biodiversity-habitats-species/175" TargetMode="External"/><Relationship Id="rId8" Type="http://schemas.openxmlformats.org/officeDocument/2006/relationships/hyperlink" Target="https://mysteryscience.com/biodiversity/mystery-4/biodiversity-engineering/176" TargetMode="External"/><Relationship Id="rId11" Type="http://schemas.openxmlformats.org/officeDocument/2006/relationships/hyperlink" Target="https://mysteryscience.com/biodiversity/mystery-2/habitat-diversity/758" TargetMode="External"/><Relationship Id="rId10" Type="http://schemas.openxmlformats.org/officeDocument/2006/relationships/hyperlink" Target="https://mysteryscience.com/biodiversity/mystery-1/biodiversity-classification/174" TargetMode="External"/><Relationship Id="rId13" Type="http://schemas.openxmlformats.org/officeDocument/2006/relationships/hyperlink" Target="https://mysteryscience.com/biodiversity/mystery-4/biodiversity-engineering/176" TargetMode="External"/><Relationship Id="rId12" Type="http://schemas.openxmlformats.org/officeDocument/2006/relationships/hyperlink" Target="https://mysteryscience.com/biodiversity/mystery-3/biodiversity-habitats-species/175" TargetMode="External"/><Relationship Id="rId15" Type="http://schemas.openxmlformats.org/officeDocument/2006/relationships/hyperlink" Target="http://www.mysteryscience.com/docs/missouri" TargetMode="External"/><Relationship Id="rId14" Type="http://schemas.openxmlformats.org/officeDocument/2006/relationships/image" Target="../media/image1.png"/></Relationships>
</file>

<file path=ppt/slides/_rels/slide2.xml.rels><?xml version="1.0" encoding="UTF-8" standalone="yes"?><Relationships xmlns="http://schemas.openxmlformats.org/package/2006/relationships"><Relationship Id="rId40" Type="http://schemas.openxmlformats.org/officeDocument/2006/relationships/slide" Target="/ppt/slides/slide19.xml"/><Relationship Id="rId42" Type="http://schemas.openxmlformats.org/officeDocument/2006/relationships/slide" Target="/ppt/slides/slide20.xml"/><Relationship Id="rId41" Type="http://schemas.openxmlformats.org/officeDocument/2006/relationships/slide" Target="/ppt/slides/slide19.xml"/><Relationship Id="rId44" Type="http://schemas.openxmlformats.org/officeDocument/2006/relationships/slide" Target="/ppt/slides/slide22.xml"/><Relationship Id="rId43" Type="http://schemas.openxmlformats.org/officeDocument/2006/relationships/slide" Target="/ppt/slides/slide21.xml"/><Relationship Id="rId46" Type="http://schemas.openxmlformats.org/officeDocument/2006/relationships/slide" Target="/ppt/slides/slide23.xml"/><Relationship Id="rId45" Type="http://schemas.openxmlformats.org/officeDocument/2006/relationships/slide" Target="/ppt/slides/slide23.xml"/><Relationship Id="rId80" Type="http://schemas.openxmlformats.org/officeDocument/2006/relationships/slide" Target="/ppt/slides/slide39.xml"/><Relationship Id="rId81" Type="http://schemas.openxmlformats.org/officeDocument/2006/relationships/hyperlink" Target="http://www.mysteryscience.com/docs/missouri" TargetMode="External"/><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slide" Target="/ppt/slides/slide3.xml"/><Relationship Id="rId9" Type="http://schemas.openxmlformats.org/officeDocument/2006/relationships/slide" Target="/ppt/slides/slide5.xml"/><Relationship Id="rId48" Type="http://schemas.openxmlformats.org/officeDocument/2006/relationships/slide" Target="/ppt/slides/slide24.xml"/><Relationship Id="rId47" Type="http://schemas.openxmlformats.org/officeDocument/2006/relationships/slide" Target="/ppt/slides/slide25.xml"/><Relationship Id="rId49" Type="http://schemas.openxmlformats.org/officeDocument/2006/relationships/slide" Target="/ppt/slides/slide25.xml"/><Relationship Id="rId5" Type="http://schemas.openxmlformats.org/officeDocument/2006/relationships/slide" Target="/ppt/slides/slide3.xml"/><Relationship Id="rId6" Type="http://schemas.openxmlformats.org/officeDocument/2006/relationships/slide" Target="/ppt/slides/slide3.xml"/><Relationship Id="rId7" Type="http://schemas.openxmlformats.org/officeDocument/2006/relationships/slide" Target="/ppt/slides/slide4.xml"/><Relationship Id="rId8" Type="http://schemas.openxmlformats.org/officeDocument/2006/relationships/slide" Target="/ppt/slides/slide5.xml"/><Relationship Id="rId73" Type="http://schemas.openxmlformats.org/officeDocument/2006/relationships/slide" Target="/ppt/slides/slide37.xml"/><Relationship Id="rId72" Type="http://schemas.openxmlformats.org/officeDocument/2006/relationships/slide" Target="/ppt/slides/slide36.xml"/><Relationship Id="rId31" Type="http://schemas.openxmlformats.org/officeDocument/2006/relationships/slide" Target="/ppt/slides/slide15.xml"/><Relationship Id="rId75" Type="http://schemas.openxmlformats.org/officeDocument/2006/relationships/slide" Target="/ppt/slides/slide39.xml"/><Relationship Id="rId30" Type="http://schemas.openxmlformats.org/officeDocument/2006/relationships/slide" Target="/ppt/slides/slide15.xml"/><Relationship Id="rId74" Type="http://schemas.openxmlformats.org/officeDocument/2006/relationships/slide" Target="/ppt/slides/slide38.xml"/><Relationship Id="rId33" Type="http://schemas.openxmlformats.org/officeDocument/2006/relationships/slide" Target="/ppt/slides/slide16.xml"/><Relationship Id="rId77" Type="http://schemas.openxmlformats.org/officeDocument/2006/relationships/slide" Target="/ppt/slides/slide39.xml"/><Relationship Id="rId32" Type="http://schemas.openxmlformats.org/officeDocument/2006/relationships/slide" Target="/ppt/slides/slide16.xml"/><Relationship Id="rId76" Type="http://schemas.openxmlformats.org/officeDocument/2006/relationships/slide" Target="/ppt/slides/slide39.xml"/><Relationship Id="rId35" Type="http://schemas.openxmlformats.org/officeDocument/2006/relationships/slide" Target="/ppt/slides/slide18.xml"/><Relationship Id="rId79" Type="http://schemas.openxmlformats.org/officeDocument/2006/relationships/slide" Target="/ppt/slides/slide36.xml"/><Relationship Id="rId34" Type="http://schemas.openxmlformats.org/officeDocument/2006/relationships/slide" Target="/ppt/slides/slide18.xml"/><Relationship Id="rId78" Type="http://schemas.openxmlformats.org/officeDocument/2006/relationships/slide" Target="/ppt/slides/slide33.xml"/><Relationship Id="rId71" Type="http://schemas.openxmlformats.org/officeDocument/2006/relationships/slide" Target="/ppt/slides/slide36.xml"/><Relationship Id="rId70" Type="http://schemas.openxmlformats.org/officeDocument/2006/relationships/slide" Target="/ppt/slides/slide34.xml"/><Relationship Id="rId37" Type="http://schemas.openxmlformats.org/officeDocument/2006/relationships/slide" Target="/ppt/slides/slide16.xml"/><Relationship Id="rId36" Type="http://schemas.openxmlformats.org/officeDocument/2006/relationships/slide" Target="/ppt/slides/slide15.xml"/><Relationship Id="rId39" Type="http://schemas.openxmlformats.org/officeDocument/2006/relationships/slide" Target="/ppt/slides/slide19.xml"/><Relationship Id="rId38" Type="http://schemas.openxmlformats.org/officeDocument/2006/relationships/slide" Target="/ppt/slides/slide18.xml"/><Relationship Id="rId62" Type="http://schemas.openxmlformats.org/officeDocument/2006/relationships/slide" Target="/ppt/slides/slide31.xml"/><Relationship Id="rId61" Type="http://schemas.openxmlformats.org/officeDocument/2006/relationships/slide" Target="/ppt/slides/slide30.xml"/><Relationship Id="rId20" Type="http://schemas.openxmlformats.org/officeDocument/2006/relationships/slide" Target="/ppt/slides/slide10.xml"/><Relationship Id="rId64" Type="http://schemas.openxmlformats.org/officeDocument/2006/relationships/slide" Target="/ppt/slides/slide26.xml"/><Relationship Id="rId63" Type="http://schemas.openxmlformats.org/officeDocument/2006/relationships/slide" Target="/ppt/slides/slide32.xml"/><Relationship Id="rId22" Type="http://schemas.openxmlformats.org/officeDocument/2006/relationships/slide" Target="/ppt/slides/slide11.xml"/><Relationship Id="rId66" Type="http://schemas.openxmlformats.org/officeDocument/2006/relationships/slide" Target="/ppt/slides/slide29.xml"/><Relationship Id="rId21" Type="http://schemas.openxmlformats.org/officeDocument/2006/relationships/slide" Target="/ppt/slides/slide11.xml"/><Relationship Id="rId65" Type="http://schemas.openxmlformats.org/officeDocument/2006/relationships/slide" Target="/ppt/slides/slide28.xml"/><Relationship Id="rId24" Type="http://schemas.openxmlformats.org/officeDocument/2006/relationships/slide" Target="/ppt/slides/slide13.xml"/><Relationship Id="rId68" Type="http://schemas.openxmlformats.org/officeDocument/2006/relationships/slide" Target="/ppt/slides/slide33.xml"/><Relationship Id="rId23" Type="http://schemas.openxmlformats.org/officeDocument/2006/relationships/slide" Target="/ppt/slides/slide12.xml"/><Relationship Id="rId67" Type="http://schemas.openxmlformats.org/officeDocument/2006/relationships/slide" Target="/ppt/slides/slide33.xml"/><Relationship Id="rId60" Type="http://schemas.openxmlformats.org/officeDocument/2006/relationships/slide" Target="/ppt/slides/slide29.xml"/><Relationship Id="rId26" Type="http://schemas.openxmlformats.org/officeDocument/2006/relationships/slide" Target="/ppt/slides/slide14.xml"/><Relationship Id="rId25" Type="http://schemas.openxmlformats.org/officeDocument/2006/relationships/slide" Target="/ppt/slides/slide14.xml"/><Relationship Id="rId69" Type="http://schemas.openxmlformats.org/officeDocument/2006/relationships/slide" Target="/ppt/slides/slide33.xml"/><Relationship Id="rId28" Type="http://schemas.openxmlformats.org/officeDocument/2006/relationships/slide" Target="/ppt/slides/slide14.xml"/><Relationship Id="rId27" Type="http://schemas.openxmlformats.org/officeDocument/2006/relationships/slide" Target="/ppt/slides/slide11.xml"/><Relationship Id="rId29" Type="http://schemas.openxmlformats.org/officeDocument/2006/relationships/slide" Target="/ppt/slides/slide15.xml"/><Relationship Id="rId51" Type="http://schemas.openxmlformats.org/officeDocument/2006/relationships/slide" Target="/ppt/slides/slide23.xml"/><Relationship Id="rId50" Type="http://schemas.openxmlformats.org/officeDocument/2006/relationships/slide" Target="/ppt/slides/slide19.xml"/><Relationship Id="rId53" Type="http://schemas.openxmlformats.org/officeDocument/2006/relationships/slide" Target="/ppt/slides/slide26.xml"/><Relationship Id="rId52" Type="http://schemas.openxmlformats.org/officeDocument/2006/relationships/slide" Target="/ppt/slides/slide25.xml"/><Relationship Id="rId11" Type="http://schemas.openxmlformats.org/officeDocument/2006/relationships/slide" Target="/ppt/slides/slide6.xml"/><Relationship Id="rId55" Type="http://schemas.openxmlformats.org/officeDocument/2006/relationships/slide" Target="/ppt/slides/slide26.xml"/><Relationship Id="rId10" Type="http://schemas.openxmlformats.org/officeDocument/2006/relationships/slide" Target="/ppt/slides/slide6.xml"/><Relationship Id="rId54" Type="http://schemas.openxmlformats.org/officeDocument/2006/relationships/slide" Target="/ppt/slides/slide26.xml"/><Relationship Id="rId13" Type="http://schemas.openxmlformats.org/officeDocument/2006/relationships/slide" Target="/ppt/slides/slide8.xml"/><Relationship Id="rId57" Type="http://schemas.openxmlformats.org/officeDocument/2006/relationships/slide" Target="/ppt/slides/slide28.xml"/><Relationship Id="rId12" Type="http://schemas.openxmlformats.org/officeDocument/2006/relationships/slide" Target="/ppt/slides/slide7.xml"/><Relationship Id="rId56" Type="http://schemas.openxmlformats.org/officeDocument/2006/relationships/slide" Target="/ppt/slides/slide27.xml"/><Relationship Id="rId15" Type="http://schemas.openxmlformats.org/officeDocument/2006/relationships/slide" Target="/ppt/slides/slide5.xml"/><Relationship Id="rId59" Type="http://schemas.openxmlformats.org/officeDocument/2006/relationships/slide" Target="/ppt/slides/slide29.xml"/><Relationship Id="rId14" Type="http://schemas.openxmlformats.org/officeDocument/2006/relationships/slide" Target="/ppt/slides/slide3.xml"/><Relationship Id="rId58" Type="http://schemas.openxmlformats.org/officeDocument/2006/relationships/slide" Target="/ppt/slides/slide28.xml"/><Relationship Id="rId17" Type="http://schemas.openxmlformats.org/officeDocument/2006/relationships/slide" Target="/ppt/slides/slide9.xml"/><Relationship Id="rId16" Type="http://schemas.openxmlformats.org/officeDocument/2006/relationships/slide" Target="/ppt/slides/slide6.xml"/><Relationship Id="rId19" Type="http://schemas.openxmlformats.org/officeDocument/2006/relationships/slide" Target="/ppt/slides/slide9.xml"/><Relationship Id="rId18" Type="http://schemas.openxmlformats.org/officeDocument/2006/relationships/slide" Target="/ppt/slides/slide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hyperlink" Target="https://mysteryscience.com/animals/fossils-animal-survival-heredity" TargetMode="External"/><Relationship Id="rId9" Type="http://schemas.openxmlformats.org/officeDocument/2006/relationships/hyperlink" Target="https://mysteryscience.com/animals/mystery-2/fossil-evidence-dinosaurs/967" TargetMode="External"/><Relationship Id="rId5" Type="http://schemas.openxmlformats.org/officeDocument/2006/relationships/hyperlink" Target="https://mysteryscience.com/animals/fossils-animal-survival-heredity" TargetMode="External"/><Relationship Id="rId6" Type="http://schemas.openxmlformats.org/officeDocument/2006/relationships/hyperlink" Target="http://www.mysteryscience.com/docs/missouri" TargetMode="External"/><Relationship Id="rId7" Type="http://schemas.openxmlformats.org/officeDocument/2006/relationships/hyperlink" Target="https://mysteryscience.com/animals/mystery-1/habitats-fossils-environments-over-time/379" TargetMode="External"/><Relationship Id="rId8" Type="http://schemas.openxmlformats.org/officeDocument/2006/relationships/hyperlink" Target="https://mysteryscience.com/animals/mystery-1/habitats-fossils-environments-over-time/379" TargetMode="External"/><Relationship Id="rId11" Type="http://schemas.openxmlformats.org/officeDocument/2006/relationships/hyperlink" Target="https://mysteryscience.com/animals/mystery-3/fossil-evidence-trace-fossils-animal-behavior/417" TargetMode="External"/><Relationship Id="rId10" Type="http://schemas.openxmlformats.org/officeDocument/2006/relationships/hyperlink" Target="https://mysteryscience.com/animals/mystery-3/fossil-evidence-trace-fossils-animal-behavior/417" TargetMode="External"/><Relationship Id="rId13" Type="http://schemas.openxmlformats.org/officeDocument/2006/relationships/image" Target="../media/image90.jpg"/><Relationship Id="rId12" Type="http://schemas.openxmlformats.org/officeDocument/2006/relationships/image" Target="../media/image41.png"/><Relationship Id="rId15" Type="http://schemas.openxmlformats.org/officeDocument/2006/relationships/hyperlink" Target="https://mysteryscience.com/animals/mystery-2/fossil-evidence-dinosaurs/967" TargetMode="External"/><Relationship Id="rId14" Type="http://schemas.openxmlformats.org/officeDocument/2006/relationships/hyperlink" Target="https://mysteryscience.com/animals/mystery-1/habitats-fossils-environments-over-time/379" TargetMode="External"/><Relationship Id="rId16" Type="http://schemas.openxmlformats.org/officeDocument/2006/relationships/hyperlink" Target="https://mysteryscience.com/animals/mystery-3/fossil-evidence-trace-fossils-animal-behavior/417"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hyperlink" Target="https://mysteryscience.com/flowers/plant-life-cycle-heredity" TargetMode="External"/><Relationship Id="rId9" Type="http://schemas.openxmlformats.org/officeDocument/2006/relationships/hyperlink" Target="https://mysteryscience.com/circle-of-life/mystery-3/pollination-plant-reproduction/91" TargetMode="External"/><Relationship Id="rId5" Type="http://schemas.openxmlformats.org/officeDocument/2006/relationships/hyperlink" Target="https://mysteryscience.com/flowers/plant-life-cycle-heredity" TargetMode="External"/><Relationship Id="rId6" Type="http://schemas.openxmlformats.org/officeDocument/2006/relationships/hyperlink" Target="http://www.mysteryscience.com/docs/missouri" TargetMode="External"/><Relationship Id="rId7" Type="http://schemas.openxmlformats.org/officeDocument/2006/relationships/hyperlink" Target="https://mysteryscience.com/circle-of-life/mystery-1/animal-life-cycles/822" TargetMode="External"/><Relationship Id="rId8" Type="http://schemas.openxmlformats.org/officeDocument/2006/relationships/hyperlink" Target="https://mysteryscience.com/circle-of-life/mystery-2/environmental-change-engineering/266" TargetMode="External"/><Relationship Id="rId20" Type="http://schemas.openxmlformats.org/officeDocument/2006/relationships/hyperlink" Target="https://mysteryscience.com/circle-of-life/mystery-5/plant-life-cycles/832" TargetMode="External"/><Relationship Id="rId11" Type="http://schemas.openxmlformats.org/officeDocument/2006/relationships/hyperlink" Target="https://mysteryscience.com/circle-of-life/mystery-5/plant-life-cycles/832" TargetMode="External"/><Relationship Id="rId10" Type="http://schemas.openxmlformats.org/officeDocument/2006/relationships/hyperlink" Target="https://mysteryscience.com/circle-of-life/mystery-4/fruit-seeds-plant-reproduction/89" TargetMode="External"/><Relationship Id="rId13" Type="http://schemas.openxmlformats.org/officeDocument/2006/relationships/image" Target="../media/image46.png"/><Relationship Id="rId12" Type="http://schemas.openxmlformats.org/officeDocument/2006/relationships/image" Target="../media/image54.png"/><Relationship Id="rId15" Type="http://schemas.openxmlformats.org/officeDocument/2006/relationships/image" Target="../media/image65.png"/><Relationship Id="rId14" Type="http://schemas.openxmlformats.org/officeDocument/2006/relationships/image" Target="../media/image39.png"/><Relationship Id="rId17" Type="http://schemas.openxmlformats.org/officeDocument/2006/relationships/hyperlink" Target="https://mysteryscience.com/circle-of-life/mystery-2/environmental-change-engineering/266" TargetMode="External"/><Relationship Id="rId16" Type="http://schemas.openxmlformats.org/officeDocument/2006/relationships/hyperlink" Target="https://mysteryscience.com/circle-of-life/mystery-1/animal-life-cycles/822" TargetMode="External"/><Relationship Id="rId19" Type="http://schemas.openxmlformats.org/officeDocument/2006/relationships/hyperlink" Target="https://mysteryscience.com/circle-of-life/mystery-4/fruit-seeds-plant-reproduction/89" TargetMode="External"/><Relationship Id="rId18" Type="http://schemas.openxmlformats.org/officeDocument/2006/relationships/hyperlink" Target="https://mysteryscience.com/circle-of-life/mystery-3/pollination-plant-reproduction/91"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48.png"/><Relationship Id="rId4" Type="http://schemas.openxmlformats.org/officeDocument/2006/relationships/hyperlink" Target="https://mysteryscience.com/selection/heredity-survival-selection" TargetMode="External"/><Relationship Id="rId9" Type="http://schemas.openxmlformats.org/officeDocument/2006/relationships/image" Target="../media/image50.png"/><Relationship Id="rId5" Type="http://schemas.openxmlformats.org/officeDocument/2006/relationships/hyperlink" Target="https://mysteryscience.com/selection/heredity-survival-selection" TargetMode="External"/><Relationship Id="rId6" Type="http://schemas.openxmlformats.org/officeDocument/2006/relationships/image" Target="../media/image45.png"/><Relationship Id="rId7" Type="http://schemas.openxmlformats.org/officeDocument/2006/relationships/image" Target="../media/image56.png"/><Relationship Id="rId8" Type="http://schemas.openxmlformats.org/officeDocument/2006/relationships/image" Target="../media/image51.png"/><Relationship Id="rId20" Type="http://schemas.openxmlformats.org/officeDocument/2006/relationships/image" Target="../media/image1.png"/><Relationship Id="rId21" Type="http://schemas.openxmlformats.org/officeDocument/2006/relationships/hyperlink" Target="http://www.mysteryscience.com/docs/missouri" TargetMode="External"/><Relationship Id="rId11" Type="http://schemas.openxmlformats.org/officeDocument/2006/relationships/hyperlink" Target="https://mysteryscience.com/selection/mystery-2/trait-variation-inheritance-artificial-selection/1139" TargetMode="External"/><Relationship Id="rId10" Type="http://schemas.openxmlformats.org/officeDocument/2006/relationships/hyperlink" Target="https://mysteryscience.com/selection/mystery-1/traits-inheritance/1137" TargetMode="External"/><Relationship Id="rId13" Type="http://schemas.openxmlformats.org/officeDocument/2006/relationships/hyperlink" Target="https://mysteryscience.com/animals/mystery-6/animal-groups-survival/265" TargetMode="External"/><Relationship Id="rId12" Type="http://schemas.openxmlformats.org/officeDocument/2006/relationships/hyperlink" Target="https://mysteryscience.com/selection/mystery-3/trait-variation-survival-natural-selection/1176" TargetMode="External"/><Relationship Id="rId15" Type="http://schemas.openxmlformats.org/officeDocument/2006/relationships/hyperlink" Target="https://mysteryscience.com/selection/mystery-1/traits-inheritance/1137" TargetMode="External"/><Relationship Id="rId14" Type="http://schemas.openxmlformats.org/officeDocument/2006/relationships/hyperlink" Target="https://mysteryscience.com/animals/mystery-8/traits-environmental-variation/267" TargetMode="External"/><Relationship Id="rId17" Type="http://schemas.openxmlformats.org/officeDocument/2006/relationships/hyperlink" Target="https://mysteryscience.com/selection/mystery-3/trait-variation-survival-natural-selection/1176" TargetMode="External"/><Relationship Id="rId16" Type="http://schemas.openxmlformats.org/officeDocument/2006/relationships/hyperlink" Target="https://mysteryscience.com/selection/mystery-2/trait-variation-inheritance-artificial-selection/1139" TargetMode="External"/><Relationship Id="rId19" Type="http://schemas.openxmlformats.org/officeDocument/2006/relationships/hyperlink" Target="https://mysteryscience.com/animals/mystery-8/traits-environmental-variation/267" TargetMode="External"/><Relationship Id="rId18" Type="http://schemas.openxmlformats.org/officeDocument/2006/relationships/hyperlink" Target="https://mysteryscience.com/animals/mystery-6/animal-groups-survival/265"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hyperlink" Target="https://mysteryscience.com/weather/weather-climate" TargetMode="External"/><Relationship Id="rId9" Type="http://schemas.openxmlformats.org/officeDocument/2006/relationships/hyperlink" Target="https://mysteryscience.com/weather/mystery-3/climate-geography-global-weather-patterns/98" TargetMode="External"/><Relationship Id="rId5" Type="http://schemas.openxmlformats.org/officeDocument/2006/relationships/hyperlink" Target="https://mysteryscience.com/weather/weather-climate" TargetMode="External"/><Relationship Id="rId6" Type="http://schemas.openxmlformats.org/officeDocument/2006/relationships/hyperlink" Target="https://mysteryscience.com/weather/mystery-1/water-cycle-phases-of-matter/46" TargetMode="External"/><Relationship Id="rId7" Type="http://schemas.openxmlformats.org/officeDocument/2006/relationships/hyperlink" Target="https://mysteryscience.com/weather/mystery-2/local-weather-patterns-weather-prediction/47" TargetMode="External"/><Relationship Id="rId8" Type="http://schemas.openxmlformats.org/officeDocument/2006/relationships/hyperlink" Target="http://seasonal" TargetMode="External"/><Relationship Id="rId11" Type="http://schemas.openxmlformats.org/officeDocument/2006/relationships/image" Target="../media/image40.png"/><Relationship Id="rId10" Type="http://schemas.openxmlformats.org/officeDocument/2006/relationships/hyperlink" Target="https://mysteryscience.com/weather/mystery-4/natural-hazards-engineering/153" TargetMode="External"/><Relationship Id="rId13" Type="http://schemas.openxmlformats.org/officeDocument/2006/relationships/hyperlink" Target="https://mysteryscience.com/weather/mystery-1/water-cycle-phases-of-matter/46" TargetMode="External"/><Relationship Id="rId12" Type="http://schemas.openxmlformats.org/officeDocument/2006/relationships/image" Target="../media/image64.png"/><Relationship Id="rId15" Type="http://schemas.openxmlformats.org/officeDocument/2006/relationships/hyperlink" Target="https://mysteryscience.com/weather/mystery-3/climate-geography-global-weather-patterns/98" TargetMode="External"/><Relationship Id="rId14" Type="http://schemas.openxmlformats.org/officeDocument/2006/relationships/hyperlink" Target="https://mysteryscience.com/weather/mystery-2/local-weather-patterns-weather-prediction/47" TargetMode="External"/><Relationship Id="rId17" Type="http://schemas.openxmlformats.org/officeDocument/2006/relationships/hyperlink" Target="http://www.mysteryscience.com/docs/missouri" TargetMode="External"/><Relationship Id="rId16" Type="http://schemas.openxmlformats.org/officeDocument/2006/relationships/hyperlink" Target="https://mysteryscience.com/weather/mystery-4/natural-hazards-engineering/153"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hyperlink" Target="http://www.mysteryscience.com/docs/missouri" TargetMode="External"/><Relationship Id="rId4" Type="http://schemas.openxmlformats.org/officeDocument/2006/relationships/image" Target="../media/image49.png"/><Relationship Id="rId9" Type="http://schemas.openxmlformats.org/officeDocument/2006/relationships/hyperlink" Target="https://mysteryscience.com/selection/heredity-survival-selection" TargetMode="External"/><Relationship Id="rId5" Type="http://schemas.openxmlformats.org/officeDocument/2006/relationships/image" Target="../media/image43.png"/><Relationship Id="rId6" Type="http://schemas.openxmlformats.org/officeDocument/2006/relationships/image" Target="../media/image47.png"/><Relationship Id="rId7" Type="http://schemas.openxmlformats.org/officeDocument/2006/relationships/hyperlink" Target="https://mysteryscience.com/materials/mystery-1/materials-properties-engineering/64" TargetMode="External"/><Relationship Id="rId8" Type="http://schemas.openxmlformats.org/officeDocument/2006/relationships/hyperlink" Target="https://mysteryscience.com/materials/mystery-3/heating-cooling-phases-of-matter/66" TargetMode="External"/><Relationship Id="rId11" Type="http://schemas.openxmlformats.org/officeDocument/2006/relationships/hyperlink" Target="https://mysteryscience.com/materials/material-properties" TargetMode="External"/><Relationship Id="rId10" Type="http://schemas.openxmlformats.org/officeDocument/2006/relationships/hyperlink" Target="https://mysteryscience.com/materials/material-properties" TargetMode="External"/><Relationship Id="rId13" Type="http://schemas.openxmlformats.org/officeDocument/2006/relationships/hyperlink" Target="https://mysteryscience.com/materials/mystery-3/heating-cooling-phases-of-matter/66" TargetMode="External"/><Relationship Id="rId12" Type="http://schemas.openxmlformats.org/officeDocument/2006/relationships/hyperlink" Target="https://mysteryscience.com/materials/material-properties" TargetMode="External"/><Relationship Id="rId15" Type="http://schemas.openxmlformats.org/officeDocument/2006/relationships/image" Target="../media/image1.png"/><Relationship Id="rId14" Type="http://schemas.openxmlformats.org/officeDocument/2006/relationships/hyperlink" Target="https://mysteryscience.com/materials/mystery-3/heating-cooling-phases-of-matter/66"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hyperlink" Target="https://mysteryscience.com/forces/forces-motion-magnets" TargetMode="External"/><Relationship Id="rId9" Type="http://schemas.openxmlformats.org/officeDocument/2006/relationships/hyperlink" Target="https://mysteryscience.com/forces/mystery-4/magnets-forces/45" TargetMode="External"/><Relationship Id="rId5" Type="http://schemas.openxmlformats.org/officeDocument/2006/relationships/hyperlink" Target="https://mysteryscience.com/forces/forces-motion-magnets" TargetMode="External"/><Relationship Id="rId6" Type="http://schemas.openxmlformats.org/officeDocument/2006/relationships/hyperlink" Target="https://mysteryscience.com/forces/mystery-1/balanced-unbalanced-forces/111" TargetMode="External"/><Relationship Id="rId7" Type="http://schemas.openxmlformats.org/officeDocument/2006/relationships/hyperlink" Target="https://mysteryscience.com/forces/mystery-2/balanced-forces-engineering/43" TargetMode="External"/><Relationship Id="rId8" Type="http://schemas.openxmlformats.org/officeDocument/2006/relationships/hyperlink" Target="https://mysteryscience.com/forces/mystery-3/patterns-of-motion-gravity-friction/1000" TargetMode="External"/><Relationship Id="rId11" Type="http://schemas.openxmlformats.org/officeDocument/2006/relationships/image" Target="../media/image44.png"/><Relationship Id="rId10" Type="http://schemas.openxmlformats.org/officeDocument/2006/relationships/hyperlink" Target="https://mysteryscience.com/forces/mystery-5/magnets-engineering/151" TargetMode="External"/><Relationship Id="rId13" Type="http://schemas.openxmlformats.org/officeDocument/2006/relationships/hyperlink" Target="https://mysteryscience.com/forces/mystery-1/balanced-unbalanced-forces/111" TargetMode="External"/><Relationship Id="rId12" Type="http://schemas.openxmlformats.org/officeDocument/2006/relationships/image" Target="../media/image61.png"/><Relationship Id="rId15" Type="http://schemas.openxmlformats.org/officeDocument/2006/relationships/hyperlink" Target="https://mysteryscience.com/forces/mystery-3/friction-pattern-of-motion/44" TargetMode="External"/><Relationship Id="rId14" Type="http://schemas.openxmlformats.org/officeDocument/2006/relationships/hyperlink" Target="https://mysteryscience.com/forces/mystery-2/balanced-forces-engineering/43" TargetMode="External"/><Relationship Id="rId17" Type="http://schemas.openxmlformats.org/officeDocument/2006/relationships/hyperlink" Target="https://mysteryscience.com/forces/mystery-5/magnets-engineering/151" TargetMode="External"/><Relationship Id="rId16" Type="http://schemas.openxmlformats.org/officeDocument/2006/relationships/hyperlink" Target="https://mysteryscience.com/forces/mystery-4/magnets-forces/45" TargetMode="External"/><Relationship Id="rId18" Type="http://schemas.openxmlformats.org/officeDocument/2006/relationships/hyperlink" Target="http://www.mysteryscience.com/docs/missouri"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hyperlink" Target="https://mysteryscience.com/body/human-body-vision-the-brain" TargetMode="External"/><Relationship Id="rId9" Type="http://schemas.openxmlformats.org/officeDocument/2006/relationships/hyperlink" Target="https://mysteryscience.com/body/mystery-4/brain-nerves-information-processing/62" TargetMode="External"/><Relationship Id="rId5" Type="http://schemas.openxmlformats.org/officeDocument/2006/relationships/hyperlink" Target="https://mysteryscience.com/body/human-body-vision-the-brain" TargetMode="External"/><Relationship Id="rId6" Type="http://schemas.openxmlformats.org/officeDocument/2006/relationships/hyperlink" Target="https://mysteryscience.com/body/mystery-1/muscles-skeleton/59" TargetMode="External"/><Relationship Id="rId7" Type="http://schemas.openxmlformats.org/officeDocument/2006/relationships/hyperlink" Target="https://mysteryscience.com/body/mystery-2/light-eyes-vision/60" TargetMode="External"/><Relationship Id="rId8" Type="http://schemas.openxmlformats.org/officeDocument/2006/relationships/hyperlink" Target="https://mysteryscience.com/body/mystery-3/structure-function-of-eyes/61" TargetMode="External"/><Relationship Id="rId11" Type="http://schemas.openxmlformats.org/officeDocument/2006/relationships/hyperlink" Target="https://mysteryscience.com/body/mystery-1/muscles-skeleton/59" TargetMode="External"/><Relationship Id="rId10" Type="http://schemas.openxmlformats.org/officeDocument/2006/relationships/image" Target="../media/image58.png"/><Relationship Id="rId13" Type="http://schemas.openxmlformats.org/officeDocument/2006/relationships/hyperlink" Target="https://mysteryscience.com/body/mystery-3/structure-function-of-eyes/61" TargetMode="External"/><Relationship Id="rId12" Type="http://schemas.openxmlformats.org/officeDocument/2006/relationships/hyperlink" Target="https://mysteryscience.com/body/mystery-2/light-eyes-vision/60" TargetMode="External"/><Relationship Id="rId15" Type="http://schemas.openxmlformats.org/officeDocument/2006/relationships/hyperlink" Target="http://www.mysteryscience.com/docs/missouri" TargetMode="External"/><Relationship Id="rId14" Type="http://schemas.openxmlformats.org/officeDocument/2006/relationships/hyperlink" Target="https://mysteryscience.com/body/mystery-4/brain-nerves-information-processing/62"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 Id="rId3" Type="http://schemas.openxmlformats.org/officeDocument/2006/relationships/image" Target="../media/image52.png"/><Relationship Id="rId4" Type="http://schemas.openxmlformats.org/officeDocument/2006/relationships/image" Target="../media/image57.png"/><Relationship Id="rId9" Type="http://schemas.openxmlformats.org/officeDocument/2006/relationships/hyperlink" Target="https://mysteryscience.com/adaptations/mystery-2/learned-behavior-instinct/1091" TargetMode="External"/><Relationship Id="rId5" Type="http://schemas.openxmlformats.org/officeDocument/2006/relationships/image" Target="../media/image55.png"/><Relationship Id="rId6" Type="http://schemas.openxmlformats.org/officeDocument/2006/relationships/hyperlink" Target="https://mysteryscience.com/adaptations/mystery-1/animal-adaptations/1088" TargetMode="External"/><Relationship Id="rId7" Type="http://schemas.openxmlformats.org/officeDocument/2006/relationships/hyperlink" Target="https://mysteryscience.com/adaptations/mystery-2/learned-behavior-instinct/1091" TargetMode="External"/><Relationship Id="rId8" Type="http://schemas.openxmlformats.org/officeDocument/2006/relationships/hyperlink" Target="https://mysteryscience.com/adaptations/mystery-3/plant-adaptations/1090" TargetMode="External"/><Relationship Id="rId11" Type="http://schemas.openxmlformats.org/officeDocument/2006/relationships/hyperlink" Target="https://mysteryscience.com/adaptations/mystery-3/plant-adaptations/1090" TargetMode="External"/><Relationship Id="rId10" Type="http://schemas.openxmlformats.org/officeDocument/2006/relationships/hyperlink" Target="https://mysteryscience.com/adaptations/mystery-1/animal-adaptations/1088" TargetMode="External"/><Relationship Id="rId13" Type="http://schemas.openxmlformats.org/officeDocument/2006/relationships/hyperlink" Target="https://mysteryscience.com/adaptations/animal-plant-adaptations" TargetMode="External"/><Relationship Id="rId12" Type="http://schemas.openxmlformats.org/officeDocument/2006/relationships/hyperlink" Target="https://mysteryscience.com/adaptations/animal-plant-adaptations" TargetMode="External"/><Relationship Id="rId15" Type="http://schemas.openxmlformats.org/officeDocument/2006/relationships/hyperlink" Target="http://www.mysteryscience.com/docs/missouri" TargetMode="External"/><Relationship Id="rId14"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hyperlink" Target="https://mysteryscience.com/rocks/earth-s-features-processes" TargetMode="External"/><Relationship Id="rId9" Type="http://schemas.openxmlformats.org/officeDocument/2006/relationships/hyperlink" Target="https://mysteryscience.com/rocks/mystery-4/sedimentary-rock-fossils/825" TargetMode="External"/><Relationship Id="rId5" Type="http://schemas.openxmlformats.org/officeDocument/2006/relationships/hyperlink" Target="https://mysteryscience.com/rocks/earth-s-features-processes" TargetMode="External"/><Relationship Id="rId6" Type="http://schemas.openxmlformats.org/officeDocument/2006/relationships/hyperlink" Target="https://mysteryscience.com/rocks/mystery-1/volcanoes-patterns-of-earth-s-features/53" TargetMode="External"/><Relationship Id="rId7" Type="http://schemas.openxmlformats.org/officeDocument/2006/relationships/hyperlink" Target="https://mysteryscience.com/rocks/mystery-2/volcanoes-rock-cycle/55" TargetMode="External"/><Relationship Id="rId8" Type="http://schemas.openxmlformats.org/officeDocument/2006/relationships/hyperlink" Target="https://mysteryscience.com/rocks/mystery-3/weathering-erosion/57" TargetMode="External"/><Relationship Id="rId11" Type="http://schemas.openxmlformats.org/officeDocument/2006/relationships/image" Target="../media/image60.png"/><Relationship Id="rId10" Type="http://schemas.openxmlformats.org/officeDocument/2006/relationships/hyperlink" Target="https://mysteryscience.com/rocks/mystery-4/erosion-natural-hazards-engineering/58" TargetMode="External"/><Relationship Id="rId13" Type="http://schemas.openxmlformats.org/officeDocument/2006/relationships/hyperlink" Target="https://mysteryscience.com/rocks/mystery-1/volcanoes-patterns-of-earth-s-features/53" TargetMode="External"/><Relationship Id="rId12" Type="http://schemas.openxmlformats.org/officeDocument/2006/relationships/image" Target="../media/image85.png"/><Relationship Id="rId15" Type="http://schemas.openxmlformats.org/officeDocument/2006/relationships/hyperlink" Target="https://mysteryscience.com/rocks/mystery-3/weathering-erosion/57" TargetMode="External"/><Relationship Id="rId14" Type="http://schemas.openxmlformats.org/officeDocument/2006/relationships/hyperlink" Target="https://mysteryscience.com/rocks/mystery-2/volcanoes-rock-cycle/55" TargetMode="External"/><Relationship Id="rId17" Type="http://schemas.openxmlformats.org/officeDocument/2006/relationships/hyperlink" Target="http://www.mysteryscience.com/docs/missouri" TargetMode="External"/><Relationship Id="rId16" Type="http://schemas.openxmlformats.org/officeDocument/2006/relationships/hyperlink" Target="https://mysteryscience.com/rocks/mystery-4/erosion-natural-hazards-engineering/58"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hyperlink" Target="https://mysteryscience.com/forces/forces-motion-magnets" TargetMode="External"/><Relationship Id="rId4" Type="http://schemas.openxmlformats.org/officeDocument/2006/relationships/hyperlink" Target="https://mysteryscience.com/forces/forces-motion-magnets" TargetMode="External"/><Relationship Id="rId9" Type="http://schemas.openxmlformats.org/officeDocument/2006/relationships/hyperlink" Target="https://mysteryscience.com/forces/mystery-5/magnets-engineering/151" TargetMode="External"/><Relationship Id="rId5" Type="http://schemas.openxmlformats.org/officeDocument/2006/relationships/hyperlink" Target="https://mysteryscience.com/forces/mystery-1/balanced-unbalanced-forces/111" TargetMode="External"/><Relationship Id="rId6" Type="http://schemas.openxmlformats.org/officeDocument/2006/relationships/hyperlink" Target="https://mysteryscience.com/forces/mystery-2/balanced-forces-engineering/43" TargetMode="External"/><Relationship Id="rId7" Type="http://schemas.openxmlformats.org/officeDocument/2006/relationships/hyperlink" Target="https://mysteryscience.com/forces/mystery-3/patterns-of-motion-gravity-friction/1000" TargetMode="External"/><Relationship Id="rId8" Type="http://schemas.openxmlformats.org/officeDocument/2006/relationships/hyperlink" Target="https://mysteryscience.com/forces/mystery-4/magnets-forces/45" TargetMode="External"/><Relationship Id="rId11" Type="http://schemas.openxmlformats.org/officeDocument/2006/relationships/image" Target="../media/image1.png"/><Relationship Id="rId10" Type="http://schemas.openxmlformats.org/officeDocument/2006/relationships/image" Target="../media/image44.png"/><Relationship Id="rId13" Type="http://schemas.openxmlformats.org/officeDocument/2006/relationships/image" Target="../media/image61.png"/><Relationship Id="rId12" Type="http://schemas.openxmlformats.org/officeDocument/2006/relationships/hyperlink" Target="http://www.mysteryscience.com/docs/missouri" TargetMode="External"/><Relationship Id="rId15" Type="http://schemas.openxmlformats.org/officeDocument/2006/relationships/hyperlink" Target="https://mysteryscience.com/forces/mystery-2/balanced-forces-engineering/43" TargetMode="External"/><Relationship Id="rId14" Type="http://schemas.openxmlformats.org/officeDocument/2006/relationships/hyperlink" Target="https://mysteryscience.com/forces/mystery-1/balanced-unbalanced-forces/111" TargetMode="External"/><Relationship Id="rId17" Type="http://schemas.openxmlformats.org/officeDocument/2006/relationships/hyperlink" Target="https://mysteryscience.com/forces/mystery-4/magnets-forces/45" TargetMode="External"/><Relationship Id="rId16" Type="http://schemas.openxmlformats.org/officeDocument/2006/relationships/hyperlink" Target="https://mysteryscience.com/forces/mystery-3/friction-pattern-of-motion/44" TargetMode="External"/><Relationship Id="rId18" Type="http://schemas.openxmlformats.org/officeDocument/2006/relationships/hyperlink" Target="https://mysteryscience.com/forces/mystery-5/magnets-engineering/151"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hyperlink" Target="https://mysteryscience.com/secrets/plant-animal-needs" TargetMode="External"/><Relationship Id="rId9" Type="http://schemas.openxmlformats.org/officeDocument/2006/relationships/hyperlink" Target="https://mysteryscience.com/animal-secrets/mystery-3/animal-needs-safety/116" TargetMode="External"/><Relationship Id="rId5" Type="http://schemas.openxmlformats.org/officeDocument/2006/relationships/hyperlink" Target="https://mysteryscience.com/secrets/plant-animal-needs" TargetMode="External"/><Relationship Id="rId6" Type="http://schemas.openxmlformats.org/officeDocument/2006/relationships/hyperlink" Target="https://mysteryscience.com/animal-secrets/mystery-1/animal-needs-food/115" TargetMode="External"/><Relationship Id="rId7" Type="http://schemas.openxmlformats.org/officeDocument/2006/relationships/hyperlink" Target="https://mysteryscience.com/animal-secrets/mystery-2/animal-needs-shelter/134" TargetMode="External"/><Relationship Id="rId8" Type="http://schemas.openxmlformats.org/officeDocument/2006/relationships/hyperlink" Target="https://mysteryscience.com/animal-secrets/mystery-2/animal-needs-shelter/134" TargetMode="External"/><Relationship Id="rId11" Type="http://schemas.openxmlformats.org/officeDocument/2006/relationships/hyperlink" Target="https://mysteryscience.com/animal-secrets/mystery-4/animals-changing-the-environment/142" TargetMode="External"/><Relationship Id="rId10" Type="http://schemas.openxmlformats.org/officeDocument/2006/relationships/hyperlink" Target="https://mysteryscience.com/animal-secrets/mystery-4/animals-changing-the-environment/142" TargetMode="External"/><Relationship Id="rId13" Type="http://schemas.openxmlformats.org/officeDocument/2006/relationships/hyperlink" Target="http://www.mysteryscience.com/docs/missouri" TargetMode="External"/><Relationship Id="rId12"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hyperlink" Target="https://mysteryscience.com/energy/mystery-1/speed-energy/304" TargetMode="External"/><Relationship Id="rId4" Type="http://schemas.openxmlformats.org/officeDocument/2006/relationships/hyperlink" Target="https://mysteryscience.com/energy/mystery-2/collisions-energy-transfer/380" TargetMode="External"/><Relationship Id="rId9" Type="http://schemas.openxmlformats.org/officeDocument/2006/relationships/image" Target="../media/image67.png"/><Relationship Id="rId5" Type="http://schemas.openxmlformats.org/officeDocument/2006/relationships/hyperlink" Target="https://mysteryscience.com/energy/mystery-3/collisions-energy-transfer/963" TargetMode="External"/><Relationship Id="rId6" Type="http://schemas.openxmlformats.org/officeDocument/2006/relationships/hyperlink" Target="https://mysteryscience.com/energy/mystery-4/energy-transfer-engineering/35" TargetMode="External"/><Relationship Id="rId7" Type="http://schemas.openxmlformats.org/officeDocument/2006/relationships/hyperlink" Target="https://mysteryscience.com/energy/mystery-5/energy-transfer-engineering/36" TargetMode="External"/><Relationship Id="rId8" Type="http://schemas.openxmlformats.org/officeDocument/2006/relationships/image" Target="../media/image70.png"/><Relationship Id="rId11" Type="http://schemas.openxmlformats.org/officeDocument/2006/relationships/hyperlink" Target="https://mysteryscience.com/energy/mystery-1/speed-energy/304" TargetMode="External"/><Relationship Id="rId10" Type="http://schemas.openxmlformats.org/officeDocument/2006/relationships/image" Target="../media/image76.png"/><Relationship Id="rId13" Type="http://schemas.openxmlformats.org/officeDocument/2006/relationships/hyperlink" Target="https://mysteryscience.com/energy/mystery-3/energy-transfer-engineering/381" TargetMode="External"/><Relationship Id="rId12" Type="http://schemas.openxmlformats.org/officeDocument/2006/relationships/hyperlink" Target="https://mysteryscience.com/energy/mystery-2/collisions-energy-transfer/380" TargetMode="External"/><Relationship Id="rId15" Type="http://schemas.openxmlformats.org/officeDocument/2006/relationships/hyperlink" Target="https://mysteryscience.com/energy/mystery-5/energy-transfer-engineering/36" TargetMode="External"/><Relationship Id="rId14" Type="http://schemas.openxmlformats.org/officeDocument/2006/relationships/hyperlink" Target="https://mysteryscience.com/energy/mystery-4/energy-transfer-engineering/35" TargetMode="External"/><Relationship Id="rId17" Type="http://schemas.openxmlformats.org/officeDocument/2006/relationships/hyperlink" Target="https://mysteryscience.com/energy/energy-energy-transfer-electricity" TargetMode="External"/><Relationship Id="rId16" Type="http://schemas.openxmlformats.org/officeDocument/2006/relationships/hyperlink" Target="https://mysteryscience.com/energy/energy-energy-transfer-electricity" TargetMode="External"/><Relationship Id="rId19" Type="http://schemas.openxmlformats.org/officeDocument/2006/relationships/hyperlink" Target="http://www.mysteryscience.com/docs/missouri" TargetMode="External"/><Relationship Id="rId18"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1.xml"/><Relationship Id="rId3" Type="http://schemas.openxmlformats.org/officeDocument/2006/relationships/image" Target="../media/image62.png"/><Relationship Id="rId4" Type="http://schemas.openxmlformats.org/officeDocument/2006/relationships/hyperlink" Target="https://mysteryscience.com/electricity/electricity-light-heat" TargetMode="External"/><Relationship Id="rId9" Type="http://schemas.openxmlformats.org/officeDocument/2006/relationships/image" Target="../media/image67.png"/><Relationship Id="rId5" Type="http://schemas.openxmlformats.org/officeDocument/2006/relationships/hyperlink" Target="https://mysteryscience.com/electricity/electricity-light-heat" TargetMode="External"/><Relationship Id="rId6" Type="http://schemas.openxmlformats.org/officeDocument/2006/relationships/image" Target="../media/image89.png"/><Relationship Id="rId7" Type="http://schemas.openxmlformats.org/officeDocument/2006/relationships/hyperlink" Target="https://mysteryscience.com/energy/mystery-1/renewable-energy-natural-resources/1173" TargetMode="External"/><Relationship Id="rId8" Type="http://schemas.openxmlformats.org/officeDocument/2006/relationships/hyperlink" Target="https://mysteryscience.com/energy/mystery-7/heat-energy-energy-transfer/268" TargetMode="External"/><Relationship Id="rId11" Type="http://schemas.openxmlformats.org/officeDocument/2006/relationships/hyperlink" Target="https://mysteryscience.com/energy/mystery-1/renewable-energy-natural-resources/1173" TargetMode="External"/><Relationship Id="rId10" Type="http://schemas.openxmlformats.org/officeDocument/2006/relationships/hyperlink" Target="https://mysteryscience.com/energy/mystery-6/electrical-energy/37" TargetMode="External"/><Relationship Id="rId13" Type="http://schemas.openxmlformats.org/officeDocument/2006/relationships/hyperlink" Target="https://mysteryscience.com/energy/mystery-6/electrical-energy/37" TargetMode="External"/><Relationship Id="rId12" Type="http://schemas.openxmlformats.org/officeDocument/2006/relationships/hyperlink" Target="https://mysteryscience.com/energy/mystery-6/electrical-energy/37" TargetMode="External"/><Relationship Id="rId15" Type="http://schemas.openxmlformats.org/officeDocument/2006/relationships/hyperlink" Target="https://mysteryscience.com/energy/mystery-7/heat-energy-energy-transfer/268" TargetMode="External"/><Relationship Id="rId14" Type="http://schemas.openxmlformats.org/officeDocument/2006/relationships/hyperlink" Target="https://mysteryscience.com/energy/mystery-7/heat-energy-energy-transfer/268" TargetMode="External"/><Relationship Id="rId17" Type="http://schemas.openxmlformats.org/officeDocument/2006/relationships/hyperlink" Target="http://www.mysteryscience.com/docs/missouri" TargetMode="External"/><Relationship Id="rId16"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hyperlink" Target="https://mysteryscience.com/waves/sound-waves-communication" TargetMode="External"/><Relationship Id="rId9" Type="http://schemas.openxmlformats.org/officeDocument/2006/relationships/hyperlink" Target="http://www.mysteryscience.com/docs/missouri" TargetMode="External"/><Relationship Id="rId5" Type="http://schemas.openxmlformats.org/officeDocument/2006/relationships/hyperlink" Target="https://mysteryscience.com/waves/sound-waves-communication" TargetMode="External"/><Relationship Id="rId6" Type="http://schemas.openxmlformats.org/officeDocument/2006/relationships/hyperlink" Target="https://mysteryscience.com/waves/mystery-1/sound-vibration-engineering/50" TargetMode="External"/><Relationship Id="rId7" Type="http://schemas.openxmlformats.org/officeDocument/2006/relationships/hyperlink" Target="https://mysteryscience.com/waves/mystery-2/sound-vibrations/51" TargetMode="External"/><Relationship Id="rId8" Type="http://schemas.openxmlformats.org/officeDocument/2006/relationships/hyperlink" Target="https://mysteryscience.com/waves/mystery-3/sound-waves-wavelength/52" TargetMode="External"/><Relationship Id="rId20" Type="http://schemas.openxmlformats.org/officeDocument/2006/relationships/hyperlink" Target="https://mysteryscience.com/waves/mystery-3/sound-vibrations/51" TargetMode="External"/><Relationship Id="rId21" Type="http://schemas.openxmlformats.org/officeDocument/2006/relationships/hyperlink" Target="https://mysteryscience.com/waves/mystery-4/sound-waves-wavelength/52" TargetMode="External"/><Relationship Id="rId11" Type="http://schemas.openxmlformats.org/officeDocument/2006/relationships/hyperlink" Target="https://mysteryscience.com/waves/mystery-1/pattern-transfer-technology/965" TargetMode="External"/><Relationship Id="rId10" Type="http://schemas.openxmlformats.org/officeDocument/2006/relationships/hyperlink" Target="https://mysteryscience.com/waves/mystery-1/pattern-transfer-technology/965" TargetMode="External"/><Relationship Id="rId13" Type="http://schemas.openxmlformats.org/officeDocument/2006/relationships/hyperlink" Target="https://mysteryscience.com/waves/mystery-2/sound-vibration-engineering/50" TargetMode="External"/><Relationship Id="rId12" Type="http://schemas.openxmlformats.org/officeDocument/2006/relationships/hyperlink" Target="https://mysteryscience.com/waves/mystery-1/pattern-transfer-technology/965" TargetMode="External"/><Relationship Id="rId15" Type="http://schemas.openxmlformats.org/officeDocument/2006/relationships/hyperlink" Target="https://mysteryscience.com/waves/mystery-4/sound-waves-wavelength/52" TargetMode="External"/><Relationship Id="rId14" Type="http://schemas.openxmlformats.org/officeDocument/2006/relationships/hyperlink" Target="https://mysteryscience.com/waves/mystery-3/sound-vibrations/51" TargetMode="External"/><Relationship Id="rId17" Type="http://schemas.openxmlformats.org/officeDocument/2006/relationships/image" Target="../media/image69.png"/><Relationship Id="rId16" Type="http://schemas.openxmlformats.org/officeDocument/2006/relationships/image" Target="../media/image74.png"/><Relationship Id="rId19" Type="http://schemas.openxmlformats.org/officeDocument/2006/relationships/hyperlink" Target="https://mysteryscience.com/waves/mystery-2/sound-vibration-engineering/50" TargetMode="External"/><Relationship Id="rId18" Type="http://schemas.openxmlformats.org/officeDocument/2006/relationships/hyperlink" Target="https://mysteryscience.com/waves/mystery-1/pattern-transfer-technology/965"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hyperlink" Target="https://mysteryscience.com/body/human-body-vision-the-brain" TargetMode="External"/><Relationship Id="rId9" Type="http://schemas.openxmlformats.org/officeDocument/2006/relationships/hyperlink" Target="https://mysteryscience.com/body/mystery-4/brain-nerves-information-processing/62" TargetMode="External"/><Relationship Id="rId5" Type="http://schemas.openxmlformats.org/officeDocument/2006/relationships/hyperlink" Target="https://mysteryscience.com/body/human-body-vision-the-brain" TargetMode="External"/><Relationship Id="rId6" Type="http://schemas.openxmlformats.org/officeDocument/2006/relationships/hyperlink" Target="https://mysteryscience.com/body/mystery-1/muscles-skeleton/59" TargetMode="External"/><Relationship Id="rId7" Type="http://schemas.openxmlformats.org/officeDocument/2006/relationships/hyperlink" Target="https://mysteryscience.com/body/mystery-2/light-eyes-vision/60" TargetMode="External"/><Relationship Id="rId8" Type="http://schemas.openxmlformats.org/officeDocument/2006/relationships/hyperlink" Target="https://mysteryscience.com/body/mystery-3/structure-function-of-eyes/61" TargetMode="External"/><Relationship Id="rId11" Type="http://schemas.openxmlformats.org/officeDocument/2006/relationships/hyperlink" Target="https://mysteryscience.com/body/mystery-1/muscles-skeleton/59" TargetMode="External"/><Relationship Id="rId10" Type="http://schemas.openxmlformats.org/officeDocument/2006/relationships/image" Target="../media/image58.png"/><Relationship Id="rId13" Type="http://schemas.openxmlformats.org/officeDocument/2006/relationships/hyperlink" Target="https://mysteryscience.com/body/mystery-3/structure-function-of-eyes/61" TargetMode="External"/><Relationship Id="rId12" Type="http://schemas.openxmlformats.org/officeDocument/2006/relationships/hyperlink" Target="https://mysteryscience.com/body/mystery-2/light-eyes-vision/60" TargetMode="External"/><Relationship Id="rId15" Type="http://schemas.openxmlformats.org/officeDocument/2006/relationships/hyperlink" Target="http://www.mysteryscience.com/docs/missouri" TargetMode="External"/><Relationship Id="rId14" Type="http://schemas.openxmlformats.org/officeDocument/2006/relationships/hyperlink" Target="https://mysteryscience.com/body/mystery-4/brain-nerves-information-processing/62"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hyperlink" Target="https://mysteryscience.com/ecosystems/ecosystems-the-food-web" TargetMode="External"/><Relationship Id="rId4" Type="http://schemas.openxmlformats.org/officeDocument/2006/relationships/hyperlink" Target="https://mysteryscience.com/ecosystems/ecosystems-the-food-web" TargetMode="External"/><Relationship Id="rId9" Type="http://schemas.openxmlformats.org/officeDocument/2006/relationships/image" Target="../media/image73.png"/><Relationship Id="rId5" Type="http://schemas.openxmlformats.org/officeDocument/2006/relationships/image" Target="../media/image1.png"/><Relationship Id="rId6" Type="http://schemas.openxmlformats.org/officeDocument/2006/relationships/hyperlink" Target="http://www.mysteryscience.com/docs/missouri" TargetMode="External"/><Relationship Id="rId7" Type="http://schemas.openxmlformats.org/officeDocument/2006/relationships/image" Target="../media/image66.png"/><Relationship Id="rId8" Type="http://schemas.openxmlformats.org/officeDocument/2006/relationships/image" Target="../media/image75.png"/><Relationship Id="rId11" Type="http://schemas.openxmlformats.org/officeDocument/2006/relationships/hyperlink" Target="https://mysteryscience.com/ecosystems/mystery-2/plant-needs-air-water/94" TargetMode="External"/><Relationship Id="rId10" Type="http://schemas.openxmlformats.org/officeDocument/2006/relationships/image" Target="../media/image63.png"/><Relationship Id="rId13" Type="http://schemas.openxmlformats.org/officeDocument/2006/relationships/hyperlink" Target="https://mysteryscience.com/ecosystems/mystery-3/decomposers-matter-cycle/95" TargetMode="External"/><Relationship Id="rId12" Type="http://schemas.openxmlformats.org/officeDocument/2006/relationships/hyperlink" Target="https://mysteryscience.com/ecosystems/mystery-1/food-chains-predators-herbivores-carnivores/119" TargetMode="External"/><Relationship Id="rId15" Type="http://schemas.openxmlformats.org/officeDocument/2006/relationships/hyperlink" Target="https://mysteryscience.com/ecosystems/mystery-3/decomposers-matter-cycle/95" TargetMode="External"/><Relationship Id="rId14" Type="http://schemas.openxmlformats.org/officeDocument/2006/relationships/hyperlink" Target="https://mysteryscience.com/ecosystems/mystery-4/decomposers-nutrients-matter-cycle/215" TargetMode="External"/><Relationship Id="rId17" Type="http://schemas.openxmlformats.org/officeDocument/2006/relationships/hyperlink" Target="https://mysteryscience.com/ecosystems/mystery-4/decomposers-nutrients-matter-cycle/215" TargetMode="External"/><Relationship Id="rId16" Type="http://schemas.openxmlformats.org/officeDocument/2006/relationships/hyperlink" Target="https://mysteryscience.com/ecosystems/mystery-3/decomposers-matter-cycle/95"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hyperlink" Target="http://www.mysteryscience.com/docs/missouri" TargetMode="External"/><Relationship Id="rId9" Type="http://schemas.openxmlformats.org/officeDocument/2006/relationships/hyperlink" Target="https://mysteryscience.com/ecosystems/mystery-6/food-webs-flow-of-energy/212" TargetMode="External"/><Relationship Id="rId5" Type="http://schemas.openxmlformats.org/officeDocument/2006/relationships/hyperlink" Target="https://mysteryscience.com/ecosystems/ecosystems-the-food-web" TargetMode="External"/><Relationship Id="rId6" Type="http://schemas.openxmlformats.org/officeDocument/2006/relationships/hyperlink" Target="https://mysteryscience.com/ecosystems/ecosystems-the-food-web" TargetMode="External"/><Relationship Id="rId7" Type="http://schemas.openxmlformats.org/officeDocument/2006/relationships/hyperlink" Target="https://mysteryscience.com/ecosystems/mystery-5/ecosystems-matter-cycle/216" TargetMode="External"/><Relationship Id="rId8" Type="http://schemas.openxmlformats.org/officeDocument/2006/relationships/hyperlink" Target="https://mysteryscience.com/ecosystems/mystery-6/protecting-environments/954" TargetMode="External"/><Relationship Id="rId11" Type="http://schemas.openxmlformats.org/officeDocument/2006/relationships/image" Target="../media/image87.png"/><Relationship Id="rId10" Type="http://schemas.openxmlformats.org/officeDocument/2006/relationships/image" Target="../media/image80.png"/><Relationship Id="rId13" Type="http://schemas.openxmlformats.org/officeDocument/2006/relationships/hyperlink" Target="https://mysteryscience.com/ecosystems/mystery-6/food-webs-flow-of-energy/212" TargetMode="External"/><Relationship Id="rId12" Type="http://schemas.openxmlformats.org/officeDocument/2006/relationships/hyperlink" Target="https://mysteryscience.com/ecosystems/mystery-5/ecosystems-matter-cycle/216" TargetMode="External"/><Relationship Id="rId14" Type="http://schemas.openxmlformats.org/officeDocument/2006/relationships/hyperlink" Target="https://mysteryscience.com/ecosystems/mystery-6/food-webs-flow-of-energy/212"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hyperlink" Target="https://mysteryscience.com/earth/water-cycle-earth-s-systems" TargetMode="External"/><Relationship Id="rId9" Type="http://schemas.openxmlformats.org/officeDocument/2006/relationships/hyperlink" Target="https://mysteryscience.com/earth/mystery-4/water-cycle/124" TargetMode="External"/><Relationship Id="rId5" Type="http://schemas.openxmlformats.org/officeDocument/2006/relationships/hyperlink" Target="https://mysteryscience.com/earth/water-cycle-earth-s-systems" TargetMode="External"/><Relationship Id="rId6" Type="http://schemas.openxmlformats.org/officeDocument/2006/relationships/hyperlink" Target="https://mysteryscience.com/earth/mystery-1/hydrosphere-the-roles-of-water/122" TargetMode="External"/><Relationship Id="rId7" Type="http://schemas.openxmlformats.org/officeDocument/2006/relationships/hyperlink" Target="https://mysteryscience.com/earth/mystery-2/mixtures-solutions/796" TargetMode="External"/><Relationship Id="rId8" Type="http://schemas.openxmlformats.org/officeDocument/2006/relationships/hyperlink" Target="https://mysteryscience.com/earth/mystery-3/groundwater-as-a-natural-resource/123" TargetMode="External"/><Relationship Id="rId11" Type="http://schemas.openxmlformats.org/officeDocument/2006/relationships/image" Target="../media/image78.png"/><Relationship Id="rId10" Type="http://schemas.openxmlformats.org/officeDocument/2006/relationships/hyperlink" Target="https://mysteryscience.com/earth/mystery-5/natural-disasters-engineering/154" TargetMode="External"/><Relationship Id="rId13" Type="http://schemas.openxmlformats.org/officeDocument/2006/relationships/hyperlink" Target="https://mysteryscience.com/earth/mystery-2/mixtures-solutions/796" TargetMode="External"/><Relationship Id="rId12" Type="http://schemas.openxmlformats.org/officeDocument/2006/relationships/hyperlink" Target="https://mysteryscience.com/earth/mystery-1/hydrosphere-the-roles-of-water/122" TargetMode="External"/><Relationship Id="rId15" Type="http://schemas.openxmlformats.org/officeDocument/2006/relationships/hyperlink" Target="https://mysteryscience.com/earth/mystery-4/water-cycle/124" TargetMode="External"/><Relationship Id="rId14" Type="http://schemas.openxmlformats.org/officeDocument/2006/relationships/hyperlink" Target="https://mysteryscience.com/earth/mystery-3/groundwater-as-a-natural-resource/123" TargetMode="External"/><Relationship Id="rId17" Type="http://schemas.openxmlformats.org/officeDocument/2006/relationships/hyperlink" Target="http://www.mysteryscience.com/docs/missouri" TargetMode="External"/><Relationship Id="rId16" Type="http://schemas.openxmlformats.org/officeDocument/2006/relationships/hyperlink" Target="https://mysteryscience.com/earth/mystery-5/natural-disasters-engineering/154"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7.xml"/><Relationship Id="rId3" Type="http://schemas.openxmlformats.org/officeDocument/2006/relationships/image" Target="../media/image81.png"/><Relationship Id="rId4" Type="http://schemas.openxmlformats.org/officeDocument/2006/relationships/image" Target="../media/image88.png"/><Relationship Id="rId9" Type="http://schemas.openxmlformats.org/officeDocument/2006/relationships/hyperlink" Target="https://mysteryscience.com/astronomy/mystery-1/day-night-earth-s-rotation/378" TargetMode="External"/><Relationship Id="rId5" Type="http://schemas.openxmlformats.org/officeDocument/2006/relationships/image" Target="../media/image84.png"/><Relationship Id="rId6" Type="http://schemas.openxmlformats.org/officeDocument/2006/relationships/image" Target="../media/image86.png"/><Relationship Id="rId7" Type="http://schemas.openxmlformats.org/officeDocument/2006/relationships/image" Target="../media/image72.png"/><Relationship Id="rId8" Type="http://schemas.openxmlformats.org/officeDocument/2006/relationships/hyperlink" Target="https://mysteryscience.com/astronomy/mystery-1/day-night-earth-s-rotation/378" TargetMode="External"/><Relationship Id="rId20" Type="http://schemas.openxmlformats.org/officeDocument/2006/relationships/hyperlink" Target="https://mysteryscience.com/astronomy/mystery-3/seasonal-changes-shadow-length/76" TargetMode="External"/><Relationship Id="rId22" Type="http://schemas.openxmlformats.org/officeDocument/2006/relationships/hyperlink" Target="https://mysteryscience.com/astronomy/earth-space-patterns" TargetMode="External"/><Relationship Id="rId21" Type="http://schemas.openxmlformats.org/officeDocument/2006/relationships/hyperlink" Target="https://mysteryscience.com/astronomy/earth-space-patterns" TargetMode="External"/><Relationship Id="rId24" Type="http://schemas.openxmlformats.org/officeDocument/2006/relationships/hyperlink" Target="https://mysteryscience.com/astronomy/mystery-5/moon-phases-lunar-cycle/77" TargetMode="External"/><Relationship Id="rId23" Type="http://schemas.openxmlformats.org/officeDocument/2006/relationships/hyperlink" Target="https://mysteryscience.com/astronomy/mystery-4/seasonal-patterns-earth-s-orbit/75" TargetMode="External"/><Relationship Id="rId26" Type="http://schemas.openxmlformats.org/officeDocument/2006/relationships/hyperlink" Target="http://www.mysteryscience.com/docs/missouri" TargetMode="External"/><Relationship Id="rId25" Type="http://schemas.openxmlformats.org/officeDocument/2006/relationships/image" Target="../media/image1.png"/><Relationship Id="rId11" Type="http://schemas.openxmlformats.org/officeDocument/2006/relationships/hyperlink" Target="https://mysteryscience.com/astronomy/mystery-2/earth-s-rotation-daily-shadow-patterns/74" TargetMode="External"/><Relationship Id="rId10" Type="http://schemas.openxmlformats.org/officeDocument/2006/relationships/hyperlink" Target="https://mysteryscience.com/astronomy/mystery-2/earth-s-rotation-daily-shadow-patterns/74" TargetMode="External"/><Relationship Id="rId13" Type="http://schemas.openxmlformats.org/officeDocument/2006/relationships/hyperlink" Target="https://mysteryscience.com/astronomy/mystery-3/seasonal-changes-shadow-length/76" TargetMode="External"/><Relationship Id="rId12" Type="http://schemas.openxmlformats.org/officeDocument/2006/relationships/hyperlink" Target="https://mysteryscience.com/astronomy/mystery-3/seasonal-changes-shadow-length/76" TargetMode="External"/><Relationship Id="rId15" Type="http://schemas.openxmlformats.org/officeDocument/2006/relationships/hyperlink" Target="https://mysteryscience.com/astronomy/mystery-4/seasonal-patterns-earth-s-orbit/75" TargetMode="External"/><Relationship Id="rId14" Type="http://schemas.openxmlformats.org/officeDocument/2006/relationships/hyperlink" Target="https://mysteryscience.com/astronomy/mystery-4/seasonal-patterns-earth-s-orbit/75" TargetMode="External"/><Relationship Id="rId17" Type="http://schemas.openxmlformats.org/officeDocument/2006/relationships/hyperlink" Target="https://mysteryscience.com/astronomy/mystery-5/moon-phases-lunar-cycle/77" TargetMode="External"/><Relationship Id="rId16" Type="http://schemas.openxmlformats.org/officeDocument/2006/relationships/hyperlink" Target="https://mysteryscience.com/astronomy/mystery-5/moon-phases-lunar-cycle/77" TargetMode="External"/><Relationship Id="rId19" Type="http://schemas.openxmlformats.org/officeDocument/2006/relationships/hyperlink" Target="https://mysteryscience.com/astronomy/mystery-1/day-night-earth-s-rotation/378" TargetMode="External"/><Relationship Id="rId18" Type="http://schemas.openxmlformats.org/officeDocument/2006/relationships/hyperlink" Target="https://mysteryscience.com/astronomy/mystery-2/earth-s-rotation-daily-shadow-patterns/74"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8.xml"/><Relationship Id="rId3" Type="http://schemas.openxmlformats.org/officeDocument/2006/relationships/image" Target="../media/image77.png"/><Relationship Id="rId4" Type="http://schemas.openxmlformats.org/officeDocument/2006/relationships/image" Target="../media/image83.png"/><Relationship Id="rId9" Type="http://schemas.openxmlformats.org/officeDocument/2006/relationships/hyperlink" Target="https://mysteryscience.com/astronomy/mystery-7/gravity/290" TargetMode="External"/><Relationship Id="rId5" Type="http://schemas.openxmlformats.org/officeDocument/2006/relationships/image" Target="../media/image79.png"/><Relationship Id="rId6" Type="http://schemas.openxmlformats.org/officeDocument/2006/relationships/hyperlink" Target="https://mysteryscience.com/astronomy/mystery-6/solar-system-sun-brightness/908" TargetMode="External"/><Relationship Id="rId7" Type="http://schemas.openxmlformats.org/officeDocument/2006/relationships/hyperlink" Target="https://mysteryscience.com/astronomy/mystery-6/solar-system-sun-brightness/908" TargetMode="External"/><Relationship Id="rId8" Type="http://schemas.openxmlformats.org/officeDocument/2006/relationships/hyperlink" Target="https://mysteryscience.com/astronomy/mystery-7/gravity/290" TargetMode="External"/><Relationship Id="rId11" Type="http://schemas.openxmlformats.org/officeDocument/2006/relationships/hyperlink" Target="https://mysteryscience.com/astronomy/mystery-8/star-brightness-habitable-planets/294" TargetMode="External"/><Relationship Id="rId10" Type="http://schemas.openxmlformats.org/officeDocument/2006/relationships/hyperlink" Target="https://mysteryscience.com/astronomy/mystery-8/star-brightness-habitable-planets/294" TargetMode="External"/><Relationship Id="rId13" Type="http://schemas.openxmlformats.org/officeDocument/2006/relationships/hyperlink" Target="https://mysteryscience.com/astronomy/mystery-6/solar-system-sun-brightness/908" TargetMode="External"/><Relationship Id="rId12" Type="http://schemas.openxmlformats.org/officeDocument/2006/relationships/hyperlink" Target="https://mysteryscience.com/astronomy/mystery-7/gravity/290" TargetMode="External"/><Relationship Id="rId15" Type="http://schemas.openxmlformats.org/officeDocument/2006/relationships/hyperlink" Target="https://mysteryscience.com/solarsystem/stars-planets" TargetMode="External"/><Relationship Id="rId14" Type="http://schemas.openxmlformats.org/officeDocument/2006/relationships/hyperlink" Target="https://mysteryscience.com/astronomy/mystery-8/star-brightness-habitable-planets/294" TargetMode="External"/><Relationship Id="rId17" Type="http://schemas.openxmlformats.org/officeDocument/2006/relationships/image" Target="../media/image1.png"/><Relationship Id="rId16" Type="http://schemas.openxmlformats.org/officeDocument/2006/relationships/hyperlink" Target="https://mysteryscience.com/solarsystem/stars-planets" TargetMode="External"/><Relationship Id="rId18" Type="http://schemas.openxmlformats.org/officeDocument/2006/relationships/hyperlink" Target="http://www.mysteryscience.com/docs/missouri"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hyperlink" Target="http://www.mysteryscience.com/docs/missouri" TargetMode="External"/><Relationship Id="rId4" Type="http://schemas.openxmlformats.org/officeDocument/2006/relationships/image" Target="../media/image1.png"/><Relationship Id="rId9" Type="http://schemas.openxmlformats.org/officeDocument/2006/relationships/hyperlink" Target="https://mysteryscience.com/chemistry/mystery-3/acids-reactions-properties-of-matter/168" TargetMode="External"/><Relationship Id="rId5" Type="http://schemas.openxmlformats.org/officeDocument/2006/relationships/hyperlink" Target="https://mysteryscience.com/chemistry/chemical-reactions-properties-of-matter" TargetMode="External"/><Relationship Id="rId6" Type="http://schemas.openxmlformats.org/officeDocument/2006/relationships/hyperlink" Target="https://mysteryscience.com/chemistry/chemical-reactions-properties-of-matter" TargetMode="External"/><Relationship Id="rId7" Type="http://schemas.openxmlformats.org/officeDocument/2006/relationships/hyperlink" Target="https://mysteryscience.com/chemistry/mystery-1/chemistry-conservation-of-matter/166" TargetMode="External"/><Relationship Id="rId8" Type="http://schemas.openxmlformats.org/officeDocument/2006/relationships/hyperlink" Target="https://mysteryscience.com/chemistry/mystery-2/dissolving-particulate-nature-of-matter/167" TargetMode="External"/><Relationship Id="rId11" Type="http://schemas.openxmlformats.org/officeDocument/2006/relationships/hyperlink" Target="https://mysteryscience.com/chemistry/mystery-5/gases-particle-models/169" TargetMode="External"/><Relationship Id="rId10" Type="http://schemas.openxmlformats.org/officeDocument/2006/relationships/hyperlink" Target="https://mysteryscience.com/chemistry/mystery-4/chemical-reactions/110" TargetMode="External"/><Relationship Id="rId13" Type="http://schemas.openxmlformats.org/officeDocument/2006/relationships/hyperlink" Target="https://mysteryscience.com/chemistry/mystery-1/chemistry-conservation-of-matter/166" TargetMode="External"/><Relationship Id="rId12" Type="http://schemas.openxmlformats.org/officeDocument/2006/relationships/image" Target="../media/image82.png"/><Relationship Id="rId15" Type="http://schemas.openxmlformats.org/officeDocument/2006/relationships/hyperlink" Target="https://mysteryscience.com/chemistry/mystery-3/acids-reactions-properties-of-matter/168" TargetMode="External"/><Relationship Id="rId14" Type="http://schemas.openxmlformats.org/officeDocument/2006/relationships/hyperlink" Target="https://mysteryscience.com/chemistry/mystery-2/dissolving-particulate-nature-of-matter/167" TargetMode="External"/><Relationship Id="rId17" Type="http://schemas.openxmlformats.org/officeDocument/2006/relationships/hyperlink" Target="https://mysteryscience.com/chemistry/mystery-5/gases-particle-models/169" TargetMode="External"/><Relationship Id="rId16" Type="http://schemas.openxmlformats.org/officeDocument/2006/relationships/hyperlink" Target="https://mysteryscience.com/chemistry/mystery-4/chemical-reactions/11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hyperlink" Target="https://mysteryscience.com/plant-secrets/mystery-1/living-nonliving/833" TargetMode="External"/><Relationship Id="rId9" Type="http://schemas.openxmlformats.org/officeDocument/2006/relationships/image" Target="../media/image28.png"/><Relationship Id="rId5" Type="http://schemas.openxmlformats.org/officeDocument/2006/relationships/hyperlink" Target="https://mysteryscience.com/plant-secrets/mystery-2/plant-needs-water-light/570?r=60189738" TargetMode="External"/><Relationship Id="rId6" Type="http://schemas.openxmlformats.org/officeDocument/2006/relationships/hyperlink" Target="https://mysteryscience.com/plant-secrets/mystery-3/human-impacts-on-the-environment/159?r=60189738" TargetMode="External"/><Relationship Id="rId7" Type="http://schemas.openxmlformats.org/officeDocument/2006/relationships/hyperlink" Target="https://mysteryscience.com/plant-secrets/mystery-3/human-impacts-on-the-environment/159?r=60189738" TargetMode="External"/><Relationship Id="rId8" Type="http://schemas.openxmlformats.org/officeDocument/2006/relationships/image" Target="../media/image9.png"/><Relationship Id="rId11" Type="http://schemas.openxmlformats.org/officeDocument/2006/relationships/hyperlink" Target="http://www.mysteryscience.com/docs/missouri" TargetMode="External"/><Relationship Id="rId10" Type="http://schemas.openxmlformats.org/officeDocument/2006/relationships/hyperlink" Target="https://mysteryscience.com/storms/severe-weather"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hyperlink" Target="https://mysteryscience.com/seasons/weather-patterns" TargetMode="External"/><Relationship Id="rId9" Type="http://schemas.openxmlformats.org/officeDocument/2006/relationships/hyperlink" Target="https://mysteryscience.com/seasons/mystery-3/animals-changing-their-environment/719" TargetMode="External"/><Relationship Id="rId5" Type="http://schemas.openxmlformats.org/officeDocument/2006/relationships/hyperlink" Target="https://mysteryscience.com/seasons/weather-patterns" TargetMode="External"/><Relationship Id="rId6" Type="http://schemas.openxmlformats.org/officeDocument/2006/relationships/hyperlink" Target="https://mysteryscience.com/seasons/mystery-1/local-weather-daily-patterns/708" TargetMode="External"/><Relationship Id="rId7" Type="http://schemas.openxmlformats.org/officeDocument/2006/relationships/hyperlink" Target="https://mysteryscience.com/seasons/mystery-1/local-weather-daily-patterns/708" TargetMode="External"/><Relationship Id="rId8" Type="http://schemas.openxmlformats.org/officeDocument/2006/relationships/hyperlink" Target="https://mysteryscience.com/seasons/mystery-2/seasonal-patterns/709" TargetMode="External"/><Relationship Id="rId11" Type="http://schemas.openxmlformats.org/officeDocument/2006/relationships/hyperlink" Target="https://mysteryscience.com/seasons/mystery-1/local-weather-daily-patterns/708" TargetMode="External"/><Relationship Id="rId10" Type="http://schemas.openxmlformats.org/officeDocument/2006/relationships/image" Target="../media/image12.png"/><Relationship Id="rId13" Type="http://schemas.openxmlformats.org/officeDocument/2006/relationships/hyperlink" Target="https://mysteryscience.com/seasons/mystery-3/animals-changing-their-environment/719" TargetMode="External"/><Relationship Id="rId12" Type="http://schemas.openxmlformats.org/officeDocument/2006/relationships/hyperlink" Target="https://mysteryscience.com/seasons/mystery-2/seasonal-patterns/709" TargetMode="External"/><Relationship Id="rId14" Type="http://schemas.openxmlformats.org/officeDocument/2006/relationships/hyperlink" Target="http://www.mysteryscience.com/docs/missouri"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hyperlink" Target="https://mysteryscience.com/sunlight/sunlight-warmth" TargetMode="External"/><Relationship Id="rId9" Type="http://schemas.openxmlformats.org/officeDocument/2006/relationships/hyperlink" Target="https://mysteryscience.com/sunlight/mystery-3/sunlight-warmth/722" TargetMode="External"/><Relationship Id="rId5" Type="http://schemas.openxmlformats.org/officeDocument/2006/relationships/hyperlink" Target="https://mysteryscience.com/sunlight/sunlight-warmth" TargetMode="External"/><Relationship Id="rId6" Type="http://schemas.openxmlformats.org/officeDocument/2006/relationships/hyperlink" Target="https://mysteryscience.com/sunlight/mystery-1/sunlight-heat-earth-s-surface/716" TargetMode="External"/><Relationship Id="rId7" Type="http://schemas.openxmlformats.org/officeDocument/2006/relationships/hyperlink" Target="https://mysteryscience.com/sunlight/mystery-1/sunlight-heat-earth-s-surface/716" TargetMode="External"/><Relationship Id="rId8" Type="http://schemas.openxmlformats.org/officeDocument/2006/relationships/hyperlink" Target="https://mysteryscience.com/sunlight/mystery-2/sunlight-warming-engineering/718" TargetMode="External"/><Relationship Id="rId11" Type="http://schemas.openxmlformats.org/officeDocument/2006/relationships/hyperlink" Target="http://www.mysteryscience.com/docs/missouri" TargetMode="External"/><Relationship Id="rId10" Type="http://schemas.openxmlformats.org/officeDocument/2006/relationships/image" Target="../media/image4.png"/><Relationship Id="rId13" Type="http://schemas.openxmlformats.org/officeDocument/2006/relationships/hyperlink" Target="https://mysteryscience.com/sunlight/mystery-2/sunlight-warming-engineering/718" TargetMode="External"/><Relationship Id="rId12" Type="http://schemas.openxmlformats.org/officeDocument/2006/relationships/hyperlink" Target="https://mysteryscience.com/sunlight/mystery-1/sunlight-heat-earth-s-surface/716" TargetMode="External"/><Relationship Id="rId14" Type="http://schemas.openxmlformats.org/officeDocument/2006/relationships/hyperlink" Target="https://mysteryscience.com/sunlight/mystery-3/sunlight-warmth/722"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hyperlink" Target="https://mysteryscience.com/light/mystery-3/light-materials-transparent-opaque/106" TargetMode="External"/><Relationship Id="rId9" Type="http://schemas.openxmlformats.org/officeDocument/2006/relationships/hyperlink" Target="https://mysteryscience.com/light/mystery-4/light-illumination/137" TargetMode="External"/><Relationship Id="rId5" Type="http://schemas.openxmlformats.org/officeDocument/2006/relationships/hyperlink" Target="https://mysteryscience.com/light/mystery-4/light-illumination/137" TargetMode="External"/><Relationship Id="rId6" Type="http://schemas.openxmlformats.org/officeDocument/2006/relationships/hyperlink" Target="https://mysteryscience.com/light/mystery-4/light-illumination/137" TargetMode="External"/><Relationship Id="rId7" Type="http://schemas.openxmlformats.org/officeDocument/2006/relationships/image" Target="../media/image33.png"/><Relationship Id="rId8" Type="http://schemas.openxmlformats.org/officeDocument/2006/relationships/hyperlink" Target="https://mysteryscience.com/light/mystery-3/light-materials-transparent-opaque/106" TargetMode="External"/><Relationship Id="rId10" Type="http://schemas.openxmlformats.org/officeDocument/2006/relationships/hyperlink" Target="http://www.mysteryscience.com/docs/missouri"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hyperlink" Target="https://mysteryscience.com/pushes/pushes-pulls" TargetMode="External"/><Relationship Id="rId9" Type="http://schemas.openxmlformats.org/officeDocument/2006/relationships/hyperlink" Target="https://mysteryscience.com/pushes/mystery-3/motion-speed-strength/104" TargetMode="External"/><Relationship Id="rId5" Type="http://schemas.openxmlformats.org/officeDocument/2006/relationships/hyperlink" Target="https://mysteryscience.com/pushes/pushes-pulls" TargetMode="External"/><Relationship Id="rId6" Type="http://schemas.openxmlformats.org/officeDocument/2006/relationships/hyperlink" Target="https://mysteryscience.com/pushes/mystery-1/pushes-pulls/103" TargetMode="External"/><Relationship Id="rId7" Type="http://schemas.openxmlformats.org/officeDocument/2006/relationships/hyperlink" Target="https://mysteryscience.com/pushes/mystery-2/pushes-pulls-work-words/136" TargetMode="External"/><Relationship Id="rId8" Type="http://schemas.openxmlformats.org/officeDocument/2006/relationships/hyperlink" Target="https://mysteryscience.com/pushes/mystery-2/pushes-pulls-work-words/136" TargetMode="External"/><Relationship Id="rId20" Type="http://schemas.openxmlformats.org/officeDocument/2006/relationships/hyperlink" Target="https://mysteryscience.com/pushes/mystery-5/direction-of-motion-engineering/130" TargetMode="External"/><Relationship Id="rId22" Type="http://schemas.openxmlformats.org/officeDocument/2006/relationships/hyperlink" Target="http://www.mysteryscience.com/docs/missouri" TargetMode="External"/><Relationship Id="rId21" Type="http://schemas.openxmlformats.org/officeDocument/2006/relationships/hyperlink" Target="https://mysteryscience.com/pushes/mystery-6/forces-engineering/158" TargetMode="External"/><Relationship Id="rId11" Type="http://schemas.openxmlformats.org/officeDocument/2006/relationships/hyperlink" Target="https://mysteryscience.com/pushes/mystery-4/speed-direction-of-force/141" TargetMode="External"/><Relationship Id="rId10" Type="http://schemas.openxmlformats.org/officeDocument/2006/relationships/hyperlink" Target="https://mysteryscience.com/pushes/mystery-4/speed-direction-of-force/141" TargetMode="External"/><Relationship Id="rId13" Type="http://schemas.openxmlformats.org/officeDocument/2006/relationships/hyperlink" Target="https://mysteryscience.com/pushes/mystery-6/forces-engineering/158" TargetMode="External"/><Relationship Id="rId12" Type="http://schemas.openxmlformats.org/officeDocument/2006/relationships/hyperlink" Target="https://mysteryscience.com/pushes/mystery-5/direction-of-motion-engineering/130" TargetMode="External"/><Relationship Id="rId15" Type="http://schemas.openxmlformats.org/officeDocument/2006/relationships/image" Target="../media/image24.png"/><Relationship Id="rId14" Type="http://schemas.openxmlformats.org/officeDocument/2006/relationships/hyperlink" Target="https://mysteryscience.com/pushes/mystery-6/forces-engineering/158https://mysteryscience.com/pushes/mystery-6/forces-engineering/158" TargetMode="External"/><Relationship Id="rId17" Type="http://schemas.openxmlformats.org/officeDocument/2006/relationships/hyperlink" Target="https://mysteryscience.com/pushes/mystery-2/pushes-pulls-work-words/136" TargetMode="External"/><Relationship Id="rId16" Type="http://schemas.openxmlformats.org/officeDocument/2006/relationships/hyperlink" Target="https://mysteryscience.com/pushes/mystery-1/pushes-pulls/103" TargetMode="External"/><Relationship Id="rId19" Type="http://schemas.openxmlformats.org/officeDocument/2006/relationships/hyperlink" Target="https://mysteryscience.com/pushes/mystery-4/speed-direction-of-force/141" TargetMode="External"/><Relationship Id="rId18" Type="http://schemas.openxmlformats.org/officeDocument/2006/relationships/hyperlink" Target="https://mysteryscience.com/pushes/mystery-3/motion-speed-strength/104"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s://mysteryscience.com/selection/heredity-survival-selection" TargetMode="External"/><Relationship Id="rId4" Type="http://schemas.openxmlformats.org/officeDocument/2006/relationships/hyperlink" Target="https://mysteryscience.com/powers/plant-animal-structures-and-survival" TargetMode="External"/><Relationship Id="rId9" Type="http://schemas.openxmlformats.org/officeDocument/2006/relationships/image" Target="../media/image10.png"/><Relationship Id="rId5" Type="http://schemas.openxmlformats.org/officeDocument/2006/relationships/hyperlink" Target="https://mysteryscience.com/powers/plant-animal-structures-and-survival" TargetMode="External"/><Relationship Id="rId6" Type="http://schemas.openxmlformats.org/officeDocument/2006/relationships/hyperlink" Target="http://www.mysteryscience.com/docs/missouri" TargetMode="External"/><Relationship Id="rId7" Type="http://schemas.openxmlformats.org/officeDocument/2006/relationships/image" Target="../media/image1.png"/><Relationship Id="rId8" Type="http://schemas.openxmlformats.org/officeDocument/2006/relationships/image" Target="../media/image5.png"/><Relationship Id="rId20" Type="http://schemas.openxmlformats.org/officeDocument/2006/relationships/hyperlink" Target="https://mysteryscience.com/animal-superpowers/mystery-2/animal-structures-survival/117" TargetMode="External"/><Relationship Id="rId22" Type="http://schemas.openxmlformats.org/officeDocument/2006/relationships/hyperlink" Target="https://mysteryscience.com/animal-superpowers/mystery-4/camouflage-animal-survival/118" TargetMode="External"/><Relationship Id="rId21" Type="http://schemas.openxmlformats.org/officeDocument/2006/relationships/hyperlink" Target="https://mysteryscience.com/animal-superpowers/mystery-2/animal-structures-survival/117" TargetMode="External"/><Relationship Id="rId11" Type="http://schemas.openxmlformats.org/officeDocument/2006/relationships/image" Target="../media/image15.png"/><Relationship Id="rId10" Type="http://schemas.openxmlformats.org/officeDocument/2006/relationships/image" Target="../media/image13.png"/><Relationship Id="rId13" Type="http://schemas.openxmlformats.org/officeDocument/2006/relationships/hyperlink" Target="https://mysteryscience.com/animal-superpowers/mystery-2/animal-structures-survival/117" TargetMode="External"/><Relationship Id="rId12" Type="http://schemas.openxmlformats.org/officeDocument/2006/relationships/image" Target="../media/image7.png"/><Relationship Id="rId15" Type="http://schemas.openxmlformats.org/officeDocument/2006/relationships/hyperlink" Target="https://mysteryscience.com/animal-superpowers/mystery-3/animal-behavior-offspring-survival/139" TargetMode="External"/><Relationship Id="rId14" Type="http://schemas.openxmlformats.org/officeDocument/2006/relationships/hyperlink" Target="https://mysteryscience.com/animal-superpowers/mystery-1/parent-offspring-traits/815" TargetMode="External"/><Relationship Id="rId17" Type="http://schemas.openxmlformats.org/officeDocument/2006/relationships/hyperlink" Target="https://mysteryscience.com/animal-superpowers/mystery-5/inheritance-variation-of-traits/145" TargetMode="External"/><Relationship Id="rId16" Type="http://schemas.openxmlformats.org/officeDocument/2006/relationships/hyperlink" Target="https://mysteryscience.com/animal-superpowers/mystery-4/camouflage-animal-survival/118" TargetMode="External"/><Relationship Id="rId19" Type="http://schemas.openxmlformats.org/officeDocument/2006/relationships/hyperlink" Target="https://mysteryscience.com/animal-superpowers/mystery-3/animal-behavior-offspring-survival/139" TargetMode="External"/><Relationship Id="rId18" Type="http://schemas.openxmlformats.org/officeDocument/2006/relationships/hyperlink" Target="https://mysteryscience.com/animal-superpowers/mystery-1/parent-offspring-traits/815"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37"/>
          <p:cNvSpPr/>
          <p:nvPr/>
        </p:nvSpPr>
        <p:spPr>
          <a:xfrm>
            <a:off x="0" y="3200400"/>
            <a:ext cx="3719400" cy="45720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37"/>
          <p:cNvSpPr/>
          <p:nvPr/>
        </p:nvSpPr>
        <p:spPr>
          <a:xfrm>
            <a:off x="3719400" y="3200400"/>
            <a:ext cx="6355200" cy="45720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37"/>
          <p:cNvSpPr txBox="1"/>
          <p:nvPr/>
        </p:nvSpPr>
        <p:spPr>
          <a:xfrm>
            <a:off x="454425" y="685800"/>
            <a:ext cx="6663000" cy="181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3200">
                <a:latin typeface="Poppins"/>
                <a:ea typeface="Poppins"/>
                <a:cs typeface="Poppins"/>
                <a:sym typeface="Poppins"/>
              </a:rPr>
              <a:t>Mystery Science Alignment with Missouri Science Standards</a:t>
            </a:r>
            <a:endParaRPr b="1" sz="1800">
              <a:latin typeface="Poppins"/>
              <a:ea typeface="Poppins"/>
              <a:cs typeface="Poppins"/>
              <a:sym typeface="Poppins"/>
            </a:endParaRPr>
          </a:p>
        </p:txBody>
      </p:sp>
      <p:sp>
        <p:nvSpPr>
          <p:cNvPr id="147" name="Google Shape;147;p37"/>
          <p:cNvSpPr txBox="1"/>
          <p:nvPr/>
        </p:nvSpPr>
        <p:spPr>
          <a:xfrm>
            <a:off x="4114800" y="3669950"/>
            <a:ext cx="5489100" cy="2959500"/>
          </a:xfrm>
          <a:prstGeom prst="rect">
            <a:avLst/>
          </a:prstGeom>
          <a:noFill/>
          <a:ln>
            <a:noFill/>
          </a:ln>
        </p:spPr>
        <p:txBody>
          <a:bodyPr anchorCtr="0" anchor="t" bIns="0" lIns="0" spcFirstLastPara="1" rIns="0" wrap="square" tIns="0">
            <a:noAutofit/>
          </a:bodyPr>
          <a:lstStyle/>
          <a:p>
            <a:pPr indent="0" lvl="0" marL="0" marR="27310" rtl="0" algn="l">
              <a:spcBef>
                <a:spcPts val="0"/>
              </a:spcBef>
              <a:spcAft>
                <a:spcPts val="0"/>
              </a:spcAft>
              <a:buNone/>
            </a:pPr>
            <a:r>
              <a:rPr b="1" lang="en" sz="1200">
                <a:solidFill>
                  <a:schemeClr val="dk1"/>
                </a:solidFill>
                <a:latin typeface="Poppins"/>
                <a:ea typeface="Poppins"/>
                <a:cs typeface="Poppins"/>
                <a:sym typeface="Poppins"/>
              </a:rPr>
              <a:t>M</a:t>
            </a:r>
            <a:r>
              <a:rPr b="1" lang="en" sz="1200">
                <a:solidFill>
                  <a:schemeClr val="dk1"/>
                </a:solidFill>
                <a:latin typeface="Poppins"/>
                <a:ea typeface="Poppins"/>
                <a:cs typeface="Poppins"/>
                <a:sym typeface="Poppins"/>
              </a:rPr>
              <a:t>ystery Science is a hands-on curriculum that aligns with the Missouri Learning Standards for Science (2016). </a:t>
            </a:r>
            <a:endParaRPr sz="1000">
              <a:solidFill>
                <a:schemeClr val="dk1"/>
              </a:solidFill>
              <a:latin typeface="Poppins"/>
              <a:ea typeface="Poppins"/>
              <a:cs typeface="Poppins"/>
              <a:sym typeface="Poppins"/>
            </a:endParaRPr>
          </a:p>
          <a:p>
            <a:pPr indent="0" lvl="0" marL="0" marR="27310" rtl="0" algn="l">
              <a:spcBef>
                <a:spcPts val="0"/>
              </a:spcBef>
              <a:spcAft>
                <a:spcPts val="0"/>
              </a:spcAft>
              <a:buNone/>
            </a:pPr>
            <a:r>
              <a:t/>
            </a:r>
            <a:endParaRPr sz="1000">
              <a:solidFill>
                <a:schemeClr val="dk1"/>
              </a:solidFill>
              <a:latin typeface="Poppins"/>
              <a:ea typeface="Poppins"/>
              <a:cs typeface="Poppins"/>
              <a:sym typeface="Poppins"/>
            </a:endParaRPr>
          </a:p>
          <a:p>
            <a:pPr indent="0" lvl="0" marL="0" marR="27310" rtl="0" algn="l">
              <a:spcBef>
                <a:spcPts val="0"/>
              </a:spcBef>
              <a:spcAft>
                <a:spcPts val="0"/>
              </a:spcAft>
              <a:buNone/>
            </a:pPr>
            <a:r>
              <a:rPr lang="en" sz="1200">
                <a:solidFill>
                  <a:schemeClr val="dk1"/>
                </a:solidFill>
                <a:latin typeface="Poppins"/>
                <a:ea typeface="Poppins"/>
                <a:cs typeface="Poppins"/>
                <a:sym typeface="Poppins"/>
              </a:rPr>
              <a:t>Mystery Science’s units of study contain:</a:t>
            </a:r>
            <a:endParaRPr sz="1200">
              <a:solidFill>
                <a:schemeClr val="dk1"/>
              </a:solidFill>
              <a:latin typeface="Poppins"/>
              <a:ea typeface="Poppins"/>
              <a:cs typeface="Poppins"/>
              <a:sym typeface="Poppins"/>
            </a:endParaRPr>
          </a:p>
          <a:p>
            <a:pPr indent="-304800" lvl="0" marL="457200" marR="2731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Hands-on, easy-prep activities with EVERY lesson</a:t>
            </a:r>
            <a:endParaRPr sz="1200">
              <a:solidFill>
                <a:schemeClr val="dk1"/>
              </a:solidFill>
              <a:latin typeface="Poppins"/>
              <a:ea typeface="Poppins"/>
              <a:cs typeface="Poppins"/>
              <a:sym typeface="Poppins"/>
            </a:endParaRPr>
          </a:p>
          <a:p>
            <a:pPr indent="-304800" lvl="0" marL="457200" marR="2731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Engaging, real-world investigative phenomena</a:t>
            </a:r>
            <a:endParaRPr sz="1200">
              <a:solidFill>
                <a:schemeClr val="dk1"/>
              </a:solidFill>
              <a:latin typeface="Poppins"/>
              <a:ea typeface="Poppins"/>
              <a:cs typeface="Poppins"/>
              <a:sym typeface="Poppins"/>
            </a:endParaRPr>
          </a:p>
          <a:p>
            <a:pPr indent="-304800" lvl="0" marL="457200" marR="2731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Thoughtful discussions to build background knowledge</a:t>
            </a:r>
            <a:endParaRPr sz="1200">
              <a:solidFill>
                <a:schemeClr val="dk1"/>
              </a:solidFill>
              <a:latin typeface="Poppins"/>
              <a:ea typeface="Poppins"/>
              <a:cs typeface="Poppins"/>
              <a:sym typeface="Poppins"/>
            </a:endParaRPr>
          </a:p>
          <a:p>
            <a:pPr indent="-304800" lvl="0" marL="457200" marR="2731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L</a:t>
            </a:r>
            <a:r>
              <a:rPr lang="en" sz="1200">
                <a:solidFill>
                  <a:schemeClr val="dk1"/>
                </a:solidFill>
                <a:latin typeface="Poppins"/>
                <a:ea typeface="Poppins"/>
                <a:cs typeface="Poppins"/>
                <a:sym typeface="Poppins"/>
              </a:rPr>
              <a:t>esson &amp; unit</a:t>
            </a:r>
            <a:r>
              <a:rPr lang="en" sz="1200">
                <a:solidFill>
                  <a:schemeClr val="dk1"/>
                </a:solidFill>
                <a:latin typeface="Poppins"/>
                <a:ea typeface="Poppins"/>
                <a:cs typeface="Poppins"/>
                <a:sym typeface="Poppins"/>
              </a:rPr>
              <a:t> assessments to evaluate comprehension</a:t>
            </a:r>
            <a:endParaRPr sz="1200">
              <a:solidFill>
                <a:schemeClr val="dk1"/>
              </a:solidFill>
              <a:latin typeface="Poppins"/>
              <a:ea typeface="Poppins"/>
              <a:cs typeface="Poppins"/>
              <a:sym typeface="Poppins"/>
            </a:endParaRPr>
          </a:p>
          <a:p>
            <a:pPr indent="-304800" lvl="0" marL="457200" marR="2731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Curated, cross-curricular extensions</a:t>
            </a:r>
            <a:endParaRPr sz="1200">
              <a:solidFill>
                <a:schemeClr val="dk1"/>
              </a:solidFill>
              <a:latin typeface="Poppins"/>
              <a:ea typeface="Poppins"/>
              <a:cs typeface="Poppins"/>
              <a:sym typeface="Poppins"/>
            </a:endParaRPr>
          </a:p>
          <a:p>
            <a:pPr indent="0" lvl="0" marL="0" marR="27310" rtl="0" algn="l">
              <a:spcBef>
                <a:spcPts val="0"/>
              </a:spcBef>
              <a:spcAft>
                <a:spcPts val="0"/>
              </a:spcAft>
              <a:buNone/>
            </a:pPr>
            <a:r>
              <a:t/>
            </a:r>
            <a:endParaRPr sz="1200">
              <a:solidFill>
                <a:schemeClr val="dk1"/>
              </a:solidFill>
              <a:latin typeface="Poppins"/>
              <a:ea typeface="Poppins"/>
              <a:cs typeface="Poppins"/>
              <a:sym typeface="Poppins"/>
            </a:endParaRPr>
          </a:p>
          <a:p>
            <a:pPr indent="0" lvl="0" marL="0" marR="27310" rtl="0" algn="l">
              <a:spcBef>
                <a:spcPts val="0"/>
              </a:spcBef>
              <a:spcAft>
                <a:spcPts val="0"/>
              </a:spcAft>
              <a:buNone/>
            </a:pPr>
            <a:r>
              <a:rPr b="1" lang="en" sz="1200">
                <a:solidFill>
                  <a:schemeClr val="dk1"/>
                </a:solidFill>
                <a:latin typeface="Poppins"/>
                <a:ea typeface="Poppins"/>
                <a:cs typeface="Poppins"/>
                <a:sym typeface="Poppins"/>
              </a:rPr>
              <a:t>Mystery Science also offers the </a:t>
            </a:r>
            <a:r>
              <a:rPr b="1" lang="en" sz="1200" u="sng">
                <a:solidFill>
                  <a:schemeClr val="dk1"/>
                </a:solidFill>
                <a:latin typeface="Poppins"/>
                <a:ea typeface="Poppins"/>
                <a:cs typeface="Poppins"/>
                <a:sym typeface="Poppins"/>
                <a:hlinkClick r:id="rId3">
                  <a:extLst>
                    <a:ext uri="{A12FA001-AC4F-418D-AE19-62706E023703}">
                      <ahyp:hlinkClr val="tx"/>
                    </a:ext>
                  </a:extLst>
                </a:hlinkClick>
              </a:rPr>
              <a:t>Anchor Layer</a:t>
            </a:r>
            <a:r>
              <a:rPr lang="en" sz="1200">
                <a:solidFill>
                  <a:schemeClr val="dk1"/>
                </a:solidFill>
                <a:latin typeface="Poppins"/>
                <a:ea typeface="Poppins"/>
                <a:cs typeface="Poppins"/>
                <a:sym typeface="Poppins"/>
              </a:rPr>
              <a:t>, which enriches the unit with an anchor phenomenon, incorporates anchor connections after each lesson, &amp; concludes the unit with a performance task.</a:t>
            </a:r>
            <a:endParaRPr sz="1200">
              <a:solidFill>
                <a:schemeClr val="dk1"/>
              </a:solidFill>
              <a:latin typeface="Poppins"/>
              <a:ea typeface="Poppins"/>
              <a:cs typeface="Poppins"/>
              <a:sym typeface="Poppins"/>
            </a:endParaRPr>
          </a:p>
          <a:p>
            <a:pPr indent="0" lvl="0" marL="0" marR="27310" rtl="0" algn="l">
              <a:spcBef>
                <a:spcPts val="0"/>
              </a:spcBef>
              <a:spcAft>
                <a:spcPts val="0"/>
              </a:spcAft>
              <a:buNone/>
            </a:pPr>
            <a:r>
              <a:t/>
            </a:r>
            <a:endParaRPr sz="1200">
              <a:solidFill>
                <a:schemeClr val="dk1"/>
              </a:solidFill>
              <a:latin typeface="Poppins"/>
              <a:ea typeface="Poppins"/>
              <a:cs typeface="Poppins"/>
              <a:sym typeface="Poppins"/>
            </a:endParaRPr>
          </a:p>
          <a:p>
            <a:pPr indent="0" lvl="0" marL="0" marR="27310" rtl="0" algn="l">
              <a:spcBef>
                <a:spcPts val="0"/>
              </a:spcBef>
              <a:spcAft>
                <a:spcPts val="0"/>
              </a:spcAft>
              <a:buNone/>
            </a:pPr>
            <a:r>
              <a:t/>
            </a:r>
            <a:endParaRPr sz="1100">
              <a:solidFill>
                <a:schemeClr val="dk1"/>
              </a:solidFill>
              <a:latin typeface="Poppins"/>
              <a:ea typeface="Poppins"/>
              <a:cs typeface="Poppins"/>
              <a:sym typeface="Poppins"/>
            </a:endParaRPr>
          </a:p>
        </p:txBody>
      </p:sp>
      <p:pic>
        <p:nvPicPr>
          <p:cNvPr id="148" name="Google Shape;148;p37"/>
          <p:cNvPicPr preferRelativeResize="0"/>
          <p:nvPr/>
        </p:nvPicPr>
        <p:blipFill>
          <a:blip r:embed="rId4">
            <a:alphaModFix/>
          </a:blip>
          <a:stretch>
            <a:fillRect/>
          </a:stretch>
        </p:blipFill>
        <p:spPr>
          <a:xfrm>
            <a:off x="454425" y="3669950"/>
            <a:ext cx="2812425" cy="3661600"/>
          </a:xfrm>
          <a:prstGeom prst="rect">
            <a:avLst/>
          </a:prstGeom>
          <a:noFill/>
          <a:ln>
            <a:noFill/>
          </a:ln>
        </p:spPr>
      </p:pic>
      <p:pic>
        <p:nvPicPr>
          <p:cNvPr id="149" name="Google Shape;149;p37"/>
          <p:cNvPicPr preferRelativeResize="0"/>
          <p:nvPr/>
        </p:nvPicPr>
        <p:blipFill rotWithShape="1">
          <a:blip r:embed="rId5">
            <a:alphaModFix/>
          </a:blip>
          <a:srcRect b="1662" l="0" r="0" t="1662"/>
          <a:stretch/>
        </p:blipFill>
        <p:spPr>
          <a:xfrm>
            <a:off x="7956150" y="6949440"/>
            <a:ext cx="1647825" cy="209550"/>
          </a:xfrm>
          <a:prstGeom prst="rect">
            <a:avLst/>
          </a:prstGeom>
          <a:noFill/>
          <a:ln>
            <a:noFill/>
          </a:ln>
        </p:spPr>
      </p:pic>
      <p:sp>
        <p:nvSpPr>
          <p:cNvPr id="150" name="Google Shape;150;p37"/>
          <p:cNvSpPr txBox="1"/>
          <p:nvPr/>
        </p:nvSpPr>
        <p:spPr>
          <a:xfrm>
            <a:off x="8126700" y="7196350"/>
            <a:ext cx="1477200" cy="246300"/>
          </a:xfrm>
          <a:prstGeom prst="rect">
            <a:avLst/>
          </a:prstGeom>
          <a:noFill/>
          <a:ln>
            <a:noFill/>
          </a:ln>
        </p:spPr>
        <p:txBody>
          <a:bodyPr anchorCtr="0" anchor="t" bIns="0" lIns="91425" spcFirstLastPara="1" rIns="0" wrap="square" tIns="0">
            <a:spAutoFit/>
          </a:bodyPr>
          <a:lstStyle/>
          <a:p>
            <a:pPr indent="0" lvl="0" marL="0" rtl="0" algn="r">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Updated 06/14/2025</a:t>
            </a:r>
            <a:endParaRPr sz="800">
              <a:solidFill>
                <a:schemeClr val="dk1"/>
              </a:solidFill>
              <a:latin typeface="Poppins"/>
              <a:ea typeface="Poppins"/>
              <a:cs typeface="Poppins"/>
              <a:sym typeface="Poppins"/>
            </a:endParaRPr>
          </a:p>
          <a:p>
            <a:pPr indent="0" lvl="0" marL="0" rtl="0" algn="r">
              <a:spcBef>
                <a:spcPts val="0"/>
              </a:spcBef>
              <a:spcAft>
                <a:spcPts val="0"/>
              </a:spcAft>
              <a:buNone/>
            </a:pPr>
            <a:r>
              <a:t/>
            </a:r>
            <a:endParaRPr sz="800">
              <a:solidFill>
                <a:schemeClr val="dk1"/>
              </a:solidFill>
              <a:latin typeface="Poppins"/>
              <a:ea typeface="Poppins"/>
              <a:cs typeface="Poppins"/>
              <a:sym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6"/>
          <p:cNvSpPr/>
          <p:nvPr/>
        </p:nvSpPr>
        <p:spPr>
          <a:xfrm>
            <a:off x="0" y="0"/>
            <a:ext cx="10080000" cy="9144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277" name="Google Shape;277;p46"/>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278" name="Google Shape;278;p46"/>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1st Grade - Life Science</a:t>
            </a:r>
            <a:endParaRPr sz="1200">
              <a:latin typeface="Poppins"/>
              <a:ea typeface="Poppins"/>
              <a:cs typeface="Poppins"/>
              <a:sym typeface="Poppins"/>
            </a:endParaRPr>
          </a:p>
        </p:txBody>
      </p:sp>
      <p:sp>
        <p:nvSpPr>
          <p:cNvPr id="279" name="Google Shape;279;p46"/>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Plant Traits &amp; Survival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(Plant Superpowers)</a:t>
            </a:r>
            <a:endParaRPr b="1">
              <a:latin typeface="Poppins"/>
              <a:ea typeface="Poppins"/>
              <a:cs typeface="Poppins"/>
              <a:sym typeface="Poppins"/>
            </a:endParaRPr>
          </a:p>
        </p:txBody>
      </p:sp>
      <p:graphicFrame>
        <p:nvGraphicFramePr>
          <p:cNvPr id="280" name="Google Shape;280;p46"/>
          <p:cNvGraphicFramePr/>
          <p:nvPr/>
        </p:nvGraphicFramePr>
        <p:xfrm>
          <a:off x="451788" y="1951098"/>
          <a:ext cx="3000000" cy="3000000"/>
        </p:xfrm>
        <a:graphic>
          <a:graphicData uri="http://schemas.openxmlformats.org/drawingml/2006/table">
            <a:tbl>
              <a:tblPr>
                <a:noFill/>
                <a:tableStyleId>{DF3FEC61-52C2-4218-B11C-934A33B2D4DB}</a:tableStyleId>
              </a:tblPr>
              <a:tblGrid>
                <a:gridCol w="914400"/>
              </a:tblGrid>
              <a:tr h="547375">
                <a:tc>
                  <a:txBody>
                    <a:bodyPr/>
                    <a:lstStyle/>
                    <a:p>
                      <a:pPr indent="0" lvl="0" marL="0" rtl="0" algn="l">
                        <a:lnSpc>
                          <a:spcPct val="100000"/>
                        </a:lnSpc>
                        <a:spcBef>
                          <a:spcPts val="0"/>
                        </a:spcBef>
                        <a:spcAft>
                          <a:spcPts val="0"/>
                        </a:spcAft>
                        <a:buNone/>
                      </a:pPr>
                      <a:r>
                        <a:rPr b="1" lang="en" sz="800">
                          <a:solidFill>
                            <a:schemeClr val="lt1"/>
                          </a:solidFill>
                          <a:latin typeface="Poppins"/>
                          <a:ea typeface="Poppins"/>
                          <a:cs typeface="Poppins"/>
                          <a:sym typeface="Poppins"/>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790650">
                <a:tc>
                  <a:txBody>
                    <a:bodyPr/>
                    <a:lstStyle/>
                    <a:p>
                      <a:pPr indent="0" lvl="0" marL="0" rtl="0" algn="l">
                        <a:lnSpc>
                          <a:spcPct val="100000"/>
                        </a:lnSpc>
                        <a:spcBef>
                          <a:spcPts val="0"/>
                        </a:spcBef>
                        <a:spcAft>
                          <a:spcPts val="0"/>
                        </a:spcAft>
                        <a:buNone/>
                      </a:pPr>
                      <a:r>
                        <a:rPr b="1" lang="en" sz="800">
                          <a:solidFill>
                            <a:schemeClr val="lt1"/>
                          </a:solidFill>
                          <a:latin typeface="Poppins"/>
                          <a:ea typeface="Poppins"/>
                          <a:cs typeface="Poppins"/>
                          <a:sym typeface="Poppins"/>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766250">
                <a:tc>
                  <a:txBody>
                    <a:bodyPr/>
                    <a:lstStyle/>
                    <a:p>
                      <a:pPr indent="0" lvl="0" marL="0" rtl="0" algn="l">
                        <a:lnSpc>
                          <a:spcPct val="100000"/>
                        </a:lnSpc>
                        <a:spcBef>
                          <a:spcPts val="0"/>
                        </a:spcBef>
                        <a:spcAft>
                          <a:spcPts val="0"/>
                        </a:spcAft>
                        <a:buNone/>
                      </a:pPr>
                      <a:r>
                        <a:rPr b="1" lang="en" sz="800">
                          <a:solidFill>
                            <a:schemeClr val="lt1"/>
                          </a:solidFill>
                          <a:latin typeface="Poppins"/>
                          <a:ea typeface="Poppins"/>
                          <a:cs typeface="Poppins"/>
                          <a:sym typeface="Poppins"/>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graphicFrame>
        <p:nvGraphicFramePr>
          <p:cNvPr id="281" name="Google Shape;281;p46"/>
          <p:cNvGraphicFramePr/>
          <p:nvPr/>
        </p:nvGraphicFramePr>
        <p:xfrm>
          <a:off x="462588" y="1543210"/>
          <a:ext cx="3000000" cy="3000000"/>
        </p:xfrm>
        <a:graphic>
          <a:graphicData uri="http://schemas.openxmlformats.org/drawingml/2006/table">
            <a:tbl>
              <a:tblPr>
                <a:noFill/>
                <a:tableStyleId>{DF3FEC61-52C2-4218-B11C-934A33B2D4DB}</a:tableStyleId>
              </a:tblPr>
              <a:tblGrid>
                <a:gridCol w="1028700"/>
                <a:gridCol w="1905000"/>
                <a:gridCol w="1995675"/>
                <a:gridCol w="4214625"/>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Missouri Learning  Standards for Science 2016</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4385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Plant Traits &amp; Offspring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will a baby plant look like when it grows up?</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observe seedlings and adult plants and use their observations to identify the pattern that young plants are similar to their parent plants.</a:t>
                      </a:r>
                      <a:endParaRPr b="1" sz="4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1.LS3.A.1 </a:t>
                      </a:r>
                      <a:r>
                        <a:rPr lang="en" sz="800">
                          <a:solidFill>
                            <a:schemeClr val="dk1"/>
                          </a:solidFill>
                          <a:latin typeface="Poppins"/>
                          <a:ea typeface="Poppins"/>
                          <a:cs typeface="Poppins"/>
                          <a:sym typeface="Poppins"/>
                        </a:rPr>
                        <a:t>Make observations to construct an evidence based account that young plants and animals are like, but not exactly like, their parents. </a:t>
                      </a:r>
                      <a:endParaRPr b="1"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721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Plant Survival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None/>
                      </a:pPr>
                      <a:r>
                        <a:rPr lang="en" sz="800">
                          <a:solidFill>
                            <a:schemeClr val="dk1"/>
                          </a:solidFill>
                          <a:latin typeface="Poppins"/>
                          <a:ea typeface="Poppins"/>
                          <a:cs typeface="Poppins"/>
                          <a:sym typeface="Poppins"/>
                        </a:rPr>
                        <a:t>Why don’t trees blow down in the wind?</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learn how plants respond to light. They conduct an investigation to compare how the parts of a plant respond to light.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1.LS1.A.1 </a:t>
                      </a:r>
                      <a:r>
                        <a:rPr lang="en" sz="800">
                          <a:solidFill>
                            <a:schemeClr val="dk1"/>
                          </a:solidFill>
                          <a:latin typeface="Poppins"/>
                          <a:ea typeface="Poppins"/>
                          <a:cs typeface="Poppins"/>
                          <a:sym typeface="Poppins"/>
                        </a:rPr>
                        <a:t>Use materials to design a solution to a human problem by mimicking how plants and/or animals use their external parts to help them survive, grow, and meet their needs.</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1.ETS1.A.1 </a:t>
                      </a:r>
                      <a:r>
                        <a:rPr lang="en" sz="800">
                          <a:solidFill>
                            <a:schemeClr val="dk1"/>
                          </a:solidFill>
                          <a:latin typeface="Poppins"/>
                          <a:ea typeface="Poppins"/>
                          <a:cs typeface="Poppins"/>
                          <a:sym typeface="Poppins"/>
                        </a:rPr>
                        <a:t>Ask questions, make observations, and gather information about a situation people want to change to define a simple problem that can be solved through the development of a new or improved object or tool.</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1.ETS1.B.1 </a:t>
                      </a:r>
                      <a:r>
                        <a:rPr lang="en" sz="800">
                          <a:solidFill>
                            <a:schemeClr val="dk1"/>
                          </a:solidFill>
                          <a:latin typeface="Poppins"/>
                          <a:ea typeface="Poppins"/>
                          <a:cs typeface="Poppins"/>
                          <a:sym typeface="Poppins"/>
                        </a:rPr>
                        <a:t>Develop a simple sketch, drawing, or physical model to illustrate how the shape of an object helps it function as needed to solve a given problem.</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r>
              <a:tr h="101992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Plant Movement &amp; Surviva</a:t>
                      </a:r>
                      <a:r>
                        <a:rPr b="1" lang="en" sz="800" u="sng">
                          <a:solidFill>
                            <a:schemeClr val="hlink"/>
                          </a:solidFill>
                          <a:latin typeface="Poppins"/>
                          <a:ea typeface="Poppins"/>
                          <a:cs typeface="Poppins"/>
                          <a:sym typeface="Poppins"/>
                          <a:hlinkClick r:id="rId9"/>
                        </a:rPr>
                        <a:t>l</a:t>
                      </a:r>
                      <a:r>
                        <a:rPr b="1" lang="en" sz="800">
                          <a:solidFill>
                            <a:schemeClr val="dk1"/>
                          </a:solidFill>
                          <a:latin typeface="Poppins"/>
                          <a:ea typeface="Poppins"/>
                          <a:cs typeface="Poppins"/>
                          <a:sym typeface="Poppins"/>
                        </a:rPr>
                        <a:t> </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rPr b="1" lang="en" sz="800">
                          <a:solidFill>
                            <a:schemeClr val="dk1"/>
                          </a:solidFill>
                          <a:latin typeface="Poppins"/>
                          <a:ea typeface="Poppins"/>
                          <a:cs typeface="Poppins"/>
                          <a:sym typeface="Poppins"/>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do sunflowers do when you’re not looking?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learn how plants respond to light. They conduct an investigation to compare how the parts of a plant respond to light.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1.LS1.A.1 </a:t>
                      </a:r>
                      <a:r>
                        <a:rPr lang="en" sz="800">
                          <a:solidFill>
                            <a:schemeClr val="dk1"/>
                          </a:solidFill>
                          <a:latin typeface="Poppins"/>
                          <a:ea typeface="Poppins"/>
                          <a:cs typeface="Poppins"/>
                          <a:sym typeface="Poppins"/>
                        </a:rPr>
                        <a:t>Use materials to design a solution to a human problem by mimicking how plants and/or animals use their external parts to help them survive, grow, and meet their needs.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282" name="Google Shape;282;p46"/>
          <p:cNvPicPr preferRelativeResize="0"/>
          <p:nvPr/>
        </p:nvPicPr>
        <p:blipFill rotWithShape="1">
          <a:blip r:embed="rId10">
            <a:alphaModFix/>
          </a:blip>
          <a:srcRect b="0" l="40412" r="0" t="0"/>
          <a:stretch/>
        </p:blipFill>
        <p:spPr>
          <a:xfrm>
            <a:off x="462600" y="1939425"/>
            <a:ext cx="903600" cy="1043850"/>
          </a:xfrm>
          <a:prstGeom prst="rect">
            <a:avLst/>
          </a:prstGeom>
          <a:noFill/>
          <a:ln>
            <a:noFill/>
          </a:ln>
        </p:spPr>
      </p:pic>
      <p:sp>
        <p:nvSpPr>
          <p:cNvPr id="283" name="Google Shape;283;p46"/>
          <p:cNvSpPr/>
          <p:nvPr/>
        </p:nvSpPr>
        <p:spPr>
          <a:xfrm>
            <a:off x="457188" y="1939425"/>
            <a:ext cx="638100" cy="27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46"/>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333333"/>
                </a:solidFill>
                <a:uFill>
                  <a:noFill/>
                </a:uFill>
                <a:latin typeface="Poppins"/>
                <a:ea typeface="Poppins"/>
                <a:cs typeface="Poppins"/>
                <a:sym typeface="Poppins"/>
                <a:hlinkClick r:id="rId11">
                  <a:extLst>
                    <a:ext uri="{A12FA001-AC4F-418D-AE19-62706E023703}">
                      <ahyp:hlinkClr val="tx"/>
                    </a:ext>
                  </a:extLst>
                </a:hlinkClick>
              </a:rPr>
              <a:t>www.mysteryscience.com/docs/missouri</a:t>
            </a:r>
            <a:endParaRPr sz="800">
              <a:solidFill>
                <a:srgbClr val="333333"/>
              </a:solidFill>
              <a:latin typeface="Poppins"/>
              <a:ea typeface="Poppins"/>
              <a:cs typeface="Poppins"/>
              <a:sym typeface="Poppins"/>
            </a:endParaRPr>
          </a:p>
        </p:txBody>
      </p:sp>
      <p:pic>
        <p:nvPicPr>
          <p:cNvPr id="285" name="Google Shape;285;p46"/>
          <p:cNvPicPr preferRelativeResize="0"/>
          <p:nvPr/>
        </p:nvPicPr>
        <p:blipFill rotWithShape="1">
          <a:blip r:embed="rId12">
            <a:alphaModFix/>
          </a:blip>
          <a:srcRect b="32917" l="0" r="0" t="32893"/>
          <a:stretch/>
        </p:blipFill>
        <p:spPr>
          <a:xfrm>
            <a:off x="457200" y="2983275"/>
            <a:ext cx="914400" cy="1402050"/>
          </a:xfrm>
          <a:prstGeom prst="rect">
            <a:avLst/>
          </a:prstGeom>
          <a:noFill/>
          <a:ln>
            <a:noFill/>
          </a:ln>
        </p:spPr>
      </p:pic>
      <p:pic>
        <p:nvPicPr>
          <p:cNvPr id="286" name="Google Shape;286;p46"/>
          <p:cNvPicPr preferRelativeResize="0"/>
          <p:nvPr/>
        </p:nvPicPr>
        <p:blipFill rotWithShape="1">
          <a:blip r:embed="rId12">
            <a:alphaModFix/>
          </a:blip>
          <a:srcRect b="0" l="0" r="0" t="66712"/>
          <a:stretch/>
        </p:blipFill>
        <p:spPr>
          <a:xfrm>
            <a:off x="451800" y="4385325"/>
            <a:ext cx="914400" cy="1043850"/>
          </a:xfrm>
          <a:prstGeom prst="rect">
            <a:avLst/>
          </a:prstGeom>
          <a:noFill/>
          <a:ln>
            <a:noFill/>
          </a:ln>
        </p:spPr>
      </p:pic>
      <p:graphicFrame>
        <p:nvGraphicFramePr>
          <p:cNvPr id="287" name="Google Shape;287;p46"/>
          <p:cNvGraphicFramePr/>
          <p:nvPr/>
        </p:nvGraphicFramePr>
        <p:xfrm>
          <a:off x="451788" y="1939435"/>
          <a:ext cx="3000000" cy="3000000"/>
        </p:xfrm>
        <a:graphic>
          <a:graphicData uri="http://schemas.openxmlformats.org/drawingml/2006/table">
            <a:tbl>
              <a:tblPr>
                <a:noFill/>
                <a:tableStyleId>{DF3FEC61-52C2-4218-B11C-934A33B2D4DB}</a:tableStyleId>
              </a:tblPr>
              <a:tblGrid>
                <a:gridCol w="693475"/>
              </a:tblGrid>
              <a:tr h="1043850">
                <a:tc>
                  <a:txBody>
                    <a:bodyPr/>
                    <a:lstStyle/>
                    <a:p>
                      <a:pPr indent="0" lvl="0" marL="0" rtl="0" algn="l">
                        <a:lnSpc>
                          <a:spcPct val="100000"/>
                        </a:lnSpc>
                        <a:spcBef>
                          <a:spcPts val="0"/>
                        </a:spcBef>
                        <a:spcAft>
                          <a:spcPts val="0"/>
                        </a:spcAft>
                        <a:buNone/>
                      </a:pPr>
                      <a:r>
                        <a:rPr b="1" lang="en" sz="800">
                          <a:solidFill>
                            <a:schemeClr val="lt1"/>
                          </a:solidFill>
                          <a:latin typeface="Poppins"/>
                          <a:ea typeface="Poppins"/>
                          <a:cs typeface="Poppins"/>
                          <a:sym typeface="Poppins"/>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22900">
                <a:tc>
                  <a:txBody>
                    <a:bodyPr/>
                    <a:lstStyle/>
                    <a:p>
                      <a:pPr indent="0" lvl="0" marL="0" rtl="0" algn="l">
                        <a:lnSpc>
                          <a:spcPct val="100000"/>
                        </a:lnSpc>
                        <a:spcBef>
                          <a:spcPts val="0"/>
                        </a:spcBef>
                        <a:spcAft>
                          <a:spcPts val="0"/>
                        </a:spcAft>
                        <a:buNone/>
                      </a:pPr>
                      <a:r>
                        <a:rPr b="1" lang="en" sz="800">
                          <a:solidFill>
                            <a:schemeClr val="lt1"/>
                          </a:solidFill>
                          <a:latin typeface="Poppins"/>
                          <a:ea typeface="Poppins"/>
                          <a:cs typeface="Poppins"/>
                          <a:sym typeface="Poppins"/>
                        </a:rPr>
                        <a:t>Lesson 2</a:t>
                      </a:r>
                      <a:endParaRPr b="1" sz="800">
                        <a:solidFill>
                          <a:schemeClr val="lt1"/>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792450">
                <a:tc>
                  <a:txBody>
                    <a:bodyPr/>
                    <a:lstStyle/>
                    <a:p>
                      <a:pPr indent="0" lvl="0" marL="0" rtl="0" algn="l">
                        <a:lnSpc>
                          <a:spcPct val="100000"/>
                        </a:lnSpc>
                        <a:spcBef>
                          <a:spcPts val="0"/>
                        </a:spcBef>
                        <a:spcAft>
                          <a:spcPts val="0"/>
                        </a:spcAft>
                        <a:buNone/>
                      </a:pPr>
                      <a:r>
                        <a:rPr b="1" lang="en" sz="800">
                          <a:solidFill>
                            <a:schemeClr val="lt1"/>
                          </a:solidFill>
                          <a:latin typeface="Poppins"/>
                          <a:ea typeface="Poppins"/>
                          <a:cs typeface="Poppins"/>
                          <a:sym typeface="Poppins"/>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288" name="Google Shape;288;p46"/>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7"/>
          <p:cNvSpPr/>
          <p:nvPr/>
        </p:nvSpPr>
        <p:spPr>
          <a:xfrm>
            <a:off x="0" y="0"/>
            <a:ext cx="10080000" cy="9144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294" name="Google Shape;294;p47"/>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295" name="Google Shape;295;p47"/>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1st Grade - Earth &amp; Space Science</a:t>
            </a:r>
            <a:endParaRPr sz="1200">
              <a:latin typeface="Poppins"/>
              <a:ea typeface="Poppins"/>
              <a:cs typeface="Poppins"/>
              <a:sym typeface="Poppins"/>
            </a:endParaRPr>
          </a:p>
        </p:txBody>
      </p:sp>
      <p:sp>
        <p:nvSpPr>
          <p:cNvPr id="296" name="Google Shape;296;p47"/>
          <p:cNvSpPr txBox="1"/>
          <p:nvPr/>
        </p:nvSpPr>
        <p:spPr>
          <a:xfrm>
            <a:off x="4626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oppins"/>
                <a:ea typeface="Poppins"/>
                <a:cs typeface="Poppins"/>
                <a:sym typeface="Poppins"/>
              </a:rPr>
              <a:t>Day Patterns</a:t>
            </a: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(Sun &amp; Shadows)</a:t>
            </a:r>
            <a:endParaRPr b="1">
              <a:latin typeface="Poppins"/>
              <a:ea typeface="Poppins"/>
              <a:cs typeface="Poppins"/>
              <a:sym typeface="Poppins"/>
            </a:endParaRPr>
          </a:p>
        </p:txBody>
      </p:sp>
      <p:graphicFrame>
        <p:nvGraphicFramePr>
          <p:cNvPr id="297" name="Google Shape;297;p47"/>
          <p:cNvGraphicFramePr/>
          <p:nvPr/>
        </p:nvGraphicFramePr>
        <p:xfrm>
          <a:off x="473388" y="1543210"/>
          <a:ext cx="3000000" cy="3000000"/>
        </p:xfrm>
        <a:graphic>
          <a:graphicData uri="http://schemas.openxmlformats.org/drawingml/2006/table">
            <a:tbl>
              <a:tblPr>
                <a:noFill/>
                <a:tableStyleId>{DF3FEC61-52C2-4218-B11C-934A33B2D4DB}</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Missouri Learning  Standards for Science 2016</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1</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Sun, Shadows, &amp; Daily Patterns</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Could a statue’s shadow move?</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observe how shadows change as time passes, or as the Sun moves across the sky. They analyze how to move a light source to change the shape and direction of shadows, constructing an explanation of what causes a shadow to move.</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1.ESS1.A.1 </a:t>
                      </a:r>
                      <a:r>
                        <a:rPr lang="en" sz="800">
                          <a:solidFill>
                            <a:schemeClr val="dk1"/>
                          </a:solidFill>
                          <a:latin typeface="Poppins"/>
                          <a:ea typeface="Poppins"/>
                          <a:cs typeface="Poppins"/>
                          <a:sym typeface="Poppins"/>
                        </a:rPr>
                        <a:t>Describe the presence of the Sun, Moon, and stars in the sky over time.</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1.ESS1.A.2 </a:t>
                      </a:r>
                      <a:r>
                        <a:rPr lang="en" sz="800">
                          <a:solidFill>
                            <a:schemeClr val="dk1"/>
                          </a:solidFill>
                          <a:latin typeface="Poppins"/>
                          <a:ea typeface="Poppins"/>
                          <a:cs typeface="Poppins"/>
                          <a:sym typeface="Poppins"/>
                        </a:rPr>
                        <a:t>Use observations of the Sun, Moon, and stars to describe patterns that can be predicted.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2</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Sun, Shadows, &amp; Daily Patterns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does your shadow do when you’re not looking?</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conduct an investigation to gather information about how their shadow changes throughout the day.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1.ESS1.A.1 </a:t>
                      </a:r>
                      <a:r>
                        <a:rPr lang="en" sz="800">
                          <a:solidFill>
                            <a:schemeClr val="dk1"/>
                          </a:solidFill>
                          <a:latin typeface="Poppins"/>
                          <a:ea typeface="Poppins"/>
                          <a:cs typeface="Poppins"/>
                          <a:sym typeface="Poppins"/>
                        </a:rPr>
                        <a:t>Describe the presence of the Sun, Moon, and stars in the sky over time.</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1.ESS1.A.2 </a:t>
                      </a:r>
                      <a:r>
                        <a:rPr lang="en" sz="800">
                          <a:solidFill>
                            <a:schemeClr val="dk1"/>
                          </a:solidFill>
                          <a:latin typeface="Poppins"/>
                          <a:ea typeface="Poppins"/>
                          <a:cs typeface="Poppins"/>
                          <a:sym typeface="Poppins"/>
                        </a:rPr>
                        <a:t>Use observations of the Sun, Moon, and stars to describe patterns that can be predicted.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3</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Sun &amp; Daily Patterns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the Sun help you if you’re lost?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develop a Sun Finder, a model of the Sun’s movement across the sky. They use this model to reason about how the Sun can help guide them during the day.</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1.ESS1.A.1 </a:t>
                      </a:r>
                      <a:r>
                        <a:rPr lang="en" sz="800">
                          <a:solidFill>
                            <a:schemeClr val="dk1"/>
                          </a:solidFill>
                          <a:latin typeface="Poppins"/>
                          <a:ea typeface="Poppins"/>
                          <a:cs typeface="Poppins"/>
                          <a:sym typeface="Poppins"/>
                        </a:rPr>
                        <a:t>Describe the presence of the Sun, Moon, and stars in the sky over time.</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1.ESS1.A.2 </a:t>
                      </a:r>
                      <a:r>
                        <a:rPr lang="en" sz="800">
                          <a:solidFill>
                            <a:schemeClr val="dk1"/>
                          </a:solidFill>
                          <a:latin typeface="Poppins"/>
                          <a:ea typeface="Poppins"/>
                          <a:cs typeface="Poppins"/>
                          <a:sym typeface="Poppins"/>
                        </a:rPr>
                        <a:t>Use observations of the Sun, Moon, and stars to describe patterns that can be predicted.</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rPr lang="en" sz="800">
                          <a:latin typeface="Poppins"/>
                          <a:ea typeface="Poppins"/>
                          <a:cs typeface="Poppins"/>
                          <a:sym typeface="Poppins"/>
                        </a:rPr>
                        <a:t>Lesson 4</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Daylight &amp; Seasonal Patterns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you have to go to bed early in the summer?</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obtain information about the seasonal patterns of sunrise and sunset.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1.ESS1.A.2 </a:t>
                      </a:r>
                      <a:r>
                        <a:rPr lang="en" sz="800">
                          <a:solidFill>
                            <a:schemeClr val="dk1"/>
                          </a:solidFill>
                          <a:latin typeface="Poppins"/>
                          <a:ea typeface="Poppins"/>
                          <a:cs typeface="Poppins"/>
                          <a:sym typeface="Poppins"/>
                        </a:rPr>
                        <a:t>Use observations of the Sun, Moon, and stars to describe patterns that can be predicted.</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pic>
        <p:nvPicPr>
          <p:cNvPr id="298" name="Google Shape;298;p47"/>
          <p:cNvPicPr preferRelativeResize="0"/>
          <p:nvPr/>
        </p:nvPicPr>
        <p:blipFill>
          <a:blip r:embed="rId12">
            <a:alphaModFix/>
          </a:blip>
          <a:stretch>
            <a:fillRect/>
          </a:stretch>
        </p:blipFill>
        <p:spPr>
          <a:xfrm>
            <a:off x="462600" y="1939425"/>
            <a:ext cx="914400" cy="4152900"/>
          </a:xfrm>
          <a:prstGeom prst="rect">
            <a:avLst/>
          </a:prstGeom>
          <a:noFill/>
          <a:ln>
            <a:noFill/>
          </a:ln>
        </p:spPr>
      </p:pic>
      <p:graphicFrame>
        <p:nvGraphicFramePr>
          <p:cNvPr id="299" name="Google Shape;299;p47"/>
          <p:cNvGraphicFramePr/>
          <p:nvPr/>
        </p:nvGraphicFramePr>
        <p:xfrm>
          <a:off x="473388" y="1939435"/>
          <a:ext cx="3000000" cy="3000000"/>
        </p:xfrm>
        <a:graphic>
          <a:graphicData uri="http://schemas.openxmlformats.org/drawingml/2006/table">
            <a:tbl>
              <a:tblPr>
                <a:noFill/>
                <a:tableStyleId>{DF3FEC61-52C2-4218-B11C-934A33B2D4DB}</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7924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300" name="Google Shape;300;p47"/>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333333"/>
                </a:solidFill>
                <a:uFill>
                  <a:noFill/>
                </a:uFill>
                <a:latin typeface="Poppins"/>
                <a:ea typeface="Poppins"/>
                <a:cs typeface="Poppins"/>
                <a:sym typeface="Poppins"/>
                <a:hlinkClick r:id="rId17">
                  <a:extLst>
                    <a:ext uri="{A12FA001-AC4F-418D-AE19-62706E023703}">
                      <ahyp:hlinkClr val="tx"/>
                    </a:ext>
                  </a:extLst>
                </a:hlinkClick>
              </a:rPr>
              <a:t>www.mysteryscience.com/docs/missouri</a:t>
            </a:r>
            <a:endParaRPr sz="800">
              <a:solidFill>
                <a:srgbClr val="333333"/>
              </a:solidFill>
              <a:latin typeface="Poppins"/>
              <a:ea typeface="Poppins"/>
              <a:cs typeface="Poppins"/>
              <a:sym typeface="Poppins"/>
            </a:endParaRPr>
          </a:p>
        </p:txBody>
      </p:sp>
      <p:sp>
        <p:nvSpPr>
          <p:cNvPr id="301" name="Google Shape;301;p47"/>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8"/>
          <p:cNvSpPr/>
          <p:nvPr/>
        </p:nvSpPr>
        <p:spPr>
          <a:xfrm>
            <a:off x="0" y="0"/>
            <a:ext cx="10080000" cy="9144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307" name="Google Shape;307;p48"/>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308" name="Google Shape;308;p48"/>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1st Grade - Earth &amp; Space Science</a:t>
            </a:r>
            <a:endParaRPr sz="1200">
              <a:latin typeface="Poppins"/>
              <a:ea typeface="Poppins"/>
              <a:cs typeface="Poppins"/>
              <a:sym typeface="Poppins"/>
            </a:endParaRPr>
          </a:p>
        </p:txBody>
      </p:sp>
      <p:sp>
        <p:nvSpPr>
          <p:cNvPr id="309" name="Google Shape;309;p48"/>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Night Patterns </a:t>
            </a:r>
            <a:r>
              <a:rPr lang="en" sz="1200">
                <a:solidFill>
                  <a:schemeClr val="dk1"/>
                </a:solidFill>
                <a:latin typeface="Poppins"/>
                <a:ea typeface="Poppins"/>
                <a:cs typeface="Poppins"/>
                <a:sym typeface="Poppins"/>
              </a:rPr>
              <a:t>(Moon &amp; Stars)</a:t>
            </a:r>
            <a:endParaRPr b="1">
              <a:latin typeface="Poppins"/>
              <a:ea typeface="Poppins"/>
              <a:cs typeface="Poppins"/>
              <a:sym typeface="Poppins"/>
            </a:endParaRPr>
          </a:p>
        </p:txBody>
      </p:sp>
      <p:graphicFrame>
        <p:nvGraphicFramePr>
          <p:cNvPr id="310" name="Google Shape;310;p48"/>
          <p:cNvGraphicFramePr/>
          <p:nvPr/>
        </p:nvGraphicFramePr>
        <p:xfrm>
          <a:off x="457188" y="1543210"/>
          <a:ext cx="3000000" cy="3000000"/>
        </p:xfrm>
        <a:graphic>
          <a:graphicData uri="http://schemas.openxmlformats.org/drawingml/2006/table">
            <a:tbl>
              <a:tblPr>
                <a:noFill/>
                <a:tableStyleId>{DF3FEC61-52C2-4218-B11C-934A33B2D4DB}</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Missouri Learning  Standards for Science 2016</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1</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Moon Phases &amp; Patterns</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When can you see the full moon?</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record observations of the Moon’s shape using a series of photos collected over the course of four weeks. Using this information, students discover that the Moon follows a cyclical pattern, which they can use to predict when a full moon will appear.</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1.ESS1.A.1 </a:t>
                      </a:r>
                      <a:r>
                        <a:rPr lang="en" sz="800">
                          <a:solidFill>
                            <a:schemeClr val="dk1"/>
                          </a:solidFill>
                          <a:latin typeface="Poppins"/>
                          <a:ea typeface="Poppins"/>
                          <a:cs typeface="Poppins"/>
                          <a:sym typeface="Poppins"/>
                        </a:rPr>
                        <a:t>Describe the presence of the Sun, Moon, and stars in the sky over time.</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1.ESS1.A.2 </a:t>
                      </a:r>
                      <a:r>
                        <a:rPr lang="en" sz="800">
                          <a:solidFill>
                            <a:schemeClr val="dk1"/>
                          </a:solidFill>
                          <a:latin typeface="Poppins"/>
                          <a:ea typeface="Poppins"/>
                          <a:cs typeface="Poppins"/>
                          <a:sym typeface="Poppins"/>
                        </a:rPr>
                        <a:t>Use observations of the Sun, Moon, and stars to describe patterns that can be predicted.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4395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2</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Stars &amp; Daily Patterns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stars come out at night?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develop and use a model of the Big Dipper in the night sky. After conducting a simple investigation, students construct an explanation for why stars are only visible in the night sky.</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1.ESS1.A.1 </a:t>
                      </a:r>
                      <a:r>
                        <a:rPr lang="en" sz="800">
                          <a:solidFill>
                            <a:schemeClr val="dk1"/>
                          </a:solidFill>
                          <a:latin typeface="Poppins"/>
                          <a:ea typeface="Poppins"/>
                          <a:cs typeface="Poppins"/>
                          <a:sym typeface="Poppins"/>
                        </a:rPr>
                        <a:t>Describe the presence of the Sun, Moon, and stars in the sky over time.</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1.ESS1.A.2 </a:t>
                      </a:r>
                      <a:r>
                        <a:rPr lang="en" sz="800">
                          <a:solidFill>
                            <a:schemeClr val="dk1"/>
                          </a:solidFill>
                          <a:latin typeface="Poppins"/>
                          <a:ea typeface="Poppins"/>
                          <a:cs typeface="Poppins"/>
                          <a:sym typeface="Poppins"/>
                        </a:rPr>
                        <a:t>Use observations of the Sun, Moon, and stars to describe patterns that can be predicted.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3</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Stars &amp; Seasonal Patterns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stars help you if you get lost?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observe that groups of stars in the sky form a pattern: constellations. Even though the Big Dipper changes its spot in the sky in different seasons, it always points to the North Star.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1.ESS1.A.1 </a:t>
                      </a:r>
                      <a:r>
                        <a:rPr lang="en" sz="800">
                          <a:solidFill>
                            <a:schemeClr val="dk1"/>
                          </a:solidFill>
                          <a:latin typeface="Poppins"/>
                          <a:ea typeface="Poppins"/>
                          <a:cs typeface="Poppins"/>
                          <a:sym typeface="Poppins"/>
                        </a:rPr>
                        <a:t>Describe the presence of the Sun, Moon, and stars in the sky over time.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311" name="Google Shape;311;p48"/>
          <p:cNvPicPr preferRelativeResize="0"/>
          <p:nvPr/>
        </p:nvPicPr>
        <p:blipFill>
          <a:blip r:embed="rId8">
            <a:alphaModFix/>
          </a:blip>
          <a:stretch>
            <a:fillRect/>
          </a:stretch>
        </p:blipFill>
        <p:spPr>
          <a:xfrm>
            <a:off x="457200" y="1939425"/>
            <a:ext cx="914400" cy="3124200"/>
          </a:xfrm>
          <a:prstGeom prst="rect">
            <a:avLst/>
          </a:prstGeom>
          <a:noFill/>
          <a:ln>
            <a:noFill/>
          </a:ln>
        </p:spPr>
      </p:pic>
      <p:graphicFrame>
        <p:nvGraphicFramePr>
          <p:cNvPr id="312" name="Google Shape;312;p48"/>
          <p:cNvGraphicFramePr/>
          <p:nvPr/>
        </p:nvGraphicFramePr>
        <p:xfrm>
          <a:off x="457188" y="1947085"/>
          <a:ext cx="3000000" cy="3000000"/>
        </p:xfrm>
        <a:graphic>
          <a:graphicData uri="http://schemas.openxmlformats.org/drawingml/2006/table">
            <a:tbl>
              <a:tblPr>
                <a:noFill/>
                <a:tableStyleId>{DF3FEC61-52C2-4218-B11C-934A33B2D4DB}</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9">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0">
                            <a:extLst>
                              <a:ext uri="{A12FA001-AC4F-418D-AE19-62706E023703}">
                                <ahyp:hlinkClr val="tx"/>
                              </a:ext>
                            </a:extLst>
                          </a:hlinkClick>
                        </a:rPr>
                        <a:t>Lesson 6</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7</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313" name="Google Shape;313;p48"/>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333333"/>
                </a:solidFill>
                <a:uFill>
                  <a:noFill/>
                </a:uFill>
                <a:latin typeface="Poppins"/>
                <a:ea typeface="Poppins"/>
                <a:cs typeface="Poppins"/>
                <a:sym typeface="Poppins"/>
                <a:hlinkClick r:id="rId12">
                  <a:extLst>
                    <a:ext uri="{A12FA001-AC4F-418D-AE19-62706E023703}">
                      <ahyp:hlinkClr val="tx"/>
                    </a:ext>
                  </a:extLst>
                </a:hlinkClick>
              </a:rPr>
              <a:t>www.mysteryscience.com/docs/missouri</a:t>
            </a:r>
            <a:endParaRPr sz="800">
              <a:solidFill>
                <a:srgbClr val="333333"/>
              </a:solidFill>
              <a:latin typeface="Poppins"/>
              <a:ea typeface="Poppins"/>
              <a:cs typeface="Poppins"/>
              <a:sym typeface="Poppins"/>
            </a:endParaRPr>
          </a:p>
        </p:txBody>
      </p:sp>
      <p:sp>
        <p:nvSpPr>
          <p:cNvPr id="314" name="Google Shape;314;p48"/>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9"/>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Severe Weather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(Wild Weather)</a:t>
            </a:r>
            <a:endParaRPr b="1">
              <a:latin typeface="Poppins"/>
              <a:ea typeface="Poppins"/>
              <a:cs typeface="Poppins"/>
              <a:sym typeface="Poppins"/>
            </a:endParaRPr>
          </a:p>
        </p:txBody>
      </p:sp>
      <p:graphicFrame>
        <p:nvGraphicFramePr>
          <p:cNvPr id="320" name="Google Shape;320;p49"/>
          <p:cNvGraphicFramePr/>
          <p:nvPr/>
        </p:nvGraphicFramePr>
        <p:xfrm>
          <a:off x="457188" y="1543210"/>
          <a:ext cx="3000000" cy="3000000"/>
        </p:xfrm>
        <a:graphic>
          <a:graphicData uri="http://schemas.openxmlformats.org/drawingml/2006/table">
            <a:tbl>
              <a:tblPr>
                <a:noFill/>
                <a:tableStyleId>{DF3FEC61-52C2-4218-B11C-934A33B2D4DB}</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Missouri Learning  Standards for Science 2016</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Severe Weather &amp; Preparation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you get ready for a big storm?</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obtain information of different types of severe weather to observe and describe how the weather changes during these events and what students can do to prepare and stay safe.</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1.ESS2.D.1 </a:t>
                      </a:r>
                      <a:r>
                        <a:rPr lang="en" sz="800">
                          <a:solidFill>
                            <a:schemeClr val="dk1"/>
                          </a:solidFill>
                          <a:latin typeface="Poppins"/>
                          <a:ea typeface="Poppins"/>
                          <a:cs typeface="Poppins"/>
                          <a:sym typeface="Poppins"/>
                        </a:rPr>
                        <a:t>Identify patterns indicating relationships between observed weather data and weather phenomena (e.g. temperature and types of precipitation, clouds and amount of precipitation). </a:t>
                      </a:r>
                      <a:endParaRPr sz="6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Wind &amp; Storms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Have you ever watched a storm?</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create a simple tool that allows them to observe how hard the wind is blowing. They use this tool to observe weather changes and describe the pattern of  faster wind speeds right before a storm.</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1.ESS2.D.1 </a:t>
                      </a:r>
                      <a:r>
                        <a:rPr lang="en" sz="800">
                          <a:solidFill>
                            <a:schemeClr val="dk1"/>
                          </a:solidFill>
                          <a:latin typeface="Poppins"/>
                          <a:ea typeface="Poppins"/>
                          <a:cs typeface="Poppins"/>
                          <a:sym typeface="Poppins"/>
                        </a:rPr>
                        <a:t>Identify patterns indicating relationships between observed weather data and weather phenomena (e.g. temperature and types of precipitation, clouds and amount of precipitation).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143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Weather Conditions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many different kinds of weather are there?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obtain information through observations of the weather. They communicate the information by acting as weather watchers and creating drawings of the weather conditions.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1.ESS2.D.1 </a:t>
                      </a:r>
                      <a:r>
                        <a:rPr lang="en" sz="800">
                          <a:solidFill>
                            <a:schemeClr val="dk1"/>
                          </a:solidFill>
                          <a:latin typeface="Poppins"/>
                          <a:ea typeface="Poppins"/>
                          <a:cs typeface="Poppins"/>
                          <a:sym typeface="Poppins"/>
                        </a:rPr>
                        <a:t>Identify patterns indicating relationships between observed weather data and weather phenomena (e.g. temperature and types of precipitation, clouds and amount of precipitation).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321" name="Google Shape;321;p49"/>
          <p:cNvPicPr preferRelativeResize="0"/>
          <p:nvPr/>
        </p:nvPicPr>
        <p:blipFill>
          <a:blip r:embed="rId9">
            <a:alphaModFix/>
          </a:blip>
          <a:stretch>
            <a:fillRect/>
          </a:stretch>
        </p:blipFill>
        <p:spPr>
          <a:xfrm>
            <a:off x="457200" y="1939425"/>
            <a:ext cx="914400" cy="2743125"/>
          </a:xfrm>
          <a:prstGeom prst="rect">
            <a:avLst/>
          </a:prstGeom>
          <a:noFill/>
          <a:ln>
            <a:noFill/>
          </a:ln>
        </p:spPr>
      </p:pic>
      <p:graphicFrame>
        <p:nvGraphicFramePr>
          <p:cNvPr id="322" name="Google Shape;322;p49"/>
          <p:cNvGraphicFramePr/>
          <p:nvPr/>
        </p:nvGraphicFramePr>
        <p:xfrm>
          <a:off x="457188" y="1939435"/>
          <a:ext cx="3000000" cy="3000000"/>
        </p:xfrm>
        <a:graphic>
          <a:graphicData uri="http://schemas.openxmlformats.org/drawingml/2006/table">
            <a:tbl>
              <a:tblPr>
                <a:noFill/>
                <a:tableStyleId>{DF3FEC61-52C2-4218-B11C-934A33B2D4DB}</a:tableStyleId>
              </a:tblPr>
              <a:tblGrid>
                <a:gridCol w="693475"/>
              </a:tblGrid>
              <a:tr h="9143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0">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143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8112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323" name="Google Shape;323;p49"/>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324" name="Google Shape;324;p49"/>
          <p:cNvPicPr preferRelativeResize="0"/>
          <p:nvPr/>
        </p:nvPicPr>
        <p:blipFill>
          <a:blip r:embed="rId13">
            <a:alphaModFix/>
          </a:blip>
          <a:stretch>
            <a:fillRect/>
          </a:stretch>
        </p:blipFill>
        <p:spPr>
          <a:xfrm>
            <a:off x="7953375" y="305775"/>
            <a:ext cx="1647825" cy="209550"/>
          </a:xfrm>
          <a:prstGeom prst="rect">
            <a:avLst/>
          </a:prstGeom>
          <a:noFill/>
          <a:ln>
            <a:noFill/>
          </a:ln>
        </p:spPr>
      </p:pic>
      <p:sp>
        <p:nvSpPr>
          <p:cNvPr id="325" name="Google Shape;325;p49"/>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Kindergarten</a:t>
            </a:r>
            <a:r>
              <a:rPr lang="en" sz="1200">
                <a:latin typeface="Poppins"/>
                <a:ea typeface="Poppins"/>
                <a:cs typeface="Poppins"/>
                <a:sym typeface="Poppins"/>
              </a:rPr>
              <a:t> - Physical Science</a:t>
            </a:r>
            <a:endParaRPr sz="1200">
              <a:latin typeface="Poppins"/>
              <a:ea typeface="Poppins"/>
              <a:cs typeface="Poppins"/>
              <a:sym typeface="Poppins"/>
            </a:endParaRPr>
          </a:p>
        </p:txBody>
      </p:sp>
      <p:sp>
        <p:nvSpPr>
          <p:cNvPr id="326" name="Google Shape;326;p49"/>
          <p:cNvSpPr/>
          <p:nvPr/>
        </p:nvSpPr>
        <p:spPr>
          <a:xfrm>
            <a:off x="0" y="0"/>
            <a:ext cx="10080000" cy="10335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327" name="Google Shape;327;p49"/>
          <p:cNvPicPr preferRelativeResize="0"/>
          <p:nvPr/>
        </p:nvPicPr>
        <p:blipFill>
          <a:blip r:embed="rId13">
            <a:alphaModFix/>
          </a:blip>
          <a:stretch>
            <a:fillRect/>
          </a:stretch>
        </p:blipFill>
        <p:spPr>
          <a:xfrm>
            <a:off x="7953375" y="305775"/>
            <a:ext cx="1647825" cy="209550"/>
          </a:xfrm>
          <a:prstGeom prst="rect">
            <a:avLst/>
          </a:prstGeom>
          <a:noFill/>
          <a:ln>
            <a:noFill/>
          </a:ln>
        </p:spPr>
      </p:pic>
      <p:sp>
        <p:nvSpPr>
          <p:cNvPr id="328" name="Google Shape;328;p49"/>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a:t>
            </a:r>
            <a:r>
              <a:rPr b="1" lang="en">
                <a:solidFill>
                  <a:srgbClr val="000000"/>
                </a:solidFill>
                <a:latin typeface="Poppins"/>
                <a:ea typeface="Poppins"/>
                <a:cs typeface="Poppins"/>
                <a:sym typeface="Poppins"/>
              </a:rPr>
              <a:t> Standards Alignment</a:t>
            </a:r>
            <a:endParaRPr b="1">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1st Grade - Earth &amp; Space Science</a:t>
            </a:r>
            <a:endParaRPr sz="1200">
              <a:latin typeface="Poppins"/>
              <a:ea typeface="Poppins"/>
              <a:cs typeface="Poppins"/>
              <a:sym typeface="Poppins"/>
            </a:endParaRPr>
          </a:p>
        </p:txBody>
      </p:sp>
      <p:grpSp>
        <p:nvGrpSpPr>
          <p:cNvPr id="329" name="Google Shape;329;p49"/>
          <p:cNvGrpSpPr/>
          <p:nvPr/>
        </p:nvGrpSpPr>
        <p:grpSpPr>
          <a:xfrm>
            <a:off x="533400" y="675275"/>
            <a:ext cx="8163000" cy="307800"/>
            <a:chOff x="1485900" y="5127438"/>
            <a:chExt cx="8163000" cy="307800"/>
          </a:xfrm>
        </p:grpSpPr>
        <p:grpSp>
          <p:nvGrpSpPr>
            <p:cNvPr id="330" name="Google Shape;330;p49"/>
            <p:cNvGrpSpPr/>
            <p:nvPr/>
          </p:nvGrpSpPr>
          <p:grpSpPr>
            <a:xfrm>
              <a:off x="1485900" y="5167025"/>
              <a:ext cx="7886700" cy="228600"/>
              <a:chOff x="1485900" y="5233700"/>
              <a:chExt cx="7886700" cy="228600"/>
            </a:xfrm>
          </p:grpSpPr>
          <p:sp>
            <p:nvSpPr>
              <p:cNvPr id="331" name="Google Shape;331;p49"/>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49"/>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3" name="Google Shape;333;p49"/>
            <p:cNvSpPr txBox="1"/>
            <p:nvPr/>
          </p:nvSpPr>
          <p:spPr>
            <a:xfrm>
              <a:off x="1638300" y="5127438"/>
              <a:ext cx="8010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Kindergarten on our site</a:t>
              </a:r>
              <a:r>
                <a:rPr i="1" lang="en" sz="800">
                  <a:latin typeface="Poppins"/>
                  <a:ea typeface="Poppins"/>
                  <a:cs typeface="Poppins"/>
                  <a:sym typeface="Poppins"/>
                </a:rPr>
                <a:t>, but we recommend teaching some lessons in 1st Grade if you are following Missouri Standards.</a:t>
              </a:r>
              <a:endParaRPr i="1" sz="800">
                <a:latin typeface="Poppins"/>
                <a:ea typeface="Poppins"/>
                <a:cs typeface="Poppins"/>
                <a:sym typeface="Poppins"/>
              </a:endParaRPr>
            </a:p>
          </p:txBody>
        </p:sp>
      </p:grpSp>
      <p:sp>
        <p:nvSpPr>
          <p:cNvPr id="334" name="Google Shape;334;p49"/>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333333"/>
                </a:solidFill>
                <a:uFill>
                  <a:noFill/>
                </a:uFill>
                <a:latin typeface="Poppins"/>
                <a:ea typeface="Poppins"/>
                <a:cs typeface="Poppins"/>
                <a:sym typeface="Poppins"/>
                <a:hlinkClick r:id="rId14">
                  <a:extLst>
                    <a:ext uri="{A12FA001-AC4F-418D-AE19-62706E023703}">
                      <ahyp:hlinkClr val="tx"/>
                    </a:ext>
                  </a:extLst>
                </a:hlinkClick>
              </a:rPr>
              <a:t>www.mysteryscience.com/docs/missouri</a:t>
            </a:r>
            <a:endParaRPr sz="800">
              <a:solidFill>
                <a:srgbClr val="333333"/>
              </a:solidFill>
              <a:latin typeface="Poppins"/>
              <a:ea typeface="Poppins"/>
              <a:cs typeface="Poppins"/>
              <a:sym typeface="Poppins"/>
            </a:endParaRPr>
          </a:p>
        </p:txBody>
      </p:sp>
      <p:sp>
        <p:nvSpPr>
          <p:cNvPr id="335" name="Google Shape;335;p49"/>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0"/>
          <p:cNvSpPr/>
          <p:nvPr/>
        </p:nvSpPr>
        <p:spPr>
          <a:xfrm>
            <a:off x="0" y="0"/>
            <a:ext cx="10080000" cy="9144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341" name="Google Shape;341;p50"/>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342" name="Google Shape;342;p50"/>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1st Grade - Physical Science</a:t>
            </a:r>
            <a:endParaRPr sz="1200">
              <a:latin typeface="Poppins"/>
              <a:ea typeface="Poppins"/>
              <a:cs typeface="Poppins"/>
              <a:sym typeface="Poppins"/>
            </a:endParaRPr>
          </a:p>
        </p:txBody>
      </p:sp>
      <p:sp>
        <p:nvSpPr>
          <p:cNvPr id="343" name="Google Shape;343;p50"/>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Light, Sound, &amp; Communication </a:t>
            </a:r>
            <a:r>
              <a:rPr lang="en" sz="1200">
                <a:solidFill>
                  <a:schemeClr val="dk1"/>
                </a:solidFill>
                <a:latin typeface="Poppins"/>
                <a:ea typeface="Poppins"/>
                <a:cs typeface="Poppins"/>
                <a:sym typeface="Poppins"/>
              </a:rPr>
              <a:t>(Lights &amp; Sounds)</a:t>
            </a:r>
            <a:endParaRPr b="1">
              <a:latin typeface="Poppins"/>
              <a:ea typeface="Poppins"/>
              <a:cs typeface="Poppins"/>
              <a:sym typeface="Poppins"/>
            </a:endParaRPr>
          </a:p>
        </p:txBody>
      </p:sp>
      <p:graphicFrame>
        <p:nvGraphicFramePr>
          <p:cNvPr id="344" name="Google Shape;344;p50"/>
          <p:cNvGraphicFramePr/>
          <p:nvPr/>
        </p:nvGraphicFramePr>
        <p:xfrm>
          <a:off x="467988" y="1543210"/>
          <a:ext cx="3000000" cy="3000000"/>
        </p:xfrm>
        <a:graphic>
          <a:graphicData uri="http://schemas.openxmlformats.org/drawingml/2006/table">
            <a:tbl>
              <a:tblPr>
                <a:noFill/>
                <a:tableStyleId>{DF3FEC61-52C2-4218-B11C-934A33B2D4DB}</a:tableStyleId>
              </a:tblPr>
              <a:tblGrid>
                <a:gridCol w="1028700"/>
                <a:gridCol w="2400300"/>
                <a:gridCol w="2286000"/>
                <a:gridCol w="3429000"/>
              </a:tblGrid>
              <a:tr h="22555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Missouri Learning  Standards for Science 2016</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45112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Sounds &amp; Vibrations</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How do they make silly sounds in cartoons?</a:t>
                      </a:r>
                      <a:endParaRPr b="1"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explore how to make different sounds with everyday objects. They construct an explanation that objects vibrate when they make a sound, and if the vibration stops, the sound stops.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1.PS4.A.1 </a:t>
                      </a:r>
                      <a:r>
                        <a:rPr lang="en" sz="800">
                          <a:solidFill>
                            <a:schemeClr val="dk1"/>
                          </a:solidFill>
                          <a:latin typeface="Poppins"/>
                          <a:ea typeface="Poppins"/>
                          <a:cs typeface="Poppins"/>
                          <a:sym typeface="Poppins"/>
                        </a:rPr>
                        <a:t>Plan and conduct investigations to provide evidence that vibrating materials can make sound and that sound can make materials vibrate.</a:t>
                      </a:r>
                      <a:endParaRPr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41677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Sounds &amp; Vibrations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Where do sounds come from?</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create three different sound makers and construct an explanation about where the vibrations are happening in each sound experiment.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1.PS4.A.1 </a:t>
                      </a:r>
                      <a:r>
                        <a:rPr lang="en" sz="800">
                          <a:solidFill>
                            <a:schemeClr val="dk1"/>
                          </a:solidFill>
                          <a:latin typeface="Poppins"/>
                          <a:ea typeface="Poppins"/>
                          <a:cs typeface="Poppins"/>
                          <a:sym typeface="Poppins"/>
                        </a:rPr>
                        <a:t>Plan and conduct investigations to provide evidence that vibrating materials can make sound and that sound can make materials vibrate.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52052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Light, Communication,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could you send a secret message to someone far away?</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are presented with the problem that they need to send a message at night, without using noise. They design a solution to create a color-coded message system and communicate with light signals.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1.PS4.C.1 </a:t>
                      </a:r>
                      <a:r>
                        <a:rPr lang="en" sz="800">
                          <a:solidFill>
                            <a:schemeClr val="dk1"/>
                          </a:solidFill>
                          <a:latin typeface="Poppins"/>
                          <a:ea typeface="Poppins"/>
                          <a:cs typeface="Poppins"/>
                          <a:sym typeface="Poppins"/>
                        </a:rPr>
                        <a:t>Use tools and materials to design and build a device that uses light or sound to solve the problem of communicating over a distance. </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b="1" lang="en" sz="800">
                          <a:solidFill>
                            <a:schemeClr val="dk1"/>
                          </a:solidFill>
                          <a:latin typeface="Poppins"/>
                          <a:ea typeface="Poppins"/>
                          <a:cs typeface="Poppins"/>
                          <a:sym typeface="Poppins"/>
                        </a:rPr>
                        <a:t>1.ETS1.C.1</a:t>
                      </a:r>
                      <a:r>
                        <a:rPr lang="en" sz="800">
                          <a:solidFill>
                            <a:schemeClr val="dk1"/>
                          </a:solidFill>
                          <a:latin typeface="Poppins"/>
                          <a:ea typeface="Poppins"/>
                          <a:cs typeface="Poppins"/>
                          <a:sym typeface="Poppins"/>
                        </a:rPr>
                        <a:t> Analyze data from tests of two objects designed to solve the same problem to compare the strengths and weaknesses of how each performs.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4920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Lights, Sounds, &amp; Communication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do boats find their way in the fog?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obtain information about light and sound signals. They analyze different sounds with eyes closed to determine which type of sound they hear.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1.PS4.C.1 </a:t>
                      </a:r>
                      <a:r>
                        <a:rPr lang="en" sz="800">
                          <a:solidFill>
                            <a:schemeClr val="dk1"/>
                          </a:solidFill>
                          <a:latin typeface="Poppins"/>
                          <a:ea typeface="Poppins"/>
                          <a:cs typeface="Poppins"/>
                          <a:sym typeface="Poppins"/>
                        </a:rPr>
                        <a:t>Use tools and materials to design and build a device that uses light or sound to solve the problem of communicating over a distance. </a:t>
                      </a:r>
                      <a:endParaRPr b="1"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pic>
        <p:nvPicPr>
          <p:cNvPr id="345" name="Google Shape;345;p50"/>
          <p:cNvPicPr preferRelativeResize="0"/>
          <p:nvPr/>
        </p:nvPicPr>
        <p:blipFill rotWithShape="1">
          <a:blip r:embed="rId10">
            <a:alphaModFix/>
          </a:blip>
          <a:srcRect b="70799" l="0" r="0" t="0"/>
          <a:stretch/>
        </p:blipFill>
        <p:spPr>
          <a:xfrm>
            <a:off x="457200" y="1939425"/>
            <a:ext cx="914400" cy="1462976"/>
          </a:xfrm>
          <a:prstGeom prst="rect">
            <a:avLst/>
          </a:prstGeom>
          <a:noFill/>
          <a:ln>
            <a:noFill/>
          </a:ln>
        </p:spPr>
      </p:pic>
      <p:pic>
        <p:nvPicPr>
          <p:cNvPr id="346" name="Google Shape;346;p50"/>
          <p:cNvPicPr preferRelativeResize="0"/>
          <p:nvPr/>
        </p:nvPicPr>
        <p:blipFill rotWithShape="1">
          <a:blip r:embed="rId10">
            <a:alphaModFix/>
          </a:blip>
          <a:srcRect b="0" l="0" r="0" t="67941"/>
          <a:stretch/>
        </p:blipFill>
        <p:spPr>
          <a:xfrm>
            <a:off x="457200" y="3402400"/>
            <a:ext cx="914400" cy="1706825"/>
          </a:xfrm>
          <a:prstGeom prst="rect">
            <a:avLst/>
          </a:prstGeom>
          <a:noFill/>
          <a:ln>
            <a:noFill/>
          </a:ln>
        </p:spPr>
      </p:pic>
      <p:graphicFrame>
        <p:nvGraphicFramePr>
          <p:cNvPr id="347" name="Google Shape;347;p50"/>
          <p:cNvGraphicFramePr/>
          <p:nvPr/>
        </p:nvGraphicFramePr>
        <p:xfrm>
          <a:off x="467988" y="1939435"/>
          <a:ext cx="3000000" cy="3000000"/>
        </p:xfrm>
        <a:graphic>
          <a:graphicData uri="http://schemas.openxmlformats.org/drawingml/2006/table">
            <a:tbl>
              <a:tblPr>
                <a:noFill/>
                <a:tableStyleId>{DF3FEC61-52C2-4218-B11C-934A33B2D4DB}</a:tableStyleId>
              </a:tblPr>
              <a:tblGrid>
                <a:gridCol w="657125"/>
              </a:tblGrid>
              <a:tr h="82782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7004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552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825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6</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grpSp>
        <p:nvGrpSpPr>
          <p:cNvPr id="348" name="Google Shape;348;p50"/>
          <p:cNvGrpSpPr/>
          <p:nvPr/>
        </p:nvGrpSpPr>
        <p:grpSpPr>
          <a:xfrm>
            <a:off x="457126" y="6737900"/>
            <a:ext cx="9268060" cy="432516"/>
            <a:chOff x="1485900" y="5127431"/>
            <a:chExt cx="8243405" cy="268194"/>
          </a:xfrm>
        </p:grpSpPr>
        <p:grpSp>
          <p:nvGrpSpPr>
            <p:cNvPr id="349" name="Google Shape;349;p50"/>
            <p:cNvGrpSpPr/>
            <p:nvPr/>
          </p:nvGrpSpPr>
          <p:grpSpPr>
            <a:xfrm>
              <a:off x="1485900" y="5167025"/>
              <a:ext cx="7886700" cy="228600"/>
              <a:chOff x="1485900" y="5233700"/>
              <a:chExt cx="7886700" cy="228600"/>
            </a:xfrm>
          </p:grpSpPr>
          <p:sp>
            <p:nvSpPr>
              <p:cNvPr id="350" name="Google Shape;350;p50"/>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50"/>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2" name="Google Shape;352;p50"/>
            <p:cNvSpPr txBox="1"/>
            <p:nvPr/>
          </p:nvSpPr>
          <p:spPr>
            <a:xfrm>
              <a:off x="1638305" y="5127431"/>
              <a:ext cx="8091000" cy="2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Missouri</a:t>
              </a:r>
              <a:r>
                <a:rPr i="1" lang="en" sz="800">
                  <a:solidFill>
                    <a:srgbClr val="000000"/>
                  </a:solidFill>
                  <a:latin typeface="Poppins"/>
                  <a:ea typeface="Poppins"/>
                  <a:cs typeface="Poppins"/>
                  <a:sym typeface="Poppins"/>
                </a:rPr>
                <a:t> Specific Standard: </a:t>
              </a:r>
              <a:r>
                <a:rPr b="1" lang="en" sz="900">
                  <a:solidFill>
                    <a:schemeClr val="dk1"/>
                  </a:solidFill>
                  <a:latin typeface="Poppins"/>
                  <a:ea typeface="Poppins"/>
                  <a:cs typeface="Poppins"/>
                  <a:sym typeface="Poppins"/>
                </a:rPr>
                <a:t>1.PS3.A.1</a:t>
              </a:r>
              <a:r>
                <a:rPr lang="en" sz="900">
                  <a:solidFill>
                    <a:schemeClr val="dk1"/>
                  </a:solidFill>
                  <a:latin typeface="Poppins"/>
                  <a:ea typeface="Poppins"/>
                  <a:cs typeface="Poppins"/>
                  <a:sym typeface="Poppins"/>
                </a:rPr>
                <a:t> Identify the source of energy that causes an increase in the temperature of an object (e.g. sun, stove, flame, light bulb).</a:t>
              </a:r>
              <a:endParaRPr i="1" sz="900">
                <a:latin typeface="Poppins"/>
                <a:ea typeface="Poppins"/>
                <a:cs typeface="Poppins"/>
                <a:sym typeface="Poppins"/>
              </a:endParaRPr>
            </a:p>
          </p:txBody>
        </p:sp>
      </p:grpSp>
      <p:sp>
        <p:nvSpPr>
          <p:cNvPr id="353" name="Google Shape;353;p50"/>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333333"/>
                </a:solidFill>
                <a:uFill>
                  <a:noFill/>
                </a:uFill>
                <a:latin typeface="Poppins"/>
                <a:ea typeface="Poppins"/>
                <a:cs typeface="Poppins"/>
                <a:sym typeface="Poppins"/>
                <a:hlinkClick r:id="rId15">
                  <a:extLst>
                    <a:ext uri="{A12FA001-AC4F-418D-AE19-62706E023703}">
                      <ahyp:hlinkClr val="tx"/>
                    </a:ext>
                  </a:extLst>
                </a:hlinkClick>
              </a:rPr>
              <a:t>www.mysteryscience.com/docs/missouri</a:t>
            </a:r>
            <a:endParaRPr sz="800">
              <a:solidFill>
                <a:srgbClr val="333333"/>
              </a:solidFill>
              <a:latin typeface="Poppins"/>
              <a:ea typeface="Poppins"/>
              <a:cs typeface="Poppins"/>
              <a:sym typeface="Poppins"/>
            </a:endParaRPr>
          </a:p>
        </p:txBody>
      </p:sp>
      <p:sp>
        <p:nvSpPr>
          <p:cNvPr id="354" name="Google Shape;354;p50"/>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p51"/>
          <p:cNvPicPr preferRelativeResize="0"/>
          <p:nvPr/>
        </p:nvPicPr>
        <p:blipFill rotWithShape="1">
          <a:blip r:embed="rId3">
            <a:alphaModFix/>
          </a:blip>
          <a:srcRect b="0" l="9361" r="12231" t="0"/>
          <a:stretch/>
        </p:blipFill>
        <p:spPr>
          <a:xfrm>
            <a:off x="479675" y="5202250"/>
            <a:ext cx="1031399" cy="914399"/>
          </a:xfrm>
          <a:prstGeom prst="rect">
            <a:avLst/>
          </a:prstGeom>
          <a:noFill/>
          <a:ln>
            <a:noFill/>
          </a:ln>
        </p:spPr>
      </p:pic>
      <p:pic>
        <p:nvPicPr>
          <p:cNvPr id="360" name="Google Shape;360;p51"/>
          <p:cNvPicPr preferRelativeResize="0"/>
          <p:nvPr/>
        </p:nvPicPr>
        <p:blipFill rotWithShape="1">
          <a:blip r:embed="rId4">
            <a:alphaModFix/>
          </a:blip>
          <a:srcRect b="8976" l="0" r="0" t="8968"/>
          <a:stretch/>
        </p:blipFill>
        <p:spPr>
          <a:xfrm>
            <a:off x="468000" y="4224175"/>
            <a:ext cx="1031400" cy="978100"/>
          </a:xfrm>
          <a:prstGeom prst="rect">
            <a:avLst/>
          </a:prstGeom>
          <a:noFill/>
          <a:ln>
            <a:noFill/>
          </a:ln>
        </p:spPr>
      </p:pic>
      <p:pic>
        <p:nvPicPr>
          <p:cNvPr id="361" name="Google Shape;361;p51"/>
          <p:cNvPicPr preferRelativeResize="0"/>
          <p:nvPr/>
        </p:nvPicPr>
        <p:blipFill rotWithShape="1">
          <a:blip r:embed="rId5">
            <a:alphaModFix/>
          </a:blip>
          <a:srcRect b="0" l="0" r="45925" t="0"/>
          <a:stretch/>
        </p:blipFill>
        <p:spPr>
          <a:xfrm>
            <a:off x="479675" y="3316650"/>
            <a:ext cx="1031400" cy="914400"/>
          </a:xfrm>
          <a:prstGeom prst="rect">
            <a:avLst/>
          </a:prstGeom>
          <a:noFill/>
          <a:ln>
            <a:noFill/>
          </a:ln>
        </p:spPr>
      </p:pic>
      <p:pic>
        <p:nvPicPr>
          <p:cNvPr id="362" name="Google Shape;362;p51"/>
          <p:cNvPicPr preferRelativeResize="0"/>
          <p:nvPr/>
        </p:nvPicPr>
        <p:blipFill rotWithShape="1">
          <a:blip r:embed="rId6">
            <a:alphaModFix/>
          </a:blip>
          <a:srcRect b="0" l="29967" r="0" t="0"/>
          <a:stretch/>
        </p:blipFill>
        <p:spPr>
          <a:xfrm>
            <a:off x="465300" y="2118450"/>
            <a:ext cx="1031401" cy="1191350"/>
          </a:xfrm>
          <a:prstGeom prst="rect">
            <a:avLst/>
          </a:prstGeom>
          <a:noFill/>
          <a:ln>
            <a:noFill/>
          </a:ln>
        </p:spPr>
      </p:pic>
      <p:sp>
        <p:nvSpPr>
          <p:cNvPr id="363" name="Google Shape;363;p51"/>
          <p:cNvSpPr/>
          <p:nvPr/>
        </p:nvSpPr>
        <p:spPr>
          <a:xfrm>
            <a:off x="0" y="0"/>
            <a:ext cx="10080000" cy="1030800"/>
          </a:xfrm>
          <a:prstGeom prst="rect">
            <a:avLst/>
          </a:prstGeom>
          <a:solidFill>
            <a:srgbClr val="7FA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364" name="Google Shape;364;p51"/>
          <p:cNvPicPr preferRelativeResize="0"/>
          <p:nvPr/>
        </p:nvPicPr>
        <p:blipFill>
          <a:blip r:embed="rId7">
            <a:alphaModFix/>
          </a:blip>
          <a:stretch>
            <a:fillRect/>
          </a:stretch>
        </p:blipFill>
        <p:spPr>
          <a:xfrm>
            <a:off x="7953375" y="305775"/>
            <a:ext cx="1647825" cy="209550"/>
          </a:xfrm>
          <a:prstGeom prst="rect">
            <a:avLst/>
          </a:prstGeom>
          <a:noFill/>
          <a:ln>
            <a:noFill/>
          </a:ln>
        </p:spPr>
      </p:pic>
      <p:sp>
        <p:nvSpPr>
          <p:cNvPr id="365" name="Google Shape;365;p51"/>
          <p:cNvSpPr txBox="1"/>
          <p:nvPr/>
        </p:nvSpPr>
        <p:spPr>
          <a:xfrm>
            <a:off x="457200" y="152400"/>
            <a:ext cx="6324300" cy="516300"/>
          </a:xfrm>
          <a:prstGeom prst="rect">
            <a:avLst/>
          </a:prstGeom>
          <a:solidFill>
            <a:srgbClr val="7FAF44"/>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2nd Grade - Life Science</a:t>
            </a:r>
            <a:endParaRPr b="1">
              <a:solidFill>
                <a:schemeClr val="dk1"/>
              </a:solidFill>
              <a:latin typeface="Poppins"/>
              <a:ea typeface="Poppins"/>
              <a:cs typeface="Poppins"/>
              <a:sym typeface="Poppins"/>
            </a:endParaRPr>
          </a:p>
        </p:txBody>
      </p:sp>
      <p:sp>
        <p:nvSpPr>
          <p:cNvPr id="366" name="Google Shape;366;p51"/>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rgbClr val="333333"/>
                </a:solidFill>
                <a:uFill>
                  <a:noFill/>
                </a:uFill>
                <a:latin typeface="Poppins"/>
                <a:ea typeface="Poppins"/>
                <a:cs typeface="Poppins"/>
                <a:sym typeface="Poppins"/>
                <a:hlinkClick r:id="rId8">
                  <a:extLst>
                    <a:ext uri="{A12FA001-AC4F-418D-AE19-62706E023703}">
                      <ahyp:hlinkClr val="tx"/>
                    </a:ext>
                  </a:extLst>
                </a:hlinkClick>
              </a:rPr>
              <a:t>www.mysteryscience.com/docs/missouri</a:t>
            </a:r>
            <a:endParaRPr sz="800">
              <a:solidFill>
                <a:schemeClr val="dk1"/>
              </a:solidFill>
              <a:latin typeface="Poppins"/>
              <a:ea typeface="Poppins"/>
              <a:cs typeface="Poppins"/>
              <a:sym typeface="Poppins"/>
            </a:endParaRPr>
          </a:p>
        </p:txBody>
      </p:sp>
      <p:sp>
        <p:nvSpPr>
          <p:cNvPr id="367" name="Google Shape;367;p51"/>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9">
                  <a:extLst>
                    <a:ext uri="{A12FA001-AC4F-418D-AE19-62706E023703}">
                      <ahyp:hlinkClr val="tx"/>
                    </a:ext>
                  </a:extLst>
                </a:hlinkClick>
              </a:rPr>
              <a:t>Plant Growth &amp; Interactions </a:t>
            </a:r>
            <a:r>
              <a:rPr lang="en" sz="1200">
                <a:solidFill>
                  <a:schemeClr val="dk1"/>
                </a:solidFill>
                <a:uFill>
                  <a:noFill/>
                </a:uFill>
                <a:latin typeface="Poppins"/>
                <a:ea typeface="Poppins"/>
                <a:cs typeface="Poppins"/>
                <a:sym typeface="Poppins"/>
                <a:hlinkClick r:id="rId10">
                  <a:extLst>
                    <a:ext uri="{A12FA001-AC4F-418D-AE19-62706E023703}">
                      <ahyp:hlinkClr val="tx"/>
                    </a:ext>
                  </a:extLst>
                </a:hlinkClick>
              </a:rPr>
              <a:t>(Plant Adventures)</a:t>
            </a:r>
            <a:endParaRPr b="1">
              <a:latin typeface="Poppins"/>
              <a:ea typeface="Poppins"/>
              <a:cs typeface="Poppins"/>
              <a:sym typeface="Poppins"/>
            </a:endParaRPr>
          </a:p>
        </p:txBody>
      </p:sp>
      <p:graphicFrame>
        <p:nvGraphicFramePr>
          <p:cNvPr id="368" name="Google Shape;368;p51"/>
          <p:cNvGraphicFramePr/>
          <p:nvPr/>
        </p:nvGraphicFramePr>
        <p:xfrm>
          <a:off x="467988" y="1543210"/>
          <a:ext cx="3000000" cy="3000000"/>
        </p:xfrm>
        <a:graphic>
          <a:graphicData uri="http://schemas.openxmlformats.org/drawingml/2006/table">
            <a:tbl>
              <a:tblPr>
                <a:noFill/>
                <a:tableStyleId>{DF3FEC61-52C2-4218-B11C-934A33B2D4DB}</a:tableStyleId>
              </a:tblPr>
              <a:tblGrid>
                <a:gridCol w="1028700"/>
                <a:gridCol w="2116525"/>
                <a:gridCol w="2885100"/>
                <a:gridCol w="3113675"/>
              </a:tblGrid>
              <a:tr h="57525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Missouri Learning  Standards for Science 2016</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1913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Seed Dispersal</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How did a tree travel halfway around the world?</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develop physical models of seed structures. They observe how structure affects the seed’s function in dispersing away from the tree.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Foundational for 2.LS2.A.2 </a:t>
                      </a:r>
                      <a:r>
                        <a:rPr lang="en" sz="800">
                          <a:solidFill>
                            <a:schemeClr val="dk1"/>
                          </a:solidFill>
                          <a:latin typeface="Poppins"/>
                          <a:ea typeface="Poppins"/>
                          <a:cs typeface="Poppins"/>
                          <a:sym typeface="Poppins"/>
                        </a:rPr>
                        <a:t>Develop a simple model that mimics the function of an animal in dispersing seeds or pollinating plants.</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2.ETS1.B.1 </a:t>
                      </a:r>
                      <a:r>
                        <a:rPr lang="en" sz="800">
                          <a:solidFill>
                            <a:schemeClr val="dk1"/>
                          </a:solidFill>
                          <a:latin typeface="Poppins"/>
                          <a:ea typeface="Poppins"/>
                          <a:cs typeface="Poppins"/>
                          <a:sym typeface="Poppins"/>
                        </a:rPr>
                        <a:t>Develop a simple sketch, drawing, or physical model to illustrate how the shape of an object helps it function as needed to solve a given problem.</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850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Animal Seed Dispersal</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seeds have so many different shapes?</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develop a model of a furry animal and then use it to test how far seed models with different structures can travel.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2.LS2.A.2 </a:t>
                      </a:r>
                      <a:r>
                        <a:rPr lang="en" sz="800">
                          <a:solidFill>
                            <a:schemeClr val="dk1"/>
                          </a:solidFill>
                          <a:latin typeface="Poppins"/>
                          <a:ea typeface="Poppins"/>
                          <a:cs typeface="Poppins"/>
                          <a:sym typeface="Poppins"/>
                        </a:rPr>
                        <a:t>Develop a simple model that mimics the function of an animal in dispersing seeds or pollinating plants.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781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Water, Sunlight, &amp; Plant Growth</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Could a plant survive without light?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conduct an investigation to determine that plants need water and light to grow.</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2.LS2.A.1 </a:t>
                      </a:r>
                      <a:r>
                        <a:rPr lang="en" sz="800">
                          <a:solidFill>
                            <a:schemeClr val="dk1"/>
                          </a:solidFill>
                          <a:latin typeface="Poppins"/>
                          <a:ea typeface="Poppins"/>
                          <a:cs typeface="Poppins"/>
                          <a:sym typeface="Poppins"/>
                        </a:rPr>
                        <a:t>Plan and conduct investigations on the growth of plants when growing conditions are altered (e.g., dark vs. light, water vs. no water).</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20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Plant Needs &amp; Habitats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much water should you give a plant?</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plan and conduct a series of virtual experiments in order to determine how much water and sunlight a set of mystery plants need in order to stay healthy and survive.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2.LS2.A.1 </a:t>
                      </a:r>
                      <a:r>
                        <a:rPr lang="en" sz="800">
                          <a:solidFill>
                            <a:schemeClr val="dk1"/>
                          </a:solidFill>
                          <a:latin typeface="Poppins"/>
                          <a:ea typeface="Poppins"/>
                          <a:cs typeface="Poppins"/>
                          <a:sym typeface="Poppins"/>
                        </a:rPr>
                        <a:t>Plan and conduct investigations on the growth of plants when growing conditions are altered (e.g., dark vs. light, water vs. no water).</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sp>
        <p:nvSpPr>
          <p:cNvPr id="369" name="Google Shape;369;p51"/>
          <p:cNvSpPr/>
          <p:nvPr/>
        </p:nvSpPr>
        <p:spPr>
          <a:xfrm>
            <a:off x="467400" y="3309803"/>
            <a:ext cx="685800" cy="2742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370" name="Google Shape;370;p51"/>
          <p:cNvSpPr/>
          <p:nvPr/>
        </p:nvSpPr>
        <p:spPr>
          <a:xfrm>
            <a:off x="466344" y="2121408"/>
            <a:ext cx="687900" cy="2742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371" name="Google Shape;371;p51"/>
          <p:cNvSpPr/>
          <p:nvPr/>
        </p:nvSpPr>
        <p:spPr>
          <a:xfrm>
            <a:off x="467400" y="4256035"/>
            <a:ext cx="685800" cy="2742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372" name="Google Shape;372;p51"/>
          <p:cNvSpPr/>
          <p:nvPr/>
        </p:nvSpPr>
        <p:spPr>
          <a:xfrm>
            <a:off x="467400" y="5202936"/>
            <a:ext cx="685800" cy="2742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8">
                  <a:extLst>
                    <a:ext uri="{A12FA001-AC4F-418D-AE19-62706E023703}">
                      <ahyp:hlinkClr val="tx"/>
                    </a:ext>
                  </a:extLst>
                </a:hlinkClick>
              </a:rPr>
              <a:t>Lesson 4</a:t>
            </a:r>
            <a:endParaRPr b="1" sz="800">
              <a:solidFill>
                <a:schemeClr val="lt1"/>
              </a:solidFill>
              <a:latin typeface="Poppins"/>
              <a:ea typeface="Poppins"/>
              <a:cs typeface="Poppins"/>
              <a:sym typeface="Poppins"/>
            </a:endParaRPr>
          </a:p>
        </p:txBody>
      </p:sp>
      <p:sp>
        <p:nvSpPr>
          <p:cNvPr id="373" name="Google Shape;373;p51"/>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2"/>
          <p:cNvSpPr/>
          <p:nvPr/>
        </p:nvSpPr>
        <p:spPr>
          <a:xfrm>
            <a:off x="0" y="0"/>
            <a:ext cx="10080000" cy="914400"/>
          </a:xfrm>
          <a:prstGeom prst="rect">
            <a:avLst/>
          </a:prstGeom>
          <a:solidFill>
            <a:srgbClr val="7FA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379" name="Google Shape;379;p52"/>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380" name="Google Shape;380;p52"/>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2nd Grade - Earth &amp; Space Science</a:t>
            </a:r>
            <a:endParaRPr sz="1200">
              <a:latin typeface="Poppins"/>
              <a:ea typeface="Poppins"/>
              <a:cs typeface="Poppins"/>
              <a:sym typeface="Poppins"/>
            </a:endParaRPr>
          </a:p>
        </p:txBody>
      </p:sp>
      <p:sp>
        <p:nvSpPr>
          <p:cNvPr id="381" name="Google Shape;381;p52"/>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Erosion &amp; Earth’s Surface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(Work of Water)</a:t>
            </a:r>
            <a:r>
              <a:rPr lang="en" sz="1200">
                <a:solidFill>
                  <a:schemeClr val="dk1"/>
                </a:solidFill>
                <a:latin typeface="Poppins"/>
                <a:ea typeface="Poppins"/>
                <a:cs typeface="Poppins"/>
                <a:sym typeface="Poppins"/>
              </a:rPr>
              <a:t> • Page 1 of 2</a:t>
            </a:r>
            <a:endParaRPr b="1">
              <a:latin typeface="Poppins"/>
              <a:ea typeface="Poppins"/>
              <a:cs typeface="Poppins"/>
              <a:sym typeface="Poppins"/>
            </a:endParaRPr>
          </a:p>
        </p:txBody>
      </p:sp>
      <p:sp>
        <p:nvSpPr>
          <p:cNvPr id="382" name="Google Shape;382;p52"/>
          <p:cNvSpPr txBox="1"/>
          <p:nvPr/>
        </p:nvSpPr>
        <p:spPr>
          <a:xfrm>
            <a:off x="379950" y="7312200"/>
            <a:ext cx="5212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rgbClr val="333333"/>
                </a:solidFill>
                <a:uFill>
                  <a:noFill/>
                </a:uFill>
                <a:latin typeface="Poppins"/>
                <a:ea typeface="Poppins"/>
                <a:cs typeface="Poppins"/>
                <a:sym typeface="Poppins"/>
                <a:hlinkClick r:id="rId6">
                  <a:extLst>
                    <a:ext uri="{A12FA001-AC4F-418D-AE19-62706E023703}">
                      <ahyp:hlinkClr val="tx"/>
                    </a:ext>
                  </a:extLst>
                </a:hlinkClick>
              </a:rPr>
              <a:t>www.mysteryscience.com/docs/missouri</a:t>
            </a:r>
            <a:endParaRPr sz="800">
              <a:solidFill>
                <a:schemeClr val="dk1"/>
              </a:solidFill>
              <a:latin typeface="Poppins"/>
              <a:ea typeface="Poppins"/>
              <a:cs typeface="Poppins"/>
              <a:sym typeface="Poppins"/>
            </a:endParaRPr>
          </a:p>
        </p:txBody>
      </p:sp>
      <p:pic>
        <p:nvPicPr>
          <p:cNvPr id="383" name="Google Shape;383;p52" title="treasure.png"/>
          <p:cNvPicPr preferRelativeResize="0"/>
          <p:nvPr/>
        </p:nvPicPr>
        <p:blipFill rotWithShape="1">
          <a:blip r:embed="rId7">
            <a:alphaModFix/>
          </a:blip>
          <a:srcRect b="0" l="7763" r="7763" t="0"/>
          <a:stretch/>
        </p:blipFill>
        <p:spPr>
          <a:xfrm>
            <a:off x="457200" y="1927675"/>
            <a:ext cx="1028699" cy="1079425"/>
          </a:xfrm>
          <a:prstGeom prst="rect">
            <a:avLst/>
          </a:prstGeom>
          <a:noFill/>
          <a:ln>
            <a:noFill/>
          </a:ln>
        </p:spPr>
      </p:pic>
      <p:pic>
        <p:nvPicPr>
          <p:cNvPr id="384" name="Google Shape;384;p52"/>
          <p:cNvPicPr preferRelativeResize="0"/>
          <p:nvPr/>
        </p:nvPicPr>
        <p:blipFill rotWithShape="1">
          <a:blip r:embed="rId8">
            <a:alphaModFix/>
          </a:blip>
          <a:srcRect b="4495" l="0" r="0" t="4504"/>
          <a:stretch/>
        </p:blipFill>
        <p:spPr>
          <a:xfrm>
            <a:off x="457200" y="6078775"/>
            <a:ext cx="1028700" cy="883375"/>
          </a:xfrm>
          <a:prstGeom prst="rect">
            <a:avLst/>
          </a:prstGeom>
          <a:noFill/>
          <a:ln>
            <a:noFill/>
          </a:ln>
        </p:spPr>
      </p:pic>
      <p:pic>
        <p:nvPicPr>
          <p:cNvPr id="385" name="Google Shape;385;p52"/>
          <p:cNvPicPr preferRelativeResize="0"/>
          <p:nvPr/>
        </p:nvPicPr>
        <p:blipFill rotWithShape="1">
          <a:blip r:embed="rId9">
            <a:alphaModFix/>
          </a:blip>
          <a:srcRect b="2390" l="0" r="0" t="2390"/>
          <a:stretch/>
        </p:blipFill>
        <p:spPr>
          <a:xfrm>
            <a:off x="457200" y="5035300"/>
            <a:ext cx="1028700" cy="1037575"/>
          </a:xfrm>
          <a:prstGeom prst="rect">
            <a:avLst/>
          </a:prstGeom>
          <a:noFill/>
          <a:ln>
            <a:noFill/>
          </a:ln>
        </p:spPr>
      </p:pic>
      <p:pic>
        <p:nvPicPr>
          <p:cNvPr id="386" name="Google Shape;386;p52"/>
          <p:cNvPicPr preferRelativeResize="0"/>
          <p:nvPr/>
        </p:nvPicPr>
        <p:blipFill rotWithShape="1">
          <a:blip r:embed="rId10">
            <a:alphaModFix/>
          </a:blip>
          <a:srcRect b="28046" l="0" r="9861" t="514"/>
          <a:stretch/>
        </p:blipFill>
        <p:spPr>
          <a:xfrm>
            <a:off x="459600" y="4000500"/>
            <a:ext cx="1127796" cy="1037575"/>
          </a:xfrm>
          <a:prstGeom prst="rect">
            <a:avLst/>
          </a:prstGeom>
          <a:noFill/>
          <a:ln>
            <a:noFill/>
          </a:ln>
        </p:spPr>
      </p:pic>
      <p:pic>
        <p:nvPicPr>
          <p:cNvPr id="387" name="Google Shape;387;p52" title="WorkOfWaterM1-Thumbnail-1920x1080.jpg"/>
          <p:cNvPicPr preferRelativeResize="0"/>
          <p:nvPr/>
        </p:nvPicPr>
        <p:blipFill rotWithShape="1">
          <a:blip r:embed="rId11">
            <a:alphaModFix/>
          </a:blip>
          <a:srcRect b="0" l="38648" r="5582" t="0"/>
          <a:stretch/>
        </p:blipFill>
        <p:spPr>
          <a:xfrm>
            <a:off x="457200" y="2980950"/>
            <a:ext cx="1028698" cy="1037575"/>
          </a:xfrm>
          <a:prstGeom prst="rect">
            <a:avLst/>
          </a:prstGeom>
          <a:noFill/>
          <a:ln>
            <a:noFill/>
          </a:ln>
        </p:spPr>
      </p:pic>
      <p:sp>
        <p:nvSpPr>
          <p:cNvPr id="388" name="Google Shape;388;p52"/>
          <p:cNvSpPr/>
          <p:nvPr/>
        </p:nvSpPr>
        <p:spPr>
          <a:xfrm>
            <a:off x="459600" y="4012905"/>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389" name="Google Shape;389;p52"/>
          <p:cNvSpPr/>
          <p:nvPr/>
        </p:nvSpPr>
        <p:spPr>
          <a:xfrm>
            <a:off x="456151" y="2990519"/>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390" name="Google Shape;390;p52"/>
          <p:cNvSpPr/>
          <p:nvPr/>
        </p:nvSpPr>
        <p:spPr>
          <a:xfrm>
            <a:off x="457200" y="5044440"/>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4</a:t>
            </a:r>
            <a:endParaRPr b="1" sz="800">
              <a:solidFill>
                <a:schemeClr val="lt1"/>
              </a:solidFill>
              <a:latin typeface="Poppins"/>
              <a:ea typeface="Poppins"/>
              <a:cs typeface="Poppins"/>
              <a:sym typeface="Poppins"/>
            </a:endParaRPr>
          </a:p>
        </p:txBody>
      </p:sp>
      <p:sp>
        <p:nvSpPr>
          <p:cNvPr id="391" name="Google Shape;391;p52"/>
          <p:cNvSpPr/>
          <p:nvPr/>
        </p:nvSpPr>
        <p:spPr>
          <a:xfrm>
            <a:off x="459600" y="6077712"/>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5</a:t>
            </a:r>
            <a:endParaRPr b="1" sz="800">
              <a:solidFill>
                <a:schemeClr val="lt1"/>
              </a:solidFill>
              <a:latin typeface="Poppins"/>
              <a:ea typeface="Poppins"/>
              <a:cs typeface="Poppins"/>
              <a:sym typeface="Poppins"/>
            </a:endParaRPr>
          </a:p>
        </p:txBody>
      </p:sp>
      <p:sp>
        <p:nvSpPr>
          <p:cNvPr id="392" name="Google Shape;392;p52"/>
          <p:cNvSpPr/>
          <p:nvPr/>
        </p:nvSpPr>
        <p:spPr>
          <a:xfrm>
            <a:off x="458551" y="1939394"/>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latin typeface="Poppins"/>
                <a:ea typeface="Poppins"/>
                <a:cs typeface="Poppins"/>
                <a:sym typeface="Poppins"/>
              </a:rPr>
              <a:t>Lesson 1</a:t>
            </a:r>
            <a:endParaRPr b="1" sz="800">
              <a:solidFill>
                <a:schemeClr val="lt1"/>
              </a:solidFill>
              <a:latin typeface="Poppins"/>
              <a:ea typeface="Poppins"/>
              <a:cs typeface="Poppins"/>
              <a:sym typeface="Poppins"/>
            </a:endParaRPr>
          </a:p>
        </p:txBody>
      </p:sp>
      <p:graphicFrame>
        <p:nvGraphicFramePr>
          <p:cNvPr id="393" name="Google Shape;393;p52"/>
          <p:cNvGraphicFramePr/>
          <p:nvPr/>
        </p:nvGraphicFramePr>
        <p:xfrm>
          <a:off x="457188" y="1543210"/>
          <a:ext cx="3000000" cy="3000000"/>
        </p:xfrm>
        <a:graphic>
          <a:graphicData uri="http://schemas.openxmlformats.org/drawingml/2006/table">
            <a:tbl>
              <a:tblPr>
                <a:noFill/>
                <a:tableStyleId>{DF3FEC61-52C2-4218-B11C-934A33B2D4DB}</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Missouri Learning  Standards for Science 2016</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Mapping Landforms &amp; Bodies of Water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Where’s the best place to hide a treasure?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develop a model (a map) of different landforms and bodies of water in a given location based on the shape of each feature. </a:t>
                      </a:r>
                      <a:endParaRPr sz="800">
                        <a:highlight>
                          <a:srgbClr val="FFFF00"/>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2.ESS2.B.1 </a:t>
                      </a:r>
                      <a:r>
                        <a:rPr lang="en" sz="800">
                          <a:solidFill>
                            <a:schemeClr val="dk1"/>
                          </a:solidFill>
                          <a:latin typeface="Poppins"/>
                          <a:ea typeface="Poppins"/>
                          <a:cs typeface="Poppins"/>
                          <a:sym typeface="Poppins"/>
                        </a:rPr>
                        <a:t>Develop a model to represent the shapes and kinds of land and bodies of water in an area.</a:t>
                      </a:r>
                      <a:endParaRPr sz="800">
                        <a:solidFill>
                          <a:schemeClr val="dk1"/>
                        </a:solidFill>
                        <a:highlight>
                          <a:schemeClr val="accent6"/>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Mapping</a:t>
                      </a:r>
                      <a:r>
                        <a:rPr b="1" lang="en" sz="800">
                          <a:solidFill>
                            <a:schemeClr val="dk1"/>
                          </a:solidFill>
                          <a:latin typeface="Poppins"/>
                          <a:ea typeface="Poppins"/>
                          <a:cs typeface="Poppins"/>
                          <a:sym typeface="Poppins"/>
                        </a:rPr>
                        <a:t>: Mountains &amp; Rivers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If you floated down a river, where would you end up?</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develop a model of the Earth’s surface and use it to discover an important principle about how rivers work: rivers flow downhill, from high places to low places.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2.ESS2.B.1 </a:t>
                      </a:r>
                      <a:r>
                        <a:rPr lang="en" sz="800">
                          <a:solidFill>
                            <a:schemeClr val="dk1"/>
                          </a:solidFill>
                          <a:latin typeface="Poppins"/>
                          <a:ea typeface="Poppins"/>
                          <a:cs typeface="Poppins"/>
                          <a:sym typeface="Poppins"/>
                        </a:rPr>
                        <a:t>Develop a model to represent the shapes and kinds of land and bodies of water in an area.</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2.ESS2.C.1 </a:t>
                      </a:r>
                      <a:r>
                        <a:rPr lang="en" sz="800">
                          <a:solidFill>
                            <a:schemeClr val="dk1"/>
                          </a:solidFill>
                          <a:latin typeface="Poppins"/>
                          <a:ea typeface="Poppins"/>
                          <a:cs typeface="Poppins"/>
                          <a:sym typeface="Poppins"/>
                        </a:rPr>
                        <a:t>Obtain information to identify where water is found on Earth and that it can be solid or liquid.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Rocks, Sand, &amp; Erosion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is there sand at the beach?</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investigate the effects of rocks tumbling in a river. Based on their observations, they construct an explanation for why rocks on the top of mountains are much bigger than the sand at the beach.</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2.ESS2.B.1 </a:t>
                      </a:r>
                      <a:r>
                        <a:rPr lang="en" sz="800">
                          <a:solidFill>
                            <a:schemeClr val="dk1"/>
                          </a:solidFill>
                          <a:latin typeface="Poppins"/>
                          <a:ea typeface="Poppins"/>
                          <a:cs typeface="Poppins"/>
                          <a:sym typeface="Poppins"/>
                        </a:rPr>
                        <a:t>Develop a model to represent the shapes and kinds of land and bodies of water in an area.</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Mapping &amp; Severe Weather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Where do flash floods happen?</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use a model (i.e. a map) to examine the different factors, including the shapes and kinds of land, that contribute to flash floods. They use this to predict where flash floods are most likely to happen.</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2.ESS2.B.1 </a:t>
                      </a:r>
                      <a:r>
                        <a:rPr lang="en" sz="800">
                          <a:solidFill>
                            <a:schemeClr val="dk1"/>
                          </a:solidFill>
                          <a:latin typeface="Poppins"/>
                          <a:ea typeface="Poppins"/>
                          <a:cs typeface="Poppins"/>
                          <a:sym typeface="Poppins"/>
                        </a:rPr>
                        <a:t>Develop a model to represent the shapes and kinds of land and bodies of water in an area.</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2.ESS1.C.1 </a:t>
                      </a:r>
                      <a:r>
                        <a:rPr lang="en" sz="800">
                          <a:solidFill>
                            <a:schemeClr val="dk1"/>
                          </a:solidFill>
                          <a:latin typeface="Poppins"/>
                          <a:ea typeface="Poppins"/>
                          <a:cs typeface="Poppins"/>
                          <a:sym typeface="Poppins"/>
                        </a:rPr>
                        <a:t>Use information from several sources to provide evidence that Earth events can occur quickly or slowly.</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87755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9">
                            <a:extLst>
                              <a:ext uri="{A12FA001-AC4F-418D-AE19-62706E023703}">
                                <ahyp:hlinkClr val="tx"/>
                              </a:ext>
                            </a:extLst>
                          </a:hlinkClick>
                        </a:rPr>
                        <a:t>Erosion, Earth’s Surface, &amp; Landforms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What’s strong enough to make a canyon?</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create a model landform and investigate how some Earth events can occur quickly, while others occur slowly.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2.ESS1.C.1 </a:t>
                      </a:r>
                      <a:r>
                        <a:rPr lang="en" sz="800">
                          <a:solidFill>
                            <a:schemeClr val="dk1"/>
                          </a:solidFill>
                          <a:latin typeface="Poppins"/>
                          <a:ea typeface="Poppins"/>
                          <a:cs typeface="Poppins"/>
                          <a:sym typeface="Poppins"/>
                        </a:rPr>
                        <a:t>Use information from several sources to provide evidence that Earth events can occur quickly or slowly.</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r h="499100">
                <a:tc gridSpan="4">
                  <a:txBody>
                    <a:bodyPr/>
                    <a:lstStyle/>
                    <a:p>
                      <a:pPr indent="0" lvl="0" marL="0" rtl="0" algn="l">
                        <a:spcBef>
                          <a:spcPts val="0"/>
                        </a:spcBef>
                        <a:spcAft>
                          <a:spcPts val="0"/>
                        </a:spcAft>
                        <a:buNone/>
                      </a:pPr>
                      <a:r>
                        <a:rPr b="1" lang="en" sz="800">
                          <a:latin typeface="Poppins"/>
                          <a:ea typeface="Poppins"/>
                          <a:cs typeface="Poppins"/>
                          <a:sym typeface="Poppins"/>
                        </a:rPr>
                        <a:t>Continued on next page</a:t>
                      </a:r>
                      <a:endParaRPr b="1" sz="800">
                        <a:latin typeface="Poppins"/>
                        <a:ea typeface="Poppins"/>
                        <a:cs typeface="Poppins"/>
                        <a:sym typeface="Poppins"/>
                      </a:endParaRPr>
                    </a:p>
                  </a:txBody>
                  <a:tcPr marT="91425" marB="91425" marR="91425" marL="0">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c hMerge="1"/>
                <a:tc hMerge="1"/>
                <a:tc hMerge="1"/>
              </a:tr>
            </a:tbl>
          </a:graphicData>
        </a:graphic>
      </p:graphicFrame>
      <p:sp>
        <p:nvSpPr>
          <p:cNvPr id="394" name="Google Shape;394;p52"/>
          <p:cNvSpPr txBox="1"/>
          <p:nvPr/>
        </p:nvSpPr>
        <p:spPr>
          <a:xfrm>
            <a:off x="5531575" y="6952492"/>
            <a:ext cx="4100100" cy="307800"/>
          </a:xfrm>
          <a:prstGeom prst="rect">
            <a:avLst/>
          </a:prstGeom>
          <a:noFill/>
          <a:ln>
            <a:noFill/>
          </a:ln>
        </p:spPr>
        <p:txBody>
          <a:bodyPr anchorCtr="0" anchor="t" bIns="91425" lIns="91425" spcFirstLastPara="1" rIns="91425" wrap="square" tIns="91425">
            <a:spAutoFit/>
          </a:bodyPr>
          <a:lstStyle/>
          <a:p>
            <a:pPr indent="0" lvl="0" marL="137160" marR="36709" rtl="0" algn="r">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a:t>
            </a:r>
            <a:r>
              <a:rPr b="1" lang="en" sz="800">
                <a:solidFill>
                  <a:srgbClr val="000000"/>
                </a:solidFill>
                <a:latin typeface="Poppins"/>
                <a:ea typeface="Poppins"/>
                <a:cs typeface="Poppins"/>
                <a:sym typeface="Poppins"/>
              </a:rPr>
              <a:t> </a:t>
            </a:r>
            <a:r>
              <a:rPr lang="en" sz="800">
                <a:solidFill>
                  <a:srgbClr val="000000"/>
                </a:solidFill>
                <a:latin typeface="Poppins"/>
                <a:ea typeface="Poppins"/>
                <a:cs typeface="Poppins"/>
                <a:sym typeface="Poppins"/>
              </a:rPr>
              <a:t>New Lesson</a:t>
            </a:r>
            <a:endParaRPr sz="800">
              <a:latin typeface="Poppins"/>
              <a:ea typeface="Poppins"/>
              <a:cs typeface="Poppins"/>
              <a:sym typeface="Poppins"/>
            </a:endParaRPr>
          </a:p>
        </p:txBody>
      </p:sp>
      <p:sp>
        <p:nvSpPr>
          <p:cNvPr id="395" name="Google Shape;395;p52"/>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53"/>
          <p:cNvSpPr/>
          <p:nvPr/>
        </p:nvSpPr>
        <p:spPr>
          <a:xfrm>
            <a:off x="0" y="0"/>
            <a:ext cx="10080000" cy="914400"/>
          </a:xfrm>
          <a:prstGeom prst="rect">
            <a:avLst/>
          </a:prstGeom>
          <a:solidFill>
            <a:srgbClr val="7FA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401" name="Google Shape;401;p53"/>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402" name="Google Shape;402;p53"/>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2nd Grade - Earth &amp; Space Science</a:t>
            </a:r>
            <a:endParaRPr sz="1200">
              <a:latin typeface="Poppins"/>
              <a:ea typeface="Poppins"/>
              <a:cs typeface="Poppins"/>
              <a:sym typeface="Poppins"/>
            </a:endParaRPr>
          </a:p>
        </p:txBody>
      </p:sp>
      <p:sp>
        <p:nvSpPr>
          <p:cNvPr id="403" name="Google Shape;403;p53"/>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Erosion &amp; Earth’s Surface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(Work of Water)</a:t>
            </a:r>
            <a:r>
              <a:rPr lang="en" sz="1200">
                <a:solidFill>
                  <a:schemeClr val="dk1"/>
                </a:solidFill>
                <a:latin typeface="Poppins"/>
                <a:ea typeface="Poppins"/>
                <a:cs typeface="Poppins"/>
                <a:sym typeface="Poppins"/>
              </a:rPr>
              <a:t> • Page 2 of 2</a:t>
            </a:r>
            <a:endParaRPr b="1">
              <a:latin typeface="Poppins"/>
              <a:ea typeface="Poppins"/>
              <a:cs typeface="Poppins"/>
              <a:sym typeface="Poppins"/>
            </a:endParaRPr>
          </a:p>
        </p:txBody>
      </p:sp>
      <p:sp>
        <p:nvSpPr>
          <p:cNvPr id="404" name="Google Shape;404;p53"/>
          <p:cNvSpPr txBox="1"/>
          <p:nvPr/>
        </p:nvSpPr>
        <p:spPr>
          <a:xfrm>
            <a:off x="3810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rgbClr val="333333"/>
                </a:solidFill>
                <a:uFill>
                  <a:noFill/>
                </a:uFill>
                <a:latin typeface="Poppins"/>
                <a:ea typeface="Poppins"/>
                <a:cs typeface="Poppins"/>
                <a:sym typeface="Poppins"/>
                <a:hlinkClick r:id="rId6">
                  <a:extLst>
                    <a:ext uri="{A12FA001-AC4F-418D-AE19-62706E023703}">
                      <ahyp:hlinkClr val="tx"/>
                    </a:ext>
                  </a:extLst>
                </a:hlinkClick>
              </a:rPr>
              <a:t>www.mysteryscience.com/docs/missouri</a:t>
            </a:r>
            <a:endParaRPr sz="800">
              <a:solidFill>
                <a:schemeClr val="dk1"/>
              </a:solidFill>
              <a:latin typeface="Poppins"/>
              <a:ea typeface="Poppins"/>
              <a:cs typeface="Poppins"/>
              <a:sym typeface="Poppins"/>
            </a:endParaRPr>
          </a:p>
        </p:txBody>
      </p:sp>
      <p:pic>
        <p:nvPicPr>
          <p:cNvPr id="405" name="Google Shape;405;p53"/>
          <p:cNvPicPr preferRelativeResize="0"/>
          <p:nvPr/>
        </p:nvPicPr>
        <p:blipFill rotWithShape="1">
          <a:blip r:embed="rId7">
            <a:alphaModFix/>
          </a:blip>
          <a:srcRect b="0" l="39182" r="39182" t="0"/>
          <a:stretch/>
        </p:blipFill>
        <p:spPr>
          <a:xfrm>
            <a:off x="448050" y="1939400"/>
            <a:ext cx="1342651" cy="1340645"/>
          </a:xfrm>
          <a:prstGeom prst="rect">
            <a:avLst/>
          </a:prstGeom>
          <a:noFill/>
          <a:ln>
            <a:noFill/>
          </a:ln>
        </p:spPr>
      </p:pic>
      <p:sp>
        <p:nvSpPr>
          <p:cNvPr id="406" name="Google Shape;406;p53"/>
          <p:cNvSpPr/>
          <p:nvPr/>
        </p:nvSpPr>
        <p:spPr>
          <a:xfrm>
            <a:off x="457200" y="1939393"/>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8">
                  <a:extLst>
                    <a:ext uri="{A12FA001-AC4F-418D-AE19-62706E023703}">
                      <ahyp:hlinkClr val="tx"/>
                    </a:ext>
                  </a:extLst>
                </a:hlinkClick>
              </a:rPr>
              <a:t>Lesson 6</a:t>
            </a:r>
            <a:endParaRPr b="1" sz="800">
              <a:solidFill>
                <a:schemeClr val="lt1"/>
              </a:solidFill>
              <a:latin typeface="Poppins"/>
              <a:ea typeface="Poppins"/>
              <a:cs typeface="Poppins"/>
              <a:sym typeface="Poppins"/>
            </a:endParaRPr>
          </a:p>
        </p:txBody>
      </p:sp>
      <p:graphicFrame>
        <p:nvGraphicFramePr>
          <p:cNvPr id="407" name="Google Shape;407;p53"/>
          <p:cNvGraphicFramePr/>
          <p:nvPr/>
        </p:nvGraphicFramePr>
        <p:xfrm>
          <a:off x="457188" y="1543210"/>
          <a:ext cx="3000000" cy="3000000"/>
        </p:xfrm>
        <a:graphic>
          <a:graphicData uri="http://schemas.openxmlformats.org/drawingml/2006/table">
            <a:tbl>
              <a:tblPr>
                <a:noFill/>
                <a:tableStyleId>{DF3FEC61-52C2-4218-B11C-934A33B2D4DB}</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Missouri Learning  Standards for Science 2016</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Erosion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you stop a landslide?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compare multiple solutions for preventing erosion.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700">
                          <a:solidFill>
                            <a:schemeClr val="dk1"/>
                          </a:solidFill>
                          <a:latin typeface="Poppins"/>
                          <a:ea typeface="Poppins"/>
                          <a:cs typeface="Poppins"/>
                          <a:sym typeface="Poppins"/>
                        </a:rPr>
                        <a:t>2.ESS2.A.1 </a:t>
                      </a:r>
                      <a:r>
                        <a:rPr lang="en" sz="700">
                          <a:solidFill>
                            <a:schemeClr val="dk1"/>
                          </a:solidFill>
                          <a:latin typeface="Poppins"/>
                          <a:ea typeface="Poppins"/>
                          <a:cs typeface="Poppins"/>
                          <a:sym typeface="Poppins"/>
                        </a:rPr>
                        <a:t>Compare multiple solutions designed to slow or prevent wind or water from changing the shape of the land.</a:t>
                      </a:r>
                      <a:endParaRPr sz="7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7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700">
                          <a:solidFill>
                            <a:schemeClr val="dk1"/>
                          </a:solidFill>
                          <a:latin typeface="Poppins"/>
                          <a:ea typeface="Poppins"/>
                          <a:cs typeface="Poppins"/>
                          <a:sym typeface="Poppins"/>
                        </a:rPr>
                        <a:t>2.ETS1.A.1 </a:t>
                      </a:r>
                      <a:r>
                        <a:rPr lang="en" sz="700">
                          <a:solidFill>
                            <a:schemeClr val="dk1"/>
                          </a:solidFill>
                          <a:latin typeface="Poppins"/>
                          <a:ea typeface="Poppins"/>
                          <a:cs typeface="Poppins"/>
                          <a:sym typeface="Poppins"/>
                        </a:rPr>
                        <a:t>Ask questions, make observations, and gather information about a situation people want to change to define a simple problem that can be solved through the development of a new or improved object or tool.</a:t>
                      </a:r>
                      <a:endParaRPr sz="7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7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700">
                          <a:solidFill>
                            <a:schemeClr val="dk1"/>
                          </a:solidFill>
                          <a:latin typeface="Poppins"/>
                          <a:ea typeface="Poppins"/>
                          <a:cs typeface="Poppins"/>
                          <a:sym typeface="Poppins"/>
                        </a:rPr>
                        <a:t>2.ETS1.C.1</a:t>
                      </a:r>
                      <a:r>
                        <a:rPr lang="en" sz="700">
                          <a:solidFill>
                            <a:schemeClr val="dk1"/>
                          </a:solidFill>
                          <a:latin typeface="Poppins"/>
                          <a:ea typeface="Poppins"/>
                          <a:cs typeface="Poppins"/>
                          <a:sym typeface="Poppins"/>
                        </a:rPr>
                        <a:t> Analyze data from tests of two objects designed to solve the same problem to compare the strengths and weaknesses of how each performs.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grpSp>
        <p:nvGrpSpPr>
          <p:cNvPr id="408" name="Google Shape;408;p53"/>
          <p:cNvGrpSpPr/>
          <p:nvPr/>
        </p:nvGrpSpPr>
        <p:grpSpPr>
          <a:xfrm>
            <a:off x="457127" y="3613487"/>
            <a:ext cx="9268060" cy="307681"/>
            <a:chOff x="1485900" y="4661139"/>
            <a:chExt cx="8243405" cy="313800"/>
          </a:xfrm>
        </p:grpSpPr>
        <p:sp>
          <p:nvSpPr>
            <p:cNvPr id="409" name="Google Shape;409;p53"/>
            <p:cNvSpPr/>
            <p:nvPr/>
          </p:nvSpPr>
          <p:spPr>
            <a:xfrm>
              <a:off x="1485900" y="4700732"/>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53"/>
            <p:cNvSpPr txBox="1"/>
            <p:nvPr/>
          </p:nvSpPr>
          <p:spPr>
            <a:xfrm>
              <a:off x="1638305" y="4661139"/>
              <a:ext cx="8091000" cy="31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Missouri</a:t>
              </a:r>
              <a:r>
                <a:rPr i="1" lang="en" sz="800">
                  <a:solidFill>
                    <a:srgbClr val="000000"/>
                  </a:solidFill>
                  <a:latin typeface="Poppins"/>
                  <a:ea typeface="Poppins"/>
                  <a:cs typeface="Poppins"/>
                  <a:sym typeface="Poppins"/>
                </a:rPr>
                <a:t> Specific Standard: </a:t>
              </a:r>
              <a:r>
                <a:rPr b="1" lang="en" sz="800">
                  <a:solidFill>
                    <a:schemeClr val="dk1"/>
                  </a:solidFill>
                  <a:latin typeface="Poppins"/>
                  <a:ea typeface="Poppins"/>
                  <a:cs typeface="Poppins"/>
                  <a:sym typeface="Poppins"/>
                </a:rPr>
                <a:t>2.PS2.A.1</a:t>
              </a:r>
              <a:r>
                <a:rPr lang="en" sz="800">
                  <a:solidFill>
                    <a:schemeClr val="dk1"/>
                  </a:solidFill>
                  <a:latin typeface="Poppins"/>
                  <a:ea typeface="Poppins"/>
                  <a:cs typeface="Poppins"/>
                  <a:sym typeface="Poppins"/>
                </a:rPr>
                <a:t> Analyze data to determine how the motion of an object changed by an applied force or the mass of an object.</a:t>
              </a:r>
              <a:endParaRPr i="1" sz="800">
                <a:latin typeface="Poppins"/>
                <a:ea typeface="Poppins"/>
                <a:cs typeface="Poppins"/>
                <a:sym typeface="Poppins"/>
              </a:endParaRPr>
            </a:p>
          </p:txBody>
        </p:sp>
      </p:grpSp>
      <p:grpSp>
        <p:nvGrpSpPr>
          <p:cNvPr id="411" name="Google Shape;411;p53"/>
          <p:cNvGrpSpPr/>
          <p:nvPr/>
        </p:nvGrpSpPr>
        <p:grpSpPr>
          <a:xfrm>
            <a:off x="459578" y="4005979"/>
            <a:ext cx="7739219" cy="430930"/>
            <a:chOff x="1485900" y="4983865"/>
            <a:chExt cx="7886700" cy="439500"/>
          </a:xfrm>
        </p:grpSpPr>
        <p:grpSp>
          <p:nvGrpSpPr>
            <p:cNvPr id="412" name="Google Shape;412;p53"/>
            <p:cNvGrpSpPr/>
            <p:nvPr/>
          </p:nvGrpSpPr>
          <p:grpSpPr>
            <a:xfrm>
              <a:off x="1485900" y="5089310"/>
              <a:ext cx="7886700" cy="306315"/>
              <a:chOff x="1485900" y="5155985"/>
              <a:chExt cx="7886700" cy="306315"/>
            </a:xfrm>
          </p:grpSpPr>
          <p:sp>
            <p:nvSpPr>
              <p:cNvPr id="413" name="Google Shape;413;p53"/>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53"/>
              <p:cNvSpPr/>
              <p:nvPr/>
            </p:nvSpPr>
            <p:spPr>
              <a:xfrm>
                <a:off x="1485900" y="5155985"/>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5" name="Google Shape;415;p53"/>
            <p:cNvSpPr txBox="1"/>
            <p:nvPr/>
          </p:nvSpPr>
          <p:spPr>
            <a:xfrm>
              <a:off x="1789256" y="4983865"/>
              <a:ext cx="6779400" cy="4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Missouri</a:t>
              </a:r>
              <a:r>
                <a:rPr i="1" lang="en" sz="800">
                  <a:solidFill>
                    <a:srgbClr val="000000"/>
                  </a:solidFill>
                  <a:latin typeface="Poppins"/>
                  <a:ea typeface="Poppins"/>
                  <a:cs typeface="Poppins"/>
                  <a:sym typeface="Poppins"/>
                </a:rPr>
                <a:t> Specific Standard: </a:t>
              </a:r>
              <a:r>
                <a:rPr b="1" lang="en" sz="800">
                  <a:solidFill>
                    <a:schemeClr val="dk1"/>
                  </a:solidFill>
                  <a:latin typeface="Poppins"/>
                  <a:ea typeface="Poppins"/>
                  <a:cs typeface="Poppins"/>
                  <a:sym typeface="Poppins"/>
                </a:rPr>
                <a:t>2.PS4.A.1</a:t>
              </a:r>
              <a:r>
                <a:rPr lang="en" sz="800">
                  <a:solidFill>
                    <a:schemeClr val="dk1"/>
                  </a:solidFill>
                  <a:latin typeface="Poppins"/>
                  <a:ea typeface="Poppins"/>
                  <a:cs typeface="Poppins"/>
                  <a:sym typeface="Poppins"/>
                </a:rPr>
                <a:t> Plan and conduct investigations to provide evidence that changes in vibration create changes in sound.</a:t>
              </a:r>
              <a:endParaRPr i="1" sz="800">
                <a:latin typeface="Poppins"/>
                <a:ea typeface="Poppins"/>
                <a:cs typeface="Poppins"/>
                <a:sym typeface="Poppins"/>
              </a:endParaRPr>
            </a:p>
          </p:txBody>
        </p:sp>
      </p:grpSp>
      <p:sp>
        <p:nvSpPr>
          <p:cNvPr id="416" name="Google Shape;416;p53"/>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id="421" name="Google Shape;421;p54" title="2_Material_6.png"/>
          <p:cNvPicPr preferRelativeResize="0"/>
          <p:nvPr/>
        </p:nvPicPr>
        <p:blipFill rotWithShape="1">
          <a:blip r:embed="rId3">
            <a:alphaModFix/>
          </a:blip>
          <a:srcRect b="3357" l="0" r="0" t="3367"/>
          <a:stretch/>
        </p:blipFill>
        <p:spPr>
          <a:xfrm>
            <a:off x="443475" y="4630425"/>
            <a:ext cx="1035800" cy="967700"/>
          </a:xfrm>
          <a:prstGeom prst="rect">
            <a:avLst/>
          </a:prstGeom>
          <a:noFill/>
          <a:ln>
            <a:noFill/>
          </a:ln>
        </p:spPr>
      </p:pic>
      <p:sp>
        <p:nvSpPr>
          <p:cNvPr id="422" name="Google Shape;422;p54"/>
          <p:cNvSpPr/>
          <p:nvPr/>
        </p:nvSpPr>
        <p:spPr>
          <a:xfrm>
            <a:off x="0" y="0"/>
            <a:ext cx="10080000" cy="914400"/>
          </a:xfrm>
          <a:prstGeom prst="rect">
            <a:avLst/>
          </a:prstGeom>
          <a:solidFill>
            <a:srgbClr val="7FA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423" name="Google Shape;423;p54"/>
          <p:cNvPicPr preferRelativeResize="0"/>
          <p:nvPr/>
        </p:nvPicPr>
        <p:blipFill>
          <a:blip r:embed="rId4">
            <a:alphaModFix/>
          </a:blip>
          <a:stretch>
            <a:fillRect/>
          </a:stretch>
        </p:blipFill>
        <p:spPr>
          <a:xfrm>
            <a:off x="7953375" y="305775"/>
            <a:ext cx="1647825" cy="209550"/>
          </a:xfrm>
          <a:prstGeom prst="rect">
            <a:avLst/>
          </a:prstGeom>
          <a:noFill/>
          <a:ln>
            <a:noFill/>
          </a:ln>
        </p:spPr>
      </p:pic>
      <p:sp>
        <p:nvSpPr>
          <p:cNvPr id="424" name="Google Shape;424;p54"/>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2nd Grade - Physical Science</a:t>
            </a:r>
            <a:endParaRPr sz="1200">
              <a:latin typeface="Poppins"/>
              <a:ea typeface="Poppins"/>
              <a:cs typeface="Poppins"/>
              <a:sym typeface="Poppins"/>
            </a:endParaRPr>
          </a:p>
        </p:txBody>
      </p:sp>
      <p:sp>
        <p:nvSpPr>
          <p:cNvPr id="425" name="Google Shape;425;p54"/>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a:t>
            </a:r>
            <a:r>
              <a:rPr lang="en">
                <a:solidFill>
                  <a:schemeClr val="dk1"/>
                </a:solidFill>
              </a:rPr>
              <a:t> </a:t>
            </a:r>
            <a:r>
              <a:rPr b="1" lang="en">
                <a:solidFill>
                  <a:schemeClr val="dk1"/>
                </a:solidFill>
                <a:uFill>
                  <a:noFill/>
                </a:uFill>
                <a:latin typeface="Poppins"/>
                <a:ea typeface="Poppins"/>
                <a:cs typeface="Poppins"/>
                <a:sym typeface="Poppins"/>
                <a:hlinkClick r:id="rId6">
                  <a:extLst>
                    <a:ext uri="{A12FA001-AC4F-418D-AE19-62706E023703}">
                      <ahyp:hlinkClr val="tx"/>
                    </a:ext>
                  </a:extLst>
                </a:hlinkClick>
              </a:rPr>
              <a:t>Material Properties </a:t>
            </a:r>
            <a:r>
              <a:rPr lang="en" sz="1200">
                <a:solidFill>
                  <a:schemeClr val="dk1"/>
                </a:solidFill>
                <a:uFill>
                  <a:noFill/>
                </a:uFill>
                <a:latin typeface="Poppins"/>
                <a:ea typeface="Poppins"/>
                <a:cs typeface="Poppins"/>
                <a:sym typeface="Poppins"/>
                <a:hlinkClick r:id="rId7">
                  <a:extLst>
                    <a:ext uri="{A12FA001-AC4F-418D-AE19-62706E023703}">
                      <ahyp:hlinkClr val="tx"/>
                    </a:ext>
                  </a:extLst>
                </a:hlinkClick>
              </a:rPr>
              <a:t>(Material Magic)</a:t>
            </a:r>
            <a:endParaRPr b="1">
              <a:latin typeface="Poppins"/>
              <a:ea typeface="Poppins"/>
              <a:cs typeface="Poppins"/>
              <a:sym typeface="Poppins"/>
            </a:endParaRPr>
          </a:p>
        </p:txBody>
      </p:sp>
      <p:sp>
        <p:nvSpPr>
          <p:cNvPr id="426" name="Google Shape;426;p54"/>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rgbClr val="333333"/>
                </a:solidFill>
                <a:uFill>
                  <a:noFill/>
                </a:uFill>
                <a:latin typeface="Poppins"/>
                <a:ea typeface="Poppins"/>
                <a:cs typeface="Poppins"/>
                <a:sym typeface="Poppins"/>
                <a:hlinkClick r:id="rId8">
                  <a:extLst>
                    <a:ext uri="{A12FA001-AC4F-418D-AE19-62706E023703}">
                      <ahyp:hlinkClr val="tx"/>
                    </a:ext>
                  </a:extLst>
                </a:hlinkClick>
              </a:rPr>
              <a:t>www.mysteryscience.com/docs/missouri</a:t>
            </a:r>
            <a:endParaRPr sz="800">
              <a:solidFill>
                <a:schemeClr val="dk1"/>
              </a:solidFill>
              <a:latin typeface="Poppins"/>
              <a:ea typeface="Poppins"/>
              <a:cs typeface="Poppins"/>
              <a:sym typeface="Poppins"/>
            </a:endParaRPr>
          </a:p>
        </p:txBody>
      </p:sp>
      <p:pic>
        <p:nvPicPr>
          <p:cNvPr id="427" name="Google Shape;427;p54"/>
          <p:cNvPicPr preferRelativeResize="0"/>
          <p:nvPr/>
        </p:nvPicPr>
        <p:blipFill rotWithShape="1">
          <a:blip r:embed="rId9">
            <a:alphaModFix/>
          </a:blip>
          <a:srcRect b="0" l="8629" r="8629" t="0"/>
          <a:stretch/>
        </p:blipFill>
        <p:spPr>
          <a:xfrm>
            <a:off x="448050" y="2930225"/>
            <a:ext cx="1035800" cy="1036300"/>
          </a:xfrm>
          <a:prstGeom prst="rect">
            <a:avLst/>
          </a:prstGeom>
          <a:noFill/>
          <a:ln>
            <a:noFill/>
          </a:ln>
        </p:spPr>
      </p:pic>
      <p:pic>
        <p:nvPicPr>
          <p:cNvPr id="428" name="Google Shape;428;p54"/>
          <p:cNvPicPr preferRelativeResize="0"/>
          <p:nvPr/>
        </p:nvPicPr>
        <p:blipFill rotWithShape="1">
          <a:blip r:embed="rId10">
            <a:alphaModFix/>
          </a:blip>
          <a:srcRect b="14490" l="3698" r="34557" t="7893"/>
          <a:stretch/>
        </p:blipFill>
        <p:spPr>
          <a:xfrm>
            <a:off x="448050" y="3739850"/>
            <a:ext cx="1299751" cy="890575"/>
          </a:xfrm>
          <a:prstGeom prst="rect">
            <a:avLst/>
          </a:prstGeom>
          <a:noFill/>
          <a:ln>
            <a:noFill/>
          </a:ln>
        </p:spPr>
      </p:pic>
      <p:pic>
        <p:nvPicPr>
          <p:cNvPr id="429" name="Google Shape;429;p54" title="2_Material_1.png"/>
          <p:cNvPicPr preferRelativeResize="0"/>
          <p:nvPr/>
        </p:nvPicPr>
        <p:blipFill rotWithShape="1">
          <a:blip r:embed="rId11">
            <a:alphaModFix/>
          </a:blip>
          <a:srcRect b="22600" l="25652" r="25652" t="0"/>
          <a:stretch/>
        </p:blipFill>
        <p:spPr>
          <a:xfrm>
            <a:off x="443475" y="1962525"/>
            <a:ext cx="1035800" cy="967700"/>
          </a:xfrm>
          <a:prstGeom prst="rect">
            <a:avLst/>
          </a:prstGeom>
          <a:noFill/>
          <a:ln>
            <a:noFill/>
          </a:ln>
        </p:spPr>
      </p:pic>
      <p:sp>
        <p:nvSpPr>
          <p:cNvPr id="430" name="Google Shape;430;p54"/>
          <p:cNvSpPr/>
          <p:nvPr/>
        </p:nvSpPr>
        <p:spPr>
          <a:xfrm>
            <a:off x="459600" y="2938545"/>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431" name="Google Shape;431;p54"/>
          <p:cNvSpPr/>
          <p:nvPr/>
        </p:nvSpPr>
        <p:spPr>
          <a:xfrm>
            <a:off x="458551" y="1962519"/>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432" name="Google Shape;432;p54"/>
          <p:cNvSpPr/>
          <p:nvPr/>
        </p:nvSpPr>
        <p:spPr>
          <a:xfrm>
            <a:off x="459600" y="3749096"/>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433" name="Google Shape;433;p54"/>
          <p:cNvSpPr/>
          <p:nvPr/>
        </p:nvSpPr>
        <p:spPr>
          <a:xfrm>
            <a:off x="445875" y="4630496"/>
            <a:ext cx="685800" cy="2559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a:t>
            </a:r>
            <a:r>
              <a:rPr b="1" lang="en" sz="800">
                <a:solidFill>
                  <a:schemeClr val="lt1"/>
                </a:solidFill>
                <a:latin typeface="Poppins"/>
                <a:ea typeface="Poppins"/>
                <a:cs typeface="Poppins"/>
                <a:sym typeface="Poppins"/>
              </a:rPr>
              <a:t>4</a:t>
            </a:r>
            <a:endParaRPr b="1" sz="800">
              <a:solidFill>
                <a:schemeClr val="lt1"/>
              </a:solidFill>
              <a:latin typeface="Poppins"/>
              <a:ea typeface="Poppins"/>
              <a:cs typeface="Poppins"/>
              <a:sym typeface="Poppins"/>
            </a:endParaRPr>
          </a:p>
        </p:txBody>
      </p:sp>
      <p:graphicFrame>
        <p:nvGraphicFramePr>
          <p:cNvPr id="434" name="Google Shape;434;p54"/>
          <p:cNvGraphicFramePr/>
          <p:nvPr/>
        </p:nvGraphicFramePr>
        <p:xfrm>
          <a:off x="457188" y="1467010"/>
          <a:ext cx="3000000" cy="3000000"/>
        </p:xfrm>
        <a:graphic>
          <a:graphicData uri="http://schemas.openxmlformats.org/drawingml/2006/table">
            <a:tbl>
              <a:tblPr>
                <a:noFill/>
                <a:tableStyleId>{DF3FEC61-52C2-4218-B11C-934A33B2D4DB}</a:tableStyleId>
              </a:tblPr>
              <a:tblGrid>
                <a:gridCol w="1028700"/>
                <a:gridCol w="1680625"/>
                <a:gridCol w="2328325"/>
                <a:gridCol w="4106350"/>
              </a:tblGrid>
              <a:tr h="419325">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Missouri Learning  Standards for Science 2016</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67700">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Material Properties &amp; Engineering</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Why do we wear clothes?</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investigate different material properties, such as flexibility and absorbency, and use those properties to design and build a hat that protects them from the sun.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2.PS1.A.1 </a:t>
                      </a:r>
                      <a:r>
                        <a:rPr lang="en" sz="800">
                          <a:solidFill>
                            <a:schemeClr val="dk1"/>
                          </a:solidFill>
                          <a:latin typeface="Poppins"/>
                          <a:ea typeface="Poppins"/>
                          <a:cs typeface="Poppins"/>
                          <a:sym typeface="Poppins"/>
                        </a:rPr>
                        <a:t>Plan and conduct an investigation to describe and classify different kinds of materials by their observable properties.</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2.PS1.A.2 </a:t>
                      </a:r>
                      <a:r>
                        <a:rPr lang="en" sz="800">
                          <a:solidFill>
                            <a:schemeClr val="dk1"/>
                          </a:solidFill>
                          <a:latin typeface="Poppins"/>
                          <a:ea typeface="Poppins"/>
                          <a:cs typeface="Poppins"/>
                          <a:sym typeface="Poppins"/>
                        </a:rPr>
                        <a:t>Analyze data obtained from testing different materials to determine which materials have the properties that are best suited for an intended purpose.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17500">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Classify Materials: Insulators</a:t>
                      </a:r>
                      <a:r>
                        <a:rPr b="1" lang="en" sz="800">
                          <a:solidFill>
                            <a:schemeClr val="dk1"/>
                          </a:solidFill>
                          <a:latin typeface="Poppins"/>
                          <a:ea typeface="Poppins"/>
                          <a:cs typeface="Poppins"/>
                          <a:sym typeface="Poppins"/>
                        </a:rPr>
                        <a:t> &amp; Conductors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Can you really fry an egg on a hot sidewalk?</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conduct an investigation of conductors and insulators in order to determine which are best suited for allowing people to handle hot items.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2.PS1.A.2 </a:t>
                      </a:r>
                      <a:r>
                        <a:rPr lang="en" sz="800">
                          <a:solidFill>
                            <a:schemeClr val="dk1"/>
                          </a:solidFill>
                          <a:latin typeface="Poppins"/>
                          <a:ea typeface="Poppins"/>
                          <a:cs typeface="Poppins"/>
                          <a:sym typeface="Poppins"/>
                        </a:rPr>
                        <a:t>Analyze data obtained from testing different materials to determine which materials have the properties that are best suited for an intended purpose.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70965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Material Building Blocks &amp; Engineering</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Could you build a house out of paper?</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construct an evidence- based account of how a structure built of paper can be disassembled and rebuilt in new ways.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2.PS1.A.2 </a:t>
                      </a:r>
                      <a:r>
                        <a:rPr lang="en" sz="800">
                          <a:solidFill>
                            <a:schemeClr val="dk1"/>
                          </a:solidFill>
                          <a:latin typeface="Poppins"/>
                          <a:ea typeface="Poppins"/>
                          <a:cs typeface="Poppins"/>
                          <a:sym typeface="Poppins"/>
                        </a:rPr>
                        <a:t>Analyze data obtained from testing different materials to determine which materials have the properties that are best suited for an intended purpose.</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2.ETS1.C.1</a:t>
                      </a:r>
                      <a:r>
                        <a:rPr lang="en" sz="800">
                          <a:solidFill>
                            <a:schemeClr val="dk1"/>
                          </a:solidFill>
                          <a:latin typeface="Poppins"/>
                          <a:ea typeface="Poppins"/>
                          <a:cs typeface="Poppins"/>
                          <a:sym typeface="Poppins"/>
                        </a:rPr>
                        <a:t> Analyze data from tests of two objects designed to solve the same problem to compare the strengths and weaknesses of how each performs.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4392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9">
                            <a:extLst>
                              <a:ext uri="{A12FA001-AC4F-418D-AE19-62706E023703}">
                                <ahyp:hlinkClr val="tx"/>
                              </a:ext>
                            </a:extLst>
                          </a:hlinkClick>
                        </a:rPr>
                        <a:t>Soil Properties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do you build a city out of mud?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conduct an investigation where they examine three different soil models. They use this information to determine which type of soil has the properties that will result in the best mud that can be used to build a house.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2.PS1.A.1 </a:t>
                      </a:r>
                      <a:r>
                        <a:rPr lang="en" sz="800">
                          <a:solidFill>
                            <a:schemeClr val="dk1"/>
                          </a:solidFill>
                          <a:latin typeface="Poppins"/>
                          <a:ea typeface="Poppins"/>
                          <a:cs typeface="Poppins"/>
                          <a:sym typeface="Poppins"/>
                        </a:rPr>
                        <a:t>Plan and conduct an investigation to describe and classify different kinds of materials by their observable properties.</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2.PS1.A.2 </a:t>
                      </a:r>
                      <a:r>
                        <a:rPr lang="en" sz="800">
                          <a:solidFill>
                            <a:schemeClr val="dk1"/>
                          </a:solidFill>
                          <a:latin typeface="Poppins"/>
                          <a:ea typeface="Poppins"/>
                          <a:cs typeface="Poppins"/>
                          <a:sym typeface="Poppins"/>
                        </a:rPr>
                        <a:t>Analyze data obtained from testing different materials to determine which materials have the properties that are best suited for an intended purpose.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sp>
        <p:nvSpPr>
          <p:cNvPr id="435" name="Google Shape;435;p54"/>
          <p:cNvSpPr txBox="1"/>
          <p:nvPr/>
        </p:nvSpPr>
        <p:spPr>
          <a:xfrm>
            <a:off x="5564275" y="5640297"/>
            <a:ext cx="4100100" cy="274200"/>
          </a:xfrm>
          <a:prstGeom prst="rect">
            <a:avLst/>
          </a:prstGeom>
          <a:noFill/>
          <a:ln>
            <a:noFill/>
          </a:ln>
        </p:spPr>
        <p:txBody>
          <a:bodyPr anchorCtr="0" anchor="b" bIns="91425" lIns="91425" spcFirstLastPara="1" rIns="91425" wrap="square" tIns="91425">
            <a:noAutofit/>
          </a:bodyPr>
          <a:lstStyle/>
          <a:p>
            <a:pPr indent="0" lvl="0" marL="137160" marR="36709" rtl="0" algn="r">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a:t>
            </a:r>
            <a:r>
              <a:rPr b="1" lang="en" sz="800">
                <a:solidFill>
                  <a:srgbClr val="000000"/>
                </a:solidFill>
                <a:latin typeface="Poppins"/>
                <a:ea typeface="Poppins"/>
                <a:cs typeface="Poppins"/>
                <a:sym typeface="Poppins"/>
              </a:rPr>
              <a:t>  </a:t>
            </a:r>
            <a:r>
              <a:rPr lang="en" sz="800">
                <a:solidFill>
                  <a:srgbClr val="000000"/>
                </a:solidFill>
                <a:latin typeface="Poppins"/>
                <a:ea typeface="Poppins"/>
                <a:cs typeface="Poppins"/>
                <a:sym typeface="Poppins"/>
              </a:rPr>
              <a:t>Unit Restructured for the 202</a:t>
            </a:r>
            <a:r>
              <a:rPr lang="en" sz="800">
                <a:latin typeface="Poppins"/>
                <a:ea typeface="Poppins"/>
                <a:cs typeface="Poppins"/>
                <a:sym typeface="Poppins"/>
              </a:rPr>
              <a:t>5</a:t>
            </a:r>
            <a:r>
              <a:rPr lang="en" sz="800">
                <a:solidFill>
                  <a:srgbClr val="000000"/>
                </a:solidFill>
                <a:latin typeface="Poppins"/>
                <a:ea typeface="Poppins"/>
                <a:cs typeface="Poppins"/>
                <a:sym typeface="Poppins"/>
              </a:rPr>
              <a:t>-202</a:t>
            </a:r>
            <a:r>
              <a:rPr lang="en" sz="800">
                <a:latin typeface="Poppins"/>
                <a:ea typeface="Poppins"/>
                <a:cs typeface="Poppins"/>
                <a:sym typeface="Poppins"/>
              </a:rPr>
              <a:t>6</a:t>
            </a:r>
            <a:r>
              <a:rPr lang="en" sz="800">
                <a:solidFill>
                  <a:srgbClr val="000000"/>
                </a:solidFill>
                <a:latin typeface="Poppins"/>
                <a:ea typeface="Poppins"/>
                <a:cs typeface="Poppins"/>
                <a:sym typeface="Poppins"/>
              </a:rPr>
              <a:t> School Year </a:t>
            </a:r>
            <a:endParaRPr sz="800">
              <a:latin typeface="Poppins"/>
              <a:ea typeface="Poppins"/>
              <a:cs typeface="Poppins"/>
              <a:sym typeface="Poppins"/>
            </a:endParaRPr>
          </a:p>
        </p:txBody>
      </p:sp>
      <p:sp>
        <p:nvSpPr>
          <p:cNvPr id="436" name="Google Shape;436;p54"/>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55"/>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Animal Biodiversity &amp; Habitat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(Animal Adventures)</a:t>
            </a:r>
            <a:endParaRPr b="1">
              <a:latin typeface="Poppins"/>
              <a:ea typeface="Poppins"/>
              <a:cs typeface="Poppins"/>
              <a:sym typeface="Poppins"/>
            </a:endParaRPr>
          </a:p>
        </p:txBody>
      </p:sp>
      <p:graphicFrame>
        <p:nvGraphicFramePr>
          <p:cNvPr id="442" name="Google Shape;442;p55"/>
          <p:cNvGraphicFramePr/>
          <p:nvPr/>
        </p:nvGraphicFramePr>
        <p:xfrm>
          <a:off x="473388" y="1543210"/>
          <a:ext cx="3000000" cy="3000000"/>
        </p:xfrm>
        <a:graphic>
          <a:graphicData uri="http://schemas.openxmlformats.org/drawingml/2006/table">
            <a:tbl>
              <a:tblPr>
                <a:noFill/>
                <a:tableStyleId>{DF3FEC61-52C2-4218-B11C-934A33B2D4DB}</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Missouri Learning  Standards for Science 2016</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1</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Biodiversity &amp; Classification</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How many different kinds of animals are there?</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observe the traits of different animals and use that information to organize them into groups based on their characteristics.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Foundational for 3.LS3.C.1 </a:t>
                      </a:r>
                      <a:r>
                        <a:rPr lang="en" sz="800">
                          <a:solidFill>
                            <a:schemeClr val="dk1"/>
                          </a:solidFill>
                          <a:latin typeface="Poppins"/>
                          <a:ea typeface="Poppins"/>
                          <a:cs typeface="Poppins"/>
                          <a:sym typeface="Poppins"/>
                        </a:rPr>
                        <a:t>Construct an argument with evidence that in a particular ecosystem some organisms – based on structural adaptations or behaviors – can survive well, and some cannot survive at all. </a:t>
                      </a:r>
                      <a:endParaRPr sz="6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2</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Habitat Diversity</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would a wild animal visit a playground?</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observe animals, plants, and the physical characteristics of two different habitats. They collect and analyze data to compare the biodiversity between the two habitats.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Foundational for 3.LS3.C.1 </a:t>
                      </a:r>
                      <a:r>
                        <a:rPr lang="en" sz="800">
                          <a:solidFill>
                            <a:schemeClr val="dk1"/>
                          </a:solidFill>
                          <a:latin typeface="Poppins"/>
                          <a:ea typeface="Poppins"/>
                          <a:cs typeface="Poppins"/>
                          <a:sym typeface="Poppins"/>
                        </a:rPr>
                        <a:t>Construct an argument with evidence that in a particular ecosystem some organisms – based on structural adaptations or behaviors – can survive well, and some cannot survive at all.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3</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Biodiversity, Habitats, &amp; Species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frogs say “ribbit”?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identify frogs based on their unique calls and use that information to determine the level of frog species diversity within multiple habitats.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Foundational for 3.LS3.C.1 </a:t>
                      </a:r>
                      <a:r>
                        <a:rPr lang="en" sz="800">
                          <a:solidFill>
                            <a:schemeClr val="dk1"/>
                          </a:solidFill>
                          <a:latin typeface="Poppins"/>
                          <a:ea typeface="Poppins"/>
                          <a:cs typeface="Poppins"/>
                          <a:sym typeface="Poppins"/>
                        </a:rPr>
                        <a:t>Construct an argument with evidence that in a particular ecosystem some organisms – based on structural adaptations or behaviors – can survive well, and some cannot survive at all.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rPr lang="en" sz="800">
                          <a:latin typeface="Poppins"/>
                          <a:ea typeface="Poppins"/>
                          <a:cs typeface="Poppins"/>
                          <a:sym typeface="Poppins"/>
                        </a:rPr>
                        <a:t>Lesson 4</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Biodiversity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could you get more birds to visit a bird feeder?</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investigate which kinds of birds are likely to visit a bird feeder based on what they eat and design and build a prototype bird feeder that attracts a specific type of bird.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Foundational for 3.LS3.C.1 </a:t>
                      </a:r>
                      <a:r>
                        <a:rPr lang="en" sz="800">
                          <a:solidFill>
                            <a:schemeClr val="dk1"/>
                          </a:solidFill>
                          <a:latin typeface="Poppins"/>
                          <a:ea typeface="Poppins"/>
                          <a:cs typeface="Poppins"/>
                          <a:sym typeface="Poppins"/>
                        </a:rPr>
                        <a:t>Construct an argument with evidence that in a particular ecosystem some organisms – based on structural adaptations or behaviors – can survive well, and some cannot survive at all.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pic>
        <p:nvPicPr>
          <p:cNvPr id="443" name="Google Shape;443;p55"/>
          <p:cNvPicPr preferRelativeResize="0"/>
          <p:nvPr/>
        </p:nvPicPr>
        <p:blipFill>
          <a:blip r:embed="rId9">
            <a:alphaModFix/>
          </a:blip>
          <a:stretch>
            <a:fillRect/>
          </a:stretch>
        </p:blipFill>
        <p:spPr>
          <a:xfrm>
            <a:off x="462600" y="1939425"/>
            <a:ext cx="914400" cy="4152900"/>
          </a:xfrm>
          <a:prstGeom prst="rect">
            <a:avLst/>
          </a:prstGeom>
          <a:noFill/>
          <a:ln>
            <a:noFill/>
          </a:ln>
        </p:spPr>
      </p:pic>
      <p:graphicFrame>
        <p:nvGraphicFramePr>
          <p:cNvPr id="444" name="Google Shape;444;p55"/>
          <p:cNvGraphicFramePr/>
          <p:nvPr/>
        </p:nvGraphicFramePr>
        <p:xfrm>
          <a:off x="473388" y="1939435"/>
          <a:ext cx="3000000" cy="3000000"/>
        </p:xfrm>
        <a:graphic>
          <a:graphicData uri="http://schemas.openxmlformats.org/drawingml/2006/table">
            <a:tbl>
              <a:tblPr>
                <a:noFill/>
                <a:tableStyleId>{DF3FEC61-52C2-4218-B11C-934A33B2D4DB}</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0">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7924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445" name="Google Shape;445;p55"/>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446" name="Google Shape;446;p55"/>
          <p:cNvPicPr preferRelativeResize="0"/>
          <p:nvPr/>
        </p:nvPicPr>
        <p:blipFill>
          <a:blip r:embed="rId14">
            <a:alphaModFix/>
          </a:blip>
          <a:stretch>
            <a:fillRect/>
          </a:stretch>
        </p:blipFill>
        <p:spPr>
          <a:xfrm>
            <a:off x="7953375" y="305775"/>
            <a:ext cx="1647825" cy="209550"/>
          </a:xfrm>
          <a:prstGeom prst="rect">
            <a:avLst/>
          </a:prstGeom>
          <a:noFill/>
          <a:ln>
            <a:noFill/>
          </a:ln>
        </p:spPr>
      </p:pic>
      <p:sp>
        <p:nvSpPr>
          <p:cNvPr id="447" name="Google Shape;447;p55"/>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Kindergarten</a:t>
            </a:r>
            <a:r>
              <a:rPr lang="en" sz="1200">
                <a:latin typeface="Poppins"/>
                <a:ea typeface="Poppins"/>
                <a:cs typeface="Poppins"/>
                <a:sym typeface="Poppins"/>
              </a:rPr>
              <a:t> - Physical Science</a:t>
            </a:r>
            <a:endParaRPr sz="1200">
              <a:latin typeface="Poppins"/>
              <a:ea typeface="Poppins"/>
              <a:cs typeface="Poppins"/>
              <a:sym typeface="Poppins"/>
            </a:endParaRPr>
          </a:p>
        </p:txBody>
      </p:sp>
      <p:sp>
        <p:nvSpPr>
          <p:cNvPr id="448" name="Google Shape;448;p55"/>
          <p:cNvSpPr/>
          <p:nvPr/>
        </p:nvSpPr>
        <p:spPr>
          <a:xfrm>
            <a:off x="0" y="0"/>
            <a:ext cx="10080000" cy="10335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449" name="Google Shape;449;p55"/>
          <p:cNvPicPr preferRelativeResize="0"/>
          <p:nvPr/>
        </p:nvPicPr>
        <p:blipFill>
          <a:blip r:embed="rId14">
            <a:alphaModFix/>
          </a:blip>
          <a:stretch>
            <a:fillRect/>
          </a:stretch>
        </p:blipFill>
        <p:spPr>
          <a:xfrm>
            <a:off x="7953375" y="305775"/>
            <a:ext cx="1647825" cy="209550"/>
          </a:xfrm>
          <a:prstGeom prst="rect">
            <a:avLst/>
          </a:prstGeom>
          <a:noFill/>
          <a:ln>
            <a:noFill/>
          </a:ln>
        </p:spPr>
      </p:pic>
      <p:sp>
        <p:nvSpPr>
          <p:cNvPr id="450" name="Google Shape;450;p55"/>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a:t>
            </a:r>
            <a:r>
              <a:rPr b="1" lang="en">
                <a:solidFill>
                  <a:srgbClr val="000000"/>
                </a:solidFill>
                <a:latin typeface="Poppins"/>
                <a:ea typeface="Poppins"/>
                <a:cs typeface="Poppins"/>
                <a:sym typeface="Poppins"/>
              </a:rPr>
              <a:t> Standards Alignment</a:t>
            </a:r>
            <a:endParaRPr b="1">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3rd Grade - Life Science</a:t>
            </a:r>
            <a:endParaRPr sz="1200">
              <a:latin typeface="Poppins"/>
              <a:ea typeface="Poppins"/>
              <a:cs typeface="Poppins"/>
              <a:sym typeface="Poppins"/>
            </a:endParaRPr>
          </a:p>
        </p:txBody>
      </p:sp>
      <p:grpSp>
        <p:nvGrpSpPr>
          <p:cNvPr id="451" name="Google Shape;451;p55"/>
          <p:cNvGrpSpPr/>
          <p:nvPr/>
        </p:nvGrpSpPr>
        <p:grpSpPr>
          <a:xfrm>
            <a:off x="533400" y="675275"/>
            <a:ext cx="8163000" cy="307800"/>
            <a:chOff x="1485900" y="5127438"/>
            <a:chExt cx="8163000" cy="307800"/>
          </a:xfrm>
        </p:grpSpPr>
        <p:grpSp>
          <p:nvGrpSpPr>
            <p:cNvPr id="452" name="Google Shape;452;p55"/>
            <p:cNvGrpSpPr/>
            <p:nvPr/>
          </p:nvGrpSpPr>
          <p:grpSpPr>
            <a:xfrm>
              <a:off x="1485900" y="5167025"/>
              <a:ext cx="7886700" cy="228600"/>
              <a:chOff x="1485900" y="5233700"/>
              <a:chExt cx="7886700" cy="228600"/>
            </a:xfrm>
          </p:grpSpPr>
          <p:sp>
            <p:nvSpPr>
              <p:cNvPr id="453" name="Google Shape;453;p55"/>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55"/>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5" name="Google Shape;455;p55"/>
            <p:cNvSpPr txBox="1"/>
            <p:nvPr/>
          </p:nvSpPr>
          <p:spPr>
            <a:xfrm>
              <a:off x="1638300" y="5127438"/>
              <a:ext cx="8010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2nd Grade on our site</a:t>
              </a:r>
              <a:r>
                <a:rPr i="1" lang="en" sz="800">
                  <a:latin typeface="Poppins"/>
                  <a:ea typeface="Poppins"/>
                  <a:cs typeface="Poppins"/>
                  <a:sym typeface="Poppins"/>
                </a:rPr>
                <a:t>, but we recommend teaching some lessons in 3rd Grade if you are following Missouri Standards.</a:t>
              </a:r>
              <a:endParaRPr i="1" sz="800">
                <a:latin typeface="Poppins"/>
                <a:ea typeface="Poppins"/>
                <a:cs typeface="Poppins"/>
                <a:sym typeface="Poppins"/>
              </a:endParaRPr>
            </a:p>
          </p:txBody>
        </p:sp>
      </p:grpSp>
      <p:sp>
        <p:nvSpPr>
          <p:cNvPr id="456" name="Google Shape;456;p55"/>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333333"/>
                </a:solidFill>
                <a:uFill>
                  <a:noFill/>
                </a:uFill>
                <a:latin typeface="Poppins"/>
                <a:ea typeface="Poppins"/>
                <a:cs typeface="Poppins"/>
                <a:sym typeface="Poppins"/>
                <a:hlinkClick r:id="rId15">
                  <a:extLst>
                    <a:ext uri="{A12FA001-AC4F-418D-AE19-62706E023703}">
                      <ahyp:hlinkClr val="tx"/>
                    </a:ext>
                  </a:extLst>
                </a:hlinkClick>
              </a:rPr>
              <a:t>www.mysteryscience.com/docs/missouri</a:t>
            </a:r>
            <a:endParaRPr sz="800">
              <a:solidFill>
                <a:srgbClr val="333333"/>
              </a:solidFill>
              <a:latin typeface="Poppins"/>
              <a:ea typeface="Poppins"/>
              <a:cs typeface="Poppins"/>
              <a:sym typeface="Poppins"/>
            </a:endParaRPr>
          </a:p>
        </p:txBody>
      </p:sp>
      <p:sp>
        <p:nvSpPr>
          <p:cNvPr id="457" name="Google Shape;457;p55"/>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38"/>
          <p:cNvSpPr/>
          <p:nvPr/>
        </p:nvSpPr>
        <p:spPr>
          <a:xfrm>
            <a:off x="-10800" y="0"/>
            <a:ext cx="100800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156" name="Google Shape;156;p38"/>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157" name="Google Shape;157;p38"/>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Missouri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Table of Contents</a:t>
            </a:r>
            <a:endParaRPr sz="1200">
              <a:latin typeface="Poppins"/>
              <a:ea typeface="Poppins"/>
              <a:cs typeface="Poppins"/>
              <a:sym typeface="Poppins"/>
            </a:endParaRPr>
          </a:p>
        </p:txBody>
      </p:sp>
      <p:graphicFrame>
        <p:nvGraphicFramePr>
          <p:cNvPr id="158" name="Google Shape;158;p38"/>
          <p:cNvGraphicFramePr/>
          <p:nvPr/>
        </p:nvGraphicFramePr>
        <p:xfrm>
          <a:off x="457200" y="1225825"/>
          <a:ext cx="3000000" cy="3000000"/>
        </p:xfrm>
        <a:graphic>
          <a:graphicData uri="http://schemas.openxmlformats.org/drawingml/2006/table">
            <a:tbl>
              <a:tblPr>
                <a:noFill/>
                <a:tableStyleId>{DF3FEC61-52C2-4218-B11C-934A33B2D4DB}</a:tableStyleId>
              </a:tblPr>
              <a:tblGrid>
                <a:gridCol w="3539900"/>
                <a:gridCol w="744075"/>
              </a:tblGrid>
              <a:tr h="100000">
                <a:tc gridSpan="2">
                  <a:txBody>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action="ppaction://hlinksldjump" r:id="rId4">
                            <a:extLst>
                              <a:ext uri="{A12FA001-AC4F-418D-AE19-62706E023703}">
                                <ahyp:hlinkClr val="tx"/>
                              </a:ext>
                            </a:extLst>
                          </a:hlinkClick>
                        </a:rPr>
                        <a:t>Kindergarten</a:t>
                      </a:r>
                      <a:endParaRPr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AEADF"/>
                    </a:solidFill>
                  </a:tcPr>
                </a:tc>
                <a:tc hMerge="1"/>
              </a:tr>
              <a:tr h="1135500">
                <a:tc>
                  <a:txBody>
                    <a:bodyPr/>
                    <a:lstStyle/>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5">
                            <a:extLst>
                              <a:ext uri="{A12FA001-AC4F-418D-AE19-62706E023703}">
                                <ahyp:hlinkClr val="tx"/>
                              </a:ext>
                            </a:extLst>
                          </a:hlinkClick>
                        </a:rPr>
                        <a:t>Life Science</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6">
                            <a:extLst>
                              <a:ext uri="{A12FA001-AC4F-418D-AE19-62706E023703}">
                                <ahyp:hlinkClr val="tx"/>
                              </a:ext>
                            </a:extLst>
                          </a:hlinkClick>
                        </a:rPr>
                        <a:t>Animal Needs</a:t>
                      </a:r>
                      <a:endParaRPr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7">
                            <a:extLst>
                              <a:ext uri="{A12FA001-AC4F-418D-AE19-62706E023703}">
                                <ahyp:hlinkClr val="tx"/>
                              </a:ext>
                            </a:extLst>
                          </a:hlinkClick>
                        </a:rPr>
                        <a:t>Plant Needs</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8">
                            <a:extLst>
                              <a:ext uri="{A12FA001-AC4F-418D-AE19-62706E023703}">
                                <ahyp:hlinkClr val="tx"/>
                              </a:ext>
                            </a:extLst>
                          </a:hlinkClick>
                        </a:rPr>
                        <a:t>Earth &amp; Space Science</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9">
                            <a:extLst>
                              <a:ext uri="{A12FA001-AC4F-418D-AE19-62706E023703}">
                                <ahyp:hlinkClr val="tx"/>
                              </a:ext>
                            </a:extLst>
                          </a:hlinkClick>
                        </a:rPr>
                        <a:t>Weather Patterns</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10">
                            <a:extLst>
                              <a:ext uri="{A12FA001-AC4F-418D-AE19-62706E023703}">
                                <ahyp:hlinkClr val="tx"/>
                              </a:ext>
                            </a:extLst>
                          </a:hlinkClick>
                        </a:rPr>
                        <a:t>Physical Science</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11">
                            <a:extLst>
                              <a:ext uri="{A12FA001-AC4F-418D-AE19-62706E023703}">
                                <ahyp:hlinkClr val="tx"/>
                              </a:ext>
                            </a:extLst>
                          </a:hlinkClick>
                        </a:rPr>
                        <a:t>Sunlight &amp; Warmth</a:t>
                      </a:r>
                      <a:endParaRPr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12">
                            <a:extLst>
                              <a:ext uri="{A12FA001-AC4F-418D-AE19-62706E023703}">
                                <ahyp:hlinkClr val="tx"/>
                              </a:ext>
                            </a:extLst>
                          </a:hlinkClick>
                        </a:rPr>
                        <a:t>Light, Sound, &amp; Communication</a:t>
                      </a:r>
                      <a:endParaRPr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13">
                            <a:extLst>
                              <a:ext uri="{A12FA001-AC4F-418D-AE19-62706E023703}">
                                <ahyp:hlinkClr val="tx"/>
                              </a:ext>
                            </a:extLst>
                          </a:hlinkClick>
                        </a:rPr>
                        <a:t>Pushes &amp; Pulls</a:t>
                      </a:r>
                      <a:endParaRPr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14">
                            <a:extLst>
                              <a:ext uri="{A12FA001-AC4F-418D-AE19-62706E023703}">
                                <ahyp:hlinkClr val="tx"/>
                              </a:ext>
                            </a:extLst>
                          </a:hlinkClick>
                        </a:rPr>
                        <a:t>Page 3</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15">
                            <a:extLst>
                              <a:ext uri="{A12FA001-AC4F-418D-AE19-62706E023703}">
                                <ahyp:hlinkClr val="tx"/>
                              </a:ext>
                            </a:extLst>
                          </a:hlinkClick>
                        </a:rPr>
                        <a:t>Page 5</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16">
                            <a:extLst>
                              <a:ext uri="{A12FA001-AC4F-418D-AE19-62706E023703}">
                                <ahyp:hlinkClr val="tx"/>
                              </a:ext>
                            </a:extLst>
                          </a:hlinkClick>
                        </a:rPr>
                        <a:t>Page 6</a:t>
                      </a:r>
                      <a:endParaRPr>
                        <a:solidFill>
                          <a:schemeClr val="dk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100000">
                <a:tc gridSpan="2">
                  <a:txBody>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action="ppaction://hlinksldjump" r:id="rId17">
                            <a:extLst>
                              <a:ext uri="{A12FA001-AC4F-418D-AE19-62706E023703}">
                                <ahyp:hlinkClr val="tx"/>
                              </a:ext>
                            </a:extLst>
                          </a:hlinkClick>
                        </a:rPr>
                        <a:t>1st Grade</a:t>
                      </a:r>
                      <a:endParaRPr sz="12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AEADF"/>
                    </a:solidFill>
                  </a:tcPr>
                </a:tc>
                <a:tc hMerge="1"/>
              </a:tr>
              <a:tr h="1135500">
                <a:tc>
                  <a:txBody>
                    <a:bodyPr/>
                    <a:lstStyle/>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18">
                            <a:extLst>
                              <a:ext uri="{A12FA001-AC4F-418D-AE19-62706E023703}">
                                <ahyp:hlinkClr val="tx"/>
                              </a:ext>
                            </a:extLst>
                          </a:hlinkClick>
                        </a:rPr>
                        <a:t>Life Science</a:t>
                      </a:r>
                      <a:r>
                        <a:rPr b="1"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19">
                            <a:extLst>
                              <a:ext uri="{A12FA001-AC4F-418D-AE19-62706E023703}">
                                <ahyp:hlinkClr val="tx"/>
                              </a:ext>
                            </a:extLst>
                          </a:hlinkClick>
                        </a:rPr>
                        <a:t>Animal Traits &amp; Survival</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20">
                            <a:extLst>
                              <a:ext uri="{A12FA001-AC4F-418D-AE19-62706E023703}">
                                <ahyp:hlinkClr val="tx"/>
                              </a:ext>
                            </a:extLst>
                          </a:hlinkClick>
                        </a:rPr>
                        <a:t>Plant Traits &amp; Survival</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21">
                            <a:extLst>
                              <a:ext uri="{A12FA001-AC4F-418D-AE19-62706E023703}">
                                <ahyp:hlinkClr val="tx"/>
                              </a:ext>
                            </a:extLst>
                          </a:hlinkClick>
                        </a:rPr>
                        <a:t>Earth &amp; Space Science</a:t>
                      </a:r>
                      <a:r>
                        <a:rPr b="1" lang="en" sz="1000">
                          <a:solidFill>
                            <a:schemeClr val="dk1"/>
                          </a:solidFill>
                          <a:latin typeface="Poppins"/>
                          <a:ea typeface="Poppins"/>
                          <a:cs typeface="Poppins"/>
                          <a:sym typeface="Poppins"/>
                        </a:rPr>
                        <a:t>			</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22">
                            <a:extLst>
                              <a:ext uri="{A12FA001-AC4F-418D-AE19-62706E023703}">
                                <ahyp:hlinkClr val="tx"/>
                              </a:ext>
                            </a:extLst>
                          </a:hlinkClick>
                        </a:rPr>
                        <a:t>Day Patterns</a:t>
                      </a:r>
                      <a:endParaRPr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23">
                            <a:extLst>
                              <a:ext uri="{A12FA001-AC4F-418D-AE19-62706E023703}">
                                <ahyp:hlinkClr val="tx"/>
                              </a:ext>
                            </a:extLst>
                          </a:hlinkClick>
                        </a:rPr>
                        <a:t>Night Patterns</a:t>
                      </a:r>
                      <a:endParaRPr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24">
                            <a:extLst>
                              <a:ext uri="{A12FA001-AC4F-418D-AE19-62706E023703}">
                                <ahyp:hlinkClr val="tx"/>
                              </a:ext>
                            </a:extLst>
                          </a:hlinkClick>
                        </a:rPr>
                        <a:t>Severe Weather</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	</a:t>
                      </a:r>
                      <a:r>
                        <a:rPr b="1" lang="en" sz="1000">
                          <a:solidFill>
                            <a:schemeClr val="dk1"/>
                          </a:solidFill>
                          <a:uFill>
                            <a:noFill/>
                          </a:uFill>
                          <a:latin typeface="Poppins"/>
                          <a:ea typeface="Poppins"/>
                          <a:cs typeface="Poppins"/>
                          <a:sym typeface="Poppins"/>
                          <a:hlinkClick action="ppaction://hlinksldjump" r:id="rId25">
                            <a:extLst>
                              <a:ext uri="{A12FA001-AC4F-418D-AE19-62706E023703}">
                                <ahyp:hlinkClr val="tx"/>
                              </a:ext>
                            </a:extLst>
                          </a:hlinkClick>
                        </a:rPr>
                        <a:t>Physical Science	</a:t>
                      </a:r>
                      <a:r>
                        <a:rPr b="1" lang="en" sz="1000">
                          <a:solidFill>
                            <a:schemeClr val="dk1"/>
                          </a:solidFill>
                          <a:latin typeface="Poppins"/>
                          <a:ea typeface="Poppins"/>
                          <a:cs typeface="Poppins"/>
                          <a:sym typeface="Poppins"/>
                        </a:rPr>
                        <a:t>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26">
                            <a:extLst>
                              <a:ext uri="{A12FA001-AC4F-418D-AE19-62706E023703}">
                                <ahyp:hlinkClr val="tx"/>
                              </a:ext>
                            </a:extLst>
                          </a:hlinkClick>
                        </a:rPr>
                        <a:t>Light, Sound, &amp; Communication</a:t>
                      </a:r>
                      <a:endParaRPr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extLst>
                              <a:ext uri="{A12FA001-AC4F-418D-AE19-62706E023703}">
                                <ahyp:hlinkClr val="tx"/>
                              </a:ext>
                            </a:extLst>
                          </a:hlinkClick>
                        </a:rPr>
                        <a:t>Page 9</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27">
                            <a:extLst>
                              <a:ext uri="{A12FA001-AC4F-418D-AE19-62706E023703}">
                                <ahyp:hlinkClr val="tx"/>
                              </a:ext>
                            </a:extLst>
                          </a:hlinkClick>
                        </a:rPr>
                        <a:t>Page 11</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28">
                            <a:extLst>
                              <a:ext uri="{A12FA001-AC4F-418D-AE19-62706E023703}">
                                <ahyp:hlinkClr val="tx"/>
                              </a:ext>
                            </a:extLst>
                          </a:hlinkClick>
                        </a:rPr>
                        <a:t>Page 14</a:t>
                      </a:r>
                      <a:endParaRPr b="1"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100000">
                <a:tc gridSpan="2">
                  <a:txBody>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action="ppaction://hlinksldjump" r:id="rId29">
                            <a:extLst>
                              <a:ext uri="{A12FA001-AC4F-418D-AE19-62706E023703}">
                                <ahyp:hlinkClr val="tx"/>
                              </a:ext>
                            </a:extLst>
                          </a:hlinkClick>
                        </a:rPr>
                        <a:t>2nd Grade</a:t>
                      </a:r>
                      <a:endParaRPr sz="12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AEADF"/>
                    </a:solidFill>
                  </a:tcPr>
                </a:tc>
                <a:tc hMerge="1"/>
              </a:tr>
              <a:tr h="1270675">
                <a:tc>
                  <a:txBody>
                    <a:bodyPr/>
                    <a:lstStyle/>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30">
                            <a:extLst>
                              <a:ext uri="{A12FA001-AC4F-418D-AE19-62706E023703}">
                                <ahyp:hlinkClr val="tx"/>
                              </a:ext>
                            </a:extLst>
                          </a:hlinkClick>
                        </a:rPr>
                        <a:t>Life Science	</a:t>
                      </a:r>
                      <a:r>
                        <a:rPr b="1" lang="en" sz="1000">
                          <a:solidFill>
                            <a:schemeClr val="dk1"/>
                          </a:solidFill>
                          <a:latin typeface="Poppins"/>
                          <a:ea typeface="Poppins"/>
                          <a:cs typeface="Poppins"/>
                          <a:sym typeface="Poppins"/>
                        </a:rPr>
                        <a:t>				</a:t>
                      </a:r>
                      <a:endParaRPr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31">
                            <a:extLst>
                              <a:ext uri="{A12FA001-AC4F-418D-AE19-62706E023703}">
                                <ahyp:hlinkClr val="tx"/>
                              </a:ext>
                            </a:extLst>
                          </a:hlinkClick>
                        </a:rPr>
                        <a:t>Plant </a:t>
                      </a:r>
                      <a:r>
                        <a:rPr lang="en" sz="1000">
                          <a:solidFill>
                            <a:schemeClr val="dk1"/>
                          </a:solidFill>
                          <a:latin typeface="Poppins"/>
                          <a:ea typeface="Poppins"/>
                          <a:cs typeface="Poppins"/>
                          <a:sym typeface="Poppins"/>
                        </a:rPr>
                        <a:t>Growth &amp; Interactions</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32">
                            <a:extLst>
                              <a:ext uri="{A12FA001-AC4F-418D-AE19-62706E023703}">
                                <ahyp:hlinkClr val="tx"/>
                              </a:ext>
                            </a:extLst>
                          </a:hlinkClick>
                        </a:rPr>
                        <a:t>Earth &amp; Space Science</a:t>
                      </a:r>
                      <a:r>
                        <a:rPr b="1" lang="en" sz="1000">
                          <a:solidFill>
                            <a:schemeClr val="dk1"/>
                          </a:solidFill>
                          <a:latin typeface="Poppins"/>
                          <a:ea typeface="Poppins"/>
                          <a:cs typeface="Poppins"/>
                          <a:sym typeface="Poppins"/>
                        </a:rPr>
                        <a:t>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33">
                            <a:extLst>
                              <a:ext uri="{A12FA001-AC4F-418D-AE19-62706E023703}">
                                <ahyp:hlinkClr val="tx"/>
                              </a:ext>
                            </a:extLst>
                          </a:hlinkClick>
                        </a:rPr>
                        <a:t>Erosion &amp; Earth’s Surface</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34">
                            <a:extLst>
                              <a:ext uri="{A12FA001-AC4F-418D-AE19-62706E023703}">
                                <ahyp:hlinkClr val="tx"/>
                              </a:ext>
                            </a:extLst>
                          </a:hlinkClick>
                        </a:rPr>
                        <a:t>Physical Science</a:t>
                      </a:r>
                      <a:r>
                        <a:rPr b="1" lang="en" sz="1000">
                          <a:solidFill>
                            <a:schemeClr val="dk1"/>
                          </a:solidFill>
                          <a:latin typeface="Poppins"/>
                          <a:ea typeface="Poppins"/>
                          <a:cs typeface="Poppins"/>
                          <a:sym typeface="Poppins"/>
                        </a:rPr>
                        <a:t>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35">
                            <a:extLst>
                              <a:ext uri="{A12FA001-AC4F-418D-AE19-62706E023703}">
                                <ahyp:hlinkClr val="tx"/>
                              </a:ext>
                            </a:extLst>
                          </a:hlinkClick>
                        </a:rPr>
                        <a:t>Material Properties</a:t>
                      </a:r>
                      <a:endParaRPr sz="1000">
                        <a:solidFill>
                          <a:schemeClr val="dk1"/>
                        </a:solidFill>
                        <a:latin typeface="Poppins"/>
                        <a:ea typeface="Poppins"/>
                        <a:cs typeface="Poppins"/>
                        <a:sym typeface="Poppins"/>
                      </a:endParaRPr>
                    </a:p>
                    <a:p>
                      <a:pPr indent="0" lvl="0" marL="0" rtl="0" algn="l">
                        <a:spcBef>
                          <a:spcPts val="0"/>
                        </a:spcBef>
                        <a:spcAft>
                          <a:spcPts val="0"/>
                        </a:spcAft>
                        <a:buNone/>
                      </a:pPr>
                      <a:r>
                        <a:t/>
                      </a:r>
                      <a:endParaRPr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36">
                            <a:extLst>
                              <a:ext uri="{A12FA001-AC4F-418D-AE19-62706E023703}">
                                <ahyp:hlinkClr val="tx"/>
                              </a:ext>
                            </a:extLst>
                          </a:hlinkClick>
                        </a:rPr>
                        <a:t>Page 15</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37">
                            <a:extLst>
                              <a:ext uri="{A12FA001-AC4F-418D-AE19-62706E023703}">
                                <ahyp:hlinkClr val="tx"/>
                              </a:ext>
                            </a:extLst>
                          </a:hlinkClick>
                        </a:rPr>
                        <a:t>Page 16</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38">
                            <a:extLst>
                              <a:ext uri="{A12FA001-AC4F-418D-AE19-62706E023703}">
                                <ahyp:hlinkClr val="tx"/>
                              </a:ext>
                            </a:extLst>
                          </a:hlinkClick>
                        </a:rPr>
                        <a:t>Page 18</a:t>
                      </a:r>
                      <a:endParaRPr b="1"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graphicFrame>
        <p:nvGraphicFramePr>
          <p:cNvPr id="159" name="Google Shape;159;p38"/>
          <p:cNvGraphicFramePr/>
          <p:nvPr/>
        </p:nvGraphicFramePr>
        <p:xfrm>
          <a:off x="5317325" y="1225825"/>
          <a:ext cx="3000000" cy="3000000"/>
        </p:xfrm>
        <a:graphic>
          <a:graphicData uri="http://schemas.openxmlformats.org/drawingml/2006/table">
            <a:tbl>
              <a:tblPr>
                <a:noFill/>
                <a:tableStyleId>{DF3FEC61-52C2-4218-B11C-934A33B2D4DB}</a:tableStyleId>
              </a:tblPr>
              <a:tblGrid>
                <a:gridCol w="3539900"/>
                <a:gridCol w="744075"/>
              </a:tblGrid>
              <a:tr h="100000">
                <a:tc gridSpan="2">
                  <a:txBody>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action="ppaction://hlinksldjump" r:id="rId39">
                            <a:extLst>
                              <a:ext uri="{A12FA001-AC4F-418D-AE19-62706E023703}">
                                <ahyp:hlinkClr val="tx"/>
                              </a:ext>
                            </a:extLst>
                          </a:hlinkClick>
                        </a:rPr>
                        <a:t>3rd Grade</a:t>
                      </a:r>
                      <a:endParaRPr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AEADF"/>
                    </a:solidFill>
                  </a:tcPr>
                </a:tc>
                <a:tc hMerge="1"/>
              </a:tr>
              <a:tr h="1135500">
                <a:tc>
                  <a:txBody>
                    <a:bodyPr/>
                    <a:lstStyle/>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40">
                            <a:extLst>
                              <a:ext uri="{A12FA001-AC4F-418D-AE19-62706E023703}">
                                <ahyp:hlinkClr val="tx"/>
                              </a:ext>
                            </a:extLst>
                          </a:hlinkClick>
                        </a:rPr>
                        <a:t>Life Science</a:t>
                      </a:r>
                      <a:endParaRPr b="1"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41">
                            <a:extLst>
                              <a:ext uri="{A12FA001-AC4F-418D-AE19-62706E023703}">
                                <ahyp:hlinkClr val="tx"/>
                              </a:ext>
                            </a:extLst>
                          </a:hlinkClick>
                        </a:rPr>
                        <a:t>Animal Biodiversity</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42">
                            <a:extLst>
                              <a:ext uri="{A12FA001-AC4F-418D-AE19-62706E023703}">
                                <ahyp:hlinkClr val="tx"/>
                              </a:ext>
                            </a:extLst>
                          </a:hlinkClick>
                        </a:rPr>
                        <a:t>Fossil &amp; Changing Environments</a:t>
                      </a:r>
                      <a:endParaRPr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43">
                            <a:extLst>
                              <a:ext uri="{A12FA001-AC4F-418D-AE19-62706E023703}">
                                <ahyp:hlinkClr val="tx"/>
                              </a:ext>
                            </a:extLst>
                          </a:hlinkClick>
                        </a:rPr>
                        <a:t>Life Cycles</a:t>
                      </a:r>
                      <a:endParaRPr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44">
                            <a:extLst>
                              <a:ext uri="{A12FA001-AC4F-418D-AE19-62706E023703}">
                                <ahyp:hlinkClr val="tx"/>
                              </a:ext>
                            </a:extLst>
                          </a:hlinkClick>
                        </a:rPr>
                        <a:t>Heredity, Survival, &amp; Selection</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45">
                            <a:extLst>
                              <a:ext uri="{A12FA001-AC4F-418D-AE19-62706E023703}">
                                <ahyp:hlinkClr val="tx"/>
                              </a:ext>
                            </a:extLst>
                          </a:hlinkClick>
                        </a:rPr>
                        <a:t>Earth &amp; Space Science</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46">
                            <a:extLst>
                              <a:ext uri="{A12FA001-AC4F-418D-AE19-62706E023703}">
                                <ahyp:hlinkClr val="tx"/>
                              </a:ext>
                            </a:extLst>
                          </a:hlinkClick>
                        </a:rPr>
                        <a:t>Weather &amp; Climate</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47">
                            <a:extLst>
                              <a:ext uri="{A12FA001-AC4F-418D-AE19-62706E023703}">
                                <ahyp:hlinkClr val="tx"/>
                              </a:ext>
                            </a:extLst>
                          </a:hlinkClick>
                        </a:rPr>
                        <a:t>Physical Science</a:t>
                      </a:r>
                      <a:endParaRPr b="1"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48">
                            <a:extLst>
                              <a:ext uri="{A12FA001-AC4F-418D-AE19-62706E023703}">
                                <ahyp:hlinkClr val="tx"/>
                              </a:ext>
                            </a:extLst>
                          </a:hlinkClick>
                        </a:rPr>
                        <a:t>States of Matter</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49">
                            <a:extLst>
                              <a:ext uri="{A12FA001-AC4F-418D-AE19-62706E023703}">
                                <ahyp:hlinkClr val="tx"/>
                              </a:ext>
                            </a:extLst>
                          </a:hlinkClick>
                        </a:rPr>
                        <a:t>Forces, Motion, &amp; Magnets</a:t>
                      </a:r>
                      <a:endParaRPr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50">
                            <a:extLst>
                              <a:ext uri="{A12FA001-AC4F-418D-AE19-62706E023703}">
                                <ahyp:hlinkClr val="tx"/>
                              </a:ext>
                            </a:extLst>
                          </a:hlinkClick>
                        </a:rPr>
                        <a:t>Page 20</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51">
                            <a:extLst>
                              <a:ext uri="{A12FA001-AC4F-418D-AE19-62706E023703}">
                                <ahyp:hlinkClr val="tx"/>
                              </a:ext>
                            </a:extLst>
                          </a:hlinkClick>
                        </a:rPr>
                        <a:t>Page 24</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52">
                            <a:extLst>
                              <a:ext uri="{A12FA001-AC4F-418D-AE19-62706E023703}">
                                <ahyp:hlinkClr val="tx"/>
                              </a:ext>
                            </a:extLst>
                          </a:hlinkClick>
                        </a:rPr>
                        <a:t>Page 25</a:t>
                      </a:r>
                      <a:endParaRPr>
                        <a:solidFill>
                          <a:schemeClr val="dk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100000">
                <a:tc gridSpan="2">
                  <a:txBody>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action="ppaction://hlinksldjump" r:id="rId53">
                            <a:extLst>
                              <a:ext uri="{A12FA001-AC4F-418D-AE19-62706E023703}">
                                <ahyp:hlinkClr val="tx"/>
                              </a:ext>
                            </a:extLst>
                          </a:hlinkClick>
                        </a:rPr>
                        <a:t>4th Grade</a:t>
                      </a:r>
                      <a:endParaRPr sz="12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AEADF"/>
                    </a:solidFill>
                  </a:tcPr>
                </a:tc>
                <a:tc hMerge="1"/>
              </a:tr>
              <a:tr h="1135500">
                <a:tc>
                  <a:txBody>
                    <a:bodyPr/>
                    <a:lstStyle/>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54">
                            <a:extLst>
                              <a:ext uri="{A12FA001-AC4F-418D-AE19-62706E023703}">
                                <ahyp:hlinkClr val="tx"/>
                              </a:ext>
                            </a:extLst>
                          </a:hlinkClick>
                        </a:rPr>
                        <a:t>Life Science</a:t>
                      </a:r>
                      <a:r>
                        <a:rPr b="1"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55">
                            <a:extLst>
                              <a:ext uri="{A12FA001-AC4F-418D-AE19-62706E023703}">
                                <ahyp:hlinkClr val="tx"/>
                              </a:ext>
                            </a:extLst>
                          </a:hlinkClick>
                        </a:rPr>
                        <a:t>Human Body, Vision, &amp; The Brain</a:t>
                      </a:r>
                      <a:endParaRPr sz="1000">
                        <a:solidFill>
                          <a:schemeClr val="dk1"/>
                        </a:solidFill>
                        <a:latin typeface="Poppins"/>
                        <a:ea typeface="Poppins"/>
                        <a:cs typeface="Poppins"/>
                        <a:sym typeface="Poppins"/>
                      </a:endParaRPr>
                    </a:p>
                    <a:p>
                      <a:pPr indent="0" lvl="0" marL="914400" rtl="0" algn="l">
                        <a:spcBef>
                          <a:spcPts val="0"/>
                        </a:spcBef>
                        <a:spcAft>
                          <a:spcPts val="0"/>
                        </a:spcAft>
                        <a:buClr>
                          <a:schemeClr val="dk1"/>
                        </a:buClr>
                        <a:buSzPts val="1100"/>
                        <a:buFont typeface="Arial"/>
                        <a:buNone/>
                      </a:pPr>
                      <a:r>
                        <a:rPr lang="en" sz="1000">
                          <a:solidFill>
                            <a:schemeClr val="dk1"/>
                          </a:solidFill>
                          <a:uFill>
                            <a:noFill/>
                          </a:uFill>
                          <a:latin typeface="Poppins"/>
                          <a:ea typeface="Poppins"/>
                          <a:cs typeface="Poppins"/>
                          <a:sym typeface="Poppins"/>
                          <a:hlinkClick action="ppaction://hlinksldjump" r:id="rId56">
                            <a:extLst>
                              <a:ext uri="{A12FA001-AC4F-418D-AE19-62706E023703}">
                                <ahyp:hlinkClr val="tx"/>
                              </a:ext>
                            </a:extLst>
                          </a:hlinkClick>
                        </a:rPr>
                        <a:t>Animal &amp; Plant Adaptations</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57">
                            <a:extLst>
                              <a:ext uri="{A12FA001-AC4F-418D-AE19-62706E023703}">
                                <ahyp:hlinkClr val="tx"/>
                              </a:ext>
                            </a:extLst>
                          </a:hlinkClick>
                        </a:rPr>
                        <a:t>Earth &amp; Space Science</a:t>
                      </a:r>
                      <a:r>
                        <a:rPr b="1" lang="en" sz="1000">
                          <a:solidFill>
                            <a:schemeClr val="dk1"/>
                          </a:solidFill>
                          <a:latin typeface="Poppins"/>
                          <a:ea typeface="Poppins"/>
                          <a:cs typeface="Poppins"/>
                          <a:sym typeface="Poppins"/>
                        </a:rPr>
                        <a:t>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58">
                            <a:extLst>
                              <a:ext uri="{A12FA001-AC4F-418D-AE19-62706E023703}">
                                <ahyp:hlinkClr val="tx"/>
                              </a:ext>
                            </a:extLst>
                          </a:hlinkClick>
                        </a:rPr>
                        <a:t>Earth’s Features &amp; Processes </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59">
                            <a:extLst>
                              <a:ext uri="{A12FA001-AC4F-418D-AE19-62706E023703}">
                                <ahyp:hlinkClr val="tx"/>
                              </a:ext>
                            </a:extLst>
                          </a:hlinkClick>
                        </a:rPr>
                        <a:t>Physical Science	</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60">
                            <a:extLst>
                              <a:ext uri="{A12FA001-AC4F-418D-AE19-62706E023703}">
                                <ahyp:hlinkClr val="tx"/>
                              </a:ext>
                            </a:extLst>
                          </a:hlinkClick>
                        </a:rPr>
                        <a:t>Forces, Motion, &amp; Magnets</a:t>
                      </a:r>
                      <a:r>
                        <a:rPr b="1" lang="en" sz="1000">
                          <a:solidFill>
                            <a:schemeClr val="dk1"/>
                          </a:solidFill>
                          <a:latin typeface="Poppins"/>
                          <a:ea typeface="Poppins"/>
                          <a:cs typeface="Poppins"/>
                          <a:sym typeface="Poppins"/>
                        </a:rPr>
                        <a:t>		</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61">
                            <a:extLst>
                              <a:ext uri="{A12FA001-AC4F-418D-AE19-62706E023703}">
                                <ahyp:hlinkClr val="tx"/>
                              </a:ext>
                            </a:extLst>
                          </a:hlinkClick>
                        </a:rPr>
                        <a:t>Energy &amp; Energy Transfer </a:t>
                      </a:r>
                      <a:endParaRPr>
                        <a:solidFill>
                          <a:schemeClr val="dk1"/>
                        </a:solidFill>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62">
                            <a:extLst>
                              <a:ext uri="{A12FA001-AC4F-418D-AE19-62706E023703}">
                                <ahyp:hlinkClr val="tx"/>
                              </a:ext>
                            </a:extLst>
                          </a:hlinkClick>
                        </a:rPr>
                        <a:t>Electricity, Light, &amp; Heat</a:t>
                      </a:r>
                      <a:endParaRPr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63">
                            <a:extLst>
                              <a:ext uri="{A12FA001-AC4F-418D-AE19-62706E023703}">
                                <ahyp:hlinkClr val="tx"/>
                              </a:ext>
                            </a:extLst>
                          </a:hlinkClick>
                        </a:rPr>
                        <a:t>Sound, Waves, &amp; Communication</a:t>
                      </a:r>
                      <a:endParaRPr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64">
                            <a:extLst>
                              <a:ext uri="{A12FA001-AC4F-418D-AE19-62706E023703}">
                                <ahyp:hlinkClr val="tx"/>
                              </a:ext>
                            </a:extLst>
                          </a:hlinkClick>
                        </a:rPr>
                        <a:t>Page 26</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65">
                            <a:extLst>
                              <a:ext uri="{A12FA001-AC4F-418D-AE19-62706E023703}">
                                <ahyp:hlinkClr val="tx"/>
                              </a:ext>
                            </a:extLst>
                          </a:hlinkClick>
                        </a:rPr>
                        <a:t>Page 28</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66">
                            <a:extLst>
                              <a:ext uri="{A12FA001-AC4F-418D-AE19-62706E023703}">
                                <ahyp:hlinkClr val="tx"/>
                              </a:ext>
                            </a:extLst>
                          </a:hlinkClick>
                        </a:rPr>
                        <a:t>Page 29</a:t>
                      </a:r>
                      <a:endParaRPr b="1"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100000">
                <a:tc gridSpan="2">
                  <a:txBody>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action="ppaction://hlinksldjump" r:id="rId67">
                            <a:extLst>
                              <a:ext uri="{A12FA001-AC4F-418D-AE19-62706E023703}">
                                <ahyp:hlinkClr val="tx"/>
                              </a:ext>
                            </a:extLst>
                          </a:hlinkClick>
                        </a:rPr>
                        <a:t>5th Grade</a:t>
                      </a:r>
                      <a:endParaRPr sz="12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AEADF"/>
                    </a:solidFill>
                  </a:tcPr>
                </a:tc>
                <a:tc hMerge="1"/>
              </a:tr>
              <a:tr h="1270675">
                <a:tc>
                  <a:txBody>
                    <a:bodyPr/>
                    <a:lstStyle/>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68">
                            <a:extLst>
                              <a:ext uri="{A12FA001-AC4F-418D-AE19-62706E023703}">
                                <ahyp:hlinkClr val="tx"/>
                              </a:ext>
                            </a:extLst>
                          </a:hlinkClick>
                        </a:rPr>
                        <a:t>Life Science	</a:t>
                      </a:r>
                      <a:r>
                        <a:rPr b="1" lang="en" sz="1000">
                          <a:solidFill>
                            <a:schemeClr val="dk1"/>
                          </a:solidFill>
                          <a:latin typeface="Poppins"/>
                          <a:ea typeface="Poppins"/>
                          <a:cs typeface="Poppins"/>
                          <a:sym typeface="Poppins"/>
                        </a:rPr>
                        <a:t>	</a:t>
                      </a:r>
                      <a:endParaRPr b="1"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69">
                            <a:extLst>
                              <a:ext uri="{A12FA001-AC4F-418D-AE19-62706E023703}">
                                <ahyp:hlinkClr val="tx"/>
                              </a:ext>
                            </a:extLst>
                          </a:hlinkClick>
                        </a:rPr>
                        <a:t>Human Body, Vision, &amp; The Brain</a:t>
                      </a:r>
                      <a:r>
                        <a:rPr b="1"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70">
                            <a:extLst>
                              <a:ext uri="{A12FA001-AC4F-418D-AE19-62706E023703}">
                                <ahyp:hlinkClr val="tx"/>
                              </a:ext>
                            </a:extLst>
                          </a:hlinkClick>
                        </a:rPr>
                        <a:t>Ecosystems &amp; The Food Web</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71">
                            <a:extLst>
                              <a:ext uri="{A12FA001-AC4F-418D-AE19-62706E023703}">
                                <ahyp:hlinkClr val="tx"/>
                              </a:ext>
                            </a:extLst>
                          </a:hlinkClick>
                        </a:rPr>
                        <a:t>Earth &amp; Space Science	</a:t>
                      </a:r>
                      <a:r>
                        <a:rPr b="1" lang="en" sz="1000">
                          <a:solidFill>
                            <a:schemeClr val="dk1"/>
                          </a:solidFill>
                          <a:latin typeface="Poppins"/>
                          <a:ea typeface="Poppins"/>
                          <a:cs typeface="Poppins"/>
                          <a:sym typeface="Poppins"/>
                        </a:rPr>
                        <a:t>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72">
                            <a:extLst>
                              <a:ext uri="{A12FA001-AC4F-418D-AE19-62706E023703}">
                                <ahyp:hlinkClr val="tx"/>
                              </a:ext>
                            </a:extLst>
                          </a:hlinkClick>
                        </a:rPr>
                        <a:t>Water Cycle &amp; Earth’s Systems</a:t>
                      </a:r>
                      <a:endParaRPr sz="1000">
                        <a:solidFill>
                          <a:schemeClr val="dk1"/>
                        </a:solidFill>
                        <a:latin typeface="Poppins"/>
                        <a:ea typeface="Poppins"/>
                        <a:cs typeface="Poppins"/>
                        <a:sym typeface="Poppins"/>
                      </a:endParaRPr>
                    </a:p>
                    <a:p>
                      <a:pPr indent="0" lvl="0" marL="914400" rtl="0" algn="l">
                        <a:spcBef>
                          <a:spcPts val="0"/>
                        </a:spcBef>
                        <a:spcAft>
                          <a:spcPts val="0"/>
                        </a:spcAft>
                        <a:buClr>
                          <a:schemeClr val="dk1"/>
                        </a:buClr>
                        <a:buSzPts val="1100"/>
                        <a:buFont typeface="Arial"/>
                        <a:buNone/>
                      </a:pPr>
                      <a:r>
                        <a:rPr lang="en" sz="1000">
                          <a:solidFill>
                            <a:schemeClr val="dk1"/>
                          </a:solidFill>
                          <a:uFill>
                            <a:noFill/>
                          </a:uFill>
                          <a:latin typeface="Poppins"/>
                          <a:ea typeface="Poppins"/>
                          <a:cs typeface="Poppins"/>
                          <a:sym typeface="Poppins"/>
                          <a:hlinkClick action="ppaction://hlinksldjump" r:id="rId73">
                            <a:extLst>
                              <a:ext uri="{A12FA001-AC4F-418D-AE19-62706E023703}">
                                <ahyp:hlinkClr val="tx"/>
                              </a:ext>
                            </a:extLst>
                          </a:hlinkClick>
                        </a:rPr>
                        <a:t>Earth &amp; Space Patterns</a:t>
                      </a:r>
                      <a:endParaRPr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74">
                            <a:extLst>
                              <a:ext uri="{A12FA001-AC4F-418D-AE19-62706E023703}">
                                <ahyp:hlinkClr val="tx"/>
                              </a:ext>
                            </a:extLst>
                          </a:hlinkClick>
                        </a:rPr>
                        <a:t>Stars &amp; Planets</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75">
                            <a:extLst>
                              <a:ext uri="{A12FA001-AC4F-418D-AE19-62706E023703}">
                                <ahyp:hlinkClr val="tx"/>
                              </a:ext>
                            </a:extLst>
                          </a:hlinkClick>
                        </a:rPr>
                        <a:t>Physical Science	</a:t>
                      </a:r>
                      <a:r>
                        <a:rPr b="1" lang="en" sz="1000">
                          <a:solidFill>
                            <a:schemeClr val="dk1"/>
                          </a:solidFill>
                          <a:latin typeface="Poppins"/>
                          <a:ea typeface="Poppins"/>
                          <a:cs typeface="Poppins"/>
                          <a:sym typeface="Poppins"/>
                        </a:rPr>
                        <a:t>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76">
                            <a:extLst>
                              <a:ext uri="{A12FA001-AC4F-418D-AE19-62706E023703}">
                                <ahyp:hlinkClr val="tx"/>
                              </a:ext>
                            </a:extLst>
                          </a:hlinkClick>
                        </a:rPr>
                        <a:t>Chemical Reactions &amp; </a:t>
                      </a:r>
                      <a:endParaRPr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77">
                            <a:extLst>
                              <a:ext uri="{A12FA001-AC4F-418D-AE19-62706E023703}">
                                <ahyp:hlinkClr val="tx"/>
                              </a:ext>
                            </a:extLst>
                          </a:hlinkClick>
                        </a:rPr>
                        <a:t>     Properties of Matter</a:t>
                      </a:r>
                      <a:endParaRPr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78">
                            <a:extLst>
                              <a:ext uri="{A12FA001-AC4F-418D-AE19-62706E023703}">
                                <ahyp:hlinkClr val="tx"/>
                              </a:ext>
                            </a:extLst>
                          </a:hlinkClick>
                        </a:rPr>
                        <a:t>Page 33</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79">
                            <a:extLst>
                              <a:ext uri="{A12FA001-AC4F-418D-AE19-62706E023703}">
                                <ahyp:hlinkClr val="tx"/>
                              </a:ext>
                            </a:extLst>
                          </a:hlinkClick>
                        </a:rPr>
                        <a:t>Page 36</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80">
                            <a:extLst>
                              <a:ext uri="{A12FA001-AC4F-418D-AE19-62706E023703}">
                                <ahyp:hlinkClr val="tx"/>
                              </a:ext>
                            </a:extLst>
                          </a:hlinkClick>
                        </a:rPr>
                        <a:t>Page 39</a:t>
                      </a:r>
                      <a:endParaRPr b="1"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
        <p:nvSpPr>
          <p:cNvPr id="160" name="Google Shape;160;p38"/>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333333"/>
                </a:solidFill>
                <a:uFill>
                  <a:noFill/>
                </a:uFill>
                <a:latin typeface="Poppins"/>
                <a:ea typeface="Poppins"/>
                <a:cs typeface="Poppins"/>
                <a:sym typeface="Poppins"/>
                <a:hlinkClick r:id="rId81">
                  <a:extLst>
                    <a:ext uri="{A12FA001-AC4F-418D-AE19-62706E023703}">
                      <ahyp:hlinkClr val="tx"/>
                    </a:ext>
                  </a:extLst>
                </a:hlinkClick>
              </a:rPr>
              <a:t>www.mysteryscience.com/docs/missouri</a:t>
            </a:r>
            <a:endParaRPr sz="800">
              <a:solidFill>
                <a:srgbClr val="333333"/>
              </a:solidFill>
              <a:latin typeface="Poppins"/>
              <a:ea typeface="Poppins"/>
              <a:cs typeface="Poppins"/>
              <a:sym typeface="Poppi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56"/>
          <p:cNvSpPr/>
          <p:nvPr/>
        </p:nvSpPr>
        <p:spPr>
          <a:xfrm>
            <a:off x="0" y="0"/>
            <a:ext cx="10080000" cy="9144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463" name="Google Shape;463;p56"/>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464" name="Google Shape;464;p56"/>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3rd Grade - Life Science</a:t>
            </a:r>
            <a:endParaRPr sz="1200">
              <a:latin typeface="Poppins"/>
              <a:ea typeface="Poppins"/>
              <a:cs typeface="Poppins"/>
              <a:sym typeface="Poppins"/>
            </a:endParaRPr>
          </a:p>
        </p:txBody>
      </p:sp>
      <p:sp>
        <p:nvSpPr>
          <p:cNvPr id="465" name="Google Shape;465;p56"/>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Fossils &amp; Changing Environments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(Animals Through Time)</a:t>
            </a:r>
            <a:endParaRPr b="1">
              <a:latin typeface="Poppins"/>
              <a:ea typeface="Poppins"/>
              <a:cs typeface="Poppins"/>
              <a:sym typeface="Poppins"/>
            </a:endParaRPr>
          </a:p>
        </p:txBody>
      </p:sp>
      <p:sp>
        <p:nvSpPr>
          <p:cNvPr id="466" name="Google Shape;466;p56"/>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333333"/>
                </a:solidFill>
                <a:uFill>
                  <a:noFill/>
                </a:uFill>
                <a:latin typeface="Poppins"/>
                <a:ea typeface="Poppins"/>
                <a:cs typeface="Poppins"/>
                <a:sym typeface="Poppins"/>
                <a:hlinkClick r:id="rId6">
                  <a:extLst>
                    <a:ext uri="{A12FA001-AC4F-418D-AE19-62706E023703}">
                      <ahyp:hlinkClr val="tx"/>
                    </a:ext>
                  </a:extLst>
                </a:hlinkClick>
              </a:rPr>
              <a:t>www.mysteryscience.com/docs/missouri</a:t>
            </a:r>
            <a:endParaRPr sz="800">
              <a:solidFill>
                <a:srgbClr val="333333"/>
              </a:solidFill>
              <a:latin typeface="Poppins"/>
              <a:ea typeface="Poppins"/>
              <a:cs typeface="Poppins"/>
              <a:sym typeface="Poppins"/>
            </a:endParaRPr>
          </a:p>
        </p:txBody>
      </p:sp>
      <p:graphicFrame>
        <p:nvGraphicFramePr>
          <p:cNvPr id="467" name="Google Shape;467;p56"/>
          <p:cNvGraphicFramePr/>
          <p:nvPr/>
        </p:nvGraphicFramePr>
        <p:xfrm>
          <a:off x="462588" y="1543210"/>
          <a:ext cx="3000000" cy="3000000"/>
        </p:xfrm>
        <a:graphic>
          <a:graphicData uri="http://schemas.openxmlformats.org/drawingml/2006/table">
            <a:tbl>
              <a:tblPr>
                <a:noFill/>
                <a:tableStyleId>{DF3FEC61-52C2-4218-B11C-934A33B2D4DB}</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Missouri Learning  Standards for Science 2016</a:t>
                      </a:r>
                      <a:endParaRPr sz="10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rgbClr val="000000"/>
                          </a:solidFill>
                          <a:uFill>
                            <a:noFill/>
                          </a:uFill>
                          <a:latin typeface="Poppins"/>
                          <a:ea typeface="Poppins"/>
                          <a:cs typeface="Poppins"/>
                          <a:sym typeface="Poppins"/>
                          <a:hlinkClick r:id="rId7">
                            <a:extLst>
                              <a:ext uri="{A12FA001-AC4F-418D-AE19-62706E023703}">
                                <ahyp:hlinkClr val="tx"/>
                              </a:ext>
                            </a:extLst>
                          </a:hlinkClick>
                        </a:rPr>
                        <a:t>Habitats, Fossils, &amp; Environments Over Time</a:t>
                      </a:r>
                      <a:endParaRPr b="1" sz="800">
                        <a:solidFill>
                          <a:srgbClr val="000000"/>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rgbClr val="000000"/>
                          </a:solidFill>
                          <a:uFill>
                            <a:noFill/>
                          </a:uFill>
                          <a:latin typeface="Poppins"/>
                          <a:ea typeface="Poppins"/>
                          <a:cs typeface="Poppins"/>
                          <a:sym typeface="Poppins"/>
                          <a:hlinkClick r:id="rId8">
                            <a:extLst>
                              <a:ext uri="{A12FA001-AC4F-418D-AE19-62706E023703}">
                                <ahyp:hlinkClr val="tx"/>
                              </a:ext>
                            </a:extLst>
                          </a:hlinkClick>
                        </a:rPr>
                        <a:t>Where can you find whales in a desert?</a:t>
                      </a:r>
                      <a:endParaRPr sz="800">
                        <a:solidFill>
                          <a:srgbClr val="000000"/>
                        </a:solidFill>
                        <a:latin typeface="Poppins"/>
                        <a:ea typeface="Poppins"/>
                        <a:cs typeface="Poppins"/>
                        <a:sym typeface="Poppins"/>
                      </a:endParaRPr>
                    </a:p>
                  </a:txBody>
                  <a:tcPr marT="91425" marB="91425" marR="91425" marL="5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explore the idea that the rock under our feet sometimes contains fossils, and investigate how these fossils reveal changes in habitats through time.</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3.LS3.C.1 </a:t>
                      </a:r>
                      <a:r>
                        <a:rPr lang="en" sz="800">
                          <a:solidFill>
                            <a:schemeClr val="dk1"/>
                          </a:solidFill>
                          <a:latin typeface="Poppins"/>
                          <a:ea typeface="Poppins"/>
                          <a:cs typeface="Poppins"/>
                          <a:sym typeface="Poppins"/>
                        </a:rPr>
                        <a:t>Construct an argument with evidence that in a particular ecosystem some organisms – based on structural adaptations or behaviors – can survive well, and some cannot survive at all. </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t/>
                      </a:r>
                      <a:endParaRPr/>
                    </a:p>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9">
                            <a:extLst>
                              <a:ext uri="{A12FA001-AC4F-418D-AE19-62706E023703}">
                                <ahyp:hlinkClr val="tx"/>
                              </a:ext>
                            </a:extLst>
                          </a:hlinkClick>
                        </a:rPr>
                        <a:t>Fossil Evidence &amp; Dinosaurs</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How do we know what dinosaurs looked like?</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Students learn how we can infer what the outside of an animal looked like by using clues about their skeleton.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3.LS3.C.1 </a:t>
                      </a:r>
                      <a:r>
                        <a:rPr lang="en" sz="800">
                          <a:solidFill>
                            <a:schemeClr val="dk1"/>
                          </a:solidFill>
                          <a:latin typeface="Poppins"/>
                          <a:ea typeface="Poppins"/>
                          <a:cs typeface="Poppins"/>
                          <a:sym typeface="Poppins"/>
                        </a:rPr>
                        <a:t>Construct an argument with evidence that in a particular ecosystem some organisms – based on structural adaptations or behaviors – can survive well, and some cannot survive at all. </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10">
                            <a:extLst>
                              <a:ext uri="{A12FA001-AC4F-418D-AE19-62706E023703}">
                                <ahyp:hlinkClr val="tx"/>
                              </a:ext>
                            </a:extLst>
                          </a:hlinkClick>
                        </a:rPr>
                        <a:t>Trace Fossil Evidence &amp; Animal </a:t>
                      </a:r>
                      <a:r>
                        <a:rPr b="1" lang="en" sz="800">
                          <a:uFill>
                            <a:noFill/>
                          </a:uFill>
                          <a:latin typeface="Poppins"/>
                          <a:ea typeface="Poppins"/>
                          <a:cs typeface="Poppins"/>
                          <a:sym typeface="Poppins"/>
                          <a:hlinkClick r:id="rId11"/>
                        </a:rPr>
                        <a:t>Movement</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Can you outrun a dinosaur?</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Students learn how fossilized animal tracks can tell us a great deal about the animals that left them.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3.LS3.C.1 </a:t>
                      </a:r>
                      <a:r>
                        <a:rPr lang="en" sz="800">
                          <a:solidFill>
                            <a:schemeClr val="dk1"/>
                          </a:solidFill>
                          <a:latin typeface="Poppins"/>
                          <a:ea typeface="Poppins"/>
                          <a:cs typeface="Poppins"/>
                          <a:sym typeface="Poppins"/>
                        </a:rPr>
                        <a:t>Construct an argument with evidence that in a particular ecosystem some organisms – based on structural adaptations or behaviors – can survive well, and some cannot survive at all. </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r>
            </a:tbl>
          </a:graphicData>
        </a:graphic>
      </p:graphicFrame>
      <p:pic>
        <p:nvPicPr>
          <p:cNvPr id="468" name="Google Shape;468;p56"/>
          <p:cNvPicPr preferRelativeResize="0"/>
          <p:nvPr/>
        </p:nvPicPr>
        <p:blipFill rotWithShape="1">
          <a:blip r:embed="rId12">
            <a:alphaModFix/>
          </a:blip>
          <a:srcRect b="25138" l="0" r="0" t="0"/>
          <a:stretch/>
        </p:blipFill>
        <p:spPr>
          <a:xfrm>
            <a:off x="451800" y="1939425"/>
            <a:ext cx="914400" cy="3108900"/>
          </a:xfrm>
          <a:prstGeom prst="rect">
            <a:avLst/>
          </a:prstGeom>
          <a:noFill/>
          <a:ln>
            <a:noFill/>
          </a:ln>
        </p:spPr>
      </p:pic>
      <p:pic>
        <p:nvPicPr>
          <p:cNvPr id="469" name="Google Shape;469;p56"/>
          <p:cNvPicPr preferRelativeResize="0"/>
          <p:nvPr/>
        </p:nvPicPr>
        <p:blipFill rotWithShape="1">
          <a:blip r:embed="rId13">
            <a:alphaModFix/>
          </a:blip>
          <a:srcRect b="19181" l="61407" r="12339" t="27655"/>
          <a:stretch/>
        </p:blipFill>
        <p:spPr>
          <a:xfrm>
            <a:off x="468788" y="2973125"/>
            <a:ext cx="880426" cy="1041501"/>
          </a:xfrm>
          <a:prstGeom prst="rect">
            <a:avLst/>
          </a:prstGeom>
          <a:noFill/>
          <a:ln cap="flat" cmpd="sng" w="19050">
            <a:solidFill>
              <a:srgbClr val="000000"/>
            </a:solidFill>
            <a:prstDash val="solid"/>
            <a:round/>
            <a:headEnd len="sm" w="sm" type="none"/>
            <a:tailEnd len="sm" w="sm" type="none"/>
          </a:ln>
        </p:spPr>
      </p:pic>
      <p:sp>
        <p:nvSpPr>
          <p:cNvPr id="470" name="Google Shape;470;p56"/>
          <p:cNvSpPr/>
          <p:nvPr/>
        </p:nvSpPr>
        <p:spPr>
          <a:xfrm>
            <a:off x="462600" y="2970525"/>
            <a:ext cx="632100" cy="2661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471" name="Google Shape;471;p56"/>
          <p:cNvGraphicFramePr/>
          <p:nvPr/>
        </p:nvGraphicFramePr>
        <p:xfrm>
          <a:off x="451788" y="1891810"/>
          <a:ext cx="3000000" cy="3000000"/>
        </p:xfrm>
        <a:graphic>
          <a:graphicData uri="http://schemas.openxmlformats.org/drawingml/2006/table">
            <a:tbl>
              <a:tblPr>
                <a:noFill/>
                <a:tableStyleId>{DF3FEC61-52C2-4218-B11C-934A33B2D4DB}</a:tableStyleId>
              </a:tblPr>
              <a:tblGrid>
                <a:gridCol w="696475"/>
              </a:tblGrid>
              <a:tr h="103630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4">
                            <a:extLst>
                              <a:ext uri="{A12FA001-AC4F-418D-AE19-62706E023703}">
                                <ahyp:hlinkClr val="tx"/>
                              </a:ext>
                            </a:extLst>
                          </a:hlinkClick>
                        </a:rPr>
                        <a:t>Lesson 1</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5">
                            <a:extLst>
                              <a:ext uri="{A12FA001-AC4F-418D-AE19-62706E023703}">
                                <ahyp:hlinkClr val="tx"/>
                              </a:ext>
                            </a:extLst>
                          </a:hlinkClick>
                        </a:rPr>
                        <a:t>Lesson 2</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6">
                            <a:extLst>
                              <a:ext uri="{A12FA001-AC4F-418D-AE19-62706E023703}">
                                <ahyp:hlinkClr val="tx"/>
                              </a:ext>
                            </a:extLst>
                          </a:hlinkClick>
                        </a:rPr>
                        <a:t>Lesson 3</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792450">
                <a:tc>
                  <a:txBody>
                    <a:bodyPr/>
                    <a:lstStyle/>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472" name="Google Shape;472;p56"/>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57"/>
          <p:cNvSpPr/>
          <p:nvPr/>
        </p:nvSpPr>
        <p:spPr>
          <a:xfrm>
            <a:off x="0" y="0"/>
            <a:ext cx="10080000" cy="9144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478" name="Google Shape;478;p57"/>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479" name="Google Shape;479;p57"/>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3rd Grade - Life Science</a:t>
            </a:r>
            <a:endParaRPr sz="1200">
              <a:latin typeface="Poppins"/>
              <a:ea typeface="Poppins"/>
              <a:cs typeface="Poppins"/>
              <a:sym typeface="Poppins"/>
            </a:endParaRPr>
          </a:p>
        </p:txBody>
      </p:sp>
      <p:sp>
        <p:nvSpPr>
          <p:cNvPr id="480" name="Google Shape;480;p57"/>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oppins"/>
                <a:ea typeface="Poppins"/>
                <a:cs typeface="Poppins"/>
                <a:sym typeface="Poppins"/>
              </a:rPr>
              <a:t>Life Cycles</a:t>
            </a: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(Circle of Life)</a:t>
            </a:r>
            <a:endParaRPr b="1">
              <a:latin typeface="Poppins"/>
              <a:ea typeface="Poppins"/>
              <a:cs typeface="Poppins"/>
              <a:sym typeface="Poppins"/>
            </a:endParaRPr>
          </a:p>
        </p:txBody>
      </p:sp>
      <p:sp>
        <p:nvSpPr>
          <p:cNvPr id="481" name="Google Shape;481;p57"/>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333333"/>
                </a:solidFill>
                <a:uFill>
                  <a:noFill/>
                </a:uFill>
                <a:latin typeface="Poppins"/>
                <a:ea typeface="Poppins"/>
                <a:cs typeface="Poppins"/>
                <a:sym typeface="Poppins"/>
                <a:hlinkClick r:id="rId6">
                  <a:extLst>
                    <a:ext uri="{A12FA001-AC4F-418D-AE19-62706E023703}">
                      <ahyp:hlinkClr val="tx"/>
                    </a:ext>
                  </a:extLst>
                </a:hlinkClick>
              </a:rPr>
              <a:t>www.mysteryscience.com/docs/missouri</a:t>
            </a:r>
            <a:endParaRPr sz="800">
              <a:solidFill>
                <a:srgbClr val="333333"/>
              </a:solidFill>
              <a:latin typeface="Poppins"/>
              <a:ea typeface="Poppins"/>
              <a:cs typeface="Poppins"/>
              <a:sym typeface="Poppins"/>
            </a:endParaRPr>
          </a:p>
        </p:txBody>
      </p:sp>
      <p:graphicFrame>
        <p:nvGraphicFramePr>
          <p:cNvPr id="482" name="Google Shape;482;p57"/>
          <p:cNvGraphicFramePr/>
          <p:nvPr/>
        </p:nvGraphicFramePr>
        <p:xfrm>
          <a:off x="467988" y="1589560"/>
          <a:ext cx="3000000" cy="3000000"/>
        </p:xfrm>
        <a:graphic>
          <a:graphicData uri="http://schemas.openxmlformats.org/drawingml/2006/table">
            <a:tbl>
              <a:tblPr>
                <a:noFill/>
                <a:tableStyleId>{DF3FEC61-52C2-4218-B11C-934A33B2D4DB}</a:tableStyleId>
              </a:tblPr>
              <a:tblGrid>
                <a:gridCol w="1028700"/>
                <a:gridCol w="2314575"/>
                <a:gridCol w="2295525"/>
                <a:gridCol w="3505200"/>
              </a:tblGrid>
              <a:tr h="18370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Missouri Learning  Standards for Science 2016</a:t>
                      </a:r>
                      <a:endParaRPr sz="10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r h="914375">
                <a:tc>
                  <a:txBody>
                    <a:bodyPr/>
                    <a:lstStyle/>
                    <a:p>
                      <a:pPr indent="0" lvl="0" marL="0" rtl="0" algn="l">
                        <a:lnSpc>
                          <a:spcPct val="100000"/>
                        </a:lnSpc>
                        <a:spcBef>
                          <a:spcPts val="0"/>
                        </a:spcBef>
                        <a:spcAft>
                          <a:spcPts val="0"/>
                        </a:spcAft>
                        <a:buNone/>
                      </a:pPr>
                      <a:r>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7">
                            <a:extLst>
                              <a:ext uri="{A12FA001-AC4F-418D-AE19-62706E023703}">
                                <ahyp:hlinkClr val="tx"/>
                              </a:ext>
                            </a:extLst>
                          </a:hlinkClick>
                        </a:rPr>
                        <a:t>Animal Life Cycles</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How is your life like an alligator’s life?</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latin typeface="Poppins"/>
                          <a:ea typeface="Poppins"/>
                          <a:cs typeface="Poppins"/>
                          <a:sym typeface="Poppins"/>
                        </a:rPr>
                        <a:t>Students create models of several different animal life cycles and compare them to one another. They use these models to discover the pattern that all animals are born, grow, can have babies, and eventually die.</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3.LS1.B.1 </a:t>
                      </a:r>
                      <a:r>
                        <a:rPr lang="en" sz="800">
                          <a:solidFill>
                            <a:schemeClr val="dk1"/>
                          </a:solidFill>
                          <a:latin typeface="Poppins"/>
                          <a:ea typeface="Poppins"/>
                          <a:cs typeface="Poppins"/>
                          <a:sym typeface="Poppins"/>
                        </a:rPr>
                        <a:t>Develop a model to compare and contrast observations on the life cycle of different plants and animals.</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8">
                            <a:extLst>
                              <a:ext uri="{A12FA001-AC4F-418D-AE19-62706E023703}">
                                <ahyp:hlinkClr val="tx"/>
                              </a:ext>
                            </a:extLst>
                          </a:hlinkClick>
                        </a:rPr>
                        <a:t>Environmental Change &amp; Engineering</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What’s the best way to get rid of mosquitoes?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Students obtain and evaluate information about mosquitoes from different sources. They analyze and interpret information about the mosquito life cycle to reduce the number of mosquitoes that live in a certain area.</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3.LS3.D.1 </a:t>
                      </a:r>
                      <a:r>
                        <a:rPr lang="en" sz="800">
                          <a:solidFill>
                            <a:schemeClr val="dk1"/>
                          </a:solidFill>
                          <a:latin typeface="Poppins"/>
                          <a:ea typeface="Poppins"/>
                          <a:cs typeface="Poppins"/>
                          <a:sym typeface="Poppins"/>
                        </a:rPr>
                        <a:t>Make a claim about the merit of a solution to a problem caused when the environment changes and the types of plants and animals that live there may change.</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3.ETS1.A.1 </a:t>
                      </a:r>
                      <a:r>
                        <a:rPr lang="en" sz="800">
                          <a:solidFill>
                            <a:schemeClr val="dk1"/>
                          </a:solidFill>
                          <a:latin typeface="Poppins"/>
                          <a:ea typeface="Poppins"/>
                          <a:cs typeface="Poppins"/>
                          <a:sym typeface="Poppins"/>
                        </a:rPr>
                        <a:t>Define a simple design problem reflecting a need or a want that includes specified criteria for success and constraints on materials, time, or cost.</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rgbClr val="000000"/>
                          </a:solidFill>
                          <a:uFill>
                            <a:noFill/>
                          </a:uFill>
                          <a:latin typeface="Poppins"/>
                          <a:ea typeface="Poppins"/>
                          <a:cs typeface="Poppins"/>
                          <a:sym typeface="Poppins"/>
                          <a:hlinkClick r:id="rId9">
                            <a:extLst>
                              <a:ext uri="{A12FA001-AC4F-418D-AE19-62706E023703}">
                                <ahyp:hlinkClr val="tx"/>
                              </a:ext>
                            </a:extLst>
                          </a:hlinkClick>
                        </a:rPr>
                        <a:t>Pollination &amp; Plant Reproduction</a:t>
                      </a:r>
                      <a:endParaRPr b="1" sz="800">
                        <a:solidFill>
                          <a:srgbClr val="000000"/>
                        </a:solidFill>
                        <a:latin typeface="Poppins"/>
                        <a:ea typeface="Poppins"/>
                        <a:cs typeface="Poppins"/>
                        <a:sym typeface="Poppins"/>
                      </a:endParaRPr>
                    </a:p>
                    <a:p>
                      <a:pPr indent="0" lvl="0" marL="0" marR="28575" rtl="0" algn="l">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lang="en" sz="800">
                          <a:solidFill>
                            <a:srgbClr val="000000"/>
                          </a:solidFill>
                          <a:latin typeface="Poppins"/>
                          <a:ea typeface="Poppins"/>
                          <a:cs typeface="Poppins"/>
                          <a:sym typeface="Poppins"/>
                        </a:rPr>
                        <a:t>Why do plants grow flowers?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Students model the structure and function of flower parts that are responsible for creating seeds.</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3.LS1.B.1 </a:t>
                      </a:r>
                      <a:r>
                        <a:rPr lang="en" sz="800">
                          <a:solidFill>
                            <a:schemeClr val="dk1"/>
                          </a:solidFill>
                          <a:latin typeface="Poppins"/>
                          <a:ea typeface="Poppins"/>
                          <a:cs typeface="Poppins"/>
                          <a:sym typeface="Poppins"/>
                        </a:rPr>
                        <a:t>Develop a model to compare and contrast observations on the life cycle of different plants and animals.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c>
                  <a:txBody>
                    <a:bodyPr/>
                    <a:lstStyle/>
                    <a:p>
                      <a:pPr indent="0" lvl="0" marL="0" marR="28575" rtl="0" algn="l">
                        <a:spcBef>
                          <a:spcPts val="0"/>
                        </a:spcBef>
                        <a:spcAft>
                          <a:spcPts val="0"/>
                        </a:spcAft>
                        <a:buNone/>
                      </a:pPr>
                      <a:r>
                        <a:rPr b="1" lang="en" sz="800">
                          <a:solidFill>
                            <a:srgbClr val="000000"/>
                          </a:solidFill>
                          <a:uFill>
                            <a:noFill/>
                          </a:uFill>
                          <a:latin typeface="Poppins"/>
                          <a:ea typeface="Poppins"/>
                          <a:cs typeface="Poppins"/>
                          <a:sym typeface="Poppins"/>
                          <a:hlinkClick r:id="rId10">
                            <a:extLst>
                              <a:ext uri="{A12FA001-AC4F-418D-AE19-62706E023703}">
                                <ahyp:hlinkClr val="tx"/>
                              </a:ext>
                            </a:extLst>
                          </a:hlinkClick>
                        </a:rPr>
                        <a:t>Fruit, Seeds, &amp; Plant Reproduction</a:t>
                      </a:r>
                      <a:endParaRPr b="1" sz="800">
                        <a:solidFill>
                          <a:srgbClr val="000000"/>
                        </a:solidFill>
                        <a:latin typeface="Poppins"/>
                        <a:ea typeface="Poppins"/>
                        <a:cs typeface="Poppins"/>
                        <a:sym typeface="Poppins"/>
                      </a:endParaRPr>
                    </a:p>
                    <a:p>
                      <a:pPr indent="0" lvl="0" marL="0" marR="28575" rtl="0" algn="l">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lang="en" sz="800">
                          <a:solidFill>
                            <a:srgbClr val="000000"/>
                          </a:solidFill>
                          <a:latin typeface="Poppins"/>
                          <a:ea typeface="Poppins"/>
                          <a:cs typeface="Poppins"/>
                          <a:sym typeface="Poppins"/>
                        </a:rPr>
                        <a:t>Why do plants give us fruit?</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Students explore the function of fruits in plants and practice classification. </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3.LS1.B.1 </a:t>
                      </a:r>
                      <a:r>
                        <a:rPr lang="en" sz="800">
                          <a:solidFill>
                            <a:schemeClr val="dk1"/>
                          </a:solidFill>
                          <a:latin typeface="Poppins"/>
                          <a:ea typeface="Poppins"/>
                          <a:cs typeface="Poppins"/>
                          <a:sym typeface="Poppins"/>
                        </a:rPr>
                        <a:t>Develop a model to compare and contrast observations on the life cycle of different plants and animals.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11">
                            <a:extLst>
                              <a:ext uri="{A12FA001-AC4F-418D-AE19-62706E023703}">
                                <ahyp:hlinkClr val="tx"/>
                              </a:ext>
                            </a:extLst>
                          </a:hlinkClick>
                        </a:rPr>
                        <a:t>Plant Life Cycles</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Why are there so many different kinds of flowers?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latin typeface="Poppins"/>
                          <a:ea typeface="Poppins"/>
                          <a:cs typeface="Poppins"/>
                          <a:sym typeface="Poppins"/>
                        </a:rPr>
                        <a:t>Students play a game that models the stages of the plant life cycle. After playing the game students use the model to show how changes to one part of the life cycle affect all other stages.</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3.LS1.B.1 </a:t>
                      </a:r>
                      <a:r>
                        <a:rPr lang="en" sz="800">
                          <a:solidFill>
                            <a:schemeClr val="dk1"/>
                          </a:solidFill>
                          <a:latin typeface="Poppins"/>
                          <a:ea typeface="Poppins"/>
                          <a:cs typeface="Poppins"/>
                          <a:sym typeface="Poppins"/>
                        </a:rPr>
                        <a:t>Develop a model to compare and contrast observations on the life cycle of different plants and animals.</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r>
            </a:tbl>
          </a:graphicData>
        </a:graphic>
      </p:graphicFrame>
      <p:pic>
        <p:nvPicPr>
          <p:cNvPr id="483" name="Google Shape;483;p57"/>
          <p:cNvPicPr preferRelativeResize="0"/>
          <p:nvPr/>
        </p:nvPicPr>
        <p:blipFill rotWithShape="1">
          <a:blip r:embed="rId12">
            <a:alphaModFix/>
          </a:blip>
          <a:srcRect b="0" l="37949" r="0" t="0"/>
          <a:stretch/>
        </p:blipFill>
        <p:spPr>
          <a:xfrm>
            <a:off x="468000" y="1965475"/>
            <a:ext cx="914400" cy="932200"/>
          </a:xfrm>
          <a:prstGeom prst="rect">
            <a:avLst/>
          </a:prstGeom>
          <a:noFill/>
          <a:ln>
            <a:noFill/>
          </a:ln>
        </p:spPr>
      </p:pic>
      <p:pic>
        <p:nvPicPr>
          <p:cNvPr id="484" name="Google Shape;484;p57"/>
          <p:cNvPicPr preferRelativeResize="0"/>
          <p:nvPr/>
        </p:nvPicPr>
        <p:blipFill rotWithShape="1">
          <a:blip r:embed="rId13">
            <a:alphaModFix/>
          </a:blip>
          <a:srcRect b="39551" l="0" r="0" t="39914"/>
          <a:stretch/>
        </p:blipFill>
        <p:spPr>
          <a:xfrm>
            <a:off x="468000" y="2900175"/>
            <a:ext cx="914400" cy="1062225"/>
          </a:xfrm>
          <a:prstGeom prst="rect">
            <a:avLst/>
          </a:prstGeom>
          <a:noFill/>
          <a:ln>
            <a:noFill/>
          </a:ln>
        </p:spPr>
      </p:pic>
      <p:pic>
        <p:nvPicPr>
          <p:cNvPr id="485" name="Google Shape;485;p57"/>
          <p:cNvPicPr preferRelativeResize="0"/>
          <p:nvPr/>
        </p:nvPicPr>
        <p:blipFill rotWithShape="1">
          <a:blip r:embed="rId14">
            <a:alphaModFix/>
          </a:blip>
          <a:srcRect b="49683" l="0" r="0" t="0"/>
          <a:stretch/>
        </p:blipFill>
        <p:spPr>
          <a:xfrm>
            <a:off x="468000" y="3964900"/>
            <a:ext cx="914400" cy="1828750"/>
          </a:xfrm>
          <a:prstGeom prst="rect">
            <a:avLst/>
          </a:prstGeom>
          <a:noFill/>
          <a:ln>
            <a:noFill/>
          </a:ln>
        </p:spPr>
      </p:pic>
      <p:pic>
        <p:nvPicPr>
          <p:cNvPr id="486" name="Google Shape;486;p57"/>
          <p:cNvPicPr preferRelativeResize="0"/>
          <p:nvPr/>
        </p:nvPicPr>
        <p:blipFill rotWithShape="1">
          <a:blip r:embed="rId15">
            <a:alphaModFix/>
          </a:blip>
          <a:srcRect b="0" l="51006" r="0" t="4616"/>
          <a:stretch/>
        </p:blipFill>
        <p:spPr>
          <a:xfrm>
            <a:off x="488163" y="5752013"/>
            <a:ext cx="872924" cy="914400"/>
          </a:xfrm>
          <a:prstGeom prst="rect">
            <a:avLst/>
          </a:prstGeom>
          <a:noFill/>
          <a:ln cap="flat" cmpd="sng" w="19050">
            <a:solidFill>
              <a:srgbClr val="000000"/>
            </a:solidFill>
            <a:prstDash val="solid"/>
            <a:round/>
            <a:headEnd len="sm" w="sm" type="none"/>
            <a:tailEnd len="sm" w="sm" type="none"/>
          </a:ln>
        </p:spPr>
      </p:pic>
      <p:sp>
        <p:nvSpPr>
          <p:cNvPr id="487" name="Google Shape;487;p57"/>
          <p:cNvSpPr/>
          <p:nvPr/>
        </p:nvSpPr>
        <p:spPr>
          <a:xfrm>
            <a:off x="457200" y="1985775"/>
            <a:ext cx="642900" cy="288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57"/>
          <p:cNvSpPr/>
          <p:nvPr/>
        </p:nvSpPr>
        <p:spPr>
          <a:xfrm>
            <a:off x="457200" y="5752025"/>
            <a:ext cx="642900" cy="288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489" name="Google Shape;489;p57"/>
          <p:cNvGraphicFramePr/>
          <p:nvPr/>
        </p:nvGraphicFramePr>
        <p:xfrm>
          <a:off x="430413" y="1972723"/>
          <a:ext cx="3000000" cy="3000000"/>
        </p:xfrm>
        <a:graphic>
          <a:graphicData uri="http://schemas.openxmlformats.org/drawingml/2006/table">
            <a:tbl>
              <a:tblPr>
                <a:noFill/>
                <a:tableStyleId>{DF3FEC61-52C2-4218-B11C-934A33B2D4DB}</a:tableStyleId>
              </a:tblPr>
              <a:tblGrid>
                <a:gridCol w="696475"/>
              </a:tblGrid>
              <a:tr h="95095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6">
                            <a:extLst>
                              <a:ext uri="{A12FA001-AC4F-418D-AE19-62706E023703}">
                                <ahyp:hlinkClr val="tx"/>
                              </a:ext>
                            </a:extLst>
                          </a:hlinkClick>
                        </a:rPr>
                        <a:t>Lesson 1</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95095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7">
                            <a:extLst>
                              <a:ext uri="{A12FA001-AC4F-418D-AE19-62706E023703}">
                                <ahyp:hlinkClr val="tx"/>
                              </a:ext>
                            </a:extLst>
                          </a:hlinkClick>
                        </a:rPr>
                        <a:t>Lesson 2</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213045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8">
                            <a:extLst>
                              <a:ext uri="{A12FA001-AC4F-418D-AE19-62706E023703}">
                                <ahyp:hlinkClr val="tx"/>
                              </a:ext>
                            </a:extLst>
                          </a:hlinkClick>
                        </a:rPr>
                        <a:t>Lesson 3</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19">
                            <a:extLst>
                              <a:ext uri="{A12FA001-AC4F-418D-AE19-62706E023703}">
                                <ahyp:hlinkClr val="tx"/>
                              </a:ext>
                            </a:extLst>
                          </a:hlinkClick>
                        </a:rPr>
                        <a:t>Lesson 4</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20">
                            <a:extLst>
                              <a:ext uri="{A12FA001-AC4F-418D-AE19-62706E023703}">
                                <ahyp:hlinkClr val="tx"/>
                              </a:ext>
                            </a:extLst>
                          </a:hlinkClick>
                        </a:rPr>
                        <a:t>Lesson 5</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490" name="Google Shape;490;p57"/>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pic>
        <p:nvPicPr>
          <p:cNvPr id="495" name="Google Shape;495;p58"/>
          <p:cNvPicPr preferRelativeResize="0"/>
          <p:nvPr/>
        </p:nvPicPr>
        <p:blipFill rotWithShape="1">
          <a:blip r:embed="rId3">
            <a:alphaModFix/>
          </a:blip>
          <a:srcRect b="25624" l="0" r="0" t="3957"/>
          <a:stretch/>
        </p:blipFill>
        <p:spPr>
          <a:xfrm>
            <a:off x="457200" y="6361100"/>
            <a:ext cx="1057958" cy="853225"/>
          </a:xfrm>
          <a:prstGeom prst="rect">
            <a:avLst/>
          </a:prstGeom>
          <a:noFill/>
          <a:ln>
            <a:noFill/>
          </a:ln>
        </p:spPr>
      </p:pic>
      <p:sp>
        <p:nvSpPr>
          <p:cNvPr id="496" name="Google Shape;496;p58"/>
          <p:cNvSpPr txBox="1"/>
          <p:nvPr/>
        </p:nvSpPr>
        <p:spPr>
          <a:xfrm>
            <a:off x="457200" y="1143000"/>
            <a:ext cx="67833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hlink"/>
                </a:solidFill>
                <a:uFill>
                  <a:noFill/>
                </a:uFill>
                <a:latin typeface="Poppins"/>
                <a:ea typeface="Poppins"/>
                <a:cs typeface="Poppins"/>
                <a:sym typeface="Poppins"/>
                <a:hlinkClick r:id="rId4"/>
              </a:rPr>
              <a:t>Heredity, Survival, &amp; Selection </a:t>
            </a:r>
            <a:r>
              <a:rPr lang="en" sz="1200">
                <a:solidFill>
                  <a:schemeClr val="hlink"/>
                </a:solidFill>
                <a:uFill>
                  <a:noFill/>
                </a:uFill>
                <a:latin typeface="Poppins"/>
                <a:ea typeface="Poppins"/>
                <a:cs typeface="Poppins"/>
                <a:sym typeface="Poppins"/>
                <a:hlinkClick r:id="rId5"/>
              </a:rPr>
              <a:t>(Fates of Traits)</a:t>
            </a:r>
            <a:endParaRPr>
              <a:latin typeface="Poppins"/>
              <a:ea typeface="Poppins"/>
              <a:cs typeface="Poppins"/>
              <a:sym typeface="Poppins"/>
            </a:endParaRPr>
          </a:p>
        </p:txBody>
      </p:sp>
      <p:pic>
        <p:nvPicPr>
          <p:cNvPr id="497" name="Google Shape;497;p58"/>
          <p:cNvPicPr preferRelativeResize="0"/>
          <p:nvPr/>
        </p:nvPicPr>
        <p:blipFill rotWithShape="1">
          <a:blip r:embed="rId6">
            <a:alphaModFix/>
          </a:blip>
          <a:srcRect b="0" l="26207" r="34547" t="0"/>
          <a:stretch/>
        </p:blipFill>
        <p:spPr>
          <a:xfrm>
            <a:off x="457200" y="4011875"/>
            <a:ext cx="914400" cy="1862849"/>
          </a:xfrm>
          <a:prstGeom prst="rect">
            <a:avLst/>
          </a:prstGeom>
          <a:noFill/>
          <a:ln>
            <a:noFill/>
          </a:ln>
        </p:spPr>
      </p:pic>
      <p:pic>
        <p:nvPicPr>
          <p:cNvPr id="498" name="Google Shape;498;p58"/>
          <p:cNvPicPr preferRelativeResize="0"/>
          <p:nvPr/>
        </p:nvPicPr>
        <p:blipFill rotWithShape="1">
          <a:blip r:embed="rId7">
            <a:alphaModFix/>
          </a:blip>
          <a:srcRect b="53854" l="38080" r="0" t="-287"/>
          <a:stretch/>
        </p:blipFill>
        <p:spPr>
          <a:xfrm>
            <a:off x="457200" y="5644850"/>
            <a:ext cx="914400" cy="792450"/>
          </a:xfrm>
          <a:prstGeom prst="rect">
            <a:avLst/>
          </a:prstGeom>
          <a:noFill/>
          <a:ln>
            <a:noFill/>
          </a:ln>
        </p:spPr>
      </p:pic>
      <p:pic>
        <p:nvPicPr>
          <p:cNvPr id="499" name="Google Shape;499;p58"/>
          <p:cNvPicPr preferRelativeResize="0"/>
          <p:nvPr/>
        </p:nvPicPr>
        <p:blipFill rotWithShape="1">
          <a:blip r:embed="rId8">
            <a:alphaModFix/>
          </a:blip>
          <a:srcRect b="6515" l="28483" r="16274" t="0"/>
          <a:stretch/>
        </p:blipFill>
        <p:spPr>
          <a:xfrm>
            <a:off x="457200" y="2960700"/>
            <a:ext cx="1057949" cy="1106806"/>
          </a:xfrm>
          <a:prstGeom prst="rect">
            <a:avLst/>
          </a:prstGeom>
          <a:noFill/>
          <a:ln>
            <a:noFill/>
          </a:ln>
        </p:spPr>
      </p:pic>
      <p:pic>
        <p:nvPicPr>
          <p:cNvPr id="500" name="Google Shape;500;p58"/>
          <p:cNvPicPr preferRelativeResize="0"/>
          <p:nvPr/>
        </p:nvPicPr>
        <p:blipFill rotWithShape="1">
          <a:blip r:embed="rId9">
            <a:alphaModFix/>
          </a:blip>
          <a:srcRect b="0" l="29368" r="13393" t="0"/>
          <a:stretch/>
        </p:blipFill>
        <p:spPr>
          <a:xfrm>
            <a:off x="457200" y="1987250"/>
            <a:ext cx="982598" cy="1027982"/>
          </a:xfrm>
          <a:prstGeom prst="rect">
            <a:avLst/>
          </a:prstGeom>
          <a:noFill/>
          <a:ln>
            <a:noFill/>
          </a:ln>
        </p:spPr>
      </p:pic>
      <p:graphicFrame>
        <p:nvGraphicFramePr>
          <p:cNvPr id="501" name="Google Shape;501;p58"/>
          <p:cNvGraphicFramePr/>
          <p:nvPr/>
        </p:nvGraphicFramePr>
        <p:xfrm>
          <a:off x="457188" y="1591056"/>
          <a:ext cx="3000000" cy="3000000"/>
        </p:xfrm>
        <a:graphic>
          <a:graphicData uri="http://schemas.openxmlformats.org/drawingml/2006/table">
            <a:tbl>
              <a:tblPr>
                <a:noFill/>
                <a:tableStyleId>{DF3FEC61-52C2-4218-B11C-934A33B2D4DB}</a:tableStyleId>
              </a:tblPr>
              <a:tblGrid>
                <a:gridCol w="922450"/>
                <a:gridCol w="1868650"/>
                <a:gridCol w="2627800"/>
                <a:gridCol w="3725075"/>
              </a:tblGrid>
              <a:tr h="372175">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lang="en" sz="1000">
                          <a:solidFill>
                            <a:schemeClr val="dk1"/>
                          </a:solidFill>
                          <a:latin typeface="Poppins"/>
                          <a:ea typeface="Poppins"/>
                          <a:cs typeface="Poppins"/>
                          <a:sym typeface="Poppins"/>
                        </a:rPr>
                        <a:t>Missouri Learning  Standards for Science 2016</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r h="973450">
                <a:tc>
                  <a:txBody>
                    <a:bodyPr/>
                    <a:lstStyle/>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None/>
                      </a:pPr>
                      <a:r>
                        <a:rPr b="1" lang="en" sz="800">
                          <a:solidFill>
                            <a:schemeClr val="hlink"/>
                          </a:solidFill>
                          <a:uFill>
                            <a:noFill/>
                          </a:uFill>
                          <a:latin typeface="Poppins"/>
                          <a:ea typeface="Poppins"/>
                          <a:cs typeface="Poppins"/>
                          <a:sym typeface="Poppins"/>
                          <a:hlinkClick r:id="rId10"/>
                        </a:rPr>
                        <a:t>Traits &amp; Inheritance</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How do you identify a mysterious fruit?</a:t>
                      </a:r>
                      <a:endParaRPr b="1" sz="800">
                        <a:solidFill>
                          <a:schemeClr val="dk1"/>
                        </a:solidFill>
                        <a:latin typeface="Poppins"/>
                        <a:ea typeface="Poppins"/>
                        <a:cs typeface="Poppins"/>
                        <a:sym typeface="Poppins"/>
                      </a:endParaRPr>
                    </a:p>
                  </a:txBody>
                  <a:tcPr marT="91425" marB="91425" marR="91425" marL="137150">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examine plant traits and use that information as evidence to help them identify an unknown fruit. They look for similarities and differences in the leaves, flowers, and fruits of plants to sort them into groups and identify patterns of inheritance.</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3.LS3.A.1 </a:t>
                      </a:r>
                      <a:r>
                        <a:rPr lang="en" sz="800">
                          <a:solidFill>
                            <a:schemeClr val="dk1"/>
                          </a:solidFill>
                          <a:latin typeface="Poppins"/>
                          <a:ea typeface="Poppins"/>
                          <a:cs typeface="Poppins"/>
                          <a:sym typeface="Poppins"/>
                        </a:rPr>
                        <a:t>Construct scientific arguments to support claims that some characteristics of organisms are inherited from parents and some are influenced by the environment.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965150">
                <a:tc>
                  <a:txBody>
                    <a:bodyPr/>
                    <a:lstStyle/>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None/>
                      </a:pPr>
                      <a:r>
                        <a:rPr b="1" lang="en" sz="800">
                          <a:solidFill>
                            <a:schemeClr val="hlink"/>
                          </a:solidFill>
                          <a:uFill>
                            <a:noFill/>
                          </a:uFill>
                          <a:latin typeface="Poppins"/>
                          <a:ea typeface="Poppins"/>
                          <a:cs typeface="Poppins"/>
                          <a:sym typeface="Poppins"/>
                          <a:hlinkClick r:id="rId11"/>
                        </a:rPr>
                        <a:t>Trait Variation, Inheritance, &amp; Artificial Selection</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What do dogs and pigeons have in common?</a:t>
                      </a:r>
                      <a:endParaRPr b="1" sz="800">
                        <a:solidFill>
                          <a:schemeClr val="dk1"/>
                        </a:solidFill>
                        <a:latin typeface="Poppins"/>
                        <a:ea typeface="Poppins"/>
                        <a:cs typeface="Poppins"/>
                        <a:sym typeface="Poppins"/>
                      </a:endParaRPr>
                    </a:p>
                  </a:txBody>
                  <a:tcPr marT="45700" marB="45700" marR="91425" marL="91425">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analyze trait similarities and differences among parent, offspring, and sibling pigeons. They interpret this data to discover that the variation and inheritance of traits creates a pattern that explains why we see such extreme traits in artificially selected animal breeds.</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a:txBody>
                  <a:tcPr marT="45700" marB="45700"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3.LS3.A.1 </a:t>
                      </a:r>
                      <a:r>
                        <a:rPr lang="en" sz="800">
                          <a:solidFill>
                            <a:schemeClr val="dk1"/>
                          </a:solidFill>
                          <a:latin typeface="Poppins"/>
                          <a:ea typeface="Poppins"/>
                          <a:cs typeface="Poppins"/>
                          <a:sym typeface="Poppins"/>
                        </a:rPr>
                        <a:t>Construct scientific arguments to support claims that some characteristics of organisms are inherited from parents and some are influenced by the environment. </a:t>
                      </a:r>
                      <a:endParaRPr sz="600">
                        <a:solidFill>
                          <a:srgbClr val="000000"/>
                        </a:solidFill>
                        <a:highlight>
                          <a:srgbClr val="FFDF41"/>
                        </a:highlight>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r>
              <a:tr h="153695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hlink"/>
                          </a:solidFill>
                          <a:uFill>
                            <a:noFill/>
                          </a:uFill>
                          <a:latin typeface="Poppins"/>
                          <a:ea typeface="Poppins"/>
                          <a:cs typeface="Poppins"/>
                          <a:sym typeface="Poppins"/>
                          <a:hlinkClick r:id="rId12"/>
                        </a:rPr>
                        <a:t>Trait Variation, Survival, &amp; Natural Selection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could a lizard’s toes help it survive?</a:t>
                      </a:r>
                      <a:endParaRPr b="1" sz="800">
                        <a:solidFill>
                          <a:schemeClr val="dk1"/>
                        </a:solidFill>
                        <a:latin typeface="Poppins"/>
                        <a:ea typeface="Poppins"/>
                        <a:cs typeface="Poppins"/>
                        <a:sym typeface="Poppins"/>
                      </a:endParaRPr>
                    </a:p>
                  </a:txBody>
                  <a:tcPr marT="45700" marB="45700" marR="91425" marL="91425">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compare the structures of lizards that live on an island. They simulate multiple generations of these lizards, and analyze and interpret the data to understand how these structures aid in their survival.</a:t>
                      </a:r>
                      <a:endParaRPr b="1" sz="800">
                        <a:solidFill>
                          <a:schemeClr val="dk1"/>
                        </a:solidFill>
                        <a:latin typeface="Poppins"/>
                        <a:ea typeface="Poppins"/>
                        <a:cs typeface="Poppins"/>
                        <a:sym typeface="Poppins"/>
                      </a:endParaRPr>
                    </a:p>
                  </a:txBody>
                  <a:tcPr marT="45700" marB="45700"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3.LS3.A.1 </a:t>
                      </a:r>
                      <a:r>
                        <a:rPr lang="en" sz="800">
                          <a:solidFill>
                            <a:schemeClr val="dk1"/>
                          </a:solidFill>
                          <a:latin typeface="Poppins"/>
                          <a:ea typeface="Poppins"/>
                          <a:cs typeface="Poppins"/>
                          <a:sym typeface="Poppins"/>
                        </a:rPr>
                        <a:t>Construct scientific arguments to support claims that some characteristics of organisms are inherited from parents and some are influenced by the environment.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3.LS3.B.1 </a:t>
                      </a:r>
                      <a:r>
                        <a:rPr lang="en" sz="800">
                          <a:solidFill>
                            <a:schemeClr val="dk1"/>
                          </a:solidFill>
                          <a:latin typeface="Poppins"/>
                          <a:ea typeface="Poppins"/>
                          <a:cs typeface="Poppins"/>
                          <a:sym typeface="Poppins"/>
                        </a:rPr>
                        <a:t>Use evidence to construct an explanation for how the variation in characteristics among individuals of the same species may provide advantages in surviving and finding mates.</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3.LS3.C.1 </a:t>
                      </a:r>
                      <a:r>
                        <a:rPr lang="en" sz="800">
                          <a:solidFill>
                            <a:schemeClr val="dk1"/>
                          </a:solidFill>
                          <a:latin typeface="Poppins"/>
                          <a:ea typeface="Poppins"/>
                          <a:cs typeface="Poppins"/>
                          <a:sym typeface="Poppins"/>
                        </a:rPr>
                        <a:t>Construct an argument with evidence that in a particular ecosystem some organisms – based on structural adaptations or behaviors – can survive well, and some cannot survive at all.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71880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Animal Groups &amp; Survival</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dogs wag their tails?</a:t>
                      </a:r>
                      <a:endParaRPr b="1" sz="800">
                        <a:solidFill>
                          <a:schemeClr val="dk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observe animals that live in groups in order to obtain, evaluate, and communicate information about animal social behavior. Students use evidence to show how animals form groups to help them survive.</a:t>
                      </a:r>
                      <a:endParaRPr b="1" sz="800">
                        <a:solidFill>
                          <a:schemeClr val="dk1"/>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3.LS3.A.1 </a:t>
                      </a:r>
                      <a:r>
                        <a:rPr lang="en" sz="800">
                          <a:solidFill>
                            <a:schemeClr val="dk1"/>
                          </a:solidFill>
                          <a:latin typeface="Poppins"/>
                          <a:ea typeface="Poppins"/>
                          <a:cs typeface="Poppins"/>
                          <a:sym typeface="Poppins"/>
                        </a:rPr>
                        <a:t>Construct scientific arguments to support claims that some characteristics of organisms are inherited from parents and some are influenced by the environment. </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r>
              <a:tr h="71880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Traits &amp; Environmental Variation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long can people (and animals) survive in outer space?</a:t>
                      </a:r>
                      <a:endParaRPr b="1" sz="800">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measure and compare their own physical traits (arm strength, balance, and height) and analyze the information to construct an explanation for how the environment can influence traits.</a:t>
                      </a:r>
                      <a:endParaRPr b="1" sz="800">
                        <a:solidFill>
                          <a:schemeClr val="dk1"/>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3.LS3.A.1 </a:t>
                      </a:r>
                      <a:r>
                        <a:rPr lang="en" sz="800">
                          <a:solidFill>
                            <a:schemeClr val="dk1"/>
                          </a:solidFill>
                          <a:latin typeface="Poppins"/>
                          <a:ea typeface="Poppins"/>
                          <a:cs typeface="Poppins"/>
                          <a:sym typeface="Poppins"/>
                        </a:rPr>
                        <a:t>Construct scientific arguments to support claims that some characteristics of organisms are inherited from parents and some are influenced by the environment. </a:t>
                      </a:r>
                      <a:endParaRPr sz="6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r>
            </a:tbl>
          </a:graphicData>
        </a:graphic>
      </p:graphicFrame>
      <p:sp>
        <p:nvSpPr>
          <p:cNvPr id="502" name="Google Shape;502;p58"/>
          <p:cNvSpPr/>
          <p:nvPr/>
        </p:nvSpPr>
        <p:spPr>
          <a:xfrm>
            <a:off x="457200" y="1987246"/>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503" name="Google Shape;503;p58"/>
          <p:cNvSpPr/>
          <p:nvPr/>
        </p:nvSpPr>
        <p:spPr>
          <a:xfrm>
            <a:off x="465225" y="3015221"/>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504" name="Google Shape;504;p58"/>
          <p:cNvSpPr/>
          <p:nvPr/>
        </p:nvSpPr>
        <p:spPr>
          <a:xfrm>
            <a:off x="457200" y="4065446"/>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505" name="Google Shape;505;p58"/>
          <p:cNvSpPr/>
          <p:nvPr/>
        </p:nvSpPr>
        <p:spPr>
          <a:xfrm>
            <a:off x="457200" y="5644846"/>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8">
                  <a:extLst>
                    <a:ext uri="{A12FA001-AC4F-418D-AE19-62706E023703}">
                      <ahyp:hlinkClr val="tx"/>
                    </a:ext>
                  </a:extLst>
                </a:hlinkClick>
              </a:rPr>
              <a:t>Lesson </a:t>
            </a:r>
            <a:r>
              <a:rPr b="1" lang="en" sz="800">
                <a:solidFill>
                  <a:schemeClr val="lt1"/>
                </a:solidFill>
                <a:latin typeface="Poppins"/>
                <a:ea typeface="Poppins"/>
                <a:cs typeface="Poppins"/>
                <a:sym typeface="Poppins"/>
              </a:rPr>
              <a:t>4</a:t>
            </a:r>
            <a:endParaRPr b="1" sz="800">
              <a:solidFill>
                <a:schemeClr val="lt1"/>
              </a:solidFill>
              <a:latin typeface="Poppins"/>
              <a:ea typeface="Poppins"/>
              <a:cs typeface="Poppins"/>
              <a:sym typeface="Poppins"/>
            </a:endParaRPr>
          </a:p>
        </p:txBody>
      </p:sp>
      <p:sp>
        <p:nvSpPr>
          <p:cNvPr id="506" name="Google Shape;506;p58"/>
          <p:cNvSpPr/>
          <p:nvPr/>
        </p:nvSpPr>
        <p:spPr>
          <a:xfrm>
            <a:off x="457200" y="6437292"/>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9">
                  <a:extLst>
                    <a:ext uri="{A12FA001-AC4F-418D-AE19-62706E023703}">
                      <ahyp:hlinkClr val="tx"/>
                    </a:ext>
                  </a:extLst>
                </a:hlinkClick>
              </a:rPr>
              <a:t>Lesson </a:t>
            </a:r>
            <a:r>
              <a:rPr b="1" lang="en" sz="800">
                <a:solidFill>
                  <a:schemeClr val="lt1"/>
                </a:solidFill>
                <a:latin typeface="Poppins"/>
                <a:ea typeface="Poppins"/>
                <a:cs typeface="Poppins"/>
                <a:sym typeface="Poppins"/>
              </a:rPr>
              <a:t>5</a:t>
            </a:r>
            <a:endParaRPr b="1" sz="800">
              <a:solidFill>
                <a:schemeClr val="lt1"/>
              </a:solidFill>
              <a:latin typeface="Poppins"/>
              <a:ea typeface="Poppins"/>
              <a:cs typeface="Poppins"/>
              <a:sym typeface="Poppins"/>
            </a:endParaRPr>
          </a:p>
        </p:txBody>
      </p:sp>
      <p:sp>
        <p:nvSpPr>
          <p:cNvPr id="507" name="Google Shape;507;p58"/>
          <p:cNvSpPr/>
          <p:nvPr/>
        </p:nvSpPr>
        <p:spPr>
          <a:xfrm>
            <a:off x="0" y="0"/>
            <a:ext cx="10080000" cy="9144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508" name="Google Shape;508;p58"/>
          <p:cNvPicPr preferRelativeResize="0"/>
          <p:nvPr/>
        </p:nvPicPr>
        <p:blipFill>
          <a:blip r:embed="rId20">
            <a:alphaModFix/>
          </a:blip>
          <a:stretch>
            <a:fillRect/>
          </a:stretch>
        </p:blipFill>
        <p:spPr>
          <a:xfrm>
            <a:off x="7953375" y="305775"/>
            <a:ext cx="1647825" cy="209550"/>
          </a:xfrm>
          <a:prstGeom prst="rect">
            <a:avLst/>
          </a:prstGeom>
          <a:noFill/>
          <a:ln>
            <a:noFill/>
          </a:ln>
        </p:spPr>
      </p:pic>
      <p:sp>
        <p:nvSpPr>
          <p:cNvPr id="509" name="Google Shape;509;p58"/>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3rd Grade - Life Science</a:t>
            </a:r>
            <a:endParaRPr sz="1200">
              <a:latin typeface="Poppins"/>
              <a:ea typeface="Poppins"/>
              <a:cs typeface="Poppins"/>
              <a:sym typeface="Poppins"/>
            </a:endParaRPr>
          </a:p>
        </p:txBody>
      </p:sp>
      <p:sp>
        <p:nvSpPr>
          <p:cNvPr id="510" name="Google Shape;510;p58"/>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333333"/>
                </a:solidFill>
                <a:uFill>
                  <a:noFill/>
                </a:uFill>
                <a:latin typeface="Poppins"/>
                <a:ea typeface="Poppins"/>
                <a:cs typeface="Poppins"/>
                <a:sym typeface="Poppins"/>
                <a:hlinkClick r:id="rId21">
                  <a:extLst>
                    <a:ext uri="{A12FA001-AC4F-418D-AE19-62706E023703}">
                      <ahyp:hlinkClr val="tx"/>
                    </a:ext>
                  </a:extLst>
                </a:hlinkClick>
              </a:rPr>
              <a:t>www.mysteryscience.com/docs/missouri</a:t>
            </a:r>
            <a:endParaRPr sz="800">
              <a:solidFill>
                <a:srgbClr val="333333"/>
              </a:solidFill>
              <a:latin typeface="Poppins"/>
              <a:ea typeface="Poppins"/>
              <a:cs typeface="Poppins"/>
              <a:sym typeface="Poppins"/>
            </a:endParaRPr>
          </a:p>
        </p:txBody>
      </p:sp>
      <p:sp>
        <p:nvSpPr>
          <p:cNvPr id="511" name="Google Shape;511;p58"/>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59"/>
          <p:cNvSpPr/>
          <p:nvPr/>
        </p:nvSpPr>
        <p:spPr>
          <a:xfrm>
            <a:off x="0" y="0"/>
            <a:ext cx="10080000" cy="9144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517" name="Google Shape;517;p59"/>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518" name="Google Shape;518;p59"/>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3rd Grade - Earth &amp; Space Science</a:t>
            </a:r>
            <a:endParaRPr sz="1200">
              <a:latin typeface="Poppins"/>
              <a:ea typeface="Poppins"/>
              <a:cs typeface="Poppins"/>
              <a:sym typeface="Poppins"/>
            </a:endParaRPr>
          </a:p>
        </p:txBody>
      </p:sp>
      <p:sp>
        <p:nvSpPr>
          <p:cNvPr id="519" name="Google Shape;519;p59"/>
          <p:cNvSpPr txBox="1"/>
          <p:nvPr/>
        </p:nvSpPr>
        <p:spPr>
          <a:xfrm>
            <a:off x="457200" y="9906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Weather &amp; Climate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(Stormy Skies)</a:t>
            </a:r>
            <a:endParaRPr b="1">
              <a:latin typeface="Poppins"/>
              <a:ea typeface="Poppins"/>
              <a:cs typeface="Poppins"/>
              <a:sym typeface="Poppins"/>
            </a:endParaRPr>
          </a:p>
        </p:txBody>
      </p:sp>
      <p:graphicFrame>
        <p:nvGraphicFramePr>
          <p:cNvPr id="520" name="Google Shape;520;p59"/>
          <p:cNvGraphicFramePr/>
          <p:nvPr/>
        </p:nvGraphicFramePr>
        <p:xfrm>
          <a:off x="467988" y="1390810"/>
          <a:ext cx="3000000" cy="3000000"/>
        </p:xfrm>
        <a:graphic>
          <a:graphicData uri="http://schemas.openxmlformats.org/drawingml/2006/table">
            <a:tbl>
              <a:tblPr>
                <a:noFill/>
                <a:tableStyleId>{DF3FEC61-52C2-4218-B11C-934A33B2D4DB}</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Missouri Learning  Standards for Science 2016</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1</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Water Cycle &amp; States of Matter</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Where do clouds come from?</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obtain and combine information that water can change from liquid to gas, but that it is always made of tiny drops. Clouds are made of water that has evaporated.</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3.PS1.A.1 </a:t>
                      </a:r>
                      <a:r>
                        <a:rPr lang="en" sz="800">
                          <a:solidFill>
                            <a:schemeClr val="dk1"/>
                          </a:solidFill>
                          <a:latin typeface="Poppins"/>
                          <a:ea typeface="Poppins"/>
                          <a:cs typeface="Poppins"/>
                          <a:sym typeface="Poppins"/>
                        </a:rPr>
                        <a:t>Predict and investigate that water can change from a liquid to a solid (freeze), and back again (melt), or from a liquid to a gas (evaporation), and back again (condensation) as the result of temperature changes.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2</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Local Weather Patterns &amp; Weather Prediction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we predict when it’s going to storm?</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make observations of clouds and develop a tool to make predictions about what kind of weather might happen next.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3.ESS2.D.1 </a:t>
                      </a:r>
                      <a:r>
                        <a:rPr lang="en" sz="800">
                          <a:solidFill>
                            <a:schemeClr val="dk1"/>
                          </a:solidFill>
                          <a:latin typeface="Poppins"/>
                          <a:ea typeface="Poppins"/>
                          <a:cs typeface="Poppins"/>
                          <a:sym typeface="Poppins"/>
                        </a:rPr>
                        <a:t>Represent data in tables and graphical displays to describe typical weather conditions expected during a particular season.</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3</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Seasonal Weather Patterns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Where’s the best place to build a snow fort?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gather winter temperature data from three different towns. They represent the data in a table to compare the weather and decide which town is the best candidate to host a snow fort festival in future years.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3.ESS2.D.1 </a:t>
                      </a:r>
                      <a:r>
                        <a:rPr lang="en" sz="800">
                          <a:solidFill>
                            <a:schemeClr val="dk1"/>
                          </a:solidFill>
                          <a:latin typeface="Poppins"/>
                          <a:ea typeface="Poppins"/>
                          <a:cs typeface="Poppins"/>
                          <a:sym typeface="Poppins"/>
                        </a:rPr>
                        <a:t>Represent data in tables and graphical displays to describe typical weather conditions expected during a particular season.</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rPr lang="en" sz="800">
                          <a:latin typeface="Poppins"/>
                          <a:ea typeface="Poppins"/>
                          <a:cs typeface="Poppins"/>
                          <a:sym typeface="Poppins"/>
                        </a:rPr>
                        <a:t>Lesson 4</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Climate &amp; Global Weather Patterns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are some places always hot?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Students obtain and combine information to describe the different climate regions of the world.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3.ESS2.D.2 </a:t>
                      </a:r>
                      <a:r>
                        <a:rPr lang="en" sz="800">
                          <a:solidFill>
                            <a:schemeClr val="dk1"/>
                          </a:solidFill>
                          <a:latin typeface="Poppins"/>
                          <a:ea typeface="Poppins"/>
                          <a:cs typeface="Poppins"/>
                          <a:sym typeface="Poppins"/>
                        </a:rPr>
                        <a:t>Obtain and combine information to describe climates in different regions of the world.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Natural Hazards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How can you keep a house from blowing away in a windstorm?</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design and build solutions that reduce the hazards associated with strong winds that could damage buildings.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3.ESS3.B.1 </a:t>
                      </a:r>
                      <a:r>
                        <a:rPr lang="en" sz="800">
                          <a:solidFill>
                            <a:schemeClr val="dk1"/>
                          </a:solidFill>
                          <a:latin typeface="Poppins"/>
                          <a:ea typeface="Poppins"/>
                          <a:cs typeface="Poppins"/>
                          <a:sym typeface="Poppins"/>
                        </a:rPr>
                        <a:t>Make a claim about the merit of an existing design solution (e.g. levies, tornado shelters, sea walls, etc.) that reduces the impacts of a weather-related hazard.</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3.ETS1.A.1 </a:t>
                      </a:r>
                      <a:r>
                        <a:rPr lang="en" sz="800">
                          <a:solidFill>
                            <a:schemeClr val="dk1"/>
                          </a:solidFill>
                          <a:latin typeface="Poppins"/>
                          <a:ea typeface="Poppins"/>
                          <a:cs typeface="Poppins"/>
                          <a:sym typeface="Poppins"/>
                        </a:rPr>
                        <a:t>Define a simple design problem reflecting a need or a want that includes specified criteria for success and constraints on materials, time, or cost.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521" name="Google Shape;521;p59"/>
          <p:cNvPicPr preferRelativeResize="0"/>
          <p:nvPr/>
        </p:nvPicPr>
        <p:blipFill>
          <a:blip r:embed="rId11">
            <a:alphaModFix/>
          </a:blip>
          <a:stretch>
            <a:fillRect/>
          </a:stretch>
        </p:blipFill>
        <p:spPr>
          <a:xfrm>
            <a:off x="468000" y="1787025"/>
            <a:ext cx="914400" cy="5181600"/>
          </a:xfrm>
          <a:prstGeom prst="rect">
            <a:avLst/>
          </a:prstGeom>
          <a:noFill/>
          <a:ln>
            <a:noFill/>
          </a:ln>
        </p:spPr>
      </p:pic>
      <p:pic>
        <p:nvPicPr>
          <p:cNvPr id="522" name="Google Shape;522;p59"/>
          <p:cNvPicPr preferRelativeResize="0"/>
          <p:nvPr/>
        </p:nvPicPr>
        <p:blipFill rotWithShape="1">
          <a:blip r:embed="rId12">
            <a:alphaModFix/>
          </a:blip>
          <a:srcRect b="0" l="54214" r="0" t="2562"/>
          <a:stretch/>
        </p:blipFill>
        <p:spPr>
          <a:xfrm>
            <a:off x="468000" y="4038600"/>
            <a:ext cx="914400" cy="1009800"/>
          </a:xfrm>
          <a:prstGeom prst="rect">
            <a:avLst/>
          </a:prstGeom>
          <a:noFill/>
          <a:ln>
            <a:noFill/>
          </a:ln>
        </p:spPr>
      </p:pic>
      <p:sp>
        <p:nvSpPr>
          <p:cNvPr id="523" name="Google Shape;523;p59"/>
          <p:cNvSpPr/>
          <p:nvPr/>
        </p:nvSpPr>
        <p:spPr>
          <a:xfrm>
            <a:off x="457200" y="4038600"/>
            <a:ext cx="632100" cy="281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524" name="Google Shape;524;p59"/>
          <p:cNvGraphicFramePr/>
          <p:nvPr/>
        </p:nvGraphicFramePr>
        <p:xfrm>
          <a:off x="467988" y="1787035"/>
          <a:ext cx="3000000" cy="3000000"/>
        </p:xfrm>
        <a:graphic>
          <a:graphicData uri="http://schemas.openxmlformats.org/drawingml/2006/table">
            <a:tbl>
              <a:tblPr>
                <a:noFill/>
                <a:tableStyleId>{DF3FEC61-52C2-4218-B11C-934A33B2D4DB}</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latin typeface="Poppins"/>
                          <a:ea typeface="Poppins"/>
                          <a:cs typeface="Poppins"/>
                          <a:sym typeface="Poppins"/>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303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525" name="Google Shape;525;p59"/>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333333"/>
                </a:solidFill>
                <a:uFill>
                  <a:noFill/>
                </a:uFill>
                <a:latin typeface="Poppins"/>
                <a:ea typeface="Poppins"/>
                <a:cs typeface="Poppins"/>
                <a:sym typeface="Poppins"/>
                <a:hlinkClick r:id="rId17">
                  <a:extLst>
                    <a:ext uri="{A12FA001-AC4F-418D-AE19-62706E023703}">
                      <ahyp:hlinkClr val="tx"/>
                    </a:ext>
                  </a:extLst>
                </a:hlinkClick>
              </a:rPr>
              <a:t>www.mysteryscience.com/docs/missouri</a:t>
            </a:r>
            <a:endParaRPr sz="800">
              <a:solidFill>
                <a:schemeClr val="dk1"/>
              </a:solidFill>
              <a:latin typeface="Poppins"/>
              <a:ea typeface="Poppins"/>
              <a:cs typeface="Poppins"/>
              <a:sym typeface="Poppins"/>
            </a:endParaRPr>
          </a:p>
        </p:txBody>
      </p:sp>
      <p:sp>
        <p:nvSpPr>
          <p:cNvPr id="526" name="Google Shape;526;p59"/>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60"/>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rgbClr val="333333"/>
                </a:solidFill>
                <a:uFill>
                  <a:noFill/>
                </a:uFill>
                <a:latin typeface="Poppins"/>
                <a:ea typeface="Poppins"/>
                <a:cs typeface="Poppins"/>
                <a:sym typeface="Poppins"/>
                <a:hlinkClick r:id="rId3">
                  <a:extLst>
                    <a:ext uri="{A12FA001-AC4F-418D-AE19-62706E023703}">
                      <ahyp:hlinkClr val="tx"/>
                    </a:ext>
                  </a:extLst>
                </a:hlinkClick>
              </a:rPr>
              <a:t>www.mysteryscience.com/docs/missouri</a:t>
            </a:r>
            <a:endParaRPr sz="800">
              <a:solidFill>
                <a:schemeClr val="dk1"/>
              </a:solidFill>
              <a:latin typeface="Poppins"/>
              <a:ea typeface="Poppins"/>
              <a:cs typeface="Poppins"/>
              <a:sym typeface="Poppins"/>
            </a:endParaRPr>
          </a:p>
        </p:txBody>
      </p:sp>
      <p:pic>
        <p:nvPicPr>
          <p:cNvPr id="532" name="Google Shape;532;p60" title="image2.png"/>
          <p:cNvPicPr preferRelativeResize="0"/>
          <p:nvPr/>
        </p:nvPicPr>
        <p:blipFill rotWithShape="1">
          <a:blip r:embed="rId4">
            <a:alphaModFix/>
          </a:blip>
          <a:srcRect b="0" l="12428" r="12428" t="0"/>
          <a:stretch/>
        </p:blipFill>
        <p:spPr>
          <a:xfrm>
            <a:off x="462350" y="1964025"/>
            <a:ext cx="1023550" cy="966200"/>
          </a:xfrm>
          <a:prstGeom prst="rect">
            <a:avLst/>
          </a:prstGeom>
          <a:noFill/>
          <a:ln>
            <a:noFill/>
          </a:ln>
        </p:spPr>
      </p:pic>
      <p:pic>
        <p:nvPicPr>
          <p:cNvPr id="533" name="Google Shape;533;p60" title="image.png"/>
          <p:cNvPicPr preferRelativeResize="0"/>
          <p:nvPr/>
        </p:nvPicPr>
        <p:blipFill rotWithShape="1">
          <a:blip r:embed="rId5">
            <a:alphaModFix/>
          </a:blip>
          <a:srcRect b="0" l="6852" r="6843" t="0"/>
          <a:stretch/>
        </p:blipFill>
        <p:spPr>
          <a:xfrm>
            <a:off x="458550" y="2929988"/>
            <a:ext cx="1023550" cy="912113"/>
          </a:xfrm>
          <a:prstGeom prst="rect">
            <a:avLst/>
          </a:prstGeom>
          <a:noFill/>
          <a:ln>
            <a:noFill/>
          </a:ln>
        </p:spPr>
      </p:pic>
      <p:pic>
        <p:nvPicPr>
          <p:cNvPr id="534" name="Google Shape;534;p60"/>
          <p:cNvPicPr preferRelativeResize="0"/>
          <p:nvPr/>
        </p:nvPicPr>
        <p:blipFill rotWithShape="1">
          <a:blip r:embed="rId6">
            <a:alphaModFix/>
          </a:blip>
          <a:srcRect b="1304" l="0" r="0" t="1314"/>
          <a:stretch/>
        </p:blipFill>
        <p:spPr>
          <a:xfrm>
            <a:off x="448050" y="3855900"/>
            <a:ext cx="1023550" cy="886450"/>
          </a:xfrm>
          <a:prstGeom prst="rect">
            <a:avLst/>
          </a:prstGeom>
          <a:noFill/>
          <a:ln>
            <a:noFill/>
          </a:ln>
        </p:spPr>
      </p:pic>
      <p:sp>
        <p:nvSpPr>
          <p:cNvPr id="535" name="Google Shape;535;p60"/>
          <p:cNvSpPr/>
          <p:nvPr/>
        </p:nvSpPr>
        <p:spPr>
          <a:xfrm>
            <a:off x="459568" y="2927700"/>
            <a:ext cx="664800" cy="2160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latin typeface="Poppins"/>
                <a:ea typeface="Poppins"/>
                <a:cs typeface="Poppins"/>
                <a:sym typeface="Poppins"/>
              </a:rPr>
              <a:t>Lesson 2</a:t>
            </a:r>
            <a:endParaRPr b="1" sz="800">
              <a:solidFill>
                <a:schemeClr val="lt1"/>
              </a:solidFill>
              <a:latin typeface="Poppins"/>
              <a:ea typeface="Poppins"/>
              <a:cs typeface="Poppins"/>
              <a:sym typeface="Poppins"/>
            </a:endParaRPr>
          </a:p>
        </p:txBody>
      </p:sp>
      <p:sp>
        <p:nvSpPr>
          <p:cNvPr id="536" name="Google Shape;536;p60"/>
          <p:cNvSpPr/>
          <p:nvPr/>
        </p:nvSpPr>
        <p:spPr>
          <a:xfrm>
            <a:off x="462350" y="1962523"/>
            <a:ext cx="687900" cy="2094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7">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537" name="Google Shape;537;p60"/>
          <p:cNvSpPr/>
          <p:nvPr/>
        </p:nvSpPr>
        <p:spPr>
          <a:xfrm>
            <a:off x="460075" y="3861875"/>
            <a:ext cx="664800" cy="2160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8">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538" name="Google Shape;538;p60"/>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200">
                <a:solidFill>
                  <a:schemeClr val="dk1"/>
                </a:solidFill>
                <a:uFill>
                  <a:noFill/>
                </a:uFill>
                <a:latin typeface="Poppins"/>
                <a:ea typeface="Poppins"/>
                <a:cs typeface="Poppins"/>
                <a:sym typeface="Poppins"/>
                <a:hlinkClick r:id="rId9">
                  <a:extLst>
                    <a:ext uri="{A12FA001-AC4F-418D-AE19-62706E023703}">
                      <ahyp:hlinkClr val="tx"/>
                    </a:ext>
                  </a:extLst>
                </a:hlinkClick>
              </a:rPr>
              <a:t>⭐</a:t>
            </a:r>
            <a:r>
              <a:rPr b="1" lang="en">
                <a:solidFill>
                  <a:schemeClr val="dk1"/>
                </a:solidFill>
                <a:latin typeface="Poppins"/>
                <a:ea typeface="Poppins"/>
                <a:cs typeface="Poppins"/>
                <a:sym typeface="Poppins"/>
              </a:rPr>
              <a:t>  </a:t>
            </a:r>
            <a:r>
              <a:rPr b="1" lang="en">
                <a:latin typeface="Poppins"/>
                <a:ea typeface="Poppins"/>
                <a:cs typeface="Poppins"/>
                <a:sym typeface="Poppins"/>
              </a:rPr>
              <a:t>States of Matter</a:t>
            </a:r>
            <a:r>
              <a:rPr lang="en" sz="1200">
                <a:solidFill>
                  <a:schemeClr val="hlink"/>
                </a:solidFill>
                <a:uFill>
                  <a:noFill/>
                </a:uFill>
                <a:latin typeface="Poppins"/>
                <a:ea typeface="Poppins"/>
                <a:cs typeface="Poppins"/>
                <a:sym typeface="Poppins"/>
                <a:hlinkClick r:id="rId10"/>
              </a:rPr>
              <a:t> </a:t>
            </a:r>
            <a:r>
              <a:rPr b="1" lang="en">
                <a:solidFill>
                  <a:schemeClr val="dk1"/>
                </a:solidFill>
                <a:uFill>
                  <a:noFill/>
                </a:uFill>
                <a:latin typeface="Poppins"/>
                <a:ea typeface="Poppins"/>
                <a:cs typeface="Poppins"/>
                <a:sym typeface="Poppins"/>
                <a:hlinkClick r:id="rId11">
                  <a:extLst>
                    <a:ext uri="{A12FA001-AC4F-418D-AE19-62706E023703}">
                      <ahyp:hlinkClr val="tx"/>
                    </a:ext>
                  </a:extLst>
                </a:hlinkClick>
              </a:rPr>
              <a:t> </a:t>
            </a:r>
            <a:r>
              <a:rPr lang="en" sz="1200">
                <a:solidFill>
                  <a:schemeClr val="dk1"/>
                </a:solidFill>
                <a:uFill>
                  <a:noFill/>
                </a:uFill>
                <a:latin typeface="Poppins"/>
                <a:ea typeface="Poppins"/>
                <a:cs typeface="Poppins"/>
                <a:sym typeface="Poppins"/>
                <a:hlinkClick r:id="rId12">
                  <a:extLst>
                    <a:ext uri="{A12FA001-AC4F-418D-AE19-62706E023703}">
                      <ahyp:hlinkClr val="tx"/>
                    </a:ext>
                  </a:extLst>
                </a:hlinkClick>
              </a:rPr>
              <a:t>(States of Matter) </a:t>
            </a:r>
            <a:endParaRPr sz="1200">
              <a:latin typeface="Poppins"/>
              <a:ea typeface="Poppins"/>
              <a:cs typeface="Poppins"/>
              <a:sym typeface="Poppins"/>
            </a:endParaRPr>
          </a:p>
        </p:txBody>
      </p:sp>
      <p:graphicFrame>
        <p:nvGraphicFramePr>
          <p:cNvPr id="539" name="Google Shape;539;p60"/>
          <p:cNvGraphicFramePr/>
          <p:nvPr/>
        </p:nvGraphicFramePr>
        <p:xfrm>
          <a:off x="457188" y="1543210"/>
          <a:ext cx="3000000" cy="3000000"/>
        </p:xfrm>
        <a:graphic>
          <a:graphicData uri="http://schemas.openxmlformats.org/drawingml/2006/table">
            <a:tbl>
              <a:tblPr>
                <a:noFill/>
                <a:tableStyleId>{DF3FEC61-52C2-4218-B11C-934A33B2D4DB}</a:tableStyleId>
              </a:tblPr>
              <a:tblGrid>
                <a:gridCol w="1028700"/>
                <a:gridCol w="2400300"/>
                <a:gridCol w="2286000"/>
                <a:gridCol w="3429000"/>
              </a:tblGrid>
              <a:tr h="419325">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Missouri Learning  Standards for Science 2016</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67700">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rPr b="1" lang="en" sz="800">
                          <a:solidFill>
                            <a:schemeClr val="dk1"/>
                          </a:solidFill>
                          <a:latin typeface="Poppins"/>
                          <a:ea typeface="Poppins"/>
                          <a:cs typeface="Poppins"/>
                          <a:sym typeface="Poppins"/>
                        </a:rPr>
                        <a:t>Liquid Water &amp; Solid Ice</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Where do animals find the water they need?</a:t>
                      </a:r>
                      <a:endParaRPr b="1" sz="800">
                        <a:solidFill>
                          <a:schemeClr val="dk1"/>
                        </a:solidFill>
                        <a:latin typeface="Poppins"/>
                        <a:ea typeface="Poppins"/>
                        <a:cs typeface="Poppins"/>
                        <a:sym typeface="Poppins"/>
                      </a:endParaRPr>
                    </a:p>
                  </a:txBody>
                  <a:tcPr marT="91425" marB="91425" marR="91425" marL="57150"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obtain information about the liquid water and solid ice that different animals utilize for their survival in the Arctic.</a:t>
                      </a:r>
                      <a:endParaRPr sz="800">
                        <a:highlight>
                          <a:srgbClr val="FFFF00"/>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Foundational for 3.PS1.B.1 </a:t>
                      </a:r>
                      <a:r>
                        <a:rPr lang="en" sz="800">
                          <a:solidFill>
                            <a:schemeClr val="dk1"/>
                          </a:solidFill>
                          <a:latin typeface="Poppins"/>
                          <a:ea typeface="Poppins"/>
                          <a:cs typeface="Poppins"/>
                          <a:sym typeface="Poppins"/>
                        </a:rPr>
                        <a:t>Construct an argument with evidence that some changes caused by heating or cooling can be reversed and some cannot.</a:t>
                      </a:r>
                      <a:endParaRPr sz="800">
                        <a:solidFill>
                          <a:schemeClr val="dk1"/>
                        </a:solidFill>
                        <a:highlight>
                          <a:srgbClr val="FFFF00"/>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386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Reversible &amp; Irreversible Changes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is an ice cube like a crayon?</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observe the properties of different materials after being heated up and then cooled down. They use these observations to support the explanation that some changes are reversible and others are not.</a:t>
                      </a:r>
                      <a:endParaRPr sz="800">
                        <a:solidFill>
                          <a:schemeClr val="dk1"/>
                        </a:solidFill>
                        <a:highlight>
                          <a:srgbClr val="FFFF00"/>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3.PS1.B.1 </a:t>
                      </a:r>
                      <a:r>
                        <a:rPr lang="en" sz="800">
                          <a:solidFill>
                            <a:schemeClr val="dk1"/>
                          </a:solidFill>
                          <a:latin typeface="Poppins"/>
                          <a:ea typeface="Poppins"/>
                          <a:cs typeface="Poppins"/>
                          <a:sym typeface="Poppins"/>
                        </a:rPr>
                        <a:t>Construct an argument with evidence that some changes caused by heating or cooling can be reversed and some cannot.</a:t>
                      </a:r>
                      <a:endParaRPr sz="800">
                        <a:solidFill>
                          <a:schemeClr val="dk1"/>
                        </a:solidFill>
                        <a:highlight>
                          <a:srgbClr val="FFFF00"/>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8977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Heating, Cooling, &amp; States of Matter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Why are so many toys made out of plastic?</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 conduct an investigation of different materials in order to determine which are most and least easily melted.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3.PS1.B.1 </a:t>
                      </a:r>
                      <a:r>
                        <a:rPr lang="en" sz="800">
                          <a:solidFill>
                            <a:schemeClr val="dk1"/>
                          </a:solidFill>
                          <a:latin typeface="Poppins"/>
                          <a:ea typeface="Poppins"/>
                          <a:cs typeface="Poppins"/>
                          <a:sym typeface="Poppins"/>
                        </a:rPr>
                        <a:t>Construct an argument with evidence that some changes caused by heating or cooling can be reversed and some cannot.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sp>
        <p:nvSpPr>
          <p:cNvPr id="540" name="Google Shape;540;p60"/>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541" name="Google Shape;541;p60"/>
          <p:cNvPicPr preferRelativeResize="0"/>
          <p:nvPr/>
        </p:nvPicPr>
        <p:blipFill>
          <a:blip r:embed="rId15">
            <a:alphaModFix/>
          </a:blip>
          <a:stretch>
            <a:fillRect/>
          </a:stretch>
        </p:blipFill>
        <p:spPr>
          <a:xfrm>
            <a:off x="7953375" y="305775"/>
            <a:ext cx="1647825" cy="209550"/>
          </a:xfrm>
          <a:prstGeom prst="rect">
            <a:avLst/>
          </a:prstGeom>
          <a:noFill/>
          <a:ln>
            <a:noFill/>
          </a:ln>
        </p:spPr>
      </p:pic>
      <p:sp>
        <p:nvSpPr>
          <p:cNvPr id="542" name="Google Shape;542;p60"/>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Kindergarten</a:t>
            </a:r>
            <a:r>
              <a:rPr lang="en" sz="1200">
                <a:latin typeface="Poppins"/>
                <a:ea typeface="Poppins"/>
                <a:cs typeface="Poppins"/>
                <a:sym typeface="Poppins"/>
              </a:rPr>
              <a:t> - Physical Science</a:t>
            </a:r>
            <a:endParaRPr sz="1200">
              <a:latin typeface="Poppins"/>
              <a:ea typeface="Poppins"/>
              <a:cs typeface="Poppins"/>
              <a:sym typeface="Poppins"/>
            </a:endParaRPr>
          </a:p>
        </p:txBody>
      </p:sp>
      <p:sp>
        <p:nvSpPr>
          <p:cNvPr id="543" name="Google Shape;543;p60"/>
          <p:cNvSpPr/>
          <p:nvPr/>
        </p:nvSpPr>
        <p:spPr>
          <a:xfrm>
            <a:off x="0" y="0"/>
            <a:ext cx="10080000" cy="10335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544" name="Google Shape;544;p60"/>
          <p:cNvPicPr preferRelativeResize="0"/>
          <p:nvPr/>
        </p:nvPicPr>
        <p:blipFill>
          <a:blip r:embed="rId15">
            <a:alphaModFix/>
          </a:blip>
          <a:stretch>
            <a:fillRect/>
          </a:stretch>
        </p:blipFill>
        <p:spPr>
          <a:xfrm>
            <a:off x="7953375" y="305775"/>
            <a:ext cx="1647825" cy="209550"/>
          </a:xfrm>
          <a:prstGeom prst="rect">
            <a:avLst/>
          </a:prstGeom>
          <a:noFill/>
          <a:ln>
            <a:noFill/>
          </a:ln>
        </p:spPr>
      </p:pic>
      <p:sp>
        <p:nvSpPr>
          <p:cNvPr id="545" name="Google Shape;545;p60"/>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a:t>
            </a:r>
            <a:r>
              <a:rPr b="1" lang="en">
                <a:solidFill>
                  <a:srgbClr val="000000"/>
                </a:solidFill>
                <a:latin typeface="Poppins"/>
                <a:ea typeface="Poppins"/>
                <a:cs typeface="Poppins"/>
                <a:sym typeface="Poppins"/>
              </a:rPr>
              <a:t> Standards Alignment</a:t>
            </a:r>
            <a:endParaRPr b="1">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3rd Grade - Physical Science</a:t>
            </a:r>
            <a:endParaRPr sz="1200">
              <a:latin typeface="Poppins"/>
              <a:ea typeface="Poppins"/>
              <a:cs typeface="Poppins"/>
              <a:sym typeface="Poppins"/>
            </a:endParaRPr>
          </a:p>
        </p:txBody>
      </p:sp>
      <p:grpSp>
        <p:nvGrpSpPr>
          <p:cNvPr id="546" name="Google Shape;546;p60"/>
          <p:cNvGrpSpPr/>
          <p:nvPr/>
        </p:nvGrpSpPr>
        <p:grpSpPr>
          <a:xfrm>
            <a:off x="533400" y="675275"/>
            <a:ext cx="8163000" cy="307800"/>
            <a:chOff x="1485900" y="5127438"/>
            <a:chExt cx="8163000" cy="307800"/>
          </a:xfrm>
        </p:grpSpPr>
        <p:grpSp>
          <p:nvGrpSpPr>
            <p:cNvPr id="547" name="Google Shape;547;p60"/>
            <p:cNvGrpSpPr/>
            <p:nvPr/>
          </p:nvGrpSpPr>
          <p:grpSpPr>
            <a:xfrm>
              <a:off x="1485900" y="5167025"/>
              <a:ext cx="7886700" cy="228600"/>
              <a:chOff x="1485900" y="5233700"/>
              <a:chExt cx="7886700" cy="228600"/>
            </a:xfrm>
          </p:grpSpPr>
          <p:sp>
            <p:nvSpPr>
              <p:cNvPr id="548" name="Google Shape;548;p60"/>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60"/>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0" name="Google Shape;550;p60"/>
            <p:cNvSpPr txBox="1"/>
            <p:nvPr/>
          </p:nvSpPr>
          <p:spPr>
            <a:xfrm>
              <a:off x="1638300" y="5127438"/>
              <a:ext cx="8010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2nd Grade on our site</a:t>
              </a:r>
              <a:r>
                <a:rPr i="1" lang="en" sz="800">
                  <a:latin typeface="Poppins"/>
                  <a:ea typeface="Poppins"/>
                  <a:cs typeface="Poppins"/>
                  <a:sym typeface="Poppins"/>
                </a:rPr>
                <a:t>, but we recommend teaching some lessons in 3rd Grade if you are following Missouri Standards.</a:t>
              </a:r>
              <a:endParaRPr i="1" sz="800">
                <a:latin typeface="Poppins"/>
                <a:ea typeface="Poppins"/>
                <a:cs typeface="Poppins"/>
                <a:sym typeface="Poppins"/>
              </a:endParaRPr>
            </a:p>
          </p:txBody>
        </p:sp>
      </p:grpSp>
      <p:sp>
        <p:nvSpPr>
          <p:cNvPr id="551" name="Google Shape;551;p60"/>
          <p:cNvSpPr txBox="1"/>
          <p:nvPr/>
        </p:nvSpPr>
        <p:spPr>
          <a:xfrm>
            <a:off x="5568263" y="4797604"/>
            <a:ext cx="4100100" cy="307800"/>
          </a:xfrm>
          <a:prstGeom prst="rect">
            <a:avLst/>
          </a:prstGeom>
          <a:noFill/>
          <a:ln>
            <a:noFill/>
          </a:ln>
        </p:spPr>
        <p:txBody>
          <a:bodyPr anchorCtr="0" anchor="t" bIns="91425" lIns="91425" spcFirstLastPara="1" rIns="91425" wrap="square" tIns="91425">
            <a:spAutoFit/>
          </a:bodyPr>
          <a:lstStyle/>
          <a:p>
            <a:pPr indent="0" lvl="0" marL="137160" marR="36709" rtl="0" algn="r">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a:t>
            </a:r>
            <a:r>
              <a:rPr b="1" lang="en" sz="800">
                <a:solidFill>
                  <a:srgbClr val="000000"/>
                </a:solidFill>
                <a:latin typeface="Poppins"/>
                <a:ea typeface="Poppins"/>
                <a:cs typeface="Poppins"/>
                <a:sym typeface="Poppins"/>
              </a:rPr>
              <a:t>  </a:t>
            </a:r>
            <a:r>
              <a:rPr lang="en" sz="800">
                <a:solidFill>
                  <a:srgbClr val="000000"/>
                </a:solidFill>
                <a:latin typeface="Poppins"/>
                <a:ea typeface="Poppins"/>
                <a:cs typeface="Poppins"/>
                <a:sym typeface="Poppins"/>
              </a:rPr>
              <a:t>New Unit or Lesson</a:t>
            </a:r>
            <a:endParaRPr sz="800">
              <a:latin typeface="Poppins"/>
              <a:ea typeface="Poppins"/>
              <a:cs typeface="Poppins"/>
              <a:sym typeface="Poppins"/>
            </a:endParaRPr>
          </a:p>
        </p:txBody>
      </p:sp>
      <p:sp>
        <p:nvSpPr>
          <p:cNvPr id="552" name="Google Shape;552;p60"/>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61"/>
          <p:cNvSpPr/>
          <p:nvPr/>
        </p:nvSpPr>
        <p:spPr>
          <a:xfrm>
            <a:off x="0" y="0"/>
            <a:ext cx="10080000" cy="9144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558" name="Google Shape;558;p61"/>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559" name="Google Shape;559;p61"/>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3rd Grade - Physical Science</a:t>
            </a:r>
            <a:endParaRPr sz="1200">
              <a:latin typeface="Poppins"/>
              <a:ea typeface="Poppins"/>
              <a:cs typeface="Poppins"/>
              <a:sym typeface="Poppins"/>
            </a:endParaRPr>
          </a:p>
        </p:txBody>
      </p:sp>
      <p:sp>
        <p:nvSpPr>
          <p:cNvPr id="560" name="Google Shape;560;p61"/>
          <p:cNvSpPr txBox="1"/>
          <p:nvPr/>
        </p:nvSpPr>
        <p:spPr>
          <a:xfrm>
            <a:off x="504825" y="90585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Forces, Motion, &amp; Magnets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(Invisible Forces)</a:t>
            </a:r>
            <a:endParaRPr b="1">
              <a:latin typeface="Poppins"/>
              <a:ea typeface="Poppins"/>
              <a:cs typeface="Poppins"/>
              <a:sym typeface="Poppins"/>
            </a:endParaRPr>
          </a:p>
        </p:txBody>
      </p:sp>
      <p:graphicFrame>
        <p:nvGraphicFramePr>
          <p:cNvPr id="561" name="Google Shape;561;p61"/>
          <p:cNvGraphicFramePr/>
          <p:nvPr/>
        </p:nvGraphicFramePr>
        <p:xfrm>
          <a:off x="104763" y="1208785"/>
          <a:ext cx="3000000" cy="3000000"/>
        </p:xfrm>
        <a:graphic>
          <a:graphicData uri="http://schemas.openxmlformats.org/drawingml/2006/table">
            <a:tbl>
              <a:tblPr>
                <a:noFill/>
                <a:tableStyleId>{DF3FEC61-52C2-4218-B11C-934A33B2D4DB}</a:tableStyleId>
              </a:tblPr>
              <a:tblGrid>
                <a:gridCol w="1028700"/>
                <a:gridCol w="1762125"/>
                <a:gridCol w="1962150"/>
                <a:gridCol w="48006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Missouri Learning  Standards for Science 2016</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11607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i="1" lang="en" sz="800">
                          <a:solidFill>
                            <a:srgbClr val="9E9E9E"/>
                          </a:solidFill>
                          <a:uFill>
                            <a:noFill/>
                          </a:uFill>
                          <a:latin typeface="Poppins"/>
                          <a:ea typeface="Poppins"/>
                          <a:cs typeface="Poppins"/>
                          <a:sym typeface="Poppins"/>
                          <a:hlinkClick r:id="rId6">
                            <a:extLst>
                              <a:ext uri="{A12FA001-AC4F-418D-AE19-62706E023703}">
                                <ahyp:hlinkClr val="tx"/>
                              </a:ext>
                            </a:extLst>
                          </a:hlinkClick>
                        </a:rPr>
                        <a:t>Balanced &amp; Unbalanced Forces</a:t>
                      </a:r>
                      <a:endParaRPr b="1" i="1" sz="800">
                        <a:solidFill>
                          <a:srgbClr val="9E9E9E"/>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i="1" sz="800">
                        <a:solidFill>
                          <a:srgbClr val="9E9E9E"/>
                        </a:solidFill>
                        <a:latin typeface="Poppins"/>
                        <a:ea typeface="Poppins"/>
                        <a:cs typeface="Poppins"/>
                        <a:sym typeface="Poppins"/>
                      </a:endParaRPr>
                    </a:p>
                    <a:p>
                      <a:pPr indent="0" lvl="0" marL="0" rtl="0" algn="l">
                        <a:lnSpc>
                          <a:spcPct val="100000"/>
                        </a:lnSpc>
                        <a:spcBef>
                          <a:spcPts val="0"/>
                        </a:spcBef>
                        <a:spcAft>
                          <a:spcPts val="0"/>
                        </a:spcAft>
                        <a:buNone/>
                      </a:pPr>
                      <a:r>
                        <a:rPr i="1" lang="en" sz="800">
                          <a:solidFill>
                            <a:srgbClr val="9E9E9E"/>
                          </a:solidFill>
                          <a:latin typeface="Poppins"/>
                          <a:ea typeface="Poppins"/>
                          <a:cs typeface="Poppins"/>
                          <a:sym typeface="Poppins"/>
                        </a:rPr>
                        <a:t>How could you win a tug-of-war against a bunch of adults?</a:t>
                      </a:r>
                      <a:endParaRPr i="1" sz="800">
                        <a:solidFill>
                          <a:srgbClr val="9E9E9E"/>
                        </a:solidFill>
                        <a:latin typeface="Poppins"/>
                        <a:ea typeface="Poppins"/>
                        <a:cs typeface="Poppins"/>
                        <a:sym typeface="Poppins"/>
                      </a:endParaRPr>
                    </a:p>
                  </a:txBody>
                  <a:tcPr marT="91425" marB="91425" marR="91425" marL="57150"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i="1" lang="en" sz="800">
                          <a:solidFill>
                            <a:srgbClr val="9E9E9E"/>
                          </a:solidFill>
                          <a:latin typeface="Poppins"/>
                          <a:ea typeface="Poppins"/>
                          <a:cs typeface="Poppins"/>
                          <a:sym typeface="Poppins"/>
                        </a:rPr>
                        <a:t>Students develop a mental model of the nature of forces and motion and use that model to explain the behavior of an elastic jumper.</a:t>
                      </a:r>
                      <a:endParaRPr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4.PS2.A.2 </a:t>
                      </a:r>
                      <a:r>
                        <a:rPr i="1" lang="en" sz="800">
                          <a:solidFill>
                            <a:srgbClr val="9E9E9E"/>
                          </a:solidFill>
                          <a:latin typeface="Poppins"/>
                          <a:ea typeface="Poppins"/>
                          <a:cs typeface="Poppins"/>
                          <a:sym typeface="Poppins"/>
                        </a:rPr>
                        <a:t>Plan and conduct an investigation to provide evidence of the effects of balanced and unbalanced forces on the motion of an object.</a:t>
                      </a:r>
                      <a:endParaRPr b="1"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5652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7">
                            <a:extLst>
                              <a:ext uri="{A12FA001-AC4F-418D-AE19-62706E023703}">
                                <ahyp:hlinkClr val="tx"/>
                              </a:ext>
                            </a:extLst>
                          </a:hlinkClick>
                        </a:rPr>
                        <a:t>Balanced Forces &amp; Engineering</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What makes bridges so strong?</a:t>
                      </a:r>
                      <a:endParaRPr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i="1" lang="en" sz="800">
                          <a:solidFill>
                            <a:srgbClr val="9E9E9E"/>
                          </a:solidFill>
                          <a:latin typeface="Poppins"/>
                          <a:ea typeface="Poppins"/>
                          <a:cs typeface="Poppins"/>
                          <a:sym typeface="Poppins"/>
                        </a:rPr>
                        <a:t>Students develop and design a bridge to be as strong as possible while working with limited materials.</a:t>
                      </a:r>
                      <a:endParaRPr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4.PS2.A.2 </a:t>
                      </a:r>
                      <a:r>
                        <a:rPr i="1" lang="en" sz="800">
                          <a:solidFill>
                            <a:srgbClr val="9E9E9E"/>
                          </a:solidFill>
                          <a:latin typeface="Poppins"/>
                          <a:ea typeface="Poppins"/>
                          <a:cs typeface="Poppins"/>
                          <a:sym typeface="Poppins"/>
                        </a:rPr>
                        <a:t>Plan and conduct an investigation to provide evidence of the effects of balanced and unbalanced forces on the motion of an object.</a:t>
                      </a:r>
                      <a:endParaRPr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326850">
                <a:tc>
                  <a:txBody>
                    <a:bodyPr/>
                    <a:lstStyle/>
                    <a:p>
                      <a:pPr indent="0" lvl="0" marL="0" rtl="0" algn="l">
                        <a:spcBef>
                          <a:spcPts val="0"/>
                        </a:spcBef>
                        <a:spcAft>
                          <a:spcPts val="0"/>
                        </a:spcAft>
                        <a:buNone/>
                      </a:pPr>
                      <a:r>
                        <a:t/>
                      </a:r>
                      <a:endParaRPr b="1" i="1" sz="800">
                        <a:solidFill>
                          <a:srgbClr val="9E9E9E"/>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8">
                            <a:extLst>
                              <a:ext uri="{A12FA001-AC4F-418D-AE19-62706E023703}">
                                <ahyp:hlinkClr val="tx"/>
                              </a:ext>
                            </a:extLst>
                          </a:hlinkClick>
                        </a:rPr>
                        <a:t>Pattern of Motion, Gravity, &amp; Friction</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How high can you swing on a flying trapeze?</a:t>
                      </a:r>
                      <a:endParaRPr b="1"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i="1" lang="en" sz="800">
                          <a:solidFill>
                            <a:srgbClr val="9E9E9E"/>
                          </a:solidFill>
                          <a:latin typeface="Poppins"/>
                          <a:ea typeface="Poppins"/>
                          <a:cs typeface="Poppins"/>
                          <a:sym typeface="Poppins"/>
                        </a:rPr>
                        <a:t>Students make observations and measurements of a trapeze model. Then, using that information they predict the motion of a real trapeze. </a:t>
                      </a:r>
                      <a:endParaRPr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4.PS2.A.1 </a:t>
                      </a:r>
                      <a:r>
                        <a:rPr i="1" lang="en" sz="800">
                          <a:solidFill>
                            <a:srgbClr val="9E9E9E"/>
                          </a:solidFill>
                          <a:latin typeface="Poppins"/>
                          <a:ea typeface="Poppins"/>
                          <a:cs typeface="Poppins"/>
                          <a:sym typeface="Poppins"/>
                        </a:rPr>
                        <a:t>Make observations and/or measurements of an object’s motion to provide evidence that a pattern can be used to predict future motion.</a:t>
                      </a:r>
                      <a:endParaRPr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4.PS2.B.1 </a:t>
                      </a:r>
                      <a:r>
                        <a:rPr i="1" lang="en" sz="800">
                          <a:solidFill>
                            <a:srgbClr val="9E9E9E"/>
                          </a:solidFill>
                          <a:latin typeface="Poppins"/>
                          <a:ea typeface="Poppins"/>
                          <a:cs typeface="Poppins"/>
                          <a:sym typeface="Poppins"/>
                        </a:rPr>
                        <a:t>Plan and conduct a fair test to compare and contrast the forces (measured by a spring scale in Newtons) required to overcome friction when an object moves over different surfaces (i.e. rough/smooth).</a:t>
                      </a:r>
                      <a:endParaRPr b="1"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8857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Magnets &amp; Forces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can magnets do?</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Students investigate the properties of magnets and the fact that they exert forces that act at a distance.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3.PS2.B.1 </a:t>
                      </a:r>
                      <a:r>
                        <a:rPr lang="en" sz="800">
                          <a:solidFill>
                            <a:schemeClr val="dk1"/>
                          </a:solidFill>
                          <a:latin typeface="Poppins"/>
                          <a:ea typeface="Poppins"/>
                          <a:cs typeface="Poppins"/>
                          <a:sym typeface="Poppins"/>
                        </a:rPr>
                        <a:t>Plan and conduct investigations to determine the cause and effect relationships of electric or magnetic interactions between two objects not in contact with each other.</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Magnets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How can you unlock a door using a magnet?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investigate magnetic attraction and repulsion, and design a magnetic lock in the hands-on activity.</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3.PS2.B.1 </a:t>
                      </a:r>
                      <a:r>
                        <a:rPr lang="en" sz="800">
                          <a:solidFill>
                            <a:schemeClr val="dk1"/>
                          </a:solidFill>
                          <a:latin typeface="Poppins"/>
                          <a:ea typeface="Poppins"/>
                          <a:cs typeface="Poppins"/>
                          <a:sym typeface="Poppins"/>
                        </a:rPr>
                        <a:t>Plan and conduct investigations to determine the cause and effect relationships of electric or magnetic interactions between two objects not in contact with each other.</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3.ETS1.B.1 </a:t>
                      </a:r>
                      <a:r>
                        <a:rPr lang="en" sz="800">
                          <a:solidFill>
                            <a:schemeClr val="dk1"/>
                          </a:solidFill>
                          <a:latin typeface="Poppins"/>
                          <a:ea typeface="Poppins"/>
                          <a:cs typeface="Poppins"/>
                          <a:sym typeface="Poppins"/>
                        </a:rPr>
                        <a:t>Generate and compare multiple solutions to a problem based on how well each is likely to meet the criteria and constraints of the problem.</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3.ETS1.C.1</a:t>
                      </a:r>
                      <a:r>
                        <a:rPr lang="en" sz="800">
                          <a:solidFill>
                            <a:schemeClr val="dk1"/>
                          </a:solidFill>
                          <a:latin typeface="Poppins"/>
                          <a:ea typeface="Poppins"/>
                          <a:cs typeface="Poppins"/>
                          <a:sym typeface="Poppins"/>
                        </a:rPr>
                        <a:t> Plan and carry out fair tests in which variables are controlled and failure points are considered to identify aspects of a model or prototype that can be improved.</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562" name="Google Shape;562;p61"/>
          <p:cNvPicPr preferRelativeResize="0"/>
          <p:nvPr/>
        </p:nvPicPr>
        <p:blipFill>
          <a:blip r:embed="rId11">
            <a:alphaModFix/>
          </a:blip>
          <a:stretch>
            <a:fillRect/>
          </a:stretch>
        </p:blipFill>
        <p:spPr>
          <a:xfrm>
            <a:off x="92200" y="1696413"/>
            <a:ext cx="914400" cy="5635875"/>
          </a:xfrm>
          <a:prstGeom prst="rect">
            <a:avLst/>
          </a:prstGeom>
          <a:noFill/>
          <a:ln>
            <a:noFill/>
          </a:ln>
        </p:spPr>
      </p:pic>
      <p:grpSp>
        <p:nvGrpSpPr>
          <p:cNvPr id="563" name="Google Shape;563;p61"/>
          <p:cNvGrpSpPr/>
          <p:nvPr/>
        </p:nvGrpSpPr>
        <p:grpSpPr>
          <a:xfrm>
            <a:off x="1133475" y="1717700"/>
            <a:ext cx="7886700" cy="307800"/>
            <a:chOff x="1485900" y="5127425"/>
            <a:chExt cx="7886700" cy="307800"/>
          </a:xfrm>
        </p:grpSpPr>
        <p:grpSp>
          <p:nvGrpSpPr>
            <p:cNvPr id="564" name="Google Shape;564;p61"/>
            <p:cNvGrpSpPr/>
            <p:nvPr/>
          </p:nvGrpSpPr>
          <p:grpSpPr>
            <a:xfrm>
              <a:off x="1485900" y="5167025"/>
              <a:ext cx="7886700" cy="228600"/>
              <a:chOff x="1485900" y="5233700"/>
              <a:chExt cx="7886700" cy="228600"/>
            </a:xfrm>
          </p:grpSpPr>
          <p:sp>
            <p:nvSpPr>
              <p:cNvPr id="565" name="Google Shape;565;p61"/>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61"/>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7" name="Google Shape;567;p61"/>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We </a:t>
              </a:r>
              <a:r>
                <a:rPr b="1" i="1" lang="en" sz="800">
                  <a:latin typeface="Poppins"/>
                  <a:ea typeface="Poppins"/>
                  <a:cs typeface="Poppins"/>
                  <a:sym typeface="Poppins"/>
                </a:rPr>
                <a:t>recommend teaching this in 4th grade</a:t>
              </a:r>
              <a:r>
                <a:rPr i="1" lang="en" sz="800">
                  <a:latin typeface="Poppins"/>
                  <a:ea typeface="Poppins"/>
                  <a:cs typeface="Poppins"/>
                  <a:sym typeface="Poppins"/>
                </a:rPr>
                <a:t> if following Missouri Standards.</a:t>
              </a:r>
              <a:endParaRPr i="1" sz="800">
                <a:latin typeface="Poppins"/>
                <a:ea typeface="Poppins"/>
                <a:cs typeface="Poppins"/>
                <a:sym typeface="Poppins"/>
              </a:endParaRPr>
            </a:p>
          </p:txBody>
        </p:sp>
      </p:grpSp>
      <p:grpSp>
        <p:nvGrpSpPr>
          <p:cNvPr id="568" name="Google Shape;568;p61"/>
          <p:cNvGrpSpPr/>
          <p:nvPr/>
        </p:nvGrpSpPr>
        <p:grpSpPr>
          <a:xfrm>
            <a:off x="1133475" y="2891400"/>
            <a:ext cx="7886700" cy="307800"/>
            <a:chOff x="1485900" y="5127425"/>
            <a:chExt cx="7886700" cy="307800"/>
          </a:xfrm>
        </p:grpSpPr>
        <p:grpSp>
          <p:nvGrpSpPr>
            <p:cNvPr id="569" name="Google Shape;569;p61"/>
            <p:cNvGrpSpPr/>
            <p:nvPr/>
          </p:nvGrpSpPr>
          <p:grpSpPr>
            <a:xfrm>
              <a:off x="1485900" y="5167025"/>
              <a:ext cx="7886700" cy="228600"/>
              <a:chOff x="1485900" y="5233700"/>
              <a:chExt cx="7886700" cy="228600"/>
            </a:xfrm>
          </p:grpSpPr>
          <p:sp>
            <p:nvSpPr>
              <p:cNvPr id="570" name="Google Shape;570;p61"/>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61"/>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2" name="Google Shape;572;p61"/>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We </a:t>
              </a:r>
              <a:r>
                <a:rPr b="1" i="1" lang="en" sz="800">
                  <a:latin typeface="Poppins"/>
                  <a:ea typeface="Poppins"/>
                  <a:cs typeface="Poppins"/>
                  <a:sym typeface="Poppins"/>
                </a:rPr>
                <a:t>recommend teaching this in 4th grade</a:t>
              </a:r>
              <a:r>
                <a:rPr i="1" lang="en" sz="800">
                  <a:latin typeface="Poppins"/>
                  <a:ea typeface="Poppins"/>
                  <a:cs typeface="Poppins"/>
                  <a:sym typeface="Poppins"/>
                </a:rPr>
                <a:t> if following Missouri Standards.</a:t>
              </a:r>
              <a:endParaRPr i="1" sz="800">
                <a:latin typeface="Poppins"/>
                <a:ea typeface="Poppins"/>
                <a:cs typeface="Poppins"/>
                <a:sym typeface="Poppins"/>
              </a:endParaRPr>
            </a:p>
          </p:txBody>
        </p:sp>
      </p:grpSp>
      <p:grpSp>
        <p:nvGrpSpPr>
          <p:cNvPr id="573" name="Google Shape;573;p61"/>
          <p:cNvGrpSpPr/>
          <p:nvPr/>
        </p:nvGrpSpPr>
        <p:grpSpPr>
          <a:xfrm>
            <a:off x="1133475" y="3808175"/>
            <a:ext cx="7886700" cy="307800"/>
            <a:chOff x="1485900" y="5127425"/>
            <a:chExt cx="7886700" cy="307800"/>
          </a:xfrm>
        </p:grpSpPr>
        <p:grpSp>
          <p:nvGrpSpPr>
            <p:cNvPr id="574" name="Google Shape;574;p61"/>
            <p:cNvGrpSpPr/>
            <p:nvPr/>
          </p:nvGrpSpPr>
          <p:grpSpPr>
            <a:xfrm>
              <a:off x="1485900" y="5167025"/>
              <a:ext cx="7886700" cy="228600"/>
              <a:chOff x="1485900" y="5233700"/>
              <a:chExt cx="7886700" cy="228600"/>
            </a:xfrm>
          </p:grpSpPr>
          <p:sp>
            <p:nvSpPr>
              <p:cNvPr id="575" name="Google Shape;575;p61"/>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61"/>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7" name="Google Shape;577;p61"/>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We </a:t>
              </a:r>
              <a:r>
                <a:rPr b="1" i="1" lang="en" sz="800">
                  <a:latin typeface="Poppins"/>
                  <a:ea typeface="Poppins"/>
                  <a:cs typeface="Poppins"/>
                  <a:sym typeface="Poppins"/>
                </a:rPr>
                <a:t>recommend teaching this in 4th grade</a:t>
              </a:r>
              <a:r>
                <a:rPr i="1" lang="en" sz="800">
                  <a:latin typeface="Poppins"/>
                  <a:ea typeface="Poppins"/>
                  <a:cs typeface="Poppins"/>
                  <a:sym typeface="Poppins"/>
                </a:rPr>
                <a:t> if following Missouri Standards.</a:t>
              </a:r>
              <a:endParaRPr i="1" sz="800">
                <a:latin typeface="Poppins"/>
                <a:ea typeface="Poppins"/>
                <a:cs typeface="Poppins"/>
                <a:sym typeface="Poppins"/>
              </a:endParaRPr>
            </a:p>
          </p:txBody>
        </p:sp>
      </p:grpSp>
      <p:pic>
        <p:nvPicPr>
          <p:cNvPr id="578" name="Google Shape;578;p61"/>
          <p:cNvPicPr preferRelativeResize="0"/>
          <p:nvPr/>
        </p:nvPicPr>
        <p:blipFill rotWithShape="1">
          <a:blip r:embed="rId12">
            <a:alphaModFix/>
          </a:blip>
          <a:srcRect b="0" l="14864" r="0" t="0"/>
          <a:stretch/>
        </p:blipFill>
        <p:spPr>
          <a:xfrm>
            <a:off x="116025" y="3808175"/>
            <a:ext cx="866750" cy="1287700"/>
          </a:xfrm>
          <a:prstGeom prst="rect">
            <a:avLst/>
          </a:prstGeom>
          <a:noFill/>
          <a:ln cap="flat" cmpd="sng" w="19050">
            <a:solidFill>
              <a:srgbClr val="000000"/>
            </a:solidFill>
            <a:prstDash val="solid"/>
            <a:round/>
            <a:headEnd len="sm" w="sm" type="none"/>
            <a:tailEnd len="sm" w="sm" type="none"/>
          </a:ln>
        </p:spPr>
      </p:pic>
      <p:sp>
        <p:nvSpPr>
          <p:cNvPr id="579" name="Google Shape;579;p61"/>
          <p:cNvSpPr/>
          <p:nvPr/>
        </p:nvSpPr>
        <p:spPr>
          <a:xfrm>
            <a:off x="104787" y="3829025"/>
            <a:ext cx="632100" cy="2661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580" name="Google Shape;580;p61"/>
          <p:cNvGraphicFramePr/>
          <p:nvPr/>
        </p:nvGraphicFramePr>
        <p:xfrm>
          <a:off x="72588" y="1543197"/>
          <a:ext cx="3000000" cy="3000000"/>
        </p:xfrm>
        <a:graphic>
          <a:graphicData uri="http://schemas.openxmlformats.org/drawingml/2006/table">
            <a:tbl>
              <a:tblPr>
                <a:noFill/>
                <a:tableStyleId>{DF3FEC61-52C2-4218-B11C-934A33B2D4DB}</a:tableStyleId>
              </a:tblPr>
              <a:tblGrid>
                <a:gridCol w="696475"/>
              </a:tblGrid>
              <a:tr h="1116075">
                <a:tc>
                  <a:txBody>
                    <a:bodyPr/>
                    <a:lstStyle/>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116075">
                <a:tc>
                  <a:txBody>
                    <a:bodyPr/>
                    <a:lstStyle/>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1160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116075">
                <a:tc>
                  <a:txBody>
                    <a:bodyPr/>
                    <a:lstStyle/>
                    <a:p>
                      <a:pPr indent="0" lvl="0" marL="0" rtl="0" algn="l">
                        <a:spcBef>
                          <a:spcPts val="0"/>
                        </a:spcBef>
                        <a:spcAft>
                          <a:spcPts val="0"/>
                        </a:spcAft>
                        <a:buNone/>
                      </a:pPr>
                      <a:r>
                        <a:t/>
                      </a:r>
                      <a:endParaRPr/>
                    </a:p>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01950">
                <a:tc>
                  <a:txBody>
                    <a:bodyPr/>
                    <a:lstStyle/>
                    <a:p>
                      <a:pPr indent="0" lvl="0" marL="0" rtl="0" algn="l">
                        <a:spcBef>
                          <a:spcPts val="0"/>
                        </a:spcBef>
                        <a:spcAft>
                          <a:spcPts val="0"/>
                        </a:spcAft>
                        <a:buNone/>
                      </a:pPr>
                      <a:r>
                        <a:t/>
                      </a:r>
                      <a:endParaRPr/>
                    </a:p>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581" name="Google Shape;581;p61"/>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333333"/>
                </a:solidFill>
                <a:uFill>
                  <a:noFill/>
                </a:uFill>
                <a:latin typeface="Poppins"/>
                <a:ea typeface="Poppins"/>
                <a:cs typeface="Poppins"/>
                <a:sym typeface="Poppins"/>
                <a:hlinkClick r:id="rId18">
                  <a:extLst>
                    <a:ext uri="{A12FA001-AC4F-418D-AE19-62706E023703}">
                      <ahyp:hlinkClr val="tx"/>
                    </a:ext>
                  </a:extLst>
                </a:hlinkClick>
              </a:rPr>
              <a:t>www.mysteryscience.com/docs/missouri</a:t>
            </a:r>
            <a:endParaRPr sz="800">
              <a:solidFill>
                <a:srgbClr val="333333"/>
              </a:solidFill>
              <a:latin typeface="Poppins"/>
              <a:ea typeface="Poppins"/>
              <a:cs typeface="Poppins"/>
              <a:sym typeface="Poppins"/>
            </a:endParaRPr>
          </a:p>
        </p:txBody>
      </p:sp>
      <p:sp>
        <p:nvSpPr>
          <p:cNvPr id="582" name="Google Shape;582;p61"/>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62"/>
          <p:cNvSpPr/>
          <p:nvPr/>
        </p:nvSpPr>
        <p:spPr>
          <a:xfrm>
            <a:off x="0" y="0"/>
            <a:ext cx="10080000" cy="9144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588" name="Google Shape;588;p62"/>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589" name="Google Shape;589;p62"/>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4th Grade - Life Science</a:t>
            </a:r>
            <a:endParaRPr sz="1200">
              <a:latin typeface="Poppins"/>
              <a:ea typeface="Poppins"/>
              <a:cs typeface="Poppins"/>
              <a:sym typeface="Poppins"/>
            </a:endParaRPr>
          </a:p>
        </p:txBody>
      </p:sp>
      <p:sp>
        <p:nvSpPr>
          <p:cNvPr id="590" name="Google Shape;590;p62"/>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0000"/>
                </a:solidFill>
                <a:uFill>
                  <a:noFill/>
                </a:uFill>
                <a:latin typeface="Poppins"/>
                <a:ea typeface="Poppins"/>
                <a:cs typeface="Poppins"/>
                <a:sym typeface="Poppins"/>
                <a:hlinkClick r:id="rId4">
                  <a:extLst>
                    <a:ext uri="{A12FA001-AC4F-418D-AE19-62706E023703}">
                      <ahyp:hlinkClr val="tx"/>
                    </a:ext>
                  </a:extLst>
                </a:hlinkClick>
              </a:rPr>
              <a:t>Human Body, Vision, &amp; The Brain </a:t>
            </a:r>
            <a:r>
              <a:rPr lang="en" sz="1200">
                <a:solidFill>
                  <a:srgbClr val="000000"/>
                </a:solidFill>
                <a:uFill>
                  <a:noFill/>
                </a:uFill>
                <a:latin typeface="Poppins"/>
                <a:ea typeface="Poppins"/>
                <a:cs typeface="Poppins"/>
                <a:sym typeface="Poppins"/>
                <a:hlinkClick r:id="rId5">
                  <a:extLst>
                    <a:ext uri="{A12FA001-AC4F-418D-AE19-62706E023703}">
                      <ahyp:hlinkClr val="tx"/>
                    </a:ext>
                  </a:extLst>
                </a:hlinkClick>
              </a:rPr>
              <a:t>(Human Machine)</a:t>
            </a:r>
            <a:endParaRPr b="1">
              <a:latin typeface="Poppins"/>
              <a:ea typeface="Poppins"/>
              <a:cs typeface="Poppins"/>
              <a:sym typeface="Poppins"/>
            </a:endParaRPr>
          </a:p>
        </p:txBody>
      </p:sp>
      <p:graphicFrame>
        <p:nvGraphicFramePr>
          <p:cNvPr id="591" name="Google Shape;591;p62"/>
          <p:cNvGraphicFramePr/>
          <p:nvPr/>
        </p:nvGraphicFramePr>
        <p:xfrm>
          <a:off x="462588" y="1543210"/>
          <a:ext cx="3000000" cy="3000000"/>
        </p:xfrm>
        <a:graphic>
          <a:graphicData uri="http://schemas.openxmlformats.org/drawingml/2006/table">
            <a:tbl>
              <a:tblPr>
                <a:noFill/>
                <a:tableStyleId>{DF3FEC61-52C2-4218-B11C-934A33B2D4DB}</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Missouri Learning  Standards for Science 2016</a:t>
                      </a:r>
                      <a:endParaRPr sz="10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Muscles &amp; Skeleton</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Why do your biceps bulge?</a:t>
                      </a:r>
                      <a:endParaRPr sz="800">
                        <a:solidFill>
                          <a:schemeClr val="dk1"/>
                        </a:solidFill>
                        <a:latin typeface="Poppins"/>
                        <a:ea typeface="Poppins"/>
                        <a:cs typeface="Poppins"/>
                        <a:sym typeface="Poppins"/>
                      </a:endParaRPr>
                    </a:p>
                  </a:txBody>
                  <a:tcPr marT="91425" marB="91425" marR="91425" marL="5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construct a model of the human hand to explain how muscles pull on bones to create movement.</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4.LS1.A.1 </a:t>
                      </a:r>
                      <a:r>
                        <a:rPr lang="en" sz="800">
                          <a:solidFill>
                            <a:schemeClr val="dk1"/>
                          </a:solidFill>
                          <a:latin typeface="Poppins"/>
                          <a:ea typeface="Poppins"/>
                          <a:cs typeface="Poppins"/>
                          <a:sym typeface="Poppins"/>
                        </a:rPr>
                        <a:t>Construct an argument that plants and animals have internal and external structures that function to support survival, growth, behavior, and plant reproduction. </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rPr b="1" i="1" lang="en" sz="800">
                          <a:solidFill>
                            <a:srgbClr val="9E9E9E"/>
                          </a:solidFill>
                          <a:uFill>
                            <a:noFill/>
                          </a:uFill>
                          <a:latin typeface="Poppins"/>
                          <a:ea typeface="Poppins"/>
                          <a:cs typeface="Poppins"/>
                          <a:sym typeface="Poppins"/>
                          <a:hlinkClick r:id="rId7">
                            <a:extLst>
                              <a:ext uri="{A12FA001-AC4F-418D-AE19-62706E023703}">
                                <ahyp:hlinkClr val="tx"/>
                              </a:ext>
                            </a:extLst>
                          </a:hlinkClick>
                        </a:rPr>
                        <a:t>Light, Eyes, &amp; Vision</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i="1" lang="en" sz="800">
                          <a:solidFill>
                            <a:srgbClr val="9E9E9E"/>
                          </a:solidFill>
                          <a:latin typeface="Poppins"/>
                          <a:ea typeface="Poppins"/>
                          <a:cs typeface="Poppins"/>
                          <a:sym typeface="Poppins"/>
                        </a:rPr>
                        <a:t>What do people who are blind see?</a:t>
                      </a:r>
                      <a:endParaRPr i="1" sz="800">
                        <a:solidFill>
                          <a:srgbClr val="9E9E9E"/>
                        </a:solidFill>
                        <a:latin typeface="Poppins"/>
                        <a:ea typeface="Poppins"/>
                        <a:cs typeface="Poppins"/>
                        <a:sym typeface="Poppins"/>
                      </a:endParaRPr>
                    </a:p>
                  </a:txBody>
                  <a:tcPr marT="91425" marB="91425" marR="91425" marL="91425" anchor="b">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i="1" lang="en" sz="800">
                          <a:solidFill>
                            <a:srgbClr val="9E9E9E"/>
                          </a:solidFill>
                          <a:latin typeface="Poppins"/>
                          <a:ea typeface="Poppins"/>
                          <a:cs typeface="Poppins"/>
                          <a:sym typeface="Poppins"/>
                        </a:rPr>
                        <a:t>Students develop a working model of an eye. They use the model to reason about how light reflects off an object and into the eye, helping an organism process information from the environment. </a:t>
                      </a:r>
                      <a:endParaRPr i="1" sz="800">
                        <a:solidFill>
                          <a:srgbClr val="9E9E9E"/>
                        </a:solidFill>
                        <a:latin typeface="Poppins"/>
                        <a:ea typeface="Poppins"/>
                        <a:cs typeface="Poppins"/>
                        <a:sym typeface="Poppins"/>
                      </a:endParaRPr>
                    </a:p>
                  </a:txBody>
                  <a:tcPr marT="91425" marB="91425" marR="91425" marL="91425" anchor="b">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5.PS4.A.1 </a:t>
                      </a:r>
                      <a:r>
                        <a:rPr i="1" lang="en" sz="800">
                          <a:solidFill>
                            <a:srgbClr val="9E9E9E"/>
                          </a:solidFill>
                          <a:latin typeface="Poppins"/>
                          <a:ea typeface="Poppins"/>
                          <a:cs typeface="Poppins"/>
                          <a:sym typeface="Poppins"/>
                        </a:rPr>
                        <a:t>Develop a model to describe that objects can be seen only when light is reflected off them or when they produce their own light.</a:t>
                      </a:r>
                      <a:endParaRPr i="1" sz="800">
                        <a:solidFill>
                          <a:srgbClr val="9E9E9E"/>
                        </a:solidFill>
                        <a:latin typeface="Poppins"/>
                        <a:ea typeface="Poppins"/>
                        <a:cs typeface="Poppins"/>
                        <a:sym typeface="Poppins"/>
                      </a:endParaRPr>
                    </a:p>
                  </a:txBody>
                  <a:tcPr marT="91425" marB="91425" marR="91425" marL="91425" anchor="b">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i="1" lang="en" sz="800">
                          <a:solidFill>
                            <a:srgbClr val="9E9E9E"/>
                          </a:solidFill>
                          <a:uFill>
                            <a:noFill/>
                          </a:uFill>
                          <a:latin typeface="Poppins"/>
                          <a:ea typeface="Poppins"/>
                          <a:cs typeface="Poppins"/>
                          <a:sym typeface="Poppins"/>
                          <a:hlinkClick r:id="rId8">
                            <a:extLst>
                              <a:ext uri="{A12FA001-AC4F-418D-AE19-62706E023703}">
                                <ahyp:hlinkClr val="tx"/>
                              </a:ext>
                            </a:extLst>
                          </a:hlinkClick>
                        </a:rPr>
                        <a:t>Structure &amp; Function of Eyes</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i="1" lang="en" sz="800">
                          <a:solidFill>
                            <a:srgbClr val="9E9E9E"/>
                          </a:solidFill>
                          <a:latin typeface="Poppins"/>
                          <a:ea typeface="Poppins"/>
                          <a:cs typeface="Poppins"/>
                          <a:sym typeface="Poppins"/>
                        </a:rPr>
                        <a:t>How can some animals see in the dark?</a:t>
                      </a:r>
                      <a:endParaRPr i="1" sz="800">
                        <a:solidFill>
                          <a:srgbClr val="9E9E9E"/>
                        </a:solidFill>
                        <a:latin typeface="Poppins"/>
                        <a:ea typeface="Poppins"/>
                        <a:cs typeface="Poppins"/>
                        <a:sym typeface="Poppins"/>
                      </a:endParaRPr>
                    </a:p>
                  </a:txBody>
                  <a:tcPr marT="91425" marB="91425" marR="91425" marL="91425" anchor="b">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i="1" lang="en" sz="800">
                          <a:solidFill>
                            <a:srgbClr val="9E9E9E"/>
                          </a:solidFill>
                          <a:latin typeface="Poppins"/>
                          <a:ea typeface="Poppins"/>
                          <a:cs typeface="Poppins"/>
                          <a:sym typeface="Poppins"/>
                        </a:rPr>
                        <a:t>Students use their eye model to discover that the pupil controls the amount of light let into the eye. In the dark, pupils get larger to let in more light.</a:t>
                      </a:r>
                      <a:endParaRPr i="1" sz="800">
                        <a:solidFill>
                          <a:srgbClr val="9E9E9E"/>
                        </a:solidFill>
                        <a:latin typeface="Poppins"/>
                        <a:ea typeface="Poppins"/>
                        <a:cs typeface="Poppins"/>
                        <a:sym typeface="Poppins"/>
                      </a:endParaRPr>
                    </a:p>
                  </a:txBody>
                  <a:tcPr marT="91425" marB="91425" marR="91425" marL="91425" anchor="b">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5.PS4.A.1 </a:t>
                      </a:r>
                      <a:r>
                        <a:rPr i="1" lang="en" sz="800">
                          <a:solidFill>
                            <a:srgbClr val="9E9E9E"/>
                          </a:solidFill>
                          <a:latin typeface="Poppins"/>
                          <a:ea typeface="Poppins"/>
                          <a:cs typeface="Poppins"/>
                          <a:sym typeface="Poppins"/>
                        </a:rPr>
                        <a:t>Develop a model to describe that objects can be seen only when light is reflected off them or when they produce their own light.</a:t>
                      </a:r>
                      <a:endParaRPr i="1" sz="800">
                        <a:solidFill>
                          <a:srgbClr val="9E9E9E"/>
                        </a:solidFill>
                        <a:latin typeface="Poppins"/>
                        <a:ea typeface="Poppins"/>
                        <a:cs typeface="Poppins"/>
                        <a:sym typeface="Poppins"/>
                      </a:endParaRPr>
                    </a:p>
                  </a:txBody>
                  <a:tcPr marT="91425" marB="91425" marR="91425" marL="91425" anchor="b">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Brain, Nerves, &amp; Information Processing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How does your brain control your body?</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investigate how their own brain works by testing their reflexes. They discover that the brain receives information from the senses, processes the information, and sends signals to the muscles to enable movement.</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4.LS1.D.1</a:t>
                      </a:r>
                      <a:r>
                        <a:rPr lang="en" sz="800">
                          <a:solidFill>
                            <a:schemeClr val="dk1"/>
                          </a:solidFill>
                          <a:latin typeface="Poppins"/>
                          <a:ea typeface="Poppins"/>
                          <a:cs typeface="Poppins"/>
                          <a:sym typeface="Poppins"/>
                        </a:rPr>
                        <a:t> Use a model to describe that animals receive different types of information through their senses, process the information in their brain, and respond to the information in different ways.</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r>
            </a:tbl>
          </a:graphicData>
        </a:graphic>
      </p:graphicFrame>
      <p:pic>
        <p:nvPicPr>
          <p:cNvPr id="592" name="Google Shape;592;p62"/>
          <p:cNvPicPr preferRelativeResize="0"/>
          <p:nvPr/>
        </p:nvPicPr>
        <p:blipFill>
          <a:blip r:embed="rId10">
            <a:alphaModFix/>
          </a:blip>
          <a:stretch>
            <a:fillRect/>
          </a:stretch>
        </p:blipFill>
        <p:spPr>
          <a:xfrm>
            <a:off x="451800" y="1939425"/>
            <a:ext cx="914400" cy="4152900"/>
          </a:xfrm>
          <a:prstGeom prst="rect">
            <a:avLst/>
          </a:prstGeom>
          <a:noFill/>
          <a:ln>
            <a:noFill/>
          </a:ln>
        </p:spPr>
      </p:pic>
      <p:graphicFrame>
        <p:nvGraphicFramePr>
          <p:cNvPr id="593" name="Google Shape;593;p62"/>
          <p:cNvGraphicFramePr/>
          <p:nvPr/>
        </p:nvGraphicFramePr>
        <p:xfrm>
          <a:off x="462588" y="1939435"/>
          <a:ext cx="3000000" cy="3000000"/>
        </p:xfrm>
        <a:graphic>
          <a:graphicData uri="http://schemas.openxmlformats.org/drawingml/2006/table">
            <a:tbl>
              <a:tblPr>
                <a:noFill/>
                <a:tableStyleId>{DF3FEC61-52C2-4218-B11C-934A33B2D4DB}</a:tableStyleId>
              </a:tblPr>
              <a:tblGrid>
                <a:gridCol w="696475"/>
              </a:tblGrid>
              <a:tr h="103630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1">
                            <a:extLst>
                              <a:ext uri="{A12FA001-AC4F-418D-AE19-62706E023703}">
                                <ahyp:hlinkClr val="tx"/>
                              </a:ext>
                            </a:extLst>
                          </a:hlinkClick>
                        </a:rPr>
                        <a:t>Lesson 1</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3">
                            <a:extLst>
                              <a:ext uri="{A12FA001-AC4F-418D-AE19-62706E023703}">
                                <ahyp:hlinkClr val="tx"/>
                              </a:ext>
                            </a:extLst>
                          </a:hlinkClick>
                        </a:rPr>
                        <a:t>Lesson 3</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792450">
                <a:tc>
                  <a:txBody>
                    <a:bodyPr/>
                    <a:lstStyle/>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14">
                            <a:extLst>
                              <a:ext uri="{A12FA001-AC4F-418D-AE19-62706E023703}">
                                <ahyp:hlinkClr val="tx"/>
                              </a:ext>
                            </a:extLst>
                          </a:hlinkClick>
                        </a:rPr>
                        <a:t>Lesson 4</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grpSp>
        <p:nvGrpSpPr>
          <p:cNvPr id="594" name="Google Shape;594;p62"/>
          <p:cNvGrpSpPr/>
          <p:nvPr/>
        </p:nvGrpSpPr>
        <p:grpSpPr>
          <a:xfrm>
            <a:off x="1491300" y="3074500"/>
            <a:ext cx="7886700" cy="307800"/>
            <a:chOff x="1485900" y="5127425"/>
            <a:chExt cx="7886700" cy="307800"/>
          </a:xfrm>
        </p:grpSpPr>
        <p:grpSp>
          <p:nvGrpSpPr>
            <p:cNvPr id="595" name="Google Shape;595;p62"/>
            <p:cNvGrpSpPr/>
            <p:nvPr/>
          </p:nvGrpSpPr>
          <p:grpSpPr>
            <a:xfrm>
              <a:off x="1485900" y="5167025"/>
              <a:ext cx="7886700" cy="228600"/>
              <a:chOff x="1485900" y="5233700"/>
              <a:chExt cx="7886700" cy="228600"/>
            </a:xfrm>
          </p:grpSpPr>
          <p:sp>
            <p:nvSpPr>
              <p:cNvPr id="596" name="Google Shape;596;p62"/>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62"/>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8" name="Google Shape;598;p62"/>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We </a:t>
              </a:r>
              <a:r>
                <a:rPr b="1" i="1" lang="en" sz="800">
                  <a:latin typeface="Poppins"/>
                  <a:ea typeface="Poppins"/>
                  <a:cs typeface="Poppins"/>
                  <a:sym typeface="Poppins"/>
                </a:rPr>
                <a:t>recommend teaching this in 5th grade</a:t>
              </a:r>
              <a:r>
                <a:rPr i="1" lang="en" sz="800">
                  <a:latin typeface="Poppins"/>
                  <a:ea typeface="Poppins"/>
                  <a:cs typeface="Poppins"/>
                  <a:sym typeface="Poppins"/>
                </a:rPr>
                <a:t> if following Missouri Standards.</a:t>
              </a:r>
              <a:endParaRPr i="1" sz="800">
                <a:latin typeface="Poppins"/>
                <a:ea typeface="Poppins"/>
                <a:cs typeface="Poppins"/>
                <a:sym typeface="Poppins"/>
              </a:endParaRPr>
            </a:p>
          </p:txBody>
        </p:sp>
      </p:grpSp>
      <p:grpSp>
        <p:nvGrpSpPr>
          <p:cNvPr id="599" name="Google Shape;599;p62"/>
          <p:cNvGrpSpPr/>
          <p:nvPr/>
        </p:nvGrpSpPr>
        <p:grpSpPr>
          <a:xfrm>
            <a:off x="1491300" y="4141300"/>
            <a:ext cx="7886700" cy="307800"/>
            <a:chOff x="1485900" y="5127425"/>
            <a:chExt cx="7886700" cy="307800"/>
          </a:xfrm>
        </p:grpSpPr>
        <p:grpSp>
          <p:nvGrpSpPr>
            <p:cNvPr id="600" name="Google Shape;600;p62"/>
            <p:cNvGrpSpPr/>
            <p:nvPr/>
          </p:nvGrpSpPr>
          <p:grpSpPr>
            <a:xfrm>
              <a:off x="1485900" y="5167025"/>
              <a:ext cx="7886700" cy="228600"/>
              <a:chOff x="1485900" y="5233700"/>
              <a:chExt cx="7886700" cy="228600"/>
            </a:xfrm>
          </p:grpSpPr>
          <p:sp>
            <p:nvSpPr>
              <p:cNvPr id="601" name="Google Shape;601;p62"/>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62"/>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3" name="Google Shape;603;p62"/>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We </a:t>
              </a:r>
              <a:r>
                <a:rPr b="1" i="1" lang="en" sz="800">
                  <a:latin typeface="Poppins"/>
                  <a:ea typeface="Poppins"/>
                  <a:cs typeface="Poppins"/>
                  <a:sym typeface="Poppins"/>
                </a:rPr>
                <a:t>recommend teaching this in 5th grade</a:t>
              </a:r>
              <a:r>
                <a:rPr i="1" lang="en" sz="800">
                  <a:latin typeface="Poppins"/>
                  <a:ea typeface="Poppins"/>
                  <a:cs typeface="Poppins"/>
                  <a:sym typeface="Poppins"/>
                </a:rPr>
                <a:t> if following Missouri Standards.</a:t>
              </a:r>
              <a:endParaRPr i="1" sz="800">
                <a:latin typeface="Poppins"/>
                <a:ea typeface="Poppins"/>
                <a:cs typeface="Poppins"/>
                <a:sym typeface="Poppins"/>
              </a:endParaRPr>
            </a:p>
          </p:txBody>
        </p:sp>
      </p:grpSp>
      <p:sp>
        <p:nvSpPr>
          <p:cNvPr id="604" name="Google Shape;604;p62"/>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333333"/>
                </a:solidFill>
                <a:uFill>
                  <a:noFill/>
                </a:uFill>
                <a:latin typeface="Poppins"/>
                <a:ea typeface="Poppins"/>
                <a:cs typeface="Poppins"/>
                <a:sym typeface="Poppins"/>
                <a:hlinkClick r:id="rId15">
                  <a:extLst>
                    <a:ext uri="{A12FA001-AC4F-418D-AE19-62706E023703}">
                      <ahyp:hlinkClr val="tx"/>
                    </a:ext>
                  </a:extLst>
                </a:hlinkClick>
              </a:rPr>
              <a:t>www.mysteryscience.com/docs/missouri</a:t>
            </a:r>
            <a:endParaRPr sz="800">
              <a:solidFill>
                <a:srgbClr val="333333"/>
              </a:solidFill>
              <a:latin typeface="Poppins"/>
              <a:ea typeface="Poppins"/>
              <a:cs typeface="Poppins"/>
              <a:sym typeface="Poppins"/>
            </a:endParaRPr>
          </a:p>
        </p:txBody>
      </p:sp>
      <p:sp>
        <p:nvSpPr>
          <p:cNvPr id="605" name="Google Shape;605;p62"/>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pic>
        <p:nvPicPr>
          <p:cNvPr id="610" name="Google Shape;610;p63"/>
          <p:cNvPicPr preferRelativeResize="0"/>
          <p:nvPr/>
        </p:nvPicPr>
        <p:blipFill rotWithShape="1">
          <a:blip r:embed="rId3">
            <a:alphaModFix/>
          </a:blip>
          <a:srcRect b="0" l="13279" r="16716" t="0"/>
          <a:stretch/>
        </p:blipFill>
        <p:spPr>
          <a:xfrm>
            <a:off x="457200" y="3947325"/>
            <a:ext cx="1126725" cy="1044849"/>
          </a:xfrm>
          <a:prstGeom prst="rect">
            <a:avLst/>
          </a:prstGeom>
          <a:noFill/>
          <a:ln>
            <a:noFill/>
          </a:ln>
        </p:spPr>
      </p:pic>
      <p:pic>
        <p:nvPicPr>
          <p:cNvPr id="611" name="Google Shape;611;p63"/>
          <p:cNvPicPr preferRelativeResize="0"/>
          <p:nvPr/>
        </p:nvPicPr>
        <p:blipFill rotWithShape="1">
          <a:blip r:embed="rId4">
            <a:alphaModFix/>
          </a:blip>
          <a:srcRect b="0" l="44839" r="0" t="0"/>
          <a:stretch/>
        </p:blipFill>
        <p:spPr>
          <a:xfrm>
            <a:off x="457200" y="2965875"/>
            <a:ext cx="961706" cy="981450"/>
          </a:xfrm>
          <a:prstGeom prst="rect">
            <a:avLst/>
          </a:prstGeom>
          <a:noFill/>
          <a:ln>
            <a:noFill/>
          </a:ln>
        </p:spPr>
      </p:pic>
      <p:pic>
        <p:nvPicPr>
          <p:cNvPr id="612" name="Google Shape;612;p63"/>
          <p:cNvPicPr preferRelativeResize="0"/>
          <p:nvPr/>
        </p:nvPicPr>
        <p:blipFill rotWithShape="1">
          <a:blip r:embed="rId5">
            <a:alphaModFix/>
          </a:blip>
          <a:srcRect b="0" l="25573" r="0" t="0"/>
          <a:stretch/>
        </p:blipFill>
        <p:spPr>
          <a:xfrm>
            <a:off x="457200" y="2017500"/>
            <a:ext cx="1126733" cy="948375"/>
          </a:xfrm>
          <a:prstGeom prst="rect">
            <a:avLst/>
          </a:prstGeom>
          <a:noFill/>
          <a:ln>
            <a:noFill/>
          </a:ln>
        </p:spPr>
      </p:pic>
      <p:graphicFrame>
        <p:nvGraphicFramePr>
          <p:cNvPr id="613" name="Google Shape;613;p63"/>
          <p:cNvGraphicFramePr/>
          <p:nvPr/>
        </p:nvGraphicFramePr>
        <p:xfrm>
          <a:off x="467988" y="1606185"/>
          <a:ext cx="3000000" cy="3000000"/>
        </p:xfrm>
        <a:graphic>
          <a:graphicData uri="http://schemas.openxmlformats.org/drawingml/2006/table">
            <a:tbl>
              <a:tblPr>
                <a:noFill/>
                <a:tableStyleId>{DF3FEC61-52C2-4218-B11C-934A33B2D4DB}</a:tableStyleId>
              </a:tblPr>
              <a:tblGrid>
                <a:gridCol w="929125"/>
                <a:gridCol w="2115625"/>
                <a:gridCol w="2687600"/>
                <a:gridCol w="3400875"/>
              </a:tblGrid>
              <a:tr h="41745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13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lang="en" sz="1000">
                          <a:solidFill>
                            <a:schemeClr val="dk1"/>
                          </a:solidFill>
                          <a:latin typeface="Poppins"/>
                          <a:ea typeface="Poppins"/>
                          <a:cs typeface="Poppins"/>
                          <a:sym typeface="Poppins"/>
                        </a:rPr>
                        <a:t>Missouri Learning  Standards for Science 2016</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48375">
                <a:tc>
                  <a:txBody>
                    <a:bodyPr/>
                    <a:lstStyle/>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hlink"/>
                          </a:solidFill>
                          <a:uFill>
                            <a:noFill/>
                          </a:uFill>
                          <a:latin typeface="Poppins"/>
                          <a:ea typeface="Poppins"/>
                          <a:cs typeface="Poppins"/>
                          <a:sym typeface="Poppins"/>
                          <a:hlinkClick r:id="rId6"/>
                        </a:rPr>
                        <a:t>Animal Adaptations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some sea creatures look so strange?</a:t>
                      </a:r>
                      <a:endParaRPr b="1" sz="800">
                        <a:solidFill>
                          <a:schemeClr val="dk1"/>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make observations of underwater animals in order to collect evidence that external structures serve specific functions. They use their observations to construct an argument that an animal’s structures work together as part of a system to support their growth and survival.</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4.LS1.A.1 </a:t>
                      </a:r>
                      <a:r>
                        <a:rPr lang="en" sz="800">
                          <a:solidFill>
                            <a:schemeClr val="dk1"/>
                          </a:solidFill>
                          <a:latin typeface="Poppins"/>
                          <a:ea typeface="Poppins"/>
                          <a:cs typeface="Poppins"/>
                          <a:sym typeface="Poppins"/>
                        </a:rPr>
                        <a:t>Construct an argument that plants and animals have internal and external structures that function to support survival, growth, behavior, and plant reproduction.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94225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t/>
                      </a:r>
                      <a:endParaRPr sz="800">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hlink"/>
                          </a:solidFill>
                          <a:uFill>
                            <a:noFill/>
                          </a:uFill>
                          <a:latin typeface="Poppins"/>
                          <a:ea typeface="Poppins"/>
                          <a:cs typeface="Poppins"/>
                          <a:sym typeface="Poppins"/>
                          <a:hlinkClick r:id="rId7"/>
                        </a:rPr>
                        <a:t>Learned Behavior &amp; Instinct</a:t>
                      </a:r>
                      <a:endParaRPr b="1" sz="800" strike="sngStrike">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Why would a sea turtle eat a plastic bag?</a:t>
                      </a:r>
                      <a:endParaRPr>
                        <a:solidFill>
                          <a:schemeClr val="dk1"/>
                        </a:solidFill>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use models to understand how an animal’s senses, brain, and memories all work together as a system to influence their behavior and support their survival.</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4.LS1.D.1</a:t>
                      </a:r>
                      <a:r>
                        <a:rPr lang="en" sz="800">
                          <a:solidFill>
                            <a:schemeClr val="dk1"/>
                          </a:solidFill>
                          <a:latin typeface="Poppins"/>
                          <a:ea typeface="Poppins"/>
                          <a:cs typeface="Poppins"/>
                          <a:sym typeface="Poppins"/>
                        </a:rPr>
                        <a:t> Use a model to describe that animals receive different types of information through their senses, process the information in their brain, and respond to the information in different ways.</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1077925">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hlink"/>
                          </a:solidFill>
                          <a:uFill>
                            <a:noFill/>
                          </a:uFill>
                          <a:latin typeface="Poppins"/>
                          <a:ea typeface="Poppins"/>
                          <a:cs typeface="Poppins"/>
                          <a:sym typeface="Poppins"/>
                          <a:hlinkClick r:id="rId8"/>
                        </a:rPr>
                        <a:t>Plant Adaptations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don’t the same trees grow everywhere?</a:t>
                      </a:r>
                      <a:endParaRPr b="1" sz="800">
                        <a:solidFill>
                          <a:schemeClr val="dk1"/>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use models of roots and branches to explore their functions and then construct an argument about how these structures must work together in order to support the survival of trees in the unique environment of the frozen taiga.</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4.LS1.A.1 </a:t>
                      </a:r>
                      <a:r>
                        <a:rPr lang="en" sz="800">
                          <a:solidFill>
                            <a:schemeClr val="dk1"/>
                          </a:solidFill>
                          <a:latin typeface="Poppins"/>
                          <a:ea typeface="Poppins"/>
                          <a:cs typeface="Poppins"/>
                          <a:sym typeface="Poppins"/>
                        </a:rPr>
                        <a:t>Construct an argument that plants and animals have internal and external structures that function to support survival, growth, behavior, and plant reproduction.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sp>
        <p:nvSpPr>
          <p:cNvPr id="614" name="Google Shape;614;p63"/>
          <p:cNvSpPr/>
          <p:nvPr/>
        </p:nvSpPr>
        <p:spPr>
          <a:xfrm>
            <a:off x="457200" y="2965876"/>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9">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615" name="Google Shape;615;p63"/>
          <p:cNvSpPr/>
          <p:nvPr/>
        </p:nvSpPr>
        <p:spPr>
          <a:xfrm>
            <a:off x="457201" y="2017506"/>
            <a:ext cx="6879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0">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616" name="Google Shape;616;p63"/>
          <p:cNvSpPr/>
          <p:nvPr/>
        </p:nvSpPr>
        <p:spPr>
          <a:xfrm>
            <a:off x="457200" y="3914242"/>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617" name="Google Shape;617;p63"/>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12">
                  <a:extLst>
                    <a:ext uri="{A12FA001-AC4F-418D-AE19-62706E023703}">
                      <ahyp:hlinkClr val="tx"/>
                    </a:ext>
                  </a:extLst>
                </a:hlinkClick>
              </a:rPr>
              <a:t>Animal &amp; Plant Adaptations </a:t>
            </a:r>
            <a:r>
              <a:rPr lang="en" sz="1200">
                <a:solidFill>
                  <a:schemeClr val="dk1"/>
                </a:solidFill>
                <a:uFill>
                  <a:noFill/>
                </a:uFill>
                <a:latin typeface="Poppins"/>
                <a:ea typeface="Poppins"/>
                <a:cs typeface="Poppins"/>
                <a:sym typeface="Poppins"/>
                <a:hlinkClick r:id="rId13">
                  <a:extLst>
                    <a:ext uri="{A12FA001-AC4F-418D-AE19-62706E023703}">
                      <ahyp:hlinkClr val="tx"/>
                    </a:ext>
                  </a:extLst>
                </a:hlinkClick>
              </a:rPr>
              <a:t>(Animal &amp; Plant Adaptations) </a:t>
            </a:r>
            <a:endParaRPr sz="1200">
              <a:solidFill>
                <a:schemeClr val="dk1"/>
              </a:solidFill>
              <a:latin typeface="Poppins"/>
              <a:ea typeface="Poppins"/>
              <a:cs typeface="Poppins"/>
              <a:sym typeface="Poppins"/>
            </a:endParaRPr>
          </a:p>
        </p:txBody>
      </p:sp>
      <p:sp>
        <p:nvSpPr>
          <p:cNvPr id="618" name="Google Shape;618;p63"/>
          <p:cNvSpPr/>
          <p:nvPr/>
        </p:nvSpPr>
        <p:spPr>
          <a:xfrm>
            <a:off x="0" y="0"/>
            <a:ext cx="10080000" cy="9144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619" name="Google Shape;619;p63"/>
          <p:cNvPicPr preferRelativeResize="0"/>
          <p:nvPr/>
        </p:nvPicPr>
        <p:blipFill>
          <a:blip r:embed="rId14">
            <a:alphaModFix/>
          </a:blip>
          <a:stretch>
            <a:fillRect/>
          </a:stretch>
        </p:blipFill>
        <p:spPr>
          <a:xfrm>
            <a:off x="7953375" y="305775"/>
            <a:ext cx="1647825" cy="209550"/>
          </a:xfrm>
          <a:prstGeom prst="rect">
            <a:avLst/>
          </a:prstGeom>
          <a:noFill/>
          <a:ln>
            <a:noFill/>
          </a:ln>
        </p:spPr>
      </p:pic>
      <p:sp>
        <p:nvSpPr>
          <p:cNvPr id="620" name="Google Shape;620;p63"/>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4th Grade - Life Science</a:t>
            </a:r>
            <a:endParaRPr sz="1200">
              <a:latin typeface="Poppins"/>
              <a:ea typeface="Poppins"/>
              <a:cs typeface="Poppins"/>
              <a:sym typeface="Poppins"/>
            </a:endParaRPr>
          </a:p>
        </p:txBody>
      </p:sp>
      <p:sp>
        <p:nvSpPr>
          <p:cNvPr id="621" name="Google Shape;621;p63"/>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333333"/>
                </a:solidFill>
                <a:uFill>
                  <a:noFill/>
                </a:uFill>
                <a:latin typeface="Poppins"/>
                <a:ea typeface="Poppins"/>
                <a:cs typeface="Poppins"/>
                <a:sym typeface="Poppins"/>
                <a:hlinkClick r:id="rId15">
                  <a:extLst>
                    <a:ext uri="{A12FA001-AC4F-418D-AE19-62706E023703}">
                      <ahyp:hlinkClr val="tx"/>
                    </a:ext>
                  </a:extLst>
                </a:hlinkClick>
              </a:rPr>
              <a:t>www.mysteryscience.com/docs/missouri</a:t>
            </a:r>
            <a:endParaRPr sz="800">
              <a:solidFill>
                <a:srgbClr val="333333"/>
              </a:solidFill>
              <a:latin typeface="Poppins"/>
              <a:ea typeface="Poppins"/>
              <a:cs typeface="Poppins"/>
              <a:sym typeface="Poppins"/>
            </a:endParaRPr>
          </a:p>
        </p:txBody>
      </p:sp>
      <p:sp>
        <p:nvSpPr>
          <p:cNvPr id="622" name="Google Shape;622;p63"/>
          <p:cNvSpPr txBox="1"/>
          <p:nvPr>
            <p:ph idx="12" type="sldNum"/>
          </p:nvPr>
        </p:nvSpPr>
        <p:spPr>
          <a:xfrm>
            <a:off x="9089136" y="7178040"/>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64"/>
          <p:cNvSpPr/>
          <p:nvPr/>
        </p:nvSpPr>
        <p:spPr>
          <a:xfrm>
            <a:off x="0" y="0"/>
            <a:ext cx="10080000" cy="9144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628" name="Google Shape;628;p64"/>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629" name="Google Shape;629;p64"/>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4th Grade - Earth &amp; Space Science</a:t>
            </a:r>
            <a:endParaRPr sz="1200">
              <a:latin typeface="Poppins"/>
              <a:ea typeface="Poppins"/>
              <a:cs typeface="Poppins"/>
              <a:sym typeface="Poppins"/>
            </a:endParaRPr>
          </a:p>
        </p:txBody>
      </p:sp>
      <p:sp>
        <p:nvSpPr>
          <p:cNvPr id="630" name="Google Shape;630;p64"/>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Earth’s Features &amp; Processes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(The Birth of Rocks)</a:t>
            </a:r>
            <a:endParaRPr b="1">
              <a:latin typeface="Poppins"/>
              <a:ea typeface="Poppins"/>
              <a:cs typeface="Poppins"/>
              <a:sym typeface="Poppins"/>
            </a:endParaRPr>
          </a:p>
        </p:txBody>
      </p:sp>
      <p:graphicFrame>
        <p:nvGraphicFramePr>
          <p:cNvPr id="631" name="Google Shape;631;p64"/>
          <p:cNvGraphicFramePr/>
          <p:nvPr/>
        </p:nvGraphicFramePr>
        <p:xfrm>
          <a:off x="457188" y="1543210"/>
          <a:ext cx="3000000" cy="3000000"/>
        </p:xfrm>
        <a:graphic>
          <a:graphicData uri="http://schemas.openxmlformats.org/drawingml/2006/table">
            <a:tbl>
              <a:tblPr>
                <a:noFill/>
                <a:tableStyleId>{DF3FEC61-52C2-4218-B11C-934A33B2D4DB}</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Missouri Learning  Standards for Science 2016</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1</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Volcanoes &amp; Patterns of Earth’s Features</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Could a volcano pop up where you live?</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use coordinates to develop a map of volcanoes to discover a pattern of where volcanoes exist on Earth. Students identify the pattern of volcanoes in the “Ring of Fire.”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4.ESS2.B.1 </a:t>
                      </a:r>
                      <a:r>
                        <a:rPr lang="en" sz="800">
                          <a:solidFill>
                            <a:schemeClr val="dk1"/>
                          </a:solidFill>
                          <a:latin typeface="Poppins"/>
                          <a:ea typeface="Poppins"/>
                          <a:cs typeface="Poppins"/>
                          <a:sym typeface="Poppins"/>
                        </a:rPr>
                        <a:t>Analyze and interpret data from maps to describe patterns of Earth’s features. </a:t>
                      </a:r>
                      <a:endParaRPr b="1"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2</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Volcanoes &amp; Rock Cycle</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some volcanoes explode?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investigate the properties of thin and thick lava by attempting to create air bubbles. Students realize that thick lava will cause a volcano to explode, while thin lava will not.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4.ESS2.A.1 </a:t>
                      </a:r>
                      <a:r>
                        <a:rPr lang="en" sz="800">
                          <a:solidFill>
                            <a:schemeClr val="dk1"/>
                          </a:solidFill>
                          <a:latin typeface="Poppins"/>
                          <a:ea typeface="Poppins"/>
                          <a:cs typeface="Poppins"/>
                          <a:sym typeface="Poppins"/>
                        </a:rPr>
                        <a:t>Plan and conduct scientific investigations or simulations to provide evidence how natural processes (e.g. weathering and erosion) shape Earth’s surfaces.</a:t>
                      </a:r>
                      <a:endParaRPr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3</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Weathering &amp; Erosion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Will a mountain last forever?</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make observations of the effects of weathering to discover that rocks will become rounded and break into small pieces when they tumble down a mountain.</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4.ESS2.A.1 </a:t>
                      </a:r>
                      <a:r>
                        <a:rPr lang="en" sz="800">
                          <a:solidFill>
                            <a:schemeClr val="dk1"/>
                          </a:solidFill>
                          <a:latin typeface="Poppins"/>
                          <a:ea typeface="Poppins"/>
                          <a:cs typeface="Poppins"/>
                          <a:sym typeface="Poppins"/>
                        </a:rPr>
                        <a:t>Plan and conduct scientific investigations or simulations to provide evidence how natural processes (e.g. weathering and erosion) shape Earth’s surfaces.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rPr lang="en" sz="800">
                          <a:latin typeface="Poppins"/>
                          <a:ea typeface="Poppins"/>
                          <a:cs typeface="Poppins"/>
                          <a:sym typeface="Poppins"/>
                        </a:rPr>
                        <a:t>Lesson 4</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Sedimentary Rock &amp; Fossils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did your town look like 100 million years ago?</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create a model canyon and use the pattern of fossils found in each rock layer to support the explanation that the landscape has changed many times over millions of years.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4.ESS1.C.1 </a:t>
                      </a:r>
                      <a:r>
                        <a:rPr lang="en" sz="800">
                          <a:solidFill>
                            <a:schemeClr val="dk1"/>
                          </a:solidFill>
                          <a:latin typeface="Poppins"/>
                          <a:ea typeface="Poppins"/>
                          <a:cs typeface="Poppins"/>
                          <a:sym typeface="Poppins"/>
                        </a:rPr>
                        <a:t>Identify evidence from patterns in rock formations and fossils in rock layers to support an explanation for changes in a landscape over time. </a:t>
                      </a:r>
                      <a:endParaRPr b="1"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Erosion, Natural Hazards,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How could you survive a landslide?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generate multiple possible solutions to protect homes from a landslide. Students realize that there are many causes for the erosion that causes rocks to fall in landslides.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4.ESS3.A.1 </a:t>
                      </a:r>
                      <a:r>
                        <a:rPr lang="en" sz="800">
                          <a:solidFill>
                            <a:schemeClr val="dk1"/>
                          </a:solidFill>
                          <a:latin typeface="Poppins"/>
                          <a:ea typeface="Poppins"/>
                          <a:cs typeface="Poppins"/>
                          <a:sym typeface="Poppins"/>
                        </a:rPr>
                        <a:t>Generate and compare multiple solutions to reduce the impact of natural Earth processes on humans.</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4.ETS1.B.1 </a:t>
                      </a:r>
                      <a:r>
                        <a:rPr lang="en" sz="800">
                          <a:solidFill>
                            <a:schemeClr val="dk1"/>
                          </a:solidFill>
                          <a:latin typeface="Poppins"/>
                          <a:ea typeface="Poppins"/>
                          <a:cs typeface="Poppins"/>
                          <a:sym typeface="Poppins"/>
                        </a:rPr>
                        <a:t>Generate and compare multiple solutions to a problem based on how well each is likely to meet the criteria and constraints of the problem.</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632" name="Google Shape;632;p64"/>
          <p:cNvPicPr preferRelativeResize="0"/>
          <p:nvPr/>
        </p:nvPicPr>
        <p:blipFill>
          <a:blip r:embed="rId11">
            <a:alphaModFix/>
          </a:blip>
          <a:stretch>
            <a:fillRect/>
          </a:stretch>
        </p:blipFill>
        <p:spPr>
          <a:xfrm>
            <a:off x="457200" y="1939425"/>
            <a:ext cx="914400" cy="5181600"/>
          </a:xfrm>
          <a:prstGeom prst="rect">
            <a:avLst/>
          </a:prstGeom>
          <a:noFill/>
          <a:ln>
            <a:noFill/>
          </a:ln>
        </p:spPr>
      </p:pic>
      <p:pic>
        <p:nvPicPr>
          <p:cNvPr id="633" name="Google Shape;633;p64"/>
          <p:cNvPicPr preferRelativeResize="0"/>
          <p:nvPr/>
        </p:nvPicPr>
        <p:blipFill rotWithShape="1">
          <a:blip r:embed="rId12">
            <a:alphaModFix/>
          </a:blip>
          <a:srcRect b="0" l="56242" r="0" t="0"/>
          <a:stretch/>
        </p:blipFill>
        <p:spPr>
          <a:xfrm>
            <a:off x="457199" y="5048325"/>
            <a:ext cx="900100" cy="1036300"/>
          </a:xfrm>
          <a:prstGeom prst="rect">
            <a:avLst/>
          </a:prstGeom>
          <a:noFill/>
          <a:ln>
            <a:noFill/>
          </a:ln>
        </p:spPr>
      </p:pic>
      <p:sp>
        <p:nvSpPr>
          <p:cNvPr id="634" name="Google Shape;634;p64"/>
          <p:cNvSpPr/>
          <p:nvPr/>
        </p:nvSpPr>
        <p:spPr>
          <a:xfrm>
            <a:off x="457200" y="5048325"/>
            <a:ext cx="638100" cy="27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635" name="Google Shape;635;p64"/>
          <p:cNvGraphicFramePr/>
          <p:nvPr/>
        </p:nvGraphicFramePr>
        <p:xfrm>
          <a:off x="457188" y="1939435"/>
          <a:ext cx="3000000" cy="3000000"/>
        </p:xfrm>
        <a:graphic>
          <a:graphicData uri="http://schemas.openxmlformats.org/drawingml/2006/table">
            <a:tbl>
              <a:tblPr>
                <a:noFill/>
                <a:tableStyleId>{DF3FEC61-52C2-4218-B11C-934A33B2D4DB}</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spcBef>
                          <a:spcPts val="0"/>
                        </a:spcBef>
                        <a:spcAft>
                          <a:spcPts val="0"/>
                        </a:spcAft>
                        <a:buNone/>
                      </a:pPr>
                      <a:r>
                        <a:rPr b="1" lang="en" sz="800">
                          <a:solidFill>
                            <a:schemeClr val="lt1"/>
                          </a:solidFill>
                          <a:latin typeface="Poppins"/>
                          <a:ea typeface="Poppins"/>
                          <a:cs typeface="Poppins"/>
                          <a:sym typeface="Poppins"/>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303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636" name="Google Shape;636;p64"/>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333333"/>
                </a:solidFill>
                <a:uFill>
                  <a:noFill/>
                </a:uFill>
                <a:latin typeface="Poppins"/>
                <a:ea typeface="Poppins"/>
                <a:cs typeface="Poppins"/>
                <a:sym typeface="Poppins"/>
                <a:hlinkClick r:id="rId17">
                  <a:extLst>
                    <a:ext uri="{A12FA001-AC4F-418D-AE19-62706E023703}">
                      <ahyp:hlinkClr val="tx"/>
                    </a:ext>
                  </a:extLst>
                </a:hlinkClick>
              </a:rPr>
              <a:t>www.mysteryscience.com/docs/missouri</a:t>
            </a:r>
            <a:endParaRPr sz="800">
              <a:solidFill>
                <a:srgbClr val="333333"/>
              </a:solidFill>
              <a:latin typeface="Poppins"/>
              <a:ea typeface="Poppins"/>
              <a:cs typeface="Poppins"/>
              <a:sym typeface="Poppins"/>
            </a:endParaRPr>
          </a:p>
        </p:txBody>
      </p:sp>
      <p:sp>
        <p:nvSpPr>
          <p:cNvPr id="637" name="Google Shape;637;p64"/>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65"/>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Forces, Motion, &amp; Magnets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(Invisible Forces)</a:t>
            </a:r>
            <a:endParaRPr b="1">
              <a:latin typeface="Poppins"/>
              <a:ea typeface="Poppins"/>
              <a:cs typeface="Poppins"/>
              <a:sym typeface="Poppins"/>
            </a:endParaRPr>
          </a:p>
        </p:txBody>
      </p:sp>
      <p:graphicFrame>
        <p:nvGraphicFramePr>
          <p:cNvPr id="643" name="Google Shape;643;p65"/>
          <p:cNvGraphicFramePr/>
          <p:nvPr/>
        </p:nvGraphicFramePr>
        <p:xfrm>
          <a:off x="457188" y="1543210"/>
          <a:ext cx="3000000" cy="3000000"/>
        </p:xfrm>
        <a:graphic>
          <a:graphicData uri="http://schemas.openxmlformats.org/drawingml/2006/table">
            <a:tbl>
              <a:tblPr>
                <a:noFill/>
                <a:tableStyleId>{DF3FEC61-52C2-4218-B11C-934A33B2D4DB}</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Missouri Learning  Standards for Science 2016</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Balanced &amp; Unbalanced Forces</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How could you win a tug-of-war against a bunch of adults?</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develop a mental model of the nature of forces and motion and use that model to explain the behavior of an elastic jumper.</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4.PS2.A.2 </a:t>
                      </a:r>
                      <a:r>
                        <a:rPr lang="en" sz="800">
                          <a:solidFill>
                            <a:schemeClr val="dk1"/>
                          </a:solidFill>
                          <a:latin typeface="Poppins"/>
                          <a:ea typeface="Poppins"/>
                          <a:cs typeface="Poppins"/>
                          <a:sym typeface="Poppins"/>
                        </a:rPr>
                        <a:t>Plan and conduct an investigation to provide evidence of the effects of balanced and unbalanced forces on the motion of an object.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Balanced Forces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makes bridges so strong?</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develop and design a bridge to be as strong as possible while working with limited materials.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4.PS2.A.2 </a:t>
                      </a:r>
                      <a:r>
                        <a:rPr lang="en" sz="800">
                          <a:solidFill>
                            <a:schemeClr val="dk1"/>
                          </a:solidFill>
                          <a:latin typeface="Poppins"/>
                          <a:ea typeface="Poppins"/>
                          <a:cs typeface="Poppins"/>
                          <a:sym typeface="Poppins"/>
                        </a:rPr>
                        <a:t>Plan and conduct an investigation to provide evidence of the effects of balanced and unbalanced forces on the motion of an object.</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4.ETS1.B.1 </a:t>
                      </a:r>
                      <a:r>
                        <a:rPr lang="en" sz="800">
                          <a:solidFill>
                            <a:schemeClr val="dk1"/>
                          </a:solidFill>
                          <a:latin typeface="Poppins"/>
                          <a:ea typeface="Poppins"/>
                          <a:cs typeface="Poppins"/>
                          <a:sym typeface="Poppins"/>
                        </a:rPr>
                        <a:t>Generate and compare multiple solutions to a problem based on how well each is likely to meet the criteria and constraints of the problem.</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t/>
                      </a:r>
                      <a:endParaRPr>
                        <a:solidFill>
                          <a:schemeClr val="dk1"/>
                        </a:solidFill>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Pattern of Motion, Gravity, &amp; Friction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high can you swing on a flying trapeze?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make observations and measurements of a trapeze model. Then, using that information they predict the motion of a real trapeze.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4.PS2.A.1 </a:t>
                      </a:r>
                      <a:r>
                        <a:rPr lang="en" sz="800">
                          <a:solidFill>
                            <a:schemeClr val="dk1"/>
                          </a:solidFill>
                          <a:latin typeface="Poppins"/>
                          <a:ea typeface="Poppins"/>
                          <a:cs typeface="Poppins"/>
                          <a:sym typeface="Poppins"/>
                        </a:rPr>
                        <a:t>Make observations and/or measurements of an object’s motion to provide evidence that a pattern can be used to predict future motion.</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4.PS2.B.1 </a:t>
                      </a:r>
                      <a:r>
                        <a:rPr lang="en" sz="800">
                          <a:solidFill>
                            <a:schemeClr val="dk1"/>
                          </a:solidFill>
                          <a:latin typeface="Poppins"/>
                          <a:ea typeface="Poppins"/>
                          <a:cs typeface="Poppins"/>
                          <a:sym typeface="Poppins"/>
                        </a:rPr>
                        <a:t>Plan and conduct a fair test to compare and contrast the forces (measured by a spring scale in Newtons) required to overcome friction when an object moves over different surfaces (i.e. rough/smooth).</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8">
                            <a:extLst>
                              <a:ext uri="{A12FA001-AC4F-418D-AE19-62706E023703}">
                                <ahyp:hlinkClr val="tx"/>
                              </a:ext>
                            </a:extLst>
                          </a:hlinkClick>
                        </a:rPr>
                        <a:t>Magnets &amp; Forces</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What can magnets do?</a:t>
                      </a:r>
                      <a:endParaRPr b="1"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Clr>
                          <a:srgbClr val="000000"/>
                        </a:buClr>
                        <a:buSzPts val="1100"/>
                        <a:buFont typeface="Arial"/>
                        <a:buNone/>
                      </a:pPr>
                      <a:r>
                        <a:rPr i="1" lang="en" sz="800">
                          <a:solidFill>
                            <a:srgbClr val="9E9E9E"/>
                          </a:solidFill>
                          <a:latin typeface="Poppins"/>
                          <a:ea typeface="Poppins"/>
                          <a:cs typeface="Poppins"/>
                          <a:sym typeface="Poppins"/>
                        </a:rPr>
                        <a:t>Students investigate the properties of magnets and the fact that they exert forces that act at a distance.</a:t>
                      </a:r>
                      <a:endParaRPr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3.PS2.B.1 </a:t>
                      </a:r>
                      <a:r>
                        <a:rPr i="1" lang="en" sz="800">
                          <a:solidFill>
                            <a:srgbClr val="9E9E9E"/>
                          </a:solidFill>
                          <a:latin typeface="Poppins"/>
                          <a:ea typeface="Poppins"/>
                          <a:cs typeface="Poppins"/>
                          <a:sym typeface="Poppins"/>
                        </a:rPr>
                        <a:t>Plan and conduct investigations to determine the cause and effect relationships of electric or magnetic interactions between two objects not in contact with each other.</a:t>
                      </a:r>
                      <a:endParaRPr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i="1" lang="en" sz="800">
                          <a:solidFill>
                            <a:srgbClr val="9E9E9E"/>
                          </a:solidFill>
                          <a:uFill>
                            <a:noFill/>
                          </a:uFill>
                          <a:latin typeface="Poppins"/>
                          <a:ea typeface="Poppins"/>
                          <a:cs typeface="Poppins"/>
                          <a:sym typeface="Poppins"/>
                          <a:hlinkClick r:id="rId9">
                            <a:extLst>
                              <a:ext uri="{A12FA001-AC4F-418D-AE19-62706E023703}">
                                <ahyp:hlinkClr val="tx"/>
                              </a:ext>
                            </a:extLst>
                          </a:hlinkClick>
                        </a:rPr>
                        <a:t>Magnets &amp; Engineering</a:t>
                      </a:r>
                      <a:endParaRPr b="1" i="1" sz="800">
                        <a:solidFill>
                          <a:srgbClr val="9E9E9E"/>
                        </a:solidFill>
                        <a:latin typeface="Poppins"/>
                        <a:ea typeface="Poppins"/>
                        <a:cs typeface="Poppins"/>
                        <a:sym typeface="Poppins"/>
                      </a:endParaRPr>
                    </a:p>
                    <a:p>
                      <a:pPr indent="0" lvl="0" marL="0" marR="28575" rtl="0" algn="l">
                        <a:spcBef>
                          <a:spcPts val="0"/>
                        </a:spcBef>
                        <a:spcAft>
                          <a:spcPts val="0"/>
                        </a:spcAft>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None/>
                      </a:pPr>
                      <a:r>
                        <a:rPr i="1" lang="en" sz="800">
                          <a:solidFill>
                            <a:srgbClr val="9E9E9E"/>
                          </a:solidFill>
                          <a:latin typeface="Poppins"/>
                          <a:ea typeface="Poppins"/>
                          <a:cs typeface="Poppins"/>
                          <a:sym typeface="Poppins"/>
                        </a:rPr>
                        <a:t>How can you unlock a door using a magnet?</a:t>
                      </a:r>
                      <a:endParaRPr b="1"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i="1" lang="en" sz="800">
                          <a:solidFill>
                            <a:srgbClr val="9E9E9E"/>
                          </a:solidFill>
                          <a:latin typeface="Poppins"/>
                          <a:ea typeface="Poppins"/>
                          <a:cs typeface="Poppins"/>
                          <a:sym typeface="Poppins"/>
                        </a:rPr>
                        <a:t>Students investigate magnetic attraction and repulsion, and design a magnetic lock in the hands-on activity.</a:t>
                      </a:r>
                      <a:endParaRPr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3.PS2.B.1 </a:t>
                      </a:r>
                      <a:r>
                        <a:rPr i="1" lang="en" sz="800">
                          <a:solidFill>
                            <a:srgbClr val="9E9E9E"/>
                          </a:solidFill>
                          <a:latin typeface="Poppins"/>
                          <a:ea typeface="Poppins"/>
                          <a:cs typeface="Poppins"/>
                          <a:sym typeface="Poppins"/>
                        </a:rPr>
                        <a:t>Plan and conduct investigations to determine the cause and effect relationships of electric or magnetic interactions between two objects not in contact with each other.</a:t>
                      </a:r>
                      <a:endParaRPr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644" name="Google Shape;644;p65"/>
          <p:cNvPicPr preferRelativeResize="0"/>
          <p:nvPr/>
        </p:nvPicPr>
        <p:blipFill>
          <a:blip r:embed="rId10">
            <a:alphaModFix/>
          </a:blip>
          <a:stretch>
            <a:fillRect/>
          </a:stretch>
        </p:blipFill>
        <p:spPr>
          <a:xfrm>
            <a:off x="457200" y="1939425"/>
            <a:ext cx="914400" cy="5303400"/>
          </a:xfrm>
          <a:prstGeom prst="rect">
            <a:avLst/>
          </a:prstGeom>
          <a:noFill/>
          <a:ln>
            <a:noFill/>
          </a:ln>
        </p:spPr>
      </p:pic>
      <p:pic>
        <p:nvPicPr>
          <p:cNvPr id="645" name="Google Shape;645;p65"/>
          <p:cNvPicPr preferRelativeResize="0"/>
          <p:nvPr/>
        </p:nvPicPr>
        <p:blipFill>
          <a:blip r:embed="rId11">
            <a:alphaModFix/>
          </a:blip>
          <a:stretch>
            <a:fillRect/>
          </a:stretch>
        </p:blipFill>
        <p:spPr>
          <a:xfrm>
            <a:off x="7953375" y="305775"/>
            <a:ext cx="1647825" cy="209550"/>
          </a:xfrm>
          <a:prstGeom prst="rect">
            <a:avLst/>
          </a:prstGeom>
          <a:noFill/>
          <a:ln>
            <a:noFill/>
          </a:ln>
        </p:spPr>
      </p:pic>
      <p:sp>
        <p:nvSpPr>
          <p:cNvPr id="646" name="Google Shape;646;p65"/>
          <p:cNvSpPr/>
          <p:nvPr/>
        </p:nvSpPr>
        <p:spPr>
          <a:xfrm>
            <a:off x="0" y="0"/>
            <a:ext cx="10080000" cy="10335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47" name="Google Shape;647;p65"/>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4th Grade - Physical Science</a:t>
            </a:r>
            <a:endParaRPr b="1">
              <a:latin typeface="Poppins"/>
              <a:ea typeface="Poppins"/>
              <a:cs typeface="Poppins"/>
              <a:sym typeface="Poppins"/>
            </a:endParaRPr>
          </a:p>
        </p:txBody>
      </p:sp>
      <p:grpSp>
        <p:nvGrpSpPr>
          <p:cNvPr id="648" name="Google Shape;648;p65"/>
          <p:cNvGrpSpPr/>
          <p:nvPr/>
        </p:nvGrpSpPr>
        <p:grpSpPr>
          <a:xfrm>
            <a:off x="533400" y="675263"/>
            <a:ext cx="7886700" cy="307800"/>
            <a:chOff x="1485900" y="5127425"/>
            <a:chExt cx="7886700" cy="307800"/>
          </a:xfrm>
        </p:grpSpPr>
        <p:grpSp>
          <p:nvGrpSpPr>
            <p:cNvPr id="649" name="Google Shape;649;p65"/>
            <p:cNvGrpSpPr/>
            <p:nvPr/>
          </p:nvGrpSpPr>
          <p:grpSpPr>
            <a:xfrm>
              <a:off x="1485900" y="5167025"/>
              <a:ext cx="7886700" cy="228600"/>
              <a:chOff x="1485900" y="5233700"/>
              <a:chExt cx="7886700" cy="228600"/>
            </a:xfrm>
          </p:grpSpPr>
          <p:sp>
            <p:nvSpPr>
              <p:cNvPr id="650" name="Google Shape;650;p65"/>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65"/>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2" name="Google Shape;652;p65"/>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3rd grade on our site</a:t>
              </a:r>
              <a:r>
                <a:rPr i="1" lang="en" sz="800">
                  <a:latin typeface="Poppins"/>
                  <a:ea typeface="Poppins"/>
                  <a:cs typeface="Poppins"/>
                  <a:sym typeface="Poppins"/>
                </a:rPr>
                <a:t>, but we recommend teaching some of its lessons in 4th grade if you are following Missouri Standards.</a:t>
              </a:r>
              <a:endParaRPr i="1" sz="800">
                <a:latin typeface="Poppins"/>
                <a:ea typeface="Poppins"/>
                <a:cs typeface="Poppins"/>
                <a:sym typeface="Poppins"/>
              </a:endParaRPr>
            </a:p>
          </p:txBody>
        </p:sp>
      </p:grpSp>
      <p:grpSp>
        <p:nvGrpSpPr>
          <p:cNvPr id="653" name="Google Shape;653;p65"/>
          <p:cNvGrpSpPr/>
          <p:nvPr/>
        </p:nvGrpSpPr>
        <p:grpSpPr>
          <a:xfrm>
            <a:off x="1491300" y="5208100"/>
            <a:ext cx="7886700" cy="307800"/>
            <a:chOff x="1485900" y="5127425"/>
            <a:chExt cx="7886700" cy="307800"/>
          </a:xfrm>
        </p:grpSpPr>
        <p:grpSp>
          <p:nvGrpSpPr>
            <p:cNvPr id="654" name="Google Shape;654;p65"/>
            <p:cNvGrpSpPr/>
            <p:nvPr/>
          </p:nvGrpSpPr>
          <p:grpSpPr>
            <a:xfrm>
              <a:off x="1485900" y="5167025"/>
              <a:ext cx="7886700" cy="228600"/>
              <a:chOff x="1485900" y="5233700"/>
              <a:chExt cx="7886700" cy="228600"/>
            </a:xfrm>
          </p:grpSpPr>
          <p:sp>
            <p:nvSpPr>
              <p:cNvPr id="655" name="Google Shape;655;p65"/>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65"/>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7" name="Google Shape;657;p65"/>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We </a:t>
              </a:r>
              <a:r>
                <a:rPr b="1" i="1" lang="en" sz="800">
                  <a:latin typeface="Poppins"/>
                  <a:ea typeface="Poppins"/>
                  <a:cs typeface="Poppins"/>
                  <a:sym typeface="Poppins"/>
                </a:rPr>
                <a:t>recommend teaching this in 3rd grade</a:t>
              </a:r>
              <a:r>
                <a:rPr i="1" lang="en" sz="800">
                  <a:latin typeface="Poppins"/>
                  <a:ea typeface="Poppins"/>
                  <a:cs typeface="Poppins"/>
                  <a:sym typeface="Poppins"/>
                </a:rPr>
                <a:t> if following Missouri Standards.</a:t>
              </a:r>
              <a:endParaRPr i="1" sz="800">
                <a:latin typeface="Poppins"/>
                <a:ea typeface="Poppins"/>
                <a:cs typeface="Poppins"/>
                <a:sym typeface="Poppins"/>
              </a:endParaRPr>
            </a:p>
          </p:txBody>
        </p:sp>
      </p:grpSp>
      <p:grpSp>
        <p:nvGrpSpPr>
          <p:cNvPr id="658" name="Google Shape;658;p65"/>
          <p:cNvGrpSpPr/>
          <p:nvPr/>
        </p:nvGrpSpPr>
        <p:grpSpPr>
          <a:xfrm>
            <a:off x="1491300" y="6274900"/>
            <a:ext cx="7886700" cy="307800"/>
            <a:chOff x="1485900" y="5127425"/>
            <a:chExt cx="7886700" cy="307800"/>
          </a:xfrm>
        </p:grpSpPr>
        <p:grpSp>
          <p:nvGrpSpPr>
            <p:cNvPr id="659" name="Google Shape;659;p65"/>
            <p:cNvGrpSpPr/>
            <p:nvPr/>
          </p:nvGrpSpPr>
          <p:grpSpPr>
            <a:xfrm>
              <a:off x="1485900" y="5167025"/>
              <a:ext cx="7886700" cy="228600"/>
              <a:chOff x="1485900" y="5233700"/>
              <a:chExt cx="7886700" cy="228600"/>
            </a:xfrm>
          </p:grpSpPr>
          <p:sp>
            <p:nvSpPr>
              <p:cNvPr id="660" name="Google Shape;660;p65"/>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65"/>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2" name="Google Shape;662;p65"/>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We </a:t>
              </a:r>
              <a:r>
                <a:rPr b="1" i="1" lang="en" sz="800">
                  <a:latin typeface="Poppins"/>
                  <a:ea typeface="Poppins"/>
                  <a:cs typeface="Poppins"/>
                  <a:sym typeface="Poppins"/>
                </a:rPr>
                <a:t>recommend teaching this in 3rd grade</a:t>
              </a:r>
              <a:r>
                <a:rPr i="1" lang="en" sz="800">
                  <a:latin typeface="Poppins"/>
                  <a:ea typeface="Poppins"/>
                  <a:cs typeface="Poppins"/>
                  <a:sym typeface="Poppins"/>
                </a:rPr>
                <a:t> if following Missouri Standards.</a:t>
              </a:r>
              <a:endParaRPr i="1" sz="800">
                <a:latin typeface="Poppins"/>
                <a:ea typeface="Poppins"/>
                <a:cs typeface="Poppins"/>
                <a:sym typeface="Poppins"/>
              </a:endParaRPr>
            </a:p>
          </p:txBody>
        </p:sp>
      </p:grpSp>
      <p:sp>
        <p:nvSpPr>
          <p:cNvPr id="663" name="Google Shape;663;p65"/>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333333"/>
                </a:solidFill>
                <a:uFill>
                  <a:noFill/>
                </a:uFill>
                <a:latin typeface="Poppins"/>
                <a:ea typeface="Poppins"/>
                <a:cs typeface="Poppins"/>
                <a:sym typeface="Poppins"/>
                <a:hlinkClick r:id="rId12">
                  <a:extLst>
                    <a:ext uri="{A12FA001-AC4F-418D-AE19-62706E023703}">
                      <ahyp:hlinkClr val="tx"/>
                    </a:ext>
                  </a:extLst>
                </a:hlinkClick>
              </a:rPr>
              <a:t>www.mysteryscience.com/docs/missouri</a:t>
            </a:r>
            <a:endParaRPr sz="800">
              <a:solidFill>
                <a:srgbClr val="333333"/>
              </a:solidFill>
              <a:latin typeface="Poppins"/>
              <a:ea typeface="Poppins"/>
              <a:cs typeface="Poppins"/>
              <a:sym typeface="Poppins"/>
            </a:endParaRPr>
          </a:p>
        </p:txBody>
      </p:sp>
      <p:pic>
        <p:nvPicPr>
          <p:cNvPr id="664" name="Google Shape;664;p65"/>
          <p:cNvPicPr preferRelativeResize="0"/>
          <p:nvPr/>
        </p:nvPicPr>
        <p:blipFill rotWithShape="1">
          <a:blip r:embed="rId13">
            <a:alphaModFix/>
          </a:blip>
          <a:srcRect b="0" l="14864" r="0" t="0"/>
          <a:stretch/>
        </p:blipFill>
        <p:spPr>
          <a:xfrm>
            <a:off x="481025" y="4012025"/>
            <a:ext cx="866775" cy="1126050"/>
          </a:xfrm>
          <a:prstGeom prst="rect">
            <a:avLst/>
          </a:prstGeom>
          <a:noFill/>
          <a:ln cap="flat" cmpd="sng" w="19050">
            <a:solidFill>
              <a:srgbClr val="000000"/>
            </a:solidFill>
            <a:prstDash val="solid"/>
            <a:round/>
            <a:headEnd len="sm" w="sm" type="none"/>
            <a:tailEnd len="sm" w="sm" type="none"/>
          </a:ln>
        </p:spPr>
      </p:pic>
      <p:sp>
        <p:nvSpPr>
          <p:cNvPr id="665" name="Google Shape;665;p65"/>
          <p:cNvSpPr/>
          <p:nvPr/>
        </p:nvSpPr>
        <p:spPr>
          <a:xfrm>
            <a:off x="457200" y="4012025"/>
            <a:ext cx="632100" cy="2661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666" name="Google Shape;666;p65"/>
          <p:cNvGraphicFramePr/>
          <p:nvPr/>
        </p:nvGraphicFramePr>
        <p:xfrm>
          <a:off x="457188" y="1939435"/>
          <a:ext cx="3000000" cy="3000000"/>
        </p:xfrm>
        <a:graphic>
          <a:graphicData uri="http://schemas.openxmlformats.org/drawingml/2006/table">
            <a:tbl>
              <a:tblPr>
                <a:noFill/>
                <a:tableStyleId>{DF3FEC61-52C2-4218-B11C-934A33B2D4DB}</a:tableStyleId>
              </a:tblPr>
              <a:tblGrid>
                <a:gridCol w="696475"/>
              </a:tblGrid>
              <a:tr h="10557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557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557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557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47775">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8">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667" name="Google Shape;667;p65"/>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39"/>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166" name="Google Shape;166;p39"/>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167" name="Google Shape;167;p39"/>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Kindergarten - Life Science</a:t>
            </a:r>
            <a:endParaRPr sz="1200">
              <a:latin typeface="Poppins"/>
              <a:ea typeface="Poppins"/>
              <a:cs typeface="Poppins"/>
              <a:sym typeface="Poppins"/>
            </a:endParaRPr>
          </a:p>
        </p:txBody>
      </p:sp>
      <p:sp>
        <p:nvSpPr>
          <p:cNvPr id="168" name="Google Shape;168;p39"/>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Animal Needs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Animal Secrets)</a:t>
            </a:r>
            <a:endParaRPr/>
          </a:p>
        </p:txBody>
      </p:sp>
      <p:graphicFrame>
        <p:nvGraphicFramePr>
          <p:cNvPr id="169" name="Google Shape;169;p39"/>
          <p:cNvGraphicFramePr/>
          <p:nvPr/>
        </p:nvGraphicFramePr>
        <p:xfrm>
          <a:off x="457188" y="1589560"/>
          <a:ext cx="3000000" cy="3000000"/>
        </p:xfrm>
        <a:graphic>
          <a:graphicData uri="http://schemas.openxmlformats.org/drawingml/2006/table">
            <a:tbl>
              <a:tblPr>
                <a:noFill/>
                <a:tableStyleId>{DF3FEC61-52C2-4218-B11C-934A33B2D4DB}</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Missouri Learning  Standards for Science 2016</a:t>
                      </a:r>
                      <a:endParaRPr sz="10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r h="792450">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Lesson 1</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uFill>
                            <a:noFill/>
                          </a:uFill>
                          <a:latin typeface="Poppins"/>
                          <a:ea typeface="Poppins"/>
                          <a:cs typeface="Poppins"/>
                          <a:sym typeface="Poppins"/>
                          <a:hlinkClick r:id="rId6"/>
                        </a:rPr>
                        <a:t>Animal Needs: Food</a:t>
                      </a:r>
                      <a:endParaRPr b="1" sz="800">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latin typeface="Poppins"/>
                        <a:ea typeface="Poppins"/>
                        <a:cs typeface="Poppins"/>
                        <a:sym typeface="Poppins"/>
                      </a:endParaRPr>
                    </a:p>
                    <a:p>
                      <a:pPr indent="0" lvl="0" marL="0" rtl="0" algn="l">
                        <a:lnSpc>
                          <a:spcPct val="100000"/>
                        </a:lnSpc>
                        <a:spcBef>
                          <a:spcPts val="0"/>
                        </a:spcBef>
                        <a:spcAft>
                          <a:spcPts val="0"/>
                        </a:spcAft>
                        <a:buNone/>
                      </a:pPr>
                      <a:r>
                        <a:rPr lang="en" sz="800">
                          <a:latin typeface="Poppins"/>
                          <a:ea typeface="Poppins"/>
                          <a:cs typeface="Poppins"/>
                          <a:sym typeface="Poppins"/>
                        </a:rPr>
                        <a:t>Why do woodpeckers peck wood?</a:t>
                      </a:r>
                      <a:endParaRPr sz="800">
                        <a:latin typeface="Poppins"/>
                        <a:ea typeface="Poppins"/>
                        <a:cs typeface="Poppins"/>
                        <a:sym typeface="Poppins"/>
                      </a:endParaRPr>
                    </a:p>
                  </a:txBody>
                  <a:tcPr marT="91425" marB="91425" marR="91425" marL="5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Students obtain information through virtual observations of different animal behaviors. They use this evidence to explain that one of the basic needs of animals is food.</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K.LS1.C.1 </a:t>
                      </a:r>
                      <a:r>
                        <a:rPr lang="en" sz="800">
                          <a:solidFill>
                            <a:schemeClr val="dk1"/>
                          </a:solidFill>
                          <a:latin typeface="Poppins"/>
                          <a:ea typeface="Poppins"/>
                          <a:cs typeface="Poppins"/>
                          <a:sym typeface="Poppins"/>
                        </a:rPr>
                        <a:t>Use observations to describe patterns of what plants and animals (including humans) need to survive. </a:t>
                      </a:r>
                      <a:endParaRPr sz="6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792450">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Lesson 2</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rPr b="1" lang="en" sz="800">
                          <a:uFill>
                            <a:noFill/>
                          </a:uFill>
                          <a:latin typeface="Poppins"/>
                          <a:ea typeface="Poppins"/>
                          <a:cs typeface="Poppins"/>
                          <a:sym typeface="Poppins"/>
                          <a:hlinkClick r:id="rId7"/>
                        </a:rPr>
                        <a:t>Animal Needs: Shelter</a:t>
                      </a:r>
                      <a:r>
                        <a:rPr b="1" lang="en" sz="800" u="sng">
                          <a:solidFill>
                            <a:schemeClr val="hlink"/>
                          </a:solidFill>
                          <a:latin typeface="Poppins"/>
                          <a:ea typeface="Poppins"/>
                          <a:cs typeface="Poppins"/>
                          <a:sym typeface="Poppins"/>
                          <a:hlinkClick r:id="rId8"/>
                        </a:rPr>
                        <a:t> </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Read-Along</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Where do animals live?</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Students obtain information through media about how different animal homes are built. They use this evidence to explain that animals need shelter.</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K.ESS3.A.1 </a:t>
                      </a:r>
                      <a:r>
                        <a:rPr lang="en" sz="800">
                          <a:solidFill>
                            <a:schemeClr val="dk1"/>
                          </a:solidFill>
                          <a:latin typeface="Poppins"/>
                          <a:ea typeface="Poppins"/>
                          <a:cs typeface="Poppins"/>
                          <a:sym typeface="Poppins"/>
                        </a:rPr>
                        <a:t>Use a model to represent the relationship between the needs of different plants and animals (including humans) and the places they live.</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r>
              <a:tr h="792450">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Lesson 3</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lang="en" sz="800">
                          <a:uFill>
                            <a:noFill/>
                          </a:uFill>
                          <a:latin typeface="Poppins"/>
                          <a:ea typeface="Poppins"/>
                          <a:cs typeface="Poppins"/>
                          <a:sym typeface="Poppins"/>
                          <a:hlinkClick r:id="rId9"/>
                        </a:rPr>
                        <a:t>Animal Needs: Safety</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How can you find animals in the woods?</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Students obtain information through virtual observations of different animal behaviors. They use this evidence to explain that one of the basic needs of animals is shelter. </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K.LS1.C.1 </a:t>
                      </a:r>
                      <a:r>
                        <a:rPr lang="en" sz="800">
                          <a:solidFill>
                            <a:schemeClr val="dk1"/>
                          </a:solidFill>
                          <a:latin typeface="Poppins"/>
                          <a:ea typeface="Poppins"/>
                          <a:cs typeface="Poppins"/>
                          <a:sym typeface="Poppins"/>
                        </a:rPr>
                        <a:t>Use observations to describe patterns of what plants and animals (including humans) need to survive. </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792450">
                <a:tc>
                  <a:txBody>
                    <a:bodyPr/>
                    <a:lstStyle/>
                    <a:p>
                      <a:pPr indent="0" lvl="0" marL="0" rtl="0" algn="l">
                        <a:spcBef>
                          <a:spcPts val="0"/>
                        </a:spcBef>
                        <a:spcAft>
                          <a:spcPts val="0"/>
                        </a:spcAft>
                        <a:buNone/>
                      </a:pPr>
                      <a:r>
                        <a:rPr lang="en" sz="800">
                          <a:latin typeface="Poppins"/>
                          <a:ea typeface="Poppins"/>
                          <a:cs typeface="Poppins"/>
                          <a:sym typeface="Poppins"/>
                        </a:rPr>
                        <a:t>Lesson 4</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rPr b="1" lang="en" sz="800">
                          <a:uFill>
                            <a:noFill/>
                          </a:uFill>
                          <a:latin typeface="Poppins"/>
                          <a:ea typeface="Poppins"/>
                          <a:cs typeface="Poppins"/>
                          <a:sym typeface="Poppins"/>
                          <a:hlinkClick r:id="rId10"/>
                        </a:rPr>
                        <a:t>Animals &amp; Changing the Environment</a:t>
                      </a:r>
                      <a:r>
                        <a:rPr b="1" lang="en" sz="800" u="sng">
                          <a:solidFill>
                            <a:schemeClr val="hlink"/>
                          </a:solidFill>
                          <a:latin typeface="Poppins"/>
                          <a:ea typeface="Poppins"/>
                          <a:cs typeface="Poppins"/>
                          <a:sym typeface="Poppins"/>
                          <a:hlinkClick r:id="rId11"/>
                        </a:rPr>
                        <a:t> </a:t>
                      </a:r>
                      <a:r>
                        <a:rPr b="1" lang="en" sz="800">
                          <a:solidFill>
                            <a:srgbClr val="000000"/>
                          </a:solidFill>
                          <a:latin typeface="Poppins"/>
                          <a:ea typeface="Poppins"/>
                          <a:cs typeface="Poppins"/>
                          <a:sym typeface="Poppins"/>
                        </a:rPr>
                        <a:t>Read-Along</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How do animals make their homes in the forest?</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Students take a nature walk to look for evidence of animal homes. </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K.ESS2.E.1 </a:t>
                      </a:r>
                      <a:r>
                        <a:rPr lang="en" sz="800">
                          <a:solidFill>
                            <a:schemeClr val="dk1"/>
                          </a:solidFill>
                          <a:latin typeface="Poppins"/>
                          <a:ea typeface="Poppins"/>
                          <a:cs typeface="Poppins"/>
                          <a:sym typeface="Poppins"/>
                        </a:rPr>
                        <a:t>With prompting and support, construct an argument using evidence for how plants and animals (including but not limited to humans) can change the environment to meet their needs.</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r>
            </a:tbl>
          </a:graphicData>
        </a:graphic>
      </p:graphicFrame>
      <p:pic>
        <p:nvPicPr>
          <p:cNvPr id="170" name="Google Shape;170;p39"/>
          <p:cNvPicPr preferRelativeResize="0"/>
          <p:nvPr/>
        </p:nvPicPr>
        <p:blipFill rotWithShape="1">
          <a:blip r:embed="rId12">
            <a:alphaModFix/>
          </a:blip>
          <a:srcRect b="42889" l="0" r="0" t="0"/>
          <a:stretch/>
        </p:blipFill>
        <p:spPr>
          <a:xfrm>
            <a:off x="457200" y="1973275"/>
            <a:ext cx="914400" cy="3182301"/>
          </a:xfrm>
          <a:prstGeom prst="rect">
            <a:avLst/>
          </a:prstGeom>
          <a:noFill/>
          <a:ln>
            <a:noFill/>
          </a:ln>
        </p:spPr>
      </p:pic>
      <p:graphicFrame>
        <p:nvGraphicFramePr>
          <p:cNvPr id="171" name="Google Shape;171;p39"/>
          <p:cNvGraphicFramePr/>
          <p:nvPr/>
        </p:nvGraphicFramePr>
        <p:xfrm>
          <a:off x="457188" y="1985785"/>
          <a:ext cx="3000000" cy="3000000"/>
        </p:xfrm>
        <a:graphic>
          <a:graphicData uri="http://schemas.openxmlformats.org/drawingml/2006/table">
            <a:tbl>
              <a:tblPr>
                <a:noFill/>
                <a:tableStyleId>{DF3FEC61-52C2-4218-B11C-934A33B2D4DB}</a:tableStyleId>
              </a:tblPr>
              <a:tblGrid>
                <a:gridCol w="793000"/>
              </a:tblGrid>
              <a:tr h="79245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Lesson 1</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79245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Lesson 2</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79245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Lesson 3</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792450">
                <a:tc>
                  <a:txBody>
                    <a:bodyPr/>
                    <a:lstStyle/>
                    <a:p>
                      <a:pPr indent="0" lvl="0" marL="0" rtl="0" algn="l">
                        <a:spcBef>
                          <a:spcPts val="0"/>
                        </a:spcBef>
                        <a:spcAft>
                          <a:spcPts val="0"/>
                        </a:spcAft>
                        <a:buNone/>
                      </a:pPr>
                      <a:r>
                        <a:rPr b="1" lang="en" sz="800">
                          <a:solidFill>
                            <a:srgbClr val="FFFFFF"/>
                          </a:solidFill>
                          <a:latin typeface="Poppins"/>
                          <a:ea typeface="Poppins"/>
                          <a:cs typeface="Poppins"/>
                          <a:sym typeface="Poppins"/>
                        </a:rPr>
                        <a:t>Lesson 4</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172" name="Google Shape;172;p39"/>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333333"/>
                </a:solidFill>
                <a:uFill>
                  <a:noFill/>
                </a:uFill>
                <a:latin typeface="Poppins"/>
                <a:ea typeface="Poppins"/>
                <a:cs typeface="Poppins"/>
                <a:sym typeface="Poppins"/>
                <a:hlinkClick r:id="rId13">
                  <a:extLst>
                    <a:ext uri="{A12FA001-AC4F-418D-AE19-62706E023703}">
                      <ahyp:hlinkClr val="tx"/>
                    </a:ext>
                  </a:extLst>
                </a:hlinkClick>
              </a:rPr>
              <a:t>www.mysteryscience.com/docs/missouri</a:t>
            </a:r>
            <a:endParaRPr sz="800">
              <a:solidFill>
                <a:srgbClr val="333333"/>
              </a:solidFill>
              <a:latin typeface="Poppins"/>
              <a:ea typeface="Poppins"/>
              <a:cs typeface="Poppins"/>
              <a:sym typeface="Poppins"/>
            </a:endParaRPr>
          </a:p>
        </p:txBody>
      </p:sp>
      <p:sp>
        <p:nvSpPr>
          <p:cNvPr id="173" name="Google Shape;173;p39"/>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graphicFrame>
        <p:nvGraphicFramePr>
          <p:cNvPr id="672" name="Google Shape;672;p66"/>
          <p:cNvGraphicFramePr/>
          <p:nvPr/>
        </p:nvGraphicFramePr>
        <p:xfrm>
          <a:off x="467988" y="1543210"/>
          <a:ext cx="3000000" cy="3000000"/>
        </p:xfrm>
        <a:graphic>
          <a:graphicData uri="http://schemas.openxmlformats.org/drawingml/2006/table">
            <a:tbl>
              <a:tblPr>
                <a:noFill/>
                <a:tableStyleId>{DF3FEC61-52C2-4218-B11C-934A33B2D4DB}</a:tableStyleId>
              </a:tblPr>
              <a:tblGrid>
                <a:gridCol w="1028700"/>
                <a:gridCol w="2400300"/>
                <a:gridCol w="2628525"/>
                <a:gridCol w="3086475"/>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Missouri Learning  Standards for Science 2016</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0597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3">
                            <a:extLst>
                              <a:ext uri="{A12FA001-AC4F-418D-AE19-62706E023703}">
                                <ahyp:hlinkClr val="tx"/>
                              </a:ext>
                            </a:extLst>
                          </a:hlinkClick>
                        </a:rPr>
                        <a:t>Speed &amp; Energy</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How is your body similar to a car?</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learn about stored energy and about the relationship between motion and energy. Students build models of an amusement park ride and discover how energy can be stored in materials. Stored energy can be converted to speed.</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4.PS3.A.1 </a:t>
                      </a:r>
                      <a:r>
                        <a:rPr lang="en" sz="800">
                          <a:solidFill>
                            <a:schemeClr val="dk1"/>
                          </a:solidFill>
                          <a:latin typeface="Poppins"/>
                          <a:ea typeface="Poppins"/>
                          <a:cs typeface="Poppins"/>
                          <a:sym typeface="Poppins"/>
                        </a:rPr>
                        <a:t>Use evidence to construct an explanation relating the speed of an object to the energy of that object.</a:t>
                      </a:r>
                      <a:endParaRPr b="1" sz="7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142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Gravitational Energy, Speed, &amp; Collisions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makes roller coasters go so fast?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build a model of a roller coaster and carry out an investigation using marbles. Students learn that lifting an object up stores energy in the object. When the object falls, that stored energy is released. They realize that energy is transferred when objects collide.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4.PS3.A.1 </a:t>
                      </a:r>
                      <a:r>
                        <a:rPr lang="en" sz="800">
                          <a:solidFill>
                            <a:schemeClr val="dk1"/>
                          </a:solidFill>
                          <a:latin typeface="Poppins"/>
                          <a:ea typeface="Poppins"/>
                          <a:cs typeface="Poppins"/>
                          <a:sym typeface="Poppins"/>
                        </a:rPr>
                        <a:t>Use evidence to construct an explanation relating the speed of an object to the energy of that object.</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4.PS2.B.2 </a:t>
                      </a:r>
                      <a:r>
                        <a:rPr lang="en" sz="800">
                          <a:solidFill>
                            <a:schemeClr val="dk1"/>
                          </a:solidFill>
                          <a:latin typeface="Poppins"/>
                          <a:ea typeface="Poppins"/>
                          <a:cs typeface="Poppins"/>
                          <a:sym typeface="Poppins"/>
                        </a:rPr>
                        <a:t>Predict how changes in either the amount of force applied to an object or the mass of the object affects the motion (speed and direction) of the object.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8157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Collisions &amp; Energy Transfer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marbles save the world?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a:t>
                      </a:r>
                      <a:r>
                        <a:rPr lang="en" sz="800">
                          <a:solidFill>
                            <a:schemeClr val="dk1"/>
                          </a:solidFill>
                          <a:highlight>
                            <a:srgbClr val="EAEADF"/>
                          </a:highlight>
                          <a:latin typeface="Poppins"/>
                          <a:ea typeface="Poppins"/>
                          <a:cs typeface="Poppins"/>
                          <a:sym typeface="Poppins"/>
                        </a:rPr>
                        <a:t>tudents investigate how energy transfers when objects collide. In the activity, Bumper Jumper, students ask questions and make predictions about how far a marble will launch over a jump after colliding with other objects.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4.PS2.B.2 </a:t>
                      </a:r>
                      <a:r>
                        <a:rPr lang="en" sz="800">
                          <a:solidFill>
                            <a:schemeClr val="dk1"/>
                          </a:solidFill>
                          <a:latin typeface="Poppins"/>
                          <a:ea typeface="Poppins"/>
                          <a:cs typeface="Poppins"/>
                          <a:sym typeface="Poppins"/>
                        </a:rPr>
                        <a:t>Predict how changes in either the amount of force applied to an object or the mass of the object affects the motion (speed and direction) of the object.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5327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Energy Transfer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Could you knock down a building using only dominoes?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experiment with ways to store and release energy, creating the beginning of a chain reaction machine with a lever and a ramp. Students figure out that a domino standing on end is storing energy, only requiring a small amount of energy (a tiny push) to release the stored energy.</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4.PS3.C.1 </a:t>
                      </a:r>
                      <a:r>
                        <a:rPr lang="en" sz="800">
                          <a:solidFill>
                            <a:schemeClr val="dk1"/>
                          </a:solidFill>
                          <a:latin typeface="Poppins"/>
                          <a:ea typeface="Poppins"/>
                          <a:cs typeface="Poppins"/>
                          <a:sym typeface="Poppins"/>
                        </a:rPr>
                        <a:t>Use models to explain that simple machines change the amount of effort force and/or direction of force.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35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Energy Transfer &amp; Engineering</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Can you build a chain reaction machine?</a:t>
                      </a:r>
                      <a:endParaRPr b="1"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continue to build a chain reaction machine — identifying a goal, brainstorming and testing multiple ideas, and determining an optimal solution. The chain reaction machine uses multiple components to transfer energy from one part to the next.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4.PS3.C.1 </a:t>
                      </a:r>
                      <a:r>
                        <a:rPr lang="en" sz="800">
                          <a:solidFill>
                            <a:schemeClr val="dk1"/>
                          </a:solidFill>
                          <a:latin typeface="Poppins"/>
                          <a:ea typeface="Poppins"/>
                          <a:cs typeface="Poppins"/>
                          <a:sym typeface="Poppins"/>
                        </a:rPr>
                        <a:t>Use models to explain that simple machines change the amount of effort force and/or direction of force.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673" name="Google Shape;673;p66"/>
          <p:cNvPicPr preferRelativeResize="0"/>
          <p:nvPr/>
        </p:nvPicPr>
        <p:blipFill>
          <a:blip r:embed="rId8">
            <a:alphaModFix/>
          </a:blip>
          <a:stretch>
            <a:fillRect/>
          </a:stretch>
        </p:blipFill>
        <p:spPr>
          <a:xfrm>
            <a:off x="468000" y="1939423"/>
            <a:ext cx="914400" cy="3855075"/>
          </a:xfrm>
          <a:prstGeom prst="rect">
            <a:avLst/>
          </a:prstGeom>
          <a:noFill/>
          <a:ln>
            <a:noFill/>
          </a:ln>
        </p:spPr>
      </p:pic>
      <p:pic>
        <p:nvPicPr>
          <p:cNvPr id="674" name="Google Shape;674;p66"/>
          <p:cNvPicPr preferRelativeResize="0"/>
          <p:nvPr/>
        </p:nvPicPr>
        <p:blipFill rotWithShape="1">
          <a:blip r:embed="rId9">
            <a:alphaModFix/>
          </a:blip>
          <a:srcRect b="75113" l="0" r="0" t="0"/>
          <a:stretch/>
        </p:blipFill>
        <p:spPr>
          <a:xfrm>
            <a:off x="468000" y="5794500"/>
            <a:ext cx="914400" cy="1033500"/>
          </a:xfrm>
          <a:prstGeom prst="rect">
            <a:avLst/>
          </a:prstGeom>
          <a:noFill/>
          <a:ln>
            <a:noFill/>
          </a:ln>
        </p:spPr>
      </p:pic>
      <p:pic>
        <p:nvPicPr>
          <p:cNvPr id="675" name="Google Shape;675;p66"/>
          <p:cNvPicPr preferRelativeResize="0"/>
          <p:nvPr/>
        </p:nvPicPr>
        <p:blipFill rotWithShape="1">
          <a:blip r:embed="rId10">
            <a:alphaModFix/>
          </a:blip>
          <a:srcRect b="0" l="0" r="46082" t="0"/>
          <a:stretch/>
        </p:blipFill>
        <p:spPr>
          <a:xfrm>
            <a:off x="457200" y="3874875"/>
            <a:ext cx="914401" cy="981575"/>
          </a:xfrm>
          <a:prstGeom prst="rect">
            <a:avLst/>
          </a:prstGeom>
          <a:noFill/>
          <a:ln>
            <a:noFill/>
          </a:ln>
        </p:spPr>
      </p:pic>
      <p:sp>
        <p:nvSpPr>
          <p:cNvPr id="676" name="Google Shape;676;p66"/>
          <p:cNvSpPr/>
          <p:nvPr/>
        </p:nvSpPr>
        <p:spPr>
          <a:xfrm>
            <a:off x="468000" y="3874875"/>
            <a:ext cx="632100" cy="2097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677" name="Google Shape;677;p66"/>
          <p:cNvGraphicFramePr/>
          <p:nvPr/>
        </p:nvGraphicFramePr>
        <p:xfrm>
          <a:off x="467988" y="1863235"/>
          <a:ext cx="3000000" cy="3000000"/>
        </p:xfrm>
        <a:graphic>
          <a:graphicData uri="http://schemas.openxmlformats.org/drawingml/2006/table">
            <a:tbl>
              <a:tblPr>
                <a:noFill/>
                <a:tableStyleId>{DF3FEC61-52C2-4218-B11C-934A33B2D4DB}</a:tableStyleId>
              </a:tblPr>
              <a:tblGrid>
                <a:gridCol w="696475"/>
              </a:tblGrid>
              <a:tr h="9757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a:t>
                      </a:r>
                      <a:r>
                        <a:rPr b="1" lang="en" sz="800">
                          <a:solidFill>
                            <a:schemeClr val="lt1"/>
                          </a:solidFill>
                          <a:latin typeface="Poppins"/>
                          <a:ea typeface="Poppins"/>
                          <a:cs typeface="Poppins"/>
                          <a:sym typeface="Poppins"/>
                        </a:rPr>
                        <a:t>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757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757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667575">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4</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5</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678" name="Google Shape;678;p66"/>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16">
                  <a:extLst>
                    <a:ext uri="{A12FA001-AC4F-418D-AE19-62706E023703}">
                      <ahyp:hlinkClr val="tx"/>
                    </a:ext>
                  </a:extLst>
                </a:hlinkClick>
              </a:rPr>
              <a:t>Energy &amp;  Energy Transfer </a:t>
            </a:r>
            <a:r>
              <a:rPr lang="en" sz="1200">
                <a:solidFill>
                  <a:schemeClr val="dk1"/>
                </a:solidFill>
                <a:uFill>
                  <a:noFill/>
                </a:uFill>
                <a:latin typeface="Poppins"/>
                <a:ea typeface="Poppins"/>
                <a:cs typeface="Poppins"/>
                <a:sym typeface="Poppins"/>
                <a:hlinkClick r:id="rId17">
                  <a:extLst>
                    <a:ext uri="{A12FA001-AC4F-418D-AE19-62706E023703}">
                      <ahyp:hlinkClr val="tx"/>
                    </a:ext>
                  </a:extLst>
                </a:hlinkClick>
              </a:rPr>
              <a:t>(Energizing Everything)</a:t>
            </a:r>
            <a:endParaRPr sz="1200">
              <a:solidFill>
                <a:schemeClr val="dk1"/>
              </a:solidFill>
              <a:latin typeface="Poppins"/>
              <a:ea typeface="Poppins"/>
              <a:cs typeface="Poppins"/>
              <a:sym typeface="Poppins"/>
            </a:endParaRPr>
          </a:p>
        </p:txBody>
      </p:sp>
      <p:sp>
        <p:nvSpPr>
          <p:cNvPr id="679" name="Google Shape;679;p66"/>
          <p:cNvSpPr/>
          <p:nvPr/>
        </p:nvSpPr>
        <p:spPr>
          <a:xfrm>
            <a:off x="0" y="0"/>
            <a:ext cx="10080000" cy="9144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680" name="Google Shape;680;p66"/>
          <p:cNvPicPr preferRelativeResize="0"/>
          <p:nvPr/>
        </p:nvPicPr>
        <p:blipFill>
          <a:blip r:embed="rId18">
            <a:alphaModFix/>
          </a:blip>
          <a:stretch>
            <a:fillRect/>
          </a:stretch>
        </p:blipFill>
        <p:spPr>
          <a:xfrm>
            <a:off x="7953375" y="305775"/>
            <a:ext cx="1647825" cy="209550"/>
          </a:xfrm>
          <a:prstGeom prst="rect">
            <a:avLst/>
          </a:prstGeom>
          <a:noFill/>
          <a:ln>
            <a:noFill/>
          </a:ln>
        </p:spPr>
      </p:pic>
      <p:sp>
        <p:nvSpPr>
          <p:cNvPr id="681" name="Google Shape;681;p66"/>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4th Grade - Physical Science</a:t>
            </a:r>
            <a:endParaRPr sz="1200">
              <a:latin typeface="Poppins"/>
              <a:ea typeface="Poppins"/>
              <a:cs typeface="Poppins"/>
              <a:sym typeface="Poppins"/>
            </a:endParaRPr>
          </a:p>
        </p:txBody>
      </p:sp>
      <p:sp>
        <p:nvSpPr>
          <p:cNvPr id="682" name="Google Shape;682;p66"/>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333333"/>
                </a:solidFill>
                <a:uFill>
                  <a:noFill/>
                </a:uFill>
                <a:latin typeface="Poppins"/>
                <a:ea typeface="Poppins"/>
                <a:cs typeface="Poppins"/>
                <a:sym typeface="Poppins"/>
                <a:hlinkClick r:id="rId19">
                  <a:extLst>
                    <a:ext uri="{A12FA001-AC4F-418D-AE19-62706E023703}">
                      <ahyp:hlinkClr val="tx"/>
                    </a:ext>
                  </a:extLst>
                </a:hlinkClick>
              </a:rPr>
              <a:t>www.mysteryscience.com/docs/missouri</a:t>
            </a:r>
            <a:endParaRPr sz="800">
              <a:solidFill>
                <a:srgbClr val="333333"/>
              </a:solidFill>
              <a:latin typeface="Poppins"/>
              <a:ea typeface="Poppins"/>
              <a:cs typeface="Poppins"/>
              <a:sym typeface="Poppins"/>
            </a:endParaRPr>
          </a:p>
        </p:txBody>
      </p:sp>
      <p:sp>
        <p:nvSpPr>
          <p:cNvPr id="683" name="Google Shape;683;p66"/>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pic>
        <p:nvPicPr>
          <p:cNvPr id="688" name="Google Shape;688;p67"/>
          <p:cNvPicPr preferRelativeResize="0"/>
          <p:nvPr/>
        </p:nvPicPr>
        <p:blipFill rotWithShape="1">
          <a:blip r:embed="rId3">
            <a:alphaModFix/>
          </a:blip>
          <a:srcRect b="4111" l="0" r="0" t="4120"/>
          <a:stretch/>
        </p:blipFill>
        <p:spPr>
          <a:xfrm>
            <a:off x="456150" y="4382800"/>
            <a:ext cx="997011" cy="1051500"/>
          </a:xfrm>
          <a:prstGeom prst="rect">
            <a:avLst/>
          </a:prstGeom>
          <a:noFill/>
          <a:ln>
            <a:noFill/>
          </a:ln>
        </p:spPr>
      </p:pic>
      <p:sp>
        <p:nvSpPr>
          <p:cNvPr id="689" name="Google Shape;689;p67"/>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Electricity, Light, &amp; Heat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(Electricity, Light &amp; Heat)</a:t>
            </a:r>
            <a:endParaRPr sz="1200">
              <a:latin typeface="Poppins"/>
              <a:ea typeface="Poppins"/>
              <a:cs typeface="Poppins"/>
              <a:sym typeface="Poppins"/>
            </a:endParaRPr>
          </a:p>
        </p:txBody>
      </p:sp>
      <p:pic>
        <p:nvPicPr>
          <p:cNvPr id="690" name="Google Shape;690;p67"/>
          <p:cNvPicPr preferRelativeResize="0"/>
          <p:nvPr/>
        </p:nvPicPr>
        <p:blipFill rotWithShape="1">
          <a:blip r:embed="rId6">
            <a:alphaModFix/>
          </a:blip>
          <a:srcRect b="17156" l="0" r="0" t="0"/>
          <a:stretch/>
        </p:blipFill>
        <p:spPr>
          <a:xfrm>
            <a:off x="457200" y="1985750"/>
            <a:ext cx="1327137" cy="1033500"/>
          </a:xfrm>
          <a:prstGeom prst="rect">
            <a:avLst/>
          </a:prstGeom>
          <a:noFill/>
          <a:ln>
            <a:noFill/>
          </a:ln>
        </p:spPr>
      </p:pic>
      <p:sp>
        <p:nvSpPr>
          <p:cNvPr id="691" name="Google Shape;691;p67"/>
          <p:cNvSpPr/>
          <p:nvPr/>
        </p:nvSpPr>
        <p:spPr>
          <a:xfrm>
            <a:off x="456151" y="1985744"/>
            <a:ext cx="6879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7">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692" name="Google Shape;692;p67"/>
          <p:cNvSpPr/>
          <p:nvPr/>
        </p:nvSpPr>
        <p:spPr>
          <a:xfrm>
            <a:off x="457200" y="4374706"/>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8">
                  <a:extLst>
                    <a:ext uri="{A12FA001-AC4F-418D-AE19-62706E023703}">
                      <ahyp:hlinkClr val="tx"/>
                    </a:ext>
                  </a:extLst>
                </a:hlinkClick>
              </a:rPr>
              <a:t>Lesson </a:t>
            </a:r>
            <a:r>
              <a:rPr b="1" lang="en" sz="800">
                <a:solidFill>
                  <a:schemeClr val="lt1"/>
                </a:solidFill>
                <a:latin typeface="Poppins"/>
                <a:ea typeface="Poppins"/>
                <a:cs typeface="Poppins"/>
                <a:sym typeface="Poppins"/>
              </a:rPr>
              <a:t>3</a:t>
            </a:r>
            <a:endParaRPr b="1" sz="800">
              <a:solidFill>
                <a:schemeClr val="lt1"/>
              </a:solidFill>
              <a:latin typeface="Poppins"/>
              <a:ea typeface="Poppins"/>
              <a:cs typeface="Poppins"/>
              <a:sym typeface="Poppins"/>
            </a:endParaRPr>
          </a:p>
        </p:txBody>
      </p:sp>
      <p:pic>
        <p:nvPicPr>
          <p:cNvPr id="693" name="Google Shape;693;p67"/>
          <p:cNvPicPr preferRelativeResize="0"/>
          <p:nvPr/>
        </p:nvPicPr>
        <p:blipFill rotWithShape="1">
          <a:blip r:embed="rId9">
            <a:alphaModFix/>
          </a:blip>
          <a:srcRect b="49494" l="0" r="0" t="24954"/>
          <a:stretch/>
        </p:blipFill>
        <p:spPr>
          <a:xfrm>
            <a:off x="456150" y="3007875"/>
            <a:ext cx="1110787" cy="1382050"/>
          </a:xfrm>
          <a:prstGeom prst="rect">
            <a:avLst/>
          </a:prstGeom>
          <a:noFill/>
          <a:ln>
            <a:noFill/>
          </a:ln>
        </p:spPr>
      </p:pic>
      <p:sp>
        <p:nvSpPr>
          <p:cNvPr id="694" name="Google Shape;694;p67"/>
          <p:cNvSpPr/>
          <p:nvPr/>
        </p:nvSpPr>
        <p:spPr>
          <a:xfrm>
            <a:off x="457200" y="3006809"/>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0">
                  <a:extLst>
                    <a:ext uri="{A12FA001-AC4F-418D-AE19-62706E023703}">
                      <ahyp:hlinkClr val="tx"/>
                    </a:ext>
                  </a:extLst>
                </a:hlinkClick>
              </a:rPr>
              <a:t>Lesson </a:t>
            </a:r>
            <a:r>
              <a:rPr b="1" lang="en" sz="800">
                <a:solidFill>
                  <a:schemeClr val="lt1"/>
                </a:solidFill>
                <a:latin typeface="Poppins"/>
                <a:ea typeface="Poppins"/>
                <a:cs typeface="Poppins"/>
                <a:sym typeface="Poppins"/>
              </a:rPr>
              <a:t>2</a:t>
            </a:r>
            <a:endParaRPr b="1" sz="800">
              <a:solidFill>
                <a:schemeClr val="lt1"/>
              </a:solidFill>
              <a:latin typeface="Poppins"/>
              <a:ea typeface="Poppins"/>
              <a:cs typeface="Poppins"/>
              <a:sym typeface="Poppins"/>
            </a:endParaRPr>
          </a:p>
        </p:txBody>
      </p:sp>
      <p:graphicFrame>
        <p:nvGraphicFramePr>
          <p:cNvPr id="695" name="Google Shape;695;p67"/>
          <p:cNvGraphicFramePr/>
          <p:nvPr/>
        </p:nvGraphicFramePr>
        <p:xfrm>
          <a:off x="457188" y="1589560"/>
          <a:ext cx="3000000" cy="3000000"/>
        </p:xfrm>
        <a:graphic>
          <a:graphicData uri="http://schemas.openxmlformats.org/drawingml/2006/table">
            <a:tbl>
              <a:tblPr>
                <a:noFill/>
                <a:tableStyleId>{DF3FEC61-52C2-4218-B11C-934A33B2D4DB}</a:tableStyleId>
              </a:tblPr>
              <a:tblGrid>
                <a:gridCol w="914400"/>
                <a:gridCol w="2076975"/>
                <a:gridCol w="2999375"/>
                <a:gridCol w="3153250"/>
              </a:tblGrid>
              <a:tr h="6015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13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lang="en" sz="1000">
                          <a:solidFill>
                            <a:schemeClr val="dk1"/>
                          </a:solidFill>
                          <a:latin typeface="Poppins"/>
                          <a:ea typeface="Poppins"/>
                          <a:cs typeface="Poppins"/>
                          <a:sym typeface="Poppins"/>
                        </a:rPr>
                        <a:t>Missouri Learning  Standards for Science 2016</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280625">
                <a:tc>
                  <a:txBody>
                    <a:bodyPr/>
                    <a:lstStyle/>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Renewable Energy &amp; Natural Resources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What’s the best way to light up a city?</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evaluate the advantages and disadvantages of wind, water, and solar energy to power a town. Students obtain and evaluate information about the needs of each source of energy and analyze and interpret data about the town’s resources.</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4.PS3.B.2 </a:t>
                      </a:r>
                      <a:r>
                        <a:rPr lang="en" sz="800">
                          <a:solidFill>
                            <a:schemeClr val="dk1"/>
                          </a:solidFill>
                          <a:latin typeface="Poppins"/>
                          <a:ea typeface="Poppins"/>
                          <a:cs typeface="Poppins"/>
                          <a:sym typeface="Poppins"/>
                        </a:rPr>
                        <a:t>Apply scientific ideas to design, test, and refine a device that converts energy from one form to another.</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136790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Electrical Energy</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What if there were no electricity?</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design a flashlight with an on/off switch, using batteries, flights, and tin foil. Students figure out that electricity can be transformed to other forms of energy, such as movement, light, and heat.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4.PS3.B.2 </a:t>
                      </a:r>
                      <a:r>
                        <a:rPr lang="en" sz="800">
                          <a:solidFill>
                            <a:schemeClr val="dk1"/>
                          </a:solidFill>
                          <a:latin typeface="Poppins"/>
                          <a:ea typeface="Poppins"/>
                          <a:cs typeface="Poppins"/>
                          <a:sym typeface="Poppins"/>
                        </a:rPr>
                        <a:t>Apply scientific ideas to design, test, and refine a device that converts energy from one form to another.</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4.ETS1.B.1 </a:t>
                      </a:r>
                      <a:r>
                        <a:rPr lang="en" sz="800">
                          <a:solidFill>
                            <a:schemeClr val="dk1"/>
                          </a:solidFill>
                          <a:latin typeface="Poppins"/>
                          <a:ea typeface="Poppins"/>
                          <a:cs typeface="Poppins"/>
                          <a:sym typeface="Poppins"/>
                        </a:rPr>
                        <a:t>Generate and compare multiple solutions to a problem based on how well each is likely to meet the criteria and constraints of the problem.</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1044375">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Heat Energy &amp; Energy Transfer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How long did it take to travel across the country before cars and planes?</a:t>
                      </a:r>
                      <a:endParaRPr b="1" sz="800">
                        <a:solidFill>
                          <a:schemeClr val="dk1"/>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build a paper spinner and conduct an investigation to explain how heat makes things move. Students realize that heat energy can be transformed into motion energy using a turbine. </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4.PS3.B.1 </a:t>
                      </a:r>
                      <a:r>
                        <a:rPr lang="en" sz="800">
                          <a:solidFill>
                            <a:schemeClr val="dk1"/>
                          </a:solidFill>
                          <a:latin typeface="Poppins"/>
                          <a:ea typeface="Poppins"/>
                          <a:cs typeface="Poppins"/>
                          <a:sym typeface="Poppins"/>
                        </a:rPr>
                        <a:t>Provide evidence to construct an explanation of an energy transformation (e.g. temperature change, light, sound, motion, and magnetic effects).</a:t>
                      </a:r>
                      <a:endParaRPr sz="500">
                        <a:solidFill>
                          <a:schemeClr val="dk1"/>
                        </a:solidFill>
                        <a:highlight>
                          <a:srgbClr val="FFDF41"/>
                        </a:highlight>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sp>
        <p:nvSpPr>
          <p:cNvPr id="696" name="Google Shape;696;p67"/>
          <p:cNvSpPr/>
          <p:nvPr/>
        </p:nvSpPr>
        <p:spPr>
          <a:xfrm>
            <a:off x="0" y="0"/>
            <a:ext cx="10080000" cy="9144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697" name="Google Shape;697;p67"/>
          <p:cNvPicPr preferRelativeResize="0"/>
          <p:nvPr/>
        </p:nvPicPr>
        <p:blipFill>
          <a:blip r:embed="rId16">
            <a:alphaModFix/>
          </a:blip>
          <a:stretch>
            <a:fillRect/>
          </a:stretch>
        </p:blipFill>
        <p:spPr>
          <a:xfrm>
            <a:off x="7953375" y="305775"/>
            <a:ext cx="1647825" cy="209550"/>
          </a:xfrm>
          <a:prstGeom prst="rect">
            <a:avLst/>
          </a:prstGeom>
          <a:noFill/>
          <a:ln>
            <a:noFill/>
          </a:ln>
        </p:spPr>
      </p:pic>
      <p:sp>
        <p:nvSpPr>
          <p:cNvPr id="698" name="Google Shape;698;p67"/>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4th Grade - Physical Science</a:t>
            </a:r>
            <a:endParaRPr sz="1200">
              <a:latin typeface="Poppins"/>
              <a:ea typeface="Poppins"/>
              <a:cs typeface="Poppins"/>
              <a:sym typeface="Poppins"/>
            </a:endParaRPr>
          </a:p>
        </p:txBody>
      </p:sp>
      <p:sp>
        <p:nvSpPr>
          <p:cNvPr id="699" name="Google Shape;699;p67"/>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333333"/>
                </a:solidFill>
                <a:uFill>
                  <a:noFill/>
                </a:uFill>
                <a:latin typeface="Poppins"/>
                <a:ea typeface="Poppins"/>
                <a:cs typeface="Poppins"/>
                <a:sym typeface="Poppins"/>
                <a:hlinkClick r:id="rId17">
                  <a:extLst>
                    <a:ext uri="{A12FA001-AC4F-418D-AE19-62706E023703}">
                      <ahyp:hlinkClr val="tx"/>
                    </a:ext>
                  </a:extLst>
                </a:hlinkClick>
              </a:rPr>
              <a:t>www.mysteryscience.com/docs/missouri</a:t>
            </a:r>
            <a:endParaRPr sz="800">
              <a:solidFill>
                <a:srgbClr val="333333"/>
              </a:solidFill>
              <a:latin typeface="Poppins"/>
              <a:ea typeface="Poppins"/>
              <a:cs typeface="Poppins"/>
              <a:sym typeface="Poppins"/>
            </a:endParaRPr>
          </a:p>
        </p:txBody>
      </p:sp>
      <p:sp>
        <p:nvSpPr>
          <p:cNvPr id="700" name="Google Shape;700;p67"/>
          <p:cNvSpPr txBox="1"/>
          <p:nvPr>
            <p:ph idx="12" type="sldNum"/>
          </p:nvPr>
        </p:nvSpPr>
        <p:spPr>
          <a:xfrm>
            <a:off x="9089136" y="7178040"/>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68"/>
          <p:cNvSpPr/>
          <p:nvPr/>
        </p:nvSpPr>
        <p:spPr>
          <a:xfrm>
            <a:off x="0" y="0"/>
            <a:ext cx="10080000" cy="9144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706" name="Google Shape;706;p68"/>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707" name="Google Shape;707;p68"/>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4th Grade - Physical Science</a:t>
            </a:r>
            <a:endParaRPr sz="1200">
              <a:latin typeface="Poppins"/>
              <a:ea typeface="Poppins"/>
              <a:cs typeface="Poppins"/>
              <a:sym typeface="Poppins"/>
            </a:endParaRPr>
          </a:p>
        </p:txBody>
      </p:sp>
      <p:sp>
        <p:nvSpPr>
          <p:cNvPr id="708" name="Google Shape;708;p68"/>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Sound, Waves, &amp; Communication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(Waves of Sound)</a:t>
            </a:r>
            <a:endParaRPr b="1">
              <a:latin typeface="Poppins"/>
              <a:ea typeface="Poppins"/>
              <a:cs typeface="Poppins"/>
              <a:sym typeface="Poppins"/>
            </a:endParaRPr>
          </a:p>
        </p:txBody>
      </p:sp>
      <p:graphicFrame>
        <p:nvGraphicFramePr>
          <p:cNvPr id="709" name="Google Shape;709;p68"/>
          <p:cNvGraphicFramePr/>
          <p:nvPr/>
        </p:nvGraphicFramePr>
        <p:xfrm>
          <a:off x="467988" y="1947085"/>
          <a:ext cx="3000000" cy="3000000"/>
        </p:xfrm>
        <a:graphic>
          <a:graphicData uri="http://schemas.openxmlformats.org/drawingml/2006/table">
            <a:tbl>
              <a:tblPr>
                <a:noFill/>
                <a:tableStyleId>{DF3FEC61-52C2-4218-B11C-934A33B2D4DB}</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6">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7">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8">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710" name="Google Shape;710;p68"/>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333333"/>
                </a:solidFill>
                <a:uFill>
                  <a:noFill/>
                </a:uFill>
                <a:latin typeface="Poppins"/>
                <a:ea typeface="Poppins"/>
                <a:cs typeface="Poppins"/>
                <a:sym typeface="Poppins"/>
                <a:hlinkClick r:id="rId9">
                  <a:extLst>
                    <a:ext uri="{A12FA001-AC4F-418D-AE19-62706E023703}">
                      <ahyp:hlinkClr val="tx"/>
                    </a:ext>
                  </a:extLst>
                </a:hlinkClick>
              </a:rPr>
              <a:t>www.mysteryscience.com/docs/missouri</a:t>
            </a:r>
            <a:endParaRPr sz="800">
              <a:solidFill>
                <a:srgbClr val="333333"/>
              </a:solidFill>
              <a:latin typeface="Poppins"/>
              <a:ea typeface="Poppins"/>
              <a:cs typeface="Poppins"/>
              <a:sym typeface="Poppins"/>
            </a:endParaRPr>
          </a:p>
        </p:txBody>
      </p:sp>
      <p:graphicFrame>
        <p:nvGraphicFramePr>
          <p:cNvPr id="711" name="Google Shape;711;p68"/>
          <p:cNvGraphicFramePr/>
          <p:nvPr/>
        </p:nvGraphicFramePr>
        <p:xfrm>
          <a:off x="467988" y="1543210"/>
          <a:ext cx="3000000" cy="3000000"/>
        </p:xfrm>
        <a:graphic>
          <a:graphicData uri="http://schemas.openxmlformats.org/drawingml/2006/table">
            <a:tbl>
              <a:tblPr>
                <a:noFill/>
                <a:tableStyleId>{DF3FEC61-52C2-4218-B11C-934A33B2D4DB}</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Missouri Learning  Standards for Science 2016</a:t>
                      </a:r>
                      <a:endParaRPr sz="10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rgbClr val="000000"/>
                          </a:solidFill>
                          <a:uFill>
                            <a:noFill/>
                          </a:uFill>
                          <a:latin typeface="Poppins"/>
                          <a:ea typeface="Poppins"/>
                          <a:cs typeface="Poppins"/>
                          <a:sym typeface="Poppins"/>
                          <a:hlinkClick r:id="rId10">
                            <a:extLst>
                              <a:ext uri="{A12FA001-AC4F-418D-AE19-62706E023703}">
                                <ahyp:hlinkClr val="tx"/>
                              </a:ext>
                            </a:extLst>
                          </a:hlinkClick>
                        </a:rPr>
                        <a:t> </a:t>
                      </a:r>
                      <a:endParaRPr>
                        <a:solidFill>
                          <a:srgbClr val="000000"/>
                        </a:solidFill>
                      </a:endParaRPr>
                    </a:p>
                    <a:p>
                      <a:pPr indent="0" lvl="0" marL="0" rtl="0" algn="l">
                        <a:spcBef>
                          <a:spcPts val="0"/>
                        </a:spcBef>
                        <a:spcAft>
                          <a:spcPts val="0"/>
                        </a:spcAft>
                        <a:buNone/>
                      </a:pPr>
                      <a:r>
                        <a:rPr b="1" lang="en" sz="800">
                          <a:solidFill>
                            <a:srgbClr val="000000"/>
                          </a:solidFill>
                          <a:uFill>
                            <a:noFill/>
                          </a:uFill>
                          <a:latin typeface="Poppins"/>
                          <a:ea typeface="Poppins"/>
                          <a:cs typeface="Poppins"/>
                          <a:sym typeface="Poppins"/>
                          <a:hlinkClick r:id="rId11">
                            <a:extLst>
                              <a:ext uri="{A12FA001-AC4F-418D-AE19-62706E023703}">
                                <ahyp:hlinkClr val="tx"/>
                              </a:ext>
                            </a:extLst>
                          </a:hlinkClick>
                        </a:rPr>
                        <a:t>Pattern Transfer &amp; Technology</a:t>
                      </a:r>
                      <a:endParaRPr b="1" sz="800">
                        <a:solidFill>
                          <a:srgbClr val="000000"/>
                        </a:solidFill>
                        <a:latin typeface="Poppins"/>
                        <a:ea typeface="Poppins"/>
                        <a:cs typeface="Poppins"/>
                        <a:sym typeface="Poppins"/>
                      </a:endParaRPr>
                    </a:p>
                    <a:p>
                      <a:pPr indent="0" lvl="0" marL="0" marR="28575" rtl="0" algn="l">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lang="en" sz="800">
                          <a:solidFill>
                            <a:srgbClr val="000000"/>
                          </a:solidFill>
                          <a:uFill>
                            <a:noFill/>
                          </a:uFill>
                          <a:latin typeface="Poppins"/>
                          <a:ea typeface="Poppins"/>
                          <a:cs typeface="Poppins"/>
                          <a:sym typeface="Poppins"/>
                          <a:hlinkClick r:id="rId12">
                            <a:extLst>
                              <a:ext uri="{A12FA001-AC4F-418D-AE19-62706E023703}">
                                <ahyp:hlinkClr val="tx"/>
                              </a:ext>
                            </a:extLst>
                          </a:hlinkClick>
                        </a:rPr>
                        <a:t>How do you send a secret code?</a:t>
                      </a:r>
                      <a:endParaRPr b="1" sz="800">
                        <a:solidFill>
                          <a:srgbClr val="000000"/>
                        </a:solidFill>
                        <a:latin typeface="Poppins"/>
                        <a:ea typeface="Poppins"/>
                        <a:cs typeface="Poppins"/>
                        <a:sym typeface="Poppins"/>
                      </a:endParaRPr>
                    </a:p>
                  </a:txBody>
                  <a:tcPr marT="91425" marB="91425" marR="91425" marL="5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latin typeface="Poppins"/>
                          <a:ea typeface="Poppins"/>
                          <a:cs typeface="Poppins"/>
                          <a:sym typeface="Poppins"/>
                        </a:rPr>
                        <a:t>Students explore how digital devices encode complex information. Students generate their own codes in order to transfer information across the classroom. Then, they compare their codes and evaluate which worked best given the criteria and constraints.</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4.PS4.A.1 </a:t>
                      </a:r>
                      <a:r>
                        <a:rPr lang="en" sz="800">
                          <a:solidFill>
                            <a:schemeClr val="dk1"/>
                          </a:solidFill>
                          <a:latin typeface="Poppins"/>
                          <a:ea typeface="Poppins"/>
                          <a:cs typeface="Poppins"/>
                          <a:sym typeface="Poppins"/>
                        </a:rPr>
                        <a:t>Develop a model of waves to describe patterns in terms of amplitude or wavelength and that waves can cause objects to move.</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b="1" lang="en" sz="800">
                          <a:solidFill>
                            <a:srgbClr val="000000"/>
                          </a:solidFill>
                          <a:uFill>
                            <a:noFill/>
                          </a:uFill>
                          <a:latin typeface="Poppins"/>
                          <a:ea typeface="Poppins"/>
                          <a:cs typeface="Poppins"/>
                          <a:sym typeface="Poppins"/>
                          <a:hlinkClick r:id="rId13">
                            <a:extLst>
                              <a:ext uri="{A12FA001-AC4F-418D-AE19-62706E023703}">
                                <ahyp:hlinkClr val="tx"/>
                              </a:ext>
                            </a:extLst>
                          </a:hlinkClick>
                        </a:rPr>
                        <a:t>Sound, Vibration, &amp; Engineering</a:t>
                      </a:r>
                      <a:endParaRPr b="1" sz="800">
                        <a:solidFill>
                          <a:srgbClr val="000000"/>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How far can a whisper travel?</a:t>
                      </a:r>
                      <a:endParaRPr sz="800">
                        <a:solidFill>
                          <a:srgbClr val="000000"/>
                        </a:solidFill>
                        <a:latin typeface="Poppins"/>
                        <a:ea typeface="Poppins"/>
                        <a:cs typeface="Poppins"/>
                        <a:sym typeface="Poppins"/>
                      </a:endParaRPr>
                    </a:p>
                  </a:txBody>
                  <a:tcPr marT="91425" marB="91425" marR="91425" marL="5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investigate sound energy using paper cup telephones. Students figure out that sound is a vibration that can travel through a medium.</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4.PS4.A.1 </a:t>
                      </a:r>
                      <a:r>
                        <a:rPr lang="en" sz="800">
                          <a:solidFill>
                            <a:schemeClr val="dk1"/>
                          </a:solidFill>
                          <a:latin typeface="Poppins"/>
                          <a:ea typeface="Poppins"/>
                          <a:cs typeface="Poppins"/>
                          <a:sym typeface="Poppins"/>
                        </a:rPr>
                        <a:t>Develop a model of waves to describe patterns in terms of amplitude or wavelength and that waves can cause objects to move.</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4.ETS1.C.1</a:t>
                      </a:r>
                      <a:r>
                        <a:rPr lang="en" sz="800">
                          <a:solidFill>
                            <a:schemeClr val="dk1"/>
                          </a:solidFill>
                          <a:latin typeface="Poppins"/>
                          <a:ea typeface="Poppins"/>
                          <a:cs typeface="Poppins"/>
                          <a:sym typeface="Poppins"/>
                        </a:rPr>
                        <a:t> Plan and carry out fair tests in which variables are controlled and failure points are considered to identify aspects of a model or prototype that can be improved.</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14">
                            <a:extLst>
                              <a:ext uri="{A12FA001-AC4F-418D-AE19-62706E023703}">
                                <ahyp:hlinkClr val="tx"/>
                              </a:ext>
                            </a:extLst>
                          </a:hlinkClick>
                        </a:rPr>
                        <a:t>Sound &amp; Vibrations</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What would happen if you screamed in outer space?</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Students construct a model of sound vibrations to explain how air is a medium that sound vibrations travel through.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4.PS4.A.1 </a:t>
                      </a:r>
                      <a:r>
                        <a:rPr lang="en" sz="800">
                          <a:solidFill>
                            <a:schemeClr val="dk1"/>
                          </a:solidFill>
                          <a:latin typeface="Poppins"/>
                          <a:ea typeface="Poppins"/>
                          <a:cs typeface="Poppins"/>
                          <a:sym typeface="Poppins"/>
                        </a:rPr>
                        <a:t>Develop a model of waves to describe patterns in terms of amplitude or wavelength and that waves can cause objects to move.</a:t>
                      </a:r>
                      <a:endParaRPr sz="800">
                        <a:solidFill>
                          <a:srgbClr val="000000"/>
                        </a:solidFill>
                        <a:highlight>
                          <a:srgbClr val="FFDF41"/>
                        </a:highlight>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15">
                            <a:extLst>
                              <a:ext uri="{A12FA001-AC4F-418D-AE19-62706E023703}">
                                <ahyp:hlinkClr val="tx"/>
                              </a:ext>
                            </a:extLst>
                          </a:hlinkClick>
                        </a:rPr>
                        <a:t>Sound Waves &amp; Wavelength</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Why are some sounds high and some sounds low?</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Students make observations of vibrations and sound waves to discover that high pitch sounds vibrate faster and have short wavelengths and low pitch sounds vibrate slower and have long wavelengths.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4.PS4.A.1 </a:t>
                      </a:r>
                      <a:r>
                        <a:rPr lang="en" sz="800">
                          <a:solidFill>
                            <a:schemeClr val="dk1"/>
                          </a:solidFill>
                          <a:latin typeface="Poppins"/>
                          <a:ea typeface="Poppins"/>
                          <a:cs typeface="Poppins"/>
                          <a:sym typeface="Poppins"/>
                        </a:rPr>
                        <a:t>Develop a model of waves to describe patterns in terms of amplitude or wavelength and that waves can cause objects to move.</a:t>
                      </a:r>
                      <a:endParaRPr sz="800">
                        <a:highlight>
                          <a:srgbClr val="FFDF41"/>
                        </a:highlight>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bl>
          </a:graphicData>
        </a:graphic>
      </p:graphicFrame>
      <p:pic>
        <p:nvPicPr>
          <p:cNvPr id="712" name="Google Shape;712;p68"/>
          <p:cNvPicPr preferRelativeResize="0"/>
          <p:nvPr/>
        </p:nvPicPr>
        <p:blipFill rotWithShape="1">
          <a:blip r:embed="rId16">
            <a:alphaModFix/>
          </a:blip>
          <a:srcRect b="0" l="38755" r="0" t="0"/>
          <a:stretch/>
        </p:blipFill>
        <p:spPr>
          <a:xfrm>
            <a:off x="457204" y="1925325"/>
            <a:ext cx="914400" cy="1064925"/>
          </a:xfrm>
          <a:prstGeom prst="rect">
            <a:avLst/>
          </a:prstGeom>
          <a:noFill/>
          <a:ln>
            <a:noFill/>
          </a:ln>
        </p:spPr>
      </p:pic>
      <p:pic>
        <p:nvPicPr>
          <p:cNvPr id="713" name="Google Shape;713;p68"/>
          <p:cNvPicPr preferRelativeResize="0"/>
          <p:nvPr/>
        </p:nvPicPr>
        <p:blipFill>
          <a:blip r:embed="rId17">
            <a:alphaModFix/>
          </a:blip>
          <a:stretch>
            <a:fillRect/>
          </a:stretch>
        </p:blipFill>
        <p:spPr>
          <a:xfrm>
            <a:off x="468000" y="2983375"/>
            <a:ext cx="914400" cy="3124200"/>
          </a:xfrm>
          <a:prstGeom prst="rect">
            <a:avLst/>
          </a:prstGeom>
          <a:noFill/>
          <a:ln>
            <a:noFill/>
          </a:ln>
        </p:spPr>
      </p:pic>
      <p:sp>
        <p:nvSpPr>
          <p:cNvPr id="714" name="Google Shape;714;p68"/>
          <p:cNvSpPr/>
          <p:nvPr/>
        </p:nvSpPr>
        <p:spPr>
          <a:xfrm>
            <a:off x="457200" y="1939850"/>
            <a:ext cx="632100" cy="2661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715" name="Google Shape;715;p68"/>
          <p:cNvGraphicFramePr/>
          <p:nvPr/>
        </p:nvGraphicFramePr>
        <p:xfrm>
          <a:off x="425000" y="1925335"/>
          <a:ext cx="3000000" cy="3000000"/>
        </p:xfrm>
        <a:graphic>
          <a:graphicData uri="http://schemas.openxmlformats.org/drawingml/2006/table">
            <a:tbl>
              <a:tblPr>
                <a:noFill/>
                <a:tableStyleId>{DF3FEC61-52C2-4218-B11C-934A33B2D4DB}</a:tableStyleId>
              </a:tblPr>
              <a:tblGrid>
                <a:gridCol w="696475"/>
              </a:tblGrid>
              <a:tr h="100875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8">
                            <a:extLst>
                              <a:ext uri="{A12FA001-AC4F-418D-AE19-62706E023703}">
                                <ahyp:hlinkClr val="tx"/>
                              </a:ext>
                            </a:extLst>
                          </a:hlinkClick>
                        </a:rPr>
                        <a:t>Lesson 1</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00875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9">
                            <a:extLst>
                              <a:ext uri="{A12FA001-AC4F-418D-AE19-62706E023703}">
                                <ahyp:hlinkClr val="tx"/>
                              </a:ext>
                            </a:extLst>
                          </a:hlinkClick>
                        </a:rPr>
                        <a:t>Lesson 2</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48345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20">
                            <a:extLst>
                              <a:ext uri="{A12FA001-AC4F-418D-AE19-62706E023703}">
                                <ahyp:hlinkClr val="tx"/>
                              </a:ext>
                            </a:extLst>
                          </a:hlinkClick>
                        </a:rPr>
                        <a:t>Lesson 3</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21">
                            <a:extLst>
                              <a:ext uri="{A12FA001-AC4F-418D-AE19-62706E023703}">
                                <ahyp:hlinkClr val="tx"/>
                              </a:ext>
                            </a:extLst>
                          </a:hlinkClick>
                        </a:rPr>
                        <a:t>Lesson 4</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716" name="Google Shape;716;p68"/>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pic>
        <p:nvPicPr>
          <p:cNvPr id="721" name="Google Shape;721;p69"/>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722" name="Google Shape;722;p69"/>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0000"/>
                </a:solidFill>
                <a:uFill>
                  <a:noFill/>
                </a:uFill>
                <a:latin typeface="Poppins"/>
                <a:ea typeface="Poppins"/>
                <a:cs typeface="Poppins"/>
                <a:sym typeface="Poppins"/>
                <a:hlinkClick r:id="rId4">
                  <a:extLst>
                    <a:ext uri="{A12FA001-AC4F-418D-AE19-62706E023703}">
                      <ahyp:hlinkClr val="tx"/>
                    </a:ext>
                  </a:extLst>
                </a:hlinkClick>
              </a:rPr>
              <a:t>Human Body, Vision, &amp; The Brain </a:t>
            </a:r>
            <a:r>
              <a:rPr lang="en" sz="1200">
                <a:solidFill>
                  <a:srgbClr val="000000"/>
                </a:solidFill>
                <a:uFill>
                  <a:noFill/>
                </a:uFill>
                <a:latin typeface="Poppins"/>
                <a:ea typeface="Poppins"/>
                <a:cs typeface="Poppins"/>
                <a:sym typeface="Poppins"/>
                <a:hlinkClick r:id="rId5">
                  <a:extLst>
                    <a:ext uri="{A12FA001-AC4F-418D-AE19-62706E023703}">
                      <ahyp:hlinkClr val="tx"/>
                    </a:ext>
                  </a:extLst>
                </a:hlinkClick>
              </a:rPr>
              <a:t>(Human Machine)</a:t>
            </a:r>
            <a:endParaRPr b="1">
              <a:latin typeface="Poppins"/>
              <a:ea typeface="Poppins"/>
              <a:cs typeface="Poppins"/>
              <a:sym typeface="Poppins"/>
            </a:endParaRPr>
          </a:p>
        </p:txBody>
      </p:sp>
      <p:graphicFrame>
        <p:nvGraphicFramePr>
          <p:cNvPr id="723" name="Google Shape;723;p69"/>
          <p:cNvGraphicFramePr/>
          <p:nvPr/>
        </p:nvGraphicFramePr>
        <p:xfrm>
          <a:off x="462588" y="1543210"/>
          <a:ext cx="3000000" cy="3000000"/>
        </p:xfrm>
        <a:graphic>
          <a:graphicData uri="http://schemas.openxmlformats.org/drawingml/2006/table">
            <a:tbl>
              <a:tblPr>
                <a:noFill/>
                <a:tableStyleId>{DF3FEC61-52C2-4218-B11C-934A33B2D4DB}</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Missouri Learning  Standards for Science 2016</a:t>
                      </a:r>
                      <a:endParaRPr sz="10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i="1" lang="en" sz="800">
                          <a:solidFill>
                            <a:srgbClr val="9E9E9E"/>
                          </a:solidFill>
                          <a:uFill>
                            <a:noFill/>
                          </a:uFill>
                          <a:latin typeface="Poppins"/>
                          <a:ea typeface="Poppins"/>
                          <a:cs typeface="Poppins"/>
                          <a:sym typeface="Poppins"/>
                          <a:hlinkClick r:id="rId6">
                            <a:extLst>
                              <a:ext uri="{A12FA001-AC4F-418D-AE19-62706E023703}">
                                <ahyp:hlinkClr val="tx"/>
                              </a:ext>
                            </a:extLst>
                          </a:hlinkClick>
                        </a:rPr>
                        <a:t>Muscles &amp; Skeleton</a:t>
                      </a:r>
                      <a:endParaRPr b="1" i="1" sz="800">
                        <a:solidFill>
                          <a:srgbClr val="9E9E9E"/>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i="1" sz="800">
                        <a:solidFill>
                          <a:srgbClr val="9E9E9E"/>
                        </a:solidFill>
                        <a:latin typeface="Poppins"/>
                        <a:ea typeface="Poppins"/>
                        <a:cs typeface="Poppins"/>
                        <a:sym typeface="Poppins"/>
                      </a:endParaRPr>
                    </a:p>
                    <a:p>
                      <a:pPr indent="0" lvl="0" marL="0" rtl="0" algn="l">
                        <a:lnSpc>
                          <a:spcPct val="100000"/>
                        </a:lnSpc>
                        <a:spcBef>
                          <a:spcPts val="0"/>
                        </a:spcBef>
                        <a:spcAft>
                          <a:spcPts val="0"/>
                        </a:spcAft>
                        <a:buNone/>
                      </a:pPr>
                      <a:r>
                        <a:rPr i="1" lang="en" sz="800">
                          <a:solidFill>
                            <a:srgbClr val="9E9E9E"/>
                          </a:solidFill>
                          <a:latin typeface="Poppins"/>
                          <a:ea typeface="Poppins"/>
                          <a:cs typeface="Poppins"/>
                          <a:sym typeface="Poppins"/>
                        </a:rPr>
                        <a:t>Why do your biceps bulge?</a:t>
                      </a:r>
                      <a:endParaRPr i="1" sz="800">
                        <a:solidFill>
                          <a:srgbClr val="9E9E9E"/>
                        </a:solidFill>
                        <a:latin typeface="Poppins"/>
                        <a:ea typeface="Poppins"/>
                        <a:cs typeface="Poppins"/>
                        <a:sym typeface="Poppins"/>
                      </a:endParaRPr>
                    </a:p>
                  </a:txBody>
                  <a:tcPr marT="91425" marB="91425" marR="91425" marL="57150" anchor="b">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i="1" lang="en" sz="800">
                          <a:solidFill>
                            <a:srgbClr val="9E9E9E"/>
                          </a:solidFill>
                          <a:latin typeface="Poppins"/>
                          <a:ea typeface="Poppins"/>
                          <a:cs typeface="Poppins"/>
                          <a:sym typeface="Poppins"/>
                        </a:rPr>
                        <a:t>Students construct a model of the human hand to explain how muscles pull on bones to create movement.</a:t>
                      </a:r>
                      <a:endParaRPr i="1" sz="800">
                        <a:solidFill>
                          <a:srgbClr val="9E9E9E"/>
                        </a:solidFill>
                        <a:latin typeface="Poppins"/>
                        <a:ea typeface="Poppins"/>
                        <a:cs typeface="Poppins"/>
                        <a:sym typeface="Poppins"/>
                      </a:endParaRPr>
                    </a:p>
                  </a:txBody>
                  <a:tcPr marT="91425" marB="91425" marR="91425" marL="91425" anchor="b">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4.LS1.A.1 </a:t>
                      </a:r>
                      <a:r>
                        <a:rPr i="1" lang="en" sz="800">
                          <a:solidFill>
                            <a:srgbClr val="9E9E9E"/>
                          </a:solidFill>
                          <a:latin typeface="Poppins"/>
                          <a:ea typeface="Poppins"/>
                          <a:cs typeface="Poppins"/>
                          <a:sym typeface="Poppins"/>
                        </a:rPr>
                        <a:t>Construct an argument that plants and animals have internal and external structures that function to support survival, growth, behavior, and plant reproduction. </a:t>
                      </a:r>
                      <a:endParaRPr i="1" sz="800">
                        <a:solidFill>
                          <a:srgbClr val="9E9E9E"/>
                        </a:solidFill>
                        <a:latin typeface="Poppins"/>
                        <a:ea typeface="Poppins"/>
                        <a:cs typeface="Poppins"/>
                        <a:sym typeface="Poppins"/>
                      </a:endParaRPr>
                    </a:p>
                  </a:txBody>
                  <a:tcPr marT="91425" marB="91425" marR="91425" marL="91425" anchor="b">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7">
                            <a:extLst>
                              <a:ext uri="{A12FA001-AC4F-418D-AE19-62706E023703}">
                                <ahyp:hlinkClr val="tx"/>
                              </a:ext>
                            </a:extLst>
                          </a:hlinkClick>
                        </a:rPr>
                        <a:t>Light, Eyes, &amp; Vision</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What do people who are blind see?</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Students develop a working model of an eye. They use the model to reason about how light reflects off an object and into the eye, helping an organism process information from the environment.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5.PS4.A.1 </a:t>
                      </a:r>
                      <a:r>
                        <a:rPr lang="en" sz="800">
                          <a:solidFill>
                            <a:schemeClr val="dk1"/>
                          </a:solidFill>
                          <a:latin typeface="Poppins"/>
                          <a:ea typeface="Poppins"/>
                          <a:cs typeface="Poppins"/>
                          <a:sym typeface="Poppins"/>
                        </a:rPr>
                        <a:t>Develop a model to describe that objects can be seen only when light is reflected off them or when they produce their own light.</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8">
                            <a:extLst>
                              <a:ext uri="{A12FA001-AC4F-418D-AE19-62706E023703}">
                                <ahyp:hlinkClr val="tx"/>
                              </a:ext>
                            </a:extLst>
                          </a:hlinkClick>
                        </a:rPr>
                        <a:t>Structure &amp; Function of Eyes</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How can some animals see in the dark?</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Students use their eye model to discover that the pupil controls the amount of light let into the eye. In the dark, pupils get larger to let in more light.</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5.PS4.A.1 </a:t>
                      </a:r>
                      <a:r>
                        <a:rPr lang="en" sz="800">
                          <a:solidFill>
                            <a:schemeClr val="dk1"/>
                          </a:solidFill>
                          <a:latin typeface="Poppins"/>
                          <a:ea typeface="Poppins"/>
                          <a:cs typeface="Poppins"/>
                          <a:sym typeface="Poppins"/>
                        </a:rPr>
                        <a:t>Develop a model to describe that objects can be seen only when light is reflected off them or when they produce their own light.</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rPr i="1" lang="en" sz="800">
                          <a:solidFill>
                            <a:srgbClr val="9E9E9E"/>
                          </a:solidFill>
                          <a:uFill>
                            <a:noFill/>
                          </a:uFill>
                          <a:latin typeface="Poppins"/>
                          <a:ea typeface="Poppins"/>
                          <a:cs typeface="Poppins"/>
                          <a:sym typeface="Poppins"/>
                          <a:hlinkClick r:id="rId9">
                            <a:extLst>
                              <a:ext uri="{A12FA001-AC4F-418D-AE19-62706E023703}">
                                <ahyp:hlinkClr val="tx"/>
                              </a:ext>
                            </a:extLst>
                          </a:hlinkClick>
                        </a:rPr>
                        <a:t>Brain, Nerves, &amp; Information Processing</a:t>
                      </a:r>
                      <a:endParaRPr i="1" sz="800">
                        <a:solidFill>
                          <a:srgbClr val="9E9E9E"/>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i="1" sz="800">
                        <a:solidFill>
                          <a:srgbClr val="9E9E9E"/>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i="1" lang="en" sz="800">
                          <a:solidFill>
                            <a:srgbClr val="9E9E9E"/>
                          </a:solidFill>
                          <a:latin typeface="Poppins"/>
                          <a:ea typeface="Poppins"/>
                          <a:cs typeface="Poppins"/>
                          <a:sym typeface="Poppins"/>
                        </a:rPr>
                        <a:t>How does your brain control your body?</a:t>
                      </a:r>
                      <a:endParaRPr i="1" sz="800">
                        <a:solidFill>
                          <a:srgbClr val="9E9E9E"/>
                        </a:solidFill>
                        <a:latin typeface="Poppins"/>
                        <a:ea typeface="Poppins"/>
                        <a:cs typeface="Poppins"/>
                        <a:sym typeface="Poppins"/>
                      </a:endParaRPr>
                    </a:p>
                  </a:txBody>
                  <a:tcPr marT="91425" marB="91425" marR="91425" marL="91425" anchor="b">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i="1" lang="en" sz="800">
                          <a:solidFill>
                            <a:srgbClr val="9E9E9E"/>
                          </a:solidFill>
                          <a:latin typeface="Poppins"/>
                          <a:ea typeface="Poppins"/>
                          <a:cs typeface="Poppins"/>
                          <a:sym typeface="Poppins"/>
                        </a:rPr>
                        <a:t>Students investigate how their own brain works by testing their reflexes. They discover that the brain receives information from the senses, processes the information, and sends signals to the muscles to enable movement.</a:t>
                      </a:r>
                      <a:endParaRPr i="1" sz="800">
                        <a:solidFill>
                          <a:srgbClr val="9E9E9E"/>
                        </a:solidFill>
                        <a:latin typeface="Poppins"/>
                        <a:ea typeface="Poppins"/>
                        <a:cs typeface="Poppins"/>
                        <a:sym typeface="Poppins"/>
                      </a:endParaRPr>
                    </a:p>
                  </a:txBody>
                  <a:tcPr marT="91425" marB="91425" marR="91425" marL="91425" anchor="b">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4.LS1.D.1</a:t>
                      </a:r>
                      <a:r>
                        <a:rPr i="1" lang="en" sz="800">
                          <a:solidFill>
                            <a:srgbClr val="9E9E9E"/>
                          </a:solidFill>
                          <a:latin typeface="Poppins"/>
                          <a:ea typeface="Poppins"/>
                          <a:cs typeface="Poppins"/>
                          <a:sym typeface="Poppins"/>
                        </a:rPr>
                        <a:t> Use a model to describe that animals receive different types of information through their senses, process the information in their brain, and respond to the information in different ways.</a:t>
                      </a:r>
                      <a:endParaRPr i="1" sz="800">
                        <a:solidFill>
                          <a:srgbClr val="9E9E9E"/>
                        </a:solidFill>
                        <a:latin typeface="Poppins"/>
                        <a:ea typeface="Poppins"/>
                        <a:cs typeface="Poppins"/>
                        <a:sym typeface="Poppins"/>
                      </a:endParaRPr>
                    </a:p>
                  </a:txBody>
                  <a:tcPr marT="91425" marB="91425" marR="91425" marL="91425" anchor="b">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r>
            </a:tbl>
          </a:graphicData>
        </a:graphic>
      </p:graphicFrame>
      <p:pic>
        <p:nvPicPr>
          <p:cNvPr id="724" name="Google Shape;724;p69"/>
          <p:cNvPicPr preferRelativeResize="0"/>
          <p:nvPr/>
        </p:nvPicPr>
        <p:blipFill>
          <a:blip r:embed="rId10">
            <a:alphaModFix/>
          </a:blip>
          <a:stretch>
            <a:fillRect/>
          </a:stretch>
        </p:blipFill>
        <p:spPr>
          <a:xfrm>
            <a:off x="451800" y="1939425"/>
            <a:ext cx="914400" cy="4152900"/>
          </a:xfrm>
          <a:prstGeom prst="rect">
            <a:avLst/>
          </a:prstGeom>
          <a:noFill/>
          <a:ln>
            <a:noFill/>
          </a:ln>
        </p:spPr>
      </p:pic>
      <p:graphicFrame>
        <p:nvGraphicFramePr>
          <p:cNvPr id="725" name="Google Shape;725;p69"/>
          <p:cNvGraphicFramePr/>
          <p:nvPr/>
        </p:nvGraphicFramePr>
        <p:xfrm>
          <a:off x="462588" y="1939435"/>
          <a:ext cx="3000000" cy="3000000"/>
        </p:xfrm>
        <a:graphic>
          <a:graphicData uri="http://schemas.openxmlformats.org/drawingml/2006/table">
            <a:tbl>
              <a:tblPr>
                <a:noFill/>
                <a:tableStyleId>{DF3FEC61-52C2-4218-B11C-934A33B2D4DB}</a:tableStyleId>
              </a:tblPr>
              <a:tblGrid>
                <a:gridCol w="696475"/>
              </a:tblGrid>
              <a:tr h="103630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1">
                            <a:extLst>
                              <a:ext uri="{A12FA001-AC4F-418D-AE19-62706E023703}">
                                <ahyp:hlinkClr val="tx"/>
                              </a:ext>
                            </a:extLst>
                          </a:hlinkClick>
                        </a:rPr>
                        <a:t>Lesson 1</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3">
                            <a:extLst>
                              <a:ext uri="{A12FA001-AC4F-418D-AE19-62706E023703}">
                                <ahyp:hlinkClr val="tx"/>
                              </a:ext>
                            </a:extLst>
                          </a:hlinkClick>
                        </a:rPr>
                        <a:t>Lesson 3</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792450">
                <a:tc>
                  <a:txBody>
                    <a:bodyPr/>
                    <a:lstStyle/>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14">
                            <a:extLst>
                              <a:ext uri="{A12FA001-AC4F-418D-AE19-62706E023703}">
                                <ahyp:hlinkClr val="tx"/>
                              </a:ext>
                            </a:extLst>
                          </a:hlinkClick>
                        </a:rPr>
                        <a:t>Lesson 4</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726" name="Google Shape;726;p69"/>
          <p:cNvSpPr/>
          <p:nvPr/>
        </p:nvSpPr>
        <p:spPr>
          <a:xfrm>
            <a:off x="0" y="0"/>
            <a:ext cx="10080000" cy="10335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727" name="Google Shape;727;p69"/>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Poppins"/>
                <a:ea typeface="Poppins"/>
                <a:cs typeface="Poppins"/>
                <a:sym typeface="Poppins"/>
              </a:rPr>
              <a:t>Missouri Standards Alignment</a:t>
            </a:r>
            <a:endParaRPr b="1">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5th Grade - Life Science</a:t>
            </a:r>
            <a:endParaRPr b="1">
              <a:latin typeface="Poppins"/>
              <a:ea typeface="Poppins"/>
              <a:cs typeface="Poppins"/>
              <a:sym typeface="Poppins"/>
            </a:endParaRPr>
          </a:p>
        </p:txBody>
      </p:sp>
      <p:grpSp>
        <p:nvGrpSpPr>
          <p:cNvPr id="728" name="Google Shape;728;p69"/>
          <p:cNvGrpSpPr/>
          <p:nvPr/>
        </p:nvGrpSpPr>
        <p:grpSpPr>
          <a:xfrm>
            <a:off x="533400" y="675263"/>
            <a:ext cx="7886700" cy="307800"/>
            <a:chOff x="1485900" y="5127425"/>
            <a:chExt cx="7886700" cy="307800"/>
          </a:xfrm>
        </p:grpSpPr>
        <p:grpSp>
          <p:nvGrpSpPr>
            <p:cNvPr id="729" name="Google Shape;729;p69"/>
            <p:cNvGrpSpPr/>
            <p:nvPr/>
          </p:nvGrpSpPr>
          <p:grpSpPr>
            <a:xfrm>
              <a:off x="1485900" y="5167025"/>
              <a:ext cx="7886700" cy="228600"/>
              <a:chOff x="1485900" y="5233700"/>
              <a:chExt cx="7886700" cy="228600"/>
            </a:xfrm>
          </p:grpSpPr>
          <p:sp>
            <p:nvSpPr>
              <p:cNvPr id="730" name="Google Shape;730;p69"/>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69"/>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2" name="Google Shape;732;p69"/>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4th grade on our site</a:t>
              </a:r>
              <a:r>
                <a:rPr i="1" lang="en" sz="800">
                  <a:latin typeface="Poppins"/>
                  <a:ea typeface="Poppins"/>
                  <a:cs typeface="Poppins"/>
                  <a:sym typeface="Poppins"/>
                </a:rPr>
                <a:t>, but we recommend teaching all of its lessons in 5th grade if you are following Missouri Standards.</a:t>
              </a:r>
              <a:endParaRPr i="1" sz="800">
                <a:latin typeface="Poppins"/>
                <a:ea typeface="Poppins"/>
                <a:cs typeface="Poppins"/>
                <a:sym typeface="Poppins"/>
              </a:endParaRPr>
            </a:p>
          </p:txBody>
        </p:sp>
      </p:grpSp>
      <p:grpSp>
        <p:nvGrpSpPr>
          <p:cNvPr id="733" name="Google Shape;733;p69"/>
          <p:cNvGrpSpPr/>
          <p:nvPr/>
        </p:nvGrpSpPr>
        <p:grpSpPr>
          <a:xfrm>
            <a:off x="457126" y="6737900"/>
            <a:ext cx="9268060" cy="432516"/>
            <a:chOff x="1485900" y="5127431"/>
            <a:chExt cx="8243405" cy="268194"/>
          </a:xfrm>
        </p:grpSpPr>
        <p:grpSp>
          <p:nvGrpSpPr>
            <p:cNvPr id="734" name="Google Shape;734;p69"/>
            <p:cNvGrpSpPr/>
            <p:nvPr/>
          </p:nvGrpSpPr>
          <p:grpSpPr>
            <a:xfrm>
              <a:off x="1485900" y="5167025"/>
              <a:ext cx="7886700" cy="228600"/>
              <a:chOff x="1485900" y="5233700"/>
              <a:chExt cx="7886700" cy="228600"/>
            </a:xfrm>
          </p:grpSpPr>
          <p:sp>
            <p:nvSpPr>
              <p:cNvPr id="735" name="Google Shape;735;p69"/>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69"/>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7" name="Google Shape;737;p69"/>
            <p:cNvSpPr txBox="1"/>
            <p:nvPr/>
          </p:nvSpPr>
          <p:spPr>
            <a:xfrm>
              <a:off x="1638305" y="5127431"/>
              <a:ext cx="8091000" cy="26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Missouri</a:t>
              </a:r>
              <a:r>
                <a:rPr i="1" lang="en" sz="800">
                  <a:solidFill>
                    <a:srgbClr val="000000"/>
                  </a:solidFill>
                  <a:latin typeface="Poppins"/>
                  <a:ea typeface="Poppins"/>
                  <a:cs typeface="Poppins"/>
                  <a:sym typeface="Poppins"/>
                </a:rPr>
                <a:t> Specific Standard: </a:t>
              </a:r>
              <a:r>
                <a:rPr b="1" lang="en" sz="800">
                  <a:solidFill>
                    <a:schemeClr val="dk1"/>
                  </a:solidFill>
                  <a:latin typeface="Poppins"/>
                  <a:ea typeface="Poppins"/>
                  <a:cs typeface="Poppins"/>
                  <a:sym typeface="Poppins"/>
                </a:rPr>
                <a:t>5.LS1.A.1</a:t>
              </a:r>
              <a:r>
                <a:rPr lang="en" sz="800">
                  <a:solidFill>
                    <a:schemeClr val="dk1"/>
                  </a:solidFill>
                  <a:latin typeface="Poppins"/>
                  <a:ea typeface="Poppins"/>
                  <a:cs typeface="Poppins"/>
                  <a:sym typeface="Poppins"/>
                </a:rPr>
                <a:t> Compare and contrast the major organs/organ systems (e.g. support, reproductive, digestive, transport/circulatory, excretory, response) that perform similar functions for animals belonging to different vertebrate classes.</a:t>
              </a:r>
              <a:endParaRPr i="1" sz="800">
                <a:latin typeface="Poppins"/>
                <a:ea typeface="Poppins"/>
                <a:cs typeface="Poppins"/>
                <a:sym typeface="Poppins"/>
              </a:endParaRPr>
            </a:p>
          </p:txBody>
        </p:sp>
      </p:grpSp>
      <p:grpSp>
        <p:nvGrpSpPr>
          <p:cNvPr id="738" name="Google Shape;738;p69"/>
          <p:cNvGrpSpPr/>
          <p:nvPr/>
        </p:nvGrpSpPr>
        <p:grpSpPr>
          <a:xfrm>
            <a:off x="1491300" y="5131900"/>
            <a:ext cx="7886700" cy="307800"/>
            <a:chOff x="1485900" y="5127425"/>
            <a:chExt cx="7886700" cy="307800"/>
          </a:xfrm>
        </p:grpSpPr>
        <p:grpSp>
          <p:nvGrpSpPr>
            <p:cNvPr id="739" name="Google Shape;739;p69"/>
            <p:cNvGrpSpPr/>
            <p:nvPr/>
          </p:nvGrpSpPr>
          <p:grpSpPr>
            <a:xfrm>
              <a:off x="1485900" y="5167025"/>
              <a:ext cx="7886700" cy="228600"/>
              <a:chOff x="1485900" y="5233700"/>
              <a:chExt cx="7886700" cy="228600"/>
            </a:xfrm>
          </p:grpSpPr>
          <p:sp>
            <p:nvSpPr>
              <p:cNvPr id="740" name="Google Shape;740;p69"/>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69"/>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2" name="Google Shape;742;p69"/>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We </a:t>
              </a:r>
              <a:r>
                <a:rPr b="1" i="1" lang="en" sz="800">
                  <a:latin typeface="Poppins"/>
                  <a:ea typeface="Poppins"/>
                  <a:cs typeface="Poppins"/>
                  <a:sym typeface="Poppins"/>
                </a:rPr>
                <a:t>recommend teaching this in 4th grade</a:t>
              </a:r>
              <a:r>
                <a:rPr i="1" lang="en" sz="800">
                  <a:latin typeface="Poppins"/>
                  <a:ea typeface="Poppins"/>
                  <a:cs typeface="Poppins"/>
                  <a:sym typeface="Poppins"/>
                </a:rPr>
                <a:t> if following Missouri Standards.</a:t>
              </a:r>
              <a:endParaRPr i="1" sz="800">
                <a:latin typeface="Poppins"/>
                <a:ea typeface="Poppins"/>
                <a:cs typeface="Poppins"/>
                <a:sym typeface="Poppins"/>
              </a:endParaRPr>
            </a:p>
          </p:txBody>
        </p:sp>
      </p:grpSp>
      <p:grpSp>
        <p:nvGrpSpPr>
          <p:cNvPr id="743" name="Google Shape;743;p69"/>
          <p:cNvGrpSpPr/>
          <p:nvPr/>
        </p:nvGrpSpPr>
        <p:grpSpPr>
          <a:xfrm>
            <a:off x="1491300" y="2083900"/>
            <a:ext cx="7886700" cy="307800"/>
            <a:chOff x="1485900" y="5127425"/>
            <a:chExt cx="7886700" cy="307800"/>
          </a:xfrm>
        </p:grpSpPr>
        <p:grpSp>
          <p:nvGrpSpPr>
            <p:cNvPr id="744" name="Google Shape;744;p69"/>
            <p:cNvGrpSpPr/>
            <p:nvPr/>
          </p:nvGrpSpPr>
          <p:grpSpPr>
            <a:xfrm>
              <a:off x="1485900" y="5167025"/>
              <a:ext cx="7886700" cy="228600"/>
              <a:chOff x="1485900" y="5233700"/>
              <a:chExt cx="7886700" cy="228600"/>
            </a:xfrm>
          </p:grpSpPr>
          <p:sp>
            <p:nvSpPr>
              <p:cNvPr id="745" name="Google Shape;745;p69"/>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69"/>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7" name="Google Shape;747;p69"/>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We </a:t>
              </a:r>
              <a:r>
                <a:rPr b="1" i="1" lang="en" sz="800">
                  <a:latin typeface="Poppins"/>
                  <a:ea typeface="Poppins"/>
                  <a:cs typeface="Poppins"/>
                  <a:sym typeface="Poppins"/>
                </a:rPr>
                <a:t>recommend teaching this in 4th grade</a:t>
              </a:r>
              <a:r>
                <a:rPr i="1" lang="en" sz="800">
                  <a:latin typeface="Poppins"/>
                  <a:ea typeface="Poppins"/>
                  <a:cs typeface="Poppins"/>
                  <a:sym typeface="Poppins"/>
                </a:rPr>
                <a:t> if following Missouri Standards.</a:t>
              </a:r>
              <a:endParaRPr i="1" sz="800">
                <a:latin typeface="Poppins"/>
                <a:ea typeface="Poppins"/>
                <a:cs typeface="Poppins"/>
                <a:sym typeface="Poppins"/>
              </a:endParaRPr>
            </a:p>
          </p:txBody>
        </p:sp>
      </p:grpSp>
      <p:sp>
        <p:nvSpPr>
          <p:cNvPr id="748" name="Google Shape;748;p69"/>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333333"/>
                </a:solidFill>
                <a:uFill>
                  <a:noFill/>
                </a:uFill>
                <a:latin typeface="Poppins"/>
                <a:ea typeface="Poppins"/>
                <a:cs typeface="Poppins"/>
                <a:sym typeface="Poppins"/>
                <a:hlinkClick r:id="rId15">
                  <a:extLst>
                    <a:ext uri="{A12FA001-AC4F-418D-AE19-62706E023703}">
                      <ahyp:hlinkClr val="tx"/>
                    </a:ext>
                  </a:extLst>
                </a:hlinkClick>
              </a:rPr>
              <a:t>www.mysteryscience.com/docs/missouri</a:t>
            </a:r>
            <a:endParaRPr sz="800">
              <a:solidFill>
                <a:srgbClr val="333333"/>
              </a:solidFill>
              <a:latin typeface="Poppins"/>
              <a:ea typeface="Poppins"/>
              <a:cs typeface="Poppins"/>
              <a:sym typeface="Poppins"/>
            </a:endParaRPr>
          </a:p>
        </p:txBody>
      </p:sp>
      <p:sp>
        <p:nvSpPr>
          <p:cNvPr id="749" name="Google Shape;749;p69"/>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70"/>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Ecosystems &amp; The Food Web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(Web of Life)</a:t>
            </a:r>
            <a:r>
              <a:rPr lang="en" sz="1200">
                <a:solidFill>
                  <a:schemeClr val="dk1"/>
                </a:solidFill>
                <a:latin typeface="Poppins"/>
                <a:ea typeface="Poppins"/>
                <a:cs typeface="Poppins"/>
                <a:sym typeface="Poppins"/>
              </a:rPr>
              <a:t>• Page 1 of 2</a:t>
            </a:r>
            <a:endParaRPr b="1" sz="1200">
              <a:solidFill>
                <a:schemeClr val="dk1"/>
              </a:solidFill>
              <a:latin typeface="Poppins"/>
              <a:ea typeface="Poppins"/>
              <a:cs typeface="Poppins"/>
              <a:sym typeface="Poppins"/>
            </a:endParaRPr>
          </a:p>
        </p:txBody>
      </p:sp>
      <p:sp>
        <p:nvSpPr>
          <p:cNvPr id="755" name="Google Shape;755;p70"/>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756" name="Google Shape;756;p70"/>
          <p:cNvPicPr preferRelativeResize="0"/>
          <p:nvPr/>
        </p:nvPicPr>
        <p:blipFill>
          <a:blip r:embed="rId5">
            <a:alphaModFix/>
          </a:blip>
          <a:stretch>
            <a:fillRect/>
          </a:stretch>
        </p:blipFill>
        <p:spPr>
          <a:xfrm>
            <a:off x="7953375" y="305775"/>
            <a:ext cx="1647825" cy="209550"/>
          </a:xfrm>
          <a:prstGeom prst="rect">
            <a:avLst/>
          </a:prstGeom>
          <a:noFill/>
          <a:ln>
            <a:noFill/>
          </a:ln>
        </p:spPr>
      </p:pic>
      <p:sp>
        <p:nvSpPr>
          <p:cNvPr id="757" name="Google Shape;757;p70"/>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5th Grade - Life Science</a:t>
            </a:r>
            <a:endParaRPr sz="1200">
              <a:latin typeface="Poppins"/>
              <a:ea typeface="Poppins"/>
              <a:cs typeface="Poppins"/>
              <a:sym typeface="Poppins"/>
            </a:endParaRPr>
          </a:p>
        </p:txBody>
      </p:sp>
      <p:sp>
        <p:nvSpPr>
          <p:cNvPr id="758" name="Google Shape;758;p70"/>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rgbClr val="333333"/>
                </a:solidFill>
                <a:uFill>
                  <a:noFill/>
                </a:uFill>
                <a:latin typeface="Poppins"/>
                <a:ea typeface="Poppins"/>
                <a:cs typeface="Poppins"/>
                <a:sym typeface="Poppins"/>
                <a:hlinkClick r:id="rId6">
                  <a:extLst>
                    <a:ext uri="{A12FA001-AC4F-418D-AE19-62706E023703}">
                      <ahyp:hlinkClr val="tx"/>
                    </a:ext>
                  </a:extLst>
                </a:hlinkClick>
              </a:rPr>
              <a:t>www.mysteryscience.com/docs/missouri</a:t>
            </a:r>
            <a:endParaRPr sz="800">
              <a:solidFill>
                <a:schemeClr val="dk1"/>
              </a:solidFill>
              <a:latin typeface="Poppins"/>
              <a:ea typeface="Poppins"/>
              <a:cs typeface="Poppins"/>
              <a:sym typeface="Poppins"/>
            </a:endParaRPr>
          </a:p>
        </p:txBody>
      </p:sp>
      <p:pic>
        <p:nvPicPr>
          <p:cNvPr id="759" name="Google Shape;759;p70" title="5_Life_4.png"/>
          <p:cNvPicPr preferRelativeResize="0"/>
          <p:nvPr/>
        </p:nvPicPr>
        <p:blipFill rotWithShape="1">
          <a:blip r:embed="rId7">
            <a:alphaModFix/>
          </a:blip>
          <a:srcRect b="0" l="20944" r="10293" t="0"/>
          <a:stretch/>
        </p:blipFill>
        <p:spPr>
          <a:xfrm>
            <a:off x="460875" y="5043625"/>
            <a:ext cx="1025025" cy="1044900"/>
          </a:xfrm>
          <a:prstGeom prst="rect">
            <a:avLst/>
          </a:prstGeom>
          <a:noFill/>
          <a:ln>
            <a:noFill/>
          </a:ln>
        </p:spPr>
      </p:pic>
      <p:pic>
        <p:nvPicPr>
          <p:cNvPr id="760" name="Google Shape;760;p70" title="image (11).png"/>
          <p:cNvPicPr preferRelativeResize="0"/>
          <p:nvPr/>
        </p:nvPicPr>
        <p:blipFill rotWithShape="1">
          <a:blip r:embed="rId8">
            <a:alphaModFix/>
          </a:blip>
          <a:srcRect b="0" l="28433" r="-19624" t="0"/>
          <a:stretch/>
        </p:blipFill>
        <p:spPr>
          <a:xfrm>
            <a:off x="457200" y="3957800"/>
            <a:ext cx="1301750" cy="1085825"/>
          </a:xfrm>
          <a:prstGeom prst="rect">
            <a:avLst/>
          </a:prstGeom>
          <a:noFill/>
          <a:ln>
            <a:noFill/>
          </a:ln>
        </p:spPr>
      </p:pic>
      <p:pic>
        <p:nvPicPr>
          <p:cNvPr id="761" name="Google Shape;761;p70" title="image (10).png"/>
          <p:cNvPicPr preferRelativeResize="0"/>
          <p:nvPr/>
        </p:nvPicPr>
        <p:blipFill rotWithShape="1">
          <a:blip r:embed="rId9">
            <a:alphaModFix/>
          </a:blip>
          <a:srcRect b="0" l="3140" r="32887" t="0"/>
          <a:stretch/>
        </p:blipFill>
        <p:spPr>
          <a:xfrm>
            <a:off x="460875" y="2977350"/>
            <a:ext cx="1025025" cy="980450"/>
          </a:xfrm>
          <a:prstGeom prst="rect">
            <a:avLst/>
          </a:prstGeom>
          <a:noFill/>
          <a:ln>
            <a:noFill/>
          </a:ln>
        </p:spPr>
      </p:pic>
      <p:pic>
        <p:nvPicPr>
          <p:cNvPr id="762" name="Google Shape;762;p70" title="image (9).png"/>
          <p:cNvPicPr preferRelativeResize="0"/>
          <p:nvPr/>
        </p:nvPicPr>
        <p:blipFill rotWithShape="1">
          <a:blip r:embed="rId10">
            <a:alphaModFix/>
          </a:blip>
          <a:srcRect b="0" l="26312" r="-13931" t="0"/>
          <a:stretch/>
        </p:blipFill>
        <p:spPr>
          <a:xfrm>
            <a:off x="448050" y="2008650"/>
            <a:ext cx="1253750" cy="980450"/>
          </a:xfrm>
          <a:prstGeom prst="rect">
            <a:avLst/>
          </a:prstGeom>
          <a:noFill/>
          <a:ln>
            <a:noFill/>
          </a:ln>
        </p:spPr>
      </p:pic>
      <p:sp>
        <p:nvSpPr>
          <p:cNvPr id="763" name="Google Shape;763;p70"/>
          <p:cNvSpPr/>
          <p:nvPr/>
        </p:nvSpPr>
        <p:spPr>
          <a:xfrm>
            <a:off x="459600" y="2977342"/>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764" name="Google Shape;764;p70"/>
          <p:cNvSpPr/>
          <p:nvPr/>
        </p:nvSpPr>
        <p:spPr>
          <a:xfrm>
            <a:off x="458551" y="2017494"/>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765" name="Google Shape;765;p70"/>
          <p:cNvSpPr/>
          <p:nvPr/>
        </p:nvSpPr>
        <p:spPr>
          <a:xfrm>
            <a:off x="459600" y="3957808"/>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766" name="Google Shape;766;p70"/>
          <p:cNvSpPr/>
          <p:nvPr/>
        </p:nvSpPr>
        <p:spPr>
          <a:xfrm>
            <a:off x="459600" y="5043630"/>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4</a:t>
            </a:r>
            <a:endParaRPr b="1" sz="800">
              <a:solidFill>
                <a:schemeClr val="lt1"/>
              </a:solidFill>
              <a:latin typeface="Poppins"/>
              <a:ea typeface="Poppins"/>
              <a:cs typeface="Poppins"/>
              <a:sym typeface="Poppins"/>
            </a:endParaRPr>
          </a:p>
        </p:txBody>
      </p:sp>
      <p:graphicFrame>
        <p:nvGraphicFramePr>
          <p:cNvPr id="767" name="Google Shape;767;p70"/>
          <p:cNvGraphicFramePr/>
          <p:nvPr/>
        </p:nvGraphicFramePr>
        <p:xfrm>
          <a:off x="457188" y="1543210"/>
          <a:ext cx="3000000" cy="3000000"/>
        </p:xfrm>
        <a:graphic>
          <a:graphicData uri="http://schemas.openxmlformats.org/drawingml/2006/table">
            <a:tbl>
              <a:tblPr>
                <a:noFill/>
                <a:tableStyleId>{DF3FEC61-52C2-4218-B11C-934A33B2D4DB}</a:tableStyleId>
              </a:tblPr>
              <a:tblGrid>
                <a:gridCol w="1028700"/>
                <a:gridCol w="2305350"/>
                <a:gridCol w="2109900"/>
                <a:gridCol w="3700050"/>
              </a:tblGrid>
              <a:tr h="474075">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Missouri Learning  Standards for Science 2016</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7397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None/>
                      </a:pPr>
                      <a:r>
                        <a:rPr b="1" lang="en" sz="800">
                          <a:solidFill>
                            <a:schemeClr val="dk1"/>
                          </a:solidFill>
                          <a:latin typeface="Poppins"/>
                          <a:ea typeface="Poppins"/>
                          <a:cs typeface="Poppins"/>
                          <a:sym typeface="Poppins"/>
                        </a:rPr>
                        <a:t>Food Chains &amp; Matter Flow</a:t>
                      </a:r>
                      <a:endParaRPr b="1" sz="800" strike="sngStrike">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What if all the ants disappeared?</a:t>
                      </a:r>
                      <a:endParaRPr b="1" sz="800">
                        <a:latin typeface="Poppins"/>
                        <a:ea typeface="Poppins"/>
                        <a:cs typeface="Poppins"/>
                        <a:sym typeface="Poppins"/>
                      </a:endParaRPr>
                    </a:p>
                  </a:txBody>
                  <a:tcPr marT="91425" marB="91425" marR="91425" marL="5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construct models of food chains by linking cards discovering that different interrelationships exist between organisms. </a:t>
                      </a:r>
                      <a:endParaRPr sz="800">
                        <a:highlight>
                          <a:schemeClr val="accent6"/>
                        </a:highlight>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5.LS2.B.1 </a:t>
                      </a:r>
                      <a:r>
                        <a:rPr lang="en" sz="800">
                          <a:solidFill>
                            <a:schemeClr val="dk1"/>
                          </a:solidFill>
                          <a:latin typeface="Poppins"/>
                          <a:ea typeface="Poppins"/>
                          <a:cs typeface="Poppins"/>
                          <a:sym typeface="Poppins"/>
                        </a:rPr>
                        <a:t>Develop a model to describe the movement of matter among plants, animals, decomposers, and the environment.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highlight>
                          <a:schemeClr val="accent6"/>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804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Plant Growth &amp; Matter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does a tiny seed become one of the heaviest trees on Earth?</a:t>
                      </a:r>
                      <a:endParaRPr b="1"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gather evidence through a series of virtual experiments to construct an argument that plants use mostly air and water as the materials for their growth.</a:t>
                      </a:r>
                      <a:endParaRPr sz="800">
                        <a:solidFill>
                          <a:srgbClr val="000000"/>
                        </a:solidFill>
                        <a:highlight>
                          <a:schemeClr val="accent6"/>
                        </a:highlight>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5.LS1.C.1 </a:t>
                      </a:r>
                      <a:r>
                        <a:rPr lang="en" sz="800">
                          <a:solidFill>
                            <a:schemeClr val="dk1"/>
                          </a:solidFill>
                          <a:latin typeface="Poppins"/>
                          <a:ea typeface="Poppins"/>
                          <a:cs typeface="Poppins"/>
                          <a:sym typeface="Poppins"/>
                        </a:rPr>
                        <a:t>Support an argument that plants get the materials (i.e. carbon dioxide, water, sunlight) they need for growth chiefly from air and water.</a:t>
                      </a:r>
                      <a:endParaRPr b="1" sz="800">
                        <a:solidFill>
                          <a:schemeClr val="dk1"/>
                        </a:solidFill>
                        <a:highlight>
                          <a:schemeClr val="accent6"/>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8582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Decomposers &amp; Matter </a:t>
                      </a:r>
                      <a:r>
                        <a:rPr b="1" lang="en" sz="800">
                          <a:solidFill>
                            <a:schemeClr val="dk1"/>
                          </a:solidFill>
                          <a:latin typeface="Poppins"/>
                          <a:ea typeface="Poppins"/>
                          <a:cs typeface="Poppins"/>
                          <a:sym typeface="Poppins"/>
                        </a:rPr>
                        <a:t>Flow</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Where do fallen leaves go?</a:t>
                      </a:r>
                      <a:endParaRPr b="1"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conduct an investigation to gain an understanding of the important role that decomposers play in recycling matter from dead leaves back into the environment. </a:t>
                      </a:r>
                      <a:endParaRPr sz="800">
                        <a:highlight>
                          <a:schemeClr val="accent6"/>
                        </a:highlight>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5.LS2.B.1 </a:t>
                      </a:r>
                      <a:r>
                        <a:rPr lang="en" sz="800">
                          <a:solidFill>
                            <a:schemeClr val="dk1"/>
                          </a:solidFill>
                          <a:latin typeface="Poppins"/>
                          <a:ea typeface="Poppins"/>
                          <a:cs typeface="Poppins"/>
                          <a:sym typeface="Poppins"/>
                        </a:rPr>
                        <a:t>Develop a model to describe the movement of matter among plants, animals, decomposers, and the environment.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highlight>
                          <a:schemeClr val="accent6"/>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10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17">
                            <a:extLst>
                              <a:ext uri="{A12FA001-AC4F-418D-AE19-62706E023703}">
                                <ahyp:hlinkClr val="tx"/>
                              </a:ext>
                            </a:extLst>
                          </a:hlinkClick>
                        </a:rPr>
                        <a:t>Decomposers</a:t>
                      </a:r>
                      <a:r>
                        <a:rPr b="1" lang="en" sz="800">
                          <a:latin typeface="Poppins"/>
                          <a:ea typeface="Poppins"/>
                          <a:cs typeface="Poppins"/>
                          <a:sym typeface="Poppins"/>
                        </a:rPr>
                        <a:t> &amp; Soil Nutrients</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Do worms really eat dirt?</a:t>
                      </a:r>
                      <a:endParaRPr sz="800">
                        <a:solidFill>
                          <a:srgbClr val="000000"/>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make observations of worms to realize that worms act as decomposers to eat dead matter in an ecosystem and cycle nutrients into the soil.</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5.LS2.B.1 </a:t>
                      </a:r>
                      <a:r>
                        <a:rPr lang="en" sz="800">
                          <a:solidFill>
                            <a:schemeClr val="dk1"/>
                          </a:solidFill>
                          <a:latin typeface="Poppins"/>
                          <a:ea typeface="Poppins"/>
                          <a:cs typeface="Poppins"/>
                          <a:sym typeface="Poppins"/>
                        </a:rPr>
                        <a:t>Develop a model to describe the movement of matter among plants, animals, decomposers, and the environment.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r>
            </a:tbl>
          </a:graphicData>
        </a:graphic>
      </p:graphicFrame>
      <p:sp>
        <p:nvSpPr>
          <p:cNvPr id="768" name="Google Shape;768;p70"/>
          <p:cNvSpPr txBox="1"/>
          <p:nvPr/>
        </p:nvSpPr>
        <p:spPr>
          <a:xfrm>
            <a:off x="443100" y="6173150"/>
            <a:ext cx="3000000" cy="3078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Continued on next page</a:t>
            </a:r>
            <a:endParaRPr/>
          </a:p>
        </p:txBody>
      </p:sp>
      <p:sp>
        <p:nvSpPr>
          <p:cNvPr id="769" name="Google Shape;769;p70"/>
          <p:cNvSpPr txBox="1"/>
          <p:nvPr/>
        </p:nvSpPr>
        <p:spPr>
          <a:xfrm>
            <a:off x="5531575" y="6190492"/>
            <a:ext cx="4100100" cy="307800"/>
          </a:xfrm>
          <a:prstGeom prst="rect">
            <a:avLst/>
          </a:prstGeom>
          <a:noFill/>
          <a:ln>
            <a:noFill/>
          </a:ln>
        </p:spPr>
        <p:txBody>
          <a:bodyPr anchorCtr="0" anchor="t" bIns="91425" lIns="91425" spcFirstLastPara="1" rIns="91425" wrap="square" tIns="91425">
            <a:spAutoFit/>
          </a:bodyPr>
          <a:lstStyle/>
          <a:p>
            <a:pPr indent="0" lvl="0" marL="137160" marR="36709" rtl="0" algn="r">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a:t>
            </a:r>
            <a:r>
              <a:rPr b="1" lang="en" sz="800">
                <a:solidFill>
                  <a:srgbClr val="000000"/>
                </a:solidFill>
                <a:latin typeface="Poppins"/>
                <a:ea typeface="Poppins"/>
                <a:cs typeface="Poppins"/>
                <a:sym typeface="Poppins"/>
              </a:rPr>
              <a:t> </a:t>
            </a:r>
            <a:r>
              <a:rPr lang="en" sz="800">
                <a:solidFill>
                  <a:srgbClr val="000000"/>
                </a:solidFill>
                <a:latin typeface="Poppins"/>
                <a:ea typeface="Poppins"/>
                <a:cs typeface="Poppins"/>
                <a:sym typeface="Poppins"/>
              </a:rPr>
              <a:t>New Lesson</a:t>
            </a:r>
            <a:endParaRPr sz="800">
              <a:latin typeface="Poppins"/>
              <a:ea typeface="Poppins"/>
              <a:cs typeface="Poppins"/>
              <a:sym typeface="Poppins"/>
            </a:endParaRPr>
          </a:p>
        </p:txBody>
      </p:sp>
      <p:sp>
        <p:nvSpPr>
          <p:cNvPr id="770" name="Google Shape;770;p70"/>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71"/>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776" name="Google Shape;776;p71"/>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777" name="Google Shape;777;p71"/>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5th Grade - Life Science</a:t>
            </a:r>
            <a:endParaRPr sz="1200">
              <a:latin typeface="Poppins"/>
              <a:ea typeface="Poppins"/>
              <a:cs typeface="Poppins"/>
              <a:sym typeface="Poppins"/>
            </a:endParaRPr>
          </a:p>
        </p:txBody>
      </p:sp>
      <p:sp>
        <p:nvSpPr>
          <p:cNvPr id="778" name="Google Shape;778;p71"/>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333333"/>
                </a:solidFill>
                <a:uFill>
                  <a:noFill/>
                </a:uFill>
                <a:latin typeface="Poppins"/>
                <a:ea typeface="Poppins"/>
                <a:cs typeface="Poppins"/>
                <a:sym typeface="Poppins"/>
                <a:hlinkClick r:id="rId4">
                  <a:extLst>
                    <a:ext uri="{A12FA001-AC4F-418D-AE19-62706E023703}">
                      <ahyp:hlinkClr val="tx"/>
                    </a:ext>
                  </a:extLst>
                </a:hlinkClick>
              </a:rPr>
              <a:t>www.mysteryscience.com/docs/missouri</a:t>
            </a:r>
            <a:endParaRPr sz="800">
              <a:solidFill>
                <a:srgbClr val="333333"/>
              </a:solidFill>
              <a:latin typeface="Poppins"/>
              <a:ea typeface="Poppins"/>
              <a:cs typeface="Poppins"/>
              <a:sym typeface="Poppins"/>
            </a:endParaRPr>
          </a:p>
        </p:txBody>
      </p:sp>
      <p:sp>
        <p:nvSpPr>
          <p:cNvPr id="779" name="Google Shape;779;p71"/>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0000"/>
                </a:solidFill>
                <a:uFill>
                  <a:noFill/>
                </a:uFill>
                <a:latin typeface="Poppins"/>
                <a:ea typeface="Poppins"/>
                <a:cs typeface="Poppins"/>
                <a:sym typeface="Poppins"/>
                <a:hlinkClick r:id="rId5">
                  <a:extLst>
                    <a:ext uri="{A12FA001-AC4F-418D-AE19-62706E023703}">
                      <ahyp:hlinkClr val="tx"/>
                    </a:ext>
                  </a:extLst>
                </a:hlinkClick>
              </a:rPr>
              <a:t>Ecosystems &amp; The Food Web </a:t>
            </a:r>
            <a:r>
              <a:rPr lang="en" sz="1200">
                <a:solidFill>
                  <a:srgbClr val="000000"/>
                </a:solidFill>
                <a:uFill>
                  <a:noFill/>
                </a:uFill>
                <a:latin typeface="Poppins"/>
                <a:ea typeface="Poppins"/>
                <a:cs typeface="Poppins"/>
                <a:sym typeface="Poppins"/>
                <a:hlinkClick r:id="rId6">
                  <a:extLst>
                    <a:ext uri="{A12FA001-AC4F-418D-AE19-62706E023703}">
                      <ahyp:hlinkClr val="tx"/>
                    </a:ext>
                  </a:extLst>
                </a:hlinkClick>
              </a:rPr>
              <a:t>(Web of Life)</a:t>
            </a:r>
            <a:r>
              <a:rPr lang="en" sz="1200">
                <a:solidFill>
                  <a:schemeClr val="dk1"/>
                </a:solidFill>
                <a:latin typeface="Poppins"/>
                <a:ea typeface="Poppins"/>
                <a:cs typeface="Poppins"/>
                <a:sym typeface="Poppins"/>
              </a:rPr>
              <a:t>• Page 2 of 2</a:t>
            </a:r>
            <a:endParaRPr b="1">
              <a:solidFill>
                <a:srgbClr val="000000"/>
              </a:solidFill>
              <a:latin typeface="Poppins"/>
              <a:ea typeface="Poppins"/>
              <a:cs typeface="Poppins"/>
              <a:sym typeface="Poppins"/>
            </a:endParaRPr>
          </a:p>
        </p:txBody>
      </p:sp>
      <p:graphicFrame>
        <p:nvGraphicFramePr>
          <p:cNvPr id="780" name="Google Shape;780;p71"/>
          <p:cNvGraphicFramePr/>
          <p:nvPr/>
        </p:nvGraphicFramePr>
        <p:xfrm>
          <a:off x="457188" y="1543210"/>
          <a:ext cx="3000000" cy="3000000"/>
        </p:xfrm>
        <a:graphic>
          <a:graphicData uri="http://schemas.openxmlformats.org/drawingml/2006/table">
            <a:tbl>
              <a:tblPr>
                <a:noFill/>
                <a:tableStyleId>{DF3FEC61-52C2-4218-B11C-934A33B2D4DB}</a:tableStyleId>
              </a:tblPr>
              <a:tblGrid>
                <a:gridCol w="1028700"/>
                <a:gridCol w="2009775"/>
                <a:gridCol w="2762250"/>
                <a:gridCol w="3343275"/>
              </a:tblGrid>
              <a:tr h="18370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Missouri Learning  Standards for Science 2016</a:t>
                      </a:r>
                      <a:endParaRPr sz="10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r h="1036275">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7">
                            <a:extLst>
                              <a:ext uri="{A12FA001-AC4F-418D-AE19-62706E023703}">
                                <ahyp:hlinkClr val="tx"/>
                              </a:ext>
                            </a:extLst>
                          </a:hlinkClick>
                        </a:rPr>
                        <a:t>Ecosystems &amp; Matter Cycle</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Why do you have to clean a fish tank but not a pond?</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Students develop a model of a pond ecosystem and realize that interrelationships exist between decomposers, plants, and animals. Students discover that each organism must be in balance for the pond ecosystem to function.</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5.LS2.B.1 </a:t>
                      </a:r>
                      <a:r>
                        <a:rPr lang="en" sz="800">
                          <a:solidFill>
                            <a:schemeClr val="dk1"/>
                          </a:solidFill>
                          <a:latin typeface="Poppins"/>
                          <a:ea typeface="Poppins"/>
                          <a:cs typeface="Poppins"/>
                          <a:sym typeface="Poppins"/>
                        </a:rPr>
                        <a:t>Develop a model to describe the movement of matter among plants, animals, decomposers, and the environment.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97435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b="1" lang="en" sz="800">
                          <a:uFill>
                            <a:noFill/>
                          </a:uFill>
                          <a:latin typeface="Poppins"/>
                          <a:ea typeface="Poppins"/>
                          <a:cs typeface="Poppins"/>
                          <a:sym typeface="Poppins"/>
                          <a:hlinkClick r:id="rId8"/>
                        </a:rPr>
                        <a:t>Protecting Environments</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How can we protect Earth’s environments?</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In this lesson, students learn about what happens in unbalanced ecosystems and how that can lead to an overabundance of algae and harmful algal blooms. In the activity, Bloom Busters, students play a game in which they obtain and combine science ideas in order to help a community respond to and prevent harmful algal blooms.</a:t>
                      </a:r>
                      <a:endParaRPr sz="4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5.ESS3.C.1 </a:t>
                      </a:r>
                      <a:r>
                        <a:rPr lang="en" sz="800">
                          <a:solidFill>
                            <a:schemeClr val="dk1"/>
                          </a:solidFill>
                          <a:latin typeface="Poppins"/>
                          <a:ea typeface="Poppins"/>
                          <a:cs typeface="Poppins"/>
                          <a:sym typeface="Poppins"/>
                        </a:rPr>
                        <a:t>Obtain and combine information about ways individual communities use science ideas to protect the Earth’s resources and environment.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r>
              <a:tr h="9040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9">
                            <a:extLst>
                              <a:ext uri="{A12FA001-AC4F-418D-AE19-62706E023703}">
                                <ahyp:hlinkClr val="tx"/>
                              </a:ext>
                            </a:extLst>
                          </a:hlinkClick>
                        </a:rPr>
                        <a:t>Food Webs &amp; Flow of Energy</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Why did the dinosaurs go extinct?</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Students develop a model of a dinosaur food web. Students realize that blocking the sun’s energy would have disastrous effects on the organisms that rely on this energy in the food web and cause the extinction of some entire species.</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5.PS3.D.1 </a:t>
                      </a:r>
                      <a:r>
                        <a:rPr lang="en" sz="800">
                          <a:solidFill>
                            <a:schemeClr val="dk1"/>
                          </a:solidFill>
                          <a:latin typeface="Poppins"/>
                          <a:ea typeface="Poppins"/>
                          <a:cs typeface="Poppins"/>
                          <a:sym typeface="Poppins"/>
                        </a:rPr>
                        <a:t>Use models to describe that energy stored in food (used for body repair, growth, motion, and to maintain body warmth) was once energy from the sun.</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r>
            </a:tbl>
          </a:graphicData>
        </a:graphic>
      </p:graphicFrame>
      <p:pic>
        <p:nvPicPr>
          <p:cNvPr id="781" name="Google Shape;781;p71"/>
          <p:cNvPicPr preferRelativeResize="0"/>
          <p:nvPr/>
        </p:nvPicPr>
        <p:blipFill rotWithShape="1">
          <a:blip r:embed="rId10">
            <a:alphaModFix/>
          </a:blip>
          <a:srcRect b="18023" l="0" r="0" t="62855"/>
          <a:stretch/>
        </p:blipFill>
        <p:spPr>
          <a:xfrm>
            <a:off x="457200" y="1939425"/>
            <a:ext cx="914400" cy="1036275"/>
          </a:xfrm>
          <a:prstGeom prst="rect">
            <a:avLst/>
          </a:prstGeom>
          <a:noFill/>
          <a:ln>
            <a:noFill/>
          </a:ln>
        </p:spPr>
      </p:pic>
      <p:sp>
        <p:nvSpPr>
          <p:cNvPr id="782" name="Google Shape;782;p71"/>
          <p:cNvSpPr/>
          <p:nvPr/>
        </p:nvSpPr>
        <p:spPr>
          <a:xfrm>
            <a:off x="462600" y="2984025"/>
            <a:ext cx="903600" cy="9660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83" name="Google Shape;783;p71"/>
          <p:cNvPicPr preferRelativeResize="0"/>
          <p:nvPr/>
        </p:nvPicPr>
        <p:blipFill rotWithShape="1">
          <a:blip r:embed="rId10">
            <a:alphaModFix/>
          </a:blip>
          <a:srcRect b="0" l="0" r="0" t="81760"/>
          <a:stretch/>
        </p:blipFill>
        <p:spPr>
          <a:xfrm>
            <a:off x="462600" y="3949975"/>
            <a:ext cx="914400" cy="966000"/>
          </a:xfrm>
          <a:prstGeom prst="rect">
            <a:avLst/>
          </a:prstGeom>
          <a:noFill/>
          <a:ln>
            <a:noFill/>
          </a:ln>
        </p:spPr>
      </p:pic>
      <p:pic>
        <p:nvPicPr>
          <p:cNvPr id="784" name="Google Shape;784;p71"/>
          <p:cNvPicPr preferRelativeResize="0"/>
          <p:nvPr/>
        </p:nvPicPr>
        <p:blipFill rotWithShape="1">
          <a:blip r:embed="rId11">
            <a:alphaModFix/>
          </a:blip>
          <a:srcRect b="3906" l="39848" r="-6" t="3749"/>
          <a:stretch/>
        </p:blipFill>
        <p:spPr>
          <a:xfrm>
            <a:off x="451800" y="2984025"/>
            <a:ext cx="914400" cy="995825"/>
          </a:xfrm>
          <a:prstGeom prst="rect">
            <a:avLst/>
          </a:prstGeom>
          <a:noFill/>
          <a:ln>
            <a:noFill/>
          </a:ln>
        </p:spPr>
      </p:pic>
      <p:sp>
        <p:nvSpPr>
          <p:cNvPr id="785" name="Google Shape;785;p71"/>
          <p:cNvSpPr/>
          <p:nvPr/>
        </p:nvSpPr>
        <p:spPr>
          <a:xfrm>
            <a:off x="469712" y="2975688"/>
            <a:ext cx="632100" cy="2661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786" name="Google Shape;786;p71"/>
          <p:cNvGraphicFramePr/>
          <p:nvPr/>
        </p:nvGraphicFramePr>
        <p:xfrm>
          <a:off x="457188" y="1939435"/>
          <a:ext cx="3000000" cy="3000000"/>
        </p:xfrm>
        <a:graphic>
          <a:graphicData uri="http://schemas.openxmlformats.org/drawingml/2006/table">
            <a:tbl>
              <a:tblPr>
                <a:noFill/>
                <a:tableStyleId>{DF3FEC61-52C2-4218-B11C-934A33B2D4DB}</a:tableStyleId>
              </a:tblPr>
              <a:tblGrid>
                <a:gridCol w="657125"/>
              </a:tblGrid>
              <a:tr h="2040425">
                <a:tc>
                  <a:txBody>
                    <a:bodyPr/>
                    <a:lstStyle/>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12">
                            <a:extLst>
                              <a:ext uri="{A12FA001-AC4F-418D-AE19-62706E023703}">
                                <ahyp:hlinkClr val="tx"/>
                              </a:ext>
                            </a:extLst>
                          </a:hlinkClick>
                        </a:rPr>
                        <a:t>Lesson 5</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13">
                            <a:extLst>
                              <a:ext uri="{A12FA001-AC4F-418D-AE19-62706E023703}">
                                <ahyp:hlinkClr val="tx"/>
                              </a:ext>
                            </a:extLst>
                          </a:hlinkClick>
                        </a:rPr>
                        <a:t>Lesson 6</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196100">
                <a:tc>
                  <a:txBody>
                    <a:bodyPr/>
                    <a:lstStyle/>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14">
                            <a:extLst>
                              <a:ext uri="{A12FA001-AC4F-418D-AE19-62706E023703}">
                                <ahyp:hlinkClr val="tx"/>
                              </a:ext>
                            </a:extLst>
                          </a:hlinkClick>
                        </a:rPr>
                        <a:t>Lesson </a:t>
                      </a:r>
                      <a:r>
                        <a:rPr b="1" lang="en" sz="800">
                          <a:solidFill>
                            <a:srgbClr val="FFFFFF"/>
                          </a:solidFill>
                          <a:latin typeface="Poppins"/>
                          <a:ea typeface="Poppins"/>
                          <a:cs typeface="Poppins"/>
                          <a:sym typeface="Poppins"/>
                        </a:rPr>
                        <a:t>7</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787" name="Google Shape;787;p71"/>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72"/>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793" name="Google Shape;793;p72"/>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794" name="Google Shape;794;p72"/>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5th Grade - Earth &amp; Space Science</a:t>
            </a:r>
            <a:endParaRPr sz="1200">
              <a:latin typeface="Poppins"/>
              <a:ea typeface="Poppins"/>
              <a:cs typeface="Poppins"/>
              <a:sym typeface="Poppins"/>
            </a:endParaRPr>
          </a:p>
        </p:txBody>
      </p:sp>
      <p:sp>
        <p:nvSpPr>
          <p:cNvPr id="795" name="Google Shape;795;p72"/>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Water Cycle &amp; Earth’s Systems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(Watery Planet)</a:t>
            </a:r>
            <a:endParaRPr b="1">
              <a:solidFill>
                <a:schemeClr val="dk1"/>
              </a:solidFill>
              <a:latin typeface="Poppins"/>
              <a:ea typeface="Poppins"/>
              <a:cs typeface="Poppins"/>
              <a:sym typeface="Poppins"/>
            </a:endParaRPr>
          </a:p>
        </p:txBody>
      </p:sp>
      <p:graphicFrame>
        <p:nvGraphicFramePr>
          <p:cNvPr id="796" name="Google Shape;796;p72"/>
          <p:cNvGraphicFramePr/>
          <p:nvPr/>
        </p:nvGraphicFramePr>
        <p:xfrm>
          <a:off x="467988" y="1543210"/>
          <a:ext cx="3000000" cy="3000000"/>
        </p:xfrm>
        <a:graphic>
          <a:graphicData uri="http://schemas.openxmlformats.org/drawingml/2006/table">
            <a:tbl>
              <a:tblPr>
                <a:noFill/>
                <a:tableStyleId>{DF3FEC61-52C2-4218-B11C-934A33B2D4DB}</a:tableStyleId>
              </a:tblPr>
              <a:tblGrid>
                <a:gridCol w="1028700"/>
                <a:gridCol w="2085975"/>
                <a:gridCol w="2352675"/>
                <a:gridCol w="367665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Missouri Learning  Standards for Science 2016</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1</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Hydrosphere &amp; Water</a:t>
                      </a:r>
                      <a:r>
                        <a:rPr b="1" lang="en" sz="800">
                          <a:solidFill>
                            <a:schemeClr val="dk1"/>
                          </a:solidFill>
                          <a:latin typeface="Poppins"/>
                          <a:ea typeface="Poppins"/>
                          <a:cs typeface="Poppins"/>
                          <a:sym typeface="Poppins"/>
                        </a:rPr>
                        <a:t> Distribution</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How much water is in the world?</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analyze and interpret data from world maps to determine the relative amounts of fresh, salt, and frozen water. Students figure out that while the Earth has a lot of water, most of Earth’s water is not fresh or accessible.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5.ESS2.C.1 </a:t>
                      </a:r>
                      <a:r>
                        <a:rPr lang="en" sz="800">
                          <a:solidFill>
                            <a:schemeClr val="dk1"/>
                          </a:solidFill>
                          <a:latin typeface="Poppins"/>
                          <a:ea typeface="Poppins"/>
                          <a:cs typeface="Poppins"/>
                          <a:sym typeface="Poppins"/>
                        </a:rPr>
                        <a:t>Describe and graph the amounts and percentages of water and fresh water in various reservoirs to provide evidence about the distribution of water on Earth.</a:t>
                      </a:r>
                      <a:endParaRPr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2</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Mixtures &amp; Solutions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much salt is in the ocean?</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create a model ocean to observe how salt seems to completely vanish when dissolved in water. Students measure and graph quantities to provide evidence that the salt is still in the solution, even though we can’t see it.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5.PS1.A.2 </a:t>
                      </a:r>
                      <a:r>
                        <a:rPr lang="en" sz="800">
                          <a:solidFill>
                            <a:schemeClr val="dk1"/>
                          </a:solidFill>
                          <a:latin typeface="Poppins"/>
                          <a:ea typeface="Poppins"/>
                          <a:cs typeface="Poppins"/>
                          <a:sym typeface="Poppins"/>
                        </a:rPr>
                        <a:t>Measure and graph quantities to provide evidence that regardless of the type of change that occurs when heating, cooling, or mixing substances, the total weight of matter is conserved.</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5.PS1.B.1 </a:t>
                      </a:r>
                      <a:r>
                        <a:rPr lang="en" sz="800">
                          <a:solidFill>
                            <a:schemeClr val="dk1"/>
                          </a:solidFill>
                          <a:latin typeface="Poppins"/>
                          <a:ea typeface="Poppins"/>
                          <a:cs typeface="Poppins"/>
                          <a:sym typeface="Poppins"/>
                        </a:rPr>
                        <a:t>Plan and conduct investigations to separate the components of a mixture/solution by their physical properties (ie. sorting, filtration, magnets, screening). </a:t>
                      </a:r>
                      <a:endParaRPr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18525">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3</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Groundwater as a Natural Resource</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When you turn on the faucet, where does the water come from?</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learn most people get fresh water from underground sources. Students determine the best place to settle a town by considering features of the landscape &amp; the characteristics of the plants that thrive there.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5.ESS2.A.1 </a:t>
                      </a:r>
                      <a:r>
                        <a:rPr lang="en" sz="800">
                          <a:solidFill>
                            <a:schemeClr val="dk1"/>
                          </a:solidFill>
                          <a:latin typeface="Poppins"/>
                          <a:ea typeface="Poppins"/>
                          <a:cs typeface="Poppins"/>
                          <a:sym typeface="Poppins"/>
                        </a:rPr>
                        <a:t>Describe a model using an example to describe ways the geosphere, biosphere, hydrosphere, and/or atmosphere interact. </a:t>
                      </a:r>
                      <a:endParaRPr sz="7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18525">
                <a:tc>
                  <a:txBody>
                    <a:bodyPr/>
                    <a:lstStyle/>
                    <a:p>
                      <a:pPr indent="0" lvl="0" marL="0" rtl="0" algn="l">
                        <a:spcBef>
                          <a:spcPts val="0"/>
                        </a:spcBef>
                        <a:spcAft>
                          <a:spcPts val="0"/>
                        </a:spcAft>
                        <a:buNone/>
                      </a:pPr>
                      <a:r>
                        <a:rPr lang="en" sz="800">
                          <a:latin typeface="Poppins"/>
                          <a:ea typeface="Poppins"/>
                          <a:cs typeface="Poppins"/>
                          <a:sym typeface="Poppins"/>
                        </a:rPr>
                        <a:t>Lesson 4</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Water Cycle</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Can we make it rain?</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create a model of the ocean and sky to investigate how temperature influences evaporation and condensation. Students figure out that higher ocean temperatures lead to more evaporation, thus leading to more rain.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5.ESS2.A.1 </a:t>
                      </a:r>
                      <a:r>
                        <a:rPr lang="en" sz="800">
                          <a:solidFill>
                            <a:schemeClr val="dk1"/>
                          </a:solidFill>
                          <a:latin typeface="Poppins"/>
                          <a:ea typeface="Poppins"/>
                          <a:cs typeface="Poppins"/>
                          <a:sym typeface="Poppins"/>
                        </a:rPr>
                        <a:t>Describe a model using an example to describe ways the geosphere, biosphere, hydrosphere, and/or atmosphere interact.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Natural Disasters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How can you save a town from a hurricane?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define the problem that a town needs protection from flooding. They design solutions using different types of flood protection. They realize flooding is caused by severe rainfall generated by hurricanes. Hurricanes are created where ocean temperatures are warm.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5.ETS1.A.1 </a:t>
                      </a:r>
                      <a:r>
                        <a:rPr lang="en" sz="800">
                          <a:solidFill>
                            <a:schemeClr val="dk1"/>
                          </a:solidFill>
                          <a:latin typeface="Poppins"/>
                          <a:ea typeface="Poppins"/>
                          <a:cs typeface="Poppins"/>
                          <a:sym typeface="Poppins"/>
                        </a:rPr>
                        <a:t>Define a simple design problem reflecting a need or a want that includes specified criteria for success and constraints on materials, time, or cost.</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5.ETS1.B.1 </a:t>
                      </a:r>
                      <a:r>
                        <a:rPr lang="en" sz="800">
                          <a:solidFill>
                            <a:schemeClr val="dk1"/>
                          </a:solidFill>
                          <a:latin typeface="Poppins"/>
                          <a:ea typeface="Poppins"/>
                          <a:cs typeface="Poppins"/>
                          <a:sym typeface="Poppins"/>
                        </a:rPr>
                        <a:t>Generate and compare multiple solutions to a problem based on how well each is likely to meet the criteria and constraints of the problem.</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797" name="Google Shape;797;p72"/>
          <p:cNvPicPr preferRelativeResize="0"/>
          <p:nvPr/>
        </p:nvPicPr>
        <p:blipFill>
          <a:blip r:embed="rId11">
            <a:alphaModFix/>
          </a:blip>
          <a:stretch>
            <a:fillRect/>
          </a:stretch>
        </p:blipFill>
        <p:spPr>
          <a:xfrm>
            <a:off x="468000" y="1939425"/>
            <a:ext cx="914400" cy="4945950"/>
          </a:xfrm>
          <a:prstGeom prst="rect">
            <a:avLst/>
          </a:prstGeom>
          <a:noFill/>
          <a:ln>
            <a:noFill/>
          </a:ln>
        </p:spPr>
      </p:pic>
      <p:graphicFrame>
        <p:nvGraphicFramePr>
          <p:cNvPr id="798" name="Google Shape;798;p72"/>
          <p:cNvGraphicFramePr/>
          <p:nvPr/>
        </p:nvGraphicFramePr>
        <p:xfrm>
          <a:off x="467988" y="1939435"/>
          <a:ext cx="3000000" cy="3000000"/>
        </p:xfrm>
        <a:graphic>
          <a:graphicData uri="http://schemas.openxmlformats.org/drawingml/2006/table">
            <a:tbl>
              <a:tblPr>
                <a:noFill/>
                <a:tableStyleId>{DF3FEC61-52C2-4218-B11C-934A33B2D4DB}</a:tableStyleId>
              </a:tblPr>
              <a:tblGrid>
                <a:gridCol w="696475"/>
              </a:tblGrid>
              <a:tr h="9830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830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830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830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8825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grpSp>
        <p:nvGrpSpPr>
          <p:cNvPr id="799" name="Google Shape;799;p72"/>
          <p:cNvGrpSpPr/>
          <p:nvPr/>
        </p:nvGrpSpPr>
        <p:grpSpPr>
          <a:xfrm>
            <a:off x="457126" y="6966500"/>
            <a:ext cx="9268060" cy="432516"/>
            <a:chOff x="1485900" y="5127431"/>
            <a:chExt cx="8243405" cy="268194"/>
          </a:xfrm>
        </p:grpSpPr>
        <p:grpSp>
          <p:nvGrpSpPr>
            <p:cNvPr id="800" name="Google Shape;800;p72"/>
            <p:cNvGrpSpPr/>
            <p:nvPr/>
          </p:nvGrpSpPr>
          <p:grpSpPr>
            <a:xfrm>
              <a:off x="1485900" y="5167025"/>
              <a:ext cx="7886700" cy="228600"/>
              <a:chOff x="1485900" y="5233700"/>
              <a:chExt cx="7886700" cy="228600"/>
            </a:xfrm>
          </p:grpSpPr>
          <p:sp>
            <p:nvSpPr>
              <p:cNvPr id="801" name="Google Shape;801;p72"/>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72"/>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3" name="Google Shape;803;p72"/>
            <p:cNvSpPr txBox="1"/>
            <p:nvPr/>
          </p:nvSpPr>
          <p:spPr>
            <a:xfrm>
              <a:off x="1638305" y="5127431"/>
              <a:ext cx="8091000" cy="26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Missouri</a:t>
              </a:r>
              <a:r>
                <a:rPr i="1" lang="en" sz="800">
                  <a:solidFill>
                    <a:srgbClr val="000000"/>
                  </a:solidFill>
                  <a:latin typeface="Poppins"/>
                  <a:ea typeface="Poppins"/>
                  <a:cs typeface="Poppins"/>
                  <a:sym typeface="Poppins"/>
                </a:rPr>
                <a:t> Specific Standard: </a:t>
              </a:r>
              <a:r>
                <a:rPr b="1" lang="en" sz="800">
                  <a:solidFill>
                    <a:schemeClr val="dk1"/>
                  </a:solidFill>
                  <a:latin typeface="Poppins"/>
                  <a:ea typeface="Poppins"/>
                  <a:cs typeface="Poppins"/>
                  <a:sym typeface="Poppins"/>
                </a:rPr>
                <a:t>5.ETS1.C.1</a:t>
              </a:r>
              <a:r>
                <a:rPr lang="en" sz="800">
                  <a:solidFill>
                    <a:schemeClr val="dk1"/>
                  </a:solidFill>
                  <a:latin typeface="Poppins"/>
                  <a:ea typeface="Poppins"/>
                  <a:cs typeface="Poppins"/>
                  <a:sym typeface="Poppins"/>
                </a:rPr>
                <a:t> Plan and carry out fair tests in which variables are controlled and failure points are considered to identify aspects of a model or prototype that can be improved.</a:t>
              </a:r>
              <a:endParaRPr i="1" sz="800">
                <a:latin typeface="Poppins"/>
                <a:ea typeface="Poppins"/>
                <a:cs typeface="Poppins"/>
                <a:sym typeface="Poppins"/>
              </a:endParaRPr>
            </a:p>
          </p:txBody>
        </p:sp>
      </p:grpSp>
      <p:sp>
        <p:nvSpPr>
          <p:cNvPr id="804" name="Google Shape;804;p72"/>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333333"/>
                </a:solidFill>
                <a:uFill>
                  <a:noFill/>
                </a:uFill>
                <a:latin typeface="Poppins"/>
                <a:ea typeface="Poppins"/>
                <a:cs typeface="Poppins"/>
                <a:sym typeface="Poppins"/>
                <a:hlinkClick r:id="rId17">
                  <a:extLst>
                    <a:ext uri="{A12FA001-AC4F-418D-AE19-62706E023703}">
                      <ahyp:hlinkClr val="tx"/>
                    </a:ext>
                  </a:extLst>
                </a:hlinkClick>
              </a:rPr>
              <a:t>www.mysteryscience.com/docs/missouri</a:t>
            </a:r>
            <a:endParaRPr sz="800">
              <a:solidFill>
                <a:srgbClr val="333333"/>
              </a:solidFill>
              <a:latin typeface="Poppins"/>
              <a:ea typeface="Poppins"/>
              <a:cs typeface="Poppins"/>
              <a:sym typeface="Poppins"/>
            </a:endParaRPr>
          </a:p>
        </p:txBody>
      </p:sp>
      <p:sp>
        <p:nvSpPr>
          <p:cNvPr id="805" name="Google Shape;805;p72"/>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pic>
        <p:nvPicPr>
          <p:cNvPr id="810" name="Google Shape;810;p73"/>
          <p:cNvPicPr preferRelativeResize="0"/>
          <p:nvPr/>
        </p:nvPicPr>
        <p:blipFill rotWithShape="1">
          <a:blip r:embed="rId3">
            <a:alphaModFix/>
          </a:blip>
          <a:srcRect b="9762" l="0" r="0" t="9754"/>
          <a:stretch/>
        </p:blipFill>
        <p:spPr>
          <a:xfrm>
            <a:off x="458550" y="5775925"/>
            <a:ext cx="989436" cy="905525"/>
          </a:xfrm>
          <a:prstGeom prst="rect">
            <a:avLst/>
          </a:prstGeom>
          <a:noFill/>
          <a:ln>
            <a:noFill/>
          </a:ln>
        </p:spPr>
      </p:pic>
      <p:pic>
        <p:nvPicPr>
          <p:cNvPr id="811" name="Google Shape;811;p73"/>
          <p:cNvPicPr preferRelativeResize="0"/>
          <p:nvPr/>
        </p:nvPicPr>
        <p:blipFill rotWithShape="1">
          <a:blip r:embed="rId4">
            <a:alphaModFix/>
          </a:blip>
          <a:srcRect b="-4127" l="2669" r="2669" t="1457"/>
          <a:stretch/>
        </p:blipFill>
        <p:spPr>
          <a:xfrm>
            <a:off x="458550" y="4838650"/>
            <a:ext cx="1017600" cy="988259"/>
          </a:xfrm>
          <a:prstGeom prst="rect">
            <a:avLst/>
          </a:prstGeom>
          <a:noFill/>
          <a:ln>
            <a:noFill/>
          </a:ln>
        </p:spPr>
      </p:pic>
      <p:pic>
        <p:nvPicPr>
          <p:cNvPr id="812" name="Google Shape;812;p73"/>
          <p:cNvPicPr preferRelativeResize="0"/>
          <p:nvPr/>
        </p:nvPicPr>
        <p:blipFill rotWithShape="1">
          <a:blip r:embed="rId5">
            <a:alphaModFix/>
          </a:blip>
          <a:srcRect b="13365" l="0" r="0" t="13358"/>
          <a:stretch/>
        </p:blipFill>
        <p:spPr>
          <a:xfrm>
            <a:off x="458550" y="3938400"/>
            <a:ext cx="1017600" cy="957950"/>
          </a:xfrm>
          <a:prstGeom prst="rect">
            <a:avLst/>
          </a:prstGeom>
          <a:noFill/>
          <a:ln>
            <a:noFill/>
          </a:ln>
        </p:spPr>
      </p:pic>
      <p:pic>
        <p:nvPicPr>
          <p:cNvPr id="813" name="Google Shape;813;p73"/>
          <p:cNvPicPr preferRelativeResize="0"/>
          <p:nvPr/>
        </p:nvPicPr>
        <p:blipFill rotWithShape="1">
          <a:blip r:embed="rId6">
            <a:alphaModFix/>
          </a:blip>
          <a:srcRect b="12160" l="0" r="0" t="6113"/>
          <a:stretch/>
        </p:blipFill>
        <p:spPr>
          <a:xfrm>
            <a:off x="458550" y="2971200"/>
            <a:ext cx="914400" cy="967825"/>
          </a:xfrm>
          <a:prstGeom prst="rect">
            <a:avLst/>
          </a:prstGeom>
          <a:noFill/>
          <a:ln>
            <a:noFill/>
          </a:ln>
        </p:spPr>
      </p:pic>
      <p:pic>
        <p:nvPicPr>
          <p:cNvPr id="814" name="Google Shape;814;p73"/>
          <p:cNvPicPr preferRelativeResize="0"/>
          <p:nvPr/>
        </p:nvPicPr>
        <p:blipFill rotWithShape="1">
          <a:blip r:embed="rId7">
            <a:alphaModFix/>
          </a:blip>
          <a:srcRect b="13563" l="0" r="0" t="13555"/>
          <a:stretch/>
        </p:blipFill>
        <p:spPr>
          <a:xfrm>
            <a:off x="448050" y="2044075"/>
            <a:ext cx="1028089" cy="967825"/>
          </a:xfrm>
          <a:prstGeom prst="rect">
            <a:avLst/>
          </a:prstGeom>
          <a:noFill/>
          <a:ln>
            <a:noFill/>
          </a:ln>
        </p:spPr>
      </p:pic>
      <p:graphicFrame>
        <p:nvGraphicFramePr>
          <p:cNvPr id="815" name="Google Shape;815;p73"/>
          <p:cNvGraphicFramePr/>
          <p:nvPr/>
        </p:nvGraphicFramePr>
        <p:xfrm>
          <a:off x="457188" y="1589560"/>
          <a:ext cx="3000000" cy="3000000"/>
        </p:xfrm>
        <a:graphic>
          <a:graphicData uri="http://schemas.openxmlformats.org/drawingml/2006/table">
            <a:tbl>
              <a:tblPr>
                <a:noFill/>
                <a:tableStyleId>{DF3FEC61-52C2-4218-B11C-934A33B2D4DB}</a:tableStyleId>
              </a:tblPr>
              <a:tblGrid>
                <a:gridCol w="905250"/>
                <a:gridCol w="2068675"/>
                <a:gridCol w="3044225"/>
                <a:gridCol w="3125825"/>
              </a:tblGrid>
              <a:tr h="46255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13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lang="en" sz="1000">
                          <a:solidFill>
                            <a:schemeClr val="dk1"/>
                          </a:solidFill>
                          <a:latin typeface="Poppins"/>
                          <a:ea typeface="Poppins"/>
                          <a:cs typeface="Poppins"/>
                          <a:sym typeface="Poppins"/>
                        </a:rPr>
                        <a:t>Missouri Learning  Standards for Science 2016</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44850">
                <a:tc>
                  <a:txBody>
                    <a:bodyPr/>
                    <a:lstStyle/>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hlink"/>
                          </a:solidFill>
                          <a:uFill>
                            <a:noFill/>
                          </a:uFill>
                          <a:latin typeface="Poppins"/>
                          <a:ea typeface="Poppins"/>
                          <a:cs typeface="Poppins"/>
                          <a:sym typeface="Poppins"/>
                          <a:hlinkClick r:id="rId8"/>
                        </a:rPr>
                        <a:t>Day, Night, &amp; Earth’s Rotation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hlink"/>
                          </a:solidFill>
                          <a:uFill>
                            <a:noFill/>
                          </a:uFill>
                          <a:latin typeface="Poppins"/>
                          <a:ea typeface="Poppins"/>
                          <a:cs typeface="Poppins"/>
                          <a:sym typeface="Poppins"/>
                          <a:hlinkClick r:id="rId9"/>
                        </a:rPr>
                        <a:t>How fast does the Earth spin?</a:t>
                      </a:r>
                      <a:endParaRPr b="1" sz="800">
                        <a:solidFill>
                          <a:schemeClr val="dk1"/>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model the rotation of the Earth and investigate why the Sun looks like it’s moving across the sky. Using evidence they gathered in the investigation, students build a model that explains how the Earth’s rotation around its own axis causes the Sun to appear to rise and set.</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5.ESS1.B.2 </a:t>
                      </a:r>
                      <a:r>
                        <a:rPr lang="en" sz="800">
                          <a:solidFill>
                            <a:schemeClr val="dk1"/>
                          </a:solidFill>
                          <a:latin typeface="Poppins"/>
                          <a:ea typeface="Poppins"/>
                          <a:cs typeface="Poppins"/>
                          <a:sym typeface="Poppins"/>
                        </a:rPr>
                        <a:t>Represent data in graphical displays to reveal patterns of daily changes in length and direction of shadows, day and night, and the seasonal appearance of some stars in the night sky.</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98295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None/>
                      </a:pPr>
                      <a:r>
                        <a:rPr b="1" lang="en" sz="800">
                          <a:solidFill>
                            <a:schemeClr val="hlink"/>
                          </a:solidFill>
                          <a:uFill>
                            <a:noFill/>
                          </a:uFill>
                          <a:latin typeface="Poppins"/>
                          <a:ea typeface="Poppins"/>
                          <a:cs typeface="Poppins"/>
                          <a:sym typeface="Poppins"/>
                          <a:hlinkClick r:id="rId10"/>
                        </a:rPr>
                        <a:t>Earth’s Rotation &amp; Daily Shadow Patterns</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hlink"/>
                          </a:solidFill>
                          <a:uFill>
                            <a:noFill/>
                          </a:uFill>
                          <a:latin typeface="Poppins"/>
                          <a:ea typeface="Poppins"/>
                          <a:cs typeface="Poppins"/>
                          <a:sym typeface="Poppins"/>
                          <a:hlinkClick r:id="rId11"/>
                        </a:rPr>
                        <a:t>Who set the first clock?</a:t>
                      </a:r>
                      <a:endParaRPr sz="800">
                        <a:latin typeface="Poppins"/>
                        <a:ea typeface="Poppins"/>
                        <a:cs typeface="Poppins"/>
                        <a:sym typeface="Poppins"/>
                      </a:endParaRPr>
                    </a:p>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make a shadow clock (sundial) and investigate how the direction and length of shadows change with the position of the light shining on the sundial. Students realize that the Sun’s position in the sky can be used to tell the time of day.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5.ESS1.B.2 </a:t>
                      </a:r>
                      <a:r>
                        <a:rPr lang="en" sz="800">
                          <a:solidFill>
                            <a:schemeClr val="dk1"/>
                          </a:solidFill>
                          <a:latin typeface="Poppins"/>
                          <a:ea typeface="Poppins"/>
                          <a:cs typeface="Poppins"/>
                          <a:sym typeface="Poppins"/>
                        </a:rPr>
                        <a:t>Represent data in graphical displays to reveal patterns of daily changes in length and direction of shadows, day and night, and the seasonal appearance of some stars in the night sky.</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93050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hlink"/>
                          </a:solidFill>
                          <a:uFill>
                            <a:noFill/>
                          </a:uFill>
                          <a:latin typeface="Poppins"/>
                          <a:ea typeface="Poppins"/>
                          <a:cs typeface="Poppins"/>
                          <a:sym typeface="Poppins"/>
                          <a:hlinkClick r:id="rId12"/>
                        </a:rPr>
                        <a:t>Seasonal Changes &amp; Shadow Length</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hlink"/>
                          </a:solidFill>
                          <a:uFill>
                            <a:noFill/>
                          </a:uFill>
                          <a:latin typeface="Poppins"/>
                          <a:ea typeface="Poppins"/>
                          <a:cs typeface="Poppins"/>
                          <a:sym typeface="Poppins"/>
                          <a:hlinkClick r:id="rId13"/>
                        </a:rPr>
                        <a:t>How can the Sun tell you the season?</a:t>
                      </a:r>
                      <a:endParaRPr b="1" sz="800">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examine photos taken at different times of year and figure out the time of year that each photo was taken. Students discover that the Sun’s path changes with the seasons, as does the time of sunrise and sunset. The Sun is always highest in the sky at noon, but that height changes with the season.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5.ESS1.B.1 </a:t>
                      </a:r>
                      <a:r>
                        <a:rPr lang="en" sz="800">
                          <a:solidFill>
                            <a:schemeClr val="dk1"/>
                          </a:solidFill>
                          <a:latin typeface="Poppins"/>
                          <a:ea typeface="Poppins"/>
                          <a:cs typeface="Poppins"/>
                          <a:sym typeface="Poppins"/>
                        </a:rPr>
                        <a:t>Make observations during different seasons to relate the amount of daylight to the time of year.</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86730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28575" rtl="0" algn="l">
                        <a:spcBef>
                          <a:spcPts val="0"/>
                        </a:spcBef>
                        <a:spcAft>
                          <a:spcPts val="0"/>
                        </a:spcAft>
                        <a:buNone/>
                      </a:pPr>
                      <a:r>
                        <a:rPr b="1" lang="en" sz="800">
                          <a:solidFill>
                            <a:schemeClr val="hlink"/>
                          </a:solidFill>
                          <a:uFill>
                            <a:noFill/>
                          </a:uFill>
                          <a:latin typeface="Poppins"/>
                          <a:ea typeface="Poppins"/>
                          <a:cs typeface="Poppins"/>
                          <a:sym typeface="Poppins"/>
                          <a:hlinkClick r:id="rId14"/>
                        </a:rPr>
                        <a:t>Seasonal Patterns &amp; Earth’s Orbit</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hlink"/>
                          </a:solidFill>
                          <a:uFill>
                            <a:noFill/>
                          </a:uFill>
                          <a:latin typeface="Poppins"/>
                          <a:ea typeface="Poppins"/>
                          <a:cs typeface="Poppins"/>
                          <a:sym typeface="Poppins"/>
                          <a:hlinkClick r:id="rId15"/>
                        </a:rPr>
                        <a:t>Why do the stars change with the seasons?</a:t>
                      </a:r>
                      <a:endParaRPr b="1" sz="800">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build a model of the universe and use it to explain why different stars are visible at different times of year. Using evidence from this model, students make an argument that supports the claim that the Earth orbits the Sun.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5.ESS1.B.2 </a:t>
                      </a:r>
                      <a:r>
                        <a:rPr lang="en" sz="800">
                          <a:solidFill>
                            <a:schemeClr val="dk1"/>
                          </a:solidFill>
                          <a:latin typeface="Poppins"/>
                          <a:ea typeface="Poppins"/>
                          <a:cs typeface="Poppins"/>
                          <a:sym typeface="Poppins"/>
                        </a:rPr>
                        <a:t>Represent data in graphical displays to reveal patterns of daily changes in length and direction of shadows, day and night, and the seasonal appearance of some stars in the night sky.</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903725">
                <a:tc>
                  <a:txBody>
                    <a:bodyPr/>
                    <a:lstStyle/>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16">
                            <a:extLst>
                              <a:ext uri="{A12FA001-AC4F-418D-AE19-62706E023703}">
                                <ahyp:hlinkClr val="tx"/>
                              </a:ext>
                            </a:extLst>
                          </a:hlinkClick>
                        </a:rPr>
                        <a:t>Moon Phases, Lunar Cycle</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uFill>
                            <a:noFill/>
                          </a:uFill>
                          <a:latin typeface="Poppins"/>
                          <a:ea typeface="Poppins"/>
                          <a:cs typeface="Poppins"/>
                          <a:sym typeface="Poppins"/>
                          <a:hlinkClick r:id="rId17">
                            <a:extLst>
                              <a:ext uri="{A12FA001-AC4F-418D-AE19-62706E023703}">
                                <ahyp:hlinkClr val="tx"/>
                              </a:ext>
                            </a:extLst>
                          </a:hlinkClick>
                        </a:rPr>
                        <a:t>Why does the Moon change shape?</a:t>
                      </a:r>
                      <a:endParaRPr b="1" sz="800">
                        <a:solidFill>
                          <a:srgbClr val="000000"/>
                        </a:solidFill>
                        <a:latin typeface="Poppins"/>
                        <a:ea typeface="Poppins"/>
                        <a:cs typeface="Poppins"/>
                        <a:sym typeface="Poppins"/>
                      </a:endParaRPr>
                    </a:p>
                  </a:txBody>
                  <a:tcPr marT="91425" marB="91425" marR="91425" marL="137150"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use a physical model of the Sun and Moon to investigate how the Moon’s phase relates to its position relative to the Sun. Students notice that the Moon’s phases repeat in a predictable pattern.</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5.ESS1.B.2 </a:t>
                      </a:r>
                      <a:r>
                        <a:rPr lang="en" sz="800">
                          <a:solidFill>
                            <a:schemeClr val="dk1"/>
                          </a:solidFill>
                          <a:latin typeface="Poppins"/>
                          <a:ea typeface="Poppins"/>
                          <a:cs typeface="Poppins"/>
                          <a:sym typeface="Poppins"/>
                        </a:rPr>
                        <a:t>Represent data in graphical displays to reveal patterns of daily changes in length and direction of shadows, day and night, and the seasonal appearance of some stars in the night sky.</a:t>
                      </a:r>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sp>
        <p:nvSpPr>
          <p:cNvPr id="816" name="Google Shape;816;p73"/>
          <p:cNvSpPr/>
          <p:nvPr/>
        </p:nvSpPr>
        <p:spPr>
          <a:xfrm>
            <a:off x="457200" y="2972526"/>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8">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817" name="Google Shape;817;p73"/>
          <p:cNvSpPr/>
          <p:nvPr/>
        </p:nvSpPr>
        <p:spPr>
          <a:xfrm>
            <a:off x="456151" y="2044081"/>
            <a:ext cx="6879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9">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818" name="Google Shape;818;p73"/>
          <p:cNvSpPr/>
          <p:nvPr/>
        </p:nvSpPr>
        <p:spPr>
          <a:xfrm>
            <a:off x="457200" y="3943360"/>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20">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819" name="Google Shape;819;p73"/>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21">
                  <a:extLst>
                    <a:ext uri="{A12FA001-AC4F-418D-AE19-62706E023703}">
                      <ahyp:hlinkClr val="tx"/>
                    </a:ext>
                  </a:extLst>
                </a:hlinkClick>
              </a:rPr>
              <a:t>Earth &amp; Space Patterns </a:t>
            </a:r>
            <a:r>
              <a:rPr lang="en" sz="1200">
                <a:solidFill>
                  <a:schemeClr val="dk1"/>
                </a:solidFill>
                <a:uFill>
                  <a:noFill/>
                </a:uFill>
                <a:latin typeface="Poppins"/>
                <a:ea typeface="Poppins"/>
                <a:cs typeface="Poppins"/>
                <a:sym typeface="Poppins"/>
                <a:hlinkClick r:id="rId22">
                  <a:extLst>
                    <a:ext uri="{A12FA001-AC4F-418D-AE19-62706E023703}">
                      <ahyp:hlinkClr val="tx"/>
                    </a:ext>
                  </a:extLst>
                </a:hlinkClick>
              </a:rPr>
              <a:t>(Spaceship Earth)</a:t>
            </a:r>
            <a:endParaRPr sz="1200">
              <a:solidFill>
                <a:schemeClr val="dk1"/>
              </a:solidFill>
              <a:latin typeface="Poppins"/>
              <a:ea typeface="Poppins"/>
              <a:cs typeface="Poppins"/>
              <a:sym typeface="Poppins"/>
            </a:endParaRPr>
          </a:p>
        </p:txBody>
      </p:sp>
      <p:sp>
        <p:nvSpPr>
          <p:cNvPr id="820" name="Google Shape;820;p73"/>
          <p:cNvSpPr/>
          <p:nvPr/>
        </p:nvSpPr>
        <p:spPr>
          <a:xfrm>
            <a:off x="459600" y="4838661"/>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23">
                  <a:extLst>
                    <a:ext uri="{A12FA001-AC4F-418D-AE19-62706E023703}">
                      <ahyp:hlinkClr val="tx"/>
                    </a:ext>
                  </a:extLst>
                </a:hlinkClick>
              </a:rPr>
              <a:t>Lesson 4</a:t>
            </a:r>
            <a:endParaRPr b="1" sz="800">
              <a:solidFill>
                <a:schemeClr val="lt1"/>
              </a:solidFill>
              <a:latin typeface="Poppins"/>
              <a:ea typeface="Poppins"/>
              <a:cs typeface="Poppins"/>
              <a:sym typeface="Poppins"/>
            </a:endParaRPr>
          </a:p>
        </p:txBody>
      </p:sp>
      <p:sp>
        <p:nvSpPr>
          <p:cNvPr id="821" name="Google Shape;821;p73"/>
          <p:cNvSpPr/>
          <p:nvPr/>
        </p:nvSpPr>
        <p:spPr>
          <a:xfrm>
            <a:off x="458551" y="5767100"/>
            <a:ext cx="722700" cy="283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24">
                  <a:extLst>
                    <a:ext uri="{A12FA001-AC4F-418D-AE19-62706E023703}">
                      <ahyp:hlinkClr val="tx"/>
                    </a:ext>
                  </a:extLst>
                </a:hlinkClick>
              </a:rPr>
              <a:t>Lesson 5</a:t>
            </a:r>
            <a:endParaRPr b="1" sz="800">
              <a:solidFill>
                <a:srgbClr val="FFFFFF"/>
              </a:solidFill>
              <a:latin typeface="Poppins"/>
              <a:ea typeface="Poppins"/>
              <a:cs typeface="Poppins"/>
              <a:sym typeface="Poppins"/>
            </a:endParaRPr>
          </a:p>
        </p:txBody>
      </p:sp>
      <p:sp>
        <p:nvSpPr>
          <p:cNvPr id="822" name="Google Shape;822;p73"/>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823" name="Google Shape;823;p73"/>
          <p:cNvPicPr preferRelativeResize="0"/>
          <p:nvPr/>
        </p:nvPicPr>
        <p:blipFill>
          <a:blip r:embed="rId25">
            <a:alphaModFix/>
          </a:blip>
          <a:stretch>
            <a:fillRect/>
          </a:stretch>
        </p:blipFill>
        <p:spPr>
          <a:xfrm>
            <a:off x="7953375" y="305775"/>
            <a:ext cx="1647825" cy="209550"/>
          </a:xfrm>
          <a:prstGeom prst="rect">
            <a:avLst/>
          </a:prstGeom>
          <a:noFill/>
          <a:ln>
            <a:noFill/>
          </a:ln>
        </p:spPr>
      </p:pic>
      <p:sp>
        <p:nvSpPr>
          <p:cNvPr id="824" name="Google Shape;824;p73"/>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5th Grade - Earth &amp; Space Science</a:t>
            </a:r>
            <a:endParaRPr sz="1200">
              <a:latin typeface="Poppins"/>
              <a:ea typeface="Poppins"/>
              <a:cs typeface="Poppins"/>
              <a:sym typeface="Poppins"/>
            </a:endParaRPr>
          </a:p>
        </p:txBody>
      </p:sp>
      <p:sp>
        <p:nvSpPr>
          <p:cNvPr id="825" name="Google Shape;825;p73"/>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333333"/>
                </a:solidFill>
                <a:uFill>
                  <a:noFill/>
                </a:uFill>
                <a:latin typeface="Poppins"/>
                <a:ea typeface="Poppins"/>
                <a:cs typeface="Poppins"/>
                <a:sym typeface="Poppins"/>
                <a:hlinkClick r:id="rId26">
                  <a:extLst>
                    <a:ext uri="{A12FA001-AC4F-418D-AE19-62706E023703}">
                      <ahyp:hlinkClr val="tx"/>
                    </a:ext>
                  </a:extLst>
                </a:hlinkClick>
              </a:rPr>
              <a:t>www.mysteryscience.com/docs/missouri</a:t>
            </a:r>
            <a:endParaRPr sz="800">
              <a:solidFill>
                <a:srgbClr val="333333"/>
              </a:solidFill>
              <a:latin typeface="Poppins"/>
              <a:ea typeface="Poppins"/>
              <a:cs typeface="Poppins"/>
              <a:sym typeface="Poppins"/>
            </a:endParaRPr>
          </a:p>
        </p:txBody>
      </p:sp>
      <p:sp>
        <p:nvSpPr>
          <p:cNvPr id="826" name="Google Shape;826;p73"/>
          <p:cNvSpPr txBox="1"/>
          <p:nvPr>
            <p:ph idx="12" type="sldNum"/>
          </p:nvPr>
        </p:nvSpPr>
        <p:spPr>
          <a:xfrm>
            <a:off x="9089136" y="7178040"/>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pic>
        <p:nvPicPr>
          <p:cNvPr id="831" name="Google Shape;831;p74"/>
          <p:cNvPicPr preferRelativeResize="0"/>
          <p:nvPr/>
        </p:nvPicPr>
        <p:blipFill rotWithShape="1">
          <a:blip r:embed="rId3">
            <a:alphaModFix/>
          </a:blip>
          <a:srcRect b="28361" l="0" r="0" t="6304"/>
          <a:stretch/>
        </p:blipFill>
        <p:spPr>
          <a:xfrm>
            <a:off x="457199" y="3938375"/>
            <a:ext cx="927584" cy="852250"/>
          </a:xfrm>
          <a:prstGeom prst="rect">
            <a:avLst/>
          </a:prstGeom>
          <a:noFill/>
          <a:ln>
            <a:noFill/>
          </a:ln>
        </p:spPr>
      </p:pic>
      <p:pic>
        <p:nvPicPr>
          <p:cNvPr id="832" name="Google Shape;832;p74"/>
          <p:cNvPicPr preferRelativeResize="0"/>
          <p:nvPr/>
        </p:nvPicPr>
        <p:blipFill rotWithShape="1">
          <a:blip r:embed="rId4">
            <a:alphaModFix/>
          </a:blip>
          <a:srcRect b="25979" l="0" r="0" t="1974"/>
          <a:stretch/>
        </p:blipFill>
        <p:spPr>
          <a:xfrm>
            <a:off x="457200" y="2972525"/>
            <a:ext cx="1037887" cy="965850"/>
          </a:xfrm>
          <a:prstGeom prst="rect">
            <a:avLst/>
          </a:prstGeom>
          <a:noFill/>
          <a:ln>
            <a:noFill/>
          </a:ln>
        </p:spPr>
      </p:pic>
      <p:pic>
        <p:nvPicPr>
          <p:cNvPr id="833" name="Google Shape;833;p74"/>
          <p:cNvPicPr preferRelativeResize="0"/>
          <p:nvPr/>
        </p:nvPicPr>
        <p:blipFill rotWithShape="1">
          <a:blip r:embed="rId5">
            <a:alphaModFix/>
          </a:blip>
          <a:srcRect b="16279" l="0" r="0" t="10976"/>
          <a:stretch/>
        </p:blipFill>
        <p:spPr>
          <a:xfrm>
            <a:off x="456150" y="2044075"/>
            <a:ext cx="996157" cy="928450"/>
          </a:xfrm>
          <a:prstGeom prst="rect">
            <a:avLst/>
          </a:prstGeom>
          <a:noFill/>
          <a:ln>
            <a:noFill/>
          </a:ln>
        </p:spPr>
      </p:pic>
      <p:graphicFrame>
        <p:nvGraphicFramePr>
          <p:cNvPr id="834" name="Google Shape;834;p74"/>
          <p:cNvGraphicFramePr/>
          <p:nvPr/>
        </p:nvGraphicFramePr>
        <p:xfrm>
          <a:off x="457188" y="1589560"/>
          <a:ext cx="3000000" cy="3000000"/>
        </p:xfrm>
        <a:graphic>
          <a:graphicData uri="http://schemas.openxmlformats.org/drawingml/2006/table">
            <a:tbl>
              <a:tblPr>
                <a:noFill/>
                <a:tableStyleId>{DF3FEC61-52C2-4218-B11C-934A33B2D4DB}</a:tableStyleId>
              </a:tblPr>
              <a:tblGrid>
                <a:gridCol w="914400"/>
                <a:gridCol w="2219600"/>
                <a:gridCol w="2906900"/>
                <a:gridCol w="3103075"/>
              </a:tblGrid>
              <a:tr h="454525">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13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lang="en" sz="1000">
                          <a:solidFill>
                            <a:schemeClr val="dk1"/>
                          </a:solidFill>
                          <a:latin typeface="Poppins"/>
                          <a:ea typeface="Poppins"/>
                          <a:cs typeface="Poppins"/>
                          <a:sym typeface="Poppins"/>
                        </a:rPr>
                        <a:t>Missouri Learning  Standards for Science 2016</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852250">
                <a:tc>
                  <a:txBody>
                    <a:bodyPr/>
                    <a:lstStyle/>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800">
                          <a:solidFill>
                            <a:srgbClr val="000000"/>
                          </a:solidFill>
                          <a:uFill>
                            <a:noFill/>
                          </a:uFill>
                          <a:latin typeface="Poppins"/>
                          <a:ea typeface="Poppins"/>
                          <a:cs typeface="Poppins"/>
                          <a:sym typeface="Poppins"/>
                          <a:hlinkClick r:id="rId6">
                            <a:extLst>
                              <a:ext uri="{A12FA001-AC4F-418D-AE19-62706E023703}">
                                <ahyp:hlinkClr val="tx"/>
                              </a:ext>
                            </a:extLst>
                          </a:hlinkClick>
                        </a:rPr>
                        <a:t>Solar System &amp; Sun Brightness</a:t>
                      </a:r>
                      <a:endParaRPr b="1" sz="800">
                        <a:solidFill>
                          <a:srgbClr val="000000"/>
                        </a:solidFill>
                        <a:latin typeface="Poppins"/>
                        <a:ea typeface="Poppins"/>
                        <a:cs typeface="Poppins"/>
                        <a:sym typeface="Poppins"/>
                      </a:endParaRPr>
                    </a:p>
                    <a:p>
                      <a:pPr indent="0" lvl="0" marL="0" marR="28575" rtl="0" algn="l">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lang="en" sz="800">
                          <a:solidFill>
                            <a:srgbClr val="000000"/>
                          </a:solidFill>
                          <a:uFill>
                            <a:noFill/>
                          </a:uFill>
                          <a:latin typeface="Poppins"/>
                          <a:ea typeface="Poppins"/>
                          <a:cs typeface="Poppins"/>
                          <a:sym typeface="Poppins"/>
                          <a:hlinkClick r:id="rId7">
                            <a:extLst>
                              <a:ext uri="{A12FA001-AC4F-418D-AE19-62706E023703}">
                                <ahyp:hlinkClr val="tx"/>
                              </a:ext>
                            </a:extLst>
                          </a:hlinkClick>
                        </a:rPr>
                        <a:t>How can the Sun help us explore other planets?</a:t>
                      </a:r>
                      <a:endParaRPr b="1" sz="800">
                        <a:latin typeface="Poppins"/>
                        <a:ea typeface="Poppins"/>
                        <a:cs typeface="Poppins"/>
                        <a:sym typeface="Poppins"/>
                      </a:endParaRPr>
                    </a:p>
                  </a:txBody>
                  <a:tcPr marT="91425" marB="91425" marR="91425" marL="137150"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gather evidence to support an argument that the apparent brightness of the Sun is dependent upon an observer’s distance from the Sun. They construct a model of the solar system and gather observations of the Sun’s apparent brightness from each planet within their model.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5.ESS1.A.1 </a:t>
                      </a:r>
                      <a:r>
                        <a:rPr lang="en" sz="800">
                          <a:solidFill>
                            <a:schemeClr val="dk1"/>
                          </a:solidFill>
                          <a:latin typeface="Poppins"/>
                          <a:ea typeface="Poppins"/>
                          <a:cs typeface="Poppins"/>
                          <a:sym typeface="Poppins"/>
                        </a:rPr>
                        <a:t>Support an argument that relative distances from Earth affects the apparent brightness of the sun compared to other stars.</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965875">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Gravity</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Why is gravity different on other planets?</a:t>
                      </a:r>
                      <a:endParaRPr b="1" sz="800">
                        <a:solidFill>
                          <a:schemeClr val="dk1"/>
                        </a:solidFill>
                        <a:latin typeface="Poppins"/>
                        <a:ea typeface="Poppins"/>
                        <a:cs typeface="Poppins"/>
                        <a:sym typeface="Poppins"/>
                      </a:endParaRPr>
                    </a:p>
                  </a:txBody>
                  <a:tcPr marT="91425" marB="91425" marR="91425" marL="137150"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Using mathematics and computational thinking, students calculate how high they could jump on planets and moons that have stronger or weaker gravity than Earth. Students analyze and interpret this data to construct an explanation for why the amount of gravity is different on other planets.</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5.PS2.B.1 </a:t>
                      </a:r>
                      <a:r>
                        <a:rPr lang="en" sz="800">
                          <a:solidFill>
                            <a:schemeClr val="dk1"/>
                          </a:solidFill>
                          <a:latin typeface="Poppins"/>
                          <a:ea typeface="Poppins"/>
                          <a:cs typeface="Poppins"/>
                          <a:sym typeface="Poppins"/>
                        </a:rPr>
                        <a:t>Support an argument that the gravitational force exerted by Earth on objects is directed towards the planet’s center.</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85225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None/>
                      </a:pPr>
                      <a:r>
                        <a:rPr b="1" lang="en" sz="800">
                          <a:solidFill>
                            <a:srgbClr val="000000"/>
                          </a:solidFill>
                          <a:uFill>
                            <a:noFill/>
                          </a:uFill>
                          <a:latin typeface="Poppins"/>
                          <a:ea typeface="Poppins"/>
                          <a:cs typeface="Poppins"/>
                          <a:sym typeface="Poppins"/>
                          <a:hlinkClick r:id="rId10">
                            <a:extLst>
                              <a:ext uri="{A12FA001-AC4F-418D-AE19-62706E023703}">
                                <ahyp:hlinkClr val="tx"/>
                              </a:ext>
                            </a:extLst>
                          </a:hlinkClick>
                        </a:rPr>
                        <a:t>Star Brightness &amp; Habitable Planets</a:t>
                      </a:r>
                      <a:endParaRPr b="1" sz="800">
                        <a:solidFill>
                          <a:srgbClr val="000000"/>
                        </a:solidFill>
                        <a:latin typeface="Poppins"/>
                        <a:ea typeface="Poppins"/>
                        <a:cs typeface="Poppins"/>
                        <a:sym typeface="Poppins"/>
                      </a:endParaRPr>
                    </a:p>
                    <a:p>
                      <a:pPr indent="0" lvl="0" marL="0" marR="28575" rtl="0" algn="l">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lang="en" sz="800">
                          <a:solidFill>
                            <a:srgbClr val="000000"/>
                          </a:solidFill>
                          <a:uFill>
                            <a:noFill/>
                          </a:uFill>
                          <a:latin typeface="Poppins"/>
                          <a:ea typeface="Poppins"/>
                          <a:cs typeface="Poppins"/>
                          <a:sym typeface="Poppins"/>
                          <a:hlinkClick r:id="rId11">
                            <a:extLst>
                              <a:ext uri="{A12FA001-AC4F-418D-AE19-62706E023703}">
                                <ahyp:hlinkClr val="tx"/>
                              </a:ext>
                            </a:extLst>
                          </a:hlinkClick>
                        </a:rPr>
                        <a:t>Could there be life on other planets?</a:t>
                      </a:r>
                      <a:endParaRPr b="1" sz="800">
                        <a:latin typeface="Poppins"/>
                        <a:ea typeface="Poppins"/>
                        <a:cs typeface="Poppins"/>
                        <a:sym typeface="Poppins"/>
                      </a:endParaRPr>
                    </a:p>
                  </a:txBody>
                  <a:tcPr marT="91425" marB="91425" marR="91425" marL="137150"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Sun with the right amount of light and heat for life to exist. Students evaluate other solar systems, comparing their stars to our Sun. Based on their analysis, students plan a space mission to a planet with conditions similar to those on Earth. </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5.ESS1.A.1 </a:t>
                      </a:r>
                      <a:r>
                        <a:rPr lang="en" sz="800">
                          <a:solidFill>
                            <a:schemeClr val="dk1"/>
                          </a:solidFill>
                          <a:latin typeface="Poppins"/>
                          <a:ea typeface="Poppins"/>
                          <a:cs typeface="Poppins"/>
                          <a:sym typeface="Poppins"/>
                        </a:rPr>
                        <a:t>Support an argument that relative distances from Earth affects the apparent brightness of the sun compared to other stars.</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r>
            </a:tbl>
          </a:graphicData>
        </a:graphic>
      </p:graphicFrame>
      <p:sp>
        <p:nvSpPr>
          <p:cNvPr id="835" name="Google Shape;835;p74"/>
          <p:cNvSpPr/>
          <p:nvPr/>
        </p:nvSpPr>
        <p:spPr>
          <a:xfrm>
            <a:off x="457200" y="2972526"/>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836" name="Google Shape;836;p74"/>
          <p:cNvSpPr/>
          <p:nvPr/>
        </p:nvSpPr>
        <p:spPr>
          <a:xfrm>
            <a:off x="456151" y="2044069"/>
            <a:ext cx="6879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837" name="Google Shape;837;p74"/>
          <p:cNvSpPr/>
          <p:nvPr/>
        </p:nvSpPr>
        <p:spPr>
          <a:xfrm>
            <a:off x="458250" y="3938385"/>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838" name="Google Shape;838;p74"/>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15">
                  <a:extLst>
                    <a:ext uri="{A12FA001-AC4F-418D-AE19-62706E023703}">
                      <ahyp:hlinkClr val="tx"/>
                    </a:ext>
                  </a:extLst>
                </a:hlinkClick>
              </a:rPr>
              <a:t>Stars &amp; Planets </a:t>
            </a:r>
            <a:r>
              <a:rPr lang="en" sz="1200">
                <a:solidFill>
                  <a:schemeClr val="dk1"/>
                </a:solidFill>
                <a:uFill>
                  <a:noFill/>
                </a:uFill>
                <a:latin typeface="Poppins"/>
                <a:ea typeface="Poppins"/>
                <a:cs typeface="Poppins"/>
                <a:sym typeface="Poppins"/>
                <a:hlinkClick r:id="rId16">
                  <a:extLst>
                    <a:ext uri="{A12FA001-AC4F-418D-AE19-62706E023703}">
                      <ahyp:hlinkClr val="tx"/>
                    </a:ext>
                  </a:extLst>
                </a:hlinkClick>
              </a:rPr>
              <a:t>(Stars &amp; Planets)</a:t>
            </a:r>
            <a:endParaRPr sz="1200">
              <a:solidFill>
                <a:schemeClr val="dk1"/>
              </a:solidFill>
              <a:latin typeface="Poppins"/>
              <a:ea typeface="Poppins"/>
              <a:cs typeface="Poppins"/>
              <a:sym typeface="Poppins"/>
            </a:endParaRPr>
          </a:p>
        </p:txBody>
      </p:sp>
      <p:sp>
        <p:nvSpPr>
          <p:cNvPr id="839" name="Google Shape;839;p74"/>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840" name="Google Shape;840;p74"/>
          <p:cNvPicPr preferRelativeResize="0"/>
          <p:nvPr/>
        </p:nvPicPr>
        <p:blipFill>
          <a:blip r:embed="rId17">
            <a:alphaModFix/>
          </a:blip>
          <a:stretch>
            <a:fillRect/>
          </a:stretch>
        </p:blipFill>
        <p:spPr>
          <a:xfrm>
            <a:off x="7953375" y="305775"/>
            <a:ext cx="1647825" cy="209550"/>
          </a:xfrm>
          <a:prstGeom prst="rect">
            <a:avLst/>
          </a:prstGeom>
          <a:noFill/>
          <a:ln>
            <a:noFill/>
          </a:ln>
        </p:spPr>
      </p:pic>
      <p:sp>
        <p:nvSpPr>
          <p:cNvPr id="841" name="Google Shape;841;p74"/>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5th Grade - Earth &amp; Space Science</a:t>
            </a:r>
            <a:endParaRPr sz="1200">
              <a:latin typeface="Poppins"/>
              <a:ea typeface="Poppins"/>
              <a:cs typeface="Poppins"/>
              <a:sym typeface="Poppins"/>
            </a:endParaRPr>
          </a:p>
        </p:txBody>
      </p:sp>
      <p:sp>
        <p:nvSpPr>
          <p:cNvPr id="842" name="Google Shape;842;p74"/>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333333"/>
                </a:solidFill>
                <a:uFill>
                  <a:noFill/>
                </a:uFill>
                <a:latin typeface="Poppins"/>
                <a:ea typeface="Poppins"/>
                <a:cs typeface="Poppins"/>
                <a:sym typeface="Poppins"/>
                <a:hlinkClick r:id="rId18">
                  <a:extLst>
                    <a:ext uri="{A12FA001-AC4F-418D-AE19-62706E023703}">
                      <ahyp:hlinkClr val="tx"/>
                    </a:ext>
                  </a:extLst>
                </a:hlinkClick>
              </a:rPr>
              <a:t>www.mysteryscience.com/docs/missouri</a:t>
            </a:r>
            <a:endParaRPr sz="800">
              <a:solidFill>
                <a:srgbClr val="333333"/>
              </a:solidFill>
              <a:latin typeface="Poppins"/>
              <a:ea typeface="Poppins"/>
              <a:cs typeface="Poppins"/>
              <a:sym typeface="Poppins"/>
            </a:endParaRPr>
          </a:p>
        </p:txBody>
      </p:sp>
      <p:sp>
        <p:nvSpPr>
          <p:cNvPr id="843" name="Google Shape;843;p74"/>
          <p:cNvSpPr txBox="1"/>
          <p:nvPr>
            <p:ph idx="12" type="sldNum"/>
          </p:nvPr>
        </p:nvSpPr>
        <p:spPr>
          <a:xfrm>
            <a:off x="9089136" y="7178040"/>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75"/>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333333"/>
                </a:solidFill>
                <a:uFill>
                  <a:noFill/>
                </a:uFill>
                <a:latin typeface="Poppins"/>
                <a:ea typeface="Poppins"/>
                <a:cs typeface="Poppins"/>
                <a:sym typeface="Poppins"/>
                <a:hlinkClick r:id="rId3">
                  <a:extLst>
                    <a:ext uri="{A12FA001-AC4F-418D-AE19-62706E023703}">
                      <ahyp:hlinkClr val="tx"/>
                    </a:ext>
                  </a:extLst>
                </a:hlinkClick>
              </a:rPr>
              <a:t>www.mysteryscience.com/docs/missouri</a:t>
            </a:r>
            <a:endParaRPr sz="800">
              <a:solidFill>
                <a:srgbClr val="333333"/>
              </a:solidFill>
              <a:latin typeface="Poppins"/>
              <a:ea typeface="Poppins"/>
              <a:cs typeface="Poppins"/>
              <a:sym typeface="Poppins"/>
            </a:endParaRPr>
          </a:p>
        </p:txBody>
      </p:sp>
      <p:sp>
        <p:nvSpPr>
          <p:cNvPr id="849" name="Google Shape;849;p75"/>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850" name="Google Shape;850;p75"/>
          <p:cNvPicPr preferRelativeResize="0"/>
          <p:nvPr/>
        </p:nvPicPr>
        <p:blipFill>
          <a:blip r:embed="rId4">
            <a:alphaModFix/>
          </a:blip>
          <a:stretch>
            <a:fillRect/>
          </a:stretch>
        </p:blipFill>
        <p:spPr>
          <a:xfrm>
            <a:off x="7953375" y="305775"/>
            <a:ext cx="1647825" cy="209550"/>
          </a:xfrm>
          <a:prstGeom prst="rect">
            <a:avLst/>
          </a:prstGeom>
          <a:noFill/>
          <a:ln>
            <a:noFill/>
          </a:ln>
        </p:spPr>
      </p:pic>
      <p:sp>
        <p:nvSpPr>
          <p:cNvPr id="851" name="Google Shape;851;p75"/>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5th Grade - Physical Science</a:t>
            </a:r>
            <a:endParaRPr sz="1200">
              <a:latin typeface="Poppins"/>
              <a:ea typeface="Poppins"/>
              <a:cs typeface="Poppins"/>
              <a:sym typeface="Poppins"/>
            </a:endParaRPr>
          </a:p>
        </p:txBody>
      </p:sp>
      <p:sp>
        <p:nvSpPr>
          <p:cNvPr id="852" name="Google Shape;852;p75"/>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5">
                  <a:extLst>
                    <a:ext uri="{A12FA001-AC4F-418D-AE19-62706E023703}">
                      <ahyp:hlinkClr val="tx"/>
                    </a:ext>
                  </a:extLst>
                </a:hlinkClick>
              </a:rPr>
              <a:t>Chemical Reactions &amp; Properties of Matter </a:t>
            </a:r>
            <a:r>
              <a:rPr lang="en" sz="1200">
                <a:solidFill>
                  <a:schemeClr val="dk1"/>
                </a:solidFill>
                <a:uFill>
                  <a:noFill/>
                </a:uFill>
                <a:latin typeface="Poppins"/>
                <a:ea typeface="Poppins"/>
                <a:cs typeface="Poppins"/>
                <a:sym typeface="Poppins"/>
                <a:hlinkClick r:id="rId6">
                  <a:extLst>
                    <a:ext uri="{A12FA001-AC4F-418D-AE19-62706E023703}">
                      <ahyp:hlinkClr val="tx"/>
                    </a:ext>
                  </a:extLst>
                </a:hlinkClick>
              </a:rPr>
              <a:t>(Chemical Magic)</a:t>
            </a:r>
            <a:endParaRPr b="1">
              <a:solidFill>
                <a:schemeClr val="dk1"/>
              </a:solidFill>
              <a:latin typeface="Poppins"/>
              <a:ea typeface="Poppins"/>
              <a:cs typeface="Poppins"/>
              <a:sym typeface="Poppins"/>
            </a:endParaRPr>
          </a:p>
        </p:txBody>
      </p:sp>
      <p:graphicFrame>
        <p:nvGraphicFramePr>
          <p:cNvPr id="853" name="Google Shape;853;p75"/>
          <p:cNvGraphicFramePr/>
          <p:nvPr/>
        </p:nvGraphicFramePr>
        <p:xfrm>
          <a:off x="457188" y="1543210"/>
          <a:ext cx="3000000" cy="3000000"/>
        </p:xfrm>
        <a:graphic>
          <a:graphicData uri="http://schemas.openxmlformats.org/drawingml/2006/table">
            <a:tbl>
              <a:tblPr>
                <a:noFill/>
                <a:tableStyleId>{DF3FEC61-52C2-4218-B11C-934A33B2D4DB}</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Missouri Learning  Standards for Science 2016</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Conservation of Matter</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Are magic potions real?</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observe that a salt and vinegar solution will turn a dull penny shiny again indicating that substances can change other substances.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Foundational for 5.PS1.A.1 </a:t>
                      </a:r>
                      <a:r>
                        <a:rPr lang="en" sz="800">
                          <a:solidFill>
                            <a:schemeClr val="dk1"/>
                          </a:solidFill>
                          <a:latin typeface="Poppins"/>
                          <a:ea typeface="Poppins"/>
                          <a:cs typeface="Poppins"/>
                          <a:sym typeface="Poppins"/>
                        </a:rPr>
                        <a:t>Develop a model to describe that matter is made of particles too small to be seen.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Foundational for 5.PS1.A.2 </a:t>
                      </a:r>
                      <a:r>
                        <a:rPr lang="en" sz="800">
                          <a:solidFill>
                            <a:schemeClr val="dk1"/>
                          </a:solidFill>
                          <a:latin typeface="Poppins"/>
                          <a:ea typeface="Poppins"/>
                          <a:cs typeface="Poppins"/>
                          <a:sym typeface="Poppins"/>
                        </a:rPr>
                        <a:t>Measure and graph quantities to provide evidence that regardless of the type of change that occurs when heating, cooling, or mixing substances, the total weight of matter is conserved.</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Dissolving &amp; Particulate Nature of Matter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Could you transform something worthless into gold?</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coat a steel nail in copper by placing it into the solution that dissolved bits of the penny. Students realize that substances can change to become particles too small to be seen, but they still exist.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Foundational for 5.PS1.A.1 </a:t>
                      </a:r>
                      <a:r>
                        <a:rPr lang="en" sz="800">
                          <a:solidFill>
                            <a:schemeClr val="dk1"/>
                          </a:solidFill>
                          <a:latin typeface="Poppins"/>
                          <a:ea typeface="Poppins"/>
                          <a:cs typeface="Poppins"/>
                          <a:sym typeface="Poppins"/>
                        </a:rPr>
                        <a:t>Develop a model to describe that matter is made of particles too small to be seen.</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Foundational for 5.PS1.A.2 </a:t>
                      </a:r>
                      <a:r>
                        <a:rPr lang="en" sz="800">
                          <a:solidFill>
                            <a:schemeClr val="dk1"/>
                          </a:solidFill>
                          <a:latin typeface="Poppins"/>
                          <a:ea typeface="Poppins"/>
                          <a:cs typeface="Poppins"/>
                          <a:sym typeface="Poppins"/>
                        </a:rPr>
                        <a:t>Measure and graph quantities to provide evidence that regardless of the type of change that occurs when heating, cooling, or mixing substances, the total weight of matter is conserved.</a:t>
                      </a:r>
                      <a:endParaRPr sz="6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Properties of Matter</a:t>
                      </a:r>
                      <a:r>
                        <a:rPr b="1" lang="en" sz="800">
                          <a:solidFill>
                            <a:schemeClr val="dk1"/>
                          </a:solidFill>
                          <a:latin typeface="Poppins"/>
                          <a:ea typeface="Poppins"/>
                          <a:cs typeface="Poppins"/>
                          <a:sym typeface="Poppins"/>
                        </a:rPr>
                        <a:t>: Acids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would happen if you drank a glass of acid?</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figure out that acids are very reactive substances. Students investigate reactions between different substances to determine how known acids react with other materials.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5.PS1.B.2 </a:t>
                      </a:r>
                      <a:r>
                        <a:rPr lang="en" sz="800">
                          <a:solidFill>
                            <a:schemeClr val="dk1"/>
                          </a:solidFill>
                          <a:latin typeface="Poppins"/>
                          <a:ea typeface="Poppins"/>
                          <a:cs typeface="Poppins"/>
                          <a:sym typeface="Poppins"/>
                        </a:rPr>
                        <a:t>Conduct an investigation to determine whether the combining of two or more substances results in new substances.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Chemical Reactions</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do fireworks, rubber, and Silly Putty have in common?</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combine different substances together to discover that chemical reactions can create new substances.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5.PS1.B.2 </a:t>
                      </a:r>
                      <a:r>
                        <a:rPr lang="en" sz="800">
                          <a:solidFill>
                            <a:schemeClr val="dk1"/>
                          </a:solidFill>
                          <a:latin typeface="Poppins"/>
                          <a:ea typeface="Poppins"/>
                          <a:cs typeface="Poppins"/>
                          <a:sym typeface="Poppins"/>
                        </a:rPr>
                        <a:t>Conduct an investigation to determine whether the combining of two or more substances results in new substances.</a:t>
                      </a:r>
                      <a:endParaRPr sz="6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Gases &amp; Particle Models</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Why do some things explode?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investigate and model the reaction between baking soda and vinegar. They figure out that gases are made of particles too small to be seen.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5.PS1.A.1 </a:t>
                      </a:r>
                      <a:r>
                        <a:rPr lang="en" sz="800">
                          <a:solidFill>
                            <a:schemeClr val="dk1"/>
                          </a:solidFill>
                          <a:latin typeface="Poppins"/>
                          <a:ea typeface="Poppins"/>
                          <a:cs typeface="Poppins"/>
                          <a:sym typeface="Poppins"/>
                        </a:rPr>
                        <a:t>Develop a model to describe that matter is made of particles too small to be seen.</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854" name="Google Shape;854;p75"/>
          <p:cNvPicPr preferRelativeResize="0"/>
          <p:nvPr/>
        </p:nvPicPr>
        <p:blipFill>
          <a:blip r:embed="rId12">
            <a:alphaModFix/>
          </a:blip>
          <a:stretch>
            <a:fillRect/>
          </a:stretch>
        </p:blipFill>
        <p:spPr>
          <a:xfrm>
            <a:off x="457200" y="1939425"/>
            <a:ext cx="914400" cy="5303400"/>
          </a:xfrm>
          <a:prstGeom prst="rect">
            <a:avLst/>
          </a:prstGeom>
          <a:noFill/>
          <a:ln>
            <a:noFill/>
          </a:ln>
        </p:spPr>
      </p:pic>
      <p:graphicFrame>
        <p:nvGraphicFramePr>
          <p:cNvPr id="855" name="Google Shape;855;p75"/>
          <p:cNvGraphicFramePr/>
          <p:nvPr/>
        </p:nvGraphicFramePr>
        <p:xfrm>
          <a:off x="457188" y="1939435"/>
          <a:ext cx="3000000" cy="3000000"/>
        </p:xfrm>
        <a:graphic>
          <a:graphicData uri="http://schemas.openxmlformats.org/drawingml/2006/table">
            <a:tbl>
              <a:tblPr>
                <a:noFill/>
                <a:tableStyleId>{DF3FEC61-52C2-4218-B11C-934A33B2D4DB}</a:tableStyleId>
              </a:tblPr>
              <a:tblGrid>
                <a:gridCol w="696475"/>
              </a:tblGrid>
              <a:tr h="106122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6122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6122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61225">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52725">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856" name="Google Shape;856;p75"/>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40"/>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179" name="Google Shape;179;p40"/>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180" name="Google Shape;180;p40"/>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Kindergarten - Life Science</a:t>
            </a:r>
            <a:endParaRPr sz="1200">
              <a:latin typeface="Poppins"/>
              <a:ea typeface="Poppins"/>
              <a:cs typeface="Poppins"/>
              <a:sym typeface="Poppins"/>
            </a:endParaRPr>
          </a:p>
        </p:txBody>
      </p:sp>
      <p:graphicFrame>
        <p:nvGraphicFramePr>
          <p:cNvPr id="181" name="Google Shape;181;p40"/>
          <p:cNvGraphicFramePr/>
          <p:nvPr/>
        </p:nvGraphicFramePr>
        <p:xfrm>
          <a:off x="457188" y="1513360"/>
          <a:ext cx="3000000" cy="3000000"/>
        </p:xfrm>
        <a:graphic>
          <a:graphicData uri="http://schemas.openxmlformats.org/drawingml/2006/table">
            <a:tbl>
              <a:tblPr>
                <a:noFill/>
                <a:tableStyleId>{DF3FEC61-52C2-4218-B11C-934A33B2D4DB}</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Missouri Learning  Standards for Science 2016</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r h="792450">
                <a:tc>
                  <a:txBody>
                    <a:bodyPr/>
                    <a:lstStyle/>
                    <a:p>
                      <a:pPr indent="0" lvl="0" marL="0" rtl="0" algn="l">
                        <a:spcBef>
                          <a:spcPts val="0"/>
                        </a:spcBef>
                        <a:spcAft>
                          <a:spcPts val="0"/>
                        </a:spcAft>
                        <a:buNone/>
                      </a:pPr>
                      <a:r>
                        <a:rPr lang="en" sz="800">
                          <a:latin typeface="Poppins"/>
                          <a:ea typeface="Poppins"/>
                          <a:cs typeface="Poppins"/>
                          <a:sym typeface="Poppins"/>
                        </a:rPr>
                        <a:t>Lesson 5</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uFill>
                            <a:noFill/>
                          </a:uFill>
                          <a:latin typeface="Poppins"/>
                          <a:ea typeface="Poppins"/>
                          <a:cs typeface="Poppins"/>
                          <a:sym typeface="Poppins"/>
                          <a:hlinkClick r:id="rId4"/>
                        </a:rPr>
                        <a:t>Living &amp; Nonliving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Are plants alive?</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make observations of plants in order to identify their needs and that they are, in fact, living things.</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K.LS1.C.1 </a:t>
                      </a:r>
                      <a:r>
                        <a:rPr lang="en" sz="800">
                          <a:solidFill>
                            <a:schemeClr val="dk1"/>
                          </a:solidFill>
                          <a:latin typeface="Poppins"/>
                          <a:ea typeface="Poppins"/>
                          <a:cs typeface="Poppins"/>
                          <a:sym typeface="Poppins"/>
                        </a:rPr>
                        <a:t>Use observations to describe patterns of what plants and animals (including humans) need to survive. </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792450">
                <a:tc>
                  <a:txBody>
                    <a:bodyPr/>
                    <a:lstStyle/>
                    <a:p>
                      <a:pPr indent="0" lvl="0" marL="0" rtl="0" algn="l">
                        <a:spcBef>
                          <a:spcPts val="0"/>
                        </a:spcBef>
                        <a:spcAft>
                          <a:spcPts val="0"/>
                        </a:spcAft>
                        <a:buNone/>
                      </a:pPr>
                      <a:r>
                        <a:rPr lang="en" sz="800">
                          <a:latin typeface="Poppins"/>
                          <a:ea typeface="Poppins"/>
                          <a:cs typeface="Poppins"/>
                          <a:sym typeface="Poppins"/>
                        </a:rPr>
                        <a:t>Lesson 6</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rPr b="1" lang="en" sz="800">
                          <a:uFill>
                            <a:noFill/>
                          </a:uFill>
                          <a:latin typeface="Poppins"/>
                          <a:ea typeface="Poppins"/>
                          <a:cs typeface="Poppins"/>
                          <a:sym typeface="Poppins"/>
                          <a:hlinkClick r:id="rId5"/>
                        </a:rPr>
                        <a:t>Plant Needs: Water &amp; Light</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How do plants and trees grow?</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Students investigate to determine the basic needs of plants. They observe to identify ways young plants resemble the parent plant and how the plant changes as it proceeds through its life cycle.</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K.LS1.C.1 </a:t>
                      </a:r>
                      <a:r>
                        <a:rPr lang="en" sz="800">
                          <a:solidFill>
                            <a:schemeClr val="dk1"/>
                          </a:solidFill>
                          <a:latin typeface="Poppins"/>
                          <a:ea typeface="Poppins"/>
                          <a:cs typeface="Poppins"/>
                          <a:sym typeface="Poppins"/>
                        </a:rPr>
                        <a:t>Use observations to describe patterns of what plants and animals (including humans) need to survive. </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r>
              <a:tr h="792450">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Lesson 7</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lang="en" sz="800">
                          <a:uFill>
                            <a:noFill/>
                          </a:uFill>
                          <a:latin typeface="Poppins"/>
                          <a:ea typeface="Poppins"/>
                          <a:cs typeface="Poppins"/>
                          <a:sym typeface="Poppins"/>
                          <a:hlinkClick r:id="rId6"/>
                        </a:rPr>
                        <a:t>Human Impacts on the Environment</a:t>
                      </a:r>
                      <a:r>
                        <a:rPr b="1" lang="en" sz="800" u="sng">
                          <a:solidFill>
                            <a:schemeClr val="hlink"/>
                          </a:solidFill>
                          <a:latin typeface="Poppins"/>
                          <a:ea typeface="Poppins"/>
                          <a:cs typeface="Poppins"/>
                          <a:sym typeface="Poppins"/>
                          <a:hlinkClick r:id="rId7"/>
                        </a:rPr>
                        <a:t> </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Read-Along</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Why would you want an old log in your backyard?</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Students obtain evidence of living organisms by virtually keeping watch of a log and the living things that visit it. </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K.ESS3.C.1 </a:t>
                      </a:r>
                      <a:r>
                        <a:rPr lang="en" sz="800">
                          <a:solidFill>
                            <a:schemeClr val="dk1"/>
                          </a:solidFill>
                          <a:latin typeface="Poppins"/>
                          <a:ea typeface="Poppins"/>
                          <a:cs typeface="Poppins"/>
                          <a:sym typeface="Poppins"/>
                        </a:rPr>
                        <a:t>Communicate solutions that will reduce the impact of humans on the land, water, air, and/or other living things in the local environment.</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r>
            </a:tbl>
          </a:graphicData>
        </a:graphic>
      </p:graphicFrame>
      <p:pic>
        <p:nvPicPr>
          <p:cNvPr id="182" name="Google Shape;182;p40"/>
          <p:cNvPicPr preferRelativeResize="0"/>
          <p:nvPr/>
        </p:nvPicPr>
        <p:blipFill rotWithShape="1">
          <a:blip r:embed="rId8">
            <a:alphaModFix/>
          </a:blip>
          <a:srcRect b="449" l="0" r="0" t="57108"/>
          <a:stretch/>
        </p:blipFill>
        <p:spPr>
          <a:xfrm>
            <a:off x="457200" y="1909575"/>
            <a:ext cx="914400" cy="2364849"/>
          </a:xfrm>
          <a:prstGeom prst="rect">
            <a:avLst/>
          </a:prstGeom>
          <a:noFill/>
          <a:ln>
            <a:noFill/>
          </a:ln>
        </p:spPr>
      </p:pic>
      <p:pic>
        <p:nvPicPr>
          <p:cNvPr id="183" name="Google Shape;183;p40"/>
          <p:cNvPicPr preferRelativeResize="0"/>
          <p:nvPr/>
        </p:nvPicPr>
        <p:blipFill rotWithShape="1">
          <a:blip r:embed="rId9">
            <a:alphaModFix/>
          </a:blip>
          <a:srcRect b="0" l="18091" r="8" t="0"/>
          <a:stretch/>
        </p:blipFill>
        <p:spPr>
          <a:xfrm>
            <a:off x="457200" y="1909575"/>
            <a:ext cx="897725" cy="779950"/>
          </a:xfrm>
          <a:prstGeom prst="rect">
            <a:avLst/>
          </a:prstGeom>
          <a:noFill/>
          <a:ln>
            <a:noFill/>
          </a:ln>
        </p:spPr>
      </p:pic>
      <p:sp>
        <p:nvSpPr>
          <p:cNvPr id="184" name="Google Shape;184;p40"/>
          <p:cNvSpPr/>
          <p:nvPr/>
        </p:nvSpPr>
        <p:spPr>
          <a:xfrm>
            <a:off x="457188" y="1909575"/>
            <a:ext cx="638100" cy="27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85" name="Google Shape;185;p40"/>
          <p:cNvGraphicFramePr/>
          <p:nvPr/>
        </p:nvGraphicFramePr>
        <p:xfrm>
          <a:off x="457188" y="1909585"/>
          <a:ext cx="3000000" cy="3000000"/>
        </p:xfrm>
        <a:graphic>
          <a:graphicData uri="http://schemas.openxmlformats.org/drawingml/2006/table">
            <a:tbl>
              <a:tblPr>
                <a:noFill/>
                <a:tableStyleId>{DF3FEC61-52C2-4218-B11C-934A33B2D4DB}</a:tableStyleId>
              </a:tblPr>
              <a:tblGrid>
                <a:gridCol w="693475"/>
              </a:tblGrid>
              <a:tr h="79245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Lesson 1</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79245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Lesson 2</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79245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Lesson 3</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186" name="Google Shape;186;p40"/>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oppins"/>
                <a:ea typeface="Poppins"/>
                <a:cs typeface="Poppins"/>
                <a:sym typeface="Poppins"/>
              </a:rPr>
              <a:t>Plant Needs </a:t>
            </a:r>
            <a:r>
              <a:rPr lang="en" sz="1200">
                <a:solidFill>
                  <a:schemeClr val="dk1"/>
                </a:solidFill>
                <a:uFill>
                  <a:noFill/>
                </a:uFill>
                <a:latin typeface="Poppins"/>
                <a:ea typeface="Poppins"/>
                <a:cs typeface="Poppins"/>
                <a:sym typeface="Poppins"/>
                <a:hlinkClick r:id="rId10">
                  <a:extLst>
                    <a:ext uri="{A12FA001-AC4F-418D-AE19-62706E023703}">
                      <ahyp:hlinkClr val="tx"/>
                    </a:ext>
                  </a:extLst>
                </a:hlinkClick>
              </a:rPr>
              <a:t>(Plant Secrets)</a:t>
            </a:r>
            <a:endParaRPr b="1">
              <a:latin typeface="Poppins"/>
              <a:ea typeface="Poppins"/>
              <a:cs typeface="Poppins"/>
              <a:sym typeface="Poppins"/>
            </a:endParaRPr>
          </a:p>
        </p:txBody>
      </p:sp>
      <p:sp>
        <p:nvSpPr>
          <p:cNvPr id="187" name="Google Shape;187;p40"/>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333333"/>
                </a:solidFill>
                <a:uFill>
                  <a:noFill/>
                </a:uFill>
                <a:latin typeface="Poppins"/>
                <a:ea typeface="Poppins"/>
                <a:cs typeface="Poppins"/>
                <a:sym typeface="Poppins"/>
                <a:hlinkClick r:id="rId11">
                  <a:extLst>
                    <a:ext uri="{A12FA001-AC4F-418D-AE19-62706E023703}">
                      <ahyp:hlinkClr val="tx"/>
                    </a:ext>
                  </a:extLst>
                </a:hlinkClick>
              </a:rPr>
              <a:t>www.mysteryscience.com/docs/missouri</a:t>
            </a:r>
            <a:endParaRPr sz="800">
              <a:solidFill>
                <a:srgbClr val="333333"/>
              </a:solidFill>
              <a:latin typeface="Poppins"/>
              <a:ea typeface="Poppins"/>
              <a:cs typeface="Poppins"/>
              <a:sym typeface="Poppins"/>
            </a:endParaRPr>
          </a:p>
        </p:txBody>
      </p:sp>
      <p:sp>
        <p:nvSpPr>
          <p:cNvPr id="188" name="Google Shape;188;p40"/>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41"/>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194" name="Google Shape;194;p41"/>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195" name="Google Shape;195;p41"/>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Kindergarten - Earth &amp; Space Science</a:t>
            </a:r>
            <a:endParaRPr sz="1200">
              <a:latin typeface="Poppins"/>
              <a:ea typeface="Poppins"/>
              <a:cs typeface="Poppins"/>
              <a:sym typeface="Poppins"/>
            </a:endParaRPr>
          </a:p>
        </p:txBody>
      </p:sp>
      <p:sp>
        <p:nvSpPr>
          <p:cNvPr id="196" name="Google Shape;196;p41"/>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Weather Patterns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(Circle of Seasons)</a:t>
            </a:r>
            <a:endParaRPr b="1">
              <a:latin typeface="Poppins"/>
              <a:ea typeface="Poppins"/>
              <a:cs typeface="Poppins"/>
              <a:sym typeface="Poppins"/>
            </a:endParaRPr>
          </a:p>
        </p:txBody>
      </p:sp>
      <p:graphicFrame>
        <p:nvGraphicFramePr>
          <p:cNvPr id="197" name="Google Shape;197;p41"/>
          <p:cNvGraphicFramePr/>
          <p:nvPr/>
        </p:nvGraphicFramePr>
        <p:xfrm>
          <a:off x="457188" y="1543210"/>
          <a:ext cx="3000000" cy="3000000"/>
        </p:xfrm>
        <a:graphic>
          <a:graphicData uri="http://schemas.openxmlformats.org/drawingml/2006/table">
            <a:tbl>
              <a:tblPr>
                <a:noFill/>
                <a:tableStyleId>{DF3FEC61-52C2-4218-B11C-934A33B2D4DB}</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Missouri Learning  Standards for Science 2016</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Daily Weather Patterns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do you know what to wear for the weather?</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track the weather daily and analyze the data by collecting, recording, and sharing their observations to observe patterns of weather changing throughout the day and from day-to-day.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K.ESS1.D.1 </a:t>
                      </a:r>
                      <a:r>
                        <a:rPr lang="en" sz="800">
                          <a:solidFill>
                            <a:schemeClr val="dk1"/>
                          </a:solidFill>
                          <a:latin typeface="Poppins"/>
                          <a:ea typeface="Poppins"/>
                          <a:cs typeface="Poppins"/>
                          <a:sym typeface="Poppins"/>
                        </a:rPr>
                        <a:t>Use and share observations of local weather conditions to describe patterns over time.</a:t>
                      </a:r>
                      <a:endParaRPr b="1" sz="6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Seasonal Weather Patterns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will the weather be like on your birthday?</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evaluate information in a series of unnamed drawings of each season. They use these clues to identify characteristics of each season and describe the yearly cyclical pattern.</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K.ESS1.D.1 </a:t>
                      </a:r>
                      <a:r>
                        <a:rPr lang="en" sz="800">
                          <a:solidFill>
                            <a:schemeClr val="dk1"/>
                          </a:solidFill>
                          <a:latin typeface="Poppins"/>
                          <a:ea typeface="Poppins"/>
                          <a:cs typeface="Poppins"/>
                          <a:sym typeface="Poppins"/>
                        </a:rPr>
                        <a:t>Use and share observations of local weather conditions to describe patterns over time.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143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Animals Changing Their Environment</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birds lay eggs in the spring?</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identify the reasons why birds lay eggs in the spring. Then, they develop a bird nest model and use this model as evidence for how animals can change the environment to meet their needs.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K.ESS2.E.1 </a:t>
                      </a:r>
                      <a:r>
                        <a:rPr lang="en" sz="800">
                          <a:solidFill>
                            <a:schemeClr val="dk1"/>
                          </a:solidFill>
                          <a:latin typeface="Poppins"/>
                          <a:ea typeface="Poppins"/>
                          <a:cs typeface="Poppins"/>
                          <a:sym typeface="Poppins"/>
                        </a:rPr>
                        <a:t>With prompting and support, construct an argument using evidence for how plants and animals (including but not limited to humans) can change the environment to meet their needs.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198" name="Google Shape;198;p41"/>
          <p:cNvPicPr preferRelativeResize="0"/>
          <p:nvPr/>
        </p:nvPicPr>
        <p:blipFill>
          <a:blip r:embed="rId10">
            <a:alphaModFix/>
          </a:blip>
          <a:stretch>
            <a:fillRect/>
          </a:stretch>
        </p:blipFill>
        <p:spPr>
          <a:xfrm>
            <a:off x="457200" y="1939425"/>
            <a:ext cx="914400" cy="2743125"/>
          </a:xfrm>
          <a:prstGeom prst="rect">
            <a:avLst/>
          </a:prstGeom>
          <a:noFill/>
          <a:ln>
            <a:noFill/>
          </a:ln>
        </p:spPr>
      </p:pic>
      <p:graphicFrame>
        <p:nvGraphicFramePr>
          <p:cNvPr id="199" name="Google Shape;199;p41"/>
          <p:cNvGraphicFramePr/>
          <p:nvPr/>
        </p:nvGraphicFramePr>
        <p:xfrm>
          <a:off x="457188" y="1939435"/>
          <a:ext cx="3000000" cy="3000000"/>
        </p:xfrm>
        <a:graphic>
          <a:graphicData uri="http://schemas.openxmlformats.org/drawingml/2006/table">
            <a:tbl>
              <a:tblPr>
                <a:noFill/>
                <a:tableStyleId>{DF3FEC61-52C2-4218-B11C-934A33B2D4DB}</a:tableStyleId>
              </a:tblPr>
              <a:tblGrid>
                <a:gridCol w="693475"/>
              </a:tblGrid>
              <a:tr h="9143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143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143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200" name="Google Shape;200;p41"/>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333333"/>
                </a:solidFill>
                <a:uFill>
                  <a:noFill/>
                </a:uFill>
                <a:latin typeface="Poppins"/>
                <a:ea typeface="Poppins"/>
                <a:cs typeface="Poppins"/>
                <a:sym typeface="Poppins"/>
                <a:hlinkClick r:id="rId14">
                  <a:extLst>
                    <a:ext uri="{A12FA001-AC4F-418D-AE19-62706E023703}">
                      <ahyp:hlinkClr val="tx"/>
                    </a:ext>
                  </a:extLst>
                </a:hlinkClick>
              </a:rPr>
              <a:t>www.mysteryscience.com/docs/missouri</a:t>
            </a:r>
            <a:endParaRPr sz="800">
              <a:solidFill>
                <a:srgbClr val="333333"/>
              </a:solidFill>
              <a:latin typeface="Poppins"/>
              <a:ea typeface="Poppins"/>
              <a:cs typeface="Poppins"/>
              <a:sym typeface="Poppins"/>
            </a:endParaRPr>
          </a:p>
        </p:txBody>
      </p:sp>
      <p:sp>
        <p:nvSpPr>
          <p:cNvPr id="201" name="Google Shape;201;p41"/>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42"/>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207" name="Google Shape;207;p42"/>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208" name="Google Shape;208;p42"/>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Kindergarten - Physical Science</a:t>
            </a:r>
            <a:endParaRPr sz="1200">
              <a:latin typeface="Poppins"/>
              <a:ea typeface="Poppins"/>
              <a:cs typeface="Poppins"/>
              <a:sym typeface="Poppins"/>
            </a:endParaRPr>
          </a:p>
        </p:txBody>
      </p:sp>
      <p:sp>
        <p:nvSpPr>
          <p:cNvPr id="209" name="Google Shape;209;p42"/>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Sunlight &amp; Warmth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(Sunny Skies)</a:t>
            </a:r>
            <a:endParaRPr b="1">
              <a:latin typeface="Poppins"/>
              <a:ea typeface="Poppins"/>
              <a:cs typeface="Poppins"/>
              <a:sym typeface="Poppins"/>
            </a:endParaRPr>
          </a:p>
        </p:txBody>
      </p:sp>
      <p:graphicFrame>
        <p:nvGraphicFramePr>
          <p:cNvPr id="210" name="Google Shape;210;p42"/>
          <p:cNvGraphicFramePr/>
          <p:nvPr/>
        </p:nvGraphicFramePr>
        <p:xfrm>
          <a:off x="457188" y="1543210"/>
          <a:ext cx="3000000" cy="3000000"/>
        </p:xfrm>
        <a:graphic>
          <a:graphicData uri="http://schemas.openxmlformats.org/drawingml/2006/table">
            <a:tbl>
              <a:tblPr>
                <a:noFill/>
                <a:tableStyleId>{DF3FEC61-52C2-4218-B11C-934A33B2D4DB}</a:tableStyleId>
              </a:tblPr>
              <a:tblGrid>
                <a:gridCol w="1028700"/>
                <a:gridCol w="2050225"/>
                <a:gridCol w="1743925"/>
                <a:gridCol w="432115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Missouri Learning  Standards for Science 2016</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Sunlight, Heat, &amp; Earth’s Surface</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could you walk barefoot across hot pavement without burning your feet?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make observations of the pavement heating up after being warmed by the Sun. Then, they design a solution to build a shade structure that can reduce the warming effect of sunlight.</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K.PS3.A.1 </a:t>
                      </a:r>
                      <a:r>
                        <a:rPr lang="en" sz="800">
                          <a:solidFill>
                            <a:schemeClr val="dk1"/>
                          </a:solidFill>
                          <a:latin typeface="Poppins"/>
                          <a:ea typeface="Poppins"/>
                          <a:cs typeface="Poppins"/>
                          <a:sym typeface="Poppins"/>
                        </a:rPr>
                        <a:t>Make observations to determine the effect of sunlight on Earth’s surface.</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K.PS3.B.1 </a:t>
                      </a:r>
                      <a:r>
                        <a:rPr lang="en" sz="800">
                          <a:solidFill>
                            <a:schemeClr val="dk1"/>
                          </a:solidFill>
                          <a:latin typeface="Poppins"/>
                          <a:ea typeface="Poppins"/>
                          <a:cs typeface="Poppins"/>
                          <a:sym typeface="Poppins"/>
                        </a:rPr>
                        <a:t>With prompting and support, use tools and materials to design and build a structure that will reduce the warming effect of sunlight on an area.</a:t>
                      </a:r>
                      <a:endParaRPr b="1" sz="6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36205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Sunlight, Warming,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could you warm up a frozen playground?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carry out an investigation to test which materials can redirect the light and heat of sunlight. (*This lesson has students increase the warming effect of sunlight on an area.)</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K.PS3.A.1 </a:t>
                      </a:r>
                      <a:r>
                        <a:rPr lang="en" sz="800">
                          <a:solidFill>
                            <a:schemeClr val="dk1"/>
                          </a:solidFill>
                          <a:latin typeface="Poppins"/>
                          <a:ea typeface="Poppins"/>
                          <a:cs typeface="Poppins"/>
                          <a:sym typeface="Poppins"/>
                        </a:rPr>
                        <a:t>Make observations to determine the effect of sunlight on Earth’s surface.</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K.PS3.B.1 </a:t>
                      </a:r>
                      <a:r>
                        <a:rPr lang="en" sz="800">
                          <a:solidFill>
                            <a:schemeClr val="dk1"/>
                          </a:solidFill>
                          <a:latin typeface="Poppins"/>
                          <a:ea typeface="Poppins"/>
                          <a:cs typeface="Poppins"/>
                          <a:sym typeface="Poppins"/>
                        </a:rPr>
                        <a:t>With prompting and support, use tools and materials to design and build a structure that will reduce the warming effect of sunlight on an area.</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K.ETS1.A.1 </a:t>
                      </a:r>
                      <a:r>
                        <a:rPr lang="en" sz="800">
                          <a:solidFill>
                            <a:schemeClr val="dk1"/>
                          </a:solidFill>
                          <a:latin typeface="Poppins"/>
                          <a:ea typeface="Poppins"/>
                          <a:cs typeface="Poppins"/>
                          <a:sym typeface="Poppins"/>
                        </a:rPr>
                        <a:t>Ask questions, make observations, and gather information about a situation people want to change to define a simple problem that can be solved through the development of a new or improved object or tool.</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K.ETS1.B.1 </a:t>
                      </a:r>
                      <a:r>
                        <a:rPr lang="en" sz="800">
                          <a:solidFill>
                            <a:schemeClr val="dk1"/>
                          </a:solidFill>
                          <a:latin typeface="Poppins"/>
                          <a:ea typeface="Poppins"/>
                          <a:cs typeface="Poppins"/>
                          <a:sym typeface="Poppins"/>
                        </a:rPr>
                        <a:t>Develop a simple sketch, drawing, or physical model to illustrate how the shape of an object helps it function as needed to solve a given problem.</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143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Sunlight &amp; Warmth</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does it get cold in winter?</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construct an explanation for why marshmallows melt in one car and not in another car. Then, they conduct a virtual investigation to determine that the warmth of the Sun is the cause of the melted marshmallows.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K.PS3.A.1 </a:t>
                      </a:r>
                      <a:r>
                        <a:rPr lang="en" sz="800">
                          <a:solidFill>
                            <a:schemeClr val="dk1"/>
                          </a:solidFill>
                          <a:latin typeface="Poppins"/>
                          <a:ea typeface="Poppins"/>
                          <a:cs typeface="Poppins"/>
                          <a:sym typeface="Poppins"/>
                        </a:rPr>
                        <a:t>Make observations to determine the effect of sunlight on Earth’s surface.</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K.PS3.B.1 </a:t>
                      </a:r>
                      <a:r>
                        <a:rPr lang="en" sz="800">
                          <a:solidFill>
                            <a:schemeClr val="dk1"/>
                          </a:solidFill>
                          <a:latin typeface="Poppins"/>
                          <a:ea typeface="Poppins"/>
                          <a:cs typeface="Poppins"/>
                          <a:sym typeface="Poppins"/>
                        </a:rPr>
                        <a:t>With prompting and support, use tools and materials to design and build a structure that will reduce the warming effect of sunlight on an area.</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K.ESS1.B.1 </a:t>
                      </a:r>
                      <a:r>
                        <a:rPr lang="en" sz="800">
                          <a:solidFill>
                            <a:schemeClr val="dk1"/>
                          </a:solidFill>
                          <a:latin typeface="Poppins"/>
                          <a:ea typeface="Poppins"/>
                          <a:cs typeface="Poppins"/>
                          <a:sym typeface="Poppins"/>
                        </a:rPr>
                        <a:t>Make observations during different seasons to relate the amount of daylight to the time of year.</a:t>
                      </a:r>
                      <a:endParaRPr sz="6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211" name="Google Shape;211;p42"/>
          <p:cNvPicPr preferRelativeResize="0"/>
          <p:nvPr/>
        </p:nvPicPr>
        <p:blipFill rotWithShape="1">
          <a:blip r:embed="rId10">
            <a:alphaModFix/>
          </a:blip>
          <a:srcRect b="66666" l="0" r="0" t="0"/>
          <a:stretch/>
        </p:blipFill>
        <p:spPr>
          <a:xfrm>
            <a:off x="457200" y="1939425"/>
            <a:ext cx="954000" cy="1019975"/>
          </a:xfrm>
          <a:prstGeom prst="rect">
            <a:avLst/>
          </a:prstGeom>
          <a:noFill/>
          <a:ln>
            <a:noFill/>
          </a:ln>
        </p:spPr>
      </p:pic>
      <p:sp>
        <p:nvSpPr>
          <p:cNvPr id="212" name="Google Shape;212;p42"/>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333333"/>
                </a:solidFill>
                <a:uFill>
                  <a:noFill/>
                </a:uFill>
                <a:latin typeface="Poppins"/>
                <a:ea typeface="Poppins"/>
                <a:cs typeface="Poppins"/>
                <a:sym typeface="Poppins"/>
                <a:hlinkClick r:id="rId11">
                  <a:extLst>
                    <a:ext uri="{A12FA001-AC4F-418D-AE19-62706E023703}">
                      <ahyp:hlinkClr val="tx"/>
                    </a:ext>
                  </a:extLst>
                </a:hlinkClick>
              </a:rPr>
              <a:t>www.mysteryscience.com/docs/missouri</a:t>
            </a:r>
            <a:endParaRPr sz="800">
              <a:solidFill>
                <a:srgbClr val="333333"/>
              </a:solidFill>
              <a:latin typeface="Poppins"/>
              <a:ea typeface="Poppins"/>
              <a:cs typeface="Poppins"/>
              <a:sym typeface="Poppins"/>
            </a:endParaRPr>
          </a:p>
        </p:txBody>
      </p:sp>
      <p:pic>
        <p:nvPicPr>
          <p:cNvPr id="213" name="Google Shape;213;p42"/>
          <p:cNvPicPr preferRelativeResize="0"/>
          <p:nvPr/>
        </p:nvPicPr>
        <p:blipFill rotWithShape="1">
          <a:blip r:embed="rId10">
            <a:alphaModFix/>
          </a:blip>
          <a:srcRect b="0" l="0" r="0" t="32899"/>
          <a:stretch/>
        </p:blipFill>
        <p:spPr>
          <a:xfrm>
            <a:off x="457200" y="2959400"/>
            <a:ext cx="954000" cy="2820400"/>
          </a:xfrm>
          <a:prstGeom prst="rect">
            <a:avLst/>
          </a:prstGeom>
          <a:noFill/>
          <a:ln>
            <a:noFill/>
          </a:ln>
        </p:spPr>
      </p:pic>
      <p:graphicFrame>
        <p:nvGraphicFramePr>
          <p:cNvPr id="214" name="Google Shape;214;p42"/>
          <p:cNvGraphicFramePr/>
          <p:nvPr/>
        </p:nvGraphicFramePr>
        <p:xfrm>
          <a:off x="457188" y="1939435"/>
          <a:ext cx="3000000" cy="3000000"/>
        </p:xfrm>
        <a:graphic>
          <a:graphicData uri="http://schemas.openxmlformats.org/drawingml/2006/table">
            <a:tbl>
              <a:tblPr>
                <a:noFill/>
                <a:tableStyleId>{DF3FEC61-52C2-4218-B11C-934A33B2D4DB}</a:tableStyleId>
              </a:tblPr>
              <a:tblGrid>
                <a:gridCol w="693475"/>
              </a:tblGrid>
              <a:tr h="10601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601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2</a:t>
                      </a:r>
                      <a:endParaRPr b="1" sz="800">
                        <a:solidFill>
                          <a:schemeClr val="lt1"/>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601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215" name="Google Shape;215;p42"/>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43"/>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221" name="Google Shape;221;p43"/>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222" name="Google Shape;222;p43"/>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Kindergarten</a:t>
            </a:r>
            <a:r>
              <a:rPr lang="en" sz="1200">
                <a:latin typeface="Poppins"/>
                <a:ea typeface="Poppins"/>
                <a:cs typeface="Poppins"/>
                <a:sym typeface="Poppins"/>
              </a:rPr>
              <a:t> - Physical Science</a:t>
            </a:r>
            <a:endParaRPr sz="1200">
              <a:latin typeface="Poppins"/>
              <a:ea typeface="Poppins"/>
              <a:cs typeface="Poppins"/>
              <a:sym typeface="Poppins"/>
            </a:endParaRPr>
          </a:p>
        </p:txBody>
      </p:sp>
      <p:sp>
        <p:nvSpPr>
          <p:cNvPr id="223" name="Google Shape;223;p43"/>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Light, Sound, &amp; Communication  </a:t>
            </a:r>
            <a:r>
              <a:rPr lang="en" sz="1200">
                <a:solidFill>
                  <a:schemeClr val="dk1"/>
                </a:solidFill>
                <a:latin typeface="Poppins"/>
                <a:ea typeface="Poppins"/>
                <a:cs typeface="Poppins"/>
                <a:sym typeface="Poppins"/>
              </a:rPr>
              <a:t>(Lights &amp; Sounds)</a:t>
            </a:r>
            <a:endParaRPr b="1">
              <a:latin typeface="Poppins"/>
              <a:ea typeface="Poppins"/>
              <a:cs typeface="Poppins"/>
              <a:sym typeface="Poppins"/>
            </a:endParaRPr>
          </a:p>
        </p:txBody>
      </p:sp>
      <p:graphicFrame>
        <p:nvGraphicFramePr>
          <p:cNvPr id="224" name="Google Shape;224;p43"/>
          <p:cNvGraphicFramePr/>
          <p:nvPr/>
        </p:nvGraphicFramePr>
        <p:xfrm>
          <a:off x="467988" y="1543210"/>
          <a:ext cx="3000000" cy="3000000"/>
        </p:xfrm>
        <a:graphic>
          <a:graphicData uri="http://schemas.openxmlformats.org/drawingml/2006/table">
            <a:tbl>
              <a:tblPr>
                <a:noFill/>
                <a:tableStyleId>{DF3FEC61-52C2-4218-B11C-934A33B2D4DB}</a:tableStyleId>
              </a:tblPr>
              <a:tblGrid>
                <a:gridCol w="1028700"/>
                <a:gridCol w="2400300"/>
                <a:gridCol w="2286000"/>
                <a:gridCol w="3429000"/>
              </a:tblGrid>
              <a:tr h="411375">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Missouri Learning  Standards for Science 2016</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52052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Light, Materials, Transparent &amp; Opaque</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if there were no windows?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investigate the properties of different materials that they can and cannot see through. Then they create a stained glass window using tissue paper to explore how materials interact with light.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K.PS1.A.1 </a:t>
                      </a:r>
                      <a:r>
                        <a:rPr lang="en" sz="800">
                          <a:solidFill>
                            <a:schemeClr val="dk1"/>
                          </a:solidFill>
                          <a:latin typeface="Poppins"/>
                          <a:ea typeface="Poppins"/>
                          <a:cs typeface="Poppins"/>
                          <a:sym typeface="Poppins"/>
                        </a:rPr>
                        <a:t>Make qualitative observations of the physical properties of objects (i.e. size, shape, color, mass). </a:t>
                      </a:r>
                      <a:endParaRPr sz="6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5899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Light &amp; Illumination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Read-Along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Can you see in the dark?</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look inside a completely dark box to determine if they can see the shape of the object inside. They allow more light into the box to illuminate the object and allow them to see it. Students use their observations explain that objects need light to be seen.</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K.PS1.A.1 </a:t>
                      </a:r>
                      <a:r>
                        <a:rPr lang="en" sz="800">
                          <a:solidFill>
                            <a:schemeClr val="dk1"/>
                          </a:solidFill>
                          <a:latin typeface="Poppins"/>
                          <a:ea typeface="Poppins"/>
                          <a:cs typeface="Poppins"/>
                          <a:sym typeface="Poppins"/>
                        </a:rPr>
                        <a:t>Make qualitative observations of the physical properties of objects (i.e. size, shape, color, mass).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pic>
        <p:nvPicPr>
          <p:cNvPr id="225" name="Google Shape;225;p43"/>
          <p:cNvPicPr preferRelativeResize="0"/>
          <p:nvPr/>
        </p:nvPicPr>
        <p:blipFill rotWithShape="1">
          <a:blip r:embed="rId7">
            <a:alphaModFix/>
          </a:blip>
          <a:srcRect b="31866" l="0" r="0" t="29199"/>
          <a:stretch/>
        </p:blipFill>
        <p:spPr>
          <a:xfrm>
            <a:off x="457200" y="1954600"/>
            <a:ext cx="914400" cy="1935475"/>
          </a:xfrm>
          <a:prstGeom prst="rect">
            <a:avLst/>
          </a:prstGeom>
          <a:noFill/>
          <a:ln>
            <a:noFill/>
          </a:ln>
        </p:spPr>
      </p:pic>
      <p:graphicFrame>
        <p:nvGraphicFramePr>
          <p:cNvPr id="226" name="Google Shape;226;p43"/>
          <p:cNvGraphicFramePr/>
          <p:nvPr/>
        </p:nvGraphicFramePr>
        <p:xfrm>
          <a:off x="467988" y="1939435"/>
          <a:ext cx="3000000" cy="3000000"/>
        </p:xfrm>
        <a:graphic>
          <a:graphicData uri="http://schemas.openxmlformats.org/drawingml/2006/table">
            <a:tbl>
              <a:tblPr>
                <a:noFill/>
                <a:tableStyleId>{DF3FEC61-52C2-4218-B11C-934A33B2D4DB}</a:tableStyleId>
              </a:tblPr>
              <a:tblGrid>
                <a:gridCol w="657125"/>
              </a:tblGrid>
              <a:tr h="46072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8">
                            <a:extLst>
                              <a:ext uri="{A12FA001-AC4F-418D-AE19-62706E023703}">
                                <ahyp:hlinkClr val="tx"/>
                              </a:ext>
                            </a:extLst>
                          </a:hlinkClick>
                        </a:rPr>
                        <a:t>Lesson 3</a:t>
                      </a:r>
                      <a:endParaRPr b="1" sz="800">
                        <a:solidFill>
                          <a:schemeClr val="lt1"/>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522175">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9">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227" name="Google Shape;227;p43"/>
          <p:cNvSpPr/>
          <p:nvPr/>
        </p:nvSpPr>
        <p:spPr>
          <a:xfrm>
            <a:off x="0" y="0"/>
            <a:ext cx="10080000" cy="10335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228" name="Google Shape;228;p43"/>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229" name="Google Shape;229;p43"/>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a:t>
            </a:r>
            <a:r>
              <a:rPr b="1" lang="en">
                <a:solidFill>
                  <a:srgbClr val="000000"/>
                </a:solidFill>
                <a:latin typeface="Poppins"/>
                <a:ea typeface="Poppins"/>
                <a:cs typeface="Poppins"/>
                <a:sym typeface="Poppins"/>
              </a:rPr>
              <a:t> Standards Alignment</a:t>
            </a:r>
            <a:endParaRPr b="1">
              <a:solidFill>
                <a:srgbClr val="000000"/>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Kindergarten - Life Science</a:t>
            </a:r>
            <a:endParaRPr sz="1200">
              <a:latin typeface="Poppins"/>
              <a:ea typeface="Poppins"/>
              <a:cs typeface="Poppins"/>
              <a:sym typeface="Poppins"/>
            </a:endParaRPr>
          </a:p>
        </p:txBody>
      </p:sp>
      <p:grpSp>
        <p:nvGrpSpPr>
          <p:cNvPr id="230" name="Google Shape;230;p43"/>
          <p:cNvGrpSpPr/>
          <p:nvPr/>
        </p:nvGrpSpPr>
        <p:grpSpPr>
          <a:xfrm>
            <a:off x="533400" y="675263"/>
            <a:ext cx="7886700" cy="307800"/>
            <a:chOff x="1485900" y="5127425"/>
            <a:chExt cx="7886700" cy="307800"/>
          </a:xfrm>
        </p:grpSpPr>
        <p:grpSp>
          <p:nvGrpSpPr>
            <p:cNvPr id="231" name="Google Shape;231;p43"/>
            <p:cNvGrpSpPr/>
            <p:nvPr/>
          </p:nvGrpSpPr>
          <p:grpSpPr>
            <a:xfrm>
              <a:off x="1485900" y="5167025"/>
              <a:ext cx="7886700" cy="228600"/>
              <a:chOff x="1485900" y="5233700"/>
              <a:chExt cx="7886700" cy="228600"/>
            </a:xfrm>
          </p:grpSpPr>
          <p:sp>
            <p:nvSpPr>
              <p:cNvPr id="232" name="Google Shape;232;p43"/>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43"/>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4" name="Google Shape;234;p43"/>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1st Grade on our site</a:t>
              </a:r>
              <a:r>
                <a:rPr i="1" lang="en" sz="800">
                  <a:latin typeface="Poppins"/>
                  <a:ea typeface="Poppins"/>
                  <a:cs typeface="Poppins"/>
                  <a:sym typeface="Poppins"/>
                </a:rPr>
                <a:t>, but we recommend teaching some lessons in Kindergarten if you are following Missouri Standards.</a:t>
              </a:r>
              <a:endParaRPr i="1" sz="800">
                <a:latin typeface="Poppins"/>
                <a:ea typeface="Poppins"/>
                <a:cs typeface="Poppins"/>
                <a:sym typeface="Poppins"/>
              </a:endParaRPr>
            </a:p>
          </p:txBody>
        </p:sp>
      </p:grpSp>
      <p:sp>
        <p:nvSpPr>
          <p:cNvPr id="235" name="Google Shape;235;p43"/>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333333"/>
                </a:solidFill>
                <a:uFill>
                  <a:noFill/>
                </a:uFill>
                <a:latin typeface="Poppins"/>
                <a:ea typeface="Poppins"/>
                <a:cs typeface="Poppins"/>
                <a:sym typeface="Poppins"/>
                <a:hlinkClick r:id="rId10">
                  <a:extLst>
                    <a:ext uri="{A12FA001-AC4F-418D-AE19-62706E023703}">
                      <ahyp:hlinkClr val="tx"/>
                    </a:ext>
                  </a:extLst>
                </a:hlinkClick>
              </a:rPr>
              <a:t>www.mysteryscience.com/docs/missouri</a:t>
            </a:r>
            <a:endParaRPr sz="800">
              <a:solidFill>
                <a:srgbClr val="333333"/>
              </a:solidFill>
              <a:latin typeface="Poppins"/>
              <a:ea typeface="Poppins"/>
              <a:cs typeface="Poppins"/>
              <a:sym typeface="Poppins"/>
            </a:endParaRPr>
          </a:p>
        </p:txBody>
      </p:sp>
      <p:sp>
        <p:nvSpPr>
          <p:cNvPr id="236" name="Google Shape;236;p43"/>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44"/>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242" name="Google Shape;242;p44"/>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243" name="Google Shape;243;p44"/>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Kindergarten - Physical Science</a:t>
            </a:r>
            <a:endParaRPr sz="1200">
              <a:latin typeface="Poppins"/>
              <a:ea typeface="Poppins"/>
              <a:cs typeface="Poppins"/>
              <a:sym typeface="Poppins"/>
            </a:endParaRPr>
          </a:p>
        </p:txBody>
      </p:sp>
      <p:sp>
        <p:nvSpPr>
          <p:cNvPr id="244" name="Google Shape;244;p44"/>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Pushes &amp; Pulls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(Force Olympics)</a:t>
            </a:r>
            <a:endParaRPr b="1">
              <a:latin typeface="Poppins"/>
              <a:ea typeface="Poppins"/>
              <a:cs typeface="Poppins"/>
              <a:sym typeface="Poppins"/>
            </a:endParaRPr>
          </a:p>
        </p:txBody>
      </p:sp>
      <p:graphicFrame>
        <p:nvGraphicFramePr>
          <p:cNvPr id="245" name="Google Shape;245;p44"/>
          <p:cNvGraphicFramePr/>
          <p:nvPr/>
        </p:nvGraphicFramePr>
        <p:xfrm>
          <a:off x="457188" y="1543210"/>
          <a:ext cx="3000000" cy="3000000"/>
        </p:xfrm>
        <a:graphic>
          <a:graphicData uri="http://schemas.openxmlformats.org/drawingml/2006/table">
            <a:tbl>
              <a:tblPr>
                <a:noFill/>
                <a:tableStyleId>{DF3FEC61-52C2-4218-B11C-934A33B2D4DB}</a:tableStyleId>
              </a:tblPr>
              <a:tblGrid>
                <a:gridCol w="1028700"/>
                <a:gridCol w="1943100"/>
                <a:gridCol w="2163000"/>
                <a:gridCol w="4075875"/>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Missouri Learning  Standards for Science 2016</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8588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Pushes &amp; Pulls</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What’s the biggest excavator?</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observe different machines and use those observations as evidence for why machines make work easier.</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Foundational for K.PS2.A.1 </a:t>
                      </a:r>
                      <a:r>
                        <a:rPr lang="en" sz="800">
                          <a:solidFill>
                            <a:schemeClr val="dk1"/>
                          </a:solidFill>
                          <a:latin typeface="Poppins"/>
                          <a:ea typeface="Poppins"/>
                          <a:cs typeface="Poppins"/>
                          <a:sym typeface="Poppins"/>
                        </a:rPr>
                        <a:t>Plan and conduct an investigation to compare the effects of different strengths or different directions of pushes and pulls on the motion of an object.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58850">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Pushes, Pulls, &amp; “Work Words”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builders need so many big machines?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observe construction equipment being used in different ways to move objects.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Foundational for K.PS2.A.1 </a:t>
                      </a:r>
                      <a:r>
                        <a:rPr lang="en" sz="800">
                          <a:solidFill>
                            <a:schemeClr val="dk1"/>
                          </a:solidFill>
                          <a:latin typeface="Poppins"/>
                          <a:ea typeface="Poppins"/>
                          <a:cs typeface="Poppins"/>
                          <a:sym typeface="Poppins"/>
                        </a:rPr>
                        <a:t>Plan and conduct an investigation to compare the effects of different strengths or different directions of pushes and pulls on the motion of an object.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01450">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Motion, Speed, &amp; Strength</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you knock down a wall made of concrete?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carry out an investigation to determine how far back they should pull a model wrecking ball to knock down a wall, but not the houses behind it.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K.PS2.A.1 </a:t>
                      </a:r>
                      <a:r>
                        <a:rPr lang="en" sz="800">
                          <a:solidFill>
                            <a:schemeClr val="dk1"/>
                          </a:solidFill>
                          <a:latin typeface="Poppins"/>
                          <a:ea typeface="Poppins"/>
                          <a:cs typeface="Poppins"/>
                          <a:sym typeface="Poppins"/>
                        </a:rPr>
                        <a:t>Plan and conduct an investigation to compare the effects of different strengths or different directions of pushes and pulls on the motion of an object.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162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Speed &amp; Direction of Force</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you knock down the most bowling pins?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play a game of bumper bowling to observe the way that objects can move in straight lines, zigzags, and back and forth.</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K.PS2.A.1 </a:t>
                      </a:r>
                      <a:r>
                        <a:rPr lang="en" sz="800">
                          <a:solidFill>
                            <a:schemeClr val="dk1"/>
                          </a:solidFill>
                          <a:latin typeface="Poppins"/>
                          <a:ea typeface="Poppins"/>
                          <a:cs typeface="Poppins"/>
                          <a:sym typeface="Poppins"/>
                        </a:rPr>
                        <a:t>Plan and conduct an investigation to compare the effects of different strengths or different directions of pushes and pulls on the motion of an object.</a:t>
                      </a:r>
                      <a:endParaRPr b="1"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8438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Direction of Motion &amp; Engineering</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we protect a mountain town from falling rocks?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conduct an investigation of how to protect a town from a falling boulder. They design a solution to safely guide the direction of the boulder away from the town.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K.PS2.A.2 </a:t>
                      </a:r>
                      <a:r>
                        <a:rPr lang="en" sz="800">
                          <a:solidFill>
                            <a:schemeClr val="dk1"/>
                          </a:solidFill>
                          <a:latin typeface="Poppins"/>
                          <a:ea typeface="Poppins"/>
                          <a:cs typeface="Poppins"/>
                          <a:sym typeface="Poppins"/>
                        </a:rPr>
                        <a:t>Describe ways to change the motion of an object (i.e. how to cause an object to go slower, go fast, go farther, change direction, stop).</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K.ETS1.C.1</a:t>
                      </a:r>
                      <a:r>
                        <a:rPr lang="en" sz="800">
                          <a:solidFill>
                            <a:schemeClr val="dk1"/>
                          </a:solidFill>
                          <a:latin typeface="Poppins"/>
                          <a:ea typeface="Poppins"/>
                          <a:cs typeface="Poppins"/>
                          <a:sym typeface="Poppins"/>
                        </a:rPr>
                        <a:t> Analyze data from tests of two objects designed to solve the same problem to compare the strengths and weaknesses of how each performs.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162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Forces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could you invent a trap?</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define a problem they would like to solve and then design a solution using what they know about the locations of objects and how they can move.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K.PS2.A.2 </a:t>
                      </a:r>
                      <a:r>
                        <a:rPr lang="en" sz="800">
                          <a:solidFill>
                            <a:schemeClr val="dk1"/>
                          </a:solidFill>
                          <a:latin typeface="Poppins"/>
                          <a:ea typeface="Poppins"/>
                          <a:cs typeface="Poppins"/>
                          <a:sym typeface="Poppins"/>
                        </a:rPr>
                        <a:t>Describe ways to change the motion of an object (i.e. how to cause an object to go slower, go fast, go farther, change direction, stop).</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pic>
        <p:nvPicPr>
          <p:cNvPr id="246" name="Google Shape;246;p44"/>
          <p:cNvPicPr preferRelativeResize="0"/>
          <p:nvPr/>
        </p:nvPicPr>
        <p:blipFill>
          <a:blip r:embed="rId15">
            <a:alphaModFix/>
          </a:blip>
          <a:stretch>
            <a:fillRect/>
          </a:stretch>
        </p:blipFill>
        <p:spPr>
          <a:xfrm>
            <a:off x="457200" y="1939425"/>
            <a:ext cx="914400" cy="5117651"/>
          </a:xfrm>
          <a:prstGeom prst="rect">
            <a:avLst/>
          </a:prstGeom>
          <a:noFill/>
          <a:ln>
            <a:noFill/>
          </a:ln>
        </p:spPr>
      </p:pic>
      <p:graphicFrame>
        <p:nvGraphicFramePr>
          <p:cNvPr id="247" name="Google Shape;247;p44"/>
          <p:cNvGraphicFramePr/>
          <p:nvPr/>
        </p:nvGraphicFramePr>
        <p:xfrm>
          <a:off x="457188" y="1939435"/>
          <a:ext cx="3000000" cy="3000000"/>
        </p:xfrm>
        <a:graphic>
          <a:graphicData uri="http://schemas.openxmlformats.org/drawingml/2006/table">
            <a:tbl>
              <a:tblPr>
                <a:noFill/>
                <a:tableStyleId>{DF3FEC61-52C2-4218-B11C-934A33B2D4DB}</a:tableStyleId>
              </a:tblPr>
              <a:tblGrid>
                <a:gridCol w="657125"/>
              </a:tblGrid>
              <a:tr h="8588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8588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8588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8">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858875">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9">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843825">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20">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734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21">
                            <a:extLst>
                              <a:ext uri="{A12FA001-AC4F-418D-AE19-62706E023703}">
                                <ahyp:hlinkClr val="tx"/>
                              </a:ext>
                            </a:extLst>
                          </a:hlinkClick>
                        </a:rPr>
                        <a:t>Lesson 6</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248" name="Google Shape;248;p44"/>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333333"/>
                </a:solidFill>
                <a:uFill>
                  <a:noFill/>
                </a:uFill>
                <a:latin typeface="Poppins"/>
                <a:ea typeface="Poppins"/>
                <a:cs typeface="Poppins"/>
                <a:sym typeface="Poppins"/>
                <a:hlinkClick r:id="rId22">
                  <a:extLst>
                    <a:ext uri="{A12FA001-AC4F-418D-AE19-62706E023703}">
                      <ahyp:hlinkClr val="tx"/>
                    </a:ext>
                  </a:extLst>
                </a:hlinkClick>
              </a:rPr>
              <a:t>www.mysteryscience.com/docs/missouri</a:t>
            </a:r>
            <a:endParaRPr sz="800">
              <a:solidFill>
                <a:srgbClr val="333333"/>
              </a:solidFill>
              <a:latin typeface="Poppins"/>
              <a:ea typeface="Poppins"/>
              <a:cs typeface="Poppins"/>
              <a:sym typeface="Poppins"/>
            </a:endParaRPr>
          </a:p>
        </p:txBody>
      </p:sp>
      <p:sp>
        <p:nvSpPr>
          <p:cNvPr id="249" name="Google Shape;249;p44"/>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45"/>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r:id="rId3">
                  <a:extLst>
                    <a:ext uri="{A12FA001-AC4F-418D-AE19-62706E023703}">
                      <ahyp:hlinkClr val="tx"/>
                    </a:ext>
                  </a:extLst>
                </a:hlinkClick>
              </a:rPr>
              <a:t>✔</a:t>
            </a:r>
            <a:r>
              <a:rPr lang="en">
                <a:solidFill>
                  <a:schemeClr val="dk1"/>
                </a:solidFill>
              </a:rPr>
              <a:t> </a:t>
            </a: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Animal Traits &amp; Survival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(Animal Superpowers)</a:t>
            </a:r>
            <a:endParaRPr b="1">
              <a:latin typeface="Poppins"/>
              <a:ea typeface="Poppins"/>
              <a:cs typeface="Poppins"/>
              <a:sym typeface="Poppins"/>
            </a:endParaRPr>
          </a:p>
        </p:txBody>
      </p:sp>
      <p:sp>
        <p:nvSpPr>
          <p:cNvPr id="255" name="Google Shape;255;p45"/>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rgbClr val="333333"/>
                </a:solidFill>
                <a:uFill>
                  <a:noFill/>
                </a:uFill>
                <a:latin typeface="Poppins"/>
                <a:ea typeface="Poppins"/>
                <a:cs typeface="Poppins"/>
                <a:sym typeface="Poppins"/>
                <a:hlinkClick r:id="rId6">
                  <a:extLst>
                    <a:ext uri="{A12FA001-AC4F-418D-AE19-62706E023703}">
                      <ahyp:hlinkClr val="tx"/>
                    </a:ext>
                  </a:extLst>
                </a:hlinkClick>
              </a:rPr>
              <a:t>www.mysteryscience.com/docs/missouri</a:t>
            </a:r>
            <a:endParaRPr sz="800">
              <a:solidFill>
                <a:schemeClr val="dk1"/>
              </a:solidFill>
              <a:latin typeface="Poppins"/>
              <a:ea typeface="Poppins"/>
              <a:cs typeface="Poppins"/>
              <a:sym typeface="Poppins"/>
            </a:endParaRPr>
          </a:p>
        </p:txBody>
      </p:sp>
      <p:sp>
        <p:nvSpPr>
          <p:cNvPr id="256" name="Google Shape;256;p45"/>
          <p:cNvSpPr/>
          <p:nvPr/>
        </p:nvSpPr>
        <p:spPr>
          <a:xfrm>
            <a:off x="0" y="0"/>
            <a:ext cx="10080000" cy="9144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257" name="Google Shape;257;p45"/>
          <p:cNvPicPr preferRelativeResize="0"/>
          <p:nvPr/>
        </p:nvPicPr>
        <p:blipFill>
          <a:blip r:embed="rId7">
            <a:alphaModFix/>
          </a:blip>
          <a:stretch>
            <a:fillRect/>
          </a:stretch>
        </p:blipFill>
        <p:spPr>
          <a:xfrm>
            <a:off x="7953375" y="305775"/>
            <a:ext cx="1647825" cy="209550"/>
          </a:xfrm>
          <a:prstGeom prst="rect">
            <a:avLst/>
          </a:prstGeom>
          <a:noFill/>
          <a:ln>
            <a:noFill/>
          </a:ln>
        </p:spPr>
      </p:pic>
      <p:sp>
        <p:nvSpPr>
          <p:cNvPr id="258" name="Google Shape;258;p45"/>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Missouri</a:t>
            </a:r>
            <a:r>
              <a:rPr b="1" lang="en">
                <a:latin typeface="Poppins"/>
                <a:ea typeface="Poppins"/>
                <a:cs typeface="Poppins"/>
                <a:sym typeface="Poppins"/>
              </a:rPr>
              <a:t> </a:t>
            </a:r>
            <a:r>
              <a:rPr b="1" lang="en">
                <a:solidFill>
                  <a:srgbClr val="000000"/>
                </a:solidFill>
                <a:latin typeface="Poppins"/>
                <a:ea typeface="Poppins"/>
                <a:cs typeface="Poppins"/>
                <a:sym typeface="Poppins"/>
              </a:rPr>
              <a:t>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1st Grade - Life Science</a:t>
            </a:r>
            <a:endParaRPr sz="1200">
              <a:latin typeface="Poppins"/>
              <a:ea typeface="Poppins"/>
              <a:cs typeface="Poppins"/>
              <a:sym typeface="Poppins"/>
            </a:endParaRPr>
          </a:p>
        </p:txBody>
      </p:sp>
      <p:pic>
        <p:nvPicPr>
          <p:cNvPr id="259" name="Google Shape;259;p45"/>
          <p:cNvPicPr preferRelativeResize="0"/>
          <p:nvPr/>
        </p:nvPicPr>
        <p:blipFill rotWithShape="1">
          <a:blip r:embed="rId8">
            <a:alphaModFix/>
          </a:blip>
          <a:srcRect b="0" l="5285" r="5285" t="0"/>
          <a:stretch/>
        </p:blipFill>
        <p:spPr>
          <a:xfrm>
            <a:off x="457200" y="5071125"/>
            <a:ext cx="1032650" cy="1036300"/>
          </a:xfrm>
          <a:prstGeom prst="rect">
            <a:avLst/>
          </a:prstGeom>
          <a:noFill/>
          <a:ln>
            <a:noFill/>
          </a:ln>
        </p:spPr>
      </p:pic>
      <p:pic>
        <p:nvPicPr>
          <p:cNvPr id="260" name="Google Shape;260;p45"/>
          <p:cNvPicPr preferRelativeResize="0"/>
          <p:nvPr/>
        </p:nvPicPr>
        <p:blipFill rotWithShape="1">
          <a:blip r:embed="rId9">
            <a:alphaModFix/>
          </a:blip>
          <a:srcRect b="0" l="3781" r="3771" t="0"/>
          <a:stretch/>
        </p:blipFill>
        <p:spPr>
          <a:xfrm>
            <a:off x="446387" y="6116350"/>
            <a:ext cx="1032650" cy="1023954"/>
          </a:xfrm>
          <a:prstGeom prst="rect">
            <a:avLst/>
          </a:prstGeom>
          <a:noFill/>
          <a:ln>
            <a:noFill/>
          </a:ln>
        </p:spPr>
      </p:pic>
      <p:pic>
        <p:nvPicPr>
          <p:cNvPr id="261" name="Google Shape;261;p45"/>
          <p:cNvPicPr preferRelativeResize="0"/>
          <p:nvPr/>
        </p:nvPicPr>
        <p:blipFill rotWithShape="1">
          <a:blip r:embed="rId10">
            <a:alphaModFix/>
          </a:blip>
          <a:srcRect b="0" l="893" r="893" t="0"/>
          <a:stretch/>
        </p:blipFill>
        <p:spPr>
          <a:xfrm>
            <a:off x="457200" y="4061975"/>
            <a:ext cx="1032650" cy="952884"/>
          </a:xfrm>
          <a:prstGeom prst="rect">
            <a:avLst/>
          </a:prstGeom>
          <a:noFill/>
          <a:ln>
            <a:noFill/>
          </a:ln>
        </p:spPr>
      </p:pic>
      <p:pic>
        <p:nvPicPr>
          <p:cNvPr id="262" name="Google Shape;262;p45" title="ZOGMfwFY.png"/>
          <p:cNvPicPr preferRelativeResize="0"/>
          <p:nvPr/>
        </p:nvPicPr>
        <p:blipFill rotWithShape="1">
          <a:blip r:embed="rId11">
            <a:alphaModFix/>
          </a:blip>
          <a:srcRect b="0" l="22559" r="22564" t="0"/>
          <a:stretch/>
        </p:blipFill>
        <p:spPr>
          <a:xfrm>
            <a:off x="457200" y="2991575"/>
            <a:ext cx="1032650" cy="1036300"/>
          </a:xfrm>
          <a:prstGeom prst="rect">
            <a:avLst/>
          </a:prstGeom>
          <a:noFill/>
          <a:ln>
            <a:noFill/>
          </a:ln>
        </p:spPr>
      </p:pic>
      <p:pic>
        <p:nvPicPr>
          <p:cNvPr id="263" name="Google Shape;263;p45"/>
          <p:cNvPicPr preferRelativeResize="0"/>
          <p:nvPr/>
        </p:nvPicPr>
        <p:blipFill rotWithShape="1">
          <a:blip r:embed="rId12">
            <a:alphaModFix/>
          </a:blip>
          <a:srcRect b="23751" l="10815" r="14075" t="0"/>
          <a:stretch/>
        </p:blipFill>
        <p:spPr>
          <a:xfrm>
            <a:off x="457200" y="1939400"/>
            <a:ext cx="1137425" cy="1058486"/>
          </a:xfrm>
          <a:prstGeom prst="rect">
            <a:avLst/>
          </a:prstGeom>
          <a:noFill/>
          <a:ln>
            <a:noFill/>
          </a:ln>
        </p:spPr>
      </p:pic>
      <p:sp>
        <p:nvSpPr>
          <p:cNvPr id="264" name="Google Shape;264;p45"/>
          <p:cNvSpPr/>
          <p:nvPr/>
        </p:nvSpPr>
        <p:spPr>
          <a:xfrm>
            <a:off x="457200" y="2991570"/>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265" name="Google Shape;265;p45"/>
          <p:cNvSpPr/>
          <p:nvPr/>
        </p:nvSpPr>
        <p:spPr>
          <a:xfrm>
            <a:off x="456150" y="1939394"/>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266" name="Google Shape;266;p45"/>
          <p:cNvSpPr/>
          <p:nvPr/>
        </p:nvSpPr>
        <p:spPr>
          <a:xfrm>
            <a:off x="457200" y="4027880"/>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267" name="Google Shape;267;p45"/>
          <p:cNvSpPr/>
          <p:nvPr/>
        </p:nvSpPr>
        <p:spPr>
          <a:xfrm>
            <a:off x="456151" y="5064170"/>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4</a:t>
            </a:r>
            <a:endParaRPr b="1" sz="800">
              <a:solidFill>
                <a:schemeClr val="lt1"/>
              </a:solidFill>
              <a:latin typeface="Poppins"/>
              <a:ea typeface="Poppins"/>
              <a:cs typeface="Poppins"/>
              <a:sym typeface="Poppins"/>
            </a:endParaRPr>
          </a:p>
        </p:txBody>
      </p:sp>
      <p:sp>
        <p:nvSpPr>
          <p:cNvPr id="268" name="Google Shape;268;p45"/>
          <p:cNvSpPr/>
          <p:nvPr/>
        </p:nvSpPr>
        <p:spPr>
          <a:xfrm>
            <a:off x="456151" y="6116357"/>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5</a:t>
            </a:r>
            <a:endParaRPr b="1" sz="800">
              <a:solidFill>
                <a:schemeClr val="lt1"/>
              </a:solidFill>
              <a:latin typeface="Poppins"/>
              <a:ea typeface="Poppins"/>
              <a:cs typeface="Poppins"/>
              <a:sym typeface="Poppins"/>
            </a:endParaRPr>
          </a:p>
        </p:txBody>
      </p:sp>
      <p:graphicFrame>
        <p:nvGraphicFramePr>
          <p:cNvPr id="269" name="Google Shape;269;p45"/>
          <p:cNvGraphicFramePr/>
          <p:nvPr/>
        </p:nvGraphicFramePr>
        <p:xfrm>
          <a:off x="457188" y="1543210"/>
          <a:ext cx="3000000" cy="3000000"/>
        </p:xfrm>
        <a:graphic>
          <a:graphicData uri="http://schemas.openxmlformats.org/drawingml/2006/table">
            <a:tbl>
              <a:tblPr>
                <a:noFill/>
                <a:tableStyleId>{DF3FEC61-52C2-4218-B11C-934A33B2D4DB}</a:tableStyleId>
              </a:tblPr>
              <a:tblGrid>
                <a:gridCol w="912725"/>
                <a:gridCol w="2391775"/>
                <a:gridCol w="2410500"/>
                <a:gridCol w="3429000"/>
              </a:tblGrid>
              <a:tr h="37365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Missouri Learning Standards for Science 2016</a:t>
                      </a:r>
                      <a:endParaRPr sz="1000">
                        <a:solidFill>
                          <a:schemeClr val="dk1"/>
                        </a:solidFill>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431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Parent &amp; Offspring Traits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How can you help a lost baby animal find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its parents?</a:t>
                      </a:r>
                      <a:endParaRPr b="1"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observe the traits of adult and baby animals in order to construct an explanation that most young animals are like, but not exactly like, their parents.</a:t>
                      </a:r>
                      <a:endParaRPr b="1"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1.LS3.A.1 </a:t>
                      </a:r>
                      <a:r>
                        <a:rPr lang="en" sz="800">
                          <a:solidFill>
                            <a:schemeClr val="dk1"/>
                          </a:solidFill>
                          <a:latin typeface="Poppins"/>
                          <a:ea typeface="Poppins"/>
                          <a:cs typeface="Poppins"/>
                          <a:sym typeface="Poppins"/>
                        </a:rPr>
                        <a:t>Make observations to construct an evidence based account that young plants and animals are like, but not exactly like, their parents.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431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Offspring Trait Variation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Can you predict what an animal’s babies will look like?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observe the traits of parent and baby animals to construct an explanation that offspring look similar to their parents, but can also vary in many ways. They predict what a puppy might look like based on the traits of the parent dogs.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1.LS3.A.1 </a:t>
                      </a:r>
                      <a:r>
                        <a:rPr lang="en" sz="800">
                          <a:solidFill>
                            <a:schemeClr val="dk1"/>
                          </a:solidFill>
                          <a:latin typeface="Poppins"/>
                          <a:ea typeface="Poppins"/>
                          <a:cs typeface="Poppins"/>
                          <a:sym typeface="Poppins"/>
                        </a:rPr>
                        <a:t>Make observations to construct an evidence based account that young plants and animals are like, but not exactly like, their parents. </a:t>
                      </a:r>
                      <a:endParaRPr sz="800">
                        <a:solidFill>
                          <a:schemeClr val="dk1"/>
                        </a:solidFill>
                        <a:highlight>
                          <a:schemeClr val="accent6"/>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431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9">
                            <a:extLst>
                              <a:ext uri="{A12FA001-AC4F-418D-AE19-62706E023703}">
                                <ahyp:hlinkClr val="tx"/>
                              </a:ext>
                            </a:extLst>
                          </a:hlinkClick>
                        </a:rPr>
                        <a:t>Animal Behavior &amp; Offspring Survival </a:t>
                      </a:r>
                      <a:r>
                        <a:rPr b="1" lang="en" sz="800">
                          <a:solidFill>
                            <a:schemeClr val="dk1"/>
                          </a:solidFill>
                          <a:latin typeface="Poppins"/>
                          <a:ea typeface="Poppins"/>
                          <a:cs typeface="Poppins"/>
                          <a:sym typeface="Poppins"/>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baby ducks follow their mother?</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obtain information about the behaviors of animal parents that help their offspring survive. </a:t>
                      </a:r>
                      <a:endParaRPr b="1"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1.LS3.A.1 </a:t>
                      </a:r>
                      <a:r>
                        <a:rPr lang="en" sz="800">
                          <a:solidFill>
                            <a:schemeClr val="dk1"/>
                          </a:solidFill>
                          <a:latin typeface="Poppins"/>
                          <a:ea typeface="Poppins"/>
                          <a:cs typeface="Poppins"/>
                          <a:sym typeface="Poppins"/>
                        </a:rPr>
                        <a:t>Make observations to construct an evidence based account that young plants and animals are like, but not exactly like, their parents. </a:t>
                      </a:r>
                      <a:endParaRPr b="1" sz="800">
                        <a:solidFill>
                          <a:schemeClr val="dk1"/>
                        </a:solidFill>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431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20">
                            <a:extLst>
                              <a:ext uri="{A12FA001-AC4F-418D-AE19-62706E023703}">
                                <ahyp:hlinkClr val="tx"/>
                              </a:ext>
                            </a:extLst>
                          </a:hlinkClick>
                        </a:rPr>
                        <a:t>Animal Structures &amp; Survival</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21">
                            <a:extLst>
                              <a:ext uri="{A12FA001-AC4F-418D-AE19-62706E023703}">
                                <ahyp:hlinkClr val="tx"/>
                              </a:ext>
                            </a:extLst>
                          </a:hlinkClick>
                        </a:rPr>
                        <a:t>Why do birds have beaks?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investigate how different bird beaks are well suited for eating different kinds of food. They explain which beak would help a particular bird survive in a particular environment.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1.LS1.A.1 </a:t>
                      </a:r>
                      <a:r>
                        <a:rPr lang="en" sz="800">
                          <a:solidFill>
                            <a:schemeClr val="dk1"/>
                          </a:solidFill>
                          <a:latin typeface="Poppins"/>
                          <a:ea typeface="Poppins"/>
                          <a:cs typeface="Poppins"/>
                          <a:sym typeface="Poppins"/>
                        </a:rPr>
                        <a:t>Use materials to design a solution to a human problem by mimicking how plants and/or animals use their external parts to help them survive, grow, and meet their needs.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205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22">
                            <a:extLst>
                              <a:ext uri="{A12FA001-AC4F-418D-AE19-62706E023703}">
                                <ahyp:hlinkClr val="tx"/>
                              </a:ext>
                            </a:extLst>
                          </a:hlinkClick>
                        </a:rPr>
                        <a:t>Camouflage &amp; Animal Survival</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are polar bears white?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use observations of animal parents and their offspring to construct an explanation about young plants and animals being similar, but not identical, to their parents.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1.LS1.A.1 </a:t>
                      </a:r>
                      <a:r>
                        <a:rPr lang="en" sz="800">
                          <a:solidFill>
                            <a:schemeClr val="dk1"/>
                          </a:solidFill>
                          <a:latin typeface="Poppins"/>
                          <a:ea typeface="Poppins"/>
                          <a:cs typeface="Poppins"/>
                          <a:sym typeface="Poppins"/>
                        </a:rPr>
                        <a:t>Use materials to design a solution to a human problem by mimicking how plants and/or animals use their external parts to help them survive, grow, and meet their needs.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sp>
        <p:nvSpPr>
          <p:cNvPr id="270" name="Google Shape;270;p45"/>
          <p:cNvSpPr txBox="1"/>
          <p:nvPr/>
        </p:nvSpPr>
        <p:spPr>
          <a:xfrm>
            <a:off x="5564275" y="7083592"/>
            <a:ext cx="4100100" cy="431100"/>
          </a:xfrm>
          <a:prstGeom prst="rect">
            <a:avLst/>
          </a:prstGeom>
          <a:noFill/>
          <a:ln>
            <a:noFill/>
          </a:ln>
        </p:spPr>
        <p:txBody>
          <a:bodyPr anchorCtr="0" anchor="t" bIns="91425" lIns="91425" spcFirstLastPara="1" rIns="91425" wrap="square" tIns="91425">
            <a:spAutoFit/>
          </a:bodyPr>
          <a:lstStyle/>
          <a:p>
            <a:pPr indent="0" lvl="0" marL="137160" marR="36709" rtl="0" algn="r">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a:t>
            </a:r>
            <a:r>
              <a:rPr b="1" lang="en" sz="800">
                <a:solidFill>
                  <a:srgbClr val="000000"/>
                </a:solidFill>
                <a:latin typeface="Poppins"/>
                <a:ea typeface="Poppins"/>
                <a:cs typeface="Poppins"/>
                <a:sym typeface="Poppins"/>
              </a:rPr>
              <a:t> </a:t>
            </a:r>
            <a:r>
              <a:rPr lang="en" sz="800">
                <a:solidFill>
                  <a:srgbClr val="000000"/>
                </a:solidFill>
                <a:latin typeface="Poppins"/>
                <a:ea typeface="Poppins"/>
                <a:cs typeface="Poppins"/>
                <a:sym typeface="Poppins"/>
              </a:rPr>
              <a:t>New Lesson</a:t>
            </a:r>
            <a:endParaRPr sz="800">
              <a:latin typeface="Poppins"/>
              <a:ea typeface="Poppins"/>
              <a:cs typeface="Poppins"/>
              <a:sym typeface="Poppins"/>
            </a:endParaRPr>
          </a:p>
          <a:p>
            <a:pPr indent="0" lvl="0" marL="137160" marR="36709" rtl="0" algn="r">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a:t>
            </a:r>
            <a:r>
              <a:rPr b="1" lang="en" sz="800">
                <a:solidFill>
                  <a:srgbClr val="000000"/>
                </a:solidFill>
                <a:latin typeface="Poppins"/>
                <a:ea typeface="Poppins"/>
                <a:cs typeface="Poppins"/>
                <a:sym typeface="Poppins"/>
              </a:rPr>
              <a:t>  </a:t>
            </a:r>
            <a:r>
              <a:rPr lang="en" sz="800">
                <a:solidFill>
                  <a:srgbClr val="000000"/>
                </a:solidFill>
                <a:latin typeface="Poppins"/>
                <a:ea typeface="Poppins"/>
                <a:cs typeface="Poppins"/>
                <a:sym typeface="Poppins"/>
              </a:rPr>
              <a:t>Unit Restructured for the 202</a:t>
            </a:r>
            <a:r>
              <a:rPr lang="en" sz="800">
                <a:latin typeface="Poppins"/>
                <a:ea typeface="Poppins"/>
                <a:cs typeface="Poppins"/>
                <a:sym typeface="Poppins"/>
              </a:rPr>
              <a:t>5</a:t>
            </a:r>
            <a:r>
              <a:rPr lang="en" sz="800">
                <a:solidFill>
                  <a:srgbClr val="000000"/>
                </a:solidFill>
                <a:latin typeface="Poppins"/>
                <a:ea typeface="Poppins"/>
                <a:cs typeface="Poppins"/>
                <a:sym typeface="Poppins"/>
              </a:rPr>
              <a:t>-202</a:t>
            </a:r>
            <a:r>
              <a:rPr lang="en" sz="800">
                <a:latin typeface="Poppins"/>
                <a:ea typeface="Poppins"/>
                <a:cs typeface="Poppins"/>
                <a:sym typeface="Poppins"/>
              </a:rPr>
              <a:t>6</a:t>
            </a:r>
            <a:r>
              <a:rPr lang="en" sz="800">
                <a:solidFill>
                  <a:srgbClr val="000000"/>
                </a:solidFill>
                <a:latin typeface="Poppins"/>
                <a:ea typeface="Poppins"/>
                <a:cs typeface="Poppins"/>
                <a:sym typeface="Poppins"/>
              </a:rPr>
              <a:t> School Year </a:t>
            </a:r>
            <a:endParaRPr sz="800">
              <a:latin typeface="Poppins"/>
              <a:ea typeface="Poppins"/>
              <a:cs typeface="Poppins"/>
              <a:sym typeface="Poppins"/>
            </a:endParaRPr>
          </a:p>
        </p:txBody>
      </p:sp>
      <p:sp>
        <p:nvSpPr>
          <p:cNvPr id="271" name="Google Shape;271;p45"/>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