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4" roundtripDataSignature="AMtx7mg5GAKxqrtDz3Ivqmc3zCi2ohU4c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4" Type="http://customschemas.google.com/relationships/presentationmetadata" Target="meta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 name="Google Shape;9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3" name="Google Shape;11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377eefdc079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4" name="Google Shape;124;g377eefdc079_1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sz="1200" u="none" strike="noStrike"/>
          </a:p>
          <a:p>
            <a:pPr indent="0" lvl="0" marL="0" rtl="0" algn="l">
              <a:lnSpc>
                <a:spcPct val="100000"/>
              </a:lnSpc>
              <a:spcBef>
                <a:spcPts val="0"/>
              </a:spcBef>
              <a:spcAft>
                <a:spcPts val="0"/>
              </a:spcAft>
              <a:buSzPts val="1400"/>
              <a:buNone/>
            </a:pPr>
            <a:r>
              <a:t/>
            </a:r>
            <a:endParaRPr sz="1200" u="none" strike="noStrike"/>
          </a:p>
          <a:p>
            <a:pPr indent="0" lvl="0" marL="0" rtl="0" algn="l">
              <a:lnSpc>
                <a:spcPct val="100000"/>
              </a:lnSpc>
              <a:spcBef>
                <a:spcPts val="0"/>
              </a:spcBef>
              <a:spcAft>
                <a:spcPts val="0"/>
              </a:spcAft>
              <a:buSzPts val="1400"/>
              <a:buNone/>
            </a:pPr>
            <a:r>
              <a:rPr lang="en-US" sz="1200" u="none" strike="noStrike"/>
              <a:t>Define injury and/or violence and describe the concepts of intentionality and mechanism as they relate to injury and/or violence.</a:t>
            </a:r>
            <a:endParaRPr/>
          </a:p>
          <a:p>
            <a:pPr indent="0" lvl="0" marL="0" rtl="0" algn="l">
              <a:lnSpc>
                <a:spcPct val="100000"/>
              </a:lnSpc>
              <a:spcBef>
                <a:spcPts val="0"/>
              </a:spcBef>
              <a:spcAft>
                <a:spcPts val="0"/>
              </a:spcAft>
              <a:buClr>
                <a:schemeClr val="dk1"/>
              </a:buClr>
              <a:buSzPts val="1200"/>
              <a:buFont typeface="Calibri"/>
              <a:buNone/>
            </a:pPr>
            <a:r>
              <a:t/>
            </a:r>
            <a:endParaRPr sz="1200" u="none" strike="noStrike"/>
          </a:p>
          <a:p>
            <a:pPr indent="0" lvl="0" marL="0" rtl="0" algn="l">
              <a:lnSpc>
                <a:spcPct val="100000"/>
              </a:lnSpc>
              <a:spcBef>
                <a:spcPts val="0"/>
              </a:spcBef>
              <a:spcAft>
                <a:spcPts val="0"/>
              </a:spcAft>
              <a:buSzPts val="1400"/>
              <a:buNone/>
            </a:pPr>
            <a:r>
              <a:rPr lang="en-US" sz="1200" u="none" strike="noStrike"/>
              <a:t>Describe how injury and/or violence compare with other leading causes of morbidity and mortality and with regard to burdens on the population (e.g. incidence, cost, years of potential life lost, etc.)</a:t>
            </a:r>
            <a:endParaRPr/>
          </a:p>
          <a:p>
            <a:pPr indent="0" lvl="0" marL="0" rtl="0" algn="l">
              <a:lnSpc>
                <a:spcPct val="100000"/>
              </a:lnSpc>
              <a:spcBef>
                <a:spcPts val="0"/>
              </a:spcBef>
              <a:spcAft>
                <a:spcPts val="0"/>
              </a:spcAft>
              <a:buSzPts val="1400"/>
              <a:buNone/>
            </a:pPr>
            <a:r>
              <a:t/>
            </a:r>
            <a:endParaRPr sz="1200" u="none" strike="noStrike"/>
          </a:p>
          <a:p>
            <a:pPr indent="0" lvl="0" marL="0" rtl="0" algn="l">
              <a:lnSpc>
                <a:spcPct val="100000"/>
              </a:lnSpc>
              <a:spcBef>
                <a:spcPts val="0"/>
              </a:spcBef>
              <a:spcAft>
                <a:spcPts val="0"/>
              </a:spcAft>
              <a:buSzPts val="1400"/>
              <a:buNone/>
            </a:pPr>
            <a:r>
              <a:rPr lang="en-US" sz="1200" u="none" strike="noStrike"/>
              <a:t>Explain how injuries and/or violence are preventable.</a:t>
            </a:r>
            <a:endParaRPr/>
          </a:p>
          <a:p>
            <a:pPr indent="0" lvl="0" marL="0" rtl="0" algn="l">
              <a:lnSpc>
                <a:spcPct val="100000"/>
              </a:lnSpc>
              <a:spcBef>
                <a:spcPts val="0"/>
              </a:spcBef>
              <a:spcAft>
                <a:spcPts val="0"/>
              </a:spcAft>
              <a:buSzPts val="1400"/>
              <a:buNone/>
            </a:pPr>
            <a:r>
              <a:t/>
            </a:r>
            <a:endParaRPr sz="1200" u="none" strike="noStrike"/>
          </a:p>
          <a:p>
            <a:pPr indent="0" lvl="0" marL="0" rtl="0" algn="l">
              <a:lnSpc>
                <a:spcPct val="100000"/>
              </a:lnSpc>
              <a:spcBef>
                <a:spcPts val="0"/>
              </a:spcBef>
              <a:spcAft>
                <a:spcPts val="0"/>
              </a:spcAft>
              <a:buSzPts val="1400"/>
              <a:buNone/>
            </a:pPr>
            <a:r>
              <a:rPr lang="en-US" sz="1200" u="none" strike="noStrike"/>
              <a:t>Describe the disparity in the risks of injury and/or violence (e.g. differences by age, gender, race, ethnicity, education, location, access to economic resources, access to health care services, sexual orientation, creed, community norms, and the environment). </a:t>
            </a:r>
            <a:endParaRPr/>
          </a:p>
          <a:p>
            <a:pPr indent="0" lvl="0" marL="0" rtl="0" algn="l">
              <a:lnSpc>
                <a:spcPct val="100000"/>
              </a:lnSpc>
              <a:spcBef>
                <a:spcPts val="0"/>
              </a:spcBef>
              <a:spcAft>
                <a:spcPts val="0"/>
              </a:spcAft>
              <a:buSzPts val="1400"/>
              <a:buNone/>
            </a:pPr>
            <a:r>
              <a:t/>
            </a:r>
            <a:endParaRPr sz="1200" u="none" strike="noStrike"/>
          </a:p>
          <a:p>
            <a:pPr indent="0" lvl="0" marL="0" rtl="0" algn="l">
              <a:lnSpc>
                <a:spcPct val="100000"/>
              </a:lnSpc>
              <a:spcBef>
                <a:spcPts val="0"/>
              </a:spcBef>
              <a:spcAft>
                <a:spcPts val="0"/>
              </a:spcAft>
              <a:buSzPts val="1400"/>
              <a:buNone/>
            </a:pPr>
            <a:r>
              <a:rPr lang="en-US" sz="1200" u="none" strike="noStrike"/>
              <a:t>Describe the influence of a variety of factors (including age, gender, race, ethnicity, education, access to economic resources, sexual orientation, creed, community norms, access to health care services, and the environment) on injury and/or violence prevention. </a:t>
            </a:r>
            <a:endParaRPr/>
          </a:p>
          <a:p>
            <a:pPr indent="0" lvl="0" marL="0" rtl="0" algn="l">
              <a:lnSpc>
                <a:spcPct val="100000"/>
              </a:lnSpc>
              <a:spcBef>
                <a:spcPts val="0"/>
              </a:spcBef>
              <a:spcAft>
                <a:spcPts val="0"/>
              </a:spcAft>
              <a:buSzPts val="1400"/>
              <a:buNone/>
            </a:pPr>
            <a:r>
              <a:t/>
            </a:r>
            <a:endParaRPr/>
          </a:p>
        </p:txBody>
      </p:sp>
      <p:sp>
        <p:nvSpPr>
          <p:cNvPr id="125" name="Google Shape;125;g377eefdc079_1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 name="Google Shape;13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304800" lvl="0" marL="457200" rtl="0" algn="l">
              <a:lnSpc>
                <a:spcPct val="115000"/>
              </a:lnSpc>
              <a:spcBef>
                <a:spcPts val="1200"/>
              </a:spcBef>
              <a:spcAft>
                <a:spcPts val="0"/>
              </a:spcAft>
              <a:buClr>
                <a:schemeClr val="dk1"/>
              </a:buClr>
              <a:buSzPts val="1200"/>
              <a:buChar char="•"/>
            </a:pPr>
            <a:r>
              <a:rPr lang="en-US"/>
              <a:t>Ask everyone to respond immediately in the chat to the prompt “What are the public health issues that you have discussed so far in your studies?”  This works because it is rapid and shows the diversity of experiences all at once.</a:t>
            </a:r>
            <a:endParaRPr/>
          </a:p>
          <a:p>
            <a:pPr indent="-304800" lvl="0" marL="457200" rtl="0" algn="l">
              <a:lnSpc>
                <a:spcPct val="115000"/>
              </a:lnSpc>
              <a:spcBef>
                <a:spcPts val="0"/>
              </a:spcBef>
              <a:spcAft>
                <a:spcPts val="0"/>
              </a:spcAft>
              <a:buClr>
                <a:schemeClr val="dk1"/>
              </a:buClr>
              <a:buSzPts val="1200"/>
              <a:buChar char="•"/>
            </a:pPr>
            <a:r>
              <a:rPr lang="en-US"/>
              <a:t>Comment on the variety of responses, or that hopefully the variety of responses will be increased through the introduction of Injury Prevention and Home Injury Prevention issues in today’s lesson.</a:t>
            </a:r>
            <a:endParaRPr/>
          </a:p>
        </p:txBody>
      </p:sp>
      <p:sp>
        <p:nvSpPr>
          <p:cNvPr id="137" name="Google Shape;137;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77eefdc079_1_9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8" name="Google Shape;148;g377eefdc079_1_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rPr lang="en-US"/>
              <a:t>Optional activity if there is time.  Description in Facilitator Guide.</a:t>
            </a:r>
            <a:endParaRPr/>
          </a:p>
        </p:txBody>
      </p:sp>
      <p:sp>
        <p:nvSpPr>
          <p:cNvPr id="161" name="Google Shape;16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77eefdc079_1_19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 name="Google Shape;168;g377eefdc079_1_19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9" name="Google Shape;169;g377eefdc079_1_19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0" name="Google Shape;18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 name="Google Shape;193;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rPr lang="en-US"/>
              <a:t>If the class will be going into different break out rooms, post the questions in the chat before initiating the breakout rooms.  Inform the facilitators the time allowed and if there will be a person to give a summary of the small group discussion.</a:t>
            </a:r>
            <a:endParaRPr/>
          </a:p>
        </p:txBody>
      </p:sp>
      <p:sp>
        <p:nvSpPr>
          <p:cNvPr id="194" name="Google Shape;194;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1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1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1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1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1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9"/>
          <p:cNvSpPr/>
          <p:nvPr>
            <p:ph idx="2" type="pic"/>
          </p:nvPr>
        </p:nvSpPr>
        <p:spPr>
          <a:xfrm>
            <a:off x="5183188" y="987425"/>
            <a:ext cx="6172200" cy="4873625"/>
          </a:xfrm>
          <a:prstGeom prst="rect">
            <a:avLst/>
          </a:prstGeom>
          <a:noFill/>
          <a:ln>
            <a:noFill/>
          </a:ln>
        </p:spPr>
      </p:sp>
      <p:sp>
        <p:nvSpPr>
          <p:cNvPr id="68" name="Google Shape;68;p1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2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col and 4 top captions">
  <p:cSld name="4 col and 4 top captions">
    <p:bg>
      <p:bgPr>
        <a:solidFill>
          <a:srgbClr val="FFFFFF"/>
        </a:solidFill>
      </p:bgPr>
    </p:bg>
    <p:spTree>
      <p:nvGrpSpPr>
        <p:cNvPr id="84" name="Shape 84"/>
        <p:cNvGrpSpPr/>
        <p:nvPr/>
      </p:nvGrpSpPr>
      <p:grpSpPr>
        <a:xfrm>
          <a:off x="0" y="0"/>
          <a:ext cx="0" cy="0"/>
          <a:chOff x="0" y="0"/>
          <a:chExt cx="0" cy="0"/>
        </a:xfrm>
      </p:grpSpPr>
      <p:sp>
        <p:nvSpPr>
          <p:cNvPr id="85" name="Google Shape;85;p22"/>
          <p:cNvSpPr txBox="1"/>
          <p:nvPr>
            <p:ph type="title"/>
          </p:nvPr>
        </p:nvSpPr>
        <p:spPr>
          <a:xfrm>
            <a:off x="199085" y="71967"/>
            <a:ext cx="11810881" cy="1143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22"/>
          <p:cNvSpPr txBox="1"/>
          <p:nvPr>
            <p:ph idx="1" type="body"/>
          </p:nvPr>
        </p:nvSpPr>
        <p:spPr>
          <a:xfrm>
            <a:off x="188923" y="1601895"/>
            <a:ext cx="2851643" cy="601133"/>
          </a:xfrm>
          <a:prstGeom prst="rect">
            <a:avLst/>
          </a:prstGeom>
          <a:solidFill>
            <a:srgbClr val="418EDF">
              <a:alpha val="40000"/>
            </a:srgbClr>
          </a:solid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dk1"/>
              </a:buClr>
              <a:buSzPts val="1867"/>
              <a:buNone/>
              <a:defRPr b="0" sz="1867">
                <a:solidFill>
                  <a:schemeClr val="dk1"/>
                </a:solidFill>
                <a:latin typeface="Georgia"/>
                <a:ea typeface="Georgia"/>
                <a:cs typeface="Georgia"/>
                <a:sym typeface="Georgia"/>
              </a:defRPr>
            </a:lvl1pPr>
            <a:lvl2pPr indent="-228600" lvl="1" marL="914400" algn="l">
              <a:lnSpc>
                <a:spcPct val="90000"/>
              </a:lnSpc>
              <a:spcBef>
                <a:spcPts val="500"/>
              </a:spcBef>
              <a:spcAft>
                <a:spcPts val="0"/>
              </a:spcAft>
              <a:buClr>
                <a:schemeClr val="dk1"/>
              </a:buClr>
              <a:buSzPts val="1867"/>
              <a:buNone/>
              <a:defRPr sz="1867"/>
            </a:lvl2pPr>
            <a:lvl3pPr indent="-228600" lvl="2" marL="1371600" algn="l">
              <a:lnSpc>
                <a:spcPct val="90000"/>
              </a:lnSpc>
              <a:spcBef>
                <a:spcPts val="500"/>
              </a:spcBef>
              <a:spcAft>
                <a:spcPts val="0"/>
              </a:spcAft>
              <a:buClr>
                <a:schemeClr val="dk1"/>
              </a:buClr>
              <a:buSzPts val="1867"/>
              <a:buNone/>
              <a:defRPr sz="1867"/>
            </a:lvl3pPr>
            <a:lvl4pPr indent="-228600" lvl="3" marL="1828800" algn="l">
              <a:lnSpc>
                <a:spcPct val="90000"/>
              </a:lnSpc>
              <a:spcBef>
                <a:spcPts val="500"/>
              </a:spcBef>
              <a:spcAft>
                <a:spcPts val="0"/>
              </a:spcAft>
              <a:buClr>
                <a:schemeClr val="dk1"/>
              </a:buClr>
              <a:buSzPts val="1867"/>
              <a:buNone/>
              <a:defRPr sz="1867"/>
            </a:lvl4pPr>
            <a:lvl5pPr indent="-228600" lvl="4" marL="2286000" algn="l">
              <a:lnSpc>
                <a:spcPct val="90000"/>
              </a:lnSpc>
              <a:spcBef>
                <a:spcPts val="500"/>
              </a:spcBef>
              <a:spcAft>
                <a:spcPts val="0"/>
              </a:spcAft>
              <a:buClr>
                <a:schemeClr val="dk1"/>
              </a:buClr>
              <a:buSzPts val="1867"/>
              <a:buNone/>
              <a:defRPr sz="1867"/>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22"/>
          <p:cNvSpPr txBox="1"/>
          <p:nvPr>
            <p:ph idx="2" type="body"/>
          </p:nvPr>
        </p:nvSpPr>
        <p:spPr>
          <a:xfrm>
            <a:off x="199756" y="2313096"/>
            <a:ext cx="2848915" cy="3822411"/>
          </a:xfrm>
          <a:prstGeom prst="rect">
            <a:avLst/>
          </a:prstGeom>
          <a:noFill/>
          <a:ln cap="flat" cmpd="sng" w="9525">
            <a:solidFill>
              <a:srgbClr val="6CACE4">
                <a:alpha val="20000"/>
              </a:srgbClr>
            </a:solidFill>
            <a:prstDash val="solid"/>
            <a:round/>
            <a:headEnd len="sm" w="sm" type="none"/>
            <a:tailEnd len="sm" w="sm" type="none"/>
          </a:ln>
        </p:spPr>
        <p:txBody>
          <a:bodyPr anchorCtr="0" anchor="t" bIns="45700" lIns="91425" spcFirstLastPara="1" rIns="91425" wrap="square" tIns="45700">
            <a:normAutofit/>
          </a:bodyPr>
          <a:lstStyle>
            <a:lvl1pPr indent="-364046" lvl="0" marL="457200" algn="l">
              <a:lnSpc>
                <a:spcPct val="90000"/>
              </a:lnSpc>
              <a:spcBef>
                <a:spcPts val="1000"/>
              </a:spcBef>
              <a:spcAft>
                <a:spcPts val="0"/>
              </a:spcAft>
              <a:buClr>
                <a:schemeClr val="dk1"/>
              </a:buClr>
              <a:buSzPts val="2133"/>
              <a:buFont typeface="Arial"/>
              <a:buChar char="►"/>
              <a:defRPr sz="2133"/>
            </a:lvl1pPr>
            <a:lvl2pPr indent="-364046" lvl="1" marL="914400" algn="l">
              <a:lnSpc>
                <a:spcPct val="90000"/>
              </a:lnSpc>
              <a:spcBef>
                <a:spcPts val="500"/>
              </a:spcBef>
              <a:spcAft>
                <a:spcPts val="0"/>
              </a:spcAft>
              <a:buClr>
                <a:schemeClr val="dk1"/>
              </a:buClr>
              <a:buSzPts val="2133"/>
              <a:buFont typeface="Arial"/>
              <a:buChar char="►"/>
              <a:defRPr sz="2133"/>
            </a:lvl2pPr>
            <a:lvl3pPr indent="-364046" lvl="2" marL="1371600" algn="l">
              <a:lnSpc>
                <a:spcPct val="90000"/>
              </a:lnSpc>
              <a:spcBef>
                <a:spcPts val="500"/>
              </a:spcBef>
              <a:spcAft>
                <a:spcPts val="0"/>
              </a:spcAft>
              <a:buClr>
                <a:schemeClr val="dk1"/>
              </a:buClr>
              <a:buSzPts val="2133"/>
              <a:buFont typeface="Arial"/>
              <a:buChar char="●"/>
              <a:defRPr sz="2133"/>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22"/>
          <p:cNvSpPr txBox="1"/>
          <p:nvPr>
            <p:ph idx="3" type="body"/>
          </p:nvPr>
        </p:nvSpPr>
        <p:spPr>
          <a:xfrm>
            <a:off x="3170016" y="1601895"/>
            <a:ext cx="2851643" cy="601133"/>
          </a:xfrm>
          <a:prstGeom prst="rect">
            <a:avLst/>
          </a:prstGeom>
          <a:solidFill>
            <a:srgbClr val="418EDF">
              <a:alpha val="40000"/>
            </a:srgbClr>
          </a:solid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dk1"/>
              </a:buClr>
              <a:buSzPts val="1867"/>
              <a:buNone/>
              <a:defRPr b="0" sz="1867">
                <a:solidFill>
                  <a:schemeClr val="dk1"/>
                </a:solidFill>
                <a:latin typeface="Georgia"/>
                <a:ea typeface="Georgia"/>
                <a:cs typeface="Georgia"/>
                <a:sym typeface="Georgia"/>
              </a:defRPr>
            </a:lvl1pPr>
            <a:lvl2pPr indent="-228600" lvl="1" marL="914400" algn="l">
              <a:lnSpc>
                <a:spcPct val="90000"/>
              </a:lnSpc>
              <a:spcBef>
                <a:spcPts val="500"/>
              </a:spcBef>
              <a:spcAft>
                <a:spcPts val="0"/>
              </a:spcAft>
              <a:buClr>
                <a:schemeClr val="dk1"/>
              </a:buClr>
              <a:buSzPts val="1867"/>
              <a:buNone/>
              <a:defRPr sz="1867"/>
            </a:lvl2pPr>
            <a:lvl3pPr indent="-228600" lvl="2" marL="1371600" algn="l">
              <a:lnSpc>
                <a:spcPct val="90000"/>
              </a:lnSpc>
              <a:spcBef>
                <a:spcPts val="500"/>
              </a:spcBef>
              <a:spcAft>
                <a:spcPts val="0"/>
              </a:spcAft>
              <a:buClr>
                <a:schemeClr val="dk1"/>
              </a:buClr>
              <a:buSzPts val="1867"/>
              <a:buNone/>
              <a:defRPr sz="1867"/>
            </a:lvl3pPr>
            <a:lvl4pPr indent="-228600" lvl="3" marL="1828800" algn="l">
              <a:lnSpc>
                <a:spcPct val="90000"/>
              </a:lnSpc>
              <a:spcBef>
                <a:spcPts val="500"/>
              </a:spcBef>
              <a:spcAft>
                <a:spcPts val="0"/>
              </a:spcAft>
              <a:buClr>
                <a:schemeClr val="dk1"/>
              </a:buClr>
              <a:buSzPts val="1867"/>
              <a:buNone/>
              <a:defRPr sz="1867"/>
            </a:lvl4pPr>
            <a:lvl5pPr indent="-228600" lvl="4" marL="2286000" algn="l">
              <a:lnSpc>
                <a:spcPct val="90000"/>
              </a:lnSpc>
              <a:spcBef>
                <a:spcPts val="500"/>
              </a:spcBef>
              <a:spcAft>
                <a:spcPts val="0"/>
              </a:spcAft>
              <a:buClr>
                <a:schemeClr val="dk1"/>
              </a:buClr>
              <a:buSzPts val="1867"/>
              <a:buNone/>
              <a:defRPr sz="1867"/>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22"/>
          <p:cNvSpPr txBox="1"/>
          <p:nvPr>
            <p:ph idx="4" type="body"/>
          </p:nvPr>
        </p:nvSpPr>
        <p:spPr>
          <a:xfrm>
            <a:off x="3170017" y="2311400"/>
            <a:ext cx="2851643" cy="3822411"/>
          </a:xfrm>
          <a:prstGeom prst="rect">
            <a:avLst/>
          </a:prstGeom>
          <a:noFill/>
          <a:ln cap="flat" cmpd="sng" w="9525">
            <a:solidFill>
              <a:srgbClr val="6CACE4">
                <a:alpha val="20000"/>
              </a:srgbClr>
            </a:solidFill>
            <a:prstDash val="solid"/>
            <a:round/>
            <a:headEnd len="sm" w="sm" type="none"/>
            <a:tailEnd len="sm" w="sm" type="none"/>
          </a:ln>
        </p:spPr>
        <p:txBody>
          <a:bodyPr anchorCtr="0" anchor="t" bIns="45700" lIns="91425" spcFirstLastPara="1" rIns="91425" wrap="square" tIns="45700">
            <a:normAutofit/>
          </a:bodyPr>
          <a:lstStyle>
            <a:lvl1pPr indent="-364046" lvl="0" marL="457200" algn="l">
              <a:lnSpc>
                <a:spcPct val="90000"/>
              </a:lnSpc>
              <a:spcBef>
                <a:spcPts val="1000"/>
              </a:spcBef>
              <a:spcAft>
                <a:spcPts val="0"/>
              </a:spcAft>
              <a:buClr>
                <a:schemeClr val="dk1"/>
              </a:buClr>
              <a:buSzPts val="2133"/>
              <a:buFont typeface="Arial"/>
              <a:buChar char="►"/>
              <a:defRPr sz="2133">
                <a:solidFill>
                  <a:schemeClr val="dk1"/>
                </a:solidFill>
                <a:latin typeface="Calibri"/>
                <a:ea typeface="Calibri"/>
                <a:cs typeface="Calibri"/>
                <a:sym typeface="Calibri"/>
              </a:defRPr>
            </a:lvl1pPr>
            <a:lvl2pPr indent="-364046" lvl="1" marL="914400" algn="l">
              <a:lnSpc>
                <a:spcPct val="90000"/>
              </a:lnSpc>
              <a:spcBef>
                <a:spcPts val="500"/>
              </a:spcBef>
              <a:spcAft>
                <a:spcPts val="0"/>
              </a:spcAft>
              <a:buClr>
                <a:schemeClr val="dk1"/>
              </a:buClr>
              <a:buSzPts val="2133"/>
              <a:buFont typeface="Arial"/>
              <a:buChar char="►"/>
              <a:defRPr sz="2133"/>
            </a:lvl2pPr>
            <a:lvl3pPr indent="-364046" lvl="2" marL="1371600" algn="l">
              <a:lnSpc>
                <a:spcPct val="90000"/>
              </a:lnSpc>
              <a:spcBef>
                <a:spcPts val="500"/>
              </a:spcBef>
              <a:spcAft>
                <a:spcPts val="0"/>
              </a:spcAft>
              <a:buClr>
                <a:schemeClr val="dk1"/>
              </a:buClr>
              <a:buSzPts val="2133"/>
              <a:buFont typeface="Arial"/>
              <a:buChar char="●"/>
              <a:defRPr sz="2133"/>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0" name="Google Shape;90;p22"/>
          <p:cNvSpPr txBox="1"/>
          <p:nvPr>
            <p:ph idx="5" type="body"/>
          </p:nvPr>
        </p:nvSpPr>
        <p:spPr>
          <a:xfrm>
            <a:off x="6164168" y="1600200"/>
            <a:ext cx="2851643" cy="601133"/>
          </a:xfrm>
          <a:prstGeom prst="rect">
            <a:avLst/>
          </a:prstGeom>
          <a:solidFill>
            <a:srgbClr val="418EDF">
              <a:alpha val="40000"/>
            </a:srgbClr>
          </a:solid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dk1"/>
              </a:buClr>
              <a:buSzPts val="1867"/>
              <a:buNone/>
              <a:defRPr b="0" sz="1867">
                <a:solidFill>
                  <a:schemeClr val="dk1"/>
                </a:solidFill>
                <a:latin typeface="Georgia"/>
                <a:ea typeface="Georgia"/>
                <a:cs typeface="Georgia"/>
                <a:sym typeface="Georgia"/>
              </a:defRPr>
            </a:lvl1pPr>
            <a:lvl2pPr indent="-228600" lvl="1" marL="914400" algn="l">
              <a:lnSpc>
                <a:spcPct val="90000"/>
              </a:lnSpc>
              <a:spcBef>
                <a:spcPts val="500"/>
              </a:spcBef>
              <a:spcAft>
                <a:spcPts val="0"/>
              </a:spcAft>
              <a:buClr>
                <a:schemeClr val="dk1"/>
              </a:buClr>
              <a:buSzPts val="1867"/>
              <a:buNone/>
              <a:defRPr sz="1867"/>
            </a:lvl2pPr>
            <a:lvl3pPr indent="-228600" lvl="2" marL="1371600" algn="l">
              <a:lnSpc>
                <a:spcPct val="90000"/>
              </a:lnSpc>
              <a:spcBef>
                <a:spcPts val="500"/>
              </a:spcBef>
              <a:spcAft>
                <a:spcPts val="0"/>
              </a:spcAft>
              <a:buClr>
                <a:schemeClr val="dk1"/>
              </a:buClr>
              <a:buSzPts val="1867"/>
              <a:buNone/>
              <a:defRPr sz="1867"/>
            </a:lvl3pPr>
            <a:lvl4pPr indent="-228600" lvl="3" marL="1828800" algn="l">
              <a:lnSpc>
                <a:spcPct val="90000"/>
              </a:lnSpc>
              <a:spcBef>
                <a:spcPts val="500"/>
              </a:spcBef>
              <a:spcAft>
                <a:spcPts val="0"/>
              </a:spcAft>
              <a:buClr>
                <a:schemeClr val="dk1"/>
              </a:buClr>
              <a:buSzPts val="1867"/>
              <a:buNone/>
              <a:defRPr sz="1867"/>
            </a:lvl4pPr>
            <a:lvl5pPr indent="-228600" lvl="4" marL="2286000" algn="l">
              <a:lnSpc>
                <a:spcPct val="90000"/>
              </a:lnSpc>
              <a:spcBef>
                <a:spcPts val="500"/>
              </a:spcBef>
              <a:spcAft>
                <a:spcPts val="0"/>
              </a:spcAft>
              <a:buClr>
                <a:schemeClr val="dk1"/>
              </a:buClr>
              <a:buSzPts val="1867"/>
              <a:buNone/>
              <a:defRPr sz="1867"/>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1" name="Google Shape;91;p22"/>
          <p:cNvSpPr txBox="1"/>
          <p:nvPr>
            <p:ph idx="6" type="body"/>
          </p:nvPr>
        </p:nvSpPr>
        <p:spPr>
          <a:xfrm>
            <a:off x="6164169" y="2311400"/>
            <a:ext cx="2851643" cy="3822411"/>
          </a:xfrm>
          <a:prstGeom prst="rect">
            <a:avLst/>
          </a:prstGeom>
          <a:noFill/>
          <a:ln cap="flat" cmpd="sng" w="9525">
            <a:solidFill>
              <a:srgbClr val="6CACE4">
                <a:alpha val="20000"/>
              </a:srgbClr>
            </a:solidFill>
            <a:prstDash val="solid"/>
            <a:round/>
            <a:headEnd len="sm" w="sm" type="none"/>
            <a:tailEnd len="sm" w="sm" type="none"/>
          </a:ln>
        </p:spPr>
        <p:txBody>
          <a:bodyPr anchorCtr="0" anchor="t" bIns="45700" lIns="91425" spcFirstLastPara="1" rIns="91425" wrap="square" tIns="45700">
            <a:normAutofit/>
          </a:bodyPr>
          <a:lstStyle>
            <a:lvl1pPr indent="-364046" lvl="0" marL="457200" algn="l">
              <a:lnSpc>
                <a:spcPct val="90000"/>
              </a:lnSpc>
              <a:spcBef>
                <a:spcPts val="1000"/>
              </a:spcBef>
              <a:spcAft>
                <a:spcPts val="0"/>
              </a:spcAft>
              <a:buClr>
                <a:schemeClr val="dk1"/>
              </a:buClr>
              <a:buSzPts val="2133"/>
              <a:buFont typeface="Arial"/>
              <a:buChar char="►"/>
              <a:defRPr sz="2133">
                <a:solidFill>
                  <a:schemeClr val="dk1"/>
                </a:solidFill>
                <a:latin typeface="Calibri"/>
                <a:ea typeface="Calibri"/>
                <a:cs typeface="Calibri"/>
                <a:sym typeface="Calibri"/>
              </a:defRPr>
            </a:lvl1pPr>
            <a:lvl2pPr indent="-364046" lvl="1" marL="914400" algn="l">
              <a:lnSpc>
                <a:spcPct val="90000"/>
              </a:lnSpc>
              <a:spcBef>
                <a:spcPts val="500"/>
              </a:spcBef>
              <a:spcAft>
                <a:spcPts val="0"/>
              </a:spcAft>
              <a:buClr>
                <a:schemeClr val="dk1"/>
              </a:buClr>
              <a:buSzPts val="2133"/>
              <a:buFont typeface="Arial"/>
              <a:buChar char="►"/>
              <a:defRPr sz="2133"/>
            </a:lvl2pPr>
            <a:lvl3pPr indent="-364046" lvl="2" marL="1371600" algn="l">
              <a:lnSpc>
                <a:spcPct val="90000"/>
              </a:lnSpc>
              <a:spcBef>
                <a:spcPts val="500"/>
              </a:spcBef>
              <a:spcAft>
                <a:spcPts val="0"/>
              </a:spcAft>
              <a:buClr>
                <a:schemeClr val="dk1"/>
              </a:buClr>
              <a:buSzPts val="2133"/>
              <a:buFont typeface="Arial"/>
              <a:buChar char="●"/>
              <a:defRPr sz="2133"/>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 name="Google Shape;92;p22"/>
          <p:cNvSpPr txBox="1"/>
          <p:nvPr>
            <p:ph idx="7" type="body"/>
          </p:nvPr>
        </p:nvSpPr>
        <p:spPr>
          <a:xfrm>
            <a:off x="9137157" y="1600200"/>
            <a:ext cx="2851643" cy="601133"/>
          </a:xfrm>
          <a:prstGeom prst="rect">
            <a:avLst/>
          </a:prstGeom>
          <a:solidFill>
            <a:srgbClr val="418EDF">
              <a:alpha val="40000"/>
            </a:srgbClr>
          </a:solid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dk1"/>
              </a:buClr>
              <a:buSzPts val="1867"/>
              <a:buNone/>
              <a:defRPr b="0" sz="1867">
                <a:solidFill>
                  <a:schemeClr val="dk1"/>
                </a:solidFill>
                <a:latin typeface="Georgia"/>
                <a:ea typeface="Georgia"/>
                <a:cs typeface="Georgia"/>
                <a:sym typeface="Georgia"/>
              </a:defRPr>
            </a:lvl1pPr>
            <a:lvl2pPr indent="-228600" lvl="1" marL="914400" algn="l">
              <a:lnSpc>
                <a:spcPct val="90000"/>
              </a:lnSpc>
              <a:spcBef>
                <a:spcPts val="500"/>
              </a:spcBef>
              <a:spcAft>
                <a:spcPts val="0"/>
              </a:spcAft>
              <a:buClr>
                <a:schemeClr val="dk1"/>
              </a:buClr>
              <a:buSzPts val="1867"/>
              <a:buNone/>
              <a:defRPr sz="1867"/>
            </a:lvl2pPr>
            <a:lvl3pPr indent="-228600" lvl="2" marL="1371600" algn="l">
              <a:lnSpc>
                <a:spcPct val="90000"/>
              </a:lnSpc>
              <a:spcBef>
                <a:spcPts val="500"/>
              </a:spcBef>
              <a:spcAft>
                <a:spcPts val="0"/>
              </a:spcAft>
              <a:buClr>
                <a:schemeClr val="dk1"/>
              </a:buClr>
              <a:buSzPts val="1867"/>
              <a:buNone/>
              <a:defRPr sz="1867"/>
            </a:lvl3pPr>
            <a:lvl4pPr indent="-228600" lvl="3" marL="1828800" algn="l">
              <a:lnSpc>
                <a:spcPct val="90000"/>
              </a:lnSpc>
              <a:spcBef>
                <a:spcPts val="500"/>
              </a:spcBef>
              <a:spcAft>
                <a:spcPts val="0"/>
              </a:spcAft>
              <a:buClr>
                <a:schemeClr val="dk1"/>
              </a:buClr>
              <a:buSzPts val="1867"/>
              <a:buNone/>
              <a:defRPr sz="1867"/>
            </a:lvl4pPr>
            <a:lvl5pPr indent="-228600" lvl="4" marL="2286000" algn="l">
              <a:lnSpc>
                <a:spcPct val="90000"/>
              </a:lnSpc>
              <a:spcBef>
                <a:spcPts val="500"/>
              </a:spcBef>
              <a:spcAft>
                <a:spcPts val="0"/>
              </a:spcAft>
              <a:buClr>
                <a:schemeClr val="dk1"/>
              </a:buClr>
              <a:buSzPts val="1867"/>
              <a:buNone/>
              <a:defRPr sz="1867"/>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 name="Google Shape;93;p22"/>
          <p:cNvSpPr txBox="1"/>
          <p:nvPr>
            <p:ph idx="8" type="body"/>
          </p:nvPr>
        </p:nvSpPr>
        <p:spPr>
          <a:xfrm>
            <a:off x="9137159" y="2311400"/>
            <a:ext cx="2851643" cy="3822411"/>
          </a:xfrm>
          <a:prstGeom prst="rect">
            <a:avLst/>
          </a:prstGeom>
          <a:noFill/>
          <a:ln cap="flat" cmpd="sng" w="9525">
            <a:solidFill>
              <a:srgbClr val="6CACE4">
                <a:alpha val="20000"/>
              </a:srgbClr>
            </a:solidFill>
            <a:prstDash val="solid"/>
            <a:round/>
            <a:headEnd len="sm" w="sm" type="none"/>
            <a:tailEnd len="sm" w="sm" type="none"/>
          </a:ln>
        </p:spPr>
        <p:txBody>
          <a:bodyPr anchorCtr="0" anchor="t" bIns="45700" lIns="91425" spcFirstLastPara="1" rIns="91425" wrap="square" tIns="45700">
            <a:normAutofit/>
          </a:bodyPr>
          <a:lstStyle>
            <a:lvl1pPr indent="-364046" lvl="0" marL="457200" algn="l">
              <a:lnSpc>
                <a:spcPct val="90000"/>
              </a:lnSpc>
              <a:spcBef>
                <a:spcPts val="1000"/>
              </a:spcBef>
              <a:spcAft>
                <a:spcPts val="0"/>
              </a:spcAft>
              <a:buClr>
                <a:schemeClr val="dk1"/>
              </a:buClr>
              <a:buSzPts val="2133"/>
              <a:buFont typeface="Arial"/>
              <a:buChar char="►"/>
              <a:defRPr sz="2133">
                <a:solidFill>
                  <a:schemeClr val="dk1"/>
                </a:solidFill>
                <a:latin typeface="Calibri"/>
                <a:ea typeface="Calibri"/>
                <a:cs typeface="Calibri"/>
                <a:sym typeface="Calibri"/>
              </a:defRPr>
            </a:lvl1pPr>
            <a:lvl2pPr indent="-364046" lvl="1" marL="914400" algn="l">
              <a:lnSpc>
                <a:spcPct val="90000"/>
              </a:lnSpc>
              <a:spcBef>
                <a:spcPts val="500"/>
              </a:spcBef>
              <a:spcAft>
                <a:spcPts val="0"/>
              </a:spcAft>
              <a:buClr>
                <a:schemeClr val="dk1"/>
              </a:buClr>
              <a:buSzPts val="2133"/>
              <a:buFont typeface="Arial"/>
              <a:buChar char="►"/>
              <a:defRPr sz="2133"/>
            </a:lvl2pPr>
            <a:lvl3pPr indent="-364046" lvl="2" marL="1371600" algn="l">
              <a:lnSpc>
                <a:spcPct val="90000"/>
              </a:lnSpc>
              <a:spcBef>
                <a:spcPts val="500"/>
              </a:spcBef>
              <a:spcAft>
                <a:spcPts val="0"/>
              </a:spcAft>
              <a:buClr>
                <a:schemeClr val="dk1"/>
              </a:buClr>
              <a:buSzPts val="2133"/>
              <a:buFont typeface="Arial"/>
              <a:buChar char="●"/>
              <a:defRPr sz="2133"/>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 name="Google Shape;94;p22"/>
          <p:cNvSpPr txBox="1"/>
          <p:nvPr>
            <p:ph idx="9" type="body"/>
          </p:nvPr>
        </p:nvSpPr>
        <p:spPr>
          <a:xfrm>
            <a:off x="199085" y="6357619"/>
            <a:ext cx="10841449" cy="373381"/>
          </a:xfrm>
          <a:prstGeom prst="rect">
            <a:avLst/>
          </a:prstGeom>
          <a:noFill/>
          <a:ln>
            <a:noFill/>
          </a:ln>
        </p:spPr>
        <p:txBody>
          <a:bodyPr anchorCtr="0" anchor="b" bIns="0" lIns="0" spcFirstLastPara="1" rIns="0" wrap="square" tIns="0">
            <a:normAutofit/>
          </a:bodyPr>
          <a:lstStyle>
            <a:lvl1pPr indent="-228600" lvl="0" marL="457200" marR="0" algn="l">
              <a:lnSpc>
                <a:spcPct val="100000"/>
              </a:lnSpc>
              <a:spcBef>
                <a:spcPts val="0"/>
              </a:spcBef>
              <a:spcAft>
                <a:spcPts val="0"/>
              </a:spcAft>
              <a:buClr>
                <a:srgbClr val="B50D0D"/>
              </a:buClr>
              <a:buSzPts val="1067"/>
              <a:buFont typeface="Noto Sans Symbols"/>
              <a:buNone/>
              <a:defRPr sz="1067">
                <a:solidFill>
                  <a:srgbClr val="000000"/>
                </a:solidFill>
                <a:latin typeface="Calibri"/>
                <a:ea typeface="Calibri"/>
                <a:cs typeface="Calibri"/>
                <a:sym typeface="Calibri"/>
              </a:defRPr>
            </a:lvl1pPr>
            <a:lvl2pPr indent="-228600" lvl="1" marL="914400" algn="l">
              <a:lnSpc>
                <a:spcPct val="90000"/>
              </a:lnSpc>
              <a:spcBef>
                <a:spcPts val="0"/>
              </a:spcBef>
              <a:spcAft>
                <a:spcPts val="0"/>
              </a:spcAft>
              <a:buClr>
                <a:srgbClr val="B50D0D"/>
              </a:buClr>
              <a:buSzPts val="1333"/>
              <a:buFont typeface="Merriweather Sans"/>
              <a:buNone/>
              <a:defRPr sz="1333">
                <a:latin typeface="Georgia"/>
                <a:ea typeface="Georgia"/>
                <a:cs typeface="Georgia"/>
                <a:sym typeface="Georgia"/>
              </a:defRPr>
            </a:lvl2pPr>
            <a:lvl3pPr indent="-228600" lvl="2" marL="1371600" algn="l">
              <a:lnSpc>
                <a:spcPct val="90000"/>
              </a:lnSpc>
              <a:spcBef>
                <a:spcPts val="0"/>
              </a:spcBef>
              <a:spcAft>
                <a:spcPts val="0"/>
              </a:spcAft>
              <a:buClr>
                <a:srgbClr val="B50D0D"/>
              </a:buClr>
              <a:buSzPts val="1333"/>
              <a:buNone/>
              <a:defRPr sz="1333">
                <a:latin typeface="Georgia"/>
                <a:ea typeface="Georgia"/>
                <a:cs typeface="Georgia"/>
                <a:sym typeface="Georgia"/>
              </a:defRPr>
            </a:lvl3pPr>
            <a:lvl4pPr indent="-465646" lvl="3" marL="1828800" algn="l">
              <a:lnSpc>
                <a:spcPct val="90000"/>
              </a:lnSpc>
              <a:spcBef>
                <a:spcPts val="500"/>
              </a:spcBef>
              <a:spcAft>
                <a:spcPts val="0"/>
              </a:spcAft>
              <a:buClr>
                <a:srgbClr val="B50D0D"/>
              </a:buClr>
              <a:buSzPts val="3733"/>
              <a:buChar char="•"/>
              <a:defRPr sz="3733"/>
            </a:lvl4pPr>
            <a:lvl5pPr indent="-465646" lvl="4" marL="2286000" algn="l">
              <a:lnSpc>
                <a:spcPct val="90000"/>
              </a:lnSpc>
              <a:spcBef>
                <a:spcPts val="500"/>
              </a:spcBef>
              <a:spcAft>
                <a:spcPts val="0"/>
              </a:spcAft>
              <a:buClr>
                <a:srgbClr val="B50D0D"/>
              </a:buClr>
              <a:buSzPts val="3733"/>
              <a:buChar char="•"/>
              <a:defRPr sz="3733"/>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5" name="Google Shape;95;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hyperlink" Target="https://publichealth.jhu.edu/center-for-injury-research-and-policy/introduction-to-injury-prevention" TargetMode="External"/><Relationship Id="rId4" Type="http://schemas.openxmlformats.org/officeDocument/2006/relationships/hyperlink" Target="https://publichealth.jhu.edu/center-for-injury-research-and-policy/introduction-to-injury-prevention" TargetMode="External"/><Relationship Id="rId5"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s://wisqars.cdc.gov/animated-leading-causes/" TargetMode="Externa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hyperlink" Target="https://publichealth.jhu.edu/center-for-injury-research-and-policy/home-injury-101" TargetMode="External"/><Relationship Id="rId4" Type="http://schemas.openxmlformats.org/officeDocument/2006/relationships/hyperlink" Target="https://publichealth.jhu.edu/center-for-injury-research-and-policy/home-injury-101" TargetMode="External"/><Relationship Id="rId5"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9" name="Shape 99"/>
        <p:cNvGrpSpPr/>
        <p:nvPr/>
      </p:nvGrpSpPr>
      <p:grpSpPr>
        <a:xfrm>
          <a:off x="0" y="0"/>
          <a:ext cx="0" cy="0"/>
          <a:chOff x="0" y="0"/>
          <a:chExt cx="0" cy="0"/>
        </a:xfrm>
      </p:grpSpPr>
      <p:sp>
        <p:nvSpPr>
          <p:cNvPr id="100" name="Google Shape;100;p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1" name="Google Shape;101;p1"/>
          <p:cNvSpPr/>
          <p:nvPr/>
        </p:nvSpPr>
        <p:spPr>
          <a:xfrm>
            <a:off x="0" y="-427"/>
            <a:ext cx="12192001" cy="6858000"/>
          </a:xfrm>
          <a:prstGeom prst="rect">
            <a:avLst/>
          </a:prstGeom>
          <a:gradFill>
            <a:gsLst>
              <a:gs pos="0">
                <a:srgbClr val="000000"/>
              </a:gs>
              <a:gs pos="100000">
                <a:srgbClr val="2F5496"/>
              </a:gs>
            </a:gsLst>
            <a:lin ang="15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2" name="Google Shape;102;p1"/>
          <p:cNvSpPr/>
          <p:nvPr/>
        </p:nvSpPr>
        <p:spPr>
          <a:xfrm flipH="1" rot="10800000">
            <a:off x="455521" y="-1720"/>
            <a:ext cx="11750040" cy="6840685"/>
          </a:xfrm>
          <a:prstGeom prst="rect">
            <a:avLst/>
          </a:prstGeom>
          <a:gradFill>
            <a:gsLst>
              <a:gs pos="0">
                <a:srgbClr val="1F3864">
                  <a:alpha val="60000"/>
                </a:srgbClr>
              </a:gs>
              <a:gs pos="21000">
                <a:srgbClr val="1F3864">
                  <a:alpha val="60000"/>
                </a:srgbClr>
              </a:gs>
              <a:gs pos="100000">
                <a:srgbClr val="4472C4">
                  <a:alpha val="0"/>
                </a:srgbClr>
              </a:gs>
            </a:gsLst>
            <a:lin ang="21593999"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3" name="Google Shape;103;p1"/>
          <p:cNvSpPr/>
          <p:nvPr/>
        </p:nvSpPr>
        <p:spPr>
          <a:xfrm>
            <a:off x="8606054" y="-1291"/>
            <a:ext cx="3608179" cy="6858864"/>
          </a:xfrm>
          <a:prstGeom prst="rect">
            <a:avLst/>
          </a:prstGeom>
          <a:gradFill>
            <a:gsLst>
              <a:gs pos="0">
                <a:srgbClr val="2F5496">
                  <a:alpha val="0"/>
                </a:srgbClr>
              </a:gs>
              <a:gs pos="99000">
                <a:srgbClr val="000000">
                  <a:alpha val="40000"/>
                </a:srgbClr>
              </a:gs>
              <a:gs pos="100000">
                <a:srgbClr val="000000">
                  <a:alpha val="40000"/>
                </a:srgbClr>
              </a:gs>
            </a:gsLst>
            <a:lin ang="16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4" name="Google Shape;104;p1"/>
          <p:cNvSpPr/>
          <p:nvPr/>
        </p:nvSpPr>
        <p:spPr>
          <a:xfrm rot="-6325827">
            <a:off x="6059728" y="779270"/>
            <a:ext cx="4967533" cy="4988390"/>
          </a:xfrm>
          <a:prstGeom prst="ellipse">
            <a:avLst/>
          </a:prstGeom>
          <a:gradFill>
            <a:gsLst>
              <a:gs pos="0">
                <a:srgbClr val="4472C4">
                  <a:alpha val="22745"/>
                </a:srgbClr>
              </a:gs>
              <a:gs pos="79000">
                <a:srgbClr val="8DA9DB">
                  <a:alpha val="0"/>
                </a:srgbClr>
              </a:gs>
              <a:gs pos="100000">
                <a:srgbClr val="8DA9DB">
                  <a:alpha val="0"/>
                </a:srgbClr>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5" name="Google Shape;105;p1"/>
          <p:cNvSpPr txBox="1"/>
          <p:nvPr>
            <p:ph type="ctrTitle"/>
          </p:nvPr>
        </p:nvSpPr>
        <p:spPr>
          <a:xfrm>
            <a:off x="1386865" y="818984"/>
            <a:ext cx="6596245" cy="3268520"/>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4000"/>
              <a:buFont typeface="Calibri"/>
              <a:buNone/>
            </a:pPr>
            <a:r>
              <a:rPr lang="en-US" sz="4000">
                <a:solidFill>
                  <a:srgbClr val="FFFFFF"/>
                </a:solidFill>
                <a:latin typeface="Arial"/>
                <a:ea typeface="Arial"/>
                <a:cs typeface="Arial"/>
                <a:sym typeface="Arial"/>
              </a:rPr>
              <a:t>Health Education: Home Injury Prevention</a:t>
            </a:r>
            <a:r>
              <a:rPr lang="en-US" sz="4000">
                <a:solidFill>
                  <a:srgbClr val="FFFFFF"/>
                </a:solidFill>
              </a:rPr>
              <a:t> </a:t>
            </a:r>
            <a:endParaRPr>
              <a:solidFill>
                <a:srgbClr val="FFFFFF"/>
              </a:solidFill>
            </a:endParaRPr>
          </a:p>
        </p:txBody>
      </p:sp>
      <p:sp>
        <p:nvSpPr>
          <p:cNvPr id="106" name="Google Shape;106;p1"/>
          <p:cNvSpPr/>
          <p:nvPr/>
        </p:nvSpPr>
        <p:spPr>
          <a:xfrm flipH="1" rot="10800000">
            <a:off x="6314" y="4480038"/>
            <a:ext cx="12179371" cy="2377962"/>
          </a:xfrm>
          <a:prstGeom prst="rect">
            <a:avLst/>
          </a:prstGeom>
          <a:gradFill>
            <a:gsLst>
              <a:gs pos="0">
                <a:srgbClr val="2F5496">
                  <a:alpha val="48627"/>
                </a:srgbClr>
              </a:gs>
              <a:gs pos="99000">
                <a:srgbClr val="000000">
                  <a:alpha val="32549"/>
                </a:srgbClr>
              </a:gs>
              <a:gs pos="100000">
                <a:srgbClr val="000000">
                  <a:alpha val="32549"/>
                </a:srgbClr>
              </a:gs>
            </a:gsLst>
            <a:lin ang="17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7" name="Google Shape;107;p1"/>
          <p:cNvSpPr txBox="1"/>
          <p:nvPr>
            <p:ph idx="1" type="subTitle"/>
          </p:nvPr>
        </p:nvSpPr>
        <p:spPr>
          <a:xfrm>
            <a:off x="1931874" y="4329188"/>
            <a:ext cx="6051236" cy="1241828"/>
          </a:xfrm>
          <a:prstGeom prst="rect">
            <a:avLst/>
          </a:prstGeom>
          <a:noFill/>
          <a:ln>
            <a:noFill/>
          </a:ln>
        </p:spPr>
        <p:txBody>
          <a:bodyPr anchorCtr="0" anchor="t" bIns="45700" lIns="91425" spcFirstLastPara="1" rIns="91425" wrap="square" tIns="45700">
            <a:normAutofit/>
          </a:bodyPr>
          <a:lstStyle/>
          <a:p>
            <a:pPr indent="0" lvl="0" marL="0" rtl="0" algn="r">
              <a:lnSpc>
                <a:spcPct val="90000"/>
              </a:lnSpc>
              <a:spcBef>
                <a:spcPts val="0"/>
              </a:spcBef>
              <a:spcAft>
                <a:spcPts val="0"/>
              </a:spcAft>
              <a:buClr>
                <a:srgbClr val="FFFFFF"/>
              </a:buClr>
              <a:buSzPts val="1800"/>
              <a:buNone/>
            </a:pPr>
            <a:r>
              <a:rPr lang="en-US" sz="1800">
                <a:solidFill>
                  <a:srgbClr val="FFFFFF"/>
                </a:solidFill>
              </a:rPr>
              <a:t>Johns Hopkins Center for Injury Research and Policy</a:t>
            </a:r>
            <a:endParaRPr/>
          </a:p>
          <a:p>
            <a:pPr indent="0" lvl="0" marL="0" rtl="0" algn="r">
              <a:lnSpc>
                <a:spcPct val="90000"/>
              </a:lnSpc>
              <a:spcBef>
                <a:spcPts val="1000"/>
              </a:spcBef>
              <a:spcAft>
                <a:spcPts val="0"/>
              </a:spcAft>
              <a:buClr>
                <a:srgbClr val="FFFFFF"/>
              </a:buClr>
              <a:buSzPts val="1800"/>
              <a:buNone/>
            </a:pPr>
            <a:r>
              <a:rPr lang="en-US" sz="1800">
                <a:solidFill>
                  <a:srgbClr val="FFFFFF"/>
                </a:solidFill>
              </a:rPr>
              <a:t>Diné College </a:t>
            </a:r>
            <a:endParaRPr>
              <a:solidFill>
                <a:srgbClr val="FFFFFF"/>
              </a:solidFill>
            </a:endParaRPr>
          </a:p>
        </p:txBody>
      </p:sp>
      <p:sp>
        <p:nvSpPr>
          <p:cNvPr id="108" name="Google Shape;108;p1"/>
          <p:cNvSpPr/>
          <p:nvPr/>
        </p:nvSpPr>
        <p:spPr>
          <a:xfrm flipH="1" rot="-5400000">
            <a:off x="6967085" y="1632660"/>
            <a:ext cx="6857572" cy="3592258"/>
          </a:xfrm>
          <a:prstGeom prst="rect">
            <a:avLst/>
          </a:prstGeom>
          <a:gradFill>
            <a:gsLst>
              <a:gs pos="0">
                <a:srgbClr val="2F5496">
                  <a:alpha val="48627"/>
                </a:srgbClr>
              </a:gs>
              <a:gs pos="99000">
                <a:srgbClr val="000000">
                  <a:alpha val="0"/>
                </a:srgbClr>
              </a:gs>
              <a:gs pos="100000">
                <a:srgbClr val="000000">
                  <a:alpha val="0"/>
                </a:srgbClr>
              </a:gs>
            </a:gsLst>
            <a:lin ang="15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Dine College –" id="109" name="Google Shape;109;p1"/>
          <p:cNvPicPr preferRelativeResize="0"/>
          <p:nvPr/>
        </p:nvPicPr>
        <p:blipFill rotWithShape="1">
          <a:blip r:embed="rId3">
            <a:alphaModFix/>
          </a:blip>
          <a:srcRect b="0" l="0" r="0" t="0"/>
          <a:stretch/>
        </p:blipFill>
        <p:spPr>
          <a:xfrm>
            <a:off x="8227030" y="5048574"/>
            <a:ext cx="1698098" cy="1665664"/>
          </a:xfrm>
          <a:prstGeom prst="rect">
            <a:avLst/>
          </a:prstGeom>
          <a:noFill/>
          <a:ln>
            <a:noFill/>
          </a:ln>
        </p:spPr>
      </p:pic>
      <p:pic>
        <p:nvPicPr>
          <p:cNvPr descr="Johns Hopkins Bloomberg School of Public Health | IDD" id="110" name="Google Shape;110;p1"/>
          <p:cNvPicPr preferRelativeResize="0"/>
          <p:nvPr/>
        </p:nvPicPr>
        <p:blipFill rotWithShape="1">
          <a:blip r:embed="rId4">
            <a:alphaModFix/>
          </a:blip>
          <a:srcRect b="0" l="0" r="0" t="0"/>
          <a:stretch/>
        </p:blipFill>
        <p:spPr>
          <a:xfrm>
            <a:off x="10089362" y="5212921"/>
            <a:ext cx="1869238" cy="134689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4" name="Shape 114"/>
        <p:cNvGrpSpPr/>
        <p:nvPr/>
      </p:nvGrpSpPr>
      <p:grpSpPr>
        <a:xfrm>
          <a:off x="0" y="0"/>
          <a:ext cx="0" cy="0"/>
          <a:chOff x="0" y="0"/>
          <a:chExt cx="0" cy="0"/>
        </a:xfrm>
      </p:grpSpPr>
      <p:sp>
        <p:nvSpPr>
          <p:cNvPr id="115" name="Google Shape;115;p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6" name="Google Shape;116;p4"/>
          <p:cNvSpPr/>
          <p:nvPr/>
        </p:nvSpPr>
        <p:spPr>
          <a:xfrm flipH="1">
            <a:off x="-1" y="-1"/>
            <a:ext cx="12191998" cy="1590742"/>
          </a:xfrm>
          <a:prstGeom prst="rect">
            <a:avLst/>
          </a:prstGeom>
          <a:gradFill>
            <a:gsLst>
              <a:gs pos="0">
                <a:srgbClr val="000000"/>
              </a:gs>
              <a:gs pos="100000">
                <a:srgbClr val="2F5496"/>
              </a:gs>
            </a:gsLst>
            <a:lin ang="8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7" name="Google Shape;117;p4"/>
          <p:cNvSpPr/>
          <p:nvPr/>
        </p:nvSpPr>
        <p:spPr>
          <a:xfrm flipH="1" rot="10800000">
            <a:off x="-3" y="0"/>
            <a:ext cx="8115306" cy="1590742"/>
          </a:xfrm>
          <a:prstGeom prst="rect">
            <a:avLst/>
          </a:prstGeom>
          <a:gradFill>
            <a:gsLst>
              <a:gs pos="0">
                <a:srgbClr val="4472C4">
                  <a:alpha val="0"/>
                </a:srgbClr>
              </a:gs>
              <a:gs pos="20000">
                <a:srgbClr val="4472C4">
                  <a:alpha val="0"/>
                </a:srgbClr>
              </a:gs>
              <a:gs pos="100000">
                <a:srgbClr val="1F3864">
                  <a:alpha val="53725"/>
                </a:srgbClr>
              </a:gs>
            </a:gsLst>
            <a:lin ang="13800001"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8" name="Google Shape;118;p4"/>
          <p:cNvSpPr/>
          <p:nvPr/>
        </p:nvSpPr>
        <p:spPr>
          <a:xfrm flipH="1">
            <a:off x="8115299" y="-1"/>
            <a:ext cx="4076698" cy="1590742"/>
          </a:xfrm>
          <a:prstGeom prst="rect">
            <a:avLst/>
          </a:prstGeom>
          <a:gradFill>
            <a:gsLst>
              <a:gs pos="0">
                <a:srgbClr val="4472C4">
                  <a:alpha val="64706"/>
                </a:srgbClr>
              </a:gs>
              <a:gs pos="100000">
                <a:srgbClr val="000000">
                  <a:alpha val="28627"/>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9" name="Google Shape;119;p4"/>
          <p:cNvSpPr/>
          <p:nvPr/>
        </p:nvSpPr>
        <p:spPr>
          <a:xfrm>
            <a:off x="459350" y="-1"/>
            <a:ext cx="11732646" cy="1597433"/>
          </a:xfrm>
          <a:prstGeom prst="rect">
            <a:avLst/>
          </a:prstGeom>
          <a:gradFill>
            <a:gsLst>
              <a:gs pos="0">
                <a:srgbClr val="000000">
                  <a:alpha val="0"/>
                </a:srgbClr>
              </a:gs>
              <a:gs pos="50000">
                <a:srgbClr val="000000">
                  <a:alpha val="0"/>
                </a:srgbClr>
              </a:gs>
              <a:gs pos="99000">
                <a:srgbClr val="1F3864">
                  <a:alpha val="50588"/>
                </a:srgbClr>
              </a:gs>
              <a:gs pos="100000">
                <a:srgbClr val="1F3864">
                  <a:alpha val="50588"/>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0" name="Google Shape;120;p4"/>
          <p:cNvSpPr txBox="1"/>
          <p:nvPr>
            <p:ph type="title"/>
          </p:nvPr>
        </p:nvSpPr>
        <p:spPr>
          <a:xfrm>
            <a:off x="1371599" y="294538"/>
            <a:ext cx="9895951" cy="103366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Calibri"/>
              <a:buNone/>
            </a:pPr>
            <a:r>
              <a:rPr lang="en-US" sz="4000">
                <a:solidFill>
                  <a:srgbClr val="FFFFFF"/>
                </a:solidFill>
              </a:rPr>
              <a:t>How this lecture fits into the course</a:t>
            </a:r>
            <a:endParaRPr/>
          </a:p>
        </p:txBody>
      </p:sp>
      <p:sp>
        <p:nvSpPr>
          <p:cNvPr id="121" name="Google Shape;121;p4"/>
          <p:cNvSpPr txBox="1"/>
          <p:nvPr>
            <p:ph idx="1" type="body"/>
          </p:nvPr>
        </p:nvSpPr>
        <p:spPr>
          <a:xfrm>
            <a:off x="1371599" y="2318197"/>
            <a:ext cx="9724031" cy="3683358"/>
          </a:xfrm>
          <a:prstGeom prst="rect">
            <a:avLst/>
          </a:prstGeom>
          <a:noFill/>
          <a:ln>
            <a:noFill/>
          </a:ln>
        </p:spPr>
        <p:txBody>
          <a:bodyPr anchorCtr="0" anchor="ctr" bIns="45700" lIns="91425" spcFirstLastPara="1" rIns="91425" wrap="square" tIns="45700">
            <a:normAutofit/>
          </a:bodyPr>
          <a:lstStyle/>
          <a:p>
            <a:pPr indent="0" lvl="0" marL="0" rtl="0" algn="l">
              <a:lnSpc>
                <a:spcPct val="115000"/>
              </a:lnSpc>
              <a:spcBef>
                <a:spcPts val="0"/>
              </a:spcBef>
              <a:spcAft>
                <a:spcPts val="0"/>
              </a:spcAft>
              <a:buClr>
                <a:schemeClr val="dk1"/>
              </a:buClr>
              <a:buSzPts val="1100"/>
              <a:buFont typeface="Arial"/>
              <a:buNone/>
            </a:pPr>
            <a:r>
              <a:rPr lang="en-US" sz="3533">
                <a:highlight>
                  <a:schemeClr val="lt1"/>
                </a:highlight>
              </a:rPr>
              <a:t>This lecture builds on discussions in a Health Education course by focusing on an intervention developed using the Health Belief Model.  The intervention includes educational materials for child injury prevention in the home setting.</a:t>
            </a:r>
            <a:endParaRPr sz="3533">
              <a:highlight>
                <a:schemeClr val="lt1"/>
              </a:highlight>
            </a:endParaRPr>
          </a:p>
          <a:p>
            <a:pPr indent="0" lvl="0" marL="0" rtl="0" algn="l">
              <a:lnSpc>
                <a:spcPct val="115000"/>
              </a:lnSpc>
              <a:spcBef>
                <a:spcPts val="0"/>
              </a:spcBef>
              <a:spcAft>
                <a:spcPts val="0"/>
              </a:spcAft>
              <a:buClr>
                <a:schemeClr val="dk1"/>
              </a:buClr>
              <a:buSzPts val="1100"/>
              <a:buFont typeface="Arial"/>
              <a:buNone/>
            </a:pPr>
            <a:r>
              <a:t/>
            </a:r>
            <a:endParaRPr sz="3200">
              <a:highlight>
                <a:srgbClr val="F5F5F5"/>
              </a:highlight>
            </a:endParaRPr>
          </a:p>
          <a:p>
            <a:pPr indent="0" lvl="0" marL="0" rtl="0" algn="l">
              <a:lnSpc>
                <a:spcPct val="115000"/>
              </a:lnSpc>
              <a:spcBef>
                <a:spcPts val="0"/>
              </a:spcBef>
              <a:spcAft>
                <a:spcPts val="0"/>
              </a:spcAft>
              <a:buClr>
                <a:schemeClr val="dk1"/>
              </a:buClr>
              <a:buSzPts val="1100"/>
              <a:buFont typeface="Arial"/>
              <a:buNone/>
            </a:pPr>
            <a:r>
              <a:t/>
            </a:r>
            <a:endParaRPr sz="3200">
              <a:highlight>
                <a:srgbClr val="F5F5F5"/>
              </a:highlight>
            </a:endParaRPr>
          </a:p>
          <a:p>
            <a:pPr indent="0" lvl="0" marL="0" rtl="0" algn="l">
              <a:lnSpc>
                <a:spcPct val="90000"/>
              </a:lnSpc>
              <a:spcBef>
                <a:spcPts val="1000"/>
              </a:spcBef>
              <a:spcAft>
                <a:spcPts val="0"/>
              </a:spcAft>
              <a:buClr>
                <a:schemeClr val="dk1"/>
              </a:buClr>
              <a:buSzPts val="1100"/>
              <a:buFont typeface="Arial"/>
              <a:buNone/>
            </a:pPr>
            <a:r>
              <a:t/>
            </a:r>
            <a:endParaRPr sz="3200"/>
          </a:p>
          <a:p>
            <a:pPr indent="0" lvl="0" marL="0" rtl="0" algn="l">
              <a:lnSpc>
                <a:spcPct val="90000"/>
              </a:lnSpc>
              <a:spcBef>
                <a:spcPts val="0"/>
              </a:spcBef>
              <a:spcAft>
                <a:spcPts val="0"/>
              </a:spcAft>
              <a:buClr>
                <a:schemeClr val="dk1"/>
              </a:buClr>
              <a:buSzPts val="2000"/>
              <a:buNone/>
            </a:pPr>
            <a:r>
              <a:t/>
            </a:r>
            <a:endParaRPr sz="20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6" name="Shape 126"/>
        <p:cNvGrpSpPr/>
        <p:nvPr/>
      </p:nvGrpSpPr>
      <p:grpSpPr>
        <a:xfrm>
          <a:off x="0" y="0"/>
          <a:ext cx="0" cy="0"/>
          <a:chOff x="0" y="0"/>
          <a:chExt cx="0" cy="0"/>
        </a:xfrm>
      </p:grpSpPr>
      <p:sp>
        <p:nvSpPr>
          <p:cNvPr id="127" name="Google Shape;127;g377eefdc079_1_0"/>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8" name="Google Shape;128;g377eefdc079_1_0"/>
          <p:cNvSpPr/>
          <p:nvPr/>
        </p:nvSpPr>
        <p:spPr>
          <a:xfrm flipH="1">
            <a:off x="-3" y="-1"/>
            <a:ext cx="12192000" cy="1590600"/>
          </a:xfrm>
          <a:prstGeom prst="rect">
            <a:avLst/>
          </a:prstGeom>
          <a:gradFill>
            <a:gsLst>
              <a:gs pos="0">
                <a:srgbClr val="000000"/>
              </a:gs>
              <a:gs pos="100000">
                <a:srgbClr val="2F5496"/>
              </a:gs>
            </a:gsLst>
            <a:lin ang="840013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9" name="Google Shape;129;g377eefdc079_1_0"/>
          <p:cNvSpPr/>
          <p:nvPr/>
        </p:nvSpPr>
        <p:spPr>
          <a:xfrm flipH="1" rot="10800000">
            <a:off x="-3" y="142"/>
            <a:ext cx="8115300" cy="1590600"/>
          </a:xfrm>
          <a:prstGeom prst="rect">
            <a:avLst/>
          </a:prstGeom>
          <a:gradFill>
            <a:gsLst>
              <a:gs pos="0">
                <a:srgbClr val="4472C4">
                  <a:alpha val="0"/>
                </a:srgbClr>
              </a:gs>
              <a:gs pos="20000">
                <a:srgbClr val="4472C4">
                  <a:alpha val="0"/>
                </a:srgbClr>
              </a:gs>
              <a:gs pos="100000">
                <a:srgbClr val="1F3864">
                  <a:alpha val="54510"/>
                </a:srgbClr>
              </a:gs>
            </a:gsLst>
            <a:lin ang="13800146"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0" name="Google Shape;130;g377eefdc079_1_0"/>
          <p:cNvSpPr/>
          <p:nvPr/>
        </p:nvSpPr>
        <p:spPr>
          <a:xfrm flipH="1">
            <a:off x="8115297" y="-1"/>
            <a:ext cx="4076700" cy="1590600"/>
          </a:xfrm>
          <a:prstGeom prst="rect">
            <a:avLst/>
          </a:prstGeom>
          <a:gradFill>
            <a:gsLst>
              <a:gs pos="0">
                <a:srgbClr val="4472C4">
                  <a:alpha val="65490"/>
                </a:srgbClr>
              </a:gs>
              <a:gs pos="100000">
                <a:srgbClr val="000000">
                  <a:alpha val="29412"/>
                </a:srgbClr>
              </a:gs>
            </a:gsLst>
            <a:lin ang="13199916"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1" name="Google Shape;131;g377eefdc079_1_0"/>
          <p:cNvSpPr/>
          <p:nvPr/>
        </p:nvSpPr>
        <p:spPr>
          <a:xfrm>
            <a:off x="459350" y="-1"/>
            <a:ext cx="11732700" cy="1597500"/>
          </a:xfrm>
          <a:prstGeom prst="rect">
            <a:avLst/>
          </a:prstGeom>
          <a:gradFill>
            <a:gsLst>
              <a:gs pos="0">
                <a:srgbClr val="000000">
                  <a:alpha val="0"/>
                </a:srgbClr>
              </a:gs>
              <a:gs pos="50000">
                <a:srgbClr val="000000">
                  <a:alpha val="0"/>
                </a:srgbClr>
              </a:gs>
              <a:gs pos="99000">
                <a:srgbClr val="1F3864">
                  <a:alpha val="51373"/>
                </a:srgbClr>
              </a:gs>
              <a:gs pos="100000">
                <a:srgbClr val="1F3864">
                  <a:alpha val="51373"/>
                </a:srgbClr>
              </a:gs>
            </a:gsLst>
            <a:lin ang="16799925"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2" name="Google Shape;132;g377eefdc079_1_0"/>
          <p:cNvSpPr txBox="1"/>
          <p:nvPr>
            <p:ph type="title"/>
          </p:nvPr>
        </p:nvSpPr>
        <p:spPr>
          <a:xfrm>
            <a:off x="1371599" y="294538"/>
            <a:ext cx="9896100" cy="10338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FFFFFF"/>
              </a:buClr>
              <a:buSzPts val="4000"/>
              <a:buFont typeface="Calibri"/>
              <a:buNone/>
            </a:pPr>
            <a:r>
              <a:rPr b="1" lang="en-US" sz="4000">
                <a:solidFill>
                  <a:srgbClr val="FFFFFF"/>
                </a:solidFill>
              </a:rPr>
              <a:t>Part 1: Learning Objectives</a:t>
            </a:r>
            <a:endParaRPr b="1" sz="4000">
              <a:solidFill>
                <a:srgbClr val="FFFFFF"/>
              </a:solidFill>
            </a:endParaRPr>
          </a:p>
        </p:txBody>
      </p:sp>
      <p:sp>
        <p:nvSpPr>
          <p:cNvPr id="133" name="Google Shape;133;g377eefdc079_1_0"/>
          <p:cNvSpPr txBox="1"/>
          <p:nvPr>
            <p:ph idx="1" type="body"/>
          </p:nvPr>
        </p:nvSpPr>
        <p:spPr>
          <a:xfrm>
            <a:off x="1371599" y="2318197"/>
            <a:ext cx="9723900" cy="36834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a:t>In this lecture you will learn an introduction to injury prevention:</a:t>
            </a:r>
            <a:endParaRPr/>
          </a:p>
          <a:p>
            <a:pPr indent="-457200" lvl="0" marL="457200" rtl="0" algn="l">
              <a:lnSpc>
                <a:spcPct val="90000"/>
              </a:lnSpc>
              <a:spcBef>
                <a:spcPts val="1000"/>
              </a:spcBef>
              <a:spcAft>
                <a:spcPts val="0"/>
              </a:spcAft>
              <a:buClr>
                <a:schemeClr val="dk1"/>
              </a:buClr>
              <a:buSzPts val="2800"/>
              <a:buAutoNum type="arabicPeriod"/>
            </a:pPr>
            <a:r>
              <a:rPr lang="en-US"/>
              <a:t>Define injury</a:t>
            </a:r>
            <a:endParaRPr/>
          </a:p>
          <a:p>
            <a:pPr indent="-457200" lvl="0" marL="457200" rtl="0" algn="l">
              <a:lnSpc>
                <a:spcPct val="90000"/>
              </a:lnSpc>
              <a:spcBef>
                <a:spcPts val="1000"/>
              </a:spcBef>
              <a:spcAft>
                <a:spcPts val="0"/>
              </a:spcAft>
              <a:buClr>
                <a:schemeClr val="dk1"/>
              </a:buClr>
              <a:buSzPts val="2800"/>
              <a:buAutoNum type="arabicPeriod"/>
            </a:pPr>
            <a:r>
              <a:rPr lang="en-US"/>
              <a:t>Describe how</a:t>
            </a:r>
            <a:r>
              <a:rPr lang="en-US" u="none" strike="noStrike"/>
              <a:t> </a:t>
            </a:r>
            <a:r>
              <a:rPr lang="en-US"/>
              <a:t> </a:t>
            </a:r>
            <a:r>
              <a:rPr lang="en-US" u="none" strike="noStrike"/>
              <a:t>injury compares with other leading causes of death </a:t>
            </a:r>
            <a:endParaRPr/>
          </a:p>
          <a:p>
            <a:pPr indent="-457200" lvl="0" marL="457200" rtl="0" algn="l">
              <a:lnSpc>
                <a:spcPct val="90000"/>
              </a:lnSpc>
              <a:spcBef>
                <a:spcPts val="1000"/>
              </a:spcBef>
              <a:spcAft>
                <a:spcPts val="0"/>
              </a:spcAft>
              <a:buClr>
                <a:schemeClr val="dk1"/>
              </a:buClr>
              <a:buSzPts val="2800"/>
              <a:buAutoNum type="arabicPeriod"/>
            </a:pPr>
            <a:r>
              <a:rPr lang="en-US"/>
              <a:t>Describe</a:t>
            </a:r>
            <a:r>
              <a:rPr lang="en-US" u="none" strike="noStrike"/>
              <a:t> injury epidemiology </a:t>
            </a:r>
            <a:r>
              <a:rPr lang="en-US"/>
              <a:t>for both </a:t>
            </a:r>
            <a:r>
              <a:rPr lang="en-US" u="sng"/>
              <a:t>intentional and unintentional injuries</a:t>
            </a:r>
            <a:r>
              <a:rPr lang="en-US"/>
              <a:t>.</a:t>
            </a:r>
            <a:endParaRPr/>
          </a:p>
          <a:p>
            <a:pPr indent="-25400" lvl="0" marL="228600" rtl="0" algn="l">
              <a:lnSpc>
                <a:spcPct val="90000"/>
              </a:lnSpc>
              <a:spcBef>
                <a:spcPts val="1000"/>
              </a:spcBef>
              <a:spcAft>
                <a:spcPts val="0"/>
              </a:spcAft>
              <a:buClr>
                <a:schemeClr val="dk1"/>
              </a:buClr>
              <a:buSzPts val="3200"/>
              <a:buNone/>
            </a:pPr>
            <a:r>
              <a:t/>
            </a:r>
            <a:endParaRPr sz="3200" u="none" strike="noStrike"/>
          </a:p>
          <a:p>
            <a:pPr indent="0" lvl="0" marL="0" rtl="0" algn="l">
              <a:lnSpc>
                <a:spcPct val="90000"/>
              </a:lnSpc>
              <a:spcBef>
                <a:spcPts val="1000"/>
              </a:spcBef>
              <a:spcAft>
                <a:spcPts val="0"/>
              </a:spcAft>
              <a:buClr>
                <a:schemeClr val="dk1"/>
              </a:buClr>
              <a:buSzPts val="3200"/>
              <a:buNone/>
            </a:pPr>
            <a:r>
              <a:t/>
            </a:r>
            <a:endParaRPr sz="32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8" name="Shape 138"/>
        <p:cNvGrpSpPr/>
        <p:nvPr/>
      </p:nvGrpSpPr>
      <p:grpSpPr>
        <a:xfrm>
          <a:off x="0" y="0"/>
          <a:ext cx="0" cy="0"/>
          <a:chOff x="0" y="0"/>
          <a:chExt cx="0" cy="0"/>
        </a:xfrm>
      </p:grpSpPr>
      <p:sp>
        <p:nvSpPr>
          <p:cNvPr id="139" name="Google Shape;139;p3"/>
          <p:cNvSpPr/>
          <p:nvPr/>
        </p:nvSpPr>
        <p:spPr>
          <a:xfrm>
            <a:off x="3048"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40" name="Google Shape;140;p3"/>
          <p:cNvSpPr/>
          <p:nvPr/>
        </p:nvSpPr>
        <p:spPr>
          <a:xfrm>
            <a:off x="0" y="0"/>
            <a:ext cx="12192000" cy="6858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 name="Google Shape;141;p3"/>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42" name="Google Shape;142;p3"/>
          <p:cNvSpPr/>
          <p:nvPr/>
        </p:nvSpPr>
        <p:spPr>
          <a:xfrm>
            <a:off x="2815929" y="148929"/>
            <a:ext cx="6560142" cy="6560142"/>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43" name="Google Shape;143;p3"/>
          <p:cNvSpPr txBox="1"/>
          <p:nvPr>
            <p:ph type="title"/>
          </p:nvPr>
        </p:nvSpPr>
        <p:spPr>
          <a:xfrm>
            <a:off x="3315031" y="2157542"/>
            <a:ext cx="5562000" cy="25134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en-US" sz="4700"/>
              <a:t>What are the public health issues you have discussed so far in your studies?</a:t>
            </a:r>
            <a:endParaRPr sz="4700">
              <a:latin typeface="Calibri"/>
              <a:ea typeface="Calibri"/>
              <a:cs typeface="Calibri"/>
              <a:sym typeface="Calibri"/>
            </a:endParaRPr>
          </a:p>
        </p:txBody>
      </p:sp>
      <p:sp>
        <p:nvSpPr>
          <p:cNvPr id="144" name="Google Shape;144;p3"/>
          <p:cNvSpPr/>
          <p:nvPr/>
        </p:nvSpPr>
        <p:spPr>
          <a:xfrm flipH="1" rot="-1577571">
            <a:off x="2494119" y="6170"/>
            <a:ext cx="6816262" cy="6816262"/>
          </a:xfrm>
          <a:prstGeom prst="arc">
            <a:avLst>
              <a:gd fmla="val 16200000" name="adj1"/>
              <a:gd fmla="val 20093138" name="adj2"/>
            </a:avLst>
          </a:prstGeom>
          <a:noFill/>
          <a:ln cap="rnd" cmpd="sng" w="127000">
            <a:solidFill>
              <a:schemeClr val="accent4">
                <a:alpha val="93725"/>
              </a:schemeClr>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 name="Google Shape;145;p3"/>
          <p:cNvSpPr/>
          <p:nvPr/>
        </p:nvSpPr>
        <p:spPr>
          <a:xfrm>
            <a:off x="8200995" y="5310973"/>
            <a:ext cx="705948" cy="686798"/>
          </a:xfrm>
          <a:prstGeom prst="ellipse">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9" name="Shape 149"/>
        <p:cNvGrpSpPr/>
        <p:nvPr/>
      </p:nvGrpSpPr>
      <p:grpSpPr>
        <a:xfrm>
          <a:off x="0" y="0"/>
          <a:ext cx="0" cy="0"/>
          <a:chOff x="0" y="0"/>
          <a:chExt cx="0" cy="0"/>
        </a:xfrm>
      </p:grpSpPr>
      <p:sp>
        <p:nvSpPr>
          <p:cNvPr id="150" name="Google Shape;150;g377eefdc079_1_9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1" name="Google Shape;151;g377eefdc079_1_98"/>
          <p:cNvSpPr/>
          <p:nvPr/>
        </p:nvSpPr>
        <p:spPr>
          <a:xfrm>
            <a:off x="0" y="-427"/>
            <a:ext cx="12192000" cy="6858000"/>
          </a:xfrm>
          <a:prstGeom prst="rect">
            <a:avLst/>
          </a:prstGeom>
          <a:gradFill>
            <a:gsLst>
              <a:gs pos="0">
                <a:srgbClr val="000000"/>
              </a:gs>
              <a:gs pos="100000">
                <a:srgbClr val="2F5496"/>
              </a:gs>
            </a:gsLst>
            <a:lin ang="1499992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2" name="Google Shape;152;g377eefdc079_1_98"/>
          <p:cNvSpPr/>
          <p:nvPr/>
        </p:nvSpPr>
        <p:spPr>
          <a:xfrm flipH="1" rot="10800000">
            <a:off x="455521" y="-1635"/>
            <a:ext cx="11750100" cy="6840600"/>
          </a:xfrm>
          <a:prstGeom prst="rect">
            <a:avLst/>
          </a:prstGeom>
          <a:gradFill>
            <a:gsLst>
              <a:gs pos="0">
                <a:srgbClr val="1F3864">
                  <a:alpha val="60000"/>
                </a:srgbClr>
              </a:gs>
              <a:gs pos="21000">
                <a:srgbClr val="1F3864">
                  <a:alpha val="60000"/>
                </a:srgbClr>
              </a:gs>
              <a:gs pos="100000">
                <a:srgbClr val="4472C4">
                  <a:alpha val="0"/>
                </a:srgbClr>
              </a:gs>
            </a:gsLst>
            <a:lin ang="2159386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3" name="Google Shape;153;g377eefdc079_1_98"/>
          <p:cNvSpPr/>
          <p:nvPr/>
        </p:nvSpPr>
        <p:spPr>
          <a:xfrm>
            <a:off x="8606054" y="-1291"/>
            <a:ext cx="3608100" cy="6858900"/>
          </a:xfrm>
          <a:prstGeom prst="rect">
            <a:avLst/>
          </a:prstGeom>
          <a:gradFill>
            <a:gsLst>
              <a:gs pos="0">
                <a:srgbClr val="2F5496">
                  <a:alpha val="0"/>
                </a:srgbClr>
              </a:gs>
              <a:gs pos="99000">
                <a:srgbClr val="000000">
                  <a:alpha val="40000"/>
                </a:srgbClr>
              </a:gs>
              <a:gs pos="100000">
                <a:srgbClr val="000000">
                  <a:alpha val="40000"/>
                </a:srgbClr>
              </a:gs>
            </a:gsLst>
            <a:lin ang="16200038"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4" name="Google Shape;154;g377eefdc079_1_98"/>
          <p:cNvSpPr/>
          <p:nvPr/>
        </p:nvSpPr>
        <p:spPr>
          <a:xfrm rot="-6325868">
            <a:off x="6059667" y="779182"/>
            <a:ext cx="4967680" cy="4988492"/>
          </a:xfrm>
          <a:prstGeom prst="ellipse">
            <a:avLst/>
          </a:prstGeom>
          <a:gradFill>
            <a:gsLst>
              <a:gs pos="0">
                <a:srgbClr val="4472C4">
                  <a:alpha val="23137"/>
                </a:srgbClr>
              </a:gs>
              <a:gs pos="79000">
                <a:srgbClr val="8DA9DB">
                  <a:alpha val="0"/>
                </a:srgbClr>
              </a:gs>
              <a:gs pos="100000">
                <a:srgbClr val="8DA9DB">
                  <a:alpha val="0"/>
                </a:srgbClr>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5" name="Google Shape;155;g377eefdc079_1_98"/>
          <p:cNvSpPr/>
          <p:nvPr/>
        </p:nvSpPr>
        <p:spPr>
          <a:xfrm flipH="1" rot="10800000">
            <a:off x="6314" y="4479900"/>
            <a:ext cx="12179400" cy="2378100"/>
          </a:xfrm>
          <a:prstGeom prst="rect">
            <a:avLst/>
          </a:prstGeom>
          <a:gradFill>
            <a:gsLst>
              <a:gs pos="0">
                <a:srgbClr val="2F5496">
                  <a:alpha val="49020"/>
                </a:srgbClr>
              </a:gs>
              <a:gs pos="99000">
                <a:srgbClr val="000000">
                  <a:alpha val="32941"/>
                </a:srgbClr>
              </a:gs>
              <a:gs pos="100000">
                <a:srgbClr val="000000">
                  <a:alpha val="32941"/>
                </a:srgbClr>
              </a:gs>
            </a:gsLst>
            <a:lin ang="17400156"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6" name="Google Shape;156;g377eefdc079_1_98"/>
          <p:cNvSpPr txBox="1"/>
          <p:nvPr>
            <p:ph type="ctrTitle"/>
          </p:nvPr>
        </p:nvSpPr>
        <p:spPr>
          <a:xfrm>
            <a:off x="2797949" y="526603"/>
            <a:ext cx="6596100" cy="5278321"/>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FFFFFF"/>
              </a:buClr>
              <a:buSzPts val="4000"/>
              <a:buFont typeface="Calibri"/>
              <a:buNone/>
            </a:pPr>
            <a:r>
              <a:rPr b="1" lang="en-US" sz="4000">
                <a:solidFill>
                  <a:srgbClr val="FFFFFF"/>
                </a:solidFill>
              </a:rPr>
              <a:t>Part 1: Injury 101</a:t>
            </a:r>
            <a:br>
              <a:rPr b="1" lang="en-US" sz="4000">
                <a:solidFill>
                  <a:srgbClr val="FFFFFF"/>
                </a:solidFill>
              </a:rPr>
            </a:br>
            <a:br>
              <a:rPr b="1" lang="en-US" sz="4000">
                <a:solidFill>
                  <a:srgbClr val="FFFFFF"/>
                </a:solidFill>
              </a:rPr>
            </a:br>
            <a:br>
              <a:rPr b="1" lang="en-US" sz="4000">
                <a:solidFill>
                  <a:srgbClr val="FFFFFF"/>
                </a:solidFill>
              </a:rPr>
            </a:br>
            <a:endParaRPr b="1" sz="4000">
              <a:solidFill>
                <a:srgbClr val="FFFFFF"/>
              </a:solidFill>
            </a:endParaRPr>
          </a:p>
          <a:p>
            <a:pPr indent="0" lvl="0" marL="0" rtl="0" algn="r">
              <a:lnSpc>
                <a:spcPct val="90000"/>
              </a:lnSpc>
              <a:spcBef>
                <a:spcPts val="0"/>
              </a:spcBef>
              <a:spcAft>
                <a:spcPts val="0"/>
              </a:spcAft>
              <a:buClr>
                <a:srgbClr val="FFFFFF"/>
              </a:buClr>
              <a:buSzPts val="4000"/>
              <a:buFont typeface="Calibri"/>
              <a:buNone/>
            </a:pPr>
            <a:r>
              <a:t/>
            </a:r>
            <a:endParaRPr b="1" sz="4000">
              <a:solidFill>
                <a:schemeClr val="lt1"/>
              </a:solidFill>
            </a:endParaRPr>
          </a:p>
          <a:p>
            <a:pPr indent="0" lvl="0" marL="0" rtl="0" algn="ctr">
              <a:lnSpc>
                <a:spcPct val="90000"/>
              </a:lnSpc>
              <a:spcBef>
                <a:spcPts val="0"/>
              </a:spcBef>
              <a:spcAft>
                <a:spcPts val="0"/>
              </a:spcAft>
              <a:buClr>
                <a:srgbClr val="FFFFFF"/>
              </a:buClr>
              <a:buSzPts val="4000"/>
              <a:buFont typeface="Calibri"/>
              <a:buNone/>
            </a:pPr>
            <a:r>
              <a:rPr b="1" lang="en-US" sz="4000" u="sng">
                <a:solidFill>
                  <a:schemeClr val="lt1"/>
                </a:solidFill>
                <a:hlinkClick r:id="rId3">
                  <a:extLst>
                    <a:ext uri="{A12FA001-AC4F-418D-AE19-62706E023703}">
                      <ahyp:hlinkClr val="tx"/>
                    </a:ext>
                  </a:extLst>
                </a:hlinkClick>
              </a:rPr>
              <a:t>Play Recorded Lecture</a:t>
            </a:r>
            <a:endParaRPr b="1" sz="1500">
              <a:solidFill>
                <a:schemeClr val="lt1"/>
              </a:solidFill>
            </a:endParaRPr>
          </a:p>
        </p:txBody>
      </p:sp>
      <p:sp>
        <p:nvSpPr>
          <p:cNvPr id="157" name="Google Shape;157;g377eefdc079_1_98"/>
          <p:cNvSpPr/>
          <p:nvPr/>
        </p:nvSpPr>
        <p:spPr>
          <a:xfrm flipH="1" rot="-5400000">
            <a:off x="6966992" y="1632753"/>
            <a:ext cx="6857700" cy="3592200"/>
          </a:xfrm>
          <a:prstGeom prst="rect">
            <a:avLst/>
          </a:prstGeom>
          <a:gradFill>
            <a:gsLst>
              <a:gs pos="0">
                <a:srgbClr val="2F5496">
                  <a:alpha val="49020"/>
                </a:srgbClr>
              </a:gs>
              <a:gs pos="99000">
                <a:srgbClr val="000000">
                  <a:alpha val="0"/>
                </a:srgbClr>
              </a:gs>
              <a:gs pos="100000">
                <a:srgbClr val="000000">
                  <a:alpha val="0"/>
                </a:srgbClr>
              </a:gs>
            </a:gsLst>
            <a:lin ang="15600151"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red and white play button&#10;&#10;Description automatically generated" id="158" name="Google Shape;158;g377eefdc079_1_98">
            <a:hlinkClick r:id="rId4"/>
          </p:cNvPr>
          <p:cNvPicPr preferRelativeResize="0"/>
          <p:nvPr/>
        </p:nvPicPr>
        <p:blipFill rotWithShape="1">
          <a:blip r:embed="rId5">
            <a:alphaModFix/>
          </a:blip>
          <a:srcRect b="0" l="0" r="0" t="0"/>
          <a:stretch/>
        </p:blipFill>
        <p:spPr>
          <a:xfrm>
            <a:off x="4924508" y="2244864"/>
            <a:ext cx="2342981" cy="170856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2" name="Shape 162"/>
        <p:cNvGrpSpPr/>
        <p:nvPr/>
      </p:nvGrpSpPr>
      <p:grpSpPr>
        <a:xfrm>
          <a:off x="0" y="0"/>
          <a:ext cx="0" cy="0"/>
          <a:chOff x="0" y="0"/>
          <a:chExt cx="0" cy="0"/>
        </a:xfrm>
      </p:grpSpPr>
      <p:sp>
        <p:nvSpPr>
          <p:cNvPr id="163" name="Google Shape;163;p7"/>
          <p:cNvSpPr/>
          <p:nvPr/>
        </p:nvSpPr>
        <p:spPr>
          <a:xfrm>
            <a:off x="638175" y="0"/>
            <a:ext cx="3248025" cy="3400426"/>
          </a:xfrm>
          <a:prstGeom prst="flowChartDocument">
            <a:avLst/>
          </a:prstGeom>
          <a:solidFill>
            <a:srgbClr val="4F4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64" name="Google Shape;164;p7"/>
          <p:cNvSpPr txBox="1"/>
          <p:nvPr>
            <p:ph type="title"/>
          </p:nvPr>
        </p:nvSpPr>
        <p:spPr>
          <a:xfrm>
            <a:off x="838200" y="171162"/>
            <a:ext cx="2840182" cy="2371148"/>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FFFFFF"/>
              </a:buClr>
              <a:buSzPct val="100000"/>
              <a:buFont typeface="Calibri"/>
              <a:buNone/>
            </a:pPr>
            <a:br>
              <a:rPr lang="en-US" sz="3200">
                <a:solidFill>
                  <a:srgbClr val="FFFFFF"/>
                </a:solidFill>
              </a:rPr>
            </a:br>
            <a:r>
              <a:rPr b="1" lang="en-US" sz="3200">
                <a:solidFill>
                  <a:srgbClr val="FFFFFF"/>
                </a:solidFill>
              </a:rPr>
              <a:t>Link to animation:</a:t>
            </a:r>
            <a:r>
              <a:rPr lang="en-US" sz="3200">
                <a:solidFill>
                  <a:srgbClr val="FFFFFF"/>
                </a:solidFill>
              </a:rPr>
              <a:t> </a:t>
            </a:r>
            <a:br>
              <a:rPr lang="en-US" sz="3200"/>
            </a:br>
            <a:r>
              <a:rPr lang="en-US" sz="3200" u="sng">
                <a:solidFill>
                  <a:srgbClr val="FFFFFF"/>
                </a:solidFill>
                <a:hlinkClick r:id="rId3">
                  <a:extLst>
                    <a:ext uri="{A12FA001-AC4F-418D-AE19-62706E023703}">
                      <ahyp:hlinkClr val="tx"/>
                    </a:ext>
                  </a:extLst>
                </a:hlinkClick>
              </a:rPr>
              <a:t>https://wisqars.cdc.gov/animated-leading-causes/</a:t>
            </a:r>
            <a:br>
              <a:rPr lang="en-US" sz="3200">
                <a:solidFill>
                  <a:srgbClr val="FFFFFF"/>
                </a:solidFill>
              </a:rPr>
            </a:br>
            <a:endParaRPr/>
          </a:p>
        </p:txBody>
      </p:sp>
      <p:pic>
        <p:nvPicPr>
          <p:cNvPr descr="A screenshot of a computer&#10;&#10;AI-generated content may be incorrect." id="165" name="Google Shape;165;p7"/>
          <p:cNvPicPr preferRelativeResize="0"/>
          <p:nvPr>
            <p:ph idx="1" type="body"/>
          </p:nvPr>
        </p:nvPicPr>
        <p:blipFill rotWithShape="1">
          <a:blip r:embed="rId4">
            <a:alphaModFix/>
          </a:blip>
          <a:srcRect b="0" l="0" r="0" t="0"/>
          <a:stretch/>
        </p:blipFill>
        <p:spPr>
          <a:xfrm>
            <a:off x="4361942" y="640080"/>
            <a:ext cx="7039518" cy="557881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0" name="Shape 170"/>
        <p:cNvGrpSpPr/>
        <p:nvPr/>
      </p:nvGrpSpPr>
      <p:grpSpPr>
        <a:xfrm>
          <a:off x="0" y="0"/>
          <a:ext cx="0" cy="0"/>
          <a:chOff x="0" y="0"/>
          <a:chExt cx="0" cy="0"/>
        </a:xfrm>
      </p:grpSpPr>
      <p:sp>
        <p:nvSpPr>
          <p:cNvPr id="171" name="Google Shape;171;g377eefdc079_1_19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72" name="Google Shape;172;g377eefdc079_1_196"/>
          <p:cNvSpPr/>
          <p:nvPr/>
        </p:nvSpPr>
        <p:spPr>
          <a:xfrm flipH="1">
            <a:off x="-3" y="-1"/>
            <a:ext cx="12192000" cy="1590600"/>
          </a:xfrm>
          <a:prstGeom prst="rect">
            <a:avLst/>
          </a:prstGeom>
          <a:gradFill>
            <a:gsLst>
              <a:gs pos="0">
                <a:srgbClr val="000000"/>
              </a:gs>
              <a:gs pos="100000">
                <a:srgbClr val="2F5496"/>
              </a:gs>
            </a:gsLst>
            <a:lin ang="8400134"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73" name="Google Shape;173;g377eefdc079_1_196"/>
          <p:cNvSpPr/>
          <p:nvPr/>
        </p:nvSpPr>
        <p:spPr>
          <a:xfrm flipH="1" rot="10800000">
            <a:off x="-3" y="142"/>
            <a:ext cx="8115300" cy="1590600"/>
          </a:xfrm>
          <a:prstGeom prst="rect">
            <a:avLst/>
          </a:prstGeom>
          <a:gradFill>
            <a:gsLst>
              <a:gs pos="0">
                <a:srgbClr val="4472C4">
                  <a:alpha val="0"/>
                </a:srgbClr>
              </a:gs>
              <a:gs pos="20000">
                <a:srgbClr val="4472C4">
                  <a:alpha val="0"/>
                </a:srgbClr>
              </a:gs>
              <a:gs pos="100000">
                <a:srgbClr val="1F3864">
                  <a:alpha val="54118"/>
                </a:srgbClr>
              </a:gs>
            </a:gsLst>
            <a:lin ang="13800146"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74" name="Google Shape;174;g377eefdc079_1_196"/>
          <p:cNvSpPr/>
          <p:nvPr/>
        </p:nvSpPr>
        <p:spPr>
          <a:xfrm flipH="1">
            <a:off x="8115297" y="-1"/>
            <a:ext cx="4076700" cy="1590600"/>
          </a:xfrm>
          <a:prstGeom prst="rect">
            <a:avLst/>
          </a:prstGeom>
          <a:gradFill>
            <a:gsLst>
              <a:gs pos="0">
                <a:srgbClr val="4472C4">
                  <a:alpha val="65098"/>
                </a:srgbClr>
              </a:gs>
              <a:gs pos="100000">
                <a:srgbClr val="000000">
                  <a:alpha val="29020"/>
                </a:srgbClr>
              </a:gs>
            </a:gsLst>
            <a:lin ang="13199916"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75" name="Google Shape;175;g377eefdc079_1_196"/>
          <p:cNvSpPr/>
          <p:nvPr/>
        </p:nvSpPr>
        <p:spPr>
          <a:xfrm>
            <a:off x="459350" y="-1"/>
            <a:ext cx="11732700" cy="1597500"/>
          </a:xfrm>
          <a:prstGeom prst="rect">
            <a:avLst/>
          </a:prstGeom>
          <a:gradFill>
            <a:gsLst>
              <a:gs pos="0">
                <a:srgbClr val="000000">
                  <a:alpha val="0"/>
                </a:srgbClr>
              </a:gs>
              <a:gs pos="50000">
                <a:srgbClr val="000000">
                  <a:alpha val="0"/>
                </a:srgbClr>
              </a:gs>
              <a:gs pos="99000">
                <a:srgbClr val="1F3864">
                  <a:alpha val="50980"/>
                </a:srgbClr>
              </a:gs>
              <a:gs pos="100000">
                <a:srgbClr val="1F3864">
                  <a:alpha val="50980"/>
                </a:srgbClr>
              </a:gs>
            </a:gsLst>
            <a:lin ang="16799925"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76" name="Google Shape;176;g377eefdc079_1_196"/>
          <p:cNvSpPr txBox="1"/>
          <p:nvPr>
            <p:ph type="title"/>
          </p:nvPr>
        </p:nvSpPr>
        <p:spPr>
          <a:xfrm>
            <a:off x="1371599" y="294538"/>
            <a:ext cx="9896100" cy="10338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FFFFFF"/>
              </a:buClr>
              <a:buSzPts val="4000"/>
              <a:buFont typeface="Calibri"/>
              <a:buNone/>
            </a:pPr>
            <a:r>
              <a:rPr b="1" lang="en-US" sz="4000">
                <a:solidFill>
                  <a:srgbClr val="FFFFFF"/>
                </a:solidFill>
              </a:rPr>
              <a:t>Part 2: Health Education for Home Injury Prevention Learning Objectives</a:t>
            </a:r>
            <a:endParaRPr b="1" sz="4000">
              <a:solidFill>
                <a:srgbClr val="FFFFFF"/>
              </a:solidFill>
            </a:endParaRPr>
          </a:p>
        </p:txBody>
      </p:sp>
      <p:sp>
        <p:nvSpPr>
          <p:cNvPr id="177" name="Google Shape;177;g377eefdc079_1_196"/>
          <p:cNvSpPr txBox="1"/>
          <p:nvPr>
            <p:ph idx="1" type="body"/>
          </p:nvPr>
        </p:nvSpPr>
        <p:spPr>
          <a:xfrm>
            <a:off x="1371600" y="2318201"/>
            <a:ext cx="9723900" cy="4416300"/>
          </a:xfrm>
          <a:prstGeom prst="rect">
            <a:avLst/>
          </a:prstGeom>
          <a:noFill/>
          <a:ln>
            <a:noFill/>
          </a:ln>
        </p:spPr>
        <p:txBody>
          <a:bodyPr anchorCtr="0" anchor="ctr" bIns="45700" lIns="91425" spcFirstLastPara="1" rIns="91425" wrap="square" tIns="45700">
            <a:normAutofit fontScale="92500" lnSpcReduction="10000"/>
          </a:bodyPr>
          <a:lstStyle/>
          <a:p>
            <a:pPr indent="0" lvl="0" marL="0" rtl="0" algn="l">
              <a:lnSpc>
                <a:spcPct val="115000"/>
              </a:lnSpc>
              <a:spcBef>
                <a:spcPts val="0"/>
              </a:spcBef>
              <a:spcAft>
                <a:spcPts val="0"/>
              </a:spcAft>
              <a:buSzPct val="53622"/>
              <a:buNone/>
            </a:pPr>
            <a:r>
              <a:rPr lang="en-US" sz="3629">
                <a:highlight>
                  <a:schemeClr val="lt1"/>
                </a:highlight>
              </a:rPr>
              <a:t>After this lecture, you will be able to: </a:t>
            </a:r>
            <a:endParaRPr sz="3629">
              <a:highlight>
                <a:schemeClr val="lt1"/>
              </a:highlight>
            </a:endParaRPr>
          </a:p>
          <a:p>
            <a:pPr indent="0" lvl="0" marL="0" rtl="0" algn="l">
              <a:lnSpc>
                <a:spcPct val="115000"/>
              </a:lnSpc>
              <a:spcBef>
                <a:spcPts val="0"/>
              </a:spcBef>
              <a:spcAft>
                <a:spcPts val="0"/>
              </a:spcAft>
              <a:buSzPct val="53622"/>
              <a:buNone/>
            </a:pPr>
            <a:r>
              <a:t/>
            </a:r>
            <a:endParaRPr sz="3629">
              <a:highlight>
                <a:schemeClr val="lt1"/>
              </a:highlight>
            </a:endParaRPr>
          </a:p>
          <a:p>
            <a:pPr indent="-389962" lvl="0" marL="457200" rtl="0" algn="l">
              <a:lnSpc>
                <a:spcPct val="115000"/>
              </a:lnSpc>
              <a:spcBef>
                <a:spcPts val="0"/>
              </a:spcBef>
              <a:spcAft>
                <a:spcPts val="0"/>
              </a:spcAft>
              <a:buSzPct val="100000"/>
              <a:buAutoNum type="arabicPeriod"/>
            </a:pPr>
            <a:r>
              <a:rPr lang="en-US" sz="3629">
                <a:highlight>
                  <a:schemeClr val="lt1"/>
                </a:highlight>
              </a:rPr>
              <a:t>NEED OBJECTIVES.</a:t>
            </a:r>
            <a:endParaRPr sz="3629">
              <a:highlight>
                <a:schemeClr val="lt1"/>
              </a:highlight>
            </a:endParaRPr>
          </a:p>
          <a:p>
            <a:pPr indent="0" lvl="0" marL="0" rtl="0" algn="l">
              <a:lnSpc>
                <a:spcPct val="115000"/>
              </a:lnSpc>
              <a:spcBef>
                <a:spcPts val="0"/>
              </a:spcBef>
              <a:spcAft>
                <a:spcPts val="0"/>
              </a:spcAft>
              <a:buSzPct val="53622"/>
              <a:buNone/>
            </a:pPr>
            <a:r>
              <a:rPr lang="en-US" sz="3629">
                <a:highlight>
                  <a:schemeClr val="lt1"/>
                </a:highlight>
              </a:rPr>
              <a:t>Notes currently on slide:  </a:t>
            </a:r>
            <a:r>
              <a:rPr lang="en-US" sz="3200">
                <a:highlight>
                  <a:schemeClr val="lt1"/>
                </a:highlight>
              </a:rPr>
              <a:t>Overall, this lecture describes an example of methods of</a:t>
            </a:r>
            <a:endParaRPr sz="3200">
              <a:highlight>
                <a:schemeClr val="lt1"/>
              </a:highlight>
            </a:endParaRPr>
          </a:p>
          <a:p>
            <a:pPr indent="0" lvl="0" marL="0" rtl="0" algn="l">
              <a:lnSpc>
                <a:spcPct val="115000"/>
              </a:lnSpc>
              <a:spcBef>
                <a:spcPts val="0"/>
              </a:spcBef>
              <a:spcAft>
                <a:spcPts val="0"/>
              </a:spcAft>
              <a:buClr>
                <a:schemeClr val="dk1"/>
              </a:buClr>
              <a:buSzPct val="34375"/>
              <a:buFont typeface="Arial"/>
              <a:buNone/>
            </a:pPr>
            <a:r>
              <a:rPr lang="en-US" sz="3200">
                <a:highlight>
                  <a:schemeClr val="lt1"/>
                </a:highlight>
              </a:rPr>
              <a:t>instruction for home injury in health education. </a:t>
            </a:r>
            <a:endParaRPr sz="3200">
              <a:highlight>
                <a:schemeClr val="lt1"/>
              </a:highlight>
            </a:endParaRPr>
          </a:p>
          <a:p>
            <a:pPr indent="0" lvl="0" marL="0" rtl="0" algn="l">
              <a:lnSpc>
                <a:spcPct val="115000"/>
              </a:lnSpc>
              <a:spcBef>
                <a:spcPts val="0"/>
              </a:spcBef>
              <a:spcAft>
                <a:spcPts val="0"/>
              </a:spcAft>
              <a:buClr>
                <a:schemeClr val="dk1"/>
              </a:buClr>
              <a:buSzPct val="34375"/>
              <a:buFont typeface="Arial"/>
              <a:buNone/>
            </a:pPr>
            <a:r>
              <a:t/>
            </a:r>
            <a:endParaRPr sz="3200">
              <a:highlight>
                <a:schemeClr val="lt1"/>
              </a:highlight>
            </a:endParaRPr>
          </a:p>
          <a:p>
            <a:pPr indent="0" lvl="0" marL="0" rtl="0" algn="l">
              <a:lnSpc>
                <a:spcPct val="115000"/>
              </a:lnSpc>
              <a:spcBef>
                <a:spcPts val="0"/>
              </a:spcBef>
              <a:spcAft>
                <a:spcPts val="0"/>
              </a:spcAft>
              <a:buClr>
                <a:schemeClr val="dk1"/>
              </a:buClr>
              <a:buSzPct val="34375"/>
              <a:buFont typeface="Arial"/>
              <a:buNone/>
            </a:pPr>
            <a:r>
              <a:rPr lang="en-US" sz="3200">
                <a:highlight>
                  <a:schemeClr val="lt1"/>
                </a:highlight>
              </a:rPr>
              <a:t>– add lecture slide with modality </a:t>
            </a:r>
            <a:endParaRPr sz="3629">
              <a:highlight>
                <a:schemeClr val="lt1"/>
              </a:highlight>
            </a:endParaRPr>
          </a:p>
          <a:p>
            <a:pPr indent="0" lvl="0" marL="0" rtl="0" algn="l">
              <a:lnSpc>
                <a:spcPct val="115000"/>
              </a:lnSpc>
              <a:spcBef>
                <a:spcPts val="0"/>
              </a:spcBef>
              <a:spcAft>
                <a:spcPts val="0"/>
              </a:spcAft>
              <a:buSzPct val="88452"/>
              <a:buNone/>
            </a:pPr>
            <a:r>
              <a:t/>
            </a:r>
            <a:endParaRPr sz="2200">
              <a:highlight>
                <a:schemeClr val="lt1"/>
              </a:highlight>
            </a:endParaRPr>
          </a:p>
          <a:p>
            <a:pPr indent="0" lvl="0" marL="914400" rtl="0" algn="l">
              <a:lnSpc>
                <a:spcPct val="107000"/>
              </a:lnSpc>
              <a:spcBef>
                <a:spcPts val="800"/>
              </a:spcBef>
              <a:spcAft>
                <a:spcPts val="0"/>
              </a:spcAft>
              <a:buSzPct val="69498"/>
              <a:buNone/>
            </a:pPr>
            <a:r>
              <a:t/>
            </a:r>
            <a:endParaRPr sz="2800"/>
          </a:p>
          <a:p>
            <a:pPr indent="-25400" lvl="0" marL="228600" rtl="0" algn="l">
              <a:lnSpc>
                <a:spcPct val="90000"/>
              </a:lnSpc>
              <a:spcBef>
                <a:spcPts val="1000"/>
              </a:spcBef>
              <a:spcAft>
                <a:spcPts val="0"/>
              </a:spcAft>
              <a:buClr>
                <a:schemeClr val="dk1"/>
              </a:buClr>
              <a:buSzPct val="100000"/>
              <a:buNone/>
            </a:pPr>
            <a:r>
              <a:t/>
            </a:r>
            <a:endParaRPr sz="3200" u="none" strike="noStrike"/>
          </a:p>
          <a:p>
            <a:pPr indent="0" lvl="0" marL="0" rtl="0" algn="l">
              <a:lnSpc>
                <a:spcPct val="90000"/>
              </a:lnSpc>
              <a:spcBef>
                <a:spcPts val="1000"/>
              </a:spcBef>
              <a:spcAft>
                <a:spcPts val="0"/>
              </a:spcAft>
              <a:buClr>
                <a:schemeClr val="dk1"/>
              </a:buClr>
              <a:buSzPct val="100000"/>
              <a:buNone/>
            </a:pPr>
            <a:r>
              <a:t/>
            </a:r>
            <a:endParaRPr sz="32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1" name="Shape 181"/>
        <p:cNvGrpSpPr/>
        <p:nvPr/>
      </p:nvGrpSpPr>
      <p:grpSpPr>
        <a:xfrm>
          <a:off x="0" y="0"/>
          <a:ext cx="0" cy="0"/>
          <a:chOff x="0" y="0"/>
          <a:chExt cx="0" cy="0"/>
        </a:xfrm>
      </p:grpSpPr>
      <p:sp>
        <p:nvSpPr>
          <p:cNvPr id="182" name="Google Shape;182;p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83" name="Google Shape;183;p8"/>
          <p:cNvSpPr/>
          <p:nvPr/>
        </p:nvSpPr>
        <p:spPr>
          <a:xfrm>
            <a:off x="0" y="-427"/>
            <a:ext cx="12192001" cy="6858000"/>
          </a:xfrm>
          <a:prstGeom prst="rect">
            <a:avLst/>
          </a:prstGeom>
          <a:gradFill>
            <a:gsLst>
              <a:gs pos="0">
                <a:srgbClr val="000000"/>
              </a:gs>
              <a:gs pos="100000">
                <a:srgbClr val="2F5496"/>
              </a:gs>
            </a:gsLst>
            <a:lin ang="15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84" name="Google Shape;184;p8"/>
          <p:cNvSpPr/>
          <p:nvPr/>
        </p:nvSpPr>
        <p:spPr>
          <a:xfrm flipH="1" rot="10800000">
            <a:off x="455521" y="-1720"/>
            <a:ext cx="11750040" cy="6840685"/>
          </a:xfrm>
          <a:prstGeom prst="rect">
            <a:avLst/>
          </a:prstGeom>
          <a:gradFill>
            <a:gsLst>
              <a:gs pos="0">
                <a:srgbClr val="1F3864">
                  <a:alpha val="60000"/>
                </a:srgbClr>
              </a:gs>
              <a:gs pos="21000">
                <a:srgbClr val="1F3864">
                  <a:alpha val="60000"/>
                </a:srgbClr>
              </a:gs>
              <a:gs pos="100000">
                <a:srgbClr val="4472C4">
                  <a:alpha val="0"/>
                </a:srgbClr>
              </a:gs>
            </a:gsLst>
            <a:lin ang="21593999"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85" name="Google Shape;185;p8"/>
          <p:cNvSpPr/>
          <p:nvPr/>
        </p:nvSpPr>
        <p:spPr>
          <a:xfrm>
            <a:off x="8606054" y="-1291"/>
            <a:ext cx="3608179" cy="6858864"/>
          </a:xfrm>
          <a:prstGeom prst="rect">
            <a:avLst/>
          </a:prstGeom>
          <a:gradFill>
            <a:gsLst>
              <a:gs pos="0">
                <a:srgbClr val="2F5496">
                  <a:alpha val="0"/>
                </a:srgbClr>
              </a:gs>
              <a:gs pos="99000">
                <a:srgbClr val="000000">
                  <a:alpha val="40000"/>
                </a:srgbClr>
              </a:gs>
              <a:gs pos="100000">
                <a:srgbClr val="000000">
                  <a:alpha val="40000"/>
                </a:srgbClr>
              </a:gs>
            </a:gsLst>
            <a:lin ang="16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86" name="Google Shape;186;p8"/>
          <p:cNvSpPr/>
          <p:nvPr/>
        </p:nvSpPr>
        <p:spPr>
          <a:xfrm rot="-6325827">
            <a:off x="6059728" y="779270"/>
            <a:ext cx="4967533" cy="4988390"/>
          </a:xfrm>
          <a:prstGeom prst="ellipse">
            <a:avLst/>
          </a:prstGeom>
          <a:gradFill>
            <a:gsLst>
              <a:gs pos="0">
                <a:srgbClr val="4472C4">
                  <a:alpha val="22745"/>
                </a:srgbClr>
              </a:gs>
              <a:gs pos="79000">
                <a:srgbClr val="8DA9DB">
                  <a:alpha val="0"/>
                </a:srgbClr>
              </a:gs>
              <a:gs pos="100000">
                <a:srgbClr val="8DA9DB">
                  <a:alpha val="0"/>
                </a:srgbClr>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87" name="Google Shape;187;p8"/>
          <p:cNvSpPr/>
          <p:nvPr/>
        </p:nvSpPr>
        <p:spPr>
          <a:xfrm flipH="1" rot="10800000">
            <a:off x="6314" y="4480038"/>
            <a:ext cx="12179371" cy="2377962"/>
          </a:xfrm>
          <a:prstGeom prst="rect">
            <a:avLst/>
          </a:prstGeom>
          <a:gradFill>
            <a:gsLst>
              <a:gs pos="0">
                <a:srgbClr val="2F5496">
                  <a:alpha val="48627"/>
                </a:srgbClr>
              </a:gs>
              <a:gs pos="99000">
                <a:srgbClr val="000000">
                  <a:alpha val="32549"/>
                </a:srgbClr>
              </a:gs>
              <a:gs pos="100000">
                <a:srgbClr val="000000">
                  <a:alpha val="32549"/>
                </a:srgbClr>
              </a:gs>
            </a:gsLst>
            <a:lin ang="17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88" name="Google Shape;188;p8"/>
          <p:cNvSpPr txBox="1"/>
          <p:nvPr>
            <p:ph type="ctrTitle"/>
          </p:nvPr>
        </p:nvSpPr>
        <p:spPr>
          <a:xfrm>
            <a:off x="1814918" y="526671"/>
            <a:ext cx="8155800" cy="539180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FFFFFF"/>
              </a:buClr>
              <a:buSzPts val="4000"/>
              <a:buFont typeface="Calibri"/>
              <a:buNone/>
            </a:pPr>
            <a:r>
              <a:rPr b="1" lang="en-US" sz="4222">
                <a:solidFill>
                  <a:srgbClr val="FFFFFF"/>
                </a:solidFill>
              </a:rPr>
              <a:t>Part 2: </a:t>
            </a:r>
            <a:r>
              <a:rPr b="1" lang="en-US" sz="4222">
                <a:solidFill>
                  <a:schemeClr val="lt1"/>
                </a:solidFill>
              </a:rPr>
              <a:t>Health Education for Home Injury Prevention</a:t>
            </a:r>
            <a:br>
              <a:rPr b="1" lang="en-US" sz="4222">
                <a:solidFill>
                  <a:schemeClr val="lt1"/>
                </a:solidFill>
              </a:rPr>
            </a:br>
            <a:br>
              <a:rPr b="1" lang="en-US" sz="4222">
                <a:solidFill>
                  <a:schemeClr val="lt1"/>
                </a:solidFill>
              </a:rPr>
            </a:br>
            <a:br>
              <a:rPr b="1" lang="en-US" sz="4222">
                <a:solidFill>
                  <a:schemeClr val="lt1"/>
                </a:solidFill>
              </a:rPr>
            </a:br>
            <a:endParaRPr b="1" sz="4222">
              <a:solidFill>
                <a:schemeClr val="lt1"/>
              </a:solidFill>
            </a:endParaRPr>
          </a:p>
          <a:p>
            <a:pPr indent="0" lvl="0" marL="0" rtl="0" algn="ctr">
              <a:lnSpc>
                <a:spcPct val="90000"/>
              </a:lnSpc>
              <a:spcBef>
                <a:spcPts val="0"/>
              </a:spcBef>
              <a:spcAft>
                <a:spcPts val="0"/>
              </a:spcAft>
              <a:buClr>
                <a:schemeClr val="lt1"/>
              </a:buClr>
              <a:buSzPts val="4000"/>
              <a:buFont typeface="Calibri"/>
              <a:buNone/>
            </a:pPr>
            <a:r>
              <a:t/>
            </a:r>
            <a:endParaRPr b="1" sz="4000">
              <a:solidFill>
                <a:schemeClr val="lt1"/>
              </a:solidFill>
            </a:endParaRPr>
          </a:p>
          <a:p>
            <a:pPr indent="0" lvl="0" marL="0" rtl="0" algn="ctr">
              <a:lnSpc>
                <a:spcPct val="90000"/>
              </a:lnSpc>
              <a:spcBef>
                <a:spcPts val="0"/>
              </a:spcBef>
              <a:spcAft>
                <a:spcPts val="0"/>
              </a:spcAft>
              <a:buClr>
                <a:schemeClr val="lt1"/>
              </a:buClr>
              <a:buSzPts val="4000"/>
              <a:buFont typeface="Calibri"/>
              <a:buNone/>
            </a:pPr>
            <a:r>
              <a:rPr b="1" lang="en-US" sz="4000" u="sng">
                <a:solidFill>
                  <a:schemeClr val="lt1"/>
                </a:solidFill>
                <a:hlinkClick r:id="rId3">
                  <a:extLst>
                    <a:ext uri="{A12FA001-AC4F-418D-AE19-62706E023703}">
                      <ahyp:hlinkClr val="tx"/>
                    </a:ext>
                  </a:extLst>
                </a:hlinkClick>
              </a:rPr>
              <a:t>Play Recorded Lecture</a:t>
            </a:r>
            <a:endParaRPr b="1" sz="4000">
              <a:solidFill>
                <a:schemeClr val="lt1"/>
              </a:solidFill>
            </a:endParaRPr>
          </a:p>
          <a:p>
            <a:pPr indent="0" lvl="0" marL="0" rtl="0" algn="ctr">
              <a:lnSpc>
                <a:spcPct val="90000"/>
              </a:lnSpc>
              <a:spcBef>
                <a:spcPts val="0"/>
              </a:spcBef>
              <a:spcAft>
                <a:spcPts val="0"/>
              </a:spcAft>
              <a:buClr>
                <a:srgbClr val="FFFFFF"/>
              </a:buClr>
              <a:buSzPts val="4000"/>
              <a:buFont typeface="Calibri"/>
              <a:buNone/>
            </a:pPr>
            <a:r>
              <a:t/>
            </a:r>
            <a:endParaRPr b="1" sz="4000">
              <a:solidFill>
                <a:srgbClr val="FFFFFF"/>
              </a:solidFill>
            </a:endParaRPr>
          </a:p>
        </p:txBody>
      </p:sp>
      <p:sp>
        <p:nvSpPr>
          <p:cNvPr id="189" name="Google Shape;189;p8"/>
          <p:cNvSpPr/>
          <p:nvPr/>
        </p:nvSpPr>
        <p:spPr>
          <a:xfrm flipH="1" rot="-5400000">
            <a:off x="6966992" y="1632753"/>
            <a:ext cx="6857700" cy="3592200"/>
          </a:xfrm>
          <a:prstGeom prst="rect">
            <a:avLst/>
          </a:prstGeom>
          <a:gradFill>
            <a:gsLst>
              <a:gs pos="0">
                <a:srgbClr val="2F5496">
                  <a:alpha val="48627"/>
                </a:srgbClr>
              </a:gs>
              <a:gs pos="99000">
                <a:srgbClr val="000000">
                  <a:alpha val="0"/>
                </a:srgbClr>
              </a:gs>
              <a:gs pos="100000">
                <a:srgbClr val="000000">
                  <a:alpha val="0"/>
                </a:srgbClr>
              </a:gs>
            </a:gsLst>
            <a:lin ang="15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red and white play button&#10;&#10;Description automatically generated" id="190" name="Google Shape;190;p8">
            <a:hlinkClick r:id="rId4"/>
          </p:cNvPr>
          <p:cNvPicPr preferRelativeResize="0"/>
          <p:nvPr/>
        </p:nvPicPr>
        <p:blipFill rotWithShape="1">
          <a:blip r:embed="rId5">
            <a:alphaModFix/>
          </a:blip>
          <a:srcRect b="0" l="0" r="0" t="0"/>
          <a:stretch/>
        </p:blipFill>
        <p:spPr>
          <a:xfrm>
            <a:off x="4618843" y="2419183"/>
            <a:ext cx="2342981" cy="170856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5" name="Shape 195"/>
        <p:cNvGrpSpPr/>
        <p:nvPr/>
      </p:nvGrpSpPr>
      <p:grpSpPr>
        <a:xfrm>
          <a:off x="0" y="0"/>
          <a:ext cx="0" cy="0"/>
          <a:chOff x="0" y="0"/>
          <a:chExt cx="0" cy="0"/>
        </a:xfrm>
      </p:grpSpPr>
      <p:sp>
        <p:nvSpPr>
          <p:cNvPr id="196" name="Google Shape;196;p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Shiprock - Wikipedia" id="197" name="Google Shape;197;p9"/>
          <p:cNvPicPr preferRelativeResize="0"/>
          <p:nvPr/>
        </p:nvPicPr>
        <p:blipFill rotWithShape="1">
          <a:blip r:embed="rId3">
            <a:alphaModFix/>
          </a:blip>
          <a:srcRect b="0" l="0" r="23585" t="9091"/>
          <a:stretch/>
        </p:blipFill>
        <p:spPr>
          <a:xfrm>
            <a:off x="3523488" y="10"/>
            <a:ext cx="8668512" cy="6857990"/>
          </a:xfrm>
          <a:prstGeom prst="rect">
            <a:avLst/>
          </a:prstGeom>
          <a:noFill/>
          <a:ln>
            <a:noFill/>
          </a:ln>
        </p:spPr>
      </p:pic>
      <p:sp>
        <p:nvSpPr>
          <p:cNvPr id="198" name="Google Shape;198;p9"/>
          <p:cNvSpPr/>
          <p:nvPr/>
        </p:nvSpPr>
        <p:spPr>
          <a:xfrm>
            <a:off x="2" y="0"/>
            <a:ext cx="9756601" cy="6858000"/>
          </a:xfrm>
          <a:prstGeom prst="rect">
            <a:avLst/>
          </a:prstGeom>
          <a:gradFill>
            <a:gsLst>
              <a:gs pos="0">
                <a:srgbClr val="FFFFFF">
                  <a:alpha val="0"/>
                </a:srgbClr>
              </a:gs>
              <a:gs pos="19000">
                <a:srgbClr val="FFFFFF">
                  <a:alpha val="36471"/>
                </a:srgbClr>
              </a:gs>
              <a:gs pos="35000">
                <a:srgbClr val="FFFFFF">
                  <a:alpha val="76471"/>
                </a:srgbClr>
              </a:gs>
              <a:gs pos="58000">
                <a:schemeClr val="lt1"/>
              </a:gs>
              <a:gs pos="100000">
                <a:schemeClr val="lt1"/>
              </a:gs>
            </a:gsLst>
            <a:lin ang="10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99" name="Google Shape;199;p9"/>
          <p:cNvSpPr txBox="1"/>
          <p:nvPr>
            <p:ph type="title"/>
          </p:nvPr>
        </p:nvSpPr>
        <p:spPr>
          <a:xfrm>
            <a:off x="371094" y="1161288"/>
            <a:ext cx="3438144" cy="1124712"/>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Font typeface="Calibri"/>
              <a:buNone/>
            </a:pPr>
            <a:r>
              <a:rPr lang="en-US" sz="2800"/>
              <a:t>DISCUSSION QUESTIONS</a:t>
            </a:r>
            <a:endParaRPr/>
          </a:p>
        </p:txBody>
      </p:sp>
      <p:sp>
        <p:nvSpPr>
          <p:cNvPr id="200" name="Google Shape;200;p9"/>
          <p:cNvSpPr/>
          <p:nvPr/>
        </p:nvSpPr>
        <p:spPr>
          <a:xfrm rot="5400000">
            <a:off x="662559" y="605790"/>
            <a:ext cx="73152" cy="54864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01" name="Google Shape;201;p9"/>
          <p:cNvSpPr/>
          <p:nvPr/>
        </p:nvSpPr>
        <p:spPr>
          <a:xfrm>
            <a:off x="428244" y="2443480"/>
            <a:ext cx="3300984" cy="9144"/>
          </a:xfrm>
          <a:prstGeom prst="rect">
            <a:avLst/>
          </a:prstGeom>
          <a:solidFill>
            <a:srgbClr val="D5D5D5"/>
          </a:solidFill>
          <a:ln cap="flat" cmpd="sng" w="9525">
            <a:solidFill>
              <a:srgbClr val="D5D5D5"/>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02" name="Google Shape;202;p9"/>
          <p:cNvSpPr txBox="1"/>
          <p:nvPr>
            <p:ph idx="1" type="body"/>
          </p:nvPr>
        </p:nvSpPr>
        <p:spPr>
          <a:xfrm>
            <a:off x="371100" y="2718050"/>
            <a:ext cx="4596600" cy="4506300"/>
          </a:xfrm>
          <a:prstGeom prst="rect">
            <a:avLst/>
          </a:prstGeom>
          <a:noFill/>
          <a:ln>
            <a:noFill/>
          </a:ln>
        </p:spPr>
        <p:txBody>
          <a:bodyPr anchorCtr="0" anchor="t" bIns="45700" lIns="91425" spcFirstLastPara="1" rIns="91425" wrap="square" tIns="45700">
            <a:normAutofit fontScale="77500" lnSpcReduction="20000"/>
          </a:bodyPr>
          <a:lstStyle/>
          <a:p>
            <a:pPr indent="-316359" lvl="0" marL="457200" rtl="0" algn="l">
              <a:lnSpc>
                <a:spcPct val="115000"/>
              </a:lnSpc>
              <a:spcBef>
                <a:spcPts val="0"/>
              </a:spcBef>
              <a:spcAft>
                <a:spcPts val="0"/>
              </a:spcAft>
              <a:buSzPct val="75952"/>
              <a:buChar char="•"/>
            </a:pPr>
            <a:r>
              <a:rPr lang="en-US" sz="2910">
                <a:highlight>
                  <a:schemeClr val="lt1"/>
                </a:highlight>
              </a:rPr>
              <a:t>What connections did you see in</a:t>
            </a:r>
            <a:endParaRPr sz="2910">
              <a:highlight>
                <a:schemeClr val="lt1"/>
              </a:highlight>
            </a:endParaRPr>
          </a:p>
          <a:p>
            <a:pPr indent="0" lvl="0" marL="457200" rtl="0" algn="l">
              <a:lnSpc>
                <a:spcPct val="115000"/>
              </a:lnSpc>
              <a:spcBef>
                <a:spcPts val="0"/>
              </a:spcBef>
              <a:spcAft>
                <a:spcPts val="0"/>
              </a:spcAft>
              <a:buSzPct val="79814"/>
              <a:buNone/>
            </a:pPr>
            <a:r>
              <a:rPr lang="en-US" sz="2910">
                <a:highlight>
                  <a:schemeClr val="lt1"/>
                </a:highlight>
              </a:rPr>
              <a:t>this lecture to your current coursework?</a:t>
            </a:r>
            <a:endParaRPr sz="2910">
              <a:highlight>
                <a:schemeClr val="lt1"/>
              </a:highlight>
            </a:endParaRPr>
          </a:p>
          <a:p>
            <a:pPr indent="0" lvl="0" marL="457200" rtl="0" algn="l">
              <a:lnSpc>
                <a:spcPct val="115000"/>
              </a:lnSpc>
              <a:spcBef>
                <a:spcPts val="0"/>
              </a:spcBef>
              <a:spcAft>
                <a:spcPts val="0"/>
              </a:spcAft>
              <a:buSzPct val="79814"/>
              <a:buNone/>
            </a:pPr>
            <a:r>
              <a:t/>
            </a:r>
            <a:endParaRPr sz="2910">
              <a:highlight>
                <a:schemeClr val="lt1"/>
              </a:highlight>
            </a:endParaRPr>
          </a:p>
          <a:p>
            <a:pPr indent="-316359" lvl="0" marL="457200" rtl="0" algn="l">
              <a:lnSpc>
                <a:spcPct val="115000"/>
              </a:lnSpc>
              <a:spcBef>
                <a:spcPts val="0"/>
              </a:spcBef>
              <a:spcAft>
                <a:spcPts val="0"/>
              </a:spcAft>
              <a:buSzPct val="75952"/>
              <a:buChar char="•"/>
            </a:pPr>
            <a:r>
              <a:rPr lang="en-US" sz="2910">
                <a:highlight>
                  <a:schemeClr val="lt1"/>
                </a:highlight>
              </a:rPr>
              <a:t>If you were to design health</a:t>
            </a:r>
            <a:endParaRPr sz="2910">
              <a:highlight>
                <a:schemeClr val="lt1"/>
              </a:highlight>
            </a:endParaRPr>
          </a:p>
          <a:p>
            <a:pPr indent="0" lvl="0" marL="457200" rtl="0" algn="l">
              <a:lnSpc>
                <a:spcPct val="115000"/>
              </a:lnSpc>
              <a:spcBef>
                <a:spcPts val="0"/>
              </a:spcBef>
              <a:spcAft>
                <a:spcPts val="0"/>
              </a:spcAft>
              <a:buSzPct val="79814"/>
              <a:buNone/>
            </a:pPr>
            <a:r>
              <a:rPr lang="en-US" sz="2910">
                <a:highlight>
                  <a:schemeClr val="lt1"/>
                </a:highlight>
              </a:rPr>
              <a:t>education materials, which</a:t>
            </a:r>
            <a:endParaRPr sz="2910">
              <a:highlight>
                <a:schemeClr val="lt1"/>
              </a:highlight>
            </a:endParaRPr>
          </a:p>
          <a:p>
            <a:pPr indent="0" lvl="0" marL="457200" rtl="0" algn="l">
              <a:lnSpc>
                <a:spcPct val="115000"/>
              </a:lnSpc>
              <a:spcBef>
                <a:spcPts val="0"/>
              </a:spcBef>
              <a:spcAft>
                <a:spcPts val="0"/>
              </a:spcAft>
              <a:buSzPct val="79814"/>
              <a:buNone/>
            </a:pPr>
            <a:r>
              <a:rPr lang="en-US" sz="2910">
                <a:highlight>
                  <a:schemeClr val="lt1"/>
                </a:highlight>
              </a:rPr>
              <a:t>modality or method of instruction</a:t>
            </a:r>
            <a:endParaRPr sz="2910">
              <a:highlight>
                <a:schemeClr val="lt1"/>
              </a:highlight>
            </a:endParaRPr>
          </a:p>
          <a:p>
            <a:pPr indent="0" lvl="0" marL="457200" rtl="0" algn="l">
              <a:lnSpc>
                <a:spcPct val="115000"/>
              </a:lnSpc>
              <a:spcBef>
                <a:spcPts val="0"/>
              </a:spcBef>
              <a:spcAft>
                <a:spcPts val="0"/>
              </a:spcAft>
              <a:buSzPct val="79814"/>
              <a:buNone/>
            </a:pPr>
            <a:r>
              <a:rPr lang="en-US" sz="2910">
                <a:highlight>
                  <a:schemeClr val="lt1"/>
                </a:highlight>
              </a:rPr>
              <a:t>would you use? ​</a:t>
            </a:r>
            <a:endParaRPr sz="2910">
              <a:highlight>
                <a:schemeClr val="lt1"/>
              </a:highlight>
            </a:endParaRPr>
          </a:p>
          <a:p>
            <a:pPr indent="0" lvl="0" marL="457200" rtl="0" algn="l">
              <a:lnSpc>
                <a:spcPct val="115000"/>
              </a:lnSpc>
              <a:spcBef>
                <a:spcPts val="0"/>
              </a:spcBef>
              <a:spcAft>
                <a:spcPts val="0"/>
              </a:spcAft>
              <a:buSzPct val="79814"/>
              <a:buNone/>
            </a:pPr>
            <a:r>
              <a:t/>
            </a:r>
            <a:endParaRPr sz="2910">
              <a:highlight>
                <a:schemeClr val="lt1"/>
              </a:highlight>
            </a:endParaRPr>
          </a:p>
          <a:p>
            <a:pPr indent="-316359" lvl="0" marL="457200" rtl="0" algn="l">
              <a:lnSpc>
                <a:spcPct val="115000"/>
              </a:lnSpc>
              <a:spcBef>
                <a:spcPts val="0"/>
              </a:spcBef>
              <a:spcAft>
                <a:spcPts val="0"/>
              </a:spcAft>
              <a:buSzPct val="75952"/>
              <a:buChar char="•"/>
            </a:pPr>
            <a:r>
              <a:rPr lang="en-US" sz="2910">
                <a:highlight>
                  <a:schemeClr val="lt1"/>
                </a:highlight>
              </a:rPr>
              <a:t>From your perspective, what</a:t>
            </a:r>
            <a:endParaRPr sz="2910">
              <a:highlight>
                <a:schemeClr val="lt1"/>
              </a:highlight>
            </a:endParaRPr>
          </a:p>
          <a:p>
            <a:pPr indent="0" lvl="0" marL="457200" rtl="0" algn="l">
              <a:lnSpc>
                <a:spcPct val="115000"/>
              </a:lnSpc>
              <a:spcBef>
                <a:spcPts val="0"/>
              </a:spcBef>
              <a:spcAft>
                <a:spcPts val="0"/>
              </a:spcAft>
              <a:buSzPct val="79814"/>
              <a:buNone/>
            </a:pPr>
            <a:r>
              <a:rPr lang="en-US" sz="2910">
                <a:highlight>
                  <a:schemeClr val="lt1"/>
                </a:highlight>
              </a:rPr>
              <a:t>structural barriers do you think may</a:t>
            </a:r>
            <a:endParaRPr sz="2910">
              <a:highlight>
                <a:schemeClr val="lt1"/>
              </a:highlight>
            </a:endParaRPr>
          </a:p>
          <a:p>
            <a:pPr indent="0" lvl="0" marL="457200" rtl="0" algn="l">
              <a:lnSpc>
                <a:spcPct val="115000"/>
              </a:lnSpc>
              <a:spcBef>
                <a:spcPts val="0"/>
              </a:spcBef>
              <a:spcAft>
                <a:spcPts val="0"/>
              </a:spcAft>
              <a:buSzPct val="79814"/>
              <a:buNone/>
            </a:pPr>
            <a:r>
              <a:rPr lang="en-US" sz="2910">
                <a:highlight>
                  <a:schemeClr val="lt1"/>
                </a:highlight>
              </a:rPr>
              <a:t>be driving home injury risks? </a:t>
            </a:r>
            <a:endParaRPr sz="2910">
              <a:highlight>
                <a:schemeClr val="lt1"/>
              </a:highlight>
            </a:endParaRPr>
          </a:p>
          <a:p>
            <a:pPr indent="0" lvl="0" marL="457200" rtl="0" algn="l">
              <a:lnSpc>
                <a:spcPct val="115000"/>
              </a:lnSpc>
              <a:spcBef>
                <a:spcPts val="0"/>
              </a:spcBef>
              <a:spcAft>
                <a:spcPts val="0"/>
              </a:spcAft>
              <a:buSzPct val="136622"/>
              <a:buNone/>
            </a:pPr>
            <a:r>
              <a:t/>
            </a:r>
            <a:endParaRPr sz="1700">
              <a:highlight>
                <a:schemeClr val="lt1"/>
              </a:highlight>
            </a:endParaRPr>
          </a:p>
          <a:p>
            <a:pPr indent="-222413" lvl="0" marL="457200" rtl="0" algn="l">
              <a:lnSpc>
                <a:spcPct val="115000"/>
              </a:lnSpc>
              <a:spcBef>
                <a:spcPts val="0"/>
              </a:spcBef>
              <a:spcAft>
                <a:spcPts val="0"/>
              </a:spcAft>
              <a:buSzPct val="25989"/>
              <a:buNone/>
            </a:pPr>
            <a:r>
              <a:t/>
            </a:r>
            <a:endParaRPr sz="2501">
              <a:highlight>
                <a:schemeClr val="lt1"/>
              </a:highlight>
            </a:endParaRPr>
          </a:p>
          <a:p>
            <a:pPr indent="0" lvl="0" marL="457200" rtl="0" algn="l">
              <a:lnSpc>
                <a:spcPct val="90000"/>
              </a:lnSpc>
              <a:spcBef>
                <a:spcPts val="1000"/>
              </a:spcBef>
              <a:spcAft>
                <a:spcPts val="0"/>
              </a:spcAft>
              <a:buSzPct val="151235"/>
              <a:buNone/>
            </a:pPr>
            <a:r>
              <a:t/>
            </a:r>
            <a:endParaRPr sz="1700"/>
          </a:p>
          <a:p>
            <a:pPr indent="0" lvl="0" marL="0" rtl="0" algn="l">
              <a:lnSpc>
                <a:spcPct val="90000"/>
              </a:lnSpc>
              <a:spcBef>
                <a:spcPts val="1000"/>
              </a:spcBef>
              <a:spcAft>
                <a:spcPts val="0"/>
              </a:spcAft>
              <a:buClr>
                <a:schemeClr val="dk1"/>
              </a:buClr>
              <a:buSzPct val="100000"/>
              <a:buNone/>
            </a:pPr>
            <a:r>
              <a:t/>
            </a:r>
            <a:endParaRPr sz="1700"/>
          </a:p>
          <a:p>
            <a:pPr indent="-120650" lvl="0" marL="228600" rtl="0" algn="l">
              <a:lnSpc>
                <a:spcPct val="90000"/>
              </a:lnSpc>
              <a:spcBef>
                <a:spcPts val="1000"/>
              </a:spcBef>
              <a:spcAft>
                <a:spcPts val="0"/>
              </a:spcAft>
              <a:buClr>
                <a:schemeClr val="dk1"/>
              </a:buClr>
              <a:buSzPct val="100000"/>
              <a:buNone/>
            </a:pPr>
            <a:r>
              <a:t/>
            </a:r>
            <a:endParaRPr sz="1700"/>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2025-04-22T16:04:27Z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0x010100B80EFBE5EA15F04E98A7FC541C78FCBA</vt:lpwstr>
  </property>
</Properties>
</file>