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99"/>
    <p:restoredTop sz="94684"/>
  </p:normalViewPr>
  <p:slideViewPr>
    <p:cSldViewPr snapToGrid="0" snapToObjects="1">
      <p:cViewPr>
        <p:scale>
          <a:sx n="193" d="100"/>
          <a:sy n="193" d="100"/>
        </p:scale>
        <p:origin x="1712" y="4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jpg"/><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hyperlink" Target="http://DoViewPlanning.Org" TargetMode="Externa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4726" y="173890"/>
            <a:ext cx="4933507" cy="738664"/>
          </a:xfrm>
          <a:prstGeom prst="rect">
            <a:avLst/>
          </a:prstGeom>
          <a:noFill/>
        </p:spPr>
        <p:txBody>
          <a:bodyPr wrap="square" lIns="0" tIns="0" rIns="0" bIns="0">
            <a:spAutoFit/>
          </a:bodyPr>
          <a:lstStyle/>
          <a:p>
            <a:pPr algn="ctr">
              <a:defRPr sz="2400">
                <a:solidFill>
                  <a:srgbClr val="000000"/>
                </a:solidFill>
              </a:defRPr>
            </a:pPr>
            <a:r>
              <a:rPr dirty="0"/>
              <a:t>NZ Inland Revenue Department (IRD) DoView Strategy Diagram</a:t>
            </a:r>
          </a:p>
        </p:txBody>
      </p:sp>
      <p:sp>
        <p:nvSpPr>
          <p:cNvPr id="3" name="Rectangle 2">
            <a:hlinkClick r:id="rId2" action="ppaction://hlinksldjump"/>
          </p:cNvPr>
          <p:cNvSpPr/>
          <p:nvPr/>
        </p:nvSpPr>
        <p:spPr>
          <a:xfrm>
            <a:off x="3582000" y="1267920"/>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Final Outcomes</a:t>
            </a:r>
          </a:p>
        </p:txBody>
      </p:sp>
      <p:sp>
        <p:nvSpPr>
          <p:cNvPr id="4" name="Rectangle 3"/>
          <p:cNvSpPr/>
          <p:nvPr/>
        </p:nvSpPr>
        <p:spPr>
          <a:xfrm>
            <a:off x="3582000" y="1267920"/>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Stewardship of the Tax &amp; Social Policy System</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Revenue Collection &amp; Compliance (Individuals and Businesses)</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Social Policy &amp; Entitlements Delivery</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Customer Experience, Education &amp; Channels</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Tax Policy Design &amp; System Settings</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Intelligence &amp; Analytics</a:t>
            </a:r>
          </a:p>
        </p:txBody>
      </p:sp>
      <p:sp>
        <p:nvSpPr>
          <p:cNvPr id="12" name="Rectangle 11">
            <a:hlinkClick r:id="rId9" action="ppaction://hlinksldjump"/>
          </p:cNvPr>
          <p:cNvSpPr/>
          <p:nvPr/>
        </p:nvSpPr>
        <p:spPr>
          <a:xfrm>
            <a:off x="1242000" y="4952520"/>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Digital Platforms &amp; Business Transformation</a:t>
            </a:r>
          </a:p>
        </p:txBody>
      </p:sp>
      <p:sp>
        <p:nvSpPr>
          <p:cNvPr id="13" name="Rectangle 12">
            <a:hlinkClick r:id="rId10" action="ppaction://hlinksldjump"/>
          </p:cNvPr>
          <p:cNvSpPr/>
          <p:nvPr/>
        </p:nvSpPr>
        <p:spPr>
          <a:xfrm>
            <a:off x="3582000" y="4952520"/>
            <a:ext cx="1980000" cy="72000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People, Culture &amp; Capability</a:t>
            </a:r>
          </a:p>
        </p:txBody>
      </p:sp>
      <p:sp>
        <p:nvSpPr>
          <p:cNvPr id="14" name="Rectangle 13">
            <a:hlinkClick r:id="rId11" action="ppaction://hlinksldjump"/>
          </p:cNvPr>
          <p:cNvSpPr/>
          <p:nvPr/>
        </p:nvSpPr>
        <p:spPr>
          <a:xfrm>
            <a:off x="5922000" y="4952520"/>
            <a:ext cx="1980000" cy="72000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Governance, Partnerships &amp; Risk Management</a:t>
            </a:r>
          </a:p>
        </p:txBody>
      </p:sp>
      <p:sp>
        <p:nvSpPr>
          <p:cNvPr id="15" name="TextBox 14"/>
          <p:cNvSpPr txBox="1"/>
          <p:nvPr/>
        </p:nvSpPr>
        <p:spPr>
          <a:xfrm>
            <a:off x="713280" y="6537960"/>
            <a:ext cx="8156400"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a:t>
            </a:r>
            <a:r>
              <a:rPr lang="en-AU" dirty="0"/>
              <a:t>a018 </a:t>
            </a:r>
            <a:r>
              <a:rPr dirty="0"/>
              <a:t>2025-11-25 08:27</a:t>
            </a:r>
          </a:p>
        </p:txBody>
      </p:sp>
      <p:sp>
        <p:nvSpPr>
          <p:cNvPr id="16" name="TextBox 15"/>
          <p:cNvSpPr txBox="1"/>
          <p:nvPr/>
        </p:nvSpPr>
        <p:spPr>
          <a:xfrm>
            <a:off x="7132320" y="6126480"/>
            <a:ext cx="1828800" cy="274320"/>
          </a:xfrm>
          <a:prstGeom prst="rect">
            <a:avLst/>
          </a:prstGeom>
          <a:noFill/>
        </p:spPr>
        <p:txBody>
          <a:bodyPr wrap="none">
            <a:spAutoFit/>
          </a:bodyPr>
          <a:lstStyle/>
          <a:p>
            <a:pPr algn="r"/>
            <a:r>
              <a:rPr sz="1400" dirty="0">
                <a:solidFill>
                  <a:srgbClr val="0066CC"/>
                </a:solidFill>
                <a:latin typeface="Calibri"/>
                <a:hlinkClick r:id="rId12"/>
              </a:rPr>
              <a:t>DoViewPlanning.Org</a:t>
            </a:r>
          </a:p>
        </p:txBody>
      </p:sp>
      <p:sp>
        <p:nvSpPr>
          <p:cNvPr id="17" name="TextBox 16"/>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18" name="Google Shape;104;p1" title="Doview new.jpeg">
            <a:extLst>
              <a:ext uri="{FF2B5EF4-FFF2-40B4-BE49-F238E27FC236}">
                <a16:creationId xmlns:a16="http://schemas.microsoft.com/office/drawing/2014/main" id="{67D521B2-CFDC-8456-EA59-36F8FA3ED603}"/>
              </a:ext>
            </a:extLst>
          </p:cNvPr>
          <p:cNvPicPr preferRelativeResize="0"/>
          <p:nvPr/>
        </p:nvPicPr>
        <p:blipFill>
          <a:blip r:embed="rId13">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People, Culture &amp; Capability</a:t>
            </a:r>
          </a:p>
        </p:txBody>
      </p:sp>
      <p:sp>
        <p:nvSpPr>
          <p:cNvPr id="5" name="Rectangle 4"/>
          <p:cNvSpPr/>
          <p:nvPr/>
        </p:nvSpPr>
        <p:spPr>
          <a:xfrm>
            <a:off x="1036344" y="2217464"/>
            <a:ext cx="137744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Current and future capability needs for Inland Revenue identified</a:t>
            </a:r>
          </a:p>
        </p:txBody>
      </p:sp>
      <p:sp>
        <p:nvSpPr>
          <p:cNvPr id="6" name="Rectangle 5"/>
          <p:cNvSpPr/>
          <p:nvPr/>
        </p:nvSpPr>
        <p:spPr>
          <a:xfrm>
            <a:off x="1036344" y="3200952"/>
            <a:ext cx="137744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Workforce plans aligned with strategic priorities developed</a:t>
            </a:r>
          </a:p>
        </p:txBody>
      </p:sp>
      <p:sp>
        <p:nvSpPr>
          <p:cNvPr id="7" name="Rectangle 6"/>
          <p:cNvSpPr/>
          <p:nvPr/>
        </p:nvSpPr>
        <p:spPr>
          <a:xfrm>
            <a:off x="1036344" y="4184440"/>
            <a:ext cx="137744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Roles and organisational structures adjusted to support new ways of working</a:t>
            </a:r>
          </a:p>
        </p:txBody>
      </p:sp>
      <p:sp>
        <p:nvSpPr>
          <p:cNvPr id="8" name="Right Arrow 7"/>
          <p:cNvSpPr/>
          <p:nvPr/>
        </p:nvSpPr>
        <p:spPr>
          <a:xfrm>
            <a:off x="2771656" y="367027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519186" y="1787538"/>
            <a:ext cx="1995330" cy="66954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Core technical, digital and customer-centred skills developed across the workforce</a:t>
            </a:r>
          </a:p>
        </p:txBody>
      </p:sp>
      <p:sp>
        <p:nvSpPr>
          <p:cNvPr id="10" name="Rectangle 9"/>
          <p:cNvSpPr/>
          <p:nvPr/>
        </p:nvSpPr>
        <p:spPr>
          <a:xfrm>
            <a:off x="3519186" y="2594238"/>
            <a:ext cx="1995330" cy="55510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Leadership capability for system stewardship and change strengthened</a:t>
            </a:r>
          </a:p>
        </p:txBody>
      </p:sp>
      <p:sp>
        <p:nvSpPr>
          <p:cNvPr id="11" name="Rectangle 10"/>
          <p:cNvSpPr/>
          <p:nvPr/>
        </p:nvSpPr>
        <p:spPr>
          <a:xfrm>
            <a:off x="3519186" y="3268869"/>
            <a:ext cx="1995330" cy="66954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Learning and development programmes aligned with transformation priorities delivered</a:t>
            </a:r>
          </a:p>
        </p:txBody>
      </p:sp>
      <p:sp>
        <p:nvSpPr>
          <p:cNvPr id="12" name="Rectangle 11"/>
          <p:cNvSpPr/>
          <p:nvPr/>
        </p:nvSpPr>
        <p:spPr>
          <a:xfrm>
            <a:off x="3519186" y="4075568"/>
            <a:ext cx="1995330" cy="587467"/>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Talent, succession and specialist capability pipelines managed</a:t>
            </a:r>
          </a:p>
        </p:txBody>
      </p:sp>
      <p:sp>
        <p:nvSpPr>
          <p:cNvPr id="13" name="Rectangle 12"/>
          <p:cNvSpPr/>
          <p:nvPr/>
        </p:nvSpPr>
        <p:spPr>
          <a:xfrm>
            <a:off x="3519186" y="4815893"/>
            <a:ext cx="1995330" cy="587467"/>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Desired cultural attributes articulated</a:t>
            </a:r>
          </a:p>
        </p:txBody>
      </p:sp>
      <p:sp>
        <p:nvSpPr>
          <p:cNvPr id="14" name="Rectangle 13"/>
          <p:cNvSpPr/>
          <p:nvPr/>
        </p:nvSpPr>
        <p:spPr>
          <a:xfrm>
            <a:off x="3519186" y="5523873"/>
            <a:ext cx="1995330" cy="44067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Staff networks and inclusion initiatives supported</a:t>
            </a:r>
          </a:p>
        </p:txBody>
      </p:sp>
      <p:sp>
        <p:nvSpPr>
          <p:cNvPr id="15" name="Right Arrow 14"/>
          <p:cNvSpPr/>
          <p:nvPr/>
        </p:nvSpPr>
        <p:spPr>
          <a:xfrm>
            <a:off x="5872386" y="367230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347874" y="2003015"/>
            <a:ext cx="122377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Staff capability aligned with Inland Revenue’s strategic direction</a:t>
            </a:r>
          </a:p>
        </p:txBody>
      </p:sp>
      <p:sp>
        <p:nvSpPr>
          <p:cNvPr id="17" name="Rectangle 16"/>
          <p:cNvSpPr/>
          <p:nvPr/>
        </p:nvSpPr>
        <p:spPr>
          <a:xfrm>
            <a:off x="6347874" y="3354294"/>
            <a:ext cx="122377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People engaged and supported to deliver high-quality services</a:t>
            </a:r>
          </a:p>
        </p:txBody>
      </p:sp>
      <p:sp>
        <p:nvSpPr>
          <p:cNvPr id="18" name="Rectangle 17"/>
          <p:cNvSpPr/>
          <p:nvPr/>
        </p:nvSpPr>
        <p:spPr>
          <a:xfrm>
            <a:off x="6347874" y="4337782"/>
            <a:ext cx="122377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Culture enabling innovation, continuous improvement and stewardship strengthened</a:t>
            </a:r>
          </a:p>
        </p:txBody>
      </p:sp>
      <p:sp>
        <p:nvSpPr>
          <p:cNvPr id="19" name="TextBox 18"/>
          <p:cNvSpPr txBox="1"/>
          <p:nvPr/>
        </p:nvSpPr>
        <p:spPr>
          <a:xfrm>
            <a:off x="365760" y="6471921"/>
            <a:ext cx="8595360" cy="320040"/>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2025-11-25 08:27</a:t>
            </a:r>
          </a:p>
        </p:txBody>
      </p:sp>
      <p:sp>
        <p:nvSpPr>
          <p:cNvPr id="20" name="TextBox 19"/>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1" name="TextBox 20">
            <a:extLst>
              <a:ext uri="{FF2B5EF4-FFF2-40B4-BE49-F238E27FC236}">
                <a16:creationId xmlns:a16="http://schemas.microsoft.com/office/drawing/2014/main" id="{5D562C80-2B5B-4287-25E5-94C88AE5C563}"/>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22" name="Google Shape;104;p1" title="Doview new.jpeg">
            <a:extLst>
              <a:ext uri="{FF2B5EF4-FFF2-40B4-BE49-F238E27FC236}">
                <a16:creationId xmlns:a16="http://schemas.microsoft.com/office/drawing/2014/main" id="{A6B89649-0E69-7E1D-F2D8-DF332FBC0E5F}"/>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Governance, Partnerships &amp; Risk Management</a:t>
            </a:r>
          </a:p>
        </p:txBody>
      </p:sp>
      <p:sp>
        <p:nvSpPr>
          <p:cNvPr id="5" name="Rectangle 4"/>
          <p:cNvSpPr/>
          <p:nvPr/>
        </p:nvSpPr>
        <p:spPr>
          <a:xfrm>
            <a:off x="137160" y="2685798"/>
            <a:ext cx="1302512"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Statutory responsibilities and delegations for Inland Revenue clarified</a:t>
            </a:r>
          </a:p>
        </p:txBody>
      </p:sp>
      <p:sp>
        <p:nvSpPr>
          <p:cNvPr id="6" name="Rectangle 5"/>
          <p:cNvSpPr/>
          <p:nvPr/>
        </p:nvSpPr>
        <p:spPr>
          <a:xfrm>
            <a:off x="137160" y="3853181"/>
            <a:ext cx="1302512"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Governance structures for strategy, transformation and operations established</a:t>
            </a:r>
          </a:p>
        </p:txBody>
      </p:sp>
      <p:sp>
        <p:nvSpPr>
          <p:cNvPr id="7" name="Right Arrow 6"/>
          <p:cNvSpPr/>
          <p:nvPr/>
        </p:nvSpPr>
        <p:spPr>
          <a:xfrm>
            <a:off x="1526794" y="367995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1883794" y="1832972"/>
            <a:ext cx="1244082" cy="93889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Performance measures and reporting frameworks for key outcomes agreed</a:t>
            </a:r>
          </a:p>
        </p:txBody>
      </p:sp>
      <p:sp>
        <p:nvSpPr>
          <p:cNvPr id="9" name="Rectangle 8"/>
          <p:cNvSpPr/>
          <p:nvPr/>
        </p:nvSpPr>
        <p:spPr>
          <a:xfrm>
            <a:off x="1878588" y="2898644"/>
            <a:ext cx="1244082" cy="93889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Regular performance reporting to governance bodies produced</a:t>
            </a:r>
          </a:p>
        </p:txBody>
      </p:sp>
      <p:sp>
        <p:nvSpPr>
          <p:cNvPr id="10" name="Rectangle 9"/>
          <p:cNvSpPr/>
          <p:nvPr/>
        </p:nvSpPr>
        <p:spPr>
          <a:xfrm>
            <a:off x="1878587" y="3964316"/>
            <a:ext cx="1244082" cy="107594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Assurance activities across major programmes and operations planned and undertaken</a:t>
            </a:r>
          </a:p>
        </p:txBody>
      </p:sp>
      <p:sp>
        <p:nvSpPr>
          <p:cNvPr id="11" name="Rectangle 10"/>
          <p:cNvSpPr/>
          <p:nvPr/>
        </p:nvSpPr>
        <p:spPr>
          <a:xfrm>
            <a:off x="1878587" y="5171887"/>
            <a:ext cx="1244082" cy="61791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Findings from assurance and reviews acted on</a:t>
            </a:r>
          </a:p>
        </p:txBody>
      </p:sp>
      <p:sp>
        <p:nvSpPr>
          <p:cNvPr id="12" name="Right Arrow 11"/>
          <p:cNvSpPr/>
          <p:nvPr/>
        </p:nvSpPr>
        <p:spPr>
          <a:xfrm>
            <a:off x="3295650"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657857" y="2084832"/>
            <a:ext cx="1014729"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Key strategic, operational and system risks identified and assessed</a:t>
            </a:r>
          </a:p>
        </p:txBody>
      </p:sp>
      <p:sp>
        <p:nvSpPr>
          <p:cNvPr id="14" name="Rectangle 13"/>
          <p:cNvSpPr/>
          <p:nvPr/>
        </p:nvSpPr>
        <p:spPr>
          <a:xfrm>
            <a:off x="3657857" y="3436111"/>
            <a:ext cx="1014729"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Controls and mitigations for priority risks implemented</a:t>
            </a:r>
          </a:p>
        </p:txBody>
      </p:sp>
      <p:sp>
        <p:nvSpPr>
          <p:cNvPr id="15" name="Rectangle 14"/>
          <p:cNvSpPr/>
          <p:nvPr/>
        </p:nvSpPr>
        <p:spPr>
          <a:xfrm>
            <a:off x="3657857" y="4419599"/>
            <a:ext cx="1014729"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Risk positions and emerging issues escalated and communicated</a:t>
            </a:r>
          </a:p>
        </p:txBody>
      </p:sp>
      <p:sp>
        <p:nvSpPr>
          <p:cNvPr id="16" name="Right Arrow 15"/>
          <p:cNvSpPr/>
          <p:nvPr/>
        </p:nvSpPr>
        <p:spPr>
          <a:xfrm>
            <a:off x="4820667" y="367956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227894" y="1701925"/>
            <a:ext cx="1511929" cy="99771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Working arrangements with central agencies and other social sector agencies agreed</a:t>
            </a:r>
          </a:p>
        </p:txBody>
      </p:sp>
      <p:sp>
        <p:nvSpPr>
          <p:cNvPr id="18" name="Rectangle 17"/>
          <p:cNvSpPr/>
          <p:nvPr/>
        </p:nvSpPr>
        <p:spPr>
          <a:xfrm>
            <a:off x="5224780" y="2805809"/>
            <a:ext cx="1511929" cy="99771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Collaboration mechanisms with international tax and revenue authorities maintained</a:t>
            </a:r>
          </a:p>
        </p:txBody>
      </p:sp>
      <p:sp>
        <p:nvSpPr>
          <p:cNvPr id="19" name="Rectangle 18"/>
          <p:cNvSpPr/>
          <p:nvPr/>
        </p:nvSpPr>
        <p:spPr>
          <a:xfrm>
            <a:off x="5232979" y="3940680"/>
            <a:ext cx="1511929" cy="99771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Engagement with representative bodies, intermediaries and stakeholders coordinated</a:t>
            </a:r>
          </a:p>
        </p:txBody>
      </p:sp>
      <p:sp>
        <p:nvSpPr>
          <p:cNvPr id="20" name="Rectangle 19"/>
          <p:cNvSpPr/>
          <p:nvPr/>
        </p:nvSpPr>
        <p:spPr>
          <a:xfrm>
            <a:off x="5232979" y="5046257"/>
            <a:ext cx="1511929" cy="7435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Joint initiatives with partners to address shared issues developed</a:t>
            </a:r>
          </a:p>
        </p:txBody>
      </p:sp>
      <p:sp>
        <p:nvSpPr>
          <p:cNvPr id="22" name="Rectangle 21"/>
          <p:cNvSpPr/>
          <p:nvPr/>
        </p:nvSpPr>
        <p:spPr>
          <a:xfrm>
            <a:off x="7305301" y="1946485"/>
            <a:ext cx="1306456" cy="1143346"/>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Decisions made with clear line of sight to outcomes, risks and statutory obligations</a:t>
            </a:r>
          </a:p>
        </p:txBody>
      </p:sp>
      <p:sp>
        <p:nvSpPr>
          <p:cNvPr id="23" name="Rectangle 22"/>
          <p:cNvSpPr/>
          <p:nvPr/>
        </p:nvSpPr>
        <p:spPr>
          <a:xfrm>
            <a:off x="7305301" y="3215326"/>
            <a:ext cx="1306456" cy="99771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Cross-agency efforts delivering more coherent services and system settings</a:t>
            </a:r>
          </a:p>
        </p:txBody>
      </p:sp>
      <p:sp>
        <p:nvSpPr>
          <p:cNvPr id="24" name="Rectangle 23"/>
          <p:cNvSpPr/>
          <p:nvPr/>
        </p:nvSpPr>
        <p:spPr>
          <a:xfrm>
            <a:off x="7305301" y="4370995"/>
            <a:ext cx="1306456" cy="128897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Major risks to Inland Revenue and the wider system identified early and managed effectively</a:t>
            </a:r>
          </a:p>
        </p:txBody>
      </p:sp>
      <p:sp>
        <p:nvSpPr>
          <p:cNvPr id="25" name="TextBox 24"/>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26" name="TextBox 2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7" name="Right Arrow 26">
            <a:extLst>
              <a:ext uri="{FF2B5EF4-FFF2-40B4-BE49-F238E27FC236}">
                <a16:creationId xmlns:a16="http://schemas.microsoft.com/office/drawing/2014/main" id="{98526D7E-7AB5-9BE7-1B97-6E423151D49D}"/>
              </a:ext>
            </a:extLst>
          </p:cNvPr>
          <p:cNvSpPr/>
          <p:nvPr/>
        </p:nvSpPr>
        <p:spPr>
          <a:xfrm>
            <a:off x="6876288" y="364845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a:extLst>
              <a:ext uri="{FF2B5EF4-FFF2-40B4-BE49-F238E27FC236}">
                <a16:creationId xmlns:a16="http://schemas.microsoft.com/office/drawing/2014/main" id="{F88B26EF-8F6E-C0F9-779A-92F78A5F024C}"/>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29" name="Google Shape;104;p1" title="Doview new.jpeg">
            <a:extLst>
              <a:ext uri="{FF2B5EF4-FFF2-40B4-BE49-F238E27FC236}">
                <a16:creationId xmlns:a16="http://schemas.microsoft.com/office/drawing/2014/main" id="{EAE3794C-45CB-1D21-6065-641748A6DE26}"/>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TextBox 2"/>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IRD</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br/>
            <a: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br/>
            <a:r>
              <a:t>To generate a DoView about anything, visit DoViewPlanning.Org for the free AI DoView Drawing Prompt (ChatGPT). DoViews are powerful for summarizing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New Zealand’s revenue base sustainably protected to fund government services and investments</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3172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People and businesses meeting tax obligations fairly and consistently</a:t>
            </a:r>
          </a:p>
        </p:txBody>
      </p:sp>
      <p:sp>
        <p:nvSpPr>
          <p:cNvPr id="9" name="Rectangle 8"/>
          <p:cNvSpPr/>
          <p:nvPr/>
        </p:nvSpPr>
        <p:spPr>
          <a:xfrm>
            <a:off x="685800" y="233172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10896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People receiving the right social policy entitlements at the right time</a:t>
            </a:r>
          </a:p>
        </p:txBody>
      </p:sp>
      <p:sp>
        <p:nvSpPr>
          <p:cNvPr id="11" name="Rectangle 10"/>
          <p:cNvSpPr/>
          <p:nvPr/>
        </p:nvSpPr>
        <p:spPr>
          <a:xfrm>
            <a:off x="685800" y="31089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88620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Compliance and administration costs for customers and government kept as low as practicable</a:t>
            </a:r>
          </a:p>
        </p:txBody>
      </p:sp>
      <p:sp>
        <p:nvSpPr>
          <p:cNvPr id="13" name="Rectangle 12"/>
          <p:cNvSpPr/>
          <p:nvPr/>
        </p:nvSpPr>
        <p:spPr>
          <a:xfrm>
            <a:off x="685800" y="388620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466344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Public trust and confidence in the integrity of the tax and social policy system maintained</a:t>
            </a:r>
          </a:p>
        </p:txBody>
      </p:sp>
      <p:sp>
        <p:nvSpPr>
          <p:cNvPr id="15" name="Rectangle 14"/>
          <p:cNvSpPr/>
          <p:nvPr/>
        </p:nvSpPr>
        <p:spPr>
          <a:xfrm>
            <a:off x="685800" y="46634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54406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The tax and social policy system supporting improved wellbeing and equity for New Zealanders</a:t>
            </a:r>
          </a:p>
        </p:txBody>
      </p:sp>
      <p:sp>
        <p:nvSpPr>
          <p:cNvPr id="17" name="Rectangle 16"/>
          <p:cNvSpPr/>
          <p:nvPr/>
        </p:nvSpPr>
        <p:spPr>
          <a:xfrm>
            <a:off x="685800" y="54406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19" name="TextBox 1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0" name="TextBox 19">
            <a:extLst>
              <a:ext uri="{FF2B5EF4-FFF2-40B4-BE49-F238E27FC236}">
                <a16:creationId xmlns:a16="http://schemas.microsoft.com/office/drawing/2014/main" id="{EB14DB4C-F74E-D4A8-F279-5659239520AA}"/>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21" name="Google Shape;104;p1" title="Doview new.jpeg">
            <a:extLst>
              <a:ext uri="{FF2B5EF4-FFF2-40B4-BE49-F238E27FC236}">
                <a16:creationId xmlns:a16="http://schemas.microsoft.com/office/drawing/2014/main" id="{C1B05C5C-3ADF-7548-91F9-37F92493A6BE}"/>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Stewardship of the Tax &amp; Social Policy System</a:t>
            </a:r>
          </a:p>
        </p:txBody>
      </p:sp>
      <p:sp>
        <p:nvSpPr>
          <p:cNvPr id="5" name="Rectangle 4"/>
          <p:cNvSpPr/>
          <p:nvPr/>
        </p:nvSpPr>
        <p:spPr>
          <a:xfrm>
            <a:off x="768413" y="2710180"/>
            <a:ext cx="1312164"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Long-term stewardship responsibilities for the tax and social policy system clarified</a:t>
            </a:r>
          </a:p>
        </p:txBody>
      </p:sp>
      <p:sp>
        <p:nvSpPr>
          <p:cNvPr id="6" name="Rectangle 5"/>
          <p:cNvSpPr/>
          <p:nvPr/>
        </p:nvSpPr>
        <p:spPr>
          <a:xfrm>
            <a:off x="768413" y="3987291"/>
            <a:ext cx="1312164"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Stewardship expectations from Ministers and central agencies understood</a:t>
            </a:r>
          </a:p>
        </p:txBody>
      </p:sp>
      <p:sp>
        <p:nvSpPr>
          <p:cNvPr id="7" name="Right Arrow 6"/>
          <p:cNvSpPr/>
          <p:nvPr/>
        </p:nvSpPr>
        <p:spPr>
          <a:xfrm>
            <a:off x="2373185"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921825" y="1977136"/>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System-wide risks, pressures and opportunities identified</a:t>
            </a:r>
          </a:p>
        </p:txBody>
      </p:sp>
      <p:sp>
        <p:nvSpPr>
          <p:cNvPr id="9" name="Rectangle 8"/>
          <p:cNvSpPr/>
          <p:nvPr/>
        </p:nvSpPr>
        <p:spPr>
          <a:xfrm>
            <a:off x="2921825" y="2891536"/>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Strategic outcome framework for the system articulated</a:t>
            </a:r>
          </a:p>
        </p:txBody>
      </p:sp>
      <p:sp>
        <p:nvSpPr>
          <p:cNvPr id="10" name="Rectangle 9"/>
          <p:cNvSpPr/>
          <p:nvPr/>
        </p:nvSpPr>
        <p:spPr>
          <a:xfrm>
            <a:off x="2921825" y="3805936"/>
            <a:ext cx="1312164"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Evidence on system health, fairness and sustainability consolidated</a:t>
            </a:r>
          </a:p>
        </p:txBody>
      </p:sp>
      <p:sp>
        <p:nvSpPr>
          <p:cNvPr id="11" name="Rectangle 10"/>
          <p:cNvSpPr/>
          <p:nvPr/>
        </p:nvSpPr>
        <p:spPr>
          <a:xfrm>
            <a:off x="2921825" y="4899152"/>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Future scenarios and stress points for the system explored</a:t>
            </a:r>
          </a:p>
        </p:txBody>
      </p:sp>
      <p:sp>
        <p:nvSpPr>
          <p:cNvPr id="12" name="Right Arrow 11"/>
          <p:cNvSpPr/>
          <p:nvPr/>
        </p:nvSpPr>
        <p:spPr>
          <a:xfrm>
            <a:off x="4526597"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075237" y="2252980"/>
            <a:ext cx="1312164" cy="71323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Medium- and long-term focus areas for the system prioritised</a:t>
            </a:r>
          </a:p>
        </p:txBody>
      </p:sp>
      <p:sp>
        <p:nvSpPr>
          <p:cNvPr id="14" name="Rectangle 13"/>
          <p:cNvSpPr/>
          <p:nvPr/>
        </p:nvSpPr>
        <p:spPr>
          <a:xfrm>
            <a:off x="5075237" y="3167380"/>
            <a:ext cx="1312164"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Stewardship advice on system health and performance developed</a:t>
            </a:r>
          </a:p>
        </p:txBody>
      </p:sp>
      <p:sp>
        <p:nvSpPr>
          <p:cNvPr id="15" name="Rectangle 14"/>
          <p:cNvSpPr/>
          <p:nvPr/>
        </p:nvSpPr>
        <p:spPr>
          <a:xfrm>
            <a:off x="5075237" y="4260596"/>
            <a:ext cx="1312164"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Options for improving resilience, fairness and sustainability assessed</a:t>
            </a:r>
          </a:p>
        </p:txBody>
      </p:sp>
      <p:sp>
        <p:nvSpPr>
          <p:cNvPr id="16" name="Right Arrow 15"/>
          <p:cNvSpPr/>
          <p:nvPr/>
        </p:nvSpPr>
        <p:spPr>
          <a:xfrm>
            <a:off x="6680009"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7228649" y="2618232"/>
            <a:ext cx="114693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System design changes coordinated across agencies and over time</a:t>
            </a:r>
          </a:p>
        </p:txBody>
      </p:sp>
      <p:sp>
        <p:nvSpPr>
          <p:cNvPr id="18" name="Rectangle 17"/>
          <p:cNvSpPr/>
          <p:nvPr/>
        </p:nvSpPr>
        <p:spPr>
          <a:xfrm>
            <a:off x="7228649" y="3895343"/>
            <a:ext cx="114693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Tax and social policy system maintained and enhanced as an enduring national asset</a:t>
            </a:r>
          </a:p>
        </p:txBody>
      </p:sp>
      <p:sp>
        <p:nvSpPr>
          <p:cNvPr id="19" name="TextBox 18"/>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20" name="TextBox 19"/>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1" name="TextBox 20">
            <a:extLst>
              <a:ext uri="{FF2B5EF4-FFF2-40B4-BE49-F238E27FC236}">
                <a16:creationId xmlns:a16="http://schemas.microsoft.com/office/drawing/2014/main" id="{21EA71FC-D370-CE33-9DCA-798F05B43532}"/>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22" name="Google Shape;104;p1" title="Doview new.jpeg">
            <a:extLst>
              <a:ext uri="{FF2B5EF4-FFF2-40B4-BE49-F238E27FC236}">
                <a16:creationId xmlns:a16="http://schemas.microsoft.com/office/drawing/2014/main" id="{BA628ED9-A277-DB32-BB4E-83D3A358B588}"/>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Revenue Collection &amp; Compliance (Individuals and Businesses)</a:t>
            </a:r>
          </a:p>
        </p:txBody>
      </p:sp>
      <p:sp>
        <p:nvSpPr>
          <p:cNvPr id="5" name="Rectangle 4"/>
          <p:cNvSpPr/>
          <p:nvPr/>
        </p:nvSpPr>
        <p:spPr>
          <a:xfrm>
            <a:off x="178396" y="2079661"/>
            <a:ext cx="99517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Customer segments and behaviours for tax obligations analysed</a:t>
            </a:r>
          </a:p>
        </p:txBody>
      </p:sp>
      <p:sp>
        <p:nvSpPr>
          <p:cNvPr id="6" name="Rectangle 5"/>
          <p:cNvSpPr/>
          <p:nvPr/>
        </p:nvSpPr>
        <p:spPr>
          <a:xfrm>
            <a:off x="178396" y="3247044"/>
            <a:ext cx="99517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Obligations and entitlements for key segments clarified</a:t>
            </a:r>
          </a:p>
        </p:txBody>
      </p:sp>
      <p:sp>
        <p:nvSpPr>
          <p:cNvPr id="7" name="Rectangle 6"/>
          <p:cNvSpPr/>
          <p:nvPr/>
        </p:nvSpPr>
        <p:spPr>
          <a:xfrm>
            <a:off x="178396" y="4414427"/>
            <a:ext cx="995172"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Life events and business events influencing tax behaviour mapped</a:t>
            </a:r>
          </a:p>
        </p:txBody>
      </p:sp>
      <p:sp>
        <p:nvSpPr>
          <p:cNvPr id="8" name="Right Arrow 7"/>
          <p:cNvSpPr/>
          <p:nvPr/>
        </p:nvSpPr>
        <p:spPr>
          <a:xfrm>
            <a:off x="1210271" y="373980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542884" y="2254415"/>
            <a:ext cx="114884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Key compliance risks across individuals and businesses identified</a:t>
            </a:r>
          </a:p>
        </p:txBody>
      </p:sp>
      <p:sp>
        <p:nvSpPr>
          <p:cNvPr id="10" name="Rectangle 9"/>
          <p:cNvSpPr/>
          <p:nvPr/>
        </p:nvSpPr>
        <p:spPr>
          <a:xfrm>
            <a:off x="1542884" y="3237903"/>
            <a:ext cx="1148842"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Emerging non-compliance patterns detected through data and intelligence</a:t>
            </a:r>
          </a:p>
        </p:txBody>
      </p:sp>
      <p:sp>
        <p:nvSpPr>
          <p:cNvPr id="11" name="Rectangle 10"/>
          <p:cNvSpPr/>
          <p:nvPr/>
        </p:nvSpPr>
        <p:spPr>
          <a:xfrm>
            <a:off x="1542884" y="4589182"/>
            <a:ext cx="114884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High-risk groups and arrangements prioritised for attention</a:t>
            </a:r>
          </a:p>
        </p:txBody>
      </p:sp>
      <p:sp>
        <p:nvSpPr>
          <p:cNvPr id="12" name="Right Arrow 11"/>
          <p:cNvSpPr/>
          <p:nvPr/>
        </p:nvSpPr>
        <p:spPr>
          <a:xfrm>
            <a:off x="2783166" y="377647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080259" y="1505525"/>
            <a:ext cx="1148842" cy="104451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Guidance and tools for customers developed and maintained</a:t>
            </a:r>
          </a:p>
        </p:txBody>
      </p:sp>
      <p:sp>
        <p:nvSpPr>
          <p:cNvPr id="14" name="Rectangle 13"/>
          <p:cNvSpPr/>
          <p:nvPr/>
        </p:nvSpPr>
        <p:spPr>
          <a:xfrm>
            <a:off x="3068597" y="2645642"/>
            <a:ext cx="114884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Targeted education for specific groups delivered</a:t>
            </a:r>
          </a:p>
        </p:txBody>
      </p:sp>
      <p:sp>
        <p:nvSpPr>
          <p:cNvPr id="15" name="Rectangle 14"/>
          <p:cNvSpPr/>
          <p:nvPr/>
        </p:nvSpPr>
        <p:spPr>
          <a:xfrm>
            <a:off x="3068597" y="3636614"/>
            <a:ext cx="1148842" cy="134944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Proactive reminders and nudges to encourage on-time filing and payment deployed</a:t>
            </a:r>
          </a:p>
        </p:txBody>
      </p:sp>
      <p:sp>
        <p:nvSpPr>
          <p:cNvPr id="16" name="Rectangle 15"/>
          <p:cNvSpPr/>
          <p:nvPr/>
        </p:nvSpPr>
        <p:spPr>
          <a:xfrm>
            <a:off x="3080259" y="5075776"/>
            <a:ext cx="1148842" cy="11969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Tailored support for complex and vulnerable customers provided</a:t>
            </a:r>
          </a:p>
        </p:txBody>
      </p:sp>
      <p:sp>
        <p:nvSpPr>
          <p:cNvPr id="17" name="Right Arrow 16"/>
          <p:cNvSpPr/>
          <p:nvPr/>
        </p:nvSpPr>
        <p:spPr>
          <a:xfrm>
            <a:off x="4304297" y="375871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4647187" y="1751707"/>
            <a:ext cx="918337" cy="144373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Returns and information from customers received and processed accurately</a:t>
            </a:r>
          </a:p>
        </p:txBody>
      </p:sp>
      <p:sp>
        <p:nvSpPr>
          <p:cNvPr id="19" name="Rectangle 18"/>
          <p:cNvSpPr/>
          <p:nvPr/>
        </p:nvSpPr>
        <p:spPr>
          <a:xfrm>
            <a:off x="4647187" y="3286883"/>
            <a:ext cx="91833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Income and other data matched to validate correctness of obligations</a:t>
            </a:r>
          </a:p>
        </p:txBody>
      </p:sp>
      <p:sp>
        <p:nvSpPr>
          <p:cNvPr id="20" name="Rectangle 19"/>
          <p:cNvSpPr/>
          <p:nvPr/>
        </p:nvSpPr>
        <p:spPr>
          <a:xfrm>
            <a:off x="4647187" y="4638162"/>
            <a:ext cx="91833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Refunds, credits and transfers issued correctly and promptly</a:t>
            </a:r>
          </a:p>
        </p:txBody>
      </p:sp>
      <p:sp>
        <p:nvSpPr>
          <p:cNvPr id="21" name="Right Arrow 20"/>
          <p:cNvSpPr/>
          <p:nvPr/>
        </p:nvSpPr>
        <p:spPr>
          <a:xfrm>
            <a:off x="5656964" y="374506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5983478" y="1687701"/>
            <a:ext cx="114884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Cases requiring further review selected using risk-based approaches</a:t>
            </a:r>
          </a:p>
        </p:txBody>
      </p:sp>
      <p:sp>
        <p:nvSpPr>
          <p:cNvPr id="23" name="Rectangle 22"/>
          <p:cNvSpPr/>
          <p:nvPr/>
        </p:nvSpPr>
        <p:spPr>
          <a:xfrm>
            <a:off x="5983478" y="2855084"/>
            <a:ext cx="1148842" cy="708151"/>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Interventions delivered to address non-compliance</a:t>
            </a:r>
          </a:p>
        </p:txBody>
      </p:sp>
      <p:sp>
        <p:nvSpPr>
          <p:cNvPr id="24" name="Rectangle 23"/>
          <p:cNvSpPr/>
          <p:nvPr/>
        </p:nvSpPr>
        <p:spPr>
          <a:xfrm>
            <a:off x="5983478" y="3654675"/>
            <a:ext cx="114884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Investigations into suspected evasion and serious non-compliance completed</a:t>
            </a:r>
          </a:p>
        </p:txBody>
      </p:sp>
      <p:sp>
        <p:nvSpPr>
          <p:cNvPr id="25" name="Rectangle 24"/>
          <p:cNvSpPr/>
          <p:nvPr/>
        </p:nvSpPr>
        <p:spPr>
          <a:xfrm>
            <a:off x="5995272" y="4854591"/>
            <a:ext cx="1148842" cy="84352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Penalties, interest and enforcement actions applied where necessary</a:t>
            </a:r>
          </a:p>
        </p:txBody>
      </p:sp>
      <p:sp>
        <p:nvSpPr>
          <p:cNvPr id="26" name="Right Arrow 25"/>
          <p:cNvSpPr/>
          <p:nvPr/>
        </p:nvSpPr>
        <p:spPr>
          <a:xfrm>
            <a:off x="7264953" y="368900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26"/>
          <p:cNvSpPr/>
          <p:nvPr/>
        </p:nvSpPr>
        <p:spPr>
          <a:xfrm>
            <a:off x="7653618" y="2229600"/>
            <a:ext cx="114884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Voluntary compliance with tax obligations increased</a:t>
            </a:r>
          </a:p>
        </p:txBody>
      </p:sp>
      <p:sp>
        <p:nvSpPr>
          <p:cNvPr id="28" name="Rectangle 27"/>
          <p:cNvSpPr/>
          <p:nvPr/>
        </p:nvSpPr>
        <p:spPr>
          <a:xfrm>
            <a:off x="7653618" y="3213088"/>
            <a:ext cx="114884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Revenue collected efficiently relative to cost of administration</a:t>
            </a:r>
          </a:p>
        </p:txBody>
      </p:sp>
      <p:sp>
        <p:nvSpPr>
          <p:cNvPr id="29" name="Rectangle 28"/>
          <p:cNvSpPr/>
          <p:nvPr/>
        </p:nvSpPr>
        <p:spPr>
          <a:xfrm>
            <a:off x="7653618" y="4380471"/>
            <a:ext cx="114884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Tax burden shared more fairly across customers who meet their obligations</a:t>
            </a:r>
          </a:p>
        </p:txBody>
      </p:sp>
      <p:sp>
        <p:nvSpPr>
          <p:cNvPr id="30" name="TextBox 2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31" name="TextBox 3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32" name="TextBox 31">
            <a:extLst>
              <a:ext uri="{FF2B5EF4-FFF2-40B4-BE49-F238E27FC236}">
                <a16:creationId xmlns:a16="http://schemas.microsoft.com/office/drawing/2014/main" id="{E153BF5C-C18D-4631-53CA-940E99CEFF6B}"/>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33" name="Google Shape;104;p1" title="Doview new.jpeg">
            <a:extLst>
              <a:ext uri="{FF2B5EF4-FFF2-40B4-BE49-F238E27FC236}">
                <a16:creationId xmlns:a16="http://schemas.microsoft.com/office/drawing/2014/main" id="{5DFBAD5F-362B-B3E1-2353-1911C4324F58}"/>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Social Policy &amp; Entitlements Delivery</a:t>
            </a:r>
          </a:p>
        </p:txBody>
      </p:sp>
      <p:sp>
        <p:nvSpPr>
          <p:cNvPr id="5" name="Rectangle 4"/>
          <p:cNvSpPr/>
          <p:nvPr/>
        </p:nvSpPr>
        <p:spPr>
          <a:xfrm>
            <a:off x="228600" y="2304799"/>
            <a:ext cx="130251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Roles for administering social policy products clarified</a:t>
            </a:r>
          </a:p>
        </p:txBody>
      </p:sp>
      <p:sp>
        <p:nvSpPr>
          <p:cNvPr id="6" name="Rectangle 5"/>
          <p:cNvSpPr/>
          <p:nvPr/>
        </p:nvSpPr>
        <p:spPr>
          <a:xfrm>
            <a:off x="228600" y="3288287"/>
            <a:ext cx="130251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Policy and operational rules for each product documented and understood</a:t>
            </a:r>
          </a:p>
        </p:txBody>
      </p:sp>
      <p:sp>
        <p:nvSpPr>
          <p:cNvPr id="7" name="Rectangle 6"/>
          <p:cNvSpPr/>
          <p:nvPr/>
        </p:nvSpPr>
        <p:spPr>
          <a:xfrm>
            <a:off x="228600" y="4455670"/>
            <a:ext cx="130251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Interfaces with other agencies’ social policy responsibilities agreed</a:t>
            </a:r>
          </a:p>
        </p:txBody>
      </p:sp>
      <p:sp>
        <p:nvSpPr>
          <p:cNvPr id="8" name="Right Arrow 7"/>
          <p:cNvSpPr/>
          <p:nvPr/>
        </p:nvSpPr>
        <p:spPr>
          <a:xfrm>
            <a:off x="1618488" y="371390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961896" y="2709673"/>
            <a:ext cx="101595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Operational settings for each social policy product designed</a:t>
            </a:r>
          </a:p>
        </p:txBody>
      </p:sp>
      <p:sp>
        <p:nvSpPr>
          <p:cNvPr id="10" name="Rectangle 9"/>
          <p:cNvSpPr/>
          <p:nvPr/>
        </p:nvSpPr>
        <p:spPr>
          <a:xfrm>
            <a:off x="1961896" y="3877056"/>
            <a:ext cx="101595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Interactions between products and wider tax obligations analysed</a:t>
            </a:r>
          </a:p>
        </p:txBody>
      </p:sp>
      <p:sp>
        <p:nvSpPr>
          <p:cNvPr id="11" name="Right Arrow 10"/>
          <p:cNvSpPr/>
          <p:nvPr/>
        </p:nvSpPr>
        <p:spPr>
          <a:xfrm>
            <a:off x="3072363" y="372016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3473969" y="1803000"/>
            <a:ext cx="1403453" cy="101107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Accurate customer information for social policy purposes collected and maintained</a:t>
            </a:r>
          </a:p>
        </p:txBody>
      </p:sp>
      <p:sp>
        <p:nvSpPr>
          <p:cNvPr id="13" name="Rectangle 12"/>
          <p:cNvSpPr/>
          <p:nvPr/>
        </p:nvSpPr>
        <p:spPr>
          <a:xfrm>
            <a:off x="3473970" y="2954756"/>
            <a:ext cx="1403453" cy="1139864"/>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Eligibility for each product assessed using up-to-date income and situational data</a:t>
            </a:r>
          </a:p>
        </p:txBody>
      </p:sp>
      <p:sp>
        <p:nvSpPr>
          <p:cNvPr id="14" name="Rectangle 13"/>
          <p:cNvSpPr/>
          <p:nvPr/>
        </p:nvSpPr>
        <p:spPr>
          <a:xfrm>
            <a:off x="3473970" y="4254178"/>
            <a:ext cx="1403453" cy="82393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Entitlement calculations tested and validated for accuracy</a:t>
            </a:r>
          </a:p>
        </p:txBody>
      </p:sp>
      <p:sp>
        <p:nvSpPr>
          <p:cNvPr id="15" name="Rectangle 14"/>
          <p:cNvSpPr/>
          <p:nvPr/>
        </p:nvSpPr>
        <p:spPr>
          <a:xfrm>
            <a:off x="3473969" y="5235815"/>
            <a:ext cx="1403453" cy="75350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Debt and overpayment risks for social policy products identified</a:t>
            </a:r>
          </a:p>
        </p:txBody>
      </p:sp>
      <p:sp>
        <p:nvSpPr>
          <p:cNvPr id="16" name="Right Arrow 15"/>
          <p:cNvSpPr/>
          <p:nvPr/>
        </p:nvSpPr>
        <p:spPr>
          <a:xfrm>
            <a:off x="5062676" y="374904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660073" y="1947407"/>
            <a:ext cx="1015957"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Payments, credits and adjustments to customers processed correctly and on time</a:t>
            </a:r>
          </a:p>
        </p:txBody>
      </p:sp>
      <p:sp>
        <p:nvSpPr>
          <p:cNvPr id="18" name="Rectangle 17"/>
          <p:cNvSpPr/>
          <p:nvPr/>
        </p:nvSpPr>
        <p:spPr>
          <a:xfrm>
            <a:off x="5660073" y="3298686"/>
            <a:ext cx="101595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Repayments for social policy debts applied correctly</a:t>
            </a:r>
          </a:p>
        </p:txBody>
      </p:sp>
      <p:sp>
        <p:nvSpPr>
          <p:cNvPr id="19" name="Rectangle 18"/>
          <p:cNvSpPr/>
          <p:nvPr/>
        </p:nvSpPr>
        <p:spPr>
          <a:xfrm>
            <a:off x="5660073" y="4282174"/>
            <a:ext cx="1015957" cy="1443736"/>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Customers informed about obligations and changes affecting their entitlements</a:t>
            </a:r>
          </a:p>
        </p:txBody>
      </p:sp>
      <p:sp>
        <p:nvSpPr>
          <p:cNvPr id="20" name="Right Arrow 19"/>
          <p:cNvSpPr/>
          <p:nvPr/>
        </p:nvSpPr>
        <p:spPr>
          <a:xfrm>
            <a:off x="7017395" y="369366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614793" y="1896364"/>
            <a:ext cx="1072007"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People received the correct social policy entitlements when they needed them</a:t>
            </a:r>
          </a:p>
        </p:txBody>
      </p:sp>
      <p:sp>
        <p:nvSpPr>
          <p:cNvPr id="22" name="Rectangle 21"/>
          <p:cNvSpPr/>
          <p:nvPr/>
        </p:nvSpPr>
        <p:spPr>
          <a:xfrm>
            <a:off x="7614793" y="3247643"/>
            <a:ext cx="107200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Social policy debt managed sustainably and transparently</a:t>
            </a:r>
          </a:p>
        </p:txBody>
      </p:sp>
      <p:sp>
        <p:nvSpPr>
          <p:cNvPr id="23" name="Rectangle 22"/>
          <p:cNvSpPr/>
          <p:nvPr/>
        </p:nvSpPr>
        <p:spPr>
          <a:xfrm>
            <a:off x="7614793" y="4231131"/>
            <a:ext cx="1072007" cy="1443736"/>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Contribution of social policy products to improved wellbeing and equity strengthened</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17E5EEEF-2217-AF04-660F-A52AC8E73103}"/>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27" name="Google Shape;104;p1" title="Doview new.jpeg">
            <a:extLst>
              <a:ext uri="{FF2B5EF4-FFF2-40B4-BE49-F238E27FC236}">
                <a16:creationId xmlns:a16="http://schemas.microsoft.com/office/drawing/2014/main" id="{47CB9F06-EBA6-29F1-C110-721D718B9B65}"/>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Customer Experience, Education &amp; Channels</a:t>
            </a:r>
          </a:p>
        </p:txBody>
      </p:sp>
      <p:sp>
        <p:nvSpPr>
          <p:cNvPr id="5" name="Rectangle 4"/>
          <p:cNvSpPr/>
          <p:nvPr/>
        </p:nvSpPr>
        <p:spPr>
          <a:xfrm>
            <a:off x="398675" y="2211325"/>
            <a:ext cx="1223772"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Customer feedback and research on interactions with Inland Revenue collected</a:t>
            </a:r>
          </a:p>
        </p:txBody>
      </p:sp>
      <p:sp>
        <p:nvSpPr>
          <p:cNvPr id="6" name="Rectangle 5"/>
          <p:cNvSpPr/>
          <p:nvPr/>
        </p:nvSpPr>
        <p:spPr>
          <a:xfrm>
            <a:off x="398675" y="3562604"/>
            <a:ext cx="1223772"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Customer journeys for key life and business events mapped</a:t>
            </a:r>
          </a:p>
        </p:txBody>
      </p:sp>
      <p:sp>
        <p:nvSpPr>
          <p:cNvPr id="7" name="Rectangle 6"/>
          <p:cNvSpPr/>
          <p:nvPr/>
        </p:nvSpPr>
        <p:spPr>
          <a:xfrm>
            <a:off x="398675" y="4546092"/>
            <a:ext cx="1223772" cy="70815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customer experience gaps identified</a:t>
            </a:r>
          </a:p>
        </p:txBody>
      </p:sp>
      <p:sp>
        <p:nvSpPr>
          <p:cNvPr id="8" name="Right Arrow 7"/>
          <p:cNvSpPr/>
          <p:nvPr/>
        </p:nvSpPr>
        <p:spPr>
          <a:xfrm>
            <a:off x="1841903" y="360476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34857" y="1885122"/>
            <a:ext cx="1855067" cy="7553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Plain-language guidance and tools for customers developed and refreshed</a:t>
            </a:r>
          </a:p>
        </p:txBody>
      </p:sp>
      <p:sp>
        <p:nvSpPr>
          <p:cNvPr id="10" name="Rectangle 9"/>
          <p:cNvSpPr/>
          <p:nvPr/>
        </p:nvSpPr>
        <p:spPr>
          <a:xfrm>
            <a:off x="2234857" y="2745226"/>
            <a:ext cx="1855067" cy="62620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Targeted education programmes for specific groups delivered</a:t>
            </a:r>
          </a:p>
        </p:txBody>
      </p:sp>
      <p:sp>
        <p:nvSpPr>
          <p:cNvPr id="11" name="Rectangle 10"/>
          <p:cNvSpPr/>
          <p:nvPr/>
        </p:nvSpPr>
        <p:spPr>
          <a:xfrm>
            <a:off x="2234857" y="3467665"/>
            <a:ext cx="1855067" cy="497114"/>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Support for intermediaries and partners strengthened</a:t>
            </a:r>
          </a:p>
        </p:txBody>
      </p:sp>
      <p:sp>
        <p:nvSpPr>
          <p:cNvPr id="12" name="Rectangle 11"/>
          <p:cNvSpPr/>
          <p:nvPr/>
        </p:nvSpPr>
        <p:spPr>
          <a:xfrm>
            <a:off x="2234857" y="4104636"/>
            <a:ext cx="1855067" cy="62620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Accessible content for diverse language and cultural needs provided</a:t>
            </a:r>
          </a:p>
        </p:txBody>
      </p:sp>
      <p:sp>
        <p:nvSpPr>
          <p:cNvPr id="13" name="Rectangle 12"/>
          <p:cNvSpPr/>
          <p:nvPr/>
        </p:nvSpPr>
        <p:spPr>
          <a:xfrm>
            <a:off x="2234857" y="4881992"/>
            <a:ext cx="1855067" cy="74450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Self-service tools enabling customers to understand and manage obligations improved</a:t>
            </a:r>
          </a:p>
        </p:txBody>
      </p:sp>
      <p:sp>
        <p:nvSpPr>
          <p:cNvPr id="15" name="Rectangle 14"/>
          <p:cNvSpPr/>
          <p:nvPr/>
        </p:nvSpPr>
        <p:spPr>
          <a:xfrm>
            <a:off x="4904762" y="1765808"/>
            <a:ext cx="1223772"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Digital channels enhanced to support end-to-end journeys</a:t>
            </a:r>
          </a:p>
        </p:txBody>
      </p:sp>
      <p:sp>
        <p:nvSpPr>
          <p:cNvPr id="16" name="Rectangle 15"/>
          <p:cNvSpPr/>
          <p:nvPr/>
        </p:nvSpPr>
        <p:spPr>
          <a:xfrm>
            <a:off x="4904762" y="2749296"/>
            <a:ext cx="1223772"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Telephony and assisted channels integrated with digital services</a:t>
            </a:r>
          </a:p>
        </p:txBody>
      </p:sp>
      <p:sp>
        <p:nvSpPr>
          <p:cNvPr id="17" name="Rectangle 16"/>
          <p:cNvSpPr/>
          <p:nvPr/>
        </p:nvSpPr>
        <p:spPr>
          <a:xfrm>
            <a:off x="4904762" y="3916679"/>
            <a:ext cx="1223772" cy="70815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Service design changes tested with customers and iterated</a:t>
            </a:r>
          </a:p>
        </p:txBody>
      </p:sp>
      <p:sp>
        <p:nvSpPr>
          <p:cNvPr id="18" name="Rectangle 17"/>
          <p:cNvSpPr/>
          <p:nvPr/>
        </p:nvSpPr>
        <p:spPr>
          <a:xfrm>
            <a:off x="4904762" y="4716270"/>
            <a:ext cx="1223772"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Contingency arrangements for customers with limited digital access implemented</a:t>
            </a:r>
          </a:p>
        </p:txBody>
      </p:sp>
      <p:sp>
        <p:nvSpPr>
          <p:cNvPr id="19" name="Right Arrow 18"/>
          <p:cNvSpPr/>
          <p:nvPr/>
        </p:nvSpPr>
        <p:spPr>
          <a:xfrm>
            <a:off x="6444891" y="354029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920379" y="2238803"/>
            <a:ext cx="1531112"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Customers’ understanding of their responsibilities and entitlements increased</a:t>
            </a:r>
          </a:p>
        </p:txBody>
      </p:sp>
      <p:sp>
        <p:nvSpPr>
          <p:cNvPr id="21" name="Rectangle 20"/>
          <p:cNvSpPr/>
          <p:nvPr/>
        </p:nvSpPr>
        <p:spPr>
          <a:xfrm>
            <a:off x="6920379" y="3406186"/>
            <a:ext cx="1531112" cy="70815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Customers able to self-manage more of their interactions with Inland Revenue</a:t>
            </a:r>
          </a:p>
        </p:txBody>
      </p:sp>
      <p:sp>
        <p:nvSpPr>
          <p:cNvPr id="22" name="Rectangle 21"/>
          <p:cNvSpPr/>
          <p:nvPr/>
        </p:nvSpPr>
        <p:spPr>
          <a:xfrm>
            <a:off x="6920379" y="4205777"/>
            <a:ext cx="1531112"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Overall satisfaction and trust in Inland Revenue’s services improved</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Right Arrow 24">
            <a:extLst>
              <a:ext uri="{FF2B5EF4-FFF2-40B4-BE49-F238E27FC236}">
                <a16:creationId xmlns:a16="http://schemas.microsoft.com/office/drawing/2014/main" id="{F65B06F9-4C6B-D014-FFDE-691CA8171274}"/>
              </a:ext>
            </a:extLst>
          </p:cNvPr>
          <p:cNvSpPr/>
          <p:nvPr/>
        </p:nvSpPr>
        <p:spPr>
          <a:xfrm>
            <a:off x="4357830" y="359730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7" name="Google Shape;104;p1" title="Doview new.jpeg">
            <a:extLst>
              <a:ext uri="{FF2B5EF4-FFF2-40B4-BE49-F238E27FC236}">
                <a16:creationId xmlns:a16="http://schemas.microsoft.com/office/drawing/2014/main" id="{C7989107-FEAD-1977-7B21-4C17FA30293A}"/>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
        <p:nvSpPr>
          <p:cNvPr id="28" name="TextBox 27">
            <a:extLst>
              <a:ext uri="{FF2B5EF4-FFF2-40B4-BE49-F238E27FC236}">
                <a16:creationId xmlns:a16="http://schemas.microsoft.com/office/drawing/2014/main" id="{CB75DDE9-8DDE-5C70-614B-51BA7F3724D9}"/>
              </a:ext>
            </a:extLst>
          </p:cNvPr>
          <p:cNvSpPr txBox="1"/>
          <p:nvPr/>
        </p:nvSpPr>
        <p:spPr>
          <a:xfrm>
            <a:off x="7987179" y="77354"/>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Tax Policy Design &amp; System Settings</a:t>
            </a:r>
          </a:p>
        </p:txBody>
      </p:sp>
      <p:sp>
        <p:nvSpPr>
          <p:cNvPr id="5" name="Rectangle 4"/>
          <p:cNvSpPr/>
          <p:nvPr/>
        </p:nvSpPr>
        <p:spPr>
          <a:xfrm>
            <a:off x="745010" y="1882651"/>
            <a:ext cx="1312164"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Economic, fiscal and distributional trends relevant to tax and social policy analysed</a:t>
            </a:r>
          </a:p>
        </p:txBody>
      </p:sp>
      <p:sp>
        <p:nvSpPr>
          <p:cNvPr id="6" name="Rectangle 5"/>
          <p:cNvSpPr/>
          <p:nvPr/>
        </p:nvSpPr>
        <p:spPr>
          <a:xfrm>
            <a:off x="745010" y="3104898"/>
            <a:ext cx="1312164" cy="713232"/>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International tax developments and obligations monitored</a:t>
            </a:r>
          </a:p>
        </p:txBody>
      </p:sp>
      <p:sp>
        <p:nvSpPr>
          <p:cNvPr id="7" name="Rectangle 6"/>
          <p:cNvSpPr/>
          <p:nvPr/>
        </p:nvSpPr>
        <p:spPr>
          <a:xfrm>
            <a:off x="745010" y="3964434"/>
            <a:ext cx="1312164"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Behavioural and administrative impacts of existing settings assessed</a:t>
            </a:r>
          </a:p>
        </p:txBody>
      </p:sp>
      <p:sp>
        <p:nvSpPr>
          <p:cNvPr id="8" name="Rectangle 7"/>
          <p:cNvSpPr/>
          <p:nvPr/>
        </p:nvSpPr>
        <p:spPr>
          <a:xfrm>
            <a:off x="745010" y="5002786"/>
            <a:ext cx="1312164" cy="713232"/>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Strategic tax policy challenges and opportunities identified</a:t>
            </a:r>
          </a:p>
        </p:txBody>
      </p:sp>
      <p:sp>
        <p:nvSpPr>
          <p:cNvPr id="9" name="Right Arrow 8"/>
          <p:cNvSpPr/>
          <p:nvPr/>
        </p:nvSpPr>
        <p:spPr>
          <a:xfrm>
            <a:off x="2349782" y="367131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98422" y="1609347"/>
            <a:ext cx="1146937" cy="713232"/>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Policy issues defined with Ministers and the Treasury</a:t>
            </a:r>
          </a:p>
        </p:txBody>
      </p:sp>
      <p:sp>
        <p:nvSpPr>
          <p:cNvPr id="11" name="Rectangle 10"/>
          <p:cNvSpPr/>
          <p:nvPr/>
        </p:nvSpPr>
        <p:spPr>
          <a:xfrm>
            <a:off x="2898422" y="2468883"/>
            <a:ext cx="1146937"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Options for tax and social policy settings designed and compared</a:t>
            </a:r>
          </a:p>
        </p:txBody>
      </p:sp>
      <p:sp>
        <p:nvSpPr>
          <p:cNvPr id="12" name="Rectangle 11"/>
          <p:cNvSpPr/>
          <p:nvPr/>
        </p:nvSpPr>
        <p:spPr>
          <a:xfrm>
            <a:off x="2898422" y="3691130"/>
            <a:ext cx="1146937"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Impacts of options on customers, revenue and equity modelled</a:t>
            </a:r>
          </a:p>
        </p:txBody>
      </p:sp>
      <p:sp>
        <p:nvSpPr>
          <p:cNvPr id="13" name="Rectangle 12"/>
          <p:cNvSpPr/>
          <p:nvPr/>
        </p:nvSpPr>
        <p:spPr>
          <a:xfrm>
            <a:off x="2898422" y="4913377"/>
            <a:ext cx="1146937"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Stakeholder and public feedback on significant proposals considered</a:t>
            </a:r>
          </a:p>
        </p:txBody>
      </p:sp>
      <p:sp>
        <p:nvSpPr>
          <p:cNvPr id="14" name="Right Arrow 13"/>
          <p:cNvSpPr/>
          <p:nvPr/>
        </p:nvSpPr>
        <p:spPr>
          <a:xfrm>
            <a:off x="4337967" y="367131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886607" y="2128523"/>
            <a:ext cx="1312164"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Agreed tax and social policy changes translated into legislation and operational design</a:t>
            </a:r>
          </a:p>
        </p:txBody>
      </p:sp>
      <p:sp>
        <p:nvSpPr>
          <p:cNvPr id="16" name="Rectangle 15"/>
          <p:cNvSpPr/>
          <p:nvPr/>
        </p:nvSpPr>
        <p:spPr>
          <a:xfrm>
            <a:off x="4886607" y="3534666"/>
            <a:ext cx="1312164"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Implementation of major changes supported across Inland Revenue and partner agencies</a:t>
            </a:r>
          </a:p>
        </p:txBody>
      </p:sp>
      <p:sp>
        <p:nvSpPr>
          <p:cNvPr id="17" name="Rectangle 16"/>
          <p:cNvSpPr/>
          <p:nvPr/>
        </p:nvSpPr>
        <p:spPr>
          <a:xfrm>
            <a:off x="4886607" y="4756913"/>
            <a:ext cx="1312164" cy="713232"/>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Early impacts of policy changes monitored and reported</a:t>
            </a:r>
          </a:p>
        </p:txBody>
      </p:sp>
      <p:sp>
        <p:nvSpPr>
          <p:cNvPr id="18" name="Right Arrow 17"/>
          <p:cNvSpPr/>
          <p:nvPr/>
        </p:nvSpPr>
        <p:spPr>
          <a:xfrm>
            <a:off x="6491379" y="367131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040019" y="2282447"/>
            <a:ext cx="1146937"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Tax and social policy settings aligned with government priorities and fiscal strategy</a:t>
            </a:r>
          </a:p>
        </p:txBody>
      </p:sp>
      <p:sp>
        <p:nvSpPr>
          <p:cNvPr id="20" name="Rectangle 19"/>
          <p:cNvSpPr/>
          <p:nvPr/>
        </p:nvSpPr>
        <p:spPr>
          <a:xfrm>
            <a:off x="7040019" y="3872487"/>
            <a:ext cx="1146937"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System settings remaining coherent, stable and predictable for customers and markets</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584A0755-94B5-1834-1383-9BB8AED2B2F8}"/>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24" name="Google Shape;104;p1" title="Doview new.jpeg">
            <a:extLst>
              <a:ext uri="{FF2B5EF4-FFF2-40B4-BE49-F238E27FC236}">
                <a16:creationId xmlns:a16="http://schemas.microsoft.com/office/drawing/2014/main" id="{E45ABE31-91B0-B866-7AF7-94F9EBDA9218}"/>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Data, Intelligence &amp; Analytics</a:t>
            </a:r>
          </a:p>
        </p:txBody>
      </p:sp>
      <p:sp>
        <p:nvSpPr>
          <p:cNvPr id="5" name="Rectangle 4"/>
          <p:cNvSpPr/>
          <p:nvPr/>
        </p:nvSpPr>
        <p:spPr>
          <a:xfrm>
            <a:off x="732265" y="2225041"/>
            <a:ext cx="122377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Core customer, transaction and third-party data assets catalogued and governed</a:t>
            </a:r>
          </a:p>
        </p:txBody>
      </p:sp>
      <p:sp>
        <p:nvSpPr>
          <p:cNvPr id="6" name="Rectangle 5"/>
          <p:cNvSpPr/>
          <p:nvPr/>
        </p:nvSpPr>
        <p:spPr>
          <a:xfrm>
            <a:off x="732265" y="3392424"/>
            <a:ext cx="122377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quality, privacy and security standards applied to key datasets</a:t>
            </a:r>
          </a:p>
        </p:txBody>
      </p:sp>
      <p:sp>
        <p:nvSpPr>
          <p:cNvPr id="7" name="Rectangle 6"/>
          <p:cNvSpPr/>
          <p:nvPr/>
        </p:nvSpPr>
        <p:spPr>
          <a:xfrm>
            <a:off x="732265" y="4559807"/>
            <a:ext cx="122377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sharing and exchange arrangements with partners implemented</a:t>
            </a:r>
          </a:p>
        </p:txBody>
      </p:sp>
      <p:sp>
        <p:nvSpPr>
          <p:cNvPr id="8" name="Right Arrow 7"/>
          <p:cNvSpPr/>
          <p:nvPr/>
        </p:nvSpPr>
        <p:spPr>
          <a:xfrm>
            <a:off x="2175493" y="371043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650981" y="1598169"/>
            <a:ext cx="145427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Risk models and analytical tools for compliance and service design developed</a:t>
            </a:r>
          </a:p>
        </p:txBody>
      </p:sp>
      <p:sp>
        <p:nvSpPr>
          <p:cNvPr id="10" name="Rectangle 9"/>
          <p:cNvSpPr/>
          <p:nvPr/>
        </p:nvSpPr>
        <p:spPr>
          <a:xfrm>
            <a:off x="2650981" y="2581657"/>
            <a:ext cx="145427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Operational intelligence from staff and partners integrated into risk assessments</a:t>
            </a:r>
          </a:p>
        </p:txBody>
      </p:sp>
      <p:sp>
        <p:nvSpPr>
          <p:cNvPr id="11" name="Rectangle 10"/>
          <p:cNvSpPr/>
          <p:nvPr/>
        </p:nvSpPr>
        <p:spPr>
          <a:xfrm>
            <a:off x="2650981" y="3565145"/>
            <a:ext cx="1454277" cy="57607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Advanced analytics deployed to prioritise effort</a:t>
            </a:r>
          </a:p>
        </p:txBody>
      </p:sp>
      <p:sp>
        <p:nvSpPr>
          <p:cNvPr id="12" name="Rectangle 11"/>
          <p:cNvSpPr/>
          <p:nvPr/>
        </p:nvSpPr>
        <p:spPr>
          <a:xfrm>
            <a:off x="2650981" y="4232656"/>
            <a:ext cx="145427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visualisation and reporting tools for decision-makers implemented</a:t>
            </a:r>
          </a:p>
        </p:txBody>
      </p:sp>
      <p:sp>
        <p:nvSpPr>
          <p:cNvPr id="13" name="Rectangle 12"/>
          <p:cNvSpPr/>
          <p:nvPr/>
        </p:nvSpPr>
        <p:spPr>
          <a:xfrm>
            <a:off x="2650981" y="5216144"/>
            <a:ext cx="145427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Re-usable data products and pipelines created for priority use cases</a:t>
            </a:r>
          </a:p>
        </p:txBody>
      </p:sp>
      <p:sp>
        <p:nvSpPr>
          <p:cNvPr id="14" name="Right Arrow 13"/>
          <p:cNvSpPr/>
          <p:nvPr/>
        </p:nvSpPr>
        <p:spPr>
          <a:xfrm>
            <a:off x="4324714" y="371043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800202" y="1641349"/>
            <a:ext cx="130060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compliance risks and customer groups identified from analytics</a:t>
            </a:r>
          </a:p>
        </p:txBody>
      </p:sp>
      <p:sp>
        <p:nvSpPr>
          <p:cNvPr id="16" name="Rectangle 15"/>
          <p:cNvSpPr/>
          <p:nvPr/>
        </p:nvSpPr>
        <p:spPr>
          <a:xfrm>
            <a:off x="4800202" y="2808732"/>
            <a:ext cx="130060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Campaigns and interventions designed using data-driven insight</a:t>
            </a:r>
          </a:p>
        </p:txBody>
      </p:sp>
      <p:sp>
        <p:nvSpPr>
          <p:cNvPr id="17" name="Rectangle 16"/>
          <p:cNvSpPr/>
          <p:nvPr/>
        </p:nvSpPr>
        <p:spPr>
          <a:xfrm>
            <a:off x="4800202" y="3792220"/>
            <a:ext cx="130060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Real-time or near real-time monitoring of campaign performance established</a:t>
            </a:r>
          </a:p>
        </p:txBody>
      </p:sp>
      <p:sp>
        <p:nvSpPr>
          <p:cNvPr id="18" name="Rectangle 17"/>
          <p:cNvSpPr/>
          <p:nvPr/>
        </p:nvSpPr>
        <p:spPr>
          <a:xfrm>
            <a:off x="4800202" y="4959603"/>
            <a:ext cx="130060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Insights fed back into service design and policy development processes</a:t>
            </a:r>
          </a:p>
        </p:txBody>
      </p:sp>
      <p:sp>
        <p:nvSpPr>
          <p:cNvPr id="19" name="Right Arrow 18"/>
          <p:cNvSpPr/>
          <p:nvPr/>
        </p:nvSpPr>
        <p:spPr>
          <a:xfrm>
            <a:off x="6320265" y="371043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795753" y="2408937"/>
            <a:ext cx="1377442"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Interventions and services targeted more effectively to risk and need</a:t>
            </a:r>
          </a:p>
        </p:txBody>
      </p:sp>
      <p:sp>
        <p:nvSpPr>
          <p:cNvPr id="21" name="Rectangle 20"/>
          <p:cNvSpPr/>
          <p:nvPr/>
        </p:nvSpPr>
        <p:spPr>
          <a:xfrm>
            <a:off x="6795753" y="3208528"/>
            <a:ext cx="137744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Revenue and entitlement outcomes improved for a given level of effort</a:t>
            </a:r>
          </a:p>
        </p:txBody>
      </p:sp>
      <p:sp>
        <p:nvSpPr>
          <p:cNvPr id="22" name="Rectangle 21"/>
          <p:cNvSpPr/>
          <p:nvPr/>
        </p:nvSpPr>
        <p:spPr>
          <a:xfrm>
            <a:off x="6795753" y="4192016"/>
            <a:ext cx="137744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Data and analytics used consistently to support stewardship and accountability</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20D75609-80EC-541E-9A1D-BAABD90C9A28}"/>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26" name="Google Shape;104;p1" title="Doview new.jpeg">
            <a:extLst>
              <a:ext uri="{FF2B5EF4-FFF2-40B4-BE49-F238E27FC236}">
                <a16:creationId xmlns:a16="http://schemas.microsoft.com/office/drawing/2014/main" id="{8C8D3E53-5488-502A-7FFF-5FFB657441F6}"/>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Digital Platforms &amp; Business Transformation</a:t>
            </a:r>
          </a:p>
        </p:txBody>
      </p:sp>
      <p:sp>
        <p:nvSpPr>
          <p:cNvPr id="5" name="Rectangle 4"/>
          <p:cNvSpPr/>
          <p:nvPr/>
        </p:nvSpPr>
        <p:spPr>
          <a:xfrm>
            <a:off x="274320" y="1917306"/>
            <a:ext cx="11488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Future-state business architecture and operating model for Inland Revenue defined</a:t>
            </a:r>
          </a:p>
        </p:txBody>
      </p:sp>
      <p:sp>
        <p:nvSpPr>
          <p:cNvPr id="6" name="Rectangle 5"/>
          <p:cNvSpPr/>
          <p:nvPr/>
        </p:nvSpPr>
        <p:spPr>
          <a:xfrm>
            <a:off x="274320" y="3268585"/>
            <a:ext cx="1148842"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Transformation roadmap for systems and processes agreed</a:t>
            </a:r>
          </a:p>
        </p:txBody>
      </p:sp>
      <p:sp>
        <p:nvSpPr>
          <p:cNvPr id="7" name="Rectangle 6"/>
          <p:cNvSpPr/>
          <p:nvPr/>
        </p:nvSpPr>
        <p:spPr>
          <a:xfrm>
            <a:off x="274320" y="4252073"/>
            <a:ext cx="11488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Expected benefits, costs and risks of transformation initiatives identified</a:t>
            </a:r>
          </a:p>
        </p:txBody>
      </p:sp>
      <p:sp>
        <p:nvSpPr>
          <p:cNvPr id="8" name="Right Arrow 7"/>
          <p:cNvSpPr/>
          <p:nvPr/>
        </p:nvSpPr>
        <p:spPr>
          <a:xfrm>
            <a:off x="1522095" y="361815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964309" y="1649544"/>
            <a:ext cx="1342644" cy="115246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Legacy systems and processes for tax and social policy products assessed and rationalised</a:t>
            </a:r>
          </a:p>
        </p:txBody>
      </p:sp>
      <p:sp>
        <p:nvSpPr>
          <p:cNvPr id="10" name="Rectangle 9"/>
          <p:cNvSpPr/>
          <p:nvPr/>
        </p:nvSpPr>
        <p:spPr>
          <a:xfrm>
            <a:off x="1964309" y="2913264"/>
            <a:ext cx="1342644"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Core revenue and entitlements platforms upgraded or replaced as planned</a:t>
            </a:r>
          </a:p>
        </p:txBody>
      </p:sp>
      <p:sp>
        <p:nvSpPr>
          <p:cNvPr id="11" name="Rectangle 10"/>
          <p:cNvSpPr/>
          <p:nvPr/>
        </p:nvSpPr>
        <p:spPr>
          <a:xfrm>
            <a:off x="1964309" y="3932464"/>
            <a:ext cx="1342644"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Integration services and APIs enabling secure data flows implemented</a:t>
            </a:r>
          </a:p>
        </p:txBody>
      </p:sp>
      <p:sp>
        <p:nvSpPr>
          <p:cNvPr id="12" name="Rectangle 11"/>
          <p:cNvSpPr/>
          <p:nvPr/>
        </p:nvSpPr>
        <p:spPr>
          <a:xfrm>
            <a:off x="1964309" y="4942217"/>
            <a:ext cx="1342644"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Cyber security and resilience standards across platforms strengthened</a:t>
            </a:r>
          </a:p>
        </p:txBody>
      </p:sp>
      <p:sp>
        <p:nvSpPr>
          <p:cNvPr id="13" name="Rectangle 12"/>
          <p:cNvSpPr/>
          <p:nvPr/>
        </p:nvSpPr>
        <p:spPr>
          <a:xfrm>
            <a:off x="2163826" y="7281669"/>
            <a:ext cx="99517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Technical debt and obsolescence risks actively managed</a:t>
            </a:r>
          </a:p>
        </p:txBody>
      </p:sp>
      <p:sp>
        <p:nvSpPr>
          <p:cNvPr id="15" name="Rectangle 14"/>
          <p:cNvSpPr/>
          <p:nvPr/>
        </p:nvSpPr>
        <p:spPr>
          <a:xfrm>
            <a:off x="4035171" y="1608951"/>
            <a:ext cx="1302512"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Customer-facing digital services designed to support full online journeys</a:t>
            </a:r>
          </a:p>
        </p:txBody>
      </p:sp>
      <p:sp>
        <p:nvSpPr>
          <p:cNvPr id="16" name="Rectangle 15"/>
          <p:cNvSpPr/>
          <p:nvPr/>
        </p:nvSpPr>
        <p:spPr>
          <a:xfrm>
            <a:off x="4035171" y="2592439"/>
            <a:ext cx="130251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Straight-through processing and automation for high-volume transactions implemented</a:t>
            </a:r>
          </a:p>
        </p:txBody>
      </p:sp>
      <p:sp>
        <p:nvSpPr>
          <p:cNvPr id="17" name="Rectangle 16"/>
          <p:cNvSpPr/>
          <p:nvPr/>
        </p:nvSpPr>
        <p:spPr>
          <a:xfrm>
            <a:off x="4035171" y="3759822"/>
            <a:ext cx="130251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Internal workflow tools and case management solutions enhanced</a:t>
            </a:r>
          </a:p>
        </p:txBody>
      </p:sp>
      <p:sp>
        <p:nvSpPr>
          <p:cNvPr id="18" name="Rectangle 17"/>
          <p:cNvSpPr/>
          <p:nvPr/>
        </p:nvSpPr>
        <p:spPr>
          <a:xfrm>
            <a:off x="4035171" y="4927205"/>
            <a:ext cx="1302512"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Performance and reliability of digital services monitored and improved</a:t>
            </a:r>
          </a:p>
        </p:txBody>
      </p:sp>
      <p:sp>
        <p:nvSpPr>
          <p:cNvPr id="19" name="Right Arrow 18"/>
          <p:cNvSpPr/>
          <p:nvPr/>
        </p:nvSpPr>
        <p:spPr>
          <a:xfrm>
            <a:off x="5557139" y="358608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5867737" y="1973507"/>
            <a:ext cx="1065066" cy="939757"/>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Change impacts on staff and customers assessed and planned for</a:t>
            </a:r>
          </a:p>
        </p:txBody>
      </p:sp>
      <p:sp>
        <p:nvSpPr>
          <p:cNvPr id="21" name="Rectangle 20"/>
          <p:cNvSpPr/>
          <p:nvPr/>
        </p:nvSpPr>
        <p:spPr>
          <a:xfrm>
            <a:off x="5867737" y="3048951"/>
            <a:ext cx="1065066" cy="1351281"/>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Staff supported to adopt new tools and practices through training and coaching</a:t>
            </a:r>
          </a:p>
        </p:txBody>
      </p:sp>
      <p:sp>
        <p:nvSpPr>
          <p:cNvPr id="22" name="Rectangle 21"/>
          <p:cNvSpPr/>
          <p:nvPr/>
        </p:nvSpPr>
        <p:spPr>
          <a:xfrm>
            <a:off x="5867737" y="4524882"/>
            <a:ext cx="1065066" cy="939757"/>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Feedback from early releases used to refine subsequent changes</a:t>
            </a:r>
          </a:p>
        </p:txBody>
      </p:sp>
      <p:sp>
        <p:nvSpPr>
          <p:cNvPr id="23" name="Right Arrow 22"/>
          <p:cNvSpPr/>
          <p:nvPr/>
        </p:nvSpPr>
        <p:spPr>
          <a:xfrm>
            <a:off x="7152259" y="358608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23"/>
          <p:cNvSpPr/>
          <p:nvPr/>
        </p:nvSpPr>
        <p:spPr>
          <a:xfrm>
            <a:off x="7627747" y="1824851"/>
            <a:ext cx="114884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Compliance and administration costs reduced for customers and Inland Revenue</a:t>
            </a:r>
          </a:p>
        </p:txBody>
      </p:sp>
      <p:sp>
        <p:nvSpPr>
          <p:cNvPr id="25" name="Rectangle 24"/>
          <p:cNvSpPr/>
          <p:nvPr/>
        </p:nvSpPr>
        <p:spPr>
          <a:xfrm>
            <a:off x="7627747" y="2992234"/>
            <a:ext cx="11488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System flexibility increased to respond to policy and environmental change</a:t>
            </a:r>
          </a:p>
        </p:txBody>
      </p:sp>
      <p:sp>
        <p:nvSpPr>
          <p:cNvPr id="26" name="Rectangle 25"/>
          <p:cNvSpPr/>
          <p:nvPr/>
        </p:nvSpPr>
        <p:spPr>
          <a:xfrm>
            <a:off x="7627747" y="4343513"/>
            <a:ext cx="11488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Overall performance and resilience of Inland Revenue’s services strengthened</a:t>
            </a:r>
          </a:p>
        </p:txBody>
      </p:sp>
      <p:sp>
        <p:nvSpPr>
          <p:cNvPr id="27" name="TextBox 26"/>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08:27</a:t>
            </a:r>
          </a:p>
        </p:txBody>
      </p:sp>
      <p:sp>
        <p:nvSpPr>
          <p:cNvPr id="28" name="TextBox 27"/>
          <p:cNvSpPr txBox="1"/>
          <p:nvPr/>
        </p:nvSpPr>
        <p:spPr>
          <a:xfrm>
            <a:off x="7132320" y="6126480"/>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29" name="Right Arrow 28">
            <a:extLst>
              <a:ext uri="{FF2B5EF4-FFF2-40B4-BE49-F238E27FC236}">
                <a16:creationId xmlns:a16="http://schemas.microsoft.com/office/drawing/2014/main" id="{4AE7B493-E043-15EC-D4DE-8DB4CD7E4C32}"/>
              </a:ext>
            </a:extLst>
          </p:cNvPr>
          <p:cNvSpPr/>
          <p:nvPr/>
        </p:nvSpPr>
        <p:spPr>
          <a:xfrm>
            <a:off x="3541395" y="363180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a:extLst>
              <a:ext uri="{FF2B5EF4-FFF2-40B4-BE49-F238E27FC236}">
                <a16:creationId xmlns:a16="http://schemas.microsoft.com/office/drawing/2014/main" id="{272AA4FD-936A-B743-1619-89D1F080EE89}"/>
              </a:ext>
            </a:extLst>
          </p:cNvPr>
          <p:cNvSpPr txBox="1"/>
          <p:nvPr/>
        </p:nvSpPr>
        <p:spPr>
          <a:xfrm>
            <a:off x="7941459" y="99099"/>
            <a:ext cx="1019661"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IRD</a:t>
            </a:r>
          </a:p>
        </p:txBody>
      </p:sp>
      <p:pic>
        <p:nvPicPr>
          <p:cNvPr id="31" name="Google Shape;104;p1" title="Doview new.jpeg">
            <a:extLst>
              <a:ext uri="{FF2B5EF4-FFF2-40B4-BE49-F238E27FC236}">
                <a16:creationId xmlns:a16="http://schemas.microsoft.com/office/drawing/2014/main" id="{76A431BF-9B8C-33F3-886F-F2FFC56DFF72}"/>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TotalTime>
  <Words>2152</Words>
  <Application>Microsoft Macintosh PowerPoint</Application>
  <PresentationFormat>On-screen Show (4:3)</PresentationFormat>
  <Paragraphs>211</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3</cp:revision>
  <dcterms:created xsi:type="dcterms:W3CDTF">2013-01-27T09:14:16Z</dcterms:created>
  <dcterms:modified xsi:type="dcterms:W3CDTF">2025-11-24T20:49:53Z</dcterms:modified>
  <cp:category/>
</cp:coreProperties>
</file>