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Inter"/>
      <p:regular r:id="rId36"/>
      <p:bold r:id="rId37"/>
      <p:italic r:id="rId38"/>
      <p:boldItalic r:id="rId39"/>
    </p:embeddedFont>
    <p:embeddedFont>
      <p:font typeface="Noto Sans JP"/>
      <p:regular r:id="rId40"/>
      <p:bold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6" roundtripDataSignature="AMtx7mgHdmquBxbDZG149dZRtgSH/A4r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08F9F6-02D3-42BA-B6A6-3EC2DE3E8626}">
  <a:tblStyle styleId="{4A08F9F6-02D3-42BA-B6A6-3EC2DE3E862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otoSansJP-regular.fntdata"/><Relationship Id="rId20" Type="http://schemas.openxmlformats.org/officeDocument/2006/relationships/slide" Target="slides/slide14.xml"/><Relationship Id="rId42" Type="http://schemas.openxmlformats.org/officeDocument/2006/relationships/font" Target="fonts/CenturyGothic-regular.fntdata"/><Relationship Id="rId41" Type="http://schemas.openxmlformats.org/officeDocument/2006/relationships/font" Target="fonts/NotoSansJP-bold.fntdata"/><Relationship Id="rId22" Type="http://schemas.openxmlformats.org/officeDocument/2006/relationships/slide" Target="slides/slide16.xml"/><Relationship Id="rId44" Type="http://schemas.openxmlformats.org/officeDocument/2006/relationships/font" Target="fonts/CenturyGothic-italic.fntdata"/><Relationship Id="rId21" Type="http://schemas.openxmlformats.org/officeDocument/2006/relationships/slide" Target="slides/slide15.xml"/><Relationship Id="rId43" Type="http://schemas.openxmlformats.org/officeDocument/2006/relationships/font" Target="fonts/CenturyGothic-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Inter-bold.fntdata"/><Relationship Id="rId14" Type="http://schemas.openxmlformats.org/officeDocument/2006/relationships/slide" Target="slides/slide8.xml"/><Relationship Id="rId36" Type="http://schemas.openxmlformats.org/officeDocument/2006/relationships/font" Target="fonts/Inter-regular.fntdata"/><Relationship Id="rId17" Type="http://schemas.openxmlformats.org/officeDocument/2006/relationships/slide" Target="slides/slide11.xml"/><Relationship Id="rId39" Type="http://schemas.openxmlformats.org/officeDocument/2006/relationships/font" Target="fonts/Inter-boldItalic.fntdata"/><Relationship Id="rId16" Type="http://schemas.openxmlformats.org/officeDocument/2006/relationships/slide" Target="slides/slide10.xml"/><Relationship Id="rId38" Type="http://schemas.openxmlformats.org/officeDocument/2006/relationships/font" Target="fonts/Inter-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d1fa69bc50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g3d1fa69bc5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d1fa69bc50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g3d1fa69bc5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d1fa69bc50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3d1fa69bc5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d1fa69bc50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3d1fa69bc5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d1fa69bc50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g3d1fa69bc5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da4077c8d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g3da4077c8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da4077c8d7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g3da4077c8d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da4077c8d7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g3da4077c8d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da4077c8d7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g3da4077c8d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da4077c8d7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g3da4077c8d7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4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da4077c8d7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 name="Google Shape;420;g3da4077c8d7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da4077c8d7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3" name="Google Shape;463;g3da4077c8d7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da4077c8d7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0" name="Google Shape;470;g3da4077c8d7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da4077c8d7_0_2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7" name="Google Shape;497;g3da4077c8d7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da4077c8d7_0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8" name="Google Shape;528;g3da4077c8d7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da4077c8d7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g3da4077c8d7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da4077c8d7_0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8" name="Google Shape;548;g3da4077c8d7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da4077c8d7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9" name="Google Shape;569;g3da4077c8d7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d199c0b068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3d199c0b06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d1fa69bc5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3d1fa69bc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1fa69bc50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3d1fa69bc5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d1fa69bc50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g3d1fa69bc5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9" name="Shape 9"/>
        <p:cNvGrpSpPr/>
        <p:nvPr/>
      </p:nvGrpSpPr>
      <p:grpSpPr>
        <a:xfrm>
          <a:off x="0" y="0"/>
          <a:ext cx="0" cy="0"/>
          <a:chOff x="0" y="0"/>
          <a:chExt cx="0" cy="0"/>
        </a:xfrm>
      </p:grpSpPr>
      <p:sp>
        <p:nvSpPr>
          <p:cNvPr id="10" name="Google Shape;10;p49"/>
          <p:cNvSpPr txBox="1"/>
          <p:nvPr>
            <p:ph type="title"/>
          </p:nvPr>
        </p:nvSpPr>
        <p:spPr>
          <a:xfrm>
            <a:off x="2301875" y="3109238"/>
            <a:ext cx="4559700" cy="328037"/>
          </a:xfrm>
          <a:prstGeom prst="rect">
            <a:avLst/>
          </a:prstGeom>
          <a:solidFill>
            <a:schemeClr val="dk1"/>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800"/>
              <a:buNone/>
              <a:defRPr b="1" sz="1400">
                <a:solidFill>
                  <a:schemeClr val="lt1"/>
                </a:solidFill>
                <a:latin typeface="Noto Sans JP"/>
                <a:ea typeface="Noto Sans JP"/>
                <a:cs typeface="Noto Sans JP"/>
                <a:sym typeface="Noto Sans JP"/>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
        <p:nvSpPr>
          <p:cNvPr id="12" name="Google Shape;12;p49"/>
          <p:cNvSpPr/>
          <p:nvPr/>
        </p:nvSpPr>
        <p:spPr>
          <a:xfrm>
            <a:off x="109350" y="106650"/>
            <a:ext cx="8925300" cy="493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p49" title="IncubationBase-logo-alternative-black-1920px.jpg"/>
          <p:cNvPicPr preferRelativeResize="0"/>
          <p:nvPr/>
        </p:nvPicPr>
        <p:blipFill rotWithShape="1">
          <a:blip r:embed="rId2">
            <a:alphaModFix/>
          </a:blip>
          <a:srcRect b="0" l="0" r="0" t="0"/>
          <a:stretch/>
        </p:blipFill>
        <p:spPr>
          <a:xfrm>
            <a:off x="2240038" y="1624427"/>
            <a:ext cx="4663925" cy="1275300"/>
          </a:xfrm>
          <a:prstGeom prst="rect">
            <a:avLst/>
          </a:prstGeom>
          <a:noFill/>
          <a:ln>
            <a:noFill/>
          </a:ln>
        </p:spPr>
      </p:pic>
      <p:sp>
        <p:nvSpPr>
          <p:cNvPr id="14" name="Google Shape;14;p49"/>
          <p:cNvSpPr txBox="1"/>
          <p:nvPr/>
        </p:nvSpPr>
        <p:spPr>
          <a:xfrm>
            <a:off x="7200150" y="177228"/>
            <a:ext cx="2010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ja" sz="1000" u="none" cap="none" strike="noStrike">
                <a:solidFill>
                  <a:schemeClr val="dk1"/>
                </a:solidFill>
                <a:latin typeface="Noto Sans JP"/>
                <a:ea typeface="Noto Sans JP"/>
                <a:cs typeface="Noto Sans JP"/>
                <a:sym typeface="Noto Sans JP"/>
              </a:rPr>
              <a:t>Incubation Base 株式会社</a:t>
            </a:r>
            <a:endParaRPr b="1" i="0" sz="1000" u="none" cap="none" strike="noStrike">
              <a:solidFill>
                <a:schemeClr val="dk2"/>
              </a:solidFill>
              <a:latin typeface="Noto Sans JP"/>
              <a:ea typeface="Noto Sans JP"/>
              <a:cs typeface="Noto Sans JP"/>
              <a:sym typeface="Noto Sans J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6" name="Shape 56"/>
        <p:cNvGrpSpPr/>
        <p:nvPr/>
      </p:nvGrpSpPr>
      <p:grpSpPr>
        <a:xfrm>
          <a:off x="0" y="0"/>
          <a:ext cx="0" cy="0"/>
          <a:chOff x="0" y="0"/>
          <a:chExt cx="0" cy="0"/>
        </a:xfrm>
      </p:grpSpPr>
      <p:sp>
        <p:nvSpPr>
          <p:cNvPr id="57" name="Google Shape;57;p3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8" name="Google Shape;58;p3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9" name="Google Shape;59;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0" name="Shape 60"/>
        <p:cNvGrpSpPr/>
        <p:nvPr/>
      </p:nvGrpSpPr>
      <p:grpSpPr>
        <a:xfrm>
          <a:off x="0" y="0"/>
          <a:ext cx="0" cy="0"/>
          <a:chOff x="0" y="0"/>
          <a:chExt cx="0" cy="0"/>
        </a:xfrm>
      </p:grpSpPr>
      <p:sp>
        <p:nvSpPr>
          <p:cNvPr id="61" name="Google Shape;61;p3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2" name="Google Shape;6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p4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6" name="Google Shape;66;p4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7" name="Google Shape;67;p4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8" name="Google Shape;68;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4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71" name="Google Shape;71;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2" name="Shape 72"/>
        <p:cNvGrpSpPr/>
        <p:nvPr/>
      </p:nvGrpSpPr>
      <p:grpSpPr>
        <a:xfrm>
          <a:off x="0" y="0"/>
          <a:ext cx="0" cy="0"/>
          <a:chOff x="0" y="0"/>
          <a:chExt cx="0" cy="0"/>
        </a:xfrm>
      </p:grpSpPr>
      <p:sp>
        <p:nvSpPr>
          <p:cNvPr id="73" name="Google Shape;73;p4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4" name="Google Shape;74;p4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75" name="Google Shape;75;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ユーザー設定レイアウト">
  <p:cSld name="2_ユーザー設定レイアウト">
    <p:spTree>
      <p:nvGrpSpPr>
        <p:cNvPr id="15" name="Shape 15"/>
        <p:cNvGrpSpPr/>
        <p:nvPr/>
      </p:nvGrpSpPr>
      <p:grpSpPr>
        <a:xfrm>
          <a:off x="0" y="0"/>
          <a:ext cx="0" cy="0"/>
          <a:chOff x="0" y="0"/>
          <a:chExt cx="0" cy="0"/>
        </a:xfrm>
      </p:grpSpPr>
      <p:sp>
        <p:nvSpPr>
          <p:cNvPr id="16" name="Google Shape;16;p52"/>
          <p:cNvSpPr txBox="1"/>
          <p:nvPr>
            <p:ph type="title"/>
          </p:nvPr>
        </p:nvSpPr>
        <p:spPr>
          <a:xfrm>
            <a:off x="620723" y="243220"/>
            <a:ext cx="8520600" cy="393601"/>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sz="1800">
                <a:latin typeface="Noto Sans JP"/>
                <a:ea typeface="Noto Sans JP"/>
                <a:cs typeface="Noto Sans JP"/>
                <a:sym typeface="Noto Sans JP"/>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pic>
        <p:nvPicPr>
          <p:cNvPr id="18" name="Google Shape;18;p52"/>
          <p:cNvPicPr preferRelativeResize="0"/>
          <p:nvPr/>
        </p:nvPicPr>
        <p:blipFill rotWithShape="1">
          <a:blip r:embed="rId2">
            <a:alphaModFix/>
          </a:blip>
          <a:srcRect b="0" l="0" r="0" t="0"/>
          <a:stretch/>
        </p:blipFill>
        <p:spPr>
          <a:xfrm>
            <a:off x="8072750" y="106463"/>
            <a:ext cx="985525" cy="271869"/>
          </a:xfrm>
          <a:prstGeom prst="rect">
            <a:avLst/>
          </a:prstGeom>
          <a:noFill/>
          <a:ln>
            <a:noFill/>
          </a:ln>
        </p:spPr>
      </p:pic>
      <p:sp>
        <p:nvSpPr>
          <p:cNvPr id="19" name="Google Shape;19;p52"/>
          <p:cNvSpPr txBox="1"/>
          <p:nvPr>
            <p:ph idx="1" type="body"/>
          </p:nvPr>
        </p:nvSpPr>
        <p:spPr>
          <a:xfrm>
            <a:off x="620723" y="636821"/>
            <a:ext cx="8545512" cy="6985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Font typeface="Arial"/>
              <a:buNone/>
              <a:defRPr sz="1100">
                <a:latin typeface="Noto Sans JP"/>
                <a:ea typeface="Noto Sans JP"/>
                <a:cs typeface="Noto Sans JP"/>
                <a:sym typeface="Noto Sans JP"/>
              </a:defRPr>
            </a:lvl1pPr>
            <a:lvl2pPr indent="-317500" lvl="1" marL="914400" algn="l">
              <a:lnSpc>
                <a:spcPct val="115000"/>
              </a:lnSpc>
              <a:spcBef>
                <a:spcPts val="0"/>
              </a:spcBef>
              <a:spcAft>
                <a:spcPts val="0"/>
              </a:spcAft>
              <a:buSzPts val="1400"/>
              <a:buFont typeface="Arial"/>
              <a:buChar char="•"/>
              <a:defRPr sz="1100">
                <a:latin typeface="Noto Sans JP"/>
                <a:ea typeface="Noto Sans JP"/>
                <a:cs typeface="Noto Sans JP"/>
                <a:sym typeface="Noto Sans JP"/>
              </a:defRPr>
            </a:lvl2pPr>
            <a:lvl3pPr indent="-317500" lvl="2" marL="1371600" algn="l">
              <a:lnSpc>
                <a:spcPct val="115000"/>
              </a:lnSpc>
              <a:spcBef>
                <a:spcPts val="0"/>
              </a:spcBef>
              <a:spcAft>
                <a:spcPts val="0"/>
              </a:spcAft>
              <a:buSzPts val="1400"/>
              <a:buFont typeface="Arial"/>
              <a:buChar char="•"/>
              <a:defRPr sz="1100">
                <a:latin typeface="Noto Sans JP"/>
                <a:ea typeface="Noto Sans JP"/>
                <a:cs typeface="Noto Sans JP"/>
                <a:sym typeface="Noto Sans JP"/>
              </a:defRPr>
            </a:lvl3pPr>
            <a:lvl4pPr indent="-317500" lvl="3" marL="1828800" algn="l">
              <a:lnSpc>
                <a:spcPct val="115000"/>
              </a:lnSpc>
              <a:spcBef>
                <a:spcPts val="0"/>
              </a:spcBef>
              <a:spcAft>
                <a:spcPts val="0"/>
              </a:spcAft>
              <a:buSzPts val="1400"/>
              <a:buFont typeface="Arial"/>
              <a:buChar char="•"/>
              <a:defRPr sz="1100">
                <a:latin typeface="Noto Sans JP"/>
                <a:ea typeface="Noto Sans JP"/>
                <a:cs typeface="Noto Sans JP"/>
                <a:sym typeface="Noto Sans JP"/>
              </a:defRPr>
            </a:lvl4pPr>
            <a:lvl5pPr indent="-317500" lvl="4" marL="2286000" algn="l">
              <a:lnSpc>
                <a:spcPct val="115000"/>
              </a:lnSpc>
              <a:spcBef>
                <a:spcPts val="0"/>
              </a:spcBef>
              <a:spcAft>
                <a:spcPts val="0"/>
              </a:spcAft>
              <a:buSzPts val="1400"/>
              <a:buFont typeface="Arial"/>
              <a:buChar char="•"/>
              <a:defRPr sz="1100">
                <a:latin typeface="Noto Sans JP"/>
                <a:ea typeface="Noto Sans JP"/>
                <a:cs typeface="Noto Sans JP"/>
                <a:sym typeface="Noto Sans JP"/>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52"/>
          <p:cNvSpPr txBox="1"/>
          <p:nvPr>
            <p:ph idx="2" type="body"/>
          </p:nvPr>
        </p:nvSpPr>
        <p:spPr>
          <a:xfrm rot="5400000">
            <a:off x="-2471938" y="2471939"/>
            <a:ext cx="5143500" cy="199623"/>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rmAutofit/>
          </a:bodyPr>
          <a:lstStyle>
            <a:lvl1pPr indent="-228600" lvl="0" marL="457200" algn="l">
              <a:lnSpc>
                <a:spcPct val="115000"/>
              </a:lnSpc>
              <a:spcBef>
                <a:spcPts val="0"/>
              </a:spcBef>
              <a:spcAft>
                <a:spcPts val="0"/>
              </a:spcAft>
              <a:buSzPts val="1800"/>
              <a:buNone/>
              <a:defRPr b="1" sz="800">
                <a:solidFill>
                  <a:schemeClr val="lt1"/>
                </a:solidFill>
                <a:latin typeface="Noto Sans JP"/>
                <a:ea typeface="Noto Sans JP"/>
                <a:cs typeface="Noto Sans JP"/>
                <a:sym typeface="Noto Sans JP"/>
              </a:defRPr>
            </a:lvl1pPr>
            <a:lvl2pPr indent="-317500" lvl="1" marL="914400" algn="l">
              <a:lnSpc>
                <a:spcPct val="115000"/>
              </a:lnSpc>
              <a:spcBef>
                <a:spcPts val="0"/>
              </a:spcBef>
              <a:spcAft>
                <a:spcPts val="0"/>
              </a:spcAft>
              <a:buSzPts val="1400"/>
              <a:buChar char="○"/>
              <a:defRPr sz="800">
                <a:solidFill>
                  <a:schemeClr val="lt1"/>
                </a:solidFill>
                <a:latin typeface="Noto Sans JP"/>
                <a:ea typeface="Noto Sans JP"/>
                <a:cs typeface="Noto Sans JP"/>
                <a:sym typeface="Noto Sans JP"/>
              </a:defRPr>
            </a:lvl2pPr>
            <a:lvl3pPr indent="-317500" lvl="2" marL="1371600" algn="l">
              <a:lnSpc>
                <a:spcPct val="115000"/>
              </a:lnSpc>
              <a:spcBef>
                <a:spcPts val="0"/>
              </a:spcBef>
              <a:spcAft>
                <a:spcPts val="0"/>
              </a:spcAft>
              <a:buSzPts val="1400"/>
              <a:buChar char="■"/>
              <a:defRPr sz="800">
                <a:solidFill>
                  <a:schemeClr val="lt1"/>
                </a:solidFill>
                <a:latin typeface="Noto Sans JP"/>
                <a:ea typeface="Noto Sans JP"/>
                <a:cs typeface="Noto Sans JP"/>
                <a:sym typeface="Noto Sans JP"/>
              </a:defRPr>
            </a:lvl3pPr>
            <a:lvl4pPr indent="-317500" lvl="3" marL="1828800" algn="l">
              <a:lnSpc>
                <a:spcPct val="115000"/>
              </a:lnSpc>
              <a:spcBef>
                <a:spcPts val="0"/>
              </a:spcBef>
              <a:spcAft>
                <a:spcPts val="0"/>
              </a:spcAft>
              <a:buSzPts val="1400"/>
              <a:buChar char="●"/>
              <a:defRPr sz="800">
                <a:solidFill>
                  <a:schemeClr val="lt1"/>
                </a:solidFill>
                <a:latin typeface="Noto Sans JP"/>
                <a:ea typeface="Noto Sans JP"/>
                <a:cs typeface="Noto Sans JP"/>
                <a:sym typeface="Noto Sans JP"/>
              </a:defRPr>
            </a:lvl4pPr>
            <a:lvl5pPr indent="-317500" lvl="4" marL="2286000" algn="l">
              <a:lnSpc>
                <a:spcPct val="115000"/>
              </a:lnSpc>
              <a:spcBef>
                <a:spcPts val="0"/>
              </a:spcBef>
              <a:spcAft>
                <a:spcPts val="0"/>
              </a:spcAft>
              <a:buSzPts val="1400"/>
              <a:buChar char="○"/>
              <a:defRPr sz="800">
                <a:solidFill>
                  <a:schemeClr val="lt1"/>
                </a:solidFill>
                <a:latin typeface="Noto Sans JP"/>
                <a:ea typeface="Noto Sans JP"/>
                <a:cs typeface="Noto Sans JP"/>
                <a:sym typeface="Noto Sans JP"/>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ユーザー設定レイアウト">
  <p:cSld name="3_ユーザー設定レイアウト">
    <p:spTree>
      <p:nvGrpSpPr>
        <p:cNvPr id="21" name="Shape 21"/>
        <p:cNvGrpSpPr/>
        <p:nvPr/>
      </p:nvGrpSpPr>
      <p:grpSpPr>
        <a:xfrm>
          <a:off x="0" y="0"/>
          <a:ext cx="0" cy="0"/>
          <a:chOff x="0" y="0"/>
          <a:chExt cx="0" cy="0"/>
        </a:xfrm>
      </p:grpSpPr>
      <p:sp>
        <p:nvSpPr>
          <p:cNvPr id="22" name="Google Shape;22;p50"/>
          <p:cNvSpPr txBox="1"/>
          <p:nvPr>
            <p:ph idx="1" type="body"/>
          </p:nvPr>
        </p:nvSpPr>
        <p:spPr>
          <a:xfrm>
            <a:off x="1729682" y="955675"/>
            <a:ext cx="658499" cy="3792538"/>
          </a:xfrm>
          <a:prstGeom prst="rect">
            <a:avLst/>
          </a:prstGeom>
          <a:noFill/>
          <a:ln>
            <a:noFill/>
          </a:ln>
        </p:spPr>
        <p:txBody>
          <a:bodyPr anchorCtr="0" anchor="t" bIns="91425" lIns="91425" spcFirstLastPara="1" rIns="91425" wrap="square" tIns="91425">
            <a:normAutofit/>
          </a:bodyPr>
          <a:lstStyle>
            <a:lvl1pPr indent="-228600" lvl="0" marL="457200" marR="0" algn="l">
              <a:lnSpc>
                <a:spcPct val="200000"/>
              </a:lnSpc>
              <a:spcBef>
                <a:spcPts val="0"/>
              </a:spcBef>
              <a:spcAft>
                <a:spcPts val="0"/>
              </a:spcAft>
              <a:buClr>
                <a:schemeClr val="dk2"/>
              </a:buClr>
              <a:buSzPts val="1800"/>
              <a:buFont typeface="Arial"/>
              <a:buNone/>
              <a:defRPr b="1" sz="1200">
                <a:latin typeface="Century Gothic"/>
                <a:ea typeface="Century Gothic"/>
                <a:cs typeface="Century Gothic"/>
                <a:sym typeface="Century Gothic"/>
              </a:defRPr>
            </a:lvl1pPr>
            <a:lvl2pPr indent="-317500" lvl="1" marL="914400" algn="l">
              <a:lnSpc>
                <a:spcPct val="115000"/>
              </a:lnSpc>
              <a:spcBef>
                <a:spcPts val="0"/>
              </a:spcBef>
              <a:spcAft>
                <a:spcPts val="0"/>
              </a:spcAft>
              <a:buSzPts val="1400"/>
              <a:buChar char="○"/>
              <a:defRPr sz="1200">
                <a:latin typeface="Noto Sans JP"/>
                <a:ea typeface="Noto Sans JP"/>
                <a:cs typeface="Noto Sans JP"/>
                <a:sym typeface="Noto Sans JP"/>
              </a:defRPr>
            </a:lvl2pPr>
            <a:lvl3pPr indent="-317500" lvl="2" marL="1371600" algn="l">
              <a:lnSpc>
                <a:spcPct val="115000"/>
              </a:lnSpc>
              <a:spcBef>
                <a:spcPts val="0"/>
              </a:spcBef>
              <a:spcAft>
                <a:spcPts val="0"/>
              </a:spcAft>
              <a:buSzPts val="1400"/>
              <a:buChar char="■"/>
              <a:defRPr sz="1200">
                <a:latin typeface="Noto Sans JP"/>
                <a:ea typeface="Noto Sans JP"/>
                <a:cs typeface="Noto Sans JP"/>
                <a:sym typeface="Noto Sans JP"/>
              </a:defRPr>
            </a:lvl3pPr>
            <a:lvl4pPr indent="-317500" lvl="3" marL="1828800" algn="l">
              <a:lnSpc>
                <a:spcPct val="115000"/>
              </a:lnSpc>
              <a:spcBef>
                <a:spcPts val="0"/>
              </a:spcBef>
              <a:spcAft>
                <a:spcPts val="0"/>
              </a:spcAft>
              <a:buSzPts val="1400"/>
              <a:buChar char="●"/>
              <a:defRPr sz="1200">
                <a:latin typeface="Noto Sans JP"/>
                <a:ea typeface="Noto Sans JP"/>
                <a:cs typeface="Noto Sans JP"/>
                <a:sym typeface="Noto Sans JP"/>
              </a:defRPr>
            </a:lvl4pPr>
            <a:lvl5pPr indent="-317500" lvl="4" marL="2286000" algn="l">
              <a:lnSpc>
                <a:spcPct val="115000"/>
              </a:lnSpc>
              <a:spcBef>
                <a:spcPts val="0"/>
              </a:spcBef>
              <a:spcAft>
                <a:spcPts val="0"/>
              </a:spcAft>
              <a:buSzPts val="1400"/>
              <a:buChar char="○"/>
              <a:defRPr sz="1200">
                <a:latin typeface="Noto Sans JP"/>
                <a:ea typeface="Noto Sans JP"/>
                <a:cs typeface="Noto Sans JP"/>
                <a:sym typeface="Noto Sans JP"/>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
        <p:nvSpPr>
          <p:cNvPr id="24" name="Google Shape;24;p50"/>
          <p:cNvSpPr txBox="1"/>
          <p:nvPr/>
        </p:nvSpPr>
        <p:spPr>
          <a:xfrm>
            <a:off x="620725" y="243225"/>
            <a:ext cx="2007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ja" sz="1800" u="none" cap="none" strike="noStrike">
                <a:solidFill>
                  <a:schemeClr val="dk1"/>
                </a:solidFill>
                <a:latin typeface="Inter"/>
                <a:ea typeface="Inter"/>
                <a:cs typeface="Inter"/>
                <a:sym typeface="Inter"/>
              </a:rPr>
              <a:t>C o n t e n t s</a:t>
            </a:r>
            <a:endParaRPr b="1" i="0" sz="1800" u="none" cap="none" strike="noStrike">
              <a:solidFill>
                <a:schemeClr val="dk1"/>
              </a:solidFill>
              <a:latin typeface="Inter"/>
              <a:ea typeface="Inter"/>
              <a:cs typeface="Inter"/>
              <a:sym typeface="Inter"/>
            </a:endParaRPr>
          </a:p>
        </p:txBody>
      </p:sp>
      <p:sp>
        <p:nvSpPr>
          <p:cNvPr id="25" name="Google Shape;25;p50"/>
          <p:cNvSpPr txBox="1"/>
          <p:nvPr>
            <p:ph idx="2" type="body"/>
          </p:nvPr>
        </p:nvSpPr>
        <p:spPr>
          <a:xfrm rot="5400000">
            <a:off x="-2471938" y="2471939"/>
            <a:ext cx="5143500" cy="199623"/>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rmAutofit/>
          </a:bodyPr>
          <a:lstStyle>
            <a:lvl1pPr indent="-228600" lvl="0" marL="457200" algn="l">
              <a:lnSpc>
                <a:spcPct val="115000"/>
              </a:lnSpc>
              <a:spcBef>
                <a:spcPts val="0"/>
              </a:spcBef>
              <a:spcAft>
                <a:spcPts val="0"/>
              </a:spcAft>
              <a:buSzPts val="1800"/>
              <a:buNone/>
              <a:defRPr b="1" sz="800">
                <a:solidFill>
                  <a:schemeClr val="lt1"/>
                </a:solidFill>
                <a:latin typeface="Noto Sans JP"/>
                <a:ea typeface="Noto Sans JP"/>
                <a:cs typeface="Noto Sans JP"/>
                <a:sym typeface="Noto Sans JP"/>
              </a:defRPr>
            </a:lvl1pPr>
            <a:lvl2pPr indent="-317500" lvl="1" marL="914400" algn="l">
              <a:lnSpc>
                <a:spcPct val="115000"/>
              </a:lnSpc>
              <a:spcBef>
                <a:spcPts val="0"/>
              </a:spcBef>
              <a:spcAft>
                <a:spcPts val="0"/>
              </a:spcAft>
              <a:buSzPts val="1400"/>
              <a:buChar char="○"/>
              <a:defRPr sz="800">
                <a:solidFill>
                  <a:schemeClr val="lt1"/>
                </a:solidFill>
                <a:latin typeface="Noto Sans JP"/>
                <a:ea typeface="Noto Sans JP"/>
                <a:cs typeface="Noto Sans JP"/>
                <a:sym typeface="Noto Sans JP"/>
              </a:defRPr>
            </a:lvl2pPr>
            <a:lvl3pPr indent="-317500" lvl="2" marL="1371600" algn="l">
              <a:lnSpc>
                <a:spcPct val="115000"/>
              </a:lnSpc>
              <a:spcBef>
                <a:spcPts val="0"/>
              </a:spcBef>
              <a:spcAft>
                <a:spcPts val="0"/>
              </a:spcAft>
              <a:buSzPts val="1400"/>
              <a:buChar char="■"/>
              <a:defRPr sz="800">
                <a:solidFill>
                  <a:schemeClr val="lt1"/>
                </a:solidFill>
                <a:latin typeface="Noto Sans JP"/>
                <a:ea typeface="Noto Sans JP"/>
                <a:cs typeface="Noto Sans JP"/>
                <a:sym typeface="Noto Sans JP"/>
              </a:defRPr>
            </a:lvl3pPr>
            <a:lvl4pPr indent="-317500" lvl="3" marL="1828800" algn="l">
              <a:lnSpc>
                <a:spcPct val="115000"/>
              </a:lnSpc>
              <a:spcBef>
                <a:spcPts val="0"/>
              </a:spcBef>
              <a:spcAft>
                <a:spcPts val="0"/>
              </a:spcAft>
              <a:buSzPts val="1400"/>
              <a:buChar char="●"/>
              <a:defRPr sz="800">
                <a:solidFill>
                  <a:schemeClr val="lt1"/>
                </a:solidFill>
                <a:latin typeface="Noto Sans JP"/>
                <a:ea typeface="Noto Sans JP"/>
                <a:cs typeface="Noto Sans JP"/>
                <a:sym typeface="Noto Sans JP"/>
              </a:defRPr>
            </a:lvl4pPr>
            <a:lvl5pPr indent="-317500" lvl="4" marL="2286000" algn="l">
              <a:lnSpc>
                <a:spcPct val="115000"/>
              </a:lnSpc>
              <a:spcBef>
                <a:spcPts val="0"/>
              </a:spcBef>
              <a:spcAft>
                <a:spcPts val="0"/>
              </a:spcAft>
              <a:buSzPts val="1400"/>
              <a:buChar char="○"/>
              <a:defRPr sz="800">
                <a:solidFill>
                  <a:schemeClr val="lt1"/>
                </a:solidFill>
                <a:latin typeface="Noto Sans JP"/>
                <a:ea typeface="Noto Sans JP"/>
                <a:cs typeface="Noto Sans JP"/>
                <a:sym typeface="Noto Sans JP"/>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6" name="Google Shape;26;p50"/>
          <p:cNvSpPr txBox="1"/>
          <p:nvPr>
            <p:ph idx="3" type="body"/>
          </p:nvPr>
        </p:nvSpPr>
        <p:spPr>
          <a:xfrm>
            <a:off x="2488910" y="955462"/>
            <a:ext cx="3976283" cy="3792538"/>
          </a:xfrm>
          <a:prstGeom prst="rect">
            <a:avLst/>
          </a:prstGeom>
          <a:noFill/>
          <a:ln>
            <a:noFill/>
          </a:ln>
        </p:spPr>
        <p:txBody>
          <a:bodyPr anchorCtr="0" anchor="t" bIns="91425" lIns="91425" spcFirstLastPara="1" rIns="91425" wrap="square" tIns="91425">
            <a:normAutofit/>
          </a:bodyPr>
          <a:lstStyle>
            <a:lvl1pPr indent="-228600" lvl="0" marL="457200" marR="0" algn="l">
              <a:lnSpc>
                <a:spcPct val="200000"/>
              </a:lnSpc>
              <a:spcBef>
                <a:spcPts val="0"/>
              </a:spcBef>
              <a:spcAft>
                <a:spcPts val="0"/>
              </a:spcAft>
              <a:buClr>
                <a:schemeClr val="dk2"/>
              </a:buClr>
              <a:buSzPts val="1800"/>
              <a:buFont typeface="Arial"/>
              <a:buNone/>
              <a:defRPr b="1" sz="1200">
                <a:latin typeface="Noto Sans JP"/>
                <a:ea typeface="Noto Sans JP"/>
                <a:cs typeface="Noto Sans JP"/>
                <a:sym typeface="Noto Sans JP"/>
              </a:defRPr>
            </a:lvl1pPr>
            <a:lvl2pPr indent="-317500" lvl="1" marL="914400" algn="l">
              <a:lnSpc>
                <a:spcPct val="115000"/>
              </a:lnSpc>
              <a:spcBef>
                <a:spcPts val="0"/>
              </a:spcBef>
              <a:spcAft>
                <a:spcPts val="0"/>
              </a:spcAft>
              <a:buSzPts val="1400"/>
              <a:buChar char="○"/>
              <a:defRPr sz="1200">
                <a:latin typeface="Noto Sans JP"/>
                <a:ea typeface="Noto Sans JP"/>
                <a:cs typeface="Noto Sans JP"/>
                <a:sym typeface="Noto Sans JP"/>
              </a:defRPr>
            </a:lvl2pPr>
            <a:lvl3pPr indent="-317500" lvl="2" marL="1371600" algn="l">
              <a:lnSpc>
                <a:spcPct val="115000"/>
              </a:lnSpc>
              <a:spcBef>
                <a:spcPts val="0"/>
              </a:spcBef>
              <a:spcAft>
                <a:spcPts val="0"/>
              </a:spcAft>
              <a:buSzPts val="1400"/>
              <a:buChar char="■"/>
              <a:defRPr sz="1200">
                <a:latin typeface="Noto Sans JP"/>
                <a:ea typeface="Noto Sans JP"/>
                <a:cs typeface="Noto Sans JP"/>
                <a:sym typeface="Noto Sans JP"/>
              </a:defRPr>
            </a:lvl3pPr>
            <a:lvl4pPr indent="-317500" lvl="3" marL="1828800" algn="l">
              <a:lnSpc>
                <a:spcPct val="115000"/>
              </a:lnSpc>
              <a:spcBef>
                <a:spcPts val="0"/>
              </a:spcBef>
              <a:spcAft>
                <a:spcPts val="0"/>
              </a:spcAft>
              <a:buSzPts val="1400"/>
              <a:buChar char="●"/>
              <a:defRPr sz="1200">
                <a:latin typeface="Noto Sans JP"/>
                <a:ea typeface="Noto Sans JP"/>
                <a:cs typeface="Noto Sans JP"/>
                <a:sym typeface="Noto Sans JP"/>
              </a:defRPr>
            </a:lvl4pPr>
            <a:lvl5pPr indent="-317500" lvl="4" marL="2286000" algn="l">
              <a:lnSpc>
                <a:spcPct val="115000"/>
              </a:lnSpc>
              <a:spcBef>
                <a:spcPts val="0"/>
              </a:spcBef>
              <a:spcAft>
                <a:spcPts val="0"/>
              </a:spcAft>
              <a:buSzPts val="1400"/>
              <a:buChar char="○"/>
              <a:defRPr sz="1200">
                <a:latin typeface="Noto Sans JP"/>
                <a:ea typeface="Noto Sans JP"/>
                <a:cs typeface="Noto Sans JP"/>
                <a:sym typeface="Noto Sans JP"/>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50"/>
          <p:cNvSpPr txBox="1"/>
          <p:nvPr>
            <p:ph idx="4" type="body"/>
          </p:nvPr>
        </p:nvSpPr>
        <p:spPr>
          <a:xfrm>
            <a:off x="6574003" y="955100"/>
            <a:ext cx="658499" cy="3792538"/>
          </a:xfrm>
          <a:prstGeom prst="rect">
            <a:avLst/>
          </a:prstGeom>
          <a:noFill/>
          <a:ln>
            <a:noFill/>
          </a:ln>
        </p:spPr>
        <p:txBody>
          <a:bodyPr anchorCtr="0" anchor="t" bIns="91425" lIns="91425" spcFirstLastPara="1" rIns="91425" wrap="square" tIns="91425">
            <a:normAutofit/>
          </a:bodyPr>
          <a:lstStyle>
            <a:lvl1pPr indent="-228600" lvl="0" marL="457200" marR="0" algn="l">
              <a:lnSpc>
                <a:spcPct val="200000"/>
              </a:lnSpc>
              <a:spcBef>
                <a:spcPts val="0"/>
              </a:spcBef>
              <a:spcAft>
                <a:spcPts val="0"/>
              </a:spcAft>
              <a:buClr>
                <a:schemeClr val="dk2"/>
              </a:buClr>
              <a:buSzPts val="1800"/>
              <a:buFont typeface="Arial"/>
              <a:buNone/>
              <a:defRPr b="1" i="1" sz="1200">
                <a:latin typeface="Century Gothic"/>
                <a:ea typeface="Century Gothic"/>
                <a:cs typeface="Century Gothic"/>
                <a:sym typeface="Century Gothic"/>
              </a:defRPr>
            </a:lvl1pPr>
            <a:lvl2pPr indent="-317500" lvl="1" marL="914400" algn="l">
              <a:lnSpc>
                <a:spcPct val="115000"/>
              </a:lnSpc>
              <a:spcBef>
                <a:spcPts val="0"/>
              </a:spcBef>
              <a:spcAft>
                <a:spcPts val="0"/>
              </a:spcAft>
              <a:buSzPts val="1400"/>
              <a:buChar char="○"/>
              <a:defRPr sz="1200">
                <a:latin typeface="Noto Sans JP"/>
                <a:ea typeface="Noto Sans JP"/>
                <a:cs typeface="Noto Sans JP"/>
                <a:sym typeface="Noto Sans JP"/>
              </a:defRPr>
            </a:lvl2pPr>
            <a:lvl3pPr indent="-317500" lvl="2" marL="1371600" algn="l">
              <a:lnSpc>
                <a:spcPct val="115000"/>
              </a:lnSpc>
              <a:spcBef>
                <a:spcPts val="0"/>
              </a:spcBef>
              <a:spcAft>
                <a:spcPts val="0"/>
              </a:spcAft>
              <a:buSzPts val="1400"/>
              <a:buChar char="■"/>
              <a:defRPr sz="1200">
                <a:latin typeface="Noto Sans JP"/>
                <a:ea typeface="Noto Sans JP"/>
                <a:cs typeface="Noto Sans JP"/>
                <a:sym typeface="Noto Sans JP"/>
              </a:defRPr>
            </a:lvl3pPr>
            <a:lvl4pPr indent="-317500" lvl="3" marL="1828800" algn="l">
              <a:lnSpc>
                <a:spcPct val="115000"/>
              </a:lnSpc>
              <a:spcBef>
                <a:spcPts val="0"/>
              </a:spcBef>
              <a:spcAft>
                <a:spcPts val="0"/>
              </a:spcAft>
              <a:buSzPts val="1400"/>
              <a:buChar char="●"/>
              <a:defRPr sz="1200">
                <a:latin typeface="Noto Sans JP"/>
                <a:ea typeface="Noto Sans JP"/>
                <a:cs typeface="Noto Sans JP"/>
                <a:sym typeface="Noto Sans JP"/>
              </a:defRPr>
            </a:lvl4pPr>
            <a:lvl5pPr indent="-317500" lvl="4" marL="2286000" algn="l">
              <a:lnSpc>
                <a:spcPct val="115000"/>
              </a:lnSpc>
              <a:spcBef>
                <a:spcPts val="0"/>
              </a:spcBef>
              <a:spcAft>
                <a:spcPts val="0"/>
              </a:spcAft>
              <a:buSzPts val="1400"/>
              <a:buChar char="○"/>
              <a:defRPr sz="1200">
                <a:latin typeface="Noto Sans JP"/>
                <a:ea typeface="Noto Sans JP"/>
                <a:cs typeface="Noto Sans JP"/>
                <a:sym typeface="Noto Sans JP"/>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8" name="Google Shape;28;p50"/>
          <p:cNvPicPr preferRelativeResize="0"/>
          <p:nvPr/>
        </p:nvPicPr>
        <p:blipFill rotWithShape="1">
          <a:blip r:embed="rId2">
            <a:alphaModFix/>
          </a:blip>
          <a:srcRect b="0" l="0" r="0" t="0"/>
          <a:stretch/>
        </p:blipFill>
        <p:spPr>
          <a:xfrm>
            <a:off x="8072750" y="106463"/>
            <a:ext cx="985525" cy="27186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ユーザー設定レイアウト">
  <p:cSld name="1_ユーザー設定レイアウト">
    <p:bg>
      <p:bgPr>
        <a:solidFill>
          <a:srgbClr val="F3F3F3"/>
        </a:solidFill>
      </p:bgPr>
    </p:bg>
    <p:spTree>
      <p:nvGrpSpPr>
        <p:cNvPr id="29" name="Shape 29"/>
        <p:cNvGrpSpPr/>
        <p:nvPr/>
      </p:nvGrpSpPr>
      <p:grpSpPr>
        <a:xfrm>
          <a:off x="0" y="0"/>
          <a:ext cx="0" cy="0"/>
          <a:chOff x="0" y="0"/>
          <a:chExt cx="0" cy="0"/>
        </a:xfrm>
      </p:grpSpPr>
      <p:sp>
        <p:nvSpPr>
          <p:cNvPr id="30" name="Google Shape;30;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
        <p:nvSpPr>
          <p:cNvPr id="31" name="Google Shape;31;p51"/>
          <p:cNvSpPr/>
          <p:nvPr/>
        </p:nvSpPr>
        <p:spPr>
          <a:xfrm>
            <a:off x="109350" y="106650"/>
            <a:ext cx="8925300" cy="493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1"/>
          <p:cNvSpPr/>
          <p:nvPr/>
        </p:nvSpPr>
        <p:spPr>
          <a:xfrm>
            <a:off x="7928675" y="0"/>
            <a:ext cx="1215300" cy="4764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51"/>
          <p:cNvPicPr preferRelativeResize="0"/>
          <p:nvPr/>
        </p:nvPicPr>
        <p:blipFill rotWithShape="1">
          <a:blip r:embed="rId2">
            <a:alphaModFix/>
          </a:blip>
          <a:srcRect b="0" l="0" r="0" t="0"/>
          <a:stretch/>
        </p:blipFill>
        <p:spPr>
          <a:xfrm>
            <a:off x="8072750" y="106463"/>
            <a:ext cx="985525" cy="271869"/>
          </a:xfrm>
          <a:prstGeom prst="rect">
            <a:avLst/>
          </a:prstGeom>
          <a:noFill/>
          <a:ln>
            <a:noFill/>
          </a:ln>
        </p:spPr>
      </p:pic>
      <p:sp>
        <p:nvSpPr>
          <p:cNvPr id="34" name="Google Shape;34;p51"/>
          <p:cNvSpPr txBox="1"/>
          <p:nvPr>
            <p:ph type="title"/>
          </p:nvPr>
        </p:nvSpPr>
        <p:spPr>
          <a:xfrm>
            <a:off x="311700" y="1683402"/>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b="1" sz="2400">
                <a:latin typeface="Noto Sans JP"/>
                <a:ea typeface="Noto Sans JP"/>
                <a:cs typeface="Noto Sans JP"/>
                <a:sym typeface="Noto Sans JP"/>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51"/>
          <p:cNvSpPr txBox="1"/>
          <p:nvPr>
            <p:ph idx="1" type="subTitle"/>
          </p:nvPr>
        </p:nvSpPr>
        <p:spPr>
          <a:xfrm>
            <a:off x="311700" y="2271545"/>
            <a:ext cx="8520600" cy="5232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200">
                <a:latin typeface="Noto Sans JP"/>
                <a:ea typeface="Noto Sans JP"/>
                <a:cs typeface="Noto Sans JP"/>
                <a:sym typeface="Noto Sans JP"/>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36" name="Google Shape;36;p51"/>
          <p:cNvCxnSpPr/>
          <p:nvPr/>
        </p:nvCxnSpPr>
        <p:spPr>
          <a:xfrm>
            <a:off x="4294650" y="2266700"/>
            <a:ext cx="5547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3" name="Google Shape;43;p3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4" name="Google Shape;4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3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7" name="Google Shape;4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1" name="Google Shape;51;p3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2" name="Google Shape;5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4"/>
          <p:cNvSpPr txBox="1"/>
          <p:nvPr>
            <p:ph type="title"/>
          </p:nvPr>
        </p:nvSpPr>
        <p:spPr>
          <a:xfrm>
            <a:off x="2301875" y="3109275"/>
            <a:ext cx="4559700" cy="393600"/>
          </a:xfrm>
          <a:prstGeom prst="rect">
            <a:avLst/>
          </a:prstGeom>
          <a:solidFill>
            <a:schemeClr val="dk1"/>
          </a:solid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111"/>
              <a:buNone/>
            </a:pPr>
            <a:r>
              <a:rPr lang="ja" sz="1300"/>
              <a:t>新規事業開発に役立つフレームワークテンプレート集20選</a:t>
            </a:r>
            <a:endParaRPr sz="1300"/>
          </a:p>
        </p:txBody>
      </p:sp>
      <p:sp>
        <p:nvSpPr>
          <p:cNvPr id="83" name="Google Shape;83;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d1fa69bc50_0_63"/>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05  TRIZの9画面法</a:t>
            </a:r>
            <a:endParaRPr b="1"/>
          </a:p>
        </p:txBody>
      </p:sp>
      <p:sp>
        <p:nvSpPr>
          <p:cNvPr id="256" name="Google Shape;256;g3d1fa69bc50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57" name="Google Shape;257;g3d1fa69bc50_0_63"/>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「時間（過去→現在→未来）」×「システム階層」の9マスで着想を多面的に捉える手法</a:t>
            </a:r>
            <a:endParaRPr/>
          </a:p>
        </p:txBody>
      </p:sp>
      <p:sp>
        <p:nvSpPr>
          <p:cNvPr id="258" name="Google Shape;258;g3d1fa69bc50_0_63"/>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05  TRIZの9画面法</a:t>
            </a:r>
            <a:endParaRPr/>
          </a:p>
        </p:txBody>
      </p:sp>
      <p:sp>
        <p:nvSpPr>
          <p:cNvPr id="259" name="Google Shape;259;g3d1fa69bc50_0_63"/>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graphicFrame>
        <p:nvGraphicFramePr>
          <p:cNvPr id="260" name="Google Shape;260;g3d1fa69bc50_0_63"/>
          <p:cNvGraphicFramePr/>
          <p:nvPr/>
        </p:nvGraphicFramePr>
        <p:xfrm>
          <a:off x="736095" y="1215863"/>
          <a:ext cx="3000000" cy="3000000"/>
        </p:xfrm>
        <a:graphic>
          <a:graphicData uri="http://schemas.openxmlformats.org/drawingml/2006/table">
            <a:tbl>
              <a:tblPr>
                <a:noFill/>
                <a:tableStyleId>{4A08F9F6-02D3-42BA-B6A6-3EC2DE3E8626}</a:tableStyleId>
              </a:tblPr>
              <a:tblGrid>
                <a:gridCol w="1828800"/>
                <a:gridCol w="1947675"/>
                <a:gridCol w="1947675"/>
                <a:gridCol w="1947675"/>
              </a:tblGrid>
              <a:tr h="365750">
                <a:tc>
                  <a:txBody>
                    <a:bodyPr/>
                    <a:lstStyle/>
                    <a:p>
                      <a:pPr indent="0" lvl="0" marL="0" marR="0" rtl="0" algn="l">
                        <a:lnSpc>
                          <a:spcPct val="100000"/>
                        </a:lnSpc>
                        <a:spcBef>
                          <a:spcPts val="0"/>
                        </a:spcBef>
                        <a:spcAft>
                          <a:spcPts val="0"/>
                        </a:spcAft>
                        <a:buClr>
                          <a:srgbClr val="000000"/>
                        </a:buClr>
                        <a:buSzPts val="1200"/>
                        <a:buFont typeface="Calibri"/>
                        <a:buNone/>
                      </a:pPr>
                      <a:r>
                        <a:t/>
                      </a:r>
                      <a:endParaRPr sz="1200" u="none" cap="none" strike="noStrike"/>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100"/>
                        <a:buFont typeface="Trebuchet MS"/>
                        <a:buNone/>
                      </a:pPr>
                      <a:r>
                        <a:rPr b="1" lang="ja" sz="1100" u="none" cap="none" strike="noStrike">
                          <a:solidFill>
                            <a:srgbClr val="FFFFFF"/>
                          </a:solidFill>
                          <a:latin typeface="Trebuchet MS"/>
                          <a:ea typeface="Trebuchet MS"/>
                          <a:cs typeface="Trebuchet MS"/>
                          <a:sym typeface="Trebuchet MS"/>
                        </a:rPr>
                        <a:t>過去</a:t>
                      </a:r>
                      <a:endParaRPr sz="1100" u="none" cap="none" strike="noStrike">
                        <a:latin typeface="Trebuchet MS"/>
                        <a:ea typeface="Trebuchet MS"/>
                        <a:cs typeface="Trebuchet MS"/>
                        <a:sym typeface="Trebuchet MS"/>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100"/>
                        <a:buFont typeface="Trebuchet MS"/>
                        <a:buNone/>
                      </a:pPr>
                      <a:r>
                        <a:rPr b="1" lang="ja" sz="1100" u="none" cap="none" strike="noStrike">
                          <a:solidFill>
                            <a:srgbClr val="FFFFFF"/>
                          </a:solidFill>
                          <a:latin typeface="Trebuchet MS"/>
                          <a:ea typeface="Trebuchet MS"/>
                          <a:cs typeface="Trebuchet MS"/>
                          <a:sym typeface="Trebuchet MS"/>
                        </a:rPr>
                        <a:t>現在</a:t>
                      </a:r>
                      <a:endParaRPr sz="1100" u="none" cap="none" strike="noStrike">
                        <a:latin typeface="Trebuchet MS"/>
                        <a:ea typeface="Trebuchet MS"/>
                        <a:cs typeface="Trebuchet MS"/>
                        <a:sym typeface="Trebuchet MS"/>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100"/>
                        <a:buFont typeface="Trebuchet MS"/>
                        <a:buNone/>
                      </a:pPr>
                      <a:r>
                        <a:rPr b="1" lang="ja" sz="1100" u="none" cap="none" strike="noStrike">
                          <a:solidFill>
                            <a:srgbClr val="FFFFFF"/>
                          </a:solidFill>
                          <a:latin typeface="Trebuchet MS"/>
                          <a:ea typeface="Trebuchet MS"/>
                          <a:cs typeface="Trebuchet MS"/>
                          <a:sym typeface="Trebuchet MS"/>
                        </a:rPr>
                        <a:t>未来</a:t>
                      </a:r>
                      <a:endParaRPr sz="1100" u="none" cap="none" strike="noStrike">
                        <a:latin typeface="Trebuchet MS"/>
                        <a:ea typeface="Trebuchet MS"/>
                        <a:cs typeface="Trebuchet MS"/>
                        <a:sym typeface="Trebuchet MS"/>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r>
              <a:tr h="914400">
                <a:tc>
                  <a:txBody>
                    <a:bodyPr/>
                    <a:lstStyle/>
                    <a:p>
                      <a:pPr indent="0" lvl="0" marL="0" marR="0" rtl="0" algn="ctr">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上位システム</a:t>
                      </a:r>
                      <a:endParaRPr sz="9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（業界・社会環境）</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914400">
                <a:tc>
                  <a:txBody>
                    <a:bodyPr/>
                    <a:lstStyle/>
                    <a:p>
                      <a:pPr indent="0" lvl="0" marL="0" marR="0" rtl="0" algn="ctr">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対象システム</a:t>
                      </a:r>
                      <a:endParaRPr sz="9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（自社の製品・サービス）</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914400">
                <a:tc>
                  <a:txBody>
                    <a:bodyPr/>
                    <a:lstStyle/>
                    <a:p>
                      <a:pPr indent="0" lvl="0" marL="0" marR="0" rtl="0" algn="ctr">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下位システム</a:t>
                      </a:r>
                      <a:endParaRPr sz="9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（技術・部品・機能）</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d1fa69bc50_0_88"/>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06  ペルソナキャンバス</a:t>
            </a:r>
            <a:endParaRPr b="1"/>
          </a:p>
        </p:txBody>
      </p:sp>
      <p:sp>
        <p:nvSpPr>
          <p:cNvPr id="266" name="Google Shape;266;g3d1fa69bc50_0_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67" name="Google Shape;267;g3d1fa69bc50_0_88"/>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ターゲットとなる顧客の人物像を多面的に描き出し、チーム内の共通認識をつくるためのシート</a:t>
            </a:r>
            <a:endParaRPr/>
          </a:p>
        </p:txBody>
      </p:sp>
      <p:sp>
        <p:nvSpPr>
          <p:cNvPr id="268" name="Google Shape;268;g3d1fa69bc50_0_88"/>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06  ペルソナキャンバス</a:t>
            </a:r>
            <a:endParaRPr/>
          </a:p>
        </p:txBody>
      </p:sp>
      <p:sp>
        <p:nvSpPr>
          <p:cNvPr id="269" name="Google Shape;269;g3d1fa69bc50_0_88"/>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graphicFrame>
        <p:nvGraphicFramePr>
          <p:cNvPr id="270" name="Google Shape;270;g3d1fa69bc50_0_88"/>
          <p:cNvGraphicFramePr/>
          <p:nvPr/>
        </p:nvGraphicFramePr>
        <p:xfrm>
          <a:off x="620715" y="1215885"/>
          <a:ext cx="3000000" cy="3000000"/>
        </p:xfrm>
        <a:graphic>
          <a:graphicData uri="http://schemas.openxmlformats.org/drawingml/2006/table">
            <a:tbl>
              <a:tblPr>
                <a:noFill/>
                <a:tableStyleId>{4A08F9F6-02D3-42BA-B6A6-3EC2DE3E8626}</a:tableStyleId>
              </a:tblPr>
              <a:tblGrid>
                <a:gridCol w="1645925"/>
                <a:gridCol w="3200400"/>
                <a:gridCol w="3200400"/>
              </a:tblGrid>
              <a:tr h="127000">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項目</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記入のヒント</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記入欄</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基本プロフィール</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5A6B7E"/>
                        </a:buClr>
                        <a:buSzPts val="900"/>
                        <a:buFont typeface="Calibri"/>
                        <a:buNone/>
                      </a:pPr>
                      <a:r>
                        <a:rPr lang="ja" sz="900" u="none" cap="none" strike="noStrike">
                          <a:solidFill>
                            <a:srgbClr val="5A6B7E"/>
                          </a:solidFill>
                          <a:latin typeface="Calibri"/>
                          <a:ea typeface="Calibri"/>
                          <a:cs typeface="Calibri"/>
                          <a:sym typeface="Calibri"/>
                        </a:rPr>
                        <a:t>年齢層・職種・役職・企業規模など</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抱えている悩み</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5A6B7E"/>
                        </a:buClr>
                        <a:buSzPts val="900"/>
                        <a:buFont typeface="Calibri"/>
                        <a:buNone/>
                      </a:pPr>
                      <a:r>
                        <a:rPr lang="ja" sz="900" u="none" cap="none" strike="noStrike">
                          <a:solidFill>
                            <a:srgbClr val="5A6B7E"/>
                          </a:solidFill>
                          <a:latin typeface="Calibri"/>
                          <a:ea typeface="Calibri"/>
                          <a:cs typeface="Calibri"/>
                          <a:sym typeface="Calibri"/>
                        </a:rPr>
                        <a:t>日常的に感じている不便や課題</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理想の姿</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5A6B7E"/>
                        </a:buClr>
                        <a:buSzPts val="900"/>
                        <a:buFont typeface="Calibri"/>
                        <a:buNone/>
                      </a:pPr>
                      <a:r>
                        <a:rPr lang="ja" sz="900" u="none" cap="none" strike="noStrike">
                          <a:solidFill>
                            <a:srgbClr val="5A6B7E"/>
                          </a:solidFill>
                          <a:latin typeface="Calibri"/>
                          <a:ea typeface="Calibri"/>
                          <a:cs typeface="Calibri"/>
                          <a:sym typeface="Calibri"/>
                        </a:rPr>
                        <a:t>「こうなりたい」というゴールイメージ</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情報収集の手段</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5A6B7E"/>
                        </a:buClr>
                        <a:buSzPts val="900"/>
                        <a:buFont typeface="Calibri"/>
                        <a:buNone/>
                      </a:pPr>
                      <a:r>
                        <a:rPr lang="ja" sz="900" u="none" cap="none" strike="noStrike">
                          <a:solidFill>
                            <a:srgbClr val="5A6B7E"/>
                          </a:solidFill>
                          <a:latin typeface="Calibri"/>
                          <a:ea typeface="Calibri"/>
                          <a:cs typeface="Calibri"/>
                          <a:sym typeface="Calibri"/>
                        </a:rPr>
                        <a:t>Web検索・SNS・展示会・口コミなど</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意思決定の基準</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5A6B7E"/>
                        </a:buClr>
                        <a:buSzPts val="900"/>
                        <a:buFont typeface="Calibri"/>
                        <a:buNone/>
                      </a:pPr>
                      <a:r>
                        <a:rPr lang="ja" sz="900" u="none" cap="none" strike="noStrike">
                          <a:solidFill>
                            <a:srgbClr val="5A6B7E"/>
                          </a:solidFill>
                          <a:latin typeface="Calibri"/>
                          <a:ea typeface="Calibri"/>
                          <a:cs typeface="Calibri"/>
                          <a:sym typeface="Calibri"/>
                        </a:rPr>
                        <a:t>コスト・実績・導入のしやすさなど</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影響を受ける存在</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5A6B7E"/>
                        </a:buClr>
                        <a:buSzPts val="900"/>
                        <a:buFont typeface="Calibri"/>
                        <a:buNone/>
                      </a:pPr>
                      <a:r>
                        <a:rPr lang="ja" sz="900" u="none" cap="none" strike="noStrike">
                          <a:solidFill>
                            <a:srgbClr val="5A6B7E"/>
                          </a:solidFill>
                          <a:latin typeface="Calibri"/>
                          <a:ea typeface="Calibri"/>
                          <a:cs typeface="Calibri"/>
                          <a:sym typeface="Calibri"/>
                        </a:rPr>
                        <a:t>上司・同僚・業界メディア・口コミなど</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想定される利用場面</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5A6B7E"/>
                        </a:buClr>
                        <a:buSzPts val="900"/>
                        <a:buFont typeface="Calibri"/>
                        <a:buNone/>
                      </a:pPr>
                      <a:r>
                        <a:rPr lang="ja" sz="900" u="none" cap="none" strike="noStrike">
                          <a:solidFill>
                            <a:srgbClr val="5A6B7E"/>
                          </a:solidFill>
                          <a:latin typeface="Calibri"/>
                          <a:ea typeface="Calibri"/>
                          <a:cs typeface="Calibri"/>
                          <a:sym typeface="Calibri"/>
                        </a:rPr>
                        <a:t>どんなタイミング・状況で使うか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d1fa69bc50_0_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76" name="Google Shape;276;g3d1fa69bc50_0_98"/>
          <p:cNvSpPr txBox="1"/>
          <p:nvPr>
            <p:ph type="title"/>
          </p:nvPr>
        </p:nvSpPr>
        <p:spPr>
          <a:xfrm>
            <a:off x="311700" y="1683402"/>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ja"/>
              <a:t>PART 2　市場調査・分析</a:t>
            </a:r>
            <a:endParaRPr/>
          </a:p>
        </p:txBody>
      </p:sp>
      <p:sp>
        <p:nvSpPr>
          <p:cNvPr id="277" name="Google Shape;277;g3d1fa69bc50_0_98"/>
          <p:cNvSpPr txBox="1"/>
          <p:nvPr>
            <p:ph idx="1" type="subTitle"/>
          </p:nvPr>
        </p:nvSpPr>
        <p:spPr>
          <a:xfrm>
            <a:off x="311700" y="2374025"/>
            <a:ext cx="8520600" cy="915900"/>
          </a:xfrm>
          <a:prstGeom prst="rect">
            <a:avLst/>
          </a:prstGeom>
          <a:noFill/>
          <a:ln>
            <a:noFill/>
          </a:ln>
        </p:spPr>
        <p:txBody>
          <a:bodyPr anchorCtr="0" anchor="t" bIns="91425" lIns="91425" spcFirstLastPara="1" rIns="91425" wrap="square" tIns="91425">
            <a:normAutofit/>
          </a:bodyPr>
          <a:lstStyle/>
          <a:p>
            <a:pPr indent="-342900" lvl="0" marL="457200" rtl="0" algn="ctr">
              <a:lnSpc>
                <a:spcPct val="130000"/>
              </a:lnSpc>
              <a:spcBef>
                <a:spcPts val="0"/>
              </a:spcBef>
              <a:spcAft>
                <a:spcPts val="0"/>
              </a:spcAft>
              <a:buSzPts val="2590"/>
              <a:buNone/>
            </a:pPr>
            <a:r>
              <a:rPr lang="ja" sz="1735"/>
              <a:t>事業を取り巻く環境を客観的に評価する</a:t>
            </a:r>
            <a:endParaRPr sz="1735"/>
          </a:p>
          <a:p>
            <a:pPr indent="-342900" lvl="0" marL="457200" rtl="0" algn="ctr">
              <a:lnSpc>
                <a:spcPct val="130000"/>
              </a:lnSpc>
              <a:spcBef>
                <a:spcPts val="0"/>
              </a:spcBef>
              <a:spcAft>
                <a:spcPts val="0"/>
              </a:spcAft>
              <a:buSzPts val="2590"/>
              <a:buNone/>
            </a:pPr>
            <a:r>
              <a:rPr lang="ja" sz="1735"/>
              <a:t>8つのフレームワーク</a:t>
            </a:r>
            <a:endParaRPr sz="173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d1fa69bc50_0_104"/>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07  3C分析</a:t>
            </a:r>
            <a:endParaRPr b="1"/>
          </a:p>
        </p:txBody>
      </p:sp>
      <p:sp>
        <p:nvSpPr>
          <p:cNvPr id="283" name="Google Shape;283;g3d1fa69bc50_0_1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84" name="Google Shape;284;g3d1fa69bc50_0_104"/>
          <p:cNvSpPr txBox="1"/>
          <p:nvPr>
            <p:ph idx="1" type="body"/>
          </p:nvPr>
        </p:nvSpPr>
        <p:spPr>
          <a:xfrm>
            <a:off x="436400" y="6992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「顧客は何を求めているか」「競合はどう動いているか」「自社は何ができるか」を整理し、戦略の土台をつくる</a:t>
            </a:r>
            <a:endParaRPr/>
          </a:p>
        </p:txBody>
      </p:sp>
      <p:sp>
        <p:nvSpPr>
          <p:cNvPr id="285" name="Google Shape;285;g3d1fa69bc50_0_104"/>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06  ペルソナキャンバス</a:t>
            </a:r>
            <a:endParaRPr/>
          </a:p>
        </p:txBody>
      </p:sp>
      <p:sp>
        <p:nvSpPr>
          <p:cNvPr id="286" name="Google Shape;286;g3d1fa69bc50_0_104"/>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287" name="Google Shape;287;g3d1fa69bc50_0_104"/>
          <p:cNvSpPr/>
          <p:nvPr/>
        </p:nvSpPr>
        <p:spPr>
          <a:xfrm>
            <a:off x="548640" y="1325880"/>
            <a:ext cx="2651700" cy="27432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3d1fa69bc50_0_104"/>
          <p:cNvSpPr/>
          <p:nvPr/>
        </p:nvSpPr>
        <p:spPr>
          <a:xfrm>
            <a:off x="548640" y="1325880"/>
            <a:ext cx="2651700" cy="411600"/>
          </a:xfrm>
          <a:prstGeom prst="rect">
            <a:avLst/>
          </a:prstGeom>
          <a:solidFill>
            <a:srgbClr val="2E86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3d1fa69bc50_0_104"/>
          <p:cNvSpPr/>
          <p:nvPr/>
        </p:nvSpPr>
        <p:spPr>
          <a:xfrm>
            <a:off x="548640" y="1325880"/>
            <a:ext cx="2651700" cy="411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Customer（顧客）</a:t>
            </a:r>
            <a:endParaRPr b="0" i="0" sz="1100" u="none" cap="none" strike="noStrike">
              <a:solidFill>
                <a:srgbClr val="000000"/>
              </a:solidFill>
              <a:latin typeface="Calibri"/>
              <a:ea typeface="Calibri"/>
              <a:cs typeface="Calibri"/>
              <a:sym typeface="Calibri"/>
            </a:endParaRPr>
          </a:p>
        </p:txBody>
      </p:sp>
      <p:sp>
        <p:nvSpPr>
          <p:cNvPr id="290" name="Google Shape;290;g3d1fa69bc50_0_104"/>
          <p:cNvSpPr/>
          <p:nvPr/>
        </p:nvSpPr>
        <p:spPr>
          <a:xfrm>
            <a:off x="731520" y="1874520"/>
            <a:ext cx="2286000" cy="2011800"/>
          </a:xfrm>
          <a:prstGeom prst="rect">
            <a:avLst/>
          </a:prstGeom>
          <a:noFill/>
          <a:ln>
            <a:noFill/>
          </a:ln>
        </p:spPr>
        <p:txBody>
          <a:bodyPr anchorCtr="0" anchor="ctr" bIns="45700" lIns="91425" spcFirstLastPara="1" rIns="91425" wrap="square" tIns="45700">
            <a:noAutofit/>
          </a:bodyPr>
          <a:lstStyle/>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ターゲット像：</a:t>
            </a:r>
            <a:endParaRPr b="0" i="0" sz="1000" u="none" cap="none" strike="noStrike">
              <a:solidFill>
                <a:srgbClr val="000000"/>
              </a:solidFill>
              <a:latin typeface="Calibri"/>
              <a:ea typeface="Calibri"/>
              <a:cs typeface="Calibri"/>
              <a:sym typeface="Calibri"/>
            </a:endParaRPr>
          </a:p>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市場の規模感：</a:t>
            </a:r>
            <a:endParaRPr b="0" i="0" sz="1000" u="none" cap="none" strike="noStrike">
              <a:solidFill>
                <a:srgbClr val="000000"/>
              </a:solidFill>
              <a:latin typeface="Calibri"/>
              <a:ea typeface="Calibri"/>
              <a:cs typeface="Calibri"/>
              <a:sym typeface="Calibri"/>
            </a:endParaRPr>
          </a:p>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主なニーズ・期待：</a:t>
            </a:r>
            <a:endParaRPr b="0" i="0" sz="1000" u="none" cap="none" strike="noStrike">
              <a:solidFill>
                <a:srgbClr val="000000"/>
              </a:solidFill>
              <a:latin typeface="Calibri"/>
              <a:ea typeface="Calibri"/>
              <a:cs typeface="Calibri"/>
              <a:sym typeface="Calibri"/>
            </a:endParaRPr>
          </a:p>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購買までの流れ：</a:t>
            </a:r>
            <a:endParaRPr b="0" i="0" sz="1000" u="none" cap="none" strike="noStrike">
              <a:solidFill>
                <a:srgbClr val="000000"/>
              </a:solidFill>
              <a:latin typeface="Calibri"/>
              <a:ea typeface="Calibri"/>
              <a:cs typeface="Calibri"/>
              <a:sym typeface="Calibri"/>
            </a:endParaRPr>
          </a:p>
        </p:txBody>
      </p:sp>
      <p:sp>
        <p:nvSpPr>
          <p:cNvPr id="291" name="Google Shape;291;g3d1fa69bc50_0_104"/>
          <p:cNvSpPr/>
          <p:nvPr/>
        </p:nvSpPr>
        <p:spPr>
          <a:xfrm>
            <a:off x="3383280" y="1325880"/>
            <a:ext cx="2651700" cy="27432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3d1fa69bc50_0_104"/>
          <p:cNvSpPr/>
          <p:nvPr/>
        </p:nvSpPr>
        <p:spPr>
          <a:xfrm>
            <a:off x="3383280" y="1325880"/>
            <a:ext cx="2651700" cy="411600"/>
          </a:xfrm>
          <a:prstGeom prst="rect">
            <a:avLst/>
          </a:prstGeom>
          <a:solidFill>
            <a:srgbClr val="2BAA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3d1fa69bc50_0_104"/>
          <p:cNvSpPr/>
          <p:nvPr/>
        </p:nvSpPr>
        <p:spPr>
          <a:xfrm>
            <a:off x="3383280" y="1325880"/>
            <a:ext cx="2651700" cy="411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Competitor（競合）</a:t>
            </a:r>
            <a:endParaRPr b="0" i="0" sz="1100" u="none" cap="none" strike="noStrike">
              <a:solidFill>
                <a:srgbClr val="000000"/>
              </a:solidFill>
              <a:latin typeface="Calibri"/>
              <a:ea typeface="Calibri"/>
              <a:cs typeface="Calibri"/>
              <a:sym typeface="Calibri"/>
            </a:endParaRPr>
          </a:p>
        </p:txBody>
      </p:sp>
      <p:sp>
        <p:nvSpPr>
          <p:cNvPr id="294" name="Google Shape;294;g3d1fa69bc50_0_104"/>
          <p:cNvSpPr/>
          <p:nvPr/>
        </p:nvSpPr>
        <p:spPr>
          <a:xfrm>
            <a:off x="3566160" y="1874520"/>
            <a:ext cx="2286000" cy="2011800"/>
          </a:xfrm>
          <a:prstGeom prst="rect">
            <a:avLst/>
          </a:prstGeom>
          <a:noFill/>
          <a:ln>
            <a:noFill/>
          </a:ln>
        </p:spPr>
        <p:txBody>
          <a:bodyPr anchorCtr="0" anchor="ctr" bIns="45700" lIns="91425" spcFirstLastPara="1" rIns="91425" wrap="square" tIns="45700">
            <a:noAutofit/>
          </a:bodyPr>
          <a:lstStyle/>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想定される競合：</a:t>
            </a:r>
            <a:endParaRPr b="0" i="0" sz="1000" u="none" cap="none" strike="noStrike">
              <a:solidFill>
                <a:srgbClr val="000000"/>
              </a:solidFill>
              <a:latin typeface="Calibri"/>
              <a:ea typeface="Calibri"/>
              <a:cs typeface="Calibri"/>
              <a:sym typeface="Calibri"/>
            </a:endParaRPr>
          </a:p>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その競合の戦略：</a:t>
            </a:r>
            <a:endParaRPr b="0" i="0" sz="1000" u="none" cap="none" strike="noStrike">
              <a:solidFill>
                <a:srgbClr val="000000"/>
              </a:solidFill>
              <a:latin typeface="Calibri"/>
              <a:ea typeface="Calibri"/>
              <a:cs typeface="Calibri"/>
              <a:sym typeface="Calibri"/>
            </a:endParaRPr>
          </a:p>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強みとなっている点：</a:t>
            </a:r>
            <a:endParaRPr b="0" i="0" sz="1000" u="none" cap="none" strike="noStrike">
              <a:solidFill>
                <a:srgbClr val="000000"/>
              </a:solidFill>
              <a:latin typeface="Calibri"/>
              <a:ea typeface="Calibri"/>
              <a:cs typeface="Calibri"/>
              <a:sym typeface="Calibri"/>
            </a:endParaRPr>
          </a:p>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弱み・隙はどこか：</a:t>
            </a:r>
            <a:endParaRPr b="0" i="0" sz="1000" u="none" cap="none" strike="noStrike">
              <a:solidFill>
                <a:srgbClr val="000000"/>
              </a:solidFill>
              <a:latin typeface="Calibri"/>
              <a:ea typeface="Calibri"/>
              <a:cs typeface="Calibri"/>
              <a:sym typeface="Calibri"/>
            </a:endParaRPr>
          </a:p>
        </p:txBody>
      </p:sp>
      <p:sp>
        <p:nvSpPr>
          <p:cNvPr id="295" name="Google Shape;295;g3d1fa69bc50_0_104"/>
          <p:cNvSpPr/>
          <p:nvPr/>
        </p:nvSpPr>
        <p:spPr>
          <a:xfrm>
            <a:off x="6217920" y="1325880"/>
            <a:ext cx="2651700" cy="27432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3d1fa69bc50_0_104"/>
          <p:cNvSpPr/>
          <p:nvPr/>
        </p:nvSpPr>
        <p:spPr>
          <a:xfrm>
            <a:off x="6217920" y="1325880"/>
            <a:ext cx="2651700" cy="411600"/>
          </a:xfrm>
          <a:prstGeom prst="rect">
            <a:avLst/>
          </a:prstGeom>
          <a:solidFill>
            <a:srgbClr val="E8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3d1fa69bc50_0_104"/>
          <p:cNvSpPr/>
          <p:nvPr/>
        </p:nvSpPr>
        <p:spPr>
          <a:xfrm>
            <a:off x="6217920" y="1325880"/>
            <a:ext cx="2651700" cy="411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Company（自社）</a:t>
            </a:r>
            <a:endParaRPr b="0" i="0" sz="1100" u="none" cap="none" strike="noStrike">
              <a:solidFill>
                <a:srgbClr val="000000"/>
              </a:solidFill>
              <a:latin typeface="Calibri"/>
              <a:ea typeface="Calibri"/>
              <a:cs typeface="Calibri"/>
              <a:sym typeface="Calibri"/>
            </a:endParaRPr>
          </a:p>
        </p:txBody>
      </p:sp>
      <p:sp>
        <p:nvSpPr>
          <p:cNvPr id="298" name="Google Shape;298;g3d1fa69bc50_0_104"/>
          <p:cNvSpPr/>
          <p:nvPr/>
        </p:nvSpPr>
        <p:spPr>
          <a:xfrm>
            <a:off x="6400800" y="1874520"/>
            <a:ext cx="2286000" cy="2011800"/>
          </a:xfrm>
          <a:prstGeom prst="rect">
            <a:avLst/>
          </a:prstGeom>
          <a:noFill/>
          <a:ln>
            <a:noFill/>
          </a:ln>
        </p:spPr>
        <p:txBody>
          <a:bodyPr anchorCtr="0" anchor="ctr" bIns="45700" lIns="91425" spcFirstLastPara="1" rIns="91425" wrap="square" tIns="45700">
            <a:noAutofit/>
          </a:bodyPr>
          <a:lstStyle/>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自社ならではの強み：</a:t>
            </a:r>
            <a:endParaRPr b="0" i="0" sz="1000" u="none" cap="none" strike="noStrike">
              <a:solidFill>
                <a:srgbClr val="000000"/>
              </a:solidFill>
              <a:latin typeface="Calibri"/>
              <a:ea typeface="Calibri"/>
              <a:cs typeface="Calibri"/>
              <a:sym typeface="Calibri"/>
            </a:endParaRPr>
          </a:p>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克服すべき弱み：</a:t>
            </a:r>
            <a:endParaRPr b="0" i="0" sz="1000" u="none" cap="none" strike="noStrike">
              <a:solidFill>
                <a:srgbClr val="000000"/>
              </a:solidFill>
              <a:latin typeface="Calibri"/>
              <a:ea typeface="Calibri"/>
              <a:cs typeface="Calibri"/>
              <a:sym typeface="Calibri"/>
            </a:endParaRPr>
          </a:p>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活用可能な資産：</a:t>
            </a:r>
            <a:endParaRPr b="0" i="0" sz="1000" u="none" cap="none" strike="noStrike">
              <a:solidFill>
                <a:srgbClr val="000000"/>
              </a:solidFill>
              <a:latin typeface="Calibri"/>
              <a:ea typeface="Calibri"/>
              <a:cs typeface="Calibri"/>
              <a:sym typeface="Calibri"/>
            </a:endParaRPr>
          </a:p>
          <a:p>
            <a:pPr indent="0" lvl="0" marL="0" marR="0" rtl="0" algn="l">
              <a:lnSpc>
                <a:spcPct val="18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差別化の方向性：</a:t>
            </a:r>
            <a:endParaRPr b="0" i="0" sz="1000" u="none" cap="none" strike="noStrike">
              <a:solidFill>
                <a:srgbClr val="000000"/>
              </a:solidFill>
              <a:latin typeface="Calibri"/>
              <a:ea typeface="Calibri"/>
              <a:cs typeface="Calibri"/>
              <a:sym typeface="Calibri"/>
            </a:endParaRPr>
          </a:p>
        </p:txBody>
      </p:sp>
      <p:sp>
        <p:nvSpPr>
          <p:cNvPr id="299" name="Google Shape;299;g3d1fa69bc50_0_104"/>
          <p:cNvSpPr/>
          <p:nvPr/>
        </p:nvSpPr>
        <p:spPr>
          <a:xfrm>
            <a:off x="548640" y="4251960"/>
            <a:ext cx="8046600" cy="411600"/>
          </a:xfrm>
          <a:prstGeom prst="rect">
            <a:avLst/>
          </a:prstGeom>
          <a:solidFill>
            <a:srgbClr val="1B2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3d1fa69bc50_0_104"/>
          <p:cNvSpPr/>
          <p:nvPr/>
        </p:nvSpPr>
        <p:spPr>
          <a:xfrm>
            <a:off x="731520" y="4251960"/>
            <a:ext cx="7680900" cy="41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100"/>
              <a:buFont typeface="Calibri"/>
              <a:buNone/>
            </a:pPr>
            <a:r>
              <a:rPr b="1" i="0" lang="ja" sz="1100" u="none" cap="none" strike="noStrike">
                <a:solidFill>
                  <a:srgbClr val="FFFFFF"/>
                </a:solidFill>
                <a:latin typeface="Calibri"/>
                <a:ea typeface="Calibri"/>
                <a:cs typeface="Calibri"/>
                <a:sym typeface="Calibri"/>
              </a:rPr>
              <a:t>導き出される成功要因（KSF）：</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d1fa69bc50_0_127"/>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08  4C・4P分析</a:t>
            </a:r>
            <a:endParaRPr b="1"/>
          </a:p>
        </p:txBody>
      </p:sp>
      <p:sp>
        <p:nvSpPr>
          <p:cNvPr id="306" name="Google Shape;306;g3d1fa69bc50_0_1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307" name="Google Shape;307;g3d1fa69bc50_0_127"/>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売り手の視点（4P）と買い手の視点（4C）を対にして、マーケティング施策をバランスよく設計する</a:t>
            </a:r>
            <a:endParaRPr/>
          </a:p>
        </p:txBody>
      </p:sp>
      <p:sp>
        <p:nvSpPr>
          <p:cNvPr id="308" name="Google Shape;308;g3d1fa69bc50_0_127"/>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06  ペルソナキャンバス</a:t>
            </a:r>
            <a:endParaRPr/>
          </a:p>
        </p:txBody>
      </p:sp>
      <p:sp>
        <p:nvSpPr>
          <p:cNvPr id="309" name="Google Shape;309;g3d1fa69bc50_0_127"/>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graphicFrame>
        <p:nvGraphicFramePr>
          <p:cNvPr id="310" name="Google Shape;310;g3d1fa69bc50_0_127"/>
          <p:cNvGraphicFramePr/>
          <p:nvPr/>
        </p:nvGraphicFramePr>
        <p:xfrm>
          <a:off x="620715" y="1319285"/>
          <a:ext cx="3000000" cy="3000000"/>
        </p:xfrm>
        <a:graphic>
          <a:graphicData uri="http://schemas.openxmlformats.org/drawingml/2006/table">
            <a:tbl>
              <a:tblPr>
                <a:noFill/>
                <a:tableStyleId>{4A08F9F6-02D3-42BA-B6A6-3EC2DE3E8626}</a:tableStyleId>
              </a:tblPr>
              <a:tblGrid>
                <a:gridCol w="1828800"/>
                <a:gridCol w="2194550"/>
                <a:gridCol w="2194550"/>
                <a:gridCol w="1828800"/>
              </a:tblGrid>
              <a:tr h="127000">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企業の打ち手 (4P)</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検討内容</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顧客の視点 (4C)</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記入欄</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Product（製品）</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機能・品質・デザイン・保証</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2BAA6E"/>
                        </a:buClr>
                        <a:buSzPts val="900"/>
                        <a:buFont typeface="Calibri"/>
                        <a:buNone/>
                      </a:pPr>
                      <a:r>
                        <a:rPr b="1" lang="ja" sz="900" u="none" cap="none" strike="noStrike">
                          <a:solidFill>
                            <a:srgbClr val="2BAA6E"/>
                          </a:solidFill>
                          <a:latin typeface="Calibri"/>
                          <a:ea typeface="Calibri"/>
                          <a:cs typeface="Calibri"/>
                          <a:sym typeface="Calibri"/>
                        </a:rPr>
                        <a:t>Customer Value（顧客にとっての価値）</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Price（価格）</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定価・割引・支払条件</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2BAA6E"/>
                        </a:buClr>
                        <a:buSzPts val="900"/>
                        <a:buFont typeface="Calibri"/>
                        <a:buNone/>
                      </a:pPr>
                      <a:r>
                        <a:rPr b="1" lang="ja" sz="900" u="none" cap="none" strike="noStrike">
                          <a:solidFill>
                            <a:srgbClr val="2BAA6E"/>
                          </a:solidFill>
                          <a:latin typeface="Calibri"/>
                          <a:ea typeface="Calibri"/>
                          <a:cs typeface="Calibri"/>
                          <a:sym typeface="Calibri"/>
                        </a:rPr>
                        <a:t>Cost（顧客が支払う総コスト）</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Place（流通）</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販売経路・届け方</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2BAA6E"/>
                        </a:buClr>
                        <a:buSzPts val="900"/>
                        <a:buFont typeface="Calibri"/>
                        <a:buNone/>
                      </a:pPr>
                      <a:r>
                        <a:rPr b="1" lang="ja" sz="900" u="none" cap="none" strike="noStrike">
                          <a:solidFill>
                            <a:srgbClr val="2BAA6E"/>
                          </a:solidFill>
                          <a:latin typeface="Calibri"/>
                          <a:ea typeface="Calibri"/>
                          <a:cs typeface="Calibri"/>
                          <a:sym typeface="Calibri"/>
                        </a:rPr>
                        <a:t>Convenience（手に入れやすさ）</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2E86AB"/>
                        </a:buClr>
                        <a:buSzPts val="900"/>
                        <a:buFont typeface="Calibri"/>
                        <a:buNone/>
                      </a:pPr>
                      <a:r>
                        <a:rPr b="1" lang="ja" sz="900" u="none" cap="none" strike="noStrike">
                          <a:solidFill>
                            <a:srgbClr val="2E86AB"/>
                          </a:solidFill>
                          <a:latin typeface="Calibri"/>
                          <a:ea typeface="Calibri"/>
                          <a:cs typeface="Calibri"/>
                          <a:sym typeface="Calibri"/>
                        </a:rPr>
                        <a:t>Promotion（販促）</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広告・営業・PR施策</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2BAA6E"/>
                        </a:buClr>
                        <a:buSzPts val="900"/>
                        <a:buFont typeface="Calibri"/>
                        <a:buNone/>
                      </a:pPr>
                      <a:r>
                        <a:rPr b="1" lang="ja" sz="900" u="none" cap="none" strike="noStrike">
                          <a:solidFill>
                            <a:srgbClr val="2BAA6E"/>
                          </a:solidFill>
                          <a:latin typeface="Calibri"/>
                          <a:ea typeface="Calibri"/>
                          <a:cs typeface="Calibri"/>
                          <a:sym typeface="Calibri"/>
                        </a:rPr>
                        <a:t>Communication（顧客との接点）</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da4077c8d7_0_0"/>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09  5フォース分析</a:t>
            </a:r>
            <a:endParaRPr b="1"/>
          </a:p>
        </p:txBody>
      </p:sp>
      <p:sp>
        <p:nvSpPr>
          <p:cNvPr id="316" name="Google Shape;316;g3da4077c8d7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317" name="Google Shape;317;g3da4077c8d7_0_0"/>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業界における5つの競争圧力を可視化し、参入の魅力度や利益確保の難易度を評価する</a:t>
            </a:r>
            <a:endParaRPr/>
          </a:p>
        </p:txBody>
      </p:sp>
      <p:sp>
        <p:nvSpPr>
          <p:cNvPr id="318" name="Google Shape;318;g3da4077c8d7_0_0"/>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09  5フォース分析</a:t>
            </a:r>
            <a:endParaRPr/>
          </a:p>
        </p:txBody>
      </p:sp>
      <p:sp>
        <p:nvSpPr>
          <p:cNvPr id="319" name="Google Shape;319;g3da4077c8d7_0_0"/>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320" name="Google Shape;320;g3da4077c8d7_0_0"/>
          <p:cNvSpPr/>
          <p:nvPr/>
        </p:nvSpPr>
        <p:spPr>
          <a:xfrm>
            <a:off x="3200450" y="2336920"/>
            <a:ext cx="2743200" cy="1097400"/>
          </a:xfrm>
          <a:prstGeom prst="rect">
            <a:avLst/>
          </a:prstGeom>
          <a:solidFill>
            <a:srgbClr val="2BAA6E"/>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3da4077c8d7_0_0"/>
          <p:cNvSpPr/>
          <p:nvPr/>
        </p:nvSpPr>
        <p:spPr>
          <a:xfrm>
            <a:off x="3200450" y="2336920"/>
            <a:ext cx="2743200" cy="1097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Trebuchet MS"/>
              <a:buNone/>
            </a:pPr>
            <a:r>
              <a:rPr b="1" i="0" lang="ja" sz="1200" u="none" cap="none" strike="noStrike">
                <a:solidFill>
                  <a:srgbClr val="FFFFFF"/>
                </a:solidFill>
                <a:latin typeface="Trebuchet MS"/>
                <a:ea typeface="Trebuchet MS"/>
                <a:cs typeface="Trebuchet MS"/>
                <a:sym typeface="Trebuchet MS"/>
              </a:rPr>
              <a:t>既存企業間の</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200"/>
              <a:buFont typeface="Trebuchet MS"/>
              <a:buNone/>
            </a:pPr>
            <a:r>
              <a:rPr b="1" i="0" lang="ja" sz="1200" u="none" cap="none" strike="noStrike">
                <a:solidFill>
                  <a:srgbClr val="FFFFFF"/>
                </a:solidFill>
                <a:latin typeface="Trebuchet MS"/>
                <a:ea typeface="Trebuchet MS"/>
                <a:cs typeface="Trebuchet MS"/>
                <a:sym typeface="Trebuchet MS"/>
              </a:rPr>
              <a:t>競争の激しさ</a:t>
            </a:r>
            <a:endParaRPr b="0" i="0" sz="1200" u="none" cap="none" strike="noStrike">
              <a:solidFill>
                <a:srgbClr val="000000"/>
              </a:solidFill>
              <a:latin typeface="Calibri"/>
              <a:ea typeface="Calibri"/>
              <a:cs typeface="Calibri"/>
              <a:sym typeface="Calibri"/>
            </a:endParaRPr>
          </a:p>
        </p:txBody>
      </p:sp>
      <p:sp>
        <p:nvSpPr>
          <p:cNvPr id="322" name="Google Shape;322;g3da4077c8d7_0_0"/>
          <p:cNvSpPr/>
          <p:nvPr/>
        </p:nvSpPr>
        <p:spPr>
          <a:xfrm>
            <a:off x="3200450" y="1148200"/>
            <a:ext cx="2743200" cy="594300"/>
          </a:xfrm>
          <a:prstGeom prst="rect">
            <a:avLst/>
          </a:prstGeom>
          <a:solidFill>
            <a:srgbClr val="FFFFFF"/>
          </a:solidFill>
          <a:ln cap="flat" cmpd="sng" w="19050">
            <a:solidFill>
              <a:srgbClr val="2BAA6E"/>
            </a:solidFill>
            <a:prstDash val="solid"/>
            <a:round/>
            <a:headEnd len="sm" w="sm" type="none"/>
            <a:tailEnd len="sm" w="sm" type="none"/>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3da4077c8d7_0_0"/>
          <p:cNvSpPr/>
          <p:nvPr/>
        </p:nvSpPr>
        <p:spPr>
          <a:xfrm>
            <a:off x="3200450" y="1148200"/>
            <a:ext cx="2743200" cy="594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E2D3D"/>
              </a:buClr>
              <a:buSzPts val="1000"/>
              <a:buFont typeface="Calibri"/>
              <a:buNone/>
            </a:pPr>
            <a:r>
              <a:rPr b="1" i="0" lang="ja" sz="1000" u="none" cap="none" strike="noStrike">
                <a:solidFill>
                  <a:srgbClr val="1E2D3D"/>
                </a:solidFill>
                <a:latin typeface="Calibri"/>
                <a:ea typeface="Calibri"/>
                <a:cs typeface="Calibri"/>
                <a:sym typeface="Calibri"/>
              </a:rPr>
              <a:t>新規参入の脅威</a:t>
            </a:r>
            <a:endParaRPr b="0" i="0" sz="1000" u="none" cap="none" strike="noStrike">
              <a:solidFill>
                <a:srgbClr val="000000"/>
              </a:solidFill>
              <a:latin typeface="Calibri"/>
              <a:ea typeface="Calibri"/>
              <a:cs typeface="Calibri"/>
              <a:sym typeface="Calibri"/>
            </a:endParaRPr>
          </a:p>
        </p:txBody>
      </p:sp>
      <p:sp>
        <p:nvSpPr>
          <p:cNvPr id="324" name="Google Shape;324;g3da4077c8d7_0_0"/>
          <p:cNvSpPr/>
          <p:nvPr/>
        </p:nvSpPr>
        <p:spPr>
          <a:xfrm>
            <a:off x="3200450" y="3937120"/>
            <a:ext cx="2743200" cy="594300"/>
          </a:xfrm>
          <a:prstGeom prst="rect">
            <a:avLst/>
          </a:prstGeom>
          <a:solidFill>
            <a:srgbClr val="FFFFFF"/>
          </a:solidFill>
          <a:ln cap="flat" cmpd="sng" w="19050">
            <a:solidFill>
              <a:srgbClr val="2BAA6E"/>
            </a:solidFill>
            <a:prstDash val="solid"/>
            <a:round/>
            <a:headEnd len="sm" w="sm" type="none"/>
            <a:tailEnd len="sm" w="sm" type="none"/>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3da4077c8d7_0_0"/>
          <p:cNvSpPr/>
          <p:nvPr/>
        </p:nvSpPr>
        <p:spPr>
          <a:xfrm>
            <a:off x="3200450" y="3937120"/>
            <a:ext cx="2743200" cy="594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E2D3D"/>
              </a:buClr>
              <a:buSzPts val="1000"/>
              <a:buFont typeface="Calibri"/>
              <a:buNone/>
            </a:pPr>
            <a:r>
              <a:rPr b="1" i="0" lang="ja" sz="1000" u="none" cap="none" strike="noStrike">
                <a:solidFill>
                  <a:srgbClr val="1E2D3D"/>
                </a:solidFill>
                <a:latin typeface="Calibri"/>
                <a:ea typeface="Calibri"/>
                <a:cs typeface="Calibri"/>
                <a:sym typeface="Calibri"/>
              </a:rPr>
              <a:t>代替品・代替サービスの脅威</a:t>
            </a:r>
            <a:endParaRPr b="0" i="0" sz="1000" u="none" cap="none" strike="noStrike">
              <a:solidFill>
                <a:srgbClr val="000000"/>
              </a:solidFill>
              <a:latin typeface="Calibri"/>
              <a:ea typeface="Calibri"/>
              <a:cs typeface="Calibri"/>
              <a:sym typeface="Calibri"/>
            </a:endParaRPr>
          </a:p>
        </p:txBody>
      </p:sp>
      <p:sp>
        <p:nvSpPr>
          <p:cNvPr id="326" name="Google Shape;326;g3da4077c8d7_0_0"/>
          <p:cNvSpPr/>
          <p:nvPr/>
        </p:nvSpPr>
        <p:spPr>
          <a:xfrm>
            <a:off x="548690" y="2519800"/>
            <a:ext cx="2103000" cy="731400"/>
          </a:xfrm>
          <a:prstGeom prst="rect">
            <a:avLst/>
          </a:prstGeom>
          <a:solidFill>
            <a:srgbClr val="FFFFFF"/>
          </a:solidFill>
          <a:ln cap="flat" cmpd="sng" w="19050">
            <a:solidFill>
              <a:srgbClr val="2BAA6E"/>
            </a:solidFill>
            <a:prstDash val="solid"/>
            <a:round/>
            <a:headEnd len="sm" w="sm" type="none"/>
            <a:tailEnd len="sm" w="sm" type="none"/>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3da4077c8d7_0_0"/>
          <p:cNvSpPr/>
          <p:nvPr/>
        </p:nvSpPr>
        <p:spPr>
          <a:xfrm>
            <a:off x="548690" y="2519800"/>
            <a:ext cx="2103000" cy="731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E2D3D"/>
              </a:buClr>
              <a:buSzPts val="1000"/>
              <a:buFont typeface="Calibri"/>
              <a:buNone/>
            </a:pPr>
            <a:r>
              <a:rPr b="1" i="0" lang="ja" sz="1000" u="none" cap="none" strike="noStrike">
                <a:solidFill>
                  <a:srgbClr val="1E2D3D"/>
                </a:solidFill>
                <a:latin typeface="Calibri"/>
                <a:ea typeface="Calibri"/>
                <a:cs typeface="Calibri"/>
                <a:sym typeface="Calibri"/>
              </a:rPr>
              <a:t>供給者の</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1E2D3D"/>
              </a:buClr>
              <a:buSzPts val="1000"/>
              <a:buFont typeface="Calibri"/>
              <a:buNone/>
            </a:pPr>
            <a:r>
              <a:rPr b="1" i="0" lang="ja" sz="1000" u="none" cap="none" strike="noStrike">
                <a:solidFill>
                  <a:srgbClr val="1E2D3D"/>
                </a:solidFill>
                <a:latin typeface="Calibri"/>
                <a:ea typeface="Calibri"/>
                <a:cs typeface="Calibri"/>
                <a:sym typeface="Calibri"/>
              </a:rPr>
              <a:t>交渉力</a:t>
            </a:r>
            <a:endParaRPr b="0" i="0" sz="1000" u="none" cap="none" strike="noStrike">
              <a:solidFill>
                <a:srgbClr val="000000"/>
              </a:solidFill>
              <a:latin typeface="Calibri"/>
              <a:ea typeface="Calibri"/>
              <a:cs typeface="Calibri"/>
              <a:sym typeface="Calibri"/>
            </a:endParaRPr>
          </a:p>
        </p:txBody>
      </p:sp>
      <p:sp>
        <p:nvSpPr>
          <p:cNvPr id="328" name="Google Shape;328;g3da4077c8d7_0_0"/>
          <p:cNvSpPr/>
          <p:nvPr/>
        </p:nvSpPr>
        <p:spPr>
          <a:xfrm>
            <a:off x="6492290" y="2519800"/>
            <a:ext cx="2103000" cy="731400"/>
          </a:xfrm>
          <a:prstGeom prst="rect">
            <a:avLst/>
          </a:prstGeom>
          <a:solidFill>
            <a:srgbClr val="FFFFFF"/>
          </a:solidFill>
          <a:ln cap="flat" cmpd="sng" w="19050">
            <a:solidFill>
              <a:srgbClr val="2BAA6E"/>
            </a:solidFill>
            <a:prstDash val="solid"/>
            <a:round/>
            <a:headEnd len="sm" w="sm" type="none"/>
            <a:tailEnd len="sm" w="sm" type="none"/>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3da4077c8d7_0_0"/>
          <p:cNvSpPr/>
          <p:nvPr/>
        </p:nvSpPr>
        <p:spPr>
          <a:xfrm>
            <a:off x="6492290" y="2519800"/>
            <a:ext cx="2103000" cy="731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E2D3D"/>
              </a:buClr>
              <a:buSzPts val="1000"/>
              <a:buFont typeface="Calibri"/>
              <a:buNone/>
            </a:pPr>
            <a:r>
              <a:rPr b="1" i="0" lang="ja" sz="1000" u="none" cap="none" strike="noStrike">
                <a:solidFill>
                  <a:srgbClr val="1E2D3D"/>
                </a:solidFill>
                <a:latin typeface="Calibri"/>
                <a:ea typeface="Calibri"/>
                <a:cs typeface="Calibri"/>
                <a:sym typeface="Calibri"/>
              </a:rPr>
              <a:t>購買者の</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1E2D3D"/>
              </a:buClr>
              <a:buSzPts val="1000"/>
              <a:buFont typeface="Calibri"/>
              <a:buNone/>
            </a:pPr>
            <a:r>
              <a:rPr b="1" i="0" lang="ja" sz="1000" u="none" cap="none" strike="noStrike">
                <a:solidFill>
                  <a:srgbClr val="1E2D3D"/>
                </a:solidFill>
                <a:latin typeface="Calibri"/>
                <a:ea typeface="Calibri"/>
                <a:cs typeface="Calibri"/>
                <a:sym typeface="Calibri"/>
              </a:rPr>
              <a:t>交渉力</a:t>
            </a:r>
            <a:endParaRPr b="0" i="0" sz="1000" u="none" cap="none" strike="noStrike">
              <a:solidFill>
                <a:srgbClr val="000000"/>
              </a:solidFill>
              <a:latin typeface="Calibri"/>
              <a:ea typeface="Calibri"/>
              <a:cs typeface="Calibri"/>
              <a:sym typeface="Calibri"/>
            </a:endParaRPr>
          </a:p>
        </p:txBody>
      </p:sp>
      <p:cxnSp>
        <p:nvCxnSpPr>
          <p:cNvPr id="330" name="Google Shape;330;g3da4077c8d7_0_0"/>
          <p:cNvCxnSpPr/>
          <p:nvPr/>
        </p:nvCxnSpPr>
        <p:spPr>
          <a:xfrm>
            <a:off x="4572050" y="1742560"/>
            <a:ext cx="0" cy="502800"/>
          </a:xfrm>
          <a:prstGeom prst="straightConnector1">
            <a:avLst/>
          </a:prstGeom>
          <a:noFill/>
          <a:ln cap="flat" cmpd="sng" w="19050">
            <a:solidFill>
              <a:srgbClr val="2BAA6E"/>
            </a:solidFill>
            <a:prstDash val="solid"/>
            <a:round/>
            <a:headEnd len="sm" w="sm" type="none"/>
            <a:tailEnd len="sm" w="sm" type="none"/>
          </a:ln>
        </p:spPr>
      </p:cxnSp>
      <p:cxnSp>
        <p:nvCxnSpPr>
          <p:cNvPr id="331" name="Google Shape;331;g3da4077c8d7_0_0"/>
          <p:cNvCxnSpPr/>
          <p:nvPr/>
        </p:nvCxnSpPr>
        <p:spPr>
          <a:xfrm>
            <a:off x="4572050" y="3479920"/>
            <a:ext cx="0" cy="411600"/>
          </a:xfrm>
          <a:prstGeom prst="straightConnector1">
            <a:avLst/>
          </a:prstGeom>
          <a:noFill/>
          <a:ln cap="flat" cmpd="sng" w="19050">
            <a:solidFill>
              <a:srgbClr val="2BAA6E"/>
            </a:solidFill>
            <a:prstDash val="solid"/>
            <a:round/>
            <a:headEnd len="sm" w="sm" type="none"/>
            <a:tailEnd len="sm" w="sm" type="none"/>
          </a:ln>
        </p:spPr>
      </p:cxnSp>
      <p:cxnSp>
        <p:nvCxnSpPr>
          <p:cNvPr id="332" name="Google Shape;332;g3da4077c8d7_0_0"/>
          <p:cNvCxnSpPr/>
          <p:nvPr/>
        </p:nvCxnSpPr>
        <p:spPr>
          <a:xfrm>
            <a:off x="2651810" y="2885560"/>
            <a:ext cx="457200" cy="0"/>
          </a:xfrm>
          <a:prstGeom prst="straightConnector1">
            <a:avLst/>
          </a:prstGeom>
          <a:noFill/>
          <a:ln cap="flat" cmpd="sng" w="19050">
            <a:solidFill>
              <a:srgbClr val="2BAA6E"/>
            </a:solidFill>
            <a:prstDash val="solid"/>
            <a:round/>
            <a:headEnd len="sm" w="sm" type="none"/>
            <a:tailEnd len="sm" w="sm" type="none"/>
          </a:ln>
        </p:spPr>
      </p:cxnSp>
      <p:cxnSp>
        <p:nvCxnSpPr>
          <p:cNvPr id="333" name="Google Shape;333;g3da4077c8d7_0_0"/>
          <p:cNvCxnSpPr/>
          <p:nvPr/>
        </p:nvCxnSpPr>
        <p:spPr>
          <a:xfrm>
            <a:off x="5989370" y="2885560"/>
            <a:ext cx="457200" cy="0"/>
          </a:xfrm>
          <a:prstGeom prst="straightConnector1">
            <a:avLst/>
          </a:prstGeom>
          <a:noFill/>
          <a:ln cap="flat" cmpd="sng" w="19050">
            <a:solidFill>
              <a:srgbClr val="2BAA6E"/>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3da4077c8d7_0_23"/>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10  PEST分析</a:t>
            </a:r>
            <a:endParaRPr b="1"/>
          </a:p>
        </p:txBody>
      </p:sp>
      <p:sp>
        <p:nvSpPr>
          <p:cNvPr id="339" name="Google Shape;339;g3da4077c8d7_0_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340" name="Google Shape;340;g3da4077c8d7_0_23"/>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自社ではコントロールできないマクロ環境の変化を4つの領域から把握し、機会とリスクを洗い出す</a:t>
            </a:r>
            <a:endParaRPr/>
          </a:p>
        </p:txBody>
      </p:sp>
      <p:sp>
        <p:nvSpPr>
          <p:cNvPr id="341" name="Google Shape;341;g3da4077c8d7_0_23"/>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10  PEST分析</a:t>
            </a:r>
            <a:endParaRPr/>
          </a:p>
        </p:txBody>
      </p:sp>
      <p:sp>
        <p:nvSpPr>
          <p:cNvPr id="342" name="Google Shape;342;g3da4077c8d7_0_23"/>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343" name="Google Shape;343;g3da4077c8d7_0_23"/>
          <p:cNvSpPr/>
          <p:nvPr/>
        </p:nvSpPr>
        <p:spPr>
          <a:xfrm>
            <a:off x="548640" y="1280160"/>
            <a:ext cx="3977700" cy="15546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3da4077c8d7_0_23"/>
          <p:cNvSpPr/>
          <p:nvPr/>
        </p:nvSpPr>
        <p:spPr>
          <a:xfrm>
            <a:off x="548640" y="1280160"/>
            <a:ext cx="3977700" cy="365700"/>
          </a:xfrm>
          <a:prstGeom prst="rect">
            <a:avLst/>
          </a:prstGeom>
          <a:solidFill>
            <a:srgbClr val="2E86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3da4077c8d7_0_23"/>
          <p:cNvSpPr/>
          <p:nvPr/>
        </p:nvSpPr>
        <p:spPr>
          <a:xfrm>
            <a:off x="548640" y="1280160"/>
            <a:ext cx="3977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Politics（政治・法規制）</a:t>
            </a:r>
            <a:endParaRPr b="0" i="0" sz="1100" u="none" cap="none" strike="noStrike">
              <a:solidFill>
                <a:srgbClr val="000000"/>
              </a:solidFill>
              <a:latin typeface="Calibri"/>
              <a:ea typeface="Calibri"/>
              <a:cs typeface="Calibri"/>
              <a:sym typeface="Calibri"/>
            </a:endParaRPr>
          </a:p>
        </p:txBody>
      </p:sp>
      <p:sp>
        <p:nvSpPr>
          <p:cNvPr id="346" name="Google Shape;346;g3da4077c8d7_0_23"/>
          <p:cNvSpPr/>
          <p:nvPr/>
        </p:nvSpPr>
        <p:spPr>
          <a:xfrm>
            <a:off x="731520" y="1737360"/>
            <a:ext cx="3612000" cy="36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規制強化・緩和 / 補助金制度 /</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税制改正 / 業界団体の動向</a:t>
            </a:r>
            <a:endParaRPr b="0" i="0" sz="900" u="none" cap="none" strike="noStrike">
              <a:solidFill>
                <a:srgbClr val="000000"/>
              </a:solidFill>
              <a:latin typeface="Calibri"/>
              <a:ea typeface="Calibri"/>
              <a:cs typeface="Calibri"/>
              <a:sym typeface="Calibri"/>
            </a:endParaRPr>
          </a:p>
        </p:txBody>
      </p:sp>
      <p:sp>
        <p:nvSpPr>
          <p:cNvPr id="347" name="Google Shape;347;g3da4077c8d7_0_23"/>
          <p:cNvSpPr/>
          <p:nvPr/>
        </p:nvSpPr>
        <p:spPr>
          <a:xfrm>
            <a:off x="731520" y="2103120"/>
            <a:ext cx="3612000" cy="5943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影響1：</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影響2：</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影響3：</a:t>
            </a:r>
            <a:endParaRPr b="0" i="0" sz="900" u="none" cap="none" strike="noStrike">
              <a:solidFill>
                <a:srgbClr val="000000"/>
              </a:solidFill>
              <a:latin typeface="Calibri"/>
              <a:ea typeface="Calibri"/>
              <a:cs typeface="Calibri"/>
              <a:sym typeface="Calibri"/>
            </a:endParaRPr>
          </a:p>
        </p:txBody>
      </p:sp>
      <p:sp>
        <p:nvSpPr>
          <p:cNvPr id="348" name="Google Shape;348;g3da4077c8d7_0_23"/>
          <p:cNvSpPr/>
          <p:nvPr/>
        </p:nvSpPr>
        <p:spPr>
          <a:xfrm>
            <a:off x="4800600" y="1280160"/>
            <a:ext cx="3977700" cy="15546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3da4077c8d7_0_23"/>
          <p:cNvSpPr/>
          <p:nvPr/>
        </p:nvSpPr>
        <p:spPr>
          <a:xfrm>
            <a:off x="4800600" y="1280160"/>
            <a:ext cx="3977700" cy="365700"/>
          </a:xfrm>
          <a:prstGeom prst="rect">
            <a:avLst/>
          </a:prstGeom>
          <a:solidFill>
            <a:srgbClr val="2BAA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3da4077c8d7_0_23"/>
          <p:cNvSpPr/>
          <p:nvPr/>
        </p:nvSpPr>
        <p:spPr>
          <a:xfrm>
            <a:off x="4800600" y="1280160"/>
            <a:ext cx="3977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Economy（経済）</a:t>
            </a:r>
            <a:endParaRPr b="0" i="0" sz="1100" u="none" cap="none" strike="noStrike">
              <a:solidFill>
                <a:srgbClr val="000000"/>
              </a:solidFill>
              <a:latin typeface="Calibri"/>
              <a:ea typeface="Calibri"/>
              <a:cs typeface="Calibri"/>
              <a:sym typeface="Calibri"/>
            </a:endParaRPr>
          </a:p>
        </p:txBody>
      </p:sp>
      <p:sp>
        <p:nvSpPr>
          <p:cNvPr id="351" name="Google Shape;351;g3da4077c8d7_0_23"/>
          <p:cNvSpPr/>
          <p:nvPr/>
        </p:nvSpPr>
        <p:spPr>
          <a:xfrm>
            <a:off x="4983480" y="1737360"/>
            <a:ext cx="3612000" cy="36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景気サイクル / 為替・金利動向 /</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消費者の購買力 / 原材料コスト</a:t>
            </a:r>
            <a:endParaRPr b="0" i="0" sz="900" u="none" cap="none" strike="noStrike">
              <a:solidFill>
                <a:srgbClr val="000000"/>
              </a:solidFill>
              <a:latin typeface="Calibri"/>
              <a:ea typeface="Calibri"/>
              <a:cs typeface="Calibri"/>
              <a:sym typeface="Calibri"/>
            </a:endParaRPr>
          </a:p>
        </p:txBody>
      </p:sp>
      <p:sp>
        <p:nvSpPr>
          <p:cNvPr id="352" name="Google Shape;352;g3da4077c8d7_0_23"/>
          <p:cNvSpPr/>
          <p:nvPr/>
        </p:nvSpPr>
        <p:spPr>
          <a:xfrm>
            <a:off x="4983480" y="2103120"/>
            <a:ext cx="3612000" cy="5943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影響1：</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影響2：</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影響3：</a:t>
            </a:r>
            <a:endParaRPr b="0" i="0" sz="900" u="none" cap="none" strike="noStrike">
              <a:solidFill>
                <a:srgbClr val="000000"/>
              </a:solidFill>
              <a:latin typeface="Calibri"/>
              <a:ea typeface="Calibri"/>
              <a:cs typeface="Calibri"/>
              <a:sym typeface="Calibri"/>
            </a:endParaRPr>
          </a:p>
        </p:txBody>
      </p:sp>
      <p:sp>
        <p:nvSpPr>
          <p:cNvPr id="353" name="Google Shape;353;g3da4077c8d7_0_23"/>
          <p:cNvSpPr/>
          <p:nvPr/>
        </p:nvSpPr>
        <p:spPr>
          <a:xfrm>
            <a:off x="548640" y="3063240"/>
            <a:ext cx="3977700" cy="15546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3da4077c8d7_0_23"/>
          <p:cNvSpPr/>
          <p:nvPr/>
        </p:nvSpPr>
        <p:spPr>
          <a:xfrm>
            <a:off x="548640" y="3063240"/>
            <a:ext cx="3977700" cy="365700"/>
          </a:xfrm>
          <a:prstGeom prst="rect">
            <a:avLst/>
          </a:prstGeom>
          <a:solidFill>
            <a:srgbClr val="E8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3da4077c8d7_0_23"/>
          <p:cNvSpPr/>
          <p:nvPr/>
        </p:nvSpPr>
        <p:spPr>
          <a:xfrm>
            <a:off x="548640" y="3063240"/>
            <a:ext cx="3977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Society（社会・文化）</a:t>
            </a:r>
            <a:endParaRPr b="0" i="0" sz="1100" u="none" cap="none" strike="noStrike">
              <a:solidFill>
                <a:srgbClr val="000000"/>
              </a:solidFill>
              <a:latin typeface="Calibri"/>
              <a:ea typeface="Calibri"/>
              <a:cs typeface="Calibri"/>
              <a:sym typeface="Calibri"/>
            </a:endParaRPr>
          </a:p>
        </p:txBody>
      </p:sp>
      <p:sp>
        <p:nvSpPr>
          <p:cNvPr id="356" name="Google Shape;356;g3da4077c8d7_0_23"/>
          <p:cNvSpPr/>
          <p:nvPr/>
        </p:nvSpPr>
        <p:spPr>
          <a:xfrm>
            <a:off x="731520" y="3520440"/>
            <a:ext cx="3612000" cy="36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人口構造の変化 / 働き方の多様化 /</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消費者意識の変容 / SDGsへの関心</a:t>
            </a:r>
            <a:endParaRPr b="0" i="0" sz="900" u="none" cap="none" strike="noStrike">
              <a:solidFill>
                <a:srgbClr val="000000"/>
              </a:solidFill>
              <a:latin typeface="Calibri"/>
              <a:ea typeface="Calibri"/>
              <a:cs typeface="Calibri"/>
              <a:sym typeface="Calibri"/>
            </a:endParaRPr>
          </a:p>
        </p:txBody>
      </p:sp>
      <p:sp>
        <p:nvSpPr>
          <p:cNvPr id="357" name="Google Shape;357;g3da4077c8d7_0_23"/>
          <p:cNvSpPr/>
          <p:nvPr/>
        </p:nvSpPr>
        <p:spPr>
          <a:xfrm>
            <a:off x="731520" y="3886200"/>
            <a:ext cx="3612000" cy="5943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影響1：</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影響2：</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影響3：</a:t>
            </a:r>
            <a:endParaRPr b="0" i="0" sz="900" u="none" cap="none" strike="noStrike">
              <a:solidFill>
                <a:srgbClr val="000000"/>
              </a:solidFill>
              <a:latin typeface="Calibri"/>
              <a:ea typeface="Calibri"/>
              <a:cs typeface="Calibri"/>
              <a:sym typeface="Calibri"/>
            </a:endParaRPr>
          </a:p>
        </p:txBody>
      </p:sp>
      <p:sp>
        <p:nvSpPr>
          <p:cNvPr id="358" name="Google Shape;358;g3da4077c8d7_0_23"/>
          <p:cNvSpPr/>
          <p:nvPr/>
        </p:nvSpPr>
        <p:spPr>
          <a:xfrm>
            <a:off x="4800600" y="3063240"/>
            <a:ext cx="3977700" cy="15546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3da4077c8d7_0_23"/>
          <p:cNvSpPr/>
          <p:nvPr/>
        </p:nvSpPr>
        <p:spPr>
          <a:xfrm>
            <a:off x="4800600" y="3063240"/>
            <a:ext cx="3977700" cy="365700"/>
          </a:xfrm>
          <a:prstGeom prst="rect">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3da4077c8d7_0_23"/>
          <p:cNvSpPr/>
          <p:nvPr/>
        </p:nvSpPr>
        <p:spPr>
          <a:xfrm>
            <a:off x="4800600" y="3063240"/>
            <a:ext cx="3977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Technology（技術）</a:t>
            </a:r>
            <a:endParaRPr b="0" i="0" sz="1100" u="none" cap="none" strike="noStrike">
              <a:solidFill>
                <a:srgbClr val="000000"/>
              </a:solidFill>
              <a:latin typeface="Calibri"/>
              <a:ea typeface="Calibri"/>
              <a:cs typeface="Calibri"/>
              <a:sym typeface="Calibri"/>
            </a:endParaRPr>
          </a:p>
        </p:txBody>
      </p:sp>
      <p:sp>
        <p:nvSpPr>
          <p:cNvPr id="361" name="Google Shape;361;g3da4077c8d7_0_23"/>
          <p:cNvSpPr/>
          <p:nvPr/>
        </p:nvSpPr>
        <p:spPr>
          <a:xfrm>
            <a:off x="4983480" y="3520440"/>
            <a:ext cx="3612000" cy="36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AI・DXの進展 / 特許・知財動向 /</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新技術の実用化 / IT投資トレンド</a:t>
            </a:r>
            <a:endParaRPr b="0" i="0" sz="900" u="none" cap="none" strike="noStrike">
              <a:solidFill>
                <a:srgbClr val="000000"/>
              </a:solidFill>
              <a:latin typeface="Calibri"/>
              <a:ea typeface="Calibri"/>
              <a:cs typeface="Calibri"/>
              <a:sym typeface="Calibri"/>
            </a:endParaRPr>
          </a:p>
        </p:txBody>
      </p:sp>
      <p:sp>
        <p:nvSpPr>
          <p:cNvPr id="362" name="Google Shape;362;g3da4077c8d7_0_23"/>
          <p:cNvSpPr/>
          <p:nvPr/>
        </p:nvSpPr>
        <p:spPr>
          <a:xfrm>
            <a:off x="4983480" y="3886200"/>
            <a:ext cx="3612000" cy="5943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影響1：</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影響2：</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影響3：</a:t>
            </a:r>
            <a:endParaRPr b="0" i="0" sz="9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da4077c8d7_0_65"/>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11  SWOT分析</a:t>
            </a:r>
            <a:endParaRPr b="1"/>
          </a:p>
        </p:txBody>
      </p:sp>
      <p:sp>
        <p:nvSpPr>
          <p:cNvPr id="368" name="Google Shape;368;g3da4077c8d7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369" name="Google Shape;369;g3da4077c8d7_0_65"/>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内部の強み・弱みと外部の機会・脅威を整理し、戦略の方向性を導くための基本フレーム</a:t>
            </a:r>
            <a:endParaRPr/>
          </a:p>
        </p:txBody>
      </p:sp>
      <p:sp>
        <p:nvSpPr>
          <p:cNvPr id="370" name="Google Shape;370;g3da4077c8d7_0_65"/>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11  SWOT分析</a:t>
            </a:r>
            <a:endParaRPr/>
          </a:p>
        </p:txBody>
      </p:sp>
      <p:sp>
        <p:nvSpPr>
          <p:cNvPr id="371" name="Google Shape;371;g3da4077c8d7_0_65"/>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372" name="Google Shape;372;g3da4077c8d7_0_65"/>
          <p:cNvSpPr/>
          <p:nvPr/>
        </p:nvSpPr>
        <p:spPr>
          <a:xfrm>
            <a:off x="2011680" y="1234440"/>
            <a:ext cx="27432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2A4A"/>
              </a:buClr>
              <a:buSzPts val="1000"/>
              <a:buFont typeface="Trebuchet MS"/>
              <a:buNone/>
            </a:pPr>
            <a:r>
              <a:rPr b="1" i="0" lang="ja" sz="1000" u="none" cap="none" strike="noStrike">
                <a:solidFill>
                  <a:srgbClr val="1B2A4A"/>
                </a:solidFill>
                <a:latin typeface="Trebuchet MS"/>
                <a:ea typeface="Trebuchet MS"/>
                <a:cs typeface="Trebuchet MS"/>
                <a:sym typeface="Trebuchet MS"/>
              </a:rPr>
              <a:t>好影響</a:t>
            </a:r>
            <a:endParaRPr b="0" i="0" sz="1000" u="none" cap="none" strike="noStrike">
              <a:solidFill>
                <a:srgbClr val="000000"/>
              </a:solidFill>
              <a:latin typeface="Calibri"/>
              <a:ea typeface="Calibri"/>
              <a:cs typeface="Calibri"/>
              <a:sym typeface="Calibri"/>
            </a:endParaRPr>
          </a:p>
        </p:txBody>
      </p:sp>
      <p:sp>
        <p:nvSpPr>
          <p:cNvPr id="373" name="Google Shape;373;g3da4077c8d7_0_65"/>
          <p:cNvSpPr/>
          <p:nvPr/>
        </p:nvSpPr>
        <p:spPr>
          <a:xfrm>
            <a:off x="5212080" y="1234440"/>
            <a:ext cx="27432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2A4A"/>
              </a:buClr>
              <a:buSzPts val="1000"/>
              <a:buFont typeface="Trebuchet MS"/>
              <a:buNone/>
            </a:pPr>
            <a:r>
              <a:rPr b="1" i="0" lang="ja" sz="1000" u="none" cap="none" strike="noStrike">
                <a:solidFill>
                  <a:srgbClr val="1B2A4A"/>
                </a:solidFill>
                <a:latin typeface="Trebuchet MS"/>
                <a:ea typeface="Trebuchet MS"/>
                <a:cs typeface="Trebuchet MS"/>
                <a:sym typeface="Trebuchet MS"/>
              </a:rPr>
              <a:t>悪影響</a:t>
            </a:r>
            <a:endParaRPr b="0" i="0" sz="1000" u="none" cap="none" strike="noStrike">
              <a:solidFill>
                <a:srgbClr val="000000"/>
              </a:solidFill>
              <a:latin typeface="Calibri"/>
              <a:ea typeface="Calibri"/>
              <a:cs typeface="Calibri"/>
              <a:sym typeface="Calibri"/>
            </a:endParaRPr>
          </a:p>
        </p:txBody>
      </p:sp>
      <p:sp>
        <p:nvSpPr>
          <p:cNvPr id="374" name="Google Shape;374;g3da4077c8d7_0_65"/>
          <p:cNvSpPr/>
          <p:nvPr/>
        </p:nvSpPr>
        <p:spPr>
          <a:xfrm>
            <a:off x="640205" y="1645925"/>
            <a:ext cx="731400" cy="1371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2A4A"/>
              </a:buClr>
              <a:buSzPts val="1000"/>
              <a:buFont typeface="Trebuchet MS"/>
              <a:buNone/>
            </a:pPr>
            <a:r>
              <a:rPr b="1" i="0" lang="ja" sz="1000" u="none" cap="none" strike="noStrike">
                <a:solidFill>
                  <a:srgbClr val="1B2A4A"/>
                </a:solidFill>
                <a:latin typeface="Trebuchet MS"/>
                <a:ea typeface="Trebuchet MS"/>
                <a:cs typeface="Trebuchet MS"/>
                <a:sym typeface="Trebuchet MS"/>
              </a:rPr>
              <a:t>内部</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1B2A4A"/>
              </a:buClr>
              <a:buSzPts val="1000"/>
              <a:buFont typeface="Trebuchet MS"/>
              <a:buNone/>
            </a:pPr>
            <a:r>
              <a:rPr b="1" i="0" lang="ja" sz="1000" u="none" cap="none" strike="noStrike">
                <a:solidFill>
                  <a:srgbClr val="1B2A4A"/>
                </a:solidFill>
                <a:latin typeface="Trebuchet MS"/>
                <a:ea typeface="Trebuchet MS"/>
                <a:cs typeface="Trebuchet MS"/>
                <a:sym typeface="Trebuchet MS"/>
              </a:rPr>
              <a:t>要因</a:t>
            </a:r>
            <a:endParaRPr b="0" i="0" sz="1000" u="none" cap="none" strike="noStrike">
              <a:solidFill>
                <a:srgbClr val="000000"/>
              </a:solidFill>
              <a:latin typeface="Calibri"/>
              <a:ea typeface="Calibri"/>
              <a:cs typeface="Calibri"/>
              <a:sym typeface="Calibri"/>
            </a:endParaRPr>
          </a:p>
        </p:txBody>
      </p:sp>
      <p:sp>
        <p:nvSpPr>
          <p:cNvPr id="375" name="Google Shape;375;g3da4077c8d7_0_65"/>
          <p:cNvSpPr/>
          <p:nvPr/>
        </p:nvSpPr>
        <p:spPr>
          <a:xfrm>
            <a:off x="640205" y="3154640"/>
            <a:ext cx="731400" cy="1371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2A4A"/>
              </a:buClr>
              <a:buSzPts val="1000"/>
              <a:buFont typeface="Trebuchet MS"/>
              <a:buNone/>
            </a:pPr>
            <a:r>
              <a:rPr b="1" i="0" lang="ja" sz="1000" u="none" cap="none" strike="noStrike">
                <a:solidFill>
                  <a:srgbClr val="1B2A4A"/>
                </a:solidFill>
                <a:latin typeface="Trebuchet MS"/>
                <a:ea typeface="Trebuchet MS"/>
                <a:cs typeface="Trebuchet MS"/>
                <a:sym typeface="Trebuchet MS"/>
              </a:rPr>
              <a:t>外部</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1B2A4A"/>
              </a:buClr>
              <a:buSzPts val="1000"/>
              <a:buFont typeface="Trebuchet MS"/>
              <a:buNone/>
            </a:pPr>
            <a:r>
              <a:rPr b="1" i="0" lang="ja" sz="1000" u="none" cap="none" strike="noStrike">
                <a:solidFill>
                  <a:srgbClr val="1B2A4A"/>
                </a:solidFill>
                <a:latin typeface="Trebuchet MS"/>
                <a:ea typeface="Trebuchet MS"/>
                <a:cs typeface="Trebuchet MS"/>
                <a:sym typeface="Trebuchet MS"/>
              </a:rPr>
              <a:t>要因</a:t>
            </a:r>
            <a:endParaRPr b="0" i="0" sz="1000" u="none" cap="none" strike="noStrike">
              <a:solidFill>
                <a:srgbClr val="000000"/>
              </a:solidFill>
              <a:latin typeface="Calibri"/>
              <a:ea typeface="Calibri"/>
              <a:cs typeface="Calibri"/>
              <a:sym typeface="Calibri"/>
            </a:endParaRPr>
          </a:p>
        </p:txBody>
      </p:sp>
      <p:sp>
        <p:nvSpPr>
          <p:cNvPr id="376" name="Google Shape;376;g3da4077c8d7_0_65"/>
          <p:cNvSpPr/>
          <p:nvPr/>
        </p:nvSpPr>
        <p:spPr>
          <a:xfrm>
            <a:off x="1554480" y="1554480"/>
            <a:ext cx="3200400" cy="13716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3da4077c8d7_0_65"/>
          <p:cNvSpPr/>
          <p:nvPr/>
        </p:nvSpPr>
        <p:spPr>
          <a:xfrm>
            <a:off x="1554480" y="1554480"/>
            <a:ext cx="3200400" cy="320100"/>
          </a:xfrm>
          <a:prstGeom prst="rect">
            <a:avLst/>
          </a:prstGeom>
          <a:solidFill>
            <a:srgbClr val="2E86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3da4077c8d7_0_65"/>
          <p:cNvSpPr/>
          <p:nvPr/>
        </p:nvSpPr>
        <p:spPr>
          <a:xfrm>
            <a:off x="1554480" y="1554480"/>
            <a:ext cx="32004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Trebuchet MS"/>
              <a:buNone/>
            </a:pPr>
            <a:r>
              <a:rPr b="1" i="0" lang="ja" sz="1000" u="none" cap="none" strike="noStrike">
                <a:solidFill>
                  <a:srgbClr val="FFFFFF"/>
                </a:solidFill>
                <a:latin typeface="Trebuchet MS"/>
                <a:ea typeface="Trebuchet MS"/>
                <a:cs typeface="Trebuchet MS"/>
                <a:sym typeface="Trebuchet MS"/>
              </a:rPr>
              <a:t>Strengths（強み）</a:t>
            </a:r>
            <a:endParaRPr b="0" i="0" sz="1000" u="none" cap="none" strike="noStrike">
              <a:solidFill>
                <a:srgbClr val="000000"/>
              </a:solidFill>
              <a:latin typeface="Calibri"/>
              <a:ea typeface="Calibri"/>
              <a:cs typeface="Calibri"/>
              <a:sym typeface="Calibri"/>
            </a:endParaRPr>
          </a:p>
        </p:txBody>
      </p:sp>
      <p:sp>
        <p:nvSpPr>
          <p:cNvPr id="379" name="Google Shape;379;g3da4077c8d7_0_65"/>
          <p:cNvSpPr/>
          <p:nvPr/>
        </p:nvSpPr>
        <p:spPr>
          <a:xfrm>
            <a:off x="1737360" y="1965960"/>
            <a:ext cx="2834700" cy="8229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p:txBody>
      </p:sp>
      <p:sp>
        <p:nvSpPr>
          <p:cNvPr id="380" name="Google Shape;380;g3da4077c8d7_0_65"/>
          <p:cNvSpPr/>
          <p:nvPr/>
        </p:nvSpPr>
        <p:spPr>
          <a:xfrm>
            <a:off x="4937760" y="1554480"/>
            <a:ext cx="3200400" cy="13716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3da4077c8d7_0_65"/>
          <p:cNvSpPr/>
          <p:nvPr/>
        </p:nvSpPr>
        <p:spPr>
          <a:xfrm>
            <a:off x="4937760" y="1554480"/>
            <a:ext cx="3200400" cy="320100"/>
          </a:xfrm>
          <a:prstGeom prst="rect">
            <a:avLst/>
          </a:prstGeom>
          <a:solidFill>
            <a:srgbClr val="D645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3da4077c8d7_0_65"/>
          <p:cNvSpPr/>
          <p:nvPr/>
        </p:nvSpPr>
        <p:spPr>
          <a:xfrm>
            <a:off x="4937760" y="1554480"/>
            <a:ext cx="32004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Trebuchet MS"/>
              <a:buNone/>
            </a:pPr>
            <a:r>
              <a:rPr b="1" i="0" lang="ja" sz="1000" u="none" cap="none" strike="noStrike">
                <a:solidFill>
                  <a:srgbClr val="FFFFFF"/>
                </a:solidFill>
                <a:latin typeface="Trebuchet MS"/>
                <a:ea typeface="Trebuchet MS"/>
                <a:cs typeface="Trebuchet MS"/>
                <a:sym typeface="Trebuchet MS"/>
              </a:rPr>
              <a:t>Weaknesses（弱み）</a:t>
            </a:r>
            <a:endParaRPr b="0" i="0" sz="1000" u="none" cap="none" strike="noStrike">
              <a:solidFill>
                <a:srgbClr val="000000"/>
              </a:solidFill>
              <a:latin typeface="Calibri"/>
              <a:ea typeface="Calibri"/>
              <a:cs typeface="Calibri"/>
              <a:sym typeface="Calibri"/>
            </a:endParaRPr>
          </a:p>
        </p:txBody>
      </p:sp>
      <p:sp>
        <p:nvSpPr>
          <p:cNvPr id="383" name="Google Shape;383;g3da4077c8d7_0_65"/>
          <p:cNvSpPr/>
          <p:nvPr/>
        </p:nvSpPr>
        <p:spPr>
          <a:xfrm>
            <a:off x="5120640" y="1965960"/>
            <a:ext cx="2834700" cy="8229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p:txBody>
      </p:sp>
      <p:sp>
        <p:nvSpPr>
          <p:cNvPr id="384" name="Google Shape;384;g3da4077c8d7_0_65"/>
          <p:cNvSpPr/>
          <p:nvPr/>
        </p:nvSpPr>
        <p:spPr>
          <a:xfrm>
            <a:off x="1554480" y="3017520"/>
            <a:ext cx="3200400" cy="13716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g3da4077c8d7_0_65"/>
          <p:cNvSpPr/>
          <p:nvPr/>
        </p:nvSpPr>
        <p:spPr>
          <a:xfrm>
            <a:off x="1554480" y="3017520"/>
            <a:ext cx="3200400" cy="320100"/>
          </a:xfrm>
          <a:prstGeom prst="rect">
            <a:avLst/>
          </a:prstGeom>
          <a:solidFill>
            <a:srgbClr val="2BAA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3da4077c8d7_0_65"/>
          <p:cNvSpPr/>
          <p:nvPr/>
        </p:nvSpPr>
        <p:spPr>
          <a:xfrm>
            <a:off x="1554480" y="3017520"/>
            <a:ext cx="32004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Trebuchet MS"/>
              <a:buNone/>
            </a:pPr>
            <a:r>
              <a:rPr b="1" i="0" lang="ja" sz="1000" u="none" cap="none" strike="noStrike">
                <a:solidFill>
                  <a:srgbClr val="FFFFFF"/>
                </a:solidFill>
                <a:latin typeface="Trebuchet MS"/>
                <a:ea typeface="Trebuchet MS"/>
                <a:cs typeface="Trebuchet MS"/>
                <a:sym typeface="Trebuchet MS"/>
              </a:rPr>
              <a:t>Opportunities（機会）</a:t>
            </a:r>
            <a:endParaRPr b="0" i="0" sz="1000" u="none" cap="none" strike="noStrike">
              <a:solidFill>
                <a:srgbClr val="000000"/>
              </a:solidFill>
              <a:latin typeface="Calibri"/>
              <a:ea typeface="Calibri"/>
              <a:cs typeface="Calibri"/>
              <a:sym typeface="Calibri"/>
            </a:endParaRPr>
          </a:p>
        </p:txBody>
      </p:sp>
      <p:sp>
        <p:nvSpPr>
          <p:cNvPr id="387" name="Google Shape;387;g3da4077c8d7_0_65"/>
          <p:cNvSpPr/>
          <p:nvPr/>
        </p:nvSpPr>
        <p:spPr>
          <a:xfrm>
            <a:off x="1737360" y="3429000"/>
            <a:ext cx="2834700" cy="8229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p:txBody>
      </p:sp>
      <p:sp>
        <p:nvSpPr>
          <p:cNvPr id="388" name="Google Shape;388;g3da4077c8d7_0_65"/>
          <p:cNvSpPr/>
          <p:nvPr/>
        </p:nvSpPr>
        <p:spPr>
          <a:xfrm>
            <a:off x="4937760" y="3017520"/>
            <a:ext cx="3200400" cy="13716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3da4077c8d7_0_65"/>
          <p:cNvSpPr/>
          <p:nvPr/>
        </p:nvSpPr>
        <p:spPr>
          <a:xfrm>
            <a:off x="4937760" y="3017520"/>
            <a:ext cx="3200400" cy="320100"/>
          </a:xfrm>
          <a:prstGeom prst="rect">
            <a:avLst/>
          </a:prstGeom>
          <a:solidFill>
            <a:srgbClr val="E8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3da4077c8d7_0_65"/>
          <p:cNvSpPr/>
          <p:nvPr/>
        </p:nvSpPr>
        <p:spPr>
          <a:xfrm>
            <a:off x="4937760" y="3017520"/>
            <a:ext cx="32004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Trebuchet MS"/>
              <a:buNone/>
            </a:pPr>
            <a:r>
              <a:rPr b="1" i="0" lang="ja" sz="1000" u="none" cap="none" strike="noStrike">
                <a:solidFill>
                  <a:srgbClr val="FFFFFF"/>
                </a:solidFill>
                <a:latin typeface="Trebuchet MS"/>
                <a:ea typeface="Trebuchet MS"/>
                <a:cs typeface="Trebuchet MS"/>
                <a:sym typeface="Trebuchet MS"/>
              </a:rPr>
              <a:t>Threats（脅威）</a:t>
            </a:r>
            <a:endParaRPr b="0" i="0" sz="1000" u="none" cap="none" strike="noStrike">
              <a:solidFill>
                <a:srgbClr val="000000"/>
              </a:solidFill>
              <a:latin typeface="Calibri"/>
              <a:ea typeface="Calibri"/>
              <a:cs typeface="Calibri"/>
              <a:sym typeface="Calibri"/>
            </a:endParaRPr>
          </a:p>
        </p:txBody>
      </p:sp>
      <p:sp>
        <p:nvSpPr>
          <p:cNvPr id="391" name="Google Shape;391;g3da4077c8d7_0_65"/>
          <p:cNvSpPr/>
          <p:nvPr/>
        </p:nvSpPr>
        <p:spPr>
          <a:xfrm>
            <a:off x="5120640" y="3429000"/>
            <a:ext cx="2834700" cy="8229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a:t>
            </a:r>
            <a:endParaRPr b="0" i="0" sz="9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da4077c8d7_0_113"/>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12  STP分析</a:t>
            </a:r>
            <a:endParaRPr b="1"/>
          </a:p>
        </p:txBody>
      </p:sp>
      <p:sp>
        <p:nvSpPr>
          <p:cNvPr id="397" name="Google Shape;397;g3da4077c8d7_0_1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398" name="Google Shape;398;g3da4077c8d7_0_113"/>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市場を分割し、注力すべき顧客層を選び、そこでの立ち位置を定めるマーケティング戦略の基本ステップ</a:t>
            </a:r>
            <a:endParaRPr/>
          </a:p>
        </p:txBody>
      </p:sp>
      <p:sp>
        <p:nvSpPr>
          <p:cNvPr id="399" name="Google Shape;399;g3da4077c8d7_0_113"/>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12  STP分析</a:t>
            </a:r>
            <a:endParaRPr/>
          </a:p>
        </p:txBody>
      </p:sp>
      <p:sp>
        <p:nvSpPr>
          <p:cNvPr id="400" name="Google Shape;400;g3da4077c8d7_0_113"/>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graphicFrame>
        <p:nvGraphicFramePr>
          <p:cNvPr id="401" name="Google Shape;401;g3da4077c8d7_0_113"/>
          <p:cNvGraphicFramePr/>
          <p:nvPr/>
        </p:nvGraphicFramePr>
        <p:xfrm>
          <a:off x="548640" y="1280160"/>
          <a:ext cx="3000000" cy="3000000"/>
        </p:xfrm>
        <a:graphic>
          <a:graphicData uri="http://schemas.openxmlformats.org/drawingml/2006/table">
            <a:tbl>
              <a:tblPr>
                <a:noFill/>
                <a:tableStyleId>{4A08F9F6-02D3-42BA-B6A6-3EC2DE3E8626}</a:tableStyleId>
              </a:tblPr>
              <a:tblGrid>
                <a:gridCol w="2194550"/>
                <a:gridCol w="2743200"/>
                <a:gridCol w="3108950"/>
              </a:tblGrid>
              <a:tr h="365750">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プロセス</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検討内容</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記入欄</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r>
              <a:tr h="914400">
                <a:tc>
                  <a:txBody>
                    <a:bodyPr/>
                    <a:lstStyle/>
                    <a:p>
                      <a:pPr indent="0" lvl="0" marL="0" marR="0" rtl="0" algn="l">
                        <a:lnSpc>
                          <a:spcPct val="100000"/>
                        </a:lnSpc>
                        <a:spcBef>
                          <a:spcPts val="0"/>
                        </a:spcBef>
                        <a:spcAft>
                          <a:spcPts val="0"/>
                        </a:spcAft>
                        <a:buClr>
                          <a:srgbClr val="2BAA6E"/>
                        </a:buClr>
                        <a:buSzPts val="1000"/>
                        <a:buFont typeface="Calibri"/>
                        <a:buNone/>
                      </a:pPr>
                      <a:r>
                        <a:rPr b="1" lang="ja" sz="1000" u="none" cap="none" strike="noStrike">
                          <a:solidFill>
                            <a:srgbClr val="2BAA6E"/>
                          </a:solidFill>
                          <a:latin typeface="Calibri"/>
                          <a:ea typeface="Calibri"/>
                          <a:cs typeface="Calibri"/>
                          <a:sym typeface="Calibri"/>
                        </a:rPr>
                        <a:t>Segmentation</a:t>
                      </a:r>
                      <a:endParaRPr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2BAA6E"/>
                        </a:buClr>
                        <a:buSzPts val="1000"/>
                        <a:buFont typeface="Calibri"/>
                        <a:buNone/>
                      </a:pPr>
                      <a:r>
                        <a:rPr b="1" lang="ja" sz="1000" u="none" cap="none" strike="noStrike">
                          <a:solidFill>
                            <a:srgbClr val="2BAA6E"/>
                          </a:solidFill>
                          <a:latin typeface="Calibri"/>
                          <a:ea typeface="Calibri"/>
                          <a:cs typeface="Calibri"/>
                          <a:sym typeface="Calibri"/>
                        </a:rPr>
                        <a:t>（市場細分化）</a:t>
                      </a:r>
                      <a:endParaRPr sz="10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D3D"/>
                        </a:buClr>
                        <a:buSzPts val="1000"/>
                        <a:buFont typeface="Calibri"/>
                        <a:buNone/>
                      </a:pPr>
                      <a:r>
                        <a:rPr lang="ja" sz="1000" u="none" cap="none" strike="noStrike">
                          <a:solidFill>
                            <a:srgbClr val="1E2D3D"/>
                          </a:solidFill>
                          <a:latin typeface="Calibri"/>
                          <a:ea typeface="Calibri"/>
                          <a:cs typeface="Calibri"/>
                          <a:sym typeface="Calibri"/>
                        </a:rPr>
                        <a:t>どのような切り口で</a:t>
                      </a:r>
                      <a:endParaRPr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1000"/>
                        <a:buFont typeface="Calibri"/>
                        <a:buNone/>
                      </a:pPr>
                      <a:r>
                        <a:rPr lang="ja" sz="1000" u="none" cap="none" strike="noStrike">
                          <a:solidFill>
                            <a:srgbClr val="1E2D3D"/>
                          </a:solidFill>
                          <a:latin typeface="Calibri"/>
                          <a:ea typeface="Calibri"/>
                          <a:cs typeface="Calibri"/>
                          <a:sym typeface="Calibri"/>
                        </a:rPr>
                        <a:t>市場を分けるか</a:t>
                      </a:r>
                      <a:endParaRPr sz="10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Calibri"/>
                        <a:buNone/>
                      </a:pPr>
                      <a:r>
                        <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914400">
                <a:tc>
                  <a:txBody>
                    <a:bodyPr/>
                    <a:lstStyle/>
                    <a:p>
                      <a:pPr indent="0" lvl="0" marL="0" marR="0" rtl="0" algn="l">
                        <a:lnSpc>
                          <a:spcPct val="100000"/>
                        </a:lnSpc>
                        <a:spcBef>
                          <a:spcPts val="0"/>
                        </a:spcBef>
                        <a:spcAft>
                          <a:spcPts val="0"/>
                        </a:spcAft>
                        <a:buClr>
                          <a:srgbClr val="2BAA6E"/>
                        </a:buClr>
                        <a:buSzPts val="1000"/>
                        <a:buFont typeface="Calibri"/>
                        <a:buNone/>
                      </a:pPr>
                      <a:r>
                        <a:rPr b="1" lang="ja" sz="1000" u="none" cap="none" strike="noStrike">
                          <a:solidFill>
                            <a:srgbClr val="2BAA6E"/>
                          </a:solidFill>
                          <a:latin typeface="Calibri"/>
                          <a:ea typeface="Calibri"/>
                          <a:cs typeface="Calibri"/>
                          <a:sym typeface="Calibri"/>
                        </a:rPr>
                        <a:t>Targeting</a:t>
                      </a:r>
                      <a:endParaRPr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2BAA6E"/>
                        </a:buClr>
                        <a:buSzPts val="1000"/>
                        <a:buFont typeface="Calibri"/>
                        <a:buNone/>
                      </a:pPr>
                      <a:r>
                        <a:rPr b="1" lang="ja" sz="1000" u="none" cap="none" strike="noStrike">
                          <a:solidFill>
                            <a:srgbClr val="2BAA6E"/>
                          </a:solidFill>
                          <a:latin typeface="Calibri"/>
                          <a:ea typeface="Calibri"/>
                          <a:cs typeface="Calibri"/>
                          <a:sym typeface="Calibri"/>
                        </a:rPr>
                        <a:t>（標的市場の選定）</a:t>
                      </a:r>
                      <a:endParaRPr sz="10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1E2D3D"/>
                        </a:buClr>
                        <a:buSzPts val="1000"/>
                        <a:buFont typeface="Calibri"/>
                        <a:buNone/>
                      </a:pPr>
                      <a:r>
                        <a:rPr lang="ja" sz="1000" u="none" cap="none" strike="noStrike">
                          <a:solidFill>
                            <a:srgbClr val="1E2D3D"/>
                          </a:solidFill>
                          <a:latin typeface="Calibri"/>
                          <a:ea typeface="Calibri"/>
                          <a:cs typeface="Calibri"/>
                          <a:sym typeface="Calibri"/>
                        </a:rPr>
                        <a:t>どのセグメントに</a:t>
                      </a:r>
                      <a:endParaRPr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1000"/>
                        <a:buFont typeface="Calibri"/>
                        <a:buNone/>
                      </a:pPr>
                      <a:r>
                        <a:rPr lang="ja" sz="1000" u="none" cap="none" strike="noStrike">
                          <a:solidFill>
                            <a:srgbClr val="1E2D3D"/>
                          </a:solidFill>
                          <a:latin typeface="Calibri"/>
                          <a:ea typeface="Calibri"/>
                          <a:cs typeface="Calibri"/>
                          <a:sym typeface="Calibri"/>
                        </a:rPr>
                        <a:t>リソースを集中させるか</a:t>
                      </a:r>
                      <a:endParaRPr sz="10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1000"/>
                        <a:buFont typeface="Calibri"/>
                        <a:buNone/>
                      </a:pPr>
                      <a:r>
                        <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914400">
                <a:tc>
                  <a:txBody>
                    <a:bodyPr/>
                    <a:lstStyle/>
                    <a:p>
                      <a:pPr indent="0" lvl="0" marL="0" marR="0" rtl="0" algn="l">
                        <a:lnSpc>
                          <a:spcPct val="100000"/>
                        </a:lnSpc>
                        <a:spcBef>
                          <a:spcPts val="0"/>
                        </a:spcBef>
                        <a:spcAft>
                          <a:spcPts val="0"/>
                        </a:spcAft>
                        <a:buClr>
                          <a:srgbClr val="2BAA6E"/>
                        </a:buClr>
                        <a:buSzPts val="1000"/>
                        <a:buFont typeface="Calibri"/>
                        <a:buNone/>
                      </a:pPr>
                      <a:r>
                        <a:rPr b="1" lang="ja" sz="1000" u="none" cap="none" strike="noStrike">
                          <a:solidFill>
                            <a:srgbClr val="2BAA6E"/>
                          </a:solidFill>
                          <a:latin typeface="Calibri"/>
                          <a:ea typeface="Calibri"/>
                          <a:cs typeface="Calibri"/>
                          <a:sym typeface="Calibri"/>
                        </a:rPr>
                        <a:t>Positioning</a:t>
                      </a:r>
                      <a:endParaRPr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2BAA6E"/>
                        </a:buClr>
                        <a:buSzPts val="1000"/>
                        <a:buFont typeface="Calibri"/>
                        <a:buNone/>
                      </a:pPr>
                      <a:r>
                        <a:rPr b="1" lang="ja" sz="1000" u="none" cap="none" strike="noStrike">
                          <a:solidFill>
                            <a:srgbClr val="2BAA6E"/>
                          </a:solidFill>
                          <a:latin typeface="Calibri"/>
                          <a:ea typeface="Calibri"/>
                          <a:cs typeface="Calibri"/>
                          <a:sym typeface="Calibri"/>
                        </a:rPr>
                        <a:t>（自社の立ち位置）</a:t>
                      </a:r>
                      <a:endParaRPr sz="10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D3D"/>
                        </a:buClr>
                        <a:buSzPts val="1000"/>
                        <a:buFont typeface="Calibri"/>
                        <a:buNone/>
                      </a:pPr>
                      <a:r>
                        <a:rPr lang="ja" sz="1000" u="none" cap="none" strike="noStrike">
                          <a:solidFill>
                            <a:srgbClr val="1E2D3D"/>
                          </a:solidFill>
                          <a:latin typeface="Calibri"/>
                          <a:ea typeface="Calibri"/>
                          <a:cs typeface="Calibri"/>
                          <a:sym typeface="Calibri"/>
                        </a:rPr>
                        <a:t>選んだ市場で</a:t>
                      </a:r>
                      <a:endParaRPr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1000"/>
                        <a:buFont typeface="Calibri"/>
                        <a:buNone/>
                      </a:pPr>
                      <a:r>
                        <a:rPr lang="ja" sz="1000" u="none" cap="none" strike="noStrike">
                          <a:solidFill>
                            <a:srgbClr val="1E2D3D"/>
                          </a:solidFill>
                          <a:latin typeface="Calibri"/>
                          <a:ea typeface="Calibri"/>
                          <a:cs typeface="Calibri"/>
                          <a:sym typeface="Calibri"/>
                        </a:rPr>
                        <a:t>どのように差別化するか</a:t>
                      </a:r>
                      <a:endParaRPr sz="10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Calibri"/>
                        <a:buNone/>
                      </a:pPr>
                      <a:r>
                        <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3da4077c8d7_0_142"/>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13  TAM・SAM・SOM</a:t>
            </a:r>
            <a:endParaRPr b="1"/>
          </a:p>
        </p:txBody>
      </p:sp>
      <p:sp>
        <p:nvSpPr>
          <p:cNvPr id="407" name="Google Shape;407;g3da4077c8d7_0_1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408" name="Google Shape;408;g3da4077c8d7_0_142"/>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市場のポテンシャルを3段階の同心円で捉え、自社が現実的に狙える規模感を見極める</a:t>
            </a:r>
            <a:endParaRPr/>
          </a:p>
        </p:txBody>
      </p:sp>
      <p:sp>
        <p:nvSpPr>
          <p:cNvPr id="409" name="Google Shape;409;g3da4077c8d7_0_142"/>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13  TAM・SAM・SOM</a:t>
            </a:r>
            <a:endParaRPr/>
          </a:p>
        </p:txBody>
      </p:sp>
      <p:sp>
        <p:nvSpPr>
          <p:cNvPr id="410" name="Google Shape;410;g3da4077c8d7_0_142"/>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411" name="Google Shape;411;g3da4077c8d7_0_142"/>
          <p:cNvSpPr/>
          <p:nvPr/>
        </p:nvSpPr>
        <p:spPr>
          <a:xfrm>
            <a:off x="4721061" y="1959326"/>
            <a:ext cx="4114800" cy="2880300"/>
          </a:xfrm>
          <a:prstGeom prst="ellipse">
            <a:avLst/>
          </a:prstGeom>
          <a:solidFill>
            <a:srgbClr val="2E86AB">
              <a:alpha val="20000"/>
            </a:srgbClr>
          </a:solidFill>
          <a:ln cap="flat" cmpd="sng" w="17150">
            <a:solidFill>
              <a:srgbClr val="2E86AB"/>
            </a:solidFill>
            <a:prstDash val="solid"/>
            <a:round/>
            <a:headEnd len="sm" w="sm" type="none"/>
            <a:tailEnd len="sm" w="sm" type="none"/>
          </a:ln>
        </p:spPr>
        <p:txBody>
          <a:bodyPr anchorCtr="0" anchor="ctr" bIns="82275" lIns="82275" spcFirstLastPara="1" rIns="82275" wrap="square" tIns="82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g3da4077c8d7_0_142"/>
          <p:cNvSpPr/>
          <p:nvPr/>
        </p:nvSpPr>
        <p:spPr>
          <a:xfrm>
            <a:off x="5379415" y="2370797"/>
            <a:ext cx="2798100" cy="2057400"/>
          </a:xfrm>
          <a:prstGeom prst="ellipse">
            <a:avLst/>
          </a:prstGeom>
          <a:solidFill>
            <a:srgbClr val="2BAA6E">
              <a:alpha val="20000"/>
            </a:srgbClr>
          </a:solidFill>
          <a:ln cap="flat" cmpd="sng" w="17150">
            <a:solidFill>
              <a:srgbClr val="2BAA6E"/>
            </a:solidFill>
            <a:prstDash val="solid"/>
            <a:round/>
            <a:headEnd len="sm" w="sm" type="none"/>
            <a:tailEnd len="sm" w="sm" type="none"/>
          </a:ln>
        </p:spPr>
        <p:txBody>
          <a:bodyPr anchorCtr="0" anchor="ctr" bIns="82275" lIns="82275" spcFirstLastPara="1" rIns="82275" wrap="square" tIns="82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g3da4077c8d7_0_142"/>
          <p:cNvSpPr/>
          <p:nvPr/>
        </p:nvSpPr>
        <p:spPr>
          <a:xfrm>
            <a:off x="5955475" y="2741122"/>
            <a:ext cx="1645800" cy="1316700"/>
          </a:xfrm>
          <a:prstGeom prst="ellipse">
            <a:avLst/>
          </a:prstGeom>
          <a:solidFill>
            <a:srgbClr val="E8833A">
              <a:alpha val="30196"/>
            </a:srgbClr>
          </a:solidFill>
          <a:ln cap="flat" cmpd="sng" w="17150">
            <a:solidFill>
              <a:srgbClr val="E8833A"/>
            </a:solidFill>
            <a:prstDash val="solid"/>
            <a:round/>
            <a:headEnd len="sm" w="sm" type="none"/>
            <a:tailEnd len="sm" w="sm" type="none"/>
          </a:ln>
        </p:spPr>
        <p:txBody>
          <a:bodyPr anchorCtr="0" anchor="ctr" bIns="82275" lIns="82275" spcFirstLastPara="1" rIns="82275" wrap="square" tIns="82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g3da4077c8d7_0_142"/>
          <p:cNvSpPr/>
          <p:nvPr/>
        </p:nvSpPr>
        <p:spPr>
          <a:xfrm>
            <a:off x="7985920" y="2050705"/>
            <a:ext cx="13716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E86AB"/>
              </a:buClr>
              <a:buSzPts val="1200"/>
              <a:buFont typeface="Trebuchet MS"/>
              <a:buNone/>
            </a:pPr>
            <a:r>
              <a:rPr b="1" i="0" lang="ja" sz="1200" u="none" cap="none" strike="noStrike">
                <a:solidFill>
                  <a:srgbClr val="2E86AB"/>
                </a:solidFill>
                <a:latin typeface="Trebuchet MS"/>
                <a:ea typeface="Trebuchet MS"/>
                <a:cs typeface="Trebuchet MS"/>
                <a:sym typeface="Trebuchet MS"/>
              </a:rPr>
              <a:t>TAM</a:t>
            </a:r>
            <a:endParaRPr b="0" i="0" sz="1200" u="none" cap="none" strike="noStrike">
              <a:solidFill>
                <a:srgbClr val="000000"/>
              </a:solidFill>
              <a:latin typeface="Calibri"/>
              <a:ea typeface="Calibri"/>
              <a:cs typeface="Calibri"/>
              <a:sym typeface="Calibri"/>
            </a:endParaRPr>
          </a:p>
        </p:txBody>
      </p:sp>
      <p:sp>
        <p:nvSpPr>
          <p:cNvPr id="415" name="Google Shape;415;g3da4077c8d7_0_142"/>
          <p:cNvSpPr/>
          <p:nvPr/>
        </p:nvSpPr>
        <p:spPr>
          <a:xfrm>
            <a:off x="5674090" y="2518475"/>
            <a:ext cx="10974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BAA6E"/>
              </a:buClr>
              <a:buSzPts val="1100"/>
              <a:buFont typeface="Trebuchet MS"/>
              <a:buNone/>
            </a:pPr>
            <a:r>
              <a:rPr b="1" i="0" lang="ja" sz="1100" u="none" cap="none" strike="noStrike">
                <a:solidFill>
                  <a:srgbClr val="2BAA6E"/>
                </a:solidFill>
                <a:latin typeface="Trebuchet MS"/>
                <a:ea typeface="Trebuchet MS"/>
                <a:cs typeface="Trebuchet MS"/>
                <a:sym typeface="Trebuchet MS"/>
              </a:rPr>
              <a:t>SAM</a:t>
            </a:r>
            <a:endParaRPr b="0" i="0" sz="1100" u="none" cap="none" strike="noStrike">
              <a:solidFill>
                <a:srgbClr val="000000"/>
              </a:solidFill>
              <a:latin typeface="Calibri"/>
              <a:ea typeface="Calibri"/>
              <a:cs typeface="Calibri"/>
              <a:sym typeface="Calibri"/>
            </a:endParaRPr>
          </a:p>
        </p:txBody>
      </p:sp>
      <p:sp>
        <p:nvSpPr>
          <p:cNvPr id="416" name="Google Shape;416;g3da4077c8d7_0_142"/>
          <p:cNvSpPr/>
          <p:nvPr/>
        </p:nvSpPr>
        <p:spPr>
          <a:xfrm>
            <a:off x="6284677" y="3255471"/>
            <a:ext cx="987600" cy="288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E8833A"/>
              </a:buClr>
              <a:buSzPts val="990"/>
              <a:buFont typeface="Trebuchet MS"/>
              <a:buNone/>
            </a:pPr>
            <a:r>
              <a:rPr b="1" i="0" lang="ja" sz="989" u="none" cap="none" strike="noStrike">
                <a:solidFill>
                  <a:srgbClr val="E8833A"/>
                </a:solidFill>
                <a:latin typeface="Trebuchet MS"/>
                <a:ea typeface="Trebuchet MS"/>
                <a:cs typeface="Trebuchet MS"/>
                <a:sym typeface="Trebuchet MS"/>
              </a:rPr>
              <a:t>SOM</a:t>
            </a:r>
            <a:endParaRPr b="0" i="0" sz="989" u="none" cap="none" strike="noStrike">
              <a:solidFill>
                <a:srgbClr val="000000"/>
              </a:solidFill>
              <a:latin typeface="Calibri"/>
              <a:ea typeface="Calibri"/>
              <a:cs typeface="Calibri"/>
              <a:sym typeface="Calibri"/>
            </a:endParaRPr>
          </a:p>
        </p:txBody>
      </p:sp>
      <p:sp>
        <p:nvSpPr>
          <p:cNvPr id="417" name="Google Shape;417;g3da4077c8d7_0_142"/>
          <p:cNvSpPr/>
          <p:nvPr/>
        </p:nvSpPr>
        <p:spPr>
          <a:xfrm>
            <a:off x="620729" y="1148200"/>
            <a:ext cx="6944100" cy="1097400"/>
          </a:xfrm>
          <a:prstGeom prst="rect">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TAM（Total Addressable Market）：想定しうる最大の市場規模　→　　　　円</a:t>
            </a:r>
            <a:endParaRPr b="0" i="0" sz="900" u="none" cap="none" strike="noStrike">
              <a:solidFill>
                <a:srgbClr val="000000"/>
              </a:solidFill>
              <a:latin typeface="Calibri"/>
              <a:ea typeface="Calibri"/>
              <a:cs typeface="Calibri"/>
              <a:sym typeface="Calibri"/>
            </a:endParaRPr>
          </a:p>
          <a:p>
            <a:pPr indent="0" lvl="0" marL="0" marR="0" rtl="0" algn="l">
              <a:lnSpc>
                <a:spcPct val="130000"/>
              </a:lnSpc>
              <a:spcBef>
                <a:spcPts val="0"/>
              </a:spcBef>
              <a:spcAft>
                <a:spcPts val="0"/>
              </a:spcAft>
              <a:buClr>
                <a:srgbClr val="000000"/>
              </a:buClr>
              <a:buSzPts val="900"/>
              <a:buFont typeface="Calibri"/>
              <a:buNone/>
            </a:pPr>
            <a:r>
              <a:t/>
            </a:r>
            <a:endParaRPr b="0" i="0" sz="900" u="none" cap="none" strike="noStrike">
              <a:solidFill>
                <a:srgbClr val="000000"/>
              </a:solidFill>
              <a:latin typeface="Calibri"/>
              <a:ea typeface="Calibri"/>
              <a:cs typeface="Calibri"/>
              <a:sym typeface="Calibri"/>
            </a:endParaRPr>
          </a:p>
          <a:p>
            <a:pPr indent="0" lvl="0" marL="0" marR="0" rtl="0" algn="l">
              <a:lnSpc>
                <a:spcPct val="13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SAM（Serviceable Available Market）：自社サービスが届く範囲の市場規模　→　　　　円</a:t>
            </a:r>
            <a:endParaRPr b="0" i="0" sz="900" u="none" cap="none" strike="noStrike">
              <a:solidFill>
                <a:srgbClr val="000000"/>
              </a:solidFill>
              <a:latin typeface="Calibri"/>
              <a:ea typeface="Calibri"/>
              <a:cs typeface="Calibri"/>
              <a:sym typeface="Calibri"/>
            </a:endParaRPr>
          </a:p>
          <a:p>
            <a:pPr indent="0" lvl="0" marL="0" marR="0" rtl="0" algn="l">
              <a:lnSpc>
                <a:spcPct val="130000"/>
              </a:lnSpc>
              <a:spcBef>
                <a:spcPts val="0"/>
              </a:spcBef>
              <a:spcAft>
                <a:spcPts val="0"/>
              </a:spcAft>
              <a:buClr>
                <a:srgbClr val="000000"/>
              </a:buClr>
              <a:buSzPts val="900"/>
              <a:buFont typeface="Calibri"/>
              <a:buNone/>
            </a:pPr>
            <a:r>
              <a:t/>
            </a:r>
            <a:endParaRPr b="0" i="0" sz="900" u="none" cap="none" strike="noStrike">
              <a:solidFill>
                <a:srgbClr val="000000"/>
              </a:solidFill>
              <a:latin typeface="Calibri"/>
              <a:ea typeface="Calibri"/>
              <a:cs typeface="Calibri"/>
              <a:sym typeface="Calibri"/>
            </a:endParaRPr>
          </a:p>
          <a:p>
            <a:pPr indent="0" lvl="0" marL="0" marR="0" rtl="0" algn="l">
              <a:lnSpc>
                <a:spcPct val="130000"/>
              </a:lnSpc>
              <a:spcBef>
                <a:spcPts val="0"/>
              </a:spcBef>
              <a:spcAft>
                <a:spcPts val="0"/>
              </a:spcAft>
              <a:buClr>
                <a:srgbClr val="1E2D3D"/>
              </a:buClr>
              <a:buSzPts val="900"/>
              <a:buFont typeface="Calibri"/>
              <a:buNone/>
            </a:pPr>
            <a:r>
              <a:rPr b="0" i="0" lang="ja" sz="900" u="none" cap="none" strike="noStrike">
                <a:solidFill>
                  <a:srgbClr val="1E2D3D"/>
                </a:solidFill>
                <a:latin typeface="Calibri"/>
                <a:ea typeface="Calibri"/>
                <a:cs typeface="Calibri"/>
                <a:sym typeface="Calibri"/>
              </a:rPr>
              <a:t>SOM（Serviceable Obtainable Market）：短期的に獲得を見込める市場規模　→　　　　円</a:t>
            </a:r>
            <a:endParaRPr b="0" i="0" sz="9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89" name="Google Shape;89;p48"/>
          <p:cNvSpPr txBox="1"/>
          <p:nvPr>
            <p:ph idx="2" type="body"/>
          </p:nvPr>
        </p:nvSpPr>
        <p:spPr>
          <a:xfrm rot="5400000">
            <a:off x="-2471938" y="2471939"/>
            <a:ext cx="5143500" cy="199623"/>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b="1" lang="ja"/>
              <a:t>会社案内</a:t>
            </a:r>
            <a:endParaRPr/>
          </a:p>
        </p:txBody>
      </p:sp>
      <p:pic>
        <p:nvPicPr>
          <p:cNvPr id="90" name="Google Shape;90;p48" title="u-intou-3-d-irasutoto-renderin-no-pei-lieno-baito-lunokyufukara-chou-xiang-dena-heiiinteria.jpg"/>
          <p:cNvPicPr preferRelativeResize="0"/>
          <p:nvPr/>
        </p:nvPicPr>
        <p:blipFill rotWithShape="1">
          <a:blip r:embed="rId3">
            <a:alphaModFix/>
          </a:blip>
          <a:srcRect b="0" l="0" r="0" t="0"/>
          <a:stretch/>
        </p:blipFill>
        <p:spPr>
          <a:xfrm>
            <a:off x="4921999" y="1402200"/>
            <a:ext cx="4221998" cy="2638749"/>
          </a:xfrm>
          <a:prstGeom prst="rect">
            <a:avLst/>
          </a:prstGeom>
          <a:noFill/>
          <a:ln>
            <a:noFill/>
          </a:ln>
        </p:spPr>
      </p:pic>
      <p:sp>
        <p:nvSpPr>
          <p:cNvPr id="91" name="Google Shape;91;p48"/>
          <p:cNvSpPr/>
          <p:nvPr/>
        </p:nvSpPr>
        <p:spPr>
          <a:xfrm>
            <a:off x="6153393" y="3710740"/>
            <a:ext cx="2931600" cy="92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8"/>
          <p:cNvSpPr txBox="1"/>
          <p:nvPr/>
        </p:nvSpPr>
        <p:spPr>
          <a:xfrm>
            <a:off x="620725" y="243221"/>
            <a:ext cx="1487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ja" sz="1800" u="none" cap="none" strike="noStrike">
                <a:solidFill>
                  <a:schemeClr val="dk1"/>
                </a:solidFill>
                <a:latin typeface="Noto Sans JP"/>
                <a:ea typeface="Noto Sans JP"/>
                <a:cs typeface="Noto Sans JP"/>
                <a:sym typeface="Noto Sans JP"/>
              </a:rPr>
              <a:t>会 社 案 内</a:t>
            </a:r>
            <a:endParaRPr b="1" i="0" sz="1800" u="none" cap="none" strike="noStrike">
              <a:solidFill>
                <a:schemeClr val="dk1"/>
              </a:solidFill>
              <a:latin typeface="Noto Sans JP"/>
              <a:ea typeface="Noto Sans JP"/>
              <a:cs typeface="Noto Sans JP"/>
              <a:sym typeface="Noto Sans JP"/>
            </a:endParaRPr>
          </a:p>
        </p:txBody>
      </p:sp>
      <p:sp>
        <p:nvSpPr>
          <p:cNvPr id="93" name="Google Shape;93;p48"/>
          <p:cNvSpPr/>
          <p:nvPr/>
        </p:nvSpPr>
        <p:spPr>
          <a:xfrm>
            <a:off x="6074382" y="3619500"/>
            <a:ext cx="2931600" cy="920700"/>
          </a:xfrm>
          <a:prstGeom prst="rect">
            <a:avLst/>
          </a:prstGeom>
          <a:solidFill>
            <a:schemeClr val="lt1"/>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48" title="IncubationBase-logo-alternative-black-1920px.jpg"/>
          <p:cNvPicPr preferRelativeResize="0"/>
          <p:nvPr/>
        </p:nvPicPr>
        <p:blipFill rotWithShape="1">
          <a:blip r:embed="rId4">
            <a:alphaModFix/>
          </a:blip>
          <a:srcRect b="0" l="0" r="0" t="0"/>
          <a:stretch/>
        </p:blipFill>
        <p:spPr>
          <a:xfrm>
            <a:off x="6200586" y="3713550"/>
            <a:ext cx="2679192" cy="732599"/>
          </a:xfrm>
          <a:prstGeom prst="rect">
            <a:avLst/>
          </a:prstGeom>
          <a:noFill/>
          <a:ln>
            <a:noFill/>
          </a:ln>
        </p:spPr>
      </p:pic>
      <p:sp>
        <p:nvSpPr>
          <p:cNvPr id="95" name="Google Shape;95;p48"/>
          <p:cNvSpPr txBox="1"/>
          <p:nvPr/>
        </p:nvSpPr>
        <p:spPr>
          <a:xfrm>
            <a:off x="500942" y="1350884"/>
            <a:ext cx="43014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300000"/>
              </a:lnSpc>
              <a:spcBef>
                <a:spcPts val="0"/>
              </a:spcBef>
              <a:spcAft>
                <a:spcPts val="0"/>
              </a:spcAft>
              <a:buClr>
                <a:srgbClr val="000000"/>
              </a:buClr>
              <a:buSzPts val="1100"/>
              <a:buFont typeface="Arial"/>
              <a:buNone/>
            </a:pPr>
            <a:r>
              <a:rPr b="1" i="0" lang="ja" sz="1100" u="none" cap="none" strike="noStrike">
                <a:solidFill>
                  <a:schemeClr val="dk1"/>
                </a:solidFill>
                <a:latin typeface="Noto Sans JP"/>
                <a:ea typeface="Noto Sans JP"/>
                <a:cs typeface="Noto Sans JP"/>
                <a:sym typeface="Noto Sans JP"/>
              </a:rPr>
              <a:t>　会社名 ｜ Incubation Base株式会社</a:t>
            </a:r>
            <a:endParaRPr b="1" i="0" sz="1100" u="none" cap="none" strike="noStrike">
              <a:solidFill>
                <a:schemeClr val="dk1"/>
              </a:solidFill>
              <a:latin typeface="Noto Sans JP"/>
              <a:ea typeface="Noto Sans JP"/>
              <a:cs typeface="Noto Sans JP"/>
              <a:sym typeface="Noto Sans JP"/>
            </a:endParaRPr>
          </a:p>
          <a:p>
            <a:pPr indent="0" lvl="0" marL="0" marR="0" rtl="0" algn="l">
              <a:lnSpc>
                <a:spcPct val="300000"/>
              </a:lnSpc>
              <a:spcBef>
                <a:spcPts val="0"/>
              </a:spcBef>
              <a:spcAft>
                <a:spcPts val="0"/>
              </a:spcAft>
              <a:buClr>
                <a:srgbClr val="000000"/>
              </a:buClr>
              <a:buSzPts val="1100"/>
              <a:buFont typeface="Arial"/>
              <a:buNone/>
            </a:pPr>
            <a:r>
              <a:rPr b="1" i="0" lang="ja" sz="1100" u="none" cap="none" strike="noStrike">
                <a:solidFill>
                  <a:schemeClr val="dk1"/>
                </a:solidFill>
                <a:latin typeface="Noto Sans JP"/>
                <a:ea typeface="Noto Sans JP"/>
                <a:cs typeface="Noto Sans JP"/>
                <a:sym typeface="Noto Sans JP"/>
              </a:rPr>
              <a:t>　所在地 ｜ 東京都中央区銀座1丁目12番4号N&amp;EBLD.7F</a:t>
            </a:r>
            <a:endParaRPr b="1" i="0" sz="1100" u="none" cap="none" strike="noStrike">
              <a:solidFill>
                <a:schemeClr val="dk1"/>
              </a:solidFill>
              <a:latin typeface="Noto Sans JP"/>
              <a:ea typeface="Noto Sans JP"/>
              <a:cs typeface="Noto Sans JP"/>
              <a:sym typeface="Noto Sans JP"/>
            </a:endParaRPr>
          </a:p>
          <a:p>
            <a:pPr indent="0" lvl="0" marL="0" marR="0" rtl="0" algn="l">
              <a:lnSpc>
                <a:spcPct val="300000"/>
              </a:lnSpc>
              <a:spcBef>
                <a:spcPts val="0"/>
              </a:spcBef>
              <a:spcAft>
                <a:spcPts val="0"/>
              </a:spcAft>
              <a:buClr>
                <a:srgbClr val="000000"/>
              </a:buClr>
              <a:buSzPts val="1100"/>
              <a:buFont typeface="Arial"/>
              <a:buNone/>
            </a:pPr>
            <a:r>
              <a:rPr b="1" i="0" lang="ja" sz="1100" u="none" cap="none" strike="noStrike">
                <a:solidFill>
                  <a:schemeClr val="dk1"/>
                </a:solidFill>
                <a:latin typeface="Noto Sans JP"/>
                <a:ea typeface="Noto Sans JP"/>
                <a:cs typeface="Noto Sans JP"/>
                <a:sym typeface="Noto Sans JP"/>
              </a:rPr>
              <a:t>　　設立 ｜ 2023年10月2</a:t>
            </a:r>
            <a:r>
              <a:rPr b="1" lang="ja" sz="1100">
                <a:solidFill>
                  <a:schemeClr val="dk1"/>
                </a:solidFill>
                <a:latin typeface="Noto Sans JP"/>
                <a:ea typeface="Noto Sans JP"/>
                <a:cs typeface="Noto Sans JP"/>
                <a:sym typeface="Noto Sans JP"/>
              </a:rPr>
              <a:t>日</a:t>
            </a:r>
            <a:endParaRPr b="1" i="0" sz="1100" u="none" cap="none" strike="noStrike">
              <a:solidFill>
                <a:schemeClr val="dk1"/>
              </a:solidFill>
              <a:latin typeface="Noto Sans JP"/>
              <a:ea typeface="Noto Sans JP"/>
              <a:cs typeface="Noto Sans JP"/>
              <a:sym typeface="Noto Sans JP"/>
            </a:endParaRPr>
          </a:p>
          <a:p>
            <a:pPr indent="0" lvl="0" marL="0" marR="0" rtl="0" algn="l">
              <a:lnSpc>
                <a:spcPct val="300000"/>
              </a:lnSpc>
              <a:spcBef>
                <a:spcPts val="0"/>
              </a:spcBef>
              <a:spcAft>
                <a:spcPts val="0"/>
              </a:spcAft>
              <a:buClr>
                <a:srgbClr val="000000"/>
              </a:buClr>
              <a:buSzPts val="1100"/>
              <a:buFont typeface="Arial"/>
              <a:buNone/>
            </a:pPr>
            <a:r>
              <a:rPr b="1" i="0" lang="ja" sz="1100" u="none" cap="none" strike="noStrike">
                <a:solidFill>
                  <a:schemeClr val="dk1"/>
                </a:solidFill>
                <a:latin typeface="Noto Sans JP"/>
                <a:ea typeface="Noto Sans JP"/>
                <a:cs typeface="Noto Sans JP"/>
                <a:sym typeface="Noto Sans JP"/>
              </a:rPr>
              <a:t>事業内容 ｜ 新規事業開発支援、DX化支援、システム開発、</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100"/>
              <a:buFont typeface="Arial"/>
              <a:buNone/>
            </a:pPr>
            <a:r>
              <a:rPr b="1" i="0" lang="ja" sz="1100" u="none" cap="none" strike="noStrike">
                <a:solidFill>
                  <a:schemeClr val="dk1"/>
                </a:solidFill>
                <a:latin typeface="Noto Sans JP"/>
                <a:ea typeface="Noto Sans JP"/>
                <a:cs typeface="Noto Sans JP"/>
                <a:sym typeface="Noto Sans JP"/>
              </a:rPr>
              <a:t>　　　　　  研修・人材育成支援</a:t>
            </a:r>
            <a:endParaRPr b="1" i="0" sz="1100" u="none" cap="none" strike="noStrike">
              <a:solidFill>
                <a:schemeClr val="dk1"/>
              </a:solidFill>
              <a:latin typeface="Noto Sans JP"/>
              <a:ea typeface="Noto Sans JP"/>
              <a:cs typeface="Noto Sans JP"/>
              <a:sym typeface="Noto Sans JP"/>
            </a:endParaRPr>
          </a:p>
          <a:p>
            <a:pPr indent="0" lvl="0" marL="0" marR="0" rtl="0" algn="l">
              <a:lnSpc>
                <a:spcPct val="200000"/>
              </a:lnSpc>
              <a:spcBef>
                <a:spcPts val="0"/>
              </a:spcBef>
              <a:spcAft>
                <a:spcPts val="0"/>
              </a:spcAft>
              <a:buClr>
                <a:srgbClr val="000000"/>
              </a:buClr>
              <a:buSzPts val="1100"/>
              <a:buFont typeface="Arial"/>
              <a:buNone/>
            </a:pPr>
            <a:r>
              <a:t/>
            </a:r>
            <a:endParaRPr b="1" i="0" sz="1100" u="none" cap="none" strike="noStrike">
              <a:solidFill>
                <a:schemeClr val="dk1"/>
              </a:solidFill>
              <a:latin typeface="Noto Sans JP"/>
              <a:ea typeface="Noto Sans JP"/>
              <a:cs typeface="Noto Sans JP"/>
              <a:sym typeface="Noto Sans JP"/>
            </a:endParaRPr>
          </a:p>
          <a:p>
            <a:pPr indent="0" lvl="0" marL="0" marR="0" rtl="0" algn="l">
              <a:lnSpc>
                <a:spcPct val="200000"/>
              </a:lnSpc>
              <a:spcBef>
                <a:spcPts val="0"/>
              </a:spcBef>
              <a:spcAft>
                <a:spcPts val="0"/>
              </a:spcAft>
              <a:buClr>
                <a:srgbClr val="000000"/>
              </a:buClr>
              <a:buSzPts val="1100"/>
              <a:buFont typeface="Arial"/>
              <a:buNone/>
            </a:pPr>
            <a:r>
              <a:t/>
            </a:r>
            <a:endParaRPr b="1" i="0" sz="1100" u="none" cap="none" strike="noStrike">
              <a:solidFill>
                <a:schemeClr val="dk1"/>
              </a:solidFill>
              <a:latin typeface="Noto Sans JP"/>
              <a:ea typeface="Noto Sans JP"/>
              <a:cs typeface="Noto Sans JP"/>
              <a:sym typeface="Noto Sans JP"/>
            </a:endParaRPr>
          </a:p>
        </p:txBody>
      </p:sp>
      <p:pic>
        <p:nvPicPr>
          <p:cNvPr id="96" name="Google Shape;96;p48"/>
          <p:cNvPicPr preferRelativeResize="0"/>
          <p:nvPr/>
        </p:nvPicPr>
        <p:blipFill rotWithShape="1">
          <a:blip r:embed="rId5">
            <a:alphaModFix/>
          </a:blip>
          <a:srcRect b="0" l="0" r="0" t="0"/>
          <a:stretch/>
        </p:blipFill>
        <p:spPr>
          <a:xfrm>
            <a:off x="8072750" y="106463"/>
            <a:ext cx="985525" cy="2718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da4077c8d7_0_158"/>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14  AIDMA</a:t>
            </a:r>
            <a:endParaRPr b="1"/>
          </a:p>
        </p:txBody>
      </p:sp>
      <p:sp>
        <p:nvSpPr>
          <p:cNvPr id="423" name="Google Shape;423;g3da4077c8d7_0_1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424" name="Google Shape;424;g3da4077c8d7_0_158"/>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消費者が商品を認知してから購買に至るまでの心理プロセスを5段階で可視化するモデル</a:t>
            </a:r>
            <a:endParaRPr/>
          </a:p>
        </p:txBody>
      </p:sp>
      <p:sp>
        <p:nvSpPr>
          <p:cNvPr id="425" name="Google Shape;425;g3da4077c8d7_0_158"/>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14  AIDMA</a:t>
            </a:r>
            <a:endParaRPr/>
          </a:p>
        </p:txBody>
      </p:sp>
      <p:sp>
        <p:nvSpPr>
          <p:cNvPr id="426" name="Google Shape;426;g3da4077c8d7_0_158"/>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427" name="Google Shape;427;g3da4077c8d7_0_158"/>
          <p:cNvSpPr/>
          <p:nvPr/>
        </p:nvSpPr>
        <p:spPr>
          <a:xfrm>
            <a:off x="457190" y="1262360"/>
            <a:ext cx="1554600" cy="914400"/>
          </a:xfrm>
          <a:prstGeom prst="rect">
            <a:avLst/>
          </a:prstGeom>
          <a:solidFill>
            <a:srgbClr val="2E86AB"/>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3da4077c8d7_0_158"/>
          <p:cNvSpPr/>
          <p:nvPr/>
        </p:nvSpPr>
        <p:spPr>
          <a:xfrm>
            <a:off x="457190" y="1262360"/>
            <a:ext cx="15546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Trebuchet MS"/>
              <a:buNone/>
            </a:pPr>
            <a:r>
              <a:rPr b="1" i="0" lang="ja" sz="2000" u="none" cap="none" strike="noStrike">
                <a:solidFill>
                  <a:srgbClr val="FFFFFF"/>
                </a:solidFill>
                <a:latin typeface="Trebuchet MS"/>
                <a:ea typeface="Trebuchet MS"/>
                <a:cs typeface="Trebuchet MS"/>
                <a:sym typeface="Trebuchet MS"/>
              </a:rPr>
              <a:t>A</a:t>
            </a:r>
            <a:endParaRPr b="0" i="0" sz="2000" u="none" cap="none" strike="noStrike">
              <a:solidFill>
                <a:srgbClr val="000000"/>
              </a:solidFill>
              <a:latin typeface="Calibri"/>
              <a:ea typeface="Calibri"/>
              <a:cs typeface="Calibri"/>
              <a:sym typeface="Calibri"/>
            </a:endParaRPr>
          </a:p>
        </p:txBody>
      </p:sp>
      <p:sp>
        <p:nvSpPr>
          <p:cNvPr id="429" name="Google Shape;429;g3da4077c8d7_0_158"/>
          <p:cNvSpPr/>
          <p:nvPr/>
        </p:nvSpPr>
        <p:spPr>
          <a:xfrm>
            <a:off x="457190" y="1582400"/>
            <a:ext cx="1554600" cy="502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Attention</a:t>
            </a:r>
            <a:endParaRPr b="0" i="0"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（認知）</a:t>
            </a:r>
            <a:endParaRPr b="0" i="0" sz="800" u="none" cap="none" strike="noStrike">
              <a:solidFill>
                <a:srgbClr val="000000"/>
              </a:solidFill>
              <a:latin typeface="Calibri"/>
              <a:ea typeface="Calibri"/>
              <a:cs typeface="Calibri"/>
              <a:sym typeface="Calibri"/>
            </a:endParaRPr>
          </a:p>
        </p:txBody>
      </p:sp>
      <p:sp>
        <p:nvSpPr>
          <p:cNvPr id="430" name="Google Shape;430;g3da4077c8d7_0_158"/>
          <p:cNvSpPr/>
          <p:nvPr/>
        </p:nvSpPr>
        <p:spPr>
          <a:xfrm>
            <a:off x="457190" y="2313920"/>
            <a:ext cx="1554600" cy="2103000"/>
          </a:xfrm>
          <a:prstGeom prst="rect">
            <a:avLst/>
          </a:prstGeom>
          <a:solidFill>
            <a:srgbClr val="FFFFFF"/>
          </a:solidFill>
          <a:ln cap="flat" cmpd="sng" w="12700">
            <a:solidFill>
              <a:srgbClr val="2E86A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3da4077c8d7_0_158"/>
          <p:cNvSpPr/>
          <p:nvPr/>
        </p:nvSpPr>
        <p:spPr>
          <a:xfrm>
            <a:off x="457190" y="2313920"/>
            <a:ext cx="15546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存在を知る</a:t>
            </a:r>
            <a:endParaRPr b="0" i="0" sz="800" u="none" cap="none" strike="noStrike">
              <a:solidFill>
                <a:srgbClr val="000000"/>
              </a:solidFill>
              <a:latin typeface="Calibri"/>
              <a:ea typeface="Calibri"/>
              <a:cs typeface="Calibri"/>
              <a:sym typeface="Calibri"/>
            </a:endParaRPr>
          </a:p>
        </p:txBody>
      </p:sp>
      <p:sp>
        <p:nvSpPr>
          <p:cNvPr id="432" name="Google Shape;432;g3da4077c8d7_0_158"/>
          <p:cNvSpPr/>
          <p:nvPr/>
        </p:nvSpPr>
        <p:spPr>
          <a:xfrm>
            <a:off x="548630" y="2679680"/>
            <a:ext cx="1371600" cy="164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施策：</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KPI：</a:t>
            </a:r>
            <a:endParaRPr b="0" i="0" sz="800" u="none" cap="none" strike="noStrike">
              <a:solidFill>
                <a:srgbClr val="000000"/>
              </a:solidFill>
              <a:latin typeface="Calibri"/>
              <a:ea typeface="Calibri"/>
              <a:cs typeface="Calibri"/>
              <a:sym typeface="Calibri"/>
            </a:endParaRPr>
          </a:p>
        </p:txBody>
      </p:sp>
      <p:sp>
        <p:nvSpPr>
          <p:cNvPr id="433" name="Google Shape;433;g3da4077c8d7_0_158"/>
          <p:cNvSpPr/>
          <p:nvPr/>
        </p:nvSpPr>
        <p:spPr>
          <a:xfrm>
            <a:off x="1965950" y="1490960"/>
            <a:ext cx="2742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600"/>
              <a:buFont typeface="Calibri"/>
              <a:buNone/>
            </a:pPr>
            <a:r>
              <a:rPr b="0" i="0" lang="ja" sz="1600" u="none" cap="none" strike="noStrike">
                <a:solidFill>
                  <a:srgbClr val="5A6B7E"/>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p:txBody>
      </p:sp>
      <p:sp>
        <p:nvSpPr>
          <p:cNvPr id="434" name="Google Shape;434;g3da4077c8d7_0_158"/>
          <p:cNvSpPr/>
          <p:nvPr/>
        </p:nvSpPr>
        <p:spPr>
          <a:xfrm>
            <a:off x="2194550" y="1262360"/>
            <a:ext cx="1554600" cy="914400"/>
          </a:xfrm>
          <a:prstGeom prst="rect">
            <a:avLst/>
          </a:prstGeom>
          <a:solidFill>
            <a:srgbClr val="3B8EC2"/>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3da4077c8d7_0_158"/>
          <p:cNvSpPr/>
          <p:nvPr/>
        </p:nvSpPr>
        <p:spPr>
          <a:xfrm>
            <a:off x="2194550" y="1262360"/>
            <a:ext cx="15546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Trebuchet MS"/>
              <a:buNone/>
            </a:pPr>
            <a:r>
              <a:rPr b="1" i="0" lang="ja" sz="2000" u="none" cap="none" strike="noStrike">
                <a:solidFill>
                  <a:srgbClr val="FFFFFF"/>
                </a:solidFill>
                <a:latin typeface="Trebuchet MS"/>
                <a:ea typeface="Trebuchet MS"/>
                <a:cs typeface="Trebuchet MS"/>
                <a:sym typeface="Trebuchet MS"/>
              </a:rPr>
              <a:t>I</a:t>
            </a:r>
            <a:endParaRPr b="0" i="0" sz="2000" u="none" cap="none" strike="noStrike">
              <a:solidFill>
                <a:srgbClr val="000000"/>
              </a:solidFill>
              <a:latin typeface="Calibri"/>
              <a:ea typeface="Calibri"/>
              <a:cs typeface="Calibri"/>
              <a:sym typeface="Calibri"/>
            </a:endParaRPr>
          </a:p>
        </p:txBody>
      </p:sp>
      <p:sp>
        <p:nvSpPr>
          <p:cNvPr id="436" name="Google Shape;436;g3da4077c8d7_0_158"/>
          <p:cNvSpPr/>
          <p:nvPr/>
        </p:nvSpPr>
        <p:spPr>
          <a:xfrm>
            <a:off x="2194550" y="1582400"/>
            <a:ext cx="1554600" cy="502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Interest</a:t>
            </a:r>
            <a:endParaRPr b="0" i="0"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（興味）</a:t>
            </a:r>
            <a:endParaRPr b="0" i="0" sz="800" u="none" cap="none" strike="noStrike">
              <a:solidFill>
                <a:srgbClr val="000000"/>
              </a:solidFill>
              <a:latin typeface="Calibri"/>
              <a:ea typeface="Calibri"/>
              <a:cs typeface="Calibri"/>
              <a:sym typeface="Calibri"/>
            </a:endParaRPr>
          </a:p>
        </p:txBody>
      </p:sp>
      <p:sp>
        <p:nvSpPr>
          <p:cNvPr id="437" name="Google Shape;437;g3da4077c8d7_0_158"/>
          <p:cNvSpPr/>
          <p:nvPr/>
        </p:nvSpPr>
        <p:spPr>
          <a:xfrm>
            <a:off x="2194550" y="2313920"/>
            <a:ext cx="1554600" cy="2103000"/>
          </a:xfrm>
          <a:prstGeom prst="rect">
            <a:avLst/>
          </a:prstGeom>
          <a:solidFill>
            <a:srgbClr val="FFFFFF"/>
          </a:solidFill>
          <a:ln cap="flat" cmpd="sng" w="12700">
            <a:solidFill>
              <a:srgbClr val="3B8EC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3da4077c8d7_0_158"/>
          <p:cNvSpPr/>
          <p:nvPr/>
        </p:nvSpPr>
        <p:spPr>
          <a:xfrm>
            <a:off x="2194550" y="2313920"/>
            <a:ext cx="15546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関心を持つ</a:t>
            </a:r>
            <a:endParaRPr b="0" i="0" sz="800" u="none" cap="none" strike="noStrike">
              <a:solidFill>
                <a:srgbClr val="000000"/>
              </a:solidFill>
              <a:latin typeface="Calibri"/>
              <a:ea typeface="Calibri"/>
              <a:cs typeface="Calibri"/>
              <a:sym typeface="Calibri"/>
            </a:endParaRPr>
          </a:p>
        </p:txBody>
      </p:sp>
      <p:sp>
        <p:nvSpPr>
          <p:cNvPr id="439" name="Google Shape;439;g3da4077c8d7_0_158"/>
          <p:cNvSpPr/>
          <p:nvPr/>
        </p:nvSpPr>
        <p:spPr>
          <a:xfrm>
            <a:off x="2285990" y="2679680"/>
            <a:ext cx="1371600" cy="164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施策：</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KPI：</a:t>
            </a:r>
            <a:endParaRPr b="0" i="0" sz="800" u="none" cap="none" strike="noStrike">
              <a:solidFill>
                <a:srgbClr val="000000"/>
              </a:solidFill>
              <a:latin typeface="Calibri"/>
              <a:ea typeface="Calibri"/>
              <a:cs typeface="Calibri"/>
              <a:sym typeface="Calibri"/>
            </a:endParaRPr>
          </a:p>
        </p:txBody>
      </p:sp>
      <p:sp>
        <p:nvSpPr>
          <p:cNvPr id="440" name="Google Shape;440;g3da4077c8d7_0_158"/>
          <p:cNvSpPr/>
          <p:nvPr/>
        </p:nvSpPr>
        <p:spPr>
          <a:xfrm>
            <a:off x="3703310" y="1490960"/>
            <a:ext cx="2742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600"/>
              <a:buFont typeface="Calibri"/>
              <a:buNone/>
            </a:pPr>
            <a:r>
              <a:rPr b="0" i="0" lang="ja" sz="1600" u="none" cap="none" strike="noStrike">
                <a:solidFill>
                  <a:srgbClr val="5A6B7E"/>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p:txBody>
      </p:sp>
      <p:sp>
        <p:nvSpPr>
          <p:cNvPr id="441" name="Google Shape;441;g3da4077c8d7_0_158"/>
          <p:cNvSpPr/>
          <p:nvPr/>
        </p:nvSpPr>
        <p:spPr>
          <a:xfrm>
            <a:off x="3931910" y="1262360"/>
            <a:ext cx="1554600" cy="914400"/>
          </a:xfrm>
          <a:prstGeom prst="rect">
            <a:avLst/>
          </a:prstGeom>
          <a:solidFill>
            <a:srgbClr val="2BAA6E"/>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3da4077c8d7_0_158"/>
          <p:cNvSpPr/>
          <p:nvPr/>
        </p:nvSpPr>
        <p:spPr>
          <a:xfrm>
            <a:off x="3931910" y="1262360"/>
            <a:ext cx="15546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Trebuchet MS"/>
              <a:buNone/>
            </a:pPr>
            <a:r>
              <a:rPr b="1" i="0" lang="ja" sz="2000" u="none" cap="none" strike="noStrike">
                <a:solidFill>
                  <a:srgbClr val="FFFFFF"/>
                </a:solidFill>
                <a:latin typeface="Trebuchet MS"/>
                <a:ea typeface="Trebuchet MS"/>
                <a:cs typeface="Trebuchet MS"/>
                <a:sym typeface="Trebuchet MS"/>
              </a:rPr>
              <a:t>D</a:t>
            </a:r>
            <a:endParaRPr b="0" i="0" sz="2000" u="none" cap="none" strike="noStrike">
              <a:solidFill>
                <a:srgbClr val="000000"/>
              </a:solidFill>
              <a:latin typeface="Calibri"/>
              <a:ea typeface="Calibri"/>
              <a:cs typeface="Calibri"/>
              <a:sym typeface="Calibri"/>
            </a:endParaRPr>
          </a:p>
        </p:txBody>
      </p:sp>
      <p:sp>
        <p:nvSpPr>
          <p:cNvPr id="443" name="Google Shape;443;g3da4077c8d7_0_158"/>
          <p:cNvSpPr/>
          <p:nvPr/>
        </p:nvSpPr>
        <p:spPr>
          <a:xfrm>
            <a:off x="3931910" y="1582400"/>
            <a:ext cx="1554600" cy="502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Desire</a:t>
            </a:r>
            <a:endParaRPr b="0" i="0"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（欲求）</a:t>
            </a:r>
            <a:endParaRPr b="0" i="0" sz="800" u="none" cap="none" strike="noStrike">
              <a:solidFill>
                <a:srgbClr val="000000"/>
              </a:solidFill>
              <a:latin typeface="Calibri"/>
              <a:ea typeface="Calibri"/>
              <a:cs typeface="Calibri"/>
              <a:sym typeface="Calibri"/>
            </a:endParaRPr>
          </a:p>
        </p:txBody>
      </p:sp>
      <p:sp>
        <p:nvSpPr>
          <p:cNvPr id="444" name="Google Shape;444;g3da4077c8d7_0_158"/>
          <p:cNvSpPr/>
          <p:nvPr/>
        </p:nvSpPr>
        <p:spPr>
          <a:xfrm>
            <a:off x="3931910" y="2313920"/>
            <a:ext cx="1554600" cy="2103000"/>
          </a:xfrm>
          <a:prstGeom prst="rect">
            <a:avLst/>
          </a:prstGeom>
          <a:solidFill>
            <a:srgbClr val="FFFFFF"/>
          </a:solidFill>
          <a:ln cap="flat" cmpd="sng" w="12700">
            <a:solidFill>
              <a:srgbClr val="2BAA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g3da4077c8d7_0_158"/>
          <p:cNvSpPr/>
          <p:nvPr/>
        </p:nvSpPr>
        <p:spPr>
          <a:xfrm>
            <a:off x="3931910" y="2313920"/>
            <a:ext cx="15546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欲しくなる</a:t>
            </a:r>
            <a:endParaRPr b="0" i="0" sz="800" u="none" cap="none" strike="noStrike">
              <a:solidFill>
                <a:srgbClr val="000000"/>
              </a:solidFill>
              <a:latin typeface="Calibri"/>
              <a:ea typeface="Calibri"/>
              <a:cs typeface="Calibri"/>
              <a:sym typeface="Calibri"/>
            </a:endParaRPr>
          </a:p>
        </p:txBody>
      </p:sp>
      <p:sp>
        <p:nvSpPr>
          <p:cNvPr id="446" name="Google Shape;446;g3da4077c8d7_0_158"/>
          <p:cNvSpPr/>
          <p:nvPr/>
        </p:nvSpPr>
        <p:spPr>
          <a:xfrm>
            <a:off x="4023350" y="2679680"/>
            <a:ext cx="1371600" cy="164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施策：</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KPI：</a:t>
            </a:r>
            <a:endParaRPr b="0" i="0" sz="800" u="none" cap="none" strike="noStrike">
              <a:solidFill>
                <a:srgbClr val="000000"/>
              </a:solidFill>
              <a:latin typeface="Calibri"/>
              <a:ea typeface="Calibri"/>
              <a:cs typeface="Calibri"/>
              <a:sym typeface="Calibri"/>
            </a:endParaRPr>
          </a:p>
        </p:txBody>
      </p:sp>
      <p:sp>
        <p:nvSpPr>
          <p:cNvPr id="447" name="Google Shape;447;g3da4077c8d7_0_158"/>
          <p:cNvSpPr/>
          <p:nvPr/>
        </p:nvSpPr>
        <p:spPr>
          <a:xfrm>
            <a:off x="5440670" y="1490960"/>
            <a:ext cx="2742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600"/>
              <a:buFont typeface="Calibri"/>
              <a:buNone/>
            </a:pPr>
            <a:r>
              <a:rPr b="0" i="0" lang="ja" sz="1600" u="none" cap="none" strike="noStrike">
                <a:solidFill>
                  <a:srgbClr val="5A6B7E"/>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p:txBody>
      </p:sp>
      <p:sp>
        <p:nvSpPr>
          <p:cNvPr id="448" name="Google Shape;448;g3da4077c8d7_0_158"/>
          <p:cNvSpPr/>
          <p:nvPr/>
        </p:nvSpPr>
        <p:spPr>
          <a:xfrm>
            <a:off x="5669270" y="1262360"/>
            <a:ext cx="1554600" cy="914400"/>
          </a:xfrm>
          <a:prstGeom prst="rect">
            <a:avLst/>
          </a:prstGeom>
          <a:solidFill>
            <a:srgbClr val="E8833A"/>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g3da4077c8d7_0_158"/>
          <p:cNvSpPr/>
          <p:nvPr/>
        </p:nvSpPr>
        <p:spPr>
          <a:xfrm>
            <a:off x="5669270" y="1262360"/>
            <a:ext cx="15546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Trebuchet MS"/>
              <a:buNone/>
            </a:pPr>
            <a:r>
              <a:rPr b="1" i="0" lang="ja" sz="2000" u="none" cap="none" strike="noStrike">
                <a:solidFill>
                  <a:srgbClr val="FFFFFF"/>
                </a:solidFill>
                <a:latin typeface="Trebuchet MS"/>
                <a:ea typeface="Trebuchet MS"/>
                <a:cs typeface="Trebuchet MS"/>
                <a:sym typeface="Trebuchet MS"/>
              </a:rPr>
              <a:t>M</a:t>
            </a:r>
            <a:endParaRPr b="0" i="0" sz="2000" u="none" cap="none" strike="noStrike">
              <a:solidFill>
                <a:srgbClr val="000000"/>
              </a:solidFill>
              <a:latin typeface="Calibri"/>
              <a:ea typeface="Calibri"/>
              <a:cs typeface="Calibri"/>
              <a:sym typeface="Calibri"/>
            </a:endParaRPr>
          </a:p>
        </p:txBody>
      </p:sp>
      <p:sp>
        <p:nvSpPr>
          <p:cNvPr id="450" name="Google Shape;450;g3da4077c8d7_0_158"/>
          <p:cNvSpPr/>
          <p:nvPr/>
        </p:nvSpPr>
        <p:spPr>
          <a:xfrm>
            <a:off x="5669270" y="1582400"/>
            <a:ext cx="1554600" cy="502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Memory</a:t>
            </a:r>
            <a:endParaRPr b="0" i="0"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（記憶）</a:t>
            </a:r>
            <a:endParaRPr b="0" i="0" sz="800" u="none" cap="none" strike="noStrike">
              <a:solidFill>
                <a:srgbClr val="000000"/>
              </a:solidFill>
              <a:latin typeface="Calibri"/>
              <a:ea typeface="Calibri"/>
              <a:cs typeface="Calibri"/>
              <a:sym typeface="Calibri"/>
            </a:endParaRPr>
          </a:p>
        </p:txBody>
      </p:sp>
      <p:sp>
        <p:nvSpPr>
          <p:cNvPr id="451" name="Google Shape;451;g3da4077c8d7_0_158"/>
          <p:cNvSpPr/>
          <p:nvPr/>
        </p:nvSpPr>
        <p:spPr>
          <a:xfrm>
            <a:off x="5669270" y="2313920"/>
            <a:ext cx="1554600" cy="2103000"/>
          </a:xfrm>
          <a:prstGeom prst="rect">
            <a:avLst/>
          </a:prstGeom>
          <a:solidFill>
            <a:srgbClr val="FFFFFF"/>
          </a:solidFill>
          <a:ln cap="flat" cmpd="sng" w="12700">
            <a:solidFill>
              <a:srgbClr val="E8833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g3da4077c8d7_0_158"/>
          <p:cNvSpPr/>
          <p:nvPr/>
        </p:nvSpPr>
        <p:spPr>
          <a:xfrm>
            <a:off x="5669270" y="2313920"/>
            <a:ext cx="15546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覚えている</a:t>
            </a:r>
            <a:endParaRPr b="0" i="0" sz="800" u="none" cap="none" strike="noStrike">
              <a:solidFill>
                <a:srgbClr val="000000"/>
              </a:solidFill>
              <a:latin typeface="Calibri"/>
              <a:ea typeface="Calibri"/>
              <a:cs typeface="Calibri"/>
              <a:sym typeface="Calibri"/>
            </a:endParaRPr>
          </a:p>
        </p:txBody>
      </p:sp>
      <p:sp>
        <p:nvSpPr>
          <p:cNvPr id="453" name="Google Shape;453;g3da4077c8d7_0_158"/>
          <p:cNvSpPr/>
          <p:nvPr/>
        </p:nvSpPr>
        <p:spPr>
          <a:xfrm>
            <a:off x="5760710" y="2679680"/>
            <a:ext cx="1371600" cy="164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施策：</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KPI：</a:t>
            </a:r>
            <a:endParaRPr b="0" i="0" sz="800" u="none" cap="none" strike="noStrike">
              <a:solidFill>
                <a:srgbClr val="000000"/>
              </a:solidFill>
              <a:latin typeface="Calibri"/>
              <a:ea typeface="Calibri"/>
              <a:cs typeface="Calibri"/>
              <a:sym typeface="Calibri"/>
            </a:endParaRPr>
          </a:p>
        </p:txBody>
      </p:sp>
      <p:sp>
        <p:nvSpPr>
          <p:cNvPr id="454" name="Google Shape;454;g3da4077c8d7_0_158"/>
          <p:cNvSpPr/>
          <p:nvPr/>
        </p:nvSpPr>
        <p:spPr>
          <a:xfrm>
            <a:off x="7178030" y="1490960"/>
            <a:ext cx="2742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600"/>
              <a:buFont typeface="Calibri"/>
              <a:buNone/>
            </a:pPr>
            <a:r>
              <a:rPr b="0" i="0" lang="ja" sz="1600" u="none" cap="none" strike="noStrike">
                <a:solidFill>
                  <a:srgbClr val="5A6B7E"/>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p:txBody>
      </p:sp>
      <p:sp>
        <p:nvSpPr>
          <p:cNvPr id="455" name="Google Shape;455;g3da4077c8d7_0_158"/>
          <p:cNvSpPr/>
          <p:nvPr/>
        </p:nvSpPr>
        <p:spPr>
          <a:xfrm>
            <a:off x="7406630" y="1262360"/>
            <a:ext cx="1554600" cy="914400"/>
          </a:xfrm>
          <a:prstGeom prst="rect">
            <a:avLst/>
          </a:prstGeom>
          <a:solidFill>
            <a:srgbClr val="D64545"/>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g3da4077c8d7_0_158"/>
          <p:cNvSpPr/>
          <p:nvPr/>
        </p:nvSpPr>
        <p:spPr>
          <a:xfrm>
            <a:off x="7406630" y="1262360"/>
            <a:ext cx="15546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Trebuchet MS"/>
              <a:buNone/>
            </a:pPr>
            <a:r>
              <a:rPr b="1" i="0" lang="ja" sz="2000" u="none" cap="none" strike="noStrike">
                <a:solidFill>
                  <a:srgbClr val="FFFFFF"/>
                </a:solidFill>
                <a:latin typeface="Trebuchet MS"/>
                <a:ea typeface="Trebuchet MS"/>
                <a:cs typeface="Trebuchet MS"/>
                <a:sym typeface="Trebuchet MS"/>
              </a:rPr>
              <a:t>A</a:t>
            </a:r>
            <a:endParaRPr b="0" i="0" sz="2000" u="none" cap="none" strike="noStrike">
              <a:solidFill>
                <a:srgbClr val="000000"/>
              </a:solidFill>
              <a:latin typeface="Calibri"/>
              <a:ea typeface="Calibri"/>
              <a:cs typeface="Calibri"/>
              <a:sym typeface="Calibri"/>
            </a:endParaRPr>
          </a:p>
        </p:txBody>
      </p:sp>
      <p:sp>
        <p:nvSpPr>
          <p:cNvPr id="457" name="Google Shape;457;g3da4077c8d7_0_158"/>
          <p:cNvSpPr/>
          <p:nvPr/>
        </p:nvSpPr>
        <p:spPr>
          <a:xfrm>
            <a:off x="7406630" y="1582400"/>
            <a:ext cx="1554600" cy="502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Action</a:t>
            </a:r>
            <a:endParaRPr b="0" i="0"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800"/>
              <a:buFont typeface="Calibri"/>
              <a:buNone/>
            </a:pPr>
            <a:r>
              <a:rPr b="0" i="0" lang="ja" sz="800" u="none" cap="none" strike="noStrike">
                <a:solidFill>
                  <a:srgbClr val="FFFFFF"/>
                </a:solidFill>
                <a:latin typeface="Calibri"/>
                <a:ea typeface="Calibri"/>
                <a:cs typeface="Calibri"/>
                <a:sym typeface="Calibri"/>
              </a:rPr>
              <a:t>（行動）</a:t>
            </a:r>
            <a:endParaRPr b="0" i="0" sz="800" u="none" cap="none" strike="noStrike">
              <a:solidFill>
                <a:srgbClr val="000000"/>
              </a:solidFill>
              <a:latin typeface="Calibri"/>
              <a:ea typeface="Calibri"/>
              <a:cs typeface="Calibri"/>
              <a:sym typeface="Calibri"/>
            </a:endParaRPr>
          </a:p>
        </p:txBody>
      </p:sp>
      <p:sp>
        <p:nvSpPr>
          <p:cNvPr id="458" name="Google Shape;458;g3da4077c8d7_0_158"/>
          <p:cNvSpPr/>
          <p:nvPr/>
        </p:nvSpPr>
        <p:spPr>
          <a:xfrm>
            <a:off x="7406630" y="2313920"/>
            <a:ext cx="1554600" cy="2103000"/>
          </a:xfrm>
          <a:prstGeom prst="rect">
            <a:avLst/>
          </a:prstGeom>
          <a:solidFill>
            <a:srgbClr val="FFFFFF"/>
          </a:solidFill>
          <a:ln cap="flat" cmpd="sng" w="12700">
            <a:solidFill>
              <a:srgbClr val="D645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3da4077c8d7_0_158"/>
          <p:cNvSpPr/>
          <p:nvPr/>
        </p:nvSpPr>
        <p:spPr>
          <a:xfrm>
            <a:off x="7406630" y="2313920"/>
            <a:ext cx="15546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購入する</a:t>
            </a:r>
            <a:endParaRPr b="0" i="0" sz="800" u="none" cap="none" strike="noStrike">
              <a:solidFill>
                <a:srgbClr val="000000"/>
              </a:solidFill>
              <a:latin typeface="Calibri"/>
              <a:ea typeface="Calibri"/>
              <a:cs typeface="Calibri"/>
              <a:sym typeface="Calibri"/>
            </a:endParaRPr>
          </a:p>
        </p:txBody>
      </p:sp>
      <p:sp>
        <p:nvSpPr>
          <p:cNvPr id="460" name="Google Shape;460;g3da4077c8d7_0_158"/>
          <p:cNvSpPr/>
          <p:nvPr/>
        </p:nvSpPr>
        <p:spPr>
          <a:xfrm>
            <a:off x="7498070" y="2679680"/>
            <a:ext cx="1371600" cy="164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施策：</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KPI：</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3da4077c8d7_0_20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466" name="Google Shape;466;g3da4077c8d7_0_201"/>
          <p:cNvSpPr txBox="1"/>
          <p:nvPr>
            <p:ph type="title"/>
          </p:nvPr>
        </p:nvSpPr>
        <p:spPr>
          <a:xfrm>
            <a:off x="311700" y="1683402"/>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ja"/>
              <a:t>PART 3　ビジネスモデル構築</a:t>
            </a:r>
            <a:endParaRPr/>
          </a:p>
        </p:txBody>
      </p:sp>
      <p:sp>
        <p:nvSpPr>
          <p:cNvPr id="467" name="Google Shape;467;g3da4077c8d7_0_201"/>
          <p:cNvSpPr txBox="1"/>
          <p:nvPr>
            <p:ph idx="1" type="subTitle"/>
          </p:nvPr>
        </p:nvSpPr>
        <p:spPr>
          <a:xfrm>
            <a:off x="311700" y="2374025"/>
            <a:ext cx="8520600" cy="934800"/>
          </a:xfrm>
          <a:prstGeom prst="rect">
            <a:avLst/>
          </a:prstGeom>
          <a:noFill/>
          <a:ln>
            <a:noFill/>
          </a:ln>
        </p:spPr>
        <p:txBody>
          <a:bodyPr anchorCtr="0" anchor="t" bIns="91425" lIns="91425" spcFirstLastPara="1" rIns="91425" wrap="square" tIns="91425">
            <a:normAutofit/>
          </a:bodyPr>
          <a:lstStyle/>
          <a:p>
            <a:pPr indent="-342900" lvl="0" marL="457200" rtl="0" algn="ctr">
              <a:lnSpc>
                <a:spcPct val="100000"/>
              </a:lnSpc>
              <a:spcBef>
                <a:spcPts val="0"/>
              </a:spcBef>
              <a:spcAft>
                <a:spcPts val="0"/>
              </a:spcAft>
              <a:buSzPts val="2800"/>
              <a:buNone/>
            </a:pPr>
            <a:r>
              <a:rPr lang="ja" sz="1700"/>
              <a:t>事業の骨格を設計する6つのフレームワーク</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3da4077c8d7_0_207"/>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15  ビジネスモデルキャンバス</a:t>
            </a:r>
            <a:endParaRPr b="1"/>
          </a:p>
        </p:txBody>
      </p:sp>
      <p:sp>
        <p:nvSpPr>
          <p:cNvPr id="473" name="Google Shape;473;g3da4077c8d7_0_2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474" name="Google Shape;474;g3da4077c8d7_0_207"/>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事業全体の仕組みを9つの構成要素で俯瞰し、要素間の整合性を確認するための設計図</a:t>
            </a:r>
            <a:endParaRPr/>
          </a:p>
        </p:txBody>
      </p:sp>
      <p:sp>
        <p:nvSpPr>
          <p:cNvPr id="475" name="Google Shape;475;g3da4077c8d7_0_207"/>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15  ビジネスモデルキャンバス</a:t>
            </a:r>
            <a:endParaRPr/>
          </a:p>
        </p:txBody>
      </p:sp>
      <p:sp>
        <p:nvSpPr>
          <p:cNvPr id="476" name="Google Shape;476;g3da4077c8d7_0_207"/>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477" name="Google Shape;477;g3da4077c8d7_0_207"/>
          <p:cNvSpPr/>
          <p:nvPr/>
        </p:nvSpPr>
        <p:spPr>
          <a:xfrm>
            <a:off x="620715" y="1148210"/>
            <a:ext cx="1600200" cy="23775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3da4077c8d7_0_207"/>
          <p:cNvSpPr/>
          <p:nvPr/>
        </p:nvSpPr>
        <p:spPr>
          <a:xfrm>
            <a:off x="666435" y="1193930"/>
            <a:ext cx="15087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Key Partners</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（協力者）</a:t>
            </a:r>
            <a:endParaRPr b="0" i="0" sz="800" u="none" cap="none" strike="noStrike">
              <a:solidFill>
                <a:srgbClr val="000000"/>
              </a:solidFill>
              <a:latin typeface="Calibri"/>
              <a:ea typeface="Calibri"/>
              <a:cs typeface="Calibri"/>
              <a:sym typeface="Calibri"/>
            </a:endParaRPr>
          </a:p>
        </p:txBody>
      </p:sp>
      <p:sp>
        <p:nvSpPr>
          <p:cNvPr id="479" name="Google Shape;479;g3da4077c8d7_0_207"/>
          <p:cNvSpPr/>
          <p:nvPr/>
        </p:nvSpPr>
        <p:spPr>
          <a:xfrm>
            <a:off x="2312355" y="1148210"/>
            <a:ext cx="1600200" cy="11430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3da4077c8d7_0_207"/>
          <p:cNvSpPr/>
          <p:nvPr/>
        </p:nvSpPr>
        <p:spPr>
          <a:xfrm>
            <a:off x="2358075" y="1193930"/>
            <a:ext cx="15087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Key Activities</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（主な活動）</a:t>
            </a:r>
            <a:endParaRPr b="0" i="0" sz="800" u="none" cap="none" strike="noStrike">
              <a:solidFill>
                <a:srgbClr val="000000"/>
              </a:solidFill>
              <a:latin typeface="Calibri"/>
              <a:ea typeface="Calibri"/>
              <a:cs typeface="Calibri"/>
              <a:sym typeface="Calibri"/>
            </a:endParaRPr>
          </a:p>
        </p:txBody>
      </p:sp>
      <p:sp>
        <p:nvSpPr>
          <p:cNvPr id="481" name="Google Shape;481;g3da4077c8d7_0_207"/>
          <p:cNvSpPr/>
          <p:nvPr/>
        </p:nvSpPr>
        <p:spPr>
          <a:xfrm>
            <a:off x="2312355" y="2382650"/>
            <a:ext cx="1600200" cy="11430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3da4077c8d7_0_207"/>
          <p:cNvSpPr/>
          <p:nvPr/>
        </p:nvSpPr>
        <p:spPr>
          <a:xfrm>
            <a:off x="2358075" y="2428370"/>
            <a:ext cx="15087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Key Resources</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（経営資源）</a:t>
            </a:r>
            <a:endParaRPr b="0" i="0" sz="800" u="none" cap="none" strike="noStrike">
              <a:solidFill>
                <a:srgbClr val="000000"/>
              </a:solidFill>
              <a:latin typeface="Calibri"/>
              <a:ea typeface="Calibri"/>
              <a:cs typeface="Calibri"/>
              <a:sym typeface="Calibri"/>
            </a:endParaRPr>
          </a:p>
        </p:txBody>
      </p:sp>
      <p:sp>
        <p:nvSpPr>
          <p:cNvPr id="483" name="Google Shape;483;g3da4077c8d7_0_207"/>
          <p:cNvSpPr/>
          <p:nvPr/>
        </p:nvSpPr>
        <p:spPr>
          <a:xfrm>
            <a:off x="4003995" y="1148210"/>
            <a:ext cx="1645800" cy="23775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3da4077c8d7_0_207"/>
          <p:cNvSpPr/>
          <p:nvPr/>
        </p:nvSpPr>
        <p:spPr>
          <a:xfrm>
            <a:off x="4049715" y="1193930"/>
            <a:ext cx="15546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Value Propositions</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（提供価値）</a:t>
            </a:r>
            <a:endParaRPr b="0" i="0" sz="800" u="none" cap="none" strike="noStrike">
              <a:solidFill>
                <a:srgbClr val="000000"/>
              </a:solidFill>
              <a:latin typeface="Calibri"/>
              <a:ea typeface="Calibri"/>
              <a:cs typeface="Calibri"/>
              <a:sym typeface="Calibri"/>
            </a:endParaRPr>
          </a:p>
        </p:txBody>
      </p:sp>
      <p:sp>
        <p:nvSpPr>
          <p:cNvPr id="485" name="Google Shape;485;g3da4077c8d7_0_207"/>
          <p:cNvSpPr/>
          <p:nvPr/>
        </p:nvSpPr>
        <p:spPr>
          <a:xfrm>
            <a:off x="5741355" y="1148210"/>
            <a:ext cx="1463100" cy="11430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3da4077c8d7_0_207"/>
          <p:cNvSpPr/>
          <p:nvPr/>
        </p:nvSpPr>
        <p:spPr>
          <a:xfrm>
            <a:off x="5787075" y="1193930"/>
            <a:ext cx="13716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Customer Relations</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（顧客との関係）</a:t>
            </a:r>
            <a:endParaRPr b="0" i="0" sz="800" u="none" cap="none" strike="noStrike">
              <a:solidFill>
                <a:srgbClr val="000000"/>
              </a:solidFill>
              <a:latin typeface="Calibri"/>
              <a:ea typeface="Calibri"/>
              <a:cs typeface="Calibri"/>
              <a:sym typeface="Calibri"/>
            </a:endParaRPr>
          </a:p>
        </p:txBody>
      </p:sp>
      <p:sp>
        <p:nvSpPr>
          <p:cNvPr id="487" name="Google Shape;487;g3da4077c8d7_0_207"/>
          <p:cNvSpPr/>
          <p:nvPr/>
        </p:nvSpPr>
        <p:spPr>
          <a:xfrm>
            <a:off x="5741355" y="2382650"/>
            <a:ext cx="1463100" cy="11430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3da4077c8d7_0_207"/>
          <p:cNvSpPr/>
          <p:nvPr/>
        </p:nvSpPr>
        <p:spPr>
          <a:xfrm>
            <a:off x="5787075" y="2428370"/>
            <a:ext cx="13716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Channels</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（届け方）</a:t>
            </a:r>
            <a:endParaRPr b="0" i="0" sz="800" u="none" cap="none" strike="noStrike">
              <a:solidFill>
                <a:srgbClr val="000000"/>
              </a:solidFill>
              <a:latin typeface="Calibri"/>
              <a:ea typeface="Calibri"/>
              <a:cs typeface="Calibri"/>
              <a:sym typeface="Calibri"/>
            </a:endParaRPr>
          </a:p>
        </p:txBody>
      </p:sp>
      <p:sp>
        <p:nvSpPr>
          <p:cNvPr id="489" name="Google Shape;489;g3da4077c8d7_0_207"/>
          <p:cNvSpPr/>
          <p:nvPr/>
        </p:nvSpPr>
        <p:spPr>
          <a:xfrm>
            <a:off x="7295835" y="1148210"/>
            <a:ext cx="1371600" cy="23775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3da4077c8d7_0_207"/>
          <p:cNvSpPr/>
          <p:nvPr/>
        </p:nvSpPr>
        <p:spPr>
          <a:xfrm>
            <a:off x="7341555" y="1193930"/>
            <a:ext cx="12801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Customer Segments</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（顧客像）</a:t>
            </a:r>
            <a:endParaRPr b="0" i="0" sz="800" u="none" cap="none" strike="noStrike">
              <a:solidFill>
                <a:srgbClr val="000000"/>
              </a:solidFill>
              <a:latin typeface="Calibri"/>
              <a:ea typeface="Calibri"/>
              <a:cs typeface="Calibri"/>
              <a:sym typeface="Calibri"/>
            </a:endParaRPr>
          </a:p>
        </p:txBody>
      </p:sp>
      <p:sp>
        <p:nvSpPr>
          <p:cNvPr id="491" name="Google Shape;491;g3da4077c8d7_0_207"/>
          <p:cNvSpPr/>
          <p:nvPr/>
        </p:nvSpPr>
        <p:spPr>
          <a:xfrm>
            <a:off x="620715" y="3617090"/>
            <a:ext cx="3977700" cy="7773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g3da4077c8d7_0_207"/>
          <p:cNvSpPr/>
          <p:nvPr/>
        </p:nvSpPr>
        <p:spPr>
          <a:xfrm>
            <a:off x="666435" y="3662810"/>
            <a:ext cx="2743200" cy="274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Cost Structure（コスト構造）</a:t>
            </a:r>
            <a:endParaRPr b="0" i="0" sz="800" u="none" cap="none" strike="noStrike">
              <a:solidFill>
                <a:srgbClr val="000000"/>
              </a:solidFill>
              <a:latin typeface="Calibri"/>
              <a:ea typeface="Calibri"/>
              <a:cs typeface="Calibri"/>
              <a:sym typeface="Calibri"/>
            </a:endParaRPr>
          </a:p>
        </p:txBody>
      </p:sp>
      <p:sp>
        <p:nvSpPr>
          <p:cNvPr id="493" name="Google Shape;493;g3da4077c8d7_0_207"/>
          <p:cNvSpPr/>
          <p:nvPr/>
        </p:nvSpPr>
        <p:spPr>
          <a:xfrm>
            <a:off x="4689795" y="3617090"/>
            <a:ext cx="3977700" cy="7773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3da4077c8d7_0_207"/>
          <p:cNvSpPr/>
          <p:nvPr/>
        </p:nvSpPr>
        <p:spPr>
          <a:xfrm>
            <a:off x="4735515" y="3662810"/>
            <a:ext cx="2743200" cy="274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Revenue Streams（収益の流れ）</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3da4077c8d7_0_267"/>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16  リーンキャンバス</a:t>
            </a:r>
            <a:endParaRPr b="1"/>
          </a:p>
        </p:txBody>
      </p:sp>
      <p:sp>
        <p:nvSpPr>
          <p:cNvPr id="500" name="Google Shape;500;g3da4077c8d7_0_2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501" name="Google Shape;501;g3da4077c8d7_0_267"/>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スタートアップ型の仮説検証に適した9ブロック構成のビジネスモデル設計シート</a:t>
            </a:r>
            <a:endParaRPr/>
          </a:p>
        </p:txBody>
      </p:sp>
      <p:sp>
        <p:nvSpPr>
          <p:cNvPr id="502" name="Google Shape;502;g3da4077c8d7_0_267"/>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16  リーンキャンバス</a:t>
            </a:r>
            <a:endParaRPr/>
          </a:p>
        </p:txBody>
      </p:sp>
      <p:sp>
        <p:nvSpPr>
          <p:cNvPr id="503" name="Google Shape;503;g3da4077c8d7_0_267"/>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504" name="Google Shape;504;g3da4077c8d7_0_267"/>
          <p:cNvSpPr/>
          <p:nvPr/>
        </p:nvSpPr>
        <p:spPr>
          <a:xfrm>
            <a:off x="724153" y="1148210"/>
            <a:ext cx="1691700" cy="13716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g3da4077c8d7_0_267"/>
          <p:cNvSpPr/>
          <p:nvPr/>
        </p:nvSpPr>
        <p:spPr>
          <a:xfrm>
            <a:off x="769873" y="1193930"/>
            <a:ext cx="16002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課題</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（顧客の痛み）</a:t>
            </a:r>
            <a:endParaRPr b="0" i="0" sz="800" u="none" cap="none" strike="noStrike">
              <a:solidFill>
                <a:srgbClr val="000000"/>
              </a:solidFill>
              <a:latin typeface="Calibri"/>
              <a:ea typeface="Calibri"/>
              <a:cs typeface="Calibri"/>
              <a:sym typeface="Calibri"/>
            </a:endParaRPr>
          </a:p>
        </p:txBody>
      </p:sp>
      <p:sp>
        <p:nvSpPr>
          <p:cNvPr id="506" name="Google Shape;506;g3da4077c8d7_0_267"/>
          <p:cNvSpPr/>
          <p:nvPr/>
        </p:nvSpPr>
        <p:spPr>
          <a:xfrm>
            <a:off x="2507232" y="1148210"/>
            <a:ext cx="1691700" cy="13716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3da4077c8d7_0_267"/>
          <p:cNvSpPr/>
          <p:nvPr/>
        </p:nvSpPr>
        <p:spPr>
          <a:xfrm>
            <a:off x="2552953" y="1193930"/>
            <a:ext cx="16002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ソリューション</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（解決の方向性）</a:t>
            </a:r>
            <a:endParaRPr b="0" i="0" sz="800" u="none" cap="none" strike="noStrike">
              <a:solidFill>
                <a:srgbClr val="000000"/>
              </a:solidFill>
              <a:latin typeface="Calibri"/>
              <a:ea typeface="Calibri"/>
              <a:cs typeface="Calibri"/>
              <a:sym typeface="Calibri"/>
            </a:endParaRPr>
          </a:p>
        </p:txBody>
      </p:sp>
      <p:sp>
        <p:nvSpPr>
          <p:cNvPr id="508" name="Google Shape;508;g3da4077c8d7_0_267"/>
          <p:cNvSpPr/>
          <p:nvPr/>
        </p:nvSpPr>
        <p:spPr>
          <a:xfrm>
            <a:off x="4290313" y="1148210"/>
            <a:ext cx="1600200" cy="13716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3da4077c8d7_0_267"/>
          <p:cNvSpPr/>
          <p:nvPr/>
        </p:nvSpPr>
        <p:spPr>
          <a:xfrm>
            <a:off x="4336033" y="1193930"/>
            <a:ext cx="15087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独自の価値提案</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（なぜ選ばれるか）</a:t>
            </a:r>
            <a:endParaRPr b="0" i="0" sz="800" u="none" cap="none" strike="noStrike">
              <a:solidFill>
                <a:srgbClr val="000000"/>
              </a:solidFill>
              <a:latin typeface="Calibri"/>
              <a:ea typeface="Calibri"/>
              <a:cs typeface="Calibri"/>
              <a:sym typeface="Calibri"/>
            </a:endParaRPr>
          </a:p>
        </p:txBody>
      </p:sp>
      <p:sp>
        <p:nvSpPr>
          <p:cNvPr id="510" name="Google Shape;510;g3da4077c8d7_0_267"/>
          <p:cNvSpPr/>
          <p:nvPr/>
        </p:nvSpPr>
        <p:spPr>
          <a:xfrm>
            <a:off x="5981952" y="1148210"/>
            <a:ext cx="1417200" cy="13716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3da4077c8d7_0_267"/>
          <p:cNvSpPr/>
          <p:nvPr/>
        </p:nvSpPr>
        <p:spPr>
          <a:xfrm>
            <a:off x="6027673" y="1193930"/>
            <a:ext cx="13260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参入障壁</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（真似されにくさ）</a:t>
            </a:r>
            <a:endParaRPr b="0" i="0" sz="800" u="none" cap="none" strike="noStrike">
              <a:solidFill>
                <a:srgbClr val="000000"/>
              </a:solidFill>
              <a:latin typeface="Calibri"/>
              <a:ea typeface="Calibri"/>
              <a:cs typeface="Calibri"/>
              <a:sym typeface="Calibri"/>
            </a:endParaRPr>
          </a:p>
        </p:txBody>
      </p:sp>
      <p:sp>
        <p:nvSpPr>
          <p:cNvPr id="512" name="Google Shape;512;g3da4077c8d7_0_267"/>
          <p:cNvSpPr/>
          <p:nvPr/>
        </p:nvSpPr>
        <p:spPr>
          <a:xfrm>
            <a:off x="7490713" y="1148210"/>
            <a:ext cx="1280100" cy="13716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g3da4077c8d7_0_267"/>
          <p:cNvSpPr/>
          <p:nvPr/>
        </p:nvSpPr>
        <p:spPr>
          <a:xfrm>
            <a:off x="7536433" y="1193930"/>
            <a:ext cx="11886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ターゲット</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顧客</a:t>
            </a:r>
            <a:endParaRPr b="0" i="0" sz="800" u="none" cap="none" strike="noStrike">
              <a:solidFill>
                <a:srgbClr val="000000"/>
              </a:solidFill>
              <a:latin typeface="Calibri"/>
              <a:ea typeface="Calibri"/>
              <a:cs typeface="Calibri"/>
              <a:sym typeface="Calibri"/>
            </a:endParaRPr>
          </a:p>
        </p:txBody>
      </p:sp>
      <p:sp>
        <p:nvSpPr>
          <p:cNvPr id="514" name="Google Shape;514;g3da4077c8d7_0_267"/>
          <p:cNvSpPr/>
          <p:nvPr/>
        </p:nvSpPr>
        <p:spPr>
          <a:xfrm>
            <a:off x="724153" y="2611250"/>
            <a:ext cx="1691700" cy="10059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g3da4077c8d7_0_267"/>
          <p:cNvSpPr/>
          <p:nvPr/>
        </p:nvSpPr>
        <p:spPr>
          <a:xfrm>
            <a:off x="769873" y="2656970"/>
            <a:ext cx="16002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重要KPI</a:t>
            </a:r>
            <a:endParaRPr b="0" i="0" sz="800" u="none" cap="none" strike="noStrike">
              <a:solidFill>
                <a:srgbClr val="000000"/>
              </a:solidFill>
              <a:latin typeface="Calibri"/>
              <a:ea typeface="Calibri"/>
              <a:cs typeface="Calibri"/>
              <a:sym typeface="Calibri"/>
            </a:endParaRPr>
          </a:p>
        </p:txBody>
      </p:sp>
      <p:sp>
        <p:nvSpPr>
          <p:cNvPr id="516" name="Google Shape;516;g3da4077c8d7_0_267"/>
          <p:cNvSpPr/>
          <p:nvPr/>
        </p:nvSpPr>
        <p:spPr>
          <a:xfrm>
            <a:off x="2507232" y="2611250"/>
            <a:ext cx="1691700" cy="10059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3da4077c8d7_0_267"/>
          <p:cNvSpPr/>
          <p:nvPr/>
        </p:nvSpPr>
        <p:spPr>
          <a:xfrm>
            <a:off x="2552953" y="2656970"/>
            <a:ext cx="16002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顧客への</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届け方</a:t>
            </a:r>
            <a:endParaRPr b="0" i="0" sz="800" u="none" cap="none" strike="noStrike">
              <a:solidFill>
                <a:srgbClr val="000000"/>
              </a:solidFill>
              <a:latin typeface="Calibri"/>
              <a:ea typeface="Calibri"/>
              <a:cs typeface="Calibri"/>
              <a:sym typeface="Calibri"/>
            </a:endParaRPr>
          </a:p>
        </p:txBody>
      </p:sp>
      <p:sp>
        <p:nvSpPr>
          <p:cNvPr id="518" name="Google Shape;518;g3da4077c8d7_0_267"/>
          <p:cNvSpPr/>
          <p:nvPr/>
        </p:nvSpPr>
        <p:spPr>
          <a:xfrm>
            <a:off x="4290313" y="2611250"/>
            <a:ext cx="1600200" cy="10059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3da4077c8d7_0_267"/>
          <p:cNvSpPr/>
          <p:nvPr/>
        </p:nvSpPr>
        <p:spPr>
          <a:xfrm>
            <a:off x="4336033" y="2656970"/>
            <a:ext cx="15087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既存の</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代替手段</a:t>
            </a:r>
            <a:endParaRPr b="0" i="0" sz="800" u="none" cap="none" strike="noStrike">
              <a:solidFill>
                <a:srgbClr val="000000"/>
              </a:solidFill>
              <a:latin typeface="Calibri"/>
              <a:ea typeface="Calibri"/>
              <a:cs typeface="Calibri"/>
              <a:sym typeface="Calibri"/>
            </a:endParaRPr>
          </a:p>
        </p:txBody>
      </p:sp>
      <p:sp>
        <p:nvSpPr>
          <p:cNvPr id="520" name="Google Shape;520;g3da4077c8d7_0_267"/>
          <p:cNvSpPr/>
          <p:nvPr/>
        </p:nvSpPr>
        <p:spPr>
          <a:xfrm>
            <a:off x="5981952" y="2611250"/>
            <a:ext cx="2788800" cy="10059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3da4077c8d7_0_267"/>
          <p:cNvSpPr/>
          <p:nvPr/>
        </p:nvSpPr>
        <p:spPr>
          <a:xfrm>
            <a:off x="6027673" y="2656970"/>
            <a:ext cx="26976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最初に狙う</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ユーザー層</a:t>
            </a:r>
            <a:endParaRPr b="0" i="0" sz="800" u="none" cap="none" strike="noStrike">
              <a:solidFill>
                <a:srgbClr val="000000"/>
              </a:solidFill>
              <a:latin typeface="Calibri"/>
              <a:ea typeface="Calibri"/>
              <a:cs typeface="Calibri"/>
              <a:sym typeface="Calibri"/>
            </a:endParaRPr>
          </a:p>
        </p:txBody>
      </p:sp>
      <p:sp>
        <p:nvSpPr>
          <p:cNvPr id="522" name="Google Shape;522;g3da4077c8d7_0_267"/>
          <p:cNvSpPr/>
          <p:nvPr/>
        </p:nvSpPr>
        <p:spPr>
          <a:xfrm>
            <a:off x="724153" y="3708530"/>
            <a:ext cx="3977700" cy="7773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3da4077c8d7_0_267"/>
          <p:cNvSpPr/>
          <p:nvPr/>
        </p:nvSpPr>
        <p:spPr>
          <a:xfrm>
            <a:off x="769872" y="3754250"/>
            <a:ext cx="1828800" cy="274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主なコスト項目</a:t>
            </a:r>
            <a:endParaRPr b="0" i="0" sz="800" u="none" cap="none" strike="noStrike">
              <a:solidFill>
                <a:srgbClr val="000000"/>
              </a:solidFill>
              <a:latin typeface="Calibri"/>
              <a:ea typeface="Calibri"/>
              <a:cs typeface="Calibri"/>
              <a:sym typeface="Calibri"/>
            </a:endParaRPr>
          </a:p>
        </p:txBody>
      </p:sp>
      <p:sp>
        <p:nvSpPr>
          <p:cNvPr id="524" name="Google Shape;524;g3da4077c8d7_0_267"/>
          <p:cNvSpPr/>
          <p:nvPr/>
        </p:nvSpPr>
        <p:spPr>
          <a:xfrm>
            <a:off x="4793233" y="3708530"/>
            <a:ext cx="3977700" cy="7773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g3da4077c8d7_0_267"/>
          <p:cNvSpPr/>
          <p:nvPr/>
        </p:nvSpPr>
        <p:spPr>
          <a:xfrm>
            <a:off x="4838953" y="3754250"/>
            <a:ext cx="1828800" cy="274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833A"/>
              </a:buClr>
              <a:buSzPts val="800"/>
              <a:buFont typeface="Calibri"/>
              <a:buNone/>
            </a:pPr>
            <a:r>
              <a:rPr b="1" i="0" lang="ja" sz="800" u="none" cap="none" strike="noStrike">
                <a:solidFill>
                  <a:srgbClr val="E8833A"/>
                </a:solidFill>
                <a:latin typeface="Calibri"/>
                <a:ea typeface="Calibri"/>
                <a:cs typeface="Calibri"/>
                <a:sym typeface="Calibri"/>
              </a:rPr>
              <a:t>収益モデル</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3da4077c8d7_0_315"/>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17  バリュープロポジションキャンバス</a:t>
            </a:r>
            <a:endParaRPr b="1"/>
          </a:p>
        </p:txBody>
      </p:sp>
      <p:sp>
        <p:nvSpPr>
          <p:cNvPr id="531" name="Google Shape;531;g3da4077c8d7_0_3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532" name="Google Shape;532;g3da4077c8d7_0_315"/>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顧客の課題・痛み・期待と、自社の提供価値が本当にフィットしているかを検証するツール</a:t>
            </a:r>
            <a:endParaRPr/>
          </a:p>
        </p:txBody>
      </p:sp>
      <p:sp>
        <p:nvSpPr>
          <p:cNvPr id="533" name="Google Shape;533;g3da4077c8d7_0_315"/>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17  バリュープロポジションキャンバス</a:t>
            </a:r>
            <a:endParaRPr/>
          </a:p>
        </p:txBody>
      </p:sp>
      <p:sp>
        <p:nvSpPr>
          <p:cNvPr id="534" name="Google Shape;534;g3da4077c8d7_0_315"/>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graphicFrame>
        <p:nvGraphicFramePr>
          <p:cNvPr id="535" name="Google Shape;535;g3da4077c8d7_0_315"/>
          <p:cNvGraphicFramePr/>
          <p:nvPr/>
        </p:nvGraphicFramePr>
        <p:xfrm>
          <a:off x="728740" y="1236947"/>
          <a:ext cx="3000000" cy="3000000"/>
        </p:xfrm>
        <a:graphic>
          <a:graphicData uri="http://schemas.openxmlformats.org/drawingml/2006/table">
            <a:tbl>
              <a:tblPr>
                <a:noFill/>
                <a:tableStyleId>{4A08F9F6-02D3-42BA-B6A6-3EC2DE3E8626}</a:tableStyleId>
              </a:tblPr>
              <a:tblGrid>
                <a:gridCol w="2679200"/>
                <a:gridCol w="2679200"/>
                <a:gridCol w="2679200"/>
              </a:tblGrid>
              <a:tr h="411475">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顧客プロフィール</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BAA6E"/>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フィット確認</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E8833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バリューマップ（自社）</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r>
              <a:tr h="2926075">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片付けるべき用事（Jobs）：</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痛み（Pains）：</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利得（Gains）：</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顧客の用事と自社の提供価値は</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一致しているか？</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痛みを十分に和らげられるか？</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期待を超える利得を</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生み出せているか？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7ED"/>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製品・サービス：</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痛みを和らげるもの：</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利得を生み出すもの：</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3da4077c8d7_0_346"/>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18  Jobs To Be Done（JTBD）</a:t>
            </a:r>
            <a:endParaRPr b="1"/>
          </a:p>
        </p:txBody>
      </p:sp>
      <p:sp>
        <p:nvSpPr>
          <p:cNvPr id="541" name="Google Shape;541;g3da4077c8d7_0_3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542" name="Google Shape;542;g3da4077c8d7_0_346"/>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顧客が製品を「雇う」理由に着目し、表面的なニーズの奥にある本質的な課題を発見する思考法</a:t>
            </a:r>
            <a:endParaRPr/>
          </a:p>
        </p:txBody>
      </p:sp>
      <p:sp>
        <p:nvSpPr>
          <p:cNvPr id="543" name="Google Shape;543;g3da4077c8d7_0_346"/>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18  Jobs To Be Done（JTBD）</a:t>
            </a:r>
            <a:endParaRPr/>
          </a:p>
        </p:txBody>
      </p:sp>
      <p:sp>
        <p:nvSpPr>
          <p:cNvPr id="544" name="Google Shape;544;g3da4077c8d7_0_346"/>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graphicFrame>
        <p:nvGraphicFramePr>
          <p:cNvPr id="545" name="Google Shape;545;g3da4077c8d7_0_346"/>
          <p:cNvGraphicFramePr/>
          <p:nvPr/>
        </p:nvGraphicFramePr>
        <p:xfrm>
          <a:off x="724190" y="1280160"/>
          <a:ext cx="3000000" cy="3000000"/>
        </p:xfrm>
        <a:graphic>
          <a:graphicData uri="http://schemas.openxmlformats.org/drawingml/2006/table">
            <a:tbl>
              <a:tblPr>
                <a:noFill/>
                <a:tableStyleId>{4A08F9F6-02D3-42BA-B6A6-3EC2DE3E8626}</a:tableStyleId>
              </a:tblPr>
              <a:tblGrid>
                <a:gridCol w="1828800"/>
                <a:gridCol w="3108950"/>
                <a:gridCol w="3108950"/>
              </a:tblGrid>
              <a:tr h="127000">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項目</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問いかけ</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記入欄</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r>
              <a:tr h="114300">
                <a:tc>
                  <a:txBody>
                    <a:bodyPr/>
                    <a:lstStyle/>
                    <a:p>
                      <a:pPr indent="0" lvl="0" marL="0" marR="0" rtl="0" algn="l">
                        <a:lnSpc>
                          <a:spcPct val="100000"/>
                        </a:lnSpc>
                        <a:spcBef>
                          <a:spcPts val="0"/>
                        </a:spcBef>
                        <a:spcAft>
                          <a:spcPts val="0"/>
                        </a:spcAft>
                        <a:buClr>
                          <a:srgbClr val="E8833A"/>
                        </a:buClr>
                        <a:buSzPts val="900"/>
                        <a:buFont typeface="Calibri"/>
                        <a:buNone/>
                      </a:pPr>
                      <a:r>
                        <a:rPr b="1" lang="ja" sz="900" u="none" cap="none" strike="noStrike">
                          <a:solidFill>
                            <a:srgbClr val="E8833A"/>
                          </a:solidFill>
                          <a:latin typeface="Calibri"/>
                          <a:ea typeface="Calibri"/>
                          <a:cs typeface="Calibri"/>
                          <a:sym typeface="Calibri"/>
                        </a:rPr>
                        <a:t>状況（When / Where）</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顧客はどんな場面・タイミングで</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その課題に直面するか？</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E8833A"/>
                        </a:buClr>
                        <a:buSzPts val="900"/>
                        <a:buFont typeface="Calibri"/>
                        <a:buNone/>
                      </a:pPr>
                      <a:r>
                        <a:rPr b="1" lang="ja" sz="900" u="none" cap="none" strike="noStrike">
                          <a:solidFill>
                            <a:srgbClr val="E8833A"/>
                          </a:solidFill>
                          <a:latin typeface="Calibri"/>
                          <a:ea typeface="Calibri"/>
                          <a:cs typeface="Calibri"/>
                          <a:sym typeface="Calibri"/>
                        </a:rPr>
                        <a:t>動機（Motivation）</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顧客はどのような変化や</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成果を望んでいるか？</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E8833A"/>
                        </a:buClr>
                        <a:buSzPts val="900"/>
                        <a:buFont typeface="Calibri"/>
                        <a:buNone/>
                      </a:pPr>
                      <a:r>
                        <a:rPr b="1" lang="ja" sz="900" u="none" cap="none" strike="noStrike">
                          <a:solidFill>
                            <a:srgbClr val="E8833A"/>
                          </a:solidFill>
                          <a:latin typeface="Calibri"/>
                          <a:ea typeface="Calibri"/>
                          <a:cs typeface="Calibri"/>
                          <a:sym typeface="Calibri"/>
                        </a:rPr>
                        <a:t>ジョブ（Job）</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解決したい根本的な課題は何か？</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機能的・感情的・社会的に整理する</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E8833A"/>
                        </a:buClr>
                        <a:buSzPts val="900"/>
                        <a:buFont typeface="Calibri"/>
                        <a:buNone/>
                      </a:pPr>
                      <a:r>
                        <a:rPr b="1" lang="ja" sz="900" u="none" cap="none" strike="noStrike">
                          <a:solidFill>
                            <a:srgbClr val="E8833A"/>
                          </a:solidFill>
                          <a:latin typeface="Calibri"/>
                          <a:ea typeface="Calibri"/>
                          <a:cs typeface="Calibri"/>
                          <a:sym typeface="Calibri"/>
                        </a:rPr>
                        <a:t>現在の代替手段</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今はどんな方法で</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そのジョブを片付けているか？</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E8833A"/>
                        </a:buClr>
                        <a:buSzPts val="900"/>
                        <a:buFont typeface="Calibri"/>
                        <a:buNone/>
                      </a:pPr>
                      <a:r>
                        <a:rPr b="1" lang="ja" sz="900" u="none" cap="none" strike="noStrike">
                          <a:solidFill>
                            <a:srgbClr val="E8833A"/>
                          </a:solidFill>
                          <a:latin typeface="Calibri"/>
                          <a:ea typeface="Calibri"/>
                          <a:cs typeface="Calibri"/>
                          <a:sym typeface="Calibri"/>
                        </a:rPr>
                        <a:t>障壁・不満</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現在の手段に対して</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どんな不便や不満を感じているか？</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E8833A"/>
                        </a:buClr>
                        <a:buSzPts val="900"/>
                        <a:buFont typeface="Calibri"/>
                        <a:buNone/>
                      </a:pPr>
                      <a:r>
                        <a:rPr b="1" lang="ja" sz="900" u="none" cap="none" strike="noStrike">
                          <a:solidFill>
                            <a:srgbClr val="E8833A"/>
                          </a:solidFill>
                          <a:latin typeface="Calibri"/>
                          <a:ea typeface="Calibri"/>
                          <a:cs typeface="Calibri"/>
                          <a:sym typeface="Calibri"/>
                        </a:rPr>
                        <a:t>理想の結果</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ジョブが完遂された後、</a:t>
                      </a:r>
                      <a:endParaRPr sz="9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顧客はどんな状態になりたいか？</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3da4077c8d7_0_356"/>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19  ユニットエコノミクス</a:t>
            </a:r>
            <a:endParaRPr b="1"/>
          </a:p>
        </p:txBody>
      </p:sp>
      <p:sp>
        <p:nvSpPr>
          <p:cNvPr id="551" name="Google Shape;551;g3da4077c8d7_0_3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552" name="Google Shape;552;g3da4077c8d7_0_356"/>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顧客1人あたりの収益性を「LTV」と「CAC」の比率で評価し、事業モデルの持続可能性を検証する</a:t>
            </a:r>
            <a:endParaRPr/>
          </a:p>
        </p:txBody>
      </p:sp>
      <p:sp>
        <p:nvSpPr>
          <p:cNvPr id="553" name="Google Shape;553;g3da4077c8d7_0_356"/>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19  ユニットエコノミクス</a:t>
            </a:r>
            <a:endParaRPr/>
          </a:p>
        </p:txBody>
      </p:sp>
      <p:sp>
        <p:nvSpPr>
          <p:cNvPr id="554" name="Google Shape;554;g3da4077c8d7_0_356"/>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555" name="Google Shape;555;g3da4077c8d7_0_356"/>
          <p:cNvSpPr/>
          <p:nvPr/>
        </p:nvSpPr>
        <p:spPr>
          <a:xfrm>
            <a:off x="724215" y="1164172"/>
            <a:ext cx="3840600" cy="16458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3da4077c8d7_0_356"/>
          <p:cNvSpPr/>
          <p:nvPr/>
        </p:nvSpPr>
        <p:spPr>
          <a:xfrm>
            <a:off x="724215" y="1164173"/>
            <a:ext cx="3840600" cy="365700"/>
          </a:xfrm>
          <a:prstGeom prst="rect">
            <a:avLst/>
          </a:prstGeom>
          <a:solidFill>
            <a:srgbClr val="2E86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g3da4077c8d7_0_356"/>
          <p:cNvSpPr/>
          <p:nvPr/>
        </p:nvSpPr>
        <p:spPr>
          <a:xfrm>
            <a:off x="724215" y="1164173"/>
            <a:ext cx="38406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LTV（顧客生涯価値）</a:t>
            </a:r>
            <a:endParaRPr b="0" i="0" sz="1100" u="none" cap="none" strike="noStrike">
              <a:solidFill>
                <a:srgbClr val="000000"/>
              </a:solidFill>
              <a:latin typeface="Calibri"/>
              <a:ea typeface="Calibri"/>
              <a:cs typeface="Calibri"/>
              <a:sym typeface="Calibri"/>
            </a:endParaRPr>
          </a:p>
        </p:txBody>
      </p:sp>
      <p:sp>
        <p:nvSpPr>
          <p:cNvPr id="558" name="Google Shape;558;g3da4077c8d7_0_356"/>
          <p:cNvSpPr/>
          <p:nvPr/>
        </p:nvSpPr>
        <p:spPr>
          <a:xfrm>
            <a:off x="998535" y="1667093"/>
            <a:ext cx="3291900" cy="10059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平均顧客単価：　　　　　　円</a:t>
            </a:r>
            <a:endParaRPr b="0" i="0" sz="10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 粗利率：　　　　　　　　%</a:t>
            </a:r>
            <a:endParaRPr b="0" i="0" sz="10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 平均継続期間：　　　　　ヶ月</a:t>
            </a:r>
            <a:endParaRPr b="0" i="0" sz="10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 LTV：　　　　　　　　　円</a:t>
            </a:r>
            <a:endParaRPr b="0" i="0" sz="1000" u="none" cap="none" strike="noStrike">
              <a:solidFill>
                <a:srgbClr val="000000"/>
              </a:solidFill>
              <a:latin typeface="Calibri"/>
              <a:ea typeface="Calibri"/>
              <a:cs typeface="Calibri"/>
              <a:sym typeface="Calibri"/>
            </a:endParaRPr>
          </a:p>
        </p:txBody>
      </p:sp>
      <p:sp>
        <p:nvSpPr>
          <p:cNvPr id="559" name="Google Shape;559;g3da4077c8d7_0_356"/>
          <p:cNvSpPr/>
          <p:nvPr/>
        </p:nvSpPr>
        <p:spPr>
          <a:xfrm>
            <a:off x="4747575" y="1164172"/>
            <a:ext cx="4023300" cy="16458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g3da4077c8d7_0_356"/>
          <p:cNvSpPr/>
          <p:nvPr/>
        </p:nvSpPr>
        <p:spPr>
          <a:xfrm>
            <a:off x="4747575" y="1164173"/>
            <a:ext cx="4023300" cy="365700"/>
          </a:xfrm>
          <a:prstGeom prst="rect">
            <a:avLst/>
          </a:prstGeom>
          <a:solidFill>
            <a:srgbClr val="E8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3da4077c8d7_0_356"/>
          <p:cNvSpPr/>
          <p:nvPr/>
        </p:nvSpPr>
        <p:spPr>
          <a:xfrm>
            <a:off x="4747575" y="1164173"/>
            <a:ext cx="40233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CAC（顧客獲得コスト）</a:t>
            </a:r>
            <a:endParaRPr b="0" i="0" sz="1100" u="none" cap="none" strike="noStrike">
              <a:solidFill>
                <a:srgbClr val="000000"/>
              </a:solidFill>
              <a:latin typeface="Calibri"/>
              <a:ea typeface="Calibri"/>
              <a:cs typeface="Calibri"/>
              <a:sym typeface="Calibri"/>
            </a:endParaRPr>
          </a:p>
        </p:txBody>
      </p:sp>
      <p:sp>
        <p:nvSpPr>
          <p:cNvPr id="562" name="Google Shape;562;g3da4077c8d7_0_356"/>
          <p:cNvSpPr/>
          <p:nvPr/>
        </p:nvSpPr>
        <p:spPr>
          <a:xfrm>
            <a:off x="5021895" y="1667093"/>
            <a:ext cx="3474600" cy="10059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マーケティング総費用：　　　円</a:t>
            </a:r>
            <a:endParaRPr b="0" i="0" sz="10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 新規獲得顧客数：　　　　人</a:t>
            </a:r>
            <a:endParaRPr b="0" i="0" sz="10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 CAC：　　　　　　　　　円</a:t>
            </a:r>
            <a:endParaRPr b="0" i="0" sz="1000" u="none" cap="none" strike="noStrike">
              <a:solidFill>
                <a:srgbClr val="000000"/>
              </a:solidFill>
              <a:latin typeface="Calibri"/>
              <a:ea typeface="Calibri"/>
              <a:cs typeface="Calibri"/>
              <a:sym typeface="Calibri"/>
            </a:endParaRPr>
          </a:p>
        </p:txBody>
      </p:sp>
      <p:sp>
        <p:nvSpPr>
          <p:cNvPr id="563" name="Google Shape;563;g3da4077c8d7_0_356"/>
          <p:cNvSpPr/>
          <p:nvPr/>
        </p:nvSpPr>
        <p:spPr>
          <a:xfrm>
            <a:off x="724215" y="3084413"/>
            <a:ext cx="8046600" cy="1097400"/>
          </a:xfrm>
          <a:prstGeom prst="rect">
            <a:avLst/>
          </a:prstGeom>
          <a:solidFill>
            <a:srgbClr val="FFFFFF"/>
          </a:solidFill>
          <a:ln>
            <a:noFill/>
          </a:ln>
          <a:effectLst>
            <a:outerShdw blurRad="50800" rotWithShape="0" algn="bl" dir="8100000" dist="19050">
              <a:srgbClr val="000000">
                <a:alpha val="1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g3da4077c8d7_0_356"/>
          <p:cNvSpPr/>
          <p:nvPr/>
        </p:nvSpPr>
        <p:spPr>
          <a:xfrm>
            <a:off x="724215" y="3084413"/>
            <a:ext cx="8046600" cy="365700"/>
          </a:xfrm>
          <a:prstGeom prst="rect">
            <a:avLst/>
          </a:prstGeom>
          <a:solidFill>
            <a:srgbClr val="1B2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3da4077c8d7_0_356"/>
          <p:cNvSpPr/>
          <p:nvPr/>
        </p:nvSpPr>
        <p:spPr>
          <a:xfrm>
            <a:off x="724215" y="3084413"/>
            <a:ext cx="80466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ja" sz="1100" u="none" cap="none" strike="noStrike">
                <a:solidFill>
                  <a:srgbClr val="FFFFFF"/>
                </a:solidFill>
                <a:latin typeface="Trebuchet MS"/>
                <a:ea typeface="Trebuchet MS"/>
                <a:cs typeface="Trebuchet MS"/>
                <a:sym typeface="Trebuchet MS"/>
              </a:rPr>
              <a:t>判定基準と改善の方向性</a:t>
            </a:r>
            <a:endParaRPr b="0" i="0" sz="1100" u="none" cap="none" strike="noStrike">
              <a:solidFill>
                <a:srgbClr val="000000"/>
              </a:solidFill>
              <a:latin typeface="Calibri"/>
              <a:ea typeface="Calibri"/>
              <a:cs typeface="Calibri"/>
              <a:sym typeface="Calibri"/>
            </a:endParaRPr>
          </a:p>
        </p:txBody>
      </p:sp>
      <p:sp>
        <p:nvSpPr>
          <p:cNvPr id="566" name="Google Shape;566;g3da4077c8d7_0_356"/>
          <p:cNvSpPr/>
          <p:nvPr/>
        </p:nvSpPr>
        <p:spPr>
          <a:xfrm>
            <a:off x="998535" y="3587332"/>
            <a:ext cx="74982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LTV ÷ CAC = 　　　　　（目安：3倍以上が健全）　　　　CAC回収期間 = 　　　　ヶ月（目安：12ヶ月以内）</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g3da4077c8d7_0_377"/>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20  バリューチェーン分析</a:t>
            </a:r>
            <a:endParaRPr b="1"/>
          </a:p>
        </p:txBody>
      </p:sp>
      <p:sp>
        <p:nvSpPr>
          <p:cNvPr id="572" name="Google Shape;572;g3da4077c8d7_0_3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573" name="Google Shape;573;g3da4077c8d7_0_377"/>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事業活動を「価値を生み出す一連のプロセス」として捉え、各工程の付加価値とコストを可視化する</a:t>
            </a:r>
            <a:endParaRPr/>
          </a:p>
        </p:txBody>
      </p:sp>
      <p:sp>
        <p:nvSpPr>
          <p:cNvPr id="574" name="Google Shape;574;g3da4077c8d7_0_377"/>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20  バリューチェーン分析</a:t>
            </a:r>
            <a:endParaRPr/>
          </a:p>
        </p:txBody>
      </p:sp>
      <p:sp>
        <p:nvSpPr>
          <p:cNvPr id="575" name="Google Shape;575;g3da4077c8d7_0_377"/>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576" name="Google Shape;576;g3da4077c8d7_0_377"/>
          <p:cNvSpPr/>
          <p:nvPr/>
        </p:nvSpPr>
        <p:spPr>
          <a:xfrm>
            <a:off x="620715" y="1490205"/>
            <a:ext cx="1518000" cy="457200"/>
          </a:xfrm>
          <a:prstGeom prst="rect">
            <a:avLst/>
          </a:prstGeom>
          <a:solidFill>
            <a:srgbClr val="E8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g3da4077c8d7_0_377"/>
          <p:cNvSpPr/>
          <p:nvPr/>
        </p:nvSpPr>
        <p:spPr>
          <a:xfrm>
            <a:off x="620715" y="1490205"/>
            <a:ext cx="15180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ja" sz="900" u="none" cap="none" strike="noStrike">
                <a:solidFill>
                  <a:srgbClr val="FFFFFF"/>
                </a:solidFill>
                <a:latin typeface="Calibri"/>
                <a:ea typeface="Calibri"/>
                <a:cs typeface="Calibri"/>
                <a:sym typeface="Calibri"/>
              </a:rPr>
              <a:t>購買物流</a:t>
            </a:r>
            <a:endParaRPr b="0" i="0" sz="900" u="none" cap="none" strike="noStrike">
              <a:solidFill>
                <a:srgbClr val="000000"/>
              </a:solidFill>
              <a:latin typeface="Calibri"/>
              <a:ea typeface="Calibri"/>
              <a:cs typeface="Calibri"/>
              <a:sym typeface="Calibri"/>
            </a:endParaRPr>
          </a:p>
        </p:txBody>
      </p:sp>
      <p:sp>
        <p:nvSpPr>
          <p:cNvPr id="578" name="Google Shape;578;g3da4077c8d7_0_377"/>
          <p:cNvSpPr/>
          <p:nvPr/>
        </p:nvSpPr>
        <p:spPr>
          <a:xfrm>
            <a:off x="620715" y="1993125"/>
            <a:ext cx="1518000" cy="10974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g3da4077c8d7_0_377"/>
          <p:cNvSpPr/>
          <p:nvPr/>
        </p:nvSpPr>
        <p:spPr>
          <a:xfrm>
            <a:off x="712155" y="2038845"/>
            <a:ext cx="13350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付加価値：</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コスト：</a:t>
            </a:r>
            <a:endParaRPr b="0" i="0" sz="800" u="none" cap="none" strike="noStrike">
              <a:solidFill>
                <a:srgbClr val="000000"/>
              </a:solidFill>
              <a:latin typeface="Calibri"/>
              <a:ea typeface="Calibri"/>
              <a:cs typeface="Calibri"/>
              <a:sym typeface="Calibri"/>
            </a:endParaRPr>
          </a:p>
        </p:txBody>
      </p:sp>
      <p:sp>
        <p:nvSpPr>
          <p:cNvPr id="580" name="Google Shape;580;g3da4077c8d7_0_377"/>
          <p:cNvSpPr/>
          <p:nvPr/>
        </p:nvSpPr>
        <p:spPr>
          <a:xfrm>
            <a:off x="2038035" y="1490205"/>
            <a:ext cx="2286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200"/>
              <a:buFont typeface="Calibri"/>
              <a:buNone/>
            </a:pPr>
            <a:r>
              <a:rPr b="0" i="0" lang="ja" sz="1200" u="none" cap="none" strike="noStrike">
                <a:solidFill>
                  <a:srgbClr val="5A6B7E"/>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sp>
        <p:nvSpPr>
          <p:cNvPr id="581" name="Google Shape;581;g3da4077c8d7_0_377"/>
          <p:cNvSpPr/>
          <p:nvPr/>
        </p:nvSpPr>
        <p:spPr>
          <a:xfrm>
            <a:off x="2230059" y="1490205"/>
            <a:ext cx="1518000" cy="457200"/>
          </a:xfrm>
          <a:prstGeom prst="rect">
            <a:avLst/>
          </a:prstGeom>
          <a:solidFill>
            <a:srgbClr val="E8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g3da4077c8d7_0_377"/>
          <p:cNvSpPr/>
          <p:nvPr/>
        </p:nvSpPr>
        <p:spPr>
          <a:xfrm>
            <a:off x="2230059" y="1490205"/>
            <a:ext cx="15180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ja" sz="900" u="none" cap="none" strike="noStrike">
                <a:solidFill>
                  <a:srgbClr val="FFFFFF"/>
                </a:solidFill>
                <a:latin typeface="Calibri"/>
                <a:ea typeface="Calibri"/>
                <a:cs typeface="Calibri"/>
                <a:sym typeface="Calibri"/>
              </a:rPr>
              <a:t>製造・開発</a:t>
            </a:r>
            <a:endParaRPr b="0" i="0" sz="900" u="none" cap="none" strike="noStrike">
              <a:solidFill>
                <a:srgbClr val="000000"/>
              </a:solidFill>
              <a:latin typeface="Calibri"/>
              <a:ea typeface="Calibri"/>
              <a:cs typeface="Calibri"/>
              <a:sym typeface="Calibri"/>
            </a:endParaRPr>
          </a:p>
        </p:txBody>
      </p:sp>
      <p:sp>
        <p:nvSpPr>
          <p:cNvPr id="583" name="Google Shape;583;g3da4077c8d7_0_377"/>
          <p:cNvSpPr/>
          <p:nvPr/>
        </p:nvSpPr>
        <p:spPr>
          <a:xfrm>
            <a:off x="2230059" y="1993125"/>
            <a:ext cx="1518000" cy="10974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g3da4077c8d7_0_377"/>
          <p:cNvSpPr/>
          <p:nvPr/>
        </p:nvSpPr>
        <p:spPr>
          <a:xfrm>
            <a:off x="2321499" y="2038845"/>
            <a:ext cx="13350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付加価値：</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コスト：</a:t>
            </a:r>
            <a:endParaRPr b="0" i="0" sz="800" u="none" cap="none" strike="noStrike">
              <a:solidFill>
                <a:srgbClr val="000000"/>
              </a:solidFill>
              <a:latin typeface="Calibri"/>
              <a:ea typeface="Calibri"/>
              <a:cs typeface="Calibri"/>
              <a:sym typeface="Calibri"/>
            </a:endParaRPr>
          </a:p>
        </p:txBody>
      </p:sp>
      <p:sp>
        <p:nvSpPr>
          <p:cNvPr id="585" name="Google Shape;585;g3da4077c8d7_0_377"/>
          <p:cNvSpPr/>
          <p:nvPr/>
        </p:nvSpPr>
        <p:spPr>
          <a:xfrm>
            <a:off x="3647379" y="1490205"/>
            <a:ext cx="2286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200"/>
              <a:buFont typeface="Calibri"/>
              <a:buNone/>
            </a:pPr>
            <a:r>
              <a:rPr b="0" i="0" lang="ja" sz="1200" u="none" cap="none" strike="noStrike">
                <a:solidFill>
                  <a:srgbClr val="5A6B7E"/>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sp>
        <p:nvSpPr>
          <p:cNvPr id="586" name="Google Shape;586;g3da4077c8d7_0_377"/>
          <p:cNvSpPr/>
          <p:nvPr/>
        </p:nvSpPr>
        <p:spPr>
          <a:xfrm>
            <a:off x="3839403" y="1490205"/>
            <a:ext cx="1518000" cy="457200"/>
          </a:xfrm>
          <a:prstGeom prst="rect">
            <a:avLst/>
          </a:prstGeom>
          <a:solidFill>
            <a:srgbClr val="E8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3da4077c8d7_0_377"/>
          <p:cNvSpPr/>
          <p:nvPr/>
        </p:nvSpPr>
        <p:spPr>
          <a:xfrm>
            <a:off x="3839403" y="1490205"/>
            <a:ext cx="15180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ja" sz="900" u="none" cap="none" strike="noStrike">
                <a:solidFill>
                  <a:srgbClr val="FFFFFF"/>
                </a:solidFill>
                <a:latin typeface="Calibri"/>
                <a:ea typeface="Calibri"/>
                <a:cs typeface="Calibri"/>
                <a:sym typeface="Calibri"/>
              </a:rPr>
              <a:t>出荷物流</a:t>
            </a:r>
            <a:endParaRPr b="0" i="0" sz="900" u="none" cap="none" strike="noStrike">
              <a:solidFill>
                <a:srgbClr val="000000"/>
              </a:solidFill>
              <a:latin typeface="Calibri"/>
              <a:ea typeface="Calibri"/>
              <a:cs typeface="Calibri"/>
              <a:sym typeface="Calibri"/>
            </a:endParaRPr>
          </a:p>
        </p:txBody>
      </p:sp>
      <p:sp>
        <p:nvSpPr>
          <p:cNvPr id="588" name="Google Shape;588;g3da4077c8d7_0_377"/>
          <p:cNvSpPr/>
          <p:nvPr/>
        </p:nvSpPr>
        <p:spPr>
          <a:xfrm>
            <a:off x="3839403" y="1993125"/>
            <a:ext cx="1518000" cy="10974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g3da4077c8d7_0_377"/>
          <p:cNvSpPr/>
          <p:nvPr/>
        </p:nvSpPr>
        <p:spPr>
          <a:xfrm>
            <a:off x="3930843" y="2038845"/>
            <a:ext cx="13350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付加価値：</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コスト：</a:t>
            </a:r>
            <a:endParaRPr b="0" i="0" sz="800" u="none" cap="none" strike="noStrike">
              <a:solidFill>
                <a:srgbClr val="000000"/>
              </a:solidFill>
              <a:latin typeface="Calibri"/>
              <a:ea typeface="Calibri"/>
              <a:cs typeface="Calibri"/>
              <a:sym typeface="Calibri"/>
            </a:endParaRPr>
          </a:p>
        </p:txBody>
      </p:sp>
      <p:sp>
        <p:nvSpPr>
          <p:cNvPr id="590" name="Google Shape;590;g3da4077c8d7_0_377"/>
          <p:cNvSpPr/>
          <p:nvPr/>
        </p:nvSpPr>
        <p:spPr>
          <a:xfrm>
            <a:off x="5256723" y="1490205"/>
            <a:ext cx="2286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200"/>
              <a:buFont typeface="Calibri"/>
              <a:buNone/>
            </a:pPr>
            <a:r>
              <a:rPr b="0" i="0" lang="ja" sz="1200" u="none" cap="none" strike="noStrike">
                <a:solidFill>
                  <a:srgbClr val="5A6B7E"/>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sp>
        <p:nvSpPr>
          <p:cNvPr id="591" name="Google Shape;591;g3da4077c8d7_0_377"/>
          <p:cNvSpPr/>
          <p:nvPr/>
        </p:nvSpPr>
        <p:spPr>
          <a:xfrm>
            <a:off x="5448747" y="1490205"/>
            <a:ext cx="1518000" cy="457200"/>
          </a:xfrm>
          <a:prstGeom prst="rect">
            <a:avLst/>
          </a:prstGeom>
          <a:solidFill>
            <a:srgbClr val="E8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3da4077c8d7_0_377"/>
          <p:cNvSpPr/>
          <p:nvPr/>
        </p:nvSpPr>
        <p:spPr>
          <a:xfrm>
            <a:off x="5448747" y="1490205"/>
            <a:ext cx="15180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ja" sz="900" u="none" cap="none" strike="noStrike">
                <a:solidFill>
                  <a:srgbClr val="FFFFFF"/>
                </a:solidFill>
                <a:latin typeface="Calibri"/>
                <a:ea typeface="Calibri"/>
                <a:cs typeface="Calibri"/>
                <a:sym typeface="Calibri"/>
              </a:rPr>
              <a:t>販売・マーケ</a:t>
            </a:r>
            <a:endParaRPr b="0" i="0" sz="900" u="none" cap="none" strike="noStrike">
              <a:solidFill>
                <a:srgbClr val="000000"/>
              </a:solidFill>
              <a:latin typeface="Calibri"/>
              <a:ea typeface="Calibri"/>
              <a:cs typeface="Calibri"/>
              <a:sym typeface="Calibri"/>
            </a:endParaRPr>
          </a:p>
        </p:txBody>
      </p:sp>
      <p:sp>
        <p:nvSpPr>
          <p:cNvPr id="593" name="Google Shape;593;g3da4077c8d7_0_377"/>
          <p:cNvSpPr/>
          <p:nvPr/>
        </p:nvSpPr>
        <p:spPr>
          <a:xfrm>
            <a:off x="5448747" y="1993125"/>
            <a:ext cx="1518000" cy="10974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3da4077c8d7_0_377"/>
          <p:cNvSpPr/>
          <p:nvPr/>
        </p:nvSpPr>
        <p:spPr>
          <a:xfrm>
            <a:off x="5540187" y="2038845"/>
            <a:ext cx="13350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付加価値：</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コスト：</a:t>
            </a:r>
            <a:endParaRPr b="0" i="0" sz="800" u="none" cap="none" strike="noStrike">
              <a:solidFill>
                <a:srgbClr val="000000"/>
              </a:solidFill>
              <a:latin typeface="Calibri"/>
              <a:ea typeface="Calibri"/>
              <a:cs typeface="Calibri"/>
              <a:sym typeface="Calibri"/>
            </a:endParaRPr>
          </a:p>
        </p:txBody>
      </p:sp>
      <p:sp>
        <p:nvSpPr>
          <p:cNvPr id="595" name="Google Shape;595;g3da4077c8d7_0_377"/>
          <p:cNvSpPr/>
          <p:nvPr/>
        </p:nvSpPr>
        <p:spPr>
          <a:xfrm>
            <a:off x="6866067" y="1490205"/>
            <a:ext cx="2286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200"/>
              <a:buFont typeface="Calibri"/>
              <a:buNone/>
            </a:pPr>
            <a:r>
              <a:rPr b="0" i="0" lang="ja" sz="1200" u="none" cap="none" strike="noStrike">
                <a:solidFill>
                  <a:srgbClr val="5A6B7E"/>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sp>
        <p:nvSpPr>
          <p:cNvPr id="596" name="Google Shape;596;g3da4077c8d7_0_377"/>
          <p:cNvSpPr/>
          <p:nvPr/>
        </p:nvSpPr>
        <p:spPr>
          <a:xfrm>
            <a:off x="7058091" y="1490205"/>
            <a:ext cx="1518000" cy="457200"/>
          </a:xfrm>
          <a:prstGeom prst="rect">
            <a:avLst/>
          </a:prstGeom>
          <a:solidFill>
            <a:srgbClr val="E8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g3da4077c8d7_0_377"/>
          <p:cNvSpPr/>
          <p:nvPr/>
        </p:nvSpPr>
        <p:spPr>
          <a:xfrm>
            <a:off x="7058091" y="1490205"/>
            <a:ext cx="15180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ja" sz="900" u="none" cap="none" strike="noStrike">
                <a:solidFill>
                  <a:srgbClr val="FFFFFF"/>
                </a:solidFill>
                <a:latin typeface="Calibri"/>
                <a:ea typeface="Calibri"/>
                <a:cs typeface="Calibri"/>
                <a:sym typeface="Calibri"/>
              </a:rPr>
              <a:t>アフターサービス</a:t>
            </a:r>
            <a:endParaRPr b="0" i="0" sz="900" u="none" cap="none" strike="noStrike">
              <a:solidFill>
                <a:srgbClr val="000000"/>
              </a:solidFill>
              <a:latin typeface="Calibri"/>
              <a:ea typeface="Calibri"/>
              <a:cs typeface="Calibri"/>
              <a:sym typeface="Calibri"/>
            </a:endParaRPr>
          </a:p>
        </p:txBody>
      </p:sp>
      <p:sp>
        <p:nvSpPr>
          <p:cNvPr id="598" name="Google Shape;598;g3da4077c8d7_0_377"/>
          <p:cNvSpPr/>
          <p:nvPr/>
        </p:nvSpPr>
        <p:spPr>
          <a:xfrm>
            <a:off x="7058091" y="1993125"/>
            <a:ext cx="1518000" cy="1097400"/>
          </a:xfrm>
          <a:prstGeom prst="rect">
            <a:avLst/>
          </a:prstGeom>
          <a:solidFill>
            <a:srgbClr val="FFFFFF"/>
          </a:solidFill>
          <a:ln cap="flat" cmpd="sng" w="12700">
            <a:solidFill>
              <a:srgbClr val="E8EC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g3da4077c8d7_0_377"/>
          <p:cNvSpPr/>
          <p:nvPr/>
        </p:nvSpPr>
        <p:spPr>
          <a:xfrm>
            <a:off x="7149531" y="2038845"/>
            <a:ext cx="13350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付加価値：</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コスト：</a:t>
            </a:r>
            <a:endParaRPr b="0" i="0" sz="800" u="none" cap="none" strike="noStrike">
              <a:solidFill>
                <a:srgbClr val="000000"/>
              </a:solidFill>
              <a:latin typeface="Calibri"/>
              <a:ea typeface="Calibri"/>
              <a:cs typeface="Calibri"/>
              <a:sym typeface="Calibri"/>
            </a:endParaRPr>
          </a:p>
        </p:txBody>
      </p:sp>
      <p:sp>
        <p:nvSpPr>
          <p:cNvPr id="600" name="Google Shape;600;g3da4077c8d7_0_377"/>
          <p:cNvSpPr/>
          <p:nvPr/>
        </p:nvSpPr>
        <p:spPr>
          <a:xfrm>
            <a:off x="620715" y="1215885"/>
            <a:ext cx="1828800" cy="22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B2A4A"/>
              </a:buClr>
              <a:buSzPts val="1000"/>
              <a:buFont typeface="Trebuchet MS"/>
              <a:buNone/>
            </a:pPr>
            <a:r>
              <a:rPr b="1" i="0" lang="ja" sz="1000" u="none" cap="none" strike="noStrike">
                <a:solidFill>
                  <a:srgbClr val="1B2A4A"/>
                </a:solidFill>
                <a:latin typeface="Trebuchet MS"/>
                <a:ea typeface="Trebuchet MS"/>
                <a:cs typeface="Trebuchet MS"/>
                <a:sym typeface="Trebuchet MS"/>
              </a:rPr>
              <a:t>主活動</a:t>
            </a:r>
            <a:endParaRPr b="0" i="0" sz="1000" u="none" cap="none" strike="noStrike">
              <a:solidFill>
                <a:srgbClr val="000000"/>
              </a:solidFill>
              <a:latin typeface="Calibri"/>
              <a:ea typeface="Calibri"/>
              <a:cs typeface="Calibri"/>
              <a:sym typeface="Calibri"/>
            </a:endParaRPr>
          </a:p>
        </p:txBody>
      </p:sp>
      <p:sp>
        <p:nvSpPr>
          <p:cNvPr id="601" name="Google Shape;601;g3da4077c8d7_0_377"/>
          <p:cNvSpPr/>
          <p:nvPr/>
        </p:nvSpPr>
        <p:spPr>
          <a:xfrm>
            <a:off x="620715" y="3273285"/>
            <a:ext cx="1828800" cy="22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B2A4A"/>
              </a:buClr>
              <a:buSzPts val="1000"/>
              <a:buFont typeface="Trebuchet MS"/>
              <a:buNone/>
            </a:pPr>
            <a:r>
              <a:rPr b="1" i="0" lang="ja" sz="1000" u="none" cap="none" strike="noStrike">
                <a:solidFill>
                  <a:srgbClr val="1B2A4A"/>
                </a:solidFill>
                <a:latin typeface="Trebuchet MS"/>
                <a:ea typeface="Trebuchet MS"/>
                <a:cs typeface="Trebuchet MS"/>
                <a:sym typeface="Trebuchet MS"/>
              </a:rPr>
              <a:t>支援活動</a:t>
            </a:r>
            <a:endParaRPr b="0" i="0" sz="1000" u="none" cap="none" strike="noStrike">
              <a:solidFill>
                <a:srgbClr val="000000"/>
              </a:solidFill>
              <a:latin typeface="Calibri"/>
              <a:ea typeface="Calibri"/>
              <a:cs typeface="Calibri"/>
              <a:sym typeface="Calibri"/>
            </a:endParaRPr>
          </a:p>
        </p:txBody>
      </p:sp>
      <p:sp>
        <p:nvSpPr>
          <p:cNvPr id="602" name="Google Shape;602;g3da4077c8d7_0_377"/>
          <p:cNvSpPr/>
          <p:nvPr/>
        </p:nvSpPr>
        <p:spPr>
          <a:xfrm>
            <a:off x="620715" y="3547605"/>
            <a:ext cx="1920300" cy="822900"/>
          </a:xfrm>
          <a:prstGeom prst="rect">
            <a:avLst/>
          </a:prstGeom>
          <a:solidFill>
            <a:srgbClr val="FFFFFF"/>
          </a:solidFill>
          <a:ln cap="flat" cmpd="sng" w="12700">
            <a:solidFill>
              <a:srgbClr val="2E86A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g3da4077c8d7_0_377"/>
          <p:cNvSpPr/>
          <p:nvPr/>
        </p:nvSpPr>
        <p:spPr>
          <a:xfrm>
            <a:off x="620715" y="3547605"/>
            <a:ext cx="19203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E86AB"/>
              </a:buClr>
              <a:buSzPts val="800"/>
              <a:buFont typeface="Calibri"/>
              <a:buNone/>
            </a:pPr>
            <a:r>
              <a:rPr b="1" i="0" lang="ja" sz="800" u="none" cap="none" strike="noStrike">
                <a:solidFill>
                  <a:srgbClr val="2E86AB"/>
                </a:solidFill>
                <a:latin typeface="Calibri"/>
                <a:ea typeface="Calibri"/>
                <a:cs typeface="Calibri"/>
                <a:sym typeface="Calibri"/>
              </a:rPr>
              <a:t>全般管理（経営・財務）</a:t>
            </a:r>
            <a:endParaRPr b="0" i="0" sz="800" u="none" cap="none" strike="noStrike">
              <a:solidFill>
                <a:srgbClr val="000000"/>
              </a:solidFill>
              <a:latin typeface="Calibri"/>
              <a:ea typeface="Calibri"/>
              <a:cs typeface="Calibri"/>
              <a:sym typeface="Calibri"/>
            </a:endParaRPr>
          </a:p>
        </p:txBody>
      </p:sp>
      <p:sp>
        <p:nvSpPr>
          <p:cNvPr id="604" name="Google Shape;604;g3da4077c8d7_0_377"/>
          <p:cNvSpPr/>
          <p:nvPr/>
        </p:nvSpPr>
        <p:spPr>
          <a:xfrm>
            <a:off x="712155" y="3867645"/>
            <a:ext cx="1737300" cy="41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内容：</a:t>
            </a:r>
            <a:endParaRPr b="0" i="0" sz="800" u="none" cap="none" strike="noStrike">
              <a:solidFill>
                <a:srgbClr val="000000"/>
              </a:solidFill>
              <a:latin typeface="Calibri"/>
              <a:ea typeface="Calibri"/>
              <a:cs typeface="Calibri"/>
              <a:sym typeface="Calibri"/>
            </a:endParaRPr>
          </a:p>
        </p:txBody>
      </p:sp>
      <p:sp>
        <p:nvSpPr>
          <p:cNvPr id="605" name="Google Shape;605;g3da4077c8d7_0_377"/>
          <p:cNvSpPr/>
          <p:nvPr/>
        </p:nvSpPr>
        <p:spPr>
          <a:xfrm>
            <a:off x="2632395" y="3547605"/>
            <a:ext cx="1920300" cy="822900"/>
          </a:xfrm>
          <a:prstGeom prst="rect">
            <a:avLst/>
          </a:prstGeom>
          <a:solidFill>
            <a:srgbClr val="FFFFFF"/>
          </a:solidFill>
          <a:ln cap="flat" cmpd="sng" w="12700">
            <a:solidFill>
              <a:srgbClr val="2E86A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g3da4077c8d7_0_377"/>
          <p:cNvSpPr/>
          <p:nvPr/>
        </p:nvSpPr>
        <p:spPr>
          <a:xfrm>
            <a:off x="2632395" y="3547605"/>
            <a:ext cx="19203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E86AB"/>
              </a:buClr>
              <a:buSzPts val="800"/>
              <a:buFont typeface="Calibri"/>
              <a:buNone/>
            </a:pPr>
            <a:r>
              <a:rPr b="1" i="0" lang="ja" sz="800" u="none" cap="none" strike="noStrike">
                <a:solidFill>
                  <a:srgbClr val="2E86AB"/>
                </a:solidFill>
                <a:latin typeface="Calibri"/>
                <a:ea typeface="Calibri"/>
                <a:cs typeface="Calibri"/>
                <a:sym typeface="Calibri"/>
              </a:rPr>
              <a:t>人的資源管理</a:t>
            </a:r>
            <a:endParaRPr b="0" i="0" sz="800" u="none" cap="none" strike="noStrike">
              <a:solidFill>
                <a:srgbClr val="000000"/>
              </a:solidFill>
              <a:latin typeface="Calibri"/>
              <a:ea typeface="Calibri"/>
              <a:cs typeface="Calibri"/>
              <a:sym typeface="Calibri"/>
            </a:endParaRPr>
          </a:p>
        </p:txBody>
      </p:sp>
      <p:sp>
        <p:nvSpPr>
          <p:cNvPr id="607" name="Google Shape;607;g3da4077c8d7_0_377"/>
          <p:cNvSpPr/>
          <p:nvPr/>
        </p:nvSpPr>
        <p:spPr>
          <a:xfrm>
            <a:off x="2723835" y="3867645"/>
            <a:ext cx="1737300" cy="41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内容：</a:t>
            </a:r>
            <a:endParaRPr b="0" i="0" sz="800" u="none" cap="none" strike="noStrike">
              <a:solidFill>
                <a:srgbClr val="000000"/>
              </a:solidFill>
              <a:latin typeface="Calibri"/>
              <a:ea typeface="Calibri"/>
              <a:cs typeface="Calibri"/>
              <a:sym typeface="Calibri"/>
            </a:endParaRPr>
          </a:p>
        </p:txBody>
      </p:sp>
      <p:sp>
        <p:nvSpPr>
          <p:cNvPr id="608" name="Google Shape;608;g3da4077c8d7_0_377"/>
          <p:cNvSpPr/>
          <p:nvPr/>
        </p:nvSpPr>
        <p:spPr>
          <a:xfrm>
            <a:off x="4644075" y="3547605"/>
            <a:ext cx="1920300" cy="822900"/>
          </a:xfrm>
          <a:prstGeom prst="rect">
            <a:avLst/>
          </a:prstGeom>
          <a:solidFill>
            <a:srgbClr val="FFFFFF"/>
          </a:solidFill>
          <a:ln cap="flat" cmpd="sng" w="12700">
            <a:solidFill>
              <a:srgbClr val="2E86A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3da4077c8d7_0_377"/>
          <p:cNvSpPr/>
          <p:nvPr/>
        </p:nvSpPr>
        <p:spPr>
          <a:xfrm>
            <a:off x="4644075" y="3547605"/>
            <a:ext cx="19203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E86AB"/>
              </a:buClr>
              <a:buSzPts val="800"/>
              <a:buFont typeface="Calibri"/>
              <a:buNone/>
            </a:pPr>
            <a:r>
              <a:rPr b="1" i="0" lang="ja" sz="800" u="none" cap="none" strike="noStrike">
                <a:solidFill>
                  <a:srgbClr val="2E86AB"/>
                </a:solidFill>
                <a:latin typeface="Calibri"/>
                <a:ea typeface="Calibri"/>
                <a:cs typeface="Calibri"/>
                <a:sym typeface="Calibri"/>
              </a:rPr>
              <a:t>技術開発・R&amp;D</a:t>
            </a:r>
            <a:endParaRPr b="0" i="0" sz="800" u="none" cap="none" strike="noStrike">
              <a:solidFill>
                <a:srgbClr val="000000"/>
              </a:solidFill>
              <a:latin typeface="Calibri"/>
              <a:ea typeface="Calibri"/>
              <a:cs typeface="Calibri"/>
              <a:sym typeface="Calibri"/>
            </a:endParaRPr>
          </a:p>
        </p:txBody>
      </p:sp>
      <p:sp>
        <p:nvSpPr>
          <p:cNvPr id="610" name="Google Shape;610;g3da4077c8d7_0_377"/>
          <p:cNvSpPr/>
          <p:nvPr/>
        </p:nvSpPr>
        <p:spPr>
          <a:xfrm>
            <a:off x="4735515" y="3867645"/>
            <a:ext cx="1737300" cy="41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内容：</a:t>
            </a:r>
            <a:endParaRPr b="0" i="0" sz="800" u="none" cap="none" strike="noStrike">
              <a:solidFill>
                <a:srgbClr val="000000"/>
              </a:solidFill>
              <a:latin typeface="Calibri"/>
              <a:ea typeface="Calibri"/>
              <a:cs typeface="Calibri"/>
              <a:sym typeface="Calibri"/>
            </a:endParaRPr>
          </a:p>
        </p:txBody>
      </p:sp>
      <p:sp>
        <p:nvSpPr>
          <p:cNvPr id="611" name="Google Shape;611;g3da4077c8d7_0_377"/>
          <p:cNvSpPr/>
          <p:nvPr/>
        </p:nvSpPr>
        <p:spPr>
          <a:xfrm>
            <a:off x="6655755" y="3547605"/>
            <a:ext cx="1920300" cy="822900"/>
          </a:xfrm>
          <a:prstGeom prst="rect">
            <a:avLst/>
          </a:prstGeom>
          <a:solidFill>
            <a:srgbClr val="FFFFFF"/>
          </a:solidFill>
          <a:ln cap="flat" cmpd="sng" w="12700">
            <a:solidFill>
              <a:srgbClr val="2E86A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g3da4077c8d7_0_377"/>
          <p:cNvSpPr/>
          <p:nvPr/>
        </p:nvSpPr>
        <p:spPr>
          <a:xfrm>
            <a:off x="6655755" y="3547605"/>
            <a:ext cx="19203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E86AB"/>
              </a:buClr>
              <a:buSzPts val="800"/>
              <a:buFont typeface="Calibri"/>
              <a:buNone/>
            </a:pPr>
            <a:r>
              <a:rPr b="1" i="0" lang="ja" sz="800" u="none" cap="none" strike="noStrike">
                <a:solidFill>
                  <a:srgbClr val="2E86AB"/>
                </a:solidFill>
                <a:latin typeface="Calibri"/>
                <a:ea typeface="Calibri"/>
                <a:cs typeface="Calibri"/>
                <a:sym typeface="Calibri"/>
              </a:rPr>
              <a:t>調達活動</a:t>
            </a:r>
            <a:endParaRPr b="0" i="0" sz="800" u="none" cap="none" strike="noStrike">
              <a:solidFill>
                <a:srgbClr val="000000"/>
              </a:solidFill>
              <a:latin typeface="Calibri"/>
              <a:ea typeface="Calibri"/>
              <a:cs typeface="Calibri"/>
              <a:sym typeface="Calibri"/>
            </a:endParaRPr>
          </a:p>
        </p:txBody>
      </p:sp>
      <p:sp>
        <p:nvSpPr>
          <p:cNvPr id="613" name="Google Shape;613;g3da4077c8d7_0_377"/>
          <p:cNvSpPr/>
          <p:nvPr/>
        </p:nvSpPr>
        <p:spPr>
          <a:xfrm>
            <a:off x="6747195" y="3867645"/>
            <a:ext cx="1737300" cy="41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D3D"/>
              </a:buClr>
              <a:buSzPts val="800"/>
              <a:buFont typeface="Calibri"/>
              <a:buNone/>
            </a:pPr>
            <a:r>
              <a:rPr b="0" i="0" lang="ja" sz="800" u="none" cap="none" strike="noStrike">
                <a:solidFill>
                  <a:srgbClr val="1E2D3D"/>
                </a:solidFill>
                <a:latin typeface="Calibri"/>
                <a:ea typeface="Calibri"/>
                <a:cs typeface="Calibri"/>
                <a:sym typeface="Calibri"/>
              </a:rPr>
              <a:t>内容：</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7" name="Shape 617"/>
        <p:cNvGrpSpPr/>
        <p:nvPr/>
      </p:nvGrpSpPr>
      <p:grpSpPr>
        <a:xfrm>
          <a:off x="0" y="0"/>
          <a:ext cx="0" cy="0"/>
          <a:chOff x="0" y="0"/>
          <a:chExt cx="0" cy="0"/>
        </a:xfrm>
      </p:grpSpPr>
      <p:pic>
        <p:nvPicPr>
          <p:cNvPr id="618" name="Google Shape;618;p30"/>
          <p:cNvPicPr preferRelativeResize="0"/>
          <p:nvPr/>
        </p:nvPicPr>
        <p:blipFill rotWithShape="1">
          <a:blip r:embed="rId3">
            <a:alphaModFix/>
          </a:blip>
          <a:srcRect b="0" l="0" r="0" t="0"/>
          <a:stretch/>
        </p:blipFill>
        <p:spPr>
          <a:xfrm>
            <a:off x="4119600" y="2857500"/>
            <a:ext cx="904800" cy="904800"/>
          </a:xfrm>
          <a:prstGeom prst="rect">
            <a:avLst/>
          </a:prstGeom>
          <a:noFill/>
          <a:ln>
            <a:noFill/>
          </a:ln>
        </p:spPr>
      </p:pic>
      <p:sp>
        <p:nvSpPr>
          <p:cNvPr id="619" name="Google Shape;619;p30"/>
          <p:cNvSpPr/>
          <p:nvPr/>
        </p:nvSpPr>
        <p:spPr>
          <a:xfrm>
            <a:off x="109350" y="106650"/>
            <a:ext cx="8925300" cy="493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30"/>
          <p:cNvSpPr txBox="1"/>
          <p:nvPr/>
        </p:nvSpPr>
        <p:spPr>
          <a:xfrm>
            <a:off x="0" y="1608900"/>
            <a:ext cx="9144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ja" sz="2200" u="none" cap="none" strike="noStrike">
                <a:solidFill>
                  <a:schemeClr val="dk1"/>
                </a:solidFill>
                <a:latin typeface="Noto Sans JP"/>
                <a:ea typeface="Noto Sans JP"/>
                <a:cs typeface="Noto Sans JP"/>
                <a:sym typeface="Noto Sans JP"/>
              </a:rPr>
              <a:t>お 気 軽 に お 問 い 合 わ せ く だ さ い ！</a:t>
            </a:r>
            <a:endParaRPr b="1" i="0" sz="2200" u="none" cap="none" strike="noStrike">
              <a:solidFill>
                <a:schemeClr val="dk1"/>
              </a:solidFill>
              <a:latin typeface="Noto Sans JP"/>
              <a:ea typeface="Noto Sans JP"/>
              <a:cs typeface="Noto Sans JP"/>
              <a:sym typeface="Noto Sans JP"/>
            </a:endParaRPr>
          </a:p>
        </p:txBody>
      </p:sp>
      <p:sp>
        <p:nvSpPr>
          <p:cNvPr id="621" name="Google Shape;621;p30"/>
          <p:cNvSpPr txBox="1"/>
          <p:nvPr/>
        </p:nvSpPr>
        <p:spPr>
          <a:xfrm>
            <a:off x="0" y="2132100"/>
            <a:ext cx="91440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000"/>
              <a:buFont typeface="Arial"/>
              <a:buNone/>
            </a:pPr>
            <a:r>
              <a:rPr b="1" i="0" lang="ja" sz="1000" u="none" cap="none" strike="noStrike">
                <a:solidFill>
                  <a:schemeClr val="dk1"/>
                </a:solidFill>
                <a:latin typeface="Noto Sans JP"/>
                <a:ea typeface="Noto Sans JP"/>
                <a:cs typeface="Noto Sans JP"/>
                <a:sym typeface="Noto Sans JP"/>
              </a:rPr>
              <a:t>当社へのお問い合わせは下記QRよりご連絡ください。</a:t>
            </a:r>
            <a:endParaRPr b="1" i="0" sz="1000" u="none" cap="none" strike="noStrike">
              <a:solidFill>
                <a:schemeClr val="dk1"/>
              </a:solidFill>
              <a:latin typeface="Noto Sans JP"/>
              <a:ea typeface="Noto Sans JP"/>
              <a:cs typeface="Noto Sans JP"/>
              <a:sym typeface="Noto Sans JP"/>
            </a:endParaRPr>
          </a:p>
          <a:p>
            <a:pPr indent="0" lvl="0" marL="0" marR="0" rtl="0" algn="ctr">
              <a:lnSpc>
                <a:spcPct val="150000"/>
              </a:lnSpc>
              <a:spcBef>
                <a:spcPts val="0"/>
              </a:spcBef>
              <a:spcAft>
                <a:spcPts val="0"/>
              </a:spcAft>
              <a:buClr>
                <a:srgbClr val="000000"/>
              </a:buClr>
              <a:buSzPts val="1000"/>
              <a:buFont typeface="Arial"/>
              <a:buNone/>
            </a:pPr>
            <a:r>
              <a:rPr b="1" i="0" lang="ja" sz="1000" u="none" cap="none" strike="noStrike">
                <a:solidFill>
                  <a:schemeClr val="dk1"/>
                </a:solidFill>
                <a:latin typeface="Noto Sans JP"/>
                <a:ea typeface="Noto Sans JP"/>
                <a:cs typeface="Noto Sans JP"/>
                <a:sym typeface="Noto Sans JP"/>
              </a:rPr>
              <a:t>頂いた内容を確認し、３営業日以内にご記入いただいた連絡先にご連絡いたします。</a:t>
            </a:r>
            <a:endParaRPr b="1" i="0" sz="1000" u="none" cap="none" strike="noStrike">
              <a:solidFill>
                <a:schemeClr val="dk1"/>
              </a:solidFill>
              <a:latin typeface="Noto Sans JP"/>
              <a:ea typeface="Noto Sans JP"/>
              <a:cs typeface="Noto Sans JP"/>
              <a:sym typeface="Noto Sans JP"/>
            </a:endParaRPr>
          </a:p>
        </p:txBody>
      </p:sp>
      <p:pic>
        <p:nvPicPr>
          <p:cNvPr id="622" name="Google Shape;622;p30"/>
          <p:cNvPicPr preferRelativeResize="0"/>
          <p:nvPr/>
        </p:nvPicPr>
        <p:blipFill rotWithShape="1">
          <a:blip r:embed="rId4">
            <a:alphaModFix/>
          </a:blip>
          <a:srcRect b="0" l="0" r="0" t="0"/>
          <a:stretch/>
        </p:blipFill>
        <p:spPr>
          <a:xfrm>
            <a:off x="0" y="2968200"/>
            <a:ext cx="2137201" cy="2137199"/>
          </a:xfrm>
          <a:prstGeom prst="rect">
            <a:avLst/>
          </a:prstGeom>
          <a:noFill/>
          <a:ln>
            <a:noFill/>
          </a:ln>
        </p:spPr>
      </p:pic>
      <p:sp>
        <p:nvSpPr>
          <p:cNvPr id="623" name="Google Shape;623;p30"/>
          <p:cNvSpPr/>
          <p:nvPr/>
        </p:nvSpPr>
        <p:spPr>
          <a:xfrm>
            <a:off x="7928675" y="0"/>
            <a:ext cx="1215300" cy="476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4" name="Google Shape;624;p30"/>
          <p:cNvPicPr preferRelativeResize="0"/>
          <p:nvPr/>
        </p:nvPicPr>
        <p:blipFill rotWithShape="1">
          <a:blip r:embed="rId5">
            <a:alphaModFix/>
          </a:blip>
          <a:srcRect b="0" l="0" r="0" t="0"/>
          <a:stretch/>
        </p:blipFill>
        <p:spPr>
          <a:xfrm>
            <a:off x="8072750" y="106463"/>
            <a:ext cx="985525" cy="2718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pic>
        <p:nvPicPr>
          <p:cNvPr id="629" name="Google Shape;629;p31" title="IncubationBase-logo-alternative-black-1920px.jpg"/>
          <p:cNvPicPr preferRelativeResize="0"/>
          <p:nvPr/>
        </p:nvPicPr>
        <p:blipFill rotWithShape="1">
          <a:blip r:embed="rId3">
            <a:alphaModFix/>
          </a:blip>
          <a:srcRect b="0" l="0" r="0" t="0"/>
          <a:stretch/>
        </p:blipFill>
        <p:spPr>
          <a:xfrm>
            <a:off x="2240038" y="1853027"/>
            <a:ext cx="4663925" cy="1275300"/>
          </a:xfrm>
          <a:prstGeom prst="rect">
            <a:avLst/>
          </a:prstGeom>
          <a:noFill/>
          <a:ln>
            <a:noFill/>
          </a:ln>
        </p:spPr>
      </p:pic>
      <p:sp>
        <p:nvSpPr>
          <p:cNvPr id="630" name="Google Shape;630;p31"/>
          <p:cNvSpPr/>
          <p:nvPr/>
        </p:nvSpPr>
        <p:spPr>
          <a:xfrm>
            <a:off x="109350" y="106650"/>
            <a:ext cx="8925300" cy="493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02" name="Google Shape;102;p45"/>
          <p:cNvSpPr txBox="1"/>
          <p:nvPr>
            <p:ph idx="2" type="body"/>
          </p:nvPr>
        </p:nvSpPr>
        <p:spPr>
          <a:xfrm rot="5400000">
            <a:off x="-2471938" y="2471939"/>
            <a:ext cx="5143500" cy="199623"/>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0" lvl="0" marL="114300" rtl="0" algn="l">
              <a:lnSpc>
                <a:spcPct val="95000"/>
              </a:lnSpc>
              <a:spcBef>
                <a:spcPts val="0"/>
              </a:spcBef>
              <a:spcAft>
                <a:spcPts val="0"/>
              </a:spcAft>
              <a:buSzPts val="450"/>
              <a:buNone/>
            </a:pPr>
            <a:r>
              <a:rPr lang="ja" sz="900"/>
              <a:t>Contents</a:t>
            </a:r>
            <a:endParaRPr sz="900"/>
          </a:p>
        </p:txBody>
      </p:sp>
      <p:sp>
        <p:nvSpPr>
          <p:cNvPr id="103" name="Google Shape;103;p45"/>
          <p:cNvSpPr txBox="1"/>
          <p:nvPr>
            <p:ph idx="3" type="body"/>
          </p:nvPr>
        </p:nvSpPr>
        <p:spPr>
          <a:xfrm>
            <a:off x="3456800" y="940425"/>
            <a:ext cx="2537400" cy="393600"/>
          </a:xfrm>
          <a:prstGeom prst="rect">
            <a:avLst/>
          </a:prstGeom>
          <a:solidFill>
            <a:srgbClr val="2BAA6E"/>
          </a:solidFill>
          <a:ln>
            <a:noFill/>
          </a:ln>
        </p:spPr>
        <p:txBody>
          <a:bodyPr anchorCtr="0" anchor="ctr" bIns="91425" lIns="91425" spcFirstLastPara="1" rIns="91425" wrap="square" tIns="91425">
            <a:normAutofit/>
          </a:bodyPr>
          <a:lstStyle/>
          <a:p>
            <a:pPr indent="-342900" lvl="0" marL="457200" marR="0" rtl="0" algn="ctr">
              <a:lnSpc>
                <a:spcPct val="200000"/>
              </a:lnSpc>
              <a:spcBef>
                <a:spcPts val="0"/>
              </a:spcBef>
              <a:spcAft>
                <a:spcPts val="0"/>
              </a:spcAft>
              <a:buClr>
                <a:schemeClr val="dk2"/>
              </a:buClr>
              <a:buSzPts val="1800"/>
              <a:buFont typeface="Arial"/>
              <a:buNone/>
            </a:pPr>
            <a:r>
              <a:rPr lang="ja">
                <a:solidFill>
                  <a:srgbClr val="FFFFFF"/>
                </a:solidFill>
              </a:rPr>
              <a:t>市場調査・分析</a:t>
            </a:r>
            <a:endParaRPr>
              <a:solidFill>
                <a:srgbClr val="FFFFFF"/>
              </a:solidFill>
            </a:endParaRPr>
          </a:p>
        </p:txBody>
      </p:sp>
      <p:sp>
        <p:nvSpPr>
          <p:cNvPr id="104" name="Google Shape;104;p45"/>
          <p:cNvSpPr txBox="1"/>
          <p:nvPr>
            <p:ph idx="3" type="body"/>
          </p:nvPr>
        </p:nvSpPr>
        <p:spPr>
          <a:xfrm>
            <a:off x="6203375" y="940425"/>
            <a:ext cx="2537400" cy="393600"/>
          </a:xfrm>
          <a:prstGeom prst="rect">
            <a:avLst/>
          </a:prstGeom>
          <a:solidFill>
            <a:srgbClr val="E8833A"/>
          </a:solidFill>
          <a:ln>
            <a:noFill/>
          </a:ln>
        </p:spPr>
        <p:txBody>
          <a:bodyPr anchorCtr="0" anchor="ctr" bIns="91425" lIns="91425" spcFirstLastPara="1" rIns="91425" wrap="square" tIns="91425">
            <a:normAutofit/>
          </a:bodyPr>
          <a:lstStyle/>
          <a:p>
            <a:pPr indent="-342900" lvl="0" marL="457200" marR="0" rtl="0" algn="ctr">
              <a:lnSpc>
                <a:spcPct val="200000"/>
              </a:lnSpc>
              <a:spcBef>
                <a:spcPts val="0"/>
              </a:spcBef>
              <a:spcAft>
                <a:spcPts val="0"/>
              </a:spcAft>
              <a:buClr>
                <a:schemeClr val="dk2"/>
              </a:buClr>
              <a:buSzPts val="1800"/>
              <a:buFont typeface="Arial"/>
              <a:buNone/>
            </a:pPr>
            <a:r>
              <a:rPr lang="ja">
                <a:solidFill>
                  <a:srgbClr val="FFFFFF"/>
                </a:solidFill>
              </a:rPr>
              <a:t>ビジネスモデル構築</a:t>
            </a:r>
            <a:endParaRPr>
              <a:solidFill>
                <a:srgbClr val="FFFFFF"/>
              </a:solidFill>
            </a:endParaRPr>
          </a:p>
        </p:txBody>
      </p:sp>
      <p:sp>
        <p:nvSpPr>
          <p:cNvPr id="105" name="Google Shape;105;p45"/>
          <p:cNvSpPr txBox="1"/>
          <p:nvPr>
            <p:ph idx="3" type="body"/>
          </p:nvPr>
        </p:nvSpPr>
        <p:spPr>
          <a:xfrm>
            <a:off x="559513" y="894775"/>
            <a:ext cx="2537400" cy="393600"/>
          </a:xfrm>
          <a:prstGeom prst="rect">
            <a:avLst/>
          </a:prstGeom>
          <a:solidFill>
            <a:srgbClr val="2E86AB"/>
          </a:solidFill>
          <a:ln>
            <a:noFill/>
          </a:ln>
        </p:spPr>
        <p:txBody>
          <a:bodyPr anchorCtr="0" anchor="ctr" bIns="91425" lIns="91425" spcFirstLastPara="1" rIns="91425" wrap="square" tIns="91425">
            <a:normAutofit/>
          </a:bodyPr>
          <a:lstStyle/>
          <a:p>
            <a:pPr indent="0" lvl="0" marL="114300" marR="0" rtl="0" algn="ctr">
              <a:lnSpc>
                <a:spcPct val="200000"/>
              </a:lnSpc>
              <a:spcBef>
                <a:spcPts val="0"/>
              </a:spcBef>
              <a:spcAft>
                <a:spcPts val="0"/>
              </a:spcAft>
              <a:buClr>
                <a:schemeClr val="dk2"/>
              </a:buClr>
              <a:buSzPts val="1800"/>
              <a:buFont typeface="Arial"/>
              <a:buNone/>
            </a:pPr>
            <a:r>
              <a:rPr lang="ja">
                <a:solidFill>
                  <a:srgbClr val="FFFFFF"/>
                </a:solidFill>
              </a:rPr>
              <a:t>アイデア立案</a:t>
            </a:r>
            <a:endParaRPr>
              <a:solidFill>
                <a:srgbClr val="FFFFFF"/>
              </a:solidFill>
            </a:endParaRPr>
          </a:p>
        </p:txBody>
      </p:sp>
      <p:sp>
        <p:nvSpPr>
          <p:cNvPr id="106" name="Google Shape;106;p45"/>
          <p:cNvSpPr/>
          <p:nvPr/>
        </p:nvSpPr>
        <p:spPr>
          <a:xfrm>
            <a:off x="719413" y="149729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  SCAMPER法</a:t>
            </a:r>
            <a:endParaRPr b="0" i="0" sz="1000" u="none" cap="none" strike="noStrike">
              <a:solidFill>
                <a:srgbClr val="000000"/>
              </a:solidFill>
              <a:latin typeface="Calibri"/>
              <a:ea typeface="Calibri"/>
              <a:cs typeface="Calibri"/>
              <a:sym typeface="Calibri"/>
            </a:endParaRPr>
          </a:p>
        </p:txBody>
      </p:sp>
      <p:cxnSp>
        <p:nvCxnSpPr>
          <p:cNvPr id="107" name="Google Shape;107;p45"/>
          <p:cNvCxnSpPr/>
          <p:nvPr/>
        </p:nvCxnSpPr>
        <p:spPr>
          <a:xfrm>
            <a:off x="719413" y="1817335"/>
            <a:ext cx="2286000" cy="0"/>
          </a:xfrm>
          <a:prstGeom prst="straightConnector1">
            <a:avLst/>
          </a:prstGeom>
          <a:noFill/>
          <a:ln cap="flat" cmpd="sng" w="9525">
            <a:solidFill>
              <a:srgbClr val="E8ECF1"/>
            </a:solidFill>
            <a:prstDash val="solid"/>
            <a:round/>
            <a:headEnd len="sm" w="sm" type="none"/>
            <a:tailEnd len="sm" w="sm" type="none"/>
          </a:ln>
        </p:spPr>
      </p:cxnSp>
      <p:sp>
        <p:nvSpPr>
          <p:cNvPr id="108" name="Google Shape;108;p45"/>
          <p:cNvSpPr/>
          <p:nvPr/>
        </p:nvSpPr>
        <p:spPr>
          <a:xfrm>
            <a:off x="719413" y="186305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2.  マンダラート</a:t>
            </a:r>
            <a:endParaRPr b="0" i="0" sz="1000" u="none" cap="none" strike="noStrike">
              <a:solidFill>
                <a:srgbClr val="000000"/>
              </a:solidFill>
              <a:latin typeface="Calibri"/>
              <a:ea typeface="Calibri"/>
              <a:cs typeface="Calibri"/>
              <a:sym typeface="Calibri"/>
            </a:endParaRPr>
          </a:p>
        </p:txBody>
      </p:sp>
      <p:cxnSp>
        <p:nvCxnSpPr>
          <p:cNvPr id="109" name="Google Shape;109;p45"/>
          <p:cNvCxnSpPr/>
          <p:nvPr/>
        </p:nvCxnSpPr>
        <p:spPr>
          <a:xfrm>
            <a:off x="719413" y="2183095"/>
            <a:ext cx="2286000" cy="0"/>
          </a:xfrm>
          <a:prstGeom prst="straightConnector1">
            <a:avLst/>
          </a:prstGeom>
          <a:noFill/>
          <a:ln cap="flat" cmpd="sng" w="9525">
            <a:solidFill>
              <a:srgbClr val="E8ECF1"/>
            </a:solidFill>
            <a:prstDash val="solid"/>
            <a:round/>
            <a:headEnd len="sm" w="sm" type="none"/>
            <a:tailEnd len="sm" w="sm" type="none"/>
          </a:ln>
        </p:spPr>
      </p:cxnSp>
      <p:sp>
        <p:nvSpPr>
          <p:cNvPr id="110" name="Google Shape;110;p45"/>
          <p:cNvSpPr/>
          <p:nvPr/>
        </p:nvSpPr>
        <p:spPr>
          <a:xfrm>
            <a:off x="719413" y="222881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3.  カスタマージャーニー</a:t>
            </a:r>
            <a:endParaRPr b="0" i="0" sz="1000" u="none" cap="none" strike="noStrike">
              <a:solidFill>
                <a:srgbClr val="000000"/>
              </a:solidFill>
              <a:latin typeface="Calibri"/>
              <a:ea typeface="Calibri"/>
              <a:cs typeface="Calibri"/>
              <a:sym typeface="Calibri"/>
            </a:endParaRPr>
          </a:p>
        </p:txBody>
      </p:sp>
      <p:cxnSp>
        <p:nvCxnSpPr>
          <p:cNvPr id="111" name="Google Shape;111;p45"/>
          <p:cNvCxnSpPr/>
          <p:nvPr/>
        </p:nvCxnSpPr>
        <p:spPr>
          <a:xfrm>
            <a:off x="719413" y="2548855"/>
            <a:ext cx="2286000" cy="0"/>
          </a:xfrm>
          <a:prstGeom prst="straightConnector1">
            <a:avLst/>
          </a:prstGeom>
          <a:noFill/>
          <a:ln cap="flat" cmpd="sng" w="9525">
            <a:solidFill>
              <a:srgbClr val="E8ECF1"/>
            </a:solidFill>
            <a:prstDash val="solid"/>
            <a:round/>
            <a:headEnd len="sm" w="sm" type="none"/>
            <a:tailEnd len="sm" w="sm" type="none"/>
          </a:ln>
        </p:spPr>
      </p:cxnSp>
      <p:sp>
        <p:nvSpPr>
          <p:cNvPr id="112" name="Google Shape;112;p45"/>
          <p:cNvSpPr/>
          <p:nvPr/>
        </p:nvSpPr>
        <p:spPr>
          <a:xfrm>
            <a:off x="719413" y="259457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4.  アンゾフのマトリクス</a:t>
            </a:r>
            <a:endParaRPr b="0" i="0" sz="1000" u="none" cap="none" strike="noStrike">
              <a:solidFill>
                <a:srgbClr val="000000"/>
              </a:solidFill>
              <a:latin typeface="Calibri"/>
              <a:ea typeface="Calibri"/>
              <a:cs typeface="Calibri"/>
              <a:sym typeface="Calibri"/>
            </a:endParaRPr>
          </a:p>
        </p:txBody>
      </p:sp>
      <p:cxnSp>
        <p:nvCxnSpPr>
          <p:cNvPr id="113" name="Google Shape;113;p45"/>
          <p:cNvCxnSpPr/>
          <p:nvPr/>
        </p:nvCxnSpPr>
        <p:spPr>
          <a:xfrm>
            <a:off x="719413" y="2914615"/>
            <a:ext cx="2286000" cy="0"/>
          </a:xfrm>
          <a:prstGeom prst="straightConnector1">
            <a:avLst/>
          </a:prstGeom>
          <a:noFill/>
          <a:ln cap="flat" cmpd="sng" w="9525">
            <a:solidFill>
              <a:srgbClr val="E8ECF1"/>
            </a:solidFill>
            <a:prstDash val="solid"/>
            <a:round/>
            <a:headEnd len="sm" w="sm" type="none"/>
            <a:tailEnd len="sm" w="sm" type="none"/>
          </a:ln>
        </p:spPr>
      </p:cxnSp>
      <p:sp>
        <p:nvSpPr>
          <p:cNvPr id="114" name="Google Shape;114;p45"/>
          <p:cNvSpPr/>
          <p:nvPr/>
        </p:nvSpPr>
        <p:spPr>
          <a:xfrm>
            <a:off x="719413" y="296033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5.  TRIZの9画面法</a:t>
            </a:r>
            <a:endParaRPr b="0" i="0" sz="1000" u="none" cap="none" strike="noStrike">
              <a:solidFill>
                <a:srgbClr val="000000"/>
              </a:solidFill>
              <a:latin typeface="Calibri"/>
              <a:ea typeface="Calibri"/>
              <a:cs typeface="Calibri"/>
              <a:sym typeface="Calibri"/>
            </a:endParaRPr>
          </a:p>
        </p:txBody>
      </p:sp>
      <p:cxnSp>
        <p:nvCxnSpPr>
          <p:cNvPr id="115" name="Google Shape;115;p45"/>
          <p:cNvCxnSpPr/>
          <p:nvPr/>
        </p:nvCxnSpPr>
        <p:spPr>
          <a:xfrm>
            <a:off x="719413" y="3280375"/>
            <a:ext cx="2286000" cy="0"/>
          </a:xfrm>
          <a:prstGeom prst="straightConnector1">
            <a:avLst/>
          </a:prstGeom>
          <a:noFill/>
          <a:ln cap="flat" cmpd="sng" w="9525">
            <a:solidFill>
              <a:srgbClr val="E8ECF1"/>
            </a:solidFill>
            <a:prstDash val="solid"/>
            <a:round/>
            <a:headEnd len="sm" w="sm" type="none"/>
            <a:tailEnd len="sm" w="sm" type="none"/>
          </a:ln>
        </p:spPr>
      </p:cxnSp>
      <p:sp>
        <p:nvSpPr>
          <p:cNvPr id="116" name="Google Shape;116;p45"/>
          <p:cNvSpPr/>
          <p:nvPr/>
        </p:nvSpPr>
        <p:spPr>
          <a:xfrm>
            <a:off x="719413" y="332609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6.  ペルソナキャンバス</a:t>
            </a:r>
            <a:endParaRPr b="0" i="0" sz="1000" u="none" cap="none" strike="noStrike">
              <a:solidFill>
                <a:srgbClr val="000000"/>
              </a:solidFill>
              <a:latin typeface="Calibri"/>
              <a:ea typeface="Calibri"/>
              <a:cs typeface="Calibri"/>
              <a:sym typeface="Calibri"/>
            </a:endParaRPr>
          </a:p>
        </p:txBody>
      </p:sp>
      <p:sp>
        <p:nvSpPr>
          <p:cNvPr id="117" name="Google Shape;117;p45"/>
          <p:cNvSpPr/>
          <p:nvPr/>
        </p:nvSpPr>
        <p:spPr>
          <a:xfrm>
            <a:off x="3616715" y="149729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7.  3C分析</a:t>
            </a:r>
            <a:endParaRPr b="0" i="0" sz="1000" u="none" cap="none" strike="noStrike">
              <a:solidFill>
                <a:srgbClr val="000000"/>
              </a:solidFill>
              <a:latin typeface="Calibri"/>
              <a:ea typeface="Calibri"/>
              <a:cs typeface="Calibri"/>
              <a:sym typeface="Calibri"/>
            </a:endParaRPr>
          </a:p>
        </p:txBody>
      </p:sp>
      <p:cxnSp>
        <p:nvCxnSpPr>
          <p:cNvPr id="118" name="Google Shape;118;p45"/>
          <p:cNvCxnSpPr/>
          <p:nvPr/>
        </p:nvCxnSpPr>
        <p:spPr>
          <a:xfrm>
            <a:off x="3616715" y="1817335"/>
            <a:ext cx="2286000" cy="0"/>
          </a:xfrm>
          <a:prstGeom prst="straightConnector1">
            <a:avLst/>
          </a:prstGeom>
          <a:noFill/>
          <a:ln cap="flat" cmpd="sng" w="9525">
            <a:solidFill>
              <a:srgbClr val="E8ECF1"/>
            </a:solidFill>
            <a:prstDash val="solid"/>
            <a:round/>
            <a:headEnd len="sm" w="sm" type="none"/>
            <a:tailEnd len="sm" w="sm" type="none"/>
          </a:ln>
        </p:spPr>
      </p:cxnSp>
      <p:sp>
        <p:nvSpPr>
          <p:cNvPr id="119" name="Google Shape;119;p45"/>
          <p:cNvSpPr/>
          <p:nvPr/>
        </p:nvSpPr>
        <p:spPr>
          <a:xfrm>
            <a:off x="3616715" y="186305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8.  4C・4P分析</a:t>
            </a:r>
            <a:endParaRPr b="0" i="0" sz="1000" u="none" cap="none" strike="noStrike">
              <a:solidFill>
                <a:srgbClr val="000000"/>
              </a:solidFill>
              <a:latin typeface="Calibri"/>
              <a:ea typeface="Calibri"/>
              <a:cs typeface="Calibri"/>
              <a:sym typeface="Calibri"/>
            </a:endParaRPr>
          </a:p>
        </p:txBody>
      </p:sp>
      <p:cxnSp>
        <p:nvCxnSpPr>
          <p:cNvPr id="120" name="Google Shape;120;p45"/>
          <p:cNvCxnSpPr/>
          <p:nvPr/>
        </p:nvCxnSpPr>
        <p:spPr>
          <a:xfrm>
            <a:off x="3616715" y="2183095"/>
            <a:ext cx="2286000" cy="0"/>
          </a:xfrm>
          <a:prstGeom prst="straightConnector1">
            <a:avLst/>
          </a:prstGeom>
          <a:noFill/>
          <a:ln cap="flat" cmpd="sng" w="9525">
            <a:solidFill>
              <a:srgbClr val="E8ECF1"/>
            </a:solidFill>
            <a:prstDash val="solid"/>
            <a:round/>
            <a:headEnd len="sm" w="sm" type="none"/>
            <a:tailEnd len="sm" w="sm" type="none"/>
          </a:ln>
        </p:spPr>
      </p:cxnSp>
      <p:sp>
        <p:nvSpPr>
          <p:cNvPr id="121" name="Google Shape;121;p45"/>
          <p:cNvSpPr/>
          <p:nvPr/>
        </p:nvSpPr>
        <p:spPr>
          <a:xfrm>
            <a:off x="3616715" y="222881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9.  5フォース分析</a:t>
            </a:r>
            <a:endParaRPr b="0" i="0" sz="1000" u="none" cap="none" strike="noStrike">
              <a:solidFill>
                <a:srgbClr val="000000"/>
              </a:solidFill>
              <a:latin typeface="Calibri"/>
              <a:ea typeface="Calibri"/>
              <a:cs typeface="Calibri"/>
              <a:sym typeface="Calibri"/>
            </a:endParaRPr>
          </a:p>
        </p:txBody>
      </p:sp>
      <p:cxnSp>
        <p:nvCxnSpPr>
          <p:cNvPr id="122" name="Google Shape;122;p45"/>
          <p:cNvCxnSpPr/>
          <p:nvPr/>
        </p:nvCxnSpPr>
        <p:spPr>
          <a:xfrm>
            <a:off x="3616715" y="2548855"/>
            <a:ext cx="2286000" cy="0"/>
          </a:xfrm>
          <a:prstGeom prst="straightConnector1">
            <a:avLst/>
          </a:prstGeom>
          <a:noFill/>
          <a:ln cap="flat" cmpd="sng" w="9525">
            <a:solidFill>
              <a:srgbClr val="E8ECF1"/>
            </a:solidFill>
            <a:prstDash val="solid"/>
            <a:round/>
            <a:headEnd len="sm" w="sm" type="none"/>
            <a:tailEnd len="sm" w="sm" type="none"/>
          </a:ln>
        </p:spPr>
      </p:cxnSp>
      <p:sp>
        <p:nvSpPr>
          <p:cNvPr id="123" name="Google Shape;123;p45"/>
          <p:cNvSpPr/>
          <p:nvPr/>
        </p:nvSpPr>
        <p:spPr>
          <a:xfrm>
            <a:off x="3616715" y="259457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10.  PEST分析</a:t>
            </a:r>
            <a:endParaRPr b="0" i="0" sz="1000" u="none" cap="none" strike="noStrike">
              <a:solidFill>
                <a:srgbClr val="000000"/>
              </a:solidFill>
              <a:latin typeface="Calibri"/>
              <a:ea typeface="Calibri"/>
              <a:cs typeface="Calibri"/>
              <a:sym typeface="Calibri"/>
            </a:endParaRPr>
          </a:p>
        </p:txBody>
      </p:sp>
      <p:cxnSp>
        <p:nvCxnSpPr>
          <p:cNvPr id="124" name="Google Shape;124;p45"/>
          <p:cNvCxnSpPr/>
          <p:nvPr/>
        </p:nvCxnSpPr>
        <p:spPr>
          <a:xfrm>
            <a:off x="3616715" y="2914615"/>
            <a:ext cx="2286000" cy="0"/>
          </a:xfrm>
          <a:prstGeom prst="straightConnector1">
            <a:avLst/>
          </a:prstGeom>
          <a:noFill/>
          <a:ln cap="flat" cmpd="sng" w="9525">
            <a:solidFill>
              <a:srgbClr val="E8ECF1"/>
            </a:solidFill>
            <a:prstDash val="solid"/>
            <a:round/>
            <a:headEnd len="sm" w="sm" type="none"/>
            <a:tailEnd len="sm" w="sm" type="none"/>
          </a:ln>
        </p:spPr>
      </p:cxnSp>
      <p:sp>
        <p:nvSpPr>
          <p:cNvPr id="125" name="Google Shape;125;p45"/>
          <p:cNvSpPr/>
          <p:nvPr/>
        </p:nvSpPr>
        <p:spPr>
          <a:xfrm>
            <a:off x="3616715" y="296033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11.  SWOT分析</a:t>
            </a:r>
            <a:endParaRPr b="0" i="0" sz="1000" u="none" cap="none" strike="noStrike">
              <a:solidFill>
                <a:srgbClr val="000000"/>
              </a:solidFill>
              <a:latin typeface="Calibri"/>
              <a:ea typeface="Calibri"/>
              <a:cs typeface="Calibri"/>
              <a:sym typeface="Calibri"/>
            </a:endParaRPr>
          </a:p>
        </p:txBody>
      </p:sp>
      <p:cxnSp>
        <p:nvCxnSpPr>
          <p:cNvPr id="126" name="Google Shape;126;p45"/>
          <p:cNvCxnSpPr/>
          <p:nvPr/>
        </p:nvCxnSpPr>
        <p:spPr>
          <a:xfrm>
            <a:off x="3616715" y="3280375"/>
            <a:ext cx="2286000" cy="0"/>
          </a:xfrm>
          <a:prstGeom prst="straightConnector1">
            <a:avLst/>
          </a:prstGeom>
          <a:noFill/>
          <a:ln cap="flat" cmpd="sng" w="9525">
            <a:solidFill>
              <a:srgbClr val="E8ECF1"/>
            </a:solidFill>
            <a:prstDash val="solid"/>
            <a:round/>
            <a:headEnd len="sm" w="sm" type="none"/>
            <a:tailEnd len="sm" w="sm" type="none"/>
          </a:ln>
        </p:spPr>
      </p:cxnSp>
      <p:sp>
        <p:nvSpPr>
          <p:cNvPr id="127" name="Google Shape;127;p45"/>
          <p:cNvSpPr/>
          <p:nvPr/>
        </p:nvSpPr>
        <p:spPr>
          <a:xfrm>
            <a:off x="3616715" y="332609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12.  STP分析</a:t>
            </a:r>
            <a:endParaRPr b="0" i="0" sz="1000" u="none" cap="none" strike="noStrike">
              <a:solidFill>
                <a:srgbClr val="000000"/>
              </a:solidFill>
              <a:latin typeface="Calibri"/>
              <a:ea typeface="Calibri"/>
              <a:cs typeface="Calibri"/>
              <a:sym typeface="Calibri"/>
            </a:endParaRPr>
          </a:p>
        </p:txBody>
      </p:sp>
      <p:cxnSp>
        <p:nvCxnSpPr>
          <p:cNvPr id="128" name="Google Shape;128;p45"/>
          <p:cNvCxnSpPr/>
          <p:nvPr/>
        </p:nvCxnSpPr>
        <p:spPr>
          <a:xfrm>
            <a:off x="3616715" y="3646135"/>
            <a:ext cx="2286000" cy="0"/>
          </a:xfrm>
          <a:prstGeom prst="straightConnector1">
            <a:avLst/>
          </a:prstGeom>
          <a:noFill/>
          <a:ln cap="flat" cmpd="sng" w="9525">
            <a:solidFill>
              <a:srgbClr val="E8ECF1"/>
            </a:solidFill>
            <a:prstDash val="solid"/>
            <a:round/>
            <a:headEnd len="sm" w="sm" type="none"/>
            <a:tailEnd len="sm" w="sm" type="none"/>
          </a:ln>
        </p:spPr>
      </p:cxnSp>
      <p:sp>
        <p:nvSpPr>
          <p:cNvPr id="129" name="Google Shape;129;p45"/>
          <p:cNvSpPr/>
          <p:nvPr/>
        </p:nvSpPr>
        <p:spPr>
          <a:xfrm>
            <a:off x="3616715" y="369185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13.  TAM・SAM・SOM</a:t>
            </a:r>
            <a:endParaRPr b="0" i="0" sz="1000" u="none" cap="none" strike="noStrike">
              <a:solidFill>
                <a:srgbClr val="000000"/>
              </a:solidFill>
              <a:latin typeface="Calibri"/>
              <a:ea typeface="Calibri"/>
              <a:cs typeface="Calibri"/>
              <a:sym typeface="Calibri"/>
            </a:endParaRPr>
          </a:p>
        </p:txBody>
      </p:sp>
      <p:cxnSp>
        <p:nvCxnSpPr>
          <p:cNvPr id="130" name="Google Shape;130;p45"/>
          <p:cNvCxnSpPr/>
          <p:nvPr/>
        </p:nvCxnSpPr>
        <p:spPr>
          <a:xfrm>
            <a:off x="3616715" y="4011895"/>
            <a:ext cx="2286000" cy="0"/>
          </a:xfrm>
          <a:prstGeom prst="straightConnector1">
            <a:avLst/>
          </a:prstGeom>
          <a:noFill/>
          <a:ln cap="flat" cmpd="sng" w="9525">
            <a:solidFill>
              <a:srgbClr val="E8ECF1"/>
            </a:solidFill>
            <a:prstDash val="solid"/>
            <a:round/>
            <a:headEnd len="sm" w="sm" type="none"/>
            <a:tailEnd len="sm" w="sm" type="none"/>
          </a:ln>
        </p:spPr>
      </p:cxnSp>
      <p:sp>
        <p:nvSpPr>
          <p:cNvPr id="131" name="Google Shape;131;p45"/>
          <p:cNvSpPr/>
          <p:nvPr/>
        </p:nvSpPr>
        <p:spPr>
          <a:xfrm>
            <a:off x="3616715" y="405761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14.  AIDMA</a:t>
            </a:r>
            <a:endParaRPr b="0" i="0" sz="1000" u="none" cap="none" strike="noStrike">
              <a:solidFill>
                <a:srgbClr val="000000"/>
              </a:solidFill>
              <a:latin typeface="Calibri"/>
              <a:ea typeface="Calibri"/>
              <a:cs typeface="Calibri"/>
              <a:sym typeface="Calibri"/>
            </a:endParaRPr>
          </a:p>
        </p:txBody>
      </p:sp>
      <p:sp>
        <p:nvSpPr>
          <p:cNvPr id="132" name="Google Shape;132;p45"/>
          <p:cNvSpPr/>
          <p:nvPr/>
        </p:nvSpPr>
        <p:spPr>
          <a:xfrm>
            <a:off x="6422530" y="147439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15.  ビジネスモデルキャンバス</a:t>
            </a:r>
            <a:endParaRPr b="0" i="0" sz="1000" u="none" cap="none" strike="noStrike">
              <a:solidFill>
                <a:srgbClr val="000000"/>
              </a:solidFill>
              <a:latin typeface="Calibri"/>
              <a:ea typeface="Calibri"/>
              <a:cs typeface="Calibri"/>
              <a:sym typeface="Calibri"/>
            </a:endParaRPr>
          </a:p>
        </p:txBody>
      </p:sp>
      <p:cxnSp>
        <p:nvCxnSpPr>
          <p:cNvPr id="133" name="Google Shape;133;p45"/>
          <p:cNvCxnSpPr/>
          <p:nvPr/>
        </p:nvCxnSpPr>
        <p:spPr>
          <a:xfrm>
            <a:off x="6422530" y="1794435"/>
            <a:ext cx="2286000" cy="0"/>
          </a:xfrm>
          <a:prstGeom prst="straightConnector1">
            <a:avLst/>
          </a:prstGeom>
          <a:noFill/>
          <a:ln cap="flat" cmpd="sng" w="9525">
            <a:solidFill>
              <a:srgbClr val="E8ECF1"/>
            </a:solidFill>
            <a:prstDash val="solid"/>
            <a:round/>
            <a:headEnd len="sm" w="sm" type="none"/>
            <a:tailEnd len="sm" w="sm" type="none"/>
          </a:ln>
        </p:spPr>
      </p:cxnSp>
      <p:sp>
        <p:nvSpPr>
          <p:cNvPr id="134" name="Google Shape;134;p45"/>
          <p:cNvSpPr/>
          <p:nvPr/>
        </p:nvSpPr>
        <p:spPr>
          <a:xfrm>
            <a:off x="6422530" y="184015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16.  リーンキャンバス</a:t>
            </a:r>
            <a:endParaRPr b="0" i="0" sz="1000" u="none" cap="none" strike="noStrike">
              <a:solidFill>
                <a:srgbClr val="000000"/>
              </a:solidFill>
              <a:latin typeface="Calibri"/>
              <a:ea typeface="Calibri"/>
              <a:cs typeface="Calibri"/>
              <a:sym typeface="Calibri"/>
            </a:endParaRPr>
          </a:p>
        </p:txBody>
      </p:sp>
      <p:cxnSp>
        <p:nvCxnSpPr>
          <p:cNvPr id="135" name="Google Shape;135;p45"/>
          <p:cNvCxnSpPr/>
          <p:nvPr/>
        </p:nvCxnSpPr>
        <p:spPr>
          <a:xfrm>
            <a:off x="6422530" y="2160195"/>
            <a:ext cx="2286000" cy="0"/>
          </a:xfrm>
          <a:prstGeom prst="straightConnector1">
            <a:avLst/>
          </a:prstGeom>
          <a:noFill/>
          <a:ln cap="flat" cmpd="sng" w="9525">
            <a:solidFill>
              <a:srgbClr val="E8ECF1"/>
            </a:solidFill>
            <a:prstDash val="solid"/>
            <a:round/>
            <a:headEnd len="sm" w="sm" type="none"/>
            <a:tailEnd len="sm" w="sm" type="none"/>
          </a:ln>
        </p:spPr>
      </p:cxnSp>
      <p:sp>
        <p:nvSpPr>
          <p:cNvPr id="136" name="Google Shape;136;p45"/>
          <p:cNvSpPr/>
          <p:nvPr/>
        </p:nvSpPr>
        <p:spPr>
          <a:xfrm>
            <a:off x="6422530" y="220591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17.  バリュープロポジション</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キャンバス</a:t>
            </a:r>
            <a:endParaRPr b="0" i="0" sz="1000" u="none" cap="none" strike="noStrike">
              <a:solidFill>
                <a:srgbClr val="000000"/>
              </a:solidFill>
              <a:latin typeface="Calibri"/>
              <a:ea typeface="Calibri"/>
              <a:cs typeface="Calibri"/>
              <a:sym typeface="Calibri"/>
            </a:endParaRPr>
          </a:p>
        </p:txBody>
      </p:sp>
      <p:cxnSp>
        <p:nvCxnSpPr>
          <p:cNvPr id="137" name="Google Shape;137;p45"/>
          <p:cNvCxnSpPr/>
          <p:nvPr/>
        </p:nvCxnSpPr>
        <p:spPr>
          <a:xfrm>
            <a:off x="6422530" y="2525955"/>
            <a:ext cx="2286000" cy="0"/>
          </a:xfrm>
          <a:prstGeom prst="straightConnector1">
            <a:avLst/>
          </a:prstGeom>
          <a:noFill/>
          <a:ln cap="flat" cmpd="sng" w="9525">
            <a:solidFill>
              <a:srgbClr val="E8ECF1"/>
            </a:solidFill>
            <a:prstDash val="solid"/>
            <a:round/>
            <a:headEnd len="sm" w="sm" type="none"/>
            <a:tailEnd len="sm" w="sm" type="none"/>
          </a:ln>
        </p:spPr>
      </p:cxnSp>
      <p:sp>
        <p:nvSpPr>
          <p:cNvPr id="138" name="Google Shape;138;p45"/>
          <p:cNvSpPr/>
          <p:nvPr/>
        </p:nvSpPr>
        <p:spPr>
          <a:xfrm>
            <a:off x="6422530" y="257167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18.  JTBD</a:t>
            </a:r>
            <a:endParaRPr b="0" i="0" sz="1000" u="none" cap="none" strike="noStrike">
              <a:solidFill>
                <a:srgbClr val="000000"/>
              </a:solidFill>
              <a:latin typeface="Calibri"/>
              <a:ea typeface="Calibri"/>
              <a:cs typeface="Calibri"/>
              <a:sym typeface="Calibri"/>
            </a:endParaRPr>
          </a:p>
        </p:txBody>
      </p:sp>
      <p:cxnSp>
        <p:nvCxnSpPr>
          <p:cNvPr id="139" name="Google Shape;139;p45"/>
          <p:cNvCxnSpPr/>
          <p:nvPr/>
        </p:nvCxnSpPr>
        <p:spPr>
          <a:xfrm>
            <a:off x="6422530" y="2891715"/>
            <a:ext cx="2286000" cy="0"/>
          </a:xfrm>
          <a:prstGeom prst="straightConnector1">
            <a:avLst/>
          </a:prstGeom>
          <a:noFill/>
          <a:ln cap="flat" cmpd="sng" w="9525">
            <a:solidFill>
              <a:srgbClr val="E8ECF1"/>
            </a:solidFill>
            <a:prstDash val="solid"/>
            <a:round/>
            <a:headEnd len="sm" w="sm" type="none"/>
            <a:tailEnd len="sm" w="sm" type="none"/>
          </a:ln>
        </p:spPr>
      </p:cxnSp>
      <p:sp>
        <p:nvSpPr>
          <p:cNvPr id="140" name="Google Shape;140;p45"/>
          <p:cNvSpPr/>
          <p:nvPr/>
        </p:nvSpPr>
        <p:spPr>
          <a:xfrm>
            <a:off x="6422530" y="293743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19.  ユニットエコノミクス</a:t>
            </a:r>
            <a:endParaRPr b="0" i="0" sz="1000" u="none" cap="none" strike="noStrike">
              <a:solidFill>
                <a:srgbClr val="000000"/>
              </a:solidFill>
              <a:latin typeface="Calibri"/>
              <a:ea typeface="Calibri"/>
              <a:cs typeface="Calibri"/>
              <a:sym typeface="Calibri"/>
            </a:endParaRPr>
          </a:p>
        </p:txBody>
      </p:sp>
      <p:cxnSp>
        <p:nvCxnSpPr>
          <p:cNvPr id="141" name="Google Shape;141;p45"/>
          <p:cNvCxnSpPr/>
          <p:nvPr/>
        </p:nvCxnSpPr>
        <p:spPr>
          <a:xfrm>
            <a:off x="6422530" y="3257475"/>
            <a:ext cx="2286000" cy="0"/>
          </a:xfrm>
          <a:prstGeom prst="straightConnector1">
            <a:avLst/>
          </a:prstGeom>
          <a:noFill/>
          <a:ln cap="flat" cmpd="sng" w="9525">
            <a:solidFill>
              <a:srgbClr val="E8ECF1"/>
            </a:solidFill>
            <a:prstDash val="solid"/>
            <a:round/>
            <a:headEnd len="sm" w="sm" type="none"/>
            <a:tailEnd len="sm" w="sm" type="none"/>
          </a:ln>
        </p:spPr>
      </p:cxnSp>
      <p:sp>
        <p:nvSpPr>
          <p:cNvPr id="142" name="Google Shape;142;p45"/>
          <p:cNvSpPr/>
          <p:nvPr/>
        </p:nvSpPr>
        <p:spPr>
          <a:xfrm>
            <a:off x="6422530" y="3303195"/>
            <a:ext cx="23775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E2D3D"/>
              </a:buClr>
              <a:buSzPts val="1000"/>
              <a:buFont typeface="Calibri"/>
              <a:buNone/>
            </a:pPr>
            <a:r>
              <a:rPr b="0" i="0" lang="ja" sz="1000" u="none" cap="none" strike="noStrike">
                <a:solidFill>
                  <a:srgbClr val="1E2D3D"/>
                </a:solidFill>
                <a:latin typeface="Calibri"/>
                <a:ea typeface="Calibri"/>
                <a:cs typeface="Calibri"/>
                <a:sym typeface="Calibri"/>
              </a:rPr>
              <a:t>20.  バリューチェーン分析</a:t>
            </a:r>
            <a:endParaRPr b="0" i="0" sz="1000" u="none" cap="none" strike="noStrike">
              <a:solidFill>
                <a:srgbClr val="000000"/>
              </a:solidFill>
              <a:latin typeface="Calibri"/>
              <a:ea typeface="Calibri"/>
              <a:cs typeface="Calibri"/>
              <a:sym typeface="Calibri"/>
            </a:endParaRPr>
          </a:p>
        </p:txBody>
      </p:sp>
      <p:sp>
        <p:nvSpPr>
          <p:cNvPr id="143" name="Google Shape;143;p45"/>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7"/>
          <p:cNvSpPr txBox="1"/>
          <p:nvPr>
            <p:ph type="title"/>
          </p:nvPr>
        </p:nvSpPr>
        <p:spPr>
          <a:xfrm>
            <a:off x="620723" y="243220"/>
            <a:ext cx="8520600" cy="393601"/>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フレームワーク活用ガイド</a:t>
            </a:r>
            <a:endParaRPr b="1"/>
          </a:p>
        </p:txBody>
      </p:sp>
      <p:sp>
        <p:nvSpPr>
          <p:cNvPr id="149" name="Google Shape;149;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50" name="Google Shape;150;p47"/>
          <p:cNvSpPr txBox="1"/>
          <p:nvPr>
            <p:ph idx="1" type="body"/>
          </p:nvPr>
        </p:nvSpPr>
        <p:spPr>
          <a:xfrm>
            <a:off x="474798" y="704496"/>
            <a:ext cx="8545500" cy="698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テンプレートを最大限に活かすための3つのステップ</a:t>
            </a:r>
            <a:endParaRPr/>
          </a:p>
        </p:txBody>
      </p:sp>
      <p:sp>
        <p:nvSpPr>
          <p:cNvPr id="151" name="Google Shape;151;p47"/>
          <p:cNvSpPr txBox="1"/>
          <p:nvPr>
            <p:ph idx="2" type="body"/>
          </p:nvPr>
        </p:nvSpPr>
        <p:spPr>
          <a:xfrm rot="5400000">
            <a:off x="-2471938" y="2471939"/>
            <a:ext cx="5143500" cy="199623"/>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フレームワーク活用ガイド</a:t>
            </a:r>
            <a:endParaRPr/>
          </a:p>
        </p:txBody>
      </p:sp>
      <p:sp>
        <p:nvSpPr>
          <p:cNvPr id="152" name="Google Shape;152;p47"/>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153" name="Google Shape;153;p47"/>
          <p:cNvSpPr/>
          <p:nvPr/>
        </p:nvSpPr>
        <p:spPr>
          <a:xfrm>
            <a:off x="620725" y="1248700"/>
            <a:ext cx="2573700" cy="2840100"/>
          </a:xfrm>
          <a:prstGeom prst="rect">
            <a:avLst/>
          </a:prstGeom>
          <a:solidFill>
            <a:srgbClr val="FFFFFF"/>
          </a:solidFill>
          <a:ln>
            <a:noFill/>
          </a:ln>
          <a:effectLst>
            <a:outerShdw blurRad="49305" rotWithShape="0" algn="bl" dir="8100000" dist="18489">
              <a:srgbClr val="000000">
                <a:alpha val="10196"/>
              </a:srgbClr>
            </a:outerShdw>
          </a:effectLst>
        </p:spPr>
        <p:txBody>
          <a:bodyPr anchorCtr="0" anchor="ctr" bIns="88725" lIns="88725" spcFirstLastPara="1" rIns="88725" wrap="square" tIns="88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7"/>
          <p:cNvSpPr/>
          <p:nvPr/>
        </p:nvSpPr>
        <p:spPr>
          <a:xfrm>
            <a:off x="620725" y="1248700"/>
            <a:ext cx="2573700" cy="532500"/>
          </a:xfrm>
          <a:prstGeom prst="rect">
            <a:avLst/>
          </a:prstGeom>
          <a:solidFill>
            <a:srgbClr val="2E86AB"/>
          </a:solidFill>
          <a:ln>
            <a:noFill/>
          </a:ln>
        </p:spPr>
        <p:txBody>
          <a:bodyPr anchorCtr="0" anchor="ctr" bIns="88725" lIns="88725" spcFirstLastPara="1" rIns="88725" wrap="square" tIns="88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47"/>
          <p:cNvSpPr/>
          <p:nvPr/>
        </p:nvSpPr>
        <p:spPr>
          <a:xfrm>
            <a:off x="620725" y="1248700"/>
            <a:ext cx="2573700" cy="222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74"/>
              <a:buFont typeface="Calibri"/>
              <a:buNone/>
            </a:pPr>
            <a:r>
              <a:rPr b="0" i="0" lang="ja" sz="873" u="none" cap="none" strike="noStrike">
                <a:solidFill>
                  <a:srgbClr val="FFFFFF"/>
                </a:solidFill>
                <a:latin typeface="Calibri"/>
                <a:ea typeface="Calibri"/>
                <a:cs typeface="Calibri"/>
                <a:sym typeface="Calibri"/>
              </a:rPr>
              <a:t>STEP 1</a:t>
            </a:r>
            <a:endParaRPr b="0" i="0" sz="873" u="none" cap="none" strike="noStrike">
              <a:solidFill>
                <a:srgbClr val="000000"/>
              </a:solidFill>
              <a:latin typeface="Calibri"/>
              <a:ea typeface="Calibri"/>
              <a:cs typeface="Calibri"/>
              <a:sym typeface="Calibri"/>
            </a:endParaRPr>
          </a:p>
        </p:txBody>
      </p:sp>
      <p:sp>
        <p:nvSpPr>
          <p:cNvPr id="156" name="Google Shape;156;p47"/>
          <p:cNvSpPr/>
          <p:nvPr/>
        </p:nvSpPr>
        <p:spPr>
          <a:xfrm>
            <a:off x="620725" y="1470573"/>
            <a:ext cx="2573700" cy="31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62"/>
              <a:buFont typeface="Trebuchet MS"/>
              <a:buNone/>
            </a:pPr>
            <a:r>
              <a:rPr b="1" i="0" lang="ja" sz="1261" u="none" cap="none" strike="noStrike">
                <a:solidFill>
                  <a:srgbClr val="FFFFFF"/>
                </a:solidFill>
                <a:latin typeface="Trebuchet MS"/>
                <a:ea typeface="Trebuchet MS"/>
                <a:cs typeface="Trebuchet MS"/>
                <a:sym typeface="Trebuchet MS"/>
              </a:rPr>
              <a:t>目的を明確にする</a:t>
            </a:r>
            <a:endParaRPr b="0" i="0" sz="1261" u="none" cap="none" strike="noStrike">
              <a:solidFill>
                <a:srgbClr val="000000"/>
              </a:solidFill>
              <a:latin typeface="Calibri"/>
              <a:ea typeface="Calibri"/>
              <a:cs typeface="Calibri"/>
              <a:sym typeface="Calibri"/>
            </a:endParaRPr>
          </a:p>
        </p:txBody>
      </p:sp>
      <p:sp>
        <p:nvSpPr>
          <p:cNvPr id="157" name="Google Shape;157;p47"/>
          <p:cNvSpPr/>
          <p:nvPr/>
        </p:nvSpPr>
        <p:spPr>
          <a:xfrm>
            <a:off x="842597" y="2047442"/>
            <a:ext cx="2130000" cy="1331100"/>
          </a:xfrm>
          <a:prstGeom prst="rect">
            <a:avLst/>
          </a:prstGeom>
          <a:noFill/>
          <a:ln>
            <a:noFill/>
          </a:ln>
        </p:spPr>
        <p:txBody>
          <a:bodyPr anchorCtr="0" anchor="ctr" bIns="44350" lIns="88725" spcFirstLastPara="1" rIns="88725" wrap="square" tIns="44350">
            <a:noAutofit/>
          </a:bodyPr>
          <a:lstStyle/>
          <a:p>
            <a:pPr indent="0" lvl="0" marL="0" marR="0" rtl="0" algn="l">
              <a:lnSpc>
                <a:spcPct val="160000"/>
              </a:lnSpc>
              <a:spcBef>
                <a:spcPts val="0"/>
              </a:spcBef>
              <a:spcAft>
                <a:spcPts val="0"/>
              </a:spcAft>
              <a:buClr>
                <a:srgbClr val="1E2D3D"/>
              </a:buClr>
              <a:buSzPts val="971"/>
              <a:buFont typeface="Calibri"/>
              <a:buNone/>
            </a:pPr>
            <a:r>
              <a:rPr b="0" i="0" lang="ja" sz="970" u="none" cap="none" strike="noStrike">
                <a:solidFill>
                  <a:srgbClr val="1E2D3D"/>
                </a:solidFill>
                <a:latin typeface="Calibri"/>
                <a:ea typeface="Calibri"/>
                <a:cs typeface="Calibri"/>
                <a:sym typeface="Calibri"/>
              </a:rPr>
              <a:t>何を検討したいのかを先に定義し、</a:t>
            </a:r>
            <a:endParaRPr b="0" i="0" sz="970" u="none" cap="none" strike="noStrike">
              <a:solidFill>
                <a:srgbClr val="000000"/>
              </a:solidFill>
              <a:latin typeface="Calibri"/>
              <a:ea typeface="Calibri"/>
              <a:cs typeface="Calibri"/>
              <a:sym typeface="Calibri"/>
            </a:endParaRPr>
          </a:p>
          <a:p>
            <a:pPr indent="0" lvl="0" marL="0" marR="0" rtl="0" algn="l">
              <a:lnSpc>
                <a:spcPct val="160000"/>
              </a:lnSpc>
              <a:spcBef>
                <a:spcPts val="0"/>
              </a:spcBef>
              <a:spcAft>
                <a:spcPts val="0"/>
              </a:spcAft>
              <a:buClr>
                <a:srgbClr val="1E2D3D"/>
              </a:buClr>
              <a:buSzPts val="971"/>
              <a:buFont typeface="Calibri"/>
              <a:buNone/>
            </a:pPr>
            <a:r>
              <a:rPr b="0" i="0" lang="ja" sz="970" u="none" cap="none" strike="noStrike">
                <a:solidFill>
                  <a:srgbClr val="1E2D3D"/>
                </a:solidFill>
                <a:latin typeface="Calibri"/>
                <a:ea typeface="Calibri"/>
                <a:cs typeface="Calibri"/>
                <a:sym typeface="Calibri"/>
              </a:rPr>
              <a:t>目的に合ったフレームワークを選択します</a:t>
            </a:r>
            <a:endParaRPr b="0" i="0" sz="970" u="none" cap="none" strike="noStrike">
              <a:solidFill>
                <a:srgbClr val="000000"/>
              </a:solidFill>
              <a:latin typeface="Calibri"/>
              <a:ea typeface="Calibri"/>
              <a:cs typeface="Calibri"/>
              <a:sym typeface="Calibri"/>
            </a:endParaRPr>
          </a:p>
        </p:txBody>
      </p:sp>
      <p:sp>
        <p:nvSpPr>
          <p:cNvPr id="158" name="Google Shape;158;p47"/>
          <p:cNvSpPr/>
          <p:nvPr/>
        </p:nvSpPr>
        <p:spPr>
          <a:xfrm>
            <a:off x="3150064" y="2313689"/>
            <a:ext cx="354900" cy="443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747"/>
              <a:buFont typeface="Calibri"/>
              <a:buNone/>
            </a:pPr>
            <a:r>
              <a:rPr b="0" i="0" lang="ja" sz="1747" u="none" cap="none" strike="noStrike">
                <a:solidFill>
                  <a:srgbClr val="5A6B7E"/>
                </a:solidFill>
                <a:latin typeface="Calibri"/>
                <a:ea typeface="Calibri"/>
                <a:cs typeface="Calibri"/>
                <a:sym typeface="Calibri"/>
              </a:rPr>
              <a:t>▶</a:t>
            </a:r>
            <a:endParaRPr b="0" i="0" sz="1747" u="none" cap="none" strike="noStrike">
              <a:solidFill>
                <a:srgbClr val="000000"/>
              </a:solidFill>
              <a:latin typeface="Calibri"/>
              <a:ea typeface="Calibri"/>
              <a:cs typeface="Calibri"/>
              <a:sym typeface="Calibri"/>
            </a:endParaRPr>
          </a:p>
        </p:txBody>
      </p:sp>
      <p:sp>
        <p:nvSpPr>
          <p:cNvPr id="159" name="Google Shape;159;p47"/>
          <p:cNvSpPr/>
          <p:nvPr/>
        </p:nvSpPr>
        <p:spPr>
          <a:xfrm>
            <a:off x="3460685" y="1248700"/>
            <a:ext cx="2573700" cy="2840100"/>
          </a:xfrm>
          <a:prstGeom prst="rect">
            <a:avLst/>
          </a:prstGeom>
          <a:solidFill>
            <a:srgbClr val="FFFFFF"/>
          </a:solidFill>
          <a:ln>
            <a:noFill/>
          </a:ln>
          <a:effectLst>
            <a:outerShdw blurRad="49305" rotWithShape="0" algn="bl" dir="8100000" dist="18489">
              <a:srgbClr val="000000">
                <a:alpha val="10196"/>
              </a:srgbClr>
            </a:outerShdw>
          </a:effectLst>
        </p:spPr>
        <p:txBody>
          <a:bodyPr anchorCtr="0" anchor="ctr" bIns="88725" lIns="88725" spcFirstLastPara="1" rIns="88725" wrap="square" tIns="88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47"/>
          <p:cNvSpPr/>
          <p:nvPr/>
        </p:nvSpPr>
        <p:spPr>
          <a:xfrm>
            <a:off x="3460685" y="1248700"/>
            <a:ext cx="2573700" cy="532500"/>
          </a:xfrm>
          <a:prstGeom prst="rect">
            <a:avLst/>
          </a:prstGeom>
          <a:solidFill>
            <a:srgbClr val="2BAA6E"/>
          </a:solidFill>
          <a:ln>
            <a:noFill/>
          </a:ln>
        </p:spPr>
        <p:txBody>
          <a:bodyPr anchorCtr="0" anchor="ctr" bIns="88725" lIns="88725" spcFirstLastPara="1" rIns="88725" wrap="square" tIns="88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7"/>
          <p:cNvSpPr/>
          <p:nvPr/>
        </p:nvSpPr>
        <p:spPr>
          <a:xfrm>
            <a:off x="3460685" y="1248700"/>
            <a:ext cx="2573700" cy="222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74"/>
              <a:buFont typeface="Calibri"/>
              <a:buNone/>
            </a:pPr>
            <a:r>
              <a:rPr b="0" i="0" lang="ja" sz="873" u="none" cap="none" strike="noStrike">
                <a:solidFill>
                  <a:srgbClr val="FFFFFF"/>
                </a:solidFill>
                <a:latin typeface="Calibri"/>
                <a:ea typeface="Calibri"/>
                <a:cs typeface="Calibri"/>
                <a:sym typeface="Calibri"/>
              </a:rPr>
              <a:t>STEP 2</a:t>
            </a:r>
            <a:endParaRPr b="0" i="0" sz="873" u="none" cap="none" strike="noStrike">
              <a:solidFill>
                <a:srgbClr val="000000"/>
              </a:solidFill>
              <a:latin typeface="Calibri"/>
              <a:ea typeface="Calibri"/>
              <a:cs typeface="Calibri"/>
              <a:sym typeface="Calibri"/>
            </a:endParaRPr>
          </a:p>
        </p:txBody>
      </p:sp>
      <p:sp>
        <p:nvSpPr>
          <p:cNvPr id="162" name="Google Shape;162;p47"/>
          <p:cNvSpPr/>
          <p:nvPr/>
        </p:nvSpPr>
        <p:spPr>
          <a:xfrm>
            <a:off x="3460685" y="1470573"/>
            <a:ext cx="2573700" cy="31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62"/>
              <a:buFont typeface="Trebuchet MS"/>
              <a:buNone/>
            </a:pPr>
            <a:r>
              <a:rPr b="1" i="0" lang="ja" sz="1261" u="none" cap="none" strike="noStrike">
                <a:solidFill>
                  <a:srgbClr val="FFFFFF"/>
                </a:solidFill>
                <a:latin typeface="Trebuchet MS"/>
                <a:ea typeface="Trebuchet MS"/>
                <a:cs typeface="Trebuchet MS"/>
                <a:sym typeface="Trebuchet MS"/>
              </a:rPr>
              <a:t>仮説を立てて記入する</a:t>
            </a:r>
            <a:endParaRPr b="0" i="0" sz="1261" u="none" cap="none" strike="noStrike">
              <a:solidFill>
                <a:srgbClr val="000000"/>
              </a:solidFill>
              <a:latin typeface="Calibri"/>
              <a:ea typeface="Calibri"/>
              <a:cs typeface="Calibri"/>
              <a:sym typeface="Calibri"/>
            </a:endParaRPr>
          </a:p>
        </p:txBody>
      </p:sp>
      <p:sp>
        <p:nvSpPr>
          <p:cNvPr id="163" name="Google Shape;163;p47"/>
          <p:cNvSpPr/>
          <p:nvPr/>
        </p:nvSpPr>
        <p:spPr>
          <a:xfrm>
            <a:off x="3682556" y="2047442"/>
            <a:ext cx="2130000" cy="1331100"/>
          </a:xfrm>
          <a:prstGeom prst="rect">
            <a:avLst/>
          </a:prstGeom>
          <a:noFill/>
          <a:ln>
            <a:noFill/>
          </a:ln>
        </p:spPr>
        <p:txBody>
          <a:bodyPr anchorCtr="0" anchor="ctr" bIns="44350" lIns="88725" spcFirstLastPara="1" rIns="88725" wrap="square" tIns="44350">
            <a:noAutofit/>
          </a:bodyPr>
          <a:lstStyle/>
          <a:p>
            <a:pPr indent="0" lvl="0" marL="0" marR="0" rtl="0" algn="l">
              <a:lnSpc>
                <a:spcPct val="160000"/>
              </a:lnSpc>
              <a:spcBef>
                <a:spcPts val="0"/>
              </a:spcBef>
              <a:spcAft>
                <a:spcPts val="0"/>
              </a:spcAft>
              <a:buClr>
                <a:srgbClr val="1E2D3D"/>
              </a:buClr>
              <a:buSzPts val="971"/>
              <a:buFont typeface="Calibri"/>
              <a:buNone/>
            </a:pPr>
            <a:r>
              <a:rPr b="0" i="0" lang="ja" sz="970" u="none" cap="none" strike="noStrike">
                <a:solidFill>
                  <a:srgbClr val="1E2D3D"/>
                </a:solidFill>
                <a:latin typeface="Calibri"/>
                <a:ea typeface="Calibri"/>
                <a:cs typeface="Calibri"/>
                <a:sym typeface="Calibri"/>
              </a:rPr>
              <a:t>完璧を目指さず、まず仮説ベースで</a:t>
            </a:r>
            <a:endParaRPr b="0" i="0" sz="970" u="none" cap="none" strike="noStrike">
              <a:solidFill>
                <a:srgbClr val="000000"/>
              </a:solidFill>
              <a:latin typeface="Calibri"/>
              <a:ea typeface="Calibri"/>
              <a:cs typeface="Calibri"/>
              <a:sym typeface="Calibri"/>
            </a:endParaRPr>
          </a:p>
          <a:p>
            <a:pPr indent="0" lvl="0" marL="0" marR="0" rtl="0" algn="l">
              <a:lnSpc>
                <a:spcPct val="160000"/>
              </a:lnSpc>
              <a:spcBef>
                <a:spcPts val="0"/>
              </a:spcBef>
              <a:spcAft>
                <a:spcPts val="0"/>
              </a:spcAft>
              <a:buClr>
                <a:srgbClr val="1E2D3D"/>
              </a:buClr>
              <a:buSzPts val="971"/>
              <a:buFont typeface="Calibri"/>
              <a:buNone/>
            </a:pPr>
            <a:r>
              <a:rPr b="0" i="0" lang="ja" sz="970" u="none" cap="none" strike="noStrike">
                <a:solidFill>
                  <a:srgbClr val="1E2D3D"/>
                </a:solidFill>
                <a:latin typeface="Calibri"/>
                <a:ea typeface="Calibri"/>
                <a:cs typeface="Calibri"/>
                <a:sym typeface="Calibri"/>
              </a:rPr>
              <a:t>各項目を埋めてみましょう</a:t>
            </a:r>
            <a:endParaRPr b="0" i="0" sz="970" u="none" cap="none" strike="noStrike">
              <a:solidFill>
                <a:srgbClr val="000000"/>
              </a:solidFill>
              <a:latin typeface="Calibri"/>
              <a:ea typeface="Calibri"/>
              <a:cs typeface="Calibri"/>
              <a:sym typeface="Calibri"/>
            </a:endParaRPr>
          </a:p>
        </p:txBody>
      </p:sp>
      <p:sp>
        <p:nvSpPr>
          <p:cNvPr id="164" name="Google Shape;164;p47"/>
          <p:cNvSpPr/>
          <p:nvPr/>
        </p:nvSpPr>
        <p:spPr>
          <a:xfrm>
            <a:off x="5990024" y="2313689"/>
            <a:ext cx="354900" cy="443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1747"/>
              <a:buFont typeface="Calibri"/>
              <a:buNone/>
            </a:pPr>
            <a:r>
              <a:rPr b="0" i="0" lang="ja" sz="1747" u="none" cap="none" strike="noStrike">
                <a:solidFill>
                  <a:srgbClr val="5A6B7E"/>
                </a:solidFill>
                <a:latin typeface="Calibri"/>
                <a:ea typeface="Calibri"/>
                <a:cs typeface="Calibri"/>
                <a:sym typeface="Calibri"/>
              </a:rPr>
              <a:t>▶</a:t>
            </a:r>
            <a:endParaRPr b="0" i="0" sz="1747" u="none" cap="none" strike="noStrike">
              <a:solidFill>
                <a:srgbClr val="000000"/>
              </a:solidFill>
              <a:latin typeface="Calibri"/>
              <a:ea typeface="Calibri"/>
              <a:cs typeface="Calibri"/>
              <a:sym typeface="Calibri"/>
            </a:endParaRPr>
          </a:p>
        </p:txBody>
      </p:sp>
      <p:sp>
        <p:nvSpPr>
          <p:cNvPr id="165" name="Google Shape;165;p47"/>
          <p:cNvSpPr/>
          <p:nvPr/>
        </p:nvSpPr>
        <p:spPr>
          <a:xfrm>
            <a:off x="6300644" y="1248700"/>
            <a:ext cx="2573700" cy="2840100"/>
          </a:xfrm>
          <a:prstGeom prst="rect">
            <a:avLst/>
          </a:prstGeom>
          <a:solidFill>
            <a:srgbClr val="FFFFFF"/>
          </a:solidFill>
          <a:ln>
            <a:noFill/>
          </a:ln>
          <a:effectLst>
            <a:outerShdw blurRad="49305" rotWithShape="0" algn="bl" dir="8100000" dist="18489">
              <a:srgbClr val="000000">
                <a:alpha val="10196"/>
              </a:srgbClr>
            </a:outerShdw>
          </a:effectLst>
        </p:spPr>
        <p:txBody>
          <a:bodyPr anchorCtr="0" anchor="ctr" bIns="88725" lIns="88725" spcFirstLastPara="1" rIns="88725" wrap="square" tIns="88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47"/>
          <p:cNvSpPr/>
          <p:nvPr/>
        </p:nvSpPr>
        <p:spPr>
          <a:xfrm>
            <a:off x="6300644" y="1248700"/>
            <a:ext cx="2573700" cy="532500"/>
          </a:xfrm>
          <a:prstGeom prst="rect">
            <a:avLst/>
          </a:prstGeom>
          <a:solidFill>
            <a:srgbClr val="E8833A"/>
          </a:solidFill>
          <a:ln>
            <a:noFill/>
          </a:ln>
        </p:spPr>
        <p:txBody>
          <a:bodyPr anchorCtr="0" anchor="ctr" bIns="88725" lIns="88725" spcFirstLastPara="1" rIns="88725" wrap="square" tIns="88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47"/>
          <p:cNvSpPr/>
          <p:nvPr/>
        </p:nvSpPr>
        <p:spPr>
          <a:xfrm>
            <a:off x="6300644" y="1248700"/>
            <a:ext cx="2573700" cy="222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74"/>
              <a:buFont typeface="Calibri"/>
              <a:buNone/>
            </a:pPr>
            <a:r>
              <a:rPr b="0" i="0" lang="ja" sz="873" u="none" cap="none" strike="noStrike">
                <a:solidFill>
                  <a:srgbClr val="FFFFFF"/>
                </a:solidFill>
                <a:latin typeface="Calibri"/>
                <a:ea typeface="Calibri"/>
                <a:cs typeface="Calibri"/>
                <a:sym typeface="Calibri"/>
              </a:rPr>
              <a:t>STEP 3</a:t>
            </a:r>
            <a:endParaRPr b="0" i="0" sz="873" u="none" cap="none" strike="noStrike">
              <a:solidFill>
                <a:srgbClr val="000000"/>
              </a:solidFill>
              <a:latin typeface="Calibri"/>
              <a:ea typeface="Calibri"/>
              <a:cs typeface="Calibri"/>
              <a:sym typeface="Calibri"/>
            </a:endParaRPr>
          </a:p>
        </p:txBody>
      </p:sp>
      <p:sp>
        <p:nvSpPr>
          <p:cNvPr id="168" name="Google Shape;168;p47"/>
          <p:cNvSpPr/>
          <p:nvPr/>
        </p:nvSpPr>
        <p:spPr>
          <a:xfrm>
            <a:off x="6300644" y="1470573"/>
            <a:ext cx="2573700" cy="31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62"/>
              <a:buFont typeface="Trebuchet MS"/>
              <a:buNone/>
            </a:pPr>
            <a:r>
              <a:rPr b="1" i="0" lang="ja" sz="1261" u="none" cap="none" strike="noStrike">
                <a:solidFill>
                  <a:srgbClr val="FFFFFF"/>
                </a:solidFill>
                <a:latin typeface="Trebuchet MS"/>
                <a:ea typeface="Trebuchet MS"/>
                <a:cs typeface="Trebuchet MS"/>
                <a:sym typeface="Trebuchet MS"/>
              </a:rPr>
              <a:t>チームで議論・更新する</a:t>
            </a:r>
            <a:endParaRPr b="0" i="0" sz="1261" u="none" cap="none" strike="noStrike">
              <a:solidFill>
                <a:srgbClr val="000000"/>
              </a:solidFill>
              <a:latin typeface="Calibri"/>
              <a:ea typeface="Calibri"/>
              <a:cs typeface="Calibri"/>
              <a:sym typeface="Calibri"/>
            </a:endParaRPr>
          </a:p>
        </p:txBody>
      </p:sp>
      <p:sp>
        <p:nvSpPr>
          <p:cNvPr id="169" name="Google Shape;169;p47"/>
          <p:cNvSpPr/>
          <p:nvPr/>
        </p:nvSpPr>
        <p:spPr>
          <a:xfrm>
            <a:off x="6522516" y="2047442"/>
            <a:ext cx="2130000" cy="1331100"/>
          </a:xfrm>
          <a:prstGeom prst="rect">
            <a:avLst/>
          </a:prstGeom>
          <a:noFill/>
          <a:ln>
            <a:noFill/>
          </a:ln>
        </p:spPr>
        <p:txBody>
          <a:bodyPr anchorCtr="0" anchor="ctr" bIns="44350" lIns="88725" spcFirstLastPara="1" rIns="88725" wrap="square" tIns="44350">
            <a:noAutofit/>
          </a:bodyPr>
          <a:lstStyle/>
          <a:p>
            <a:pPr indent="0" lvl="0" marL="0" marR="0" rtl="0" algn="l">
              <a:lnSpc>
                <a:spcPct val="160000"/>
              </a:lnSpc>
              <a:spcBef>
                <a:spcPts val="0"/>
              </a:spcBef>
              <a:spcAft>
                <a:spcPts val="0"/>
              </a:spcAft>
              <a:buClr>
                <a:srgbClr val="1E2D3D"/>
              </a:buClr>
              <a:buSzPts val="971"/>
              <a:buFont typeface="Calibri"/>
              <a:buNone/>
            </a:pPr>
            <a:r>
              <a:rPr b="0" i="0" lang="ja" sz="970" u="none" cap="none" strike="noStrike">
                <a:solidFill>
                  <a:srgbClr val="1E2D3D"/>
                </a:solidFill>
                <a:latin typeface="Calibri"/>
                <a:ea typeface="Calibri"/>
                <a:cs typeface="Calibri"/>
                <a:sym typeface="Calibri"/>
              </a:rPr>
              <a:t>記入した内容をもとにチームで</a:t>
            </a:r>
            <a:endParaRPr b="0" i="0" sz="970" u="none" cap="none" strike="noStrike">
              <a:solidFill>
                <a:srgbClr val="000000"/>
              </a:solidFill>
              <a:latin typeface="Calibri"/>
              <a:ea typeface="Calibri"/>
              <a:cs typeface="Calibri"/>
              <a:sym typeface="Calibri"/>
            </a:endParaRPr>
          </a:p>
          <a:p>
            <a:pPr indent="0" lvl="0" marL="0" marR="0" rtl="0" algn="l">
              <a:lnSpc>
                <a:spcPct val="160000"/>
              </a:lnSpc>
              <a:spcBef>
                <a:spcPts val="0"/>
              </a:spcBef>
              <a:spcAft>
                <a:spcPts val="0"/>
              </a:spcAft>
              <a:buClr>
                <a:srgbClr val="1E2D3D"/>
              </a:buClr>
              <a:buSzPts val="971"/>
              <a:buFont typeface="Calibri"/>
              <a:buNone/>
            </a:pPr>
            <a:r>
              <a:rPr b="0" i="0" lang="ja" sz="970" u="none" cap="none" strike="noStrike">
                <a:solidFill>
                  <a:srgbClr val="1E2D3D"/>
                </a:solidFill>
                <a:latin typeface="Calibri"/>
                <a:ea typeface="Calibri"/>
                <a:cs typeface="Calibri"/>
                <a:sym typeface="Calibri"/>
              </a:rPr>
              <a:t>議論し、定期的に見直します</a:t>
            </a:r>
            <a:endParaRPr b="0" i="0" sz="970" u="none" cap="none" strike="noStrike">
              <a:solidFill>
                <a:srgbClr val="000000"/>
              </a:solidFill>
              <a:latin typeface="Calibri"/>
              <a:ea typeface="Calibri"/>
              <a:cs typeface="Calibri"/>
              <a:sym typeface="Calibri"/>
            </a:endParaRPr>
          </a:p>
        </p:txBody>
      </p:sp>
      <p:sp>
        <p:nvSpPr>
          <p:cNvPr id="170" name="Google Shape;170;p47"/>
          <p:cNvSpPr/>
          <p:nvPr/>
        </p:nvSpPr>
        <p:spPr>
          <a:xfrm>
            <a:off x="725100" y="4242957"/>
            <a:ext cx="7809900" cy="26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E86AB"/>
              </a:buClr>
              <a:buSzPts val="874"/>
              <a:buFont typeface="Calibri"/>
              <a:buNone/>
            </a:pPr>
            <a:r>
              <a:rPr b="1" i="0" lang="ja" sz="873" u="none" cap="none" strike="noStrike">
                <a:solidFill>
                  <a:srgbClr val="2E86AB"/>
                </a:solidFill>
                <a:latin typeface="Calibri"/>
                <a:ea typeface="Calibri"/>
                <a:cs typeface="Calibri"/>
                <a:sym typeface="Calibri"/>
              </a:rPr>
              <a:t>ポイント：1つのフレームワークだけでなく、複数を組み合わせて使うことで分析の精度が高まります。</a:t>
            </a:r>
            <a:endParaRPr b="0" i="0" sz="873"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76" name="Google Shape;176;p46"/>
          <p:cNvSpPr txBox="1"/>
          <p:nvPr>
            <p:ph type="title"/>
          </p:nvPr>
        </p:nvSpPr>
        <p:spPr>
          <a:xfrm>
            <a:off x="311700" y="1683402"/>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ja"/>
              <a:t>PART 1　アイデア立案</a:t>
            </a:r>
            <a:endParaRPr/>
          </a:p>
        </p:txBody>
      </p:sp>
      <p:sp>
        <p:nvSpPr>
          <p:cNvPr id="177" name="Google Shape;177;p46"/>
          <p:cNvSpPr txBox="1"/>
          <p:nvPr>
            <p:ph idx="1" type="subTitle"/>
          </p:nvPr>
        </p:nvSpPr>
        <p:spPr>
          <a:xfrm>
            <a:off x="311700" y="2374025"/>
            <a:ext cx="8520600" cy="831900"/>
          </a:xfrm>
          <a:prstGeom prst="rect">
            <a:avLst/>
          </a:prstGeom>
          <a:noFill/>
          <a:ln>
            <a:noFill/>
          </a:ln>
        </p:spPr>
        <p:txBody>
          <a:bodyPr anchorCtr="0" anchor="t" bIns="91425" lIns="91425" spcFirstLastPara="1" rIns="91425" wrap="square" tIns="91425">
            <a:normAutofit fontScale="77500" lnSpcReduction="10000"/>
          </a:bodyPr>
          <a:lstStyle/>
          <a:p>
            <a:pPr indent="-342900" lvl="0" marL="457200" rtl="0" algn="ctr">
              <a:lnSpc>
                <a:spcPct val="150000"/>
              </a:lnSpc>
              <a:spcBef>
                <a:spcPts val="0"/>
              </a:spcBef>
              <a:spcAft>
                <a:spcPts val="0"/>
              </a:spcAft>
              <a:buSzPct val="127272"/>
              <a:buNone/>
            </a:pPr>
            <a:r>
              <a:rPr lang="ja"/>
              <a:t>発想を広げ、事業機会を見つけるための</a:t>
            </a:r>
            <a:endParaRPr/>
          </a:p>
          <a:p>
            <a:pPr indent="-342900" lvl="0" marL="457200" rtl="0" algn="ctr">
              <a:lnSpc>
                <a:spcPct val="150000"/>
              </a:lnSpc>
              <a:spcBef>
                <a:spcPts val="0"/>
              </a:spcBef>
              <a:spcAft>
                <a:spcPts val="0"/>
              </a:spcAft>
              <a:buSzPct val="127272"/>
              <a:buNone/>
            </a:pPr>
            <a:r>
              <a:rPr lang="ja"/>
              <a:t>6つのフレームワーク</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d199c0b068_0_107"/>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01  SCAMPER（スキャンパー）法</a:t>
            </a:r>
            <a:endParaRPr b="1"/>
          </a:p>
        </p:txBody>
      </p:sp>
      <p:sp>
        <p:nvSpPr>
          <p:cNvPr id="183" name="Google Shape;183;g3d199c0b068_0_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84" name="Google Shape;184;g3d199c0b068_0_107"/>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既存の商品・サービスに対して7つの切り口で問いを立て、改善や新しいアイデアの種を見つける手法</a:t>
            </a:r>
            <a:endParaRPr/>
          </a:p>
        </p:txBody>
      </p:sp>
      <p:sp>
        <p:nvSpPr>
          <p:cNvPr id="185" name="Google Shape;185;g3d199c0b068_0_107"/>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01  SCAMPER（スキャンパー）法</a:t>
            </a:r>
            <a:endParaRPr/>
          </a:p>
        </p:txBody>
      </p:sp>
      <p:sp>
        <p:nvSpPr>
          <p:cNvPr id="186" name="Google Shape;186;g3d199c0b068_0_107"/>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graphicFrame>
        <p:nvGraphicFramePr>
          <p:cNvPr id="187" name="Google Shape;187;g3d199c0b068_0_107"/>
          <p:cNvGraphicFramePr/>
          <p:nvPr/>
        </p:nvGraphicFramePr>
        <p:xfrm>
          <a:off x="620715" y="1215885"/>
          <a:ext cx="3000000" cy="3000000"/>
        </p:xfrm>
        <a:graphic>
          <a:graphicData uri="http://schemas.openxmlformats.org/drawingml/2006/table">
            <a:tbl>
              <a:tblPr>
                <a:noFill/>
                <a:tableStyleId>{4A08F9F6-02D3-42BA-B6A6-3EC2DE3E8626}</a:tableStyleId>
              </a:tblPr>
              <a:tblGrid>
                <a:gridCol w="2194550"/>
                <a:gridCol w="3108950"/>
                <a:gridCol w="2743200"/>
              </a:tblGrid>
              <a:tr h="127000">
                <a:tc gridSpan="3">
                  <a:txBody>
                    <a:bodyPr/>
                    <a:lstStyle/>
                    <a:p>
                      <a:pPr indent="0" lvl="0" marL="0" marR="0" rtl="0" algn="l">
                        <a:lnSpc>
                          <a:spcPct val="100000"/>
                        </a:lnSpc>
                        <a:spcBef>
                          <a:spcPts val="0"/>
                        </a:spcBef>
                        <a:spcAft>
                          <a:spcPts val="0"/>
                        </a:spcAft>
                        <a:buClr>
                          <a:srgbClr val="1B2A4A"/>
                        </a:buClr>
                        <a:buSzPts val="1000"/>
                        <a:buFont typeface="Calibri"/>
                        <a:buNone/>
                      </a:pPr>
                      <a:r>
                        <a:rPr b="1" lang="ja" sz="1000" u="none" cap="none" strike="noStrike">
                          <a:solidFill>
                            <a:srgbClr val="1B2A4A"/>
                          </a:solidFill>
                          <a:latin typeface="Calibri"/>
                          <a:ea typeface="Calibri"/>
                          <a:cs typeface="Calibri"/>
                          <a:sym typeface="Calibri"/>
                        </a:rPr>
                        <a:t>対象テーマ：</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D4EBF2"/>
                    </a:solidFill>
                  </a:tcPr>
                </a:tc>
                <a:tc hMerge="1"/>
                <a:tc hMerge="1"/>
              </a:tr>
              <a:tr h="127000">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切り口</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着眼ポイント</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アイデアメモ</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S - Substitute（代用）</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現在の素材・手段・人を別のもので置き換えるとどうなるか？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C - Combine（結合）</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異なる要素・機能・サービスを掛け合わせるとどうなるか？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A - Adapt（適応）</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他業界や異分野の成功事例を取り入れられないか？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M - Modify（修正）</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形・色・大きさ・頻度などを変化させるとどうなるか？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P - Put to other uses（転用）</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まったく別の場面や用途で使えないか？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E - Eliminate（除去）</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省略・削減することでシンプルにできないか？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R - Reverse（逆転）</a:t>
                      </a:r>
                      <a:endParaRPr sz="900" u="none" cap="none" strike="noStrike">
                        <a:latin typeface="Calibri"/>
                        <a:ea typeface="Calibri"/>
                        <a:cs typeface="Calibri"/>
                        <a:sym typeface="Calibri"/>
                      </a:endParaRPr>
                    </a:p>
                  </a:txBody>
                  <a:tcPr marT="45725" marB="45725" marR="91450" marL="91450" anchor="ctr">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1E2D3D"/>
                        </a:buClr>
                        <a:buSzPts val="900"/>
                        <a:buFont typeface="Calibri"/>
                        <a:buNone/>
                      </a:pPr>
                      <a:r>
                        <a:rPr lang="ja" sz="900" u="none" cap="none" strike="noStrike">
                          <a:solidFill>
                            <a:srgbClr val="1E2D3D"/>
                          </a:solidFill>
                          <a:latin typeface="Calibri"/>
                          <a:ea typeface="Calibri"/>
                          <a:cs typeface="Calibri"/>
                          <a:sym typeface="Calibri"/>
                        </a:rPr>
                        <a:t>順序・立場・構造を逆にするとどうなるか？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d1fa69bc50_0_0"/>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02  マンダラート</a:t>
            </a:r>
            <a:endParaRPr b="1"/>
          </a:p>
        </p:txBody>
      </p:sp>
      <p:sp>
        <p:nvSpPr>
          <p:cNvPr id="193" name="Google Shape;193;g3d1fa69bc50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94" name="Google Shape;194;g3d1fa69bc50_0_0"/>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中心テーマから放射状にアイデアを展開し、発想を強制的に広げるための思考整理ツール</a:t>
            </a:r>
            <a:endParaRPr/>
          </a:p>
        </p:txBody>
      </p:sp>
      <p:sp>
        <p:nvSpPr>
          <p:cNvPr id="195" name="Google Shape;195;g3d1fa69bc50_0_0"/>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02  マンダラート</a:t>
            </a:r>
            <a:endParaRPr/>
          </a:p>
        </p:txBody>
      </p:sp>
      <p:sp>
        <p:nvSpPr>
          <p:cNvPr id="196" name="Google Shape;196;g3d1fa69bc50_0_0"/>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197" name="Google Shape;197;g3d1fa69bc50_0_0"/>
          <p:cNvSpPr/>
          <p:nvPr/>
        </p:nvSpPr>
        <p:spPr>
          <a:xfrm>
            <a:off x="2498937" y="1164200"/>
            <a:ext cx="1337400" cy="961200"/>
          </a:xfrm>
          <a:prstGeom prst="rect">
            <a:avLst/>
          </a:prstGeom>
          <a:solidFill>
            <a:srgbClr val="FFFFFF"/>
          </a:solidFill>
          <a:ln>
            <a:noFill/>
          </a:ln>
          <a:effectLst>
            <a:outerShdw blurRad="46440" rotWithShape="0" algn="bl" dir="8100000" dist="17415">
              <a:srgbClr val="000000">
                <a:alpha val="10196"/>
              </a:srgbClr>
            </a:outerShdw>
          </a:effectLst>
        </p:spPr>
        <p:txBody>
          <a:bodyPr anchorCtr="0" anchor="ctr" bIns="83575" lIns="83575" spcFirstLastPara="1" rIns="83575" wrap="square" tIns="83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3d1fa69bc50_0_0"/>
          <p:cNvSpPr/>
          <p:nvPr/>
        </p:nvSpPr>
        <p:spPr>
          <a:xfrm>
            <a:off x="2498937" y="1164200"/>
            <a:ext cx="1337400" cy="96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914"/>
              <a:buFont typeface="Calibri"/>
              <a:buNone/>
            </a:pPr>
            <a:r>
              <a:rPr b="0" i="0" lang="ja" sz="914" u="none" cap="none" strike="noStrike">
                <a:solidFill>
                  <a:srgbClr val="5A6B7E"/>
                </a:solidFill>
                <a:latin typeface="Calibri"/>
                <a:ea typeface="Calibri"/>
                <a:cs typeface="Calibri"/>
                <a:sym typeface="Calibri"/>
              </a:rPr>
              <a:t>要素A</a:t>
            </a:r>
            <a:endParaRPr b="0" i="0" sz="914" u="none" cap="none" strike="noStrike">
              <a:solidFill>
                <a:srgbClr val="000000"/>
              </a:solidFill>
              <a:latin typeface="Calibri"/>
              <a:ea typeface="Calibri"/>
              <a:cs typeface="Calibri"/>
              <a:sym typeface="Calibri"/>
            </a:endParaRPr>
          </a:p>
        </p:txBody>
      </p:sp>
      <p:sp>
        <p:nvSpPr>
          <p:cNvPr id="199" name="Google Shape;199;g3d1fa69bc50_0_0"/>
          <p:cNvSpPr/>
          <p:nvPr/>
        </p:nvSpPr>
        <p:spPr>
          <a:xfrm>
            <a:off x="3903295" y="1164200"/>
            <a:ext cx="1337400" cy="961200"/>
          </a:xfrm>
          <a:prstGeom prst="rect">
            <a:avLst/>
          </a:prstGeom>
          <a:solidFill>
            <a:srgbClr val="FFFFFF"/>
          </a:solidFill>
          <a:ln>
            <a:noFill/>
          </a:ln>
          <a:effectLst>
            <a:outerShdw blurRad="46440" rotWithShape="0" algn="bl" dir="8100000" dist="17415">
              <a:srgbClr val="000000">
                <a:alpha val="10196"/>
              </a:srgbClr>
            </a:outerShdw>
          </a:effectLst>
        </p:spPr>
        <p:txBody>
          <a:bodyPr anchorCtr="0" anchor="ctr" bIns="83575" lIns="83575" spcFirstLastPara="1" rIns="83575" wrap="square" tIns="83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3d1fa69bc50_0_0"/>
          <p:cNvSpPr/>
          <p:nvPr/>
        </p:nvSpPr>
        <p:spPr>
          <a:xfrm>
            <a:off x="3903295" y="1164200"/>
            <a:ext cx="1337400" cy="96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914"/>
              <a:buFont typeface="Calibri"/>
              <a:buNone/>
            </a:pPr>
            <a:r>
              <a:rPr b="0" i="0" lang="ja" sz="914" u="none" cap="none" strike="noStrike">
                <a:solidFill>
                  <a:srgbClr val="5A6B7E"/>
                </a:solidFill>
                <a:latin typeface="Calibri"/>
                <a:ea typeface="Calibri"/>
                <a:cs typeface="Calibri"/>
                <a:sym typeface="Calibri"/>
              </a:rPr>
              <a:t>要素B</a:t>
            </a:r>
            <a:endParaRPr b="0" i="0" sz="914" u="none" cap="none" strike="noStrike">
              <a:solidFill>
                <a:srgbClr val="000000"/>
              </a:solidFill>
              <a:latin typeface="Calibri"/>
              <a:ea typeface="Calibri"/>
              <a:cs typeface="Calibri"/>
              <a:sym typeface="Calibri"/>
            </a:endParaRPr>
          </a:p>
        </p:txBody>
      </p:sp>
      <p:sp>
        <p:nvSpPr>
          <p:cNvPr id="201" name="Google Shape;201;g3d1fa69bc50_0_0"/>
          <p:cNvSpPr/>
          <p:nvPr/>
        </p:nvSpPr>
        <p:spPr>
          <a:xfrm>
            <a:off x="5307653" y="1164200"/>
            <a:ext cx="1337400" cy="961200"/>
          </a:xfrm>
          <a:prstGeom prst="rect">
            <a:avLst/>
          </a:prstGeom>
          <a:solidFill>
            <a:srgbClr val="FFFFFF"/>
          </a:solidFill>
          <a:ln>
            <a:noFill/>
          </a:ln>
          <a:effectLst>
            <a:outerShdw blurRad="46440" rotWithShape="0" algn="bl" dir="8100000" dist="17415">
              <a:srgbClr val="000000">
                <a:alpha val="10196"/>
              </a:srgbClr>
            </a:outerShdw>
          </a:effectLst>
        </p:spPr>
        <p:txBody>
          <a:bodyPr anchorCtr="0" anchor="ctr" bIns="83575" lIns="83575" spcFirstLastPara="1" rIns="83575" wrap="square" tIns="83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3d1fa69bc50_0_0"/>
          <p:cNvSpPr/>
          <p:nvPr/>
        </p:nvSpPr>
        <p:spPr>
          <a:xfrm>
            <a:off x="5307653" y="1164200"/>
            <a:ext cx="1337400" cy="96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914"/>
              <a:buFont typeface="Calibri"/>
              <a:buNone/>
            </a:pPr>
            <a:r>
              <a:rPr b="0" i="0" lang="ja" sz="914" u="none" cap="none" strike="noStrike">
                <a:solidFill>
                  <a:srgbClr val="5A6B7E"/>
                </a:solidFill>
                <a:latin typeface="Calibri"/>
                <a:ea typeface="Calibri"/>
                <a:cs typeface="Calibri"/>
                <a:sym typeface="Calibri"/>
              </a:rPr>
              <a:t>要素C</a:t>
            </a:r>
            <a:endParaRPr b="0" i="0" sz="914" u="none" cap="none" strike="noStrike">
              <a:solidFill>
                <a:srgbClr val="000000"/>
              </a:solidFill>
              <a:latin typeface="Calibri"/>
              <a:ea typeface="Calibri"/>
              <a:cs typeface="Calibri"/>
              <a:sym typeface="Calibri"/>
            </a:endParaRPr>
          </a:p>
        </p:txBody>
      </p:sp>
      <p:sp>
        <p:nvSpPr>
          <p:cNvPr id="203" name="Google Shape;203;g3d1fa69bc50_0_0"/>
          <p:cNvSpPr/>
          <p:nvPr/>
        </p:nvSpPr>
        <p:spPr>
          <a:xfrm>
            <a:off x="2498937" y="2192393"/>
            <a:ext cx="1337400" cy="961200"/>
          </a:xfrm>
          <a:prstGeom prst="rect">
            <a:avLst/>
          </a:prstGeom>
          <a:solidFill>
            <a:srgbClr val="FFFFFF"/>
          </a:solidFill>
          <a:ln>
            <a:noFill/>
          </a:ln>
          <a:effectLst>
            <a:outerShdw blurRad="46440" rotWithShape="0" algn="bl" dir="8100000" dist="17415">
              <a:srgbClr val="000000">
                <a:alpha val="10196"/>
              </a:srgbClr>
            </a:outerShdw>
          </a:effectLst>
        </p:spPr>
        <p:txBody>
          <a:bodyPr anchorCtr="0" anchor="ctr" bIns="83575" lIns="83575" spcFirstLastPara="1" rIns="83575" wrap="square" tIns="83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d1fa69bc50_0_0"/>
          <p:cNvSpPr/>
          <p:nvPr/>
        </p:nvSpPr>
        <p:spPr>
          <a:xfrm>
            <a:off x="2498937" y="2192393"/>
            <a:ext cx="1337400" cy="96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914"/>
              <a:buFont typeface="Calibri"/>
              <a:buNone/>
            </a:pPr>
            <a:r>
              <a:rPr b="0" i="0" lang="ja" sz="914" u="none" cap="none" strike="noStrike">
                <a:solidFill>
                  <a:srgbClr val="5A6B7E"/>
                </a:solidFill>
                <a:latin typeface="Calibri"/>
                <a:ea typeface="Calibri"/>
                <a:cs typeface="Calibri"/>
                <a:sym typeface="Calibri"/>
              </a:rPr>
              <a:t>要素D</a:t>
            </a:r>
            <a:endParaRPr b="0" i="0" sz="914" u="none" cap="none" strike="noStrike">
              <a:solidFill>
                <a:srgbClr val="000000"/>
              </a:solidFill>
              <a:latin typeface="Calibri"/>
              <a:ea typeface="Calibri"/>
              <a:cs typeface="Calibri"/>
              <a:sym typeface="Calibri"/>
            </a:endParaRPr>
          </a:p>
        </p:txBody>
      </p:sp>
      <p:sp>
        <p:nvSpPr>
          <p:cNvPr id="205" name="Google Shape;205;g3d1fa69bc50_0_0"/>
          <p:cNvSpPr/>
          <p:nvPr/>
        </p:nvSpPr>
        <p:spPr>
          <a:xfrm>
            <a:off x="3903295" y="2192393"/>
            <a:ext cx="1337400" cy="961200"/>
          </a:xfrm>
          <a:prstGeom prst="rect">
            <a:avLst/>
          </a:prstGeom>
          <a:solidFill>
            <a:srgbClr val="2E86AB"/>
          </a:solidFill>
          <a:ln>
            <a:noFill/>
          </a:ln>
          <a:effectLst>
            <a:outerShdw blurRad="46440" rotWithShape="0" algn="bl" dir="8100000" dist="17415">
              <a:srgbClr val="000000">
                <a:alpha val="10196"/>
              </a:srgbClr>
            </a:outerShdw>
          </a:effectLst>
        </p:spPr>
        <p:txBody>
          <a:bodyPr anchorCtr="0" anchor="ctr" bIns="83575" lIns="83575" spcFirstLastPara="1" rIns="83575" wrap="square" tIns="83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3d1fa69bc50_0_0"/>
          <p:cNvSpPr/>
          <p:nvPr/>
        </p:nvSpPr>
        <p:spPr>
          <a:xfrm>
            <a:off x="3903295" y="2192393"/>
            <a:ext cx="1337400" cy="96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97"/>
              <a:buFont typeface="Calibri"/>
              <a:buNone/>
            </a:pPr>
            <a:r>
              <a:rPr b="1" i="0" lang="ja" sz="1097" u="none" cap="none" strike="noStrike">
                <a:solidFill>
                  <a:srgbClr val="FFFFFF"/>
                </a:solidFill>
                <a:latin typeface="Calibri"/>
                <a:ea typeface="Calibri"/>
                <a:cs typeface="Calibri"/>
                <a:sym typeface="Calibri"/>
              </a:rPr>
              <a:t>テーマ</a:t>
            </a:r>
            <a:endParaRPr b="0" i="0" sz="1097" u="none" cap="none" strike="noStrike">
              <a:solidFill>
                <a:srgbClr val="000000"/>
              </a:solidFill>
              <a:latin typeface="Calibri"/>
              <a:ea typeface="Calibri"/>
              <a:cs typeface="Calibri"/>
              <a:sym typeface="Calibri"/>
            </a:endParaRPr>
          </a:p>
        </p:txBody>
      </p:sp>
      <p:sp>
        <p:nvSpPr>
          <p:cNvPr id="207" name="Google Shape;207;g3d1fa69bc50_0_0"/>
          <p:cNvSpPr/>
          <p:nvPr/>
        </p:nvSpPr>
        <p:spPr>
          <a:xfrm>
            <a:off x="5307653" y="2192393"/>
            <a:ext cx="1337400" cy="961200"/>
          </a:xfrm>
          <a:prstGeom prst="rect">
            <a:avLst/>
          </a:prstGeom>
          <a:solidFill>
            <a:srgbClr val="FFFFFF"/>
          </a:solidFill>
          <a:ln>
            <a:noFill/>
          </a:ln>
          <a:effectLst>
            <a:outerShdw blurRad="46440" rotWithShape="0" algn="bl" dir="8100000" dist="17415">
              <a:srgbClr val="000000">
                <a:alpha val="10196"/>
              </a:srgbClr>
            </a:outerShdw>
          </a:effectLst>
        </p:spPr>
        <p:txBody>
          <a:bodyPr anchorCtr="0" anchor="ctr" bIns="83575" lIns="83575" spcFirstLastPara="1" rIns="83575" wrap="square" tIns="83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3d1fa69bc50_0_0"/>
          <p:cNvSpPr/>
          <p:nvPr/>
        </p:nvSpPr>
        <p:spPr>
          <a:xfrm>
            <a:off x="5307653" y="2192393"/>
            <a:ext cx="1337400" cy="96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914"/>
              <a:buFont typeface="Calibri"/>
              <a:buNone/>
            </a:pPr>
            <a:r>
              <a:rPr b="0" i="0" lang="ja" sz="914" u="none" cap="none" strike="noStrike">
                <a:solidFill>
                  <a:srgbClr val="5A6B7E"/>
                </a:solidFill>
                <a:latin typeface="Calibri"/>
                <a:ea typeface="Calibri"/>
                <a:cs typeface="Calibri"/>
                <a:sym typeface="Calibri"/>
              </a:rPr>
              <a:t>要素E</a:t>
            </a:r>
            <a:endParaRPr b="0" i="0" sz="914" u="none" cap="none" strike="noStrike">
              <a:solidFill>
                <a:srgbClr val="000000"/>
              </a:solidFill>
              <a:latin typeface="Calibri"/>
              <a:ea typeface="Calibri"/>
              <a:cs typeface="Calibri"/>
              <a:sym typeface="Calibri"/>
            </a:endParaRPr>
          </a:p>
        </p:txBody>
      </p:sp>
      <p:sp>
        <p:nvSpPr>
          <p:cNvPr id="209" name="Google Shape;209;g3d1fa69bc50_0_0"/>
          <p:cNvSpPr/>
          <p:nvPr/>
        </p:nvSpPr>
        <p:spPr>
          <a:xfrm>
            <a:off x="2498937" y="3220586"/>
            <a:ext cx="1337400" cy="961200"/>
          </a:xfrm>
          <a:prstGeom prst="rect">
            <a:avLst/>
          </a:prstGeom>
          <a:solidFill>
            <a:srgbClr val="FFFFFF"/>
          </a:solidFill>
          <a:ln>
            <a:noFill/>
          </a:ln>
          <a:effectLst>
            <a:outerShdw blurRad="46440" rotWithShape="0" algn="bl" dir="8100000" dist="17415">
              <a:srgbClr val="000000">
                <a:alpha val="10196"/>
              </a:srgbClr>
            </a:outerShdw>
          </a:effectLst>
        </p:spPr>
        <p:txBody>
          <a:bodyPr anchorCtr="0" anchor="ctr" bIns="83575" lIns="83575" spcFirstLastPara="1" rIns="83575" wrap="square" tIns="83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3d1fa69bc50_0_0"/>
          <p:cNvSpPr/>
          <p:nvPr/>
        </p:nvSpPr>
        <p:spPr>
          <a:xfrm>
            <a:off x="2498937" y="3220586"/>
            <a:ext cx="1337400" cy="96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914"/>
              <a:buFont typeface="Calibri"/>
              <a:buNone/>
            </a:pPr>
            <a:r>
              <a:rPr b="0" i="0" lang="ja" sz="914" u="none" cap="none" strike="noStrike">
                <a:solidFill>
                  <a:srgbClr val="5A6B7E"/>
                </a:solidFill>
                <a:latin typeface="Calibri"/>
                <a:ea typeface="Calibri"/>
                <a:cs typeface="Calibri"/>
                <a:sym typeface="Calibri"/>
              </a:rPr>
              <a:t>要素F</a:t>
            </a:r>
            <a:endParaRPr b="0" i="0" sz="914" u="none" cap="none" strike="noStrike">
              <a:solidFill>
                <a:srgbClr val="000000"/>
              </a:solidFill>
              <a:latin typeface="Calibri"/>
              <a:ea typeface="Calibri"/>
              <a:cs typeface="Calibri"/>
              <a:sym typeface="Calibri"/>
            </a:endParaRPr>
          </a:p>
        </p:txBody>
      </p:sp>
      <p:sp>
        <p:nvSpPr>
          <p:cNvPr id="211" name="Google Shape;211;g3d1fa69bc50_0_0"/>
          <p:cNvSpPr/>
          <p:nvPr/>
        </p:nvSpPr>
        <p:spPr>
          <a:xfrm>
            <a:off x="3903295" y="3220586"/>
            <a:ext cx="1337400" cy="961200"/>
          </a:xfrm>
          <a:prstGeom prst="rect">
            <a:avLst/>
          </a:prstGeom>
          <a:solidFill>
            <a:srgbClr val="FFFFFF"/>
          </a:solidFill>
          <a:ln>
            <a:noFill/>
          </a:ln>
          <a:effectLst>
            <a:outerShdw blurRad="46440" rotWithShape="0" algn="bl" dir="8100000" dist="17415">
              <a:srgbClr val="000000">
                <a:alpha val="10196"/>
              </a:srgbClr>
            </a:outerShdw>
          </a:effectLst>
        </p:spPr>
        <p:txBody>
          <a:bodyPr anchorCtr="0" anchor="ctr" bIns="83575" lIns="83575" spcFirstLastPara="1" rIns="83575" wrap="square" tIns="83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3d1fa69bc50_0_0"/>
          <p:cNvSpPr/>
          <p:nvPr/>
        </p:nvSpPr>
        <p:spPr>
          <a:xfrm>
            <a:off x="3903295" y="3220586"/>
            <a:ext cx="1337400" cy="96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914"/>
              <a:buFont typeface="Calibri"/>
              <a:buNone/>
            </a:pPr>
            <a:r>
              <a:rPr b="0" i="0" lang="ja" sz="914" u="none" cap="none" strike="noStrike">
                <a:solidFill>
                  <a:srgbClr val="5A6B7E"/>
                </a:solidFill>
                <a:latin typeface="Calibri"/>
                <a:ea typeface="Calibri"/>
                <a:cs typeface="Calibri"/>
                <a:sym typeface="Calibri"/>
              </a:rPr>
              <a:t>要素G</a:t>
            </a:r>
            <a:endParaRPr b="0" i="0" sz="914" u="none" cap="none" strike="noStrike">
              <a:solidFill>
                <a:srgbClr val="000000"/>
              </a:solidFill>
              <a:latin typeface="Calibri"/>
              <a:ea typeface="Calibri"/>
              <a:cs typeface="Calibri"/>
              <a:sym typeface="Calibri"/>
            </a:endParaRPr>
          </a:p>
        </p:txBody>
      </p:sp>
      <p:sp>
        <p:nvSpPr>
          <p:cNvPr id="213" name="Google Shape;213;g3d1fa69bc50_0_0"/>
          <p:cNvSpPr/>
          <p:nvPr/>
        </p:nvSpPr>
        <p:spPr>
          <a:xfrm>
            <a:off x="5307653" y="3220586"/>
            <a:ext cx="1337400" cy="961200"/>
          </a:xfrm>
          <a:prstGeom prst="rect">
            <a:avLst/>
          </a:prstGeom>
          <a:solidFill>
            <a:srgbClr val="FFFFFF"/>
          </a:solidFill>
          <a:ln>
            <a:noFill/>
          </a:ln>
          <a:effectLst>
            <a:outerShdw blurRad="46440" rotWithShape="0" algn="bl" dir="8100000" dist="17415">
              <a:srgbClr val="000000">
                <a:alpha val="10196"/>
              </a:srgbClr>
            </a:outerShdw>
          </a:effectLst>
        </p:spPr>
        <p:txBody>
          <a:bodyPr anchorCtr="0" anchor="ctr" bIns="83575" lIns="83575" spcFirstLastPara="1" rIns="83575" wrap="square" tIns="83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3d1fa69bc50_0_0"/>
          <p:cNvSpPr/>
          <p:nvPr/>
        </p:nvSpPr>
        <p:spPr>
          <a:xfrm>
            <a:off x="5307653" y="3220586"/>
            <a:ext cx="1337400" cy="96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914"/>
              <a:buFont typeface="Calibri"/>
              <a:buNone/>
            </a:pPr>
            <a:r>
              <a:rPr b="0" i="0" lang="ja" sz="914" u="none" cap="none" strike="noStrike">
                <a:solidFill>
                  <a:srgbClr val="5A6B7E"/>
                </a:solidFill>
                <a:latin typeface="Calibri"/>
                <a:ea typeface="Calibri"/>
                <a:cs typeface="Calibri"/>
                <a:sym typeface="Calibri"/>
              </a:rPr>
              <a:t>要素H</a:t>
            </a:r>
            <a:endParaRPr b="0" i="0" sz="914" u="none" cap="none" strike="noStrike">
              <a:solidFill>
                <a:srgbClr val="000000"/>
              </a:solidFill>
              <a:latin typeface="Calibri"/>
              <a:ea typeface="Calibri"/>
              <a:cs typeface="Calibri"/>
              <a:sym typeface="Calibri"/>
            </a:endParaRPr>
          </a:p>
        </p:txBody>
      </p:sp>
      <p:sp>
        <p:nvSpPr>
          <p:cNvPr id="215" name="Google Shape;215;g3d1fa69bc50_0_0"/>
          <p:cNvSpPr/>
          <p:nvPr/>
        </p:nvSpPr>
        <p:spPr>
          <a:xfrm>
            <a:off x="1081549" y="4288063"/>
            <a:ext cx="73320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使い方：中心マスにテーマを置き、周囲8マスに関連キーワードを展開。</a:t>
            </a:r>
            <a:endParaRPr b="0" i="0" sz="900" u="none" cap="none" strike="noStrike">
              <a:solidFill>
                <a:srgbClr val="5A6B7E"/>
              </a:solidFill>
              <a:latin typeface="Calibri"/>
              <a:ea typeface="Calibri"/>
              <a:cs typeface="Calibri"/>
              <a:sym typeface="Calibri"/>
            </a:endParaRPr>
          </a:p>
          <a:p>
            <a:pPr indent="0" lvl="0" marL="0" marR="0" rtl="0" algn="ctr">
              <a:lnSpc>
                <a:spcPct val="100000"/>
              </a:lnSpc>
              <a:spcBef>
                <a:spcPts val="0"/>
              </a:spcBef>
              <a:spcAft>
                <a:spcPts val="0"/>
              </a:spcAft>
              <a:buClr>
                <a:srgbClr val="5A6B7E"/>
              </a:buClr>
              <a:buSzPts val="900"/>
              <a:buFont typeface="Calibri"/>
              <a:buNone/>
            </a:pPr>
            <a:r>
              <a:rPr b="0" i="0" lang="ja" sz="900" u="none" cap="none" strike="noStrike">
                <a:solidFill>
                  <a:srgbClr val="5A6B7E"/>
                </a:solidFill>
                <a:latin typeface="Calibri"/>
                <a:ea typeface="Calibri"/>
                <a:cs typeface="Calibri"/>
                <a:sym typeface="Calibri"/>
              </a:rPr>
              <a:t>さらに各キーワードを新たな中心に据えて深掘りすることで、最大81個のアイデアに到達できます。</a:t>
            </a:r>
            <a:endParaRPr b="0" i="0" sz="9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d1fa69bc50_0_28"/>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03  カスタマージャーニー</a:t>
            </a:r>
            <a:endParaRPr b="1"/>
          </a:p>
        </p:txBody>
      </p:sp>
      <p:sp>
        <p:nvSpPr>
          <p:cNvPr id="221" name="Google Shape;221;g3d1fa69bc50_0_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22" name="Google Shape;222;g3d1fa69bc50_0_28"/>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見込み顧客が自社サービスを知ってから契約に至るまでの体験を時系列で整理するマップ</a:t>
            </a:r>
            <a:endParaRPr/>
          </a:p>
        </p:txBody>
      </p:sp>
      <p:sp>
        <p:nvSpPr>
          <p:cNvPr id="223" name="Google Shape;223;g3d1fa69bc50_0_28"/>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03  カスタマージャーニー</a:t>
            </a:r>
            <a:endParaRPr/>
          </a:p>
        </p:txBody>
      </p:sp>
      <p:sp>
        <p:nvSpPr>
          <p:cNvPr id="224" name="Google Shape;224;g3d1fa69bc50_0_28"/>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graphicFrame>
        <p:nvGraphicFramePr>
          <p:cNvPr id="225" name="Google Shape;225;g3d1fa69bc50_0_28"/>
          <p:cNvGraphicFramePr/>
          <p:nvPr/>
        </p:nvGraphicFramePr>
        <p:xfrm>
          <a:off x="620715" y="1215885"/>
          <a:ext cx="3000000" cy="3000000"/>
        </p:xfrm>
        <a:graphic>
          <a:graphicData uri="http://schemas.openxmlformats.org/drawingml/2006/table">
            <a:tbl>
              <a:tblPr>
                <a:noFill/>
                <a:tableStyleId>{4A08F9F6-02D3-42BA-B6A6-3EC2DE3E8626}</a:tableStyleId>
              </a:tblPr>
              <a:tblGrid>
                <a:gridCol w="1280150"/>
                <a:gridCol w="1691650"/>
                <a:gridCol w="1691650"/>
                <a:gridCol w="1691650"/>
                <a:gridCol w="1691650"/>
              </a:tblGrid>
              <a:tr h="127000">
                <a:tc gridSpan="5">
                  <a:txBody>
                    <a:bodyPr/>
                    <a:lstStyle/>
                    <a:p>
                      <a:pPr indent="0" lvl="0" marL="0" marR="0" rtl="0" algn="l">
                        <a:lnSpc>
                          <a:spcPct val="100000"/>
                        </a:lnSpc>
                        <a:spcBef>
                          <a:spcPts val="0"/>
                        </a:spcBef>
                        <a:spcAft>
                          <a:spcPts val="0"/>
                        </a:spcAft>
                        <a:buClr>
                          <a:srgbClr val="1B2A4A"/>
                        </a:buClr>
                        <a:buSzPts val="1000"/>
                        <a:buFont typeface="Calibri"/>
                        <a:buNone/>
                      </a:pPr>
                      <a:r>
                        <a:rPr b="1" lang="ja" sz="1000" u="none" cap="none" strike="noStrike">
                          <a:solidFill>
                            <a:srgbClr val="1B2A4A"/>
                          </a:solidFill>
                          <a:latin typeface="Calibri"/>
                          <a:ea typeface="Calibri"/>
                          <a:cs typeface="Calibri"/>
                          <a:sym typeface="Calibri"/>
                        </a:rPr>
                        <a:t>ペルソナ：</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D4EBF2"/>
                    </a:solidFill>
                  </a:tcPr>
                </a:tc>
                <a:tc hMerge="1"/>
                <a:tc hMerge="1"/>
                <a:tc hMerge="1"/>
                <a:tc hMerge="1"/>
              </a:tr>
              <a:tr h="127000">
                <a:tc>
                  <a:txBody>
                    <a:bodyPr/>
                    <a:lstStyle/>
                    <a:p>
                      <a:pPr indent="0" lvl="0" marL="0" marR="0" rtl="0" algn="l">
                        <a:lnSpc>
                          <a:spcPct val="100000"/>
                        </a:lnSpc>
                        <a:spcBef>
                          <a:spcPts val="0"/>
                        </a:spcBef>
                        <a:spcAft>
                          <a:spcPts val="0"/>
                        </a:spcAft>
                        <a:buClr>
                          <a:srgbClr val="000000"/>
                        </a:buClr>
                        <a:buSzPts val="1000"/>
                        <a:buFont typeface="Calibri"/>
                        <a:buNone/>
                      </a:pPr>
                      <a:r>
                        <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認知</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興味・理解</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比較・検討</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FFFFFF"/>
                        </a:buClr>
                        <a:buSzPts val="1000"/>
                        <a:buFont typeface="Calibri"/>
                        <a:buNone/>
                      </a:pPr>
                      <a:r>
                        <a:rPr b="1" lang="ja" sz="1000" u="none" cap="none" strike="noStrike">
                          <a:solidFill>
                            <a:srgbClr val="FFFFFF"/>
                          </a:solidFill>
                          <a:latin typeface="Calibri"/>
                          <a:ea typeface="Calibri"/>
                          <a:cs typeface="Calibri"/>
                          <a:sym typeface="Calibri"/>
                        </a:rPr>
                        <a:t>意思決定</a:t>
                      </a:r>
                      <a:endParaRPr sz="10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1B2A4A"/>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行動</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思考・疑問</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感情</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接触チャネル</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障壁・課題</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rgbClr val="FFFFFF"/>
                        </a:buClr>
                        <a:buSzPts val="900"/>
                        <a:buFont typeface="Calibri"/>
                        <a:buNone/>
                      </a:pPr>
                      <a:r>
                        <a:rPr b="1" lang="ja" sz="900" u="none" cap="none" strike="noStrike">
                          <a:solidFill>
                            <a:srgbClr val="FFFFFF"/>
                          </a:solidFill>
                          <a:latin typeface="Calibri"/>
                          <a:ea typeface="Calibri"/>
                          <a:cs typeface="Calibri"/>
                          <a:sym typeface="Calibri"/>
                        </a:rPr>
                        <a:t>打ち手</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2E86AB"/>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c>
                  <a:txBody>
                    <a:bodyPr/>
                    <a:lstStyle/>
                    <a:p>
                      <a:pPr indent="0" lvl="0" marL="0" marR="0" rtl="0" algn="l">
                        <a:lnSpc>
                          <a:spcPct val="100000"/>
                        </a:lnSpc>
                        <a:spcBef>
                          <a:spcPts val="0"/>
                        </a:spcBef>
                        <a:spcAft>
                          <a:spcPts val="0"/>
                        </a:spcAft>
                        <a:buClr>
                          <a:srgbClr val="000000"/>
                        </a:buClr>
                        <a:buSzPts val="900"/>
                        <a:buFont typeface="Calibri"/>
                        <a:buNone/>
                      </a:pPr>
                      <a:r>
                        <a:t/>
                      </a:r>
                      <a:endParaRPr sz="900" u="none" cap="none" strike="noStrike">
                        <a:latin typeface="Calibri"/>
                        <a:ea typeface="Calibri"/>
                        <a:cs typeface="Calibri"/>
                        <a:sym typeface="Calibri"/>
                      </a:endParaRPr>
                    </a:p>
                  </a:txBody>
                  <a:tcPr marT="45725" marB="45725" marR="91450" marL="91450">
                    <a:lnL cap="flat" cmpd="sng" w="9525">
                      <a:solidFill>
                        <a:srgbClr val="E8ECF1"/>
                      </a:solidFill>
                      <a:prstDash val="solid"/>
                      <a:round/>
                      <a:headEnd len="sm" w="sm" type="none"/>
                      <a:tailEnd len="sm" w="sm" type="none"/>
                    </a:lnL>
                    <a:lnR cap="flat" cmpd="sng" w="9525">
                      <a:solidFill>
                        <a:srgbClr val="E8ECF1"/>
                      </a:solidFill>
                      <a:prstDash val="solid"/>
                      <a:round/>
                      <a:headEnd len="sm" w="sm" type="none"/>
                      <a:tailEnd len="sm" w="sm" type="none"/>
                    </a:lnR>
                    <a:lnT cap="flat" cmpd="sng" w="9525">
                      <a:solidFill>
                        <a:srgbClr val="E8ECF1"/>
                      </a:solidFill>
                      <a:prstDash val="solid"/>
                      <a:round/>
                      <a:headEnd len="sm" w="sm" type="none"/>
                      <a:tailEnd len="sm" w="sm" type="none"/>
                    </a:lnT>
                    <a:lnB cap="flat" cmpd="sng" w="9525">
                      <a:solidFill>
                        <a:srgbClr val="E8ECF1"/>
                      </a:solidFill>
                      <a:prstDash val="solid"/>
                      <a:round/>
                      <a:headEnd len="sm" w="sm" type="none"/>
                      <a:tailEnd len="sm" w="sm" type="none"/>
                    </a:lnB>
                    <a:solidFill>
                      <a:srgbClr val="F0F6FA"/>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3d1fa69bc50_0_38"/>
          <p:cNvSpPr txBox="1"/>
          <p:nvPr>
            <p:ph type="title"/>
          </p:nvPr>
        </p:nvSpPr>
        <p:spPr>
          <a:xfrm>
            <a:off x="620723" y="243220"/>
            <a:ext cx="8520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b="1" lang="ja"/>
              <a:t>04  アンゾフのマトリクス</a:t>
            </a:r>
            <a:endParaRPr b="1"/>
          </a:p>
        </p:txBody>
      </p:sp>
      <p:sp>
        <p:nvSpPr>
          <p:cNvPr id="231" name="Google Shape;231;g3d1fa69bc50_0_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32" name="Google Shape;232;g3d1fa69bc50_0_38"/>
          <p:cNvSpPr txBox="1"/>
          <p:nvPr>
            <p:ph idx="1" type="body"/>
          </p:nvPr>
        </p:nvSpPr>
        <p:spPr>
          <a:xfrm>
            <a:off x="474800" y="704499"/>
            <a:ext cx="8545500" cy="443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None/>
            </a:pPr>
            <a:r>
              <a:rPr lang="ja"/>
              <a:t>「市場」と「製品」の新規・既存の組み合わせから、成長の方向性を4象限で検討する戦略ツール</a:t>
            </a:r>
            <a:endParaRPr/>
          </a:p>
        </p:txBody>
      </p:sp>
      <p:sp>
        <p:nvSpPr>
          <p:cNvPr id="233" name="Google Shape;233;g3d1fa69bc50_0_38"/>
          <p:cNvSpPr txBox="1"/>
          <p:nvPr>
            <p:ph idx="2" type="body"/>
          </p:nvPr>
        </p:nvSpPr>
        <p:spPr>
          <a:xfrm rot="5400000">
            <a:off x="-2471877" y="2472000"/>
            <a:ext cx="5143500" cy="199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126000" spcFirstLastPara="1" rIns="91425" wrap="square" tIns="90000">
            <a:noAutofit/>
          </a:bodyPr>
          <a:lstStyle/>
          <a:p>
            <a:pPr indent="-342900" lvl="0" marL="457200" rtl="0" algn="l">
              <a:lnSpc>
                <a:spcPct val="115000"/>
              </a:lnSpc>
              <a:spcBef>
                <a:spcPts val="0"/>
              </a:spcBef>
              <a:spcAft>
                <a:spcPts val="0"/>
              </a:spcAft>
              <a:buSzPts val="1800"/>
              <a:buNone/>
            </a:pPr>
            <a:r>
              <a:rPr lang="ja"/>
              <a:t>04  アンゾフのマトリクス</a:t>
            </a:r>
            <a:endParaRPr/>
          </a:p>
        </p:txBody>
      </p:sp>
      <p:sp>
        <p:nvSpPr>
          <p:cNvPr id="234" name="Google Shape;234;g3d1fa69bc50_0_38"/>
          <p:cNvSpPr/>
          <p:nvPr/>
        </p:nvSpPr>
        <p:spPr>
          <a:xfrm>
            <a:off x="457200" y="4709160"/>
            <a:ext cx="3657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A6B7E"/>
              </a:buClr>
              <a:buSzPts val="800"/>
              <a:buFont typeface="Calibri"/>
              <a:buNone/>
            </a:pPr>
            <a:r>
              <a:rPr b="0" i="0" lang="ja" sz="800" u="none" cap="none" strike="noStrike">
                <a:solidFill>
                  <a:srgbClr val="5A6B7E"/>
                </a:solidFill>
                <a:latin typeface="Calibri"/>
                <a:ea typeface="Calibri"/>
                <a:cs typeface="Calibri"/>
                <a:sym typeface="Calibri"/>
              </a:rPr>
              <a:t>© Incubation Base株式会社</a:t>
            </a:r>
            <a:endParaRPr b="0" i="0" sz="800" u="none" cap="none" strike="noStrike">
              <a:solidFill>
                <a:srgbClr val="000000"/>
              </a:solidFill>
              <a:latin typeface="Calibri"/>
              <a:ea typeface="Calibri"/>
              <a:cs typeface="Calibri"/>
              <a:sym typeface="Calibri"/>
            </a:endParaRPr>
          </a:p>
        </p:txBody>
      </p:sp>
      <p:sp>
        <p:nvSpPr>
          <p:cNvPr id="235" name="Google Shape;235;g3d1fa69bc50_0_38"/>
          <p:cNvSpPr/>
          <p:nvPr/>
        </p:nvSpPr>
        <p:spPr>
          <a:xfrm>
            <a:off x="2491895" y="1204940"/>
            <a:ext cx="22860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2A4A"/>
              </a:buClr>
              <a:buSzPts val="1100"/>
              <a:buFont typeface="Trebuchet MS"/>
              <a:buNone/>
            </a:pPr>
            <a:r>
              <a:rPr b="1" i="0" lang="ja" sz="1100" u="none" cap="none" strike="noStrike">
                <a:solidFill>
                  <a:srgbClr val="1B2A4A"/>
                </a:solidFill>
                <a:latin typeface="Trebuchet MS"/>
                <a:ea typeface="Trebuchet MS"/>
                <a:cs typeface="Trebuchet MS"/>
                <a:sym typeface="Trebuchet MS"/>
              </a:rPr>
              <a:t>既存製品</a:t>
            </a:r>
            <a:endParaRPr b="0" i="0" sz="1100" u="none" cap="none" strike="noStrike">
              <a:solidFill>
                <a:srgbClr val="000000"/>
              </a:solidFill>
              <a:latin typeface="Calibri"/>
              <a:ea typeface="Calibri"/>
              <a:cs typeface="Calibri"/>
              <a:sym typeface="Calibri"/>
            </a:endParaRPr>
          </a:p>
        </p:txBody>
      </p:sp>
      <p:sp>
        <p:nvSpPr>
          <p:cNvPr id="236" name="Google Shape;236;g3d1fa69bc50_0_38"/>
          <p:cNvSpPr/>
          <p:nvPr/>
        </p:nvSpPr>
        <p:spPr>
          <a:xfrm>
            <a:off x="5143655" y="1204940"/>
            <a:ext cx="22860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2A4A"/>
              </a:buClr>
              <a:buSzPts val="1100"/>
              <a:buFont typeface="Trebuchet MS"/>
              <a:buNone/>
            </a:pPr>
            <a:r>
              <a:rPr b="1" i="0" lang="ja" sz="1100" u="none" cap="none" strike="noStrike">
                <a:solidFill>
                  <a:srgbClr val="1B2A4A"/>
                </a:solidFill>
                <a:latin typeface="Trebuchet MS"/>
                <a:ea typeface="Trebuchet MS"/>
                <a:cs typeface="Trebuchet MS"/>
                <a:sym typeface="Trebuchet MS"/>
              </a:rPr>
              <a:t>新規製品</a:t>
            </a:r>
            <a:endParaRPr b="0" i="0" sz="1100" u="none" cap="none" strike="noStrike">
              <a:solidFill>
                <a:srgbClr val="000000"/>
              </a:solidFill>
              <a:latin typeface="Calibri"/>
              <a:ea typeface="Calibri"/>
              <a:cs typeface="Calibri"/>
              <a:sym typeface="Calibri"/>
            </a:endParaRPr>
          </a:p>
        </p:txBody>
      </p:sp>
      <p:sp>
        <p:nvSpPr>
          <p:cNvPr id="237" name="Google Shape;237;g3d1fa69bc50_0_38"/>
          <p:cNvSpPr/>
          <p:nvPr/>
        </p:nvSpPr>
        <p:spPr>
          <a:xfrm>
            <a:off x="754590" y="1993105"/>
            <a:ext cx="13716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2A4A"/>
              </a:buClr>
              <a:buSzPts val="1100"/>
              <a:buFont typeface="Trebuchet MS"/>
              <a:buNone/>
            </a:pPr>
            <a:r>
              <a:rPr b="1" i="0" lang="ja" sz="1100" u="none" cap="none" strike="noStrike">
                <a:solidFill>
                  <a:srgbClr val="1B2A4A"/>
                </a:solidFill>
                <a:latin typeface="Trebuchet MS"/>
                <a:ea typeface="Trebuchet MS"/>
                <a:cs typeface="Trebuchet MS"/>
                <a:sym typeface="Trebuchet MS"/>
              </a:rPr>
              <a:t>既存市場</a:t>
            </a:r>
            <a:endParaRPr b="0" i="0" sz="1100" u="none" cap="none" strike="noStrike">
              <a:solidFill>
                <a:srgbClr val="000000"/>
              </a:solidFill>
              <a:latin typeface="Calibri"/>
              <a:ea typeface="Calibri"/>
              <a:cs typeface="Calibri"/>
              <a:sym typeface="Calibri"/>
            </a:endParaRPr>
          </a:p>
        </p:txBody>
      </p:sp>
      <p:sp>
        <p:nvSpPr>
          <p:cNvPr id="238" name="Google Shape;238;g3d1fa69bc50_0_38"/>
          <p:cNvSpPr/>
          <p:nvPr/>
        </p:nvSpPr>
        <p:spPr>
          <a:xfrm>
            <a:off x="754590" y="3364705"/>
            <a:ext cx="13716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2A4A"/>
              </a:buClr>
              <a:buSzPts val="1100"/>
              <a:buFont typeface="Trebuchet MS"/>
              <a:buNone/>
            </a:pPr>
            <a:r>
              <a:rPr b="1" i="0" lang="ja" sz="1100" u="none" cap="none" strike="noStrike">
                <a:solidFill>
                  <a:srgbClr val="1B2A4A"/>
                </a:solidFill>
                <a:latin typeface="Trebuchet MS"/>
                <a:ea typeface="Trebuchet MS"/>
                <a:cs typeface="Trebuchet MS"/>
                <a:sym typeface="Trebuchet MS"/>
              </a:rPr>
              <a:t>新規市場</a:t>
            </a:r>
            <a:endParaRPr b="0" i="0" sz="1100" u="none" cap="none" strike="noStrike">
              <a:solidFill>
                <a:srgbClr val="000000"/>
              </a:solidFill>
              <a:latin typeface="Calibri"/>
              <a:ea typeface="Calibri"/>
              <a:cs typeface="Calibri"/>
              <a:sym typeface="Calibri"/>
            </a:endParaRPr>
          </a:p>
        </p:txBody>
      </p:sp>
      <p:sp>
        <p:nvSpPr>
          <p:cNvPr id="239" name="Google Shape;239;g3d1fa69bc50_0_38"/>
          <p:cNvSpPr/>
          <p:nvPr/>
        </p:nvSpPr>
        <p:spPr>
          <a:xfrm>
            <a:off x="2400510" y="1535905"/>
            <a:ext cx="2469000" cy="1280100"/>
          </a:xfrm>
          <a:prstGeom prst="rect">
            <a:avLst/>
          </a:prstGeom>
          <a:solidFill>
            <a:srgbClr val="3B8EC2">
              <a:alpha val="90196"/>
            </a:srgbClr>
          </a:solidFill>
          <a:ln cap="flat" cmpd="sng" w="19050">
            <a:solidFill>
              <a:srgbClr val="3B8EC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3d1fa69bc50_0_38"/>
          <p:cNvSpPr/>
          <p:nvPr/>
        </p:nvSpPr>
        <p:spPr>
          <a:xfrm>
            <a:off x="2400510" y="1726403"/>
            <a:ext cx="24690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3B8EC2"/>
              </a:buClr>
              <a:buSzPts val="1300"/>
              <a:buFont typeface="Trebuchet MS"/>
              <a:buNone/>
            </a:pPr>
            <a:r>
              <a:rPr b="1" i="0" lang="ja" sz="1300" u="none" cap="none" strike="noStrike">
                <a:solidFill>
                  <a:schemeClr val="lt1"/>
                </a:solidFill>
                <a:latin typeface="Trebuchet MS"/>
                <a:ea typeface="Trebuchet MS"/>
                <a:cs typeface="Trebuchet MS"/>
                <a:sym typeface="Trebuchet MS"/>
              </a:rPr>
              <a:t>市場浸透</a:t>
            </a:r>
            <a:endParaRPr b="0" i="0" sz="1300" u="none" cap="none" strike="noStrike">
              <a:solidFill>
                <a:schemeClr val="lt1"/>
              </a:solidFill>
              <a:latin typeface="Calibri"/>
              <a:ea typeface="Calibri"/>
              <a:cs typeface="Calibri"/>
              <a:sym typeface="Calibri"/>
            </a:endParaRPr>
          </a:p>
        </p:txBody>
      </p:sp>
      <p:sp>
        <p:nvSpPr>
          <p:cNvPr id="241" name="Google Shape;241;g3d1fa69bc50_0_38"/>
          <p:cNvSpPr/>
          <p:nvPr/>
        </p:nvSpPr>
        <p:spPr>
          <a:xfrm>
            <a:off x="2583390" y="1993105"/>
            <a:ext cx="2103000" cy="685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E2D3D"/>
              </a:buClr>
              <a:buSzPts val="900"/>
              <a:buFont typeface="Calibri"/>
              <a:buNone/>
            </a:pPr>
            <a:r>
              <a:rPr b="0" i="0" lang="ja" sz="900" u="none" cap="none" strike="noStrike">
                <a:solidFill>
                  <a:schemeClr val="lt1"/>
                </a:solidFill>
                <a:latin typeface="Calibri"/>
                <a:ea typeface="Calibri"/>
                <a:cs typeface="Calibri"/>
                <a:sym typeface="Calibri"/>
              </a:rPr>
              <a:t>リピート率・客単価の</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1E2D3D"/>
              </a:buClr>
              <a:buSzPts val="900"/>
              <a:buFont typeface="Calibri"/>
              <a:buNone/>
            </a:pPr>
            <a:r>
              <a:rPr b="0" i="0" lang="ja" sz="900" u="none" cap="none" strike="noStrike">
                <a:solidFill>
                  <a:schemeClr val="lt1"/>
                </a:solidFill>
                <a:latin typeface="Calibri"/>
                <a:ea typeface="Calibri"/>
                <a:cs typeface="Calibri"/>
                <a:sym typeface="Calibri"/>
              </a:rPr>
              <a:t>向上施策を検討</a:t>
            </a:r>
            <a:endParaRPr b="0" i="0" sz="900" u="none" cap="none" strike="noStrike">
              <a:solidFill>
                <a:schemeClr val="lt1"/>
              </a:solidFill>
              <a:latin typeface="Calibri"/>
              <a:ea typeface="Calibri"/>
              <a:cs typeface="Calibri"/>
              <a:sym typeface="Calibri"/>
            </a:endParaRPr>
          </a:p>
        </p:txBody>
      </p:sp>
      <p:sp>
        <p:nvSpPr>
          <p:cNvPr id="242" name="Google Shape;242;g3d1fa69bc50_0_38"/>
          <p:cNvSpPr/>
          <p:nvPr/>
        </p:nvSpPr>
        <p:spPr>
          <a:xfrm>
            <a:off x="5052270" y="1535905"/>
            <a:ext cx="2469000" cy="1280100"/>
          </a:xfrm>
          <a:prstGeom prst="rect">
            <a:avLst/>
          </a:prstGeom>
          <a:solidFill>
            <a:srgbClr val="2BAA6E">
              <a:alpha val="90196"/>
            </a:srgbClr>
          </a:solidFill>
          <a:ln cap="flat" cmpd="sng" w="19050">
            <a:solidFill>
              <a:srgbClr val="2BAA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3d1fa69bc50_0_38"/>
          <p:cNvSpPr/>
          <p:nvPr/>
        </p:nvSpPr>
        <p:spPr>
          <a:xfrm>
            <a:off x="5004645" y="1726403"/>
            <a:ext cx="24690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BAA6E"/>
              </a:buClr>
              <a:buSzPts val="1300"/>
              <a:buFont typeface="Trebuchet MS"/>
              <a:buNone/>
            </a:pPr>
            <a:r>
              <a:rPr b="1" i="0" lang="ja" sz="1300" u="none" cap="none" strike="noStrike">
                <a:solidFill>
                  <a:schemeClr val="lt1"/>
                </a:solidFill>
                <a:latin typeface="Trebuchet MS"/>
                <a:ea typeface="Trebuchet MS"/>
                <a:cs typeface="Trebuchet MS"/>
                <a:sym typeface="Trebuchet MS"/>
              </a:rPr>
              <a:t>新製品開発</a:t>
            </a:r>
            <a:endParaRPr b="0" i="0" sz="1300" u="none" cap="none" strike="noStrike">
              <a:solidFill>
                <a:schemeClr val="lt1"/>
              </a:solidFill>
              <a:latin typeface="Calibri"/>
              <a:ea typeface="Calibri"/>
              <a:cs typeface="Calibri"/>
              <a:sym typeface="Calibri"/>
            </a:endParaRPr>
          </a:p>
        </p:txBody>
      </p:sp>
      <p:sp>
        <p:nvSpPr>
          <p:cNvPr id="244" name="Google Shape;244;g3d1fa69bc50_0_38"/>
          <p:cNvSpPr/>
          <p:nvPr/>
        </p:nvSpPr>
        <p:spPr>
          <a:xfrm>
            <a:off x="5235150" y="1993105"/>
            <a:ext cx="2103000" cy="685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E2D3D"/>
              </a:buClr>
              <a:buSzPts val="900"/>
              <a:buFont typeface="Calibri"/>
              <a:buNone/>
            </a:pPr>
            <a:r>
              <a:rPr b="0" i="0" lang="ja" sz="900" u="none" cap="none" strike="noStrike">
                <a:solidFill>
                  <a:schemeClr val="lt1"/>
                </a:solidFill>
                <a:latin typeface="Calibri"/>
                <a:ea typeface="Calibri"/>
                <a:cs typeface="Calibri"/>
                <a:sym typeface="Calibri"/>
              </a:rPr>
              <a:t>既存顧客に向けた</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1E2D3D"/>
              </a:buClr>
              <a:buSzPts val="900"/>
              <a:buFont typeface="Calibri"/>
              <a:buNone/>
            </a:pPr>
            <a:r>
              <a:rPr b="0" i="0" lang="ja" sz="900" u="none" cap="none" strike="noStrike">
                <a:solidFill>
                  <a:schemeClr val="lt1"/>
                </a:solidFill>
                <a:latin typeface="Calibri"/>
                <a:ea typeface="Calibri"/>
                <a:cs typeface="Calibri"/>
                <a:sym typeface="Calibri"/>
              </a:rPr>
              <a:t>新商品・新機能の企画</a:t>
            </a:r>
            <a:endParaRPr b="0" i="0" sz="900" u="none" cap="none" strike="noStrike">
              <a:solidFill>
                <a:schemeClr val="lt1"/>
              </a:solidFill>
              <a:latin typeface="Calibri"/>
              <a:ea typeface="Calibri"/>
              <a:cs typeface="Calibri"/>
              <a:sym typeface="Calibri"/>
            </a:endParaRPr>
          </a:p>
        </p:txBody>
      </p:sp>
      <p:sp>
        <p:nvSpPr>
          <p:cNvPr id="245" name="Google Shape;245;g3d1fa69bc50_0_38"/>
          <p:cNvSpPr/>
          <p:nvPr/>
        </p:nvSpPr>
        <p:spPr>
          <a:xfrm>
            <a:off x="2400510" y="2998945"/>
            <a:ext cx="2469000" cy="1280100"/>
          </a:xfrm>
          <a:prstGeom prst="rect">
            <a:avLst/>
          </a:prstGeom>
          <a:solidFill>
            <a:srgbClr val="E8833A">
              <a:alpha val="90196"/>
            </a:srgbClr>
          </a:solidFill>
          <a:ln cap="flat" cmpd="sng" w="19050">
            <a:solidFill>
              <a:srgbClr val="E8833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3d1fa69bc50_0_38"/>
          <p:cNvSpPr/>
          <p:nvPr/>
        </p:nvSpPr>
        <p:spPr>
          <a:xfrm>
            <a:off x="2400510" y="3217780"/>
            <a:ext cx="24690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E8833A"/>
              </a:buClr>
              <a:buSzPts val="1300"/>
              <a:buFont typeface="Trebuchet MS"/>
              <a:buNone/>
            </a:pPr>
            <a:r>
              <a:rPr b="1" i="0" lang="ja" sz="1300" u="none" cap="none" strike="noStrike">
                <a:solidFill>
                  <a:schemeClr val="lt1"/>
                </a:solidFill>
                <a:latin typeface="Trebuchet MS"/>
                <a:ea typeface="Trebuchet MS"/>
                <a:cs typeface="Trebuchet MS"/>
                <a:sym typeface="Trebuchet MS"/>
              </a:rPr>
              <a:t>新市場開拓</a:t>
            </a:r>
            <a:endParaRPr b="0" i="0" sz="1300" u="none" cap="none" strike="noStrike">
              <a:solidFill>
                <a:schemeClr val="lt1"/>
              </a:solidFill>
              <a:latin typeface="Calibri"/>
              <a:ea typeface="Calibri"/>
              <a:cs typeface="Calibri"/>
              <a:sym typeface="Calibri"/>
            </a:endParaRPr>
          </a:p>
        </p:txBody>
      </p:sp>
      <p:sp>
        <p:nvSpPr>
          <p:cNvPr id="247" name="Google Shape;247;g3d1fa69bc50_0_38"/>
          <p:cNvSpPr/>
          <p:nvPr/>
        </p:nvSpPr>
        <p:spPr>
          <a:xfrm>
            <a:off x="2583390" y="3456145"/>
            <a:ext cx="2103000" cy="685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E2D3D"/>
              </a:buClr>
              <a:buSzPts val="900"/>
              <a:buFont typeface="Calibri"/>
              <a:buNone/>
            </a:pPr>
            <a:r>
              <a:rPr b="0" i="0" lang="ja" sz="900" u="none" cap="none" strike="noStrike">
                <a:solidFill>
                  <a:schemeClr val="lt1"/>
                </a:solidFill>
                <a:latin typeface="Calibri"/>
                <a:ea typeface="Calibri"/>
                <a:cs typeface="Calibri"/>
                <a:sym typeface="Calibri"/>
              </a:rPr>
              <a:t>新しいエリアや</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1E2D3D"/>
              </a:buClr>
              <a:buSzPts val="900"/>
              <a:buFont typeface="Calibri"/>
              <a:buNone/>
            </a:pPr>
            <a:r>
              <a:rPr b="0" i="0" lang="ja" sz="900" u="none" cap="none" strike="noStrike">
                <a:solidFill>
                  <a:schemeClr val="lt1"/>
                </a:solidFill>
                <a:latin typeface="Calibri"/>
                <a:ea typeface="Calibri"/>
                <a:cs typeface="Calibri"/>
                <a:sym typeface="Calibri"/>
              </a:rPr>
              <a:t>ターゲット層への展開</a:t>
            </a:r>
            <a:endParaRPr b="0" i="0" sz="900" u="none" cap="none" strike="noStrike">
              <a:solidFill>
                <a:schemeClr val="lt1"/>
              </a:solidFill>
              <a:latin typeface="Calibri"/>
              <a:ea typeface="Calibri"/>
              <a:cs typeface="Calibri"/>
              <a:sym typeface="Calibri"/>
            </a:endParaRPr>
          </a:p>
        </p:txBody>
      </p:sp>
      <p:sp>
        <p:nvSpPr>
          <p:cNvPr id="248" name="Google Shape;248;g3d1fa69bc50_0_38"/>
          <p:cNvSpPr/>
          <p:nvPr/>
        </p:nvSpPr>
        <p:spPr>
          <a:xfrm>
            <a:off x="5052270" y="2998945"/>
            <a:ext cx="2469000" cy="1280100"/>
          </a:xfrm>
          <a:prstGeom prst="rect">
            <a:avLst/>
          </a:prstGeom>
          <a:solidFill>
            <a:srgbClr val="D64545">
              <a:alpha val="90196"/>
            </a:srgbClr>
          </a:solidFill>
          <a:ln cap="flat" cmpd="sng" w="19050">
            <a:solidFill>
              <a:srgbClr val="D645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3d1fa69bc50_0_38"/>
          <p:cNvSpPr/>
          <p:nvPr/>
        </p:nvSpPr>
        <p:spPr>
          <a:xfrm>
            <a:off x="5052270" y="3203705"/>
            <a:ext cx="24690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64545"/>
              </a:buClr>
              <a:buSzPts val="1300"/>
              <a:buFont typeface="Trebuchet MS"/>
              <a:buNone/>
            </a:pPr>
            <a:r>
              <a:rPr b="1" i="0" lang="ja" sz="1300" u="none" cap="none" strike="noStrike">
                <a:solidFill>
                  <a:schemeClr val="lt1"/>
                </a:solidFill>
                <a:latin typeface="Trebuchet MS"/>
                <a:ea typeface="Trebuchet MS"/>
                <a:cs typeface="Trebuchet MS"/>
                <a:sym typeface="Trebuchet MS"/>
              </a:rPr>
              <a:t>多角化</a:t>
            </a:r>
            <a:endParaRPr b="0" i="0" sz="1300" u="none" cap="none" strike="noStrike">
              <a:solidFill>
                <a:schemeClr val="lt1"/>
              </a:solidFill>
              <a:latin typeface="Calibri"/>
              <a:ea typeface="Calibri"/>
              <a:cs typeface="Calibri"/>
              <a:sym typeface="Calibri"/>
            </a:endParaRPr>
          </a:p>
        </p:txBody>
      </p:sp>
      <p:sp>
        <p:nvSpPr>
          <p:cNvPr id="250" name="Google Shape;250;g3d1fa69bc50_0_38"/>
          <p:cNvSpPr/>
          <p:nvPr/>
        </p:nvSpPr>
        <p:spPr>
          <a:xfrm>
            <a:off x="5235150" y="3456145"/>
            <a:ext cx="2103000" cy="685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E2D3D"/>
              </a:buClr>
              <a:buSzPts val="900"/>
              <a:buFont typeface="Calibri"/>
              <a:buNone/>
            </a:pPr>
            <a:r>
              <a:rPr b="0" i="0" lang="ja" sz="900" u="none" cap="none" strike="noStrike">
                <a:solidFill>
                  <a:schemeClr val="lt1"/>
                </a:solidFill>
                <a:latin typeface="Calibri"/>
                <a:ea typeface="Calibri"/>
                <a:cs typeface="Calibri"/>
                <a:sym typeface="Calibri"/>
              </a:rPr>
              <a:t>未踏の市場に新たな</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1E2D3D"/>
              </a:buClr>
              <a:buSzPts val="900"/>
              <a:buFont typeface="Calibri"/>
              <a:buNone/>
            </a:pPr>
            <a:r>
              <a:rPr b="0" i="0" lang="ja" sz="900" u="none" cap="none" strike="noStrike">
                <a:solidFill>
                  <a:schemeClr val="lt1"/>
                </a:solidFill>
                <a:latin typeface="Calibri"/>
                <a:ea typeface="Calibri"/>
                <a:cs typeface="Calibri"/>
                <a:sym typeface="Calibri"/>
              </a:rPr>
              <a:t>製品で参入する戦略</a:t>
            </a:r>
            <a:endParaRPr b="0" i="0" sz="9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内山明夫</dc:creator>
</cp:coreProperties>
</file>