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Lst>
  <p:sldSz cy="5143500" cx="9144000"/>
  <p:notesSz cx="6858000" cy="9144000"/>
  <p:embeddedFontLst>
    <p:embeddedFont>
      <p:font typeface="Inter"/>
      <p:regular r:id="rId36"/>
      <p:bold r:id="rId37"/>
      <p:italic r:id="rId38"/>
      <p:boldItalic r:id="rId39"/>
    </p:embeddedFont>
    <p:embeddedFont>
      <p:font typeface="Noto Sans JP"/>
      <p:regular r:id="rId40"/>
      <p:bold r:id="rId41"/>
    </p:embeddedFont>
    <p:embeddedFont>
      <p:font typeface="Century Gothic"/>
      <p:regular r:id="rId42"/>
      <p:bold r:id="rId43"/>
      <p:italic r:id="rId44"/>
      <p:boldItalic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46" roundtripDataSignature="AMtx7mgHdmquBxbDZG149dZRtgSH/A4r9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A08F9F6-02D3-42BA-B6A6-3EC2DE3E8626}">
  <a:tblStyle styleId="{4A08F9F6-02D3-42BA-B6A6-3EC2DE3E8626}"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NotoSansJP-regular.fntdata"/><Relationship Id="rId20" Type="http://schemas.openxmlformats.org/officeDocument/2006/relationships/slide" Target="slides/slide14.xml"/><Relationship Id="rId42" Type="http://schemas.openxmlformats.org/officeDocument/2006/relationships/font" Target="fonts/CenturyGothic-regular.fntdata"/><Relationship Id="rId41" Type="http://schemas.openxmlformats.org/officeDocument/2006/relationships/font" Target="fonts/NotoSansJP-bold.fntdata"/><Relationship Id="rId22" Type="http://schemas.openxmlformats.org/officeDocument/2006/relationships/slide" Target="slides/slide16.xml"/><Relationship Id="rId44" Type="http://schemas.openxmlformats.org/officeDocument/2006/relationships/font" Target="fonts/CenturyGothic-italic.fntdata"/><Relationship Id="rId21" Type="http://schemas.openxmlformats.org/officeDocument/2006/relationships/slide" Target="slides/slide15.xml"/><Relationship Id="rId43" Type="http://schemas.openxmlformats.org/officeDocument/2006/relationships/font" Target="fonts/CenturyGothic-bold.fntdata"/><Relationship Id="rId24" Type="http://schemas.openxmlformats.org/officeDocument/2006/relationships/slide" Target="slides/slide18.xml"/><Relationship Id="rId46" Type="http://customschemas.google.com/relationships/presentationmetadata" Target="metadata"/><Relationship Id="rId23" Type="http://schemas.openxmlformats.org/officeDocument/2006/relationships/slide" Target="slides/slide17.xml"/><Relationship Id="rId45" Type="http://schemas.openxmlformats.org/officeDocument/2006/relationships/font" Target="fonts/CenturyGothic-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font" Target="fonts/Inter-bold.fntdata"/><Relationship Id="rId14" Type="http://schemas.openxmlformats.org/officeDocument/2006/relationships/slide" Target="slides/slide8.xml"/><Relationship Id="rId36" Type="http://schemas.openxmlformats.org/officeDocument/2006/relationships/font" Target="fonts/Inter-regular.fntdata"/><Relationship Id="rId17" Type="http://schemas.openxmlformats.org/officeDocument/2006/relationships/slide" Target="slides/slide11.xml"/><Relationship Id="rId39" Type="http://schemas.openxmlformats.org/officeDocument/2006/relationships/font" Target="fonts/Inter-boldItalic.fntdata"/><Relationship Id="rId16" Type="http://schemas.openxmlformats.org/officeDocument/2006/relationships/slide" Target="slides/slide10.xml"/><Relationship Id="rId38" Type="http://schemas.openxmlformats.org/officeDocument/2006/relationships/font" Target="fonts/Inter-italic.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0" name="Google Shape;80;p44: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6" name="Google Shape;86;p48: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9" name="Google Shape;99;p45: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6" name="Google Shape;146;p47: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3" name="Google Shape;173;p46: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d199c0b068_0_10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0" name="Google Shape;180;g3d199c0b068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d1fa69bc50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0" name="Google Shape;190;g3d1fa69bc5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3d1fa69bc50_0_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8" name="Google Shape;218;g3d1fa69bc50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3d1fa69bc50_0_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8" name="Google Shape;228;g3d1fa69bc50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d1fa69bc50_0_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3" name="Google Shape;253;g3d1fa69bc50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3d1fa69bc50_0_8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3" name="Google Shape;263;g3d1fa69bc50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3d1fa69bc50_0_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3" name="Google Shape;273;g3d1fa69bc50_0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3d1fa69bc50_0_10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0" name="Google Shape;280;g3d1fa69bc50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3d1fa69bc50_0_1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3" name="Google Shape;303;g3d1fa69bc50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3da4077c8d7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3" name="Google Shape;313;g3da4077c8d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3da4077c8d7_0_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36" name="Google Shape;336;g3da4077c8d7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3da4077c8d7_0_6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65" name="Google Shape;365;g3da4077c8d7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3da4077c8d7_0_1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94" name="Google Shape;394;g3da4077c8d7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3da4077c8d7_0_1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04" name="Google Shape;404;g3da4077c8d7_0_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3da4077c8d7_0_15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20" name="Google Shape;420;g3da4077c8d7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3da4077c8d7_0_20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63" name="Google Shape;463;g3da4077c8d7_0_2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g3da4077c8d7_0_20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70" name="Google Shape;470;g3da4077c8d7_0_2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g3da4077c8d7_0_2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97" name="Google Shape;497;g3da4077c8d7_0_2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g3da4077c8d7_0_3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28" name="Google Shape;528;g3da4077c8d7_0_3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g3da4077c8d7_0_3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38" name="Google Shape;538;g3da4077c8d7_0_3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3da4077c8d7_0_3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48" name="Google Shape;548;g3da4077c8d7_0_3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g3da4077c8d7_0_37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69" name="Google Shape;569;g3da4077c8d7_0_3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6" name="Google Shape;616;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5" name="Shape 625"/>
        <p:cNvGrpSpPr/>
        <p:nvPr/>
      </p:nvGrpSpPr>
      <p:grpSpPr>
        <a:xfrm>
          <a:off x="0" y="0"/>
          <a:ext cx="0" cy="0"/>
          <a:chOff x="0" y="0"/>
          <a:chExt cx="0" cy="0"/>
        </a:xfrm>
      </p:grpSpPr>
      <p:sp>
        <p:nvSpPr>
          <p:cNvPr id="626" name="Google Shape;626;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7" name="Google Shape;627;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ユーザー設定レイアウト">
  <p:cSld name="ユーザー設定レイアウト">
    <p:spTree>
      <p:nvGrpSpPr>
        <p:cNvPr id="9" name="Shape 9"/>
        <p:cNvGrpSpPr/>
        <p:nvPr/>
      </p:nvGrpSpPr>
      <p:grpSpPr>
        <a:xfrm>
          <a:off x="0" y="0"/>
          <a:ext cx="0" cy="0"/>
          <a:chOff x="0" y="0"/>
          <a:chExt cx="0" cy="0"/>
        </a:xfrm>
      </p:grpSpPr>
      <p:sp>
        <p:nvSpPr>
          <p:cNvPr id="10" name="Google Shape;10;p49"/>
          <p:cNvSpPr txBox="1"/>
          <p:nvPr>
            <p:ph type="title"/>
          </p:nvPr>
        </p:nvSpPr>
        <p:spPr>
          <a:xfrm>
            <a:off x="2301875" y="3109238"/>
            <a:ext cx="4559700" cy="328037"/>
          </a:xfrm>
          <a:prstGeom prst="rect">
            <a:avLst/>
          </a:prstGeom>
          <a:solidFill>
            <a:schemeClr val="dk1"/>
          </a:solid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2800"/>
              <a:buNone/>
              <a:defRPr b="1" sz="1400">
                <a:solidFill>
                  <a:schemeClr val="lt1"/>
                </a:solidFill>
                <a:latin typeface="Noto Sans JP"/>
                <a:ea typeface="Noto Sans JP"/>
                <a:cs typeface="Noto Sans JP"/>
                <a:sym typeface="Noto Sans JP"/>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1" name="Google Shape;11;p4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ja"/>
              <a:t>‹#›</a:t>
            </a:fld>
            <a:endParaRPr/>
          </a:p>
        </p:txBody>
      </p:sp>
      <p:sp>
        <p:nvSpPr>
          <p:cNvPr id="12" name="Google Shape;12;p49"/>
          <p:cNvSpPr/>
          <p:nvPr/>
        </p:nvSpPr>
        <p:spPr>
          <a:xfrm>
            <a:off x="109350" y="106650"/>
            <a:ext cx="8925300" cy="493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3" name="Google Shape;13;p49" title="IncubationBase-logo-alternative-black-1920px.jpg"/>
          <p:cNvPicPr preferRelativeResize="0"/>
          <p:nvPr/>
        </p:nvPicPr>
        <p:blipFill rotWithShape="1">
          <a:blip r:embed="rId2">
            <a:alphaModFix/>
          </a:blip>
          <a:srcRect b="0" l="0" r="0" t="0"/>
          <a:stretch/>
        </p:blipFill>
        <p:spPr>
          <a:xfrm>
            <a:off x="2240038" y="1624427"/>
            <a:ext cx="4663925" cy="1275300"/>
          </a:xfrm>
          <a:prstGeom prst="rect">
            <a:avLst/>
          </a:prstGeom>
          <a:noFill/>
          <a:ln>
            <a:noFill/>
          </a:ln>
        </p:spPr>
      </p:pic>
      <p:sp>
        <p:nvSpPr>
          <p:cNvPr id="14" name="Google Shape;14;p49"/>
          <p:cNvSpPr txBox="1"/>
          <p:nvPr/>
        </p:nvSpPr>
        <p:spPr>
          <a:xfrm>
            <a:off x="7200150" y="177228"/>
            <a:ext cx="20109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1" i="0" lang="ja" sz="1000" u="none" cap="none" strike="noStrike">
                <a:solidFill>
                  <a:schemeClr val="dk1"/>
                </a:solidFill>
                <a:latin typeface="Noto Sans JP"/>
                <a:ea typeface="Noto Sans JP"/>
                <a:cs typeface="Noto Sans JP"/>
                <a:sym typeface="Noto Sans JP"/>
              </a:rPr>
              <a:t>Incubation Base 株式会社</a:t>
            </a:r>
            <a:endParaRPr b="1" i="0" sz="1000" u="none" cap="none" strike="noStrike">
              <a:solidFill>
                <a:schemeClr val="dk2"/>
              </a:solidFill>
              <a:latin typeface="Noto Sans JP"/>
              <a:ea typeface="Noto Sans JP"/>
              <a:cs typeface="Noto Sans JP"/>
              <a:sym typeface="Noto Sans J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ユーザー設定レイアウト">
  <p:cSld name="2_ユーザー設定レイアウト">
    <p:spTree>
      <p:nvGrpSpPr>
        <p:cNvPr id="15" name="Shape 15"/>
        <p:cNvGrpSpPr/>
        <p:nvPr/>
      </p:nvGrpSpPr>
      <p:grpSpPr>
        <a:xfrm>
          <a:off x="0" y="0"/>
          <a:ext cx="0" cy="0"/>
          <a:chOff x="0" y="0"/>
          <a:chExt cx="0" cy="0"/>
        </a:xfrm>
      </p:grpSpPr>
      <p:sp>
        <p:nvSpPr>
          <p:cNvPr id="16" name="Google Shape;16;p52"/>
          <p:cNvSpPr txBox="1"/>
          <p:nvPr>
            <p:ph type="title"/>
          </p:nvPr>
        </p:nvSpPr>
        <p:spPr>
          <a:xfrm>
            <a:off x="620723" y="243220"/>
            <a:ext cx="8520600" cy="393601"/>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sz="1800">
                <a:latin typeface="Noto Sans JP"/>
                <a:ea typeface="Noto Sans JP"/>
                <a:cs typeface="Noto Sans JP"/>
                <a:sym typeface="Noto Sans JP"/>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7" name="Google Shape;17;p5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ja"/>
              <a:t>‹#›</a:t>
            </a:fld>
            <a:endParaRPr/>
          </a:p>
        </p:txBody>
      </p:sp>
      <p:pic>
        <p:nvPicPr>
          <p:cNvPr id="18" name="Google Shape;18;p52"/>
          <p:cNvPicPr preferRelativeResize="0"/>
          <p:nvPr/>
        </p:nvPicPr>
        <p:blipFill rotWithShape="1">
          <a:blip r:embed="rId2">
            <a:alphaModFix/>
          </a:blip>
          <a:srcRect b="0" l="0" r="0" t="0"/>
          <a:stretch/>
        </p:blipFill>
        <p:spPr>
          <a:xfrm>
            <a:off x="8072750" y="106463"/>
            <a:ext cx="985525" cy="271869"/>
          </a:xfrm>
          <a:prstGeom prst="rect">
            <a:avLst/>
          </a:prstGeom>
          <a:noFill/>
          <a:ln>
            <a:noFill/>
          </a:ln>
        </p:spPr>
      </p:pic>
      <p:sp>
        <p:nvSpPr>
          <p:cNvPr id="19" name="Google Shape;19;p52"/>
          <p:cNvSpPr txBox="1"/>
          <p:nvPr>
            <p:ph idx="1" type="body"/>
          </p:nvPr>
        </p:nvSpPr>
        <p:spPr>
          <a:xfrm>
            <a:off x="620723" y="636821"/>
            <a:ext cx="8545512" cy="698500"/>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SzPts val="1800"/>
              <a:buFont typeface="Arial"/>
              <a:buNone/>
              <a:defRPr sz="1100">
                <a:latin typeface="Noto Sans JP"/>
                <a:ea typeface="Noto Sans JP"/>
                <a:cs typeface="Noto Sans JP"/>
                <a:sym typeface="Noto Sans JP"/>
              </a:defRPr>
            </a:lvl1pPr>
            <a:lvl2pPr indent="-317500" lvl="1" marL="914400" algn="l">
              <a:lnSpc>
                <a:spcPct val="115000"/>
              </a:lnSpc>
              <a:spcBef>
                <a:spcPts val="0"/>
              </a:spcBef>
              <a:spcAft>
                <a:spcPts val="0"/>
              </a:spcAft>
              <a:buSzPts val="1400"/>
              <a:buFont typeface="Arial"/>
              <a:buChar char="•"/>
              <a:defRPr sz="1100">
                <a:latin typeface="Noto Sans JP"/>
                <a:ea typeface="Noto Sans JP"/>
                <a:cs typeface="Noto Sans JP"/>
                <a:sym typeface="Noto Sans JP"/>
              </a:defRPr>
            </a:lvl2pPr>
            <a:lvl3pPr indent="-317500" lvl="2" marL="1371600" algn="l">
              <a:lnSpc>
                <a:spcPct val="115000"/>
              </a:lnSpc>
              <a:spcBef>
                <a:spcPts val="0"/>
              </a:spcBef>
              <a:spcAft>
                <a:spcPts val="0"/>
              </a:spcAft>
              <a:buSzPts val="1400"/>
              <a:buFont typeface="Arial"/>
              <a:buChar char="•"/>
              <a:defRPr sz="1100">
                <a:latin typeface="Noto Sans JP"/>
                <a:ea typeface="Noto Sans JP"/>
                <a:cs typeface="Noto Sans JP"/>
                <a:sym typeface="Noto Sans JP"/>
              </a:defRPr>
            </a:lvl3pPr>
            <a:lvl4pPr indent="-317500" lvl="3" marL="1828800" algn="l">
              <a:lnSpc>
                <a:spcPct val="115000"/>
              </a:lnSpc>
              <a:spcBef>
                <a:spcPts val="0"/>
              </a:spcBef>
              <a:spcAft>
                <a:spcPts val="0"/>
              </a:spcAft>
              <a:buSzPts val="1400"/>
              <a:buFont typeface="Arial"/>
              <a:buChar char="•"/>
              <a:defRPr sz="1100">
                <a:latin typeface="Noto Sans JP"/>
                <a:ea typeface="Noto Sans JP"/>
                <a:cs typeface="Noto Sans JP"/>
                <a:sym typeface="Noto Sans JP"/>
              </a:defRPr>
            </a:lvl4pPr>
            <a:lvl5pPr indent="-317500" lvl="4" marL="2286000" algn="l">
              <a:lnSpc>
                <a:spcPct val="115000"/>
              </a:lnSpc>
              <a:spcBef>
                <a:spcPts val="0"/>
              </a:spcBef>
              <a:spcAft>
                <a:spcPts val="0"/>
              </a:spcAft>
              <a:buSzPts val="1400"/>
              <a:buFont typeface="Arial"/>
              <a:buChar char="•"/>
              <a:defRPr sz="1100">
                <a:latin typeface="Noto Sans JP"/>
                <a:ea typeface="Noto Sans JP"/>
                <a:cs typeface="Noto Sans JP"/>
                <a:sym typeface="Noto Sans JP"/>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0" name="Google Shape;20;p52"/>
          <p:cNvSpPr txBox="1"/>
          <p:nvPr>
            <p:ph idx="2" type="body"/>
          </p:nvPr>
        </p:nvSpPr>
        <p:spPr>
          <a:xfrm rot="5400000">
            <a:off x="-2471938" y="2471939"/>
            <a:ext cx="5143500" cy="199623"/>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126000" spcFirstLastPara="1" rIns="91425" wrap="square" tIns="90000">
            <a:normAutofit/>
          </a:bodyPr>
          <a:lstStyle>
            <a:lvl1pPr indent="-228600" lvl="0" marL="457200" algn="l">
              <a:lnSpc>
                <a:spcPct val="115000"/>
              </a:lnSpc>
              <a:spcBef>
                <a:spcPts val="0"/>
              </a:spcBef>
              <a:spcAft>
                <a:spcPts val="0"/>
              </a:spcAft>
              <a:buSzPts val="1800"/>
              <a:buNone/>
              <a:defRPr b="1" sz="800">
                <a:solidFill>
                  <a:schemeClr val="lt1"/>
                </a:solidFill>
                <a:latin typeface="Noto Sans JP"/>
                <a:ea typeface="Noto Sans JP"/>
                <a:cs typeface="Noto Sans JP"/>
                <a:sym typeface="Noto Sans JP"/>
              </a:defRPr>
            </a:lvl1pPr>
            <a:lvl2pPr indent="-317500" lvl="1" marL="914400" algn="l">
              <a:lnSpc>
                <a:spcPct val="115000"/>
              </a:lnSpc>
              <a:spcBef>
                <a:spcPts val="0"/>
              </a:spcBef>
              <a:spcAft>
                <a:spcPts val="0"/>
              </a:spcAft>
              <a:buSzPts val="1400"/>
              <a:buChar char="○"/>
              <a:defRPr sz="800">
                <a:solidFill>
                  <a:schemeClr val="lt1"/>
                </a:solidFill>
                <a:latin typeface="Noto Sans JP"/>
                <a:ea typeface="Noto Sans JP"/>
                <a:cs typeface="Noto Sans JP"/>
                <a:sym typeface="Noto Sans JP"/>
              </a:defRPr>
            </a:lvl2pPr>
            <a:lvl3pPr indent="-317500" lvl="2" marL="1371600" algn="l">
              <a:lnSpc>
                <a:spcPct val="115000"/>
              </a:lnSpc>
              <a:spcBef>
                <a:spcPts val="0"/>
              </a:spcBef>
              <a:spcAft>
                <a:spcPts val="0"/>
              </a:spcAft>
              <a:buSzPts val="1400"/>
              <a:buChar char="■"/>
              <a:defRPr sz="800">
                <a:solidFill>
                  <a:schemeClr val="lt1"/>
                </a:solidFill>
                <a:latin typeface="Noto Sans JP"/>
                <a:ea typeface="Noto Sans JP"/>
                <a:cs typeface="Noto Sans JP"/>
                <a:sym typeface="Noto Sans JP"/>
              </a:defRPr>
            </a:lvl3pPr>
            <a:lvl4pPr indent="-317500" lvl="3" marL="1828800" algn="l">
              <a:lnSpc>
                <a:spcPct val="115000"/>
              </a:lnSpc>
              <a:spcBef>
                <a:spcPts val="0"/>
              </a:spcBef>
              <a:spcAft>
                <a:spcPts val="0"/>
              </a:spcAft>
              <a:buSzPts val="1400"/>
              <a:buChar char="●"/>
              <a:defRPr sz="800">
                <a:solidFill>
                  <a:schemeClr val="lt1"/>
                </a:solidFill>
                <a:latin typeface="Noto Sans JP"/>
                <a:ea typeface="Noto Sans JP"/>
                <a:cs typeface="Noto Sans JP"/>
                <a:sym typeface="Noto Sans JP"/>
              </a:defRPr>
            </a:lvl4pPr>
            <a:lvl5pPr indent="-317500" lvl="4" marL="2286000" algn="l">
              <a:lnSpc>
                <a:spcPct val="115000"/>
              </a:lnSpc>
              <a:spcBef>
                <a:spcPts val="0"/>
              </a:spcBef>
              <a:spcAft>
                <a:spcPts val="0"/>
              </a:spcAft>
              <a:buSzPts val="1400"/>
              <a:buChar char="○"/>
              <a:defRPr sz="800">
                <a:solidFill>
                  <a:schemeClr val="lt1"/>
                </a:solidFill>
                <a:latin typeface="Noto Sans JP"/>
                <a:ea typeface="Noto Sans JP"/>
                <a:cs typeface="Noto Sans JP"/>
                <a:sym typeface="Noto Sans JP"/>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ユーザー設定レイアウト">
  <p:cSld name="3_ユーザー設定レイアウト">
    <p:spTree>
      <p:nvGrpSpPr>
        <p:cNvPr id="21" name="Shape 21"/>
        <p:cNvGrpSpPr/>
        <p:nvPr/>
      </p:nvGrpSpPr>
      <p:grpSpPr>
        <a:xfrm>
          <a:off x="0" y="0"/>
          <a:ext cx="0" cy="0"/>
          <a:chOff x="0" y="0"/>
          <a:chExt cx="0" cy="0"/>
        </a:xfrm>
      </p:grpSpPr>
      <p:sp>
        <p:nvSpPr>
          <p:cNvPr id="22" name="Google Shape;22;p50"/>
          <p:cNvSpPr txBox="1"/>
          <p:nvPr>
            <p:ph idx="1" type="body"/>
          </p:nvPr>
        </p:nvSpPr>
        <p:spPr>
          <a:xfrm>
            <a:off x="1729682" y="955675"/>
            <a:ext cx="658499" cy="3792538"/>
          </a:xfrm>
          <a:prstGeom prst="rect">
            <a:avLst/>
          </a:prstGeom>
          <a:noFill/>
          <a:ln>
            <a:noFill/>
          </a:ln>
        </p:spPr>
        <p:txBody>
          <a:bodyPr anchorCtr="0" anchor="t" bIns="91425" lIns="91425" spcFirstLastPara="1" rIns="91425" wrap="square" tIns="91425">
            <a:normAutofit/>
          </a:bodyPr>
          <a:lstStyle>
            <a:lvl1pPr indent="-228600" lvl="0" marL="457200" marR="0" algn="l">
              <a:lnSpc>
                <a:spcPct val="200000"/>
              </a:lnSpc>
              <a:spcBef>
                <a:spcPts val="0"/>
              </a:spcBef>
              <a:spcAft>
                <a:spcPts val="0"/>
              </a:spcAft>
              <a:buClr>
                <a:schemeClr val="dk2"/>
              </a:buClr>
              <a:buSzPts val="1800"/>
              <a:buFont typeface="Arial"/>
              <a:buNone/>
              <a:defRPr b="1" sz="1200">
                <a:latin typeface="Century Gothic"/>
                <a:ea typeface="Century Gothic"/>
                <a:cs typeface="Century Gothic"/>
                <a:sym typeface="Century Gothic"/>
              </a:defRPr>
            </a:lvl1pPr>
            <a:lvl2pPr indent="-317500" lvl="1" marL="914400" algn="l">
              <a:lnSpc>
                <a:spcPct val="115000"/>
              </a:lnSpc>
              <a:spcBef>
                <a:spcPts val="0"/>
              </a:spcBef>
              <a:spcAft>
                <a:spcPts val="0"/>
              </a:spcAft>
              <a:buSzPts val="1400"/>
              <a:buChar char="○"/>
              <a:defRPr sz="1200">
                <a:latin typeface="Noto Sans JP"/>
                <a:ea typeface="Noto Sans JP"/>
                <a:cs typeface="Noto Sans JP"/>
                <a:sym typeface="Noto Sans JP"/>
              </a:defRPr>
            </a:lvl2pPr>
            <a:lvl3pPr indent="-317500" lvl="2" marL="1371600" algn="l">
              <a:lnSpc>
                <a:spcPct val="115000"/>
              </a:lnSpc>
              <a:spcBef>
                <a:spcPts val="0"/>
              </a:spcBef>
              <a:spcAft>
                <a:spcPts val="0"/>
              </a:spcAft>
              <a:buSzPts val="1400"/>
              <a:buChar char="■"/>
              <a:defRPr sz="1200">
                <a:latin typeface="Noto Sans JP"/>
                <a:ea typeface="Noto Sans JP"/>
                <a:cs typeface="Noto Sans JP"/>
                <a:sym typeface="Noto Sans JP"/>
              </a:defRPr>
            </a:lvl3pPr>
            <a:lvl4pPr indent="-317500" lvl="3" marL="1828800" algn="l">
              <a:lnSpc>
                <a:spcPct val="115000"/>
              </a:lnSpc>
              <a:spcBef>
                <a:spcPts val="0"/>
              </a:spcBef>
              <a:spcAft>
                <a:spcPts val="0"/>
              </a:spcAft>
              <a:buSzPts val="1400"/>
              <a:buChar char="●"/>
              <a:defRPr sz="1200">
                <a:latin typeface="Noto Sans JP"/>
                <a:ea typeface="Noto Sans JP"/>
                <a:cs typeface="Noto Sans JP"/>
                <a:sym typeface="Noto Sans JP"/>
              </a:defRPr>
            </a:lvl4pPr>
            <a:lvl5pPr indent="-317500" lvl="4" marL="2286000" algn="l">
              <a:lnSpc>
                <a:spcPct val="115000"/>
              </a:lnSpc>
              <a:spcBef>
                <a:spcPts val="0"/>
              </a:spcBef>
              <a:spcAft>
                <a:spcPts val="0"/>
              </a:spcAft>
              <a:buSzPts val="1400"/>
              <a:buChar char="○"/>
              <a:defRPr sz="1200">
                <a:latin typeface="Noto Sans JP"/>
                <a:ea typeface="Noto Sans JP"/>
                <a:cs typeface="Noto Sans JP"/>
                <a:sym typeface="Noto Sans JP"/>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3" name="Google Shape;23;p5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ja"/>
              <a:t>‹#›</a:t>
            </a:fld>
            <a:endParaRPr/>
          </a:p>
        </p:txBody>
      </p:sp>
      <p:sp>
        <p:nvSpPr>
          <p:cNvPr id="24" name="Google Shape;24;p50"/>
          <p:cNvSpPr txBox="1"/>
          <p:nvPr/>
        </p:nvSpPr>
        <p:spPr>
          <a:xfrm>
            <a:off x="620725" y="243225"/>
            <a:ext cx="20076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ja" sz="1800" u="none" cap="none" strike="noStrike">
                <a:solidFill>
                  <a:schemeClr val="dk1"/>
                </a:solidFill>
                <a:latin typeface="Inter"/>
                <a:ea typeface="Inter"/>
                <a:cs typeface="Inter"/>
                <a:sym typeface="Inter"/>
              </a:rPr>
              <a:t>C o n t e n t s</a:t>
            </a:r>
            <a:endParaRPr b="1" i="0" sz="1800" u="none" cap="none" strike="noStrike">
              <a:solidFill>
                <a:schemeClr val="dk1"/>
              </a:solidFill>
              <a:latin typeface="Inter"/>
              <a:ea typeface="Inter"/>
              <a:cs typeface="Inter"/>
              <a:sym typeface="Inter"/>
            </a:endParaRPr>
          </a:p>
        </p:txBody>
      </p:sp>
      <p:sp>
        <p:nvSpPr>
          <p:cNvPr id="25" name="Google Shape;25;p50"/>
          <p:cNvSpPr txBox="1"/>
          <p:nvPr>
            <p:ph idx="2" type="body"/>
          </p:nvPr>
        </p:nvSpPr>
        <p:spPr>
          <a:xfrm rot="5400000">
            <a:off x="-2471938" y="2471939"/>
            <a:ext cx="5143500" cy="199623"/>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126000" spcFirstLastPara="1" rIns="91425" wrap="square" tIns="90000">
            <a:normAutofit/>
          </a:bodyPr>
          <a:lstStyle>
            <a:lvl1pPr indent="-228600" lvl="0" marL="457200" algn="l">
              <a:lnSpc>
                <a:spcPct val="115000"/>
              </a:lnSpc>
              <a:spcBef>
                <a:spcPts val="0"/>
              </a:spcBef>
              <a:spcAft>
                <a:spcPts val="0"/>
              </a:spcAft>
              <a:buSzPts val="1800"/>
              <a:buNone/>
              <a:defRPr b="1" sz="800">
                <a:solidFill>
                  <a:schemeClr val="lt1"/>
                </a:solidFill>
                <a:latin typeface="Noto Sans JP"/>
                <a:ea typeface="Noto Sans JP"/>
                <a:cs typeface="Noto Sans JP"/>
                <a:sym typeface="Noto Sans JP"/>
              </a:defRPr>
            </a:lvl1pPr>
            <a:lvl2pPr indent="-317500" lvl="1" marL="914400" algn="l">
              <a:lnSpc>
                <a:spcPct val="115000"/>
              </a:lnSpc>
              <a:spcBef>
                <a:spcPts val="0"/>
              </a:spcBef>
              <a:spcAft>
                <a:spcPts val="0"/>
              </a:spcAft>
              <a:buSzPts val="1400"/>
              <a:buChar char="○"/>
              <a:defRPr sz="800">
                <a:solidFill>
                  <a:schemeClr val="lt1"/>
                </a:solidFill>
                <a:latin typeface="Noto Sans JP"/>
                <a:ea typeface="Noto Sans JP"/>
                <a:cs typeface="Noto Sans JP"/>
                <a:sym typeface="Noto Sans JP"/>
              </a:defRPr>
            </a:lvl2pPr>
            <a:lvl3pPr indent="-317500" lvl="2" marL="1371600" algn="l">
              <a:lnSpc>
                <a:spcPct val="115000"/>
              </a:lnSpc>
              <a:spcBef>
                <a:spcPts val="0"/>
              </a:spcBef>
              <a:spcAft>
                <a:spcPts val="0"/>
              </a:spcAft>
              <a:buSzPts val="1400"/>
              <a:buChar char="■"/>
              <a:defRPr sz="800">
                <a:solidFill>
                  <a:schemeClr val="lt1"/>
                </a:solidFill>
                <a:latin typeface="Noto Sans JP"/>
                <a:ea typeface="Noto Sans JP"/>
                <a:cs typeface="Noto Sans JP"/>
                <a:sym typeface="Noto Sans JP"/>
              </a:defRPr>
            </a:lvl3pPr>
            <a:lvl4pPr indent="-317500" lvl="3" marL="1828800" algn="l">
              <a:lnSpc>
                <a:spcPct val="115000"/>
              </a:lnSpc>
              <a:spcBef>
                <a:spcPts val="0"/>
              </a:spcBef>
              <a:spcAft>
                <a:spcPts val="0"/>
              </a:spcAft>
              <a:buSzPts val="1400"/>
              <a:buChar char="●"/>
              <a:defRPr sz="800">
                <a:solidFill>
                  <a:schemeClr val="lt1"/>
                </a:solidFill>
                <a:latin typeface="Noto Sans JP"/>
                <a:ea typeface="Noto Sans JP"/>
                <a:cs typeface="Noto Sans JP"/>
                <a:sym typeface="Noto Sans JP"/>
              </a:defRPr>
            </a:lvl4pPr>
            <a:lvl5pPr indent="-317500" lvl="4" marL="2286000" algn="l">
              <a:lnSpc>
                <a:spcPct val="115000"/>
              </a:lnSpc>
              <a:spcBef>
                <a:spcPts val="0"/>
              </a:spcBef>
              <a:spcAft>
                <a:spcPts val="0"/>
              </a:spcAft>
              <a:buSzPts val="1400"/>
              <a:buChar char="○"/>
              <a:defRPr sz="800">
                <a:solidFill>
                  <a:schemeClr val="lt1"/>
                </a:solidFill>
                <a:latin typeface="Noto Sans JP"/>
                <a:ea typeface="Noto Sans JP"/>
                <a:cs typeface="Noto Sans JP"/>
                <a:sym typeface="Noto Sans JP"/>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6" name="Google Shape;26;p50"/>
          <p:cNvSpPr txBox="1"/>
          <p:nvPr>
            <p:ph idx="3" type="body"/>
          </p:nvPr>
        </p:nvSpPr>
        <p:spPr>
          <a:xfrm>
            <a:off x="2488910" y="955462"/>
            <a:ext cx="3976283" cy="3792538"/>
          </a:xfrm>
          <a:prstGeom prst="rect">
            <a:avLst/>
          </a:prstGeom>
          <a:noFill/>
          <a:ln>
            <a:noFill/>
          </a:ln>
        </p:spPr>
        <p:txBody>
          <a:bodyPr anchorCtr="0" anchor="t" bIns="91425" lIns="91425" spcFirstLastPara="1" rIns="91425" wrap="square" tIns="91425">
            <a:normAutofit/>
          </a:bodyPr>
          <a:lstStyle>
            <a:lvl1pPr indent="-228600" lvl="0" marL="457200" marR="0" algn="l">
              <a:lnSpc>
                <a:spcPct val="200000"/>
              </a:lnSpc>
              <a:spcBef>
                <a:spcPts val="0"/>
              </a:spcBef>
              <a:spcAft>
                <a:spcPts val="0"/>
              </a:spcAft>
              <a:buClr>
                <a:schemeClr val="dk2"/>
              </a:buClr>
              <a:buSzPts val="1800"/>
              <a:buFont typeface="Arial"/>
              <a:buNone/>
              <a:defRPr b="1" sz="1200">
                <a:latin typeface="Noto Sans JP"/>
                <a:ea typeface="Noto Sans JP"/>
                <a:cs typeface="Noto Sans JP"/>
                <a:sym typeface="Noto Sans JP"/>
              </a:defRPr>
            </a:lvl1pPr>
            <a:lvl2pPr indent="-317500" lvl="1" marL="914400" algn="l">
              <a:lnSpc>
                <a:spcPct val="115000"/>
              </a:lnSpc>
              <a:spcBef>
                <a:spcPts val="0"/>
              </a:spcBef>
              <a:spcAft>
                <a:spcPts val="0"/>
              </a:spcAft>
              <a:buSzPts val="1400"/>
              <a:buChar char="○"/>
              <a:defRPr sz="1200">
                <a:latin typeface="Noto Sans JP"/>
                <a:ea typeface="Noto Sans JP"/>
                <a:cs typeface="Noto Sans JP"/>
                <a:sym typeface="Noto Sans JP"/>
              </a:defRPr>
            </a:lvl2pPr>
            <a:lvl3pPr indent="-317500" lvl="2" marL="1371600" algn="l">
              <a:lnSpc>
                <a:spcPct val="115000"/>
              </a:lnSpc>
              <a:spcBef>
                <a:spcPts val="0"/>
              </a:spcBef>
              <a:spcAft>
                <a:spcPts val="0"/>
              </a:spcAft>
              <a:buSzPts val="1400"/>
              <a:buChar char="■"/>
              <a:defRPr sz="1200">
                <a:latin typeface="Noto Sans JP"/>
                <a:ea typeface="Noto Sans JP"/>
                <a:cs typeface="Noto Sans JP"/>
                <a:sym typeface="Noto Sans JP"/>
              </a:defRPr>
            </a:lvl3pPr>
            <a:lvl4pPr indent="-317500" lvl="3" marL="1828800" algn="l">
              <a:lnSpc>
                <a:spcPct val="115000"/>
              </a:lnSpc>
              <a:spcBef>
                <a:spcPts val="0"/>
              </a:spcBef>
              <a:spcAft>
                <a:spcPts val="0"/>
              </a:spcAft>
              <a:buSzPts val="1400"/>
              <a:buChar char="●"/>
              <a:defRPr sz="1200">
                <a:latin typeface="Noto Sans JP"/>
                <a:ea typeface="Noto Sans JP"/>
                <a:cs typeface="Noto Sans JP"/>
                <a:sym typeface="Noto Sans JP"/>
              </a:defRPr>
            </a:lvl4pPr>
            <a:lvl5pPr indent="-317500" lvl="4" marL="2286000" algn="l">
              <a:lnSpc>
                <a:spcPct val="115000"/>
              </a:lnSpc>
              <a:spcBef>
                <a:spcPts val="0"/>
              </a:spcBef>
              <a:spcAft>
                <a:spcPts val="0"/>
              </a:spcAft>
              <a:buSzPts val="1400"/>
              <a:buChar char="○"/>
              <a:defRPr sz="1200">
                <a:latin typeface="Noto Sans JP"/>
                <a:ea typeface="Noto Sans JP"/>
                <a:cs typeface="Noto Sans JP"/>
                <a:sym typeface="Noto Sans JP"/>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7" name="Google Shape;27;p50"/>
          <p:cNvSpPr txBox="1"/>
          <p:nvPr>
            <p:ph idx="4" type="body"/>
          </p:nvPr>
        </p:nvSpPr>
        <p:spPr>
          <a:xfrm>
            <a:off x="6574003" y="955100"/>
            <a:ext cx="658499" cy="3792538"/>
          </a:xfrm>
          <a:prstGeom prst="rect">
            <a:avLst/>
          </a:prstGeom>
          <a:noFill/>
          <a:ln>
            <a:noFill/>
          </a:ln>
        </p:spPr>
        <p:txBody>
          <a:bodyPr anchorCtr="0" anchor="t" bIns="91425" lIns="91425" spcFirstLastPara="1" rIns="91425" wrap="square" tIns="91425">
            <a:normAutofit/>
          </a:bodyPr>
          <a:lstStyle>
            <a:lvl1pPr indent="-228600" lvl="0" marL="457200" marR="0" algn="l">
              <a:lnSpc>
                <a:spcPct val="200000"/>
              </a:lnSpc>
              <a:spcBef>
                <a:spcPts val="0"/>
              </a:spcBef>
              <a:spcAft>
                <a:spcPts val="0"/>
              </a:spcAft>
              <a:buClr>
                <a:schemeClr val="dk2"/>
              </a:buClr>
              <a:buSzPts val="1800"/>
              <a:buFont typeface="Arial"/>
              <a:buNone/>
              <a:defRPr b="1" i="1" sz="1200">
                <a:latin typeface="Century Gothic"/>
                <a:ea typeface="Century Gothic"/>
                <a:cs typeface="Century Gothic"/>
                <a:sym typeface="Century Gothic"/>
              </a:defRPr>
            </a:lvl1pPr>
            <a:lvl2pPr indent="-317500" lvl="1" marL="914400" algn="l">
              <a:lnSpc>
                <a:spcPct val="115000"/>
              </a:lnSpc>
              <a:spcBef>
                <a:spcPts val="0"/>
              </a:spcBef>
              <a:spcAft>
                <a:spcPts val="0"/>
              </a:spcAft>
              <a:buSzPts val="1400"/>
              <a:buChar char="○"/>
              <a:defRPr sz="1200">
                <a:latin typeface="Noto Sans JP"/>
                <a:ea typeface="Noto Sans JP"/>
                <a:cs typeface="Noto Sans JP"/>
                <a:sym typeface="Noto Sans JP"/>
              </a:defRPr>
            </a:lvl2pPr>
            <a:lvl3pPr indent="-317500" lvl="2" marL="1371600" algn="l">
              <a:lnSpc>
                <a:spcPct val="115000"/>
              </a:lnSpc>
              <a:spcBef>
                <a:spcPts val="0"/>
              </a:spcBef>
              <a:spcAft>
                <a:spcPts val="0"/>
              </a:spcAft>
              <a:buSzPts val="1400"/>
              <a:buChar char="■"/>
              <a:defRPr sz="1200">
                <a:latin typeface="Noto Sans JP"/>
                <a:ea typeface="Noto Sans JP"/>
                <a:cs typeface="Noto Sans JP"/>
                <a:sym typeface="Noto Sans JP"/>
              </a:defRPr>
            </a:lvl3pPr>
            <a:lvl4pPr indent="-317500" lvl="3" marL="1828800" algn="l">
              <a:lnSpc>
                <a:spcPct val="115000"/>
              </a:lnSpc>
              <a:spcBef>
                <a:spcPts val="0"/>
              </a:spcBef>
              <a:spcAft>
                <a:spcPts val="0"/>
              </a:spcAft>
              <a:buSzPts val="1400"/>
              <a:buChar char="●"/>
              <a:defRPr sz="1200">
                <a:latin typeface="Noto Sans JP"/>
                <a:ea typeface="Noto Sans JP"/>
                <a:cs typeface="Noto Sans JP"/>
                <a:sym typeface="Noto Sans JP"/>
              </a:defRPr>
            </a:lvl4pPr>
            <a:lvl5pPr indent="-317500" lvl="4" marL="2286000" algn="l">
              <a:lnSpc>
                <a:spcPct val="115000"/>
              </a:lnSpc>
              <a:spcBef>
                <a:spcPts val="0"/>
              </a:spcBef>
              <a:spcAft>
                <a:spcPts val="0"/>
              </a:spcAft>
              <a:buSzPts val="1400"/>
              <a:buChar char="○"/>
              <a:defRPr sz="1200">
                <a:latin typeface="Noto Sans JP"/>
                <a:ea typeface="Noto Sans JP"/>
                <a:cs typeface="Noto Sans JP"/>
                <a:sym typeface="Noto Sans JP"/>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pic>
        <p:nvPicPr>
          <p:cNvPr id="28" name="Google Shape;28;p50"/>
          <p:cNvPicPr preferRelativeResize="0"/>
          <p:nvPr/>
        </p:nvPicPr>
        <p:blipFill rotWithShape="1">
          <a:blip r:embed="rId2">
            <a:alphaModFix/>
          </a:blip>
          <a:srcRect b="0" l="0" r="0" t="0"/>
          <a:stretch/>
        </p:blipFill>
        <p:spPr>
          <a:xfrm>
            <a:off x="8072750" y="106463"/>
            <a:ext cx="985525" cy="271869"/>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ユーザー設定レイアウト">
  <p:cSld name="1_ユーザー設定レイアウト">
    <p:bg>
      <p:bgPr>
        <a:solidFill>
          <a:srgbClr val="F3F3F3"/>
        </a:solidFill>
      </p:bgPr>
    </p:bg>
    <p:spTree>
      <p:nvGrpSpPr>
        <p:cNvPr id="29" name="Shape 29"/>
        <p:cNvGrpSpPr/>
        <p:nvPr/>
      </p:nvGrpSpPr>
      <p:grpSpPr>
        <a:xfrm>
          <a:off x="0" y="0"/>
          <a:ext cx="0" cy="0"/>
          <a:chOff x="0" y="0"/>
          <a:chExt cx="0" cy="0"/>
        </a:xfrm>
      </p:grpSpPr>
      <p:sp>
        <p:nvSpPr>
          <p:cNvPr id="30" name="Google Shape;30;p5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ja"/>
              <a:t>‹#›</a:t>
            </a:fld>
            <a:endParaRPr/>
          </a:p>
        </p:txBody>
      </p:sp>
      <p:sp>
        <p:nvSpPr>
          <p:cNvPr id="31" name="Google Shape;31;p51"/>
          <p:cNvSpPr/>
          <p:nvPr/>
        </p:nvSpPr>
        <p:spPr>
          <a:xfrm>
            <a:off x="109350" y="106650"/>
            <a:ext cx="8925300" cy="493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51"/>
          <p:cNvSpPr/>
          <p:nvPr/>
        </p:nvSpPr>
        <p:spPr>
          <a:xfrm>
            <a:off x="7928675" y="0"/>
            <a:ext cx="1215300" cy="476400"/>
          </a:xfrm>
          <a:prstGeom prst="rect">
            <a:avLst/>
          </a:prstGeom>
          <a:solidFill>
            <a:srgbClr val="F3F3F3"/>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3" name="Google Shape;33;p51"/>
          <p:cNvPicPr preferRelativeResize="0"/>
          <p:nvPr/>
        </p:nvPicPr>
        <p:blipFill rotWithShape="1">
          <a:blip r:embed="rId2">
            <a:alphaModFix/>
          </a:blip>
          <a:srcRect b="0" l="0" r="0" t="0"/>
          <a:stretch/>
        </p:blipFill>
        <p:spPr>
          <a:xfrm>
            <a:off x="8072750" y="106463"/>
            <a:ext cx="985525" cy="271869"/>
          </a:xfrm>
          <a:prstGeom prst="rect">
            <a:avLst/>
          </a:prstGeom>
          <a:noFill/>
          <a:ln>
            <a:noFill/>
          </a:ln>
        </p:spPr>
      </p:pic>
      <p:sp>
        <p:nvSpPr>
          <p:cNvPr id="34" name="Google Shape;34;p51"/>
          <p:cNvSpPr txBox="1"/>
          <p:nvPr>
            <p:ph type="title"/>
          </p:nvPr>
        </p:nvSpPr>
        <p:spPr>
          <a:xfrm>
            <a:off x="311700" y="1683402"/>
            <a:ext cx="8520600" cy="5727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b="1" sz="2400">
                <a:latin typeface="Noto Sans JP"/>
                <a:ea typeface="Noto Sans JP"/>
                <a:cs typeface="Noto Sans JP"/>
                <a:sym typeface="Noto Sans JP"/>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5" name="Google Shape;35;p51"/>
          <p:cNvSpPr txBox="1"/>
          <p:nvPr>
            <p:ph idx="1" type="subTitle"/>
          </p:nvPr>
        </p:nvSpPr>
        <p:spPr>
          <a:xfrm>
            <a:off x="311700" y="2271545"/>
            <a:ext cx="8520600" cy="5232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200">
                <a:latin typeface="Noto Sans JP"/>
                <a:ea typeface="Noto Sans JP"/>
                <a:cs typeface="Noto Sans JP"/>
                <a:sym typeface="Noto Sans JP"/>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cxnSp>
        <p:nvCxnSpPr>
          <p:cNvPr id="36" name="Google Shape;36;p51"/>
          <p:cNvCxnSpPr/>
          <p:nvPr/>
        </p:nvCxnSpPr>
        <p:spPr>
          <a:xfrm>
            <a:off x="4294650" y="2266700"/>
            <a:ext cx="554700" cy="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7" name="Shape 37"/>
        <p:cNvGrpSpPr/>
        <p:nvPr/>
      </p:nvGrpSpPr>
      <p:grpSpPr>
        <a:xfrm>
          <a:off x="0" y="0"/>
          <a:ext cx="0" cy="0"/>
          <a:chOff x="0" y="0"/>
          <a:chExt cx="0" cy="0"/>
        </a:xfrm>
      </p:grpSpPr>
      <p:sp>
        <p:nvSpPr>
          <p:cNvPr id="38" name="Google Shape;38;p3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9" name="Google Shape;39;p3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0" name="Google Shape;40;p3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1" name="Shape 41"/>
        <p:cNvGrpSpPr/>
        <p:nvPr/>
      </p:nvGrpSpPr>
      <p:grpSpPr>
        <a:xfrm>
          <a:off x="0" y="0"/>
          <a:ext cx="0" cy="0"/>
          <a:chOff x="0" y="0"/>
          <a:chExt cx="0" cy="0"/>
        </a:xfrm>
      </p:grpSpPr>
      <p:sp>
        <p:nvSpPr>
          <p:cNvPr id="42" name="Google Shape;42;p33"/>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43" name="Google Shape;43;p33"/>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44" name="Google Shape;44;p3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5" name="Shape 45"/>
        <p:cNvGrpSpPr/>
        <p:nvPr/>
      </p:nvGrpSpPr>
      <p:grpSpPr>
        <a:xfrm>
          <a:off x="0" y="0"/>
          <a:ext cx="0" cy="0"/>
          <a:chOff x="0" y="0"/>
          <a:chExt cx="0" cy="0"/>
        </a:xfrm>
      </p:grpSpPr>
      <p:sp>
        <p:nvSpPr>
          <p:cNvPr id="46" name="Google Shape;46;p35"/>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47" name="Google Shape;47;p3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8" name="Shape 48"/>
        <p:cNvGrpSpPr/>
        <p:nvPr/>
      </p:nvGrpSpPr>
      <p:grpSpPr>
        <a:xfrm>
          <a:off x="0" y="0"/>
          <a:ext cx="0" cy="0"/>
          <a:chOff x="0" y="0"/>
          <a:chExt cx="0" cy="0"/>
        </a:xfrm>
      </p:grpSpPr>
      <p:sp>
        <p:nvSpPr>
          <p:cNvPr id="49" name="Google Shape;49;p3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0" name="Google Shape;50;p36"/>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51" name="Google Shape;51;p36"/>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52" name="Google Shape;52;p3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3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5" name="Google Shape;55;p3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56" name="Shape 56"/>
        <p:cNvGrpSpPr/>
        <p:nvPr/>
      </p:nvGrpSpPr>
      <p:grpSpPr>
        <a:xfrm>
          <a:off x="0" y="0"/>
          <a:ext cx="0" cy="0"/>
          <a:chOff x="0" y="0"/>
          <a:chExt cx="0" cy="0"/>
        </a:xfrm>
      </p:grpSpPr>
      <p:sp>
        <p:nvSpPr>
          <p:cNvPr id="57" name="Google Shape;57;p38"/>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58" name="Google Shape;58;p38"/>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59" name="Google Shape;59;p3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60" name="Shape 60"/>
        <p:cNvGrpSpPr/>
        <p:nvPr/>
      </p:nvGrpSpPr>
      <p:grpSpPr>
        <a:xfrm>
          <a:off x="0" y="0"/>
          <a:ext cx="0" cy="0"/>
          <a:chOff x="0" y="0"/>
          <a:chExt cx="0" cy="0"/>
        </a:xfrm>
      </p:grpSpPr>
      <p:sp>
        <p:nvSpPr>
          <p:cNvPr id="61" name="Google Shape;61;p39"/>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62" name="Google Shape;62;p3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3" name="Shape 63"/>
        <p:cNvGrpSpPr/>
        <p:nvPr/>
      </p:nvGrpSpPr>
      <p:grpSpPr>
        <a:xfrm>
          <a:off x="0" y="0"/>
          <a:ext cx="0" cy="0"/>
          <a:chOff x="0" y="0"/>
          <a:chExt cx="0" cy="0"/>
        </a:xfrm>
      </p:grpSpPr>
      <p:sp>
        <p:nvSpPr>
          <p:cNvPr id="64" name="Google Shape;64;p40"/>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40"/>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66" name="Google Shape;66;p40"/>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67" name="Google Shape;67;p40"/>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68" name="Google Shape;68;p4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9" name="Shape 69"/>
        <p:cNvGrpSpPr/>
        <p:nvPr/>
      </p:nvGrpSpPr>
      <p:grpSpPr>
        <a:xfrm>
          <a:off x="0" y="0"/>
          <a:ext cx="0" cy="0"/>
          <a:chOff x="0" y="0"/>
          <a:chExt cx="0" cy="0"/>
        </a:xfrm>
      </p:grpSpPr>
      <p:sp>
        <p:nvSpPr>
          <p:cNvPr id="70" name="Google Shape;70;p41"/>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71" name="Google Shape;71;p4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72" name="Shape 72"/>
        <p:cNvGrpSpPr/>
        <p:nvPr/>
      </p:nvGrpSpPr>
      <p:grpSpPr>
        <a:xfrm>
          <a:off x="0" y="0"/>
          <a:ext cx="0" cy="0"/>
          <a:chOff x="0" y="0"/>
          <a:chExt cx="0" cy="0"/>
        </a:xfrm>
      </p:grpSpPr>
      <p:sp>
        <p:nvSpPr>
          <p:cNvPr id="73" name="Google Shape;73;p42"/>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74" name="Google Shape;74;p42"/>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75" name="Google Shape;75;p4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6" name="Shape 76"/>
        <p:cNvGrpSpPr/>
        <p:nvPr/>
      </p:nvGrpSpPr>
      <p:grpSpPr>
        <a:xfrm>
          <a:off x="0" y="0"/>
          <a:ext cx="0" cy="0"/>
          <a:chOff x="0" y="0"/>
          <a:chExt cx="0" cy="0"/>
        </a:xfrm>
      </p:grpSpPr>
      <p:sp>
        <p:nvSpPr>
          <p:cNvPr id="77" name="Google Shape;77;p4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3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3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3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jpg"/><Relationship Id="rId4" Type="http://schemas.openxmlformats.org/officeDocument/2006/relationships/image" Target="../media/image1.jpg"/><Relationship Id="rId5"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 Id="rId3" Type="http://schemas.openxmlformats.org/officeDocument/2006/relationships/image" Target="../media/image5.png"/><Relationship Id="rId4" Type="http://schemas.openxmlformats.org/officeDocument/2006/relationships/image" Target="../media/image7.png"/><Relationship Id="rId5" Type="http://schemas.openxmlformats.org/officeDocument/2006/relationships/image" Target="../media/image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44"/>
          <p:cNvSpPr txBox="1"/>
          <p:nvPr>
            <p:ph type="title"/>
          </p:nvPr>
        </p:nvSpPr>
        <p:spPr>
          <a:xfrm>
            <a:off x="2301875" y="3109275"/>
            <a:ext cx="4559700" cy="393600"/>
          </a:xfrm>
          <a:prstGeom prst="rect">
            <a:avLst/>
          </a:prstGeom>
          <a:solidFill>
            <a:schemeClr val="dk1"/>
          </a:solid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3111"/>
              <a:buNone/>
            </a:pPr>
            <a:r>
              <a:rPr lang="ja" sz="1300"/>
              <a:t>新規事業開発に役立つフレームワークテンプレート集20選</a:t>
            </a:r>
            <a:endParaRPr sz="1300"/>
          </a:p>
        </p:txBody>
      </p:sp>
      <p:sp>
        <p:nvSpPr>
          <p:cNvPr id="83" name="Google Shape;83;p4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ja"/>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4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ja"/>
              <a:t>‹#›</a:t>
            </a:fld>
            <a:endParaRPr/>
          </a:p>
        </p:txBody>
      </p:sp>
      <p:sp>
        <p:nvSpPr>
          <p:cNvPr id="89" name="Google Shape;89;p48"/>
          <p:cNvSpPr txBox="1"/>
          <p:nvPr>
            <p:ph idx="2" type="body"/>
          </p:nvPr>
        </p:nvSpPr>
        <p:spPr>
          <a:xfrm rot="5400000">
            <a:off x="-2471938" y="2471939"/>
            <a:ext cx="5143500" cy="199623"/>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126000" spcFirstLastPara="1" rIns="91425" wrap="square" tIns="90000">
            <a:noAutofit/>
          </a:bodyPr>
          <a:lstStyle/>
          <a:p>
            <a:pPr indent="-342900" lvl="0" marL="457200" rtl="0" algn="l">
              <a:lnSpc>
                <a:spcPct val="115000"/>
              </a:lnSpc>
              <a:spcBef>
                <a:spcPts val="0"/>
              </a:spcBef>
              <a:spcAft>
                <a:spcPts val="0"/>
              </a:spcAft>
              <a:buSzPts val="1800"/>
              <a:buNone/>
            </a:pPr>
            <a:r>
              <a:rPr b="1" lang="ja"/>
              <a:t>会社案内</a:t>
            </a:r>
            <a:endParaRPr/>
          </a:p>
        </p:txBody>
      </p:sp>
      <p:pic>
        <p:nvPicPr>
          <p:cNvPr id="90" name="Google Shape;90;p48" title="u-intou-3-d-irasutoto-renderin-no-pei-lieno-baito-lunokyufukara-chou-xiang-dena-heiiinteria.jpg"/>
          <p:cNvPicPr preferRelativeResize="0"/>
          <p:nvPr/>
        </p:nvPicPr>
        <p:blipFill rotWithShape="1">
          <a:blip r:embed="rId3">
            <a:alphaModFix/>
          </a:blip>
          <a:srcRect b="0" l="0" r="0" t="0"/>
          <a:stretch/>
        </p:blipFill>
        <p:spPr>
          <a:xfrm>
            <a:off x="4921999" y="1402200"/>
            <a:ext cx="4221998" cy="2638749"/>
          </a:xfrm>
          <a:prstGeom prst="rect">
            <a:avLst/>
          </a:prstGeom>
          <a:noFill/>
          <a:ln>
            <a:noFill/>
          </a:ln>
        </p:spPr>
      </p:pic>
      <p:sp>
        <p:nvSpPr>
          <p:cNvPr id="91" name="Google Shape;91;p48"/>
          <p:cNvSpPr/>
          <p:nvPr/>
        </p:nvSpPr>
        <p:spPr>
          <a:xfrm>
            <a:off x="6153393" y="3710740"/>
            <a:ext cx="2931600" cy="920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48"/>
          <p:cNvSpPr txBox="1"/>
          <p:nvPr/>
        </p:nvSpPr>
        <p:spPr>
          <a:xfrm>
            <a:off x="620725" y="243221"/>
            <a:ext cx="14877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ja" sz="1800" u="none" cap="none" strike="noStrike">
                <a:solidFill>
                  <a:schemeClr val="dk1"/>
                </a:solidFill>
                <a:latin typeface="Noto Sans JP"/>
                <a:ea typeface="Noto Sans JP"/>
                <a:cs typeface="Noto Sans JP"/>
                <a:sym typeface="Noto Sans JP"/>
              </a:rPr>
              <a:t>会 社 案 内</a:t>
            </a:r>
            <a:endParaRPr b="1" i="0" sz="1800" u="none" cap="none" strike="noStrike">
              <a:solidFill>
                <a:schemeClr val="dk1"/>
              </a:solidFill>
              <a:latin typeface="Noto Sans JP"/>
              <a:ea typeface="Noto Sans JP"/>
              <a:cs typeface="Noto Sans JP"/>
              <a:sym typeface="Noto Sans JP"/>
            </a:endParaRPr>
          </a:p>
        </p:txBody>
      </p:sp>
      <p:sp>
        <p:nvSpPr>
          <p:cNvPr id="93" name="Google Shape;93;p48"/>
          <p:cNvSpPr/>
          <p:nvPr/>
        </p:nvSpPr>
        <p:spPr>
          <a:xfrm>
            <a:off x="6074382" y="3619500"/>
            <a:ext cx="2931600" cy="920700"/>
          </a:xfrm>
          <a:prstGeom prst="rect">
            <a:avLst/>
          </a:prstGeom>
          <a:solidFill>
            <a:schemeClr val="lt1"/>
          </a:solidFill>
          <a:ln cap="flat" cmpd="sng" w="9525">
            <a:solidFill>
              <a:srgbClr val="EEEEEE"/>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94" name="Google Shape;94;p48" title="IncubationBase-logo-alternative-black-1920px.jpg"/>
          <p:cNvPicPr preferRelativeResize="0"/>
          <p:nvPr/>
        </p:nvPicPr>
        <p:blipFill rotWithShape="1">
          <a:blip r:embed="rId4">
            <a:alphaModFix/>
          </a:blip>
          <a:srcRect b="0" l="0" r="0" t="0"/>
          <a:stretch/>
        </p:blipFill>
        <p:spPr>
          <a:xfrm>
            <a:off x="6200586" y="3713550"/>
            <a:ext cx="2679192" cy="732599"/>
          </a:xfrm>
          <a:prstGeom prst="rect">
            <a:avLst/>
          </a:prstGeom>
          <a:noFill/>
          <a:ln>
            <a:noFill/>
          </a:ln>
        </p:spPr>
      </p:pic>
      <p:sp>
        <p:nvSpPr>
          <p:cNvPr id="95" name="Google Shape;95;p48"/>
          <p:cNvSpPr txBox="1"/>
          <p:nvPr/>
        </p:nvSpPr>
        <p:spPr>
          <a:xfrm>
            <a:off x="500942" y="1350884"/>
            <a:ext cx="4301400" cy="3063000"/>
          </a:xfrm>
          <a:prstGeom prst="rect">
            <a:avLst/>
          </a:prstGeom>
          <a:noFill/>
          <a:ln>
            <a:noFill/>
          </a:ln>
        </p:spPr>
        <p:txBody>
          <a:bodyPr anchorCtr="0" anchor="t" bIns="91425" lIns="91425" spcFirstLastPara="1" rIns="91425" wrap="square" tIns="91425">
            <a:spAutoFit/>
          </a:bodyPr>
          <a:lstStyle/>
          <a:p>
            <a:pPr indent="0" lvl="0" marL="0" marR="0" rtl="0" algn="l">
              <a:lnSpc>
                <a:spcPct val="300000"/>
              </a:lnSpc>
              <a:spcBef>
                <a:spcPts val="0"/>
              </a:spcBef>
              <a:spcAft>
                <a:spcPts val="0"/>
              </a:spcAft>
              <a:buClr>
                <a:srgbClr val="000000"/>
              </a:buClr>
              <a:buSzPts val="1100"/>
              <a:buFont typeface="Arial"/>
              <a:buNone/>
            </a:pPr>
            <a:r>
              <a:rPr b="1" i="0" lang="ja" sz="1100" u="none" cap="none" strike="noStrike">
                <a:solidFill>
                  <a:schemeClr val="dk1"/>
                </a:solidFill>
                <a:latin typeface="Noto Sans JP"/>
                <a:ea typeface="Noto Sans JP"/>
                <a:cs typeface="Noto Sans JP"/>
                <a:sym typeface="Noto Sans JP"/>
              </a:rPr>
              <a:t>　会社名 ｜ Incubation Base株式会社</a:t>
            </a:r>
            <a:endParaRPr b="1" i="0" sz="1100" u="none" cap="none" strike="noStrike">
              <a:solidFill>
                <a:schemeClr val="dk1"/>
              </a:solidFill>
              <a:latin typeface="Noto Sans JP"/>
              <a:ea typeface="Noto Sans JP"/>
              <a:cs typeface="Noto Sans JP"/>
              <a:sym typeface="Noto Sans JP"/>
            </a:endParaRPr>
          </a:p>
          <a:p>
            <a:pPr indent="0" lvl="0" marL="0" marR="0" rtl="0" algn="l">
              <a:lnSpc>
                <a:spcPct val="300000"/>
              </a:lnSpc>
              <a:spcBef>
                <a:spcPts val="0"/>
              </a:spcBef>
              <a:spcAft>
                <a:spcPts val="0"/>
              </a:spcAft>
              <a:buClr>
                <a:srgbClr val="000000"/>
              </a:buClr>
              <a:buSzPts val="1100"/>
              <a:buFont typeface="Arial"/>
              <a:buNone/>
            </a:pPr>
            <a:r>
              <a:rPr b="1" i="0" lang="ja" sz="1100" u="none" cap="none" strike="noStrike">
                <a:solidFill>
                  <a:schemeClr val="dk1"/>
                </a:solidFill>
                <a:latin typeface="Noto Sans JP"/>
                <a:ea typeface="Noto Sans JP"/>
                <a:cs typeface="Noto Sans JP"/>
                <a:sym typeface="Noto Sans JP"/>
              </a:rPr>
              <a:t>　所在地 ｜ 東京都中央区銀座1丁目12番4号N&amp;EBLD.7F</a:t>
            </a:r>
            <a:endParaRPr b="1" i="0" sz="1100" u="none" cap="none" strike="noStrike">
              <a:solidFill>
                <a:schemeClr val="dk1"/>
              </a:solidFill>
              <a:latin typeface="Noto Sans JP"/>
              <a:ea typeface="Noto Sans JP"/>
              <a:cs typeface="Noto Sans JP"/>
              <a:sym typeface="Noto Sans JP"/>
            </a:endParaRPr>
          </a:p>
          <a:p>
            <a:pPr indent="0" lvl="0" marL="0" marR="0" rtl="0" algn="l">
              <a:lnSpc>
                <a:spcPct val="300000"/>
              </a:lnSpc>
              <a:spcBef>
                <a:spcPts val="0"/>
              </a:spcBef>
              <a:spcAft>
                <a:spcPts val="0"/>
              </a:spcAft>
              <a:buClr>
                <a:srgbClr val="000000"/>
              </a:buClr>
              <a:buSzPts val="1100"/>
              <a:buFont typeface="Arial"/>
              <a:buNone/>
            </a:pPr>
            <a:r>
              <a:rPr b="1" i="0" lang="ja" sz="1100" u="none" cap="none" strike="noStrike">
                <a:solidFill>
                  <a:schemeClr val="dk1"/>
                </a:solidFill>
                <a:latin typeface="Noto Sans JP"/>
                <a:ea typeface="Noto Sans JP"/>
                <a:cs typeface="Noto Sans JP"/>
                <a:sym typeface="Noto Sans JP"/>
              </a:rPr>
              <a:t>　　設立 ｜ 2023年10月2</a:t>
            </a:r>
            <a:r>
              <a:rPr b="1" lang="ja" sz="1100">
                <a:solidFill>
                  <a:schemeClr val="dk1"/>
                </a:solidFill>
                <a:latin typeface="Noto Sans JP"/>
                <a:ea typeface="Noto Sans JP"/>
                <a:cs typeface="Noto Sans JP"/>
                <a:sym typeface="Noto Sans JP"/>
              </a:rPr>
              <a:t>日</a:t>
            </a:r>
            <a:endParaRPr b="1" i="0" sz="1100" u="none" cap="none" strike="noStrike">
              <a:solidFill>
                <a:schemeClr val="dk1"/>
              </a:solidFill>
              <a:latin typeface="Noto Sans JP"/>
              <a:ea typeface="Noto Sans JP"/>
              <a:cs typeface="Noto Sans JP"/>
              <a:sym typeface="Noto Sans JP"/>
            </a:endParaRPr>
          </a:p>
          <a:p>
            <a:pPr indent="0" lvl="0" marL="0" marR="0" rtl="0" algn="l">
              <a:lnSpc>
                <a:spcPct val="300000"/>
              </a:lnSpc>
              <a:spcBef>
                <a:spcPts val="0"/>
              </a:spcBef>
              <a:spcAft>
                <a:spcPts val="0"/>
              </a:spcAft>
              <a:buClr>
                <a:srgbClr val="000000"/>
              </a:buClr>
              <a:buSzPts val="1100"/>
              <a:buFont typeface="Arial"/>
              <a:buNone/>
            </a:pPr>
            <a:r>
              <a:rPr b="1" i="0" lang="ja" sz="1100" u="none" cap="none" strike="noStrike">
                <a:solidFill>
                  <a:schemeClr val="dk1"/>
                </a:solidFill>
                <a:latin typeface="Noto Sans JP"/>
                <a:ea typeface="Noto Sans JP"/>
                <a:cs typeface="Noto Sans JP"/>
                <a:sym typeface="Noto Sans JP"/>
              </a:rPr>
              <a:t>事業内容 ｜ 新規事業開発支援、DX化支援、システム開発、</a:t>
            </a:r>
            <a:endParaRPr b="0" i="0" sz="1400" u="none" cap="none" strike="noStrike">
              <a:solidFill>
                <a:srgbClr val="000000"/>
              </a:solidFill>
              <a:latin typeface="Arial"/>
              <a:ea typeface="Arial"/>
              <a:cs typeface="Arial"/>
              <a:sym typeface="Arial"/>
            </a:endParaRPr>
          </a:p>
          <a:p>
            <a:pPr indent="0" lvl="0" marL="0" marR="0" rtl="0" algn="l">
              <a:lnSpc>
                <a:spcPct val="200000"/>
              </a:lnSpc>
              <a:spcBef>
                <a:spcPts val="0"/>
              </a:spcBef>
              <a:spcAft>
                <a:spcPts val="0"/>
              </a:spcAft>
              <a:buClr>
                <a:srgbClr val="000000"/>
              </a:buClr>
              <a:buSzPts val="1100"/>
              <a:buFont typeface="Arial"/>
              <a:buNone/>
            </a:pPr>
            <a:r>
              <a:rPr b="1" i="0" lang="ja" sz="1100" u="none" cap="none" strike="noStrike">
                <a:solidFill>
                  <a:schemeClr val="dk1"/>
                </a:solidFill>
                <a:latin typeface="Noto Sans JP"/>
                <a:ea typeface="Noto Sans JP"/>
                <a:cs typeface="Noto Sans JP"/>
                <a:sym typeface="Noto Sans JP"/>
              </a:rPr>
              <a:t>　　　　　  研修・人材育成支援</a:t>
            </a:r>
            <a:endParaRPr b="1" i="0" sz="1100" u="none" cap="none" strike="noStrike">
              <a:solidFill>
                <a:schemeClr val="dk1"/>
              </a:solidFill>
              <a:latin typeface="Noto Sans JP"/>
              <a:ea typeface="Noto Sans JP"/>
              <a:cs typeface="Noto Sans JP"/>
              <a:sym typeface="Noto Sans JP"/>
            </a:endParaRPr>
          </a:p>
          <a:p>
            <a:pPr indent="0" lvl="0" marL="0" marR="0" rtl="0" algn="l">
              <a:lnSpc>
                <a:spcPct val="200000"/>
              </a:lnSpc>
              <a:spcBef>
                <a:spcPts val="0"/>
              </a:spcBef>
              <a:spcAft>
                <a:spcPts val="0"/>
              </a:spcAft>
              <a:buClr>
                <a:srgbClr val="000000"/>
              </a:buClr>
              <a:buSzPts val="1100"/>
              <a:buFont typeface="Arial"/>
              <a:buNone/>
            </a:pPr>
            <a:r>
              <a:t/>
            </a:r>
            <a:endParaRPr b="1" i="0" sz="1100" u="none" cap="none" strike="noStrike">
              <a:solidFill>
                <a:schemeClr val="dk1"/>
              </a:solidFill>
              <a:latin typeface="Noto Sans JP"/>
              <a:ea typeface="Noto Sans JP"/>
              <a:cs typeface="Noto Sans JP"/>
              <a:sym typeface="Noto Sans JP"/>
            </a:endParaRPr>
          </a:p>
          <a:p>
            <a:pPr indent="0" lvl="0" marL="0" marR="0" rtl="0" algn="l">
              <a:lnSpc>
                <a:spcPct val="200000"/>
              </a:lnSpc>
              <a:spcBef>
                <a:spcPts val="0"/>
              </a:spcBef>
              <a:spcAft>
                <a:spcPts val="0"/>
              </a:spcAft>
              <a:buClr>
                <a:srgbClr val="000000"/>
              </a:buClr>
              <a:buSzPts val="1100"/>
              <a:buFont typeface="Arial"/>
              <a:buNone/>
            </a:pPr>
            <a:r>
              <a:t/>
            </a:r>
            <a:endParaRPr b="1" i="0" sz="1100" u="none" cap="none" strike="noStrike">
              <a:solidFill>
                <a:schemeClr val="dk1"/>
              </a:solidFill>
              <a:latin typeface="Noto Sans JP"/>
              <a:ea typeface="Noto Sans JP"/>
              <a:cs typeface="Noto Sans JP"/>
              <a:sym typeface="Noto Sans JP"/>
            </a:endParaRPr>
          </a:p>
        </p:txBody>
      </p:sp>
      <p:pic>
        <p:nvPicPr>
          <p:cNvPr id="96" name="Google Shape;96;p48"/>
          <p:cNvPicPr preferRelativeResize="0"/>
          <p:nvPr/>
        </p:nvPicPr>
        <p:blipFill rotWithShape="1">
          <a:blip r:embed="rId5">
            <a:alphaModFix/>
          </a:blip>
          <a:srcRect b="0" l="0" r="0" t="0"/>
          <a:stretch/>
        </p:blipFill>
        <p:spPr>
          <a:xfrm>
            <a:off x="8072750" y="106463"/>
            <a:ext cx="985525" cy="27186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4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ja"/>
              <a:t>‹#›</a:t>
            </a:fld>
            <a:endParaRPr/>
          </a:p>
        </p:txBody>
      </p:sp>
      <p:sp>
        <p:nvSpPr>
          <p:cNvPr id="102" name="Google Shape;102;p45"/>
          <p:cNvSpPr txBox="1"/>
          <p:nvPr>
            <p:ph idx="2" type="body"/>
          </p:nvPr>
        </p:nvSpPr>
        <p:spPr>
          <a:xfrm rot="5400000">
            <a:off x="-2471938" y="2471939"/>
            <a:ext cx="5143500" cy="199623"/>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126000" spcFirstLastPara="1" rIns="91425" wrap="square" tIns="90000">
            <a:noAutofit/>
          </a:bodyPr>
          <a:lstStyle/>
          <a:p>
            <a:pPr indent="0" lvl="0" marL="114300" rtl="0" algn="l">
              <a:lnSpc>
                <a:spcPct val="95000"/>
              </a:lnSpc>
              <a:spcBef>
                <a:spcPts val="0"/>
              </a:spcBef>
              <a:spcAft>
                <a:spcPts val="0"/>
              </a:spcAft>
              <a:buSzPts val="450"/>
              <a:buNone/>
            </a:pPr>
            <a:r>
              <a:rPr lang="ja" sz="900"/>
              <a:t>Contents</a:t>
            </a:r>
            <a:endParaRPr sz="900"/>
          </a:p>
        </p:txBody>
      </p:sp>
      <p:sp>
        <p:nvSpPr>
          <p:cNvPr id="103" name="Google Shape;103;p45"/>
          <p:cNvSpPr txBox="1"/>
          <p:nvPr>
            <p:ph idx="3" type="body"/>
          </p:nvPr>
        </p:nvSpPr>
        <p:spPr>
          <a:xfrm>
            <a:off x="3456800" y="940425"/>
            <a:ext cx="2537400" cy="393600"/>
          </a:xfrm>
          <a:prstGeom prst="rect">
            <a:avLst/>
          </a:prstGeom>
          <a:solidFill>
            <a:srgbClr val="2BAA6E"/>
          </a:solidFill>
          <a:ln>
            <a:noFill/>
          </a:ln>
        </p:spPr>
        <p:txBody>
          <a:bodyPr anchorCtr="0" anchor="ctr" bIns="91425" lIns="91425" spcFirstLastPara="1" rIns="91425" wrap="square" tIns="91425">
            <a:normAutofit/>
          </a:bodyPr>
          <a:lstStyle/>
          <a:p>
            <a:pPr indent="-342900" lvl="0" marL="457200" marR="0" rtl="0" algn="ctr">
              <a:lnSpc>
                <a:spcPct val="200000"/>
              </a:lnSpc>
              <a:spcBef>
                <a:spcPts val="0"/>
              </a:spcBef>
              <a:spcAft>
                <a:spcPts val="0"/>
              </a:spcAft>
              <a:buClr>
                <a:schemeClr val="dk2"/>
              </a:buClr>
              <a:buSzPts val="1800"/>
              <a:buFont typeface="Arial"/>
              <a:buNone/>
            </a:pPr>
            <a:r>
              <a:rPr lang="ja">
                <a:solidFill>
                  <a:srgbClr val="FFFFFF"/>
                </a:solidFill>
              </a:rPr>
              <a:t>市場調査・分析</a:t>
            </a:r>
            <a:endParaRPr>
              <a:solidFill>
                <a:srgbClr val="FFFFFF"/>
              </a:solidFill>
            </a:endParaRPr>
          </a:p>
        </p:txBody>
      </p:sp>
      <p:sp>
        <p:nvSpPr>
          <p:cNvPr id="104" name="Google Shape;104;p45"/>
          <p:cNvSpPr txBox="1"/>
          <p:nvPr>
            <p:ph idx="3" type="body"/>
          </p:nvPr>
        </p:nvSpPr>
        <p:spPr>
          <a:xfrm>
            <a:off x="6203375" y="940425"/>
            <a:ext cx="2537400" cy="393600"/>
          </a:xfrm>
          <a:prstGeom prst="rect">
            <a:avLst/>
          </a:prstGeom>
          <a:solidFill>
            <a:srgbClr val="E8833A"/>
          </a:solidFill>
          <a:ln>
            <a:noFill/>
          </a:ln>
        </p:spPr>
        <p:txBody>
          <a:bodyPr anchorCtr="0" anchor="ctr" bIns="91425" lIns="91425" spcFirstLastPara="1" rIns="91425" wrap="square" tIns="91425">
            <a:normAutofit/>
          </a:bodyPr>
          <a:lstStyle/>
          <a:p>
            <a:pPr indent="-342900" lvl="0" marL="457200" marR="0" rtl="0" algn="ctr">
              <a:lnSpc>
                <a:spcPct val="200000"/>
              </a:lnSpc>
              <a:spcBef>
                <a:spcPts val="0"/>
              </a:spcBef>
              <a:spcAft>
                <a:spcPts val="0"/>
              </a:spcAft>
              <a:buClr>
                <a:schemeClr val="dk2"/>
              </a:buClr>
              <a:buSzPts val="1800"/>
              <a:buFont typeface="Arial"/>
              <a:buNone/>
            </a:pPr>
            <a:r>
              <a:rPr lang="ja">
                <a:solidFill>
                  <a:srgbClr val="FFFFFF"/>
                </a:solidFill>
              </a:rPr>
              <a:t>ビジネスモデル構築</a:t>
            </a:r>
            <a:endParaRPr>
              <a:solidFill>
                <a:srgbClr val="FFFFFF"/>
              </a:solidFill>
            </a:endParaRPr>
          </a:p>
        </p:txBody>
      </p:sp>
      <p:sp>
        <p:nvSpPr>
          <p:cNvPr id="105" name="Google Shape;105;p45"/>
          <p:cNvSpPr txBox="1"/>
          <p:nvPr>
            <p:ph idx="3" type="body"/>
          </p:nvPr>
        </p:nvSpPr>
        <p:spPr>
          <a:xfrm>
            <a:off x="559513" y="894775"/>
            <a:ext cx="2537400" cy="393600"/>
          </a:xfrm>
          <a:prstGeom prst="rect">
            <a:avLst/>
          </a:prstGeom>
          <a:solidFill>
            <a:srgbClr val="2E86AB"/>
          </a:solidFill>
          <a:ln>
            <a:noFill/>
          </a:ln>
        </p:spPr>
        <p:txBody>
          <a:bodyPr anchorCtr="0" anchor="ctr" bIns="91425" lIns="91425" spcFirstLastPara="1" rIns="91425" wrap="square" tIns="91425">
            <a:normAutofit/>
          </a:bodyPr>
          <a:lstStyle/>
          <a:p>
            <a:pPr indent="0" lvl="0" marL="114300" marR="0" rtl="0" algn="ctr">
              <a:lnSpc>
                <a:spcPct val="200000"/>
              </a:lnSpc>
              <a:spcBef>
                <a:spcPts val="0"/>
              </a:spcBef>
              <a:spcAft>
                <a:spcPts val="0"/>
              </a:spcAft>
              <a:buClr>
                <a:schemeClr val="dk2"/>
              </a:buClr>
              <a:buSzPts val="1800"/>
              <a:buFont typeface="Arial"/>
              <a:buNone/>
            </a:pPr>
            <a:r>
              <a:rPr lang="ja">
                <a:solidFill>
                  <a:srgbClr val="FFFFFF"/>
                </a:solidFill>
              </a:rPr>
              <a:t>アイデア立案</a:t>
            </a:r>
            <a:endParaRPr>
              <a:solidFill>
                <a:srgbClr val="FFFFFF"/>
              </a:solidFill>
            </a:endParaRPr>
          </a:p>
        </p:txBody>
      </p:sp>
      <p:sp>
        <p:nvSpPr>
          <p:cNvPr id="106" name="Google Shape;106;p45"/>
          <p:cNvSpPr/>
          <p:nvPr/>
        </p:nvSpPr>
        <p:spPr>
          <a:xfrm>
            <a:off x="719413" y="1497295"/>
            <a:ext cx="2377500" cy="320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E2D3D"/>
              </a:buClr>
              <a:buSzPts val="1000"/>
              <a:buFont typeface="Calibri"/>
              <a:buNone/>
            </a:pPr>
            <a:r>
              <a:rPr b="0" i="0" lang="ja" sz="1000" u="none" cap="none" strike="noStrike">
                <a:solidFill>
                  <a:srgbClr val="1E2D3D"/>
                </a:solidFill>
                <a:latin typeface="Calibri"/>
                <a:ea typeface="Calibri"/>
                <a:cs typeface="Calibri"/>
                <a:sym typeface="Calibri"/>
              </a:rPr>
              <a:t>1.  SCAMPER法</a:t>
            </a:r>
            <a:endParaRPr b="0" i="0" sz="1000" u="none" cap="none" strike="noStrike">
              <a:solidFill>
                <a:srgbClr val="000000"/>
              </a:solidFill>
              <a:latin typeface="Calibri"/>
              <a:ea typeface="Calibri"/>
              <a:cs typeface="Calibri"/>
              <a:sym typeface="Calibri"/>
            </a:endParaRPr>
          </a:p>
        </p:txBody>
      </p:sp>
      <p:cxnSp>
        <p:nvCxnSpPr>
          <p:cNvPr id="107" name="Google Shape;107;p45"/>
          <p:cNvCxnSpPr/>
          <p:nvPr/>
        </p:nvCxnSpPr>
        <p:spPr>
          <a:xfrm>
            <a:off x="719413" y="1817335"/>
            <a:ext cx="2286000" cy="0"/>
          </a:xfrm>
          <a:prstGeom prst="straightConnector1">
            <a:avLst/>
          </a:prstGeom>
          <a:noFill/>
          <a:ln cap="flat" cmpd="sng" w="9525">
            <a:solidFill>
              <a:srgbClr val="E8ECF1"/>
            </a:solidFill>
            <a:prstDash val="solid"/>
            <a:round/>
            <a:headEnd len="sm" w="sm" type="none"/>
            <a:tailEnd len="sm" w="sm" type="none"/>
          </a:ln>
        </p:spPr>
      </p:cxnSp>
      <p:sp>
        <p:nvSpPr>
          <p:cNvPr id="108" name="Google Shape;108;p45"/>
          <p:cNvSpPr/>
          <p:nvPr/>
        </p:nvSpPr>
        <p:spPr>
          <a:xfrm>
            <a:off x="719413" y="1863055"/>
            <a:ext cx="2377500" cy="320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E2D3D"/>
              </a:buClr>
              <a:buSzPts val="1000"/>
              <a:buFont typeface="Calibri"/>
              <a:buNone/>
            </a:pPr>
            <a:r>
              <a:rPr b="0" i="0" lang="ja" sz="1000" u="none" cap="none" strike="noStrike">
                <a:solidFill>
                  <a:srgbClr val="1E2D3D"/>
                </a:solidFill>
                <a:latin typeface="Calibri"/>
                <a:ea typeface="Calibri"/>
                <a:cs typeface="Calibri"/>
                <a:sym typeface="Calibri"/>
              </a:rPr>
              <a:t>2.  マンダラート</a:t>
            </a:r>
            <a:endParaRPr b="0" i="0" sz="1000" u="none" cap="none" strike="noStrike">
              <a:solidFill>
                <a:srgbClr val="000000"/>
              </a:solidFill>
              <a:latin typeface="Calibri"/>
              <a:ea typeface="Calibri"/>
              <a:cs typeface="Calibri"/>
              <a:sym typeface="Calibri"/>
            </a:endParaRPr>
          </a:p>
        </p:txBody>
      </p:sp>
      <p:cxnSp>
        <p:nvCxnSpPr>
          <p:cNvPr id="109" name="Google Shape;109;p45"/>
          <p:cNvCxnSpPr/>
          <p:nvPr/>
        </p:nvCxnSpPr>
        <p:spPr>
          <a:xfrm>
            <a:off x="719413" y="2183095"/>
            <a:ext cx="2286000" cy="0"/>
          </a:xfrm>
          <a:prstGeom prst="straightConnector1">
            <a:avLst/>
          </a:prstGeom>
          <a:noFill/>
          <a:ln cap="flat" cmpd="sng" w="9525">
            <a:solidFill>
              <a:srgbClr val="E8ECF1"/>
            </a:solidFill>
            <a:prstDash val="solid"/>
            <a:round/>
            <a:headEnd len="sm" w="sm" type="none"/>
            <a:tailEnd len="sm" w="sm" type="none"/>
          </a:ln>
        </p:spPr>
      </p:cxnSp>
      <p:sp>
        <p:nvSpPr>
          <p:cNvPr id="110" name="Google Shape;110;p45"/>
          <p:cNvSpPr/>
          <p:nvPr/>
        </p:nvSpPr>
        <p:spPr>
          <a:xfrm>
            <a:off x="719413" y="2228815"/>
            <a:ext cx="2377500" cy="320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E2D3D"/>
              </a:buClr>
              <a:buSzPts val="1000"/>
              <a:buFont typeface="Calibri"/>
              <a:buNone/>
            </a:pPr>
            <a:r>
              <a:rPr b="0" i="0" lang="ja" sz="1000" u="none" cap="none" strike="noStrike">
                <a:solidFill>
                  <a:srgbClr val="1E2D3D"/>
                </a:solidFill>
                <a:latin typeface="Calibri"/>
                <a:ea typeface="Calibri"/>
                <a:cs typeface="Calibri"/>
                <a:sym typeface="Calibri"/>
              </a:rPr>
              <a:t>3.  カスタマージャーニー</a:t>
            </a:r>
            <a:endParaRPr b="0" i="0" sz="1000" u="none" cap="none" strike="noStrike">
              <a:solidFill>
                <a:srgbClr val="000000"/>
              </a:solidFill>
              <a:latin typeface="Calibri"/>
              <a:ea typeface="Calibri"/>
              <a:cs typeface="Calibri"/>
              <a:sym typeface="Calibri"/>
            </a:endParaRPr>
          </a:p>
        </p:txBody>
      </p:sp>
      <p:cxnSp>
        <p:nvCxnSpPr>
          <p:cNvPr id="111" name="Google Shape;111;p45"/>
          <p:cNvCxnSpPr/>
          <p:nvPr/>
        </p:nvCxnSpPr>
        <p:spPr>
          <a:xfrm>
            <a:off x="719413" y="2548855"/>
            <a:ext cx="2286000" cy="0"/>
          </a:xfrm>
          <a:prstGeom prst="straightConnector1">
            <a:avLst/>
          </a:prstGeom>
          <a:noFill/>
          <a:ln cap="flat" cmpd="sng" w="9525">
            <a:solidFill>
              <a:srgbClr val="E8ECF1"/>
            </a:solidFill>
            <a:prstDash val="solid"/>
            <a:round/>
            <a:headEnd len="sm" w="sm" type="none"/>
            <a:tailEnd len="sm" w="sm" type="none"/>
          </a:ln>
        </p:spPr>
      </p:cxnSp>
      <p:sp>
        <p:nvSpPr>
          <p:cNvPr id="112" name="Google Shape;112;p45"/>
          <p:cNvSpPr/>
          <p:nvPr/>
        </p:nvSpPr>
        <p:spPr>
          <a:xfrm>
            <a:off x="719413" y="2594575"/>
            <a:ext cx="2377500" cy="320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E2D3D"/>
              </a:buClr>
              <a:buSzPts val="1000"/>
              <a:buFont typeface="Calibri"/>
              <a:buNone/>
            </a:pPr>
            <a:r>
              <a:rPr b="0" i="0" lang="ja" sz="1000" u="none" cap="none" strike="noStrike">
                <a:solidFill>
                  <a:srgbClr val="1E2D3D"/>
                </a:solidFill>
                <a:latin typeface="Calibri"/>
                <a:ea typeface="Calibri"/>
                <a:cs typeface="Calibri"/>
                <a:sym typeface="Calibri"/>
              </a:rPr>
              <a:t>4.  アンゾフのマトリクス</a:t>
            </a:r>
            <a:endParaRPr b="0" i="0" sz="1000" u="none" cap="none" strike="noStrike">
              <a:solidFill>
                <a:srgbClr val="000000"/>
              </a:solidFill>
              <a:latin typeface="Calibri"/>
              <a:ea typeface="Calibri"/>
              <a:cs typeface="Calibri"/>
              <a:sym typeface="Calibri"/>
            </a:endParaRPr>
          </a:p>
        </p:txBody>
      </p:sp>
      <p:cxnSp>
        <p:nvCxnSpPr>
          <p:cNvPr id="113" name="Google Shape;113;p45"/>
          <p:cNvCxnSpPr/>
          <p:nvPr/>
        </p:nvCxnSpPr>
        <p:spPr>
          <a:xfrm>
            <a:off x="719413" y="2914615"/>
            <a:ext cx="2286000" cy="0"/>
          </a:xfrm>
          <a:prstGeom prst="straightConnector1">
            <a:avLst/>
          </a:prstGeom>
          <a:noFill/>
          <a:ln cap="flat" cmpd="sng" w="9525">
            <a:solidFill>
              <a:srgbClr val="E8ECF1"/>
            </a:solidFill>
            <a:prstDash val="solid"/>
            <a:round/>
            <a:headEnd len="sm" w="sm" type="none"/>
            <a:tailEnd len="sm" w="sm" type="none"/>
          </a:ln>
        </p:spPr>
      </p:cxnSp>
      <p:sp>
        <p:nvSpPr>
          <p:cNvPr id="114" name="Google Shape;114;p45"/>
          <p:cNvSpPr/>
          <p:nvPr/>
        </p:nvSpPr>
        <p:spPr>
          <a:xfrm>
            <a:off x="719413" y="2960335"/>
            <a:ext cx="2377500" cy="320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E2D3D"/>
              </a:buClr>
              <a:buSzPts val="1000"/>
              <a:buFont typeface="Calibri"/>
              <a:buNone/>
            </a:pPr>
            <a:r>
              <a:rPr b="0" i="0" lang="ja" sz="1000" u="none" cap="none" strike="noStrike">
                <a:solidFill>
                  <a:srgbClr val="1E2D3D"/>
                </a:solidFill>
                <a:latin typeface="Calibri"/>
                <a:ea typeface="Calibri"/>
                <a:cs typeface="Calibri"/>
                <a:sym typeface="Calibri"/>
              </a:rPr>
              <a:t>5.  TRIZの9画面法</a:t>
            </a:r>
            <a:endParaRPr b="0" i="0" sz="1000" u="none" cap="none" strike="noStrike">
              <a:solidFill>
                <a:srgbClr val="000000"/>
              </a:solidFill>
              <a:latin typeface="Calibri"/>
              <a:ea typeface="Calibri"/>
              <a:cs typeface="Calibri"/>
              <a:sym typeface="Calibri"/>
            </a:endParaRPr>
          </a:p>
        </p:txBody>
      </p:sp>
      <p:cxnSp>
        <p:nvCxnSpPr>
          <p:cNvPr id="115" name="Google Shape;115;p45"/>
          <p:cNvCxnSpPr/>
          <p:nvPr/>
        </p:nvCxnSpPr>
        <p:spPr>
          <a:xfrm>
            <a:off x="719413" y="3280375"/>
            <a:ext cx="2286000" cy="0"/>
          </a:xfrm>
          <a:prstGeom prst="straightConnector1">
            <a:avLst/>
          </a:prstGeom>
          <a:noFill/>
          <a:ln cap="flat" cmpd="sng" w="9525">
            <a:solidFill>
              <a:srgbClr val="E8ECF1"/>
            </a:solidFill>
            <a:prstDash val="solid"/>
            <a:round/>
            <a:headEnd len="sm" w="sm" type="none"/>
            <a:tailEnd len="sm" w="sm" type="none"/>
          </a:ln>
        </p:spPr>
      </p:cxnSp>
      <p:sp>
        <p:nvSpPr>
          <p:cNvPr id="116" name="Google Shape;116;p45"/>
          <p:cNvSpPr/>
          <p:nvPr/>
        </p:nvSpPr>
        <p:spPr>
          <a:xfrm>
            <a:off x="719413" y="3326095"/>
            <a:ext cx="2377500" cy="320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E2D3D"/>
              </a:buClr>
              <a:buSzPts val="1000"/>
              <a:buFont typeface="Calibri"/>
              <a:buNone/>
            </a:pPr>
            <a:r>
              <a:rPr b="0" i="0" lang="ja" sz="1000" u="none" cap="none" strike="noStrike">
                <a:solidFill>
                  <a:srgbClr val="1E2D3D"/>
                </a:solidFill>
                <a:latin typeface="Calibri"/>
                <a:ea typeface="Calibri"/>
                <a:cs typeface="Calibri"/>
                <a:sym typeface="Calibri"/>
              </a:rPr>
              <a:t>6.  ペルソナキャンバス</a:t>
            </a:r>
            <a:endParaRPr b="0" i="0" sz="1000" u="none" cap="none" strike="noStrike">
              <a:solidFill>
                <a:srgbClr val="000000"/>
              </a:solidFill>
              <a:latin typeface="Calibri"/>
              <a:ea typeface="Calibri"/>
              <a:cs typeface="Calibri"/>
              <a:sym typeface="Calibri"/>
            </a:endParaRPr>
          </a:p>
        </p:txBody>
      </p:sp>
      <p:sp>
        <p:nvSpPr>
          <p:cNvPr id="117" name="Google Shape;117;p45"/>
          <p:cNvSpPr/>
          <p:nvPr/>
        </p:nvSpPr>
        <p:spPr>
          <a:xfrm>
            <a:off x="3616715" y="1497295"/>
            <a:ext cx="2377500" cy="320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E2D3D"/>
              </a:buClr>
              <a:buSzPts val="1000"/>
              <a:buFont typeface="Calibri"/>
              <a:buNone/>
            </a:pPr>
            <a:r>
              <a:rPr b="0" i="0" lang="ja" sz="1000" u="none" cap="none" strike="noStrike">
                <a:solidFill>
                  <a:srgbClr val="1E2D3D"/>
                </a:solidFill>
                <a:latin typeface="Calibri"/>
                <a:ea typeface="Calibri"/>
                <a:cs typeface="Calibri"/>
                <a:sym typeface="Calibri"/>
              </a:rPr>
              <a:t>7.  3C分析</a:t>
            </a:r>
            <a:endParaRPr b="0" i="0" sz="1000" u="none" cap="none" strike="noStrike">
              <a:solidFill>
                <a:srgbClr val="000000"/>
              </a:solidFill>
              <a:latin typeface="Calibri"/>
              <a:ea typeface="Calibri"/>
              <a:cs typeface="Calibri"/>
              <a:sym typeface="Calibri"/>
            </a:endParaRPr>
          </a:p>
        </p:txBody>
      </p:sp>
      <p:cxnSp>
        <p:nvCxnSpPr>
          <p:cNvPr id="118" name="Google Shape;118;p45"/>
          <p:cNvCxnSpPr/>
          <p:nvPr/>
        </p:nvCxnSpPr>
        <p:spPr>
          <a:xfrm>
            <a:off x="3616715" y="1817335"/>
            <a:ext cx="2286000" cy="0"/>
          </a:xfrm>
          <a:prstGeom prst="straightConnector1">
            <a:avLst/>
          </a:prstGeom>
          <a:noFill/>
          <a:ln cap="flat" cmpd="sng" w="9525">
            <a:solidFill>
              <a:srgbClr val="E8ECF1"/>
            </a:solidFill>
            <a:prstDash val="solid"/>
            <a:round/>
            <a:headEnd len="sm" w="sm" type="none"/>
            <a:tailEnd len="sm" w="sm" type="none"/>
          </a:ln>
        </p:spPr>
      </p:cxnSp>
      <p:sp>
        <p:nvSpPr>
          <p:cNvPr id="119" name="Google Shape;119;p45"/>
          <p:cNvSpPr/>
          <p:nvPr/>
        </p:nvSpPr>
        <p:spPr>
          <a:xfrm>
            <a:off x="3616715" y="1863055"/>
            <a:ext cx="2377500" cy="320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E2D3D"/>
              </a:buClr>
              <a:buSzPts val="1000"/>
              <a:buFont typeface="Calibri"/>
              <a:buNone/>
            </a:pPr>
            <a:r>
              <a:rPr b="0" i="0" lang="ja" sz="1000" u="none" cap="none" strike="noStrike">
                <a:solidFill>
                  <a:srgbClr val="1E2D3D"/>
                </a:solidFill>
                <a:latin typeface="Calibri"/>
                <a:ea typeface="Calibri"/>
                <a:cs typeface="Calibri"/>
                <a:sym typeface="Calibri"/>
              </a:rPr>
              <a:t>8.  4C・4P分析</a:t>
            </a:r>
            <a:endParaRPr b="0" i="0" sz="1000" u="none" cap="none" strike="noStrike">
              <a:solidFill>
                <a:srgbClr val="000000"/>
              </a:solidFill>
              <a:latin typeface="Calibri"/>
              <a:ea typeface="Calibri"/>
              <a:cs typeface="Calibri"/>
              <a:sym typeface="Calibri"/>
            </a:endParaRPr>
          </a:p>
        </p:txBody>
      </p:sp>
      <p:cxnSp>
        <p:nvCxnSpPr>
          <p:cNvPr id="120" name="Google Shape;120;p45"/>
          <p:cNvCxnSpPr/>
          <p:nvPr/>
        </p:nvCxnSpPr>
        <p:spPr>
          <a:xfrm>
            <a:off x="3616715" y="2183095"/>
            <a:ext cx="2286000" cy="0"/>
          </a:xfrm>
          <a:prstGeom prst="straightConnector1">
            <a:avLst/>
          </a:prstGeom>
          <a:noFill/>
          <a:ln cap="flat" cmpd="sng" w="9525">
            <a:solidFill>
              <a:srgbClr val="E8ECF1"/>
            </a:solidFill>
            <a:prstDash val="solid"/>
            <a:round/>
            <a:headEnd len="sm" w="sm" type="none"/>
            <a:tailEnd len="sm" w="sm" type="none"/>
          </a:ln>
        </p:spPr>
      </p:cxnSp>
      <p:sp>
        <p:nvSpPr>
          <p:cNvPr id="121" name="Google Shape;121;p45"/>
          <p:cNvSpPr/>
          <p:nvPr/>
        </p:nvSpPr>
        <p:spPr>
          <a:xfrm>
            <a:off x="3616715" y="2228815"/>
            <a:ext cx="2377500" cy="320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E2D3D"/>
              </a:buClr>
              <a:buSzPts val="1000"/>
              <a:buFont typeface="Calibri"/>
              <a:buNone/>
            </a:pPr>
            <a:r>
              <a:rPr b="0" i="0" lang="ja" sz="1000" u="none" cap="none" strike="noStrike">
                <a:solidFill>
                  <a:srgbClr val="1E2D3D"/>
                </a:solidFill>
                <a:latin typeface="Calibri"/>
                <a:ea typeface="Calibri"/>
                <a:cs typeface="Calibri"/>
                <a:sym typeface="Calibri"/>
              </a:rPr>
              <a:t>9.  5フォース分析</a:t>
            </a:r>
            <a:endParaRPr b="0" i="0" sz="1000" u="none" cap="none" strike="noStrike">
              <a:solidFill>
                <a:srgbClr val="000000"/>
              </a:solidFill>
              <a:latin typeface="Calibri"/>
              <a:ea typeface="Calibri"/>
              <a:cs typeface="Calibri"/>
              <a:sym typeface="Calibri"/>
            </a:endParaRPr>
          </a:p>
        </p:txBody>
      </p:sp>
      <p:cxnSp>
        <p:nvCxnSpPr>
          <p:cNvPr id="122" name="Google Shape;122;p45"/>
          <p:cNvCxnSpPr/>
          <p:nvPr/>
        </p:nvCxnSpPr>
        <p:spPr>
          <a:xfrm>
            <a:off x="3616715" y="2548855"/>
            <a:ext cx="2286000" cy="0"/>
          </a:xfrm>
          <a:prstGeom prst="straightConnector1">
            <a:avLst/>
          </a:prstGeom>
          <a:noFill/>
          <a:ln cap="flat" cmpd="sng" w="9525">
            <a:solidFill>
              <a:srgbClr val="E8ECF1"/>
            </a:solidFill>
            <a:prstDash val="solid"/>
            <a:round/>
            <a:headEnd len="sm" w="sm" type="none"/>
            <a:tailEnd len="sm" w="sm" type="none"/>
          </a:ln>
        </p:spPr>
      </p:cxnSp>
      <p:sp>
        <p:nvSpPr>
          <p:cNvPr id="123" name="Google Shape;123;p45"/>
          <p:cNvSpPr/>
          <p:nvPr/>
        </p:nvSpPr>
        <p:spPr>
          <a:xfrm>
            <a:off x="3616715" y="2594575"/>
            <a:ext cx="2377500" cy="320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E2D3D"/>
              </a:buClr>
              <a:buSzPts val="1000"/>
              <a:buFont typeface="Calibri"/>
              <a:buNone/>
            </a:pPr>
            <a:r>
              <a:rPr b="0" i="0" lang="ja" sz="1000" u="none" cap="none" strike="noStrike">
                <a:solidFill>
                  <a:srgbClr val="1E2D3D"/>
                </a:solidFill>
                <a:latin typeface="Calibri"/>
                <a:ea typeface="Calibri"/>
                <a:cs typeface="Calibri"/>
                <a:sym typeface="Calibri"/>
              </a:rPr>
              <a:t>10.  PEST分析</a:t>
            </a:r>
            <a:endParaRPr b="0" i="0" sz="1000" u="none" cap="none" strike="noStrike">
              <a:solidFill>
                <a:srgbClr val="000000"/>
              </a:solidFill>
              <a:latin typeface="Calibri"/>
              <a:ea typeface="Calibri"/>
              <a:cs typeface="Calibri"/>
              <a:sym typeface="Calibri"/>
            </a:endParaRPr>
          </a:p>
        </p:txBody>
      </p:sp>
      <p:cxnSp>
        <p:nvCxnSpPr>
          <p:cNvPr id="124" name="Google Shape;124;p45"/>
          <p:cNvCxnSpPr/>
          <p:nvPr/>
        </p:nvCxnSpPr>
        <p:spPr>
          <a:xfrm>
            <a:off x="3616715" y="2914615"/>
            <a:ext cx="2286000" cy="0"/>
          </a:xfrm>
          <a:prstGeom prst="straightConnector1">
            <a:avLst/>
          </a:prstGeom>
          <a:noFill/>
          <a:ln cap="flat" cmpd="sng" w="9525">
            <a:solidFill>
              <a:srgbClr val="E8ECF1"/>
            </a:solidFill>
            <a:prstDash val="solid"/>
            <a:round/>
            <a:headEnd len="sm" w="sm" type="none"/>
            <a:tailEnd len="sm" w="sm" type="none"/>
          </a:ln>
        </p:spPr>
      </p:cxnSp>
      <p:sp>
        <p:nvSpPr>
          <p:cNvPr id="125" name="Google Shape;125;p45"/>
          <p:cNvSpPr/>
          <p:nvPr/>
        </p:nvSpPr>
        <p:spPr>
          <a:xfrm>
            <a:off x="3616715" y="2960335"/>
            <a:ext cx="2377500" cy="320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E2D3D"/>
              </a:buClr>
              <a:buSzPts val="1000"/>
              <a:buFont typeface="Calibri"/>
              <a:buNone/>
            </a:pPr>
            <a:r>
              <a:rPr b="0" i="0" lang="ja" sz="1000" u="none" cap="none" strike="noStrike">
                <a:solidFill>
                  <a:srgbClr val="1E2D3D"/>
                </a:solidFill>
                <a:latin typeface="Calibri"/>
                <a:ea typeface="Calibri"/>
                <a:cs typeface="Calibri"/>
                <a:sym typeface="Calibri"/>
              </a:rPr>
              <a:t>11.  SWOT分析</a:t>
            </a:r>
            <a:endParaRPr b="0" i="0" sz="1000" u="none" cap="none" strike="noStrike">
              <a:solidFill>
                <a:srgbClr val="000000"/>
              </a:solidFill>
              <a:latin typeface="Calibri"/>
              <a:ea typeface="Calibri"/>
              <a:cs typeface="Calibri"/>
              <a:sym typeface="Calibri"/>
            </a:endParaRPr>
          </a:p>
        </p:txBody>
      </p:sp>
      <p:cxnSp>
        <p:nvCxnSpPr>
          <p:cNvPr id="126" name="Google Shape;126;p45"/>
          <p:cNvCxnSpPr/>
          <p:nvPr/>
        </p:nvCxnSpPr>
        <p:spPr>
          <a:xfrm>
            <a:off x="3616715" y="3280375"/>
            <a:ext cx="2286000" cy="0"/>
          </a:xfrm>
          <a:prstGeom prst="straightConnector1">
            <a:avLst/>
          </a:prstGeom>
          <a:noFill/>
          <a:ln cap="flat" cmpd="sng" w="9525">
            <a:solidFill>
              <a:srgbClr val="E8ECF1"/>
            </a:solidFill>
            <a:prstDash val="solid"/>
            <a:round/>
            <a:headEnd len="sm" w="sm" type="none"/>
            <a:tailEnd len="sm" w="sm" type="none"/>
          </a:ln>
        </p:spPr>
      </p:cxnSp>
      <p:sp>
        <p:nvSpPr>
          <p:cNvPr id="127" name="Google Shape;127;p45"/>
          <p:cNvSpPr/>
          <p:nvPr/>
        </p:nvSpPr>
        <p:spPr>
          <a:xfrm>
            <a:off x="3616715" y="3326095"/>
            <a:ext cx="2377500" cy="320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E2D3D"/>
              </a:buClr>
              <a:buSzPts val="1000"/>
              <a:buFont typeface="Calibri"/>
              <a:buNone/>
            </a:pPr>
            <a:r>
              <a:rPr b="0" i="0" lang="ja" sz="1000" u="none" cap="none" strike="noStrike">
                <a:solidFill>
                  <a:srgbClr val="1E2D3D"/>
                </a:solidFill>
                <a:latin typeface="Calibri"/>
                <a:ea typeface="Calibri"/>
                <a:cs typeface="Calibri"/>
                <a:sym typeface="Calibri"/>
              </a:rPr>
              <a:t>12.  STP分析</a:t>
            </a:r>
            <a:endParaRPr b="0" i="0" sz="1000" u="none" cap="none" strike="noStrike">
              <a:solidFill>
                <a:srgbClr val="000000"/>
              </a:solidFill>
              <a:latin typeface="Calibri"/>
              <a:ea typeface="Calibri"/>
              <a:cs typeface="Calibri"/>
              <a:sym typeface="Calibri"/>
            </a:endParaRPr>
          </a:p>
        </p:txBody>
      </p:sp>
      <p:cxnSp>
        <p:nvCxnSpPr>
          <p:cNvPr id="128" name="Google Shape;128;p45"/>
          <p:cNvCxnSpPr/>
          <p:nvPr/>
        </p:nvCxnSpPr>
        <p:spPr>
          <a:xfrm>
            <a:off x="3616715" y="3646135"/>
            <a:ext cx="2286000" cy="0"/>
          </a:xfrm>
          <a:prstGeom prst="straightConnector1">
            <a:avLst/>
          </a:prstGeom>
          <a:noFill/>
          <a:ln cap="flat" cmpd="sng" w="9525">
            <a:solidFill>
              <a:srgbClr val="E8ECF1"/>
            </a:solidFill>
            <a:prstDash val="solid"/>
            <a:round/>
            <a:headEnd len="sm" w="sm" type="none"/>
            <a:tailEnd len="sm" w="sm" type="none"/>
          </a:ln>
        </p:spPr>
      </p:cxnSp>
      <p:sp>
        <p:nvSpPr>
          <p:cNvPr id="129" name="Google Shape;129;p45"/>
          <p:cNvSpPr/>
          <p:nvPr/>
        </p:nvSpPr>
        <p:spPr>
          <a:xfrm>
            <a:off x="3616715" y="3691855"/>
            <a:ext cx="2377500" cy="320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E2D3D"/>
              </a:buClr>
              <a:buSzPts val="1000"/>
              <a:buFont typeface="Calibri"/>
              <a:buNone/>
            </a:pPr>
            <a:r>
              <a:rPr b="0" i="0" lang="ja" sz="1000" u="none" cap="none" strike="noStrike">
                <a:solidFill>
                  <a:srgbClr val="1E2D3D"/>
                </a:solidFill>
                <a:latin typeface="Calibri"/>
                <a:ea typeface="Calibri"/>
                <a:cs typeface="Calibri"/>
                <a:sym typeface="Calibri"/>
              </a:rPr>
              <a:t>13.  TAM・SAM・SOM</a:t>
            </a:r>
            <a:endParaRPr b="0" i="0" sz="1000" u="none" cap="none" strike="noStrike">
              <a:solidFill>
                <a:srgbClr val="000000"/>
              </a:solidFill>
              <a:latin typeface="Calibri"/>
              <a:ea typeface="Calibri"/>
              <a:cs typeface="Calibri"/>
              <a:sym typeface="Calibri"/>
            </a:endParaRPr>
          </a:p>
        </p:txBody>
      </p:sp>
      <p:cxnSp>
        <p:nvCxnSpPr>
          <p:cNvPr id="130" name="Google Shape;130;p45"/>
          <p:cNvCxnSpPr/>
          <p:nvPr/>
        </p:nvCxnSpPr>
        <p:spPr>
          <a:xfrm>
            <a:off x="3616715" y="4011895"/>
            <a:ext cx="2286000" cy="0"/>
          </a:xfrm>
          <a:prstGeom prst="straightConnector1">
            <a:avLst/>
          </a:prstGeom>
          <a:noFill/>
          <a:ln cap="flat" cmpd="sng" w="9525">
            <a:solidFill>
              <a:srgbClr val="E8ECF1"/>
            </a:solidFill>
            <a:prstDash val="solid"/>
            <a:round/>
            <a:headEnd len="sm" w="sm" type="none"/>
            <a:tailEnd len="sm" w="sm" type="none"/>
          </a:ln>
        </p:spPr>
      </p:cxnSp>
      <p:sp>
        <p:nvSpPr>
          <p:cNvPr id="131" name="Google Shape;131;p45"/>
          <p:cNvSpPr/>
          <p:nvPr/>
        </p:nvSpPr>
        <p:spPr>
          <a:xfrm>
            <a:off x="3616715" y="4057615"/>
            <a:ext cx="2377500" cy="320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E2D3D"/>
              </a:buClr>
              <a:buSzPts val="1000"/>
              <a:buFont typeface="Calibri"/>
              <a:buNone/>
            </a:pPr>
            <a:r>
              <a:rPr b="0" i="0" lang="ja" sz="1000" u="none" cap="none" strike="noStrike">
                <a:solidFill>
                  <a:srgbClr val="1E2D3D"/>
                </a:solidFill>
                <a:latin typeface="Calibri"/>
                <a:ea typeface="Calibri"/>
                <a:cs typeface="Calibri"/>
                <a:sym typeface="Calibri"/>
              </a:rPr>
              <a:t>14.  AIDMA</a:t>
            </a:r>
            <a:endParaRPr b="0" i="0" sz="1000" u="none" cap="none" strike="noStrike">
              <a:solidFill>
                <a:srgbClr val="000000"/>
              </a:solidFill>
              <a:latin typeface="Calibri"/>
              <a:ea typeface="Calibri"/>
              <a:cs typeface="Calibri"/>
              <a:sym typeface="Calibri"/>
            </a:endParaRPr>
          </a:p>
        </p:txBody>
      </p:sp>
      <p:sp>
        <p:nvSpPr>
          <p:cNvPr id="132" name="Google Shape;132;p45"/>
          <p:cNvSpPr/>
          <p:nvPr/>
        </p:nvSpPr>
        <p:spPr>
          <a:xfrm>
            <a:off x="6422530" y="1474395"/>
            <a:ext cx="2377500" cy="320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E2D3D"/>
              </a:buClr>
              <a:buSzPts val="1000"/>
              <a:buFont typeface="Calibri"/>
              <a:buNone/>
            </a:pPr>
            <a:r>
              <a:rPr b="0" i="0" lang="ja" sz="1000" u="none" cap="none" strike="noStrike">
                <a:solidFill>
                  <a:srgbClr val="1E2D3D"/>
                </a:solidFill>
                <a:latin typeface="Calibri"/>
                <a:ea typeface="Calibri"/>
                <a:cs typeface="Calibri"/>
                <a:sym typeface="Calibri"/>
              </a:rPr>
              <a:t>15.  ビジネスモデルキャンバス</a:t>
            </a:r>
            <a:endParaRPr b="0" i="0" sz="1000" u="none" cap="none" strike="noStrike">
              <a:solidFill>
                <a:srgbClr val="000000"/>
              </a:solidFill>
              <a:latin typeface="Calibri"/>
              <a:ea typeface="Calibri"/>
              <a:cs typeface="Calibri"/>
              <a:sym typeface="Calibri"/>
            </a:endParaRPr>
          </a:p>
        </p:txBody>
      </p:sp>
      <p:cxnSp>
        <p:nvCxnSpPr>
          <p:cNvPr id="133" name="Google Shape;133;p45"/>
          <p:cNvCxnSpPr/>
          <p:nvPr/>
        </p:nvCxnSpPr>
        <p:spPr>
          <a:xfrm>
            <a:off x="6422530" y="1794435"/>
            <a:ext cx="2286000" cy="0"/>
          </a:xfrm>
          <a:prstGeom prst="straightConnector1">
            <a:avLst/>
          </a:prstGeom>
          <a:noFill/>
          <a:ln cap="flat" cmpd="sng" w="9525">
            <a:solidFill>
              <a:srgbClr val="E8ECF1"/>
            </a:solidFill>
            <a:prstDash val="solid"/>
            <a:round/>
            <a:headEnd len="sm" w="sm" type="none"/>
            <a:tailEnd len="sm" w="sm" type="none"/>
          </a:ln>
        </p:spPr>
      </p:cxnSp>
      <p:sp>
        <p:nvSpPr>
          <p:cNvPr id="134" name="Google Shape;134;p45"/>
          <p:cNvSpPr/>
          <p:nvPr/>
        </p:nvSpPr>
        <p:spPr>
          <a:xfrm>
            <a:off x="6422530" y="1840155"/>
            <a:ext cx="2377500" cy="320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E2D3D"/>
              </a:buClr>
              <a:buSzPts val="1000"/>
              <a:buFont typeface="Calibri"/>
              <a:buNone/>
            </a:pPr>
            <a:r>
              <a:rPr b="0" i="0" lang="ja" sz="1000" u="none" cap="none" strike="noStrike">
                <a:solidFill>
                  <a:srgbClr val="1E2D3D"/>
                </a:solidFill>
                <a:latin typeface="Calibri"/>
                <a:ea typeface="Calibri"/>
                <a:cs typeface="Calibri"/>
                <a:sym typeface="Calibri"/>
              </a:rPr>
              <a:t>16.  リーンキャンバス</a:t>
            </a:r>
            <a:endParaRPr b="0" i="0" sz="1000" u="none" cap="none" strike="noStrike">
              <a:solidFill>
                <a:srgbClr val="000000"/>
              </a:solidFill>
              <a:latin typeface="Calibri"/>
              <a:ea typeface="Calibri"/>
              <a:cs typeface="Calibri"/>
              <a:sym typeface="Calibri"/>
            </a:endParaRPr>
          </a:p>
        </p:txBody>
      </p:sp>
      <p:cxnSp>
        <p:nvCxnSpPr>
          <p:cNvPr id="135" name="Google Shape;135;p45"/>
          <p:cNvCxnSpPr/>
          <p:nvPr/>
        </p:nvCxnSpPr>
        <p:spPr>
          <a:xfrm>
            <a:off x="6422530" y="2160195"/>
            <a:ext cx="2286000" cy="0"/>
          </a:xfrm>
          <a:prstGeom prst="straightConnector1">
            <a:avLst/>
          </a:prstGeom>
          <a:noFill/>
          <a:ln cap="flat" cmpd="sng" w="9525">
            <a:solidFill>
              <a:srgbClr val="E8ECF1"/>
            </a:solidFill>
            <a:prstDash val="solid"/>
            <a:round/>
            <a:headEnd len="sm" w="sm" type="none"/>
            <a:tailEnd len="sm" w="sm" type="none"/>
          </a:ln>
        </p:spPr>
      </p:cxnSp>
      <p:sp>
        <p:nvSpPr>
          <p:cNvPr id="136" name="Google Shape;136;p45"/>
          <p:cNvSpPr/>
          <p:nvPr/>
        </p:nvSpPr>
        <p:spPr>
          <a:xfrm>
            <a:off x="6422530" y="2205915"/>
            <a:ext cx="2377500" cy="320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E2D3D"/>
              </a:buClr>
              <a:buSzPts val="1000"/>
              <a:buFont typeface="Calibri"/>
              <a:buNone/>
            </a:pPr>
            <a:r>
              <a:rPr b="0" i="0" lang="ja" sz="1000" u="none" cap="none" strike="noStrike">
                <a:solidFill>
                  <a:srgbClr val="1E2D3D"/>
                </a:solidFill>
                <a:latin typeface="Calibri"/>
                <a:ea typeface="Calibri"/>
                <a:cs typeface="Calibri"/>
                <a:sym typeface="Calibri"/>
              </a:rPr>
              <a:t>17.  バリュープロポジション</a:t>
            </a:r>
            <a:endParaRPr b="0" i="0" sz="1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1E2D3D"/>
              </a:buClr>
              <a:buSzPts val="1000"/>
              <a:buFont typeface="Calibri"/>
              <a:buNone/>
            </a:pPr>
            <a:r>
              <a:rPr b="0" i="0" lang="ja" sz="1000" u="none" cap="none" strike="noStrike">
                <a:solidFill>
                  <a:srgbClr val="1E2D3D"/>
                </a:solidFill>
                <a:latin typeface="Calibri"/>
                <a:ea typeface="Calibri"/>
                <a:cs typeface="Calibri"/>
                <a:sym typeface="Calibri"/>
              </a:rPr>
              <a:t>キャンバス</a:t>
            </a:r>
            <a:endParaRPr b="0" i="0" sz="1000" u="none" cap="none" strike="noStrike">
              <a:solidFill>
                <a:srgbClr val="000000"/>
              </a:solidFill>
              <a:latin typeface="Calibri"/>
              <a:ea typeface="Calibri"/>
              <a:cs typeface="Calibri"/>
              <a:sym typeface="Calibri"/>
            </a:endParaRPr>
          </a:p>
        </p:txBody>
      </p:sp>
      <p:cxnSp>
        <p:nvCxnSpPr>
          <p:cNvPr id="137" name="Google Shape;137;p45"/>
          <p:cNvCxnSpPr/>
          <p:nvPr/>
        </p:nvCxnSpPr>
        <p:spPr>
          <a:xfrm>
            <a:off x="6422530" y="2525955"/>
            <a:ext cx="2286000" cy="0"/>
          </a:xfrm>
          <a:prstGeom prst="straightConnector1">
            <a:avLst/>
          </a:prstGeom>
          <a:noFill/>
          <a:ln cap="flat" cmpd="sng" w="9525">
            <a:solidFill>
              <a:srgbClr val="E8ECF1"/>
            </a:solidFill>
            <a:prstDash val="solid"/>
            <a:round/>
            <a:headEnd len="sm" w="sm" type="none"/>
            <a:tailEnd len="sm" w="sm" type="none"/>
          </a:ln>
        </p:spPr>
      </p:cxnSp>
      <p:sp>
        <p:nvSpPr>
          <p:cNvPr id="138" name="Google Shape;138;p45"/>
          <p:cNvSpPr/>
          <p:nvPr/>
        </p:nvSpPr>
        <p:spPr>
          <a:xfrm>
            <a:off x="6422530" y="2571675"/>
            <a:ext cx="2377500" cy="320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E2D3D"/>
              </a:buClr>
              <a:buSzPts val="1000"/>
              <a:buFont typeface="Calibri"/>
              <a:buNone/>
            </a:pPr>
            <a:r>
              <a:rPr b="0" i="0" lang="ja" sz="1000" u="none" cap="none" strike="noStrike">
                <a:solidFill>
                  <a:srgbClr val="1E2D3D"/>
                </a:solidFill>
                <a:latin typeface="Calibri"/>
                <a:ea typeface="Calibri"/>
                <a:cs typeface="Calibri"/>
                <a:sym typeface="Calibri"/>
              </a:rPr>
              <a:t>18.  JTBD</a:t>
            </a:r>
            <a:endParaRPr b="0" i="0" sz="1000" u="none" cap="none" strike="noStrike">
              <a:solidFill>
                <a:srgbClr val="000000"/>
              </a:solidFill>
              <a:latin typeface="Calibri"/>
              <a:ea typeface="Calibri"/>
              <a:cs typeface="Calibri"/>
              <a:sym typeface="Calibri"/>
            </a:endParaRPr>
          </a:p>
        </p:txBody>
      </p:sp>
      <p:cxnSp>
        <p:nvCxnSpPr>
          <p:cNvPr id="139" name="Google Shape;139;p45"/>
          <p:cNvCxnSpPr/>
          <p:nvPr/>
        </p:nvCxnSpPr>
        <p:spPr>
          <a:xfrm>
            <a:off x="6422530" y="2891715"/>
            <a:ext cx="2286000" cy="0"/>
          </a:xfrm>
          <a:prstGeom prst="straightConnector1">
            <a:avLst/>
          </a:prstGeom>
          <a:noFill/>
          <a:ln cap="flat" cmpd="sng" w="9525">
            <a:solidFill>
              <a:srgbClr val="E8ECF1"/>
            </a:solidFill>
            <a:prstDash val="solid"/>
            <a:round/>
            <a:headEnd len="sm" w="sm" type="none"/>
            <a:tailEnd len="sm" w="sm" type="none"/>
          </a:ln>
        </p:spPr>
      </p:cxnSp>
      <p:sp>
        <p:nvSpPr>
          <p:cNvPr id="140" name="Google Shape;140;p45"/>
          <p:cNvSpPr/>
          <p:nvPr/>
        </p:nvSpPr>
        <p:spPr>
          <a:xfrm>
            <a:off x="6422530" y="2937435"/>
            <a:ext cx="2377500" cy="320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E2D3D"/>
              </a:buClr>
              <a:buSzPts val="1000"/>
              <a:buFont typeface="Calibri"/>
              <a:buNone/>
            </a:pPr>
            <a:r>
              <a:rPr b="0" i="0" lang="ja" sz="1000" u="none" cap="none" strike="noStrike">
                <a:solidFill>
                  <a:srgbClr val="1E2D3D"/>
                </a:solidFill>
                <a:latin typeface="Calibri"/>
                <a:ea typeface="Calibri"/>
                <a:cs typeface="Calibri"/>
                <a:sym typeface="Calibri"/>
              </a:rPr>
              <a:t>19.  ユニットエコノミクス</a:t>
            </a:r>
            <a:endParaRPr b="0" i="0" sz="1000" u="none" cap="none" strike="noStrike">
              <a:solidFill>
                <a:srgbClr val="000000"/>
              </a:solidFill>
              <a:latin typeface="Calibri"/>
              <a:ea typeface="Calibri"/>
              <a:cs typeface="Calibri"/>
              <a:sym typeface="Calibri"/>
            </a:endParaRPr>
          </a:p>
        </p:txBody>
      </p:sp>
      <p:cxnSp>
        <p:nvCxnSpPr>
          <p:cNvPr id="141" name="Google Shape;141;p45"/>
          <p:cNvCxnSpPr/>
          <p:nvPr/>
        </p:nvCxnSpPr>
        <p:spPr>
          <a:xfrm>
            <a:off x="6422530" y="3257475"/>
            <a:ext cx="2286000" cy="0"/>
          </a:xfrm>
          <a:prstGeom prst="straightConnector1">
            <a:avLst/>
          </a:prstGeom>
          <a:noFill/>
          <a:ln cap="flat" cmpd="sng" w="9525">
            <a:solidFill>
              <a:srgbClr val="E8ECF1"/>
            </a:solidFill>
            <a:prstDash val="solid"/>
            <a:round/>
            <a:headEnd len="sm" w="sm" type="none"/>
            <a:tailEnd len="sm" w="sm" type="none"/>
          </a:ln>
        </p:spPr>
      </p:cxnSp>
      <p:sp>
        <p:nvSpPr>
          <p:cNvPr id="142" name="Google Shape;142;p45"/>
          <p:cNvSpPr/>
          <p:nvPr/>
        </p:nvSpPr>
        <p:spPr>
          <a:xfrm>
            <a:off x="6422530" y="3303195"/>
            <a:ext cx="2377500" cy="320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E2D3D"/>
              </a:buClr>
              <a:buSzPts val="1000"/>
              <a:buFont typeface="Calibri"/>
              <a:buNone/>
            </a:pPr>
            <a:r>
              <a:rPr b="0" i="0" lang="ja" sz="1000" u="none" cap="none" strike="noStrike">
                <a:solidFill>
                  <a:srgbClr val="1E2D3D"/>
                </a:solidFill>
                <a:latin typeface="Calibri"/>
                <a:ea typeface="Calibri"/>
                <a:cs typeface="Calibri"/>
                <a:sym typeface="Calibri"/>
              </a:rPr>
              <a:t>20.  バリューチェーン分析</a:t>
            </a:r>
            <a:endParaRPr b="0" i="0" sz="1000" u="none" cap="none" strike="noStrike">
              <a:solidFill>
                <a:srgbClr val="000000"/>
              </a:solidFill>
              <a:latin typeface="Calibri"/>
              <a:ea typeface="Calibri"/>
              <a:cs typeface="Calibri"/>
              <a:sym typeface="Calibri"/>
            </a:endParaRPr>
          </a:p>
        </p:txBody>
      </p:sp>
      <p:sp>
        <p:nvSpPr>
          <p:cNvPr id="143" name="Google Shape;143;p45"/>
          <p:cNvSpPr/>
          <p:nvPr/>
        </p:nvSpPr>
        <p:spPr>
          <a:xfrm>
            <a:off x="457200" y="4709160"/>
            <a:ext cx="3657600" cy="3201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5A6B7E"/>
              </a:buClr>
              <a:buSzPts val="800"/>
              <a:buFont typeface="Calibri"/>
              <a:buNone/>
            </a:pPr>
            <a:r>
              <a:rPr b="0" i="0" lang="ja" sz="800" u="none" cap="none" strike="noStrike">
                <a:solidFill>
                  <a:srgbClr val="5A6B7E"/>
                </a:solidFill>
                <a:latin typeface="Calibri"/>
                <a:ea typeface="Calibri"/>
                <a:cs typeface="Calibri"/>
                <a:sym typeface="Calibri"/>
              </a:rPr>
              <a:t>© Incubation Base株式会社</a:t>
            </a:r>
            <a:endParaRPr b="0" i="0" sz="800" u="none" cap="none" strike="noStrike">
              <a:solidFill>
                <a:srgbClr val="000000"/>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47"/>
          <p:cNvSpPr txBox="1"/>
          <p:nvPr>
            <p:ph type="title"/>
          </p:nvPr>
        </p:nvSpPr>
        <p:spPr>
          <a:xfrm>
            <a:off x="620723" y="243220"/>
            <a:ext cx="8520600" cy="393601"/>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72839"/>
              <a:buNone/>
            </a:pPr>
            <a:r>
              <a:rPr b="1" lang="ja"/>
              <a:t>フレームワーク活用ガイド</a:t>
            </a:r>
            <a:endParaRPr b="1"/>
          </a:p>
        </p:txBody>
      </p:sp>
      <p:sp>
        <p:nvSpPr>
          <p:cNvPr id="149" name="Google Shape;149;p4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ja"/>
              <a:t>‹#›</a:t>
            </a:fld>
            <a:endParaRPr/>
          </a:p>
        </p:txBody>
      </p:sp>
      <p:sp>
        <p:nvSpPr>
          <p:cNvPr id="150" name="Google Shape;150;p47"/>
          <p:cNvSpPr txBox="1"/>
          <p:nvPr>
            <p:ph idx="1" type="body"/>
          </p:nvPr>
        </p:nvSpPr>
        <p:spPr>
          <a:xfrm>
            <a:off x="474798" y="704496"/>
            <a:ext cx="8545500" cy="698400"/>
          </a:xfrm>
          <a:prstGeom prst="rect">
            <a:avLst/>
          </a:prstGeom>
          <a:noFill/>
          <a:ln>
            <a:noFill/>
          </a:ln>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SzPts val="1800"/>
              <a:buFont typeface="Arial"/>
              <a:buNone/>
            </a:pPr>
            <a:r>
              <a:rPr lang="ja"/>
              <a:t>テンプレートを最大限に活かすための3つのステップ</a:t>
            </a:r>
            <a:endParaRPr/>
          </a:p>
        </p:txBody>
      </p:sp>
      <p:sp>
        <p:nvSpPr>
          <p:cNvPr id="151" name="Google Shape;151;p47"/>
          <p:cNvSpPr txBox="1"/>
          <p:nvPr>
            <p:ph idx="2" type="body"/>
          </p:nvPr>
        </p:nvSpPr>
        <p:spPr>
          <a:xfrm rot="5400000">
            <a:off x="-2471938" y="2471939"/>
            <a:ext cx="5143500" cy="199623"/>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126000" spcFirstLastPara="1" rIns="91425" wrap="square" tIns="90000">
            <a:noAutofit/>
          </a:bodyPr>
          <a:lstStyle/>
          <a:p>
            <a:pPr indent="-342900" lvl="0" marL="457200" rtl="0" algn="l">
              <a:lnSpc>
                <a:spcPct val="115000"/>
              </a:lnSpc>
              <a:spcBef>
                <a:spcPts val="0"/>
              </a:spcBef>
              <a:spcAft>
                <a:spcPts val="0"/>
              </a:spcAft>
              <a:buSzPts val="1800"/>
              <a:buNone/>
            </a:pPr>
            <a:r>
              <a:rPr lang="ja"/>
              <a:t>フレームワーク活用ガイド</a:t>
            </a:r>
            <a:endParaRPr/>
          </a:p>
        </p:txBody>
      </p:sp>
      <p:sp>
        <p:nvSpPr>
          <p:cNvPr id="152" name="Google Shape;152;p47"/>
          <p:cNvSpPr/>
          <p:nvPr/>
        </p:nvSpPr>
        <p:spPr>
          <a:xfrm>
            <a:off x="457200" y="4709160"/>
            <a:ext cx="3657600" cy="3201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5A6B7E"/>
              </a:buClr>
              <a:buSzPts val="800"/>
              <a:buFont typeface="Calibri"/>
              <a:buNone/>
            </a:pPr>
            <a:r>
              <a:rPr b="0" i="0" lang="ja" sz="800" u="none" cap="none" strike="noStrike">
                <a:solidFill>
                  <a:srgbClr val="5A6B7E"/>
                </a:solidFill>
                <a:latin typeface="Calibri"/>
                <a:ea typeface="Calibri"/>
                <a:cs typeface="Calibri"/>
                <a:sym typeface="Calibri"/>
              </a:rPr>
              <a:t>© Incubation Base株式会社</a:t>
            </a:r>
            <a:endParaRPr b="0" i="0" sz="800" u="none" cap="none" strike="noStrike">
              <a:solidFill>
                <a:srgbClr val="000000"/>
              </a:solidFill>
              <a:latin typeface="Calibri"/>
              <a:ea typeface="Calibri"/>
              <a:cs typeface="Calibri"/>
              <a:sym typeface="Calibri"/>
            </a:endParaRPr>
          </a:p>
        </p:txBody>
      </p:sp>
      <p:sp>
        <p:nvSpPr>
          <p:cNvPr id="153" name="Google Shape;153;p47"/>
          <p:cNvSpPr/>
          <p:nvPr/>
        </p:nvSpPr>
        <p:spPr>
          <a:xfrm>
            <a:off x="620725" y="1248700"/>
            <a:ext cx="2573700" cy="2840100"/>
          </a:xfrm>
          <a:prstGeom prst="rect">
            <a:avLst/>
          </a:prstGeom>
          <a:solidFill>
            <a:srgbClr val="FFFFFF"/>
          </a:solidFill>
          <a:ln>
            <a:noFill/>
          </a:ln>
          <a:effectLst>
            <a:outerShdw blurRad="49305" rotWithShape="0" algn="bl" dir="8100000" dist="18489">
              <a:srgbClr val="000000">
                <a:alpha val="10196"/>
              </a:srgbClr>
            </a:outerShdw>
          </a:effectLst>
        </p:spPr>
        <p:txBody>
          <a:bodyPr anchorCtr="0" anchor="ctr" bIns="88725" lIns="88725" spcFirstLastPara="1" rIns="88725" wrap="square" tIns="887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47"/>
          <p:cNvSpPr/>
          <p:nvPr/>
        </p:nvSpPr>
        <p:spPr>
          <a:xfrm>
            <a:off x="620725" y="1248700"/>
            <a:ext cx="2573700" cy="532500"/>
          </a:xfrm>
          <a:prstGeom prst="rect">
            <a:avLst/>
          </a:prstGeom>
          <a:solidFill>
            <a:srgbClr val="2E86AB"/>
          </a:solidFill>
          <a:ln>
            <a:noFill/>
          </a:ln>
        </p:spPr>
        <p:txBody>
          <a:bodyPr anchorCtr="0" anchor="ctr" bIns="88725" lIns="88725" spcFirstLastPara="1" rIns="88725" wrap="square" tIns="887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47"/>
          <p:cNvSpPr/>
          <p:nvPr/>
        </p:nvSpPr>
        <p:spPr>
          <a:xfrm>
            <a:off x="620725" y="1248700"/>
            <a:ext cx="2573700" cy="222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874"/>
              <a:buFont typeface="Calibri"/>
              <a:buNone/>
            </a:pPr>
            <a:r>
              <a:rPr b="0" i="0" lang="ja" sz="873" u="none" cap="none" strike="noStrike">
                <a:solidFill>
                  <a:srgbClr val="FFFFFF"/>
                </a:solidFill>
                <a:latin typeface="Calibri"/>
                <a:ea typeface="Calibri"/>
                <a:cs typeface="Calibri"/>
                <a:sym typeface="Calibri"/>
              </a:rPr>
              <a:t>STEP 1</a:t>
            </a:r>
            <a:endParaRPr b="0" i="0" sz="873" u="none" cap="none" strike="noStrike">
              <a:solidFill>
                <a:srgbClr val="000000"/>
              </a:solidFill>
              <a:latin typeface="Calibri"/>
              <a:ea typeface="Calibri"/>
              <a:cs typeface="Calibri"/>
              <a:sym typeface="Calibri"/>
            </a:endParaRPr>
          </a:p>
        </p:txBody>
      </p:sp>
      <p:sp>
        <p:nvSpPr>
          <p:cNvPr id="156" name="Google Shape;156;p47"/>
          <p:cNvSpPr/>
          <p:nvPr/>
        </p:nvSpPr>
        <p:spPr>
          <a:xfrm>
            <a:off x="620725" y="1470573"/>
            <a:ext cx="2573700" cy="310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62"/>
              <a:buFont typeface="Trebuchet MS"/>
              <a:buNone/>
            </a:pPr>
            <a:r>
              <a:rPr b="1" i="0" lang="ja" sz="1261" u="none" cap="none" strike="noStrike">
                <a:solidFill>
                  <a:srgbClr val="FFFFFF"/>
                </a:solidFill>
                <a:latin typeface="Trebuchet MS"/>
                <a:ea typeface="Trebuchet MS"/>
                <a:cs typeface="Trebuchet MS"/>
                <a:sym typeface="Trebuchet MS"/>
              </a:rPr>
              <a:t>目的を明確にする</a:t>
            </a:r>
            <a:endParaRPr b="0" i="0" sz="1261" u="none" cap="none" strike="noStrike">
              <a:solidFill>
                <a:srgbClr val="000000"/>
              </a:solidFill>
              <a:latin typeface="Calibri"/>
              <a:ea typeface="Calibri"/>
              <a:cs typeface="Calibri"/>
              <a:sym typeface="Calibri"/>
            </a:endParaRPr>
          </a:p>
        </p:txBody>
      </p:sp>
      <p:sp>
        <p:nvSpPr>
          <p:cNvPr id="157" name="Google Shape;157;p47"/>
          <p:cNvSpPr/>
          <p:nvPr/>
        </p:nvSpPr>
        <p:spPr>
          <a:xfrm>
            <a:off x="842597" y="2047442"/>
            <a:ext cx="2130000" cy="1331100"/>
          </a:xfrm>
          <a:prstGeom prst="rect">
            <a:avLst/>
          </a:prstGeom>
          <a:noFill/>
          <a:ln>
            <a:noFill/>
          </a:ln>
        </p:spPr>
        <p:txBody>
          <a:bodyPr anchorCtr="0" anchor="ctr" bIns="44350" lIns="88725" spcFirstLastPara="1" rIns="88725" wrap="square" tIns="44350">
            <a:noAutofit/>
          </a:bodyPr>
          <a:lstStyle/>
          <a:p>
            <a:pPr indent="0" lvl="0" marL="0" marR="0" rtl="0" algn="l">
              <a:lnSpc>
                <a:spcPct val="160000"/>
              </a:lnSpc>
              <a:spcBef>
                <a:spcPts val="0"/>
              </a:spcBef>
              <a:spcAft>
                <a:spcPts val="0"/>
              </a:spcAft>
              <a:buClr>
                <a:srgbClr val="1E2D3D"/>
              </a:buClr>
              <a:buSzPts val="971"/>
              <a:buFont typeface="Calibri"/>
              <a:buNone/>
            </a:pPr>
            <a:r>
              <a:rPr b="0" i="0" lang="ja" sz="970" u="none" cap="none" strike="noStrike">
                <a:solidFill>
                  <a:srgbClr val="1E2D3D"/>
                </a:solidFill>
                <a:latin typeface="Calibri"/>
                <a:ea typeface="Calibri"/>
                <a:cs typeface="Calibri"/>
                <a:sym typeface="Calibri"/>
              </a:rPr>
              <a:t>何を検討したいのかを先に定義し、</a:t>
            </a:r>
            <a:endParaRPr b="0" i="0" sz="970" u="none" cap="none" strike="noStrike">
              <a:solidFill>
                <a:srgbClr val="000000"/>
              </a:solidFill>
              <a:latin typeface="Calibri"/>
              <a:ea typeface="Calibri"/>
              <a:cs typeface="Calibri"/>
              <a:sym typeface="Calibri"/>
            </a:endParaRPr>
          </a:p>
          <a:p>
            <a:pPr indent="0" lvl="0" marL="0" marR="0" rtl="0" algn="l">
              <a:lnSpc>
                <a:spcPct val="160000"/>
              </a:lnSpc>
              <a:spcBef>
                <a:spcPts val="0"/>
              </a:spcBef>
              <a:spcAft>
                <a:spcPts val="0"/>
              </a:spcAft>
              <a:buClr>
                <a:srgbClr val="1E2D3D"/>
              </a:buClr>
              <a:buSzPts val="971"/>
              <a:buFont typeface="Calibri"/>
              <a:buNone/>
            </a:pPr>
            <a:r>
              <a:rPr b="0" i="0" lang="ja" sz="970" u="none" cap="none" strike="noStrike">
                <a:solidFill>
                  <a:srgbClr val="1E2D3D"/>
                </a:solidFill>
                <a:latin typeface="Calibri"/>
                <a:ea typeface="Calibri"/>
                <a:cs typeface="Calibri"/>
                <a:sym typeface="Calibri"/>
              </a:rPr>
              <a:t>目的に合ったフレームワークを選択します</a:t>
            </a:r>
            <a:endParaRPr b="0" i="0" sz="970" u="none" cap="none" strike="noStrike">
              <a:solidFill>
                <a:srgbClr val="000000"/>
              </a:solidFill>
              <a:latin typeface="Calibri"/>
              <a:ea typeface="Calibri"/>
              <a:cs typeface="Calibri"/>
              <a:sym typeface="Calibri"/>
            </a:endParaRPr>
          </a:p>
        </p:txBody>
      </p:sp>
      <p:sp>
        <p:nvSpPr>
          <p:cNvPr id="158" name="Google Shape;158;p47"/>
          <p:cNvSpPr/>
          <p:nvPr/>
        </p:nvSpPr>
        <p:spPr>
          <a:xfrm>
            <a:off x="3150064" y="2313689"/>
            <a:ext cx="354900" cy="443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5A6B7E"/>
              </a:buClr>
              <a:buSzPts val="1747"/>
              <a:buFont typeface="Calibri"/>
              <a:buNone/>
            </a:pPr>
            <a:r>
              <a:rPr b="0" i="0" lang="ja" sz="1747" u="none" cap="none" strike="noStrike">
                <a:solidFill>
                  <a:srgbClr val="5A6B7E"/>
                </a:solidFill>
                <a:latin typeface="Calibri"/>
                <a:ea typeface="Calibri"/>
                <a:cs typeface="Calibri"/>
                <a:sym typeface="Calibri"/>
              </a:rPr>
              <a:t>▶</a:t>
            </a:r>
            <a:endParaRPr b="0" i="0" sz="1747" u="none" cap="none" strike="noStrike">
              <a:solidFill>
                <a:srgbClr val="000000"/>
              </a:solidFill>
              <a:latin typeface="Calibri"/>
              <a:ea typeface="Calibri"/>
              <a:cs typeface="Calibri"/>
              <a:sym typeface="Calibri"/>
            </a:endParaRPr>
          </a:p>
        </p:txBody>
      </p:sp>
      <p:sp>
        <p:nvSpPr>
          <p:cNvPr id="159" name="Google Shape;159;p47"/>
          <p:cNvSpPr/>
          <p:nvPr/>
        </p:nvSpPr>
        <p:spPr>
          <a:xfrm>
            <a:off x="3460685" y="1248700"/>
            <a:ext cx="2573700" cy="2840100"/>
          </a:xfrm>
          <a:prstGeom prst="rect">
            <a:avLst/>
          </a:prstGeom>
          <a:solidFill>
            <a:srgbClr val="FFFFFF"/>
          </a:solidFill>
          <a:ln>
            <a:noFill/>
          </a:ln>
          <a:effectLst>
            <a:outerShdw blurRad="49305" rotWithShape="0" algn="bl" dir="8100000" dist="18489">
              <a:srgbClr val="000000">
                <a:alpha val="10196"/>
              </a:srgbClr>
            </a:outerShdw>
          </a:effectLst>
        </p:spPr>
        <p:txBody>
          <a:bodyPr anchorCtr="0" anchor="ctr" bIns="88725" lIns="88725" spcFirstLastPara="1" rIns="88725" wrap="square" tIns="887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 name="Google Shape;160;p47"/>
          <p:cNvSpPr/>
          <p:nvPr/>
        </p:nvSpPr>
        <p:spPr>
          <a:xfrm>
            <a:off x="3460685" y="1248700"/>
            <a:ext cx="2573700" cy="532500"/>
          </a:xfrm>
          <a:prstGeom prst="rect">
            <a:avLst/>
          </a:prstGeom>
          <a:solidFill>
            <a:srgbClr val="2BAA6E"/>
          </a:solidFill>
          <a:ln>
            <a:noFill/>
          </a:ln>
        </p:spPr>
        <p:txBody>
          <a:bodyPr anchorCtr="0" anchor="ctr" bIns="88725" lIns="88725" spcFirstLastPara="1" rIns="88725" wrap="square" tIns="887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 name="Google Shape;161;p47"/>
          <p:cNvSpPr/>
          <p:nvPr/>
        </p:nvSpPr>
        <p:spPr>
          <a:xfrm>
            <a:off x="3460685" y="1248700"/>
            <a:ext cx="2573700" cy="222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874"/>
              <a:buFont typeface="Calibri"/>
              <a:buNone/>
            </a:pPr>
            <a:r>
              <a:rPr b="0" i="0" lang="ja" sz="873" u="none" cap="none" strike="noStrike">
                <a:solidFill>
                  <a:srgbClr val="FFFFFF"/>
                </a:solidFill>
                <a:latin typeface="Calibri"/>
                <a:ea typeface="Calibri"/>
                <a:cs typeface="Calibri"/>
                <a:sym typeface="Calibri"/>
              </a:rPr>
              <a:t>STEP 2</a:t>
            </a:r>
            <a:endParaRPr b="0" i="0" sz="873" u="none" cap="none" strike="noStrike">
              <a:solidFill>
                <a:srgbClr val="000000"/>
              </a:solidFill>
              <a:latin typeface="Calibri"/>
              <a:ea typeface="Calibri"/>
              <a:cs typeface="Calibri"/>
              <a:sym typeface="Calibri"/>
            </a:endParaRPr>
          </a:p>
        </p:txBody>
      </p:sp>
      <p:sp>
        <p:nvSpPr>
          <p:cNvPr id="162" name="Google Shape;162;p47"/>
          <p:cNvSpPr/>
          <p:nvPr/>
        </p:nvSpPr>
        <p:spPr>
          <a:xfrm>
            <a:off x="3460685" y="1470573"/>
            <a:ext cx="2573700" cy="310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62"/>
              <a:buFont typeface="Trebuchet MS"/>
              <a:buNone/>
            </a:pPr>
            <a:r>
              <a:rPr b="1" i="0" lang="ja" sz="1261" u="none" cap="none" strike="noStrike">
                <a:solidFill>
                  <a:srgbClr val="FFFFFF"/>
                </a:solidFill>
                <a:latin typeface="Trebuchet MS"/>
                <a:ea typeface="Trebuchet MS"/>
                <a:cs typeface="Trebuchet MS"/>
                <a:sym typeface="Trebuchet MS"/>
              </a:rPr>
              <a:t>仮説を立てて記入する</a:t>
            </a:r>
            <a:endParaRPr b="0" i="0" sz="1261" u="none" cap="none" strike="noStrike">
              <a:solidFill>
                <a:srgbClr val="000000"/>
              </a:solidFill>
              <a:latin typeface="Calibri"/>
              <a:ea typeface="Calibri"/>
              <a:cs typeface="Calibri"/>
              <a:sym typeface="Calibri"/>
            </a:endParaRPr>
          </a:p>
        </p:txBody>
      </p:sp>
      <p:sp>
        <p:nvSpPr>
          <p:cNvPr id="163" name="Google Shape;163;p47"/>
          <p:cNvSpPr/>
          <p:nvPr/>
        </p:nvSpPr>
        <p:spPr>
          <a:xfrm>
            <a:off x="3682556" y="2047442"/>
            <a:ext cx="2130000" cy="1331100"/>
          </a:xfrm>
          <a:prstGeom prst="rect">
            <a:avLst/>
          </a:prstGeom>
          <a:noFill/>
          <a:ln>
            <a:noFill/>
          </a:ln>
        </p:spPr>
        <p:txBody>
          <a:bodyPr anchorCtr="0" anchor="ctr" bIns="44350" lIns="88725" spcFirstLastPara="1" rIns="88725" wrap="square" tIns="44350">
            <a:noAutofit/>
          </a:bodyPr>
          <a:lstStyle/>
          <a:p>
            <a:pPr indent="0" lvl="0" marL="0" marR="0" rtl="0" algn="l">
              <a:lnSpc>
                <a:spcPct val="160000"/>
              </a:lnSpc>
              <a:spcBef>
                <a:spcPts val="0"/>
              </a:spcBef>
              <a:spcAft>
                <a:spcPts val="0"/>
              </a:spcAft>
              <a:buClr>
                <a:srgbClr val="1E2D3D"/>
              </a:buClr>
              <a:buSzPts val="971"/>
              <a:buFont typeface="Calibri"/>
              <a:buNone/>
            </a:pPr>
            <a:r>
              <a:rPr b="0" i="0" lang="ja" sz="970" u="none" cap="none" strike="noStrike">
                <a:solidFill>
                  <a:srgbClr val="1E2D3D"/>
                </a:solidFill>
                <a:latin typeface="Calibri"/>
                <a:ea typeface="Calibri"/>
                <a:cs typeface="Calibri"/>
                <a:sym typeface="Calibri"/>
              </a:rPr>
              <a:t>完璧を目指さず、まず仮説ベースで</a:t>
            </a:r>
            <a:endParaRPr b="0" i="0" sz="970" u="none" cap="none" strike="noStrike">
              <a:solidFill>
                <a:srgbClr val="000000"/>
              </a:solidFill>
              <a:latin typeface="Calibri"/>
              <a:ea typeface="Calibri"/>
              <a:cs typeface="Calibri"/>
              <a:sym typeface="Calibri"/>
            </a:endParaRPr>
          </a:p>
          <a:p>
            <a:pPr indent="0" lvl="0" marL="0" marR="0" rtl="0" algn="l">
              <a:lnSpc>
                <a:spcPct val="160000"/>
              </a:lnSpc>
              <a:spcBef>
                <a:spcPts val="0"/>
              </a:spcBef>
              <a:spcAft>
                <a:spcPts val="0"/>
              </a:spcAft>
              <a:buClr>
                <a:srgbClr val="1E2D3D"/>
              </a:buClr>
              <a:buSzPts val="971"/>
              <a:buFont typeface="Calibri"/>
              <a:buNone/>
            </a:pPr>
            <a:r>
              <a:rPr b="0" i="0" lang="ja" sz="970" u="none" cap="none" strike="noStrike">
                <a:solidFill>
                  <a:srgbClr val="1E2D3D"/>
                </a:solidFill>
                <a:latin typeface="Calibri"/>
                <a:ea typeface="Calibri"/>
                <a:cs typeface="Calibri"/>
                <a:sym typeface="Calibri"/>
              </a:rPr>
              <a:t>各項目を埋めてみましょう</a:t>
            </a:r>
            <a:endParaRPr b="0" i="0" sz="970" u="none" cap="none" strike="noStrike">
              <a:solidFill>
                <a:srgbClr val="000000"/>
              </a:solidFill>
              <a:latin typeface="Calibri"/>
              <a:ea typeface="Calibri"/>
              <a:cs typeface="Calibri"/>
              <a:sym typeface="Calibri"/>
            </a:endParaRPr>
          </a:p>
        </p:txBody>
      </p:sp>
      <p:sp>
        <p:nvSpPr>
          <p:cNvPr id="164" name="Google Shape;164;p47"/>
          <p:cNvSpPr/>
          <p:nvPr/>
        </p:nvSpPr>
        <p:spPr>
          <a:xfrm>
            <a:off x="5990024" y="2313689"/>
            <a:ext cx="354900" cy="443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5A6B7E"/>
              </a:buClr>
              <a:buSzPts val="1747"/>
              <a:buFont typeface="Calibri"/>
              <a:buNone/>
            </a:pPr>
            <a:r>
              <a:rPr b="0" i="0" lang="ja" sz="1747" u="none" cap="none" strike="noStrike">
                <a:solidFill>
                  <a:srgbClr val="5A6B7E"/>
                </a:solidFill>
                <a:latin typeface="Calibri"/>
                <a:ea typeface="Calibri"/>
                <a:cs typeface="Calibri"/>
                <a:sym typeface="Calibri"/>
              </a:rPr>
              <a:t>▶</a:t>
            </a:r>
            <a:endParaRPr b="0" i="0" sz="1747" u="none" cap="none" strike="noStrike">
              <a:solidFill>
                <a:srgbClr val="000000"/>
              </a:solidFill>
              <a:latin typeface="Calibri"/>
              <a:ea typeface="Calibri"/>
              <a:cs typeface="Calibri"/>
              <a:sym typeface="Calibri"/>
            </a:endParaRPr>
          </a:p>
        </p:txBody>
      </p:sp>
      <p:sp>
        <p:nvSpPr>
          <p:cNvPr id="165" name="Google Shape;165;p47"/>
          <p:cNvSpPr/>
          <p:nvPr/>
        </p:nvSpPr>
        <p:spPr>
          <a:xfrm>
            <a:off x="6300644" y="1248700"/>
            <a:ext cx="2573700" cy="2840100"/>
          </a:xfrm>
          <a:prstGeom prst="rect">
            <a:avLst/>
          </a:prstGeom>
          <a:solidFill>
            <a:srgbClr val="FFFFFF"/>
          </a:solidFill>
          <a:ln>
            <a:noFill/>
          </a:ln>
          <a:effectLst>
            <a:outerShdw blurRad="49305" rotWithShape="0" algn="bl" dir="8100000" dist="18489">
              <a:srgbClr val="000000">
                <a:alpha val="10196"/>
              </a:srgbClr>
            </a:outerShdw>
          </a:effectLst>
        </p:spPr>
        <p:txBody>
          <a:bodyPr anchorCtr="0" anchor="ctr" bIns="88725" lIns="88725" spcFirstLastPara="1" rIns="88725" wrap="square" tIns="887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 name="Google Shape;166;p47"/>
          <p:cNvSpPr/>
          <p:nvPr/>
        </p:nvSpPr>
        <p:spPr>
          <a:xfrm>
            <a:off x="6300644" y="1248700"/>
            <a:ext cx="2573700" cy="532500"/>
          </a:xfrm>
          <a:prstGeom prst="rect">
            <a:avLst/>
          </a:prstGeom>
          <a:solidFill>
            <a:srgbClr val="E8833A"/>
          </a:solidFill>
          <a:ln>
            <a:noFill/>
          </a:ln>
        </p:spPr>
        <p:txBody>
          <a:bodyPr anchorCtr="0" anchor="ctr" bIns="88725" lIns="88725" spcFirstLastPara="1" rIns="88725" wrap="square" tIns="887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 name="Google Shape;167;p47"/>
          <p:cNvSpPr/>
          <p:nvPr/>
        </p:nvSpPr>
        <p:spPr>
          <a:xfrm>
            <a:off x="6300644" y="1248700"/>
            <a:ext cx="2573700" cy="222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874"/>
              <a:buFont typeface="Calibri"/>
              <a:buNone/>
            </a:pPr>
            <a:r>
              <a:rPr b="0" i="0" lang="ja" sz="873" u="none" cap="none" strike="noStrike">
                <a:solidFill>
                  <a:srgbClr val="FFFFFF"/>
                </a:solidFill>
                <a:latin typeface="Calibri"/>
                <a:ea typeface="Calibri"/>
                <a:cs typeface="Calibri"/>
                <a:sym typeface="Calibri"/>
              </a:rPr>
              <a:t>STEP 3</a:t>
            </a:r>
            <a:endParaRPr b="0" i="0" sz="873" u="none" cap="none" strike="noStrike">
              <a:solidFill>
                <a:srgbClr val="000000"/>
              </a:solidFill>
              <a:latin typeface="Calibri"/>
              <a:ea typeface="Calibri"/>
              <a:cs typeface="Calibri"/>
              <a:sym typeface="Calibri"/>
            </a:endParaRPr>
          </a:p>
        </p:txBody>
      </p:sp>
      <p:sp>
        <p:nvSpPr>
          <p:cNvPr id="168" name="Google Shape;168;p47"/>
          <p:cNvSpPr/>
          <p:nvPr/>
        </p:nvSpPr>
        <p:spPr>
          <a:xfrm>
            <a:off x="6300644" y="1470573"/>
            <a:ext cx="2573700" cy="310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62"/>
              <a:buFont typeface="Trebuchet MS"/>
              <a:buNone/>
            </a:pPr>
            <a:r>
              <a:rPr b="1" i="0" lang="ja" sz="1261" u="none" cap="none" strike="noStrike">
                <a:solidFill>
                  <a:srgbClr val="FFFFFF"/>
                </a:solidFill>
                <a:latin typeface="Trebuchet MS"/>
                <a:ea typeface="Trebuchet MS"/>
                <a:cs typeface="Trebuchet MS"/>
                <a:sym typeface="Trebuchet MS"/>
              </a:rPr>
              <a:t>チームで議論・更新する</a:t>
            </a:r>
            <a:endParaRPr b="0" i="0" sz="1261" u="none" cap="none" strike="noStrike">
              <a:solidFill>
                <a:srgbClr val="000000"/>
              </a:solidFill>
              <a:latin typeface="Calibri"/>
              <a:ea typeface="Calibri"/>
              <a:cs typeface="Calibri"/>
              <a:sym typeface="Calibri"/>
            </a:endParaRPr>
          </a:p>
        </p:txBody>
      </p:sp>
      <p:sp>
        <p:nvSpPr>
          <p:cNvPr id="169" name="Google Shape;169;p47"/>
          <p:cNvSpPr/>
          <p:nvPr/>
        </p:nvSpPr>
        <p:spPr>
          <a:xfrm>
            <a:off x="6522516" y="2047442"/>
            <a:ext cx="2130000" cy="1331100"/>
          </a:xfrm>
          <a:prstGeom prst="rect">
            <a:avLst/>
          </a:prstGeom>
          <a:noFill/>
          <a:ln>
            <a:noFill/>
          </a:ln>
        </p:spPr>
        <p:txBody>
          <a:bodyPr anchorCtr="0" anchor="ctr" bIns="44350" lIns="88725" spcFirstLastPara="1" rIns="88725" wrap="square" tIns="44350">
            <a:noAutofit/>
          </a:bodyPr>
          <a:lstStyle/>
          <a:p>
            <a:pPr indent="0" lvl="0" marL="0" marR="0" rtl="0" algn="l">
              <a:lnSpc>
                <a:spcPct val="160000"/>
              </a:lnSpc>
              <a:spcBef>
                <a:spcPts val="0"/>
              </a:spcBef>
              <a:spcAft>
                <a:spcPts val="0"/>
              </a:spcAft>
              <a:buClr>
                <a:srgbClr val="1E2D3D"/>
              </a:buClr>
              <a:buSzPts val="971"/>
              <a:buFont typeface="Calibri"/>
              <a:buNone/>
            </a:pPr>
            <a:r>
              <a:rPr b="0" i="0" lang="ja" sz="970" u="none" cap="none" strike="noStrike">
                <a:solidFill>
                  <a:srgbClr val="1E2D3D"/>
                </a:solidFill>
                <a:latin typeface="Calibri"/>
                <a:ea typeface="Calibri"/>
                <a:cs typeface="Calibri"/>
                <a:sym typeface="Calibri"/>
              </a:rPr>
              <a:t>記入した内容をもとにチームで</a:t>
            </a:r>
            <a:endParaRPr b="0" i="0" sz="970" u="none" cap="none" strike="noStrike">
              <a:solidFill>
                <a:srgbClr val="000000"/>
              </a:solidFill>
              <a:latin typeface="Calibri"/>
              <a:ea typeface="Calibri"/>
              <a:cs typeface="Calibri"/>
              <a:sym typeface="Calibri"/>
            </a:endParaRPr>
          </a:p>
          <a:p>
            <a:pPr indent="0" lvl="0" marL="0" marR="0" rtl="0" algn="l">
              <a:lnSpc>
                <a:spcPct val="160000"/>
              </a:lnSpc>
              <a:spcBef>
                <a:spcPts val="0"/>
              </a:spcBef>
              <a:spcAft>
                <a:spcPts val="0"/>
              </a:spcAft>
              <a:buClr>
                <a:srgbClr val="1E2D3D"/>
              </a:buClr>
              <a:buSzPts val="971"/>
              <a:buFont typeface="Calibri"/>
              <a:buNone/>
            </a:pPr>
            <a:r>
              <a:rPr b="0" i="0" lang="ja" sz="970" u="none" cap="none" strike="noStrike">
                <a:solidFill>
                  <a:srgbClr val="1E2D3D"/>
                </a:solidFill>
                <a:latin typeface="Calibri"/>
                <a:ea typeface="Calibri"/>
                <a:cs typeface="Calibri"/>
                <a:sym typeface="Calibri"/>
              </a:rPr>
              <a:t>議論し、定期的に見直します</a:t>
            </a:r>
            <a:endParaRPr b="0" i="0" sz="970" u="none" cap="none" strike="noStrike">
              <a:solidFill>
                <a:srgbClr val="000000"/>
              </a:solidFill>
              <a:latin typeface="Calibri"/>
              <a:ea typeface="Calibri"/>
              <a:cs typeface="Calibri"/>
              <a:sym typeface="Calibri"/>
            </a:endParaRPr>
          </a:p>
        </p:txBody>
      </p:sp>
      <p:sp>
        <p:nvSpPr>
          <p:cNvPr id="170" name="Google Shape;170;p47"/>
          <p:cNvSpPr/>
          <p:nvPr/>
        </p:nvSpPr>
        <p:spPr>
          <a:xfrm>
            <a:off x="725100" y="4242957"/>
            <a:ext cx="7809900" cy="266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2E86AB"/>
              </a:buClr>
              <a:buSzPts val="874"/>
              <a:buFont typeface="Calibri"/>
              <a:buNone/>
            </a:pPr>
            <a:r>
              <a:rPr b="1" i="0" lang="ja" sz="873" u="none" cap="none" strike="noStrike">
                <a:solidFill>
                  <a:srgbClr val="2E86AB"/>
                </a:solidFill>
                <a:latin typeface="Calibri"/>
                <a:ea typeface="Calibri"/>
                <a:cs typeface="Calibri"/>
                <a:sym typeface="Calibri"/>
              </a:rPr>
              <a:t>ポイント：1つのフレームワークだけでなく、複数を組み合わせて使うことで分析の精度が高まります。</a:t>
            </a:r>
            <a:endParaRPr b="0" i="0" sz="873" u="none" cap="none" strike="noStrike">
              <a:solidFill>
                <a:srgbClr val="000000"/>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4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ja"/>
              <a:t>‹#›</a:t>
            </a:fld>
            <a:endParaRPr/>
          </a:p>
        </p:txBody>
      </p:sp>
      <p:sp>
        <p:nvSpPr>
          <p:cNvPr id="176" name="Google Shape;176;p46"/>
          <p:cNvSpPr txBox="1"/>
          <p:nvPr>
            <p:ph type="title"/>
          </p:nvPr>
        </p:nvSpPr>
        <p:spPr>
          <a:xfrm>
            <a:off x="311700" y="1683402"/>
            <a:ext cx="8520600" cy="5727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800"/>
              <a:buNone/>
            </a:pPr>
            <a:r>
              <a:rPr lang="ja"/>
              <a:t>PART 1　アイデア立案</a:t>
            </a:r>
            <a:endParaRPr/>
          </a:p>
        </p:txBody>
      </p:sp>
      <p:sp>
        <p:nvSpPr>
          <p:cNvPr id="177" name="Google Shape;177;p46"/>
          <p:cNvSpPr txBox="1"/>
          <p:nvPr>
            <p:ph idx="1" type="subTitle"/>
          </p:nvPr>
        </p:nvSpPr>
        <p:spPr>
          <a:xfrm>
            <a:off x="311700" y="2374025"/>
            <a:ext cx="8520600" cy="831900"/>
          </a:xfrm>
          <a:prstGeom prst="rect">
            <a:avLst/>
          </a:prstGeom>
          <a:noFill/>
          <a:ln>
            <a:noFill/>
          </a:ln>
        </p:spPr>
        <p:txBody>
          <a:bodyPr anchorCtr="0" anchor="t" bIns="91425" lIns="91425" spcFirstLastPara="1" rIns="91425" wrap="square" tIns="91425">
            <a:normAutofit fontScale="77500" lnSpcReduction="10000"/>
          </a:bodyPr>
          <a:lstStyle/>
          <a:p>
            <a:pPr indent="-342900" lvl="0" marL="457200" rtl="0" algn="ctr">
              <a:lnSpc>
                <a:spcPct val="150000"/>
              </a:lnSpc>
              <a:spcBef>
                <a:spcPts val="0"/>
              </a:spcBef>
              <a:spcAft>
                <a:spcPts val="0"/>
              </a:spcAft>
              <a:buSzPct val="127272"/>
              <a:buNone/>
            </a:pPr>
            <a:r>
              <a:rPr lang="ja"/>
              <a:t>発想を広げ、事業機会を見つけるための</a:t>
            </a:r>
            <a:endParaRPr/>
          </a:p>
          <a:p>
            <a:pPr indent="-342900" lvl="0" marL="457200" rtl="0" algn="ctr">
              <a:lnSpc>
                <a:spcPct val="150000"/>
              </a:lnSpc>
              <a:spcBef>
                <a:spcPts val="0"/>
              </a:spcBef>
              <a:spcAft>
                <a:spcPts val="0"/>
              </a:spcAft>
              <a:buSzPct val="127272"/>
              <a:buNone/>
            </a:pPr>
            <a:r>
              <a:rPr lang="ja"/>
              <a:t>6つのフレームワーク</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g3d199c0b068_0_107"/>
          <p:cNvSpPr txBox="1"/>
          <p:nvPr>
            <p:ph type="title"/>
          </p:nvPr>
        </p:nvSpPr>
        <p:spPr>
          <a:xfrm>
            <a:off x="620723" y="243220"/>
            <a:ext cx="8520600" cy="3936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72839"/>
              <a:buNone/>
            </a:pPr>
            <a:r>
              <a:rPr b="1" lang="ja"/>
              <a:t>01  SCAMPER（スキャンパー）法</a:t>
            </a:r>
            <a:endParaRPr b="1"/>
          </a:p>
        </p:txBody>
      </p:sp>
      <p:sp>
        <p:nvSpPr>
          <p:cNvPr id="183" name="Google Shape;183;g3d199c0b068_0_10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ja"/>
              <a:t>‹#›</a:t>
            </a:fld>
            <a:endParaRPr/>
          </a:p>
        </p:txBody>
      </p:sp>
      <p:sp>
        <p:nvSpPr>
          <p:cNvPr id="184" name="Google Shape;184;g3d199c0b068_0_107"/>
          <p:cNvSpPr txBox="1"/>
          <p:nvPr>
            <p:ph idx="1" type="body"/>
          </p:nvPr>
        </p:nvSpPr>
        <p:spPr>
          <a:xfrm>
            <a:off x="474800" y="704499"/>
            <a:ext cx="8545500" cy="443700"/>
          </a:xfrm>
          <a:prstGeom prst="rect">
            <a:avLst/>
          </a:prstGeom>
          <a:noFill/>
          <a:ln>
            <a:noFill/>
          </a:ln>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SzPts val="1800"/>
              <a:buFont typeface="Arial"/>
              <a:buNone/>
            </a:pPr>
            <a:r>
              <a:rPr lang="ja"/>
              <a:t>既存の商品・サービスに対して7つの切り口で問いを立て、改善や新しいアイデアの種を見つける手法</a:t>
            </a:r>
            <a:endParaRPr/>
          </a:p>
        </p:txBody>
      </p:sp>
      <p:sp>
        <p:nvSpPr>
          <p:cNvPr id="185" name="Google Shape;185;g3d199c0b068_0_107"/>
          <p:cNvSpPr txBox="1"/>
          <p:nvPr>
            <p:ph idx="2" type="body"/>
          </p:nvPr>
        </p:nvSpPr>
        <p:spPr>
          <a:xfrm rot="5400000">
            <a:off x="-2471877" y="2472000"/>
            <a:ext cx="5143500" cy="199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126000" spcFirstLastPara="1" rIns="91425" wrap="square" tIns="90000">
            <a:noAutofit/>
          </a:bodyPr>
          <a:lstStyle/>
          <a:p>
            <a:pPr indent="-342900" lvl="0" marL="457200" rtl="0" algn="l">
              <a:lnSpc>
                <a:spcPct val="115000"/>
              </a:lnSpc>
              <a:spcBef>
                <a:spcPts val="0"/>
              </a:spcBef>
              <a:spcAft>
                <a:spcPts val="0"/>
              </a:spcAft>
              <a:buSzPts val="1800"/>
              <a:buNone/>
            </a:pPr>
            <a:r>
              <a:rPr lang="ja"/>
              <a:t>01  SCAMPER（スキャンパー）法</a:t>
            </a:r>
            <a:endParaRPr/>
          </a:p>
        </p:txBody>
      </p:sp>
      <p:sp>
        <p:nvSpPr>
          <p:cNvPr id="186" name="Google Shape;186;g3d199c0b068_0_107"/>
          <p:cNvSpPr/>
          <p:nvPr/>
        </p:nvSpPr>
        <p:spPr>
          <a:xfrm>
            <a:off x="457200" y="4709160"/>
            <a:ext cx="3657600" cy="3201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5A6B7E"/>
              </a:buClr>
              <a:buSzPts val="800"/>
              <a:buFont typeface="Calibri"/>
              <a:buNone/>
            </a:pPr>
            <a:r>
              <a:rPr b="0" i="0" lang="ja" sz="800" u="none" cap="none" strike="noStrike">
                <a:solidFill>
                  <a:srgbClr val="5A6B7E"/>
                </a:solidFill>
                <a:latin typeface="Calibri"/>
                <a:ea typeface="Calibri"/>
                <a:cs typeface="Calibri"/>
                <a:sym typeface="Calibri"/>
              </a:rPr>
              <a:t>© Incubation Base株式会社</a:t>
            </a:r>
            <a:endParaRPr b="0" i="0" sz="800" u="none" cap="none" strike="noStrike">
              <a:solidFill>
                <a:srgbClr val="000000"/>
              </a:solidFill>
              <a:latin typeface="Calibri"/>
              <a:ea typeface="Calibri"/>
              <a:cs typeface="Calibri"/>
              <a:sym typeface="Calibri"/>
            </a:endParaRPr>
          </a:p>
        </p:txBody>
      </p:sp>
      <p:graphicFrame>
        <p:nvGraphicFramePr>
          <p:cNvPr id="187" name="Google Shape;187;g3d199c0b068_0_107"/>
          <p:cNvGraphicFramePr/>
          <p:nvPr/>
        </p:nvGraphicFramePr>
        <p:xfrm>
          <a:off x="620715" y="1215885"/>
          <a:ext cx="3000000" cy="3000000"/>
        </p:xfrm>
        <a:graphic>
          <a:graphicData uri="http://schemas.openxmlformats.org/drawingml/2006/table">
            <a:tbl>
              <a:tblPr>
                <a:noFill/>
                <a:tableStyleId>{4A08F9F6-02D3-42BA-B6A6-3EC2DE3E8626}</a:tableStyleId>
              </a:tblPr>
              <a:tblGrid>
                <a:gridCol w="2194550"/>
                <a:gridCol w="3108950"/>
                <a:gridCol w="2743200"/>
              </a:tblGrid>
              <a:tr h="127000">
                <a:tc gridSpan="3">
                  <a:txBody>
                    <a:bodyPr/>
                    <a:lstStyle/>
                    <a:p>
                      <a:pPr indent="0" lvl="0" marL="0" marR="0" rtl="0" algn="l">
                        <a:lnSpc>
                          <a:spcPct val="100000"/>
                        </a:lnSpc>
                        <a:spcBef>
                          <a:spcPts val="0"/>
                        </a:spcBef>
                        <a:spcAft>
                          <a:spcPts val="0"/>
                        </a:spcAft>
                        <a:buClr>
                          <a:srgbClr val="1B2A4A"/>
                        </a:buClr>
                        <a:buSzPts val="1000"/>
                        <a:buFont typeface="Calibri"/>
                        <a:buNone/>
                      </a:pPr>
                      <a:r>
                        <a:rPr b="1" lang="ja" sz="1000" u="none" cap="none" strike="noStrike">
                          <a:solidFill>
                            <a:srgbClr val="1B2A4A"/>
                          </a:solidFill>
                          <a:latin typeface="Calibri"/>
                          <a:ea typeface="Calibri"/>
                          <a:cs typeface="Calibri"/>
                          <a:sym typeface="Calibri"/>
                        </a:rPr>
                        <a:t>対象テーマ：</a:t>
                      </a:r>
                      <a:endParaRPr sz="10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D4EBF2"/>
                    </a:solidFill>
                  </a:tcPr>
                </a:tc>
                <a:tc hMerge="1"/>
                <a:tc hMerge="1"/>
              </a:tr>
              <a:tr h="127000">
                <a:tc>
                  <a:txBody>
                    <a:bodyPr/>
                    <a:lstStyle/>
                    <a:p>
                      <a:pPr indent="0" lvl="0" marL="0" marR="0" rtl="0" algn="ctr">
                        <a:lnSpc>
                          <a:spcPct val="100000"/>
                        </a:lnSpc>
                        <a:spcBef>
                          <a:spcPts val="0"/>
                        </a:spcBef>
                        <a:spcAft>
                          <a:spcPts val="0"/>
                        </a:spcAft>
                        <a:buClr>
                          <a:srgbClr val="FFFFFF"/>
                        </a:buClr>
                        <a:buSzPts val="1000"/>
                        <a:buFont typeface="Calibri"/>
                        <a:buNone/>
                      </a:pPr>
                      <a:r>
                        <a:rPr b="1" lang="ja" sz="1000" u="none" cap="none" strike="noStrike">
                          <a:solidFill>
                            <a:srgbClr val="FFFFFF"/>
                          </a:solidFill>
                          <a:latin typeface="Calibri"/>
                          <a:ea typeface="Calibri"/>
                          <a:cs typeface="Calibri"/>
                          <a:sym typeface="Calibri"/>
                        </a:rPr>
                        <a:t>切り口</a:t>
                      </a:r>
                      <a:endParaRPr sz="10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1B2A4A"/>
                    </a:solidFill>
                  </a:tcPr>
                </a:tc>
                <a:tc>
                  <a:txBody>
                    <a:bodyPr/>
                    <a:lstStyle/>
                    <a:p>
                      <a:pPr indent="0" lvl="0" marL="0" marR="0" rtl="0" algn="ctr">
                        <a:lnSpc>
                          <a:spcPct val="100000"/>
                        </a:lnSpc>
                        <a:spcBef>
                          <a:spcPts val="0"/>
                        </a:spcBef>
                        <a:spcAft>
                          <a:spcPts val="0"/>
                        </a:spcAft>
                        <a:buClr>
                          <a:srgbClr val="FFFFFF"/>
                        </a:buClr>
                        <a:buSzPts val="1000"/>
                        <a:buFont typeface="Calibri"/>
                        <a:buNone/>
                      </a:pPr>
                      <a:r>
                        <a:rPr b="1" lang="ja" sz="1000" u="none" cap="none" strike="noStrike">
                          <a:solidFill>
                            <a:srgbClr val="FFFFFF"/>
                          </a:solidFill>
                          <a:latin typeface="Calibri"/>
                          <a:ea typeface="Calibri"/>
                          <a:cs typeface="Calibri"/>
                          <a:sym typeface="Calibri"/>
                        </a:rPr>
                        <a:t>着眼ポイント</a:t>
                      </a:r>
                      <a:endParaRPr sz="10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1B2A4A"/>
                    </a:solidFill>
                  </a:tcPr>
                </a:tc>
                <a:tc>
                  <a:txBody>
                    <a:bodyPr/>
                    <a:lstStyle/>
                    <a:p>
                      <a:pPr indent="0" lvl="0" marL="0" marR="0" rtl="0" algn="ctr">
                        <a:lnSpc>
                          <a:spcPct val="100000"/>
                        </a:lnSpc>
                        <a:spcBef>
                          <a:spcPts val="0"/>
                        </a:spcBef>
                        <a:spcAft>
                          <a:spcPts val="0"/>
                        </a:spcAft>
                        <a:buClr>
                          <a:srgbClr val="FFFFFF"/>
                        </a:buClr>
                        <a:buSzPts val="1000"/>
                        <a:buFont typeface="Calibri"/>
                        <a:buNone/>
                      </a:pPr>
                      <a:r>
                        <a:rPr b="1" lang="ja" sz="1000" u="none" cap="none" strike="noStrike">
                          <a:solidFill>
                            <a:srgbClr val="FFFFFF"/>
                          </a:solidFill>
                          <a:latin typeface="Calibri"/>
                          <a:ea typeface="Calibri"/>
                          <a:cs typeface="Calibri"/>
                          <a:sym typeface="Calibri"/>
                        </a:rPr>
                        <a:t>アイデアメモ</a:t>
                      </a:r>
                      <a:endParaRPr sz="10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1B2A4A"/>
                    </a:solidFill>
                  </a:tcPr>
                </a:tc>
              </a:tr>
              <a:tr h="114300">
                <a:tc>
                  <a:txBody>
                    <a:bodyPr/>
                    <a:lstStyle/>
                    <a:p>
                      <a:pPr indent="0" lvl="0" marL="0" marR="0" rtl="0" algn="l">
                        <a:lnSpc>
                          <a:spcPct val="100000"/>
                        </a:lnSpc>
                        <a:spcBef>
                          <a:spcPts val="0"/>
                        </a:spcBef>
                        <a:spcAft>
                          <a:spcPts val="0"/>
                        </a:spcAft>
                        <a:buClr>
                          <a:srgbClr val="FFFFFF"/>
                        </a:buClr>
                        <a:buSzPts val="900"/>
                        <a:buFont typeface="Calibri"/>
                        <a:buNone/>
                      </a:pPr>
                      <a:r>
                        <a:rPr b="1" lang="ja" sz="900" u="none" cap="none" strike="noStrike">
                          <a:solidFill>
                            <a:srgbClr val="FFFFFF"/>
                          </a:solidFill>
                          <a:latin typeface="Calibri"/>
                          <a:ea typeface="Calibri"/>
                          <a:cs typeface="Calibri"/>
                          <a:sym typeface="Calibri"/>
                        </a:rPr>
                        <a:t>S - Substitute（代用）</a:t>
                      </a:r>
                      <a:endParaRPr sz="900" u="none" cap="none" strike="noStrike">
                        <a:latin typeface="Calibri"/>
                        <a:ea typeface="Calibri"/>
                        <a:cs typeface="Calibri"/>
                        <a:sym typeface="Calibri"/>
                      </a:endParaRPr>
                    </a:p>
                  </a:txBody>
                  <a:tcPr marT="45725" marB="45725" marR="91450" marL="91450" anchor="ctr">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2E86AB"/>
                    </a:solidFill>
                  </a:tcPr>
                </a:tc>
                <a:tc>
                  <a:txBody>
                    <a:bodyPr/>
                    <a:lstStyle/>
                    <a:p>
                      <a:pPr indent="0" lvl="0" marL="0" marR="0" rtl="0" algn="l">
                        <a:lnSpc>
                          <a:spcPct val="100000"/>
                        </a:lnSpc>
                        <a:spcBef>
                          <a:spcPts val="0"/>
                        </a:spcBef>
                        <a:spcAft>
                          <a:spcPts val="0"/>
                        </a:spcAft>
                        <a:buClr>
                          <a:srgbClr val="1E2D3D"/>
                        </a:buClr>
                        <a:buSzPts val="900"/>
                        <a:buFont typeface="Calibri"/>
                        <a:buNone/>
                      </a:pPr>
                      <a:r>
                        <a:rPr lang="ja" sz="900" u="none" cap="none" strike="noStrike">
                          <a:solidFill>
                            <a:srgbClr val="1E2D3D"/>
                          </a:solidFill>
                          <a:latin typeface="Calibri"/>
                          <a:ea typeface="Calibri"/>
                          <a:cs typeface="Calibri"/>
                          <a:sym typeface="Calibri"/>
                        </a:rPr>
                        <a:t>現在の素材・手段・人を別のもので置き換えるとどうなるか？</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r>
              <a:tr h="114300">
                <a:tc>
                  <a:txBody>
                    <a:bodyPr/>
                    <a:lstStyle/>
                    <a:p>
                      <a:pPr indent="0" lvl="0" marL="0" marR="0" rtl="0" algn="l">
                        <a:lnSpc>
                          <a:spcPct val="100000"/>
                        </a:lnSpc>
                        <a:spcBef>
                          <a:spcPts val="0"/>
                        </a:spcBef>
                        <a:spcAft>
                          <a:spcPts val="0"/>
                        </a:spcAft>
                        <a:buClr>
                          <a:srgbClr val="FFFFFF"/>
                        </a:buClr>
                        <a:buSzPts val="900"/>
                        <a:buFont typeface="Calibri"/>
                        <a:buNone/>
                      </a:pPr>
                      <a:r>
                        <a:rPr b="1" lang="ja" sz="900" u="none" cap="none" strike="noStrike">
                          <a:solidFill>
                            <a:srgbClr val="FFFFFF"/>
                          </a:solidFill>
                          <a:latin typeface="Calibri"/>
                          <a:ea typeface="Calibri"/>
                          <a:cs typeface="Calibri"/>
                          <a:sym typeface="Calibri"/>
                        </a:rPr>
                        <a:t>C - Combine（結合）</a:t>
                      </a:r>
                      <a:endParaRPr sz="900" u="none" cap="none" strike="noStrike">
                        <a:latin typeface="Calibri"/>
                        <a:ea typeface="Calibri"/>
                        <a:cs typeface="Calibri"/>
                        <a:sym typeface="Calibri"/>
                      </a:endParaRPr>
                    </a:p>
                  </a:txBody>
                  <a:tcPr marT="45725" marB="45725" marR="91450" marL="91450" anchor="ctr">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2E86AB"/>
                    </a:solidFill>
                  </a:tcPr>
                </a:tc>
                <a:tc>
                  <a:txBody>
                    <a:bodyPr/>
                    <a:lstStyle/>
                    <a:p>
                      <a:pPr indent="0" lvl="0" marL="0" marR="0" rtl="0" algn="l">
                        <a:lnSpc>
                          <a:spcPct val="100000"/>
                        </a:lnSpc>
                        <a:spcBef>
                          <a:spcPts val="0"/>
                        </a:spcBef>
                        <a:spcAft>
                          <a:spcPts val="0"/>
                        </a:spcAft>
                        <a:buClr>
                          <a:srgbClr val="1E2D3D"/>
                        </a:buClr>
                        <a:buSzPts val="900"/>
                        <a:buFont typeface="Calibri"/>
                        <a:buNone/>
                      </a:pPr>
                      <a:r>
                        <a:rPr lang="ja" sz="900" u="none" cap="none" strike="noStrike">
                          <a:solidFill>
                            <a:srgbClr val="1E2D3D"/>
                          </a:solidFill>
                          <a:latin typeface="Calibri"/>
                          <a:ea typeface="Calibri"/>
                          <a:cs typeface="Calibri"/>
                          <a:sym typeface="Calibri"/>
                        </a:rPr>
                        <a:t>異なる要素・機能・サービスを掛け合わせるとどうなるか？</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r>
              <a:tr h="114300">
                <a:tc>
                  <a:txBody>
                    <a:bodyPr/>
                    <a:lstStyle/>
                    <a:p>
                      <a:pPr indent="0" lvl="0" marL="0" marR="0" rtl="0" algn="l">
                        <a:lnSpc>
                          <a:spcPct val="100000"/>
                        </a:lnSpc>
                        <a:spcBef>
                          <a:spcPts val="0"/>
                        </a:spcBef>
                        <a:spcAft>
                          <a:spcPts val="0"/>
                        </a:spcAft>
                        <a:buClr>
                          <a:srgbClr val="FFFFFF"/>
                        </a:buClr>
                        <a:buSzPts val="900"/>
                        <a:buFont typeface="Calibri"/>
                        <a:buNone/>
                      </a:pPr>
                      <a:r>
                        <a:rPr b="1" lang="ja" sz="900" u="none" cap="none" strike="noStrike">
                          <a:solidFill>
                            <a:srgbClr val="FFFFFF"/>
                          </a:solidFill>
                          <a:latin typeface="Calibri"/>
                          <a:ea typeface="Calibri"/>
                          <a:cs typeface="Calibri"/>
                          <a:sym typeface="Calibri"/>
                        </a:rPr>
                        <a:t>A - Adapt（適応）</a:t>
                      </a:r>
                      <a:endParaRPr sz="900" u="none" cap="none" strike="noStrike">
                        <a:latin typeface="Calibri"/>
                        <a:ea typeface="Calibri"/>
                        <a:cs typeface="Calibri"/>
                        <a:sym typeface="Calibri"/>
                      </a:endParaRPr>
                    </a:p>
                  </a:txBody>
                  <a:tcPr marT="45725" marB="45725" marR="91450" marL="91450" anchor="ctr">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2E86AB"/>
                    </a:solidFill>
                  </a:tcPr>
                </a:tc>
                <a:tc>
                  <a:txBody>
                    <a:bodyPr/>
                    <a:lstStyle/>
                    <a:p>
                      <a:pPr indent="0" lvl="0" marL="0" marR="0" rtl="0" algn="l">
                        <a:lnSpc>
                          <a:spcPct val="100000"/>
                        </a:lnSpc>
                        <a:spcBef>
                          <a:spcPts val="0"/>
                        </a:spcBef>
                        <a:spcAft>
                          <a:spcPts val="0"/>
                        </a:spcAft>
                        <a:buClr>
                          <a:srgbClr val="1E2D3D"/>
                        </a:buClr>
                        <a:buSzPts val="900"/>
                        <a:buFont typeface="Calibri"/>
                        <a:buNone/>
                      </a:pPr>
                      <a:r>
                        <a:rPr lang="ja" sz="900" u="none" cap="none" strike="noStrike">
                          <a:solidFill>
                            <a:srgbClr val="1E2D3D"/>
                          </a:solidFill>
                          <a:latin typeface="Calibri"/>
                          <a:ea typeface="Calibri"/>
                          <a:cs typeface="Calibri"/>
                          <a:sym typeface="Calibri"/>
                        </a:rPr>
                        <a:t>他業界や異分野の成功事例を取り入れられないか？</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r>
              <a:tr h="114300">
                <a:tc>
                  <a:txBody>
                    <a:bodyPr/>
                    <a:lstStyle/>
                    <a:p>
                      <a:pPr indent="0" lvl="0" marL="0" marR="0" rtl="0" algn="l">
                        <a:lnSpc>
                          <a:spcPct val="100000"/>
                        </a:lnSpc>
                        <a:spcBef>
                          <a:spcPts val="0"/>
                        </a:spcBef>
                        <a:spcAft>
                          <a:spcPts val="0"/>
                        </a:spcAft>
                        <a:buClr>
                          <a:srgbClr val="FFFFFF"/>
                        </a:buClr>
                        <a:buSzPts val="900"/>
                        <a:buFont typeface="Calibri"/>
                        <a:buNone/>
                      </a:pPr>
                      <a:r>
                        <a:rPr b="1" lang="ja" sz="900" u="none" cap="none" strike="noStrike">
                          <a:solidFill>
                            <a:srgbClr val="FFFFFF"/>
                          </a:solidFill>
                          <a:latin typeface="Calibri"/>
                          <a:ea typeface="Calibri"/>
                          <a:cs typeface="Calibri"/>
                          <a:sym typeface="Calibri"/>
                        </a:rPr>
                        <a:t>M - Modify（修正）</a:t>
                      </a:r>
                      <a:endParaRPr sz="900" u="none" cap="none" strike="noStrike">
                        <a:latin typeface="Calibri"/>
                        <a:ea typeface="Calibri"/>
                        <a:cs typeface="Calibri"/>
                        <a:sym typeface="Calibri"/>
                      </a:endParaRPr>
                    </a:p>
                  </a:txBody>
                  <a:tcPr marT="45725" marB="45725" marR="91450" marL="91450" anchor="ctr">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2E86AB"/>
                    </a:solidFill>
                  </a:tcPr>
                </a:tc>
                <a:tc>
                  <a:txBody>
                    <a:bodyPr/>
                    <a:lstStyle/>
                    <a:p>
                      <a:pPr indent="0" lvl="0" marL="0" marR="0" rtl="0" algn="l">
                        <a:lnSpc>
                          <a:spcPct val="100000"/>
                        </a:lnSpc>
                        <a:spcBef>
                          <a:spcPts val="0"/>
                        </a:spcBef>
                        <a:spcAft>
                          <a:spcPts val="0"/>
                        </a:spcAft>
                        <a:buClr>
                          <a:srgbClr val="1E2D3D"/>
                        </a:buClr>
                        <a:buSzPts val="900"/>
                        <a:buFont typeface="Calibri"/>
                        <a:buNone/>
                      </a:pPr>
                      <a:r>
                        <a:rPr lang="ja" sz="900" u="none" cap="none" strike="noStrike">
                          <a:solidFill>
                            <a:srgbClr val="1E2D3D"/>
                          </a:solidFill>
                          <a:latin typeface="Calibri"/>
                          <a:ea typeface="Calibri"/>
                          <a:cs typeface="Calibri"/>
                          <a:sym typeface="Calibri"/>
                        </a:rPr>
                        <a:t>形・色・大きさ・頻度などを変化させるとどうなるか？</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r>
              <a:tr h="114300">
                <a:tc>
                  <a:txBody>
                    <a:bodyPr/>
                    <a:lstStyle/>
                    <a:p>
                      <a:pPr indent="0" lvl="0" marL="0" marR="0" rtl="0" algn="l">
                        <a:lnSpc>
                          <a:spcPct val="100000"/>
                        </a:lnSpc>
                        <a:spcBef>
                          <a:spcPts val="0"/>
                        </a:spcBef>
                        <a:spcAft>
                          <a:spcPts val="0"/>
                        </a:spcAft>
                        <a:buClr>
                          <a:srgbClr val="FFFFFF"/>
                        </a:buClr>
                        <a:buSzPts val="900"/>
                        <a:buFont typeface="Calibri"/>
                        <a:buNone/>
                      </a:pPr>
                      <a:r>
                        <a:rPr b="1" lang="ja" sz="900" u="none" cap="none" strike="noStrike">
                          <a:solidFill>
                            <a:srgbClr val="FFFFFF"/>
                          </a:solidFill>
                          <a:latin typeface="Calibri"/>
                          <a:ea typeface="Calibri"/>
                          <a:cs typeface="Calibri"/>
                          <a:sym typeface="Calibri"/>
                        </a:rPr>
                        <a:t>P - Put to other uses（転用）</a:t>
                      </a:r>
                      <a:endParaRPr sz="900" u="none" cap="none" strike="noStrike">
                        <a:latin typeface="Calibri"/>
                        <a:ea typeface="Calibri"/>
                        <a:cs typeface="Calibri"/>
                        <a:sym typeface="Calibri"/>
                      </a:endParaRPr>
                    </a:p>
                  </a:txBody>
                  <a:tcPr marT="45725" marB="45725" marR="91450" marL="91450" anchor="ctr">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2E86AB"/>
                    </a:solidFill>
                  </a:tcPr>
                </a:tc>
                <a:tc>
                  <a:txBody>
                    <a:bodyPr/>
                    <a:lstStyle/>
                    <a:p>
                      <a:pPr indent="0" lvl="0" marL="0" marR="0" rtl="0" algn="l">
                        <a:lnSpc>
                          <a:spcPct val="100000"/>
                        </a:lnSpc>
                        <a:spcBef>
                          <a:spcPts val="0"/>
                        </a:spcBef>
                        <a:spcAft>
                          <a:spcPts val="0"/>
                        </a:spcAft>
                        <a:buClr>
                          <a:srgbClr val="1E2D3D"/>
                        </a:buClr>
                        <a:buSzPts val="900"/>
                        <a:buFont typeface="Calibri"/>
                        <a:buNone/>
                      </a:pPr>
                      <a:r>
                        <a:rPr lang="ja" sz="900" u="none" cap="none" strike="noStrike">
                          <a:solidFill>
                            <a:srgbClr val="1E2D3D"/>
                          </a:solidFill>
                          <a:latin typeface="Calibri"/>
                          <a:ea typeface="Calibri"/>
                          <a:cs typeface="Calibri"/>
                          <a:sym typeface="Calibri"/>
                        </a:rPr>
                        <a:t>まったく別の場面や用途で使えないか？</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r>
              <a:tr h="114300">
                <a:tc>
                  <a:txBody>
                    <a:bodyPr/>
                    <a:lstStyle/>
                    <a:p>
                      <a:pPr indent="0" lvl="0" marL="0" marR="0" rtl="0" algn="l">
                        <a:lnSpc>
                          <a:spcPct val="100000"/>
                        </a:lnSpc>
                        <a:spcBef>
                          <a:spcPts val="0"/>
                        </a:spcBef>
                        <a:spcAft>
                          <a:spcPts val="0"/>
                        </a:spcAft>
                        <a:buClr>
                          <a:srgbClr val="FFFFFF"/>
                        </a:buClr>
                        <a:buSzPts val="900"/>
                        <a:buFont typeface="Calibri"/>
                        <a:buNone/>
                      </a:pPr>
                      <a:r>
                        <a:rPr b="1" lang="ja" sz="900" u="none" cap="none" strike="noStrike">
                          <a:solidFill>
                            <a:srgbClr val="FFFFFF"/>
                          </a:solidFill>
                          <a:latin typeface="Calibri"/>
                          <a:ea typeface="Calibri"/>
                          <a:cs typeface="Calibri"/>
                          <a:sym typeface="Calibri"/>
                        </a:rPr>
                        <a:t>E - Eliminate（除去）</a:t>
                      </a:r>
                      <a:endParaRPr sz="900" u="none" cap="none" strike="noStrike">
                        <a:latin typeface="Calibri"/>
                        <a:ea typeface="Calibri"/>
                        <a:cs typeface="Calibri"/>
                        <a:sym typeface="Calibri"/>
                      </a:endParaRPr>
                    </a:p>
                  </a:txBody>
                  <a:tcPr marT="45725" marB="45725" marR="91450" marL="91450" anchor="ctr">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2E86AB"/>
                    </a:solidFill>
                  </a:tcPr>
                </a:tc>
                <a:tc>
                  <a:txBody>
                    <a:bodyPr/>
                    <a:lstStyle/>
                    <a:p>
                      <a:pPr indent="0" lvl="0" marL="0" marR="0" rtl="0" algn="l">
                        <a:lnSpc>
                          <a:spcPct val="100000"/>
                        </a:lnSpc>
                        <a:spcBef>
                          <a:spcPts val="0"/>
                        </a:spcBef>
                        <a:spcAft>
                          <a:spcPts val="0"/>
                        </a:spcAft>
                        <a:buClr>
                          <a:srgbClr val="1E2D3D"/>
                        </a:buClr>
                        <a:buSzPts val="900"/>
                        <a:buFont typeface="Calibri"/>
                        <a:buNone/>
                      </a:pPr>
                      <a:r>
                        <a:rPr lang="ja" sz="900" u="none" cap="none" strike="noStrike">
                          <a:solidFill>
                            <a:srgbClr val="1E2D3D"/>
                          </a:solidFill>
                          <a:latin typeface="Calibri"/>
                          <a:ea typeface="Calibri"/>
                          <a:cs typeface="Calibri"/>
                          <a:sym typeface="Calibri"/>
                        </a:rPr>
                        <a:t>省略・削減することでシンプルにできないか？</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r>
              <a:tr h="114300">
                <a:tc>
                  <a:txBody>
                    <a:bodyPr/>
                    <a:lstStyle/>
                    <a:p>
                      <a:pPr indent="0" lvl="0" marL="0" marR="0" rtl="0" algn="l">
                        <a:lnSpc>
                          <a:spcPct val="100000"/>
                        </a:lnSpc>
                        <a:spcBef>
                          <a:spcPts val="0"/>
                        </a:spcBef>
                        <a:spcAft>
                          <a:spcPts val="0"/>
                        </a:spcAft>
                        <a:buClr>
                          <a:srgbClr val="FFFFFF"/>
                        </a:buClr>
                        <a:buSzPts val="900"/>
                        <a:buFont typeface="Calibri"/>
                        <a:buNone/>
                      </a:pPr>
                      <a:r>
                        <a:rPr b="1" lang="ja" sz="900" u="none" cap="none" strike="noStrike">
                          <a:solidFill>
                            <a:srgbClr val="FFFFFF"/>
                          </a:solidFill>
                          <a:latin typeface="Calibri"/>
                          <a:ea typeface="Calibri"/>
                          <a:cs typeface="Calibri"/>
                          <a:sym typeface="Calibri"/>
                        </a:rPr>
                        <a:t>R - Reverse（逆転）</a:t>
                      </a:r>
                      <a:endParaRPr sz="900" u="none" cap="none" strike="noStrike">
                        <a:latin typeface="Calibri"/>
                        <a:ea typeface="Calibri"/>
                        <a:cs typeface="Calibri"/>
                        <a:sym typeface="Calibri"/>
                      </a:endParaRPr>
                    </a:p>
                  </a:txBody>
                  <a:tcPr marT="45725" marB="45725" marR="91450" marL="91450" anchor="ctr">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2E86AB"/>
                    </a:solidFill>
                  </a:tcPr>
                </a:tc>
                <a:tc>
                  <a:txBody>
                    <a:bodyPr/>
                    <a:lstStyle/>
                    <a:p>
                      <a:pPr indent="0" lvl="0" marL="0" marR="0" rtl="0" algn="l">
                        <a:lnSpc>
                          <a:spcPct val="100000"/>
                        </a:lnSpc>
                        <a:spcBef>
                          <a:spcPts val="0"/>
                        </a:spcBef>
                        <a:spcAft>
                          <a:spcPts val="0"/>
                        </a:spcAft>
                        <a:buClr>
                          <a:srgbClr val="1E2D3D"/>
                        </a:buClr>
                        <a:buSzPts val="900"/>
                        <a:buFont typeface="Calibri"/>
                        <a:buNone/>
                      </a:pPr>
                      <a:r>
                        <a:rPr lang="ja" sz="900" u="none" cap="none" strike="noStrike">
                          <a:solidFill>
                            <a:srgbClr val="1E2D3D"/>
                          </a:solidFill>
                          <a:latin typeface="Calibri"/>
                          <a:ea typeface="Calibri"/>
                          <a:cs typeface="Calibri"/>
                          <a:sym typeface="Calibri"/>
                        </a:rPr>
                        <a:t>順序・立場・構造を逆にするとどうなるか？</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g3d1fa69bc50_0_0"/>
          <p:cNvSpPr txBox="1"/>
          <p:nvPr>
            <p:ph type="title"/>
          </p:nvPr>
        </p:nvSpPr>
        <p:spPr>
          <a:xfrm>
            <a:off x="620723" y="243220"/>
            <a:ext cx="8520600" cy="3936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72839"/>
              <a:buNone/>
            </a:pPr>
            <a:r>
              <a:rPr b="1" lang="ja"/>
              <a:t>02  マンダラート</a:t>
            </a:r>
            <a:endParaRPr b="1"/>
          </a:p>
        </p:txBody>
      </p:sp>
      <p:sp>
        <p:nvSpPr>
          <p:cNvPr id="193" name="Google Shape;193;g3d1fa69bc50_0_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ja"/>
              <a:t>‹#›</a:t>
            </a:fld>
            <a:endParaRPr/>
          </a:p>
        </p:txBody>
      </p:sp>
      <p:sp>
        <p:nvSpPr>
          <p:cNvPr id="194" name="Google Shape;194;g3d1fa69bc50_0_0"/>
          <p:cNvSpPr txBox="1"/>
          <p:nvPr>
            <p:ph idx="1" type="body"/>
          </p:nvPr>
        </p:nvSpPr>
        <p:spPr>
          <a:xfrm>
            <a:off x="474800" y="704499"/>
            <a:ext cx="8545500" cy="443700"/>
          </a:xfrm>
          <a:prstGeom prst="rect">
            <a:avLst/>
          </a:prstGeom>
          <a:noFill/>
          <a:ln>
            <a:noFill/>
          </a:ln>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SzPts val="1800"/>
              <a:buFont typeface="Arial"/>
              <a:buNone/>
            </a:pPr>
            <a:r>
              <a:rPr lang="ja"/>
              <a:t>中心テーマから放射状にアイデアを展開し、発想を強制的に広げるための思考整理ツール</a:t>
            </a:r>
            <a:endParaRPr/>
          </a:p>
        </p:txBody>
      </p:sp>
      <p:sp>
        <p:nvSpPr>
          <p:cNvPr id="195" name="Google Shape;195;g3d1fa69bc50_0_0"/>
          <p:cNvSpPr txBox="1"/>
          <p:nvPr>
            <p:ph idx="2" type="body"/>
          </p:nvPr>
        </p:nvSpPr>
        <p:spPr>
          <a:xfrm rot="5400000">
            <a:off x="-2471877" y="2472000"/>
            <a:ext cx="5143500" cy="199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126000" spcFirstLastPara="1" rIns="91425" wrap="square" tIns="90000">
            <a:noAutofit/>
          </a:bodyPr>
          <a:lstStyle/>
          <a:p>
            <a:pPr indent="-342900" lvl="0" marL="457200" rtl="0" algn="l">
              <a:lnSpc>
                <a:spcPct val="115000"/>
              </a:lnSpc>
              <a:spcBef>
                <a:spcPts val="0"/>
              </a:spcBef>
              <a:spcAft>
                <a:spcPts val="0"/>
              </a:spcAft>
              <a:buSzPts val="1800"/>
              <a:buNone/>
            </a:pPr>
            <a:r>
              <a:rPr lang="ja"/>
              <a:t>02  マンダラート</a:t>
            </a:r>
            <a:endParaRPr/>
          </a:p>
        </p:txBody>
      </p:sp>
      <p:sp>
        <p:nvSpPr>
          <p:cNvPr id="196" name="Google Shape;196;g3d1fa69bc50_0_0"/>
          <p:cNvSpPr/>
          <p:nvPr/>
        </p:nvSpPr>
        <p:spPr>
          <a:xfrm>
            <a:off x="457200" y="4709160"/>
            <a:ext cx="3657600" cy="3201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5A6B7E"/>
              </a:buClr>
              <a:buSzPts val="800"/>
              <a:buFont typeface="Calibri"/>
              <a:buNone/>
            </a:pPr>
            <a:r>
              <a:rPr b="0" i="0" lang="ja" sz="800" u="none" cap="none" strike="noStrike">
                <a:solidFill>
                  <a:srgbClr val="5A6B7E"/>
                </a:solidFill>
                <a:latin typeface="Calibri"/>
                <a:ea typeface="Calibri"/>
                <a:cs typeface="Calibri"/>
                <a:sym typeface="Calibri"/>
              </a:rPr>
              <a:t>© Incubation Base株式会社</a:t>
            </a:r>
            <a:endParaRPr b="0" i="0" sz="800" u="none" cap="none" strike="noStrike">
              <a:solidFill>
                <a:srgbClr val="000000"/>
              </a:solidFill>
              <a:latin typeface="Calibri"/>
              <a:ea typeface="Calibri"/>
              <a:cs typeface="Calibri"/>
              <a:sym typeface="Calibri"/>
            </a:endParaRPr>
          </a:p>
        </p:txBody>
      </p:sp>
      <p:sp>
        <p:nvSpPr>
          <p:cNvPr id="197" name="Google Shape;197;g3d1fa69bc50_0_0"/>
          <p:cNvSpPr/>
          <p:nvPr/>
        </p:nvSpPr>
        <p:spPr>
          <a:xfrm>
            <a:off x="2498937" y="1164200"/>
            <a:ext cx="1337400" cy="961200"/>
          </a:xfrm>
          <a:prstGeom prst="rect">
            <a:avLst/>
          </a:prstGeom>
          <a:solidFill>
            <a:srgbClr val="FFFFFF"/>
          </a:solidFill>
          <a:ln>
            <a:noFill/>
          </a:ln>
          <a:effectLst>
            <a:outerShdw blurRad="46440" rotWithShape="0" algn="bl" dir="8100000" dist="17415">
              <a:srgbClr val="000000">
                <a:alpha val="10196"/>
              </a:srgbClr>
            </a:outerShdw>
          </a:effectLst>
        </p:spPr>
        <p:txBody>
          <a:bodyPr anchorCtr="0" anchor="ctr" bIns="83575" lIns="83575" spcFirstLastPara="1" rIns="83575" wrap="square" tIns="83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g3d1fa69bc50_0_0"/>
          <p:cNvSpPr/>
          <p:nvPr/>
        </p:nvSpPr>
        <p:spPr>
          <a:xfrm>
            <a:off x="2498937" y="1164200"/>
            <a:ext cx="1337400" cy="961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5A6B7E"/>
              </a:buClr>
              <a:buSzPts val="914"/>
              <a:buFont typeface="Calibri"/>
              <a:buNone/>
            </a:pPr>
            <a:r>
              <a:rPr b="0" i="0" lang="ja" sz="914" u="none" cap="none" strike="noStrike">
                <a:solidFill>
                  <a:srgbClr val="5A6B7E"/>
                </a:solidFill>
                <a:latin typeface="Calibri"/>
                <a:ea typeface="Calibri"/>
                <a:cs typeface="Calibri"/>
                <a:sym typeface="Calibri"/>
              </a:rPr>
              <a:t>要素A</a:t>
            </a:r>
            <a:endParaRPr b="0" i="0" sz="914" u="none" cap="none" strike="noStrike">
              <a:solidFill>
                <a:srgbClr val="000000"/>
              </a:solidFill>
              <a:latin typeface="Calibri"/>
              <a:ea typeface="Calibri"/>
              <a:cs typeface="Calibri"/>
              <a:sym typeface="Calibri"/>
            </a:endParaRPr>
          </a:p>
        </p:txBody>
      </p:sp>
      <p:sp>
        <p:nvSpPr>
          <p:cNvPr id="199" name="Google Shape;199;g3d1fa69bc50_0_0"/>
          <p:cNvSpPr/>
          <p:nvPr/>
        </p:nvSpPr>
        <p:spPr>
          <a:xfrm>
            <a:off x="3903295" y="1164200"/>
            <a:ext cx="1337400" cy="961200"/>
          </a:xfrm>
          <a:prstGeom prst="rect">
            <a:avLst/>
          </a:prstGeom>
          <a:solidFill>
            <a:srgbClr val="FFFFFF"/>
          </a:solidFill>
          <a:ln>
            <a:noFill/>
          </a:ln>
          <a:effectLst>
            <a:outerShdw blurRad="46440" rotWithShape="0" algn="bl" dir="8100000" dist="17415">
              <a:srgbClr val="000000">
                <a:alpha val="10196"/>
              </a:srgbClr>
            </a:outerShdw>
          </a:effectLst>
        </p:spPr>
        <p:txBody>
          <a:bodyPr anchorCtr="0" anchor="ctr" bIns="83575" lIns="83575" spcFirstLastPara="1" rIns="83575" wrap="square" tIns="83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g3d1fa69bc50_0_0"/>
          <p:cNvSpPr/>
          <p:nvPr/>
        </p:nvSpPr>
        <p:spPr>
          <a:xfrm>
            <a:off x="3903295" y="1164200"/>
            <a:ext cx="1337400" cy="961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5A6B7E"/>
              </a:buClr>
              <a:buSzPts val="914"/>
              <a:buFont typeface="Calibri"/>
              <a:buNone/>
            </a:pPr>
            <a:r>
              <a:rPr b="0" i="0" lang="ja" sz="914" u="none" cap="none" strike="noStrike">
                <a:solidFill>
                  <a:srgbClr val="5A6B7E"/>
                </a:solidFill>
                <a:latin typeface="Calibri"/>
                <a:ea typeface="Calibri"/>
                <a:cs typeface="Calibri"/>
                <a:sym typeface="Calibri"/>
              </a:rPr>
              <a:t>要素B</a:t>
            </a:r>
            <a:endParaRPr b="0" i="0" sz="914" u="none" cap="none" strike="noStrike">
              <a:solidFill>
                <a:srgbClr val="000000"/>
              </a:solidFill>
              <a:latin typeface="Calibri"/>
              <a:ea typeface="Calibri"/>
              <a:cs typeface="Calibri"/>
              <a:sym typeface="Calibri"/>
            </a:endParaRPr>
          </a:p>
        </p:txBody>
      </p:sp>
      <p:sp>
        <p:nvSpPr>
          <p:cNvPr id="201" name="Google Shape;201;g3d1fa69bc50_0_0"/>
          <p:cNvSpPr/>
          <p:nvPr/>
        </p:nvSpPr>
        <p:spPr>
          <a:xfrm>
            <a:off x="5307653" y="1164200"/>
            <a:ext cx="1337400" cy="961200"/>
          </a:xfrm>
          <a:prstGeom prst="rect">
            <a:avLst/>
          </a:prstGeom>
          <a:solidFill>
            <a:srgbClr val="FFFFFF"/>
          </a:solidFill>
          <a:ln>
            <a:noFill/>
          </a:ln>
          <a:effectLst>
            <a:outerShdw blurRad="46440" rotWithShape="0" algn="bl" dir="8100000" dist="17415">
              <a:srgbClr val="000000">
                <a:alpha val="10196"/>
              </a:srgbClr>
            </a:outerShdw>
          </a:effectLst>
        </p:spPr>
        <p:txBody>
          <a:bodyPr anchorCtr="0" anchor="ctr" bIns="83575" lIns="83575" spcFirstLastPara="1" rIns="83575" wrap="square" tIns="83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 name="Google Shape;202;g3d1fa69bc50_0_0"/>
          <p:cNvSpPr/>
          <p:nvPr/>
        </p:nvSpPr>
        <p:spPr>
          <a:xfrm>
            <a:off x="5307653" y="1164200"/>
            <a:ext cx="1337400" cy="961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5A6B7E"/>
              </a:buClr>
              <a:buSzPts val="914"/>
              <a:buFont typeface="Calibri"/>
              <a:buNone/>
            </a:pPr>
            <a:r>
              <a:rPr b="0" i="0" lang="ja" sz="914" u="none" cap="none" strike="noStrike">
                <a:solidFill>
                  <a:srgbClr val="5A6B7E"/>
                </a:solidFill>
                <a:latin typeface="Calibri"/>
                <a:ea typeface="Calibri"/>
                <a:cs typeface="Calibri"/>
                <a:sym typeface="Calibri"/>
              </a:rPr>
              <a:t>要素C</a:t>
            </a:r>
            <a:endParaRPr b="0" i="0" sz="914" u="none" cap="none" strike="noStrike">
              <a:solidFill>
                <a:srgbClr val="000000"/>
              </a:solidFill>
              <a:latin typeface="Calibri"/>
              <a:ea typeface="Calibri"/>
              <a:cs typeface="Calibri"/>
              <a:sym typeface="Calibri"/>
            </a:endParaRPr>
          </a:p>
        </p:txBody>
      </p:sp>
      <p:sp>
        <p:nvSpPr>
          <p:cNvPr id="203" name="Google Shape;203;g3d1fa69bc50_0_0"/>
          <p:cNvSpPr/>
          <p:nvPr/>
        </p:nvSpPr>
        <p:spPr>
          <a:xfrm>
            <a:off x="2498937" y="2192393"/>
            <a:ext cx="1337400" cy="961200"/>
          </a:xfrm>
          <a:prstGeom prst="rect">
            <a:avLst/>
          </a:prstGeom>
          <a:solidFill>
            <a:srgbClr val="FFFFFF"/>
          </a:solidFill>
          <a:ln>
            <a:noFill/>
          </a:ln>
          <a:effectLst>
            <a:outerShdw blurRad="46440" rotWithShape="0" algn="bl" dir="8100000" dist="17415">
              <a:srgbClr val="000000">
                <a:alpha val="10196"/>
              </a:srgbClr>
            </a:outerShdw>
          </a:effectLst>
        </p:spPr>
        <p:txBody>
          <a:bodyPr anchorCtr="0" anchor="ctr" bIns="83575" lIns="83575" spcFirstLastPara="1" rIns="83575" wrap="square" tIns="83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 name="Google Shape;204;g3d1fa69bc50_0_0"/>
          <p:cNvSpPr/>
          <p:nvPr/>
        </p:nvSpPr>
        <p:spPr>
          <a:xfrm>
            <a:off x="2498937" y="2192393"/>
            <a:ext cx="1337400" cy="961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5A6B7E"/>
              </a:buClr>
              <a:buSzPts val="914"/>
              <a:buFont typeface="Calibri"/>
              <a:buNone/>
            </a:pPr>
            <a:r>
              <a:rPr b="0" i="0" lang="ja" sz="914" u="none" cap="none" strike="noStrike">
                <a:solidFill>
                  <a:srgbClr val="5A6B7E"/>
                </a:solidFill>
                <a:latin typeface="Calibri"/>
                <a:ea typeface="Calibri"/>
                <a:cs typeface="Calibri"/>
                <a:sym typeface="Calibri"/>
              </a:rPr>
              <a:t>要素D</a:t>
            </a:r>
            <a:endParaRPr b="0" i="0" sz="914" u="none" cap="none" strike="noStrike">
              <a:solidFill>
                <a:srgbClr val="000000"/>
              </a:solidFill>
              <a:latin typeface="Calibri"/>
              <a:ea typeface="Calibri"/>
              <a:cs typeface="Calibri"/>
              <a:sym typeface="Calibri"/>
            </a:endParaRPr>
          </a:p>
        </p:txBody>
      </p:sp>
      <p:sp>
        <p:nvSpPr>
          <p:cNvPr id="205" name="Google Shape;205;g3d1fa69bc50_0_0"/>
          <p:cNvSpPr/>
          <p:nvPr/>
        </p:nvSpPr>
        <p:spPr>
          <a:xfrm>
            <a:off x="3903295" y="2192393"/>
            <a:ext cx="1337400" cy="961200"/>
          </a:xfrm>
          <a:prstGeom prst="rect">
            <a:avLst/>
          </a:prstGeom>
          <a:solidFill>
            <a:srgbClr val="2E86AB"/>
          </a:solidFill>
          <a:ln>
            <a:noFill/>
          </a:ln>
          <a:effectLst>
            <a:outerShdw blurRad="46440" rotWithShape="0" algn="bl" dir="8100000" dist="17415">
              <a:srgbClr val="000000">
                <a:alpha val="10196"/>
              </a:srgbClr>
            </a:outerShdw>
          </a:effectLst>
        </p:spPr>
        <p:txBody>
          <a:bodyPr anchorCtr="0" anchor="ctr" bIns="83575" lIns="83575" spcFirstLastPara="1" rIns="83575" wrap="square" tIns="83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 name="Google Shape;206;g3d1fa69bc50_0_0"/>
          <p:cNvSpPr/>
          <p:nvPr/>
        </p:nvSpPr>
        <p:spPr>
          <a:xfrm>
            <a:off x="3903295" y="2192393"/>
            <a:ext cx="1337400" cy="961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097"/>
              <a:buFont typeface="Calibri"/>
              <a:buNone/>
            </a:pPr>
            <a:r>
              <a:rPr b="1" i="0" lang="ja" sz="1097" u="none" cap="none" strike="noStrike">
                <a:solidFill>
                  <a:srgbClr val="FFFFFF"/>
                </a:solidFill>
                <a:latin typeface="Calibri"/>
                <a:ea typeface="Calibri"/>
                <a:cs typeface="Calibri"/>
                <a:sym typeface="Calibri"/>
              </a:rPr>
              <a:t>テーマ</a:t>
            </a:r>
            <a:endParaRPr b="0" i="0" sz="1097" u="none" cap="none" strike="noStrike">
              <a:solidFill>
                <a:srgbClr val="000000"/>
              </a:solidFill>
              <a:latin typeface="Calibri"/>
              <a:ea typeface="Calibri"/>
              <a:cs typeface="Calibri"/>
              <a:sym typeface="Calibri"/>
            </a:endParaRPr>
          </a:p>
        </p:txBody>
      </p:sp>
      <p:sp>
        <p:nvSpPr>
          <p:cNvPr id="207" name="Google Shape;207;g3d1fa69bc50_0_0"/>
          <p:cNvSpPr/>
          <p:nvPr/>
        </p:nvSpPr>
        <p:spPr>
          <a:xfrm>
            <a:off x="5307653" y="2192393"/>
            <a:ext cx="1337400" cy="961200"/>
          </a:xfrm>
          <a:prstGeom prst="rect">
            <a:avLst/>
          </a:prstGeom>
          <a:solidFill>
            <a:srgbClr val="FFFFFF"/>
          </a:solidFill>
          <a:ln>
            <a:noFill/>
          </a:ln>
          <a:effectLst>
            <a:outerShdw blurRad="46440" rotWithShape="0" algn="bl" dir="8100000" dist="17415">
              <a:srgbClr val="000000">
                <a:alpha val="10196"/>
              </a:srgbClr>
            </a:outerShdw>
          </a:effectLst>
        </p:spPr>
        <p:txBody>
          <a:bodyPr anchorCtr="0" anchor="ctr" bIns="83575" lIns="83575" spcFirstLastPara="1" rIns="83575" wrap="square" tIns="83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 name="Google Shape;208;g3d1fa69bc50_0_0"/>
          <p:cNvSpPr/>
          <p:nvPr/>
        </p:nvSpPr>
        <p:spPr>
          <a:xfrm>
            <a:off x="5307653" y="2192393"/>
            <a:ext cx="1337400" cy="961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5A6B7E"/>
              </a:buClr>
              <a:buSzPts val="914"/>
              <a:buFont typeface="Calibri"/>
              <a:buNone/>
            </a:pPr>
            <a:r>
              <a:rPr b="0" i="0" lang="ja" sz="914" u="none" cap="none" strike="noStrike">
                <a:solidFill>
                  <a:srgbClr val="5A6B7E"/>
                </a:solidFill>
                <a:latin typeface="Calibri"/>
                <a:ea typeface="Calibri"/>
                <a:cs typeface="Calibri"/>
                <a:sym typeface="Calibri"/>
              </a:rPr>
              <a:t>要素E</a:t>
            </a:r>
            <a:endParaRPr b="0" i="0" sz="914" u="none" cap="none" strike="noStrike">
              <a:solidFill>
                <a:srgbClr val="000000"/>
              </a:solidFill>
              <a:latin typeface="Calibri"/>
              <a:ea typeface="Calibri"/>
              <a:cs typeface="Calibri"/>
              <a:sym typeface="Calibri"/>
            </a:endParaRPr>
          </a:p>
        </p:txBody>
      </p:sp>
      <p:sp>
        <p:nvSpPr>
          <p:cNvPr id="209" name="Google Shape;209;g3d1fa69bc50_0_0"/>
          <p:cNvSpPr/>
          <p:nvPr/>
        </p:nvSpPr>
        <p:spPr>
          <a:xfrm>
            <a:off x="2498937" y="3220586"/>
            <a:ext cx="1337400" cy="961200"/>
          </a:xfrm>
          <a:prstGeom prst="rect">
            <a:avLst/>
          </a:prstGeom>
          <a:solidFill>
            <a:srgbClr val="FFFFFF"/>
          </a:solidFill>
          <a:ln>
            <a:noFill/>
          </a:ln>
          <a:effectLst>
            <a:outerShdw blurRad="46440" rotWithShape="0" algn="bl" dir="8100000" dist="17415">
              <a:srgbClr val="000000">
                <a:alpha val="10196"/>
              </a:srgbClr>
            </a:outerShdw>
          </a:effectLst>
        </p:spPr>
        <p:txBody>
          <a:bodyPr anchorCtr="0" anchor="ctr" bIns="83575" lIns="83575" spcFirstLastPara="1" rIns="83575" wrap="square" tIns="83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 name="Google Shape;210;g3d1fa69bc50_0_0"/>
          <p:cNvSpPr/>
          <p:nvPr/>
        </p:nvSpPr>
        <p:spPr>
          <a:xfrm>
            <a:off x="2498937" y="3220586"/>
            <a:ext cx="1337400" cy="961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5A6B7E"/>
              </a:buClr>
              <a:buSzPts val="914"/>
              <a:buFont typeface="Calibri"/>
              <a:buNone/>
            </a:pPr>
            <a:r>
              <a:rPr b="0" i="0" lang="ja" sz="914" u="none" cap="none" strike="noStrike">
                <a:solidFill>
                  <a:srgbClr val="5A6B7E"/>
                </a:solidFill>
                <a:latin typeface="Calibri"/>
                <a:ea typeface="Calibri"/>
                <a:cs typeface="Calibri"/>
                <a:sym typeface="Calibri"/>
              </a:rPr>
              <a:t>要素F</a:t>
            </a:r>
            <a:endParaRPr b="0" i="0" sz="914" u="none" cap="none" strike="noStrike">
              <a:solidFill>
                <a:srgbClr val="000000"/>
              </a:solidFill>
              <a:latin typeface="Calibri"/>
              <a:ea typeface="Calibri"/>
              <a:cs typeface="Calibri"/>
              <a:sym typeface="Calibri"/>
            </a:endParaRPr>
          </a:p>
        </p:txBody>
      </p:sp>
      <p:sp>
        <p:nvSpPr>
          <p:cNvPr id="211" name="Google Shape;211;g3d1fa69bc50_0_0"/>
          <p:cNvSpPr/>
          <p:nvPr/>
        </p:nvSpPr>
        <p:spPr>
          <a:xfrm>
            <a:off x="3903295" y="3220586"/>
            <a:ext cx="1337400" cy="961200"/>
          </a:xfrm>
          <a:prstGeom prst="rect">
            <a:avLst/>
          </a:prstGeom>
          <a:solidFill>
            <a:srgbClr val="FFFFFF"/>
          </a:solidFill>
          <a:ln>
            <a:noFill/>
          </a:ln>
          <a:effectLst>
            <a:outerShdw blurRad="46440" rotWithShape="0" algn="bl" dir="8100000" dist="17415">
              <a:srgbClr val="000000">
                <a:alpha val="10196"/>
              </a:srgbClr>
            </a:outerShdw>
          </a:effectLst>
        </p:spPr>
        <p:txBody>
          <a:bodyPr anchorCtr="0" anchor="ctr" bIns="83575" lIns="83575" spcFirstLastPara="1" rIns="83575" wrap="square" tIns="83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 name="Google Shape;212;g3d1fa69bc50_0_0"/>
          <p:cNvSpPr/>
          <p:nvPr/>
        </p:nvSpPr>
        <p:spPr>
          <a:xfrm>
            <a:off x="3903295" y="3220586"/>
            <a:ext cx="1337400" cy="961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5A6B7E"/>
              </a:buClr>
              <a:buSzPts val="914"/>
              <a:buFont typeface="Calibri"/>
              <a:buNone/>
            </a:pPr>
            <a:r>
              <a:rPr b="0" i="0" lang="ja" sz="914" u="none" cap="none" strike="noStrike">
                <a:solidFill>
                  <a:srgbClr val="5A6B7E"/>
                </a:solidFill>
                <a:latin typeface="Calibri"/>
                <a:ea typeface="Calibri"/>
                <a:cs typeface="Calibri"/>
                <a:sym typeface="Calibri"/>
              </a:rPr>
              <a:t>要素G</a:t>
            </a:r>
            <a:endParaRPr b="0" i="0" sz="914" u="none" cap="none" strike="noStrike">
              <a:solidFill>
                <a:srgbClr val="000000"/>
              </a:solidFill>
              <a:latin typeface="Calibri"/>
              <a:ea typeface="Calibri"/>
              <a:cs typeface="Calibri"/>
              <a:sym typeface="Calibri"/>
            </a:endParaRPr>
          </a:p>
        </p:txBody>
      </p:sp>
      <p:sp>
        <p:nvSpPr>
          <p:cNvPr id="213" name="Google Shape;213;g3d1fa69bc50_0_0"/>
          <p:cNvSpPr/>
          <p:nvPr/>
        </p:nvSpPr>
        <p:spPr>
          <a:xfrm>
            <a:off x="5307653" y="3220586"/>
            <a:ext cx="1337400" cy="961200"/>
          </a:xfrm>
          <a:prstGeom prst="rect">
            <a:avLst/>
          </a:prstGeom>
          <a:solidFill>
            <a:srgbClr val="FFFFFF"/>
          </a:solidFill>
          <a:ln>
            <a:noFill/>
          </a:ln>
          <a:effectLst>
            <a:outerShdw blurRad="46440" rotWithShape="0" algn="bl" dir="8100000" dist="17415">
              <a:srgbClr val="000000">
                <a:alpha val="10196"/>
              </a:srgbClr>
            </a:outerShdw>
          </a:effectLst>
        </p:spPr>
        <p:txBody>
          <a:bodyPr anchorCtr="0" anchor="ctr" bIns="83575" lIns="83575" spcFirstLastPara="1" rIns="83575" wrap="square" tIns="83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 name="Google Shape;214;g3d1fa69bc50_0_0"/>
          <p:cNvSpPr/>
          <p:nvPr/>
        </p:nvSpPr>
        <p:spPr>
          <a:xfrm>
            <a:off x="5307653" y="3220586"/>
            <a:ext cx="1337400" cy="961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5A6B7E"/>
              </a:buClr>
              <a:buSzPts val="914"/>
              <a:buFont typeface="Calibri"/>
              <a:buNone/>
            </a:pPr>
            <a:r>
              <a:rPr b="0" i="0" lang="ja" sz="914" u="none" cap="none" strike="noStrike">
                <a:solidFill>
                  <a:srgbClr val="5A6B7E"/>
                </a:solidFill>
                <a:latin typeface="Calibri"/>
                <a:ea typeface="Calibri"/>
                <a:cs typeface="Calibri"/>
                <a:sym typeface="Calibri"/>
              </a:rPr>
              <a:t>要素H</a:t>
            </a:r>
            <a:endParaRPr b="0" i="0" sz="914" u="none" cap="none" strike="noStrike">
              <a:solidFill>
                <a:srgbClr val="000000"/>
              </a:solidFill>
              <a:latin typeface="Calibri"/>
              <a:ea typeface="Calibri"/>
              <a:cs typeface="Calibri"/>
              <a:sym typeface="Calibri"/>
            </a:endParaRPr>
          </a:p>
        </p:txBody>
      </p:sp>
      <p:sp>
        <p:nvSpPr>
          <p:cNvPr id="215" name="Google Shape;215;g3d1fa69bc50_0_0"/>
          <p:cNvSpPr/>
          <p:nvPr/>
        </p:nvSpPr>
        <p:spPr>
          <a:xfrm>
            <a:off x="1081549" y="4288063"/>
            <a:ext cx="7332000" cy="45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5A6B7E"/>
              </a:buClr>
              <a:buSzPts val="900"/>
              <a:buFont typeface="Calibri"/>
              <a:buNone/>
            </a:pPr>
            <a:r>
              <a:rPr b="0" i="0" lang="ja" sz="900" u="none" cap="none" strike="noStrike">
                <a:solidFill>
                  <a:srgbClr val="5A6B7E"/>
                </a:solidFill>
                <a:latin typeface="Calibri"/>
                <a:ea typeface="Calibri"/>
                <a:cs typeface="Calibri"/>
                <a:sym typeface="Calibri"/>
              </a:rPr>
              <a:t>使い方：中心マスにテーマを置き、周囲8マスに関連キーワードを展開。</a:t>
            </a:r>
            <a:endParaRPr b="0" i="0" sz="900" u="none" cap="none" strike="noStrike">
              <a:solidFill>
                <a:srgbClr val="5A6B7E"/>
              </a:solidFill>
              <a:latin typeface="Calibri"/>
              <a:ea typeface="Calibri"/>
              <a:cs typeface="Calibri"/>
              <a:sym typeface="Calibri"/>
            </a:endParaRPr>
          </a:p>
          <a:p>
            <a:pPr indent="0" lvl="0" marL="0" marR="0" rtl="0" algn="ctr">
              <a:lnSpc>
                <a:spcPct val="100000"/>
              </a:lnSpc>
              <a:spcBef>
                <a:spcPts val="0"/>
              </a:spcBef>
              <a:spcAft>
                <a:spcPts val="0"/>
              </a:spcAft>
              <a:buClr>
                <a:srgbClr val="5A6B7E"/>
              </a:buClr>
              <a:buSzPts val="900"/>
              <a:buFont typeface="Calibri"/>
              <a:buNone/>
            </a:pPr>
            <a:r>
              <a:rPr b="0" i="0" lang="ja" sz="900" u="none" cap="none" strike="noStrike">
                <a:solidFill>
                  <a:srgbClr val="5A6B7E"/>
                </a:solidFill>
                <a:latin typeface="Calibri"/>
                <a:ea typeface="Calibri"/>
                <a:cs typeface="Calibri"/>
                <a:sym typeface="Calibri"/>
              </a:rPr>
              <a:t>さらに各キーワードを新たな中心に据えて深掘りすることで、最大81個のアイデアに到達できます。</a:t>
            </a:r>
            <a:endParaRPr b="0" i="0" sz="900" u="none" cap="none" strike="noStrike">
              <a:solidFill>
                <a:srgbClr val="000000"/>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g3d1fa69bc50_0_28"/>
          <p:cNvSpPr txBox="1"/>
          <p:nvPr>
            <p:ph type="title"/>
          </p:nvPr>
        </p:nvSpPr>
        <p:spPr>
          <a:xfrm>
            <a:off x="620723" y="243220"/>
            <a:ext cx="8520600" cy="3936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72839"/>
              <a:buNone/>
            </a:pPr>
            <a:r>
              <a:rPr b="1" lang="ja"/>
              <a:t>03  カスタマージャーニー</a:t>
            </a:r>
            <a:endParaRPr b="1"/>
          </a:p>
        </p:txBody>
      </p:sp>
      <p:sp>
        <p:nvSpPr>
          <p:cNvPr id="221" name="Google Shape;221;g3d1fa69bc50_0_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ja"/>
              <a:t>‹#›</a:t>
            </a:fld>
            <a:endParaRPr/>
          </a:p>
        </p:txBody>
      </p:sp>
      <p:sp>
        <p:nvSpPr>
          <p:cNvPr id="222" name="Google Shape;222;g3d1fa69bc50_0_28"/>
          <p:cNvSpPr txBox="1"/>
          <p:nvPr>
            <p:ph idx="1" type="body"/>
          </p:nvPr>
        </p:nvSpPr>
        <p:spPr>
          <a:xfrm>
            <a:off x="474800" y="704499"/>
            <a:ext cx="8545500" cy="443700"/>
          </a:xfrm>
          <a:prstGeom prst="rect">
            <a:avLst/>
          </a:prstGeom>
          <a:noFill/>
          <a:ln>
            <a:noFill/>
          </a:ln>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SzPts val="1800"/>
              <a:buFont typeface="Arial"/>
              <a:buNone/>
            </a:pPr>
            <a:r>
              <a:rPr lang="ja"/>
              <a:t>見込み顧客が自社サービスを知ってから契約に至るまでの体験を時系列で整理するマップ</a:t>
            </a:r>
            <a:endParaRPr/>
          </a:p>
        </p:txBody>
      </p:sp>
      <p:sp>
        <p:nvSpPr>
          <p:cNvPr id="223" name="Google Shape;223;g3d1fa69bc50_0_28"/>
          <p:cNvSpPr txBox="1"/>
          <p:nvPr>
            <p:ph idx="2" type="body"/>
          </p:nvPr>
        </p:nvSpPr>
        <p:spPr>
          <a:xfrm rot="5400000">
            <a:off x="-2471877" y="2472000"/>
            <a:ext cx="5143500" cy="199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126000" spcFirstLastPara="1" rIns="91425" wrap="square" tIns="90000">
            <a:noAutofit/>
          </a:bodyPr>
          <a:lstStyle/>
          <a:p>
            <a:pPr indent="-342900" lvl="0" marL="457200" rtl="0" algn="l">
              <a:lnSpc>
                <a:spcPct val="115000"/>
              </a:lnSpc>
              <a:spcBef>
                <a:spcPts val="0"/>
              </a:spcBef>
              <a:spcAft>
                <a:spcPts val="0"/>
              </a:spcAft>
              <a:buSzPts val="1800"/>
              <a:buNone/>
            </a:pPr>
            <a:r>
              <a:rPr lang="ja"/>
              <a:t>03  カスタマージャーニー</a:t>
            </a:r>
            <a:endParaRPr/>
          </a:p>
        </p:txBody>
      </p:sp>
      <p:sp>
        <p:nvSpPr>
          <p:cNvPr id="224" name="Google Shape;224;g3d1fa69bc50_0_28"/>
          <p:cNvSpPr/>
          <p:nvPr/>
        </p:nvSpPr>
        <p:spPr>
          <a:xfrm>
            <a:off x="457200" y="4709160"/>
            <a:ext cx="3657600" cy="3201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5A6B7E"/>
              </a:buClr>
              <a:buSzPts val="800"/>
              <a:buFont typeface="Calibri"/>
              <a:buNone/>
            </a:pPr>
            <a:r>
              <a:rPr b="0" i="0" lang="ja" sz="800" u="none" cap="none" strike="noStrike">
                <a:solidFill>
                  <a:srgbClr val="5A6B7E"/>
                </a:solidFill>
                <a:latin typeface="Calibri"/>
                <a:ea typeface="Calibri"/>
                <a:cs typeface="Calibri"/>
                <a:sym typeface="Calibri"/>
              </a:rPr>
              <a:t>© Incubation Base株式会社</a:t>
            </a:r>
            <a:endParaRPr b="0" i="0" sz="800" u="none" cap="none" strike="noStrike">
              <a:solidFill>
                <a:srgbClr val="000000"/>
              </a:solidFill>
              <a:latin typeface="Calibri"/>
              <a:ea typeface="Calibri"/>
              <a:cs typeface="Calibri"/>
              <a:sym typeface="Calibri"/>
            </a:endParaRPr>
          </a:p>
        </p:txBody>
      </p:sp>
      <p:graphicFrame>
        <p:nvGraphicFramePr>
          <p:cNvPr id="225" name="Google Shape;225;g3d1fa69bc50_0_28"/>
          <p:cNvGraphicFramePr/>
          <p:nvPr/>
        </p:nvGraphicFramePr>
        <p:xfrm>
          <a:off x="620715" y="1215885"/>
          <a:ext cx="3000000" cy="3000000"/>
        </p:xfrm>
        <a:graphic>
          <a:graphicData uri="http://schemas.openxmlformats.org/drawingml/2006/table">
            <a:tbl>
              <a:tblPr>
                <a:noFill/>
                <a:tableStyleId>{4A08F9F6-02D3-42BA-B6A6-3EC2DE3E8626}</a:tableStyleId>
              </a:tblPr>
              <a:tblGrid>
                <a:gridCol w="1280150"/>
                <a:gridCol w="1691650"/>
                <a:gridCol w="1691650"/>
                <a:gridCol w="1691650"/>
                <a:gridCol w="1691650"/>
              </a:tblGrid>
              <a:tr h="127000">
                <a:tc gridSpan="5">
                  <a:txBody>
                    <a:bodyPr/>
                    <a:lstStyle/>
                    <a:p>
                      <a:pPr indent="0" lvl="0" marL="0" marR="0" rtl="0" algn="l">
                        <a:lnSpc>
                          <a:spcPct val="100000"/>
                        </a:lnSpc>
                        <a:spcBef>
                          <a:spcPts val="0"/>
                        </a:spcBef>
                        <a:spcAft>
                          <a:spcPts val="0"/>
                        </a:spcAft>
                        <a:buClr>
                          <a:srgbClr val="1B2A4A"/>
                        </a:buClr>
                        <a:buSzPts val="1000"/>
                        <a:buFont typeface="Calibri"/>
                        <a:buNone/>
                      </a:pPr>
                      <a:r>
                        <a:rPr b="1" lang="ja" sz="1000" u="none" cap="none" strike="noStrike">
                          <a:solidFill>
                            <a:srgbClr val="1B2A4A"/>
                          </a:solidFill>
                          <a:latin typeface="Calibri"/>
                          <a:ea typeface="Calibri"/>
                          <a:cs typeface="Calibri"/>
                          <a:sym typeface="Calibri"/>
                        </a:rPr>
                        <a:t>ペルソナ：</a:t>
                      </a:r>
                      <a:endParaRPr sz="10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D4EBF2"/>
                    </a:solidFill>
                  </a:tcPr>
                </a:tc>
                <a:tc hMerge="1"/>
                <a:tc hMerge="1"/>
                <a:tc hMerge="1"/>
                <a:tc hMerge="1"/>
              </a:tr>
              <a:tr h="127000">
                <a:tc>
                  <a:txBody>
                    <a:bodyPr/>
                    <a:lstStyle/>
                    <a:p>
                      <a:pPr indent="0" lvl="0" marL="0" marR="0" rtl="0" algn="l">
                        <a:lnSpc>
                          <a:spcPct val="100000"/>
                        </a:lnSpc>
                        <a:spcBef>
                          <a:spcPts val="0"/>
                        </a:spcBef>
                        <a:spcAft>
                          <a:spcPts val="0"/>
                        </a:spcAft>
                        <a:buClr>
                          <a:srgbClr val="000000"/>
                        </a:buClr>
                        <a:buSzPts val="1000"/>
                        <a:buFont typeface="Calibri"/>
                        <a:buNone/>
                      </a:pPr>
                      <a:r>
                        <a:t/>
                      </a:r>
                      <a:endParaRPr sz="10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1B2A4A"/>
                    </a:solidFill>
                  </a:tcPr>
                </a:tc>
                <a:tc>
                  <a:txBody>
                    <a:bodyPr/>
                    <a:lstStyle/>
                    <a:p>
                      <a:pPr indent="0" lvl="0" marL="0" marR="0" rtl="0" algn="ctr">
                        <a:lnSpc>
                          <a:spcPct val="100000"/>
                        </a:lnSpc>
                        <a:spcBef>
                          <a:spcPts val="0"/>
                        </a:spcBef>
                        <a:spcAft>
                          <a:spcPts val="0"/>
                        </a:spcAft>
                        <a:buClr>
                          <a:srgbClr val="FFFFFF"/>
                        </a:buClr>
                        <a:buSzPts val="1000"/>
                        <a:buFont typeface="Calibri"/>
                        <a:buNone/>
                      </a:pPr>
                      <a:r>
                        <a:rPr b="1" lang="ja" sz="1000" u="none" cap="none" strike="noStrike">
                          <a:solidFill>
                            <a:srgbClr val="FFFFFF"/>
                          </a:solidFill>
                          <a:latin typeface="Calibri"/>
                          <a:ea typeface="Calibri"/>
                          <a:cs typeface="Calibri"/>
                          <a:sym typeface="Calibri"/>
                        </a:rPr>
                        <a:t>認知</a:t>
                      </a:r>
                      <a:endParaRPr sz="10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1B2A4A"/>
                    </a:solidFill>
                  </a:tcPr>
                </a:tc>
                <a:tc>
                  <a:txBody>
                    <a:bodyPr/>
                    <a:lstStyle/>
                    <a:p>
                      <a:pPr indent="0" lvl="0" marL="0" marR="0" rtl="0" algn="ctr">
                        <a:lnSpc>
                          <a:spcPct val="100000"/>
                        </a:lnSpc>
                        <a:spcBef>
                          <a:spcPts val="0"/>
                        </a:spcBef>
                        <a:spcAft>
                          <a:spcPts val="0"/>
                        </a:spcAft>
                        <a:buClr>
                          <a:srgbClr val="FFFFFF"/>
                        </a:buClr>
                        <a:buSzPts val="1000"/>
                        <a:buFont typeface="Calibri"/>
                        <a:buNone/>
                      </a:pPr>
                      <a:r>
                        <a:rPr b="1" lang="ja" sz="1000" u="none" cap="none" strike="noStrike">
                          <a:solidFill>
                            <a:srgbClr val="FFFFFF"/>
                          </a:solidFill>
                          <a:latin typeface="Calibri"/>
                          <a:ea typeface="Calibri"/>
                          <a:cs typeface="Calibri"/>
                          <a:sym typeface="Calibri"/>
                        </a:rPr>
                        <a:t>興味・理解</a:t>
                      </a:r>
                      <a:endParaRPr sz="10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1B2A4A"/>
                    </a:solidFill>
                  </a:tcPr>
                </a:tc>
                <a:tc>
                  <a:txBody>
                    <a:bodyPr/>
                    <a:lstStyle/>
                    <a:p>
                      <a:pPr indent="0" lvl="0" marL="0" marR="0" rtl="0" algn="ctr">
                        <a:lnSpc>
                          <a:spcPct val="100000"/>
                        </a:lnSpc>
                        <a:spcBef>
                          <a:spcPts val="0"/>
                        </a:spcBef>
                        <a:spcAft>
                          <a:spcPts val="0"/>
                        </a:spcAft>
                        <a:buClr>
                          <a:srgbClr val="FFFFFF"/>
                        </a:buClr>
                        <a:buSzPts val="1000"/>
                        <a:buFont typeface="Calibri"/>
                        <a:buNone/>
                      </a:pPr>
                      <a:r>
                        <a:rPr b="1" lang="ja" sz="1000" u="none" cap="none" strike="noStrike">
                          <a:solidFill>
                            <a:srgbClr val="FFFFFF"/>
                          </a:solidFill>
                          <a:latin typeface="Calibri"/>
                          <a:ea typeface="Calibri"/>
                          <a:cs typeface="Calibri"/>
                          <a:sym typeface="Calibri"/>
                        </a:rPr>
                        <a:t>比較・検討</a:t>
                      </a:r>
                      <a:endParaRPr sz="10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1B2A4A"/>
                    </a:solidFill>
                  </a:tcPr>
                </a:tc>
                <a:tc>
                  <a:txBody>
                    <a:bodyPr/>
                    <a:lstStyle/>
                    <a:p>
                      <a:pPr indent="0" lvl="0" marL="0" marR="0" rtl="0" algn="ctr">
                        <a:lnSpc>
                          <a:spcPct val="100000"/>
                        </a:lnSpc>
                        <a:spcBef>
                          <a:spcPts val="0"/>
                        </a:spcBef>
                        <a:spcAft>
                          <a:spcPts val="0"/>
                        </a:spcAft>
                        <a:buClr>
                          <a:srgbClr val="FFFFFF"/>
                        </a:buClr>
                        <a:buSzPts val="1000"/>
                        <a:buFont typeface="Calibri"/>
                        <a:buNone/>
                      </a:pPr>
                      <a:r>
                        <a:rPr b="1" lang="ja" sz="1000" u="none" cap="none" strike="noStrike">
                          <a:solidFill>
                            <a:srgbClr val="FFFFFF"/>
                          </a:solidFill>
                          <a:latin typeface="Calibri"/>
                          <a:ea typeface="Calibri"/>
                          <a:cs typeface="Calibri"/>
                          <a:sym typeface="Calibri"/>
                        </a:rPr>
                        <a:t>意思決定</a:t>
                      </a:r>
                      <a:endParaRPr sz="10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1B2A4A"/>
                    </a:solidFill>
                  </a:tcPr>
                </a:tc>
              </a:tr>
              <a:tr h="114300">
                <a:tc>
                  <a:txBody>
                    <a:bodyPr/>
                    <a:lstStyle/>
                    <a:p>
                      <a:pPr indent="0" lvl="0" marL="0" marR="0" rtl="0" algn="l">
                        <a:lnSpc>
                          <a:spcPct val="100000"/>
                        </a:lnSpc>
                        <a:spcBef>
                          <a:spcPts val="0"/>
                        </a:spcBef>
                        <a:spcAft>
                          <a:spcPts val="0"/>
                        </a:spcAft>
                        <a:buClr>
                          <a:srgbClr val="FFFFFF"/>
                        </a:buClr>
                        <a:buSzPts val="900"/>
                        <a:buFont typeface="Calibri"/>
                        <a:buNone/>
                      </a:pPr>
                      <a:r>
                        <a:rPr b="1" lang="ja" sz="900" u="none" cap="none" strike="noStrike">
                          <a:solidFill>
                            <a:srgbClr val="FFFFFF"/>
                          </a:solidFill>
                          <a:latin typeface="Calibri"/>
                          <a:ea typeface="Calibri"/>
                          <a:cs typeface="Calibri"/>
                          <a:sym typeface="Calibri"/>
                        </a:rPr>
                        <a:t>行動</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2E86AB"/>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r>
              <a:tr h="114300">
                <a:tc>
                  <a:txBody>
                    <a:bodyPr/>
                    <a:lstStyle/>
                    <a:p>
                      <a:pPr indent="0" lvl="0" marL="0" marR="0" rtl="0" algn="l">
                        <a:lnSpc>
                          <a:spcPct val="100000"/>
                        </a:lnSpc>
                        <a:spcBef>
                          <a:spcPts val="0"/>
                        </a:spcBef>
                        <a:spcAft>
                          <a:spcPts val="0"/>
                        </a:spcAft>
                        <a:buClr>
                          <a:srgbClr val="FFFFFF"/>
                        </a:buClr>
                        <a:buSzPts val="900"/>
                        <a:buFont typeface="Calibri"/>
                        <a:buNone/>
                      </a:pPr>
                      <a:r>
                        <a:rPr b="1" lang="ja" sz="900" u="none" cap="none" strike="noStrike">
                          <a:solidFill>
                            <a:srgbClr val="FFFFFF"/>
                          </a:solidFill>
                          <a:latin typeface="Calibri"/>
                          <a:ea typeface="Calibri"/>
                          <a:cs typeface="Calibri"/>
                          <a:sym typeface="Calibri"/>
                        </a:rPr>
                        <a:t>思考・疑問</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2E86AB"/>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r>
              <a:tr h="114300">
                <a:tc>
                  <a:txBody>
                    <a:bodyPr/>
                    <a:lstStyle/>
                    <a:p>
                      <a:pPr indent="0" lvl="0" marL="0" marR="0" rtl="0" algn="l">
                        <a:lnSpc>
                          <a:spcPct val="100000"/>
                        </a:lnSpc>
                        <a:spcBef>
                          <a:spcPts val="0"/>
                        </a:spcBef>
                        <a:spcAft>
                          <a:spcPts val="0"/>
                        </a:spcAft>
                        <a:buClr>
                          <a:srgbClr val="FFFFFF"/>
                        </a:buClr>
                        <a:buSzPts val="900"/>
                        <a:buFont typeface="Calibri"/>
                        <a:buNone/>
                      </a:pPr>
                      <a:r>
                        <a:rPr b="1" lang="ja" sz="900" u="none" cap="none" strike="noStrike">
                          <a:solidFill>
                            <a:srgbClr val="FFFFFF"/>
                          </a:solidFill>
                          <a:latin typeface="Calibri"/>
                          <a:ea typeface="Calibri"/>
                          <a:cs typeface="Calibri"/>
                          <a:sym typeface="Calibri"/>
                        </a:rPr>
                        <a:t>感情</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2E86AB"/>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r>
              <a:tr h="114300">
                <a:tc>
                  <a:txBody>
                    <a:bodyPr/>
                    <a:lstStyle/>
                    <a:p>
                      <a:pPr indent="0" lvl="0" marL="0" marR="0" rtl="0" algn="l">
                        <a:lnSpc>
                          <a:spcPct val="100000"/>
                        </a:lnSpc>
                        <a:spcBef>
                          <a:spcPts val="0"/>
                        </a:spcBef>
                        <a:spcAft>
                          <a:spcPts val="0"/>
                        </a:spcAft>
                        <a:buClr>
                          <a:srgbClr val="FFFFFF"/>
                        </a:buClr>
                        <a:buSzPts val="900"/>
                        <a:buFont typeface="Calibri"/>
                        <a:buNone/>
                      </a:pPr>
                      <a:r>
                        <a:rPr b="1" lang="ja" sz="900" u="none" cap="none" strike="noStrike">
                          <a:solidFill>
                            <a:srgbClr val="FFFFFF"/>
                          </a:solidFill>
                          <a:latin typeface="Calibri"/>
                          <a:ea typeface="Calibri"/>
                          <a:cs typeface="Calibri"/>
                          <a:sym typeface="Calibri"/>
                        </a:rPr>
                        <a:t>接触チャネル</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2E86AB"/>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r>
              <a:tr h="114300">
                <a:tc>
                  <a:txBody>
                    <a:bodyPr/>
                    <a:lstStyle/>
                    <a:p>
                      <a:pPr indent="0" lvl="0" marL="0" marR="0" rtl="0" algn="l">
                        <a:lnSpc>
                          <a:spcPct val="100000"/>
                        </a:lnSpc>
                        <a:spcBef>
                          <a:spcPts val="0"/>
                        </a:spcBef>
                        <a:spcAft>
                          <a:spcPts val="0"/>
                        </a:spcAft>
                        <a:buClr>
                          <a:srgbClr val="FFFFFF"/>
                        </a:buClr>
                        <a:buSzPts val="900"/>
                        <a:buFont typeface="Calibri"/>
                        <a:buNone/>
                      </a:pPr>
                      <a:r>
                        <a:rPr b="1" lang="ja" sz="900" u="none" cap="none" strike="noStrike">
                          <a:solidFill>
                            <a:srgbClr val="FFFFFF"/>
                          </a:solidFill>
                          <a:latin typeface="Calibri"/>
                          <a:ea typeface="Calibri"/>
                          <a:cs typeface="Calibri"/>
                          <a:sym typeface="Calibri"/>
                        </a:rPr>
                        <a:t>障壁・課題</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2E86AB"/>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r>
              <a:tr h="114300">
                <a:tc>
                  <a:txBody>
                    <a:bodyPr/>
                    <a:lstStyle/>
                    <a:p>
                      <a:pPr indent="0" lvl="0" marL="0" marR="0" rtl="0" algn="l">
                        <a:lnSpc>
                          <a:spcPct val="100000"/>
                        </a:lnSpc>
                        <a:spcBef>
                          <a:spcPts val="0"/>
                        </a:spcBef>
                        <a:spcAft>
                          <a:spcPts val="0"/>
                        </a:spcAft>
                        <a:buClr>
                          <a:srgbClr val="FFFFFF"/>
                        </a:buClr>
                        <a:buSzPts val="900"/>
                        <a:buFont typeface="Calibri"/>
                        <a:buNone/>
                      </a:pPr>
                      <a:r>
                        <a:rPr b="1" lang="ja" sz="900" u="none" cap="none" strike="noStrike">
                          <a:solidFill>
                            <a:srgbClr val="FFFFFF"/>
                          </a:solidFill>
                          <a:latin typeface="Calibri"/>
                          <a:ea typeface="Calibri"/>
                          <a:cs typeface="Calibri"/>
                          <a:sym typeface="Calibri"/>
                        </a:rPr>
                        <a:t>打ち手</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2E86AB"/>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g3d1fa69bc50_0_38"/>
          <p:cNvSpPr txBox="1"/>
          <p:nvPr>
            <p:ph type="title"/>
          </p:nvPr>
        </p:nvSpPr>
        <p:spPr>
          <a:xfrm>
            <a:off x="620723" y="243220"/>
            <a:ext cx="8520600" cy="3936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72839"/>
              <a:buNone/>
            </a:pPr>
            <a:r>
              <a:rPr b="1" lang="ja"/>
              <a:t>04  アンゾフのマトリクス</a:t>
            </a:r>
            <a:endParaRPr b="1"/>
          </a:p>
        </p:txBody>
      </p:sp>
      <p:sp>
        <p:nvSpPr>
          <p:cNvPr id="231" name="Google Shape;231;g3d1fa69bc50_0_3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ja"/>
              <a:t>‹#›</a:t>
            </a:fld>
            <a:endParaRPr/>
          </a:p>
        </p:txBody>
      </p:sp>
      <p:sp>
        <p:nvSpPr>
          <p:cNvPr id="232" name="Google Shape;232;g3d1fa69bc50_0_38"/>
          <p:cNvSpPr txBox="1"/>
          <p:nvPr>
            <p:ph idx="1" type="body"/>
          </p:nvPr>
        </p:nvSpPr>
        <p:spPr>
          <a:xfrm>
            <a:off x="474800" y="704499"/>
            <a:ext cx="8545500" cy="443700"/>
          </a:xfrm>
          <a:prstGeom prst="rect">
            <a:avLst/>
          </a:prstGeom>
          <a:noFill/>
          <a:ln>
            <a:noFill/>
          </a:ln>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SzPts val="1800"/>
              <a:buFont typeface="Arial"/>
              <a:buNone/>
            </a:pPr>
            <a:r>
              <a:rPr lang="ja"/>
              <a:t>「市場」と「製品」の新規・既存の組み合わせから、成長の方向性を4象限で検討する戦略ツール</a:t>
            </a:r>
            <a:endParaRPr/>
          </a:p>
        </p:txBody>
      </p:sp>
      <p:sp>
        <p:nvSpPr>
          <p:cNvPr id="233" name="Google Shape;233;g3d1fa69bc50_0_38"/>
          <p:cNvSpPr txBox="1"/>
          <p:nvPr>
            <p:ph idx="2" type="body"/>
          </p:nvPr>
        </p:nvSpPr>
        <p:spPr>
          <a:xfrm rot="5400000">
            <a:off x="-2471877" y="2472000"/>
            <a:ext cx="5143500" cy="199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126000" spcFirstLastPara="1" rIns="91425" wrap="square" tIns="90000">
            <a:noAutofit/>
          </a:bodyPr>
          <a:lstStyle/>
          <a:p>
            <a:pPr indent="-342900" lvl="0" marL="457200" rtl="0" algn="l">
              <a:lnSpc>
                <a:spcPct val="115000"/>
              </a:lnSpc>
              <a:spcBef>
                <a:spcPts val="0"/>
              </a:spcBef>
              <a:spcAft>
                <a:spcPts val="0"/>
              </a:spcAft>
              <a:buSzPts val="1800"/>
              <a:buNone/>
            </a:pPr>
            <a:r>
              <a:rPr lang="ja"/>
              <a:t>04  アンゾフのマトリクス</a:t>
            </a:r>
            <a:endParaRPr/>
          </a:p>
        </p:txBody>
      </p:sp>
      <p:sp>
        <p:nvSpPr>
          <p:cNvPr id="234" name="Google Shape;234;g3d1fa69bc50_0_38"/>
          <p:cNvSpPr/>
          <p:nvPr/>
        </p:nvSpPr>
        <p:spPr>
          <a:xfrm>
            <a:off x="457200" y="4709160"/>
            <a:ext cx="3657600" cy="3201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5A6B7E"/>
              </a:buClr>
              <a:buSzPts val="800"/>
              <a:buFont typeface="Calibri"/>
              <a:buNone/>
            </a:pPr>
            <a:r>
              <a:rPr b="0" i="0" lang="ja" sz="800" u="none" cap="none" strike="noStrike">
                <a:solidFill>
                  <a:srgbClr val="5A6B7E"/>
                </a:solidFill>
                <a:latin typeface="Calibri"/>
                <a:ea typeface="Calibri"/>
                <a:cs typeface="Calibri"/>
                <a:sym typeface="Calibri"/>
              </a:rPr>
              <a:t>© Incubation Base株式会社</a:t>
            </a:r>
            <a:endParaRPr b="0" i="0" sz="800" u="none" cap="none" strike="noStrike">
              <a:solidFill>
                <a:srgbClr val="000000"/>
              </a:solidFill>
              <a:latin typeface="Calibri"/>
              <a:ea typeface="Calibri"/>
              <a:cs typeface="Calibri"/>
              <a:sym typeface="Calibri"/>
            </a:endParaRPr>
          </a:p>
        </p:txBody>
      </p:sp>
      <p:sp>
        <p:nvSpPr>
          <p:cNvPr id="235" name="Google Shape;235;g3d1fa69bc50_0_38"/>
          <p:cNvSpPr/>
          <p:nvPr/>
        </p:nvSpPr>
        <p:spPr>
          <a:xfrm>
            <a:off x="2491895" y="1204940"/>
            <a:ext cx="2286000" cy="274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B2A4A"/>
              </a:buClr>
              <a:buSzPts val="1100"/>
              <a:buFont typeface="Trebuchet MS"/>
              <a:buNone/>
            </a:pPr>
            <a:r>
              <a:rPr b="1" i="0" lang="ja" sz="1100" u="none" cap="none" strike="noStrike">
                <a:solidFill>
                  <a:srgbClr val="1B2A4A"/>
                </a:solidFill>
                <a:latin typeface="Trebuchet MS"/>
                <a:ea typeface="Trebuchet MS"/>
                <a:cs typeface="Trebuchet MS"/>
                <a:sym typeface="Trebuchet MS"/>
              </a:rPr>
              <a:t>既存製品</a:t>
            </a:r>
            <a:endParaRPr b="0" i="0" sz="1100" u="none" cap="none" strike="noStrike">
              <a:solidFill>
                <a:srgbClr val="000000"/>
              </a:solidFill>
              <a:latin typeface="Calibri"/>
              <a:ea typeface="Calibri"/>
              <a:cs typeface="Calibri"/>
              <a:sym typeface="Calibri"/>
            </a:endParaRPr>
          </a:p>
        </p:txBody>
      </p:sp>
      <p:sp>
        <p:nvSpPr>
          <p:cNvPr id="236" name="Google Shape;236;g3d1fa69bc50_0_38"/>
          <p:cNvSpPr/>
          <p:nvPr/>
        </p:nvSpPr>
        <p:spPr>
          <a:xfrm>
            <a:off x="5143655" y="1204940"/>
            <a:ext cx="2286000" cy="274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B2A4A"/>
              </a:buClr>
              <a:buSzPts val="1100"/>
              <a:buFont typeface="Trebuchet MS"/>
              <a:buNone/>
            </a:pPr>
            <a:r>
              <a:rPr b="1" i="0" lang="ja" sz="1100" u="none" cap="none" strike="noStrike">
                <a:solidFill>
                  <a:srgbClr val="1B2A4A"/>
                </a:solidFill>
                <a:latin typeface="Trebuchet MS"/>
                <a:ea typeface="Trebuchet MS"/>
                <a:cs typeface="Trebuchet MS"/>
                <a:sym typeface="Trebuchet MS"/>
              </a:rPr>
              <a:t>新規製品</a:t>
            </a:r>
            <a:endParaRPr b="0" i="0" sz="1100" u="none" cap="none" strike="noStrike">
              <a:solidFill>
                <a:srgbClr val="000000"/>
              </a:solidFill>
              <a:latin typeface="Calibri"/>
              <a:ea typeface="Calibri"/>
              <a:cs typeface="Calibri"/>
              <a:sym typeface="Calibri"/>
            </a:endParaRPr>
          </a:p>
        </p:txBody>
      </p:sp>
      <p:sp>
        <p:nvSpPr>
          <p:cNvPr id="237" name="Google Shape;237;g3d1fa69bc50_0_38"/>
          <p:cNvSpPr/>
          <p:nvPr/>
        </p:nvSpPr>
        <p:spPr>
          <a:xfrm>
            <a:off x="754590" y="1993105"/>
            <a:ext cx="1371600" cy="274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B2A4A"/>
              </a:buClr>
              <a:buSzPts val="1100"/>
              <a:buFont typeface="Trebuchet MS"/>
              <a:buNone/>
            </a:pPr>
            <a:r>
              <a:rPr b="1" i="0" lang="ja" sz="1100" u="none" cap="none" strike="noStrike">
                <a:solidFill>
                  <a:srgbClr val="1B2A4A"/>
                </a:solidFill>
                <a:latin typeface="Trebuchet MS"/>
                <a:ea typeface="Trebuchet MS"/>
                <a:cs typeface="Trebuchet MS"/>
                <a:sym typeface="Trebuchet MS"/>
              </a:rPr>
              <a:t>既存市場</a:t>
            </a:r>
            <a:endParaRPr b="0" i="0" sz="1100" u="none" cap="none" strike="noStrike">
              <a:solidFill>
                <a:srgbClr val="000000"/>
              </a:solidFill>
              <a:latin typeface="Calibri"/>
              <a:ea typeface="Calibri"/>
              <a:cs typeface="Calibri"/>
              <a:sym typeface="Calibri"/>
            </a:endParaRPr>
          </a:p>
        </p:txBody>
      </p:sp>
      <p:sp>
        <p:nvSpPr>
          <p:cNvPr id="238" name="Google Shape;238;g3d1fa69bc50_0_38"/>
          <p:cNvSpPr/>
          <p:nvPr/>
        </p:nvSpPr>
        <p:spPr>
          <a:xfrm>
            <a:off x="754590" y="3364705"/>
            <a:ext cx="1371600" cy="274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B2A4A"/>
              </a:buClr>
              <a:buSzPts val="1100"/>
              <a:buFont typeface="Trebuchet MS"/>
              <a:buNone/>
            </a:pPr>
            <a:r>
              <a:rPr b="1" i="0" lang="ja" sz="1100" u="none" cap="none" strike="noStrike">
                <a:solidFill>
                  <a:srgbClr val="1B2A4A"/>
                </a:solidFill>
                <a:latin typeface="Trebuchet MS"/>
                <a:ea typeface="Trebuchet MS"/>
                <a:cs typeface="Trebuchet MS"/>
                <a:sym typeface="Trebuchet MS"/>
              </a:rPr>
              <a:t>新規市場</a:t>
            </a:r>
            <a:endParaRPr b="0" i="0" sz="1100" u="none" cap="none" strike="noStrike">
              <a:solidFill>
                <a:srgbClr val="000000"/>
              </a:solidFill>
              <a:latin typeface="Calibri"/>
              <a:ea typeface="Calibri"/>
              <a:cs typeface="Calibri"/>
              <a:sym typeface="Calibri"/>
            </a:endParaRPr>
          </a:p>
        </p:txBody>
      </p:sp>
      <p:sp>
        <p:nvSpPr>
          <p:cNvPr id="239" name="Google Shape;239;g3d1fa69bc50_0_38"/>
          <p:cNvSpPr/>
          <p:nvPr/>
        </p:nvSpPr>
        <p:spPr>
          <a:xfrm>
            <a:off x="2400510" y="1535905"/>
            <a:ext cx="2469000" cy="1280100"/>
          </a:xfrm>
          <a:prstGeom prst="rect">
            <a:avLst/>
          </a:prstGeom>
          <a:solidFill>
            <a:srgbClr val="3B8EC2">
              <a:alpha val="90196"/>
            </a:srgbClr>
          </a:solidFill>
          <a:ln cap="flat" cmpd="sng" w="19050">
            <a:solidFill>
              <a:srgbClr val="3B8EC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 name="Google Shape;240;g3d1fa69bc50_0_38"/>
          <p:cNvSpPr/>
          <p:nvPr/>
        </p:nvSpPr>
        <p:spPr>
          <a:xfrm>
            <a:off x="2400510" y="1726403"/>
            <a:ext cx="2469000" cy="320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3B8EC2"/>
              </a:buClr>
              <a:buSzPts val="1300"/>
              <a:buFont typeface="Trebuchet MS"/>
              <a:buNone/>
            </a:pPr>
            <a:r>
              <a:rPr b="1" i="0" lang="ja" sz="1300" u="none" cap="none" strike="noStrike">
                <a:solidFill>
                  <a:schemeClr val="lt1"/>
                </a:solidFill>
                <a:latin typeface="Trebuchet MS"/>
                <a:ea typeface="Trebuchet MS"/>
                <a:cs typeface="Trebuchet MS"/>
                <a:sym typeface="Trebuchet MS"/>
              </a:rPr>
              <a:t>市場浸透</a:t>
            </a:r>
            <a:endParaRPr b="0" i="0" sz="1300" u="none" cap="none" strike="noStrike">
              <a:solidFill>
                <a:schemeClr val="lt1"/>
              </a:solidFill>
              <a:latin typeface="Calibri"/>
              <a:ea typeface="Calibri"/>
              <a:cs typeface="Calibri"/>
              <a:sym typeface="Calibri"/>
            </a:endParaRPr>
          </a:p>
        </p:txBody>
      </p:sp>
      <p:sp>
        <p:nvSpPr>
          <p:cNvPr id="241" name="Google Shape;241;g3d1fa69bc50_0_38"/>
          <p:cNvSpPr/>
          <p:nvPr/>
        </p:nvSpPr>
        <p:spPr>
          <a:xfrm>
            <a:off x="2583390" y="1993105"/>
            <a:ext cx="2103000" cy="685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E2D3D"/>
              </a:buClr>
              <a:buSzPts val="900"/>
              <a:buFont typeface="Calibri"/>
              <a:buNone/>
            </a:pPr>
            <a:r>
              <a:rPr b="0" i="0" lang="ja" sz="900" u="none" cap="none" strike="noStrike">
                <a:solidFill>
                  <a:schemeClr val="lt1"/>
                </a:solidFill>
                <a:latin typeface="Calibri"/>
                <a:ea typeface="Calibri"/>
                <a:cs typeface="Calibri"/>
                <a:sym typeface="Calibri"/>
              </a:rPr>
              <a:t>リピート率・客単価の</a:t>
            </a:r>
            <a:endParaRPr b="0" i="0" sz="900" u="none" cap="none" strike="noStrike">
              <a:solidFill>
                <a:schemeClr val="lt1"/>
              </a:solidFill>
              <a:latin typeface="Calibri"/>
              <a:ea typeface="Calibri"/>
              <a:cs typeface="Calibri"/>
              <a:sym typeface="Calibri"/>
            </a:endParaRPr>
          </a:p>
          <a:p>
            <a:pPr indent="0" lvl="0" marL="0" marR="0" rtl="0" algn="ctr">
              <a:lnSpc>
                <a:spcPct val="100000"/>
              </a:lnSpc>
              <a:spcBef>
                <a:spcPts val="0"/>
              </a:spcBef>
              <a:spcAft>
                <a:spcPts val="0"/>
              </a:spcAft>
              <a:buClr>
                <a:srgbClr val="1E2D3D"/>
              </a:buClr>
              <a:buSzPts val="900"/>
              <a:buFont typeface="Calibri"/>
              <a:buNone/>
            </a:pPr>
            <a:r>
              <a:rPr b="0" i="0" lang="ja" sz="900" u="none" cap="none" strike="noStrike">
                <a:solidFill>
                  <a:schemeClr val="lt1"/>
                </a:solidFill>
                <a:latin typeface="Calibri"/>
                <a:ea typeface="Calibri"/>
                <a:cs typeface="Calibri"/>
                <a:sym typeface="Calibri"/>
              </a:rPr>
              <a:t>向上施策を検討</a:t>
            </a:r>
            <a:endParaRPr b="0" i="0" sz="900" u="none" cap="none" strike="noStrike">
              <a:solidFill>
                <a:schemeClr val="lt1"/>
              </a:solidFill>
              <a:latin typeface="Calibri"/>
              <a:ea typeface="Calibri"/>
              <a:cs typeface="Calibri"/>
              <a:sym typeface="Calibri"/>
            </a:endParaRPr>
          </a:p>
        </p:txBody>
      </p:sp>
      <p:sp>
        <p:nvSpPr>
          <p:cNvPr id="242" name="Google Shape;242;g3d1fa69bc50_0_38"/>
          <p:cNvSpPr/>
          <p:nvPr/>
        </p:nvSpPr>
        <p:spPr>
          <a:xfrm>
            <a:off x="5052270" y="1535905"/>
            <a:ext cx="2469000" cy="1280100"/>
          </a:xfrm>
          <a:prstGeom prst="rect">
            <a:avLst/>
          </a:prstGeom>
          <a:solidFill>
            <a:srgbClr val="2BAA6E">
              <a:alpha val="90196"/>
            </a:srgbClr>
          </a:solidFill>
          <a:ln cap="flat" cmpd="sng" w="19050">
            <a:solidFill>
              <a:srgbClr val="2BAA6E"/>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 name="Google Shape;243;g3d1fa69bc50_0_38"/>
          <p:cNvSpPr/>
          <p:nvPr/>
        </p:nvSpPr>
        <p:spPr>
          <a:xfrm>
            <a:off x="5004645" y="1726403"/>
            <a:ext cx="2469000" cy="320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2BAA6E"/>
              </a:buClr>
              <a:buSzPts val="1300"/>
              <a:buFont typeface="Trebuchet MS"/>
              <a:buNone/>
            </a:pPr>
            <a:r>
              <a:rPr b="1" i="0" lang="ja" sz="1300" u="none" cap="none" strike="noStrike">
                <a:solidFill>
                  <a:schemeClr val="lt1"/>
                </a:solidFill>
                <a:latin typeface="Trebuchet MS"/>
                <a:ea typeface="Trebuchet MS"/>
                <a:cs typeface="Trebuchet MS"/>
                <a:sym typeface="Trebuchet MS"/>
              </a:rPr>
              <a:t>新製品開発</a:t>
            </a:r>
            <a:endParaRPr b="0" i="0" sz="1300" u="none" cap="none" strike="noStrike">
              <a:solidFill>
                <a:schemeClr val="lt1"/>
              </a:solidFill>
              <a:latin typeface="Calibri"/>
              <a:ea typeface="Calibri"/>
              <a:cs typeface="Calibri"/>
              <a:sym typeface="Calibri"/>
            </a:endParaRPr>
          </a:p>
        </p:txBody>
      </p:sp>
      <p:sp>
        <p:nvSpPr>
          <p:cNvPr id="244" name="Google Shape;244;g3d1fa69bc50_0_38"/>
          <p:cNvSpPr/>
          <p:nvPr/>
        </p:nvSpPr>
        <p:spPr>
          <a:xfrm>
            <a:off x="5235150" y="1993105"/>
            <a:ext cx="2103000" cy="685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E2D3D"/>
              </a:buClr>
              <a:buSzPts val="900"/>
              <a:buFont typeface="Calibri"/>
              <a:buNone/>
            </a:pPr>
            <a:r>
              <a:rPr b="0" i="0" lang="ja" sz="900" u="none" cap="none" strike="noStrike">
                <a:solidFill>
                  <a:schemeClr val="lt1"/>
                </a:solidFill>
                <a:latin typeface="Calibri"/>
                <a:ea typeface="Calibri"/>
                <a:cs typeface="Calibri"/>
                <a:sym typeface="Calibri"/>
              </a:rPr>
              <a:t>既存顧客に向けた</a:t>
            </a:r>
            <a:endParaRPr b="0" i="0" sz="900" u="none" cap="none" strike="noStrike">
              <a:solidFill>
                <a:schemeClr val="lt1"/>
              </a:solidFill>
              <a:latin typeface="Calibri"/>
              <a:ea typeface="Calibri"/>
              <a:cs typeface="Calibri"/>
              <a:sym typeface="Calibri"/>
            </a:endParaRPr>
          </a:p>
          <a:p>
            <a:pPr indent="0" lvl="0" marL="0" marR="0" rtl="0" algn="ctr">
              <a:lnSpc>
                <a:spcPct val="100000"/>
              </a:lnSpc>
              <a:spcBef>
                <a:spcPts val="0"/>
              </a:spcBef>
              <a:spcAft>
                <a:spcPts val="0"/>
              </a:spcAft>
              <a:buClr>
                <a:srgbClr val="1E2D3D"/>
              </a:buClr>
              <a:buSzPts val="900"/>
              <a:buFont typeface="Calibri"/>
              <a:buNone/>
            </a:pPr>
            <a:r>
              <a:rPr b="0" i="0" lang="ja" sz="900" u="none" cap="none" strike="noStrike">
                <a:solidFill>
                  <a:schemeClr val="lt1"/>
                </a:solidFill>
                <a:latin typeface="Calibri"/>
                <a:ea typeface="Calibri"/>
                <a:cs typeface="Calibri"/>
                <a:sym typeface="Calibri"/>
              </a:rPr>
              <a:t>新商品・新機能の企画</a:t>
            </a:r>
            <a:endParaRPr b="0" i="0" sz="900" u="none" cap="none" strike="noStrike">
              <a:solidFill>
                <a:schemeClr val="lt1"/>
              </a:solidFill>
              <a:latin typeface="Calibri"/>
              <a:ea typeface="Calibri"/>
              <a:cs typeface="Calibri"/>
              <a:sym typeface="Calibri"/>
            </a:endParaRPr>
          </a:p>
        </p:txBody>
      </p:sp>
      <p:sp>
        <p:nvSpPr>
          <p:cNvPr id="245" name="Google Shape;245;g3d1fa69bc50_0_38"/>
          <p:cNvSpPr/>
          <p:nvPr/>
        </p:nvSpPr>
        <p:spPr>
          <a:xfrm>
            <a:off x="2400510" y="2998945"/>
            <a:ext cx="2469000" cy="1280100"/>
          </a:xfrm>
          <a:prstGeom prst="rect">
            <a:avLst/>
          </a:prstGeom>
          <a:solidFill>
            <a:srgbClr val="E8833A">
              <a:alpha val="90196"/>
            </a:srgbClr>
          </a:solidFill>
          <a:ln cap="flat" cmpd="sng" w="19050">
            <a:solidFill>
              <a:srgbClr val="E8833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 name="Google Shape;246;g3d1fa69bc50_0_38"/>
          <p:cNvSpPr/>
          <p:nvPr/>
        </p:nvSpPr>
        <p:spPr>
          <a:xfrm>
            <a:off x="2400510" y="3217780"/>
            <a:ext cx="2469000" cy="320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E8833A"/>
              </a:buClr>
              <a:buSzPts val="1300"/>
              <a:buFont typeface="Trebuchet MS"/>
              <a:buNone/>
            </a:pPr>
            <a:r>
              <a:rPr b="1" i="0" lang="ja" sz="1300" u="none" cap="none" strike="noStrike">
                <a:solidFill>
                  <a:schemeClr val="lt1"/>
                </a:solidFill>
                <a:latin typeface="Trebuchet MS"/>
                <a:ea typeface="Trebuchet MS"/>
                <a:cs typeface="Trebuchet MS"/>
                <a:sym typeface="Trebuchet MS"/>
              </a:rPr>
              <a:t>新市場開拓</a:t>
            </a:r>
            <a:endParaRPr b="0" i="0" sz="1300" u="none" cap="none" strike="noStrike">
              <a:solidFill>
                <a:schemeClr val="lt1"/>
              </a:solidFill>
              <a:latin typeface="Calibri"/>
              <a:ea typeface="Calibri"/>
              <a:cs typeface="Calibri"/>
              <a:sym typeface="Calibri"/>
            </a:endParaRPr>
          </a:p>
        </p:txBody>
      </p:sp>
      <p:sp>
        <p:nvSpPr>
          <p:cNvPr id="247" name="Google Shape;247;g3d1fa69bc50_0_38"/>
          <p:cNvSpPr/>
          <p:nvPr/>
        </p:nvSpPr>
        <p:spPr>
          <a:xfrm>
            <a:off x="2583390" y="3456145"/>
            <a:ext cx="2103000" cy="685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E2D3D"/>
              </a:buClr>
              <a:buSzPts val="900"/>
              <a:buFont typeface="Calibri"/>
              <a:buNone/>
            </a:pPr>
            <a:r>
              <a:rPr b="0" i="0" lang="ja" sz="900" u="none" cap="none" strike="noStrike">
                <a:solidFill>
                  <a:schemeClr val="lt1"/>
                </a:solidFill>
                <a:latin typeface="Calibri"/>
                <a:ea typeface="Calibri"/>
                <a:cs typeface="Calibri"/>
                <a:sym typeface="Calibri"/>
              </a:rPr>
              <a:t>新しいエリアや</a:t>
            </a:r>
            <a:endParaRPr b="0" i="0" sz="900" u="none" cap="none" strike="noStrike">
              <a:solidFill>
                <a:schemeClr val="lt1"/>
              </a:solidFill>
              <a:latin typeface="Calibri"/>
              <a:ea typeface="Calibri"/>
              <a:cs typeface="Calibri"/>
              <a:sym typeface="Calibri"/>
            </a:endParaRPr>
          </a:p>
          <a:p>
            <a:pPr indent="0" lvl="0" marL="0" marR="0" rtl="0" algn="ctr">
              <a:lnSpc>
                <a:spcPct val="100000"/>
              </a:lnSpc>
              <a:spcBef>
                <a:spcPts val="0"/>
              </a:spcBef>
              <a:spcAft>
                <a:spcPts val="0"/>
              </a:spcAft>
              <a:buClr>
                <a:srgbClr val="1E2D3D"/>
              </a:buClr>
              <a:buSzPts val="900"/>
              <a:buFont typeface="Calibri"/>
              <a:buNone/>
            </a:pPr>
            <a:r>
              <a:rPr b="0" i="0" lang="ja" sz="900" u="none" cap="none" strike="noStrike">
                <a:solidFill>
                  <a:schemeClr val="lt1"/>
                </a:solidFill>
                <a:latin typeface="Calibri"/>
                <a:ea typeface="Calibri"/>
                <a:cs typeface="Calibri"/>
                <a:sym typeface="Calibri"/>
              </a:rPr>
              <a:t>ターゲット層への展開</a:t>
            </a:r>
            <a:endParaRPr b="0" i="0" sz="900" u="none" cap="none" strike="noStrike">
              <a:solidFill>
                <a:schemeClr val="lt1"/>
              </a:solidFill>
              <a:latin typeface="Calibri"/>
              <a:ea typeface="Calibri"/>
              <a:cs typeface="Calibri"/>
              <a:sym typeface="Calibri"/>
            </a:endParaRPr>
          </a:p>
        </p:txBody>
      </p:sp>
      <p:sp>
        <p:nvSpPr>
          <p:cNvPr id="248" name="Google Shape;248;g3d1fa69bc50_0_38"/>
          <p:cNvSpPr/>
          <p:nvPr/>
        </p:nvSpPr>
        <p:spPr>
          <a:xfrm>
            <a:off x="5052270" y="2998945"/>
            <a:ext cx="2469000" cy="1280100"/>
          </a:xfrm>
          <a:prstGeom prst="rect">
            <a:avLst/>
          </a:prstGeom>
          <a:solidFill>
            <a:srgbClr val="D64545">
              <a:alpha val="90196"/>
            </a:srgbClr>
          </a:solidFill>
          <a:ln cap="flat" cmpd="sng" w="19050">
            <a:solidFill>
              <a:srgbClr val="D64545"/>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 name="Google Shape;249;g3d1fa69bc50_0_38"/>
          <p:cNvSpPr/>
          <p:nvPr/>
        </p:nvSpPr>
        <p:spPr>
          <a:xfrm>
            <a:off x="5052270" y="3203705"/>
            <a:ext cx="2469000" cy="320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D64545"/>
              </a:buClr>
              <a:buSzPts val="1300"/>
              <a:buFont typeface="Trebuchet MS"/>
              <a:buNone/>
            </a:pPr>
            <a:r>
              <a:rPr b="1" i="0" lang="ja" sz="1300" u="none" cap="none" strike="noStrike">
                <a:solidFill>
                  <a:schemeClr val="lt1"/>
                </a:solidFill>
                <a:latin typeface="Trebuchet MS"/>
                <a:ea typeface="Trebuchet MS"/>
                <a:cs typeface="Trebuchet MS"/>
                <a:sym typeface="Trebuchet MS"/>
              </a:rPr>
              <a:t>多角化</a:t>
            </a:r>
            <a:endParaRPr b="0" i="0" sz="1300" u="none" cap="none" strike="noStrike">
              <a:solidFill>
                <a:schemeClr val="lt1"/>
              </a:solidFill>
              <a:latin typeface="Calibri"/>
              <a:ea typeface="Calibri"/>
              <a:cs typeface="Calibri"/>
              <a:sym typeface="Calibri"/>
            </a:endParaRPr>
          </a:p>
        </p:txBody>
      </p:sp>
      <p:sp>
        <p:nvSpPr>
          <p:cNvPr id="250" name="Google Shape;250;g3d1fa69bc50_0_38"/>
          <p:cNvSpPr/>
          <p:nvPr/>
        </p:nvSpPr>
        <p:spPr>
          <a:xfrm>
            <a:off x="5235150" y="3456145"/>
            <a:ext cx="2103000" cy="685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E2D3D"/>
              </a:buClr>
              <a:buSzPts val="900"/>
              <a:buFont typeface="Calibri"/>
              <a:buNone/>
            </a:pPr>
            <a:r>
              <a:rPr b="0" i="0" lang="ja" sz="900" u="none" cap="none" strike="noStrike">
                <a:solidFill>
                  <a:schemeClr val="lt1"/>
                </a:solidFill>
                <a:latin typeface="Calibri"/>
                <a:ea typeface="Calibri"/>
                <a:cs typeface="Calibri"/>
                <a:sym typeface="Calibri"/>
              </a:rPr>
              <a:t>未踏の市場に新たな</a:t>
            </a:r>
            <a:endParaRPr b="0" i="0" sz="900" u="none" cap="none" strike="noStrike">
              <a:solidFill>
                <a:schemeClr val="lt1"/>
              </a:solidFill>
              <a:latin typeface="Calibri"/>
              <a:ea typeface="Calibri"/>
              <a:cs typeface="Calibri"/>
              <a:sym typeface="Calibri"/>
            </a:endParaRPr>
          </a:p>
          <a:p>
            <a:pPr indent="0" lvl="0" marL="0" marR="0" rtl="0" algn="ctr">
              <a:lnSpc>
                <a:spcPct val="100000"/>
              </a:lnSpc>
              <a:spcBef>
                <a:spcPts val="0"/>
              </a:spcBef>
              <a:spcAft>
                <a:spcPts val="0"/>
              </a:spcAft>
              <a:buClr>
                <a:srgbClr val="1E2D3D"/>
              </a:buClr>
              <a:buSzPts val="900"/>
              <a:buFont typeface="Calibri"/>
              <a:buNone/>
            </a:pPr>
            <a:r>
              <a:rPr b="0" i="0" lang="ja" sz="900" u="none" cap="none" strike="noStrike">
                <a:solidFill>
                  <a:schemeClr val="lt1"/>
                </a:solidFill>
                <a:latin typeface="Calibri"/>
                <a:ea typeface="Calibri"/>
                <a:cs typeface="Calibri"/>
                <a:sym typeface="Calibri"/>
              </a:rPr>
              <a:t>製品で参入する戦略</a:t>
            </a:r>
            <a:endParaRPr b="0" i="0" sz="900" u="none" cap="none" strike="noStrike">
              <a:solidFill>
                <a:schemeClr val="lt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g3d1fa69bc50_0_63"/>
          <p:cNvSpPr txBox="1"/>
          <p:nvPr>
            <p:ph type="title"/>
          </p:nvPr>
        </p:nvSpPr>
        <p:spPr>
          <a:xfrm>
            <a:off x="620723" y="243220"/>
            <a:ext cx="8520600" cy="3936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72839"/>
              <a:buNone/>
            </a:pPr>
            <a:r>
              <a:rPr b="1" lang="ja"/>
              <a:t>05  TRIZの9画面法</a:t>
            </a:r>
            <a:endParaRPr b="1"/>
          </a:p>
        </p:txBody>
      </p:sp>
      <p:sp>
        <p:nvSpPr>
          <p:cNvPr id="256" name="Google Shape;256;g3d1fa69bc50_0_6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ja"/>
              <a:t>‹#›</a:t>
            </a:fld>
            <a:endParaRPr/>
          </a:p>
        </p:txBody>
      </p:sp>
      <p:sp>
        <p:nvSpPr>
          <p:cNvPr id="257" name="Google Shape;257;g3d1fa69bc50_0_63"/>
          <p:cNvSpPr txBox="1"/>
          <p:nvPr>
            <p:ph idx="1" type="body"/>
          </p:nvPr>
        </p:nvSpPr>
        <p:spPr>
          <a:xfrm>
            <a:off x="474800" y="704499"/>
            <a:ext cx="8545500" cy="443700"/>
          </a:xfrm>
          <a:prstGeom prst="rect">
            <a:avLst/>
          </a:prstGeom>
          <a:noFill/>
          <a:ln>
            <a:noFill/>
          </a:ln>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SzPts val="1800"/>
              <a:buFont typeface="Arial"/>
              <a:buNone/>
            </a:pPr>
            <a:r>
              <a:rPr lang="ja"/>
              <a:t>「時間（過去→現在→未来）」×「システム階層」の9マスで着想を多面的に捉える手法</a:t>
            </a:r>
            <a:endParaRPr/>
          </a:p>
        </p:txBody>
      </p:sp>
      <p:sp>
        <p:nvSpPr>
          <p:cNvPr id="258" name="Google Shape;258;g3d1fa69bc50_0_63"/>
          <p:cNvSpPr txBox="1"/>
          <p:nvPr>
            <p:ph idx="2" type="body"/>
          </p:nvPr>
        </p:nvSpPr>
        <p:spPr>
          <a:xfrm rot="5400000">
            <a:off x="-2471877" y="2472000"/>
            <a:ext cx="5143500" cy="199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126000" spcFirstLastPara="1" rIns="91425" wrap="square" tIns="90000">
            <a:noAutofit/>
          </a:bodyPr>
          <a:lstStyle/>
          <a:p>
            <a:pPr indent="-342900" lvl="0" marL="457200" rtl="0" algn="l">
              <a:lnSpc>
                <a:spcPct val="115000"/>
              </a:lnSpc>
              <a:spcBef>
                <a:spcPts val="0"/>
              </a:spcBef>
              <a:spcAft>
                <a:spcPts val="0"/>
              </a:spcAft>
              <a:buSzPts val="1800"/>
              <a:buNone/>
            </a:pPr>
            <a:r>
              <a:rPr lang="ja"/>
              <a:t>05  TRIZの9画面法</a:t>
            </a:r>
            <a:endParaRPr/>
          </a:p>
        </p:txBody>
      </p:sp>
      <p:sp>
        <p:nvSpPr>
          <p:cNvPr id="259" name="Google Shape;259;g3d1fa69bc50_0_63"/>
          <p:cNvSpPr/>
          <p:nvPr/>
        </p:nvSpPr>
        <p:spPr>
          <a:xfrm>
            <a:off x="457200" y="4709160"/>
            <a:ext cx="3657600" cy="3201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5A6B7E"/>
              </a:buClr>
              <a:buSzPts val="800"/>
              <a:buFont typeface="Calibri"/>
              <a:buNone/>
            </a:pPr>
            <a:r>
              <a:rPr b="0" i="0" lang="ja" sz="800" u="none" cap="none" strike="noStrike">
                <a:solidFill>
                  <a:srgbClr val="5A6B7E"/>
                </a:solidFill>
                <a:latin typeface="Calibri"/>
                <a:ea typeface="Calibri"/>
                <a:cs typeface="Calibri"/>
                <a:sym typeface="Calibri"/>
              </a:rPr>
              <a:t>© Incubation Base株式会社</a:t>
            </a:r>
            <a:endParaRPr b="0" i="0" sz="800" u="none" cap="none" strike="noStrike">
              <a:solidFill>
                <a:srgbClr val="000000"/>
              </a:solidFill>
              <a:latin typeface="Calibri"/>
              <a:ea typeface="Calibri"/>
              <a:cs typeface="Calibri"/>
              <a:sym typeface="Calibri"/>
            </a:endParaRPr>
          </a:p>
        </p:txBody>
      </p:sp>
      <p:graphicFrame>
        <p:nvGraphicFramePr>
          <p:cNvPr id="260" name="Google Shape;260;g3d1fa69bc50_0_63"/>
          <p:cNvGraphicFramePr/>
          <p:nvPr/>
        </p:nvGraphicFramePr>
        <p:xfrm>
          <a:off x="736095" y="1215863"/>
          <a:ext cx="3000000" cy="3000000"/>
        </p:xfrm>
        <a:graphic>
          <a:graphicData uri="http://schemas.openxmlformats.org/drawingml/2006/table">
            <a:tbl>
              <a:tblPr>
                <a:noFill/>
                <a:tableStyleId>{4A08F9F6-02D3-42BA-B6A6-3EC2DE3E8626}</a:tableStyleId>
              </a:tblPr>
              <a:tblGrid>
                <a:gridCol w="1828800"/>
                <a:gridCol w="1947675"/>
                <a:gridCol w="1947675"/>
                <a:gridCol w="1947675"/>
              </a:tblGrid>
              <a:tr h="365750">
                <a:tc>
                  <a:txBody>
                    <a:bodyPr/>
                    <a:lstStyle/>
                    <a:p>
                      <a:pPr indent="0" lvl="0" marL="0" marR="0" rtl="0" algn="l">
                        <a:lnSpc>
                          <a:spcPct val="100000"/>
                        </a:lnSpc>
                        <a:spcBef>
                          <a:spcPts val="0"/>
                        </a:spcBef>
                        <a:spcAft>
                          <a:spcPts val="0"/>
                        </a:spcAft>
                        <a:buClr>
                          <a:srgbClr val="000000"/>
                        </a:buClr>
                        <a:buSzPts val="1200"/>
                        <a:buFont typeface="Calibri"/>
                        <a:buNone/>
                      </a:pPr>
                      <a:r>
                        <a:t/>
                      </a:r>
                      <a:endParaRPr sz="1200" u="none" cap="none" strike="noStrike"/>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1B2A4A"/>
                    </a:solidFill>
                  </a:tcPr>
                </a:tc>
                <a:tc>
                  <a:txBody>
                    <a:bodyPr/>
                    <a:lstStyle/>
                    <a:p>
                      <a:pPr indent="0" lvl="0" marL="0" marR="0" rtl="0" algn="ctr">
                        <a:lnSpc>
                          <a:spcPct val="100000"/>
                        </a:lnSpc>
                        <a:spcBef>
                          <a:spcPts val="0"/>
                        </a:spcBef>
                        <a:spcAft>
                          <a:spcPts val="0"/>
                        </a:spcAft>
                        <a:buClr>
                          <a:srgbClr val="FFFFFF"/>
                        </a:buClr>
                        <a:buSzPts val="1100"/>
                        <a:buFont typeface="Trebuchet MS"/>
                        <a:buNone/>
                      </a:pPr>
                      <a:r>
                        <a:rPr b="1" lang="ja" sz="1100" u="none" cap="none" strike="noStrike">
                          <a:solidFill>
                            <a:srgbClr val="FFFFFF"/>
                          </a:solidFill>
                          <a:latin typeface="Trebuchet MS"/>
                          <a:ea typeface="Trebuchet MS"/>
                          <a:cs typeface="Trebuchet MS"/>
                          <a:sym typeface="Trebuchet MS"/>
                        </a:rPr>
                        <a:t>過去</a:t>
                      </a:r>
                      <a:endParaRPr sz="1100" u="none" cap="none" strike="noStrike">
                        <a:latin typeface="Trebuchet MS"/>
                        <a:ea typeface="Trebuchet MS"/>
                        <a:cs typeface="Trebuchet MS"/>
                        <a:sym typeface="Trebuchet MS"/>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1B2A4A"/>
                    </a:solidFill>
                  </a:tcPr>
                </a:tc>
                <a:tc>
                  <a:txBody>
                    <a:bodyPr/>
                    <a:lstStyle/>
                    <a:p>
                      <a:pPr indent="0" lvl="0" marL="0" marR="0" rtl="0" algn="ctr">
                        <a:lnSpc>
                          <a:spcPct val="100000"/>
                        </a:lnSpc>
                        <a:spcBef>
                          <a:spcPts val="0"/>
                        </a:spcBef>
                        <a:spcAft>
                          <a:spcPts val="0"/>
                        </a:spcAft>
                        <a:buClr>
                          <a:srgbClr val="FFFFFF"/>
                        </a:buClr>
                        <a:buSzPts val="1100"/>
                        <a:buFont typeface="Trebuchet MS"/>
                        <a:buNone/>
                      </a:pPr>
                      <a:r>
                        <a:rPr b="1" lang="ja" sz="1100" u="none" cap="none" strike="noStrike">
                          <a:solidFill>
                            <a:srgbClr val="FFFFFF"/>
                          </a:solidFill>
                          <a:latin typeface="Trebuchet MS"/>
                          <a:ea typeface="Trebuchet MS"/>
                          <a:cs typeface="Trebuchet MS"/>
                          <a:sym typeface="Trebuchet MS"/>
                        </a:rPr>
                        <a:t>現在</a:t>
                      </a:r>
                      <a:endParaRPr sz="1100" u="none" cap="none" strike="noStrike">
                        <a:latin typeface="Trebuchet MS"/>
                        <a:ea typeface="Trebuchet MS"/>
                        <a:cs typeface="Trebuchet MS"/>
                        <a:sym typeface="Trebuchet MS"/>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1B2A4A"/>
                    </a:solidFill>
                  </a:tcPr>
                </a:tc>
                <a:tc>
                  <a:txBody>
                    <a:bodyPr/>
                    <a:lstStyle/>
                    <a:p>
                      <a:pPr indent="0" lvl="0" marL="0" marR="0" rtl="0" algn="ctr">
                        <a:lnSpc>
                          <a:spcPct val="100000"/>
                        </a:lnSpc>
                        <a:spcBef>
                          <a:spcPts val="0"/>
                        </a:spcBef>
                        <a:spcAft>
                          <a:spcPts val="0"/>
                        </a:spcAft>
                        <a:buClr>
                          <a:srgbClr val="FFFFFF"/>
                        </a:buClr>
                        <a:buSzPts val="1100"/>
                        <a:buFont typeface="Trebuchet MS"/>
                        <a:buNone/>
                      </a:pPr>
                      <a:r>
                        <a:rPr b="1" lang="ja" sz="1100" u="none" cap="none" strike="noStrike">
                          <a:solidFill>
                            <a:srgbClr val="FFFFFF"/>
                          </a:solidFill>
                          <a:latin typeface="Trebuchet MS"/>
                          <a:ea typeface="Trebuchet MS"/>
                          <a:cs typeface="Trebuchet MS"/>
                          <a:sym typeface="Trebuchet MS"/>
                        </a:rPr>
                        <a:t>未来</a:t>
                      </a:r>
                      <a:endParaRPr sz="1100" u="none" cap="none" strike="noStrike">
                        <a:latin typeface="Trebuchet MS"/>
                        <a:ea typeface="Trebuchet MS"/>
                        <a:cs typeface="Trebuchet MS"/>
                        <a:sym typeface="Trebuchet MS"/>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1B2A4A"/>
                    </a:solidFill>
                  </a:tcPr>
                </a:tc>
              </a:tr>
              <a:tr h="914400">
                <a:tc>
                  <a:txBody>
                    <a:bodyPr/>
                    <a:lstStyle/>
                    <a:p>
                      <a:pPr indent="0" lvl="0" marL="0" marR="0" rtl="0" algn="ctr">
                        <a:lnSpc>
                          <a:spcPct val="100000"/>
                        </a:lnSpc>
                        <a:spcBef>
                          <a:spcPts val="0"/>
                        </a:spcBef>
                        <a:spcAft>
                          <a:spcPts val="0"/>
                        </a:spcAft>
                        <a:buClr>
                          <a:srgbClr val="FFFFFF"/>
                        </a:buClr>
                        <a:buSzPts val="900"/>
                        <a:buFont typeface="Calibri"/>
                        <a:buNone/>
                      </a:pPr>
                      <a:r>
                        <a:rPr b="1" lang="ja" sz="900" u="none" cap="none" strike="noStrike">
                          <a:solidFill>
                            <a:srgbClr val="FFFFFF"/>
                          </a:solidFill>
                          <a:latin typeface="Calibri"/>
                          <a:ea typeface="Calibri"/>
                          <a:cs typeface="Calibri"/>
                          <a:sym typeface="Calibri"/>
                        </a:rPr>
                        <a:t>上位システム</a:t>
                      </a:r>
                      <a:endParaRPr sz="900" u="none" cap="none" strike="noStrike">
                        <a:latin typeface="Calibri"/>
                        <a:ea typeface="Calibri"/>
                        <a:cs typeface="Calibri"/>
                        <a:sym typeface="Calibri"/>
                      </a:endParaRPr>
                    </a:p>
                    <a:p>
                      <a:pPr indent="0" lvl="0" marL="0" marR="0" rtl="0" algn="ctr">
                        <a:lnSpc>
                          <a:spcPct val="100000"/>
                        </a:lnSpc>
                        <a:spcBef>
                          <a:spcPts val="0"/>
                        </a:spcBef>
                        <a:spcAft>
                          <a:spcPts val="0"/>
                        </a:spcAft>
                        <a:buClr>
                          <a:srgbClr val="FFFFFF"/>
                        </a:buClr>
                        <a:buSzPts val="900"/>
                        <a:buFont typeface="Calibri"/>
                        <a:buNone/>
                      </a:pPr>
                      <a:r>
                        <a:rPr b="1" lang="ja" sz="900" u="none" cap="none" strike="noStrike">
                          <a:solidFill>
                            <a:srgbClr val="FFFFFF"/>
                          </a:solidFill>
                          <a:latin typeface="Calibri"/>
                          <a:ea typeface="Calibri"/>
                          <a:cs typeface="Calibri"/>
                          <a:sym typeface="Calibri"/>
                        </a:rPr>
                        <a:t>（業界・社会環境）</a:t>
                      </a:r>
                      <a:endParaRPr sz="900" u="none" cap="none" strike="noStrike">
                        <a:latin typeface="Calibri"/>
                        <a:ea typeface="Calibri"/>
                        <a:cs typeface="Calibri"/>
                        <a:sym typeface="Calibri"/>
                      </a:endParaRPr>
                    </a:p>
                  </a:txBody>
                  <a:tcPr marT="45725" marB="45725" marR="91450" marL="91450" anchor="ctr">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2E86AB"/>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r>
              <a:tr h="914400">
                <a:tc>
                  <a:txBody>
                    <a:bodyPr/>
                    <a:lstStyle/>
                    <a:p>
                      <a:pPr indent="0" lvl="0" marL="0" marR="0" rtl="0" algn="ctr">
                        <a:lnSpc>
                          <a:spcPct val="100000"/>
                        </a:lnSpc>
                        <a:spcBef>
                          <a:spcPts val="0"/>
                        </a:spcBef>
                        <a:spcAft>
                          <a:spcPts val="0"/>
                        </a:spcAft>
                        <a:buClr>
                          <a:srgbClr val="FFFFFF"/>
                        </a:buClr>
                        <a:buSzPts val="900"/>
                        <a:buFont typeface="Calibri"/>
                        <a:buNone/>
                      </a:pPr>
                      <a:r>
                        <a:rPr b="1" lang="ja" sz="900" u="none" cap="none" strike="noStrike">
                          <a:solidFill>
                            <a:srgbClr val="FFFFFF"/>
                          </a:solidFill>
                          <a:latin typeface="Calibri"/>
                          <a:ea typeface="Calibri"/>
                          <a:cs typeface="Calibri"/>
                          <a:sym typeface="Calibri"/>
                        </a:rPr>
                        <a:t>対象システム</a:t>
                      </a:r>
                      <a:endParaRPr sz="900" u="none" cap="none" strike="noStrike">
                        <a:latin typeface="Calibri"/>
                        <a:ea typeface="Calibri"/>
                        <a:cs typeface="Calibri"/>
                        <a:sym typeface="Calibri"/>
                      </a:endParaRPr>
                    </a:p>
                    <a:p>
                      <a:pPr indent="0" lvl="0" marL="0" marR="0" rtl="0" algn="ctr">
                        <a:lnSpc>
                          <a:spcPct val="100000"/>
                        </a:lnSpc>
                        <a:spcBef>
                          <a:spcPts val="0"/>
                        </a:spcBef>
                        <a:spcAft>
                          <a:spcPts val="0"/>
                        </a:spcAft>
                        <a:buClr>
                          <a:srgbClr val="FFFFFF"/>
                        </a:buClr>
                        <a:buSzPts val="900"/>
                        <a:buFont typeface="Calibri"/>
                        <a:buNone/>
                      </a:pPr>
                      <a:r>
                        <a:rPr b="1" lang="ja" sz="900" u="none" cap="none" strike="noStrike">
                          <a:solidFill>
                            <a:srgbClr val="FFFFFF"/>
                          </a:solidFill>
                          <a:latin typeface="Calibri"/>
                          <a:ea typeface="Calibri"/>
                          <a:cs typeface="Calibri"/>
                          <a:sym typeface="Calibri"/>
                        </a:rPr>
                        <a:t>（自社の製品・サービス）</a:t>
                      </a:r>
                      <a:endParaRPr sz="900" u="none" cap="none" strike="noStrike">
                        <a:latin typeface="Calibri"/>
                        <a:ea typeface="Calibri"/>
                        <a:cs typeface="Calibri"/>
                        <a:sym typeface="Calibri"/>
                      </a:endParaRPr>
                    </a:p>
                  </a:txBody>
                  <a:tcPr marT="45725" marB="45725" marR="91450" marL="91450" anchor="ctr">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2E86AB"/>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r>
              <a:tr h="914400">
                <a:tc>
                  <a:txBody>
                    <a:bodyPr/>
                    <a:lstStyle/>
                    <a:p>
                      <a:pPr indent="0" lvl="0" marL="0" marR="0" rtl="0" algn="ctr">
                        <a:lnSpc>
                          <a:spcPct val="100000"/>
                        </a:lnSpc>
                        <a:spcBef>
                          <a:spcPts val="0"/>
                        </a:spcBef>
                        <a:spcAft>
                          <a:spcPts val="0"/>
                        </a:spcAft>
                        <a:buClr>
                          <a:srgbClr val="FFFFFF"/>
                        </a:buClr>
                        <a:buSzPts val="900"/>
                        <a:buFont typeface="Calibri"/>
                        <a:buNone/>
                      </a:pPr>
                      <a:r>
                        <a:rPr b="1" lang="ja" sz="900" u="none" cap="none" strike="noStrike">
                          <a:solidFill>
                            <a:srgbClr val="FFFFFF"/>
                          </a:solidFill>
                          <a:latin typeface="Calibri"/>
                          <a:ea typeface="Calibri"/>
                          <a:cs typeface="Calibri"/>
                          <a:sym typeface="Calibri"/>
                        </a:rPr>
                        <a:t>下位システム</a:t>
                      </a:r>
                      <a:endParaRPr sz="900" u="none" cap="none" strike="noStrike">
                        <a:latin typeface="Calibri"/>
                        <a:ea typeface="Calibri"/>
                        <a:cs typeface="Calibri"/>
                        <a:sym typeface="Calibri"/>
                      </a:endParaRPr>
                    </a:p>
                    <a:p>
                      <a:pPr indent="0" lvl="0" marL="0" marR="0" rtl="0" algn="ctr">
                        <a:lnSpc>
                          <a:spcPct val="100000"/>
                        </a:lnSpc>
                        <a:spcBef>
                          <a:spcPts val="0"/>
                        </a:spcBef>
                        <a:spcAft>
                          <a:spcPts val="0"/>
                        </a:spcAft>
                        <a:buClr>
                          <a:srgbClr val="FFFFFF"/>
                        </a:buClr>
                        <a:buSzPts val="900"/>
                        <a:buFont typeface="Calibri"/>
                        <a:buNone/>
                      </a:pPr>
                      <a:r>
                        <a:rPr b="1" lang="ja" sz="900" u="none" cap="none" strike="noStrike">
                          <a:solidFill>
                            <a:srgbClr val="FFFFFF"/>
                          </a:solidFill>
                          <a:latin typeface="Calibri"/>
                          <a:ea typeface="Calibri"/>
                          <a:cs typeface="Calibri"/>
                          <a:sym typeface="Calibri"/>
                        </a:rPr>
                        <a:t>（技術・部品・機能）</a:t>
                      </a:r>
                      <a:endParaRPr sz="900" u="none" cap="none" strike="noStrike">
                        <a:latin typeface="Calibri"/>
                        <a:ea typeface="Calibri"/>
                        <a:cs typeface="Calibri"/>
                        <a:sym typeface="Calibri"/>
                      </a:endParaRPr>
                    </a:p>
                  </a:txBody>
                  <a:tcPr marT="45725" marB="45725" marR="91450" marL="91450" anchor="ctr">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2E86AB"/>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g3d1fa69bc50_0_88"/>
          <p:cNvSpPr txBox="1"/>
          <p:nvPr>
            <p:ph type="title"/>
          </p:nvPr>
        </p:nvSpPr>
        <p:spPr>
          <a:xfrm>
            <a:off x="620723" y="243220"/>
            <a:ext cx="8520600" cy="3936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72839"/>
              <a:buNone/>
            </a:pPr>
            <a:r>
              <a:rPr b="1" lang="ja"/>
              <a:t>06  ペルソナキャンバス</a:t>
            </a:r>
            <a:endParaRPr b="1"/>
          </a:p>
        </p:txBody>
      </p:sp>
      <p:sp>
        <p:nvSpPr>
          <p:cNvPr id="266" name="Google Shape;266;g3d1fa69bc50_0_8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ja"/>
              <a:t>‹#›</a:t>
            </a:fld>
            <a:endParaRPr/>
          </a:p>
        </p:txBody>
      </p:sp>
      <p:sp>
        <p:nvSpPr>
          <p:cNvPr id="267" name="Google Shape;267;g3d1fa69bc50_0_88"/>
          <p:cNvSpPr txBox="1"/>
          <p:nvPr>
            <p:ph idx="1" type="body"/>
          </p:nvPr>
        </p:nvSpPr>
        <p:spPr>
          <a:xfrm>
            <a:off x="474800" y="704499"/>
            <a:ext cx="8545500" cy="443700"/>
          </a:xfrm>
          <a:prstGeom prst="rect">
            <a:avLst/>
          </a:prstGeom>
          <a:noFill/>
          <a:ln>
            <a:noFill/>
          </a:ln>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SzPts val="1800"/>
              <a:buFont typeface="Arial"/>
              <a:buNone/>
            </a:pPr>
            <a:r>
              <a:rPr lang="ja"/>
              <a:t>ターゲットとなる顧客の人物像を多面的に描き出し、チーム内の共通認識をつくるためのシート</a:t>
            </a:r>
            <a:endParaRPr/>
          </a:p>
        </p:txBody>
      </p:sp>
      <p:sp>
        <p:nvSpPr>
          <p:cNvPr id="268" name="Google Shape;268;g3d1fa69bc50_0_88"/>
          <p:cNvSpPr txBox="1"/>
          <p:nvPr>
            <p:ph idx="2" type="body"/>
          </p:nvPr>
        </p:nvSpPr>
        <p:spPr>
          <a:xfrm rot="5400000">
            <a:off x="-2471877" y="2472000"/>
            <a:ext cx="5143500" cy="199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126000" spcFirstLastPara="1" rIns="91425" wrap="square" tIns="90000">
            <a:noAutofit/>
          </a:bodyPr>
          <a:lstStyle/>
          <a:p>
            <a:pPr indent="-342900" lvl="0" marL="457200" rtl="0" algn="l">
              <a:lnSpc>
                <a:spcPct val="115000"/>
              </a:lnSpc>
              <a:spcBef>
                <a:spcPts val="0"/>
              </a:spcBef>
              <a:spcAft>
                <a:spcPts val="0"/>
              </a:spcAft>
              <a:buSzPts val="1800"/>
              <a:buNone/>
            </a:pPr>
            <a:r>
              <a:rPr lang="ja"/>
              <a:t>06  ペルソナキャンバス</a:t>
            </a:r>
            <a:endParaRPr/>
          </a:p>
        </p:txBody>
      </p:sp>
      <p:sp>
        <p:nvSpPr>
          <p:cNvPr id="269" name="Google Shape;269;g3d1fa69bc50_0_88"/>
          <p:cNvSpPr/>
          <p:nvPr/>
        </p:nvSpPr>
        <p:spPr>
          <a:xfrm>
            <a:off x="457200" y="4709160"/>
            <a:ext cx="3657600" cy="3201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5A6B7E"/>
              </a:buClr>
              <a:buSzPts val="800"/>
              <a:buFont typeface="Calibri"/>
              <a:buNone/>
            </a:pPr>
            <a:r>
              <a:rPr b="0" i="0" lang="ja" sz="800" u="none" cap="none" strike="noStrike">
                <a:solidFill>
                  <a:srgbClr val="5A6B7E"/>
                </a:solidFill>
                <a:latin typeface="Calibri"/>
                <a:ea typeface="Calibri"/>
                <a:cs typeface="Calibri"/>
                <a:sym typeface="Calibri"/>
              </a:rPr>
              <a:t>© Incubation Base株式会社</a:t>
            </a:r>
            <a:endParaRPr b="0" i="0" sz="800" u="none" cap="none" strike="noStrike">
              <a:solidFill>
                <a:srgbClr val="000000"/>
              </a:solidFill>
              <a:latin typeface="Calibri"/>
              <a:ea typeface="Calibri"/>
              <a:cs typeface="Calibri"/>
              <a:sym typeface="Calibri"/>
            </a:endParaRPr>
          </a:p>
        </p:txBody>
      </p:sp>
      <p:graphicFrame>
        <p:nvGraphicFramePr>
          <p:cNvPr id="270" name="Google Shape;270;g3d1fa69bc50_0_88"/>
          <p:cNvGraphicFramePr/>
          <p:nvPr/>
        </p:nvGraphicFramePr>
        <p:xfrm>
          <a:off x="620715" y="1215885"/>
          <a:ext cx="3000000" cy="3000000"/>
        </p:xfrm>
        <a:graphic>
          <a:graphicData uri="http://schemas.openxmlformats.org/drawingml/2006/table">
            <a:tbl>
              <a:tblPr>
                <a:noFill/>
                <a:tableStyleId>{4A08F9F6-02D3-42BA-B6A6-3EC2DE3E8626}</a:tableStyleId>
              </a:tblPr>
              <a:tblGrid>
                <a:gridCol w="1645925"/>
                <a:gridCol w="3200400"/>
                <a:gridCol w="3200400"/>
              </a:tblGrid>
              <a:tr h="127000">
                <a:tc>
                  <a:txBody>
                    <a:bodyPr/>
                    <a:lstStyle/>
                    <a:p>
                      <a:pPr indent="0" lvl="0" marL="0" marR="0" rtl="0" algn="ctr">
                        <a:lnSpc>
                          <a:spcPct val="100000"/>
                        </a:lnSpc>
                        <a:spcBef>
                          <a:spcPts val="0"/>
                        </a:spcBef>
                        <a:spcAft>
                          <a:spcPts val="0"/>
                        </a:spcAft>
                        <a:buClr>
                          <a:srgbClr val="FFFFFF"/>
                        </a:buClr>
                        <a:buSzPts val="1000"/>
                        <a:buFont typeface="Calibri"/>
                        <a:buNone/>
                      </a:pPr>
                      <a:r>
                        <a:rPr b="1" lang="ja" sz="1000" u="none" cap="none" strike="noStrike">
                          <a:solidFill>
                            <a:srgbClr val="FFFFFF"/>
                          </a:solidFill>
                          <a:latin typeface="Calibri"/>
                          <a:ea typeface="Calibri"/>
                          <a:cs typeface="Calibri"/>
                          <a:sym typeface="Calibri"/>
                        </a:rPr>
                        <a:t>項目</a:t>
                      </a:r>
                      <a:endParaRPr sz="10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1B2A4A"/>
                    </a:solidFill>
                  </a:tcPr>
                </a:tc>
                <a:tc>
                  <a:txBody>
                    <a:bodyPr/>
                    <a:lstStyle/>
                    <a:p>
                      <a:pPr indent="0" lvl="0" marL="0" marR="0" rtl="0" algn="ctr">
                        <a:lnSpc>
                          <a:spcPct val="100000"/>
                        </a:lnSpc>
                        <a:spcBef>
                          <a:spcPts val="0"/>
                        </a:spcBef>
                        <a:spcAft>
                          <a:spcPts val="0"/>
                        </a:spcAft>
                        <a:buClr>
                          <a:srgbClr val="FFFFFF"/>
                        </a:buClr>
                        <a:buSzPts val="1000"/>
                        <a:buFont typeface="Calibri"/>
                        <a:buNone/>
                      </a:pPr>
                      <a:r>
                        <a:rPr b="1" lang="ja" sz="1000" u="none" cap="none" strike="noStrike">
                          <a:solidFill>
                            <a:srgbClr val="FFFFFF"/>
                          </a:solidFill>
                          <a:latin typeface="Calibri"/>
                          <a:ea typeface="Calibri"/>
                          <a:cs typeface="Calibri"/>
                          <a:sym typeface="Calibri"/>
                        </a:rPr>
                        <a:t>記入のヒント</a:t>
                      </a:r>
                      <a:endParaRPr sz="10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1B2A4A"/>
                    </a:solidFill>
                  </a:tcPr>
                </a:tc>
                <a:tc>
                  <a:txBody>
                    <a:bodyPr/>
                    <a:lstStyle/>
                    <a:p>
                      <a:pPr indent="0" lvl="0" marL="0" marR="0" rtl="0" algn="ctr">
                        <a:lnSpc>
                          <a:spcPct val="100000"/>
                        </a:lnSpc>
                        <a:spcBef>
                          <a:spcPts val="0"/>
                        </a:spcBef>
                        <a:spcAft>
                          <a:spcPts val="0"/>
                        </a:spcAft>
                        <a:buClr>
                          <a:srgbClr val="FFFFFF"/>
                        </a:buClr>
                        <a:buSzPts val="1000"/>
                        <a:buFont typeface="Calibri"/>
                        <a:buNone/>
                      </a:pPr>
                      <a:r>
                        <a:rPr b="1" lang="ja" sz="1000" u="none" cap="none" strike="noStrike">
                          <a:solidFill>
                            <a:srgbClr val="FFFFFF"/>
                          </a:solidFill>
                          <a:latin typeface="Calibri"/>
                          <a:ea typeface="Calibri"/>
                          <a:cs typeface="Calibri"/>
                          <a:sym typeface="Calibri"/>
                        </a:rPr>
                        <a:t>記入欄</a:t>
                      </a:r>
                      <a:endParaRPr sz="10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1B2A4A"/>
                    </a:solidFill>
                  </a:tcPr>
                </a:tc>
              </a:tr>
              <a:tr h="114300">
                <a:tc>
                  <a:txBody>
                    <a:bodyPr/>
                    <a:lstStyle/>
                    <a:p>
                      <a:pPr indent="0" lvl="0" marL="0" marR="0" rtl="0" algn="l">
                        <a:lnSpc>
                          <a:spcPct val="100000"/>
                        </a:lnSpc>
                        <a:spcBef>
                          <a:spcPts val="0"/>
                        </a:spcBef>
                        <a:spcAft>
                          <a:spcPts val="0"/>
                        </a:spcAft>
                        <a:buClr>
                          <a:srgbClr val="2E86AB"/>
                        </a:buClr>
                        <a:buSzPts val="900"/>
                        <a:buFont typeface="Calibri"/>
                        <a:buNone/>
                      </a:pPr>
                      <a:r>
                        <a:rPr b="1" lang="ja" sz="900" u="none" cap="none" strike="noStrike">
                          <a:solidFill>
                            <a:srgbClr val="2E86AB"/>
                          </a:solidFill>
                          <a:latin typeface="Calibri"/>
                          <a:ea typeface="Calibri"/>
                          <a:cs typeface="Calibri"/>
                          <a:sym typeface="Calibri"/>
                        </a:rPr>
                        <a:t>基本プロフィール</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5A6B7E"/>
                        </a:buClr>
                        <a:buSzPts val="900"/>
                        <a:buFont typeface="Calibri"/>
                        <a:buNone/>
                      </a:pPr>
                      <a:r>
                        <a:rPr lang="ja" sz="900" u="none" cap="none" strike="noStrike">
                          <a:solidFill>
                            <a:srgbClr val="5A6B7E"/>
                          </a:solidFill>
                          <a:latin typeface="Calibri"/>
                          <a:ea typeface="Calibri"/>
                          <a:cs typeface="Calibri"/>
                          <a:sym typeface="Calibri"/>
                        </a:rPr>
                        <a:t>年齢層・職種・役職・企業規模など</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r>
              <a:tr h="114300">
                <a:tc>
                  <a:txBody>
                    <a:bodyPr/>
                    <a:lstStyle/>
                    <a:p>
                      <a:pPr indent="0" lvl="0" marL="0" marR="0" rtl="0" algn="l">
                        <a:lnSpc>
                          <a:spcPct val="100000"/>
                        </a:lnSpc>
                        <a:spcBef>
                          <a:spcPts val="0"/>
                        </a:spcBef>
                        <a:spcAft>
                          <a:spcPts val="0"/>
                        </a:spcAft>
                        <a:buClr>
                          <a:srgbClr val="2E86AB"/>
                        </a:buClr>
                        <a:buSzPts val="900"/>
                        <a:buFont typeface="Calibri"/>
                        <a:buNone/>
                      </a:pPr>
                      <a:r>
                        <a:rPr b="1" lang="ja" sz="900" u="none" cap="none" strike="noStrike">
                          <a:solidFill>
                            <a:srgbClr val="2E86AB"/>
                          </a:solidFill>
                          <a:latin typeface="Calibri"/>
                          <a:ea typeface="Calibri"/>
                          <a:cs typeface="Calibri"/>
                          <a:sym typeface="Calibri"/>
                        </a:rPr>
                        <a:t>抱えている悩み</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c>
                  <a:txBody>
                    <a:bodyPr/>
                    <a:lstStyle/>
                    <a:p>
                      <a:pPr indent="0" lvl="0" marL="0" marR="0" rtl="0" algn="l">
                        <a:lnSpc>
                          <a:spcPct val="100000"/>
                        </a:lnSpc>
                        <a:spcBef>
                          <a:spcPts val="0"/>
                        </a:spcBef>
                        <a:spcAft>
                          <a:spcPts val="0"/>
                        </a:spcAft>
                        <a:buClr>
                          <a:srgbClr val="5A6B7E"/>
                        </a:buClr>
                        <a:buSzPts val="900"/>
                        <a:buFont typeface="Calibri"/>
                        <a:buNone/>
                      </a:pPr>
                      <a:r>
                        <a:rPr lang="ja" sz="900" u="none" cap="none" strike="noStrike">
                          <a:solidFill>
                            <a:srgbClr val="5A6B7E"/>
                          </a:solidFill>
                          <a:latin typeface="Calibri"/>
                          <a:ea typeface="Calibri"/>
                          <a:cs typeface="Calibri"/>
                          <a:sym typeface="Calibri"/>
                        </a:rPr>
                        <a:t>日常的に感じている不便や課題</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r>
              <a:tr h="114300">
                <a:tc>
                  <a:txBody>
                    <a:bodyPr/>
                    <a:lstStyle/>
                    <a:p>
                      <a:pPr indent="0" lvl="0" marL="0" marR="0" rtl="0" algn="l">
                        <a:lnSpc>
                          <a:spcPct val="100000"/>
                        </a:lnSpc>
                        <a:spcBef>
                          <a:spcPts val="0"/>
                        </a:spcBef>
                        <a:spcAft>
                          <a:spcPts val="0"/>
                        </a:spcAft>
                        <a:buClr>
                          <a:srgbClr val="2E86AB"/>
                        </a:buClr>
                        <a:buSzPts val="900"/>
                        <a:buFont typeface="Calibri"/>
                        <a:buNone/>
                      </a:pPr>
                      <a:r>
                        <a:rPr b="1" lang="ja" sz="900" u="none" cap="none" strike="noStrike">
                          <a:solidFill>
                            <a:srgbClr val="2E86AB"/>
                          </a:solidFill>
                          <a:latin typeface="Calibri"/>
                          <a:ea typeface="Calibri"/>
                          <a:cs typeface="Calibri"/>
                          <a:sym typeface="Calibri"/>
                        </a:rPr>
                        <a:t>理想の姿</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5A6B7E"/>
                        </a:buClr>
                        <a:buSzPts val="900"/>
                        <a:buFont typeface="Calibri"/>
                        <a:buNone/>
                      </a:pPr>
                      <a:r>
                        <a:rPr lang="ja" sz="900" u="none" cap="none" strike="noStrike">
                          <a:solidFill>
                            <a:srgbClr val="5A6B7E"/>
                          </a:solidFill>
                          <a:latin typeface="Calibri"/>
                          <a:ea typeface="Calibri"/>
                          <a:cs typeface="Calibri"/>
                          <a:sym typeface="Calibri"/>
                        </a:rPr>
                        <a:t>「こうなりたい」というゴールイメージ</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r>
              <a:tr h="114300">
                <a:tc>
                  <a:txBody>
                    <a:bodyPr/>
                    <a:lstStyle/>
                    <a:p>
                      <a:pPr indent="0" lvl="0" marL="0" marR="0" rtl="0" algn="l">
                        <a:lnSpc>
                          <a:spcPct val="100000"/>
                        </a:lnSpc>
                        <a:spcBef>
                          <a:spcPts val="0"/>
                        </a:spcBef>
                        <a:spcAft>
                          <a:spcPts val="0"/>
                        </a:spcAft>
                        <a:buClr>
                          <a:srgbClr val="2E86AB"/>
                        </a:buClr>
                        <a:buSzPts val="900"/>
                        <a:buFont typeface="Calibri"/>
                        <a:buNone/>
                      </a:pPr>
                      <a:r>
                        <a:rPr b="1" lang="ja" sz="900" u="none" cap="none" strike="noStrike">
                          <a:solidFill>
                            <a:srgbClr val="2E86AB"/>
                          </a:solidFill>
                          <a:latin typeface="Calibri"/>
                          <a:ea typeface="Calibri"/>
                          <a:cs typeface="Calibri"/>
                          <a:sym typeface="Calibri"/>
                        </a:rPr>
                        <a:t>情報収集の手段</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c>
                  <a:txBody>
                    <a:bodyPr/>
                    <a:lstStyle/>
                    <a:p>
                      <a:pPr indent="0" lvl="0" marL="0" marR="0" rtl="0" algn="l">
                        <a:lnSpc>
                          <a:spcPct val="100000"/>
                        </a:lnSpc>
                        <a:spcBef>
                          <a:spcPts val="0"/>
                        </a:spcBef>
                        <a:spcAft>
                          <a:spcPts val="0"/>
                        </a:spcAft>
                        <a:buClr>
                          <a:srgbClr val="5A6B7E"/>
                        </a:buClr>
                        <a:buSzPts val="900"/>
                        <a:buFont typeface="Calibri"/>
                        <a:buNone/>
                      </a:pPr>
                      <a:r>
                        <a:rPr lang="ja" sz="900" u="none" cap="none" strike="noStrike">
                          <a:solidFill>
                            <a:srgbClr val="5A6B7E"/>
                          </a:solidFill>
                          <a:latin typeface="Calibri"/>
                          <a:ea typeface="Calibri"/>
                          <a:cs typeface="Calibri"/>
                          <a:sym typeface="Calibri"/>
                        </a:rPr>
                        <a:t>Web検索・SNS・展示会・口コミなど</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r>
              <a:tr h="114300">
                <a:tc>
                  <a:txBody>
                    <a:bodyPr/>
                    <a:lstStyle/>
                    <a:p>
                      <a:pPr indent="0" lvl="0" marL="0" marR="0" rtl="0" algn="l">
                        <a:lnSpc>
                          <a:spcPct val="100000"/>
                        </a:lnSpc>
                        <a:spcBef>
                          <a:spcPts val="0"/>
                        </a:spcBef>
                        <a:spcAft>
                          <a:spcPts val="0"/>
                        </a:spcAft>
                        <a:buClr>
                          <a:srgbClr val="2E86AB"/>
                        </a:buClr>
                        <a:buSzPts val="900"/>
                        <a:buFont typeface="Calibri"/>
                        <a:buNone/>
                      </a:pPr>
                      <a:r>
                        <a:rPr b="1" lang="ja" sz="900" u="none" cap="none" strike="noStrike">
                          <a:solidFill>
                            <a:srgbClr val="2E86AB"/>
                          </a:solidFill>
                          <a:latin typeface="Calibri"/>
                          <a:ea typeface="Calibri"/>
                          <a:cs typeface="Calibri"/>
                          <a:sym typeface="Calibri"/>
                        </a:rPr>
                        <a:t>意思決定の基準</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5A6B7E"/>
                        </a:buClr>
                        <a:buSzPts val="900"/>
                        <a:buFont typeface="Calibri"/>
                        <a:buNone/>
                      </a:pPr>
                      <a:r>
                        <a:rPr lang="ja" sz="900" u="none" cap="none" strike="noStrike">
                          <a:solidFill>
                            <a:srgbClr val="5A6B7E"/>
                          </a:solidFill>
                          <a:latin typeface="Calibri"/>
                          <a:ea typeface="Calibri"/>
                          <a:cs typeface="Calibri"/>
                          <a:sym typeface="Calibri"/>
                        </a:rPr>
                        <a:t>コスト・実績・導入のしやすさなど</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r>
              <a:tr h="114300">
                <a:tc>
                  <a:txBody>
                    <a:bodyPr/>
                    <a:lstStyle/>
                    <a:p>
                      <a:pPr indent="0" lvl="0" marL="0" marR="0" rtl="0" algn="l">
                        <a:lnSpc>
                          <a:spcPct val="100000"/>
                        </a:lnSpc>
                        <a:spcBef>
                          <a:spcPts val="0"/>
                        </a:spcBef>
                        <a:spcAft>
                          <a:spcPts val="0"/>
                        </a:spcAft>
                        <a:buClr>
                          <a:srgbClr val="2E86AB"/>
                        </a:buClr>
                        <a:buSzPts val="900"/>
                        <a:buFont typeface="Calibri"/>
                        <a:buNone/>
                      </a:pPr>
                      <a:r>
                        <a:rPr b="1" lang="ja" sz="900" u="none" cap="none" strike="noStrike">
                          <a:solidFill>
                            <a:srgbClr val="2E86AB"/>
                          </a:solidFill>
                          <a:latin typeface="Calibri"/>
                          <a:ea typeface="Calibri"/>
                          <a:cs typeface="Calibri"/>
                          <a:sym typeface="Calibri"/>
                        </a:rPr>
                        <a:t>影響を受ける存在</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c>
                  <a:txBody>
                    <a:bodyPr/>
                    <a:lstStyle/>
                    <a:p>
                      <a:pPr indent="0" lvl="0" marL="0" marR="0" rtl="0" algn="l">
                        <a:lnSpc>
                          <a:spcPct val="100000"/>
                        </a:lnSpc>
                        <a:spcBef>
                          <a:spcPts val="0"/>
                        </a:spcBef>
                        <a:spcAft>
                          <a:spcPts val="0"/>
                        </a:spcAft>
                        <a:buClr>
                          <a:srgbClr val="5A6B7E"/>
                        </a:buClr>
                        <a:buSzPts val="900"/>
                        <a:buFont typeface="Calibri"/>
                        <a:buNone/>
                      </a:pPr>
                      <a:r>
                        <a:rPr lang="ja" sz="900" u="none" cap="none" strike="noStrike">
                          <a:solidFill>
                            <a:srgbClr val="5A6B7E"/>
                          </a:solidFill>
                          <a:latin typeface="Calibri"/>
                          <a:ea typeface="Calibri"/>
                          <a:cs typeface="Calibri"/>
                          <a:sym typeface="Calibri"/>
                        </a:rPr>
                        <a:t>上司・同僚・業界メディア・口コミなど</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r>
              <a:tr h="114300">
                <a:tc>
                  <a:txBody>
                    <a:bodyPr/>
                    <a:lstStyle/>
                    <a:p>
                      <a:pPr indent="0" lvl="0" marL="0" marR="0" rtl="0" algn="l">
                        <a:lnSpc>
                          <a:spcPct val="100000"/>
                        </a:lnSpc>
                        <a:spcBef>
                          <a:spcPts val="0"/>
                        </a:spcBef>
                        <a:spcAft>
                          <a:spcPts val="0"/>
                        </a:spcAft>
                        <a:buClr>
                          <a:srgbClr val="2E86AB"/>
                        </a:buClr>
                        <a:buSzPts val="900"/>
                        <a:buFont typeface="Calibri"/>
                        <a:buNone/>
                      </a:pPr>
                      <a:r>
                        <a:rPr b="1" lang="ja" sz="900" u="none" cap="none" strike="noStrike">
                          <a:solidFill>
                            <a:srgbClr val="2E86AB"/>
                          </a:solidFill>
                          <a:latin typeface="Calibri"/>
                          <a:ea typeface="Calibri"/>
                          <a:cs typeface="Calibri"/>
                          <a:sym typeface="Calibri"/>
                        </a:rPr>
                        <a:t>想定される利用場面</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5A6B7E"/>
                        </a:buClr>
                        <a:buSzPts val="900"/>
                        <a:buFont typeface="Calibri"/>
                        <a:buNone/>
                      </a:pPr>
                      <a:r>
                        <a:rPr lang="ja" sz="900" u="none" cap="none" strike="noStrike">
                          <a:solidFill>
                            <a:srgbClr val="5A6B7E"/>
                          </a:solidFill>
                          <a:latin typeface="Calibri"/>
                          <a:ea typeface="Calibri"/>
                          <a:cs typeface="Calibri"/>
                          <a:sym typeface="Calibri"/>
                        </a:rPr>
                        <a:t>どんなタイミング・状況で使うか</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g3d1fa69bc50_0_9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ja"/>
              <a:t>‹#›</a:t>
            </a:fld>
            <a:endParaRPr/>
          </a:p>
        </p:txBody>
      </p:sp>
      <p:sp>
        <p:nvSpPr>
          <p:cNvPr id="276" name="Google Shape;276;g3d1fa69bc50_0_98"/>
          <p:cNvSpPr txBox="1"/>
          <p:nvPr>
            <p:ph type="title"/>
          </p:nvPr>
        </p:nvSpPr>
        <p:spPr>
          <a:xfrm>
            <a:off x="311700" y="1683402"/>
            <a:ext cx="8520600" cy="5727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800"/>
              <a:buNone/>
            </a:pPr>
            <a:r>
              <a:rPr lang="ja"/>
              <a:t>PART 2　市場調査・分析</a:t>
            </a:r>
            <a:endParaRPr/>
          </a:p>
        </p:txBody>
      </p:sp>
      <p:sp>
        <p:nvSpPr>
          <p:cNvPr id="277" name="Google Shape;277;g3d1fa69bc50_0_98"/>
          <p:cNvSpPr txBox="1"/>
          <p:nvPr>
            <p:ph idx="1" type="subTitle"/>
          </p:nvPr>
        </p:nvSpPr>
        <p:spPr>
          <a:xfrm>
            <a:off x="311700" y="2374025"/>
            <a:ext cx="8520600" cy="915900"/>
          </a:xfrm>
          <a:prstGeom prst="rect">
            <a:avLst/>
          </a:prstGeom>
          <a:noFill/>
          <a:ln>
            <a:noFill/>
          </a:ln>
        </p:spPr>
        <p:txBody>
          <a:bodyPr anchorCtr="0" anchor="t" bIns="91425" lIns="91425" spcFirstLastPara="1" rIns="91425" wrap="square" tIns="91425">
            <a:normAutofit/>
          </a:bodyPr>
          <a:lstStyle/>
          <a:p>
            <a:pPr indent="-342900" lvl="0" marL="457200" rtl="0" algn="ctr">
              <a:lnSpc>
                <a:spcPct val="130000"/>
              </a:lnSpc>
              <a:spcBef>
                <a:spcPts val="0"/>
              </a:spcBef>
              <a:spcAft>
                <a:spcPts val="0"/>
              </a:spcAft>
              <a:buSzPts val="2590"/>
              <a:buNone/>
            </a:pPr>
            <a:r>
              <a:rPr lang="ja" sz="1735"/>
              <a:t>事業を取り巻く環境を客観的に評価する</a:t>
            </a:r>
            <a:endParaRPr sz="1735"/>
          </a:p>
          <a:p>
            <a:pPr indent="-342900" lvl="0" marL="457200" rtl="0" algn="ctr">
              <a:lnSpc>
                <a:spcPct val="130000"/>
              </a:lnSpc>
              <a:spcBef>
                <a:spcPts val="0"/>
              </a:spcBef>
              <a:spcAft>
                <a:spcPts val="0"/>
              </a:spcAft>
              <a:buSzPts val="2590"/>
              <a:buNone/>
            </a:pPr>
            <a:r>
              <a:rPr lang="ja" sz="1735"/>
              <a:t>8つのフレームワーク</a:t>
            </a:r>
            <a:endParaRPr sz="1735"/>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g3d1fa69bc50_0_104"/>
          <p:cNvSpPr txBox="1"/>
          <p:nvPr>
            <p:ph type="title"/>
          </p:nvPr>
        </p:nvSpPr>
        <p:spPr>
          <a:xfrm>
            <a:off x="620723" y="243220"/>
            <a:ext cx="8520600" cy="3936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72839"/>
              <a:buNone/>
            </a:pPr>
            <a:r>
              <a:rPr b="1" lang="ja"/>
              <a:t>07  3C分析</a:t>
            </a:r>
            <a:endParaRPr b="1"/>
          </a:p>
        </p:txBody>
      </p:sp>
      <p:sp>
        <p:nvSpPr>
          <p:cNvPr id="283" name="Google Shape;283;g3d1fa69bc50_0_10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ja"/>
              <a:t>‹#›</a:t>
            </a:fld>
            <a:endParaRPr/>
          </a:p>
        </p:txBody>
      </p:sp>
      <p:sp>
        <p:nvSpPr>
          <p:cNvPr id="284" name="Google Shape;284;g3d1fa69bc50_0_104"/>
          <p:cNvSpPr txBox="1"/>
          <p:nvPr>
            <p:ph idx="1" type="body"/>
          </p:nvPr>
        </p:nvSpPr>
        <p:spPr>
          <a:xfrm>
            <a:off x="436400" y="699299"/>
            <a:ext cx="8545500" cy="443700"/>
          </a:xfrm>
          <a:prstGeom prst="rect">
            <a:avLst/>
          </a:prstGeom>
          <a:noFill/>
          <a:ln>
            <a:noFill/>
          </a:ln>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SzPts val="1800"/>
              <a:buFont typeface="Arial"/>
              <a:buNone/>
            </a:pPr>
            <a:r>
              <a:rPr lang="ja"/>
              <a:t>「顧客は何を求めているか」「競合はどう動いているか」「自社は何ができるか」を整理し、戦略の土台をつくる</a:t>
            </a:r>
            <a:endParaRPr/>
          </a:p>
        </p:txBody>
      </p:sp>
      <p:sp>
        <p:nvSpPr>
          <p:cNvPr id="285" name="Google Shape;285;g3d1fa69bc50_0_104"/>
          <p:cNvSpPr txBox="1"/>
          <p:nvPr>
            <p:ph idx="2" type="body"/>
          </p:nvPr>
        </p:nvSpPr>
        <p:spPr>
          <a:xfrm rot="5400000">
            <a:off x="-2471877" y="2472000"/>
            <a:ext cx="5143500" cy="199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126000" spcFirstLastPara="1" rIns="91425" wrap="square" tIns="90000">
            <a:noAutofit/>
          </a:bodyPr>
          <a:lstStyle/>
          <a:p>
            <a:pPr indent="-342900" lvl="0" marL="457200" rtl="0" algn="l">
              <a:lnSpc>
                <a:spcPct val="115000"/>
              </a:lnSpc>
              <a:spcBef>
                <a:spcPts val="0"/>
              </a:spcBef>
              <a:spcAft>
                <a:spcPts val="0"/>
              </a:spcAft>
              <a:buSzPts val="1800"/>
              <a:buNone/>
            </a:pPr>
            <a:r>
              <a:rPr lang="ja"/>
              <a:t>06  ペルソナキャンバス</a:t>
            </a:r>
            <a:endParaRPr/>
          </a:p>
        </p:txBody>
      </p:sp>
      <p:sp>
        <p:nvSpPr>
          <p:cNvPr id="286" name="Google Shape;286;g3d1fa69bc50_0_104"/>
          <p:cNvSpPr/>
          <p:nvPr/>
        </p:nvSpPr>
        <p:spPr>
          <a:xfrm>
            <a:off x="457200" y="4709160"/>
            <a:ext cx="3657600" cy="3201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5A6B7E"/>
              </a:buClr>
              <a:buSzPts val="800"/>
              <a:buFont typeface="Calibri"/>
              <a:buNone/>
            </a:pPr>
            <a:r>
              <a:rPr b="0" i="0" lang="ja" sz="800" u="none" cap="none" strike="noStrike">
                <a:solidFill>
                  <a:srgbClr val="5A6B7E"/>
                </a:solidFill>
                <a:latin typeface="Calibri"/>
                <a:ea typeface="Calibri"/>
                <a:cs typeface="Calibri"/>
                <a:sym typeface="Calibri"/>
              </a:rPr>
              <a:t>© Incubation Base株式会社</a:t>
            </a:r>
            <a:endParaRPr b="0" i="0" sz="800" u="none" cap="none" strike="noStrike">
              <a:solidFill>
                <a:srgbClr val="000000"/>
              </a:solidFill>
              <a:latin typeface="Calibri"/>
              <a:ea typeface="Calibri"/>
              <a:cs typeface="Calibri"/>
              <a:sym typeface="Calibri"/>
            </a:endParaRPr>
          </a:p>
        </p:txBody>
      </p:sp>
      <p:sp>
        <p:nvSpPr>
          <p:cNvPr id="287" name="Google Shape;287;g3d1fa69bc50_0_104"/>
          <p:cNvSpPr/>
          <p:nvPr/>
        </p:nvSpPr>
        <p:spPr>
          <a:xfrm>
            <a:off x="548640" y="1325880"/>
            <a:ext cx="2651700" cy="2743200"/>
          </a:xfrm>
          <a:prstGeom prst="rect">
            <a:avLst/>
          </a:prstGeom>
          <a:solidFill>
            <a:srgbClr val="FFFFFF"/>
          </a:solidFill>
          <a:ln>
            <a:noFill/>
          </a:ln>
          <a:effectLst>
            <a:outerShdw blurRad="50800" rotWithShape="0" algn="bl" dir="8100000" dist="19050">
              <a:srgbClr val="000000">
                <a:alpha val="10196"/>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 name="Google Shape;288;g3d1fa69bc50_0_104"/>
          <p:cNvSpPr/>
          <p:nvPr/>
        </p:nvSpPr>
        <p:spPr>
          <a:xfrm>
            <a:off x="548640" y="1325880"/>
            <a:ext cx="2651700" cy="411600"/>
          </a:xfrm>
          <a:prstGeom prst="rect">
            <a:avLst/>
          </a:prstGeom>
          <a:solidFill>
            <a:srgbClr val="2E86A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9" name="Google Shape;289;g3d1fa69bc50_0_104"/>
          <p:cNvSpPr/>
          <p:nvPr/>
        </p:nvSpPr>
        <p:spPr>
          <a:xfrm>
            <a:off x="548640" y="1325880"/>
            <a:ext cx="2651700" cy="4116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100"/>
              <a:buFont typeface="Trebuchet MS"/>
              <a:buNone/>
            </a:pPr>
            <a:r>
              <a:rPr b="1" i="0" lang="ja" sz="1100" u="none" cap="none" strike="noStrike">
                <a:solidFill>
                  <a:srgbClr val="FFFFFF"/>
                </a:solidFill>
                <a:latin typeface="Trebuchet MS"/>
                <a:ea typeface="Trebuchet MS"/>
                <a:cs typeface="Trebuchet MS"/>
                <a:sym typeface="Trebuchet MS"/>
              </a:rPr>
              <a:t>Customer（顧客）</a:t>
            </a:r>
            <a:endParaRPr b="0" i="0" sz="1100" u="none" cap="none" strike="noStrike">
              <a:solidFill>
                <a:srgbClr val="000000"/>
              </a:solidFill>
              <a:latin typeface="Calibri"/>
              <a:ea typeface="Calibri"/>
              <a:cs typeface="Calibri"/>
              <a:sym typeface="Calibri"/>
            </a:endParaRPr>
          </a:p>
        </p:txBody>
      </p:sp>
      <p:sp>
        <p:nvSpPr>
          <p:cNvPr id="290" name="Google Shape;290;g3d1fa69bc50_0_104"/>
          <p:cNvSpPr/>
          <p:nvPr/>
        </p:nvSpPr>
        <p:spPr>
          <a:xfrm>
            <a:off x="731520" y="1874520"/>
            <a:ext cx="2286000" cy="2011800"/>
          </a:xfrm>
          <a:prstGeom prst="rect">
            <a:avLst/>
          </a:prstGeom>
          <a:noFill/>
          <a:ln>
            <a:noFill/>
          </a:ln>
        </p:spPr>
        <p:txBody>
          <a:bodyPr anchorCtr="0" anchor="ctr" bIns="45700" lIns="91425" spcFirstLastPara="1" rIns="91425" wrap="square" tIns="45700">
            <a:noAutofit/>
          </a:bodyPr>
          <a:lstStyle/>
          <a:p>
            <a:pPr indent="0" lvl="0" marL="0" marR="0" rtl="0" algn="l">
              <a:lnSpc>
                <a:spcPct val="180000"/>
              </a:lnSpc>
              <a:spcBef>
                <a:spcPts val="0"/>
              </a:spcBef>
              <a:spcAft>
                <a:spcPts val="0"/>
              </a:spcAft>
              <a:buClr>
                <a:srgbClr val="1E2D3D"/>
              </a:buClr>
              <a:buSzPts val="1000"/>
              <a:buFont typeface="Calibri"/>
              <a:buNone/>
            </a:pPr>
            <a:r>
              <a:rPr b="0" i="0" lang="ja" sz="1000" u="none" cap="none" strike="noStrike">
                <a:solidFill>
                  <a:srgbClr val="1E2D3D"/>
                </a:solidFill>
                <a:latin typeface="Calibri"/>
                <a:ea typeface="Calibri"/>
                <a:cs typeface="Calibri"/>
                <a:sym typeface="Calibri"/>
              </a:rPr>
              <a:t>ターゲット像：</a:t>
            </a:r>
            <a:endParaRPr b="0" i="0" sz="1000" u="none" cap="none" strike="noStrike">
              <a:solidFill>
                <a:srgbClr val="000000"/>
              </a:solidFill>
              <a:latin typeface="Calibri"/>
              <a:ea typeface="Calibri"/>
              <a:cs typeface="Calibri"/>
              <a:sym typeface="Calibri"/>
            </a:endParaRPr>
          </a:p>
          <a:p>
            <a:pPr indent="0" lvl="0" marL="0" marR="0" rtl="0" algn="l">
              <a:lnSpc>
                <a:spcPct val="180000"/>
              </a:lnSpc>
              <a:spcBef>
                <a:spcPts val="0"/>
              </a:spcBef>
              <a:spcAft>
                <a:spcPts val="0"/>
              </a:spcAft>
              <a:buClr>
                <a:srgbClr val="1E2D3D"/>
              </a:buClr>
              <a:buSzPts val="1000"/>
              <a:buFont typeface="Calibri"/>
              <a:buNone/>
            </a:pPr>
            <a:r>
              <a:rPr b="0" i="0" lang="ja" sz="1000" u="none" cap="none" strike="noStrike">
                <a:solidFill>
                  <a:srgbClr val="1E2D3D"/>
                </a:solidFill>
                <a:latin typeface="Calibri"/>
                <a:ea typeface="Calibri"/>
                <a:cs typeface="Calibri"/>
                <a:sym typeface="Calibri"/>
              </a:rPr>
              <a:t>市場の規模感：</a:t>
            </a:r>
            <a:endParaRPr b="0" i="0" sz="1000" u="none" cap="none" strike="noStrike">
              <a:solidFill>
                <a:srgbClr val="000000"/>
              </a:solidFill>
              <a:latin typeface="Calibri"/>
              <a:ea typeface="Calibri"/>
              <a:cs typeface="Calibri"/>
              <a:sym typeface="Calibri"/>
            </a:endParaRPr>
          </a:p>
          <a:p>
            <a:pPr indent="0" lvl="0" marL="0" marR="0" rtl="0" algn="l">
              <a:lnSpc>
                <a:spcPct val="180000"/>
              </a:lnSpc>
              <a:spcBef>
                <a:spcPts val="0"/>
              </a:spcBef>
              <a:spcAft>
                <a:spcPts val="0"/>
              </a:spcAft>
              <a:buClr>
                <a:srgbClr val="1E2D3D"/>
              </a:buClr>
              <a:buSzPts val="1000"/>
              <a:buFont typeface="Calibri"/>
              <a:buNone/>
            </a:pPr>
            <a:r>
              <a:rPr b="0" i="0" lang="ja" sz="1000" u="none" cap="none" strike="noStrike">
                <a:solidFill>
                  <a:srgbClr val="1E2D3D"/>
                </a:solidFill>
                <a:latin typeface="Calibri"/>
                <a:ea typeface="Calibri"/>
                <a:cs typeface="Calibri"/>
                <a:sym typeface="Calibri"/>
              </a:rPr>
              <a:t>主なニーズ・期待：</a:t>
            </a:r>
            <a:endParaRPr b="0" i="0" sz="1000" u="none" cap="none" strike="noStrike">
              <a:solidFill>
                <a:srgbClr val="000000"/>
              </a:solidFill>
              <a:latin typeface="Calibri"/>
              <a:ea typeface="Calibri"/>
              <a:cs typeface="Calibri"/>
              <a:sym typeface="Calibri"/>
            </a:endParaRPr>
          </a:p>
          <a:p>
            <a:pPr indent="0" lvl="0" marL="0" marR="0" rtl="0" algn="l">
              <a:lnSpc>
                <a:spcPct val="180000"/>
              </a:lnSpc>
              <a:spcBef>
                <a:spcPts val="0"/>
              </a:spcBef>
              <a:spcAft>
                <a:spcPts val="0"/>
              </a:spcAft>
              <a:buClr>
                <a:srgbClr val="1E2D3D"/>
              </a:buClr>
              <a:buSzPts val="1000"/>
              <a:buFont typeface="Calibri"/>
              <a:buNone/>
            </a:pPr>
            <a:r>
              <a:rPr b="0" i="0" lang="ja" sz="1000" u="none" cap="none" strike="noStrike">
                <a:solidFill>
                  <a:srgbClr val="1E2D3D"/>
                </a:solidFill>
                <a:latin typeface="Calibri"/>
                <a:ea typeface="Calibri"/>
                <a:cs typeface="Calibri"/>
                <a:sym typeface="Calibri"/>
              </a:rPr>
              <a:t>購買までの流れ：</a:t>
            </a:r>
            <a:endParaRPr b="0" i="0" sz="1000" u="none" cap="none" strike="noStrike">
              <a:solidFill>
                <a:srgbClr val="000000"/>
              </a:solidFill>
              <a:latin typeface="Calibri"/>
              <a:ea typeface="Calibri"/>
              <a:cs typeface="Calibri"/>
              <a:sym typeface="Calibri"/>
            </a:endParaRPr>
          </a:p>
        </p:txBody>
      </p:sp>
      <p:sp>
        <p:nvSpPr>
          <p:cNvPr id="291" name="Google Shape;291;g3d1fa69bc50_0_104"/>
          <p:cNvSpPr/>
          <p:nvPr/>
        </p:nvSpPr>
        <p:spPr>
          <a:xfrm>
            <a:off x="3383280" y="1325880"/>
            <a:ext cx="2651700" cy="2743200"/>
          </a:xfrm>
          <a:prstGeom prst="rect">
            <a:avLst/>
          </a:prstGeom>
          <a:solidFill>
            <a:srgbClr val="FFFFFF"/>
          </a:solidFill>
          <a:ln>
            <a:noFill/>
          </a:ln>
          <a:effectLst>
            <a:outerShdw blurRad="50800" rotWithShape="0" algn="bl" dir="8100000" dist="19050">
              <a:srgbClr val="000000">
                <a:alpha val="10196"/>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 name="Google Shape;292;g3d1fa69bc50_0_104"/>
          <p:cNvSpPr/>
          <p:nvPr/>
        </p:nvSpPr>
        <p:spPr>
          <a:xfrm>
            <a:off x="3383280" y="1325880"/>
            <a:ext cx="2651700" cy="411600"/>
          </a:xfrm>
          <a:prstGeom prst="rect">
            <a:avLst/>
          </a:prstGeom>
          <a:solidFill>
            <a:srgbClr val="2BAA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 name="Google Shape;293;g3d1fa69bc50_0_104"/>
          <p:cNvSpPr/>
          <p:nvPr/>
        </p:nvSpPr>
        <p:spPr>
          <a:xfrm>
            <a:off x="3383280" y="1325880"/>
            <a:ext cx="2651700" cy="4116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100"/>
              <a:buFont typeface="Trebuchet MS"/>
              <a:buNone/>
            </a:pPr>
            <a:r>
              <a:rPr b="1" i="0" lang="ja" sz="1100" u="none" cap="none" strike="noStrike">
                <a:solidFill>
                  <a:srgbClr val="FFFFFF"/>
                </a:solidFill>
                <a:latin typeface="Trebuchet MS"/>
                <a:ea typeface="Trebuchet MS"/>
                <a:cs typeface="Trebuchet MS"/>
                <a:sym typeface="Trebuchet MS"/>
              </a:rPr>
              <a:t>Competitor（競合）</a:t>
            </a:r>
            <a:endParaRPr b="0" i="0" sz="1100" u="none" cap="none" strike="noStrike">
              <a:solidFill>
                <a:srgbClr val="000000"/>
              </a:solidFill>
              <a:latin typeface="Calibri"/>
              <a:ea typeface="Calibri"/>
              <a:cs typeface="Calibri"/>
              <a:sym typeface="Calibri"/>
            </a:endParaRPr>
          </a:p>
        </p:txBody>
      </p:sp>
      <p:sp>
        <p:nvSpPr>
          <p:cNvPr id="294" name="Google Shape;294;g3d1fa69bc50_0_104"/>
          <p:cNvSpPr/>
          <p:nvPr/>
        </p:nvSpPr>
        <p:spPr>
          <a:xfrm>
            <a:off x="3566160" y="1874520"/>
            <a:ext cx="2286000" cy="2011800"/>
          </a:xfrm>
          <a:prstGeom prst="rect">
            <a:avLst/>
          </a:prstGeom>
          <a:noFill/>
          <a:ln>
            <a:noFill/>
          </a:ln>
        </p:spPr>
        <p:txBody>
          <a:bodyPr anchorCtr="0" anchor="ctr" bIns="45700" lIns="91425" spcFirstLastPara="1" rIns="91425" wrap="square" tIns="45700">
            <a:noAutofit/>
          </a:bodyPr>
          <a:lstStyle/>
          <a:p>
            <a:pPr indent="0" lvl="0" marL="0" marR="0" rtl="0" algn="l">
              <a:lnSpc>
                <a:spcPct val="180000"/>
              </a:lnSpc>
              <a:spcBef>
                <a:spcPts val="0"/>
              </a:spcBef>
              <a:spcAft>
                <a:spcPts val="0"/>
              </a:spcAft>
              <a:buClr>
                <a:srgbClr val="1E2D3D"/>
              </a:buClr>
              <a:buSzPts val="1000"/>
              <a:buFont typeface="Calibri"/>
              <a:buNone/>
            </a:pPr>
            <a:r>
              <a:rPr b="0" i="0" lang="ja" sz="1000" u="none" cap="none" strike="noStrike">
                <a:solidFill>
                  <a:srgbClr val="1E2D3D"/>
                </a:solidFill>
                <a:latin typeface="Calibri"/>
                <a:ea typeface="Calibri"/>
                <a:cs typeface="Calibri"/>
                <a:sym typeface="Calibri"/>
              </a:rPr>
              <a:t>想定される競合：</a:t>
            </a:r>
            <a:endParaRPr b="0" i="0" sz="1000" u="none" cap="none" strike="noStrike">
              <a:solidFill>
                <a:srgbClr val="000000"/>
              </a:solidFill>
              <a:latin typeface="Calibri"/>
              <a:ea typeface="Calibri"/>
              <a:cs typeface="Calibri"/>
              <a:sym typeface="Calibri"/>
            </a:endParaRPr>
          </a:p>
          <a:p>
            <a:pPr indent="0" lvl="0" marL="0" marR="0" rtl="0" algn="l">
              <a:lnSpc>
                <a:spcPct val="180000"/>
              </a:lnSpc>
              <a:spcBef>
                <a:spcPts val="0"/>
              </a:spcBef>
              <a:spcAft>
                <a:spcPts val="0"/>
              </a:spcAft>
              <a:buClr>
                <a:srgbClr val="1E2D3D"/>
              </a:buClr>
              <a:buSzPts val="1000"/>
              <a:buFont typeface="Calibri"/>
              <a:buNone/>
            </a:pPr>
            <a:r>
              <a:rPr b="0" i="0" lang="ja" sz="1000" u="none" cap="none" strike="noStrike">
                <a:solidFill>
                  <a:srgbClr val="1E2D3D"/>
                </a:solidFill>
                <a:latin typeface="Calibri"/>
                <a:ea typeface="Calibri"/>
                <a:cs typeface="Calibri"/>
                <a:sym typeface="Calibri"/>
              </a:rPr>
              <a:t>その競合の戦略：</a:t>
            </a:r>
            <a:endParaRPr b="0" i="0" sz="1000" u="none" cap="none" strike="noStrike">
              <a:solidFill>
                <a:srgbClr val="000000"/>
              </a:solidFill>
              <a:latin typeface="Calibri"/>
              <a:ea typeface="Calibri"/>
              <a:cs typeface="Calibri"/>
              <a:sym typeface="Calibri"/>
            </a:endParaRPr>
          </a:p>
          <a:p>
            <a:pPr indent="0" lvl="0" marL="0" marR="0" rtl="0" algn="l">
              <a:lnSpc>
                <a:spcPct val="180000"/>
              </a:lnSpc>
              <a:spcBef>
                <a:spcPts val="0"/>
              </a:spcBef>
              <a:spcAft>
                <a:spcPts val="0"/>
              </a:spcAft>
              <a:buClr>
                <a:srgbClr val="1E2D3D"/>
              </a:buClr>
              <a:buSzPts val="1000"/>
              <a:buFont typeface="Calibri"/>
              <a:buNone/>
            </a:pPr>
            <a:r>
              <a:rPr b="0" i="0" lang="ja" sz="1000" u="none" cap="none" strike="noStrike">
                <a:solidFill>
                  <a:srgbClr val="1E2D3D"/>
                </a:solidFill>
                <a:latin typeface="Calibri"/>
                <a:ea typeface="Calibri"/>
                <a:cs typeface="Calibri"/>
                <a:sym typeface="Calibri"/>
              </a:rPr>
              <a:t>強みとなっている点：</a:t>
            </a:r>
            <a:endParaRPr b="0" i="0" sz="1000" u="none" cap="none" strike="noStrike">
              <a:solidFill>
                <a:srgbClr val="000000"/>
              </a:solidFill>
              <a:latin typeface="Calibri"/>
              <a:ea typeface="Calibri"/>
              <a:cs typeface="Calibri"/>
              <a:sym typeface="Calibri"/>
            </a:endParaRPr>
          </a:p>
          <a:p>
            <a:pPr indent="0" lvl="0" marL="0" marR="0" rtl="0" algn="l">
              <a:lnSpc>
                <a:spcPct val="180000"/>
              </a:lnSpc>
              <a:spcBef>
                <a:spcPts val="0"/>
              </a:spcBef>
              <a:spcAft>
                <a:spcPts val="0"/>
              </a:spcAft>
              <a:buClr>
                <a:srgbClr val="1E2D3D"/>
              </a:buClr>
              <a:buSzPts val="1000"/>
              <a:buFont typeface="Calibri"/>
              <a:buNone/>
            </a:pPr>
            <a:r>
              <a:rPr b="0" i="0" lang="ja" sz="1000" u="none" cap="none" strike="noStrike">
                <a:solidFill>
                  <a:srgbClr val="1E2D3D"/>
                </a:solidFill>
                <a:latin typeface="Calibri"/>
                <a:ea typeface="Calibri"/>
                <a:cs typeface="Calibri"/>
                <a:sym typeface="Calibri"/>
              </a:rPr>
              <a:t>弱み・隙はどこか：</a:t>
            </a:r>
            <a:endParaRPr b="0" i="0" sz="1000" u="none" cap="none" strike="noStrike">
              <a:solidFill>
                <a:srgbClr val="000000"/>
              </a:solidFill>
              <a:latin typeface="Calibri"/>
              <a:ea typeface="Calibri"/>
              <a:cs typeface="Calibri"/>
              <a:sym typeface="Calibri"/>
            </a:endParaRPr>
          </a:p>
        </p:txBody>
      </p:sp>
      <p:sp>
        <p:nvSpPr>
          <p:cNvPr id="295" name="Google Shape;295;g3d1fa69bc50_0_104"/>
          <p:cNvSpPr/>
          <p:nvPr/>
        </p:nvSpPr>
        <p:spPr>
          <a:xfrm>
            <a:off x="6217920" y="1325880"/>
            <a:ext cx="2651700" cy="2743200"/>
          </a:xfrm>
          <a:prstGeom prst="rect">
            <a:avLst/>
          </a:prstGeom>
          <a:solidFill>
            <a:srgbClr val="FFFFFF"/>
          </a:solidFill>
          <a:ln>
            <a:noFill/>
          </a:ln>
          <a:effectLst>
            <a:outerShdw blurRad="50800" rotWithShape="0" algn="bl" dir="8100000" dist="19050">
              <a:srgbClr val="000000">
                <a:alpha val="10196"/>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 name="Google Shape;296;g3d1fa69bc50_0_104"/>
          <p:cNvSpPr/>
          <p:nvPr/>
        </p:nvSpPr>
        <p:spPr>
          <a:xfrm>
            <a:off x="6217920" y="1325880"/>
            <a:ext cx="2651700" cy="411600"/>
          </a:xfrm>
          <a:prstGeom prst="rect">
            <a:avLst/>
          </a:prstGeom>
          <a:solidFill>
            <a:srgbClr val="E883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7" name="Google Shape;297;g3d1fa69bc50_0_104"/>
          <p:cNvSpPr/>
          <p:nvPr/>
        </p:nvSpPr>
        <p:spPr>
          <a:xfrm>
            <a:off x="6217920" y="1325880"/>
            <a:ext cx="2651700" cy="4116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100"/>
              <a:buFont typeface="Trebuchet MS"/>
              <a:buNone/>
            </a:pPr>
            <a:r>
              <a:rPr b="1" i="0" lang="ja" sz="1100" u="none" cap="none" strike="noStrike">
                <a:solidFill>
                  <a:srgbClr val="FFFFFF"/>
                </a:solidFill>
                <a:latin typeface="Trebuchet MS"/>
                <a:ea typeface="Trebuchet MS"/>
                <a:cs typeface="Trebuchet MS"/>
                <a:sym typeface="Trebuchet MS"/>
              </a:rPr>
              <a:t>Company（自社）</a:t>
            </a:r>
            <a:endParaRPr b="0" i="0" sz="1100" u="none" cap="none" strike="noStrike">
              <a:solidFill>
                <a:srgbClr val="000000"/>
              </a:solidFill>
              <a:latin typeface="Calibri"/>
              <a:ea typeface="Calibri"/>
              <a:cs typeface="Calibri"/>
              <a:sym typeface="Calibri"/>
            </a:endParaRPr>
          </a:p>
        </p:txBody>
      </p:sp>
      <p:sp>
        <p:nvSpPr>
          <p:cNvPr id="298" name="Google Shape;298;g3d1fa69bc50_0_104"/>
          <p:cNvSpPr/>
          <p:nvPr/>
        </p:nvSpPr>
        <p:spPr>
          <a:xfrm>
            <a:off x="6400800" y="1874520"/>
            <a:ext cx="2286000" cy="2011800"/>
          </a:xfrm>
          <a:prstGeom prst="rect">
            <a:avLst/>
          </a:prstGeom>
          <a:noFill/>
          <a:ln>
            <a:noFill/>
          </a:ln>
        </p:spPr>
        <p:txBody>
          <a:bodyPr anchorCtr="0" anchor="ctr" bIns="45700" lIns="91425" spcFirstLastPara="1" rIns="91425" wrap="square" tIns="45700">
            <a:noAutofit/>
          </a:bodyPr>
          <a:lstStyle/>
          <a:p>
            <a:pPr indent="0" lvl="0" marL="0" marR="0" rtl="0" algn="l">
              <a:lnSpc>
                <a:spcPct val="180000"/>
              </a:lnSpc>
              <a:spcBef>
                <a:spcPts val="0"/>
              </a:spcBef>
              <a:spcAft>
                <a:spcPts val="0"/>
              </a:spcAft>
              <a:buClr>
                <a:srgbClr val="1E2D3D"/>
              </a:buClr>
              <a:buSzPts val="1000"/>
              <a:buFont typeface="Calibri"/>
              <a:buNone/>
            </a:pPr>
            <a:r>
              <a:rPr b="0" i="0" lang="ja" sz="1000" u="none" cap="none" strike="noStrike">
                <a:solidFill>
                  <a:srgbClr val="1E2D3D"/>
                </a:solidFill>
                <a:latin typeface="Calibri"/>
                <a:ea typeface="Calibri"/>
                <a:cs typeface="Calibri"/>
                <a:sym typeface="Calibri"/>
              </a:rPr>
              <a:t>自社ならではの強み：</a:t>
            </a:r>
            <a:endParaRPr b="0" i="0" sz="1000" u="none" cap="none" strike="noStrike">
              <a:solidFill>
                <a:srgbClr val="000000"/>
              </a:solidFill>
              <a:latin typeface="Calibri"/>
              <a:ea typeface="Calibri"/>
              <a:cs typeface="Calibri"/>
              <a:sym typeface="Calibri"/>
            </a:endParaRPr>
          </a:p>
          <a:p>
            <a:pPr indent="0" lvl="0" marL="0" marR="0" rtl="0" algn="l">
              <a:lnSpc>
                <a:spcPct val="180000"/>
              </a:lnSpc>
              <a:spcBef>
                <a:spcPts val="0"/>
              </a:spcBef>
              <a:spcAft>
                <a:spcPts val="0"/>
              </a:spcAft>
              <a:buClr>
                <a:srgbClr val="1E2D3D"/>
              </a:buClr>
              <a:buSzPts val="1000"/>
              <a:buFont typeface="Calibri"/>
              <a:buNone/>
            </a:pPr>
            <a:r>
              <a:rPr b="0" i="0" lang="ja" sz="1000" u="none" cap="none" strike="noStrike">
                <a:solidFill>
                  <a:srgbClr val="1E2D3D"/>
                </a:solidFill>
                <a:latin typeface="Calibri"/>
                <a:ea typeface="Calibri"/>
                <a:cs typeface="Calibri"/>
                <a:sym typeface="Calibri"/>
              </a:rPr>
              <a:t>克服すべき弱み：</a:t>
            </a:r>
            <a:endParaRPr b="0" i="0" sz="1000" u="none" cap="none" strike="noStrike">
              <a:solidFill>
                <a:srgbClr val="000000"/>
              </a:solidFill>
              <a:latin typeface="Calibri"/>
              <a:ea typeface="Calibri"/>
              <a:cs typeface="Calibri"/>
              <a:sym typeface="Calibri"/>
            </a:endParaRPr>
          </a:p>
          <a:p>
            <a:pPr indent="0" lvl="0" marL="0" marR="0" rtl="0" algn="l">
              <a:lnSpc>
                <a:spcPct val="180000"/>
              </a:lnSpc>
              <a:spcBef>
                <a:spcPts val="0"/>
              </a:spcBef>
              <a:spcAft>
                <a:spcPts val="0"/>
              </a:spcAft>
              <a:buClr>
                <a:srgbClr val="1E2D3D"/>
              </a:buClr>
              <a:buSzPts val="1000"/>
              <a:buFont typeface="Calibri"/>
              <a:buNone/>
            </a:pPr>
            <a:r>
              <a:rPr b="0" i="0" lang="ja" sz="1000" u="none" cap="none" strike="noStrike">
                <a:solidFill>
                  <a:srgbClr val="1E2D3D"/>
                </a:solidFill>
                <a:latin typeface="Calibri"/>
                <a:ea typeface="Calibri"/>
                <a:cs typeface="Calibri"/>
                <a:sym typeface="Calibri"/>
              </a:rPr>
              <a:t>活用可能な資産：</a:t>
            </a:r>
            <a:endParaRPr b="0" i="0" sz="1000" u="none" cap="none" strike="noStrike">
              <a:solidFill>
                <a:srgbClr val="000000"/>
              </a:solidFill>
              <a:latin typeface="Calibri"/>
              <a:ea typeface="Calibri"/>
              <a:cs typeface="Calibri"/>
              <a:sym typeface="Calibri"/>
            </a:endParaRPr>
          </a:p>
          <a:p>
            <a:pPr indent="0" lvl="0" marL="0" marR="0" rtl="0" algn="l">
              <a:lnSpc>
                <a:spcPct val="180000"/>
              </a:lnSpc>
              <a:spcBef>
                <a:spcPts val="0"/>
              </a:spcBef>
              <a:spcAft>
                <a:spcPts val="0"/>
              </a:spcAft>
              <a:buClr>
                <a:srgbClr val="1E2D3D"/>
              </a:buClr>
              <a:buSzPts val="1000"/>
              <a:buFont typeface="Calibri"/>
              <a:buNone/>
            </a:pPr>
            <a:r>
              <a:rPr b="0" i="0" lang="ja" sz="1000" u="none" cap="none" strike="noStrike">
                <a:solidFill>
                  <a:srgbClr val="1E2D3D"/>
                </a:solidFill>
                <a:latin typeface="Calibri"/>
                <a:ea typeface="Calibri"/>
                <a:cs typeface="Calibri"/>
                <a:sym typeface="Calibri"/>
              </a:rPr>
              <a:t>差別化の方向性：</a:t>
            </a:r>
            <a:endParaRPr b="0" i="0" sz="1000" u="none" cap="none" strike="noStrike">
              <a:solidFill>
                <a:srgbClr val="000000"/>
              </a:solidFill>
              <a:latin typeface="Calibri"/>
              <a:ea typeface="Calibri"/>
              <a:cs typeface="Calibri"/>
              <a:sym typeface="Calibri"/>
            </a:endParaRPr>
          </a:p>
        </p:txBody>
      </p:sp>
      <p:sp>
        <p:nvSpPr>
          <p:cNvPr id="299" name="Google Shape;299;g3d1fa69bc50_0_104"/>
          <p:cNvSpPr/>
          <p:nvPr/>
        </p:nvSpPr>
        <p:spPr>
          <a:xfrm>
            <a:off x="548640" y="4251960"/>
            <a:ext cx="8046600" cy="411600"/>
          </a:xfrm>
          <a:prstGeom prst="rect">
            <a:avLst/>
          </a:prstGeom>
          <a:solidFill>
            <a:srgbClr val="1B2A4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0" name="Google Shape;300;g3d1fa69bc50_0_104"/>
          <p:cNvSpPr/>
          <p:nvPr/>
        </p:nvSpPr>
        <p:spPr>
          <a:xfrm>
            <a:off x="731520" y="4251960"/>
            <a:ext cx="7680900" cy="4116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FFFFFF"/>
              </a:buClr>
              <a:buSzPts val="1100"/>
              <a:buFont typeface="Calibri"/>
              <a:buNone/>
            </a:pPr>
            <a:r>
              <a:rPr b="1" i="0" lang="ja" sz="1100" u="none" cap="none" strike="noStrike">
                <a:solidFill>
                  <a:srgbClr val="FFFFFF"/>
                </a:solidFill>
                <a:latin typeface="Calibri"/>
                <a:ea typeface="Calibri"/>
                <a:cs typeface="Calibri"/>
                <a:sym typeface="Calibri"/>
              </a:rPr>
              <a:t>導き出される成功要因（KSF）：</a:t>
            </a:r>
            <a:endParaRPr b="0" i="0" sz="1100" u="none" cap="none" strike="noStrike">
              <a:solidFill>
                <a:srgbClr val="000000"/>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g3d1fa69bc50_0_127"/>
          <p:cNvSpPr txBox="1"/>
          <p:nvPr>
            <p:ph type="title"/>
          </p:nvPr>
        </p:nvSpPr>
        <p:spPr>
          <a:xfrm>
            <a:off x="620723" y="243220"/>
            <a:ext cx="8520600" cy="3936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72839"/>
              <a:buNone/>
            </a:pPr>
            <a:r>
              <a:rPr b="1" lang="ja"/>
              <a:t>08  4C・4P分析</a:t>
            </a:r>
            <a:endParaRPr b="1"/>
          </a:p>
        </p:txBody>
      </p:sp>
      <p:sp>
        <p:nvSpPr>
          <p:cNvPr id="306" name="Google Shape;306;g3d1fa69bc50_0_1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ja"/>
              <a:t>‹#›</a:t>
            </a:fld>
            <a:endParaRPr/>
          </a:p>
        </p:txBody>
      </p:sp>
      <p:sp>
        <p:nvSpPr>
          <p:cNvPr id="307" name="Google Shape;307;g3d1fa69bc50_0_127"/>
          <p:cNvSpPr txBox="1"/>
          <p:nvPr>
            <p:ph idx="1" type="body"/>
          </p:nvPr>
        </p:nvSpPr>
        <p:spPr>
          <a:xfrm>
            <a:off x="474800" y="704499"/>
            <a:ext cx="8545500" cy="443700"/>
          </a:xfrm>
          <a:prstGeom prst="rect">
            <a:avLst/>
          </a:prstGeom>
          <a:noFill/>
          <a:ln>
            <a:noFill/>
          </a:ln>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SzPts val="1800"/>
              <a:buFont typeface="Arial"/>
              <a:buNone/>
            </a:pPr>
            <a:r>
              <a:rPr lang="ja"/>
              <a:t>売り手の視点（4P）と買い手の視点（4C）を対にして、マーケティング施策をバランスよく設計する</a:t>
            </a:r>
            <a:endParaRPr/>
          </a:p>
        </p:txBody>
      </p:sp>
      <p:sp>
        <p:nvSpPr>
          <p:cNvPr id="308" name="Google Shape;308;g3d1fa69bc50_0_127"/>
          <p:cNvSpPr txBox="1"/>
          <p:nvPr>
            <p:ph idx="2" type="body"/>
          </p:nvPr>
        </p:nvSpPr>
        <p:spPr>
          <a:xfrm rot="5400000">
            <a:off x="-2471877" y="2472000"/>
            <a:ext cx="5143500" cy="199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126000" spcFirstLastPara="1" rIns="91425" wrap="square" tIns="90000">
            <a:noAutofit/>
          </a:bodyPr>
          <a:lstStyle/>
          <a:p>
            <a:pPr indent="-342900" lvl="0" marL="457200" rtl="0" algn="l">
              <a:lnSpc>
                <a:spcPct val="115000"/>
              </a:lnSpc>
              <a:spcBef>
                <a:spcPts val="0"/>
              </a:spcBef>
              <a:spcAft>
                <a:spcPts val="0"/>
              </a:spcAft>
              <a:buSzPts val="1800"/>
              <a:buNone/>
            </a:pPr>
            <a:r>
              <a:rPr lang="ja"/>
              <a:t>06  ペルソナキャンバス</a:t>
            </a:r>
            <a:endParaRPr/>
          </a:p>
        </p:txBody>
      </p:sp>
      <p:sp>
        <p:nvSpPr>
          <p:cNvPr id="309" name="Google Shape;309;g3d1fa69bc50_0_127"/>
          <p:cNvSpPr/>
          <p:nvPr/>
        </p:nvSpPr>
        <p:spPr>
          <a:xfrm>
            <a:off x="457200" y="4709160"/>
            <a:ext cx="3657600" cy="3201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5A6B7E"/>
              </a:buClr>
              <a:buSzPts val="800"/>
              <a:buFont typeface="Calibri"/>
              <a:buNone/>
            </a:pPr>
            <a:r>
              <a:rPr b="0" i="0" lang="ja" sz="800" u="none" cap="none" strike="noStrike">
                <a:solidFill>
                  <a:srgbClr val="5A6B7E"/>
                </a:solidFill>
                <a:latin typeface="Calibri"/>
                <a:ea typeface="Calibri"/>
                <a:cs typeface="Calibri"/>
                <a:sym typeface="Calibri"/>
              </a:rPr>
              <a:t>© Incubation Base株式会社</a:t>
            </a:r>
            <a:endParaRPr b="0" i="0" sz="800" u="none" cap="none" strike="noStrike">
              <a:solidFill>
                <a:srgbClr val="000000"/>
              </a:solidFill>
              <a:latin typeface="Calibri"/>
              <a:ea typeface="Calibri"/>
              <a:cs typeface="Calibri"/>
              <a:sym typeface="Calibri"/>
            </a:endParaRPr>
          </a:p>
        </p:txBody>
      </p:sp>
      <p:graphicFrame>
        <p:nvGraphicFramePr>
          <p:cNvPr id="310" name="Google Shape;310;g3d1fa69bc50_0_127"/>
          <p:cNvGraphicFramePr/>
          <p:nvPr/>
        </p:nvGraphicFramePr>
        <p:xfrm>
          <a:off x="620715" y="1319285"/>
          <a:ext cx="3000000" cy="3000000"/>
        </p:xfrm>
        <a:graphic>
          <a:graphicData uri="http://schemas.openxmlformats.org/drawingml/2006/table">
            <a:tbl>
              <a:tblPr>
                <a:noFill/>
                <a:tableStyleId>{4A08F9F6-02D3-42BA-B6A6-3EC2DE3E8626}</a:tableStyleId>
              </a:tblPr>
              <a:tblGrid>
                <a:gridCol w="1828800"/>
                <a:gridCol w="2194550"/>
                <a:gridCol w="2194550"/>
                <a:gridCol w="1828800"/>
              </a:tblGrid>
              <a:tr h="127000">
                <a:tc>
                  <a:txBody>
                    <a:bodyPr/>
                    <a:lstStyle/>
                    <a:p>
                      <a:pPr indent="0" lvl="0" marL="0" marR="0" rtl="0" algn="ctr">
                        <a:lnSpc>
                          <a:spcPct val="100000"/>
                        </a:lnSpc>
                        <a:spcBef>
                          <a:spcPts val="0"/>
                        </a:spcBef>
                        <a:spcAft>
                          <a:spcPts val="0"/>
                        </a:spcAft>
                        <a:buClr>
                          <a:srgbClr val="FFFFFF"/>
                        </a:buClr>
                        <a:buSzPts val="1000"/>
                        <a:buFont typeface="Calibri"/>
                        <a:buNone/>
                      </a:pPr>
                      <a:r>
                        <a:rPr b="1" lang="ja" sz="1000" u="none" cap="none" strike="noStrike">
                          <a:solidFill>
                            <a:srgbClr val="FFFFFF"/>
                          </a:solidFill>
                          <a:latin typeface="Calibri"/>
                          <a:ea typeface="Calibri"/>
                          <a:cs typeface="Calibri"/>
                          <a:sym typeface="Calibri"/>
                        </a:rPr>
                        <a:t>企業の打ち手 (4P)</a:t>
                      </a:r>
                      <a:endParaRPr sz="10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1B2A4A"/>
                    </a:solidFill>
                  </a:tcPr>
                </a:tc>
                <a:tc>
                  <a:txBody>
                    <a:bodyPr/>
                    <a:lstStyle/>
                    <a:p>
                      <a:pPr indent="0" lvl="0" marL="0" marR="0" rtl="0" algn="ctr">
                        <a:lnSpc>
                          <a:spcPct val="100000"/>
                        </a:lnSpc>
                        <a:spcBef>
                          <a:spcPts val="0"/>
                        </a:spcBef>
                        <a:spcAft>
                          <a:spcPts val="0"/>
                        </a:spcAft>
                        <a:buClr>
                          <a:srgbClr val="FFFFFF"/>
                        </a:buClr>
                        <a:buSzPts val="1000"/>
                        <a:buFont typeface="Calibri"/>
                        <a:buNone/>
                      </a:pPr>
                      <a:r>
                        <a:rPr b="1" lang="ja" sz="1000" u="none" cap="none" strike="noStrike">
                          <a:solidFill>
                            <a:srgbClr val="FFFFFF"/>
                          </a:solidFill>
                          <a:latin typeface="Calibri"/>
                          <a:ea typeface="Calibri"/>
                          <a:cs typeface="Calibri"/>
                          <a:sym typeface="Calibri"/>
                        </a:rPr>
                        <a:t>検討内容</a:t>
                      </a:r>
                      <a:endParaRPr sz="10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1B2A4A"/>
                    </a:solidFill>
                  </a:tcPr>
                </a:tc>
                <a:tc>
                  <a:txBody>
                    <a:bodyPr/>
                    <a:lstStyle/>
                    <a:p>
                      <a:pPr indent="0" lvl="0" marL="0" marR="0" rtl="0" algn="ctr">
                        <a:lnSpc>
                          <a:spcPct val="100000"/>
                        </a:lnSpc>
                        <a:spcBef>
                          <a:spcPts val="0"/>
                        </a:spcBef>
                        <a:spcAft>
                          <a:spcPts val="0"/>
                        </a:spcAft>
                        <a:buClr>
                          <a:srgbClr val="FFFFFF"/>
                        </a:buClr>
                        <a:buSzPts val="1000"/>
                        <a:buFont typeface="Calibri"/>
                        <a:buNone/>
                      </a:pPr>
                      <a:r>
                        <a:rPr b="1" lang="ja" sz="1000" u="none" cap="none" strike="noStrike">
                          <a:solidFill>
                            <a:srgbClr val="FFFFFF"/>
                          </a:solidFill>
                          <a:latin typeface="Calibri"/>
                          <a:ea typeface="Calibri"/>
                          <a:cs typeface="Calibri"/>
                          <a:sym typeface="Calibri"/>
                        </a:rPr>
                        <a:t>顧客の視点 (4C)</a:t>
                      </a:r>
                      <a:endParaRPr sz="10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1B2A4A"/>
                    </a:solidFill>
                  </a:tcPr>
                </a:tc>
                <a:tc>
                  <a:txBody>
                    <a:bodyPr/>
                    <a:lstStyle/>
                    <a:p>
                      <a:pPr indent="0" lvl="0" marL="0" marR="0" rtl="0" algn="ctr">
                        <a:lnSpc>
                          <a:spcPct val="100000"/>
                        </a:lnSpc>
                        <a:spcBef>
                          <a:spcPts val="0"/>
                        </a:spcBef>
                        <a:spcAft>
                          <a:spcPts val="0"/>
                        </a:spcAft>
                        <a:buClr>
                          <a:srgbClr val="FFFFFF"/>
                        </a:buClr>
                        <a:buSzPts val="1000"/>
                        <a:buFont typeface="Calibri"/>
                        <a:buNone/>
                      </a:pPr>
                      <a:r>
                        <a:rPr b="1" lang="ja" sz="1000" u="none" cap="none" strike="noStrike">
                          <a:solidFill>
                            <a:srgbClr val="FFFFFF"/>
                          </a:solidFill>
                          <a:latin typeface="Calibri"/>
                          <a:ea typeface="Calibri"/>
                          <a:cs typeface="Calibri"/>
                          <a:sym typeface="Calibri"/>
                        </a:rPr>
                        <a:t>記入欄</a:t>
                      </a:r>
                      <a:endParaRPr sz="10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1B2A4A"/>
                    </a:solidFill>
                  </a:tcPr>
                </a:tc>
              </a:tr>
              <a:tr h="114300">
                <a:tc>
                  <a:txBody>
                    <a:bodyPr/>
                    <a:lstStyle/>
                    <a:p>
                      <a:pPr indent="0" lvl="0" marL="0" marR="0" rtl="0" algn="l">
                        <a:lnSpc>
                          <a:spcPct val="100000"/>
                        </a:lnSpc>
                        <a:spcBef>
                          <a:spcPts val="0"/>
                        </a:spcBef>
                        <a:spcAft>
                          <a:spcPts val="0"/>
                        </a:spcAft>
                        <a:buClr>
                          <a:srgbClr val="2E86AB"/>
                        </a:buClr>
                        <a:buSzPts val="900"/>
                        <a:buFont typeface="Calibri"/>
                        <a:buNone/>
                      </a:pPr>
                      <a:r>
                        <a:rPr b="1" lang="ja" sz="900" u="none" cap="none" strike="noStrike">
                          <a:solidFill>
                            <a:srgbClr val="2E86AB"/>
                          </a:solidFill>
                          <a:latin typeface="Calibri"/>
                          <a:ea typeface="Calibri"/>
                          <a:cs typeface="Calibri"/>
                          <a:sym typeface="Calibri"/>
                        </a:rPr>
                        <a:t>Product（製品）</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1E2D3D"/>
                        </a:buClr>
                        <a:buSzPts val="900"/>
                        <a:buFont typeface="Calibri"/>
                        <a:buNone/>
                      </a:pPr>
                      <a:r>
                        <a:rPr lang="ja" sz="900" u="none" cap="none" strike="noStrike">
                          <a:solidFill>
                            <a:srgbClr val="1E2D3D"/>
                          </a:solidFill>
                          <a:latin typeface="Calibri"/>
                          <a:ea typeface="Calibri"/>
                          <a:cs typeface="Calibri"/>
                          <a:sym typeface="Calibri"/>
                        </a:rPr>
                        <a:t>機能・品質・デザイン・保証</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2BAA6E"/>
                        </a:buClr>
                        <a:buSzPts val="900"/>
                        <a:buFont typeface="Calibri"/>
                        <a:buNone/>
                      </a:pPr>
                      <a:r>
                        <a:rPr b="1" lang="ja" sz="900" u="none" cap="none" strike="noStrike">
                          <a:solidFill>
                            <a:srgbClr val="2BAA6E"/>
                          </a:solidFill>
                          <a:latin typeface="Calibri"/>
                          <a:ea typeface="Calibri"/>
                          <a:cs typeface="Calibri"/>
                          <a:sym typeface="Calibri"/>
                        </a:rPr>
                        <a:t>Customer Value（顧客にとっての価値）</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r>
              <a:tr h="114300">
                <a:tc>
                  <a:txBody>
                    <a:bodyPr/>
                    <a:lstStyle/>
                    <a:p>
                      <a:pPr indent="0" lvl="0" marL="0" marR="0" rtl="0" algn="l">
                        <a:lnSpc>
                          <a:spcPct val="100000"/>
                        </a:lnSpc>
                        <a:spcBef>
                          <a:spcPts val="0"/>
                        </a:spcBef>
                        <a:spcAft>
                          <a:spcPts val="0"/>
                        </a:spcAft>
                        <a:buClr>
                          <a:srgbClr val="2E86AB"/>
                        </a:buClr>
                        <a:buSzPts val="900"/>
                        <a:buFont typeface="Calibri"/>
                        <a:buNone/>
                      </a:pPr>
                      <a:r>
                        <a:rPr b="1" lang="ja" sz="900" u="none" cap="none" strike="noStrike">
                          <a:solidFill>
                            <a:srgbClr val="2E86AB"/>
                          </a:solidFill>
                          <a:latin typeface="Calibri"/>
                          <a:ea typeface="Calibri"/>
                          <a:cs typeface="Calibri"/>
                          <a:sym typeface="Calibri"/>
                        </a:rPr>
                        <a:t>Price（価格）</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c>
                  <a:txBody>
                    <a:bodyPr/>
                    <a:lstStyle/>
                    <a:p>
                      <a:pPr indent="0" lvl="0" marL="0" marR="0" rtl="0" algn="l">
                        <a:lnSpc>
                          <a:spcPct val="100000"/>
                        </a:lnSpc>
                        <a:spcBef>
                          <a:spcPts val="0"/>
                        </a:spcBef>
                        <a:spcAft>
                          <a:spcPts val="0"/>
                        </a:spcAft>
                        <a:buClr>
                          <a:srgbClr val="1E2D3D"/>
                        </a:buClr>
                        <a:buSzPts val="900"/>
                        <a:buFont typeface="Calibri"/>
                        <a:buNone/>
                      </a:pPr>
                      <a:r>
                        <a:rPr lang="ja" sz="900" u="none" cap="none" strike="noStrike">
                          <a:solidFill>
                            <a:srgbClr val="1E2D3D"/>
                          </a:solidFill>
                          <a:latin typeface="Calibri"/>
                          <a:ea typeface="Calibri"/>
                          <a:cs typeface="Calibri"/>
                          <a:sym typeface="Calibri"/>
                        </a:rPr>
                        <a:t>定価・割引・支払条件</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c>
                  <a:txBody>
                    <a:bodyPr/>
                    <a:lstStyle/>
                    <a:p>
                      <a:pPr indent="0" lvl="0" marL="0" marR="0" rtl="0" algn="l">
                        <a:lnSpc>
                          <a:spcPct val="100000"/>
                        </a:lnSpc>
                        <a:spcBef>
                          <a:spcPts val="0"/>
                        </a:spcBef>
                        <a:spcAft>
                          <a:spcPts val="0"/>
                        </a:spcAft>
                        <a:buClr>
                          <a:srgbClr val="2BAA6E"/>
                        </a:buClr>
                        <a:buSzPts val="900"/>
                        <a:buFont typeface="Calibri"/>
                        <a:buNone/>
                      </a:pPr>
                      <a:r>
                        <a:rPr b="1" lang="ja" sz="900" u="none" cap="none" strike="noStrike">
                          <a:solidFill>
                            <a:srgbClr val="2BAA6E"/>
                          </a:solidFill>
                          <a:latin typeface="Calibri"/>
                          <a:ea typeface="Calibri"/>
                          <a:cs typeface="Calibri"/>
                          <a:sym typeface="Calibri"/>
                        </a:rPr>
                        <a:t>Cost（顧客が支払う総コスト）</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r>
              <a:tr h="114300">
                <a:tc>
                  <a:txBody>
                    <a:bodyPr/>
                    <a:lstStyle/>
                    <a:p>
                      <a:pPr indent="0" lvl="0" marL="0" marR="0" rtl="0" algn="l">
                        <a:lnSpc>
                          <a:spcPct val="100000"/>
                        </a:lnSpc>
                        <a:spcBef>
                          <a:spcPts val="0"/>
                        </a:spcBef>
                        <a:spcAft>
                          <a:spcPts val="0"/>
                        </a:spcAft>
                        <a:buClr>
                          <a:srgbClr val="2E86AB"/>
                        </a:buClr>
                        <a:buSzPts val="900"/>
                        <a:buFont typeface="Calibri"/>
                        <a:buNone/>
                      </a:pPr>
                      <a:r>
                        <a:rPr b="1" lang="ja" sz="900" u="none" cap="none" strike="noStrike">
                          <a:solidFill>
                            <a:srgbClr val="2E86AB"/>
                          </a:solidFill>
                          <a:latin typeface="Calibri"/>
                          <a:ea typeface="Calibri"/>
                          <a:cs typeface="Calibri"/>
                          <a:sym typeface="Calibri"/>
                        </a:rPr>
                        <a:t>Place（流通）</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1E2D3D"/>
                        </a:buClr>
                        <a:buSzPts val="900"/>
                        <a:buFont typeface="Calibri"/>
                        <a:buNone/>
                      </a:pPr>
                      <a:r>
                        <a:rPr lang="ja" sz="900" u="none" cap="none" strike="noStrike">
                          <a:solidFill>
                            <a:srgbClr val="1E2D3D"/>
                          </a:solidFill>
                          <a:latin typeface="Calibri"/>
                          <a:ea typeface="Calibri"/>
                          <a:cs typeface="Calibri"/>
                          <a:sym typeface="Calibri"/>
                        </a:rPr>
                        <a:t>販売経路・届け方</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2BAA6E"/>
                        </a:buClr>
                        <a:buSzPts val="900"/>
                        <a:buFont typeface="Calibri"/>
                        <a:buNone/>
                      </a:pPr>
                      <a:r>
                        <a:rPr b="1" lang="ja" sz="900" u="none" cap="none" strike="noStrike">
                          <a:solidFill>
                            <a:srgbClr val="2BAA6E"/>
                          </a:solidFill>
                          <a:latin typeface="Calibri"/>
                          <a:ea typeface="Calibri"/>
                          <a:cs typeface="Calibri"/>
                          <a:sym typeface="Calibri"/>
                        </a:rPr>
                        <a:t>Convenience（手に入れやすさ）</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r>
              <a:tr h="114300">
                <a:tc>
                  <a:txBody>
                    <a:bodyPr/>
                    <a:lstStyle/>
                    <a:p>
                      <a:pPr indent="0" lvl="0" marL="0" marR="0" rtl="0" algn="l">
                        <a:lnSpc>
                          <a:spcPct val="100000"/>
                        </a:lnSpc>
                        <a:spcBef>
                          <a:spcPts val="0"/>
                        </a:spcBef>
                        <a:spcAft>
                          <a:spcPts val="0"/>
                        </a:spcAft>
                        <a:buClr>
                          <a:srgbClr val="2E86AB"/>
                        </a:buClr>
                        <a:buSzPts val="900"/>
                        <a:buFont typeface="Calibri"/>
                        <a:buNone/>
                      </a:pPr>
                      <a:r>
                        <a:rPr b="1" lang="ja" sz="900" u="none" cap="none" strike="noStrike">
                          <a:solidFill>
                            <a:srgbClr val="2E86AB"/>
                          </a:solidFill>
                          <a:latin typeface="Calibri"/>
                          <a:ea typeface="Calibri"/>
                          <a:cs typeface="Calibri"/>
                          <a:sym typeface="Calibri"/>
                        </a:rPr>
                        <a:t>Promotion（販促）</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c>
                  <a:txBody>
                    <a:bodyPr/>
                    <a:lstStyle/>
                    <a:p>
                      <a:pPr indent="0" lvl="0" marL="0" marR="0" rtl="0" algn="l">
                        <a:lnSpc>
                          <a:spcPct val="100000"/>
                        </a:lnSpc>
                        <a:spcBef>
                          <a:spcPts val="0"/>
                        </a:spcBef>
                        <a:spcAft>
                          <a:spcPts val="0"/>
                        </a:spcAft>
                        <a:buClr>
                          <a:srgbClr val="1E2D3D"/>
                        </a:buClr>
                        <a:buSzPts val="900"/>
                        <a:buFont typeface="Calibri"/>
                        <a:buNone/>
                      </a:pPr>
                      <a:r>
                        <a:rPr lang="ja" sz="900" u="none" cap="none" strike="noStrike">
                          <a:solidFill>
                            <a:srgbClr val="1E2D3D"/>
                          </a:solidFill>
                          <a:latin typeface="Calibri"/>
                          <a:ea typeface="Calibri"/>
                          <a:cs typeface="Calibri"/>
                          <a:sym typeface="Calibri"/>
                        </a:rPr>
                        <a:t>広告・営業・PR施策</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c>
                  <a:txBody>
                    <a:bodyPr/>
                    <a:lstStyle/>
                    <a:p>
                      <a:pPr indent="0" lvl="0" marL="0" marR="0" rtl="0" algn="l">
                        <a:lnSpc>
                          <a:spcPct val="100000"/>
                        </a:lnSpc>
                        <a:spcBef>
                          <a:spcPts val="0"/>
                        </a:spcBef>
                        <a:spcAft>
                          <a:spcPts val="0"/>
                        </a:spcAft>
                        <a:buClr>
                          <a:srgbClr val="2BAA6E"/>
                        </a:buClr>
                        <a:buSzPts val="900"/>
                        <a:buFont typeface="Calibri"/>
                        <a:buNone/>
                      </a:pPr>
                      <a:r>
                        <a:rPr b="1" lang="ja" sz="900" u="none" cap="none" strike="noStrike">
                          <a:solidFill>
                            <a:srgbClr val="2BAA6E"/>
                          </a:solidFill>
                          <a:latin typeface="Calibri"/>
                          <a:ea typeface="Calibri"/>
                          <a:cs typeface="Calibri"/>
                          <a:sym typeface="Calibri"/>
                        </a:rPr>
                        <a:t>Communication（顧客との接点）</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g3da4077c8d7_0_0"/>
          <p:cNvSpPr txBox="1"/>
          <p:nvPr>
            <p:ph type="title"/>
          </p:nvPr>
        </p:nvSpPr>
        <p:spPr>
          <a:xfrm>
            <a:off x="620723" y="243220"/>
            <a:ext cx="8520600" cy="3936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72839"/>
              <a:buNone/>
            </a:pPr>
            <a:r>
              <a:rPr b="1" lang="ja"/>
              <a:t>09  5フォース分析</a:t>
            </a:r>
            <a:endParaRPr b="1"/>
          </a:p>
        </p:txBody>
      </p:sp>
      <p:sp>
        <p:nvSpPr>
          <p:cNvPr id="316" name="Google Shape;316;g3da4077c8d7_0_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ja"/>
              <a:t>‹#›</a:t>
            </a:fld>
            <a:endParaRPr/>
          </a:p>
        </p:txBody>
      </p:sp>
      <p:sp>
        <p:nvSpPr>
          <p:cNvPr id="317" name="Google Shape;317;g3da4077c8d7_0_0"/>
          <p:cNvSpPr txBox="1"/>
          <p:nvPr>
            <p:ph idx="1" type="body"/>
          </p:nvPr>
        </p:nvSpPr>
        <p:spPr>
          <a:xfrm>
            <a:off x="474800" y="704499"/>
            <a:ext cx="8545500" cy="443700"/>
          </a:xfrm>
          <a:prstGeom prst="rect">
            <a:avLst/>
          </a:prstGeom>
          <a:noFill/>
          <a:ln>
            <a:noFill/>
          </a:ln>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SzPts val="1800"/>
              <a:buFont typeface="Arial"/>
              <a:buNone/>
            </a:pPr>
            <a:r>
              <a:rPr lang="ja"/>
              <a:t>業界における5つの競争圧力を可視化し、参入の魅力度や利益確保の難易度を評価する</a:t>
            </a:r>
            <a:endParaRPr/>
          </a:p>
        </p:txBody>
      </p:sp>
      <p:sp>
        <p:nvSpPr>
          <p:cNvPr id="318" name="Google Shape;318;g3da4077c8d7_0_0"/>
          <p:cNvSpPr txBox="1"/>
          <p:nvPr>
            <p:ph idx="2" type="body"/>
          </p:nvPr>
        </p:nvSpPr>
        <p:spPr>
          <a:xfrm rot="5400000">
            <a:off x="-2471877" y="2472000"/>
            <a:ext cx="5143500" cy="199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126000" spcFirstLastPara="1" rIns="91425" wrap="square" tIns="90000">
            <a:noAutofit/>
          </a:bodyPr>
          <a:lstStyle/>
          <a:p>
            <a:pPr indent="-342900" lvl="0" marL="457200" rtl="0" algn="l">
              <a:lnSpc>
                <a:spcPct val="115000"/>
              </a:lnSpc>
              <a:spcBef>
                <a:spcPts val="0"/>
              </a:spcBef>
              <a:spcAft>
                <a:spcPts val="0"/>
              </a:spcAft>
              <a:buSzPts val="1800"/>
              <a:buNone/>
            </a:pPr>
            <a:r>
              <a:rPr lang="ja"/>
              <a:t>09  5フォース分析</a:t>
            </a:r>
            <a:endParaRPr/>
          </a:p>
        </p:txBody>
      </p:sp>
      <p:sp>
        <p:nvSpPr>
          <p:cNvPr id="319" name="Google Shape;319;g3da4077c8d7_0_0"/>
          <p:cNvSpPr/>
          <p:nvPr/>
        </p:nvSpPr>
        <p:spPr>
          <a:xfrm>
            <a:off x="457200" y="4709160"/>
            <a:ext cx="3657600" cy="3201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5A6B7E"/>
              </a:buClr>
              <a:buSzPts val="800"/>
              <a:buFont typeface="Calibri"/>
              <a:buNone/>
            </a:pPr>
            <a:r>
              <a:rPr b="0" i="0" lang="ja" sz="800" u="none" cap="none" strike="noStrike">
                <a:solidFill>
                  <a:srgbClr val="5A6B7E"/>
                </a:solidFill>
                <a:latin typeface="Calibri"/>
                <a:ea typeface="Calibri"/>
                <a:cs typeface="Calibri"/>
                <a:sym typeface="Calibri"/>
              </a:rPr>
              <a:t>© Incubation Base株式会社</a:t>
            </a:r>
            <a:endParaRPr b="0" i="0" sz="800" u="none" cap="none" strike="noStrike">
              <a:solidFill>
                <a:srgbClr val="000000"/>
              </a:solidFill>
              <a:latin typeface="Calibri"/>
              <a:ea typeface="Calibri"/>
              <a:cs typeface="Calibri"/>
              <a:sym typeface="Calibri"/>
            </a:endParaRPr>
          </a:p>
        </p:txBody>
      </p:sp>
      <p:sp>
        <p:nvSpPr>
          <p:cNvPr id="320" name="Google Shape;320;g3da4077c8d7_0_0"/>
          <p:cNvSpPr/>
          <p:nvPr/>
        </p:nvSpPr>
        <p:spPr>
          <a:xfrm>
            <a:off x="3200450" y="2336920"/>
            <a:ext cx="2743200" cy="1097400"/>
          </a:xfrm>
          <a:prstGeom prst="rect">
            <a:avLst/>
          </a:prstGeom>
          <a:solidFill>
            <a:srgbClr val="2BAA6E"/>
          </a:solidFill>
          <a:ln>
            <a:noFill/>
          </a:ln>
          <a:effectLst>
            <a:outerShdw blurRad="50800" rotWithShape="0" algn="bl" dir="8100000" dist="19050">
              <a:srgbClr val="000000">
                <a:alpha val="10196"/>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1" name="Google Shape;321;g3da4077c8d7_0_0"/>
          <p:cNvSpPr/>
          <p:nvPr/>
        </p:nvSpPr>
        <p:spPr>
          <a:xfrm>
            <a:off x="3200450" y="2336920"/>
            <a:ext cx="2743200" cy="10974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Trebuchet MS"/>
              <a:buNone/>
            </a:pPr>
            <a:r>
              <a:rPr b="1" i="0" lang="ja" sz="1200" u="none" cap="none" strike="noStrike">
                <a:solidFill>
                  <a:srgbClr val="FFFFFF"/>
                </a:solidFill>
                <a:latin typeface="Trebuchet MS"/>
                <a:ea typeface="Trebuchet MS"/>
                <a:cs typeface="Trebuchet MS"/>
                <a:sym typeface="Trebuchet MS"/>
              </a:rPr>
              <a:t>既存企業間の</a:t>
            </a:r>
            <a:endParaRPr b="0" i="0" sz="12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FFFFFF"/>
              </a:buClr>
              <a:buSzPts val="1200"/>
              <a:buFont typeface="Trebuchet MS"/>
              <a:buNone/>
            </a:pPr>
            <a:r>
              <a:rPr b="1" i="0" lang="ja" sz="1200" u="none" cap="none" strike="noStrike">
                <a:solidFill>
                  <a:srgbClr val="FFFFFF"/>
                </a:solidFill>
                <a:latin typeface="Trebuchet MS"/>
                <a:ea typeface="Trebuchet MS"/>
                <a:cs typeface="Trebuchet MS"/>
                <a:sym typeface="Trebuchet MS"/>
              </a:rPr>
              <a:t>競争の激しさ</a:t>
            </a:r>
            <a:endParaRPr b="0" i="0" sz="1200" u="none" cap="none" strike="noStrike">
              <a:solidFill>
                <a:srgbClr val="000000"/>
              </a:solidFill>
              <a:latin typeface="Calibri"/>
              <a:ea typeface="Calibri"/>
              <a:cs typeface="Calibri"/>
              <a:sym typeface="Calibri"/>
            </a:endParaRPr>
          </a:p>
        </p:txBody>
      </p:sp>
      <p:sp>
        <p:nvSpPr>
          <p:cNvPr id="322" name="Google Shape;322;g3da4077c8d7_0_0"/>
          <p:cNvSpPr/>
          <p:nvPr/>
        </p:nvSpPr>
        <p:spPr>
          <a:xfrm>
            <a:off x="3200450" y="1148200"/>
            <a:ext cx="2743200" cy="594300"/>
          </a:xfrm>
          <a:prstGeom prst="rect">
            <a:avLst/>
          </a:prstGeom>
          <a:solidFill>
            <a:srgbClr val="FFFFFF"/>
          </a:solidFill>
          <a:ln cap="flat" cmpd="sng" w="19050">
            <a:solidFill>
              <a:srgbClr val="2BAA6E"/>
            </a:solidFill>
            <a:prstDash val="solid"/>
            <a:round/>
            <a:headEnd len="sm" w="sm" type="none"/>
            <a:tailEnd len="sm" w="sm" type="none"/>
          </a:ln>
          <a:effectLst>
            <a:outerShdw blurRad="50800" rotWithShape="0" algn="bl" dir="8100000" dist="19050">
              <a:srgbClr val="000000">
                <a:alpha val="10196"/>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 name="Google Shape;323;g3da4077c8d7_0_0"/>
          <p:cNvSpPr/>
          <p:nvPr/>
        </p:nvSpPr>
        <p:spPr>
          <a:xfrm>
            <a:off x="3200450" y="1148200"/>
            <a:ext cx="2743200" cy="5943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E2D3D"/>
              </a:buClr>
              <a:buSzPts val="1000"/>
              <a:buFont typeface="Calibri"/>
              <a:buNone/>
            </a:pPr>
            <a:r>
              <a:rPr b="1" i="0" lang="ja" sz="1000" u="none" cap="none" strike="noStrike">
                <a:solidFill>
                  <a:srgbClr val="1E2D3D"/>
                </a:solidFill>
                <a:latin typeface="Calibri"/>
                <a:ea typeface="Calibri"/>
                <a:cs typeface="Calibri"/>
                <a:sym typeface="Calibri"/>
              </a:rPr>
              <a:t>新規参入の脅威</a:t>
            </a:r>
            <a:endParaRPr b="0" i="0" sz="1000" u="none" cap="none" strike="noStrike">
              <a:solidFill>
                <a:srgbClr val="000000"/>
              </a:solidFill>
              <a:latin typeface="Calibri"/>
              <a:ea typeface="Calibri"/>
              <a:cs typeface="Calibri"/>
              <a:sym typeface="Calibri"/>
            </a:endParaRPr>
          </a:p>
        </p:txBody>
      </p:sp>
      <p:sp>
        <p:nvSpPr>
          <p:cNvPr id="324" name="Google Shape;324;g3da4077c8d7_0_0"/>
          <p:cNvSpPr/>
          <p:nvPr/>
        </p:nvSpPr>
        <p:spPr>
          <a:xfrm>
            <a:off x="3200450" y="3937120"/>
            <a:ext cx="2743200" cy="594300"/>
          </a:xfrm>
          <a:prstGeom prst="rect">
            <a:avLst/>
          </a:prstGeom>
          <a:solidFill>
            <a:srgbClr val="FFFFFF"/>
          </a:solidFill>
          <a:ln cap="flat" cmpd="sng" w="19050">
            <a:solidFill>
              <a:srgbClr val="2BAA6E"/>
            </a:solidFill>
            <a:prstDash val="solid"/>
            <a:round/>
            <a:headEnd len="sm" w="sm" type="none"/>
            <a:tailEnd len="sm" w="sm" type="none"/>
          </a:ln>
          <a:effectLst>
            <a:outerShdw blurRad="50800" rotWithShape="0" algn="bl" dir="8100000" dist="19050">
              <a:srgbClr val="000000">
                <a:alpha val="10196"/>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5" name="Google Shape;325;g3da4077c8d7_0_0"/>
          <p:cNvSpPr/>
          <p:nvPr/>
        </p:nvSpPr>
        <p:spPr>
          <a:xfrm>
            <a:off x="3200450" y="3937120"/>
            <a:ext cx="2743200" cy="5943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E2D3D"/>
              </a:buClr>
              <a:buSzPts val="1000"/>
              <a:buFont typeface="Calibri"/>
              <a:buNone/>
            </a:pPr>
            <a:r>
              <a:rPr b="1" i="0" lang="ja" sz="1000" u="none" cap="none" strike="noStrike">
                <a:solidFill>
                  <a:srgbClr val="1E2D3D"/>
                </a:solidFill>
                <a:latin typeface="Calibri"/>
                <a:ea typeface="Calibri"/>
                <a:cs typeface="Calibri"/>
                <a:sym typeface="Calibri"/>
              </a:rPr>
              <a:t>代替品・代替サービスの脅威</a:t>
            </a:r>
            <a:endParaRPr b="0" i="0" sz="1000" u="none" cap="none" strike="noStrike">
              <a:solidFill>
                <a:srgbClr val="000000"/>
              </a:solidFill>
              <a:latin typeface="Calibri"/>
              <a:ea typeface="Calibri"/>
              <a:cs typeface="Calibri"/>
              <a:sym typeface="Calibri"/>
            </a:endParaRPr>
          </a:p>
        </p:txBody>
      </p:sp>
      <p:sp>
        <p:nvSpPr>
          <p:cNvPr id="326" name="Google Shape;326;g3da4077c8d7_0_0"/>
          <p:cNvSpPr/>
          <p:nvPr/>
        </p:nvSpPr>
        <p:spPr>
          <a:xfrm>
            <a:off x="548690" y="2519800"/>
            <a:ext cx="2103000" cy="731400"/>
          </a:xfrm>
          <a:prstGeom prst="rect">
            <a:avLst/>
          </a:prstGeom>
          <a:solidFill>
            <a:srgbClr val="FFFFFF"/>
          </a:solidFill>
          <a:ln cap="flat" cmpd="sng" w="19050">
            <a:solidFill>
              <a:srgbClr val="2BAA6E"/>
            </a:solidFill>
            <a:prstDash val="solid"/>
            <a:round/>
            <a:headEnd len="sm" w="sm" type="none"/>
            <a:tailEnd len="sm" w="sm" type="none"/>
          </a:ln>
          <a:effectLst>
            <a:outerShdw blurRad="50800" rotWithShape="0" algn="bl" dir="8100000" dist="19050">
              <a:srgbClr val="000000">
                <a:alpha val="10196"/>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7" name="Google Shape;327;g3da4077c8d7_0_0"/>
          <p:cNvSpPr/>
          <p:nvPr/>
        </p:nvSpPr>
        <p:spPr>
          <a:xfrm>
            <a:off x="548690" y="2519800"/>
            <a:ext cx="2103000" cy="7314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E2D3D"/>
              </a:buClr>
              <a:buSzPts val="1000"/>
              <a:buFont typeface="Calibri"/>
              <a:buNone/>
            </a:pPr>
            <a:r>
              <a:rPr b="1" i="0" lang="ja" sz="1000" u="none" cap="none" strike="noStrike">
                <a:solidFill>
                  <a:srgbClr val="1E2D3D"/>
                </a:solidFill>
                <a:latin typeface="Calibri"/>
                <a:ea typeface="Calibri"/>
                <a:cs typeface="Calibri"/>
                <a:sym typeface="Calibri"/>
              </a:rPr>
              <a:t>供給者の</a:t>
            </a:r>
            <a:endParaRPr b="0" i="0" sz="10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1E2D3D"/>
              </a:buClr>
              <a:buSzPts val="1000"/>
              <a:buFont typeface="Calibri"/>
              <a:buNone/>
            </a:pPr>
            <a:r>
              <a:rPr b="1" i="0" lang="ja" sz="1000" u="none" cap="none" strike="noStrike">
                <a:solidFill>
                  <a:srgbClr val="1E2D3D"/>
                </a:solidFill>
                <a:latin typeface="Calibri"/>
                <a:ea typeface="Calibri"/>
                <a:cs typeface="Calibri"/>
                <a:sym typeface="Calibri"/>
              </a:rPr>
              <a:t>交渉力</a:t>
            </a:r>
            <a:endParaRPr b="0" i="0" sz="1000" u="none" cap="none" strike="noStrike">
              <a:solidFill>
                <a:srgbClr val="000000"/>
              </a:solidFill>
              <a:latin typeface="Calibri"/>
              <a:ea typeface="Calibri"/>
              <a:cs typeface="Calibri"/>
              <a:sym typeface="Calibri"/>
            </a:endParaRPr>
          </a:p>
        </p:txBody>
      </p:sp>
      <p:sp>
        <p:nvSpPr>
          <p:cNvPr id="328" name="Google Shape;328;g3da4077c8d7_0_0"/>
          <p:cNvSpPr/>
          <p:nvPr/>
        </p:nvSpPr>
        <p:spPr>
          <a:xfrm>
            <a:off x="6492290" y="2519800"/>
            <a:ext cx="2103000" cy="731400"/>
          </a:xfrm>
          <a:prstGeom prst="rect">
            <a:avLst/>
          </a:prstGeom>
          <a:solidFill>
            <a:srgbClr val="FFFFFF"/>
          </a:solidFill>
          <a:ln cap="flat" cmpd="sng" w="19050">
            <a:solidFill>
              <a:srgbClr val="2BAA6E"/>
            </a:solidFill>
            <a:prstDash val="solid"/>
            <a:round/>
            <a:headEnd len="sm" w="sm" type="none"/>
            <a:tailEnd len="sm" w="sm" type="none"/>
          </a:ln>
          <a:effectLst>
            <a:outerShdw blurRad="50800" rotWithShape="0" algn="bl" dir="8100000" dist="19050">
              <a:srgbClr val="000000">
                <a:alpha val="10196"/>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9" name="Google Shape;329;g3da4077c8d7_0_0"/>
          <p:cNvSpPr/>
          <p:nvPr/>
        </p:nvSpPr>
        <p:spPr>
          <a:xfrm>
            <a:off x="6492290" y="2519800"/>
            <a:ext cx="2103000" cy="7314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E2D3D"/>
              </a:buClr>
              <a:buSzPts val="1000"/>
              <a:buFont typeface="Calibri"/>
              <a:buNone/>
            </a:pPr>
            <a:r>
              <a:rPr b="1" i="0" lang="ja" sz="1000" u="none" cap="none" strike="noStrike">
                <a:solidFill>
                  <a:srgbClr val="1E2D3D"/>
                </a:solidFill>
                <a:latin typeface="Calibri"/>
                <a:ea typeface="Calibri"/>
                <a:cs typeface="Calibri"/>
                <a:sym typeface="Calibri"/>
              </a:rPr>
              <a:t>購買者の</a:t>
            </a:r>
            <a:endParaRPr b="0" i="0" sz="10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1E2D3D"/>
              </a:buClr>
              <a:buSzPts val="1000"/>
              <a:buFont typeface="Calibri"/>
              <a:buNone/>
            </a:pPr>
            <a:r>
              <a:rPr b="1" i="0" lang="ja" sz="1000" u="none" cap="none" strike="noStrike">
                <a:solidFill>
                  <a:srgbClr val="1E2D3D"/>
                </a:solidFill>
                <a:latin typeface="Calibri"/>
                <a:ea typeface="Calibri"/>
                <a:cs typeface="Calibri"/>
                <a:sym typeface="Calibri"/>
              </a:rPr>
              <a:t>交渉力</a:t>
            </a:r>
            <a:endParaRPr b="0" i="0" sz="1000" u="none" cap="none" strike="noStrike">
              <a:solidFill>
                <a:srgbClr val="000000"/>
              </a:solidFill>
              <a:latin typeface="Calibri"/>
              <a:ea typeface="Calibri"/>
              <a:cs typeface="Calibri"/>
              <a:sym typeface="Calibri"/>
            </a:endParaRPr>
          </a:p>
        </p:txBody>
      </p:sp>
      <p:cxnSp>
        <p:nvCxnSpPr>
          <p:cNvPr id="330" name="Google Shape;330;g3da4077c8d7_0_0"/>
          <p:cNvCxnSpPr/>
          <p:nvPr/>
        </p:nvCxnSpPr>
        <p:spPr>
          <a:xfrm>
            <a:off x="4572050" y="1742560"/>
            <a:ext cx="0" cy="502800"/>
          </a:xfrm>
          <a:prstGeom prst="straightConnector1">
            <a:avLst/>
          </a:prstGeom>
          <a:noFill/>
          <a:ln cap="flat" cmpd="sng" w="19050">
            <a:solidFill>
              <a:srgbClr val="2BAA6E"/>
            </a:solidFill>
            <a:prstDash val="solid"/>
            <a:round/>
            <a:headEnd len="sm" w="sm" type="none"/>
            <a:tailEnd len="sm" w="sm" type="none"/>
          </a:ln>
        </p:spPr>
      </p:cxnSp>
      <p:cxnSp>
        <p:nvCxnSpPr>
          <p:cNvPr id="331" name="Google Shape;331;g3da4077c8d7_0_0"/>
          <p:cNvCxnSpPr/>
          <p:nvPr/>
        </p:nvCxnSpPr>
        <p:spPr>
          <a:xfrm>
            <a:off x="4572050" y="3479920"/>
            <a:ext cx="0" cy="411600"/>
          </a:xfrm>
          <a:prstGeom prst="straightConnector1">
            <a:avLst/>
          </a:prstGeom>
          <a:noFill/>
          <a:ln cap="flat" cmpd="sng" w="19050">
            <a:solidFill>
              <a:srgbClr val="2BAA6E"/>
            </a:solidFill>
            <a:prstDash val="solid"/>
            <a:round/>
            <a:headEnd len="sm" w="sm" type="none"/>
            <a:tailEnd len="sm" w="sm" type="none"/>
          </a:ln>
        </p:spPr>
      </p:cxnSp>
      <p:cxnSp>
        <p:nvCxnSpPr>
          <p:cNvPr id="332" name="Google Shape;332;g3da4077c8d7_0_0"/>
          <p:cNvCxnSpPr/>
          <p:nvPr/>
        </p:nvCxnSpPr>
        <p:spPr>
          <a:xfrm>
            <a:off x="2651810" y="2885560"/>
            <a:ext cx="457200" cy="0"/>
          </a:xfrm>
          <a:prstGeom prst="straightConnector1">
            <a:avLst/>
          </a:prstGeom>
          <a:noFill/>
          <a:ln cap="flat" cmpd="sng" w="19050">
            <a:solidFill>
              <a:srgbClr val="2BAA6E"/>
            </a:solidFill>
            <a:prstDash val="solid"/>
            <a:round/>
            <a:headEnd len="sm" w="sm" type="none"/>
            <a:tailEnd len="sm" w="sm" type="none"/>
          </a:ln>
        </p:spPr>
      </p:cxnSp>
      <p:cxnSp>
        <p:nvCxnSpPr>
          <p:cNvPr id="333" name="Google Shape;333;g3da4077c8d7_0_0"/>
          <p:cNvCxnSpPr/>
          <p:nvPr/>
        </p:nvCxnSpPr>
        <p:spPr>
          <a:xfrm>
            <a:off x="5989370" y="2885560"/>
            <a:ext cx="457200" cy="0"/>
          </a:xfrm>
          <a:prstGeom prst="straightConnector1">
            <a:avLst/>
          </a:prstGeom>
          <a:noFill/>
          <a:ln cap="flat" cmpd="sng" w="19050">
            <a:solidFill>
              <a:srgbClr val="2BAA6E"/>
            </a:solidFill>
            <a:prstDash val="solid"/>
            <a:round/>
            <a:headEnd len="sm" w="sm" type="none"/>
            <a:tailEnd len="sm" w="sm" type="none"/>
          </a:ln>
        </p:spPr>
      </p:cxn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g3da4077c8d7_0_23"/>
          <p:cNvSpPr txBox="1"/>
          <p:nvPr>
            <p:ph type="title"/>
          </p:nvPr>
        </p:nvSpPr>
        <p:spPr>
          <a:xfrm>
            <a:off x="620723" y="243220"/>
            <a:ext cx="8520600" cy="3936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72839"/>
              <a:buNone/>
            </a:pPr>
            <a:r>
              <a:rPr b="1" lang="ja"/>
              <a:t>10  PEST分析</a:t>
            </a:r>
            <a:endParaRPr b="1"/>
          </a:p>
        </p:txBody>
      </p:sp>
      <p:sp>
        <p:nvSpPr>
          <p:cNvPr id="339" name="Google Shape;339;g3da4077c8d7_0_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ja"/>
              <a:t>‹#›</a:t>
            </a:fld>
            <a:endParaRPr/>
          </a:p>
        </p:txBody>
      </p:sp>
      <p:sp>
        <p:nvSpPr>
          <p:cNvPr id="340" name="Google Shape;340;g3da4077c8d7_0_23"/>
          <p:cNvSpPr txBox="1"/>
          <p:nvPr>
            <p:ph idx="1" type="body"/>
          </p:nvPr>
        </p:nvSpPr>
        <p:spPr>
          <a:xfrm>
            <a:off x="474800" y="704499"/>
            <a:ext cx="8545500" cy="443700"/>
          </a:xfrm>
          <a:prstGeom prst="rect">
            <a:avLst/>
          </a:prstGeom>
          <a:noFill/>
          <a:ln>
            <a:noFill/>
          </a:ln>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SzPts val="1800"/>
              <a:buFont typeface="Arial"/>
              <a:buNone/>
            </a:pPr>
            <a:r>
              <a:rPr lang="ja"/>
              <a:t>自社ではコントロールできないマクロ環境の変化を4つの領域から把握し、機会とリスクを洗い出す</a:t>
            </a:r>
            <a:endParaRPr/>
          </a:p>
        </p:txBody>
      </p:sp>
      <p:sp>
        <p:nvSpPr>
          <p:cNvPr id="341" name="Google Shape;341;g3da4077c8d7_0_23"/>
          <p:cNvSpPr txBox="1"/>
          <p:nvPr>
            <p:ph idx="2" type="body"/>
          </p:nvPr>
        </p:nvSpPr>
        <p:spPr>
          <a:xfrm rot="5400000">
            <a:off x="-2471877" y="2472000"/>
            <a:ext cx="5143500" cy="199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126000" spcFirstLastPara="1" rIns="91425" wrap="square" tIns="90000">
            <a:noAutofit/>
          </a:bodyPr>
          <a:lstStyle/>
          <a:p>
            <a:pPr indent="-342900" lvl="0" marL="457200" rtl="0" algn="l">
              <a:lnSpc>
                <a:spcPct val="115000"/>
              </a:lnSpc>
              <a:spcBef>
                <a:spcPts val="0"/>
              </a:spcBef>
              <a:spcAft>
                <a:spcPts val="0"/>
              </a:spcAft>
              <a:buSzPts val="1800"/>
              <a:buNone/>
            </a:pPr>
            <a:r>
              <a:rPr lang="ja"/>
              <a:t>10  PEST分析</a:t>
            </a:r>
            <a:endParaRPr/>
          </a:p>
        </p:txBody>
      </p:sp>
      <p:sp>
        <p:nvSpPr>
          <p:cNvPr id="342" name="Google Shape;342;g3da4077c8d7_0_23"/>
          <p:cNvSpPr/>
          <p:nvPr/>
        </p:nvSpPr>
        <p:spPr>
          <a:xfrm>
            <a:off x="457200" y="4709160"/>
            <a:ext cx="3657600" cy="3201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5A6B7E"/>
              </a:buClr>
              <a:buSzPts val="800"/>
              <a:buFont typeface="Calibri"/>
              <a:buNone/>
            </a:pPr>
            <a:r>
              <a:rPr b="0" i="0" lang="ja" sz="800" u="none" cap="none" strike="noStrike">
                <a:solidFill>
                  <a:srgbClr val="5A6B7E"/>
                </a:solidFill>
                <a:latin typeface="Calibri"/>
                <a:ea typeface="Calibri"/>
                <a:cs typeface="Calibri"/>
                <a:sym typeface="Calibri"/>
              </a:rPr>
              <a:t>© Incubation Base株式会社</a:t>
            </a:r>
            <a:endParaRPr b="0" i="0" sz="800" u="none" cap="none" strike="noStrike">
              <a:solidFill>
                <a:srgbClr val="000000"/>
              </a:solidFill>
              <a:latin typeface="Calibri"/>
              <a:ea typeface="Calibri"/>
              <a:cs typeface="Calibri"/>
              <a:sym typeface="Calibri"/>
            </a:endParaRPr>
          </a:p>
        </p:txBody>
      </p:sp>
      <p:sp>
        <p:nvSpPr>
          <p:cNvPr id="343" name="Google Shape;343;g3da4077c8d7_0_23"/>
          <p:cNvSpPr/>
          <p:nvPr/>
        </p:nvSpPr>
        <p:spPr>
          <a:xfrm>
            <a:off x="548640" y="1280160"/>
            <a:ext cx="3977700" cy="1554600"/>
          </a:xfrm>
          <a:prstGeom prst="rect">
            <a:avLst/>
          </a:prstGeom>
          <a:solidFill>
            <a:srgbClr val="FFFFFF"/>
          </a:solidFill>
          <a:ln>
            <a:noFill/>
          </a:ln>
          <a:effectLst>
            <a:outerShdw blurRad="50800" rotWithShape="0" algn="bl" dir="8100000" dist="19050">
              <a:srgbClr val="000000">
                <a:alpha val="10196"/>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4" name="Google Shape;344;g3da4077c8d7_0_23"/>
          <p:cNvSpPr/>
          <p:nvPr/>
        </p:nvSpPr>
        <p:spPr>
          <a:xfrm>
            <a:off x="548640" y="1280160"/>
            <a:ext cx="3977700" cy="365700"/>
          </a:xfrm>
          <a:prstGeom prst="rect">
            <a:avLst/>
          </a:prstGeom>
          <a:solidFill>
            <a:srgbClr val="2E86A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5" name="Google Shape;345;g3da4077c8d7_0_23"/>
          <p:cNvSpPr/>
          <p:nvPr/>
        </p:nvSpPr>
        <p:spPr>
          <a:xfrm>
            <a:off x="548640" y="1280160"/>
            <a:ext cx="3977700" cy="365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100"/>
              <a:buFont typeface="Trebuchet MS"/>
              <a:buNone/>
            </a:pPr>
            <a:r>
              <a:rPr b="1" i="0" lang="ja" sz="1100" u="none" cap="none" strike="noStrike">
                <a:solidFill>
                  <a:srgbClr val="FFFFFF"/>
                </a:solidFill>
                <a:latin typeface="Trebuchet MS"/>
                <a:ea typeface="Trebuchet MS"/>
                <a:cs typeface="Trebuchet MS"/>
                <a:sym typeface="Trebuchet MS"/>
              </a:rPr>
              <a:t>Politics（政治・法規制）</a:t>
            </a:r>
            <a:endParaRPr b="0" i="0" sz="1100" u="none" cap="none" strike="noStrike">
              <a:solidFill>
                <a:srgbClr val="000000"/>
              </a:solidFill>
              <a:latin typeface="Calibri"/>
              <a:ea typeface="Calibri"/>
              <a:cs typeface="Calibri"/>
              <a:sym typeface="Calibri"/>
            </a:endParaRPr>
          </a:p>
        </p:txBody>
      </p:sp>
      <p:sp>
        <p:nvSpPr>
          <p:cNvPr id="346" name="Google Shape;346;g3da4077c8d7_0_23"/>
          <p:cNvSpPr/>
          <p:nvPr/>
        </p:nvSpPr>
        <p:spPr>
          <a:xfrm>
            <a:off x="731520" y="1737360"/>
            <a:ext cx="3612000" cy="365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5A6B7E"/>
              </a:buClr>
              <a:buSzPts val="900"/>
              <a:buFont typeface="Calibri"/>
              <a:buNone/>
            </a:pPr>
            <a:r>
              <a:rPr b="0" i="0" lang="ja" sz="900" u="none" cap="none" strike="noStrike">
                <a:solidFill>
                  <a:srgbClr val="5A6B7E"/>
                </a:solidFill>
                <a:latin typeface="Calibri"/>
                <a:ea typeface="Calibri"/>
                <a:cs typeface="Calibri"/>
                <a:sym typeface="Calibri"/>
              </a:rPr>
              <a:t>規制強化・緩和 / 補助金制度 /</a:t>
            </a:r>
            <a:endParaRPr b="0" i="0" sz="9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5A6B7E"/>
              </a:buClr>
              <a:buSzPts val="900"/>
              <a:buFont typeface="Calibri"/>
              <a:buNone/>
            </a:pPr>
            <a:r>
              <a:rPr b="0" i="0" lang="ja" sz="900" u="none" cap="none" strike="noStrike">
                <a:solidFill>
                  <a:srgbClr val="5A6B7E"/>
                </a:solidFill>
                <a:latin typeface="Calibri"/>
                <a:ea typeface="Calibri"/>
                <a:cs typeface="Calibri"/>
                <a:sym typeface="Calibri"/>
              </a:rPr>
              <a:t>税制改正 / 業界団体の動向</a:t>
            </a:r>
            <a:endParaRPr b="0" i="0" sz="900" u="none" cap="none" strike="noStrike">
              <a:solidFill>
                <a:srgbClr val="000000"/>
              </a:solidFill>
              <a:latin typeface="Calibri"/>
              <a:ea typeface="Calibri"/>
              <a:cs typeface="Calibri"/>
              <a:sym typeface="Calibri"/>
            </a:endParaRPr>
          </a:p>
        </p:txBody>
      </p:sp>
      <p:sp>
        <p:nvSpPr>
          <p:cNvPr id="347" name="Google Shape;347;g3da4077c8d7_0_23"/>
          <p:cNvSpPr/>
          <p:nvPr/>
        </p:nvSpPr>
        <p:spPr>
          <a:xfrm>
            <a:off x="731520" y="2103120"/>
            <a:ext cx="3612000" cy="594300"/>
          </a:xfrm>
          <a:prstGeom prst="rect">
            <a:avLst/>
          </a:prstGeom>
          <a:noFill/>
          <a:ln>
            <a:noFill/>
          </a:ln>
        </p:spPr>
        <p:txBody>
          <a:bodyPr anchorCtr="0" anchor="ctr" bIns="45700" lIns="91425" spcFirstLastPara="1" rIns="91425" wrap="square" tIns="45700">
            <a:noAutofit/>
          </a:bodyPr>
          <a:lstStyle/>
          <a:p>
            <a:pPr indent="0" lvl="0" marL="0" marR="0" rtl="0" algn="l">
              <a:lnSpc>
                <a:spcPct val="150000"/>
              </a:lnSpc>
              <a:spcBef>
                <a:spcPts val="0"/>
              </a:spcBef>
              <a:spcAft>
                <a:spcPts val="0"/>
              </a:spcAft>
              <a:buClr>
                <a:srgbClr val="1E2D3D"/>
              </a:buClr>
              <a:buSzPts val="900"/>
              <a:buFont typeface="Calibri"/>
              <a:buNone/>
            </a:pPr>
            <a:r>
              <a:rPr b="0" i="0" lang="ja" sz="900" u="none" cap="none" strike="noStrike">
                <a:solidFill>
                  <a:srgbClr val="1E2D3D"/>
                </a:solidFill>
                <a:latin typeface="Calibri"/>
                <a:ea typeface="Calibri"/>
                <a:cs typeface="Calibri"/>
                <a:sym typeface="Calibri"/>
              </a:rPr>
              <a:t>影響1：</a:t>
            </a:r>
            <a:endParaRPr b="0" i="0" sz="900" u="none" cap="none" strike="noStrike">
              <a:solidFill>
                <a:srgbClr val="000000"/>
              </a:solidFill>
              <a:latin typeface="Calibri"/>
              <a:ea typeface="Calibri"/>
              <a:cs typeface="Calibri"/>
              <a:sym typeface="Calibri"/>
            </a:endParaRPr>
          </a:p>
          <a:p>
            <a:pPr indent="0" lvl="0" marL="0" marR="0" rtl="0" algn="l">
              <a:lnSpc>
                <a:spcPct val="150000"/>
              </a:lnSpc>
              <a:spcBef>
                <a:spcPts val="0"/>
              </a:spcBef>
              <a:spcAft>
                <a:spcPts val="0"/>
              </a:spcAft>
              <a:buClr>
                <a:srgbClr val="1E2D3D"/>
              </a:buClr>
              <a:buSzPts val="900"/>
              <a:buFont typeface="Calibri"/>
              <a:buNone/>
            </a:pPr>
            <a:r>
              <a:rPr b="0" i="0" lang="ja" sz="900" u="none" cap="none" strike="noStrike">
                <a:solidFill>
                  <a:srgbClr val="1E2D3D"/>
                </a:solidFill>
                <a:latin typeface="Calibri"/>
                <a:ea typeface="Calibri"/>
                <a:cs typeface="Calibri"/>
                <a:sym typeface="Calibri"/>
              </a:rPr>
              <a:t>影響2：</a:t>
            </a:r>
            <a:endParaRPr b="0" i="0" sz="900" u="none" cap="none" strike="noStrike">
              <a:solidFill>
                <a:srgbClr val="000000"/>
              </a:solidFill>
              <a:latin typeface="Calibri"/>
              <a:ea typeface="Calibri"/>
              <a:cs typeface="Calibri"/>
              <a:sym typeface="Calibri"/>
            </a:endParaRPr>
          </a:p>
          <a:p>
            <a:pPr indent="0" lvl="0" marL="0" marR="0" rtl="0" algn="l">
              <a:lnSpc>
                <a:spcPct val="150000"/>
              </a:lnSpc>
              <a:spcBef>
                <a:spcPts val="0"/>
              </a:spcBef>
              <a:spcAft>
                <a:spcPts val="0"/>
              </a:spcAft>
              <a:buClr>
                <a:srgbClr val="1E2D3D"/>
              </a:buClr>
              <a:buSzPts val="900"/>
              <a:buFont typeface="Calibri"/>
              <a:buNone/>
            </a:pPr>
            <a:r>
              <a:rPr b="0" i="0" lang="ja" sz="900" u="none" cap="none" strike="noStrike">
                <a:solidFill>
                  <a:srgbClr val="1E2D3D"/>
                </a:solidFill>
                <a:latin typeface="Calibri"/>
                <a:ea typeface="Calibri"/>
                <a:cs typeface="Calibri"/>
                <a:sym typeface="Calibri"/>
              </a:rPr>
              <a:t>影響3：</a:t>
            </a:r>
            <a:endParaRPr b="0" i="0" sz="900" u="none" cap="none" strike="noStrike">
              <a:solidFill>
                <a:srgbClr val="000000"/>
              </a:solidFill>
              <a:latin typeface="Calibri"/>
              <a:ea typeface="Calibri"/>
              <a:cs typeface="Calibri"/>
              <a:sym typeface="Calibri"/>
            </a:endParaRPr>
          </a:p>
        </p:txBody>
      </p:sp>
      <p:sp>
        <p:nvSpPr>
          <p:cNvPr id="348" name="Google Shape;348;g3da4077c8d7_0_23"/>
          <p:cNvSpPr/>
          <p:nvPr/>
        </p:nvSpPr>
        <p:spPr>
          <a:xfrm>
            <a:off x="4800600" y="1280160"/>
            <a:ext cx="3977700" cy="1554600"/>
          </a:xfrm>
          <a:prstGeom prst="rect">
            <a:avLst/>
          </a:prstGeom>
          <a:solidFill>
            <a:srgbClr val="FFFFFF"/>
          </a:solidFill>
          <a:ln>
            <a:noFill/>
          </a:ln>
          <a:effectLst>
            <a:outerShdw blurRad="50800" rotWithShape="0" algn="bl" dir="8100000" dist="19050">
              <a:srgbClr val="000000">
                <a:alpha val="10196"/>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9" name="Google Shape;349;g3da4077c8d7_0_23"/>
          <p:cNvSpPr/>
          <p:nvPr/>
        </p:nvSpPr>
        <p:spPr>
          <a:xfrm>
            <a:off x="4800600" y="1280160"/>
            <a:ext cx="3977700" cy="365700"/>
          </a:xfrm>
          <a:prstGeom prst="rect">
            <a:avLst/>
          </a:prstGeom>
          <a:solidFill>
            <a:srgbClr val="2BAA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0" name="Google Shape;350;g3da4077c8d7_0_23"/>
          <p:cNvSpPr/>
          <p:nvPr/>
        </p:nvSpPr>
        <p:spPr>
          <a:xfrm>
            <a:off x="4800600" y="1280160"/>
            <a:ext cx="3977700" cy="365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100"/>
              <a:buFont typeface="Trebuchet MS"/>
              <a:buNone/>
            </a:pPr>
            <a:r>
              <a:rPr b="1" i="0" lang="ja" sz="1100" u="none" cap="none" strike="noStrike">
                <a:solidFill>
                  <a:srgbClr val="FFFFFF"/>
                </a:solidFill>
                <a:latin typeface="Trebuchet MS"/>
                <a:ea typeface="Trebuchet MS"/>
                <a:cs typeface="Trebuchet MS"/>
                <a:sym typeface="Trebuchet MS"/>
              </a:rPr>
              <a:t>Economy（経済）</a:t>
            </a:r>
            <a:endParaRPr b="0" i="0" sz="1100" u="none" cap="none" strike="noStrike">
              <a:solidFill>
                <a:srgbClr val="000000"/>
              </a:solidFill>
              <a:latin typeface="Calibri"/>
              <a:ea typeface="Calibri"/>
              <a:cs typeface="Calibri"/>
              <a:sym typeface="Calibri"/>
            </a:endParaRPr>
          </a:p>
        </p:txBody>
      </p:sp>
      <p:sp>
        <p:nvSpPr>
          <p:cNvPr id="351" name="Google Shape;351;g3da4077c8d7_0_23"/>
          <p:cNvSpPr/>
          <p:nvPr/>
        </p:nvSpPr>
        <p:spPr>
          <a:xfrm>
            <a:off x="4983480" y="1737360"/>
            <a:ext cx="3612000" cy="365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5A6B7E"/>
              </a:buClr>
              <a:buSzPts val="900"/>
              <a:buFont typeface="Calibri"/>
              <a:buNone/>
            </a:pPr>
            <a:r>
              <a:rPr b="0" i="0" lang="ja" sz="900" u="none" cap="none" strike="noStrike">
                <a:solidFill>
                  <a:srgbClr val="5A6B7E"/>
                </a:solidFill>
                <a:latin typeface="Calibri"/>
                <a:ea typeface="Calibri"/>
                <a:cs typeface="Calibri"/>
                <a:sym typeface="Calibri"/>
              </a:rPr>
              <a:t>景気サイクル / 為替・金利動向 /</a:t>
            </a:r>
            <a:endParaRPr b="0" i="0" sz="9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5A6B7E"/>
              </a:buClr>
              <a:buSzPts val="900"/>
              <a:buFont typeface="Calibri"/>
              <a:buNone/>
            </a:pPr>
            <a:r>
              <a:rPr b="0" i="0" lang="ja" sz="900" u="none" cap="none" strike="noStrike">
                <a:solidFill>
                  <a:srgbClr val="5A6B7E"/>
                </a:solidFill>
                <a:latin typeface="Calibri"/>
                <a:ea typeface="Calibri"/>
                <a:cs typeface="Calibri"/>
                <a:sym typeface="Calibri"/>
              </a:rPr>
              <a:t>消費者の購買力 / 原材料コスト</a:t>
            </a:r>
            <a:endParaRPr b="0" i="0" sz="900" u="none" cap="none" strike="noStrike">
              <a:solidFill>
                <a:srgbClr val="000000"/>
              </a:solidFill>
              <a:latin typeface="Calibri"/>
              <a:ea typeface="Calibri"/>
              <a:cs typeface="Calibri"/>
              <a:sym typeface="Calibri"/>
            </a:endParaRPr>
          </a:p>
        </p:txBody>
      </p:sp>
      <p:sp>
        <p:nvSpPr>
          <p:cNvPr id="352" name="Google Shape;352;g3da4077c8d7_0_23"/>
          <p:cNvSpPr/>
          <p:nvPr/>
        </p:nvSpPr>
        <p:spPr>
          <a:xfrm>
            <a:off x="4983480" y="2103120"/>
            <a:ext cx="3612000" cy="594300"/>
          </a:xfrm>
          <a:prstGeom prst="rect">
            <a:avLst/>
          </a:prstGeom>
          <a:noFill/>
          <a:ln>
            <a:noFill/>
          </a:ln>
        </p:spPr>
        <p:txBody>
          <a:bodyPr anchorCtr="0" anchor="ctr" bIns="45700" lIns="91425" spcFirstLastPara="1" rIns="91425" wrap="square" tIns="45700">
            <a:noAutofit/>
          </a:bodyPr>
          <a:lstStyle/>
          <a:p>
            <a:pPr indent="0" lvl="0" marL="0" marR="0" rtl="0" algn="l">
              <a:lnSpc>
                <a:spcPct val="150000"/>
              </a:lnSpc>
              <a:spcBef>
                <a:spcPts val="0"/>
              </a:spcBef>
              <a:spcAft>
                <a:spcPts val="0"/>
              </a:spcAft>
              <a:buClr>
                <a:srgbClr val="1E2D3D"/>
              </a:buClr>
              <a:buSzPts val="900"/>
              <a:buFont typeface="Calibri"/>
              <a:buNone/>
            </a:pPr>
            <a:r>
              <a:rPr b="0" i="0" lang="ja" sz="900" u="none" cap="none" strike="noStrike">
                <a:solidFill>
                  <a:srgbClr val="1E2D3D"/>
                </a:solidFill>
                <a:latin typeface="Calibri"/>
                <a:ea typeface="Calibri"/>
                <a:cs typeface="Calibri"/>
                <a:sym typeface="Calibri"/>
              </a:rPr>
              <a:t>影響1：</a:t>
            </a:r>
            <a:endParaRPr b="0" i="0" sz="900" u="none" cap="none" strike="noStrike">
              <a:solidFill>
                <a:srgbClr val="000000"/>
              </a:solidFill>
              <a:latin typeface="Calibri"/>
              <a:ea typeface="Calibri"/>
              <a:cs typeface="Calibri"/>
              <a:sym typeface="Calibri"/>
            </a:endParaRPr>
          </a:p>
          <a:p>
            <a:pPr indent="0" lvl="0" marL="0" marR="0" rtl="0" algn="l">
              <a:lnSpc>
                <a:spcPct val="150000"/>
              </a:lnSpc>
              <a:spcBef>
                <a:spcPts val="0"/>
              </a:spcBef>
              <a:spcAft>
                <a:spcPts val="0"/>
              </a:spcAft>
              <a:buClr>
                <a:srgbClr val="1E2D3D"/>
              </a:buClr>
              <a:buSzPts val="900"/>
              <a:buFont typeface="Calibri"/>
              <a:buNone/>
            </a:pPr>
            <a:r>
              <a:rPr b="0" i="0" lang="ja" sz="900" u="none" cap="none" strike="noStrike">
                <a:solidFill>
                  <a:srgbClr val="1E2D3D"/>
                </a:solidFill>
                <a:latin typeface="Calibri"/>
                <a:ea typeface="Calibri"/>
                <a:cs typeface="Calibri"/>
                <a:sym typeface="Calibri"/>
              </a:rPr>
              <a:t>影響2：</a:t>
            </a:r>
            <a:endParaRPr b="0" i="0" sz="900" u="none" cap="none" strike="noStrike">
              <a:solidFill>
                <a:srgbClr val="000000"/>
              </a:solidFill>
              <a:latin typeface="Calibri"/>
              <a:ea typeface="Calibri"/>
              <a:cs typeface="Calibri"/>
              <a:sym typeface="Calibri"/>
            </a:endParaRPr>
          </a:p>
          <a:p>
            <a:pPr indent="0" lvl="0" marL="0" marR="0" rtl="0" algn="l">
              <a:lnSpc>
                <a:spcPct val="150000"/>
              </a:lnSpc>
              <a:spcBef>
                <a:spcPts val="0"/>
              </a:spcBef>
              <a:spcAft>
                <a:spcPts val="0"/>
              </a:spcAft>
              <a:buClr>
                <a:srgbClr val="1E2D3D"/>
              </a:buClr>
              <a:buSzPts val="900"/>
              <a:buFont typeface="Calibri"/>
              <a:buNone/>
            </a:pPr>
            <a:r>
              <a:rPr b="0" i="0" lang="ja" sz="900" u="none" cap="none" strike="noStrike">
                <a:solidFill>
                  <a:srgbClr val="1E2D3D"/>
                </a:solidFill>
                <a:latin typeface="Calibri"/>
                <a:ea typeface="Calibri"/>
                <a:cs typeface="Calibri"/>
                <a:sym typeface="Calibri"/>
              </a:rPr>
              <a:t>影響3：</a:t>
            </a:r>
            <a:endParaRPr b="0" i="0" sz="900" u="none" cap="none" strike="noStrike">
              <a:solidFill>
                <a:srgbClr val="000000"/>
              </a:solidFill>
              <a:latin typeface="Calibri"/>
              <a:ea typeface="Calibri"/>
              <a:cs typeface="Calibri"/>
              <a:sym typeface="Calibri"/>
            </a:endParaRPr>
          </a:p>
        </p:txBody>
      </p:sp>
      <p:sp>
        <p:nvSpPr>
          <p:cNvPr id="353" name="Google Shape;353;g3da4077c8d7_0_23"/>
          <p:cNvSpPr/>
          <p:nvPr/>
        </p:nvSpPr>
        <p:spPr>
          <a:xfrm>
            <a:off x="548640" y="3063240"/>
            <a:ext cx="3977700" cy="1554600"/>
          </a:xfrm>
          <a:prstGeom prst="rect">
            <a:avLst/>
          </a:prstGeom>
          <a:solidFill>
            <a:srgbClr val="FFFFFF"/>
          </a:solidFill>
          <a:ln>
            <a:noFill/>
          </a:ln>
          <a:effectLst>
            <a:outerShdw blurRad="50800" rotWithShape="0" algn="bl" dir="8100000" dist="19050">
              <a:srgbClr val="000000">
                <a:alpha val="10196"/>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4" name="Google Shape;354;g3da4077c8d7_0_23"/>
          <p:cNvSpPr/>
          <p:nvPr/>
        </p:nvSpPr>
        <p:spPr>
          <a:xfrm>
            <a:off x="548640" y="3063240"/>
            <a:ext cx="3977700" cy="365700"/>
          </a:xfrm>
          <a:prstGeom prst="rect">
            <a:avLst/>
          </a:prstGeom>
          <a:solidFill>
            <a:srgbClr val="E883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5" name="Google Shape;355;g3da4077c8d7_0_23"/>
          <p:cNvSpPr/>
          <p:nvPr/>
        </p:nvSpPr>
        <p:spPr>
          <a:xfrm>
            <a:off x="548640" y="3063240"/>
            <a:ext cx="3977700" cy="365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100"/>
              <a:buFont typeface="Trebuchet MS"/>
              <a:buNone/>
            </a:pPr>
            <a:r>
              <a:rPr b="1" i="0" lang="ja" sz="1100" u="none" cap="none" strike="noStrike">
                <a:solidFill>
                  <a:srgbClr val="FFFFFF"/>
                </a:solidFill>
                <a:latin typeface="Trebuchet MS"/>
                <a:ea typeface="Trebuchet MS"/>
                <a:cs typeface="Trebuchet MS"/>
                <a:sym typeface="Trebuchet MS"/>
              </a:rPr>
              <a:t>Society（社会・文化）</a:t>
            </a:r>
            <a:endParaRPr b="0" i="0" sz="1100" u="none" cap="none" strike="noStrike">
              <a:solidFill>
                <a:srgbClr val="000000"/>
              </a:solidFill>
              <a:latin typeface="Calibri"/>
              <a:ea typeface="Calibri"/>
              <a:cs typeface="Calibri"/>
              <a:sym typeface="Calibri"/>
            </a:endParaRPr>
          </a:p>
        </p:txBody>
      </p:sp>
      <p:sp>
        <p:nvSpPr>
          <p:cNvPr id="356" name="Google Shape;356;g3da4077c8d7_0_23"/>
          <p:cNvSpPr/>
          <p:nvPr/>
        </p:nvSpPr>
        <p:spPr>
          <a:xfrm>
            <a:off x="731520" y="3520440"/>
            <a:ext cx="3612000" cy="365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5A6B7E"/>
              </a:buClr>
              <a:buSzPts val="900"/>
              <a:buFont typeface="Calibri"/>
              <a:buNone/>
            </a:pPr>
            <a:r>
              <a:rPr b="0" i="0" lang="ja" sz="900" u="none" cap="none" strike="noStrike">
                <a:solidFill>
                  <a:srgbClr val="5A6B7E"/>
                </a:solidFill>
                <a:latin typeface="Calibri"/>
                <a:ea typeface="Calibri"/>
                <a:cs typeface="Calibri"/>
                <a:sym typeface="Calibri"/>
              </a:rPr>
              <a:t>人口構造の変化 / 働き方の多様化 /</a:t>
            </a:r>
            <a:endParaRPr b="0" i="0" sz="9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5A6B7E"/>
              </a:buClr>
              <a:buSzPts val="900"/>
              <a:buFont typeface="Calibri"/>
              <a:buNone/>
            </a:pPr>
            <a:r>
              <a:rPr b="0" i="0" lang="ja" sz="900" u="none" cap="none" strike="noStrike">
                <a:solidFill>
                  <a:srgbClr val="5A6B7E"/>
                </a:solidFill>
                <a:latin typeface="Calibri"/>
                <a:ea typeface="Calibri"/>
                <a:cs typeface="Calibri"/>
                <a:sym typeface="Calibri"/>
              </a:rPr>
              <a:t>消費者意識の変容 / SDGsへの関心</a:t>
            </a:r>
            <a:endParaRPr b="0" i="0" sz="900" u="none" cap="none" strike="noStrike">
              <a:solidFill>
                <a:srgbClr val="000000"/>
              </a:solidFill>
              <a:latin typeface="Calibri"/>
              <a:ea typeface="Calibri"/>
              <a:cs typeface="Calibri"/>
              <a:sym typeface="Calibri"/>
            </a:endParaRPr>
          </a:p>
        </p:txBody>
      </p:sp>
      <p:sp>
        <p:nvSpPr>
          <p:cNvPr id="357" name="Google Shape;357;g3da4077c8d7_0_23"/>
          <p:cNvSpPr/>
          <p:nvPr/>
        </p:nvSpPr>
        <p:spPr>
          <a:xfrm>
            <a:off x="731520" y="3886200"/>
            <a:ext cx="3612000" cy="594300"/>
          </a:xfrm>
          <a:prstGeom prst="rect">
            <a:avLst/>
          </a:prstGeom>
          <a:noFill/>
          <a:ln>
            <a:noFill/>
          </a:ln>
        </p:spPr>
        <p:txBody>
          <a:bodyPr anchorCtr="0" anchor="ctr" bIns="45700" lIns="91425" spcFirstLastPara="1" rIns="91425" wrap="square" tIns="45700">
            <a:noAutofit/>
          </a:bodyPr>
          <a:lstStyle/>
          <a:p>
            <a:pPr indent="0" lvl="0" marL="0" marR="0" rtl="0" algn="l">
              <a:lnSpc>
                <a:spcPct val="150000"/>
              </a:lnSpc>
              <a:spcBef>
                <a:spcPts val="0"/>
              </a:spcBef>
              <a:spcAft>
                <a:spcPts val="0"/>
              </a:spcAft>
              <a:buClr>
                <a:srgbClr val="1E2D3D"/>
              </a:buClr>
              <a:buSzPts val="900"/>
              <a:buFont typeface="Calibri"/>
              <a:buNone/>
            </a:pPr>
            <a:r>
              <a:rPr b="0" i="0" lang="ja" sz="900" u="none" cap="none" strike="noStrike">
                <a:solidFill>
                  <a:srgbClr val="1E2D3D"/>
                </a:solidFill>
                <a:latin typeface="Calibri"/>
                <a:ea typeface="Calibri"/>
                <a:cs typeface="Calibri"/>
                <a:sym typeface="Calibri"/>
              </a:rPr>
              <a:t>影響1：</a:t>
            </a:r>
            <a:endParaRPr b="0" i="0" sz="900" u="none" cap="none" strike="noStrike">
              <a:solidFill>
                <a:srgbClr val="000000"/>
              </a:solidFill>
              <a:latin typeface="Calibri"/>
              <a:ea typeface="Calibri"/>
              <a:cs typeface="Calibri"/>
              <a:sym typeface="Calibri"/>
            </a:endParaRPr>
          </a:p>
          <a:p>
            <a:pPr indent="0" lvl="0" marL="0" marR="0" rtl="0" algn="l">
              <a:lnSpc>
                <a:spcPct val="150000"/>
              </a:lnSpc>
              <a:spcBef>
                <a:spcPts val="0"/>
              </a:spcBef>
              <a:spcAft>
                <a:spcPts val="0"/>
              </a:spcAft>
              <a:buClr>
                <a:srgbClr val="1E2D3D"/>
              </a:buClr>
              <a:buSzPts val="900"/>
              <a:buFont typeface="Calibri"/>
              <a:buNone/>
            </a:pPr>
            <a:r>
              <a:rPr b="0" i="0" lang="ja" sz="900" u="none" cap="none" strike="noStrike">
                <a:solidFill>
                  <a:srgbClr val="1E2D3D"/>
                </a:solidFill>
                <a:latin typeface="Calibri"/>
                <a:ea typeface="Calibri"/>
                <a:cs typeface="Calibri"/>
                <a:sym typeface="Calibri"/>
              </a:rPr>
              <a:t>影響2：</a:t>
            </a:r>
            <a:endParaRPr b="0" i="0" sz="900" u="none" cap="none" strike="noStrike">
              <a:solidFill>
                <a:srgbClr val="000000"/>
              </a:solidFill>
              <a:latin typeface="Calibri"/>
              <a:ea typeface="Calibri"/>
              <a:cs typeface="Calibri"/>
              <a:sym typeface="Calibri"/>
            </a:endParaRPr>
          </a:p>
          <a:p>
            <a:pPr indent="0" lvl="0" marL="0" marR="0" rtl="0" algn="l">
              <a:lnSpc>
                <a:spcPct val="150000"/>
              </a:lnSpc>
              <a:spcBef>
                <a:spcPts val="0"/>
              </a:spcBef>
              <a:spcAft>
                <a:spcPts val="0"/>
              </a:spcAft>
              <a:buClr>
                <a:srgbClr val="1E2D3D"/>
              </a:buClr>
              <a:buSzPts val="900"/>
              <a:buFont typeface="Calibri"/>
              <a:buNone/>
            </a:pPr>
            <a:r>
              <a:rPr b="0" i="0" lang="ja" sz="900" u="none" cap="none" strike="noStrike">
                <a:solidFill>
                  <a:srgbClr val="1E2D3D"/>
                </a:solidFill>
                <a:latin typeface="Calibri"/>
                <a:ea typeface="Calibri"/>
                <a:cs typeface="Calibri"/>
                <a:sym typeface="Calibri"/>
              </a:rPr>
              <a:t>影響3：</a:t>
            </a:r>
            <a:endParaRPr b="0" i="0" sz="900" u="none" cap="none" strike="noStrike">
              <a:solidFill>
                <a:srgbClr val="000000"/>
              </a:solidFill>
              <a:latin typeface="Calibri"/>
              <a:ea typeface="Calibri"/>
              <a:cs typeface="Calibri"/>
              <a:sym typeface="Calibri"/>
            </a:endParaRPr>
          </a:p>
        </p:txBody>
      </p:sp>
      <p:sp>
        <p:nvSpPr>
          <p:cNvPr id="358" name="Google Shape;358;g3da4077c8d7_0_23"/>
          <p:cNvSpPr/>
          <p:nvPr/>
        </p:nvSpPr>
        <p:spPr>
          <a:xfrm>
            <a:off x="4800600" y="3063240"/>
            <a:ext cx="3977700" cy="1554600"/>
          </a:xfrm>
          <a:prstGeom prst="rect">
            <a:avLst/>
          </a:prstGeom>
          <a:solidFill>
            <a:srgbClr val="FFFFFF"/>
          </a:solidFill>
          <a:ln>
            <a:noFill/>
          </a:ln>
          <a:effectLst>
            <a:outerShdw blurRad="50800" rotWithShape="0" algn="bl" dir="8100000" dist="19050">
              <a:srgbClr val="000000">
                <a:alpha val="10196"/>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9" name="Google Shape;359;g3da4077c8d7_0_23"/>
          <p:cNvSpPr/>
          <p:nvPr/>
        </p:nvSpPr>
        <p:spPr>
          <a:xfrm>
            <a:off x="4800600" y="3063240"/>
            <a:ext cx="3977700" cy="365700"/>
          </a:xfrm>
          <a:prstGeom prst="rect">
            <a:avLst/>
          </a:prstGeom>
          <a:solidFill>
            <a:srgbClr val="8B5CF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0" name="Google Shape;360;g3da4077c8d7_0_23"/>
          <p:cNvSpPr/>
          <p:nvPr/>
        </p:nvSpPr>
        <p:spPr>
          <a:xfrm>
            <a:off x="4800600" y="3063240"/>
            <a:ext cx="3977700" cy="365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100"/>
              <a:buFont typeface="Trebuchet MS"/>
              <a:buNone/>
            </a:pPr>
            <a:r>
              <a:rPr b="1" i="0" lang="ja" sz="1100" u="none" cap="none" strike="noStrike">
                <a:solidFill>
                  <a:srgbClr val="FFFFFF"/>
                </a:solidFill>
                <a:latin typeface="Trebuchet MS"/>
                <a:ea typeface="Trebuchet MS"/>
                <a:cs typeface="Trebuchet MS"/>
                <a:sym typeface="Trebuchet MS"/>
              </a:rPr>
              <a:t>Technology（技術）</a:t>
            </a:r>
            <a:endParaRPr b="0" i="0" sz="1100" u="none" cap="none" strike="noStrike">
              <a:solidFill>
                <a:srgbClr val="000000"/>
              </a:solidFill>
              <a:latin typeface="Calibri"/>
              <a:ea typeface="Calibri"/>
              <a:cs typeface="Calibri"/>
              <a:sym typeface="Calibri"/>
            </a:endParaRPr>
          </a:p>
        </p:txBody>
      </p:sp>
      <p:sp>
        <p:nvSpPr>
          <p:cNvPr id="361" name="Google Shape;361;g3da4077c8d7_0_23"/>
          <p:cNvSpPr/>
          <p:nvPr/>
        </p:nvSpPr>
        <p:spPr>
          <a:xfrm>
            <a:off x="4983480" y="3520440"/>
            <a:ext cx="3612000" cy="365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5A6B7E"/>
              </a:buClr>
              <a:buSzPts val="900"/>
              <a:buFont typeface="Calibri"/>
              <a:buNone/>
            </a:pPr>
            <a:r>
              <a:rPr b="0" i="0" lang="ja" sz="900" u="none" cap="none" strike="noStrike">
                <a:solidFill>
                  <a:srgbClr val="5A6B7E"/>
                </a:solidFill>
                <a:latin typeface="Calibri"/>
                <a:ea typeface="Calibri"/>
                <a:cs typeface="Calibri"/>
                <a:sym typeface="Calibri"/>
              </a:rPr>
              <a:t>AI・DXの進展 / 特許・知財動向 /</a:t>
            </a:r>
            <a:endParaRPr b="0" i="0" sz="9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5A6B7E"/>
              </a:buClr>
              <a:buSzPts val="900"/>
              <a:buFont typeface="Calibri"/>
              <a:buNone/>
            </a:pPr>
            <a:r>
              <a:rPr b="0" i="0" lang="ja" sz="900" u="none" cap="none" strike="noStrike">
                <a:solidFill>
                  <a:srgbClr val="5A6B7E"/>
                </a:solidFill>
                <a:latin typeface="Calibri"/>
                <a:ea typeface="Calibri"/>
                <a:cs typeface="Calibri"/>
                <a:sym typeface="Calibri"/>
              </a:rPr>
              <a:t>新技術の実用化 / IT投資トレンド</a:t>
            </a:r>
            <a:endParaRPr b="0" i="0" sz="900" u="none" cap="none" strike="noStrike">
              <a:solidFill>
                <a:srgbClr val="000000"/>
              </a:solidFill>
              <a:latin typeface="Calibri"/>
              <a:ea typeface="Calibri"/>
              <a:cs typeface="Calibri"/>
              <a:sym typeface="Calibri"/>
            </a:endParaRPr>
          </a:p>
        </p:txBody>
      </p:sp>
      <p:sp>
        <p:nvSpPr>
          <p:cNvPr id="362" name="Google Shape;362;g3da4077c8d7_0_23"/>
          <p:cNvSpPr/>
          <p:nvPr/>
        </p:nvSpPr>
        <p:spPr>
          <a:xfrm>
            <a:off x="4983480" y="3886200"/>
            <a:ext cx="3612000" cy="594300"/>
          </a:xfrm>
          <a:prstGeom prst="rect">
            <a:avLst/>
          </a:prstGeom>
          <a:noFill/>
          <a:ln>
            <a:noFill/>
          </a:ln>
        </p:spPr>
        <p:txBody>
          <a:bodyPr anchorCtr="0" anchor="ctr" bIns="45700" lIns="91425" spcFirstLastPara="1" rIns="91425" wrap="square" tIns="45700">
            <a:noAutofit/>
          </a:bodyPr>
          <a:lstStyle/>
          <a:p>
            <a:pPr indent="0" lvl="0" marL="0" marR="0" rtl="0" algn="l">
              <a:lnSpc>
                <a:spcPct val="150000"/>
              </a:lnSpc>
              <a:spcBef>
                <a:spcPts val="0"/>
              </a:spcBef>
              <a:spcAft>
                <a:spcPts val="0"/>
              </a:spcAft>
              <a:buClr>
                <a:srgbClr val="1E2D3D"/>
              </a:buClr>
              <a:buSzPts val="900"/>
              <a:buFont typeface="Calibri"/>
              <a:buNone/>
            </a:pPr>
            <a:r>
              <a:rPr b="0" i="0" lang="ja" sz="900" u="none" cap="none" strike="noStrike">
                <a:solidFill>
                  <a:srgbClr val="1E2D3D"/>
                </a:solidFill>
                <a:latin typeface="Calibri"/>
                <a:ea typeface="Calibri"/>
                <a:cs typeface="Calibri"/>
                <a:sym typeface="Calibri"/>
              </a:rPr>
              <a:t>影響1：</a:t>
            </a:r>
            <a:endParaRPr b="0" i="0" sz="900" u="none" cap="none" strike="noStrike">
              <a:solidFill>
                <a:srgbClr val="000000"/>
              </a:solidFill>
              <a:latin typeface="Calibri"/>
              <a:ea typeface="Calibri"/>
              <a:cs typeface="Calibri"/>
              <a:sym typeface="Calibri"/>
            </a:endParaRPr>
          </a:p>
          <a:p>
            <a:pPr indent="0" lvl="0" marL="0" marR="0" rtl="0" algn="l">
              <a:lnSpc>
                <a:spcPct val="150000"/>
              </a:lnSpc>
              <a:spcBef>
                <a:spcPts val="0"/>
              </a:spcBef>
              <a:spcAft>
                <a:spcPts val="0"/>
              </a:spcAft>
              <a:buClr>
                <a:srgbClr val="1E2D3D"/>
              </a:buClr>
              <a:buSzPts val="900"/>
              <a:buFont typeface="Calibri"/>
              <a:buNone/>
            </a:pPr>
            <a:r>
              <a:rPr b="0" i="0" lang="ja" sz="900" u="none" cap="none" strike="noStrike">
                <a:solidFill>
                  <a:srgbClr val="1E2D3D"/>
                </a:solidFill>
                <a:latin typeface="Calibri"/>
                <a:ea typeface="Calibri"/>
                <a:cs typeface="Calibri"/>
                <a:sym typeface="Calibri"/>
              </a:rPr>
              <a:t>影響2：</a:t>
            </a:r>
            <a:endParaRPr b="0" i="0" sz="900" u="none" cap="none" strike="noStrike">
              <a:solidFill>
                <a:srgbClr val="000000"/>
              </a:solidFill>
              <a:latin typeface="Calibri"/>
              <a:ea typeface="Calibri"/>
              <a:cs typeface="Calibri"/>
              <a:sym typeface="Calibri"/>
            </a:endParaRPr>
          </a:p>
          <a:p>
            <a:pPr indent="0" lvl="0" marL="0" marR="0" rtl="0" algn="l">
              <a:lnSpc>
                <a:spcPct val="150000"/>
              </a:lnSpc>
              <a:spcBef>
                <a:spcPts val="0"/>
              </a:spcBef>
              <a:spcAft>
                <a:spcPts val="0"/>
              </a:spcAft>
              <a:buClr>
                <a:srgbClr val="1E2D3D"/>
              </a:buClr>
              <a:buSzPts val="900"/>
              <a:buFont typeface="Calibri"/>
              <a:buNone/>
            </a:pPr>
            <a:r>
              <a:rPr b="0" i="0" lang="ja" sz="900" u="none" cap="none" strike="noStrike">
                <a:solidFill>
                  <a:srgbClr val="1E2D3D"/>
                </a:solidFill>
                <a:latin typeface="Calibri"/>
                <a:ea typeface="Calibri"/>
                <a:cs typeface="Calibri"/>
                <a:sym typeface="Calibri"/>
              </a:rPr>
              <a:t>影響3：</a:t>
            </a:r>
            <a:endParaRPr b="0" i="0" sz="900" u="none" cap="none" strike="noStrike">
              <a:solidFill>
                <a:srgbClr val="000000"/>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g3da4077c8d7_0_65"/>
          <p:cNvSpPr txBox="1"/>
          <p:nvPr>
            <p:ph type="title"/>
          </p:nvPr>
        </p:nvSpPr>
        <p:spPr>
          <a:xfrm>
            <a:off x="620723" y="243220"/>
            <a:ext cx="8520600" cy="3936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72839"/>
              <a:buNone/>
            </a:pPr>
            <a:r>
              <a:rPr b="1" lang="ja"/>
              <a:t>11  SWOT分析</a:t>
            </a:r>
            <a:endParaRPr b="1"/>
          </a:p>
        </p:txBody>
      </p:sp>
      <p:sp>
        <p:nvSpPr>
          <p:cNvPr id="368" name="Google Shape;368;g3da4077c8d7_0_6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ja"/>
              <a:t>‹#›</a:t>
            </a:fld>
            <a:endParaRPr/>
          </a:p>
        </p:txBody>
      </p:sp>
      <p:sp>
        <p:nvSpPr>
          <p:cNvPr id="369" name="Google Shape;369;g3da4077c8d7_0_65"/>
          <p:cNvSpPr txBox="1"/>
          <p:nvPr>
            <p:ph idx="1" type="body"/>
          </p:nvPr>
        </p:nvSpPr>
        <p:spPr>
          <a:xfrm>
            <a:off x="474800" y="704499"/>
            <a:ext cx="8545500" cy="443700"/>
          </a:xfrm>
          <a:prstGeom prst="rect">
            <a:avLst/>
          </a:prstGeom>
          <a:noFill/>
          <a:ln>
            <a:noFill/>
          </a:ln>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SzPts val="1800"/>
              <a:buFont typeface="Arial"/>
              <a:buNone/>
            </a:pPr>
            <a:r>
              <a:rPr lang="ja"/>
              <a:t>内部の強み・弱みと外部の機会・脅威を整理し、戦略の方向性を導くための基本フレーム</a:t>
            </a:r>
            <a:endParaRPr/>
          </a:p>
        </p:txBody>
      </p:sp>
      <p:sp>
        <p:nvSpPr>
          <p:cNvPr id="370" name="Google Shape;370;g3da4077c8d7_0_65"/>
          <p:cNvSpPr txBox="1"/>
          <p:nvPr>
            <p:ph idx="2" type="body"/>
          </p:nvPr>
        </p:nvSpPr>
        <p:spPr>
          <a:xfrm rot="5400000">
            <a:off x="-2471877" y="2472000"/>
            <a:ext cx="5143500" cy="199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126000" spcFirstLastPara="1" rIns="91425" wrap="square" tIns="90000">
            <a:noAutofit/>
          </a:bodyPr>
          <a:lstStyle/>
          <a:p>
            <a:pPr indent="-342900" lvl="0" marL="457200" rtl="0" algn="l">
              <a:lnSpc>
                <a:spcPct val="115000"/>
              </a:lnSpc>
              <a:spcBef>
                <a:spcPts val="0"/>
              </a:spcBef>
              <a:spcAft>
                <a:spcPts val="0"/>
              </a:spcAft>
              <a:buSzPts val="1800"/>
              <a:buNone/>
            </a:pPr>
            <a:r>
              <a:rPr lang="ja"/>
              <a:t>11  SWOT分析</a:t>
            </a:r>
            <a:endParaRPr/>
          </a:p>
        </p:txBody>
      </p:sp>
      <p:sp>
        <p:nvSpPr>
          <p:cNvPr id="371" name="Google Shape;371;g3da4077c8d7_0_65"/>
          <p:cNvSpPr/>
          <p:nvPr/>
        </p:nvSpPr>
        <p:spPr>
          <a:xfrm>
            <a:off x="457200" y="4709160"/>
            <a:ext cx="3657600" cy="3201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5A6B7E"/>
              </a:buClr>
              <a:buSzPts val="800"/>
              <a:buFont typeface="Calibri"/>
              <a:buNone/>
            </a:pPr>
            <a:r>
              <a:rPr b="0" i="0" lang="ja" sz="800" u="none" cap="none" strike="noStrike">
                <a:solidFill>
                  <a:srgbClr val="5A6B7E"/>
                </a:solidFill>
                <a:latin typeface="Calibri"/>
                <a:ea typeface="Calibri"/>
                <a:cs typeface="Calibri"/>
                <a:sym typeface="Calibri"/>
              </a:rPr>
              <a:t>© Incubation Base株式会社</a:t>
            </a:r>
            <a:endParaRPr b="0" i="0" sz="800" u="none" cap="none" strike="noStrike">
              <a:solidFill>
                <a:srgbClr val="000000"/>
              </a:solidFill>
              <a:latin typeface="Calibri"/>
              <a:ea typeface="Calibri"/>
              <a:cs typeface="Calibri"/>
              <a:sym typeface="Calibri"/>
            </a:endParaRPr>
          </a:p>
        </p:txBody>
      </p:sp>
      <p:sp>
        <p:nvSpPr>
          <p:cNvPr id="372" name="Google Shape;372;g3da4077c8d7_0_65"/>
          <p:cNvSpPr/>
          <p:nvPr/>
        </p:nvSpPr>
        <p:spPr>
          <a:xfrm>
            <a:off x="2011680" y="1234440"/>
            <a:ext cx="2743200" cy="274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B2A4A"/>
              </a:buClr>
              <a:buSzPts val="1000"/>
              <a:buFont typeface="Trebuchet MS"/>
              <a:buNone/>
            </a:pPr>
            <a:r>
              <a:rPr b="1" i="0" lang="ja" sz="1000" u="none" cap="none" strike="noStrike">
                <a:solidFill>
                  <a:srgbClr val="1B2A4A"/>
                </a:solidFill>
                <a:latin typeface="Trebuchet MS"/>
                <a:ea typeface="Trebuchet MS"/>
                <a:cs typeface="Trebuchet MS"/>
                <a:sym typeface="Trebuchet MS"/>
              </a:rPr>
              <a:t>好影響</a:t>
            </a:r>
            <a:endParaRPr b="0" i="0" sz="1000" u="none" cap="none" strike="noStrike">
              <a:solidFill>
                <a:srgbClr val="000000"/>
              </a:solidFill>
              <a:latin typeface="Calibri"/>
              <a:ea typeface="Calibri"/>
              <a:cs typeface="Calibri"/>
              <a:sym typeface="Calibri"/>
            </a:endParaRPr>
          </a:p>
        </p:txBody>
      </p:sp>
      <p:sp>
        <p:nvSpPr>
          <p:cNvPr id="373" name="Google Shape;373;g3da4077c8d7_0_65"/>
          <p:cNvSpPr/>
          <p:nvPr/>
        </p:nvSpPr>
        <p:spPr>
          <a:xfrm>
            <a:off x="5212080" y="1234440"/>
            <a:ext cx="2743200" cy="274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B2A4A"/>
              </a:buClr>
              <a:buSzPts val="1000"/>
              <a:buFont typeface="Trebuchet MS"/>
              <a:buNone/>
            </a:pPr>
            <a:r>
              <a:rPr b="1" i="0" lang="ja" sz="1000" u="none" cap="none" strike="noStrike">
                <a:solidFill>
                  <a:srgbClr val="1B2A4A"/>
                </a:solidFill>
                <a:latin typeface="Trebuchet MS"/>
                <a:ea typeface="Trebuchet MS"/>
                <a:cs typeface="Trebuchet MS"/>
                <a:sym typeface="Trebuchet MS"/>
              </a:rPr>
              <a:t>悪影響</a:t>
            </a:r>
            <a:endParaRPr b="0" i="0" sz="1000" u="none" cap="none" strike="noStrike">
              <a:solidFill>
                <a:srgbClr val="000000"/>
              </a:solidFill>
              <a:latin typeface="Calibri"/>
              <a:ea typeface="Calibri"/>
              <a:cs typeface="Calibri"/>
              <a:sym typeface="Calibri"/>
            </a:endParaRPr>
          </a:p>
        </p:txBody>
      </p:sp>
      <p:sp>
        <p:nvSpPr>
          <p:cNvPr id="374" name="Google Shape;374;g3da4077c8d7_0_65"/>
          <p:cNvSpPr/>
          <p:nvPr/>
        </p:nvSpPr>
        <p:spPr>
          <a:xfrm>
            <a:off x="640205" y="1645925"/>
            <a:ext cx="731400" cy="13716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B2A4A"/>
              </a:buClr>
              <a:buSzPts val="1000"/>
              <a:buFont typeface="Trebuchet MS"/>
              <a:buNone/>
            </a:pPr>
            <a:r>
              <a:rPr b="1" i="0" lang="ja" sz="1000" u="none" cap="none" strike="noStrike">
                <a:solidFill>
                  <a:srgbClr val="1B2A4A"/>
                </a:solidFill>
                <a:latin typeface="Trebuchet MS"/>
                <a:ea typeface="Trebuchet MS"/>
                <a:cs typeface="Trebuchet MS"/>
                <a:sym typeface="Trebuchet MS"/>
              </a:rPr>
              <a:t>内部</a:t>
            </a:r>
            <a:endParaRPr b="0" i="0" sz="10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1B2A4A"/>
              </a:buClr>
              <a:buSzPts val="1000"/>
              <a:buFont typeface="Trebuchet MS"/>
              <a:buNone/>
            </a:pPr>
            <a:r>
              <a:rPr b="1" i="0" lang="ja" sz="1000" u="none" cap="none" strike="noStrike">
                <a:solidFill>
                  <a:srgbClr val="1B2A4A"/>
                </a:solidFill>
                <a:latin typeface="Trebuchet MS"/>
                <a:ea typeface="Trebuchet MS"/>
                <a:cs typeface="Trebuchet MS"/>
                <a:sym typeface="Trebuchet MS"/>
              </a:rPr>
              <a:t>要因</a:t>
            </a:r>
            <a:endParaRPr b="0" i="0" sz="1000" u="none" cap="none" strike="noStrike">
              <a:solidFill>
                <a:srgbClr val="000000"/>
              </a:solidFill>
              <a:latin typeface="Calibri"/>
              <a:ea typeface="Calibri"/>
              <a:cs typeface="Calibri"/>
              <a:sym typeface="Calibri"/>
            </a:endParaRPr>
          </a:p>
        </p:txBody>
      </p:sp>
      <p:sp>
        <p:nvSpPr>
          <p:cNvPr id="375" name="Google Shape;375;g3da4077c8d7_0_65"/>
          <p:cNvSpPr/>
          <p:nvPr/>
        </p:nvSpPr>
        <p:spPr>
          <a:xfrm>
            <a:off x="640205" y="3154640"/>
            <a:ext cx="731400" cy="13716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B2A4A"/>
              </a:buClr>
              <a:buSzPts val="1000"/>
              <a:buFont typeface="Trebuchet MS"/>
              <a:buNone/>
            </a:pPr>
            <a:r>
              <a:rPr b="1" i="0" lang="ja" sz="1000" u="none" cap="none" strike="noStrike">
                <a:solidFill>
                  <a:srgbClr val="1B2A4A"/>
                </a:solidFill>
                <a:latin typeface="Trebuchet MS"/>
                <a:ea typeface="Trebuchet MS"/>
                <a:cs typeface="Trebuchet MS"/>
                <a:sym typeface="Trebuchet MS"/>
              </a:rPr>
              <a:t>外部</a:t>
            </a:r>
            <a:endParaRPr b="0" i="0" sz="10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1B2A4A"/>
              </a:buClr>
              <a:buSzPts val="1000"/>
              <a:buFont typeface="Trebuchet MS"/>
              <a:buNone/>
            </a:pPr>
            <a:r>
              <a:rPr b="1" i="0" lang="ja" sz="1000" u="none" cap="none" strike="noStrike">
                <a:solidFill>
                  <a:srgbClr val="1B2A4A"/>
                </a:solidFill>
                <a:latin typeface="Trebuchet MS"/>
                <a:ea typeface="Trebuchet MS"/>
                <a:cs typeface="Trebuchet MS"/>
                <a:sym typeface="Trebuchet MS"/>
              </a:rPr>
              <a:t>要因</a:t>
            </a:r>
            <a:endParaRPr b="0" i="0" sz="1000" u="none" cap="none" strike="noStrike">
              <a:solidFill>
                <a:srgbClr val="000000"/>
              </a:solidFill>
              <a:latin typeface="Calibri"/>
              <a:ea typeface="Calibri"/>
              <a:cs typeface="Calibri"/>
              <a:sym typeface="Calibri"/>
            </a:endParaRPr>
          </a:p>
        </p:txBody>
      </p:sp>
      <p:sp>
        <p:nvSpPr>
          <p:cNvPr id="376" name="Google Shape;376;g3da4077c8d7_0_65"/>
          <p:cNvSpPr/>
          <p:nvPr/>
        </p:nvSpPr>
        <p:spPr>
          <a:xfrm>
            <a:off x="1554480" y="1554480"/>
            <a:ext cx="3200400" cy="1371600"/>
          </a:xfrm>
          <a:prstGeom prst="rect">
            <a:avLst/>
          </a:prstGeom>
          <a:solidFill>
            <a:srgbClr val="FFFFFF"/>
          </a:solidFill>
          <a:ln>
            <a:noFill/>
          </a:ln>
          <a:effectLst>
            <a:outerShdw blurRad="50800" rotWithShape="0" algn="bl" dir="8100000" dist="19050">
              <a:srgbClr val="000000">
                <a:alpha val="10196"/>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7" name="Google Shape;377;g3da4077c8d7_0_65"/>
          <p:cNvSpPr/>
          <p:nvPr/>
        </p:nvSpPr>
        <p:spPr>
          <a:xfrm>
            <a:off x="1554480" y="1554480"/>
            <a:ext cx="3200400" cy="320100"/>
          </a:xfrm>
          <a:prstGeom prst="rect">
            <a:avLst/>
          </a:prstGeom>
          <a:solidFill>
            <a:srgbClr val="2E86A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8" name="Google Shape;378;g3da4077c8d7_0_65"/>
          <p:cNvSpPr/>
          <p:nvPr/>
        </p:nvSpPr>
        <p:spPr>
          <a:xfrm>
            <a:off x="1554480" y="1554480"/>
            <a:ext cx="3200400" cy="320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000"/>
              <a:buFont typeface="Trebuchet MS"/>
              <a:buNone/>
            </a:pPr>
            <a:r>
              <a:rPr b="1" i="0" lang="ja" sz="1000" u="none" cap="none" strike="noStrike">
                <a:solidFill>
                  <a:srgbClr val="FFFFFF"/>
                </a:solidFill>
                <a:latin typeface="Trebuchet MS"/>
                <a:ea typeface="Trebuchet MS"/>
                <a:cs typeface="Trebuchet MS"/>
                <a:sym typeface="Trebuchet MS"/>
              </a:rPr>
              <a:t>Strengths（強み）</a:t>
            </a:r>
            <a:endParaRPr b="0" i="0" sz="1000" u="none" cap="none" strike="noStrike">
              <a:solidFill>
                <a:srgbClr val="000000"/>
              </a:solidFill>
              <a:latin typeface="Calibri"/>
              <a:ea typeface="Calibri"/>
              <a:cs typeface="Calibri"/>
              <a:sym typeface="Calibri"/>
            </a:endParaRPr>
          </a:p>
        </p:txBody>
      </p:sp>
      <p:sp>
        <p:nvSpPr>
          <p:cNvPr id="379" name="Google Shape;379;g3da4077c8d7_0_65"/>
          <p:cNvSpPr/>
          <p:nvPr/>
        </p:nvSpPr>
        <p:spPr>
          <a:xfrm>
            <a:off x="1737360" y="1965960"/>
            <a:ext cx="2834700" cy="822900"/>
          </a:xfrm>
          <a:prstGeom prst="rect">
            <a:avLst/>
          </a:prstGeom>
          <a:noFill/>
          <a:ln>
            <a:noFill/>
          </a:ln>
        </p:spPr>
        <p:txBody>
          <a:bodyPr anchorCtr="0" anchor="ctr" bIns="45700" lIns="91425" spcFirstLastPara="1" rIns="91425" wrap="square" tIns="45700">
            <a:noAutofit/>
          </a:bodyPr>
          <a:lstStyle/>
          <a:p>
            <a:pPr indent="0" lvl="0" marL="0" marR="0" rtl="0" algn="l">
              <a:lnSpc>
                <a:spcPct val="150000"/>
              </a:lnSpc>
              <a:spcBef>
                <a:spcPts val="0"/>
              </a:spcBef>
              <a:spcAft>
                <a:spcPts val="0"/>
              </a:spcAft>
              <a:buClr>
                <a:srgbClr val="1E2D3D"/>
              </a:buClr>
              <a:buSzPts val="900"/>
              <a:buFont typeface="Calibri"/>
              <a:buNone/>
            </a:pPr>
            <a:r>
              <a:rPr b="0" i="0" lang="ja" sz="900" u="none" cap="none" strike="noStrike">
                <a:solidFill>
                  <a:srgbClr val="1E2D3D"/>
                </a:solidFill>
                <a:latin typeface="Calibri"/>
                <a:ea typeface="Calibri"/>
                <a:cs typeface="Calibri"/>
                <a:sym typeface="Calibri"/>
              </a:rPr>
              <a:t>・</a:t>
            </a:r>
            <a:endParaRPr b="0" i="0" sz="900" u="none" cap="none" strike="noStrike">
              <a:solidFill>
                <a:srgbClr val="000000"/>
              </a:solidFill>
              <a:latin typeface="Calibri"/>
              <a:ea typeface="Calibri"/>
              <a:cs typeface="Calibri"/>
              <a:sym typeface="Calibri"/>
            </a:endParaRPr>
          </a:p>
          <a:p>
            <a:pPr indent="0" lvl="0" marL="0" marR="0" rtl="0" algn="l">
              <a:lnSpc>
                <a:spcPct val="150000"/>
              </a:lnSpc>
              <a:spcBef>
                <a:spcPts val="0"/>
              </a:spcBef>
              <a:spcAft>
                <a:spcPts val="0"/>
              </a:spcAft>
              <a:buClr>
                <a:srgbClr val="1E2D3D"/>
              </a:buClr>
              <a:buSzPts val="900"/>
              <a:buFont typeface="Calibri"/>
              <a:buNone/>
            </a:pPr>
            <a:r>
              <a:rPr b="0" i="0" lang="ja" sz="900" u="none" cap="none" strike="noStrike">
                <a:solidFill>
                  <a:srgbClr val="1E2D3D"/>
                </a:solidFill>
                <a:latin typeface="Calibri"/>
                <a:ea typeface="Calibri"/>
                <a:cs typeface="Calibri"/>
                <a:sym typeface="Calibri"/>
              </a:rPr>
              <a:t>・</a:t>
            </a:r>
            <a:endParaRPr b="0" i="0" sz="900" u="none" cap="none" strike="noStrike">
              <a:solidFill>
                <a:srgbClr val="000000"/>
              </a:solidFill>
              <a:latin typeface="Calibri"/>
              <a:ea typeface="Calibri"/>
              <a:cs typeface="Calibri"/>
              <a:sym typeface="Calibri"/>
            </a:endParaRPr>
          </a:p>
          <a:p>
            <a:pPr indent="0" lvl="0" marL="0" marR="0" rtl="0" algn="l">
              <a:lnSpc>
                <a:spcPct val="150000"/>
              </a:lnSpc>
              <a:spcBef>
                <a:spcPts val="0"/>
              </a:spcBef>
              <a:spcAft>
                <a:spcPts val="0"/>
              </a:spcAft>
              <a:buClr>
                <a:srgbClr val="1E2D3D"/>
              </a:buClr>
              <a:buSzPts val="900"/>
              <a:buFont typeface="Calibri"/>
              <a:buNone/>
            </a:pPr>
            <a:r>
              <a:rPr b="0" i="0" lang="ja" sz="900" u="none" cap="none" strike="noStrike">
                <a:solidFill>
                  <a:srgbClr val="1E2D3D"/>
                </a:solidFill>
                <a:latin typeface="Calibri"/>
                <a:ea typeface="Calibri"/>
                <a:cs typeface="Calibri"/>
                <a:sym typeface="Calibri"/>
              </a:rPr>
              <a:t>・</a:t>
            </a:r>
            <a:endParaRPr b="0" i="0" sz="900" u="none" cap="none" strike="noStrike">
              <a:solidFill>
                <a:srgbClr val="000000"/>
              </a:solidFill>
              <a:latin typeface="Calibri"/>
              <a:ea typeface="Calibri"/>
              <a:cs typeface="Calibri"/>
              <a:sym typeface="Calibri"/>
            </a:endParaRPr>
          </a:p>
        </p:txBody>
      </p:sp>
      <p:sp>
        <p:nvSpPr>
          <p:cNvPr id="380" name="Google Shape;380;g3da4077c8d7_0_65"/>
          <p:cNvSpPr/>
          <p:nvPr/>
        </p:nvSpPr>
        <p:spPr>
          <a:xfrm>
            <a:off x="4937760" y="1554480"/>
            <a:ext cx="3200400" cy="1371600"/>
          </a:xfrm>
          <a:prstGeom prst="rect">
            <a:avLst/>
          </a:prstGeom>
          <a:solidFill>
            <a:srgbClr val="FFFFFF"/>
          </a:solidFill>
          <a:ln>
            <a:noFill/>
          </a:ln>
          <a:effectLst>
            <a:outerShdw blurRad="50800" rotWithShape="0" algn="bl" dir="8100000" dist="19050">
              <a:srgbClr val="000000">
                <a:alpha val="10196"/>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1" name="Google Shape;381;g3da4077c8d7_0_65"/>
          <p:cNvSpPr/>
          <p:nvPr/>
        </p:nvSpPr>
        <p:spPr>
          <a:xfrm>
            <a:off x="4937760" y="1554480"/>
            <a:ext cx="3200400" cy="320100"/>
          </a:xfrm>
          <a:prstGeom prst="rect">
            <a:avLst/>
          </a:prstGeom>
          <a:solidFill>
            <a:srgbClr val="D6454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2" name="Google Shape;382;g3da4077c8d7_0_65"/>
          <p:cNvSpPr/>
          <p:nvPr/>
        </p:nvSpPr>
        <p:spPr>
          <a:xfrm>
            <a:off x="4937760" y="1554480"/>
            <a:ext cx="3200400" cy="320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000"/>
              <a:buFont typeface="Trebuchet MS"/>
              <a:buNone/>
            </a:pPr>
            <a:r>
              <a:rPr b="1" i="0" lang="ja" sz="1000" u="none" cap="none" strike="noStrike">
                <a:solidFill>
                  <a:srgbClr val="FFFFFF"/>
                </a:solidFill>
                <a:latin typeface="Trebuchet MS"/>
                <a:ea typeface="Trebuchet MS"/>
                <a:cs typeface="Trebuchet MS"/>
                <a:sym typeface="Trebuchet MS"/>
              </a:rPr>
              <a:t>Weaknesses（弱み）</a:t>
            </a:r>
            <a:endParaRPr b="0" i="0" sz="1000" u="none" cap="none" strike="noStrike">
              <a:solidFill>
                <a:srgbClr val="000000"/>
              </a:solidFill>
              <a:latin typeface="Calibri"/>
              <a:ea typeface="Calibri"/>
              <a:cs typeface="Calibri"/>
              <a:sym typeface="Calibri"/>
            </a:endParaRPr>
          </a:p>
        </p:txBody>
      </p:sp>
      <p:sp>
        <p:nvSpPr>
          <p:cNvPr id="383" name="Google Shape;383;g3da4077c8d7_0_65"/>
          <p:cNvSpPr/>
          <p:nvPr/>
        </p:nvSpPr>
        <p:spPr>
          <a:xfrm>
            <a:off x="5120640" y="1965960"/>
            <a:ext cx="2834700" cy="822900"/>
          </a:xfrm>
          <a:prstGeom prst="rect">
            <a:avLst/>
          </a:prstGeom>
          <a:noFill/>
          <a:ln>
            <a:noFill/>
          </a:ln>
        </p:spPr>
        <p:txBody>
          <a:bodyPr anchorCtr="0" anchor="ctr" bIns="45700" lIns="91425" spcFirstLastPara="1" rIns="91425" wrap="square" tIns="45700">
            <a:noAutofit/>
          </a:bodyPr>
          <a:lstStyle/>
          <a:p>
            <a:pPr indent="0" lvl="0" marL="0" marR="0" rtl="0" algn="l">
              <a:lnSpc>
                <a:spcPct val="150000"/>
              </a:lnSpc>
              <a:spcBef>
                <a:spcPts val="0"/>
              </a:spcBef>
              <a:spcAft>
                <a:spcPts val="0"/>
              </a:spcAft>
              <a:buClr>
                <a:srgbClr val="1E2D3D"/>
              </a:buClr>
              <a:buSzPts val="900"/>
              <a:buFont typeface="Calibri"/>
              <a:buNone/>
            </a:pPr>
            <a:r>
              <a:rPr b="0" i="0" lang="ja" sz="900" u="none" cap="none" strike="noStrike">
                <a:solidFill>
                  <a:srgbClr val="1E2D3D"/>
                </a:solidFill>
                <a:latin typeface="Calibri"/>
                <a:ea typeface="Calibri"/>
                <a:cs typeface="Calibri"/>
                <a:sym typeface="Calibri"/>
              </a:rPr>
              <a:t>・</a:t>
            </a:r>
            <a:endParaRPr b="0" i="0" sz="900" u="none" cap="none" strike="noStrike">
              <a:solidFill>
                <a:srgbClr val="000000"/>
              </a:solidFill>
              <a:latin typeface="Calibri"/>
              <a:ea typeface="Calibri"/>
              <a:cs typeface="Calibri"/>
              <a:sym typeface="Calibri"/>
            </a:endParaRPr>
          </a:p>
          <a:p>
            <a:pPr indent="0" lvl="0" marL="0" marR="0" rtl="0" algn="l">
              <a:lnSpc>
                <a:spcPct val="150000"/>
              </a:lnSpc>
              <a:spcBef>
                <a:spcPts val="0"/>
              </a:spcBef>
              <a:spcAft>
                <a:spcPts val="0"/>
              </a:spcAft>
              <a:buClr>
                <a:srgbClr val="1E2D3D"/>
              </a:buClr>
              <a:buSzPts val="900"/>
              <a:buFont typeface="Calibri"/>
              <a:buNone/>
            </a:pPr>
            <a:r>
              <a:rPr b="0" i="0" lang="ja" sz="900" u="none" cap="none" strike="noStrike">
                <a:solidFill>
                  <a:srgbClr val="1E2D3D"/>
                </a:solidFill>
                <a:latin typeface="Calibri"/>
                <a:ea typeface="Calibri"/>
                <a:cs typeface="Calibri"/>
                <a:sym typeface="Calibri"/>
              </a:rPr>
              <a:t>・</a:t>
            </a:r>
            <a:endParaRPr b="0" i="0" sz="900" u="none" cap="none" strike="noStrike">
              <a:solidFill>
                <a:srgbClr val="000000"/>
              </a:solidFill>
              <a:latin typeface="Calibri"/>
              <a:ea typeface="Calibri"/>
              <a:cs typeface="Calibri"/>
              <a:sym typeface="Calibri"/>
            </a:endParaRPr>
          </a:p>
          <a:p>
            <a:pPr indent="0" lvl="0" marL="0" marR="0" rtl="0" algn="l">
              <a:lnSpc>
                <a:spcPct val="150000"/>
              </a:lnSpc>
              <a:spcBef>
                <a:spcPts val="0"/>
              </a:spcBef>
              <a:spcAft>
                <a:spcPts val="0"/>
              </a:spcAft>
              <a:buClr>
                <a:srgbClr val="1E2D3D"/>
              </a:buClr>
              <a:buSzPts val="900"/>
              <a:buFont typeface="Calibri"/>
              <a:buNone/>
            </a:pPr>
            <a:r>
              <a:rPr b="0" i="0" lang="ja" sz="900" u="none" cap="none" strike="noStrike">
                <a:solidFill>
                  <a:srgbClr val="1E2D3D"/>
                </a:solidFill>
                <a:latin typeface="Calibri"/>
                <a:ea typeface="Calibri"/>
                <a:cs typeface="Calibri"/>
                <a:sym typeface="Calibri"/>
              </a:rPr>
              <a:t>・</a:t>
            </a:r>
            <a:endParaRPr b="0" i="0" sz="900" u="none" cap="none" strike="noStrike">
              <a:solidFill>
                <a:srgbClr val="000000"/>
              </a:solidFill>
              <a:latin typeface="Calibri"/>
              <a:ea typeface="Calibri"/>
              <a:cs typeface="Calibri"/>
              <a:sym typeface="Calibri"/>
            </a:endParaRPr>
          </a:p>
        </p:txBody>
      </p:sp>
      <p:sp>
        <p:nvSpPr>
          <p:cNvPr id="384" name="Google Shape;384;g3da4077c8d7_0_65"/>
          <p:cNvSpPr/>
          <p:nvPr/>
        </p:nvSpPr>
        <p:spPr>
          <a:xfrm>
            <a:off x="1554480" y="3017520"/>
            <a:ext cx="3200400" cy="1371600"/>
          </a:xfrm>
          <a:prstGeom prst="rect">
            <a:avLst/>
          </a:prstGeom>
          <a:solidFill>
            <a:srgbClr val="FFFFFF"/>
          </a:solidFill>
          <a:ln>
            <a:noFill/>
          </a:ln>
          <a:effectLst>
            <a:outerShdw blurRad="50800" rotWithShape="0" algn="bl" dir="8100000" dist="19050">
              <a:srgbClr val="000000">
                <a:alpha val="10196"/>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5" name="Google Shape;385;g3da4077c8d7_0_65"/>
          <p:cNvSpPr/>
          <p:nvPr/>
        </p:nvSpPr>
        <p:spPr>
          <a:xfrm>
            <a:off x="1554480" y="3017520"/>
            <a:ext cx="3200400" cy="320100"/>
          </a:xfrm>
          <a:prstGeom prst="rect">
            <a:avLst/>
          </a:prstGeom>
          <a:solidFill>
            <a:srgbClr val="2BAA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6" name="Google Shape;386;g3da4077c8d7_0_65"/>
          <p:cNvSpPr/>
          <p:nvPr/>
        </p:nvSpPr>
        <p:spPr>
          <a:xfrm>
            <a:off x="1554480" y="3017520"/>
            <a:ext cx="3200400" cy="320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000"/>
              <a:buFont typeface="Trebuchet MS"/>
              <a:buNone/>
            </a:pPr>
            <a:r>
              <a:rPr b="1" i="0" lang="ja" sz="1000" u="none" cap="none" strike="noStrike">
                <a:solidFill>
                  <a:srgbClr val="FFFFFF"/>
                </a:solidFill>
                <a:latin typeface="Trebuchet MS"/>
                <a:ea typeface="Trebuchet MS"/>
                <a:cs typeface="Trebuchet MS"/>
                <a:sym typeface="Trebuchet MS"/>
              </a:rPr>
              <a:t>Opportunities（機会）</a:t>
            </a:r>
            <a:endParaRPr b="0" i="0" sz="1000" u="none" cap="none" strike="noStrike">
              <a:solidFill>
                <a:srgbClr val="000000"/>
              </a:solidFill>
              <a:latin typeface="Calibri"/>
              <a:ea typeface="Calibri"/>
              <a:cs typeface="Calibri"/>
              <a:sym typeface="Calibri"/>
            </a:endParaRPr>
          </a:p>
        </p:txBody>
      </p:sp>
      <p:sp>
        <p:nvSpPr>
          <p:cNvPr id="387" name="Google Shape;387;g3da4077c8d7_0_65"/>
          <p:cNvSpPr/>
          <p:nvPr/>
        </p:nvSpPr>
        <p:spPr>
          <a:xfrm>
            <a:off x="1737360" y="3429000"/>
            <a:ext cx="2834700" cy="822900"/>
          </a:xfrm>
          <a:prstGeom prst="rect">
            <a:avLst/>
          </a:prstGeom>
          <a:noFill/>
          <a:ln>
            <a:noFill/>
          </a:ln>
        </p:spPr>
        <p:txBody>
          <a:bodyPr anchorCtr="0" anchor="ctr" bIns="45700" lIns="91425" spcFirstLastPara="1" rIns="91425" wrap="square" tIns="45700">
            <a:noAutofit/>
          </a:bodyPr>
          <a:lstStyle/>
          <a:p>
            <a:pPr indent="0" lvl="0" marL="0" marR="0" rtl="0" algn="l">
              <a:lnSpc>
                <a:spcPct val="150000"/>
              </a:lnSpc>
              <a:spcBef>
                <a:spcPts val="0"/>
              </a:spcBef>
              <a:spcAft>
                <a:spcPts val="0"/>
              </a:spcAft>
              <a:buClr>
                <a:srgbClr val="1E2D3D"/>
              </a:buClr>
              <a:buSzPts val="900"/>
              <a:buFont typeface="Calibri"/>
              <a:buNone/>
            </a:pPr>
            <a:r>
              <a:rPr b="0" i="0" lang="ja" sz="900" u="none" cap="none" strike="noStrike">
                <a:solidFill>
                  <a:srgbClr val="1E2D3D"/>
                </a:solidFill>
                <a:latin typeface="Calibri"/>
                <a:ea typeface="Calibri"/>
                <a:cs typeface="Calibri"/>
                <a:sym typeface="Calibri"/>
              </a:rPr>
              <a:t>・</a:t>
            </a:r>
            <a:endParaRPr b="0" i="0" sz="900" u="none" cap="none" strike="noStrike">
              <a:solidFill>
                <a:srgbClr val="000000"/>
              </a:solidFill>
              <a:latin typeface="Calibri"/>
              <a:ea typeface="Calibri"/>
              <a:cs typeface="Calibri"/>
              <a:sym typeface="Calibri"/>
            </a:endParaRPr>
          </a:p>
          <a:p>
            <a:pPr indent="0" lvl="0" marL="0" marR="0" rtl="0" algn="l">
              <a:lnSpc>
                <a:spcPct val="150000"/>
              </a:lnSpc>
              <a:spcBef>
                <a:spcPts val="0"/>
              </a:spcBef>
              <a:spcAft>
                <a:spcPts val="0"/>
              </a:spcAft>
              <a:buClr>
                <a:srgbClr val="1E2D3D"/>
              </a:buClr>
              <a:buSzPts val="900"/>
              <a:buFont typeface="Calibri"/>
              <a:buNone/>
            </a:pPr>
            <a:r>
              <a:rPr b="0" i="0" lang="ja" sz="900" u="none" cap="none" strike="noStrike">
                <a:solidFill>
                  <a:srgbClr val="1E2D3D"/>
                </a:solidFill>
                <a:latin typeface="Calibri"/>
                <a:ea typeface="Calibri"/>
                <a:cs typeface="Calibri"/>
                <a:sym typeface="Calibri"/>
              </a:rPr>
              <a:t>・</a:t>
            </a:r>
            <a:endParaRPr b="0" i="0" sz="900" u="none" cap="none" strike="noStrike">
              <a:solidFill>
                <a:srgbClr val="000000"/>
              </a:solidFill>
              <a:latin typeface="Calibri"/>
              <a:ea typeface="Calibri"/>
              <a:cs typeface="Calibri"/>
              <a:sym typeface="Calibri"/>
            </a:endParaRPr>
          </a:p>
          <a:p>
            <a:pPr indent="0" lvl="0" marL="0" marR="0" rtl="0" algn="l">
              <a:lnSpc>
                <a:spcPct val="150000"/>
              </a:lnSpc>
              <a:spcBef>
                <a:spcPts val="0"/>
              </a:spcBef>
              <a:spcAft>
                <a:spcPts val="0"/>
              </a:spcAft>
              <a:buClr>
                <a:srgbClr val="1E2D3D"/>
              </a:buClr>
              <a:buSzPts val="900"/>
              <a:buFont typeface="Calibri"/>
              <a:buNone/>
            </a:pPr>
            <a:r>
              <a:rPr b="0" i="0" lang="ja" sz="900" u="none" cap="none" strike="noStrike">
                <a:solidFill>
                  <a:srgbClr val="1E2D3D"/>
                </a:solidFill>
                <a:latin typeface="Calibri"/>
                <a:ea typeface="Calibri"/>
                <a:cs typeface="Calibri"/>
                <a:sym typeface="Calibri"/>
              </a:rPr>
              <a:t>・</a:t>
            </a:r>
            <a:endParaRPr b="0" i="0" sz="900" u="none" cap="none" strike="noStrike">
              <a:solidFill>
                <a:srgbClr val="000000"/>
              </a:solidFill>
              <a:latin typeface="Calibri"/>
              <a:ea typeface="Calibri"/>
              <a:cs typeface="Calibri"/>
              <a:sym typeface="Calibri"/>
            </a:endParaRPr>
          </a:p>
        </p:txBody>
      </p:sp>
      <p:sp>
        <p:nvSpPr>
          <p:cNvPr id="388" name="Google Shape;388;g3da4077c8d7_0_65"/>
          <p:cNvSpPr/>
          <p:nvPr/>
        </p:nvSpPr>
        <p:spPr>
          <a:xfrm>
            <a:off x="4937760" y="3017520"/>
            <a:ext cx="3200400" cy="1371600"/>
          </a:xfrm>
          <a:prstGeom prst="rect">
            <a:avLst/>
          </a:prstGeom>
          <a:solidFill>
            <a:srgbClr val="FFFFFF"/>
          </a:solidFill>
          <a:ln>
            <a:noFill/>
          </a:ln>
          <a:effectLst>
            <a:outerShdw blurRad="50800" rotWithShape="0" algn="bl" dir="8100000" dist="19050">
              <a:srgbClr val="000000">
                <a:alpha val="10196"/>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9" name="Google Shape;389;g3da4077c8d7_0_65"/>
          <p:cNvSpPr/>
          <p:nvPr/>
        </p:nvSpPr>
        <p:spPr>
          <a:xfrm>
            <a:off x="4937760" y="3017520"/>
            <a:ext cx="3200400" cy="320100"/>
          </a:xfrm>
          <a:prstGeom prst="rect">
            <a:avLst/>
          </a:prstGeom>
          <a:solidFill>
            <a:srgbClr val="E883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0" name="Google Shape;390;g3da4077c8d7_0_65"/>
          <p:cNvSpPr/>
          <p:nvPr/>
        </p:nvSpPr>
        <p:spPr>
          <a:xfrm>
            <a:off x="4937760" y="3017520"/>
            <a:ext cx="3200400" cy="320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000"/>
              <a:buFont typeface="Trebuchet MS"/>
              <a:buNone/>
            </a:pPr>
            <a:r>
              <a:rPr b="1" i="0" lang="ja" sz="1000" u="none" cap="none" strike="noStrike">
                <a:solidFill>
                  <a:srgbClr val="FFFFFF"/>
                </a:solidFill>
                <a:latin typeface="Trebuchet MS"/>
                <a:ea typeface="Trebuchet MS"/>
                <a:cs typeface="Trebuchet MS"/>
                <a:sym typeface="Trebuchet MS"/>
              </a:rPr>
              <a:t>Threats（脅威）</a:t>
            </a:r>
            <a:endParaRPr b="0" i="0" sz="1000" u="none" cap="none" strike="noStrike">
              <a:solidFill>
                <a:srgbClr val="000000"/>
              </a:solidFill>
              <a:latin typeface="Calibri"/>
              <a:ea typeface="Calibri"/>
              <a:cs typeface="Calibri"/>
              <a:sym typeface="Calibri"/>
            </a:endParaRPr>
          </a:p>
        </p:txBody>
      </p:sp>
      <p:sp>
        <p:nvSpPr>
          <p:cNvPr id="391" name="Google Shape;391;g3da4077c8d7_0_65"/>
          <p:cNvSpPr/>
          <p:nvPr/>
        </p:nvSpPr>
        <p:spPr>
          <a:xfrm>
            <a:off x="5120640" y="3429000"/>
            <a:ext cx="2834700" cy="822900"/>
          </a:xfrm>
          <a:prstGeom prst="rect">
            <a:avLst/>
          </a:prstGeom>
          <a:noFill/>
          <a:ln>
            <a:noFill/>
          </a:ln>
        </p:spPr>
        <p:txBody>
          <a:bodyPr anchorCtr="0" anchor="ctr" bIns="45700" lIns="91425" spcFirstLastPara="1" rIns="91425" wrap="square" tIns="45700">
            <a:noAutofit/>
          </a:bodyPr>
          <a:lstStyle/>
          <a:p>
            <a:pPr indent="0" lvl="0" marL="0" marR="0" rtl="0" algn="l">
              <a:lnSpc>
                <a:spcPct val="150000"/>
              </a:lnSpc>
              <a:spcBef>
                <a:spcPts val="0"/>
              </a:spcBef>
              <a:spcAft>
                <a:spcPts val="0"/>
              </a:spcAft>
              <a:buClr>
                <a:srgbClr val="1E2D3D"/>
              </a:buClr>
              <a:buSzPts val="900"/>
              <a:buFont typeface="Calibri"/>
              <a:buNone/>
            </a:pPr>
            <a:r>
              <a:rPr b="0" i="0" lang="ja" sz="900" u="none" cap="none" strike="noStrike">
                <a:solidFill>
                  <a:srgbClr val="1E2D3D"/>
                </a:solidFill>
                <a:latin typeface="Calibri"/>
                <a:ea typeface="Calibri"/>
                <a:cs typeface="Calibri"/>
                <a:sym typeface="Calibri"/>
              </a:rPr>
              <a:t>・</a:t>
            </a:r>
            <a:endParaRPr b="0" i="0" sz="900" u="none" cap="none" strike="noStrike">
              <a:solidFill>
                <a:srgbClr val="000000"/>
              </a:solidFill>
              <a:latin typeface="Calibri"/>
              <a:ea typeface="Calibri"/>
              <a:cs typeface="Calibri"/>
              <a:sym typeface="Calibri"/>
            </a:endParaRPr>
          </a:p>
          <a:p>
            <a:pPr indent="0" lvl="0" marL="0" marR="0" rtl="0" algn="l">
              <a:lnSpc>
                <a:spcPct val="150000"/>
              </a:lnSpc>
              <a:spcBef>
                <a:spcPts val="0"/>
              </a:spcBef>
              <a:spcAft>
                <a:spcPts val="0"/>
              </a:spcAft>
              <a:buClr>
                <a:srgbClr val="1E2D3D"/>
              </a:buClr>
              <a:buSzPts val="900"/>
              <a:buFont typeface="Calibri"/>
              <a:buNone/>
            </a:pPr>
            <a:r>
              <a:rPr b="0" i="0" lang="ja" sz="900" u="none" cap="none" strike="noStrike">
                <a:solidFill>
                  <a:srgbClr val="1E2D3D"/>
                </a:solidFill>
                <a:latin typeface="Calibri"/>
                <a:ea typeface="Calibri"/>
                <a:cs typeface="Calibri"/>
                <a:sym typeface="Calibri"/>
              </a:rPr>
              <a:t>・</a:t>
            </a:r>
            <a:endParaRPr b="0" i="0" sz="900" u="none" cap="none" strike="noStrike">
              <a:solidFill>
                <a:srgbClr val="000000"/>
              </a:solidFill>
              <a:latin typeface="Calibri"/>
              <a:ea typeface="Calibri"/>
              <a:cs typeface="Calibri"/>
              <a:sym typeface="Calibri"/>
            </a:endParaRPr>
          </a:p>
          <a:p>
            <a:pPr indent="0" lvl="0" marL="0" marR="0" rtl="0" algn="l">
              <a:lnSpc>
                <a:spcPct val="150000"/>
              </a:lnSpc>
              <a:spcBef>
                <a:spcPts val="0"/>
              </a:spcBef>
              <a:spcAft>
                <a:spcPts val="0"/>
              </a:spcAft>
              <a:buClr>
                <a:srgbClr val="1E2D3D"/>
              </a:buClr>
              <a:buSzPts val="900"/>
              <a:buFont typeface="Calibri"/>
              <a:buNone/>
            </a:pPr>
            <a:r>
              <a:rPr b="0" i="0" lang="ja" sz="900" u="none" cap="none" strike="noStrike">
                <a:solidFill>
                  <a:srgbClr val="1E2D3D"/>
                </a:solidFill>
                <a:latin typeface="Calibri"/>
                <a:ea typeface="Calibri"/>
                <a:cs typeface="Calibri"/>
                <a:sym typeface="Calibri"/>
              </a:rPr>
              <a:t>・</a:t>
            </a:r>
            <a:endParaRPr b="0" i="0" sz="900" u="none" cap="none" strike="noStrike">
              <a:solidFill>
                <a:srgbClr val="000000"/>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g3da4077c8d7_0_113"/>
          <p:cNvSpPr txBox="1"/>
          <p:nvPr>
            <p:ph type="title"/>
          </p:nvPr>
        </p:nvSpPr>
        <p:spPr>
          <a:xfrm>
            <a:off x="620723" y="243220"/>
            <a:ext cx="8520600" cy="3936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72839"/>
              <a:buNone/>
            </a:pPr>
            <a:r>
              <a:rPr b="1" lang="ja"/>
              <a:t>12  STP分析</a:t>
            </a:r>
            <a:endParaRPr b="1"/>
          </a:p>
        </p:txBody>
      </p:sp>
      <p:sp>
        <p:nvSpPr>
          <p:cNvPr id="397" name="Google Shape;397;g3da4077c8d7_0_1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ja"/>
              <a:t>‹#›</a:t>
            </a:fld>
            <a:endParaRPr/>
          </a:p>
        </p:txBody>
      </p:sp>
      <p:sp>
        <p:nvSpPr>
          <p:cNvPr id="398" name="Google Shape;398;g3da4077c8d7_0_113"/>
          <p:cNvSpPr txBox="1"/>
          <p:nvPr>
            <p:ph idx="1" type="body"/>
          </p:nvPr>
        </p:nvSpPr>
        <p:spPr>
          <a:xfrm>
            <a:off x="474800" y="704499"/>
            <a:ext cx="8545500" cy="443700"/>
          </a:xfrm>
          <a:prstGeom prst="rect">
            <a:avLst/>
          </a:prstGeom>
          <a:noFill/>
          <a:ln>
            <a:noFill/>
          </a:ln>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SzPts val="1800"/>
              <a:buFont typeface="Arial"/>
              <a:buNone/>
            </a:pPr>
            <a:r>
              <a:rPr lang="ja"/>
              <a:t>市場を分割し、注力すべき顧客層を選び、そこでの立ち位置を定めるマーケティング戦略の基本ステップ</a:t>
            </a:r>
            <a:endParaRPr/>
          </a:p>
        </p:txBody>
      </p:sp>
      <p:sp>
        <p:nvSpPr>
          <p:cNvPr id="399" name="Google Shape;399;g3da4077c8d7_0_113"/>
          <p:cNvSpPr txBox="1"/>
          <p:nvPr>
            <p:ph idx="2" type="body"/>
          </p:nvPr>
        </p:nvSpPr>
        <p:spPr>
          <a:xfrm rot="5400000">
            <a:off x="-2471877" y="2472000"/>
            <a:ext cx="5143500" cy="199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126000" spcFirstLastPara="1" rIns="91425" wrap="square" tIns="90000">
            <a:noAutofit/>
          </a:bodyPr>
          <a:lstStyle/>
          <a:p>
            <a:pPr indent="-342900" lvl="0" marL="457200" rtl="0" algn="l">
              <a:lnSpc>
                <a:spcPct val="115000"/>
              </a:lnSpc>
              <a:spcBef>
                <a:spcPts val="0"/>
              </a:spcBef>
              <a:spcAft>
                <a:spcPts val="0"/>
              </a:spcAft>
              <a:buSzPts val="1800"/>
              <a:buNone/>
            </a:pPr>
            <a:r>
              <a:rPr lang="ja"/>
              <a:t>12  STP分析</a:t>
            </a:r>
            <a:endParaRPr/>
          </a:p>
        </p:txBody>
      </p:sp>
      <p:sp>
        <p:nvSpPr>
          <p:cNvPr id="400" name="Google Shape;400;g3da4077c8d7_0_113"/>
          <p:cNvSpPr/>
          <p:nvPr/>
        </p:nvSpPr>
        <p:spPr>
          <a:xfrm>
            <a:off x="457200" y="4709160"/>
            <a:ext cx="3657600" cy="3201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5A6B7E"/>
              </a:buClr>
              <a:buSzPts val="800"/>
              <a:buFont typeface="Calibri"/>
              <a:buNone/>
            </a:pPr>
            <a:r>
              <a:rPr b="0" i="0" lang="ja" sz="800" u="none" cap="none" strike="noStrike">
                <a:solidFill>
                  <a:srgbClr val="5A6B7E"/>
                </a:solidFill>
                <a:latin typeface="Calibri"/>
                <a:ea typeface="Calibri"/>
                <a:cs typeface="Calibri"/>
                <a:sym typeface="Calibri"/>
              </a:rPr>
              <a:t>© Incubation Base株式会社</a:t>
            </a:r>
            <a:endParaRPr b="0" i="0" sz="800" u="none" cap="none" strike="noStrike">
              <a:solidFill>
                <a:srgbClr val="000000"/>
              </a:solidFill>
              <a:latin typeface="Calibri"/>
              <a:ea typeface="Calibri"/>
              <a:cs typeface="Calibri"/>
              <a:sym typeface="Calibri"/>
            </a:endParaRPr>
          </a:p>
        </p:txBody>
      </p:sp>
      <p:graphicFrame>
        <p:nvGraphicFramePr>
          <p:cNvPr id="401" name="Google Shape;401;g3da4077c8d7_0_113"/>
          <p:cNvGraphicFramePr/>
          <p:nvPr/>
        </p:nvGraphicFramePr>
        <p:xfrm>
          <a:off x="548640" y="1280160"/>
          <a:ext cx="3000000" cy="3000000"/>
        </p:xfrm>
        <a:graphic>
          <a:graphicData uri="http://schemas.openxmlformats.org/drawingml/2006/table">
            <a:tbl>
              <a:tblPr>
                <a:noFill/>
                <a:tableStyleId>{4A08F9F6-02D3-42BA-B6A6-3EC2DE3E8626}</a:tableStyleId>
              </a:tblPr>
              <a:tblGrid>
                <a:gridCol w="2194550"/>
                <a:gridCol w="2743200"/>
                <a:gridCol w="3108950"/>
              </a:tblGrid>
              <a:tr h="365750">
                <a:tc>
                  <a:txBody>
                    <a:bodyPr/>
                    <a:lstStyle/>
                    <a:p>
                      <a:pPr indent="0" lvl="0" marL="0" marR="0" rtl="0" algn="ctr">
                        <a:lnSpc>
                          <a:spcPct val="100000"/>
                        </a:lnSpc>
                        <a:spcBef>
                          <a:spcPts val="0"/>
                        </a:spcBef>
                        <a:spcAft>
                          <a:spcPts val="0"/>
                        </a:spcAft>
                        <a:buClr>
                          <a:srgbClr val="FFFFFF"/>
                        </a:buClr>
                        <a:buSzPts val="1000"/>
                        <a:buFont typeface="Calibri"/>
                        <a:buNone/>
                      </a:pPr>
                      <a:r>
                        <a:rPr b="1" lang="ja" sz="1000" u="none" cap="none" strike="noStrike">
                          <a:solidFill>
                            <a:srgbClr val="FFFFFF"/>
                          </a:solidFill>
                          <a:latin typeface="Calibri"/>
                          <a:ea typeface="Calibri"/>
                          <a:cs typeface="Calibri"/>
                          <a:sym typeface="Calibri"/>
                        </a:rPr>
                        <a:t>プロセス</a:t>
                      </a:r>
                      <a:endParaRPr sz="10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1B2A4A"/>
                    </a:solidFill>
                  </a:tcPr>
                </a:tc>
                <a:tc>
                  <a:txBody>
                    <a:bodyPr/>
                    <a:lstStyle/>
                    <a:p>
                      <a:pPr indent="0" lvl="0" marL="0" marR="0" rtl="0" algn="ctr">
                        <a:lnSpc>
                          <a:spcPct val="100000"/>
                        </a:lnSpc>
                        <a:spcBef>
                          <a:spcPts val="0"/>
                        </a:spcBef>
                        <a:spcAft>
                          <a:spcPts val="0"/>
                        </a:spcAft>
                        <a:buClr>
                          <a:srgbClr val="FFFFFF"/>
                        </a:buClr>
                        <a:buSzPts val="1000"/>
                        <a:buFont typeface="Calibri"/>
                        <a:buNone/>
                      </a:pPr>
                      <a:r>
                        <a:rPr b="1" lang="ja" sz="1000" u="none" cap="none" strike="noStrike">
                          <a:solidFill>
                            <a:srgbClr val="FFFFFF"/>
                          </a:solidFill>
                          <a:latin typeface="Calibri"/>
                          <a:ea typeface="Calibri"/>
                          <a:cs typeface="Calibri"/>
                          <a:sym typeface="Calibri"/>
                        </a:rPr>
                        <a:t>検討内容</a:t>
                      </a:r>
                      <a:endParaRPr sz="10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1B2A4A"/>
                    </a:solidFill>
                  </a:tcPr>
                </a:tc>
                <a:tc>
                  <a:txBody>
                    <a:bodyPr/>
                    <a:lstStyle/>
                    <a:p>
                      <a:pPr indent="0" lvl="0" marL="0" marR="0" rtl="0" algn="ctr">
                        <a:lnSpc>
                          <a:spcPct val="100000"/>
                        </a:lnSpc>
                        <a:spcBef>
                          <a:spcPts val="0"/>
                        </a:spcBef>
                        <a:spcAft>
                          <a:spcPts val="0"/>
                        </a:spcAft>
                        <a:buClr>
                          <a:srgbClr val="FFFFFF"/>
                        </a:buClr>
                        <a:buSzPts val="1000"/>
                        <a:buFont typeface="Calibri"/>
                        <a:buNone/>
                      </a:pPr>
                      <a:r>
                        <a:rPr b="1" lang="ja" sz="1000" u="none" cap="none" strike="noStrike">
                          <a:solidFill>
                            <a:srgbClr val="FFFFFF"/>
                          </a:solidFill>
                          <a:latin typeface="Calibri"/>
                          <a:ea typeface="Calibri"/>
                          <a:cs typeface="Calibri"/>
                          <a:sym typeface="Calibri"/>
                        </a:rPr>
                        <a:t>記入欄</a:t>
                      </a:r>
                      <a:endParaRPr sz="10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1B2A4A"/>
                    </a:solidFill>
                  </a:tcPr>
                </a:tc>
              </a:tr>
              <a:tr h="914400">
                <a:tc>
                  <a:txBody>
                    <a:bodyPr/>
                    <a:lstStyle/>
                    <a:p>
                      <a:pPr indent="0" lvl="0" marL="0" marR="0" rtl="0" algn="l">
                        <a:lnSpc>
                          <a:spcPct val="100000"/>
                        </a:lnSpc>
                        <a:spcBef>
                          <a:spcPts val="0"/>
                        </a:spcBef>
                        <a:spcAft>
                          <a:spcPts val="0"/>
                        </a:spcAft>
                        <a:buClr>
                          <a:srgbClr val="2BAA6E"/>
                        </a:buClr>
                        <a:buSzPts val="1000"/>
                        <a:buFont typeface="Calibri"/>
                        <a:buNone/>
                      </a:pPr>
                      <a:r>
                        <a:rPr b="1" lang="ja" sz="1000" u="none" cap="none" strike="noStrike">
                          <a:solidFill>
                            <a:srgbClr val="2BAA6E"/>
                          </a:solidFill>
                          <a:latin typeface="Calibri"/>
                          <a:ea typeface="Calibri"/>
                          <a:cs typeface="Calibri"/>
                          <a:sym typeface="Calibri"/>
                        </a:rPr>
                        <a:t>Segmentation</a:t>
                      </a:r>
                      <a:endParaRPr sz="10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2BAA6E"/>
                        </a:buClr>
                        <a:buSzPts val="1000"/>
                        <a:buFont typeface="Calibri"/>
                        <a:buNone/>
                      </a:pPr>
                      <a:r>
                        <a:rPr b="1" lang="ja" sz="1000" u="none" cap="none" strike="noStrike">
                          <a:solidFill>
                            <a:srgbClr val="2BAA6E"/>
                          </a:solidFill>
                          <a:latin typeface="Calibri"/>
                          <a:ea typeface="Calibri"/>
                          <a:cs typeface="Calibri"/>
                          <a:sym typeface="Calibri"/>
                        </a:rPr>
                        <a:t>（市場細分化）</a:t>
                      </a:r>
                      <a:endParaRPr sz="1000" u="none" cap="none" strike="noStrike">
                        <a:latin typeface="Calibri"/>
                        <a:ea typeface="Calibri"/>
                        <a:cs typeface="Calibri"/>
                        <a:sym typeface="Calibri"/>
                      </a:endParaRPr>
                    </a:p>
                  </a:txBody>
                  <a:tcPr marT="45725" marB="45725" marR="91450" marL="91450" anchor="ctr">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1E2D3D"/>
                        </a:buClr>
                        <a:buSzPts val="1000"/>
                        <a:buFont typeface="Calibri"/>
                        <a:buNone/>
                      </a:pPr>
                      <a:r>
                        <a:rPr lang="ja" sz="1000" u="none" cap="none" strike="noStrike">
                          <a:solidFill>
                            <a:srgbClr val="1E2D3D"/>
                          </a:solidFill>
                          <a:latin typeface="Calibri"/>
                          <a:ea typeface="Calibri"/>
                          <a:cs typeface="Calibri"/>
                          <a:sym typeface="Calibri"/>
                        </a:rPr>
                        <a:t>どのような切り口で</a:t>
                      </a:r>
                      <a:endParaRPr sz="10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1E2D3D"/>
                        </a:buClr>
                        <a:buSzPts val="1000"/>
                        <a:buFont typeface="Calibri"/>
                        <a:buNone/>
                      </a:pPr>
                      <a:r>
                        <a:rPr lang="ja" sz="1000" u="none" cap="none" strike="noStrike">
                          <a:solidFill>
                            <a:srgbClr val="1E2D3D"/>
                          </a:solidFill>
                          <a:latin typeface="Calibri"/>
                          <a:ea typeface="Calibri"/>
                          <a:cs typeface="Calibri"/>
                          <a:sym typeface="Calibri"/>
                        </a:rPr>
                        <a:t>市場を分けるか</a:t>
                      </a:r>
                      <a:endParaRPr sz="1000" u="none" cap="none" strike="noStrike">
                        <a:latin typeface="Calibri"/>
                        <a:ea typeface="Calibri"/>
                        <a:cs typeface="Calibri"/>
                        <a:sym typeface="Calibri"/>
                      </a:endParaRPr>
                    </a:p>
                  </a:txBody>
                  <a:tcPr marT="45725" marB="45725" marR="91450" marL="91450" anchor="ctr">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000"/>
                        <a:buFont typeface="Calibri"/>
                        <a:buNone/>
                      </a:pPr>
                      <a:r>
                        <a:t/>
                      </a:r>
                      <a:endParaRPr sz="10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r>
              <a:tr h="914400">
                <a:tc>
                  <a:txBody>
                    <a:bodyPr/>
                    <a:lstStyle/>
                    <a:p>
                      <a:pPr indent="0" lvl="0" marL="0" marR="0" rtl="0" algn="l">
                        <a:lnSpc>
                          <a:spcPct val="100000"/>
                        </a:lnSpc>
                        <a:spcBef>
                          <a:spcPts val="0"/>
                        </a:spcBef>
                        <a:spcAft>
                          <a:spcPts val="0"/>
                        </a:spcAft>
                        <a:buClr>
                          <a:srgbClr val="2BAA6E"/>
                        </a:buClr>
                        <a:buSzPts val="1000"/>
                        <a:buFont typeface="Calibri"/>
                        <a:buNone/>
                      </a:pPr>
                      <a:r>
                        <a:rPr b="1" lang="ja" sz="1000" u="none" cap="none" strike="noStrike">
                          <a:solidFill>
                            <a:srgbClr val="2BAA6E"/>
                          </a:solidFill>
                          <a:latin typeface="Calibri"/>
                          <a:ea typeface="Calibri"/>
                          <a:cs typeface="Calibri"/>
                          <a:sym typeface="Calibri"/>
                        </a:rPr>
                        <a:t>Targeting</a:t>
                      </a:r>
                      <a:endParaRPr sz="10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2BAA6E"/>
                        </a:buClr>
                        <a:buSzPts val="1000"/>
                        <a:buFont typeface="Calibri"/>
                        <a:buNone/>
                      </a:pPr>
                      <a:r>
                        <a:rPr b="1" lang="ja" sz="1000" u="none" cap="none" strike="noStrike">
                          <a:solidFill>
                            <a:srgbClr val="2BAA6E"/>
                          </a:solidFill>
                          <a:latin typeface="Calibri"/>
                          <a:ea typeface="Calibri"/>
                          <a:cs typeface="Calibri"/>
                          <a:sym typeface="Calibri"/>
                        </a:rPr>
                        <a:t>（標的市場の選定）</a:t>
                      </a:r>
                      <a:endParaRPr sz="1000" u="none" cap="none" strike="noStrike">
                        <a:latin typeface="Calibri"/>
                        <a:ea typeface="Calibri"/>
                        <a:cs typeface="Calibri"/>
                        <a:sym typeface="Calibri"/>
                      </a:endParaRPr>
                    </a:p>
                  </a:txBody>
                  <a:tcPr marT="45725" marB="45725" marR="91450" marL="91450" anchor="ctr">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c>
                  <a:txBody>
                    <a:bodyPr/>
                    <a:lstStyle/>
                    <a:p>
                      <a:pPr indent="0" lvl="0" marL="0" marR="0" rtl="0" algn="l">
                        <a:lnSpc>
                          <a:spcPct val="100000"/>
                        </a:lnSpc>
                        <a:spcBef>
                          <a:spcPts val="0"/>
                        </a:spcBef>
                        <a:spcAft>
                          <a:spcPts val="0"/>
                        </a:spcAft>
                        <a:buClr>
                          <a:srgbClr val="1E2D3D"/>
                        </a:buClr>
                        <a:buSzPts val="1000"/>
                        <a:buFont typeface="Calibri"/>
                        <a:buNone/>
                      </a:pPr>
                      <a:r>
                        <a:rPr lang="ja" sz="1000" u="none" cap="none" strike="noStrike">
                          <a:solidFill>
                            <a:srgbClr val="1E2D3D"/>
                          </a:solidFill>
                          <a:latin typeface="Calibri"/>
                          <a:ea typeface="Calibri"/>
                          <a:cs typeface="Calibri"/>
                          <a:sym typeface="Calibri"/>
                        </a:rPr>
                        <a:t>どのセグメントに</a:t>
                      </a:r>
                      <a:endParaRPr sz="10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1E2D3D"/>
                        </a:buClr>
                        <a:buSzPts val="1000"/>
                        <a:buFont typeface="Calibri"/>
                        <a:buNone/>
                      </a:pPr>
                      <a:r>
                        <a:rPr lang="ja" sz="1000" u="none" cap="none" strike="noStrike">
                          <a:solidFill>
                            <a:srgbClr val="1E2D3D"/>
                          </a:solidFill>
                          <a:latin typeface="Calibri"/>
                          <a:ea typeface="Calibri"/>
                          <a:cs typeface="Calibri"/>
                          <a:sym typeface="Calibri"/>
                        </a:rPr>
                        <a:t>リソースを集中させるか</a:t>
                      </a:r>
                      <a:endParaRPr sz="1000" u="none" cap="none" strike="noStrike">
                        <a:latin typeface="Calibri"/>
                        <a:ea typeface="Calibri"/>
                        <a:cs typeface="Calibri"/>
                        <a:sym typeface="Calibri"/>
                      </a:endParaRPr>
                    </a:p>
                  </a:txBody>
                  <a:tcPr marT="45725" marB="45725" marR="91450" marL="91450" anchor="ctr">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c>
                  <a:txBody>
                    <a:bodyPr/>
                    <a:lstStyle/>
                    <a:p>
                      <a:pPr indent="0" lvl="0" marL="0" marR="0" rtl="0" algn="l">
                        <a:lnSpc>
                          <a:spcPct val="100000"/>
                        </a:lnSpc>
                        <a:spcBef>
                          <a:spcPts val="0"/>
                        </a:spcBef>
                        <a:spcAft>
                          <a:spcPts val="0"/>
                        </a:spcAft>
                        <a:buClr>
                          <a:srgbClr val="000000"/>
                        </a:buClr>
                        <a:buSzPts val="1000"/>
                        <a:buFont typeface="Calibri"/>
                        <a:buNone/>
                      </a:pPr>
                      <a:r>
                        <a:t/>
                      </a:r>
                      <a:endParaRPr sz="10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r>
              <a:tr h="914400">
                <a:tc>
                  <a:txBody>
                    <a:bodyPr/>
                    <a:lstStyle/>
                    <a:p>
                      <a:pPr indent="0" lvl="0" marL="0" marR="0" rtl="0" algn="l">
                        <a:lnSpc>
                          <a:spcPct val="100000"/>
                        </a:lnSpc>
                        <a:spcBef>
                          <a:spcPts val="0"/>
                        </a:spcBef>
                        <a:spcAft>
                          <a:spcPts val="0"/>
                        </a:spcAft>
                        <a:buClr>
                          <a:srgbClr val="2BAA6E"/>
                        </a:buClr>
                        <a:buSzPts val="1000"/>
                        <a:buFont typeface="Calibri"/>
                        <a:buNone/>
                      </a:pPr>
                      <a:r>
                        <a:rPr b="1" lang="ja" sz="1000" u="none" cap="none" strike="noStrike">
                          <a:solidFill>
                            <a:srgbClr val="2BAA6E"/>
                          </a:solidFill>
                          <a:latin typeface="Calibri"/>
                          <a:ea typeface="Calibri"/>
                          <a:cs typeface="Calibri"/>
                          <a:sym typeface="Calibri"/>
                        </a:rPr>
                        <a:t>Positioning</a:t>
                      </a:r>
                      <a:endParaRPr sz="10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2BAA6E"/>
                        </a:buClr>
                        <a:buSzPts val="1000"/>
                        <a:buFont typeface="Calibri"/>
                        <a:buNone/>
                      </a:pPr>
                      <a:r>
                        <a:rPr b="1" lang="ja" sz="1000" u="none" cap="none" strike="noStrike">
                          <a:solidFill>
                            <a:srgbClr val="2BAA6E"/>
                          </a:solidFill>
                          <a:latin typeface="Calibri"/>
                          <a:ea typeface="Calibri"/>
                          <a:cs typeface="Calibri"/>
                          <a:sym typeface="Calibri"/>
                        </a:rPr>
                        <a:t>（自社の立ち位置）</a:t>
                      </a:r>
                      <a:endParaRPr sz="1000" u="none" cap="none" strike="noStrike">
                        <a:latin typeface="Calibri"/>
                        <a:ea typeface="Calibri"/>
                        <a:cs typeface="Calibri"/>
                        <a:sym typeface="Calibri"/>
                      </a:endParaRPr>
                    </a:p>
                  </a:txBody>
                  <a:tcPr marT="45725" marB="45725" marR="91450" marL="91450" anchor="ctr">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1E2D3D"/>
                        </a:buClr>
                        <a:buSzPts val="1000"/>
                        <a:buFont typeface="Calibri"/>
                        <a:buNone/>
                      </a:pPr>
                      <a:r>
                        <a:rPr lang="ja" sz="1000" u="none" cap="none" strike="noStrike">
                          <a:solidFill>
                            <a:srgbClr val="1E2D3D"/>
                          </a:solidFill>
                          <a:latin typeface="Calibri"/>
                          <a:ea typeface="Calibri"/>
                          <a:cs typeface="Calibri"/>
                          <a:sym typeface="Calibri"/>
                        </a:rPr>
                        <a:t>選んだ市場で</a:t>
                      </a:r>
                      <a:endParaRPr sz="10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1E2D3D"/>
                        </a:buClr>
                        <a:buSzPts val="1000"/>
                        <a:buFont typeface="Calibri"/>
                        <a:buNone/>
                      </a:pPr>
                      <a:r>
                        <a:rPr lang="ja" sz="1000" u="none" cap="none" strike="noStrike">
                          <a:solidFill>
                            <a:srgbClr val="1E2D3D"/>
                          </a:solidFill>
                          <a:latin typeface="Calibri"/>
                          <a:ea typeface="Calibri"/>
                          <a:cs typeface="Calibri"/>
                          <a:sym typeface="Calibri"/>
                        </a:rPr>
                        <a:t>どのように差別化するか</a:t>
                      </a:r>
                      <a:endParaRPr sz="1000" u="none" cap="none" strike="noStrike">
                        <a:latin typeface="Calibri"/>
                        <a:ea typeface="Calibri"/>
                        <a:cs typeface="Calibri"/>
                        <a:sym typeface="Calibri"/>
                      </a:endParaRPr>
                    </a:p>
                  </a:txBody>
                  <a:tcPr marT="45725" marB="45725" marR="91450" marL="91450" anchor="ctr">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000"/>
                        <a:buFont typeface="Calibri"/>
                        <a:buNone/>
                      </a:pPr>
                      <a:r>
                        <a:t/>
                      </a:r>
                      <a:endParaRPr sz="10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g3da4077c8d7_0_142"/>
          <p:cNvSpPr txBox="1"/>
          <p:nvPr>
            <p:ph type="title"/>
          </p:nvPr>
        </p:nvSpPr>
        <p:spPr>
          <a:xfrm>
            <a:off x="620723" y="243220"/>
            <a:ext cx="8520600" cy="3936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72839"/>
              <a:buNone/>
            </a:pPr>
            <a:r>
              <a:rPr b="1" lang="ja"/>
              <a:t>13  TAM・SAM・SOM</a:t>
            </a:r>
            <a:endParaRPr b="1"/>
          </a:p>
        </p:txBody>
      </p:sp>
      <p:sp>
        <p:nvSpPr>
          <p:cNvPr id="407" name="Google Shape;407;g3da4077c8d7_0_14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ja"/>
              <a:t>‹#›</a:t>
            </a:fld>
            <a:endParaRPr/>
          </a:p>
        </p:txBody>
      </p:sp>
      <p:sp>
        <p:nvSpPr>
          <p:cNvPr id="408" name="Google Shape;408;g3da4077c8d7_0_142"/>
          <p:cNvSpPr txBox="1"/>
          <p:nvPr>
            <p:ph idx="1" type="body"/>
          </p:nvPr>
        </p:nvSpPr>
        <p:spPr>
          <a:xfrm>
            <a:off x="474800" y="704499"/>
            <a:ext cx="8545500" cy="443700"/>
          </a:xfrm>
          <a:prstGeom prst="rect">
            <a:avLst/>
          </a:prstGeom>
          <a:noFill/>
          <a:ln>
            <a:noFill/>
          </a:ln>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SzPts val="1800"/>
              <a:buFont typeface="Arial"/>
              <a:buNone/>
            </a:pPr>
            <a:r>
              <a:rPr lang="ja"/>
              <a:t>市場のポテンシャルを3段階の同心円で捉え、自社が現実的に狙える規模感を見極める</a:t>
            </a:r>
            <a:endParaRPr/>
          </a:p>
        </p:txBody>
      </p:sp>
      <p:sp>
        <p:nvSpPr>
          <p:cNvPr id="409" name="Google Shape;409;g3da4077c8d7_0_142"/>
          <p:cNvSpPr txBox="1"/>
          <p:nvPr>
            <p:ph idx="2" type="body"/>
          </p:nvPr>
        </p:nvSpPr>
        <p:spPr>
          <a:xfrm rot="5400000">
            <a:off x="-2471877" y="2472000"/>
            <a:ext cx="5143500" cy="199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126000" spcFirstLastPara="1" rIns="91425" wrap="square" tIns="90000">
            <a:noAutofit/>
          </a:bodyPr>
          <a:lstStyle/>
          <a:p>
            <a:pPr indent="-342900" lvl="0" marL="457200" rtl="0" algn="l">
              <a:lnSpc>
                <a:spcPct val="115000"/>
              </a:lnSpc>
              <a:spcBef>
                <a:spcPts val="0"/>
              </a:spcBef>
              <a:spcAft>
                <a:spcPts val="0"/>
              </a:spcAft>
              <a:buSzPts val="1800"/>
              <a:buNone/>
            </a:pPr>
            <a:r>
              <a:rPr lang="ja"/>
              <a:t>13  TAM・SAM・SOM</a:t>
            </a:r>
            <a:endParaRPr/>
          </a:p>
        </p:txBody>
      </p:sp>
      <p:sp>
        <p:nvSpPr>
          <p:cNvPr id="410" name="Google Shape;410;g3da4077c8d7_0_142"/>
          <p:cNvSpPr/>
          <p:nvPr/>
        </p:nvSpPr>
        <p:spPr>
          <a:xfrm>
            <a:off x="457200" y="4709160"/>
            <a:ext cx="3657600" cy="3201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5A6B7E"/>
              </a:buClr>
              <a:buSzPts val="800"/>
              <a:buFont typeface="Calibri"/>
              <a:buNone/>
            </a:pPr>
            <a:r>
              <a:rPr b="0" i="0" lang="ja" sz="800" u="none" cap="none" strike="noStrike">
                <a:solidFill>
                  <a:srgbClr val="5A6B7E"/>
                </a:solidFill>
                <a:latin typeface="Calibri"/>
                <a:ea typeface="Calibri"/>
                <a:cs typeface="Calibri"/>
                <a:sym typeface="Calibri"/>
              </a:rPr>
              <a:t>© Incubation Base株式会社</a:t>
            </a:r>
            <a:endParaRPr b="0" i="0" sz="800" u="none" cap="none" strike="noStrike">
              <a:solidFill>
                <a:srgbClr val="000000"/>
              </a:solidFill>
              <a:latin typeface="Calibri"/>
              <a:ea typeface="Calibri"/>
              <a:cs typeface="Calibri"/>
              <a:sym typeface="Calibri"/>
            </a:endParaRPr>
          </a:p>
        </p:txBody>
      </p:sp>
      <p:sp>
        <p:nvSpPr>
          <p:cNvPr id="411" name="Google Shape;411;g3da4077c8d7_0_142"/>
          <p:cNvSpPr/>
          <p:nvPr/>
        </p:nvSpPr>
        <p:spPr>
          <a:xfrm>
            <a:off x="4721061" y="1959326"/>
            <a:ext cx="4114800" cy="2880300"/>
          </a:xfrm>
          <a:prstGeom prst="ellipse">
            <a:avLst/>
          </a:prstGeom>
          <a:solidFill>
            <a:srgbClr val="2E86AB">
              <a:alpha val="20000"/>
            </a:srgbClr>
          </a:solidFill>
          <a:ln cap="flat" cmpd="sng" w="17150">
            <a:solidFill>
              <a:srgbClr val="2E86AB"/>
            </a:solidFill>
            <a:prstDash val="solid"/>
            <a:round/>
            <a:headEnd len="sm" w="sm" type="none"/>
            <a:tailEnd len="sm" w="sm" type="none"/>
          </a:ln>
        </p:spPr>
        <p:txBody>
          <a:bodyPr anchorCtr="0" anchor="ctr" bIns="82275" lIns="82275" spcFirstLastPara="1" rIns="82275" wrap="square" tIns="8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2" name="Google Shape;412;g3da4077c8d7_0_142"/>
          <p:cNvSpPr/>
          <p:nvPr/>
        </p:nvSpPr>
        <p:spPr>
          <a:xfrm>
            <a:off x="5379415" y="2370797"/>
            <a:ext cx="2798100" cy="2057400"/>
          </a:xfrm>
          <a:prstGeom prst="ellipse">
            <a:avLst/>
          </a:prstGeom>
          <a:solidFill>
            <a:srgbClr val="2BAA6E">
              <a:alpha val="20000"/>
            </a:srgbClr>
          </a:solidFill>
          <a:ln cap="flat" cmpd="sng" w="17150">
            <a:solidFill>
              <a:srgbClr val="2BAA6E"/>
            </a:solidFill>
            <a:prstDash val="solid"/>
            <a:round/>
            <a:headEnd len="sm" w="sm" type="none"/>
            <a:tailEnd len="sm" w="sm" type="none"/>
          </a:ln>
        </p:spPr>
        <p:txBody>
          <a:bodyPr anchorCtr="0" anchor="ctr" bIns="82275" lIns="82275" spcFirstLastPara="1" rIns="82275" wrap="square" tIns="8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3" name="Google Shape;413;g3da4077c8d7_0_142"/>
          <p:cNvSpPr/>
          <p:nvPr/>
        </p:nvSpPr>
        <p:spPr>
          <a:xfrm>
            <a:off x="5955475" y="2741122"/>
            <a:ext cx="1645800" cy="1316700"/>
          </a:xfrm>
          <a:prstGeom prst="ellipse">
            <a:avLst/>
          </a:prstGeom>
          <a:solidFill>
            <a:srgbClr val="E8833A">
              <a:alpha val="30196"/>
            </a:srgbClr>
          </a:solidFill>
          <a:ln cap="flat" cmpd="sng" w="17150">
            <a:solidFill>
              <a:srgbClr val="E8833A"/>
            </a:solidFill>
            <a:prstDash val="solid"/>
            <a:round/>
            <a:headEnd len="sm" w="sm" type="none"/>
            <a:tailEnd len="sm" w="sm" type="none"/>
          </a:ln>
        </p:spPr>
        <p:txBody>
          <a:bodyPr anchorCtr="0" anchor="ctr" bIns="82275" lIns="82275" spcFirstLastPara="1" rIns="82275" wrap="square" tIns="82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4" name="Google Shape;414;g3da4077c8d7_0_142"/>
          <p:cNvSpPr/>
          <p:nvPr/>
        </p:nvSpPr>
        <p:spPr>
          <a:xfrm>
            <a:off x="7985920" y="2050705"/>
            <a:ext cx="1371600" cy="320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2E86AB"/>
              </a:buClr>
              <a:buSzPts val="1200"/>
              <a:buFont typeface="Trebuchet MS"/>
              <a:buNone/>
            </a:pPr>
            <a:r>
              <a:rPr b="1" i="0" lang="ja" sz="1200" u="none" cap="none" strike="noStrike">
                <a:solidFill>
                  <a:srgbClr val="2E86AB"/>
                </a:solidFill>
                <a:latin typeface="Trebuchet MS"/>
                <a:ea typeface="Trebuchet MS"/>
                <a:cs typeface="Trebuchet MS"/>
                <a:sym typeface="Trebuchet MS"/>
              </a:rPr>
              <a:t>TAM</a:t>
            </a:r>
            <a:endParaRPr b="0" i="0" sz="1200" u="none" cap="none" strike="noStrike">
              <a:solidFill>
                <a:srgbClr val="000000"/>
              </a:solidFill>
              <a:latin typeface="Calibri"/>
              <a:ea typeface="Calibri"/>
              <a:cs typeface="Calibri"/>
              <a:sym typeface="Calibri"/>
            </a:endParaRPr>
          </a:p>
        </p:txBody>
      </p:sp>
      <p:sp>
        <p:nvSpPr>
          <p:cNvPr id="415" name="Google Shape;415;g3da4077c8d7_0_142"/>
          <p:cNvSpPr/>
          <p:nvPr/>
        </p:nvSpPr>
        <p:spPr>
          <a:xfrm>
            <a:off x="5674090" y="2518475"/>
            <a:ext cx="1097400" cy="320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2BAA6E"/>
              </a:buClr>
              <a:buSzPts val="1100"/>
              <a:buFont typeface="Trebuchet MS"/>
              <a:buNone/>
            </a:pPr>
            <a:r>
              <a:rPr b="1" i="0" lang="ja" sz="1100" u="none" cap="none" strike="noStrike">
                <a:solidFill>
                  <a:srgbClr val="2BAA6E"/>
                </a:solidFill>
                <a:latin typeface="Trebuchet MS"/>
                <a:ea typeface="Trebuchet MS"/>
                <a:cs typeface="Trebuchet MS"/>
                <a:sym typeface="Trebuchet MS"/>
              </a:rPr>
              <a:t>SAM</a:t>
            </a:r>
            <a:endParaRPr b="0" i="0" sz="1100" u="none" cap="none" strike="noStrike">
              <a:solidFill>
                <a:srgbClr val="000000"/>
              </a:solidFill>
              <a:latin typeface="Calibri"/>
              <a:ea typeface="Calibri"/>
              <a:cs typeface="Calibri"/>
              <a:sym typeface="Calibri"/>
            </a:endParaRPr>
          </a:p>
        </p:txBody>
      </p:sp>
      <p:sp>
        <p:nvSpPr>
          <p:cNvPr id="416" name="Google Shape;416;g3da4077c8d7_0_142"/>
          <p:cNvSpPr/>
          <p:nvPr/>
        </p:nvSpPr>
        <p:spPr>
          <a:xfrm>
            <a:off x="6284677" y="3255471"/>
            <a:ext cx="987600" cy="288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E8833A"/>
              </a:buClr>
              <a:buSzPts val="990"/>
              <a:buFont typeface="Trebuchet MS"/>
              <a:buNone/>
            </a:pPr>
            <a:r>
              <a:rPr b="1" i="0" lang="ja" sz="989" u="none" cap="none" strike="noStrike">
                <a:solidFill>
                  <a:srgbClr val="E8833A"/>
                </a:solidFill>
                <a:latin typeface="Trebuchet MS"/>
                <a:ea typeface="Trebuchet MS"/>
                <a:cs typeface="Trebuchet MS"/>
                <a:sym typeface="Trebuchet MS"/>
              </a:rPr>
              <a:t>SOM</a:t>
            </a:r>
            <a:endParaRPr b="0" i="0" sz="989" u="none" cap="none" strike="noStrike">
              <a:solidFill>
                <a:srgbClr val="000000"/>
              </a:solidFill>
              <a:latin typeface="Calibri"/>
              <a:ea typeface="Calibri"/>
              <a:cs typeface="Calibri"/>
              <a:sym typeface="Calibri"/>
            </a:endParaRPr>
          </a:p>
        </p:txBody>
      </p:sp>
      <p:sp>
        <p:nvSpPr>
          <p:cNvPr id="417" name="Google Shape;417;g3da4077c8d7_0_142"/>
          <p:cNvSpPr/>
          <p:nvPr/>
        </p:nvSpPr>
        <p:spPr>
          <a:xfrm>
            <a:off x="620729" y="1148200"/>
            <a:ext cx="6944100" cy="1097400"/>
          </a:xfrm>
          <a:prstGeom prst="rect">
            <a:avLst/>
          </a:prstGeom>
          <a:noFill/>
          <a:ln>
            <a:noFill/>
          </a:ln>
        </p:spPr>
        <p:txBody>
          <a:bodyPr anchorCtr="0" anchor="ctr" bIns="45700" lIns="91425" spcFirstLastPara="1" rIns="91425" wrap="square" tIns="45700">
            <a:noAutofit/>
          </a:bodyPr>
          <a:lstStyle/>
          <a:p>
            <a:pPr indent="0" lvl="0" marL="0" marR="0" rtl="0" algn="l">
              <a:lnSpc>
                <a:spcPct val="130000"/>
              </a:lnSpc>
              <a:spcBef>
                <a:spcPts val="0"/>
              </a:spcBef>
              <a:spcAft>
                <a:spcPts val="0"/>
              </a:spcAft>
              <a:buClr>
                <a:srgbClr val="1E2D3D"/>
              </a:buClr>
              <a:buSzPts val="900"/>
              <a:buFont typeface="Calibri"/>
              <a:buNone/>
            </a:pPr>
            <a:r>
              <a:rPr b="0" i="0" lang="ja" sz="900" u="none" cap="none" strike="noStrike">
                <a:solidFill>
                  <a:srgbClr val="1E2D3D"/>
                </a:solidFill>
                <a:latin typeface="Calibri"/>
                <a:ea typeface="Calibri"/>
                <a:cs typeface="Calibri"/>
                <a:sym typeface="Calibri"/>
              </a:rPr>
              <a:t>TAM（Total Addressable Market）：想定しうる最大の市場規模　→　　　　円</a:t>
            </a:r>
            <a:endParaRPr b="0" i="0" sz="900" u="none" cap="none" strike="noStrike">
              <a:solidFill>
                <a:srgbClr val="000000"/>
              </a:solidFill>
              <a:latin typeface="Calibri"/>
              <a:ea typeface="Calibri"/>
              <a:cs typeface="Calibri"/>
              <a:sym typeface="Calibri"/>
            </a:endParaRPr>
          </a:p>
          <a:p>
            <a:pPr indent="0" lvl="0" marL="0" marR="0" rtl="0" algn="l">
              <a:lnSpc>
                <a:spcPct val="130000"/>
              </a:lnSpc>
              <a:spcBef>
                <a:spcPts val="0"/>
              </a:spcBef>
              <a:spcAft>
                <a:spcPts val="0"/>
              </a:spcAft>
              <a:buClr>
                <a:srgbClr val="000000"/>
              </a:buClr>
              <a:buSzPts val="900"/>
              <a:buFont typeface="Calibri"/>
              <a:buNone/>
            </a:pPr>
            <a:r>
              <a:t/>
            </a:r>
            <a:endParaRPr b="0" i="0" sz="900" u="none" cap="none" strike="noStrike">
              <a:solidFill>
                <a:srgbClr val="000000"/>
              </a:solidFill>
              <a:latin typeface="Calibri"/>
              <a:ea typeface="Calibri"/>
              <a:cs typeface="Calibri"/>
              <a:sym typeface="Calibri"/>
            </a:endParaRPr>
          </a:p>
          <a:p>
            <a:pPr indent="0" lvl="0" marL="0" marR="0" rtl="0" algn="l">
              <a:lnSpc>
                <a:spcPct val="130000"/>
              </a:lnSpc>
              <a:spcBef>
                <a:spcPts val="0"/>
              </a:spcBef>
              <a:spcAft>
                <a:spcPts val="0"/>
              </a:spcAft>
              <a:buClr>
                <a:srgbClr val="1E2D3D"/>
              </a:buClr>
              <a:buSzPts val="900"/>
              <a:buFont typeface="Calibri"/>
              <a:buNone/>
            </a:pPr>
            <a:r>
              <a:rPr b="0" i="0" lang="ja" sz="900" u="none" cap="none" strike="noStrike">
                <a:solidFill>
                  <a:srgbClr val="1E2D3D"/>
                </a:solidFill>
                <a:latin typeface="Calibri"/>
                <a:ea typeface="Calibri"/>
                <a:cs typeface="Calibri"/>
                <a:sym typeface="Calibri"/>
              </a:rPr>
              <a:t>SAM（Serviceable Available Market）：自社サービスが届く範囲の市場規模　→　　　　円</a:t>
            </a:r>
            <a:endParaRPr b="0" i="0" sz="900" u="none" cap="none" strike="noStrike">
              <a:solidFill>
                <a:srgbClr val="000000"/>
              </a:solidFill>
              <a:latin typeface="Calibri"/>
              <a:ea typeface="Calibri"/>
              <a:cs typeface="Calibri"/>
              <a:sym typeface="Calibri"/>
            </a:endParaRPr>
          </a:p>
          <a:p>
            <a:pPr indent="0" lvl="0" marL="0" marR="0" rtl="0" algn="l">
              <a:lnSpc>
                <a:spcPct val="130000"/>
              </a:lnSpc>
              <a:spcBef>
                <a:spcPts val="0"/>
              </a:spcBef>
              <a:spcAft>
                <a:spcPts val="0"/>
              </a:spcAft>
              <a:buClr>
                <a:srgbClr val="000000"/>
              </a:buClr>
              <a:buSzPts val="900"/>
              <a:buFont typeface="Calibri"/>
              <a:buNone/>
            </a:pPr>
            <a:r>
              <a:t/>
            </a:r>
            <a:endParaRPr b="0" i="0" sz="900" u="none" cap="none" strike="noStrike">
              <a:solidFill>
                <a:srgbClr val="000000"/>
              </a:solidFill>
              <a:latin typeface="Calibri"/>
              <a:ea typeface="Calibri"/>
              <a:cs typeface="Calibri"/>
              <a:sym typeface="Calibri"/>
            </a:endParaRPr>
          </a:p>
          <a:p>
            <a:pPr indent="0" lvl="0" marL="0" marR="0" rtl="0" algn="l">
              <a:lnSpc>
                <a:spcPct val="130000"/>
              </a:lnSpc>
              <a:spcBef>
                <a:spcPts val="0"/>
              </a:spcBef>
              <a:spcAft>
                <a:spcPts val="0"/>
              </a:spcAft>
              <a:buClr>
                <a:srgbClr val="1E2D3D"/>
              </a:buClr>
              <a:buSzPts val="900"/>
              <a:buFont typeface="Calibri"/>
              <a:buNone/>
            </a:pPr>
            <a:r>
              <a:rPr b="0" i="0" lang="ja" sz="900" u="none" cap="none" strike="noStrike">
                <a:solidFill>
                  <a:srgbClr val="1E2D3D"/>
                </a:solidFill>
                <a:latin typeface="Calibri"/>
                <a:ea typeface="Calibri"/>
                <a:cs typeface="Calibri"/>
                <a:sym typeface="Calibri"/>
              </a:rPr>
              <a:t>SOM（Serviceable Obtainable Market）：短期的に獲得を見込める市場規模　→　　　　円</a:t>
            </a:r>
            <a:endParaRPr b="0" i="0" sz="900" u="none" cap="none" strike="noStrike">
              <a:solidFill>
                <a:srgbClr val="000000"/>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g3da4077c8d7_0_158"/>
          <p:cNvSpPr txBox="1"/>
          <p:nvPr>
            <p:ph type="title"/>
          </p:nvPr>
        </p:nvSpPr>
        <p:spPr>
          <a:xfrm>
            <a:off x="620723" y="243220"/>
            <a:ext cx="8520600" cy="3936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72839"/>
              <a:buNone/>
            </a:pPr>
            <a:r>
              <a:rPr b="1" lang="ja"/>
              <a:t>14  AIDMA</a:t>
            </a:r>
            <a:endParaRPr b="1"/>
          </a:p>
        </p:txBody>
      </p:sp>
      <p:sp>
        <p:nvSpPr>
          <p:cNvPr id="423" name="Google Shape;423;g3da4077c8d7_0_15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ja"/>
              <a:t>‹#›</a:t>
            </a:fld>
            <a:endParaRPr/>
          </a:p>
        </p:txBody>
      </p:sp>
      <p:sp>
        <p:nvSpPr>
          <p:cNvPr id="424" name="Google Shape;424;g3da4077c8d7_0_158"/>
          <p:cNvSpPr txBox="1"/>
          <p:nvPr>
            <p:ph idx="1" type="body"/>
          </p:nvPr>
        </p:nvSpPr>
        <p:spPr>
          <a:xfrm>
            <a:off x="474800" y="704499"/>
            <a:ext cx="8545500" cy="443700"/>
          </a:xfrm>
          <a:prstGeom prst="rect">
            <a:avLst/>
          </a:prstGeom>
          <a:noFill/>
          <a:ln>
            <a:noFill/>
          </a:ln>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SzPts val="1800"/>
              <a:buFont typeface="Arial"/>
              <a:buNone/>
            </a:pPr>
            <a:r>
              <a:rPr lang="ja"/>
              <a:t>消費者が商品を認知してから購買に至るまでの心理プロセスを5段階で可視化するモデル</a:t>
            </a:r>
            <a:endParaRPr/>
          </a:p>
        </p:txBody>
      </p:sp>
      <p:sp>
        <p:nvSpPr>
          <p:cNvPr id="425" name="Google Shape;425;g3da4077c8d7_0_158"/>
          <p:cNvSpPr txBox="1"/>
          <p:nvPr>
            <p:ph idx="2" type="body"/>
          </p:nvPr>
        </p:nvSpPr>
        <p:spPr>
          <a:xfrm rot="5400000">
            <a:off x="-2471877" y="2472000"/>
            <a:ext cx="5143500" cy="199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126000" spcFirstLastPara="1" rIns="91425" wrap="square" tIns="90000">
            <a:noAutofit/>
          </a:bodyPr>
          <a:lstStyle/>
          <a:p>
            <a:pPr indent="-342900" lvl="0" marL="457200" rtl="0" algn="l">
              <a:lnSpc>
                <a:spcPct val="115000"/>
              </a:lnSpc>
              <a:spcBef>
                <a:spcPts val="0"/>
              </a:spcBef>
              <a:spcAft>
                <a:spcPts val="0"/>
              </a:spcAft>
              <a:buSzPts val="1800"/>
              <a:buNone/>
            </a:pPr>
            <a:r>
              <a:rPr lang="ja"/>
              <a:t>14  AIDMA</a:t>
            </a:r>
            <a:endParaRPr/>
          </a:p>
        </p:txBody>
      </p:sp>
      <p:sp>
        <p:nvSpPr>
          <p:cNvPr id="426" name="Google Shape;426;g3da4077c8d7_0_158"/>
          <p:cNvSpPr/>
          <p:nvPr/>
        </p:nvSpPr>
        <p:spPr>
          <a:xfrm>
            <a:off x="457200" y="4709160"/>
            <a:ext cx="3657600" cy="3201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5A6B7E"/>
              </a:buClr>
              <a:buSzPts val="800"/>
              <a:buFont typeface="Calibri"/>
              <a:buNone/>
            </a:pPr>
            <a:r>
              <a:rPr b="0" i="0" lang="ja" sz="800" u="none" cap="none" strike="noStrike">
                <a:solidFill>
                  <a:srgbClr val="5A6B7E"/>
                </a:solidFill>
                <a:latin typeface="Calibri"/>
                <a:ea typeface="Calibri"/>
                <a:cs typeface="Calibri"/>
                <a:sym typeface="Calibri"/>
              </a:rPr>
              <a:t>© Incubation Base株式会社</a:t>
            </a:r>
            <a:endParaRPr b="0" i="0" sz="800" u="none" cap="none" strike="noStrike">
              <a:solidFill>
                <a:srgbClr val="000000"/>
              </a:solidFill>
              <a:latin typeface="Calibri"/>
              <a:ea typeface="Calibri"/>
              <a:cs typeface="Calibri"/>
              <a:sym typeface="Calibri"/>
            </a:endParaRPr>
          </a:p>
        </p:txBody>
      </p:sp>
      <p:sp>
        <p:nvSpPr>
          <p:cNvPr id="427" name="Google Shape;427;g3da4077c8d7_0_158"/>
          <p:cNvSpPr/>
          <p:nvPr/>
        </p:nvSpPr>
        <p:spPr>
          <a:xfrm>
            <a:off x="457190" y="1262360"/>
            <a:ext cx="1554600" cy="914400"/>
          </a:xfrm>
          <a:prstGeom prst="rect">
            <a:avLst/>
          </a:prstGeom>
          <a:solidFill>
            <a:srgbClr val="2E86AB"/>
          </a:solidFill>
          <a:ln>
            <a:noFill/>
          </a:ln>
          <a:effectLst>
            <a:outerShdw blurRad="50800" rotWithShape="0" algn="bl" dir="8100000" dist="19050">
              <a:srgbClr val="000000">
                <a:alpha val="10196"/>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8" name="Google Shape;428;g3da4077c8d7_0_158"/>
          <p:cNvSpPr/>
          <p:nvPr/>
        </p:nvSpPr>
        <p:spPr>
          <a:xfrm>
            <a:off x="457190" y="1262360"/>
            <a:ext cx="1554600" cy="365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000"/>
              <a:buFont typeface="Trebuchet MS"/>
              <a:buNone/>
            </a:pPr>
            <a:r>
              <a:rPr b="1" i="0" lang="ja" sz="2000" u="none" cap="none" strike="noStrike">
                <a:solidFill>
                  <a:srgbClr val="FFFFFF"/>
                </a:solidFill>
                <a:latin typeface="Trebuchet MS"/>
                <a:ea typeface="Trebuchet MS"/>
                <a:cs typeface="Trebuchet MS"/>
                <a:sym typeface="Trebuchet MS"/>
              </a:rPr>
              <a:t>A</a:t>
            </a:r>
            <a:endParaRPr b="0" i="0" sz="2000" u="none" cap="none" strike="noStrike">
              <a:solidFill>
                <a:srgbClr val="000000"/>
              </a:solidFill>
              <a:latin typeface="Calibri"/>
              <a:ea typeface="Calibri"/>
              <a:cs typeface="Calibri"/>
              <a:sym typeface="Calibri"/>
            </a:endParaRPr>
          </a:p>
        </p:txBody>
      </p:sp>
      <p:sp>
        <p:nvSpPr>
          <p:cNvPr id="429" name="Google Shape;429;g3da4077c8d7_0_158"/>
          <p:cNvSpPr/>
          <p:nvPr/>
        </p:nvSpPr>
        <p:spPr>
          <a:xfrm>
            <a:off x="457190" y="1582400"/>
            <a:ext cx="1554600" cy="502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800"/>
              <a:buFont typeface="Calibri"/>
              <a:buNone/>
            </a:pPr>
            <a:r>
              <a:rPr b="0" i="0" lang="ja" sz="800" u="none" cap="none" strike="noStrike">
                <a:solidFill>
                  <a:srgbClr val="FFFFFF"/>
                </a:solidFill>
                <a:latin typeface="Calibri"/>
                <a:ea typeface="Calibri"/>
                <a:cs typeface="Calibri"/>
                <a:sym typeface="Calibri"/>
              </a:rPr>
              <a:t>Attention</a:t>
            </a:r>
            <a:endParaRPr b="0" i="0" sz="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FFFFFF"/>
              </a:buClr>
              <a:buSzPts val="800"/>
              <a:buFont typeface="Calibri"/>
              <a:buNone/>
            </a:pPr>
            <a:r>
              <a:rPr b="0" i="0" lang="ja" sz="800" u="none" cap="none" strike="noStrike">
                <a:solidFill>
                  <a:srgbClr val="FFFFFF"/>
                </a:solidFill>
                <a:latin typeface="Calibri"/>
                <a:ea typeface="Calibri"/>
                <a:cs typeface="Calibri"/>
                <a:sym typeface="Calibri"/>
              </a:rPr>
              <a:t>（認知）</a:t>
            </a:r>
            <a:endParaRPr b="0" i="0" sz="800" u="none" cap="none" strike="noStrike">
              <a:solidFill>
                <a:srgbClr val="000000"/>
              </a:solidFill>
              <a:latin typeface="Calibri"/>
              <a:ea typeface="Calibri"/>
              <a:cs typeface="Calibri"/>
              <a:sym typeface="Calibri"/>
            </a:endParaRPr>
          </a:p>
        </p:txBody>
      </p:sp>
      <p:sp>
        <p:nvSpPr>
          <p:cNvPr id="430" name="Google Shape;430;g3da4077c8d7_0_158"/>
          <p:cNvSpPr/>
          <p:nvPr/>
        </p:nvSpPr>
        <p:spPr>
          <a:xfrm>
            <a:off x="457190" y="2313920"/>
            <a:ext cx="1554600" cy="2103000"/>
          </a:xfrm>
          <a:prstGeom prst="rect">
            <a:avLst/>
          </a:prstGeom>
          <a:solidFill>
            <a:srgbClr val="FFFFFF"/>
          </a:solidFill>
          <a:ln cap="flat" cmpd="sng" w="12700">
            <a:solidFill>
              <a:srgbClr val="2E86A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1" name="Google Shape;431;g3da4077c8d7_0_158"/>
          <p:cNvSpPr/>
          <p:nvPr/>
        </p:nvSpPr>
        <p:spPr>
          <a:xfrm>
            <a:off x="457190" y="2313920"/>
            <a:ext cx="1554600" cy="320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5A6B7E"/>
              </a:buClr>
              <a:buSzPts val="800"/>
              <a:buFont typeface="Calibri"/>
              <a:buNone/>
            </a:pPr>
            <a:r>
              <a:rPr b="0" i="0" lang="ja" sz="800" u="none" cap="none" strike="noStrike">
                <a:solidFill>
                  <a:srgbClr val="5A6B7E"/>
                </a:solidFill>
                <a:latin typeface="Calibri"/>
                <a:ea typeface="Calibri"/>
                <a:cs typeface="Calibri"/>
                <a:sym typeface="Calibri"/>
              </a:rPr>
              <a:t>存在を知る</a:t>
            </a:r>
            <a:endParaRPr b="0" i="0" sz="800" u="none" cap="none" strike="noStrike">
              <a:solidFill>
                <a:srgbClr val="000000"/>
              </a:solidFill>
              <a:latin typeface="Calibri"/>
              <a:ea typeface="Calibri"/>
              <a:cs typeface="Calibri"/>
              <a:sym typeface="Calibri"/>
            </a:endParaRPr>
          </a:p>
        </p:txBody>
      </p:sp>
      <p:sp>
        <p:nvSpPr>
          <p:cNvPr id="432" name="Google Shape;432;g3da4077c8d7_0_158"/>
          <p:cNvSpPr/>
          <p:nvPr/>
        </p:nvSpPr>
        <p:spPr>
          <a:xfrm>
            <a:off x="548630" y="2679680"/>
            <a:ext cx="1371600" cy="1645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1E2D3D"/>
              </a:buClr>
              <a:buSzPts val="800"/>
              <a:buFont typeface="Calibri"/>
              <a:buNone/>
            </a:pPr>
            <a:r>
              <a:rPr b="0" i="0" lang="ja" sz="800" u="none" cap="none" strike="noStrike">
                <a:solidFill>
                  <a:srgbClr val="1E2D3D"/>
                </a:solidFill>
                <a:latin typeface="Calibri"/>
                <a:ea typeface="Calibri"/>
                <a:cs typeface="Calibri"/>
                <a:sym typeface="Calibri"/>
              </a:rPr>
              <a:t>施策：</a:t>
            </a:r>
            <a:endParaRPr b="0" i="0" sz="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800"/>
              <a:buFont typeface="Calibri"/>
              <a:buNone/>
            </a:pPr>
            <a:r>
              <a:t/>
            </a:r>
            <a:endParaRPr b="0" i="0" sz="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800"/>
              <a:buFont typeface="Calibri"/>
              <a:buNone/>
            </a:pPr>
            <a:r>
              <a:t/>
            </a:r>
            <a:endParaRPr b="0" i="0" sz="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1E2D3D"/>
              </a:buClr>
              <a:buSzPts val="800"/>
              <a:buFont typeface="Calibri"/>
              <a:buNone/>
            </a:pPr>
            <a:r>
              <a:rPr b="0" i="0" lang="ja" sz="800" u="none" cap="none" strike="noStrike">
                <a:solidFill>
                  <a:srgbClr val="1E2D3D"/>
                </a:solidFill>
                <a:latin typeface="Calibri"/>
                <a:ea typeface="Calibri"/>
                <a:cs typeface="Calibri"/>
                <a:sym typeface="Calibri"/>
              </a:rPr>
              <a:t>KPI：</a:t>
            </a:r>
            <a:endParaRPr b="0" i="0" sz="800" u="none" cap="none" strike="noStrike">
              <a:solidFill>
                <a:srgbClr val="000000"/>
              </a:solidFill>
              <a:latin typeface="Calibri"/>
              <a:ea typeface="Calibri"/>
              <a:cs typeface="Calibri"/>
              <a:sym typeface="Calibri"/>
            </a:endParaRPr>
          </a:p>
        </p:txBody>
      </p:sp>
      <p:sp>
        <p:nvSpPr>
          <p:cNvPr id="433" name="Google Shape;433;g3da4077c8d7_0_158"/>
          <p:cNvSpPr/>
          <p:nvPr/>
        </p:nvSpPr>
        <p:spPr>
          <a:xfrm>
            <a:off x="1965950" y="1490960"/>
            <a:ext cx="274200" cy="365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5A6B7E"/>
              </a:buClr>
              <a:buSzPts val="1600"/>
              <a:buFont typeface="Calibri"/>
              <a:buNone/>
            </a:pPr>
            <a:r>
              <a:rPr b="0" i="0" lang="ja" sz="1600" u="none" cap="none" strike="noStrike">
                <a:solidFill>
                  <a:srgbClr val="5A6B7E"/>
                </a:solidFill>
                <a:latin typeface="Calibri"/>
                <a:ea typeface="Calibri"/>
                <a:cs typeface="Calibri"/>
                <a:sym typeface="Calibri"/>
              </a:rPr>
              <a:t>→</a:t>
            </a:r>
            <a:endParaRPr b="0" i="0" sz="1600" u="none" cap="none" strike="noStrike">
              <a:solidFill>
                <a:srgbClr val="000000"/>
              </a:solidFill>
              <a:latin typeface="Calibri"/>
              <a:ea typeface="Calibri"/>
              <a:cs typeface="Calibri"/>
              <a:sym typeface="Calibri"/>
            </a:endParaRPr>
          </a:p>
        </p:txBody>
      </p:sp>
      <p:sp>
        <p:nvSpPr>
          <p:cNvPr id="434" name="Google Shape;434;g3da4077c8d7_0_158"/>
          <p:cNvSpPr/>
          <p:nvPr/>
        </p:nvSpPr>
        <p:spPr>
          <a:xfrm>
            <a:off x="2194550" y="1262360"/>
            <a:ext cx="1554600" cy="914400"/>
          </a:xfrm>
          <a:prstGeom prst="rect">
            <a:avLst/>
          </a:prstGeom>
          <a:solidFill>
            <a:srgbClr val="3B8EC2"/>
          </a:solidFill>
          <a:ln>
            <a:noFill/>
          </a:ln>
          <a:effectLst>
            <a:outerShdw blurRad="50800" rotWithShape="0" algn="bl" dir="8100000" dist="19050">
              <a:srgbClr val="000000">
                <a:alpha val="10196"/>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5" name="Google Shape;435;g3da4077c8d7_0_158"/>
          <p:cNvSpPr/>
          <p:nvPr/>
        </p:nvSpPr>
        <p:spPr>
          <a:xfrm>
            <a:off x="2194550" y="1262360"/>
            <a:ext cx="1554600" cy="365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000"/>
              <a:buFont typeface="Trebuchet MS"/>
              <a:buNone/>
            </a:pPr>
            <a:r>
              <a:rPr b="1" i="0" lang="ja" sz="2000" u="none" cap="none" strike="noStrike">
                <a:solidFill>
                  <a:srgbClr val="FFFFFF"/>
                </a:solidFill>
                <a:latin typeface="Trebuchet MS"/>
                <a:ea typeface="Trebuchet MS"/>
                <a:cs typeface="Trebuchet MS"/>
                <a:sym typeface="Trebuchet MS"/>
              </a:rPr>
              <a:t>I</a:t>
            </a:r>
            <a:endParaRPr b="0" i="0" sz="2000" u="none" cap="none" strike="noStrike">
              <a:solidFill>
                <a:srgbClr val="000000"/>
              </a:solidFill>
              <a:latin typeface="Calibri"/>
              <a:ea typeface="Calibri"/>
              <a:cs typeface="Calibri"/>
              <a:sym typeface="Calibri"/>
            </a:endParaRPr>
          </a:p>
        </p:txBody>
      </p:sp>
      <p:sp>
        <p:nvSpPr>
          <p:cNvPr id="436" name="Google Shape;436;g3da4077c8d7_0_158"/>
          <p:cNvSpPr/>
          <p:nvPr/>
        </p:nvSpPr>
        <p:spPr>
          <a:xfrm>
            <a:off x="2194550" y="1582400"/>
            <a:ext cx="1554600" cy="502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800"/>
              <a:buFont typeface="Calibri"/>
              <a:buNone/>
            </a:pPr>
            <a:r>
              <a:rPr b="0" i="0" lang="ja" sz="800" u="none" cap="none" strike="noStrike">
                <a:solidFill>
                  <a:srgbClr val="FFFFFF"/>
                </a:solidFill>
                <a:latin typeface="Calibri"/>
                <a:ea typeface="Calibri"/>
                <a:cs typeface="Calibri"/>
                <a:sym typeface="Calibri"/>
              </a:rPr>
              <a:t>Interest</a:t>
            </a:r>
            <a:endParaRPr b="0" i="0" sz="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FFFFFF"/>
              </a:buClr>
              <a:buSzPts val="800"/>
              <a:buFont typeface="Calibri"/>
              <a:buNone/>
            </a:pPr>
            <a:r>
              <a:rPr b="0" i="0" lang="ja" sz="800" u="none" cap="none" strike="noStrike">
                <a:solidFill>
                  <a:srgbClr val="FFFFFF"/>
                </a:solidFill>
                <a:latin typeface="Calibri"/>
                <a:ea typeface="Calibri"/>
                <a:cs typeface="Calibri"/>
                <a:sym typeface="Calibri"/>
              </a:rPr>
              <a:t>（興味）</a:t>
            </a:r>
            <a:endParaRPr b="0" i="0" sz="800" u="none" cap="none" strike="noStrike">
              <a:solidFill>
                <a:srgbClr val="000000"/>
              </a:solidFill>
              <a:latin typeface="Calibri"/>
              <a:ea typeface="Calibri"/>
              <a:cs typeface="Calibri"/>
              <a:sym typeface="Calibri"/>
            </a:endParaRPr>
          </a:p>
        </p:txBody>
      </p:sp>
      <p:sp>
        <p:nvSpPr>
          <p:cNvPr id="437" name="Google Shape;437;g3da4077c8d7_0_158"/>
          <p:cNvSpPr/>
          <p:nvPr/>
        </p:nvSpPr>
        <p:spPr>
          <a:xfrm>
            <a:off x="2194550" y="2313920"/>
            <a:ext cx="1554600" cy="2103000"/>
          </a:xfrm>
          <a:prstGeom prst="rect">
            <a:avLst/>
          </a:prstGeom>
          <a:solidFill>
            <a:srgbClr val="FFFFFF"/>
          </a:solidFill>
          <a:ln cap="flat" cmpd="sng" w="12700">
            <a:solidFill>
              <a:srgbClr val="3B8EC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8" name="Google Shape;438;g3da4077c8d7_0_158"/>
          <p:cNvSpPr/>
          <p:nvPr/>
        </p:nvSpPr>
        <p:spPr>
          <a:xfrm>
            <a:off x="2194550" y="2313920"/>
            <a:ext cx="1554600" cy="320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5A6B7E"/>
              </a:buClr>
              <a:buSzPts val="800"/>
              <a:buFont typeface="Calibri"/>
              <a:buNone/>
            </a:pPr>
            <a:r>
              <a:rPr b="0" i="0" lang="ja" sz="800" u="none" cap="none" strike="noStrike">
                <a:solidFill>
                  <a:srgbClr val="5A6B7E"/>
                </a:solidFill>
                <a:latin typeface="Calibri"/>
                <a:ea typeface="Calibri"/>
                <a:cs typeface="Calibri"/>
                <a:sym typeface="Calibri"/>
              </a:rPr>
              <a:t>関心を持つ</a:t>
            </a:r>
            <a:endParaRPr b="0" i="0" sz="800" u="none" cap="none" strike="noStrike">
              <a:solidFill>
                <a:srgbClr val="000000"/>
              </a:solidFill>
              <a:latin typeface="Calibri"/>
              <a:ea typeface="Calibri"/>
              <a:cs typeface="Calibri"/>
              <a:sym typeface="Calibri"/>
            </a:endParaRPr>
          </a:p>
        </p:txBody>
      </p:sp>
      <p:sp>
        <p:nvSpPr>
          <p:cNvPr id="439" name="Google Shape;439;g3da4077c8d7_0_158"/>
          <p:cNvSpPr/>
          <p:nvPr/>
        </p:nvSpPr>
        <p:spPr>
          <a:xfrm>
            <a:off x="2285990" y="2679680"/>
            <a:ext cx="1371600" cy="1645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1E2D3D"/>
              </a:buClr>
              <a:buSzPts val="800"/>
              <a:buFont typeface="Calibri"/>
              <a:buNone/>
            </a:pPr>
            <a:r>
              <a:rPr b="0" i="0" lang="ja" sz="800" u="none" cap="none" strike="noStrike">
                <a:solidFill>
                  <a:srgbClr val="1E2D3D"/>
                </a:solidFill>
                <a:latin typeface="Calibri"/>
                <a:ea typeface="Calibri"/>
                <a:cs typeface="Calibri"/>
                <a:sym typeface="Calibri"/>
              </a:rPr>
              <a:t>施策：</a:t>
            </a:r>
            <a:endParaRPr b="0" i="0" sz="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800"/>
              <a:buFont typeface="Calibri"/>
              <a:buNone/>
            </a:pPr>
            <a:r>
              <a:t/>
            </a:r>
            <a:endParaRPr b="0" i="0" sz="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800"/>
              <a:buFont typeface="Calibri"/>
              <a:buNone/>
            </a:pPr>
            <a:r>
              <a:t/>
            </a:r>
            <a:endParaRPr b="0" i="0" sz="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1E2D3D"/>
              </a:buClr>
              <a:buSzPts val="800"/>
              <a:buFont typeface="Calibri"/>
              <a:buNone/>
            </a:pPr>
            <a:r>
              <a:rPr b="0" i="0" lang="ja" sz="800" u="none" cap="none" strike="noStrike">
                <a:solidFill>
                  <a:srgbClr val="1E2D3D"/>
                </a:solidFill>
                <a:latin typeface="Calibri"/>
                <a:ea typeface="Calibri"/>
                <a:cs typeface="Calibri"/>
                <a:sym typeface="Calibri"/>
              </a:rPr>
              <a:t>KPI：</a:t>
            </a:r>
            <a:endParaRPr b="0" i="0" sz="800" u="none" cap="none" strike="noStrike">
              <a:solidFill>
                <a:srgbClr val="000000"/>
              </a:solidFill>
              <a:latin typeface="Calibri"/>
              <a:ea typeface="Calibri"/>
              <a:cs typeface="Calibri"/>
              <a:sym typeface="Calibri"/>
            </a:endParaRPr>
          </a:p>
        </p:txBody>
      </p:sp>
      <p:sp>
        <p:nvSpPr>
          <p:cNvPr id="440" name="Google Shape;440;g3da4077c8d7_0_158"/>
          <p:cNvSpPr/>
          <p:nvPr/>
        </p:nvSpPr>
        <p:spPr>
          <a:xfrm>
            <a:off x="3703310" y="1490960"/>
            <a:ext cx="274200" cy="365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5A6B7E"/>
              </a:buClr>
              <a:buSzPts val="1600"/>
              <a:buFont typeface="Calibri"/>
              <a:buNone/>
            </a:pPr>
            <a:r>
              <a:rPr b="0" i="0" lang="ja" sz="1600" u="none" cap="none" strike="noStrike">
                <a:solidFill>
                  <a:srgbClr val="5A6B7E"/>
                </a:solidFill>
                <a:latin typeface="Calibri"/>
                <a:ea typeface="Calibri"/>
                <a:cs typeface="Calibri"/>
                <a:sym typeface="Calibri"/>
              </a:rPr>
              <a:t>→</a:t>
            </a:r>
            <a:endParaRPr b="0" i="0" sz="1600" u="none" cap="none" strike="noStrike">
              <a:solidFill>
                <a:srgbClr val="000000"/>
              </a:solidFill>
              <a:latin typeface="Calibri"/>
              <a:ea typeface="Calibri"/>
              <a:cs typeface="Calibri"/>
              <a:sym typeface="Calibri"/>
            </a:endParaRPr>
          </a:p>
        </p:txBody>
      </p:sp>
      <p:sp>
        <p:nvSpPr>
          <p:cNvPr id="441" name="Google Shape;441;g3da4077c8d7_0_158"/>
          <p:cNvSpPr/>
          <p:nvPr/>
        </p:nvSpPr>
        <p:spPr>
          <a:xfrm>
            <a:off x="3931910" y="1262360"/>
            <a:ext cx="1554600" cy="914400"/>
          </a:xfrm>
          <a:prstGeom prst="rect">
            <a:avLst/>
          </a:prstGeom>
          <a:solidFill>
            <a:srgbClr val="2BAA6E"/>
          </a:solidFill>
          <a:ln>
            <a:noFill/>
          </a:ln>
          <a:effectLst>
            <a:outerShdw blurRad="50800" rotWithShape="0" algn="bl" dir="8100000" dist="19050">
              <a:srgbClr val="000000">
                <a:alpha val="10196"/>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2" name="Google Shape;442;g3da4077c8d7_0_158"/>
          <p:cNvSpPr/>
          <p:nvPr/>
        </p:nvSpPr>
        <p:spPr>
          <a:xfrm>
            <a:off x="3931910" y="1262360"/>
            <a:ext cx="1554600" cy="365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000"/>
              <a:buFont typeface="Trebuchet MS"/>
              <a:buNone/>
            </a:pPr>
            <a:r>
              <a:rPr b="1" i="0" lang="ja" sz="2000" u="none" cap="none" strike="noStrike">
                <a:solidFill>
                  <a:srgbClr val="FFFFFF"/>
                </a:solidFill>
                <a:latin typeface="Trebuchet MS"/>
                <a:ea typeface="Trebuchet MS"/>
                <a:cs typeface="Trebuchet MS"/>
                <a:sym typeface="Trebuchet MS"/>
              </a:rPr>
              <a:t>D</a:t>
            </a:r>
            <a:endParaRPr b="0" i="0" sz="2000" u="none" cap="none" strike="noStrike">
              <a:solidFill>
                <a:srgbClr val="000000"/>
              </a:solidFill>
              <a:latin typeface="Calibri"/>
              <a:ea typeface="Calibri"/>
              <a:cs typeface="Calibri"/>
              <a:sym typeface="Calibri"/>
            </a:endParaRPr>
          </a:p>
        </p:txBody>
      </p:sp>
      <p:sp>
        <p:nvSpPr>
          <p:cNvPr id="443" name="Google Shape;443;g3da4077c8d7_0_158"/>
          <p:cNvSpPr/>
          <p:nvPr/>
        </p:nvSpPr>
        <p:spPr>
          <a:xfrm>
            <a:off x="3931910" y="1582400"/>
            <a:ext cx="1554600" cy="502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800"/>
              <a:buFont typeface="Calibri"/>
              <a:buNone/>
            </a:pPr>
            <a:r>
              <a:rPr b="0" i="0" lang="ja" sz="800" u="none" cap="none" strike="noStrike">
                <a:solidFill>
                  <a:srgbClr val="FFFFFF"/>
                </a:solidFill>
                <a:latin typeface="Calibri"/>
                <a:ea typeface="Calibri"/>
                <a:cs typeface="Calibri"/>
                <a:sym typeface="Calibri"/>
              </a:rPr>
              <a:t>Desire</a:t>
            </a:r>
            <a:endParaRPr b="0" i="0" sz="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FFFFFF"/>
              </a:buClr>
              <a:buSzPts val="800"/>
              <a:buFont typeface="Calibri"/>
              <a:buNone/>
            </a:pPr>
            <a:r>
              <a:rPr b="0" i="0" lang="ja" sz="800" u="none" cap="none" strike="noStrike">
                <a:solidFill>
                  <a:srgbClr val="FFFFFF"/>
                </a:solidFill>
                <a:latin typeface="Calibri"/>
                <a:ea typeface="Calibri"/>
                <a:cs typeface="Calibri"/>
                <a:sym typeface="Calibri"/>
              </a:rPr>
              <a:t>（欲求）</a:t>
            </a:r>
            <a:endParaRPr b="0" i="0" sz="800" u="none" cap="none" strike="noStrike">
              <a:solidFill>
                <a:srgbClr val="000000"/>
              </a:solidFill>
              <a:latin typeface="Calibri"/>
              <a:ea typeface="Calibri"/>
              <a:cs typeface="Calibri"/>
              <a:sym typeface="Calibri"/>
            </a:endParaRPr>
          </a:p>
        </p:txBody>
      </p:sp>
      <p:sp>
        <p:nvSpPr>
          <p:cNvPr id="444" name="Google Shape;444;g3da4077c8d7_0_158"/>
          <p:cNvSpPr/>
          <p:nvPr/>
        </p:nvSpPr>
        <p:spPr>
          <a:xfrm>
            <a:off x="3931910" y="2313920"/>
            <a:ext cx="1554600" cy="2103000"/>
          </a:xfrm>
          <a:prstGeom prst="rect">
            <a:avLst/>
          </a:prstGeom>
          <a:solidFill>
            <a:srgbClr val="FFFFFF"/>
          </a:solidFill>
          <a:ln cap="flat" cmpd="sng" w="12700">
            <a:solidFill>
              <a:srgbClr val="2BAA6E"/>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5" name="Google Shape;445;g3da4077c8d7_0_158"/>
          <p:cNvSpPr/>
          <p:nvPr/>
        </p:nvSpPr>
        <p:spPr>
          <a:xfrm>
            <a:off x="3931910" y="2313920"/>
            <a:ext cx="1554600" cy="320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5A6B7E"/>
              </a:buClr>
              <a:buSzPts val="800"/>
              <a:buFont typeface="Calibri"/>
              <a:buNone/>
            </a:pPr>
            <a:r>
              <a:rPr b="0" i="0" lang="ja" sz="800" u="none" cap="none" strike="noStrike">
                <a:solidFill>
                  <a:srgbClr val="5A6B7E"/>
                </a:solidFill>
                <a:latin typeface="Calibri"/>
                <a:ea typeface="Calibri"/>
                <a:cs typeface="Calibri"/>
                <a:sym typeface="Calibri"/>
              </a:rPr>
              <a:t>欲しくなる</a:t>
            </a:r>
            <a:endParaRPr b="0" i="0" sz="800" u="none" cap="none" strike="noStrike">
              <a:solidFill>
                <a:srgbClr val="000000"/>
              </a:solidFill>
              <a:latin typeface="Calibri"/>
              <a:ea typeface="Calibri"/>
              <a:cs typeface="Calibri"/>
              <a:sym typeface="Calibri"/>
            </a:endParaRPr>
          </a:p>
        </p:txBody>
      </p:sp>
      <p:sp>
        <p:nvSpPr>
          <p:cNvPr id="446" name="Google Shape;446;g3da4077c8d7_0_158"/>
          <p:cNvSpPr/>
          <p:nvPr/>
        </p:nvSpPr>
        <p:spPr>
          <a:xfrm>
            <a:off x="4023350" y="2679680"/>
            <a:ext cx="1371600" cy="1645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1E2D3D"/>
              </a:buClr>
              <a:buSzPts val="800"/>
              <a:buFont typeface="Calibri"/>
              <a:buNone/>
            </a:pPr>
            <a:r>
              <a:rPr b="0" i="0" lang="ja" sz="800" u="none" cap="none" strike="noStrike">
                <a:solidFill>
                  <a:srgbClr val="1E2D3D"/>
                </a:solidFill>
                <a:latin typeface="Calibri"/>
                <a:ea typeface="Calibri"/>
                <a:cs typeface="Calibri"/>
                <a:sym typeface="Calibri"/>
              </a:rPr>
              <a:t>施策：</a:t>
            </a:r>
            <a:endParaRPr b="0" i="0" sz="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800"/>
              <a:buFont typeface="Calibri"/>
              <a:buNone/>
            </a:pPr>
            <a:r>
              <a:t/>
            </a:r>
            <a:endParaRPr b="0" i="0" sz="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800"/>
              <a:buFont typeface="Calibri"/>
              <a:buNone/>
            </a:pPr>
            <a:r>
              <a:t/>
            </a:r>
            <a:endParaRPr b="0" i="0" sz="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1E2D3D"/>
              </a:buClr>
              <a:buSzPts val="800"/>
              <a:buFont typeface="Calibri"/>
              <a:buNone/>
            </a:pPr>
            <a:r>
              <a:rPr b="0" i="0" lang="ja" sz="800" u="none" cap="none" strike="noStrike">
                <a:solidFill>
                  <a:srgbClr val="1E2D3D"/>
                </a:solidFill>
                <a:latin typeface="Calibri"/>
                <a:ea typeface="Calibri"/>
                <a:cs typeface="Calibri"/>
                <a:sym typeface="Calibri"/>
              </a:rPr>
              <a:t>KPI：</a:t>
            </a:r>
            <a:endParaRPr b="0" i="0" sz="800" u="none" cap="none" strike="noStrike">
              <a:solidFill>
                <a:srgbClr val="000000"/>
              </a:solidFill>
              <a:latin typeface="Calibri"/>
              <a:ea typeface="Calibri"/>
              <a:cs typeface="Calibri"/>
              <a:sym typeface="Calibri"/>
            </a:endParaRPr>
          </a:p>
        </p:txBody>
      </p:sp>
      <p:sp>
        <p:nvSpPr>
          <p:cNvPr id="447" name="Google Shape;447;g3da4077c8d7_0_158"/>
          <p:cNvSpPr/>
          <p:nvPr/>
        </p:nvSpPr>
        <p:spPr>
          <a:xfrm>
            <a:off x="5440670" y="1490960"/>
            <a:ext cx="274200" cy="365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5A6B7E"/>
              </a:buClr>
              <a:buSzPts val="1600"/>
              <a:buFont typeface="Calibri"/>
              <a:buNone/>
            </a:pPr>
            <a:r>
              <a:rPr b="0" i="0" lang="ja" sz="1600" u="none" cap="none" strike="noStrike">
                <a:solidFill>
                  <a:srgbClr val="5A6B7E"/>
                </a:solidFill>
                <a:latin typeface="Calibri"/>
                <a:ea typeface="Calibri"/>
                <a:cs typeface="Calibri"/>
                <a:sym typeface="Calibri"/>
              </a:rPr>
              <a:t>→</a:t>
            </a:r>
            <a:endParaRPr b="0" i="0" sz="1600" u="none" cap="none" strike="noStrike">
              <a:solidFill>
                <a:srgbClr val="000000"/>
              </a:solidFill>
              <a:latin typeface="Calibri"/>
              <a:ea typeface="Calibri"/>
              <a:cs typeface="Calibri"/>
              <a:sym typeface="Calibri"/>
            </a:endParaRPr>
          </a:p>
        </p:txBody>
      </p:sp>
      <p:sp>
        <p:nvSpPr>
          <p:cNvPr id="448" name="Google Shape;448;g3da4077c8d7_0_158"/>
          <p:cNvSpPr/>
          <p:nvPr/>
        </p:nvSpPr>
        <p:spPr>
          <a:xfrm>
            <a:off x="5669270" y="1262360"/>
            <a:ext cx="1554600" cy="914400"/>
          </a:xfrm>
          <a:prstGeom prst="rect">
            <a:avLst/>
          </a:prstGeom>
          <a:solidFill>
            <a:srgbClr val="E8833A"/>
          </a:solidFill>
          <a:ln>
            <a:noFill/>
          </a:ln>
          <a:effectLst>
            <a:outerShdw blurRad="50800" rotWithShape="0" algn="bl" dir="8100000" dist="19050">
              <a:srgbClr val="000000">
                <a:alpha val="10196"/>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9" name="Google Shape;449;g3da4077c8d7_0_158"/>
          <p:cNvSpPr/>
          <p:nvPr/>
        </p:nvSpPr>
        <p:spPr>
          <a:xfrm>
            <a:off x="5669270" y="1262360"/>
            <a:ext cx="1554600" cy="365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000"/>
              <a:buFont typeface="Trebuchet MS"/>
              <a:buNone/>
            </a:pPr>
            <a:r>
              <a:rPr b="1" i="0" lang="ja" sz="2000" u="none" cap="none" strike="noStrike">
                <a:solidFill>
                  <a:srgbClr val="FFFFFF"/>
                </a:solidFill>
                <a:latin typeface="Trebuchet MS"/>
                <a:ea typeface="Trebuchet MS"/>
                <a:cs typeface="Trebuchet MS"/>
                <a:sym typeface="Trebuchet MS"/>
              </a:rPr>
              <a:t>M</a:t>
            </a:r>
            <a:endParaRPr b="0" i="0" sz="2000" u="none" cap="none" strike="noStrike">
              <a:solidFill>
                <a:srgbClr val="000000"/>
              </a:solidFill>
              <a:latin typeface="Calibri"/>
              <a:ea typeface="Calibri"/>
              <a:cs typeface="Calibri"/>
              <a:sym typeface="Calibri"/>
            </a:endParaRPr>
          </a:p>
        </p:txBody>
      </p:sp>
      <p:sp>
        <p:nvSpPr>
          <p:cNvPr id="450" name="Google Shape;450;g3da4077c8d7_0_158"/>
          <p:cNvSpPr/>
          <p:nvPr/>
        </p:nvSpPr>
        <p:spPr>
          <a:xfrm>
            <a:off x="5669270" y="1582400"/>
            <a:ext cx="1554600" cy="502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800"/>
              <a:buFont typeface="Calibri"/>
              <a:buNone/>
            </a:pPr>
            <a:r>
              <a:rPr b="0" i="0" lang="ja" sz="800" u="none" cap="none" strike="noStrike">
                <a:solidFill>
                  <a:srgbClr val="FFFFFF"/>
                </a:solidFill>
                <a:latin typeface="Calibri"/>
                <a:ea typeface="Calibri"/>
                <a:cs typeface="Calibri"/>
                <a:sym typeface="Calibri"/>
              </a:rPr>
              <a:t>Memory</a:t>
            </a:r>
            <a:endParaRPr b="0" i="0" sz="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FFFFFF"/>
              </a:buClr>
              <a:buSzPts val="800"/>
              <a:buFont typeface="Calibri"/>
              <a:buNone/>
            </a:pPr>
            <a:r>
              <a:rPr b="0" i="0" lang="ja" sz="800" u="none" cap="none" strike="noStrike">
                <a:solidFill>
                  <a:srgbClr val="FFFFFF"/>
                </a:solidFill>
                <a:latin typeface="Calibri"/>
                <a:ea typeface="Calibri"/>
                <a:cs typeface="Calibri"/>
                <a:sym typeface="Calibri"/>
              </a:rPr>
              <a:t>（記憶）</a:t>
            </a:r>
            <a:endParaRPr b="0" i="0" sz="800" u="none" cap="none" strike="noStrike">
              <a:solidFill>
                <a:srgbClr val="000000"/>
              </a:solidFill>
              <a:latin typeface="Calibri"/>
              <a:ea typeface="Calibri"/>
              <a:cs typeface="Calibri"/>
              <a:sym typeface="Calibri"/>
            </a:endParaRPr>
          </a:p>
        </p:txBody>
      </p:sp>
      <p:sp>
        <p:nvSpPr>
          <p:cNvPr id="451" name="Google Shape;451;g3da4077c8d7_0_158"/>
          <p:cNvSpPr/>
          <p:nvPr/>
        </p:nvSpPr>
        <p:spPr>
          <a:xfrm>
            <a:off x="5669270" y="2313920"/>
            <a:ext cx="1554600" cy="2103000"/>
          </a:xfrm>
          <a:prstGeom prst="rect">
            <a:avLst/>
          </a:prstGeom>
          <a:solidFill>
            <a:srgbClr val="FFFFFF"/>
          </a:solidFill>
          <a:ln cap="flat" cmpd="sng" w="12700">
            <a:solidFill>
              <a:srgbClr val="E8833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2" name="Google Shape;452;g3da4077c8d7_0_158"/>
          <p:cNvSpPr/>
          <p:nvPr/>
        </p:nvSpPr>
        <p:spPr>
          <a:xfrm>
            <a:off x="5669270" y="2313920"/>
            <a:ext cx="1554600" cy="320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5A6B7E"/>
              </a:buClr>
              <a:buSzPts val="800"/>
              <a:buFont typeface="Calibri"/>
              <a:buNone/>
            </a:pPr>
            <a:r>
              <a:rPr b="0" i="0" lang="ja" sz="800" u="none" cap="none" strike="noStrike">
                <a:solidFill>
                  <a:srgbClr val="5A6B7E"/>
                </a:solidFill>
                <a:latin typeface="Calibri"/>
                <a:ea typeface="Calibri"/>
                <a:cs typeface="Calibri"/>
                <a:sym typeface="Calibri"/>
              </a:rPr>
              <a:t>覚えている</a:t>
            </a:r>
            <a:endParaRPr b="0" i="0" sz="800" u="none" cap="none" strike="noStrike">
              <a:solidFill>
                <a:srgbClr val="000000"/>
              </a:solidFill>
              <a:latin typeface="Calibri"/>
              <a:ea typeface="Calibri"/>
              <a:cs typeface="Calibri"/>
              <a:sym typeface="Calibri"/>
            </a:endParaRPr>
          </a:p>
        </p:txBody>
      </p:sp>
      <p:sp>
        <p:nvSpPr>
          <p:cNvPr id="453" name="Google Shape;453;g3da4077c8d7_0_158"/>
          <p:cNvSpPr/>
          <p:nvPr/>
        </p:nvSpPr>
        <p:spPr>
          <a:xfrm>
            <a:off x="5760710" y="2679680"/>
            <a:ext cx="1371600" cy="1645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1E2D3D"/>
              </a:buClr>
              <a:buSzPts val="800"/>
              <a:buFont typeface="Calibri"/>
              <a:buNone/>
            </a:pPr>
            <a:r>
              <a:rPr b="0" i="0" lang="ja" sz="800" u="none" cap="none" strike="noStrike">
                <a:solidFill>
                  <a:srgbClr val="1E2D3D"/>
                </a:solidFill>
                <a:latin typeface="Calibri"/>
                <a:ea typeface="Calibri"/>
                <a:cs typeface="Calibri"/>
                <a:sym typeface="Calibri"/>
              </a:rPr>
              <a:t>施策：</a:t>
            </a:r>
            <a:endParaRPr b="0" i="0" sz="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800"/>
              <a:buFont typeface="Calibri"/>
              <a:buNone/>
            </a:pPr>
            <a:r>
              <a:t/>
            </a:r>
            <a:endParaRPr b="0" i="0" sz="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800"/>
              <a:buFont typeface="Calibri"/>
              <a:buNone/>
            </a:pPr>
            <a:r>
              <a:t/>
            </a:r>
            <a:endParaRPr b="0" i="0" sz="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1E2D3D"/>
              </a:buClr>
              <a:buSzPts val="800"/>
              <a:buFont typeface="Calibri"/>
              <a:buNone/>
            </a:pPr>
            <a:r>
              <a:rPr b="0" i="0" lang="ja" sz="800" u="none" cap="none" strike="noStrike">
                <a:solidFill>
                  <a:srgbClr val="1E2D3D"/>
                </a:solidFill>
                <a:latin typeface="Calibri"/>
                <a:ea typeface="Calibri"/>
                <a:cs typeface="Calibri"/>
                <a:sym typeface="Calibri"/>
              </a:rPr>
              <a:t>KPI：</a:t>
            </a:r>
            <a:endParaRPr b="0" i="0" sz="800" u="none" cap="none" strike="noStrike">
              <a:solidFill>
                <a:srgbClr val="000000"/>
              </a:solidFill>
              <a:latin typeface="Calibri"/>
              <a:ea typeface="Calibri"/>
              <a:cs typeface="Calibri"/>
              <a:sym typeface="Calibri"/>
            </a:endParaRPr>
          </a:p>
        </p:txBody>
      </p:sp>
      <p:sp>
        <p:nvSpPr>
          <p:cNvPr id="454" name="Google Shape;454;g3da4077c8d7_0_158"/>
          <p:cNvSpPr/>
          <p:nvPr/>
        </p:nvSpPr>
        <p:spPr>
          <a:xfrm>
            <a:off x="7178030" y="1490960"/>
            <a:ext cx="274200" cy="365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5A6B7E"/>
              </a:buClr>
              <a:buSzPts val="1600"/>
              <a:buFont typeface="Calibri"/>
              <a:buNone/>
            </a:pPr>
            <a:r>
              <a:rPr b="0" i="0" lang="ja" sz="1600" u="none" cap="none" strike="noStrike">
                <a:solidFill>
                  <a:srgbClr val="5A6B7E"/>
                </a:solidFill>
                <a:latin typeface="Calibri"/>
                <a:ea typeface="Calibri"/>
                <a:cs typeface="Calibri"/>
                <a:sym typeface="Calibri"/>
              </a:rPr>
              <a:t>→</a:t>
            </a:r>
            <a:endParaRPr b="0" i="0" sz="1600" u="none" cap="none" strike="noStrike">
              <a:solidFill>
                <a:srgbClr val="000000"/>
              </a:solidFill>
              <a:latin typeface="Calibri"/>
              <a:ea typeface="Calibri"/>
              <a:cs typeface="Calibri"/>
              <a:sym typeface="Calibri"/>
            </a:endParaRPr>
          </a:p>
        </p:txBody>
      </p:sp>
      <p:sp>
        <p:nvSpPr>
          <p:cNvPr id="455" name="Google Shape;455;g3da4077c8d7_0_158"/>
          <p:cNvSpPr/>
          <p:nvPr/>
        </p:nvSpPr>
        <p:spPr>
          <a:xfrm>
            <a:off x="7406630" y="1262360"/>
            <a:ext cx="1554600" cy="914400"/>
          </a:xfrm>
          <a:prstGeom prst="rect">
            <a:avLst/>
          </a:prstGeom>
          <a:solidFill>
            <a:srgbClr val="D64545"/>
          </a:solidFill>
          <a:ln>
            <a:noFill/>
          </a:ln>
          <a:effectLst>
            <a:outerShdw blurRad="50800" rotWithShape="0" algn="bl" dir="8100000" dist="19050">
              <a:srgbClr val="000000">
                <a:alpha val="10196"/>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6" name="Google Shape;456;g3da4077c8d7_0_158"/>
          <p:cNvSpPr/>
          <p:nvPr/>
        </p:nvSpPr>
        <p:spPr>
          <a:xfrm>
            <a:off x="7406630" y="1262360"/>
            <a:ext cx="1554600" cy="365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000"/>
              <a:buFont typeface="Trebuchet MS"/>
              <a:buNone/>
            </a:pPr>
            <a:r>
              <a:rPr b="1" i="0" lang="ja" sz="2000" u="none" cap="none" strike="noStrike">
                <a:solidFill>
                  <a:srgbClr val="FFFFFF"/>
                </a:solidFill>
                <a:latin typeface="Trebuchet MS"/>
                <a:ea typeface="Trebuchet MS"/>
                <a:cs typeface="Trebuchet MS"/>
                <a:sym typeface="Trebuchet MS"/>
              </a:rPr>
              <a:t>A</a:t>
            </a:r>
            <a:endParaRPr b="0" i="0" sz="2000" u="none" cap="none" strike="noStrike">
              <a:solidFill>
                <a:srgbClr val="000000"/>
              </a:solidFill>
              <a:latin typeface="Calibri"/>
              <a:ea typeface="Calibri"/>
              <a:cs typeface="Calibri"/>
              <a:sym typeface="Calibri"/>
            </a:endParaRPr>
          </a:p>
        </p:txBody>
      </p:sp>
      <p:sp>
        <p:nvSpPr>
          <p:cNvPr id="457" name="Google Shape;457;g3da4077c8d7_0_158"/>
          <p:cNvSpPr/>
          <p:nvPr/>
        </p:nvSpPr>
        <p:spPr>
          <a:xfrm>
            <a:off x="7406630" y="1582400"/>
            <a:ext cx="1554600" cy="502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800"/>
              <a:buFont typeface="Calibri"/>
              <a:buNone/>
            </a:pPr>
            <a:r>
              <a:rPr b="0" i="0" lang="ja" sz="800" u="none" cap="none" strike="noStrike">
                <a:solidFill>
                  <a:srgbClr val="FFFFFF"/>
                </a:solidFill>
                <a:latin typeface="Calibri"/>
                <a:ea typeface="Calibri"/>
                <a:cs typeface="Calibri"/>
                <a:sym typeface="Calibri"/>
              </a:rPr>
              <a:t>Action</a:t>
            </a:r>
            <a:endParaRPr b="0" i="0" sz="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FFFFFF"/>
              </a:buClr>
              <a:buSzPts val="800"/>
              <a:buFont typeface="Calibri"/>
              <a:buNone/>
            </a:pPr>
            <a:r>
              <a:rPr b="0" i="0" lang="ja" sz="800" u="none" cap="none" strike="noStrike">
                <a:solidFill>
                  <a:srgbClr val="FFFFFF"/>
                </a:solidFill>
                <a:latin typeface="Calibri"/>
                <a:ea typeface="Calibri"/>
                <a:cs typeface="Calibri"/>
                <a:sym typeface="Calibri"/>
              </a:rPr>
              <a:t>（行動）</a:t>
            </a:r>
            <a:endParaRPr b="0" i="0" sz="800" u="none" cap="none" strike="noStrike">
              <a:solidFill>
                <a:srgbClr val="000000"/>
              </a:solidFill>
              <a:latin typeface="Calibri"/>
              <a:ea typeface="Calibri"/>
              <a:cs typeface="Calibri"/>
              <a:sym typeface="Calibri"/>
            </a:endParaRPr>
          </a:p>
        </p:txBody>
      </p:sp>
      <p:sp>
        <p:nvSpPr>
          <p:cNvPr id="458" name="Google Shape;458;g3da4077c8d7_0_158"/>
          <p:cNvSpPr/>
          <p:nvPr/>
        </p:nvSpPr>
        <p:spPr>
          <a:xfrm>
            <a:off x="7406630" y="2313920"/>
            <a:ext cx="1554600" cy="2103000"/>
          </a:xfrm>
          <a:prstGeom prst="rect">
            <a:avLst/>
          </a:prstGeom>
          <a:solidFill>
            <a:srgbClr val="FFFFFF"/>
          </a:solidFill>
          <a:ln cap="flat" cmpd="sng" w="12700">
            <a:solidFill>
              <a:srgbClr val="D64545"/>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9" name="Google Shape;459;g3da4077c8d7_0_158"/>
          <p:cNvSpPr/>
          <p:nvPr/>
        </p:nvSpPr>
        <p:spPr>
          <a:xfrm>
            <a:off x="7406630" y="2313920"/>
            <a:ext cx="1554600" cy="320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5A6B7E"/>
              </a:buClr>
              <a:buSzPts val="800"/>
              <a:buFont typeface="Calibri"/>
              <a:buNone/>
            </a:pPr>
            <a:r>
              <a:rPr b="0" i="0" lang="ja" sz="800" u="none" cap="none" strike="noStrike">
                <a:solidFill>
                  <a:srgbClr val="5A6B7E"/>
                </a:solidFill>
                <a:latin typeface="Calibri"/>
                <a:ea typeface="Calibri"/>
                <a:cs typeface="Calibri"/>
                <a:sym typeface="Calibri"/>
              </a:rPr>
              <a:t>購入する</a:t>
            </a:r>
            <a:endParaRPr b="0" i="0" sz="800" u="none" cap="none" strike="noStrike">
              <a:solidFill>
                <a:srgbClr val="000000"/>
              </a:solidFill>
              <a:latin typeface="Calibri"/>
              <a:ea typeface="Calibri"/>
              <a:cs typeface="Calibri"/>
              <a:sym typeface="Calibri"/>
            </a:endParaRPr>
          </a:p>
        </p:txBody>
      </p:sp>
      <p:sp>
        <p:nvSpPr>
          <p:cNvPr id="460" name="Google Shape;460;g3da4077c8d7_0_158"/>
          <p:cNvSpPr/>
          <p:nvPr/>
        </p:nvSpPr>
        <p:spPr>
          <a:xfrm>
            <a:off x="7498070" y="2679680"/>
            <a:ext cx="1371600" cy="1645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1E2D3D"/>
              </a:buClr>
              <a:buSzPts val="800"/>
              <a:buFont typeface="Calibri"/>
              <a:buNone/>
            </a:pPr>
            <a:r>
              <a:rPr b="0" i="0" lang="ja" sz="800" u="none" cap="none" strike="noStrike">
                <a:solidFill>
                  <a:srgbClr val="1E2D3D"/>
                </a:solidFill>
                <a:latin typeface="Calibri"/>
                <a:ea typeface="Calibri"/>
                <a:cs typeface="Calibri"/>
                <a:sym typeface="Calibri"/>
              </a:rPr>
              <a:t>施策：</a:t>
            </a:r>
            <a:endParaRPr b="0" i="0" sz="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800"/>
              <a:buFont typeface="Calibri"/>
              <a:buNone/>
            </a:pPr>
            <a:r>
              <a:t/>
            </a:r>
            <a:endParaRPr b="0" i="0" sz="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800"/>
              <a:buFont typeface="Calibri"/>
              <a:buNone/>
            </a:pPr>
            <a:r>
              <a:t/>
            </a:r>
            <a:endParaRPr b="0" i="0" sz="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1E2D3D"/>
              </a:buClr>
              <a:buSzPts val="800"/>
              <a:buFont typeface="Calibri"/>
              <a:buNone/>
            </a:pPr>
            <a:r>
              <a:rPr b="0" i="0" lang="ja" sz="800" u="none" cap="none" strike="noStrike">
                <a:solidFill>
                  <a:srgbClr val="1E2D3D"/>
                </a:solidFill>
                <a:latin typeface="Calibri"/>
                <a:ea typeface="Calibri"/>
                <a:cs typeface="Calibri"/>
                <a:sym typeface="Calibri"/>
              </a:rPr>
              <a:t>KPI：</a:t>
            </a:r>
            <a:endParaRPr b="0" i="0" sz="800" u="none" cap="none" strike="noStrike">
              <a:solidFill>
                <a:srgbClr val="000000"/>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g3da4077c8d7_0_20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ja"/>
              <a:t>‹#›</a:t>
            </a:fld>
            <a:endParaRPr/>
          </a:p>
        </p:txBody>
      </p:sp>
      <p:sp>
        <p:nvSpPr>
          <p:cNvPr id="466" name="Google Shape;466;g3da4077c8d7_0_201"/>
          <p:cNvSpPr txBox="1"/>
          <p:nvPr>
            <p:ph type="title"/>
          </p:nvPr>
        </p:nvSpPr>
        <p:spPr>
          <a:xfrm>
            <a:off x="311700" y="1683402"/>
            <a:ext cx="8520600" cy="5727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800"/>
              <a:buNone/>
            </a:pPr>
            <a:r>
              <a:rPr lang="ja"/>
              <a:t>PART 3　ビジネスモデル構築</a:t>
            </a:r>
            <a:endParaRPr/>
          </a:p>
        </p:txBody>
      </p:sp>
      <p:sp>
        <p:nvSpPr>
          <p:cNvPr id="467" name="Google Shape;467;g3da4077c8d7_0_201"/>
          <p:cNvSpPr txBox="1"/>
          <p:nvPr>
            <p:ph idx="1" type="subTitle"/>
          </p:nvPr>
        </p:nvSpPr>
        <p:spPr>
          <a:xfrm>
            <a:off x="311700" y="2374025"/>
            <a:ext cx="8520600" cy="934800"/>
          </a:xfrm>
          <a:prstGeom prst="rect">
            <a:avLst/>
          </a:prstGeom>
          <a:noFill/>
          <a:ln>
            <a:noFill/>
          </a:ln>
        </p:spPr>
        <p:txBody>
          <a:bodyPr anchorCtr="0" anchor="t" bIns="91425" lIns="91425" spcFirstLastPara="1" rIns="91425" wrap="square" tIns="91425">
            <a:normAutofit/>
          </a:bodyPr>
          <a:lstStyle/>
          <a:p>
            <a:pPr indent="-342900" lvl="0" marL="457200" rtl="0" algn="ctr">
              <a:lnSpc>
                <a:spcPct val="100000"/>
              </a:lnSpc>
              <a:spcBef>
                <a:spcPts val="0"/>
              </a:spcBef>
              <a:spcAft>
                <a:spcPts val="0"/>
              </a:spcAft>
              <a:buSzPts val="2800"/>
              <a:buNone/>
            </a:pPr>
            <a:r>
              <a:rPr lang="ja" sz="1700"/>
              <a:t>事業の骨格を設計する6つのフレームワーク</a:t>
            </a:r>
            <a:endParaRPr sz="17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g3da4077c8d7_0_207"/>
          <p:cNvSpPr txBox="1"/>
          <p:nvPr>
            <p:ph type="title"/>
          </p:nvPr>
        </p:nvSpPr>
        <p:spPr>
          <a:xfrm>
            <a:off x="620723" y="243220"/>
            <a:ext cx="8520600" cy="3936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72839"/>
              <a:buNone/>
            </a:pPr>
            <a:r>
              <a:rPr b="1" lang="ja"/>
              <a:t>15  ビジネスモデルキャンバス</a:t>
            </a:r>
            <a:endParaRPr b="1"/>
          </a:p>
        </p:txBody>
      </p:sp>
      <p:sp>
        <p:nvSpPr>
          <p:cNvPr id="473" name="Google Shape;473;g3da4077c8d7_0_20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ja"/>
              <a:t>‹#›</a:t>
            </a:fld>
            <a:endParaRPr/>
          </a:p>
        </p:txBody>
      </p:sp>
      <p:sp>
        <p:nvSpPr>
          <p:cNvPr id="474" name="Google Shape;474;g3da4077c8d7_0_207"/>
          <p:cNvSpPr txBox="1"/>
          <p:nvPr>
            <p:ph idx="1" type="body"/>
          </p:nvPr>
        </p:nvSpPr>
        <p:spPr>
          <a:xfrm>
            <a:off x="474800" y="704499"/>
            <a:ext cx="8545500" cy="443700"/>
          </a:xfrm>
          <a:prstGeom prst="rect">
            <a:avLst/>
          </a:prstGeom>
          <a:noFill/>
          <a:ln>
            <a:noFill/>
          </a:ln>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SzPts val="1800"/>
              <a:buFont typeface="Arial"/>
              <a:buNone/>
            </a:pPr>
            <a:r>
              <a:rPr lang="ja"/>
              <a:t>事業全体の仕組みを9つの構成要素で俯瞰し、要素間の整合性を確認するための設計図</a:t>
            </a:r>
            <a:endParaRPr/>
          </a:p>
        </p:txBody>
      </p:sp>
      <p:sp>
        <p:nvSpPr>
          <p:cNvPr id="475" name="Google Shape;475;g3da4077c8d7_0_207"/>
          <p:cNvSpPr txBox="1"/>
          <p:nvPr>
            <p:ph idx="2" type="body"/>
          </p:nvPr>
        </p:nvSpPr>
        <p:spPr>
          <a:xfrm rot="5400000">
            <a:off x="-2471877" y="2472000"/>
            <a:ext cx="5143500" cy="199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126000" spcFirstLastPara="1" rIns="91425" wrap="square" tIns="90000">
            <a:noAutofit/>
          </a:bodyPr>
          <a:lstStyle/>
          <a:p>
            <a:pPr indent="-342900" lvl="0" marL="457200" rtl="0" algn="l">
              <a:lnSpc>
                <a:spcPct val="115000"/>
              </a:lnSpc>
              <a:spcBef>
                <a:spcPts val="0"/>
              </a:spcBef>
              <a:spcAft>
                <a:spcPts val="0"/>
              </a:spcAft>
              <a:buSzPts val="1800"/>
              <a:buNone/>
            </a:pPr>
            <a:r>
              <a:rPr lang="ja"/>
              <a:t>15  ビジネスモデルキャンバス</a:t>
            </a:r>
            <a:endParaRPr/>
          </a:p>
        </p:txBody>
      </p:sp>
      <p:sp>
        <p:nvSpPr>
          <p:cNvPr id="476" name="Google Shape;476;g3da4077c8d7_0_207"/>
          <p:cNvSpPr/>
          <p:nvPr/>
        </p:nvSpPr>
        <p:spPr>
          <a:xfrm>
            <a:off x="457200" y="4709160"/>
            <a:ext cx="3657600" cy="3201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5A6B7E"/>
              </a:buClr>
              <a:buSzPts val="800"/>
              <a:buFont typeface="Calibri"/>
              <a:buNone/>
            </a:pPr>
            <a:r>
              <a:rPr b="0" i="0" lang="ja" sz="800" u="none" cap="none" strike="noStrike">
                <a:solidFill>
                  <a:srgbClr val="5A6B7E"/>
                </a:solidFill>
                <a:latin typeface="Calibri"/>
                <a:ea typeface="Calibri"/>
                <a:cs typeface="Calibri"/>
                <a:sym typeface="Calibri"/>
              </a:rPr>
              <a:t>© Incubation Base株式会社</a:t>
            </a:r>
            <a:endParaRPr b="0" i="0" sz="800" u="none" cap="none" strike="noStrike">
              <a:solidFill>
                <a:srgbClr val="000000"/>
              </a:solidFill>
              <a:latin typeface="Calibri"/>
              <a:ea typeface="Calibri"/>
              <a:cs typeface="Calibri"/>
              <a:sym typeface="Calibri"/>
            </a:endParaRPr>
          </a:p>
        </p:txBody>
      </p:sp>
      <p:sp>
        <p:nvSpPr>
          <p:cNvPr id="477" name="Google Shape;477;g3da4077c8d7_0_207"/>
          <p:cNvSpPr/>
          <p:nvPr/>
        </p:nvSpPr>
        <p:spPr>
          <a:xfrm>
            <a:off x="620715" y="1148210"/>
            <a:ext cx="1600200" cy="2377500"/>
          </a:xfrm>
          <a:prstGeom prst="rect">
            <a:avLst/>
          </a:prstGeom>
          <a:solidFill>
            <a:srgbClr val="FFFFFF"/>
          </a:solidFill>
          <a:ln cap="flat" cmpd="sng" w="12700">
            <a:solidFill>
              <a:srgbClr val="E8ECF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8" name="Google Shape;478;g3da4077c8d7_0_207"/>
          <p:cNvSpPr/>
          <p:nvPr/>
        </p:nvSpPr>
        <p:spPr>
          <a:xfrm>
            <a:off x="666435" y="1193930"/>
            <a:ext cx="1508700" cy="365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8833A"/>
              </a:buClr>
              <a:buSzPts val="800"/>
              <a:buFont typeface="Calibri"/>
              <a:buNone/>
            </a:pPr>
            <a:r>
              <a:rPr b="1" i="0" lang="ja" sz="800" u="none" cap="none" strike="noStrike">
                <a:solidFill>
                  <a:srgbClr val="E8833A"/>
                </a:solidFill>
                <a:latin typeface="Calibri"/>
                <a:ea typeface="Calibri"/>
                <a:cs typeface="Calibri"/>
                <a:sym typeface="Calibri"/>
              </a:rPr>
              <a:t>Key Partners</a:t>
            </a:r>
            <a:endParaRPr b="0" i="0" sz="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E8833A"/>
              </a:buClr>
              <a:buSzPts val="800"/>
              <a:buFont typeface="Calibri"/>
              <a:buNone/>
            </a:pPr>
            <a:r>
              <a:rPr b="1" i="0" lang="ja" sz="800" u="none" cap="none" strike="noStrike">
                <a:solidFill>
                  <a:srgbClr val="E8833A"/>
                </a:solidFill>
                <a:latin typeface="Calibri"/>
                <a:ea typeface="Calibri"/>
                <a:cs typeface="Calibri"/>
                <a:sym typeface="Calibri"/>
              </a:rPr>
              <a:t>（協力者）</a:t>
            </a:r>
            <a:endParaRPr b="0" i="0" sz="800" u="none" cap="none" strike="noStrike">
              <a:solidFill>
                <a:srgbClr val="000000"/>
              </a:solidFill>
              <a:latin typeface="Calibri"/>
              <a:ea typeface="Calibri"/>
              <a:cs typeface="Calibri"/>
              <a:sym typeface="Calibri"/>
            </a:endParaRPr>
          </a:p>
        </p:txBody>
      </p:sp>
      <p:sp>
        <p:nvSpPr>
          <p:cNvPr id="479" name="Google Shape;479;g3da4077c8d7_0_207"/>
          <p:cNvSpPr/>
          <p:nvPr/>
        </p:nvSpPr>
        <p:spPr>
          <a:xfrm>
            <a:off x="2312355" y="1148210"/>
            <a:ext cx="1600200" cy="1143000"/>
          </a:xfrm>
          <a:prstGeom prst="rect">
            <a:avLst/>
          </a:prstGeom>
          <a:solidFill>
            <a:srgbClr val="FFFFFF"/>
          </a:solidFill>
          <a:ln cap="flat" cmpd="sng" w="12700">
            <a:solidFill>
              <a:srgbClr val="E8ECF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0" name="Google Shape;480;g3da4077c8d7_0_207"/>
          <p:cNvSpPr/>
          <p:nvPr/>
        </p:nvSpPr>
        <p:spPr>
          <a:xfrm>
            <a:off x="2358075" y="1193930"/>
            <a:ext cx="1508700" cy="365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8833A"/>
              </a:buClr>
              <a:buSzPts val="800"/>
              <a:buFont typeface="Calibri"/>
              <a:buNone/>
            </a:pPr>
            <a:r>
              <a:rPr b="1" i="0" lang="ja" sz="800" u="none" cap="none" strike="noStrike">
                <a:solidFill>
                  <a:srgbClr val="E8833A"/>
                </a:solidFill>
                <a:latin typeface="Calibri"/>
                <a:ea typeface="Calibri"/>
                <a:cs typeface="Calibri"/>
                <a:sym typeface="Calibri"/>
              </a:rPr>
              <a:t>Key Activities</a:t>
            </a:r>
            <a:endParaRPr b="0" i="0" sz="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E8833A"/>
              </a:buClr>
              <a:buSzPts val="800"/>
              <a:buFont typeface="Calibri"/>
              <a:buNone/>
            </a:pPr>
            <a:r>
              <a:rPr b="1" i="0" lang="ja" sz="800" u="none" cap="none" strike="noStrike">
                <a:solidFill>
                  <a:srgbClr val="E8833A"/>
                </a:solidFill>
                <a:latin typeface="Calibri"/>
                <a:ea typeface="Calibri"/>
                <a:cs typeface="Calibri"/>
                <a:sym typeface="Calibri"/>
              </a:rPr>
              <a:t>（主な活動）</a:t>
            </a:r>
            <a:endParaRPr b="0" i="0" sz="800" u="none" cap="none" strike="noStrike">
              <a:solidFill>
                <a:srgbClr val="000000"/>
              </a:solidFill>
              <a:latin typeface="Calibri"/>
              <a:ea typeface="Calibri"/>
              <a:cs typeface="Calibri"/>
              <a:sym typeface="Calibri"/>
            </a:endParaRPr>
          </a:p>
        </p:txBody>
      </p:sp>
      <p:sp>
        <p:nvSpPr>
          <p:cNvPr id="481" name="Google Shape;481;g3da4077c8d7_0_207"/>
          <p:cNvSpPr/>
          <p:nvPr/>
        </p:nvSpPr>
        <p:spPr>
          <a:xfrm>
            <a:off x="2312355" y="2382650"/>
            <a:ext cx="1600200" cy="1143000"/>
          </a:xfrm>
          <a:prstGeom prst="rect">
            <a:avLst/>
          </a:prstGeom>
          <a:solidFill>
            <a:srgbClr val="FFFFFF"/>
          </a:solidFill>
          <a:ln cap="flat" cmpd="sng" w="12700">
            <a:solidFill>
              <a:srgbClr val="E8ECF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2" name="Google Shape;482;g3da4077c8d7_0_207"/>
          <p:cNvSpPr/>
          <p:nvPr/>
        </p:nvSpPr>
        <p:spPr>
          <a:xfrm>
            <a:off x="2358075" y="2428370"/>
            <a:ext cx="1508700" cy="365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8833A"/>
              </a:buClr>
              <a:buSzPts val="800"/>
              <a:buFont typeface="Calibri"/>
              <a:buNone/>
            </a:pPr>
            <a:r>
              <a:rPr b="1" i="0" lang="ja" sz="800" u="none" cap="none" strike="noStrike">
                <a:solidFill>
                  <a:srgbClr val="E8833A"/>
                </a:solidFill>
                <a:latin typeface="Calibri"/>
                <a:ea typeface="Calibri"/>
                <a:cs typeface="Calibri"/>
                <a:sym typeface="Calibri"/>
              </a:rPr>
              <a:t>Key Resources</a:t>
            </a:r>
            <a:endParaRPr b="0" i="0" sz="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E8833A"/>
              </a:buClr>
              <a:buSzPts val="800"/>
              <a:buFont typeface="Calibri"/>
              <a:buNone/>
            </a:pPr>
            <a:r>
              <a:rPr b="1" i="0" lang="ja" sz="800" u="none" cap="none" strike="noStrike">
                <a:solidFill>
                  <a:srgbClr val="E8833A"/>
                </a:solidFill>
                <a:latin typeface="Calibri"/>
                <a:ea typeface="Calibri"/>
                <a:cs typeface="Calibri"/>
                <a:sym typeface="Calibri"/>
              </a:rPr>
              <a:t>（経営資源）</a:t>
            </a:r>
            <a:endParaRPr b="0" i="0" sz="800" u="none" cap="none" strike="noStrike">
              <a:solidFill>
                <a:srgbClr val="000000"/>
              </a:solidFill>
              <a:latin typeface="Calibri"/>
              <a:ea typeface="Calibri"/>
              <a:cs typeface="Calibri"/>
              <a:sym typeface="Calibri"/>
            </a:endParaRPr>
          </a:p>
        </p:txBody>
      </p:sp>
      <p:sp>
        <p:nvSpPr>
          <p:cNvPr id="483" name="Google Shape;483;g3da4077c8d7_0_207"/>
          <p:cNvSpPr/>
          <p:nvPr/>
        </p:nvSpPr>
        <p:spPr>
          <a:xfrm>
            <a:off x="4003995" y="1148210"/>
            <a:ext cx="1645800" cy="2377500"/>
          </a:xfrm>
          <a:prstGeom prst="rect">
            <a:avLst/>
          </a:prstGeom>
          <a:solidFill>
            <a:srgbClr val="FFFFFF"/>
          </a:solidFill>
          <a:ln cap="flat" cmpd="sng" w="12700">
            <a:solidFill>
              <a:srgbClr val="E8ECF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4" name="Google Shape;484;g3da4077c8d7_0_207"/>
          <p:cNvSpPr/>
          <p:nvPr/>
        </p:nvSpPr>
        <p:spPr>
          <a:xfrm>
            <a:off x="4049715" y="1193930"/>
            <a:ext cx="1554600" cy="365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8833A"/>
              </a:buClr>
              <a:buSzPts val="800"/>
              <a:buFont typeface="Calibri"/>
              <a:buNone/>
            </a:pPr>
            <a:r>
              <a:rPr b="1" i="0" lang="ja" sz="800" u="none" cap="none" strike="noStrike">
                <a:solidFill>
                  <a:srgbClr val="E8833A"/>
                </a:solidFill>
                <a:latin typeface="Calibri"/>
                <a:ea typeface="Calibri"/>
                <a:cs typeface="Calibri"/>
                <a:sym typeface="Calibri"/>
              </a:rPr>
              <a:t>Value Propositions</a:t>
            </a:r>
            <a:endParaRPr b="0" i="0" sz="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E8833A"/>
              </a:buClr>
              <a:buSzPts val="800"/>
              <a:buFont typeface="Calibri"/>
              <a:buNone/>
            </a:pPr>
            <a:r>
              <a:rPr b="1" i="0" lang="ja" sz="800" u="none" cap="none" strike="noStrike">
                <a:solidFill>
                  <a:srgbClr val="E8833A"/>
                </a:solidFill>
                <a:latin typeface="Calibri"/>
                <a:ea typeface="Calibri"/>
                <a:cs typeface="Calibri"/>
                <a:sym typeface="Calibri"/>
              </a:rPr>
              <a:t>（提供価値）</a:t>
            </a:r>
            <a:endParaRPr b="0" i="0" sz="800" u="none" cap="none" strike="noStrike">
              <a:solidFill>
                <a:srgbClr val="000000"/>
              </a:solidFill>
              <a:latin typeface="Calibri"/>
              <a:ea typeface="Calibri"/>
              <a:cs typeface="Calibri"/>
              <a:sym typeface="Calibri"/>
            </a:endParaRPr>
          </a:p>
        </p:txBody>
      </p:sp>
      <p:sp>
        <p:nvSpPr>
          <p:cNvPr id="485" name="Google Shape;485;g3da4077c8d7_0_207"/>
          <p:cNvSpPr/>
          <p:nvPr/>
        </p:nvSpPr>
        <p:spPr>
          <a:xfrm>
            <a:off x="5741355" y="1148210"/>
            <a:ext cx="1463100" cy="1143000"/>
          </a:xfrm>
          <a:prstGeom prst="rect">
            <a:avLst/>
          </a:prstGeom>
          <a:solidFill>
            <a:srgbClr val="FFFFFF"/>
          </a:solidFill>
          <a:ln cap="flat" cmpd="sng" w="12700">
            <a:solidFill>
              <a:srgbClr val="E8ECF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6" name="Google Shape;486;g3da4077c8d7_0_207"/>
          <p:cNvSpPr/>
          <p:nvPr/>
        </p:nvSpPr>
        <p:spPr>
          <a:xfrm>
            <a:off x="5787075" y="1193930"/>
            <a:ext cx="1371600" cy="365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8833A"/>
              </a:buClr>
              <a:buSzPts val="800"/>
              <a:buFont typeface="Calibri"/>
              <a:buNone/>
            </a:pPr>
            <a:r>
              <a:rPr b="1" i="0" lang="ja" sz="800" u="none" cap="none" strike="noStrike">
                <a:solidFill>
                  <a:srgbClr val="E8833A"/>
                </a:solidFill>
                <a:latin typeface="Calibri"/>
                <a:ea typeface="Calibri"/>
                <a:cs typeface="Calibri"/>
                <a:sym typeface="Calibri"/>
              </a:rPr>
              <a:t>Customer Relations</a:t>
            </a:r>
            <a:endParaRPr b="0" i="0" sz="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E8833A"/>
              </a:buClr>
              <a:buSzPts val="800"/>
              <a:buFont typeface="Calibri"/>
              <a:buNone/>
            </a:pPr>
            <a:r>
              <a:rPr b="1" i="0" lang="ja" sz="800" u="none" cap="none" strike="noStrike">
                <a:solidFill>
                  <a:srgbClr val="E8833A"/>
                </a:solidFill>
                <a:latin typeface="Calibri"/>
                <a:ea typeface="Calibri"/>
                <a:cs typeface="Calibri"/>
                <a:sym typeface="Calibri"/>
              </a:rPr>
              <a:t>（顧客との関係）</a:t>
            </a:r>
            <a:endParaRPr b="0" i="0" sz="800" u="none" cap="none" strike="noStrike">
              <a:solidFill>
                <a:srgbClr val="000000"/>
              </a:solidFill>
              <a:latin typeface="Calibri"/>
              <a:ea typeface="Calibri"/>
              <a:cs typeface="Calibri"/>
              <a:sym typeface="Calibri"/>
            </a:endParaRPr>
          </a:p>
        </p:txBody>
      </p:sp>
      <p:sp>
        <p:nvSpPr>
          <p:cNvPr id="487" name="Google Shape;487;g3da4077c8d7_0_207"/>
          <p:cNvSpPr/>
          <p:nvPr/>
        </p:nvSpPr>
        <p:spPr>
          <a:xfrm>
            <a:off x="5741355" y="2382650"/>
            <a:ext cx="1463100" cy="1143000"/>
          </a:xfrm>
          <a:prstGeom prst="rect">
            <a:avLst/>
          </a:prstGeom>
          <a:solidFill>
            <a:srgbClr val="FFFFFF"/>
          </a:solidFill>
          <a:ln cap="flat" cmpd="sng" w="12700">
            <a:solidFill>
              <a:srgbClr val="E8ECF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8" name="Google Shape;488;g3da4077c8d7_0_207"/>
          <p:cNvSpPr/>
          <p:nvPr/>
        </p:nvSpPr>
        <p:spPr>
          <a:xfrm>
            <a:off x="5787075" y="2428370"/>
            <a:ext cx="1371600" cy="365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8833A"/>
              </a:buClr>
              <a:buSzPts val="800"/>
              <a:buFont typeface="Calibri"/>
              <a:buNone/>
            </a:pPr>
            <a:r>
              <a:rPr b="1" i="0" lang="ja" sz="800" u="none" cap="none" strike="noStrike">
                <a:solidFill>
                  <a:srgbClr val="E8833A"/>
                </a:solidFill>
                <a:latin typeface="Calibri"/>
                <a:ea typeface="Calibri"/>
                <a:cs typeface="Calibri"/>
                <a:sym typeface="Calibri"/>
              </a:rPr>
              <a:t>Channels</a:t>
            </a:r>
            <a:endParaRPr b="0" i="0" sz="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E8833A"/>
              </a:buClr>
              <a:buSzPts val="800"/>
              <a:buFont typeface="Calibri"/>
              <a:buNone/>
            </a:pPr>
            <a:r>
              <a:rPr b="1" i="0" lang="ja" sz="800" u="none" cap="none" strike="noStrike">
                <a:solidFill>
                  <a:srgbClr val="E8833A"/>
                </a:solidFill>
                <a:latin typeface="Calibri"/>
                <a:ea typeface="Calibri"/>
                <a:cs typeface="Calibri"/>
                <a:sym typeface="Calibri"/>
              </a:rPr>
              <a:t>（届け方）</a:t>
            </a:r>
            <a:endParaRPr b="0" i="0" sz="800" u="none" cap="none" strike="noStrike">
              <a:solidFill>
                <a:srgbClr val="000000"/>
              </a:solidFill>
              <a:latin typeface="Calibri"/>
              <a:ea typeface="Calibri"/>
              <a:cs typeface="Calibri"/>
              <a:sym typeface="Calibri"/>
            </a:endParaRPr>
          </a:p>
        </p:txBody>
      </p:sp>
      <p:sp>
        <p:nvSpPr>
          <p:cNvPr id="489" name="Google Shape;489;g3da4077c8d7_0_207"/>
          <p:cNvSpPr/>
          <p:nvPr/>
        </p:nvSpPr>
        <p:spPr>
          <a:xfrm>
            <a:off x="7295835" y="1148210"/>
            <a:ext cx="1371600" cy="2377500"/>
          </a:xfrm>
          <a:prstGeom prst="rect">
            <a:avLst/>
          </a:prstGeom>
          <a:solidFill>
            <a:srgbClr val="FFFFFF"/>
          </a:solidFill>
          <a:ln cap="flat" cmpd="sng" w="12700">
            <a:solidFill>
              <a:srgbClr val="E8ECF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0" name="Google Shape;490;g3da4077c8d7_0_207"/>
          <p:cNvSpPr/>
          <p:nvPr/>
        </p:nvSpPr>
        <p:spPr>
          <a:xfrm>
            <a:off x="7341555" y="1193930"/>
            <a:ext cx="1280100" cy="365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8833A"/>
              </a:buClr>
              <a:buSzPts val="800"/>
              <a:buFont typeface="Calibri"/>
              <a:buNone/>
            </a:pPr>
            <a:r>
              <a:rPr b="1" i="0" lang="ja" sz="800" u="none" cap="none" strike="noStrike">
                <a:solidFill>
                  <a:srgbClr val="E8833A"/>
                </a:solidFill>
                <a:latin typeface="Calibri"/>
                <a:ea typeface="Calibri"/>
                <a:cs typeface="Calibri"/>
                <a:sym typeface="Calibri"/>
              </a:rPr>
              <a:t>Customer Segments</a:t>
            </a:r>
            <a:endParaRPr b="0" i="0" sz="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E8833A"/>
              </a:buClr>
              <a:buSzPts val="800"/>
              <a:buFont typeface="Calibri"/>
              <a:buNone/>
            </a:pPr>
            <a:r>
              <a:rPr b="1" i="0" lang="ja" sz="800" u="none" cap="none" strike="noStrike">
                <a:solidFill>
                  <a:srgbClr val="E8833A"/>
                </a:solidFill>
                <a:latin typeface="Calibri"/>
                <a:ea typeface="Calibri"/>
                <a:cs typeface="Calibri"/>
                <a:sym typeface="Calibri"/>
              </a:rPr>
              <a:t>（顧客像）</a:t>
            </a:r>
            <a:endParaRPr b="0" i="0" sz="800" u="none" cap="none" strike="noStrike">
              <a:solidFill>
                <a:srgbClr val="000000"/>
              </a:solidFill>
              <a:latin typeface="Calibri"/>
              <a:ea typeface="Calibri"/>
              <a:cs typeface="Calibri"/>
              <a:sym typeface="Calibri"/>
            </a:endParaRPr>
          </a:p>
        </p:txBody>
      </p:sp>
      <p:sp>
        <p:nvSpPr>
          <p:cNvPr id="491" name="Google Shape;491;g3da4077c8d7_0_207"/>
          <p:cNvSpPr/>
          <p:nvPr/>
        </p:nvSpPr>
        <p:spPr>
          <a:xfrm>
            <a:off x="620715" y="3617090"/>
            <a:ext cx="3977700" cy="777300"/>
          </a:xfrm>
          <a:prstGeom prst="rect">
            <a:avLst/>
          </a:prstGeom>
          <a:solidFill>
            <a:srgbClr val="FFFFFF"/>
          </a:solidFill>
          <a:ln cap="flat" cmpd="sng" w="12700">
            <a:solidFill>
              <a:srgbClr val="E8ECF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2" name="Google Shape;492;g3da4077c8d7_0_207"/>
          <p:cNvSpPr/>
          <p:nvPr/>
        </p:nvSpPr>
        <p:spPr>
          <a:xfrm>
            <a:off x="666435" y="3662810"/>
            <a:ext cx="27432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8833A"/>
              </a:buClr>
              <a:buSzPts val="800"/>
              <a:buFont typeface="Calibri"/>
              <a:buNone/>
            </a:pPr>
            <a:r>
              <a:rPr b="1" i="0" lang="ja" sz="800" u="none" cap="none" strike="noStrike">
                <a:solidFill>
                  <a:srgbClr val="E8833A"/>
                </a:solidFill>
                <a:latin typeface="Calibri"/>
                <a:ea typeface="Calibri"/>
                <a:cs typeface="Calibri"/>
                <a:sym typeface="Calibri"/>
              </a:rPr>
              <a:t>Cost Structure（コスト構造）</a:t>
            </a:r>
            <a:endParaRPr b="0" i="0" sz="800" u="none" cap="none" strike="noStrike">
              <a:solidFill>
                <a:srgbClr val="000000"/>
              </a:solidFill>
              <a:latin typeface="Calibri"/>
              <a:ea typeface="Calibri"/>
              <a:cs typeface="Calibri"/>
              <a:sym typeface="Calibri"/>
            </a:endParaRPr>
          </a:p>
        </p:txBody>
      </p:sp>
      <p:sp>
        <p:nvSpPr>
          <p:cNvPr id="493" name="Google Shape;493;g3da4077c8d7_0_207"/>
          <p:cNvSpPr/>
          <p:nvPr/>
        </p:nvSpPr>
        <p:spPr>
          <a:xfrm>
            <a:off x="4689795" y="3617090"/>
            <a:ext cx="3977700" cy="777300"/>
          </a:xfrm>
          <a:prstGeom prst="rect">
            <a:avLst/>
          </a:prstGeom>
          <a:solidFill>
            <a:srgbClr val="FFFFFF"/>
          </a:solidFill>
          <a:ln cap="flat" cmpd="sng" w="12700">
            <a:solidFill>
              <a:srgbClr val="E8ECF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4" name="Google Shape;494;g3da4077c8d7_0_207"/>
          <p:cNvSpPr/>
          <p:nvPr/>
        </p:nvSpPr>
        <p:spPr>
          <a:xfrm>
            <a:off x="4735515" y="3662810"/>
            <a:ext cx="27432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8833A"/>
              </a:buClr>
              <a:buSzPts val="800"/>
              <a:buFont typeface="Calibri"/>
              <a:buNone/>
            </a:pPr>
            <a:r>
              <a:rPr b="1" i="0" lang="ja" sz="800" u="none" cap="none" strike="noStrike">
                <a:solidFill>
                  <a:srgbClr val="E8833A"/>
                </a:solidFill>
                <a:latin typeface="Calibri"/>
                <a:ea typeface="Calibri"/>
                <a:cs typeface="Calibri"/>
                <a:sym typeface="Calibri"/>
              </a:rPr>
              <a:t>Revenue Streams（収益の流れ）</a:t>
            </a:r>
            <a:endParaRPr b="0" i="0" sz="800" u="none" cap="none" strike="noStrike">
              <a:solidFill>
                <a:srgbClr val="000000"/>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sp>
        <p:nvSpPr>
          <p:cNvPr id="499" name="Google Shape;499;g3da4077c8d7_0_267"/>
          <p:cNvSpPr txBox="1"/>
          <p:nvPr>
            <p:ph type="title"/>
          </p:nvPr>
        </p:nvSpPr>
        <p:spPr>
          <a:xfrm>
            <a:off x="620723" y="243220"/>
            <a:ext cx="8520600" cy="3936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72839"/>
              <a:buNone/>
            </a:pPr>
            <a:r>
              <a:rPr b="1" lang="ja"/>
              <a:t>16  リーンキャンバス</a:t>
            </a:r>
            <a:endParaRPr b="1"/>
          </a:p>
        </p:txBody>
      </p:sp>
      <p:sp>
        <p:nvSpPr>
          <p:cNvPr id="500" name="Google Shape;500;g3da4077c8d7_0_26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ja"/>
              <a:t>‹#›</a:t>
            </a:fld>
            <a:endParaRPr/>
          </a:p>
        </p:txBody>
      </p:sp>
      <p:sp>
        <p:nvSpPr>
          <p:cNvPr id="501" name="Google Shape;501;g3da4077c8d7_0_267"/>
          <p:cNvSpPr txBox="1"/>
          <p:nvPr>
            <p:ph idx="1" type="body"/>
          </p:nvPr>
        </p:nvSpPr>
        <p:spPr>
          <a:xfrm>
            <a:off x="474800" y="704499"/>
            <a:ext cx="8545500" cy="443700"/>
          </a:xfrm>
          <a:prstGeom prst="rect">
            <a:avLst/>
          </a:prstGeom>
          <a:noFill/>
          <a:ln>
            <a:noFill/>
          </a:ln>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SzPts val="1800"/>
              <a:buFont typeface="Arial"/>
              <a:buNone/>
            </a:pPr>
            <a:r>
              <a:rPr lang="ja"/>
              <a:t>スタートアップ型の仮説検証に適した9ブロック構成のビジネスモデル設計シート</a:t>
            </a:r>
            <a:endParaRPr/>
          </a:p>
        </p:txBody>
      </p:sp>
      <p:sp>
        <p:nvSpPr>
          <p:cNvPr id="502" name="Google Shape;502;g3da4077c8d7_0_267"/>
          <p:cNvSpPr txBox="1"/>
          <p:nvPr>
            <p:ph idx="2" type="body"/>
          </p:nvPr>
        </p:nvSpPr>
        <p:spPr>
          <a:xfrm rot="5400000">
            <a:off x="-2471877" y="2472000"/>
            <a:ext cx="5143500" cy="199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126000" spcFirstLastPara="1" rIns="91425" wrap="square" tIns="90000">
            <a:noAutofit/>
          </a:bodyPr>
          <a:lstStyle/>
          <a:p>
            <a:pPr indent="-342900" lvl="0" marL="457200" rtl="0" algn="l">
              <a:lnSpc>
                <a:spcPct val="115000"/>
              </a:lnSpc>
              <a:spcBef>
                <a:spcPts val="0"/>
              </a:spcBef>
              <a:spcAft>
                <a:spcPts val="0"/>
              </a:spcAft>
              <a:buSzPts val="1800"/>
              <a:buNone/>
            </a:pPr>
            <a:r>
              <a:rPr lang="ja"/>
              <a:t>16  リーンキャンバス</a:t>
            </a:r>
            <a:endParaRPr/>
          </a:p>
        </p:txBody>
      </p:sp>
      <p:sp>
        <p:nvSpPr>
          <p:cNvPr id="503" name="Google Shape;503;g3da4077c8d7_0_267"/>
          <p:cNvSpPr/>
          <p:nvPr/>
        </p:nvSpPr>
        <p:spPr>
          <a:xfrm>
            <a:off x="457200" y="4709160"/>
            <a:ext cx="3657600" cy="3201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5A6B7E"/>
              </a:buClr>
              <a:buSzPts val="800"/>
              <a:buFont typeface="Calibri"/>
              <a:buNone/>
            </a:pPr>
            <a:r>
              <a:rPr b="0" i="0" lang="ja" sz="800" u="none" cap="none" strike="noStrike">
                <a:solidFill>
                  <a:srgbClr val="5A6B7E"/>
                </a:solidFill>
                <a:latin typeface="Calibri"/>
                <a:ea typeface="Calibri"/>
                <a:cs typeface="Calibri"/>
                <a:sym typeface="Calibri"/>
              </a:rPr>
              <a:t>© Incubation Base株式会社</a:t>
            </a:r>
            <a:endParaRPr b="0" i="0" sz="800" u="none" cap="none" strike="noStrike">
              <a:solidFill>
                <a:srgbClr val="000000"/>
              </a:solidFill>
              <a:latin typeface="Calibri"/>
              <a:ea typeface="Calibri"/>
              <a:cs typeface="Calibri"/>
              <a:sym typeface="Calibri"/>
            </a:endParaRPr>
          </a:p>
        </p:txBody>
      </p:sp>
      <p:sp>
        <p:nvSpPr>
          <p:cNvPr id="504" name="Google Shape;504;g3da4077c8d7_0_267"/>
          <p:cNvSpPr/>
          <p:nvPr/>
        </p:nvSpPr>
        <p:spPr>
          <a:xfrm>
            <a:off x="724153" y="1148210"/>
            <a:ext cx="1691700" cy="1371600"/>
          </a:xfrm>
          <a:prstGeom prst="rect">
            <a:avLst/>
          </a:prstGeom>
          <a:solidFill>
            <a:srgbClr val="FFFFFF"/>
          </a:solidFill>
          <a:ln cap="flat" cmpd="sng" w="12700">
            <a:solidFill>
              <a:srgbClr val="E8ECF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5" name="Google Shape;505;g3da4077c8d7_0_267"/>
          <p:cNvSpPr/>
          <p:nvPr/>
        </p:nvSpPr>
        <p:spPr>
          <a:xfrm>
            <a:off x="769873" y="1193930"/>
            <a:ext cx="1600200" cy="365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8833A"/>
              </a:buClr>
              <a:buSzPts val="800"/>
              <a:buFont typeface="Calibri"/>
              <a:buNone/>
            </a:pPr>
            <a:r>
              <a:rPr b="1" i="0" lang="ja" sz="800" u="none" cap="none" strike="noStrike">
                <a:solidFill>
                  <a:srgbClr val="E8833A"/>
                </a:solidFill>
                <a:latin typeface="Calibri"/>
                <a:ea typeface="Calibri"/>
                <a:cs typeface="Calibri"/>
                <a:sym typeface="Calibri"/>
              </a:rPr>
              <a:t>課題</a:t>
            </a:r>
            <a:endParaRPr b="0" i="0" sz="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E8833A"/>
              </a:buClr>
              <a:buSzPts val="800"/>
              <a:buFont typeface="Calibri"/>
              <a:buNone/>
            </a:pPr>
            <a:r>
              <a:rPr b="1" i="0" lang="ja" sz="800" u="none" cap="none" strike="noStrike">
                <a:solidFill>
                  <a:srgbClr val="E8833A"/>
                </a:solidFill>
                <a:latin typeface="Calibri"/>
                <a:ea typeface="Calibri"/>
                <a:cs typeface="Calibri"/>
                <a:sym typeface="Calibri"/>
              </a:rPr>
              <a:t>（顧客の痛み）</a:t>
            </a:r>
            <a:endParaRPr b="0" i="0" sz="800" u="none" cap="none" strike="noStrike">
              <a:solidFill>
                <a:srgbClr val="000000"/>
              </a:solidFill>
              <a:latin typeface="Calibri"/>
              <a:ea typeface="Calibri"/>
              <a:cs typeface="Calibri"/>
              <a:sym typeface="Calibri"/>
            </a:endParaRPr>
          </a:p>
        </p:txBody>
      </p:sp>
      <p:sp>
        <p:nvSpPr>
          <p:cNvPr id="506" name="Google Shape;506;g3da4077c8d7_0_267"/>
          <p:cNvSpPr/>
          <p:nvPr/>
        </p:nvSpPr>
        <p:spPr>
          <a:xfrm>
            <a:off x="2507232" y="1148210"/>
            <a:ext cx="1691700" cy="1371600"/>
          </a:xfrm>
          <a:prstGeom prst="rect">
            <a:avLst/>
          </a:prstGeom>
          <a:solidFill>
            <a:srgbClr val="FFFFFF"/>
          </a:solidFill>
          <a:ln cap="flat" cmpd="sng" w="12700">
            <a:solidFill>
              <a:srgbClr val="E8ECF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7" name="Google Shape;507;g3da4077c8d7_0_267"/>
          <p:cNvSpPr/>
          <p:nvPr/>
        </p:nvSpPr>
        <p:spPr>
          <a:xfrm>
            <a:off x="2552953" y="1193930"/>
            <a:ext cx="1600200" cy="365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8833A"/>
              </a:buClr>
              <a:buSzPts val="800"/>
              <a:buFont typeface="Calibri"/>
              <a:buNone/>
            </a:pPr>
            <a:r>
              <a:rPr b="1" i="0" lang="ja" sz="800" u="none" cap="none" strike="noStrike">
                <a:solidFill>
                  <a:srgbClr val="E8833A"/>
                </a:solidFill>
                <a:latin typeface="Calibri"/>
                <a:ea typeface="Calibri"/>
                <a:cs typeface="Calibri"/>
                <a:sym typeface="Calibri"/>
              </a:rPr>
              <a:t>ソリューション</a:t>
            </a:r>
            <a:endParaRPr b="0" i="0" sz="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E8833A"/>
              </a:buClr>
              <a:buSzPts val="800"/>
              <a:buFont typeface="Calibri"/>
              <a:buNone/>
            </a:pPr>
            <a:r>
              <a:rPr b="1" i="0" lang="ja" sz="800" u="none" cap="none" strike="noStrike">
                <a:solidFill>
                  <a:srgbClr val="E8833A"/>
                </a:solidFill>
                <a:latin typeface="Calibri"/>
                <a:ea typeface="Calibri"/>
                <a:cs typeface="Calibri"/>
                <a:sym typeface="Calibri"/>
              </a:rPr>
              <a:t>（解決の方向性）</a:t>
            </a:r>
            <a:endParaRPr b="0" i="0" sz="800" u="none" cap="none" strike="noStrike">
              <a:solidFill>
                <a:srgbClr val="000000"/>
              </a:solidFill>
              <a:latin typeface="Calibri"/>
              <a:ea typeface="Calibri"/>
              <a:cs typeface="Calibri"/>
              <a:sym typeface="Calibri"/>
            </a:endParaRPr>
          </a:p>
        </p:txBody>
      </p:sp>
      <p:sp>
        <p:nvSpPr>
          <p:cNvPr id="508" name="Google Shape;508;g3da4077c8d7_0_267"/>
          <p:cNvSpPr/>
          <p:nvPr/>
        </p:nvSpPr>
        <p:spPr>
          <a:xfrm>
            <a:off x="4290313" y="1148210"/>
            <a:ext cx="1600200" cy="1371600"/>
          </a:xfrm>
          <a:prstGeom prst="rect">
            <a:avLst/>
          </a:prstGeom>
          <a:solidFill>
            <a:srgbClr val="FFFFFF"/>
          </a:solidFill>
          <a:ln cap="flat" cmpd="sng" w="12700">
            <a:solidFill>
              <a:srgbClr val="E8ECF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9" name="Google Shape;509;g3da4077c8d7_0_267"/>
          <p:cNvSpPr/>
          <p:nvPr/>
        </p:nvSpPr>
        <p:spPr>
          <a:xfrm>
            <a:off x="4336033" y="1193930"/>
            <a:ext cx="1508700" cy="365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8833A"/>
              </a:buClr>
              <a:buSzPts val="800"/>
              <a:buFont typeface="Calibri"/>
              <a:buNone/>
            </a:pPr>
            <a:r>
              <a:rPr b="1" i="0" lang="ja" sz="800" u="none" cap="none" strike="noStrike">
                <a:solidFill>
                  <a:srgbClr val="E8833A"/>
                </a:solidFill>
                <a:latin typeface="Calibri"/>
                <a:ea typeface="Calibri"/>
                <a:cs typeface="Calibri"/>
                <a:sym typeface="Calibri"/>
              </a:rPr>
              <a:t>独自の価値提案</a:t>
            </a:r>
            <a:endParaRPr b="0" i="0" sz="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E8833A"/>
              </a:buClr>
              <a:buSzPts val="800"/>
              <a:buFont typeface="Calibri"/>
              <a:buNone/>
            </a:pPr>
            <a:r>
              <a:rPr b="1" i="0" lang="ja" sz="800" u="none" cap="none" strike="noStrike">
                <a:solidFill>
                  <a:srgbClr val="E8833A"/>
                </a:solidFill>
                <a:latin typeface="Calibri"/>
                <a:ea typeface="Calibri"/>
                <a:cs typeface="Calibri"/>
                <a:sym typeface="Calibri"/>
              </a:rPr>
              <a:t>（なぜ選ばれるか）</a:t>
            </a:r>
            <a:endParaRPr b="0" i="0" sz="800" u="none" cap="none" strike="noStrike">
              <a:solidFill>
                <a:srgbClr val="000000"/>
              </a:solidFill>
              <a:latin typeface="Calibri"/>
              <a:ea typeface="Calibri"/>
              <a:cs typeface="Calibri"/>
              <a:sym typeface="Calibri"/>
            </a:endParaRPr>
          </a:p>
        </p:txBody>
      </p:sp>
      <p:sp>
        <p:nvSpPr>
          <p:cNvPr id="510" name="Google Shape;510;g3da4077c8d7_0_267"/>
          <p:cNvSpPr/>
          <p:nvPr/>
        </p:nvSpPr>
        <p:spPr>
          <a:xfrm>
            <a:off x="5981952" y="1148210"/>
            <a:ext cx="1417200" cy="1371600"/>
          </a:xfrm>
          <a:prstGeom prst="rect">
            <a:avLst/>
          </a:prstGeom>
          <a:solidFill>
            <a:srgbClr val="FFFFFF"/>
          </a:solidFill>
          <a:ln cap="flat" cmpd="sng" w="12700">
            <a:solidFill>
              <a:srgbClr val="E8ECF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1" name="Google Shape;511;g3da4077c8d7_0_267"/>
          <p:cNvSpPr/>
          <p:nvPr/>
        </p:nvSpPr>
        <p:spPr>
          <a:xfrm>
            <a:off x="6027673" y="1193930"/>
            <a:ext cx="1326000" cy="365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8833A"/>
              </a:buClr>
              <a:buSzPts val="800"/>
              <a:buFont typeface="Calibri"/>
              <a:buNone/>
            </a:pPr>
            <a:r>
              <a:rPr b="1" i="0" lang="ja" sz="800" u="none" cap="none" strike="noStrike">
                <a:solidFill>
                  <a:srgbClr val="E8833A"/>
                </a:solidFill>
                <a:latin typeface="Calibri"/>
                <a:ea typeface="Calibri"/>
                <a:cs typeface="Calibri"/>
                <a:sym typeface="Calibri"/>
              </a:rPr>
              <a:t>参入障壁</a:t>
            </a:r>
            <a:endParaRPr b="0" i="0" sz="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E8833A"/>
              </a:buClr>
              <a:buSzPts val="800"/>
              <a:buFont typeface="Calibri"/>
              <a:buNone/>
            </a:pPr>
            <a:r>
              <a:rPr b="1" i="0" lang="ja" sz="800" u="none" cap="none" strike="noStrike">
                <a:solidFill>
                  <a:srgbClr val="E8833A"/>
                </a:solidFill>
                <a:latin typeface="Calibri"/>
                <a:ea typeface="Calibri"/>
                <a:cs typeface="Calibri"/>
                <a:sym typeface="Calibri"/>
              </a:rPr>
              <a:t>（真似されにくさ）</a:t>
            </a:r>
            <a:endParaRPr b="0" i="0" sz="800" u="none" cap="none" strike="noStrike">
              <a:solidFill>
                <a:srgbClr val="000000"/>
              </a:solidFill>
              <a:latin typeface="Calibri"/>
              <a:ea typeface="Calibri"/>
              <a:cs typeface="Calibri"/>
              <a:sym typeface="Calibri"/>
            </a:endParaRPr>
          </a:p>
        </p:txBody>
      </p:sp>
      <p:sp>
        <p:nvSpPr>
          <p:cNvPr id="512" name="Google Shape;512;g3da4077c8d7_0_267"/>
          <p:cNvSpPr/>
          <p:nvPr/>
        </p:nvSpPr>
        <p:spPr>
          <a:xfrm>
            <a:off x="7490713" y="1148210"/>
            <a:ext cx="1280100" cy="1371600"/>
          </a:xfrm>
          <a:prstGeom prst="rect">
            <a:avLst/>
          </a:prstGeom>
          <a:solidFill>
            <a:srgbClr val="FFFFFF"/>
          </a:solidFill>
          <a:ln cap="flat" cmpd="sng" w="12700">
            <a:solidFill>
              <a:srgbClr val="E8ECF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3" name="Google Shape;513;g3da4077c8d7_0_267"/>
          <p:cNvSpPr/>
          <p:nvPr/>
        </p:nvSpPr>
        <p:spPr>
          <a:xfrm>
            <a:off x="7536433" y="1193930"/>
            <a:ext cx="1188600" cy="365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8833A"/>
              </a:buClr>
              <a:buSzPts val="800"/>
              <a:buFont typeface="Calibri"/>
              <a:buNone/>
            </a:pPr>
            <a:r>
              <a:rPr b="1" i="0" lang="ja" sz="800" u="none" cap="none" strike="noStrike">
                <a:solidFill>
                  <a:srgbClr val="E8833A"/>
                </a:solidFill>
                <a:latin typeface="Calibri"/>
                <a:ea typeface="Calibri"/>
                <a:cs typeface="Calibri"/>
                <a:sym typeface="Calibri"/>
              </a:rPr>
              <a:t>ターゲット</a:t>
            </a:r>
            <a:endParaRPr b="0" i="0" sz="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E8833A"/>
              </a:buClr>
              <a:buSzPts val="800"/>
              <a:buFont typeface="Calibri"/>
              <a:buNone/>
            </a:pPr>
            <a:r>
              <a:rPr b="1" i="0" lang="ja" sz="800" u="none" cap="none" strike="noStrike">
                <a:solidFill>
                  <a:srgbClr val="E8833A"/>
                </a:solidFill>
                <a:latin typeface="Calibri"/>
                <a:ea typeface="Calibri"/>
                <a:cs typeface="Calibri"/>
                <a:sym typeface="Calibri"/>
              </a:rPr>
              <a:t>顧客</a:t>
            </a:r>
            <a:endParaRPr b="0" i="0" sz="800" u="none" cap="none" strike="noStrike">
              <a:solidFill>
                <a:srgbClr val="000000"/>
              </a:solidFill>
              <a:latin typeface="Calibri"/>
              <a:ea typeface="Calibri"/>
              <a:cs typeface="Calibri"/>
              <a:sym typeface="Calibri"/>
            </a:endParaRPr>
          </a:p>
        </p:txBody>
      </p:sp>
      <p:sp>
        <p:nvSpPr>
          <p:cNvPr id="514" name="Google Shape;514;g3da4077c8d7_0_267"/>
          <p:cNvSpPr/>
          <p:nvPr/>
        </p:nvSpPr>
        <p:spPr>
          <a:xfrm>
            <a:off x="724153" y="2611250"/>
            <a:ext cx="1691700" cy="1005900"/>
          </a:xfrm>
          <a:prstGeom prst="rect">
            <a:avLst/>
          </a:prstGeom>
          <a:solidFill>
            <a:srgbClr val="FFFFFF"/>
          </a:solidFill>
          <a:ln cap="flat" cmpd="sng" w="12700">
            <a:solidFill>
              <a:srgbClr val="E8ECF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5" name="Google Shape;515;g3da4077c8d7_0_267"/>
          <p:cNvSpPr/>
          <p:nvPr/>
        </p:nvSpPr>
        <p:spPr>
          <a:xfrm>
            <a:off x="769873" y="2656970"/>
            <a:ext cx="1600200" cy="365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8833A"/>
              </a:buClr>
              <a:buSzPts val="800"/>
              <a:buFont typeface="Calibri"/>
              <a:buNone/>
            </a:pPr>
            <a:r>
              <a:rPr b="1" i="0" lang="ja" sz="800" u="none" cap="none" strike="noStrike">
                <a:solidFill>
                  <a:srgbClr val="E8833A"/>
                </a:solidFill>
                <a:latin typeface="Calibri"/>
                <a:ea typeface="Calibri"/>
                <a:cs typeface="Calibri"/>
                <a:sym typeface="Calibri"/>
              </a:rPr>
              <a:t>重要KPI</a:t>
            </a:r>
            <a:endParaRPr b="0" i="0" sz="800" u="none" cap="none" strike="noStrike">
              <a:solidFill>
                <a:srgbClr val="000000"/>
              </a:solidFill>
              <a:latin typeface="Calibri"/>
              <a:ea typeface="Calibri"/>
              <a:cs typeface="Calibri"/>
              <a:sym typeface="Calibri"/>
            </a:endParaRPr>
          </a:p>
        </p:txBody>
      </p:sp>
      <p:sp>
        <p:nvSpPr>
          <p:cNvPr id="516" name="Google Shape;516;g3da4077c8d7_0_267"/>
          <p:cNvSpPr/>
          <p:nvPr/>
        </p:nvSpPr>
        <p:spPr>
          <a:xfrm>
            <a:off x="2507232" y="2611250"/>
            <a:ext cx="1691700" cy="1005900"/>
          </a:xfrm>
          <a:prstGeom prst="rect">
            <a:avLst/>
          </a:prstGeom>
          <a:solidFill>
            <a:srgbClr val="FFFFFF"/>
          </a:solidFill>
          <a:ln cap="flat" cmpd="sng" w="12700">
            <a:solidFill>
              <a:srgbClr val="E8ECF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7" name="Google Shape;517;g3da4077c8d7_0_267"/>
          <p:cNvSpPr/>
          <p:nvPr/>
        </p:nvSpPr>
        <p:spPr>
          <a:xfrm>
            <a:off x="2552953" y="2656970"/>
            <a:ext cx="1600200" cy="365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8833A"/>
              </a:buClr>
              <a:buSzPts val="800"/>
              <a:buFont typeface="Calibri"/>
              <a:buNone/>
            </a:pPr>
            <a:r>
              <a:rPr b="1" i="0" lang="ja" sz="800" u="none" cap="none" strike="noStrike">
                <a:solidFill>
                  <a:srgbClr val="E8833A"/>
                </a:solidFill>
                <a:latin typeface="Calibri"/>
                <a:ea typeface="Calibri"/>
                <a:cs typeface="Calibri"/>
                <a:sym typeface="Calibri"/>
              </a:rPr>
              <a:t>顧客への</a:t>
            </a:r>
            <a:endParaRPr b="0" i="0" sz="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E8833A"/>
              </a:buClr>
              <a:buSzPts val="800"/>
              <a:buFont typeface="Calibri"/>
              <a:buNone/>
            </a:pPr>
            <a:r>
              <a:rPr b="1" i="0" lang="ja" sz="800" u="none" cap="none" strike="noStrike">
                <a:solidFill>
                  <a:srgbClr val="E8833A"/>
                </a:solidFill>
                <a:latin typeface="Calibri"/>
                <a:ea typeface="Calibri"/>
                <a:cs typeface="Calibri"/>
                <a:sym typeface="Calibri"/>
              </a:rPr>
              <a:t>届け方</a:t>
            </a:r>
            <a:endParaRPr b="0" i="0" sz="800" u="none" cap="none" strike="noStrike">
              <a:solidFill>
                <a:srgbClr val="000000"/>
              </a:solidFill>
              <a:latin typeface="Calibri"/>
              <a:ea typeface="Calibri"/>
              <a:cs typeface="Calibri"/>
              <a:sym typeface="Calibri"/>
            </a:endParaRPr>
          </a:p>
        </p:txBody>
      </p:sp>
      <p:sp>
        <p:nvSpPr>
          <p:cNvPr id="518" name="Google Shape;518;g3da4077c8d7_0_267"/>
          <p:cNvSpPr/>
          <p:nvPr/>
        </p:nvSpPr>
        <p:spPr>
          <a:xfrm>
            <a:off x="4290313" y="2611250"/>
            <a:ext cx="1600200" cy="1005900"/>
          </a:xfrm>
          <a:prstGeom prst="rect">
            <a:avLst/>
          </a:prstGeom>
          <a:solidFill>
            <a:srgbClr val="FFFFFF"/>
          </a:solidFill>
          <a:ln cap="flat" cmpd="sng" w="12700">
            <a:solidFill>
              <a:srgbClr val="E8ECF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9" name="Google Shape;519;g3da4077c8d7_0_267"/>
          <p:cNvSpPr/>
          <p:nvPr/>
        </p:nvSpPr>
        <p:spPr>
          <a:xfrm>
            <a:off x="4336033" y="2656970"/>
            <a:ext cx="1508700" cy="365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8833A"/>
              </a:buClr>
              <a:buSzPts val="800"/>
              <a:buFont typeface="Calibri"/>
              <a:buNone/>
            </a:pPr>
            <a:r>
              <a:rPr b="1" i="0" lang="ja" sz="800" u="none" cap="none" strike="noStrike">
                <a:solidFill>
                  <a:srgbClr val="E8833A"/>
                </a:solidFill>
                <a:latin typeface="Calibri"/>
                <a:ea typeface="Calibri"/>
                <a:cs typeface="Calibri"/>
                <a:sym typeface="Calibri"/>
              </a:rPr>
              <a:t>既存の</a:t>
            </a:r>
            <a:endParaRPr b="0" i="0" sz="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E8833A"/>
              </a:buClr>
              <a:buSzPts val="800"/>
              <a:buFont typeface="Calibri"/>
              <a:buNone/>
            </a:pPr>
            <a:r>
              <a:rPr b="1" i="0" lang="ja" sz="800" u="none" cap="none" strike="noStrike">
                <a:solidFill>
                  <a:srgbClr val="E8833A"/>
                </a:solidFill>
                <a:latin typeface="Calibri"/>
                <a:ea typeface="Calibri"/>
                <a:cs typeface="Calibri"/>
                <a:sym typeface="Calibri"/>
              </a:rPr>
              <a:t>代替手段</a:t>
            </a:r>
            <a:endParaRPr b="0" i="0" sz="800" u="none" cap="none" strike="noStrike">
              <a:solidFill>
                <a:srgbClr val="000000"/>
              </a:solidFill>
              <a:latin typeface="Calibri"/>
              <a:ea typeface="Calibri"/>
              <a:cs typeface="Calibri"/>
              <a:sym typeface="Calibri"/>
            </a:endParaRPr>
          </a:p>
        </p:txBody>
      </p:sp>
      <p:sp>
        <p:nvSpPr>
          <p:cNvPr id="520" name="Google Shape;520;g3da4077c8d7_0_267"/>
          <p:cNvSpPr/>
          <p:nvPr/>
        </p:nvSpPr>
        <p:spPr>
          <a:xfrm>
            <a:off x="5981952" y="2611250"/>
            <a:ext cx="2788800" cy="1005900"/>
          </a:xfrm>
          <a:prstGeom prst="rect">
            <a:avLst/>
          </a:prstGeom>
          <a:solidFill>
            <a:srgbClr val="FFFFFF"/>
          </a:solidFill>
          <a:ln cap="flat" cmpd="sng" w="12700">
            <a:solidFill>
              <a:srgbClr val="E8ECF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1" name="Google Shape;521;g3da4077c8d7_0_267"/>
          <p:cNvSpPr/>
          <p:nvPr/>
        </p:nvSpPr>
        <p:spPr>
          <a:xfrm>
            <a:off x="6027673" y="2656970"/>
            <a:ext cx="2697600" cy="365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8833A"/>
              </a:buClr>
              <a:buSzPts val="800"/>
              <a:buFont typeface="Calibri"/>
              <a:buNone/>
            </a:pPr>
            <a:r>
              <a:rPr b="1" i="0" lang="ja" sz="800" u="none" cap="none" strike="noStrike">
                <a:solidFill>
                  <a:srgbClr val="E8833A"/>
                </a:solidFill>
                <a:latin typeface="Calibri"/>
                <a:ea typeface="Calibri"/>
                <a:cs typeface="Calibri"/>
                <a:sym typeface="Calibri"/>
              </a:rPr>
              <a:t>最初に狙う</a:t>
            </a:r>
            <a:endParaRPr b="0" i="0" sz="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E8833A"/>
              </a:buClr>
              <a:buSzPts val="800"/>
              <a:buFont typeface="Calibri"/>
              <a:buNone/>
            </a:pPr>
            <a:r>
              <a:rPr b="1" i="0" lang="ja" sz="800" u="none" cap="none" strike="noStrike">
                <a:solidFill>
                  <a:srgbClr val="E8833A"/>
                </a:solidFill>
                <a:latin typeface="Calibri"/>
                <a:ea typeface="Calibri"/>
                <a:cs typeface="Calibri"/>
                <a:sym typeface="Calibri"/>
              </a:rPr>
              <a:t>ユーザー層</a:t>
            </a:r>
            <a:endParaRPr b="0" i="0" sz="800" u="none" cap="none" strike="noStrike">
              <a:solidFill>
                <a:srgbClr val="000000"/>
              </a:solidFill>
              <a:latin typeface="Calibri"/>
              <a:ea typeface="Calibri"/>
              <a:cs typeface="Calibri"/>
              <a:sym typeface="Calibri"/>
            </a:endParaRPr>
          </a:p>
        </p:txBody>
      </p:sp>
      <p:sp>
        <p:nvSpPr>
          <p:cNvPr id="522" name="Google Shape;522;g3da4077c8d7_0_267"/>
          <p:cNvSpPr/>
          <p:nvPr/>
        </p:nvSpPr>
        <p:spPr>
          <a:xfrm>
            <a:off x="724153" y="3708530"/>
            <a:ext cx="3977700" cy="777300"/>
          </a:xfrm>
          <a:prstGeom prst="rect">
            <a:avLst/>
          </a:prstGeom>
          <a:solidFill>
            <a:srgbClr val="FFFFFF"/>
          </a:solidFill>
          <a:ln cap="flat" cmpd="sng" w="12700">
            <a:solidFill>
              <a:srgbClr val="E8ECF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3" name="Google Shape;523;g3da4077c8d7_0_267"/>
          <p:cNvSpPr/>
          <p:nvPr/>
        </p:nvSpPr>
        <p:spPr>
          <a:xfrm>
            <a:off x="769872" y="3754250"/>
            <a:ext cx="18288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8833A"/>
              </a:buClr>
              <a:buSzPts val="800"/>
              <a:buFont typeface="Calibri"/>
              <a:buNone/>
            </a:pPr>
            <a:r>
              <a:rPr b="1" i="0" lang="ja" sz="800" u="none" cap="none" strike="noStrike">
                <a:solidFill>
                  <a:srgbClr val="E8833A"/>
                </a:solidFill>
                <a:latin typeface="Calibri"/>
                <a:ea typeface="Calibri"/>
                <a:cs typeface="Calibri"/>
                <a:sym typeface="Calibri"/>
              </a:rPr>
              <a:t>主なコスト項目</a:t>
            </a:r>
            <a:endParaRPr b="0" i="0" sz="800" u="none" cap="none" strike="noStrike">
              <a:solidFill>
                <a:srgbClr val="000000"/>
              </a:solidFill>
              <a:latin typeface="Calibri"/>
              <a:ea typeface="Calibri"/>
              <a:cs typeface="Calibri"/>
              <a:sym typeface="Calibri"/>
            </a:endParaRPr>
          </a:p>
        </p:txBody>
      </p:sp>
      <p:sp>
        <p:nvSpPr>
          <p:cNvPr id="524" name="Google Shape;524;g3da4077c8d7_0_267"/>
          <p:cNvSpPr/>
          <p:nvPr/>
        </p:nvSpPr>
        <p:spPr>
          <a:xfrm>
            <a:off x="4793233" y="3708530"/>
            <a:ext cx="3977700" cy="777300"/>
          </a:xfrm>
          <a:prstGeom prst="rect">
            <a:avLst/>
          </a:prstGeom>
          <a:solidFill>
            <a:srgbClr val="FFFFFF"/>
          </a:solidFill>
          <a:ln cap="flat" cmpd="sng" w="12700">
            <a:solidFill>
              <a:srgbClr val="E8ECF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5" name="Google Shape;525;g3da4077c8d7_0_267"/>
          <p:cNvSpPr/>
          <p:nvPr/>
        </p:nvSpPr>
        <p:spPr>
          <a:xfrm>
            <a:off x="4838953" y="3754250"/>
            <a:ext cx="18288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8833A"/>
              </a:buClr>
              <a:buSzPts val="800"/>
              <a:buFont typeface="Calibri"/>
              <a:buNone/>
            </a:pPr>
            <a:r>
              <a:rPr b="1" i="0" lang="ja" sz="800" u="none" cap="none" strike="noStrike">
                <a:solidFill>
                  <a:srgbClr val="E8833A"/>
                </a:solidFill>
                <a:latin typeface="Calibri"/>
                <a:ea typeface="Calibri"/>
                <a:cs typeface="Calibri"/>
                <a:sym typeface="Calibri"/>
              </a:rPr>
              <a:t>収益モデル</a:t>
            </a:r>
            <a:endParaRPr b="0" i="0" sz="800" u="none" cap="none" strike="noStrike">
              <a:solidFill>
                <a:srgbClr val="000000"/>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sp>
        <p:nvSpPr>
          <p:cNvPr id="530" name="Google Shape;530;g3da4077c8d7_0_315"/>
          <p:cNvSpPr txBox="1"/>
          <p:nvPr>
            <p:ph type="title"/>
          </p:nvPr>
        </p:nvSpPr>
        <p:spPr>
          <a:xfrm>
            <a:off x="620723" y="243220"/>
            <a:ext cx="8520600" cy="3936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72839"/>
              <a:buNone/>
            </a:pPr>
            <a:r>
              <a:rPr b="1" lang="ja"/>
              <a:t>17  バリュープロポジションキャンバス</a:t>
            </a:r>
            <a:endParaRPr b="1"/>
          </a:p>
        </p:txBody>
      </p:sp>
      <p:sp>
        <p:nvSpPr>
          <p:cNvPr id="531" name="Google Shape;531;g3da4077c8d7_0_3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ja"/>
              <a:t>‹#›</a:t>
            </a:fld>
            <a:endParaRPr/>
          </a:p>
        </p:txBody>
      </p:sp>
      <p:sp>
        <p:nvSpPr>
          <p:cNvPr id="532" name="Google Shape;532;g3da4077c8d7_0_315"/>
          <p:cNvSpPr txBox="1"/>
          <p:nvPr>
            <p:ph idx="1" type="body"/>
          </p:nvPr>
        </p:nvSpPr>
        <p:spPr>
          <a:xfrm>
            <a:off x="474800" y="704499"/>
            <a:ext cx="8545500" cy="443700"/>
          </a:xfrm>
          <a:prstGeom prst="rect">
            <a:avLst/>
          </a:prstGeom>
          <a:noFill/>
          <a:ln>
            <a:noFill/>
          </a:ln>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SzPts val="1800"/>
              <a:buFont typeface="Arial"/>
              <a:buNone/>
            </a:pPr>
            <a:r>
              <a:rPr lang="ja"/>
              <a:t>顧客の課題・痛み・期待と、自社の提供価値が本当にフィットしているかを検証するツール</a:t>
            </a:r>
            <a:endParaRPr/>
          </a:p>
        </p:txBody>
      </p:sp>
      <p:sp>
        <p:nvSpPr>
          <p:cNvPr id="533" name="Google Shape;533;g3da4077c8d7_0_315"/>
          <p:cNvSpPr txBox="1"/>
          <p:nvPr>
            <p:ph idx="2" type="body"/>
          </p:nvPr>
        </p:nvSpPr>
        <p:spPr>
          <a:xfrm rot="5400000">
            <a:off x="-2471877" y="2472000"/>
            <a:ext cx="5143500" cy="199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126000" spcFirstLastPara="1" rIns="91425" wrap="square" tIns="90000">
            <a:noAutofit/>
          </a:bodyPr>
          <a:lstStyle/>
          <a:p>
            <a:pPr indent="-342900" lvl="0" marL="457200" rtl="0" algn="l">
              <a:lnSpc>
                <a:spcPct val="115000"/>
              </a:lnSpc>
              <a:spcBef>
                <a:spcPts val="0"/>
              </a:spcBef>
              <a:spcAft>
                <a:spcPts val="0"/>
              </a:spcAft>
              <a:buSzPts val="1800"/>
              <a:buNone/>
            </a:pPr>
            <a:r>
              <a:rPr lang="ja"/>
              <a:t>17  バリュープロポジションキャンバス</a:t>
            </a:r>
            <a:endParaRPr/>
          </a:p>
        </p:txBody>
      </p:sp>
      <p:sp>
        <p:nvSpPr>
          <p:cNvPr id="534" name="Google Shape;534;g3da4077c8d7_0_315"/>
          <p:cNvSpPr/>
          <p:nvPr/>
        </p:nvSpPr>
        <p:spPr>
          <a:xfrm>
            <a:off x="457200" y="4709160"/>
            <a:ext cx="3657600" cy="3201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5A6B7E"/>
              </a:buClr>
              <a:buSzPts val="800"/>
              <a:buFont typeface="Calibri"/>
              <a:buNone/>
            </a:pPr>
            <a:r>
              <a:rPr b="0" i="0" lang="ja" sz="800" u="none" cap="none" strike="noStrike">
                <a:solidFill>
                  <a:srgbClr val="5A6B7E"/>
                </a:solidFill>
                <a:latin typeface="Calibri"/>
                <a:ea typeface="Calibri"/>
                <a:cs typeface="Calibri"/>
                <a:sym typeface="Calibri"/>
              </a:rPr>
              <a:t>© Incubation Base株式会社</a:t>
            </a:r>
            <a:endParaRPr b="0" i="0" sz="800" u="none" cap="none" strike="noStrike">
              <a:solidFill>
                <a:srgbClr val="000000"/>
              </a:solidFill>
              <a:latin typeface="Calibri"/>
              <a:ea typeface="Calibri"/>
              <a:cs typeface="Calibri"/>
              <a:sym typeface="Calibri"/>
            </a:endParaRPr>
          </a:p>
        </p:txBody>
      </p:sp>
      <p:graphicFrame>
        <p:nvGraphicFramePr>
          <p:cNvPr id="535" name="Google Shape;535;g3da4077c8d7_0_315"/>
          <p:cNvGraphicFramePr/>
          <p:nvPr/>
        </p:nvGraphicFramePr>
        <p:xfrm>
          <a:off x="728740" y="1236947"/>
          <a:ext cx="3000000" cy="3000000"/>
        </p:xfrm>
        <a:graphic>
          <a:graphicData uri="http://schemas.openxmlformats.org/drawingml/2006/table">
            <a:tbl>
              <a:tblPr>
                <a:noFill/>
                <a:tableStyleId>{4A08F9F6-02D3-42BA-B6A6-3EC2DE3E8626}</a:tableStyleId>
              </a:tblPr>
              <a:tblGrid>
                <a:gridCol w="2679200"/>
                <a:gridCol w="2679200"/>
                <a:gridCol w="2679200"/>
              </a:tblGrid>
              <a:tr h="411475">
                <a:tc>
                  <a:txBody>
                    <a:bodyPr/>
                    <a:lstStyle/>
                    <a:p>
                      <a:pPr indent="0" lvl="0" marL="0" marR="0" rtl="0" algn="ctr">
                        <a:lnSpc>
                          <a:spcPct val="100000"/>
                        </a:lnSpc>
                        <a:spcBef>
                          <a:spcPts val="0"/>
                        </a:spcBef>
                        <a:spcAft>
                          <a:spcPts val="0"/>
                        </a:spcAft>
                        <a:buClr>
                          <a:srgbClr val="FFFFFF"/>
                        </a:buClr>
                        <a:buSzPts val="1000"/>
                        <a:buFont typeface="Calibri"/>
                        <a:buNone/>
                      </a:pPr>
                      <a:r>
                        <a:rPr b="1" lang="ja" sz="1000" u="none" cap="none" strike="noStrike">
                          <a:solidFill>
                            <a:srgbClr val="FFFFFF"/>
                          </a:solidFill>
                          <a:latin typeface="Calibri"/>
                          <a:ea typeface="Calibri"/>
                          <a:cs typeface="Calibri"/>
                          <a:sym typeface="Calibri"/>
                        </a:rPr>
                        <a:t>顧客プロフィール</a:t>
                      </a:r>
                      <a:endParaRPr sz="10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2BAA6E"/>
                    </a:solidFill>
                  </a:tcPr>
                </a:tc>
                <a:tc>
                  <a:txBody>
                    <a:bodyPr/>
                    <a:lstStyle/>
                    <a:p>
                      <a:pPr indent="0" lvl="0" marL="0" marR="0" rtl="0" algn="ctr">
                        <a:lnSpc>
                          <a:spcPct val="100000"/>
                        </a:lnSpc>
                        <a:spcBef>
                          <a:spcPts val="0"/>
                        </a:spcBef>
                        <a:spcAft>
                          <a:spcPts val="0"/>
                        </a:spcAft>
                        <a:buClr>
                          <a:srgbClr val="FFFFFF"/>
                        </a:buClr>
                        <a:buSzPts val="1000"/>
                        <a:buFont typeface="Calibri"/>
                        <a:buNone/>
                      </a:pPr>
                      <a:r>
                        <a:rPr b="1" lang="ja" sz="1000" u="none" cap="none" strike="noStrike">
                          <a:solidFill>
                            <a:srgbClr val="FFFFFF"/>
                          </a:solidFill>
                          <a:latin typeface="Calibri"/>
                          <a:ea typeface="Calibri"/>
                          <a:cs typeface="Calibri"/>
                          <a:sym typeface="Calibri"/>
                        </a:rPr>
                        <a:t>フィット確認</a:t>
                      </a:r>
                      <a:endParaRPr sz="10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E8833A"/>
                    </a:solidFill>
                  </a:tcPr>
                </a:tc>
                <a:tc>
                  <a:txBody>
                    <a:bodyPr/>
                    <a:lstStyle/>
                    <a:p>
                      <a:pPr indent="0" lvl="0" marL="0" marR="0" rtl="0" algn="ctr">
                        <a:lnSpc>
                          <a:spcPct val="100000"/>
                        </a:lnSpc>
                        <a:spcBef>
                          <a:spcPts val="0"/>
                        </a:spcBef>
                        <a:spcAft>
                          <a:spcPts val="0"/>
                        </a:spcAft>
                        <a:buClr>
                          <a:srgbClr val="FFFFFF"/>
                        </a:buClr>
                        <a:buSzPts val="1000"/>
                        <a:buFont typeface="Calibri"/>
                        <a:buNone/>
                      </a:pPr>
                      <a:r>
                        <a:rPr b="1" lang="ja" sz="1000" u="none" cap="none" strike="noStrike">
                          <a:solidFill>
                            <a:srgbClr val="FFFFFF"/>
                          </a:solidFill>
                          <a:latin typeface="Calibri"/>
                          <a:ea typeface="Calibri"/>
                          <a:cs typeface="Calibri"/>
                          <a:sym typeface="Calibri"/>
                        </a:rPr>
                        <a:t>バリューマップ（自社）</a:t>
                      </a:r>
                      <a:endParaRPr sz="10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2E86AB"/>
                    </a:solidFill>
                  </a:tcPr>
                </a:tc>
              </a:tr>
              <a:tr h="2926075">
                <a:tc>
                  <a:txBody>
                    <a:bodyPr/>
                    <a:lstStyle/>
                    <a:p>
                      <a:pPr indent="0" lvl="0" marL="0" marR="0" rtl="0" algn="l">
                        <a:lnSpc>
                          <a:spcPct val="100000"/>
                        </a:lnSpc>
                        <a:spcBef>
                          <a:spcPts val="0"/>
                        </a:spcBef>
                        <a:spcAft>
                          <a:spcPts val="0"/>
                        </a:spcAft>
                        <a:buClr>
                          <a:srgbClr val="1E2D3D"/>
                        </a:buClr>
                        <a:buSzPts val="900"/>
                        <a:buFont typeface="Calibri"/>
                        <a:buNone/>
                      </a:pPr>
                      <a:r>
                        <a:rPr lang="ja" sz="900" u="none" cap="none" strike="noStrike">
                          <a:solidFill>
                            <a:srgbClr val="1E2D3D"/>
                          </a:solidFill>
                          <a:latin typeface="Calibri"/>
                          <a:ea typeface="Calibri"/>
                          <a:cs typeface="Calibri"/>
                          <a:sym typeface="Calibri"/>
                        </a:rPr>
                        <a:t>片付けるべき用事（Jobs）：</a:t>
                      </a:r>
                      <a:endParaRPr sz="9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1E2D3D"/>
                        </a:buClr>
                        <a:buSzPts val="900"/>
                        <a:buFont typeface="Calibri"/>
                        <a:buNone/>
                      </a:pPr>
                      <a:r>
                        <a:rPr lang="ja" sz="900" u="none" cap="none" strike="noStrike">
                          <a:solidFill>
                            <a:srgbClr val="1E2D3D"/>
                          </a:solidFill>
                          <a:latin typeface="Calibri"/>
                          <a:ea typeface="Calibri"/>
                          <a:cs typeface="Calibri"/>
                          <a:sym typeface="Calibri"/>
                        </a:rPr>
                        <a:t>痛み（Pains）：</a:t>
                      </a:r>
                      <a:endParaRPr sz="9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1E2D3D"/>
                        </a:buClr>
                        <a:buSzPts val="900"/>
                        <a:buFont typeface="Calibri"/>
                        <a:buNone/>
                      </a:pPr>
                      <a:r>
                        <a:rPr lang="ja" sz="900" u="none" cap="none" strike="noStrike">
                          <a:solidFill>
                            <a:srgbClr val="1E2D3D"/>
                          </a:solidFill>
                          <a:latin typeface="Calibri"/>
                          <a:ea typeface="Calibri"/>
                          <a:cs typeface="Calibri"/>
                          <a:sym typeface="Calibri"/>
                        </a:rPr>
                        <a:t>利得（Gains）：</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1E2D3D"/>
                        </a:buClr>
                        <a:buSzPts val="900"/>
                        <a:buFont typeface="Calibri"/>
                        <a:buNone/>
                      </a:pPr>
                      <a:r>
                        <a:rPr lang="ja" sz="900" u="none" cap="none" strike="noStrike">
                          <a:solidFill>
                            <a:srgbClr val="1E2D3D"/>
                          </a:solidFill>
                          <a:latin typeface="Calibri"/>
                          <a:ea typeface="Calibri"/>
                          <a:cs typeface="Calibri"/>
                          <a:sym typeface="Calibri"/>
                        </a:rPr>
                        <a:t>顧客の用事と自社の提供価値は</a:t>
                      </a:r>
                      <a:endParaRPr sz="9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1E2D3D"/>
                        </a:buClr>
                        <a:buSzPts val="900"/>
                        <a:buFont typeface="Calibri"/>
                        <a:buNone/>
                      </a:pPr>
                      <a:r>
                        <a:rPr lang="ja" sz="900" u="none" cap="none" strike="noStrike">
                          <a:solidFill>
                            <a:srgbClr val="1E2D3D"/>
                          </a:solidFill>
                          <a:latin typeface="Calibri"/>
                          <a:ea typeface="Calibri"/>
                          <a:cs typeface="Calibri"/>
                          <a:sym typeface="Calibri"/>
                        </a:rPr>
                        <a:t>一致しているか？</a:t>
                      </a:r>
                      <a:endParaRPr sz="9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1E2D3D"/>
                        </a:buClr>
                        <a:buSzPts val="900"/>
                        <a:buFont typeface="Calibri"/>
                        <a:buNone/>
                      </a:pPr>
                      <a:r>
                        <a:rPr lang="ja" sz="900" u="none" cap="none" strike="noStrike">
                          <a:solidFill>
                            <a:srgbClr val="1E2D3D"/>
                          </a:solidFill>
                          <a:latin typeface="Calibri"/>
                          <a:ea typeface="Calibri"/>
                          <a:cs typeface="Calibri"/>
                          <a:sym typeface="Calibri"/>
                        </a:rPr>
                        <a:t>痛みを十分に和らげられるか？</a:t>
                      </a:r>
                      <a:endParaRPr sz="9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1E2D3D"/>
                        </a:buClr>
                        <a:buSzPts val="900"/>
                        <a:buFont typeface="Calibri"/>
                        <a:buNone/>
                      </a:pPr>
                      <a:r>
                        <a:rPr lang="ja" sz="900" u="none" cap="none" strike="noStrike">
                          <a:solidFill>
                            <a:srgbClr val="1E2D3D"/>
                          </a:solidFill>
                          <a:latin typeface="Calibri"/>
                          <a:ea typeface="Calibri"/>
                          <a:cs typeface="Calibri"/>
                          <a:sym typeface="Calibri"/>
                        </a:rPr>
                        <a:t>期待を超える利得を</a:t>
                      </a:r>
                      <a:endParaRPr sz="9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1E2D3D"/>
                        </a:buClr>
                        <a:buSzPts val="900"/>
                        <a:buFont typeface="Calibri"/>
                        <a:buNone/>
                      </a:pPr>
                      <a:r>
                        <a:rPr lang="ja" sz="900" u="none" cap="none" strike="noStrike">
                          <a:solidFill>
                            <a:srgbClr val="1E2D3D"/>
                          </a:solidFill>
                          <a:latin typeface="Calibri"/>
                          <a:ea typeface="Calibri"/>
                          <a:cs typeface="Calibri"/>
                          <a:sym typeface="Calibri"/>
                        </a:rPr>
                        <a:t>生み出せているか？</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7ED"/>
                    </a:solidFill>
                  </a:tcPr>
                </a:tc>
                <a:tc>
                  <a:txBody>
                    <a:bodyPr/>
                    <a:lstStyle/>
                    <a:p>
                      <a:pPr indent="0" lvl="0" marL="0" marR="0" rtl="0" algn="l">
                        <a:lnSpc>
                          <a:spcPct val="100000"/>
                        </a:lnSpc>
                        <a:spcBef>
                          <a:spcPts val="0"/>
                        </a:spcBef>
                        <a:spcAft>
                          <a:spcPts val="0"/>
                        </a:spcAft>
                        <a:buClr>
                          <a:srgbClr val="1E2D3D"/>
                        </a:buClr>
                        <a:buSzPts val="900"/>
                        <a:buFont typeface="Calibri"/>
                        <a:buNone/>
                      </a:pPr>
                      <a:r>
                        <a:rPr lang="ja" sz="900" u="none" cap="none" strike="noStrike">
                          <a:solidFill>
                            <a:srgbClr val="1E2D3D"/>
                          </a:solidFill>
                          <a:latin typeface="Calibri"/>
                          <a:ea typeface="Calibri"/>
                          <a:cs typeface="Calibri"/>
                          <a:sym typeface="Calibri"/>
                        </a:rPr>
                        <a:t>製品・サービス：</a:t>
                      </a:r>
                      <a:endParaRPr sz="9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1E2D3D"/>
                        </a:buClr>
                        <a:buSzPts val="900"/>
                        <a:buFont typeface="Calibri"/>
                        <a:buNone/>
                      </a:pPr>
                      <a:r>
                        <a:rPr lang="ja" sz="900" u="none" cap="none" strike="noStrike">
                          <a:solidFill>
                            <a:srgbClr val="1E2D3D"/>
                          </a:solidFill>
                          <a:latin typeface="Calibri"/>
                          <a:ea typeface="Calibri"/>
                          <a:cs typeface="Calibri"/>
                          <a:sym typeface="Calibri"/>
                        </a:rPr>
                        <a:t>痛みを和らげるもの：</a:t>
                      </a:r>
                      <a:endParaRPr sz="9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1E2D3D"/>
                        </a:buClr>
                        <a:buSzPts val="900"/>
                        <a:buFont typeface="Calibri"/>
                        <a:buNone/>
                      </a:pPr>
                      <a:r>
                        <a:rPr lang="ja" sz="900" u="none" cap="none" strike="noStrike">
                          <a:solidFill>
                            <a:srgbClr val="1E2D3D"/>
                          </a:solidFill>
                          <a:latin typeface="Calibri"/>
                          <a:ea typeface="Calibri"/>
                          <a:cs typeface="Calibri"/>
                          <a:sym typeface="Calibri"/>
                        </a:rPr>
                        <a:t>利得を生み出すもの：</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g3da4077c8d7_0_346"/>
          <p:cNvSpPr txBox="1"/>
          <p:nvPr>
            <p:ph type="title"/>
          </p:nvPr>
        </p:nvSpPr>
        <p:spPr>
          <a:xfrm>
            <a:off x="620723" y="243220"/>
            <a:ext cx="8520600" cy="3936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72839"/>
              <a:buNone/>
            </a:pPr>
            <a:r>
              <a:rPr b="1" lang="ja"/>
              <a:t>18  Jobs To Be Done（JTBD）</a:t>
            </a:r>
            <a:endParaRPr b="1"/>
          </a:p>
        </p:txBody>
      </p:sp>
      <p:sp>
        <p:nvSpPr>
          <p:cNvPr id="541" name="Google Shape;541;g3da4077c8d7_0_34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ja"/>
              <a:t>‹#›</a:t>
            </a:fld>
            <a:endParaRPr/>
          </a:p>
        </p:txBody>
      </p:sp>
      <p:sp>
        <p:nvSpPr>
          <p:cNvPr id="542" name="Google Shape;542;g3da4077c8d7_0_346"/>
          <p:cNvSpPr txBox="1"/>
          <p:nvPr>
            <p:ph idx="1" type="body"/>
          </p:nvPr>
        </p:nvSpPr>
        <p:spPr>
          <a:xfrm>
            <a:off x="474800" y="704499"/>
            <a:ext cx="8545500" cy="443700"/>
          </a:xfrm>
          <a:prstGeom prst="rect">
            <a:avLst/>
          </a:prstGeom>
          <a:noFill/>
          <a:ln>
            <a:noFill/>
          </a:ln>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SzPts val="1800"/>
              <a:buFont typeface="Arial"/>
              <a:buNone/>
            </a:pPr>
            <a:r>
              <a:rPr lang="ja"/>
              <a:t>顧客が製品を「雇う」理由に着目し、表面的なニーズの奥にある本質的な課題を発見する思考法</a:t>
            </a:r>
            <a:endParaRPr/>
          </a:p>
        </p:txBody>
      </p:sp>
      <p:sp>
        <p:nvSpPr>
          <p:cNvPr id="543" name="Google Shape;543;g3da4077c8d7_0_346"/>
          <p:cNvSpPr txBox="1"/>
          <p:nvPr>
            <p:ph idx="2" type="body"/>
          </p:nvPr>
        </p:nvSpPr>
        <p:spPr>
          <a:xfrm rot="5400000">
            <a:off x="-2471877" y="2472000"/>
            <a:ext cx="5143500" cy="199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126000" spcFirstLastPara="1" rIns="91425" wrap="square" tIns="90000">
            <a:noAutofit/>
          </a:bodyPr>
          <a:lstStyle/>
          <a:p>
            <a:pPr indent="-342900" lvl="0" marL="457200" rtl="0" algn="l">
              <a:lnSpc>
                <a:spcPct val="115000"/>
              </a:lnSpc>
              <a:spcBef>
                <a:spcPts val="0"/>
              </a:spcBef>
              <a:spcAft>
                <a:spcPts val="0"/>
              </a:spcAft>
              <a:buSzPts val="1800"/>
              <a:buNone/>
            </a:pPr>
            <a:r>
              <a:rPr lang="ja"/>
              <a:t>18  Jobs To Be Done（JTBD）</a:t>
            </a:r>
            <a:endParaRPr/>
          </a:p>
        </p:txBody>
      </p:sp>
      <p:sp>
        <p:nvSpPr>
          <p:cNvPr id="544" name="Google Shape;544;g3da4077c8d7_0_346"/>
          <p:cNvSpPr/>
          <p:nvPr/>
        </p:nvSpPr>
        <p:spPr>
          <a:xfrm>
            <a:off x="457200" y="4709160"/>
            <a:ext cx="3657600" cy="3201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5A6B7E"/>
              </a:buClr>
              <a:buSzPts val="800"/>
              <a:buFont typeface="Calibri"/>
              <a:buNone/>
            </a:pPr>
            <a:r>
              <a:rPr b="0" i="0" lang="ja" sz="800" u="none" cap="none" strike="noStrike">
                <a:solidFill>
                  <a:srgbClr val="5A6B7E"/>
                </a:solidFill>
                <a:latin typeface="Calibri"/>
                <a:ea typeface="Calibri"/>
                <a:cs typeface="Calibri"/>
                <a:sym typeface="Calibri"/>
              </a:rPr>
              <a:t>© Incubation Base株式会社</a:t>
            </a:r>
            <a:endParaRPr b="0" i="0" sz="800" u="none" cap="none" strike="noStrike">
              <a:solidFill>
                <a:srgbClr val="000000"/>
              </a:solidFill>
              <a:latin typeface="Calibri"/>
              <a:ea typeface="Calibri"/>
              <a:cs typeface="Calibri"/>
              <a:sym typeface="Calibri"/>
            </a:endParaRPr>
          </a:p>
        </p:txBody>
      </p:sp>
      <p:graphicFrame>
        <p:nvGraphicFramePr>
          <p:cNvPr id="545" name="Google Shape;545;g3da4077c8d7_0_346"/>
          <p:cNvGraphicFramePr/>
          <p:nvPr/>
        </p:nvGraphicFramePr>
        <p:xfrm>
          <a:off x="724190" y="1280160"/>
          <a:ext cx="3000000" cy="3000000"/>
        </p:xfrm>
        <a:graphic>
          <a:graphicData uri="http://schemas.openxmlformats.org/drawingml/2006/table">
            <a:tbl>
              <a:tblPr>
                <a:noFill/>
                <a:tableStyleId>{4A08F9F6-02D3-42BA-B6A6-3EC2DE3E8626}</a:tableStyleId>
              </a:tblPr>
              <a:tblGrid>
                <a:gridCol w="1828800"/>
                <a:gridCol w="3108950"/>
                <a:gridCol w="3108950"/>
              </a:tblGrid>
              <a:tr h="127000">
                <a:tc>
                  <a:txBody>
                    <a:bodyPr/>
                    <a:lstStyle/>
                    <a:p>
                      <a:pPr indent="0" lvl="0" marL="0" marR="0" rtl="0" algn="ctr">
                        <a:lnSpc>
                          <a:spcPct val="100000"/>
                        </a:lnSpc>
                        <a:spcBef>
                          <a:spcPts val="0"/>
                        </a:spcBef>
                        <a:spcAft>
                          <a:spcPts val="0"/>
                        </a:spcAft>
                        <a:buClr>
                          <a:srgbClr val="FFFFFF"/>
                        </a:buClr>
                        <a:buSzPts val="1000"/>
                        <a:buFont typeface="Calibri"/>
                        <a:buNone/>
                      </a:pPr>
                      <a:r>
                        <a:rPr b="1" lang="ja" sz="1000" u="none" cap="none" strike="noStrike">
                          <a:solidFill>
                            <a:srgbClr val="FFFFFF"/>
                          </a:solidFill>
                          <a:latin typeface="Calibri"/>
                          <a:ea typeface="Calibri"/>
                          <a:cs typeface="Calibri"/>
                          <a:sym typeface="Calibri"/>
                        </a:rPr>
                        <a:t>項目</a:t>
                      </a:r>
                      <a:endParaRPr sz="10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1B2A4A"/>
                    </a:solidFill>
                  </a:tcPr>
                </a:tc>
                <a:tc>
                  <a:txBody>
                    <a:bodyPr/>
                    <a:lstStyle/>
                    <a:p>
                      <a:pPr indent="0" lvl="0" marL="0" marR="0" rtl="0" algn="ctr">
                        <a:lnSpc>
                          <a:spcPct val="100000"/>
                        </a:lnSpc>
                        <a:spcBef>
                          <a:spcPts val="0"/>
                        </a:spcBef>
                        <a:spcAft>
                          <a:spcPts val="0"/>
                        </a:spcAft>
                        <a:buClr>
                          <a:srgbClr val="FFFFFF"/>
                        </a:buClr>
                        <a:buSzPts val="1000"/>
                        <a:buFont typeface="Calibri"/>
                        <a:buNone/>
                      </a:pPr>
                      <a:r>
                        <a:rPr b="1" lang="ja" sz="1000" u="none" cap="none" strike="noStrike">
                          <a:solidFill>
                            <a:srgbClr val="FFFFFF"/>
                          </a:solidFill>
                          <a:latin typeface="Calibri"/>
                          <a:ea typeface="Calibri"/>
                          <a:cs typeface="Calibri"/>
                          <a:sym typeface="Calibri"/>
                        </a:rPr>
                        <a:t>問いかけ</a:t>
                      </a:r>
                      <a:endParaRPr sz="10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1B2A4A"/>
                    </a:solidFill>
                  </a:tcPr>
                </a:tc>
                <a:tc>
                  <a:txBody>
                    <a:bodyPr/>
                    <a:lstStyle/>
                    <a:p>
                      <a:pPr indent="0" lvl="0" marL="0" marR="0" rtl="0" algn="ctr">
                        <a:lnSpc>
                          <a:spcPct val="100000"/>
                        </a:lnSpc>
                        <a:spcBef>
                          <a:spcPts val="0"/>
                        </a:spcBef>
                        <a:spcAft>
                          <a:spcPts val="0"/>
                        </a:spcAft>
                        <a:buClr>
                          <a:srgbClr val="FFFFFF"/>
                        </a:buClr>
                        <a:buSzPts val="1000"/>
                        <a:buFont typeface="Calibri"/>
                        <a:buNone/>
                      </a:pPr>
                      <a:r>
                        <a:rPr b="1" lang="ja" sz="1000" u="none" cap="none" strike="noStrike">
                          <a:solidFill>
                            <a:srgbClr val="FFFFFF"/>
                          </a:solidFill>
                          <a:latin typeface="Calibri"/>
                          <a:ea typeface="Calibri"/>
                          <a:cs typeface="Calibri"/>
                          <a:sym typeface="Calibri"/>
                        </a:rPr>
                        <a:t>記入欄</a:t>
                      </a:r>
                      <a:endParaRPr sz="10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1B2A4A"/>
                    </a:solidFill>
                  </a:tcPr>
                </a:tc>
              </a:tr>
              <a:tr h="114300">
                <a:tc>
                  <a:txBody>
                    <a:bodyPr/>
                    <a:lstStyle/>
                    <a:p>
                      <a:pPr indent="0" lvl="0" marL="0" marR="0" rtl="0" algn="l">
                        <a:lnSpc>
                          <a:spcPct val="100000"/>
                        </a:lnSpc>
                        <a:spcBef>
                          <a:spcPts val="0"/>
                        </a:spcBef>
                        <a:spcAft>
                          <a:spcPts val="0"/>
                        </a:spcAft>
                        <a:buClr>
                          <a:srgbClr val="E8833A"/>
                        </a:buClr>
                        <a:buSzPts val="900"/>
                        <a:buFont typeface="Calibri"/>
                        <a:buNone/>
                      </a:pPr>
                      <a:r>
                        <a:rPr b="1" lang="ja" sz="900" u="none" cap="none" strike="noStrike">
                          <a:solidFill>
                            <a:srgbClr val="E8833A"/>
                          </a:solidFill>
                          <a:latin typeface="Calibri"/>
                          <a:ea typeface="Calibri"/>
                          <a:cs typeface="Calibri"/>
                          <a:sym typeface="Calibri"/>
                        </a:rPr>
                        <a:t>状況（When / Where）</a:t>
                      </a:r>
                      <a:endParaRPr sz="900" u="none" cap="none" strike="noStrike">
                        <a:latin typeface="Calibri"/>
                        <a:ea typeface="Calibri"/>
                        <a:cs typeface="Calibri"/>
                        <a:sym typeface="Calibri"/>
                      </a:endParaRPr>
                    </a:p>
                  </a:txBody>
                  <a:tcPr marT="45725" marB="45725" marR="91450" marL="91450" anchor="ctr">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1E2D3D"/>
                        </a:buClr>
                        <a:buSzPts val="900"/>
                        <a:buFont typeface="Calibri"/>
                        <a:buNone/>
                      </a:pPr>
                      <a:r>
                        <a:rPr lang="ja" sz="900" u="none" cap="none" strike="noStrike">
                          <a:solidFill>
                            <a:srgbClr val="1E2D3D"/>
                          </a:solidFill>
                          <a:latin typeface="Calibri"/>
                          <a:ea typeface="Calibri"/>
                          <a:cs typeface="Calibri"/>
                          <a:sym typeface="Calibri"/>
                        </a:rPr>
                        <a:t>顧客はどんな場面・タイミングで</a:t>
                      </a:r>
                      <a:endParaRPr sz="9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1E2D3D"/>
                        </a:buClr>
                        <a:buSzPts val="900"/>
                        <a:buFont typeface="Calibri"/>
                        <a:buNone/>
                      </a:pPr>
                      <a:r>
                        <a:rPr lang="ja" sz="900" u="none" cap="none" strike="noStrike">
                          <a:solidFill>
                            <a:srgbClr val="1E2D3D"/>
                          </a:solidFill>
                          <a:latin typeface="Calibri"/>
                          <a:ea typeface="Calibri"/>
                          <a:cs typeface="Calibri"/>
                          <a:sym typeface="Calibri"/>
                        </a:rPr>
                        <a:t>その課題に直面するか？</a:t>
                      </a:r>
                      <a:endParaRPr sz="900" u="none" cap="none" strike="noStrike">
                        <a:latin typeface="Calibri"/>
                        <a:ea typeface="Calibri"/>
                        <a:cs typeface="Calibri"/>
                        <a:sym typeface="Calibri"/>
                      </a:endParaRPr>
                    </a:p>
                  </a:txBody>
                  <a:tcPr marT="45725" marB="45725" marR="91450" marL="91450" anchor="ctr">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r>
              <a:tr h="114300">
                <a:tc>
                  <a:txBody>
                    <a:bodyPr/>
                    <a:lstStyle/>
                    <a:p>
                      <a:pPr indent="0" lvl="0" marL="0" marR="0" rtl="0" algn="l">
                        <a:lnSpc>
                          <a:spcPct val="100000"/>
                        </a:lnSpc>
                        <a:spcBef>
                          <a:spcPts val="0"/>
                        </a:spcBef>
                        <a:spcAft>
                          <a:spcPts val="0"/>
                        </a:spcAft>
                        <a:buClr>
                          <a:srgbClr val="E8833A"/>
                        </a:buClr>
                        <a:buSzPts val="900"/>
                        <a:buFont typeface="Calibri"/>
                        <a:buNone/>
                      </a:pPr>
                      <a:r>
                        <a:rPr b="1" lang="ja" sz="900" u="none" cap="none" strike="noStrike">
                          <a:solidFill>
                            <a:srgbClr val="E8833A"/>
                          </a:solidFill>
                          <a:latin typeface="Calibri"/>
                          <a:ea typeface="Calibri"/>
                          <a:cs typeface="Calibri"/>
                          <a:sym typeface="Calibri"/>
                        </a:rPr>
                        <a:t>動機（Motivation）</a:t>
                      </a:r>
                      <a:endParaRPr sz="900" u="none" cap="none" strike="noStrike">
                        <a:latin typeface="Calibri"/>
                        <a:ea typeface="Calibri"/>
                        <a:cs typeface="Calibri"/>
                        <a:sym typeface="Calibri"/>
                      </a:endParaRPr>
                    </a:p>
                  </a:txBody>
                  <a:tcPr marT="45725" marB="45725" marR="91450" marL="91450" anchor="ctr">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c>
                  <a:txBody>
                    <a:bodyPr/>
                    <a:lstStyle/>
                    <a:p>
                      <a:pPr indent="0" lvl="0" marL="0" marR="0" rtl="0" algn="l">
                        <a:lnSpc>
                          <a:spcPct val="100000"/>
                        </a:lnSpc>
                        <a:spcBef>
                          <a:spcPts val="0"/>
                        </a:spcBef>
                        <a:spcAft>
                          <a:spcPts val="0"/>
                        </a:spcAft>
                        <a:buClr>
                          <a:srgbClr val="1E2D3D"/>
                        </a:buClr>
                        <a:buSzPts val="900"/>
                        <a:buFont typeface="Calibri"/>
                        <a:buNone/>
                      </a:pPr>
                      <a:r>
                        <a:rPr lang="ja" sz="900" u="none" cap="none" strike="noStrike">
                          <a:solidFill>
                            <a:srgbClr val="1E2D3D"/>
                          </a:solidFill>
                          <a:latin typeface="Calibri"/>
                          <a:ea typeface="Calibri"/>
                          <a:cs typeface="Calibri"/>
                          <a:sym typeface="Calibri"/>
                        </a:rPr>
                        <a:t>顧客はどのような変化や</a:t>
                      </a:r>
                      <a:endParaRPr sz="9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1E2D3D"/>
                        </a:buClr>
                        <a:buSzPts val="900"/>
                        <a:buFont typeface="Calibri"/>
                        <a:buNone/>
                      </a:pPr>
                      <a:r>
                        <a:rPr lang="ja" sz="900" u="none" cap="none" strike="noStrike">
                          <a:solidFill>
                            <a:srgbClr val="1E2D3D"/>
                          </a:solidFill>
                          <a:latin typeface="Calibri"/>
                          <a:ea typeface="Calibri"/>
                          <a:cs typeface="Calibri"/>
                          <a:sym typeface="Calibri"/>
                        </a:rPr>
                        <a:t>成果を望んでいるか？</a:t>
                      </a:r>
                      <a:endParaRPr sz="900" u="none" cap="none" strike="noStrike">
                        <a:latin typeface="Calibri"/>
                        <a:ea typeface="Calibri"/>
                        <a:cs typeface="Calibri"/>
                        <a:sym typeface="Calibri"/>
                      </a:endParaRPr>
                    </a:p>
                  </a:txBody>
                  <a:tcPr marT="45725" marB="45725" marR="91450" marL="91450" anchor="ctr">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r>
              <a:tr h="114300">
                <a:tc>
                  <a:txBody>
                    <a:bodyPr/>
                    <a:lstStyle/>
                    <a:p>
                      <a:pPr indent="0" lvl="0" marL="0" marR="0" rtl="0" algn="l">
                        <a:lnSpc>
                          <a:spcPct val="100000"/>
                        </a:lnSpc>
                        <a:spcBef>
                          <a:spcPts val="0"/>
                        </a:spcBef>
                        <a:spcAft>
                          <a:spcPts val="0"/>
                        </a:spcAft>
                        <a:buClr>
                          <a:srgbClr val="E8833A"/>
                        </a:buClr>
                        <a:buSzPts val="900"/>
                        <a:buFont typeface="Calibri"/>
                        <a:buNone/>
                      </a:pPr>
                      <a:r>
                        <a:rPr b="1" lang="ja" sz="900" u="none" cap="none" strike="noStrike">
                          <a:solidFill>
                            <a:srgbClr val="E8833A"/>
                          </a:solidFill>
                          <a:latin typeface="Calibri"/>
                          <a:ea typeface="Calibri"/>
                          <a:cs typeface="Calibri"/>
                          <a:sym typeface="Calibri"/>
                        </a:rPr>
                        <a:t>ジョブ（Job）</a:t>
                      </a:r>
                      <a:endParaRPr sz="900" u="none" cap="none" strike="noStrike">
                        <a:latin typeface="Calibri"/>
                        <a:ea typeface="Calibri"/>
                        <a:cs typeface="Calibri"/>
                        <a:sym typeface="Calibri"/>
                      </a:endParaRPr>
                    </a:p>
                  </a:txBody>
                  <a:tcPr marT="45725" marB="45725" marR="91450" marL="91450" anchor="ctr">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1E2D3D"/>
                        </a:buClr>
                        <a:buSzPts val="900"/>
                        <a:buFont typeface="Calibri"/>
                        <a:buNone/>
                      </a:pPr>
                      <a:r>
                        <a:rPr lang="ja" sz="900" u="none" cap="none" strike="noStrike">
                          <a:solidFill>
                            <a:srgbClr val="1E2D3D"/>
                          </a:solidFill>
                          <a:latin typeface="Calibri"/>
                          <a:ea typeface="Calibri"/>
                          <a:cs typeface="Calibri"/>
                          <a:sym typeface="Calibri"/>
                        </a:rPr>
                        <a:t>解決したい根本的な課題は何か？</a:t>
                      </a:r>
                      <a:endParaRPr sz="9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1E2D3D"/>
                        </a:buClr>
                        <a:buSzPts val="900"/>
                        <a:buFont typeface="Calibri"/>
                        <a:buNone/>
                      </a:pPr>
                      <a:r>
                        <a:rPr lang="ja" sz="900" u="none" cap="none" strike="noStrike">
                          <a:solidFill>
                            <a:srgbClr val="1E2D3D"/>
                          </a:solidFill>
                          <a:latin typeface="Calibri"/>
                          <a:ea typeface="Calibri"/>
                          <a:cs typeface="Calibri"/>
                          <a:sym typeface="Calibri"/>
                        </a:rPr>
                        <a:t>機能的・感情的・社会的に整理する</a:t>
                      </a:r>
                      <a:endParaRPr sz="900" u="none" cap="none" strike="noStrike">
                        <a:latin typeface="Calibri"/>
                        <a:ea typeface="Calibri"/>
                        <a:cs typeface="Calibri"/>
                        <a:sym typeface="Calibri"/>
                      </a:endParaRPr>
                    </a:p>
                  </a:txBody>
                  <a:tcPr marT="45725" marB="45725" marR="91450" marL="91450" anchor="ctr">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r>
              <a:tr h="114300">
                <a:tc>
                  <a:txBody>
                    <a:bodyPr/>
                    <a:lstStyle/>
                    <a:p>
                      <a:pPr indent="0" lvl="0" marL="0" marR="0" rtl="0" algn="l">
                        <a:lnSpc>
                          <a:spcPct val="100000"/>
                        </a:lnSpc>
                        <a:spcBef>
                          <a:spcPts val="0"/>
                        </a:spcBef>
                        <a:spcAft>
                          <a:spcPts val="0"/>
                        </a:spcAft>
                        <a:buClr>
                          <a:srgbClr val="E8833A"/>
                        </a:buClr>
                        <a:buSzPts val="900"/>
                        <a:buFont typeface="Calibri"/>
                        <a:buNone/>
                      </a:pPr>
                      <a:r>
                        <a:rPr b="1" lang="ja" sz="900" u="none" cap="none" strike="noStrike">
                          <a:solidFill>
                            <a:srgbClr val="E8833A"/>
                          </a:solidFill>
                          <a:latin typeface="Calibri"/>
                          <a:ea typeface="Calibri"/>
                          <a:cs typeface="Calibri"/>
                          <a:sym typeface="Calibri"/>
                        </a:rPr>
                        <a:t>現在の代替手段</a:t>
                      </a:r>
                      <a:endParaRPr sz="900" u="none" cap="none" strike="noStrike">
                        <a:latin typeface="Calibri"/>
                        <a:ea typeface="Calibri"/>
                        <a:cs typeface="Calibri"/>
                        <a:sym typeface="Calibri"/>
                      </a:endParaRPr>
                    </a:p>
                  </a:txBody>
                  <a:tcPr marT="45725" marB="45725" marR="91450" marL="91450" anchor="ctr">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c>
                  <a:txBody>
                    <a:bodyPr/>
                    <a:lstStyle/>
                    <a:p>
                      <a:pPr indent="0" lvl="0" marL="0" marR="0" rtl="0" algn="l">
                        <a:lnSpc>
                          <a:spcPct val="100000"/>
                        </a:lnSpc>
                        <a:spcBef>
                          <a:spcPts val="0"/>
                        </a:spcBef>
                        <a:spcAft>
                          <a:spcPts val="0"/>
                        </a:spcAft>
                        <a:buClr>
                          <a:srgbClr val="1E2D3D"/>
                        </a:buClr>
                        <a:buSzPts val="900"/>
                        <a:buFont typeface="Calibri"/>
                        <a:buNone/>
                      </a:pPr>
                      <a:r>
                        <a:rPr lang="ja" sz="900" u="none" cap="none" strike="noStrike">
                          <a:solidFill>
                            <a:srgbClr val="1E2D3D"/>
                          </a:solidFill>
                          <a:latin typeface="Calibri"/>
                          <a:ea typeface="Calibri"/>
                          <a:cs typeface="Calibri"/>
                          <a:sym typeface="Calibri"/>
                        </a:rPr>
                        <a:t>今はどんな方法で</a:t>
                      </a:r>
                      <a:endParaRPr sz="9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1E2D3D"/>
                        </a:buClr>
                        <a:buSzPts val="900"/>
                        <a:buFont typeface="Calibri"/>
                        <a:buNone/>
                      </a:pPr>
                      <a:r>
                        <a:rPr lang="ja" sz="900" u="none" cap="none" strike="noStrike">
                          <a:solidFill>
                            <a:srgbClr val="1E2D3D"/>
                          </a:solidFill>
                          <a:latin typeface="Calibri"/>
                          <a:ea typeface="Calibri"/>
                          <a:cs typeface="Calibri"/>
                          <a:sym typeface="Calibri"/>
                        </a:rPr>
                        <a:t>そのジョブを片付けているか？</a:t>
                      </a:r>
                      <a:endParaRPr sz="900" u="none" cap="none" strike="noStrike">
                        <a:latin typeface="Calibri"/>
                        <a:ea typeface="Calibri"/>
                        <a:cs typeface="Calibri"/>
                        <a:sym typeface="Calibri"/>
                      </a:endParaRPr>
                    </a:p>
                  </a:txBody>
                  <a:tcPr marT="45725" marB="45725" marR="91450" marL="91450" anchor="ctr">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r>
              <a:tr h="114300">
                <a:tc>
                  <a:txBody>
                    <a:bodyPr/>
                    <a:lstStyle/>
                    <a:p>
                      <a:pPr indent="0" lvl="0" marL="0" marR="0" rtl="0" algn="l">
                        <a:lnSpc>
                          <a:spcPct val="100000"/>
                        </a:lnSpc>
                        <a:spcBef>
                          <a:spcPts val="0"/>
                        </a:spcBef>
                        <a:spcAft>
                          <a:spcPts val="0"/>
                        </a:spcAft>
                        <a:buClr>
                          <a:srgbClr val="E8833A"/>
                        </a:buClr>
                        <a:buSzPts val="900"/>
                        <a:buFont typeface="Calibri"/>
                        <a:buNone/>
                      </a:pPr>
                      <a:r>
                        <a:rPr b="1" lang="ja" sz="900" u="none" cap="none" strike="noStrike">
                          <a:solidFill>
                            <a:srgbClr val="E8833A"/>
                          </a:solidFill>
                          <a:latin typeface="Calibri"/>
                          <a:ea typeface="Calibri"/>
                          <a:cs typeface="Calibri"/>
                          <a:sym typeface="Calibri"/>
                        </a:rPr>
                        <a:t>障壁・不満</a:t>
                      </a:r>
                      <a:endParaRPr sz="900" u="none" cap="none" strike="noStrike">
                        <a:latin typeface="Calibri"/>
                        <a:ea typeface="Calibri"/>
                        <a:cs typeface="Calibri"/>
                        <a:sym typeface="Calibri"/>
                      </a:endParaRPr>
                    </a:p>
                  </a:txBody>
                  <a:tcPr marT="45725" marB="45725" marR="91450" marL="91450" anchor="ctr">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1E2D3D"/>
                        </a:buClr>
                        <a:buSzPts val="900"/>
                        <a:buFont typeface="Calibri"/>
                        <a:buNone/>
                      </a:pPr>
                      <a:r>
                        <a:rPr lang="ja" sz="900" u="none" cap="none" strike="noStrike">
                          <a:solidFill>
                            <a:srgbClr val="1E2D3D"/>
                          </a:solidFill>
                          <a:latin typeface="Calibri"/>
                          <a:ea typeface="Calibri"/>
                          <a:cs typeface="Calibri"/>
                          <a:sym typeface="Calibri"/>
                        </a:rPr>
                        <a:t>現在の手段に対して</a:t>
                      </a:r>
                      <a:endParaRPr sz="9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1E2D3D"/>
                        </a:buClr>
                        <a:buSzPts val="900"/>
                        <a:buFont typeface="Calibri"/>
                        <a:buNone/>
                      </a:pPr>
                      <a:r>
                        <a:rPr lang="ja" sz="900" u="none" cap="none" strike="noStrike">
                          <a:solidFill>
                            <a:srgbClr val="1E2D3D"/>
                          </a:solidFill>
                          <a:latin typeface="Calibri"/>
                          <a:ea typeface="Calibri"/>
                          <a:cs typeface="Calibri"/>
                          <a:sym typeface="Calibri"/>
                        </a:rPr>
                        <a:t>どんな不便や不満を感じているか？</a:t>
                      </a:r>
                      <a:endParaRPr sz="900" u="none" cap="none" strike="noStrike">
                        <a:latin typeface="Calibri"/>
                        <a:ea typeface="Calibri"/>
                        <a:cs typeface="Calibri"/>
                        <a:sym typeface="Calibri"/>
                      </a:endParaRPr>
                    </a:p>
                  </a:txBody>
                  <a:tcPr marT="45725" marB="45725" marR="91450" marL="91450" anchor="ctr">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FFFFF"/>
                    </a:solidFill>
                  </a:tcPr>
                </a:tc>
              </a:tr>
              <a:tr h="114300">
                <a:tc>
                  <a:txBody>
                    <a:bodyPr/>
                    <a:lstStyle/>
                    <a:p>
                      <a:pPr indent="0" lvl="0" marL="0" marR="0" rtl="0" algn="l">
                        <a:lnSpc>
                          <a:spcPct val="100000"/>
                        </a:lnSpc>
                        <a:spcBef>
                          <a:spcPts val="0"/>
                        </a:spcBef>
                        <a:spcAft>
                          <a:spcPts val="0"/>
                        </a:spcAft>
                        <a:buClr>
                          <a:srgbClr val="E8833A"/>
                        </a:buClr>
                        <a:buSzPts val="900"/>
                        <a:buFont typeface="Calibri"/>
                        <a:buNone/>
                      </a:pPr>
                      <a:r>
                        <a:rPr b="1" lang="ja" sz="900" u="none" cap="none" strike="noStrike">
                          <a:solidFill>
                            <a:srgbClr val="E8833A"/>
                          </a:solidFill>
                          <a:latin typeface="Calibri"/>
                          <a:ea typeface="Calibri"/>
                          <a:cs typeface="Calibri"/>
                          <a:sym typeface="Calibri"/>
                        </a:rPr>
                        <a:t>理想の結果</a:t>
                      </a:r>
                      <a:endParaRPr sz="900" u="none" cap="none" strike="noStrike">
                        <a:latin typeface="Calibri"/>
                        <a:ea typeface="Calibri"/>
                        <a:cs typeface="Calibri"/>
                        <a:sym typeface="Calibri"/>
                      </a:endParaRPr>
                    </a:p>
                  </a:txBody>
                  <a:tcPr marT="45725" marB="45725" marR="91450" marL="91450" anchor="ctr">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c>
                  <a:txBody>
                    <a:bodyPr/>
                    <a:lstStyle/>
                    <a:p>
                      <a:pPr indent="0" lvl="0" marL="0" marR="0" rtl="0" algn="l">
                        <a:lnSpc>
                          <a:spcPct val="100000"/>
                        </a:lnSpc>
                        <a:spcBef>
                          <a:spcPts val="0"/>
                        </a:spcBef>
                        <a:spcAft>
                          <a:spcPts val="0"/>
                        </a:spcAft>
                        <a:buClr>
                          <a:srgbClr val="1E2D3D"/>
                        </a:buClr>
                        <a:buSzPts val="900"/>
                        <a:buFont typeface="Calibri"/>
                        <a:buNone/>
                      </a:pPr>
                      <a:r>
                        <a:rPr lang="ja" sz="900" u="none" cap="none" strike="noStrike">
                          <a:solidFill>
                            <a:srgbClr val="1E2D3D"/>
                          </a:solidFill>
                          <a:latin typeface="Calibri"/>
                          <a:ea typeface="Calibri"/>
                          <a:cs typeface="Calibri"/>
                          <a:sym typeface="Calibri"/>
                        </a:rPr>
                        <a:t>ジョブが完遂された後、</a:t>
                      </a:r>
                      <a:endParaRPr sz="9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1E2D3D"/>
                        </a:buClr>
                        <a:buSzPts val="900"/>
                        <a:buFont typeface="Calibri"/>
                        <a:buNone/>
                      </a:pPr>
                      <a:r>
                        <a:rPr lang="ja" sz="900" u="none" cap="none" strike="noStrike">
                          <a:solidFill>
                            <a:srgbClr val="1E2D3D"/>
                          </a:solidFill>
                          <a:latin typeface="Calibri"/>
                          <a:ea typeface="Calibri"/>
                          <a:cs typeface="Calibri"/>
                          <a:sym typeface="Calibri"/>
                        </a:rPr>
                        <a:t>顧客はどんな状態になりたいか？</a:t>
                      </a:r>
                      <a:endParaRPr sz="900" u="none" cap="none" strike="noStrike">
                        <a:latin typeface="Calibri"/>
                        <a:ea typeface="Calibri"/>
                        <a:cs typeface="Calibri"/>
                        <a:sym typeface="Calibri"/>
                      </a:endParaRPr>
                    </a:p>
                  </a:txBody>
                  <a:tcPr marT="45725" marB="45725" marR="91450" marL="91450" anchor="ctr">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c>
                  <a:txBody>
                    <a:bodyPr/>
                    <a:lstStyle/>
                    <a:p>
                      <a:pPr indent="0" lvl="0" marL="0" marR="0" rtl="0" algn="l">
                        <a:lnSpc>
                          <a:spcPct val="100000"/>
                        </a:lnSpc>
                        <a:spcBef>
                          <a:spcPts val="0"/>
                        </a:spcBef>
                        <a:spcAft>
                          <a:spcPts val="0"/>
                        </a:spcAft>
                        <a:buClr>
                          <a:srgbClr val="000000"/>
                        </a:buClr>
                        <a:buSzPts val="900"/>
                        <a:buFont typeface="Calibri"/>
                        <a:buNone/>
                      </a:pPr>
                      <a:r>
                        <a:t/>
                      </a:r>
                      <a:endParaRPr sz="900" u="none" cap="none" strike="noStrike">
                        <a:latin typeface="Calibri"/>
                        <a:ea typeface="Calibri"/>
                        <a:cs typeface="Calibri"/>
                        <a:sym typeface="Calibri"/>
                      </a:endParaRPr>
                    </a:p>
                  </a:txBody>
                  <a:tcPr marT="45725" marB="45725" marR="91450" marL="91450">
                    <a:lnL cap="flat" cmpd="sng" w="9525">
                      <a:solidFill>
                        <a:srgbClr val="E8ECF1"/>
                      </a:solidFill>
                      <a:prstDash val="solid"/>
                      <a:round/>
                      <a:headEnd len="sm" w="sm" type="none"/>
                      <a:tailEnd len="sm" w="sm" type="none"/>
                    </a:lnL>
                    <a:lnR cap="flat" cmpd="sng" w="9525">
                      <a:solidFill>
                        <a:srgbClr val="E8ECF1"/>
                      </a:solidFill>
                      <a:prstDash val="solid"/>
                      <a:round/>
                      <a:headEnd len="sm" w="sm" type="none"/>
                      <a:tailEnd len="sm" w="sm" type="none"/>
                    </a:lnR>
                    <a:lnT cap="flat" cmpd="sng" w="9525">
                      <a:solidFill>
                        <a:srgbClr val="E8ECF1"/>
                      </a:solidFill>
                      <a:prstDash val="solid"/>
                      <a:round/>
                      <a:headEnd len="sm" w="sm" type="none"/>
                      <a:tailEnd len="sm" w="sm" type="none"/>
                    </a:lnT>
                    <a:lnB cap="flat" cmpd="sng" w="9525">
                      <a:solidFill>
                        <a:srgbClr val="E8ECF1"/>
                      </a:solidFill>
                      <a:prstDash val="solid"/>
                      <a:round/>
                      <a:headEnd len="sm" w="sm" type="none"/>
                      <a:tailEnd len="sm" w="sm" type="none"/>
                    </a:lnB>
                    <a:solidFill>
                      <a:srgbClr val="F0F6FA"/>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g3da4077c8d7_0_356"/>
          <p:cNvSpPr txBox="1"/>
          <p:nvPr>
            <p:ph type="title"/>
          </p:nvPr>
        </p:nvSpPr>
        <p:spPr>
          <a:xfrm>
            <a:off x="620723" y="243220"/>
            <a:ext cx="8520600" cy="3936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72839"/>
              <a:buNone/>
            </a:pPr>
            <a:r>
              <a:rPr b="1" lang="ja"/>
              <a:t>19  ユニットエコノミクス</a:t>
            </a:r>
            <a:endParaRPr b="1"/>
          </a:p>
        </p:txBody>
      </p:sp>
      <p:sp>
        <p:nvSpPr>
          <p:cNvPr id="551" name="Google Shape;551;g3da4077c8d7_0_35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ja"/>
              <a:t>‹#›</a:t>
            </a:fld>
            <a:endParaRPr/>
          </a:p>
        </p:txBody>
      </p:sp>
      <p:sp>
        <p:nvSpPr>
          <p:cNvPr id="552" name="Google Shape;552;g3da4077c8d7_0_356"/>
          <p:cNvSpPr txBox="1"/>
          <p:nvPr>
            <p:ph idx="1" type="body"/>
          </p:nvPr>
        </p:nvSpPr>
        <p:spPr>
          <a:xfrm>
            <a:off x="474800" y="704499"/>
            <a:ext cx="8545500" cy="443700"/>
          </a:xfrm>
          <a:prstGeom prst="rect">
            <a:avLst/>
          </a:prstGeom>
          <a:noFill/>
          <a:ln>
            <a:noFill/>
          </a:ln>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SzPts val="1800"/>
              <a:buFont typeface="Arial"/>
              <a:buNone/>
            </a:pPr>
            <a:r>
              <a:rPr lang="ja"/>
              <a:t>顧客1人あたりの収益性を「LTV」と「CAC」の比率で評価し、事業モデルの持続可能性を検証する</a:t>
            </a:r>
            <a:endParaRPr/>
          </a:p>
        </p:txBody>
      </p:sp>
      <p:sp>
        <p:nvSpPr>
          <p:cNvPr id="553" name="Google Shape;553;g3da4077c8d7_0_356"/>
          <p:cNvSpPr txBox="1"/>
          <p:nvPr>
            <p:ph idx="2" type="body"/>
          </p:nvPr>
        </p:nvSpPr>
        <p:spPr>
          <a:xfrm rot="5400000">
            <a:off x="-2471877" y="2472000"/>
            <a:ext cx="5143500" cy="199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126000" spcFirstLastPara="1" rIns="91425" wrap="square" tIns="90000">
            <a:noAutofit/>
          </a:bodyPr>
          <a:lstStyle/>
          <a:p>
            <a:pPr indent="-342900" lvl="0" marL="457200" rtl="0" algn="l">
              <a:lnSpc>
                <a:spcPct val="115000"/>
              </a:lnSpc>
              <a:spcBef>
                <a:spcPts val="0"/>
              </a:spcBef>
              <a:spcAft>
                <a:spcPts val="0"/>
              </a:spcAft>
              <a:buSzPts val="1800"/>
              <a:buNone/>
            </a:pPr>
            <a:r>
              <a:rPr lang="ja"/>
              <a:t>19  ユニットエコノミクス</a:t>
            </a:r>
            <a:endParaRPr/>
          </a:p>
        </p:txBody>
      </p:sp>
      <p:sp>
        <p:nvSpPr>
          <p:cNvPr id="554" name="Google Shape;554;g3da4077c8d7_0_356"/>
          <p:cNvSpPr/>
          <p:nvPr/>
        </p:nvSpPr>
        <p:spPr>
          <a:xfrm>
            <a:off x="457200" y="4709160"/>
            <a:ext cx="3657600" cy="3201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5A6B7E"/>
              </a:buClr>
              <a:buSzPts val="800"/>
              <a:buFont typeface="Calibri"/>
              <a:buNone/>
            </a:pPr>
            <a:r>
              <a:rPr b="0" i="0" lang="ja" sz="800" u="none" cap="none" strike="noStrike">
                <a:solidFill>
                  <a:srgbClr val="5A6B7E"/>
                </a:solidFill>
                <a:latin typeface="Calibri"/>
                <a:ea typeface="Calibri"/>
                <a:cs typeface="Calibri"/>
                <a:sym typeface="Calibri"/>
              </a:rPr>
              <a:t>© Incubation Base株式会社</a:t>
            </a:r>
            <a:endParaRPr b="0" i="0" sz="800" u="none" cap="none" strike="noStrike">
              <a:solidFill>
                <a:srgbClr val="000000"/>
              </a:solidFill>
              <a:latin typeface="Calibri"/>
              <a:ea typeface="Calibri"/>
              <a:cs typeface="Calibri"/>
              <a:sym typeface="Calibri"/>
            </a:endParaRPr>
          </a:p>
        </p:txBody>
      </p:sp>
      <p:sp>
        <p:nvSpPr>
          <p:cNvPr id="555" name="Google Shape;555;g3da4077c8d7_0_356"/>
          <p:cNvSpPr/>
          <p:nvPr/>
        </p:nvSpPr>
        <p:spPr>
          <a:xfrm>
            <a:off x="724215" y="1164172"/>
            <a:ext cx="3840600" cy="1645800"/>
          </a:xfrm>
          <a:prstGeom prst="rect">
            <a:avLst/>
          </a:prstGeom>
          <a:solidFill>
            <a:srgbClr val="FFFFFF"/>
          </a:solidFill>
          <a:ln>
            <a:noFill/>
          </a:ln>
          <a:effectLst>
            <a:outerShdw blurRad="50800" rotWithShape="0" algn="bl" dir="8100000" dist="19050">
              <a:srgbClr val="000000">
                <a:alpha val="10196"/>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6" name="Google Shape;556;g3da4077c8d7_0_356"/>
          <p:cNvSpPr/>
          <p:nvPr/>
        </p:nvSpPr>
        <p:spPr>
          <a:xfrm>
            <a:off x="724215" y="1164173"/>
            <a:ext cx="3840600" cy="365700"/>
          </a:xfrm>
          <a:prstGeom prst="rect">
            <a:avLst/>
          </a:prstGeom>
          <a:solidFill>
            <a:srgbClr val="2E86A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7" name="Google Shape;557;g3da4077c8d7_0_356"/>
          <p:cNvSpPr/>
          <p:nvPr/>
        </p:nvSpPr>
        <p:spPr>
          <a:xfrm>
            <a:off x="724215" y="1164173"/>
            <a:ext cx="3840600" cy="365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100"/>
              <a:buFont typeface="Trebuchet MS"/>
              <a:buNone/>
            </a:pPr>
            <a:r>
              <a:rPr b="1" i="0" lang="ja" sz="1100" u="none" cap="none" strike="noStrike">
                <a:solidFill>
                  <a:srgbClr val="FFFFFF"/>
                </a:solidFill>
                <a:latin typeface="Trebuchet MS"/>
                <a:ea typeface="Trebuchet MS"/>
                <a:cs typeface="Trebuchet MS"/>
                <a:sym typeface="Trebuchet MS"/>
              </a:rPr>
              <a:t>LTV（顧客生涯価値）</a:t>
            </a:r>
            <a:endParaRPr b="0" i="0" sz="1100" u="none" cap="none" strike="noStrike">
              <a:solidFill>
                <a:srgbClr val="000000"/>
              </a:solidFill>
              <a:latin typeface="Calibri"/>
              <a:ea typeface="Calibri"/>
              <a:cs typeface="Calibri"/>
              <a:sym typeface="Calibri"/>
            </a:endParaRPr>
          </a:p>
        </p:txBody>
      </p:sp>
      <p:sp>
        <p:nvSpPr>
          <p:cNvPr id="558" name="Google Shape;558;g3da4077c8d7_0_356"/>
          <p:cNvSpPr/>
          <p:nvPr/>
        </p:nvSpPr>
        <p:spPr>
          <a:xfrm>
            <a:off x="998535" y="1667093"/>
            <a:ext cx="3291900" cy="1005900"/>
          </a:xfrm>
          <a:prstGeom prst="rect">
            <a:avLst/>
          </a:prstGeom>
          <a:noFill/>
          <a:ln>
            <a:noFill/>
          </a:ln>
        </p:spPr>
        <p:txBody>
          <a:bodyPr anchorCtr="0" anchor="ctr" bIns="45700" lIns="91425" spcFirstLastPara="1" rIns="91425" wrap="square" tIns="45700">
            <a:noAutofit/>
          </a:bodyPr>
          <a:lstStyle/>
          <a:p>
            <a:pPr indent="0" lvl="0" marL="0" marR="0" rtl="0" algn="l">
              <a:lnSpc>
                <a:spcPct val="150000"/>
              </a:lnSpc>
              <a:spcBef>
                <a:spcPts val="0"/>
              </a:spcBef>
              <a:spcAft>
                <a:spcPts val="0"/>
              </a:spcAft>
              <a:buClr>
                <a:srgbClr val="1E2D3D"/>
              </a:buClr>
              <a:buSzPts val="1000"/>
              <a:buFont typeface="Calibri"/>
              <a:buNone/>
            </a:pPr>
            <a:r>
              <a:rPr b="0" i="0" lang="ja" sz="1000" u="none" cap="none" strike="noStrike">
                <a:solidFill>
                  <a:srgbClr val="1E2D3D"/>
                </a:solidFill>
                <a:latin typeface="Calibri"/>
                <a:ea typeface="Calibri"/>
                <a:cs typeface="Calibri"/>
                <a:sym typeface="Calibri"/>
              </a:rPr>
              <a:t>平均顧客単価：　　　　　　円</a:t>
            </a:r>
            <a:endParaRPr b="0" i="0" sz="1000" u="none" cap="none" strike="noStrike">
              <a:solidFill>
                <a:srgbClr val="000000"/>
              </a:solidFill>
              <a:latin typeface="Calibri"/>
              <a:ea typeface="Calibri"/>
              <a:cs typeface="Calibri"/>
              <a:sym typeface="Calibri"/>
            </a:endParaRPr>
          </a:p>
          <a:p>
            <a:pPr indent="0" lvl="0" marL="0" marR="0" rtl="0" algn="l">
              <a:lnSpc>
                <a:spcPct val="150000"/>
              </a:lnSpc>
              <a:spcBef>
                <a:spcPts val="0"/>
              </a:spcBef>
              <a:spcAft>
                <a:spcPts val="0"/>
              </a:spcAft>
              <a:buClr>
                <a:srgbClr val="1E2D3D"/>
              </a:buClr>
              <a:buSzPts val="1000"/>
              <a:buFont typeface="Calibri"/>
              <a:buNone/>
            </a:pPr>
            <a:r>
              <a:rPr b="0" i="0" lang="ja" sz="1000" u="none" cap="none" strike="noStrike">
                <a:solidFill>
                  <a:srgbClr val="1E2D3D"/>
                </a:solidFill>
                <a:latin typeface="Calibri"/>
                <a:ea typeface="Calibri"/>
                <a:cs typeface="Calibri"/>
                <a:sym typeface="Calibri"/>
              </a:rPr>
              <a:t>× 粗利率：　　　　　　　　%</a:t>
            </a:r>
            <a:endParaRPr b="0" i="0" sz="1000" u="none" cap="none" strike="noStrike">
              <a:solidFill>
                <a:srgbClr val="000000"/>
              </a:solidFill>
              <a:latin typeface="Calibri"/>
              <a:ea typeface="Calibri"/>
              <a:cs typeface="Calibri"/>
              <a:sym typeface="Calibri"/>
            </a:endParaRPr>
          </a:p>
          <a:p>
            <a:pPr indent="0" lvl="0" marL="0" marR="0" rtl="0" algn="l">
              <a:lnSpc>
                <a:spcPct val="150000"/>
              </a:lnSpc>
              <a:spcBef>
                <a:spcPts val="0"/>
              </a:spcBef>
              <a:spcAft>
                <a:spcPts val="0"/>
              </a:spcAft>
              <a:buClr>
                <a:srgbClr val="1E2D3D"/>
              </a:buClr>
              <a:buSzPts val="1000"/>
              <a:buFont typeface="Calibri"/>
              <a:buNone/>
            </a:pPr>
            <a:r>
              <a:rPr b="0" i="0" lang="ja" sz="1000" u="none" cap="none" strike="noStrike">
                <a:solidFill>
                  <a:srgbClr val="1E2D3D"/>
                </a:solidFill>
                <a:latin typeface="Calibri"/>
                <a:ea typeface="Calibri"/>
                <a:cs typeface="Calibri"/>
                <a:sym typeface="Calibri"/>
              </a:rPr>
              <a:t>× 平均継続期間：　　　　　ヶ月</a:t>
            </a:r>
            <a:endParaRPr b="0" i="0" sz="1000" u="none" cap="none" strike="noStrike">
              <a:solidFill>
                <a:srgbClr val="000000"/>
              </a:solidFill>
              <a:latin typeface="Calibri"/>
              <a:ea typeface="Calibri"/>
              <a:cs typeface="Calibri"/>
              <a:sym typeface="Calibri"/>
            </a:endParaRPr>
          </a:p>
          <a:p>
            <a:pPr indent="0" lvl="0" marL="0" marR="0" rtl="0" algn="l">
              <a:lnSpc>
                <a:spcPct val="150000"/>
              </a:lnSpc>
              <a:spcBef>
                <a:spcPts val="0"/>
              </a:spcBef>
              <a:spcAft>
                <a:spcPts val="0"/>
              </a:spcAft>
              <a:buClr>
                <a:srgbClr val="1E2D3D"/>
              </a:buClr>
              <a:buSzPts val="1000"/>
              <a:buFont typeface="Calibri"/>
              <a:buNone/>
            </a:pPr>
            <a:r>
              <a:rPr b="0" i="0" lang="ja" sz="1000" u="none" cap="none" strike="noStrike">
                <a:solidFill>
                  <a:srgbClr val="1E2D3D"/>
                </a:solidFill>
                <a:latin typeface="Calibri"/>
                <a:ea typeface="Calibri"/>
                <a:cs typeface="Calibri"/>
                <a:sym typeface="Calibri"/>
              </a:rPr>
              <a:t>＝ LTV：　　　　　　　　　円</a:t>
            </a:r>
            <a:endParaRPr b="0" i="0" sz="1000" u="none" cap="none" strike="noStrike">
              <a:solidFill>
                <a:srgbClr val="000000"/>
              </a:solidFill>
              <a:latin typeface="Calibri"/>
              <a:ea typeface="Calibri"/>
              <a:cs typeface="Calibri"/>
              <a:sym typeface="Calibri"/>
            </a:endParaRPr>
          </a:p>
        </p:txBody>
      </p:sp>
      <p:sp>
        <p:nvSpPr>
          <p:cNvPr id="559" name="Google Shape;559;g3da4077c8d7_0_356"/>
          <p:cNvSpPr/>
          <p:nvPr/>
        </p:nvSpPr>
        <p:spPr>
          <a:xfrm>
            <a:off x="4747575" y="1164172"/>
            <a:ext cx="4023300" cy="1645800"/>
          </a:xfrm>
          <a:prstGeom prst="rect">
            <a:avLst/>
          </a:prstGeom>
          <a:solidFill>
            <a:srgbClr val="FFFFFF"/>
          </a:solidFill>
          <a:ln>
            <a:noFill/>
          </a:ln>
          <a:effectLst>
            <a:outerShdw blurRad="50800" rotWithShape="0" algn="bl" dir="8100000" dist="19050">
              <a:srgbClr val="000000">
                <a:alpha val="10196"/>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0" name="Google Shape;560;g3da4077c8d7_0_356"/>
          <p:cNvSpPr/>
          <p:nvPr/>
        </p:nvSpPr>
        <p:spPr>
          <a:xfrm>
            <a:off x="4747575" y="1164173"/>
            <a:ext cx="4023300" cy="365700"/>
          </a:xfrm>
          <a:prstGeom prst="rect">
            <a:avLst/>
          </a:prstGeom>
          <a:solidFill>
            <a:srgbClr val="E883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1" name="Google Shape;561;g3da4077c8d7_0_356"/>
          <p:cNvSpPr/>
          <p:nvPr/>
        </p:nvSpPr>
        <p:spPr>
          <a:xfrm>
            <a:off x="4747575" y="1164173"/>
            <a:ext cx="4023300" cy="365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100"/>
              <a:buFont typeface="Trebuchet MS"/>
              <a:buNone/>
            </a:pPr>
            <a:r>
              <a:rPr b="1" i="0" lang="ja" sz="1100" u="none" cap="none" strike="noStrike">
                <a:solidFill>
                  <a:srgbClr val="FFFFFF"/>
                </a:solidFill>
                <a:latin typeface="Trebuchet MS"/>
                <a:ea typeface="Trebuchet MS"/>
                <a:cs typeface="Trebuchet MS"/>
                <a:sym typeface="Trebuchet MS"/>
              </a:rPr>
              <a:t>CAC（顧客獲得コスト）</a:t>
            </a:r>
            <a:endParaRPr b="0" i="0" sz="1100" u="none" cap="none" strike="noStrike">
              <a:solidFill>
                <a:srgbClr val="000000"/>
              </a:solidFill>
              <a:latin typeface="Calibri"/>
              <a:ea typeface="Calibri"/>
              <a:cs typeface="Calibri"/>
              <a:sym typeface="Calibri"/>
            </a:endParaRPr>
          </a:p>
        </p:txBody>
      </p:sp>
      <p:sp>
        <p:nvSpPr>
          <p:cNvPr id="562" name="Google Shape;562;g3da4077c8d7_0_356"/>
          <p:cNvSpPr/>
          <p:nvPr/>
        </p:nvSpPr>
        <p:spPr>
          <a:xfrm>
            <a:off x="5021895" y="1667093"/>
            <a:ext cx="3474600" cy="1005900"/>
          </a:xfrm>
          <a:prstGeom prst="rect">
            <a:avLst/>
          </a:prstGeom>
          <a:noFill/>
          <a:ln>
            <a:noFill/>
          </a:ln>
        </p:spPr>
        <p:txBody>
          <a:bodyPr anchorCtr="0" anchor="ctr" bIns="45700" lIns="91425" spcFirstLastPara="1" rIns="91425" wrap="square" tIns="45700">
            <a:noAutofit/>
          </a:bodyPr>
          <a:lstStyle/>
          <a:p>
            <a:pPr indent="0" lvl="0" marL="0" marR="0" rtl="0" algn="l">
              <a:lnSpc>
                <a:spcPct val="150000"/>
              </a:lnSpc>
              <a:spcBef>
                <a:spcPts val="0"/>
              </a:spcBef>
              <a:spcAft>
                <a:spcPts val="0"/>
              </a:spcAft>
              <a:buClr>
                <a:srgbClr val="1E2D3D"/>
              </a:buClr>
              <a:buSzPts val="1000"/>
              <a:buFont typeface="Calibri"/>
              <a:buNone/>
            </a:pPr>
            <a:r>
              <a:rPr b="0" i="0" lang="ja" sz="1000" u="none" cap="none" strike="noStrike">
                <a:solidFill>
                  <a:srgbClr val="1E2D3D"/>
                </a:solidFill>
                <a:latin typeface="Calibri"/>
                <a:ea typeface="Calibri"/>
                <a:cs typeface="Calibri"/>
                <a:sym typeface="Calibri"/>
              </a:rPr>
              <a:t>マーケティング総費用：　　　円</a:t>
            </a:r>
            <a:endParaRPr b="0" i="0" sz="1000" u="none" cap="none" strike="noStrike">
              <a:solidFill>
                <a:srgbClr val="000000"/>
              </a:solidFill>
              <a:latin typeface="Calibri"/>
              <a:ea typeface="Calibri"/>
              <a:cs typeface="Calibri"/>
              <a:sym typeface="Calibri"/>
            </a:endParaRPr>
          </a:p>
          <a:p>
            <a:pPr indent="0" lvl="0" marL="0" marR="0" rtl="0" algn="l">
              <a:lnSpc>
                <a:spcPct val="150000"/>
              </a:lnSpc>
              <a:spcBef>
                <a:spcPts val="0"/>
              </a:spcBef>
              <a:spcAft>
                <a:spcPts val="0"/>
              </a:spcAft>
              <a:buClr>
                <a:srgbClr val="1E2D3D"/>
              </a:buClr>
              <a:buSzPts val="1000"/>
              <a:buFont typeface="Calibri"/>
              <a:buNone/>
            </a:pPr>
            <a:r>
              <a:rPr b="0" i="0" lang="ja" sz="1000" u="none" cap="none" strike="noStrike">
                <a:solidFill>
                  <a:srgbClr val="1E2D3D"/>
                </a:solidFill>
                <a:latin typeface="Calibri"/>
                <a:ea typeface="Calibri"/>
                <a:cs typeface="Calibri"/>
                <a:sym typeface="Calibri"/>
              </a:rPr>
              <a:t>÷ 新規獲得顧客数：　　　　人</a:t>
            </a:r>
            <a:endParaRPr b="0" i="0" sz="1000" u="none" cap="none" strike="noStrike">
              <a:solidFill>
                <a:srgbClr val="000000"/>
              </a:solidFill>
              <a:latin typeface="Calibri"/>
              <a:ea typeface="Calibri"/>
              <a:cs typeface="Calibri"/>
              <a:sym typeface="Calibri"/>
            </a:endParaRPr>
          </a:p>
          <a:p>
            <a:pPr indent="0" lvl="0" marL="0" marR="0" rtl="0" algn="l">
              <a:lnSpc>
                <a:spcPct val="150000"/>
              </a:lnSpc>
              <a:spcBef>
                <a:spcPts val="0"/>
              </a:spcBef>
              <a:spcAft>
                <a:spcPts val="0"/>
              </a:spcAft>
              <a:buClr>
                <a:srgbClr val="1E2D3D"/>
              </a:buClr>
              <a:buSzPts val="1000"/>
              <a:buFont typeface="Calibri"/>
              <a:buNone/>
            </a:pPr>
            <a:r>
              <a:rPr b="0" i="0" lang="ja" sz="1000" u="none" cap="none" strike="noStrike">
                <a:solidFill>
                  <a:srgbClr val="1E2D3D"/>
                </a:solidFill>
                <a:latin typeface="Calibri"/>
                <a:ea typeface="Calibri"/>
                <a:cs typeface="Calibri"/>
                <a:sym typeface="Calibri"/>
              </a:rPr>
              <a:t>＝ CAC：　　　　　　　　　円</a:t>
            </a:r>
            <a:endParaRPr b="0" i="0" sz="1000" u="none" cap="none" strike="noStrike">
              <a:solidFill>
                <a:srgbClr val="000000"/>
              </a:solidFill>
              <a:latin typeface="Calibri"/>
              <a:ea typeface="Calibri"/>
              <a:cs typeface="Calibri"/>
              <a:sym typeface="Calibri"/>
            </a:endParaRPr>
          </a:p>
        </p:txBody>
      </p:sp>
      <p:sp>
        <p:nvSpPr>
          <p:cNvPr id="563" name="Google Shape;563;g3da4077c8d7_0_356"/>
          <p:cNvSpPr/>
          <p:nvPr/>
        </p:nvSpPr>
        <p:spPr>
          <a:xfrm>
            <a:off x="724215" y="3084413"/>
            <a:ext cx="8046600" cy="1097400"/>
          </a:xfrm>
          <a:prstGeom prst="rect">
            <a:avLst/>
          </a:prstGeom>
          <a:solidFill>
            <a:srgbClr val="FFFFFF"/>
          </a:solidFill>
          <a:ln>
            <a:noFill/>
          </a:ln>
          <a:effectLst>
            <a:outerShdw blurRad="50800" rotWithShape="0" algn="bl" dir="8100000" dist="19050">
              <a:srgbClr val="000000">
                <a:alpha val="10196"/>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4" name="Google Shape;564;g3da4077c8d7_0_356"/>
          <p:cNvSpPr/>
          <p:nvPr/>
        </p:nvSpPr>
        <p:spPr>
          <a:xfrm>
            <a:off x="724215" y="3084413"/>
            <a:ext cx="8046600" cy="365700"/>
          </a:xfrm>
          <a:prstGeom prst="rect">
            <a:avLst/>
          </a:prstGeom>
          <a:solidFill>
            <a:srgbClr val="1B2A4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5" name="Google Shape;565;g3da4077c8d7_0_356"/>
          <p:cNvSpPr/>
          <p:nvPr/>
        </p:nvSpPr>
        <p:spPr>
          <a:xfrm>
            <a:off x="724215" y="3084413"/>
            <a:ext cx="8046600" cy="365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100"/>
              <a:buFont typeface="Trebuchet MS"/>
              <a:buNone/>
            </a:pPr>
            <a:r>
              <a:rPr b="1" i="0" lang="ja" sz="1100" u="none" cap="none" strike="noStrike">
                <a:solidFill>
                  <a:srgbClr val="FFFFFF"/>
                </a:solidFill>
                <a:latin typeface="Trebuchet MS"/>
                <a:ea typeface="Trebuchet MS"/>
                <a:cs typeface="Trebuchet MS"/>
                <a:sym typeface="Trebuchet MS"/>
              </a:rPr>
              <a:t>判定基準と改善の方向性</a:t>
            </a:r>
            <a:endParaRPr b="0" i="0" sz="1100" u="none" cap="none" strike="noStrike">
              <a:solidFill>
                <a:srgbClr val="000000"/>
              </a:solidFill>
              <a:latin typeface="Calibri"/>
              <a:ea typeface="Calibri"/>
              <a:cs typeface="Calibri"/>
              <a:sym typeface="Calibri"/>
            </a:endParaRPr>
          </a:p>
        </p:txBody>
      </p:sp>
      <p:sp>
        <p:nvSpPr>
          <p:cNvPr id="566" name="Google Shape;566;g3da4077c8d7_0_356"/>
          <p:cNvSpPr/>
          <p:nvPr/>
        </p:nvSpPr>
        <p:spPr>
          <a:xfrm>
            <a:off x="998535" y="3587332"/>
            <a:ext cx="7498200" cy="4572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1E2D3D"/>
              </a:buClr>
              <a:buSzPts val="1000"/>
              <a:buFont typeface="Calibri"/>
              <a:buNone/>
            </a:pPr>
            <a:r>
              <a:rPr b="0" i="0" lang="ja" sz="1000" u="none" cap="none" strike="noStrike">
                <a:solidFill>
                  <a:srgbClr val="1E2D3D"/>
                </a:solidFill>
                <a:latin typeface="Calibri"/>
                <a:ea typeface="Calibri"/>
                <a:cs typeface="Calibri"/>
                <a:sym typeface="Calibri"/>
              </a:rPr>
              <a:t>LTV ÷ CAC = 　　　　　（目安：3倍以上が健全）　　　　CAC回収期間 = 　　　　ヶ月（目安：12ヶ月以内）</a:t>
            </a:r>
            <a:endParaRPr b="0" i="0" sz="1000" u="none" cap="none" strike="noStrike">
              <a:solidFill>
                <a:srgbClr val="000000"/>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sp>
        <p:nvSpPr>
          <p:cNvPr id="571" name="Google Shape;571;g3da4077c8d7_0_377"/>
          <p:cNvSpPr txBox="1"/>
          <p:nvPr>
            <p:ph type="title"/>
          </p:nvPr>
        </p:nvSpPr>
        <p:spPr>
          <a:xfrm>
            <a:off x="620723" y="243220"/>
            <a:ext cx="8520600" cy="3936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72839"/>
              <a:buNone/>
            </a:pPr>
            <a:r>
              <a:rPr b="1" lang="ja"/>
              <a:t>20  バリューチェーン分析</a:t>
            </a:r>
            <a:endParaRPr b="1"/>
          </a:p>
        </p:txBody>
      </p:sp>
      <p:sp>
        <p:nvSpPr>
          <p:cNvPr id="572" name="Google Shape;572;g3da4077c8d7_0_37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ja"/>
              <a:t>‹#›</a:t>
            </a:fld>
            <a:endParaRPr/>
          </a:p>
        </p:txBody>
      </p:sp>
      <p:sp>
        <p:nvSpPr>
          <p:cNvPr id="573" name="Google Shape;573;g3da4077c8d7_0_377"/>
          <p:cNvSpPr txBox="1"/>
          <p:nvPr>
            <p:ph idx="1" type="body"/>
          </p:nvPr>
        </p:nvSpPr>
        <p:spPr>
          <a:xfrm>
            <a:off x="474800" y="704499"/>
            <a:ext cx="8545500" cy="443700"/>
          </a:xfrm>
          <a:prstGeom prst="rect">
            <a:avLst/>
          </a:prstGeom>
          <a:noFill/>
          <a:ln>
            <a:noFill/>
          </a:ln>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SzPts val="1800"/>
              <a:buFont typeface="Arial"/>
              <a:buNone/>
            </a:pPr>
            <a:r>
              <a:rPr lang="ja"/>
              <a:t>事業活動を「価値を生み出す一連のプロセス」として捉え、各工程の付加価値とコストを可視化する</a:t>
            </a:r>
            <a:endParaRPr/>
          </a:p>
        </p:txBody>
      </p:sp>
      <p:sp>
        <p:nvSpPr>
          <p:cNvPr id="574" name="Google Shape;574;g3da4077c8d7_0_377"/>
          <p:cNvSpPr txBox="1"/>
          <p:nvPr>
            <p:ph idx="2" type="body"/>
          </p:nvPr>
        </p:nvSpPr>
        <p:spPr>
          <a:xfrm rot="5400000">
            <a:off x="-2471877" y="2472000"/>
            <a:ext cx="5143500" cy="199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126000" spcFirstLastPara="1" rIns="91425" wrap="square" tIns="90000">
            <a:noAutofit/>
          </a:bodyPr>
          <a:lstStyle/>
          <a:p>
            <a:pPr indent="-342900" lvl="0" marL="457200" rtl="0" algn="l">
              <a:lnSpc>
                <a:spcPct val="115000"/>
              </a:lnSpc>
              <a:spcBef>
                <a:spcPts val="0"/>
              </a:spcBef>
              <a:spcAft>
                <a:spcPts val="0"/>
              </a:spcAft>
              <a:buSzPts val="1800"/>
              <a:buNone/>
            </a:pPr>
            <a:r>
              <a:rPr lang="ja"/>
              <a:t>20  バリューチェーン分析</a:t>
            </a:r>
            <a:endParaRPr/>
          </a:p>
        </p:txBody>
      </p:sp>
      <p:sp>
        <p:nvSpPr>
          <p:cNvPr id="575" name="Google Shape;575;g3da4077c8d7_0_377"/>
          <p:cNvSpPr/>
          <p:nvPr/>
        </p:nvSpPr>
        <p:spPr>
          <a:xfrm>
            <a:off x="457200" y="4709160"/>
            <a:ext cx="3657600" cy="3201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5A6B7E"/>
              </a:buClr>
              <a:buSzPts val="800"/>
              <a:buFont typeface="Calibri"/>
              <a:buNone/>
            </a:pPr>
            <a:r>
              <a:rPr b="0" i="0" lang="ja" sz="800" u="none" cap="none" strike="noStrike">
                <a:solidFill>
                  <a:srgbClr val="5A6B7E"/>
                </a:solidFill>
                <a:latin typeface="Calibri"/>
                <a:ea typeface="Calibri"/>
                <a:cs typeface="Calibri"/>
                <a:sym typeface="Calibri"/>
              </a:rPr>
              <a:t>© Incubation Base株式会社</a:t>
            </a:r>
            <a:endParaRPr b="0" i="0" sz="800" u="none" cap="none" strike="noStrike">
              <a:solidFill>
                <a:srgbClr val="000000"/>
              </a:solidFill>
              <a:latin typeface="Calibri"/>
              <a:ea typeface="Calibri"/>
              <a:cs typeface="Calibri"/>
              <a:sym typeface="Calibri"/>
            </a:endParaRPr>
          </a:p>
        </p:txBody>
      </p:sp>
      <p:sp>
        <p:nvSpPr>
          <p:cNvPr id="576" name="Google Shape;576;g3da4077c8d7_0_377"/>
          <p:cNvSpPr/>
          <p:nvPr/>
        </p:nvSpPr>
        <p:spPr>
          <a:xfrm>
            <a:off x="620715" y="1490205"/>
            <a:ext cx="1518000" cy="457200"/>
          </a:xfrm>
          <a:prstGeom prst="rect">
            <a:avLst/>
          </a:prstGeom>
          <a:solidFill>
            <a:srgbClr val="E883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7" name="Google Shape;577;g3da4077c8d7_0_377"/>
          <p:cNvSpPr/>
          <p:nvPr/>
        </p:nvSpPr>
        <p:spPr>
          <a:xfrm>
            <a:off x="620715" y="1490205"/>
            <a:ext cx="1518000" cy="45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900"/>
              <a:buFont typeface="Calibri"/>
              <a:buNone/>
            </a:pPr>
            <a:r>
              <a:rPr b="1" i="0" lang="ja" sz="900" u="none" cap="none" strike="noStrike">
                <a:solidFill>
                  <a:srgbClr val="FFFFFF"/>
                </a:solidFill>
                <a:latin typeface="Calibri"/>
                <a:ea typeface="Calibri"/>
                <a:cs typeface="Calibri"/>
                <a:sym typeface="Calibri"/>
              </a:rPr>
              <a:t>購買物流</a:t>
            </a:r>
            <a:endParaRPr b="0" i="0" sz="900" u="none" cap="none" strike="noStrike">
              <a:solidFill>
                <a:srgbClr val="000000"/>
              </a:solidFill>
              <a:latin typeface="Calibri"/>
              <a:ea typeface="Calibri"/>
              <a:cs typeface="Calibri"/>
              <a:sym typeface="Calibri"/>
            </a:endParaRPr>
          </a:p>
        </p:txBody>
      </p:sp>
      <p:sp>
        <p:nvSpPr>
          <p:cNvPr id="578" name="Google Shape;578;g3da4077c8d7_0_377"/>
          <p:cNvSpPr/>
          <p:nvPr/>
        </p:nvSpPr>
        <p:spPr>
          <a:xfrm>
            <a:off x="620715" y="1993125"/>
            <a:ext cx="1518000" cy="1097400"/>
          </a:xfrm>
          <a:prstGeom prst="rect">
            <a:avLst/>
          </a:prstGeom>
          <a:solidFill>
            <a:srgbClr val="FFFFFF"/>
          </a:solidFill>
          <a:ln cap="flat" cmpd="sng" w="12700">
            <a:solidFill>
              <a:srgbClr val="E8ECF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9" name="Google Shape;579;g3da4077c8d7_0_377"/>
          <p:cNvSpPr/>
          <p:nvPr/>
        </p:nvSpPr>
        <p:spPr>
          <a:xfrm>
            <a:off x="712155" y="2038845"/>
            <a:ext cx="1335000" cy="9144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1E2D3D"/>
              </a:buClr>
              <a:buSzPts val="800"/>
              <a:buFont typeface="Calibri"/>
              <a:buNone/>
            </a:pPr>
            <a:r>
              <a:rPr b="0" i="0" lang="ja" sz="800" u="none" cap="none" strike="noStrike">
                <a:solidFill>
                  <a:srgbClr val="1E2D3D"/>
                </a:solidFill>
                <a:latin typeface="Calibri"/>
                <a:ea typeface="Calibri"/>
                <a:cs typeface="Calibri"/>
                <a:sym typeface="Calibri"/>
              </a:rPr>
              <a:t>付加価値：</a:t>
            </a:r>
            <a:endParaRPr b="0" i="0" sz="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800"/>
              <a:buFont typeface="Calibri"/>
              <a:buNone/>
            </a:pPr>
            <a:r>
              <a:t/>
            </a:r>
            <a:endParaRPr b="0" i="0" sz="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1E2D3D"/>
              </a:buClr>
              <a:buSzPts val="800"/>
              <a:buFont typeface="Calibri"/>
              <a:buNone/>
            </a:pPr>
            <a:r>
              <a:rPr b="0" i="0" lang="ja" sz="800" u="none" cap="none" strike="noStrike">
                <a:solidFill>
                  <a:srgbClr val="1E2D3D"/>
                </a:solidFill>
                <a:latin typeface="Calibri"/>
                <a:ea typeface="Calibri"/>
                <a:cs typeface="Calibri"/>
                <a:sym typeface="Calibri"/>
              </a:rPr>
              <a:t>コスト：</a:t>
            </a:r>
            <a:endParaRPr b="0" i="0" sz="800" u="none" cap="none" strike="noStrike">
              <a:solidFill>
                <a:srgbClr val="000000"/>
              </a:solidFill>
              <a:latin typeface="Calibri"/>
              <a:ea typeface="Calibri"/>
              <a:cs typeface="Calibri"/>
              <a:sym typeface="Calibri"/>
            </a:endParaRPr>
          </a:p>
        </p:txBody>
      </p:sp>
      <p:sp>
        <p:nvSpPr>
          <p:cNvPr id="580" name="Google Shape;580;g3da4077c8d7_0_377"/>
          <p:cNvSpPr/>
          <p:nvPr/>
        </p:nvSpPr>
        <p:spPr>
          <a:xfrm>
            <a:off x="2038035" y="1490205"/>
            <a:ext cx="228600" cy="45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5A6B7E"/>
              </a:buClr>
              <a:buSzPts val="1200"/>
              <a:buFont typeface="Calibri"/>
              <a:buNone/>
            </a:pPr>
            <a:r>
              <a:rPr b="0" i="0" lang="ja" sz="1200" u="none" cap="none" strike="noStrike">
                <a:solidFill>
                  <a:srgbClr val="5A6B7E"/>
                </a:solidFill>
                <a:latin typeface="Calibri"/>
                <a:ea typeface="Calibri"/>
                <a:cs typeface="Calibri"/>
                <a:sym typeface="Calibri"/>
              </a:rPr>
              <a:t>→</a:t>
            </a:r>
            <a:endParaRPr b="0" i="0" sz="1200" u="none" cap="none" strike="noStrike">
              <a:solidFill>
                <a:srgbClr val="000000"/>
              </a:solidFill>
              <a:latin typeface="Calibri"/>
              <a:ea typeface="Calibri"/>
              <a:cs typeface="Calibri"/>
              <a:sym typeface="Calibri"/>
            </a:endParaRPr>
          </a:p>
        </p:txBody>
      </p:sp>
      <p:sp>
        <p:nvSpPr>
          <p:cNvPr id="581" name="Google Shape;581;g3da4077c8d7_0_377"/>
          <p:cNvSpPr/>
          <p:nvPr/>
        </p:nvSpPr>
        <p:spPr>
          <a:xfrm>
            <a:off x="2230059" y="1490205"/>
            <a:ext cx="1518000" cy="457200"/>
          </a:xfrm>
          <a:prstGeom prst="rect">
            <a:avLst/>
          </a:prstGeom>
          <a:solidFill>
            <a:srgbClr val="E883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2" name="Google Shape;582;g3da4077c8d7_0_377"/>
          <p:cNvSpPr/>
          <p:nvPr/>
        </p:nvSpPr>
        <p:spPr>
          <a:xfrm>
            <a:off x="2230059" y="1490205"/>
            <a:ext cx="1518000" cy="45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900"/>
              <a:buFont typeface="Calibri"/>
              <a:buNone/>
            </a:pPr>
            <a:r>
              <a:rPr b="1" i="0" lang="ja" sz="900" u="none" cap="none" strike="noStrike">
                <a:solidFill>
                  <a:srgbClr val="FFFFFF"/>
                </a:solidFill>
                <a:latin typeface="Calibri"/>
                <a:ea typeface="Calibri"/>
                <a:cs typeface="Calibri"/>
                <a:sym typeface="Calibri"/>
              </a:rPr>
              <a:t>製造・開発</a:t>
            </a:r>
            <a:endParaRPr b="0" i="0" sz="900" u="none" cap="none" strike="noStrike">
              <a:solidFill>
                <a:srgbClr val="000000"/>
              </a:solidFill>
              <a:latin typeface="Calibri"/>
              <a:ea typeface="Calibri"/>
              <a:cs typeface="Calibri"/>
              <a:sym typeface="Calibri"/>
            </a:endParaRPr>
          </a:p>
        </p:txBody>
      </p:sp>
      <p:sp>
        <p:nvSpPr>
          <p:cNvPr id="583" name="Google Shape;583;g3da4077c8d7_0_377"/>
          <p:cNvSpPr/>
          <p:nvPr/>
        </p:nvSpPr>
        <p:spPr>
          <a:xfrm>
            <a:off x="2230059" y="1993125"/>
            <a:ext cx="1518000" cy="1097400"/>
          </a:xfrm>
          <a:prstGeom prst="rect">
            <a:avLst/>
          </a:prstGeom>
          <a:solidFill>
            <a:srgbClr val="FFFFFF"/>
          </a:solidFill>
          <a:ln cap="flat" cmpd="sng" w="12700">
            <a:solidFill>
              <a:srgbClr val="E8ECF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4" name="Google Shape;584;g3da4077c8d7_0_377"/>
          <p:cNvSpPr/>
          <p:nvPr/>
        </p:nvSpPr>
        <p:spPr>
          <a:xfrm>
            <a:off x="2321499" y="2038845"/>
            <a:ext cx="1335000" cy="9144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1E2D3D"/>
              </a:buClr>
              <a:buSzPts val="800"/>
              <a:buFont typeface="Calibri"/>
              <a:buNone/>
            </a:pPr>
            <a:r>
              <a:rPr b="0" i="0" lang="ja" sz="800" u="none" cap="none" strike="noStrike">
                <a:solidFill>
                  <a:srgbClr val="1E2D3D"/>
                </a:solidFill>
                <a:latin typeface="Calibri"/>
                <a:ea typeface="Calibri"/>
                <a:cs typeface="Calibri"/>
                <a:sym typeface="Calibri"/>
              </a:rPr>
              <a:t>付加価値：</a:t>
            </a:r>
            <a:endParaRPr b="0" i="0" sz="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800"/>
              <a:buFont typeface="Calibri"/>
              <a:buNone/>
            </a:pPr>
            <a:r>
              <a:t/>
            </a:r>
            <a:endParaRPr b="0" i="0" sz="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1E2D3D"/>
              </a:buClr>
              <a:buSzPts val="800"/>
              <a:buFont typeface="Calibri"/>
              <a:buNone/>
            </a:pPr>
            <a:r>
              <a:rPr b="0" i="0" lang="ja" sz="800" u="none" cap="none" strike="noStrike">
                <a:solidFill>
                  <a:srgbClr val="1E2D3D"/>
                </a:solidFill>
                <a:latin typeface="Calibri"/>
                <a:ea typeface="Calibri"/>
                <a:cs typeface="Calibri"/>
                <a:sym typeface="Calibri"/>
              </a:rPr>
              <a:t>コスト：</a:t>
            </a:r>
            <a:endParaRPr b="0" i="0" sz="800" u="none" cap="none" strike="noStrike">
              <a:solidFill>
                <a:srgbClr val="000000"/>
              </a:solidFill>
              <a:latin typeface="Calibri"/>
              <a:ea typeface="Calibri"/>
              <a:cs typeface="Calibri"/>
              <a:sym typeface="Calibri"/>
            </a:endParaRPr>
          </a:p>
        </p:txBody>
      </p:sp>
      <p:sp>
        <p:nvSpPr>
          <p:cNvPr id="585" name="Google Shape;585;g3da4077c8d7_0_377"/>
          <p:cNvSpPr/>
          <p:nvPr/>
        </p:nvSpPr>
        <p:spPr>
          <a:xfrm>
            <a:off x="3647379" y="1490205"/>
            <a:ext cx="228600" cy="45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5A6B7E"/>
              </a:buClr>
              <a:buSzPts val="1200"/>
              <a:buFont typeface="Calibri"/>
              <a:buNone/>
            </a:pPr>
            <a:r>
              <a:rPr b="0" i="0" lang="ja" sz="1200" u="none" cap="none" strike="noStrike">
                <a:solidFill>
                  <a:srgbClr val="5A6B7E"/>
                </a:solidFill>
                <a:latin typeface="Calibri"/>
                <a:ea typeface="Calibri"/>
                <a:cs typeface="Calibri"/>
                <a:sym typeface="Calibri"/>
              </a:rPr>
              <a:t>→</a:t>
            </a:r>
            <a:endParaRPr b="0" i="0" sz="1200" u="none" cap="none" strike="noStrike">
              <a:solidFill>
                <a:srgbClr val="000000"/>
              </a:solidFill>
              <a:latin typeface="Calibri"/>
              <a:ea typeface="Calibri"/>
              <a:cs typeface="Calibri"/>
              <a:sym typeface="Calibri"/>
            </a:endParaRPr>
          </a:p>
        </p:txBody>
      </p:sp>
      <p:sp>
        <p:nvSpPr>
          <p:cNvPr id="586" name="Google Shape;586;g3da4077c8d7_0_377"/>
          <p:cNvSpPr/>
          <p:nvPr/>
        </p:nvSpPr>
        <p:spPr>
          <a:xfrm>
            <a:off x="3839403" y="1490205"/>
            <a:ext cx="1518000" cy="457200"/>
          </a:xfrm>
          <a:prstGeom prst="rect">
            <a:avLst/>
          </a:prstGeom>
          <a:solidFill>
            <a:srgbClr val="E883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7" name="Google Shape;587;g3da4077c8d7_0_377"/>
          <p:cNvSpPr/>
          <p:nvPr/>
        </p:nvSpPr>
        <p:spPr>
          <a:xfrm>
            <a:off x="3839403" y="1490205"/>
            <a:ext cx="1518000" cy="45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900"/>
              <a:buFont typeface="Calibri"/>
              <a:buNone/>
            </a:pPr>
            <a:r>
              <a:rPr b="1" i="0" lang="ja" sz="900" u="none" cap="none" strike="noStrike">
                <a:solidFill>
                  <a:srgbClr val="FFFFFF"/>
                </a:solidFill>
                <a:latin typeface="Calibri"/>
                <a:ea typeface="Calibri"/>
                <a:cs typeface="Calibri"/>
                <a:sym typeface="Calibri"/>
              </a:rPr>
              <a:t>出荷物流</a:t>
            </a:r>
            <a:endParaRPr b="0" i="0" sz="900" u="none" cap="none" strike="noStrike">
              <a:solidFill>
                <a:srgbClr val="000000"/>
              </a:solidFill>
              <a:latin typeface="Calibri"/>
              <a:ea typeface="Calibri"/>
              <a:cs typeface="Calibri"/>
              <a:sym typeface="Calibri"/>
            </a:endParaRPr>
          </a:p>
        </p:txBody>
      </p:sp>
      <p:sp>
        <p:nvSpPr>
          <p:cNvPr id="588" name="Google Shape;588;g3da4077c8d7_0_377"/>
          <p:cNvSpPr/>
          <p:nvPr/>
        </p:nvSpPr>
        <p:spPr>
          <a:xfrm>
            <a:off x="3839403" y="1993125"/>
            <a:ext cx="1518000" cy="1097400"/>
          </a:xfrm>
          <a:prstGeom prst="rect">
            <a:avLst/>
          </a:prstGeom>
          <a:solidFill>
            <a:srgbClr val="FFFFFF"/>
          </a:solidFill>
          <a:ln cap="flat" cmpd="sng" w="12700">
            <a:solidFill>
              <a:srgbClr val="E8ECF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9" name="Google Shape;589;g3da4077c8d7_0_377"/>
          <p:cNvSpPr/>
          <p:nvPr/>
        </p:nvSpPr>
        <p:spPr>
          <a:xfrm>
            <a:off x="3930843" y="2038845"/>
            <a:ext cx="1335000" cy="9144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1E2D3D"/>
              </a:buClr>
              <a:buSzPts val="800"/>
              <a:buFont typeface="Calibri"/>
              <a:buNone/>
            </a:pPr>
            <a:r>
              <a:rPr b="0" i="0" lang="ja" sz="800" u="none" cap="none" strike="noStrike">
                <a:solidFill>
                  <a:srgbClr val="1E2D3D"/>
                </a:solidFill>
                <a:latin typeface="Calibri"/>
                <a:ea typeface="Calibri"/>
                <a:cs typeface="Calibri"/>
                <a:sym typeface="Calibri"/>
              </a:rPr>
              <a:t>付加価値：</a:t>
            </a:r>
            <a:endParaRPr b="0" i="0" sz="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800"/>
              <a:buFont typeface="Calibri"/>
              <a:buNone/>
            </a:pPr>
            <a:r>
              <a:t/>
            </a:r>
            <a:endParaRPr b="0" i="0" sz="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1E2D3D"/>
              </a:buClr>
              <a:buSzPts val="800"/>
              <a:buFont typeface="Calibri"/>
              <a:buNone/>
            </a:pPr>
            <a:r>
              <a:rPr b="0" i="0" lang="ja" sz="800" u="none" cap="none" strike="noStrike">
                <a:solidFill>
                  <a:srgbClr val="1E2D3D"/>
                </a:solidFill>
                <a:latin typeface="Calibri"/>
                <a:ea typeface="Calibri"/>
                <a:cs typeface="Calibri"/>
                <a:sym typeface="Calibri"/>
              </a:rPr>
              <a:t>コスト：</a:t>
            </a:r>
            <a:endParaRPr b="0" i="0" sz="800" u="none" cap="none" strike="noStrike">
              <a:solidFill>
                <a:srgbClr val="000000"/>
              </a:solidFill>
              <a:latin typeface="Calibri"/>
              <a:ea typeface="Calibri"/>
              <a:cs typeface="Calibri"/>
              <a:sym typeface="Calibri"/>
            </a:endParaRPr>
          </a:p>
        </p:txBody>
      </p:sp>
      <p:sp>
        <p:nvSpPr>
          <p:cNvPr id="590" name="Google Shape;590;g3da4077c8d7_0_377"/>
          <p:cNvSpPr/>
          <p:nvPr/>
        </p:nvSpPr>
        <p:spPr>
          <a:xfrm>
            <a:off x="5256723" y="1490205"/>
            <a:ext cx="228600" cy="45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5A6B7E"/>
              </a:buClr>
              <a:buSzPts val="1200"/>
              <a:buFont typeface="Calibri"/>
              <a:buNone/>
            </a:pPr>
            <a:r>
              <a:rPr b="0" i="0" lang="ja" sz="1200" u="none" cap="none" strike="noStrike">
                <a:solidFill>
                  <a:srgbClr val="5A6B7E"/>
                </a:solidFill>
                <a:latin typeface="Calibri"/>
                <a:ea typeface="Calibri"/>
                <a:cs typeface="Calibri"/>
                <a:sym typeface="Calibri"/>
              </a:rPr>
              <a:t>→</a:t>
            </a:r>
            <a:endParaRPr b="0" i="0" sz="1200" u="none" cap="none" strike="noStrike">
              <a:solidFill>
                <a:srgbClr val="000000"/>
              </a:solidFill>
              <a:latin typeface="Calibri"/>
              <a:ea typeface="Calibri"/>
              <a:cs typeface="Calibri"/>
              <a:sym typeface="Calibri"/>
            </a:endParaRPr>
          </a:p>
        </p:txBody>
      </p:sp>
      <p:sp>
        <p:nvSpPr>
          <p:cNvPr id="591" name="Google Shape;591;g3da4077c8d7_0_377"/>
          <p:cNvSpPr/>
          <p:nvPr/>
        </p:nvSpPr>
        <p:spPr>
          <a:xfrm>
            <a:off x="5448747" y="1490205"/>
            <a:ext cx="1518000" cy="457200"/>
          </a:xfrm>
          <a:prstGeom prst="rect">
            <a:avLst/>
          </a:prstGeom>
          <a:solidFill>
            <a:srgbClr val="E883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2" name="Google Shape;592;g3da4077c8d7_0_377"/>
          <p:cNvSpPr/>
          <p:nvPr/>
        </p:nvSpPr>
        <p:spPr>
          <a:xfrm>
            <a:off x="5448747" y="1490205"/>
            <a:ext cx="1518000" cy="45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900"/>
              <a:buFont typeface="Calibri"/>
              <a:buNone/>
            </a:pPr>
            <a:r>
              <a:rPr b="1" i="0" lang="ja" sz="900" u="none" cap="none" strike="noStrike">
                <a:solidFill>
                  <a:srgbClr val="FFFFFF"/>
                </a:solidFill>
                <a:latin typeface="Calibri"/>
                <a:ea typeface="Calibri"/>
                <a:cs typeface="Calibri"/>
                <a:sym typeface="Calibri"/>
              </a:rPr>
              <a:t>販売・マーケ</a:t>
            </a:r>
            <a:endParaRPr b="0" i="0" sz="900" u="none" cap="none" strike="noStrike">
              <a:solidFill>
                <a:srgbClr val="000000"/>
              </a:solidFill>
              <a:latin typeface="Calibri"/>
              <a:ea typeface="Calibri"/>
              <a:cs typeface="Calibri"/>
              <a:sym typeface="Calibri"/>
            </a:endParaRPr>
          </a:p>
        </p:txBody>
      </p:sp>
      <p:sp>
        <p:nvSpPr>
          <p:cNvPr id="593" name="Google Shape;593;g3da4077c8d7_0_377"/>
          <p:cNvSpPr/>
          <p:nvPr/>
        </p:nvSpPr>
        <p:spPr>
          <a:xfrm>
            <a:off x="5448747" y="1993125"/>
            <a:ext cx="1518000" cy="1097400"/>
          </a:xfrm>
          <a:prstGeom prst="rect">
            <a:avLst/>
          </a:prstGeom>
          <a:solidFill>
            <a:srgbClr val="FFFFFF"/>
          </a:solidFill>
          <a:ln cap="flat" cmpd="sng" w="12700">
            <a:solidFill>
              <a:srgbClr val="E8ECF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4" name="Google Shape;594;g3da4077c8d7_0_377"/>
          <p:cNvSpPr/>
          <p:nvPr/>
        </p:nvSpPr>
        <p:spPr>
          <a:xfrm>
            <a:off x="5540187" y="2038845"/>
            <a:ext cx="1335000" cy="9144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1E2D3D"/>
              </a:buClr>
              <a:buSzPts val="800"/>
              <a:buFont typeface="Calibri"/>
              <a:buNone/>
            </a:pPr>
            <a:r>
              <a:rPr b="0" i="0" lang="ja" sz="800" u="none" cap="none" strike="noStrike">
                <a:solidFill>
                  <a:srgbClr val="1E2D3D"/>
                </a:solidFill>
                <a:latin typeface="Calibri"/>
                <a:ea typeface="Calibri"/>
                <a:cs typeface="Calibri"/>
                <a:sym typeface="Calibri"/>
              </a:rPr>
              <a:t>付加価値：</a:t>
            </a:r>
            <a:endParaRPr b="0" i="0" sz="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800"/>
              <a:buFont typeface="Calibri"/>
              <a:buNone/>
            </a:pPr>
            <a:r>
              <a:t/>
            </a:r>
            <a:endParaRPr b="0" i="0" sz="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1E2D3D"/>
              </a:buClr>
              <a:buSzPts val="800"/>
              <a:buFont typeface="Calibri"/>
              <a:buNone/>
            </a:pPr>
            <a:r>
              <a:rPr b="0" i="0" lang="ja" sz="800" u="none" cap="none" strike="noStrike">
                <a:solidFill>
                  <a:srgbClr val="1E2D3D"/>
                </a:solidFill>
                <a:latin typeface="Calibri"/>
                <a:ea typeface="Calibri"/>
                <a:cs typeface="Calibri"/>
                <a:sym typeface="Calibri"/>
              </a:rPr>
              <a:t>コスト：</a:t>
            </a:r>
            <a:endParaRPr b="0" i="0" sz="800" u="none" cap="none" strike="noStrike">
              <a:solidFill>
                <a:srgbClr val="000000"/>
              </a:solidFill>
              <a:latin typeface="Calibri"/>
              <a:ea typeface="Calibri"/>
              <a:cs typeface="Calibri"/>
              <a:sym typeface="Calibri"/>
            </a:endParaRPr>
          </a:p>
        </p:txBody>
      </p:sp>
      <p:sp>
        <p:nvSpPr>
          <p:cNvPr id="595" name="Google Shape;595;g3da4077c8d7_0_377"/>
          <p:cNvSpPr/>
          <p:nvPr/>
        </p:nvSpPr>
        <p:spPr>
          <a:xfrm>
            <a:off x="6866067" y="1490205"/>
            <a:ext cx="228600" cy="45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5A6B7E"/>
              </a:buClr>
              <a:buSzPts val="1200"/>
              <a:buFont typeface="Calibri"/>
              <a:buNone/>
            </a:pPr>
            <a:r>
              <a:rPr b="0" i="0" lang="ja" sz="1200" u="none" cap="none" strike="noStrike">
                <a:solidFill>
                  <a:srgbClr val="5A6B7E"/>
                </a:solidFill>
                <a:latin typeface="Calibri"/>
                <a:ea typeface="Calibri"/>
                <a:cs typeface="Calibri"/>
                <a:sym typeface="Calibri"/>
              </a:rPr>
              <a:t>→</a:t>
            </a:r>
            <a:endParaRPr b="0" i="0" sz="1200" u="none" cap="none" strike="noStrike">
              <a:solidFill>
                <a:srgbClr val="000000"/>
              </a:solidFill>
              <a:latin typeface="Calibri"/>
              <a:ea typeface="Calibri"/>
              <a:cs typeface="Calibri"/>
              <a:sym typeface="Calibri"/>
            </a:endParaRPr>
          </a:p>
        </p:txBody>
      </p:sp>
      <p:sp>
        <p:nvSpPr>
          <p:cNvPr id="596" name="Google Shape;596;g3da4077c8d7_0_377"/>
          <p:cNvSpPr/>
          <p:nvPr/>
        </p:nvSpPr>
        <p:spPr>
          <a:xfrm>
            <a:off x="7058091" y="1490205"/>
            <a:ext cx="1518000" cy="457200"/>
          </a:xfrm>
          <a:prstGeom prst="rect">
            <a:avLst/>
          </a:prstGeom>
          <a:solidFill>
            <a:srgbClr val="E883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7" name="Google Shape;597;g3da4077c8d7_0_377"/>
          <p:cNvSpPr/>
          <p:nvPr/>
        </p:nvSpPr>
        <p:spPr>
          <a:xfrm>
            <a:off x="7058091" y="1490205"/>
            <a:ext cx="1518000" cy="45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900"/>
              <a:buFont typeface="Calibri"/>
              <a:buNone/>
            </a:pPr>
            <a:r>
              <a:rPr b="1" i="0" lang="ja" sz="900" u="none" cap="none" strike="noStrike">
                <a:solidFill>
                  <a:srgbClr val="FFFFFF"/>
                </a:solidFill>
                <a:latin typeface="Calibri"/>
                <a:ea typeface="Calibri"/>
                <a:cs typeface="Calibri"/>
                <a:sym typeface="Calibri"/>
              </a:rPr>
              <a:t>アフターサービス</a:t>
            </a:r>
            <a:endParaRPr b="0" i="0" sz="900" u="none" cap="none" strike="noStrike">
              <a:solidFill>
                <a:srgbClr val="000000"/>
              </a:solidFill>
              <a:latin typeface="Calibri"/>
              <a:ea typeface="Calibri"/>
              <a:cs typeface="Calibri"/>
              <a:sym typeface="Calibri"/>
            </a:endParaRPr>
          </a:p>
        </p:txBody>
      </p:sp>
      <p:sp>
        <p:nvSpPr>
          <p:cNvPr id="598" name="Google Shape;598;g3da4077c8d7_0_377"/>
          <p:cNvSpPr/>
          <p:nvPr/>
        </p:nvSpPr>
        <p:spPr>
          <a:xfrm>
            <a:off x="7058091" y="1993125"/>
            <a:ext cx="1518000" cy="1097400"/>
          </a:xfrm>
          <a:prstGeom prst="rect">
            <a:avLst/>
          </a:prstGeom>
          <a:solidFill>
            <a:srgbClr val="FFFFFF"/>
          </a:solidFill>
          <a:ln cap="flat" cmpd="sng" w="12700">
            <a:solidFill>
              <a:srgbClr val="E8ECF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9" name="Google Shape;599;g3da4077c8d7_0_377"/>
          <p:cNvSpPr/>
          <p:nvPr/>
        </p:nvSpPr>
        <p:spPr>
          <a:xfrm>
            <a:off x="7149531" y="2038845"/>
            <a:ext cx="1335000" cy="9144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1E2D3D"/>
              </a:buClr>
              <a:buSzPts val="800"/>
              <a:buFont typeface="Calibri"/>
              <a:buNone/>
            </a:pPr>
            <a:r>
              <a:rPr b="0" i="0" lang="ja" sz="800" u="none" cap="none" strike="noStrike">
                <a:solidFill>
                  <a:srgbClr val="1E2D3D"/>
                </a:solidFill>
                <a:latin typeface="Calibri"/>
                <a:ea typeface="Calibri"/>
                <a:cs typeface="Calibri"/>
                <a:sym typeface="Calibri"/>
              </a:rPr>
              <a:t>付加価値：</a:t>
            </a:r>
            <a:endParaRPr b="0" i="0" sz="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800"/>
              <a:buFont typeface="Calibri"/>
              <a:buNone/>
            </a:pPr>
            <a:r>
              <a:t/>
            </a:r>
            <a:endParaRPr b="0" i="0" sz="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1E2D3D"/>
              </a:buClr>
              <a:buSzPts val="800"/>
              <a:buFont typeface="Calibri"/>
              <a:buNone/>
            </a:pPr>
            <a:r>
              <a:rPr b="0" i="0" lang="ja" sz="800" u="none" cap="none" strike="noStrike">
                <a:solidFill>
                  <a:srgbClr val="1E2D3D"/>
                </a:solidFill>
                <a:latin typeface="Calibri"/>
                <a:ea typeface="Calibri"/>
                <a:cs typeface="Calibri"/>
                <a:sym typeface="Calibri"/>
              </a:rPr>
              <a:t>コスト：</a:t>
            </a:r>
            <a:endParaRPr b="0" i="0" sz="800" u="none" cap="none" strike="noStrike">
              <a:solidFill>
                <a:srgbClr val="000000"/>
              </a:solidFill>
              <a:latin typeface="Calibri"/>
              <a:ea typeface="Calibri"/>
              <a:cs typeface="Calibri"/>
              <a:sym typeface="Calibri"/>
            </a:endParaRPr>
          </a:p>
        </p:txBody>
      </p:sp>
      <p:sp>
        <p:nvSpPr>
          <p:cNvPr id="600" name="Google Shape;600;g3da4077c8d7_0_377"/>
          <p:cNvSpPr/>
          <p:nvPr/>
        </p:nvSpPr>
        <p:spPr>
          <a:xfrm>
            <a:off x="620715" y="1215885"/>
            <a:ext cx="1828800" cy="228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A4A"/>
              </a:buClr>
              <a:buSzPts val="1000"/>
              <a:buFont typeface="Trebuchet MS"/>
              <a:buNone/>
            </a:pPr>
            <a:r>
              <a:rPr b="1" i="0" lang="ja" sz="1000" u="none" cap="none" strike="noStrike">
                <a:solidFill>
                  <a:srgbClr val="1B2A4A"/>
                </a:solidFill>
                <a:latin typeface="Trebuchet MS"/>
                <a:ea typeface="Trebuchet MS"/>
                <a:cs typeface="Trebuchet MS"/>
                <a:sym typeface="Trebuchet MS"/>
              </a:rPr>
              <a:t>主活動</a:t>
            </a:r>
            <a:endParaRPr b="0" i="0" sz="1000" u="none" cap="none" strike="noStrike">
              <a:solidFill>
                <a:srgbClr val="000000"/>
              </a:solidFill>
              <a:latin typeface="Calibri"/>
              <a:ea typeface="Calibri"/>
              <a:cs typeface="Calibri"/>
              <a:sym typeface="Calibri"/>
            </a:endParaRPr>
          </a:p>
        </p:txBody>
      </p:sp>
      <p:sp>
        <p:nvSpPr>
          <p:cNvPr id="601" name="Google Shape;601;g3da4077c8d7_0_377"/>
          <p:cNvSpPr/>
          <p:nvPr/>
        </p:nvSpPr>
        <p:spPr>
          <a:xfrm>
            <a:off x="620715" y="3273285"/>
            <a:ext cx="1828800" cy="228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A4A"/>
              </a:buClr>
              <a:buSzPts val="1000"/>
              <a:buFont typeface="Trebuchet MS"/>
              <a:buNone/>
            </a:pPr>
            <a:r>
              <a:rPr b="1" i="0" lang="ja" sz="1000" u="none" cap="none" strike="noStrike">
                <a:solidFill>
                  <a:srgbClr val="1B2A4A"/>
                </a:solidFill>
                <a:latin typeface="Trebuchet MS"/>
                <a:ea typeface="Trebuchet MS"/>
                <a:cs typeface="Trebuchet MS"/>
                <a:sym typeface="Trebuchet MS"/>
              </a:rPr>
              <a:t>支援活動</a:t>
            </a:r>
            <a:endParaRPr b="0" i="0" sz="1000" u="none" cap="none" strike="noStrike">
              <a:solidFill>
                <a:srgbClr val="000000"/>
              </a:solidFill>
              <a:latin typeface="Calibri"/>
              <a:ea typeface="Calibri"/>
              <a:cs typeface="Calibri"/>
              <a:sym typeface="Calibri"/>
            </a:endParaRPr>
          </a:p>
        </p:txBody>
      </p:sp>
      <p:sp>
        <p:nvSpPr>
          <p:cNvPr id="602" name="Google Shape;602;g3da4077c8d7_0_377"/>
          <p:cNvSpPr/>
          <p:nvPr/>
        </p:nvSpPr>
        <p:spPr>
          <a:xfrm>
            <a:off x="620715" y="3547605"/>
            <a:ext cx="1920300" cy="822900"/>
          </a:xfrm>
          <a:prstGeom prst="rect">
            <a:avLst/>
          </a:prstGeom>
          <a:solidFill>
            <a:srgbClr val="FFFFFF"/>
          </a:solidFill>
          <a:ln cap="flat" cmpd="sng" w="12700">
            <a:solidFill>
              <a:srgbClr val="2E86A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3" name="Google Shape;603;g3da4077c8d7_0_377"/>
          <p:cNvSpPr/>
          <p:nvPr/>
        </p:nvSpPr>
        <p:spPr>
          <a:xfrm>
            <a:off x="620715" y="3547605"/>
            <a:ext cx="1920300" cy="320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2E86AB"/>
              </a:buClr>
              <a:buSzPts val="800"/>
              <a:buFont typeface="Calibri"/>
              <a:buNone/>
            </a:pPr>
            <a:r>
              <a:rPr b="1" i="0" lang="ja" sz="800" u="none" cap="none" strike="noStrike">
                <a:solidFill>
                  <a:srgbClr val="2E86AB"/>
                </a:solidFill>
                <a:latin typeface="Calibri"/>
                <a:ea typeface="Calibri"/>
                <a:cs typeface="Calibri"/>
                <a:sym typeface="Calibri"/>
              </a:rPr>
              <a:t>全般管理（経営・財務）</a:t>
            </a:r>
            <a:endParaRPr b="0" i="0" sz="800" u="none" cap="none" strike="noStrike">
              <a:solidFill>
                <a:srgbClr val="000000"/>
              </a:solidFill>
              <a:latin typeface="Calibri"/>
              <a:ea typeface="Calibri"/>
              <a:cs typeface="Calibri"/>
              <a:sym typeface="Calibri"/>
            </a:endParaRPr>
          </a:p>
        </p:txBody>
      </p:sp>
      <p:sp>
        <p:nvSpPr>
          <p:cNvPr id="604" name="Google Shape;604;g3da4077c8d7_0_377"/>
          <p:cNvSpPr/>
          <p:nvPr/>
        </p:nvSpPr>
        <p:spPr>
          <a:xfrm>
            <a:off x="712155" y="3867645"/>
            <a:ext cx="1737300" cy="4116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1E2D3D"/>
              </a:buClr>
              <a:buSzPts val="800"/>
              <a:buFont typeface="Calibri"/>
              <a:buNone/>
            </a:pPr>
            <a:r>
              <a:rPr b="0" i="0" lang="ja" sz="800" u="none" cap="none" strike="noStrike">
                <a:solidFill>
                  <a:srgbClr val="1E2D3D"/>
                </a:solidFill>
                <a:latin typeface="Calibri"/>
                <a:ea typeface="Calibri"/>
                <a:cs typeface="Calibri"/>
                <a:sym typeface="Calibri"/>
              </a:rPr>
              <a:t>内容：</a:t>
            </a:r>
            <a:endParaRPr b="0" i="0" sz="800" u="none" cap="none" strike="noStrike">
              <a:solidFill>
                <a:srgbClr val="000000"/>
              </a:solidFill>
              <a:latin typeface="Calibri"/>
              <a:ea typeface="Calibri"/>
              <a:cs typeface="Calibri"/>
              <a:sym typeface="Calibri"/>
            </a:endParaRPr>
          </a:p>
        </p:txBody>
      </p:sp>
      <p:sp>
        <p:nvSpPr>
          <p:cNvPr id="605" name="Google Shape;605;g3da4077c8d7_0_377"/>
          <p:cNvSpPr/>
          <p:nvPr/>
        </p:nvSpPr>
        <p:spPr>
          <a:xfrm>
            <a:off x="2632395" y="3547605"/>
            <a:ext cx="1920300" cy="822900"/>
          </a:xfrm>
          <a:prstGeom prst="rect">
            <a:avLst/>
          </a:prstGeom>
          <a:solidFill>
            <a:srgbClr val="FFFFFF"/>
          </a:solidFill>
          <a:ln cap="flat" cmpd="sng" w="12700">
            <a:solidFill>
              <a:srgbClr val="2E86A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6" name="Google Shape;606;g3da4077c8d7_0_377"/>
          <p:cNvSpPr/>
          <p:nvPr/>
        </p:nvSpPr>
        <p:spPr>
          <a:xfrm>
            <a:off x="2632395" y="3547605"/>
            <a:ext cx="1920300" cy="320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2E86AB"/>
              </a:buClr>
              <a:buSzPts val="800"/>
              <a:buFont typeface="Calibri"/>
              <a:buNone/>
            </a:pPr>
            <a:r>
              <a:rPr b="1" i="0" lang="ja" sz="800" u="none" cap="none" strike="noStrike">
                <a:solidFill>
                  <a:srgbClr val="2E86AB"/>
                </a:solidFill>
                <a:latin typeface="Calibri"/>
                <a:ea typeface="Calibri"/>
                <a:cs typeface="Calibri"/>
                <a:sym typeface="Calibri"/>
              </a:rPr>
              <a:t>人的資源管理</a:t>
            </a:r>
            <a:endParaRPr b="0" i="0" sz="800" u="none" cap="none" strike="noStrike">
              <a:solidFill>
                <a:srgbClr val="000000"/>
              </a:solidFill>
              <a:latin typeface="Calibri"/>
              <a:ea typeface="Calibri"/>
              <a:cs typeface="Calibri"/>
              <a:sym typeface="Calibri"/>
            </a:endParaRPr>
          </a:p>
        </p:txBody>
      </p:sp>
      <p:sp>
        <p:nvSpPr>
          <p:cNvPr id="607" name="Google Shape;607;g3da4077c8d7_0_377"/>
          <p:cNvSpPr/>
          <p:nvPr/>
        </p:nvSpPr>
        <p:spPr>
          <a:xfrm>
            <a:off x="2723835" y="3867645"/>
            <a:ext cx="1737300" cy="4116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1E2D3D"/>
              </a:buClr>
              <a:buSzPts val="800"/>
              <a:buFont typeface="Calibri"/>
              <a:buNone/>
            </a:pPr>
            <a:r>
              <a:rPr b="0" i="0" lang="ja" sz="800" u="none" cap="none" strike="noStrike">
                <a:solidFill>
                  <a:srgbClr val="1E2D3D"/>
                </a:solidFill>
                <a:latin typeface="Calibri"/>
                <a:ea typeface="Calibri"/>
                <a:cs typeface="Calibri"/>
                <a:sym typeface="Calibri"/>
              </a:rPr>
              <a:t>内容：</a:t>
            </a:r>
            <a:endParaRPr b="0" i="0" sz="800" u="none" cap="none" strike="noStrike">
              <a:solidFill>
                <a:srgbClr val="000000"/>
              </a:solidFill>
              <a:latin typeface="Calibri"/>
              <a:ea typeface="Calibri"/>
              <a:cs typeface="Calibri"/>
              <a:sym typeface="Calibri"/>
            </a:endParaRPr>
          </a:p>
        </p:txBody>
      </p:sp>
      <p:sp>
        <p:nvSpPr>
          <p:cNvPr id="608" name="Google Shape;608;g3da4077c8d7_0_377"/>
          <p:cNvSpPr/>
          <p:nvPr/>
        </p:nvSpPr>
        <p:spPr>
          <a:xfrm>
            <a:off x="4644075" y="3547605"/>
            <a:ext cx="1920300" cy="822900"/>
          </a:xfrm>
          <a:prstGeom prst="rect">
            <a:avLst/>
          </a:prstGeom>
          <a:solidFill>
            <a:srgbClr val="FFFFFF"/>
          </a:solidFill>
          <a:ln cap="flat" cmpd="sng" w="12700">
            <a:solidFill>
              <a:srgbClr val="2E86A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9" name="Google Shape;609;g3da4077c8d7_0_377"/>
          <p:cNvSpPr/>
          <p:nvPr/>
        </p:nvSpPr>
        <p:spPr>
          <a:xfrm>
            <a:off x="4644075" y="3547605"/>
            <a:ext cx="1920300" cy="320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2E86AB"/>
              </a:buClr>
              <a:buSzPts val="800"/>
              <a:buFont typeface="Calibri"/>
              <a:buNone/>
            </a:pPr>
            <a:r>
              <a:rPr b="1" i="0" lang="ja" sz="800" u="none" cap="none" strike="noStrike">
                <a:solidFill>
                  <a:srgbClr val="2E86AB"/>
                </a:solidFill>
                <a:latin typeface="Calibri"/>
                <a:ea typeface="Calibri"/>
                <a:cs typeface="Calibri"/>
                <a:sym typeface="Calibri"/>
              </a:rPr>
              <a:t>技術開発・R&amp;D</a:t>
            </a:r>
            <a:endParaRPr b="0" i="0" sz="800" u="none" cap="none" strike="noStrike">
              <a:solidFill>
                <a:srgbClr val="000000"/>
              </a:solidFill>
              <a:latin typeface="Calibri"/>
              <a:ea typeface="Calibri"/>
              <a:cs typeface="Calibri"/>
              <a:sym typeface="Calibri"/>
            </a:endParaRPr>
          </a:p>
        </p:txBody>
      </p:sp>
      <p:sp>
        <p:nvSpPr>
          <p:cNvPr id="610" name="Google Shape;610;g3da4077c8d7_0_377"/>
          <p:cNvSpPr/>
          <p:nvPr/>
        </p:nvSpPr>
        <p:spPr>
          <a:xfrm>
            <a:off x="4735515" y="3867645"/>
            <a:ext cx="1737300" cy="4116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1E2D3D"/>
              </a:buClr>
              <a:buSzPts val="800"/>
              <a:buFont typeface="Calibri"/>
              <a:buNone/>
            </a:pPr>
            <a:r>
              <a:rPr b="0" i="0" lang="ja" sz="800" u="none" cap="none" strike="noStrike">
                <a:solidFill>
                  <a:srgbClr val="1E2D3D"/>
                </a:solidFill>
                <a:latin typeface="Calibri"/>
                <a:ea typeface="Calibri"/>
                <a:cs typeface="Calibri"/>
                <a:sym typeface="Calibri"/>
              </a:rPr>
              <a:t>内容：</a:t>
            </a:r>
            <a:endParaRPr b="0" i="0" sz="800" u="none" cap="none" strike="noStrike">
              <a:solidFill>
                <a:srgbClr val="000000"/>
              </a:solidFill>
              <a:latin typeface="Calibri"/>
              <a:ea typeface="Calibri"/>
              <a:cs typeface="Calibri"/>
              <a:sym typeface="Calibri"/>
            </a:endParaRPr>
          </a:p>
        </p:txBody>
      </p:sp>
      <p:sp>
        <p:nvSpPr>
          <p:cNvPr id="611" name="Google Shape;611;g3da4077c8d7_0_377"/>
          <p:cNvSpPr/>
          <p:nvPr/>
        </p:nvSpPr>
        <p:spPr>
          <a:xfrm>
            <a:off x="6655755" y="3547605"/>
            <a:ext cx="1920300" cy="822900"/>
          </a:xfrm>
          <a:prstGeom prst="rect">
            <a:avLst/>
          </a:prstGeom>
          <a:solidFill>
            <a:srgbClr val="FFFFFF"/>
          </a:solidFill>
          <a:ln cap="flat" cmpd="sng" w="12700">
            <a:solidFill>
              <a:srgbClr val="2E86A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2" name="Google Shape;612;g3da4077c8d7_0_377"/>
          <p:cNvSpPr/>
          <p:nvPr/>
        </p:nvSpPr>
        <p:spPr>
          <a:xfrm>
            <a:off x="6655755" y="3547605"/>
            <a:ext cx="1920300" cy="320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2E86AB"/>
              </a:buClr>
              <a:buSzPts val="800"/>
              <a:buFont typeface="Calibri"/>
              <a:buNone/>
            </a:pPr>
            <a:r>
              <a:rPr b="1" i="0" lang="ja" sz="800" u="none" cap="none" strike="noStrike">
                <a:solidFill>
                  <a:srgbClr val="2E86AB"/>
                </a:solidFill>
                <a:latin typeface="Calibri"/>
                <a:ea typeface="Calibri"/>
                <a:cs typeface="Calibri"/>
                <a:sym typeface="Calibri"/>
              </a:rPr>
              <a:t>調達活動</a:t>
            </a:r>
            <a:endParaRPr b="0" i="0" sz="800" u="none" cap="none" strike="noStrike">
              <a:solidFill>
                <a:srgbClr val="000000"/>
              </a:solidFill>
              <a:latin typeface="Calibri"/>
              <a:ea typeface="Calibri"/>
              <a:cs typeface="Calibri"/>
              <a:sym typeface="Calibri"/>
            </a:endParaRPr>
          </a:p>
        </p:txBody>
      </p:sp>
      <p:sp>
        <p:nvSpPr>
          <p:cNvPr id="613" name="Google Shape;613;g3da4077c8d7_0_377"/>
          <p:cNvSpPr/>
          <p:nvPr/>
        </p:nvSpPr>
        <p:spPr>
          <a:xfrm>
            <a:off x="6747195" y="3867645"/>
            <a:ext cx="1737300" cy="4116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1E2D3D"/>
              </a:buClr>
              <a:buSzPts val="800"/>
              <a:buFont typeface="Calibri"/>
              <a:buNone/>
            </a:pPr>
            <a:r>
              <a:rPr b="0" i="0" lang="ja" sz="800" u="none" cap="none" strike="noStrike">
                <a:solidFill>
                  <a:srgbClr val="1E2D3D"/>
                </a:solidFill>
                <a:latin typeface="Calibri"/>
                <a:ea typeface="Calibri"/>
                <a:cs typeface="Calibri"/>
                <a:sym typeface="Calibri"/>
              </a:rPr>
              <a:t>内容：</a:t>
            </a:r>
            <a:endParaRPr b="0" i="0" sz="800" u="none" cap="none" strike="noStrike">
              <a:solidFill>
                <a:srgbClr val="000000"/>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17" name="Shape 617"/>
        <p:cNvGrpSpPr/>
        <p:nvPr/>
      </p:nvGrpSpPr>
      <p:grpSpPr>
        <a:xfrm>
          <a:off x="0" y="0"/>
          <a:ext cx="0" cy="0"/>
          <a:chOff x="0" y="0"/>
          <a:chExt cx="0" cy="0"/>
        </a:xfrm>
      </p:grpSpPr>
      <p:pic>
        <p:nvPicPr>
          <p:cNvPr id="618" name="Google Shape;618;p30"/>
          <p:cNvPicPr preferRelativeResize="0"/>
          <p:nvPr/>
        </p:nvPicPr>
        <p:blipFill rotWithShape="1">
          <a:blip r:embed="rId3">
            <a:alphaModFix/>
          </a:blip>
          <a:srcRect b="0" l="0" r="0" t="0"/>
          <a:stretch/>
        </p:blipFill>
        <p:spPr>
          <a:xfrm>
            <a:off x="4119600" y="2857500"/>
            <a:ext cx="904800" cy="904800"/>
          </a:xfrm>
          <a:prstGeom prst="rect">
            <a:avLst/>
          </a:prstGeom>
          <a:noFill/>
          <a:ln>
            <a:noFill/>
          </a:ln>
        </p:spPr>
      </p:pic>
      <p:sp>
        <p:nvSpPr>
          <p:cNvPr id="619" name="Google Shape;619;p30"/>
          <p:cNvSpPr/>
          <p:nvPr/>
        </p:nvSpPr>
        <p:spPr>
          <a:xfrm>
            <a:off x="109350" y="106650"/>
            <a:ext cx="8925300" cy="493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0" name="Google Shape;620;p30"/>
          <p:cNvSpPr txBox="1"/>
          <p:nvPr/>
        </p:nvSpPr>
        <p:spPr>
          <a:xfrm>
            <a:off x="0" y="1608900"/>
            <a:ext cx="9144000" cy="523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200"/>
              <a:buFont typeface="Arial"/>
              <a:buNone/>
            </a:pPr>
            <a:r>
              <a:rPr b="1" i="0" lang="ja" sz="2200" u="none" cap="none" strike="noStrike">
                <a:solidFill>
                  <a:schemeClr val="dk1"/>
                </a:solidFill>
                <a:latin typeface="Noto Sans JP"/>
                <a:ea typeface="Noto Sans JP"/>
                <a:cs typeface="Noto Sans JP"/>
                <a:sym typeface="Noto Sans JP"/>
              </a:rPr>
              <a:t>お 気 軽 に お 問 い 合 わ せ く だ さ い ！</a:t>
            </a:r>
            <a:endParaRPr b="1" i="0" sz="2200" u="none" cap="none" strike="noStrike">
              <a:solidFill>
                <a:schemeClr val="dk1"/>
              </a:solidFill>
              <a:latin typeface="Noto Sans JP"/>
              <a:ea typeface="Noto Sans JP"/>
              <a:cs typeface="Noto Sans JP"/>
              <a:sym typeface="Noto Sans JP"/>
            </a:endParaRPr>
          </a:p>
        </p:txBody>
      </p:sp>
      <p:sp>
        <p:nvSpPr>
          <p:cNvPr id="621" name="Google Shape;621;p30"/>
          <p:cNvSpPr txBox="1"/>
          <p:nvPr/>
        </p:nvSpPr>
        <p:spPr>
          <a:xfrm>
            <a:off x="0" y="2132100"/>
            <a:ext cx="9144000" cy="569400"/>
          </a:xfrm>
          <a:prstGeom prst="rect">
            <a:avLst/>
          </a:prstGeom>
          <a:noFill/>
          <a:ln>
            <a:noFill/>
          </a:ln>
        </p:spPr>
        <p:txBody>
          <a:bodyPr anchorCtr="0" anchor="t" bIns="91425" lIns="91425" spcFirstLastPara="1" rIns="91425" wrap="square" tIns="91425">
            <a:spAutoFit/>
          </a:bodyPr>
          <a:lstStyle/>
          <a:p>
            <a:pPr indent="0" lvl="0" marL="0" marR="0" rtl="0" algn="ctr">
              <a:lnSpc>
                <a:spcPct val="150000"/>
              </a:lnSpc>
              <a:spcBef>
                <a:spcPts val="0"/>
              </a:spcBef>
              <a:spcAft>
                <a:spcPts val="0"/>
              </a:spcAft>
              <a:buClr>
                <a:srgbClr val="000000"/>
              </a:buClr>
              <a:buSzPts val="1000"/>
              <a:buFont typeface="Arial"/>
              <a:buNone/>
            </a:pPr>
            <a:r>
              <a:rPr b="1" i="0" lang="ja" sz="1000" u="none" cap="none" strike="noStrike">
                <a:solidFill>
                  <a:schemeClr val="dk1"/>
                </a:solidFill>
                <a:latin typeface="Noto Sans JP"/>
                <a:ea typeface="Noto Sans JP"/>
                <a:cs typeface="Noto Sans JP"/>
                <a:sym typeface="Noto Sans JP"/>
              </a:rPr>
              <a:t>当社へのお問い合わせは下記QRよりご連絡ください。</a:t>
            </a:r>
            <a:endParaRPr b="1" i="0" sz="1000" u="none" cap="none" strike="noStrike">
              <a:solidFill>
                <a:schemeClr val="dk1"/>
              </a:solidFill>
              <a:latin typeface="Noto Sans JP"/>
              <a:ea typeface="Noto Sans JP"/>
              <a:cs typeface="Noto Sans JP"/>
              <a:sym typeface="Noto Sans JP"/>
            </a:endParaRPr>
          </a:p>
          <a:p>
            <a:pPr indent="0" lvl="0" marL="0" marR="0" rtl="0" algn="ctr">
              <a:lnSpc>
                <a:spcPct val="150000"/>
              </a:lnSpc>
              <a:spcBef>
                <a:spcPts val="0"/>
              </a:spcBef>
              <a:spcAft>
                <a:spcPts val="0"/>
              </a:spcAft>
              <a:buClr>
                <a:srgbClr val="000000"/>
              </a:buClr>
              <a:buSzPts val="1000"/>
              <a:buFont typeface="Arial"/>
              <a:buNone/>
            </a:pPr>
            <a:r>
              <a:rPr b="1" i="0" lang="ja" sz="1000" u="none" cap="none" strike="noStrike">
                <a:solidFill>
                  <a:schemeClr val="dk1"/>
                </a:solidFill>
                <a:latin typeface="Noto Sans JP"/>
                <a:ea typeface="Noto Sans JP"/>
                <a:cs typeface="Noto Sans JP"/>
                <a:sym typeface="Noto Sans JP"/>
              </a:rPr>
              <a:t>頂いた内容を確認し、３営業日以内にご記入いただいた連絡先にご連絡いたします。</a:t>
            </a:r>
            <a:endParaRPr b="1" i="0" sz="1000" u="none" cap="none" strike="noStrike">
              <a:solidFill>
                <a:schemeClr val="dk1"/>
              </a:solidFill>
              <a:latin typeface="Noto Sans JP"/>
              <a:ea typeface="Noto Sans JP"/>
              <a:cs typeface="Noto Sans JP"/>
              <a:sym typeface="Noto Sans JP"/>
            </a:endParaRPr>
          </a:p>
        </p:txBody>
      </p:sp>
      <p:pic>
        <p:nvPicPr>
          <p:cNvPr id="622" name="Google Shape;622;p30"/>
          <p:cNvPicPr preferRelativeResize="0"/>
          <p:nvPr/>
        </p:nvPicPr>
        <p:blipFill rotWithShape="1">
          <a:blip r:embed="rId4">
            <a:alphaModFix/>
          </a:blip>
          <a:srcRect b="0" l="0" r="0" t="0"/>
          <a:stretch/>
        </p:blipFill>
        <p:spPr>
          <a:xfrm>
            <a:off x="0" y="2968200"/>
            <a:ext cx="2137201" cy="2137199"/>
          </a:xfrm>
          <a:prstGeom prst="rect">
            <a:avLst/>
          </a:prstGeom>
          <a:noFill/>
          <a:ln>
            <a:noFill/>
          </a:ln>
        </p:spPr>
      </p:pic>
      <p:sp>
        <p:nvSpPr>
          <p:cNvPr id="623" name="Google Shape;623;p30"/>
          <p:cNvSpPr/>
          <p:nvPr/>
        </p:nvSpPr>
        <p:spPr>
          <a:xfrm>
            <a:off x="7928675" y="0"/>
            <a:ext cx="1215300" cy="4764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624" name="Google Shape;624;p30"/>
          <p:cNvPicPr preferRelativeResize="0"/>
          <p:nvPr/>
        </p:nvPicPr>
        <p:blipFill rotWithShape="1">
          <a:blip r:embed="rId5">
            <a:alphaModFix/>
          </a:blip>
          <a:srcRect b="0" l="0" r="0" t="0"/>
          <a:stretch/>
        </p:blipFill>
        <p:spPr>
          <a:xfrm>
            <a:off x="8072750" y="106463"/>
            <a:ext cx="985525" cy="271869"/>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8" name="Shape 628"/>
        <p:cNvGrpSpPr/>
        <p:nvPr/>
      </p:nvGrpSpPr>
      <p:grpSpPr>
        <a:xfrm>
          <a:off x="0" y="0"/>
          <a:ext cx="0" cy="0"/>
          <a:chOff x="0" y="0"/>
          <a:chExt cx="0" cy="0"/>
        </a:xfrm>
      </p:grpSpPr>
      <p:pic>
        <p:nvPicPr>
          <p:cNvPr id="629" name="Google Shape;629;p31" title="IncubationBase-logo-alternative-black-1920px.jpg"/>
          <p:cNvPicPr preferRelativeResize="0"/>
          <p:nvPr/>
        </p:nvPicPr>
        <p:blipFill rotWithShape="1">
          <a:blip r:embed="rId3">
            <a:alphaModFix/>
          </a:blip>
          <a:srcRect b="0" l="0" r="0" t="0"/>
          <a:stretch/>
        </p:blipFill>
        <p:spPr>
          <a:xfrm>
            <a:off x="2240038" y="1853027"/>
            <a:ext cx="4663925" cy="1275300"/>
          </a:xfrm>
          <a:prstGeom prst="rect">
            <a:avLst/>
          </a:prstGeom>
          <a:noFill/>
          <a:ln>
            <a:noFill/>
          </a:ln>
        </p:spPr>
      </p:pic>
      <p:sp>
        <p:nvSpPr>
          <p:cNvPr id="630" name="Google Shape;630;p31"/>
          <p:cNvSpPr/>
          <p:nvPr/>
        </p:nvSpPr>
        <p:spPr>
          <a:xfrm>
            <a:off x="109350" y="106650"/>
            <a:ext cx="8925300" cy="493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内山明夫</dc:creator>
</cp:coreProperties>
</file>