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2"/>
  </p:notesMasterIdLst>
  <p:sldIdLst>
    <p:sldId id="2147482549" r:id="rId2"/>
    <p:sldId id="2147482700" r:id="rId3"/>
    <p:sldId id="2147482737" r:id="rId4"/>
    <p:sldId id="2147482461" r:id="rId5"/>
    <p:sldId id="2147482550" r:id="rId6"/>
    <p:sldId id="2147482702" r:id="rId7"/>
    <p:sldId id="2147482581" r:id="rId8"/>
    <p:sldId id="2147482704" r:id="rId9"/>
    <p:sldId id="2147482883" r:id="rId10"/>
    <p:sldId id="2147482672" r:id="rId11"/>
    <p:sldId id="2147482685" r:id="rId12"/>
    <p:sldId id="2147482705" r:id="rId13"/>
    <p:sldId id="2134805394" r:id="rId14"/>
    <p:sldId id="2147482472" r:id="rId15"/>
    <p:sldId id="2147482735" r:id="rId16"/>
    <p:sldId id="2147482736" r:id="rId17"/>
    <p:sldId id="2147482755" r:id="rId18"/>
    <p:sldId id="2147482756" r:id="rId19"/>
    <p:sldId id="2147482793" r:id="rId20"/>
    <p:sldId id="2147482794" r:id="rId21"/>
    <p:sldId id="2147482795" r:id="rId22"/>
    <p:sldId id="2147482796" r:id="rId23"/>
    <p:sldId id="2147482797" r:id="rId24"/>
    <p:sldId id="2147482798" r:id="rId25"/>
    <p:sldId id="2147482799" r:id="rId26"/>
    <p:sldId id="2147482800" r:id="rId27"/>
    <p:sldId id="2147482860" r:id="rId28"/>
    <p:sldId id="2147482859" r:id="rId29"/>
    <p:sldId id="2147482861" r:id="rId30"/>
    <p:sldId id="2147482862" r:id="rId31"/>
    <p:sldId id="2147482863" r:id="rId32"/>
    <p:sldId id="2147482864" r:id="rId33"/>
    <p:sldId id="2147482805" r:id="rId34"/>
    <p:sldId id="2147482646" r:id="rId35"/>
    <p:sldId id="2147482869" r:id="rId36"/>
    <p:sldId id="2147482870" r:id="rId37"/>
    <p:sldId id="2147482873" r:id="rId38"/>
    <p:sldId id="2147482874" r:id="rId39"/>
    <p:sldId id="2147482575" r:id="rId40"/>
    <p:sldId id="2147482576" r:id="rId41"/>
    <p:sldId id="2147482732" r:id="rId42"/>
    <p:sldId id="2147482662" r:id="rId43"/>
    <p:sldId id="2147482806" r:id="rId44"/>
    <p:sldId id="2147482548" r:id="rId45"/>
    <p:sldId id="2147482878" r:id="rId46"/>
    <p:sldId id="2147482885" r:id="rId47"/>
    <p:sldId id="2147482538" r:id="rId48"/>
    <p:sldId id="2147482886" r:id="rId49"/>
    <p:sldId id="2147482884" r:id="rId50"/>
    <p:sldId id="2147482745" r:id="rId51"/>
    <p:sldId id="2147482887" r:id="rId52"/>
    <p:sldId id="2147482888" r:id="rId53"/>
    <p:sldId id="2147482877" r:id="rId54"/>
    <p:sldId id="2147482879" r:id="rId55"/>
    <p:sldId id="2147482891" r:id="rId56"/>
    <p:sldId id="2147482807" r:id="rId57"/>
    <p:sldId id="2147482537" r:id="rId58"/>
    <p:sldId id="2147482882" r:id="rId59"/>
    <p:sldId id="2147482889" r:id="rId60"/>
    <p:sldId id="2147482808" r:id="rId61"/>
    <p:sldId id="2147482500" r:id="rId62"/>
    <p:sldId id="2147482890" r:id="rId63"/>
    <p:sldId id="2147482810" r:id="rId64"/>
    <p:sldId id="2147482730" r:id="rId65"/>
    <p:sldId id="2147482519" r:id="rId66"/>
    <p:sldId id="2134807344" r:id="rId67"/>
    <p:sldId id="2147482668" r:id="rId68"/>
    <p:sldId id="2134804803" r:id="rId69"/>
    <p:sldId id="700" r:id="rId70"/>
    <p:sldId id="701" r:id="rId71"/>
  </p:sldIdLst>
  <p:sldSz cx="13716000" cy="10287000"/>
  <p:notesSz cx="6858000" cy="9144000"/>
  <p:embeddedFontLst>
    <p:embeddedFont>
      <p:font typeface="Arimo Italics" panose="020B0604020202020204" charset="0"/>
      <p:regular r:id="rId73"/>
      <p:italic r:id="rId74"/>
    </p:embeddedFont>
    <p:embeddedFont>
      <p:font typeface="Carelia" panose="020B0604020202020204" charset="0"/>
      <p:regular r:id="rId75"/>
    </p:embeddedFont>
    <p:embeddedFont>
      <p:font typeface="Daytona Condensed" panose="020B0506030503040204" pitchFamily="34" charset="0"/>
      <p:regular r:id="rId76"/>
    </p:embeddedFont>
    <p:embeddedFont>
      <p:font typeface="Dosis" panose="02010703020202060003" pitchFamily="2" charset="0"/>
      <p:regular r:id="rId77"/>
      <p:bold r:id="rId78"/>
    </p:embeddedFont>
    <p:embeddedFont>
      <p:font typeface="Microsoft Uighur" panose="02000000000000000000" pitchFamily="2" charset="-78"/>
      <p:regular r:id="rId79"/>
      <p:bold r:id="rId8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FC20A81-9F0F-4BDA-ADA4-4436B8BE26B1}">
          <p14:sldIdLst>
            <p14:sldId id="2147482549"/>
            <p14:sldId id="2147482700"/>
            <p14:sldId id="2147482737"/>
            <p14:sldId id="2147482461"/>
            <p14:sldId id="2147482550"/>
            <p14:sldId id="2147482702"/>
            <p14:sldId id="2147482581"/>
            <p14:sldId id="2147482704"/>
            <p14:sldId id="2147482883"/>
            <p14:sldId id="2147482672"/>
            <p14:sldId id="2147482685"/>
            <p14:sldId id="2147482705"/>
            <p14:sldId id="2134805394"/>
            <p14:sldId id="2147482472"/>
            <p14:sldId id="2147482735"/>
            <p14:sldId id="2147482736"/>
            <p14:sldId id="2147482755"/>
            <p14:sldId id="2147482756"/>
            <p14:sldId id="2147482793"/>
            <p14:sldId id="2147482794"/>
            <p14:sldId id="2147482795"/>
            <p14:sldId id="2147482796"/>
            <p14:sldId id="2147482797"/>
            <p14:sldId id="2147482798"/>
            <p14:sldId id="2147482799"/>
            <p14:sldId id="2147482800"/>
            <p14:sldId id="2147482860"/>
            <p14:sldId id="2147482859"/>
            <p14:sldId id="2147482861"/>
            <p14:sldId id="2147482862"/>
            <p14:sldId id="2147482863"/>
            <p14:sldId id="2147482864"/>
            <p14:sldId id="2147482805"/>
            <p14:sldId id="2147482646"/>
            <p14:sldId id="2147482869"/>
            <p14:sldId id="2147482870"/>
            <p14:sldId id="2147482873"/>
            <p14:sldId id="2147482874"/>
            <p14:sldId id="2147482575"/>
            <p14:sldId id="2147482576"/>
            <p14:sldId id="2147482732"/>
            <p14:sldId id="2147482662"/>
            <p14:sldId id="2147482806"/>
            <p14:sldId id="2147482548"/>
            <p14:sldId id="2147482878"/>
            <p14:sldId id="2147482885"/>
            <p14:sldId id="2147482538"/>
            <p14:sldId id="2147482886"/>
            <p14:sldId id="2147482884"/>
            <p14:sldId id="2147482745"/>
            <p14:sldId id="2147482887"/>
            <p14:sldId id="2147482888"/>
            <p14:sldId id="2147482877"/>
            <p14:sldId id="2147482879"/>
            <p14:sldId id="2147482891"/>
            <p14:sldId id="2147482807"/>
            <p14:sldId id="2147482537"/>
            <p14:sldId id="2147482882"/>
            <p14:sldId id="2147482889"/>
            <p14:sldId id="2147482808"/>
            <p14:sldId id="2147482500"/>
            <p14:sldId id="2147482890"/>
            <p14:sldId id="2147482810"/>
            <p14:sldId id="2147482730"/>
            <p14:sldId id="2147482519"/>
            <p14:sldId id="2134807344"/>
            <p14:sldId id="2147482668"/>
            <p14:sldId id="2134804803"/>
            <p14:sldId id="700"/>
            <p14:sldId id="701"/>
          </p14:sldIdLst>
        </p14:section>
        <p14:section name="Section sans titre" id="{28269ACC-50C4-4FA5-A604-E64E8013E86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C2E"/>
    <a:srgbClr val="EDCEB5"/>
    <a:srgbClr val="D99965"/>
    <a:srgbClr val="CA7732"/>
    <a:srgbClr val="215968"/>
    <a:srgbClr val="0094C8"/>
    <a:srgbClr val="008EC0"/>
    <a:srgbClr val="00A7E2"/>
    <a:srgbClr val="00ADEA"/>
    <a:srgbClr val="1B65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7E8F89-2245-489C-84BE-E8C93232293A}" v="29" dt="2025-08-17T16:45:53.4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45" autoAdjust="0"/>
    <p:restoredTop sz="95226" autoAdjust="0"/>
  </p:normalViewPr>
  <p:slideViewPr>
    <p:cSldViewPr>
      <p:cViewPr varScale="1">
        <p:scale>
          <a:sx n="55" d="100"/>
          <a:sy n="55" d="100"/>
        </p:scale>
        <p:origin x="1531" y="53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22579"/>
    </p:cViewPr>
  </p:sorterViewPr>
  <p:notesViewPr>
    <p:cSldViewPr>
      <p:cViewPr>
        <p:scale>
          <a:sx n="80" d="100"/>
          <a:sy n="80" d="100"/>
        </p:scale>
        <p:origin x="2755" y="-45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80" Type="http://schemas.openxmlformats.org/officeDocument/2006/relationships/font" Target="fonts/font8.fntdata"/><Relationship Id="rId85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3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Dosis" pitchFamily="2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Dosis" pitchFamily="2" charset="0"/>
              </a:defRPr>
            </a:lvl1pPr>
          </a:lstStyle>
          <a:p>
            <a:fld id="{54976A81-8849-4F35-8359-AD67C3A6D20C}" type="datetimeFigureOut">
              <a:rPr lang="fr-MA" smtClean="0"/>
              <a:pPr/>
              <a:t>07/10/2025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Dosis" pitchFamily="2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Dosis" pitchFamily="2" charset="0"/>
              </a:defRPr>
            </a:lvl1pPr>
          </a:lstStyle>
          <a:p>
            <a:fld id="{BA0AE87F-B08A-4342-80EC-80A3A2B8D41A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0878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AE87F-B08A-4342-80EC-80A3A2B8D41A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108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41C09-604A-C893-93FB-B00334B2E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949F437-2174-CF67-0C9D-2ED12E1B9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5CF294E-E4D9-7DA7-77A5-57D3AECFD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1A1E48-FE37-7994-37E7-ACE8CAE34B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A2BCA-FF67-4437-99B0-0AC045A112E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755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3F4FB-FFC0-A356-13B7-A824A9B46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3484D5F-CCA4-2FF3-3D10-95D42101AA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5938123-695C-A04C-2DA0-C9CCB2CAD4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85E3EF-8982-C02F-985D-C9948C253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A2BCA-FF67-4437-99B0-0AC045A112E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574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31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5.svg"/><Relationship Id="rId7" Type="http://schemas.openxmlformats.org/officeDocument/2006/relationships/image" Target="../media/image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5" Type="http://schemas.openxmlformats.org/officeDocument/2006/relationships/image" Target="../media/image39.png"/><Relationship Id="rId4" Type="http://schemas.openxmlformats.org/officeDocument/2006/relationships/image" Target="../media/image2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6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.png"/><Relationship Id="rId5" Type="http://schemas.openxmlformats.org/officeDocument/2006/relationships/tags" Target="../tags/tag5.xml"/><Relationship Id="rId10" Type="http://schemas.openxmlformats.org/officeDocument/2006/relationships/image" Target="../media/image4.jpe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42.png"/><Relationship Id="rId4" Type="http://schemas.openxmlformats.org/officeDocument/2006/relationships/image" Target="../media/image2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5" Type="http://schemas.openxmlformats.org/officeDocument/2006/relationships/image" Target="../media/image44.png"/><Relationship Id="rId4" Type="http://schemas.openxmlformats.org/officeDocument/2006/relationships/image" Target="../media/image2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5" Type="http://schemas.openxmlformats.org/officeDocument/2006/relationships/image" Target="../media/image27.png"/><Relationship Id="rId4" Type="http://schemas.openxmlformats.org/officeDocument/2006/relationships/image" Target="../media/image2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27.png"/><Relationship Id="rId4" Type="http://schemas.openxmlformats.org/officeDocument/2006/relationships/image" Target="../media/image2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5" Type="http://schemas.openxmlformats.org/officeDocument/2006/relationships/image" Target="../media/image27.png"/><Relationship Id="rId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5" Type="http://schemas.openxmlformats.org/officeDocument/2006/relationships/image" Target="../media/image27.png"/><Relationship Id="rId4" Type="http://schemas.openxmlformats.org/officeDocument/2006/relationships/image" Target="../media/image25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5" Type="http://schemas.openxmlformats.org/officeDocument/2006/relationships/image" Target="../media/image27.png"/><Relationship Id="rId4" Type="http://schemas.openxmlformats.org/officeDocument/2006/relationships/image" Target="../media/image2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5" Type="http://schemas.openxmlformats.org/officeDocument/2006/relationships/image" Target="../media/image27.png"/><Relationship Id="rId4" Type="http://schemas.openxmlformats.org/officeDocument/2006/relationships/image" Target="../media/image25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tags" Target="../tags/tag47.xml"/><Relationship Id="rId7" Type="http://schemas.openxmlformats.org/officeDocument/2006/relationships/image" Target="../media/image5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24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19.png"/><Relationship Id="rId10" Type="http://schemas.openxmlformats.org/officeDocument/2006/relationships/image" Target="../media/image49.png"/><Relationship Id="rId4" Type="http://schemas.openxmlformats.org/officeDocument/2006/relationships/image" Target="../media/image25.svg"/><Relationship Id="rId9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openxmlformats.org/officeDocument/2006/relationships/image" Target="../media/image24.png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image" Target="../media/image53.png"/><Relationship Id="rId11" Type="http://schemas.openxmlformats.org/officeDocument/2006/relationships/image" Target="../media/image49.png"/><Relationship Id="rId5" Type="http://schemas.openxmlformats.org/officeDocument/2006/relationships/image" Target="../media/image19.png"/><Relationship Id="rId10" Type="http://schemas.openxmlformats.org/officeDocument/2006/relationships/image" Target="../media/image57.png"/><Relationship Id="rId4" Type="http://schemas.openxmlformats.org/officeDocument/2006/relationships/image" Target="../media/image25.svg"/><Relationship Id="rId9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openxmlformats.org/officeDocument/2006/relationships/image" Target="../media/image24.png"/><Relationship Id="rId7" Type="http://schemas.openxmlformats.org/officeDocument/2006/relationships/image" Target="../media/image58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19.png"/><Relationship Id="rId15" Type="http://schemas.openxmlformats.org/officeDocument/2006/relationships/image" Target="../media/image66.png"/><Relationship Id="rId10" Type="http://schemas.openxmlformats.org/officeDocument/2006/relationships/image" Target="../media/image63.png"/><Relationship Id="rId4" Type="http://schemas.openxmlformats.org/officeDocument/2006/relationships/image" Target="../media/image25.svg"/><Relationship Id="rId9" Type="http://schemas.openxmlformats.org/officeDocument/2006/relationships/image" Target="../media/image62.png"/><Relationship Id="rId1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png"/><Relationship Id="rId3" Type="http://schemas.openxmlformats.org/officeDocument/2006/relationships/image" Target="../media/image24.png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image" Target="../media/image67.png"/><Relationship Id="rId11" Type="http://schemas.openxmlformats.org/officeDocument/2006/relationships/image" Target="../media/image59.png"/><Relationship Id="rId5" Type="http://schemas.openxmlformats.org/officeDocument/2006/relationships/image" Target="../media/image19.png"/><Relationship Id="rId10" Type="http://schemas.openxmlformats.org/officeDocument/2006/relationships/image" Target="../media/image71.png"/><Relationship Id="rId4" Type="http://schemas.openxmlformats.org/officeDocument/2006/relationships/image" Target="../media/image25.svg"/><Relationship Id="rId9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25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microsoft.com/office/2007/relationships/media" Target="../media/media1.mp3"/><Relationship Id="rId7" Type="http://schemas.openxmlformats.org/officeDocument/2006/relationships/image" Target="../media/image78.png"/><Relationship Id="rId2" Type="http://schemas.openxmlformats.org/officeDocument/2006/relationships/audio" Target="NULL" TargetMode="External"/><Relationship Id="rId1" Type="http://schemas.openxmlformats.org/officeDocument/2006/relationships/tags" Target="../tags/tag53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19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19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19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1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tags" Target="../tags/tag10.xml"/><Relationship Id="rId16" Type="http://schemas.openxmlformats.org/officeDocument/2006/relationships/image" Target="../media/image14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6.svg"/><Relationship Id="rId5" Type="http://schemas.openxmlformats.org/officeDocument/2006/relationships/tags" Target="../tags/tag13.xml"/><Relationship Id="rId1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openxmlformats.org/officeDocument/2006/relationships/tags" Target="../tags/tag12.xml"/><Relationship Id="rId9" Type="http://schemas.openxmlformats.org/officeDocument/2006/relationships/image" Target="../media/image4.jpeg"/><Relationship Id="rId1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19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9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19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19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19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19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image" Target="../media/image19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7" Type="http://schemas.openxmlformats.org/officeDocument/2006/relationships/image" Target="../media/image19.pn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7" Type="http://schemas.openxmlformats.org/officeDocument/2006/relationships/image" Target="../media/image19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6.svg"/><Relationship Id="rId18" Type="http://schemas.openxmlformats.org/officeDocument/2006/relationships/image" Target="../media/image20.jpeg"/><Relationship Id="rId3" Type="http://schemas.openxmlformats.org/officeDocument/2006/relationships/tags" Target="../tags/tag18.xml"/><Relationship Id="rId21" Type="http://schemas.openxmlformats.org/officeDocument/2006/relationships/image" Target="../media/image23.jpeg"/><Relationship Id="rId7" Type="http://schemas.openxmlformats.org/officeDocument/2006/relationships/tags" Target="../tags/tag22.xml"/><Relationship Id="rId12" Type="http://schemas.openxmlformats.org/officeDocument/2006/relationships/image" Target="../media/image5.png"/><Relationship Id="rId17" Type="http://schemas.openxmlformats.org/officeDocument/2006/relationships/image" Target="../media/image19.png"/><Relationship Id="rId2" Type="http://schemas.openxmlformats.org/officeDocument/2006/relationships/tags" Target="../tags/tag17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4.jpeg"/><Relationship Id="rId5" Type="http://schemas.openxmlformats.org/officeDocument/2006/relationships/tags" Target="../tags/tag20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21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6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85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6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85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5" Type="http://schemas.openxmlformats.org/officeDocument/2006/relationships/image" Target="../media/image87.png"/><Relationship Id="rId4" Type="http://schemas.openxmlformats.org/officeDocument/2006/relationships/image" Target="../media/image25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image" Target="../media/image89.png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12" Type="http://schemas.openxmlformats.org/officeDocument/2006/relationships/image" Target="../media/image25.sv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image" Target="../media/image24.png"/><Relationship Id="rId5" Type="http://schemas.openxmlformats.org/officeDocument/2006/relationships/tags" Target="../tags/tag91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image" Target="../media/image90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12" Type="http://schemas.openxmlformats.org/officeDocument/2006/relationships/image" Target="../media/image89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image" Target="../media/image25.svg"/><Relationship Id="rId5" Type="http://schemas.openxmlformats.org/officeDocument/2006/relationships/tags" Target="../tags/tag100.xml"/><Relationship Id="rId10" Type="http://schemas.openxmlformats.org/officeDocument/2006/relationships/image" Target="../media/image24.png"/><Relationship Id="rId4" Type="http://schemas.openxmlformats.org/officeDocument/2006/relationships/tags" Target="../tags/tag99.xml"/><Relationship Id="rId9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9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svg"/><Relationship Id="rId5" Type="http://schemas.openxmlformats.org/officeDocument/2006/relationships/image" Target="../media/image5.png"/><Relationship Id="rId10" Type="http://schemas.openxmlformats.org/officeDocument/2006/relationships/image" Target="../media/image95.svg"/><Relationship Id="rId4" Type="http://schemas.openxmlformats.org/officeDocument/2006/relationships/image" Target="../media/image92.svg"/><Relationship Id="rId9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26.jpe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3.jpeg"/><Relationship Id="rId3" Type="http://schemas.openxmlformats.org/officeDocument/2006/relationships/tags" Target="../tags/tag29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1.png"/><Relationship Id="rId2" Type="http://schemas.openxmlformats.org/officeDocument/2006/relationships/tags" Target="../tags/tag28.xml"/><Relationship Id="rId16" Type="http://schemas.openxmlformats.org/officeDocument/2006/relationships/image" Target="../media/image32.pn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30.png"/><Relationship Id="rId5" Type="http://schemas.openxmlformats.org/officeDocument/2006/relationships/tags" Target="../tags/tag31.xml"/><Relationship Id="rId15" Type="http://schemas.openxmlformats.org/officeDocument/2006/relationships/image" Target="../media/image18.png"/><Relationship Id="rId10" Type="http://schemas.openxmlformats.org/officeDocument/2006/relationships/image" Target="../media/image29.jpeg"/><Relationship Id="rId4" Type="http://schemas.openxmlformats.org/officeDocument/2006/relationships/tags" Target="../tags/tag30.xml"/><Relationship Id="rId9" Type="http://schemas.openxmlformats.org/officeDocument/2006/relationships/image" Target="../media/image25.sv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71600" y="2098331"/>
            <a:ext cx="11353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ct val="150000"/>
              </a:lnSpc>
            </a:pPr>
            <a:r>
              <a:rPr lang="en-US" sz="3200" dirty="0" err="1">
                <a:solidFill>
                  <a:srgbClr val="32787A"/>
                </a:solidFill>
                <a:latin typeface="Carelia"/>
              </a:rPr>
              <a:t>Programme</a:t>
            </a:r>
            <a:r>
              <a:rPr lang="en-US" sz="3200" dirty="0">
                <a:solidFill>
                  <a:srgbClr val="32787A"/>
                </a:solidFill>
                <a:latin typeface="Carelia"/>
              </a:rPr>
              <a:t> de </a:t>
            </a:r>
            <a:r>
              <a:rPr lang="en-US" sz="3200" dirty="0" err="1">
                <a:solidFill>
                  <a:srgbClr val="32787A"/>
                </a:solidFill>
                <a:latin typeface="Carelia"/>
              </a:rPr>
              <a:t>remédiation</a:t>
            </a:r>
            <a:r>
              <a:rPr lang="en-US" sz="3200" dirty="0">
                <a:solidFill>
                  <a:srgbClr val="32787A"/>
                </a:solidFill>
                <a:latin typeface="Carelia"/>
              </a:rPr>
              <a:t>  intensive   -Français-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8DEA8EF-E746-A63E-76B4-9205D5002C8C}"/>
              </a:ext>
            </a:extLst>
          </p:cNvPr>
          <p:cNvSpPr txBox="1"/>
          <p:nvPr/>
        </p:nvSpPr>
        <p:spPr>
          <a:xfrm>
            <a:off x="4019814" y="9625936"/>
            <a:ext cx="6035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r>
              <a:rPr lang="fr-MA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Version expérimentale pour les Ecoles Pionnières. </a:t>
            </a:r>
          </a:p>
          <a:p>
            <a:pPr algn="ctr" defTabSz="685834"/>
            <a:r>
              <a:rPr lang="fr-MA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Non définitive. En cours d’amélioration.  </a:t>
            </a:r>
          </a:p>
        </p:txBody>
      </p:sp>
      <p:pic>
        <p:nvPicPr>
          <p:cNvPr id="2050" name="Picture 2" descr="الصفحة الرئيسية">
            <a:extLst>
              <a:ext uri="{FF2B5EF4-FFF2-40B4-BE49-F238E27FC236}">
                <a16:creationId xmlns:a16="http://schemas.microsoft.com/office/drawing/2014/main" id="{6639833F-3EB5-41FA-6625-3CC8E815B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05" y="368771"/>
            <a:ext cx="7666790" cy="144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 descr="Une image contenant Police, logo, Graphique, symbole&#10;&#10;Le contenu généré par l’IA peut être incorrect.">
            <a:extLst>
              <a:ext uri="{FF2B5EF4-FFF2-40B4-BE49-F238E27FC236}">
                <a16:creationId xmlns:a16="http://schemas.microsoft.com/office/drawing/2014/main" id="{A312FADB-CD89-8F6B-E879-7E63E22B83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67663"/>
            <a:ext cx="1981200" cy="1723337"/>
          </a:xfrm>
          <a:prstGeom prst="rect">
            <a:avLst/>
          </a:prstGeom>
        </p:spPr>
      </p:pic>
      <p:pic>
        <p:nvPicPr>
          <p:cNvPr id="15" name="Image 14" descr="Une image contenant texte, dessin humoristique, garçon&#10;&#10;Le contenu généré par l’IA peut être incorrect.">
            <a:extLst>
              <a:ext uri="{FF2B5EF4-FFF2-40B4-BE49-F238E27FC236}">
                <a16:creationId xmlns:a16="http://schemas.microsoft.com/office/drawing/2014/main" id="{6318882F-B733-A369-3E9F-E3C77B8207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BD6D5"/>
              </a:clrFrom>
              <a:clrTo>
                <a:srgbClr val="FBD6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5600700"/>
            <a:ext cx="2472590" cy="4689765"/>
          </a:xfrm>
          <a:prstGeom prst="rect">
            <a:avLst/>
          </a:prstGeom>
        </p:spPr>
      </p:pic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71AC103-0B10-F099-6BAB-4D795A1C0826}"/>
              </a:ext>
            </a:extLst>
          </p:cNvPr>
          <p:cNvSpPr/>
          <p:nvPr/>
        </p:nvSpPr>
        <p:spPr>
          <a:xfrm rot="21338648" flipV="1">
            <a:off x="6281961" y="5549869"/>
            <a:ext cx="3728117" cy="1320864"/>
          </a:xfrm>
          <a:custGeom>
            <a:avLst/>
            <a:gdLst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6902"/>
              <a:gd name="connsiteX1" fmla="*/ 2706255 w 2969491"/>
              <a:gd name="connsiteY1" fmla="*/ 0 h 656902"/>
              <a:gd name="connsiteX2" fmla="*/ 2890982 w 2969491"/>
              <a:gd name="connsiteY2" fmla="*/ 78509 h 656902"/>
              <a:gd name="connsiteX3" fmla="*/ 2969491 w 2969491"/>
              <a:gd name="connsiteY3" fmla="*/ 258618 h 656902"/>
              <a:gd name="connsiteX4" fmla="*/ 2872509 w 2969491"/>
              <a:gd name="connsiteY4" fmla="*/ 378691 h 656902"/>
              <a:gd name="connsiteX5" fmla="*/ 170873 w 2969491"/>
              <a:gd name="connsiteY5" fmla="*/ 651164 h 656902"/>
              <a:gd name="connsiteX6" fmla="*/ 9236 w 2969491"/>
              <a:gd name="connsiteY6" fmla="*/ 531091 h 656902"/>
              <a:gd name="connsiteX7" fmla="*/ 0 w 2969491"/>
              <a:gd name="connsiteY7" fmla="*/ 207818 h 656902"/>
              <a:gd name="connsiteX8" fmla="*/ 138545 w 2969491"/>
              <a:gd name="connsiteY8" fmla="*/ 124691 h 656902"/>
              <a:gd name="connsiteX0" fmla="*/ 138545 w 2969491"/>
              <a:gd name="connsiteY0" fmla="*/ 124890 h 657101"/>
              <a:gd name="connsiteX1" fmla="*/ 2706255 w 2969491"/>
              <a:gd name="connsiteY1" fmla="*/ 199 h 657101"/>
              <a:gd name="connsiteX2" fmla="*/ 2890982 w 2969491"/>
              <a:gd name="connsiteY2" fmla="*/ 78708 h 657101"/>
              <a:gd name="connsiteX3" fmla="*/ 2969491 w 2969491"/>
              <a:gd name="connsiteY3" fmla="*/ 258817 h 657101"/>
              <a:gd name="connsiteX4" fmla="*/ 2872509 w 2969491"/>
              <a:gd name="connsiteY4" fmla="*/ 378890 h 657101"/>
              <a:gd name="connsiteX5" fmla="*/ 170873 w 2969491"/>
              <a:gd name="connsiteY5" fmla="*/ 651363 h 657101"/>
              <a:gd name="connsiteX6" fmla="*/ 9236 w 2969491"/>
              <a:gd name="connsiteY6" fmla="*/ 531290 h 657101"/>
              <a:gd name="connsiteX7" fmla="*/ 0 w 2969491"/>
              <a:gd name="connsiteY7" fmla="*/ 208017 h 657101"/>
              <a:gd name="connsiteX8" fmla="*/ 138545 w 2969491"/>
              <a:gd name="connsiteY8" fmla="*/ 124890 h 657101"/>
              <a:gd name="connsiteX0" fmla="*/ 138545 w 2969491"/>
              <a:gd name="connsiteY0" fmla="*/ 125008 h 657219"/>
              <a:gd name="connsiteX1" fmla="*/ 2706255 w 2969491"/>
              <a:gd name="connsiteY1" fmla="*/ 317 h 657219"/>
              <a:gd name="connsiteX2" fmla="*/ 2890982 w 2969491"/>
              <a:gd name="connsiteY2" fmla="*/ 78826 h 657219"/>
              <a:gd name="connsiteX3" fmla="*/ 2969491 w 2969491"/>
              <a:gd name="connsiteY3" fmla="*/ 258935 h 657219"/>
              <a:gd name="connsiteX4" fmla="*/ 2872509 w 2969491"/>
              <a:gd name="connsiteY4" fmla="*/ 379008 h 657219"/>
              <a:gd name="connsiteX5" fmla="*/ 170873 w 2969491"/>
              <a:gd name="connsiteY5" fmla="*/ 651481 h 657219"/>
              <a:gd name="connsiteX6" fmla="*/ 9236 w 2969491"/>
              <a:gd name="connsiteY6" fmla="*/ 531408 h 657219"/>
              <a:gd name="connsiteX7" fmla="*/ 0 w 2969491"/>
              <a:gd name="connsiteY7" fmla="*/ 208135 h 657219"/>
              <a:gd name="connsiteX8" fmla="*/ 138545 w 2969491"/>
              <a:gd name="connsiteY8" fmla="*/ 125008 h 657219"/>
              <a:gd name="connsiteX0" fmla="*/ 138545 w 2972005"/>
              <a:gd name="connsiteY0" fmla="*/ 125008 h 657219"/>
              <a:gd name="connsiteX1" fmla="*/ 2706255 w 2972005"/>
              <a:gd name="connsiteY1" fmla="*/ 317 h 657219"/>
              <a:gd name="connsiteX2" fmla="*/ 2890982 w 2972005"/>
              <a:gd name="connsiteY2" fmla="*/ 78826 h 657219"/>
              <a:gd name="connsiteX3" fmla="*/ 2969491 w 2972005"/>
              <a:gd name="connsiteY3" fmla="*/ 258935 h 657219"/>
              <a:gd name="connsiteX4" fmla="*/ 2872509 w 2972005"/>
              <a:gd name="connsiteY4" fmla="*/ 379008 h 657219"/>
              <a:gd name="connsiteX5" fmla="*/ 170873 w 2972005"/>
              <a:gd name="connsiteY5" fmla="*/ 651481 h 657219"/>
              <a:gd name="connsiteX6" fmla="*/ 9236 w 2972005"/>
              <a:gd name="connsiteY6" fmla="*/ 531408 h 657219"/>
              <a:gd name="connsiteX7" fmla="*/ 0 w 2972005"/>
              <a:gd name="connsiteY7" fmla="*/ 208135 h 657219"/>
              <a:gd name="connsiteX8" fmla="*/ 138545 w 2972005"/>
              <a:gd name="connsiteY8" fmla="*/ 125008 h 657219"/>
              <a:gd name="connsiteX0" fmla="*/ 138545 w 2973912"/>
              <a:gd name="connsiteY0" fmla="*/ 125008 h 657219"/>
              <a:gd name="connsiteX1" fmla="*/ 2706255 w 2973912"/>
              <a:gd name="connsiteY1" fmla="*/ 317 h 657219"/>
              <a:gd name="connsiteX2" fmla="*/ 2890982 w 2973912"/>
              <a:gd name="connsiteY2" fmla="*/ 78826 h 657219"/>
              <a:gd name="connsiteX3" fmla="*/ 2969491 w 2973912"/>
              <a:gd name="connsiteY3" fmla="*/ 258935 h 657219"/>
              <a:gd name="connsiteX4" fmla="*/ 2872509 w 2973912"/>
              <a:gd name="connsiteY4" fmla="*/ 379008 h 657219"/>
              <a:gd name="connsiteX5" fmla="*/ 170873 w 2973912"/>
              <a:gd name="connsiteY5" fmla="*/ 651481 h 657219"/>
              <a:gd name="connsiteX6" fmla="*/ 9236 w 2973912"/>
              <a:gd name="connsiteY6" fmla="*/ 531408 h 657219"/>
              <a:gd name="connsiteX7" fmla="*/ 0 w 2973912"/>
              <a:gd name="connsiteY7" fmla="*/ 208135 h 657219"/>
              <a:gd name="connsiteX8" fmla="*/ 138545 w 2973912"/>
              <a:gd name="connsiteY8" fmla="*/ 125008 h 65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912" h="657219">
                <a:moveTo>
                  <a:pt x="138545" y="125008"/>
                </a:moveTo>
                <a:lnTo>
                  <a:pt x="2706255" y="317"/>
                </a:lnTo>
                <a:cubicBezTo>
                  <a:pt x="2828121" y="-3658"/>
                  <a:pt x="2867087" y="30047"/>
                  <a:pt x="2890982" y="78826"/>
                </a:cubicBezTo>
                <a:lnTo>
                  <a:pt x="2969491" y="258935"/>
                </a:lnTo>
                <a:cubicBezTo>
                  <a:pt x="2987406" y="336640"/>
                  <a:pt x="2950053" y="379178"/>
                  <a:pt x="2872509" y="379008"/>
                </a:cubicBezTo>
                <a:lnTo>
                  <a:pt x="170873" y="651481"/>
                </a:lnTo>
                <a:cubicBezTo>
                  <a:pt x="101922" y="666723"/>
                  <a:pt x="5337" y="659356"/>
                  <a:pt x="9236" y="531408"/>
                </a:cubicBezTo>
                <a:lnTo>
                  <a:pt x="0" y="208135"/>
                </a:lnTo>
                <a:cubicBezTo>
                  <a:pt x="26085" y="152793"/>
                  <a:pt x="37097" y="137645"/>
                  <a:pt x="138545" y="125008"/>
                </a:cubicBezTo>
                <a:close/>
              </a:path>
            </a:pathLst>
          </a:custGeom>
          <a:gradFill flip="none" rotWithShape="1">
            <a:gsLst>
              <a:gs pos="0">
                <a:srgbClr val="B5D6D9">
                  <a:tint val="66000"/>
                  <a:satMod val="160000"/>
                  <a:lumMod val="47000"/>
                </a:srgbClr>
              </a:gs>
              <a:gs pos="100000">
                <a:srgbClr val="B5D6D9">
                  <a:tint val="44500"/>
                  <a:satMod val="160000"/>
                </a:srgbClr>
              </a:gs>
              <a:gs pos="100000">
                <a:srgbClr val="B5D6D9">
                  <a:tint val="23500"/>
                  <a:satMod val="160000"/>
                </a:srgbClr>
              </a:gs>
            </a:gsLst>
            <a:lin ang="13500000" scaled="1"/>
            <a:tileRect/>
          </a:gradFill>
          <a:ln w="13658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DFD43ECF-4B5A-1EA1-CAF1-7DF340D54C52}"/>
              </a:ext>
            </a:extLst>
          </p:cNvPr>
          <p:cNvSpPr/>
          <p:nvPr/>
        </p:nvSpPr>
        <p:spPr>
          <a:xfrm rot="261352" flipH="1" flipV="1">
            <a:off x="5721600" y="4653718"/>
            <a:ext cx="4327604" cy="1320864"/>
          </a:xfrm>
          <a:custGeom>
            <a:avLst/>
            <a:gdLst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6902"/>
              <a:gd name="connsiteX1" fmla="*/ 2706255 w 2969491"/>
              <a:gd name="connsiteY1" fmla="*/ 0 h 656902"/>
              <a:gd name="connsiteX2" fmla="*/ 2890982 w 2969491"/>
              <a:gd name="connsiteY2" fmla="*/ 78509 h 656902"/>
              <a:gd name="connsiteX3" fmla="*/ 2969491 w 2969491"/>
              <a:gd name="connsiteY3" fmla="*/ 258618 h 656902"/>
              <a:gd name="connsiteX4" fmla="*/ 2872509 w 2969491"/>
              <a:gd name="connsiteY4" fmla="*/ 378691 h 656902"/>
              <a:gd name="connsiteX5" fmla="*/ 170873 w 2969491"/>
              <a:gd name="connsiteY5" fmla="*/ 651164 h 656902"/>
              <a:gd name="connsiteX6" fmla="*/ 9236 w 2969491"/>
              <a:gd name="connsiteY6" fmla="*/ 531091 h 656902"/>
              <a:gd name="connsiteX7" fmla="*/ 0 w 2969491"/>
              <a:gd name="connsiteY7" fmla="*/ 207818 h 656902"/>
              <a:gd name="connsiteX8" fmla="*/ 138545 w 2969491"/>
              <a:gd name="connsiteY8" fmla="*/ 124691 h 656902"/>
              <a:gd name="connsiteX0" fmla="*/ 138545 w 2969491"/>
              <a:gd name="connsiteY0" fmla="*/ 124890 h 657101"/>
              <a:gd name="connsiteX1" fmla="*/ 2706255 w 2969491"/>
              <a:gd name="connsiteY1" fmla="*/ 199 h 657101"/>
              <a:gd name="connsiteX2" fmla="*/ 2890982 w 2969491"/>
              <a:gd name="connsiteY2" fmla="*/ 78708 h 657101"/>
              <a:gd name="connsiteX3" fmla="*/ 2969491 w 2969491"/>
              <a:gd name="connsiteY3" fmla="*/ 258817 h 657101"/>
              <a:gd name="connsiteX4" fmla="*/ 2872509 w 2969491"/>
              <a:gd name="connsiteY4" fmla="*/ 378890 h 657101"/>
              <a:gd name="connsiteX5" fmla="*/ 170873 w 2969491"/>
              <a:gd name="connsiteY5" fmla="*/ 651363 h 657101"/>
              <a:gd name="connsiteX6" fmla="*/ 9236 w 2969491"/>
              <a:gd name="connsiteY6" fmla="*/ 531290 h 657101"/>
              <a:gd name="connsiteX7" fmla="*/ 0 w 2969491"/>
              <a:gd name="connsiteY7" fmla="*/ 208017 h 657101"/>
              <a:gd name="connsiteX8" fmla="*/ 138545 w 2969491"/>
              <a:gd name="connsiteY8" fmla="*/ 124890 h 657101"/>
              <a:gd name="connsiteX0" fmla="*/ 138545 w 2969491"/>
              <a:gd name="connsiteY0" fmla="*/ 125008 h 657219"/>
              <a:gd name="connsiteX1" fmla="*/ 2706255 w 2969491"/>
              <a:gd name="connsiteY1" fmla="*/ 317 h 657219"/>
              <a:gd name="connsiteX2" fmla="*/ 2890982 w 2969491"/>
              <a:gd name="connsiteY2" fmla="*/ 78826 h 657219"/>
              <a:gd name="connsiteX3" fmla="*/ 2969491 w 2969491"/>
              <a:gd name="connsiteY3" fmla="*/ 258935 h 657219"/>
              <a:gd name="connsiteX4" fmla="*/ 2872509 w 2969491"/>
              <a:gd name="connsiteY4" fmla="*/ 379008 h 657219"/>
              <a:gd name="connsiteX5" fmla="*/ 170873 w 2969491"/>
              <a:gd name="connsiteY5" fmla="*/ 651481 h 657219"/>
              <a:gd name="connsiteX6" fmla="*/ 9236 w 2969491"/>
              <a:gd name="connsiteY6" fmla="*/ 531408 h 657219"/>
              <a:gd name="connsiteX7" fmla="*/ 0 w 2969491"/>
              <a:gd name="connsiteY7" fmla="*/ 208135 h 657219"/>
              <a:gd name="connsiteX8" fmla="*/ 138545 w 2969491"/>
              <a:gd name="connsiteY8" fmla="*/ 125008 h 657219"/>
              <a:gd name="connsiteX0" fmla="*/ 138545 w 2972005"/>
              <a:gd name="connsiteY0" fmla="*/ 125008 h 657219"/>
              <a:gd name="connsiteX1" fmla="*/ 2706255 w 2972005"/>
              <a:gd name="connsiteY1" fmla="*/ 317 h 657219"/>
              <a:gd name="connsiteX2" fmla="*/ 2890982 w 2972005"/>
              <a:gd name="connsiteY2" fmla="*/ 78826 h 657219"/>
              <a:gd name="connsiteX3" fmla="*/ 2969491 w 2972005"/>
              <a:gd name="connsiteY3" fmla="*/ 258935 h 657219"/>
              <a:gd name="connsiteX4" fmla="*/ 2872509 w 2972005"/>
              <a:gd name="connsiteY4" fmla="*/ 379008 h 657219"/>
              <a:gd name="connsiteX5" fmla="*/ 170873 w 2972005"/>
              <a:gd name="connsiteY5" fmla="*/ 651481 h 657219"/>
              <a:gd name="connsiteX6" fmla="*/ 9236 w 2972005"/>
              <a:gd name="connsiteY6" fmla="*/ 531408 h 657219"/>
              <a:gd name="connsiteX7" fmla="*/ 0 w 2972005"/>
              <a:gd name="connsiteY7" fmla="*/ 208135 h 657219"/>
              <a:gd name="connsiteX8" fmla="*/ 138545 w 2972005"/>
              <a:gd name="connsiteY8" fmla="*/ 125008 h 657219"/>
              <a:gd name="connsiteX0" fmla="*/ 138545 w 2973912"/>
              <a:gd name="connsiteY0" fmla="*/ 125008 h 657219"/>
              <a:gd name="connsiteX1" fmla="*/ 2706255 w 2973912"/>
              <a:gd name="connsiteY1" fmla="*/ 317 h 657219"/>
              <a:gd name="connsiteX2" fmla="*/ 2890982 w 2973912"/>
              <a:gd name="connsiteY2" fmla="*/ 78826 h 657219"/>
              <a:gd name="connsiteX3" fmla="*/ 2969491 w 2973912"/>
              <a:gd name="connsiteY3" fmla="*/ 258935 h 657219"/>
              <a:gd name="connsiteX4" fmla="*/ 2872509 w 2973912"/>
              <a:gd name="connsiteY4" fmla="*/ 379008 h 657219"/>
              <a:gd name="connsiteX5" fmla="*/ 170873 w 2973912"/>
              <a:gd name="connsiteY5" fmla="*/ 651481 h 657219"/>
              <a:gd name="connsiteX6" fmla="*/ 9236 w 2973912"/>
              <a:gd name="connsiteY6" fmla="*/ 531408 h 657219"/>
              <a:gd name="connsiteX7" fmla="*/ 0 w 2973912"/>
              <a:gd name="connsiteY7" fmla="*/ 208135 h 657219"/>
              <a:gd name="connsiteX8" fmla="*/ 138545 w 2973912"/>
              <a:gd name="connsiteY8" fmla="*/ 125008 h 65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912" h="657219">
                <a:moveTo>
                  <a:pt x="138545" y="125008"/>
                </a:moveTo>
                <a:lnTo>
                  <a:pt x="2706255" y="317"/>
                </a:lnTo>
                <a:cubicBezTo>
                  <a:pt x="2828121" y="-3658"/>
                  <a:pt x="2867087" y="30047"/>
                  <a:pt x="2890982" y="78826"/>
                </a:cubicBezTo>
                <a:lnTo>
                  <a:pt x="2969491" y="258935"/>
                </a:lnTo>
                <a:cubicBezTo>
                  <a:pt x="2987406" y="336640"/>
                  <a:pt x="2950053" y="379178"/>
                  <a:pt x="2872509" y="379008"/>
                </a:cubicBezTo>
                <a:lnTo>
                  <a:pt x="170873" y="651481"/>
                </a:lnTo>
                <a:cubicBezTo>
                  <a:pt x="101922" y="666723"/>
                  <a:pt x="5337" y="659356"/>
                  <a:pt x="9236" y="531408"/>
                </a:cubicBezTo>
                <a:lnTo>
                  <a:pt x="0" y="208135"/>
                </a:lnTo>
                <a:cubicBezTo>
                  <a:pt x="26085" y="152793"/>
                  <a:pt x="37097" y="137645"/>
                  <a:pt x="138545" y="125008"/>
                </a:cubicBezTo>
                <a:close/>
              </a:path>
            </a:pathLst>
          </a:custGeom>
          <a:gradFill flip="none" rotWithShape="1">
            <a:gsLst>
              <a:gs pos="0">
                <a:srgbClr val="62BCBE">
                  <a:shade val="30000"/>
                  <a:satMod val="115000"/>
                </a:srgbClr>
              </a:gs>
              <a:gs pos="50000">
                <a:srgbClr val="62BCBE">
                  <a:shade val="67500"/>
                  <a:satMod val="115000"/>
                </a:srgbClr>
              </a:gs>
              <a:gs pos="100000">
                <a:srgbClr val="62BCBE">
                  <a:shade val="100000"/>
                  <a:satMod val="115000"/>
                </a:srgbClr>
              </a:gs>
            </a:gsLst>
            <a:lin ang="10800000" scaled="1"/>
            <a:tileRect/>
          </a:gradFill>
          <a:ln w="13658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17">
            <a:extLst>
              <a:ext uri="{FF2B5EF4-FFF2-40B4-BE49-F238E27FC236}">
                <a16:creationId xmlns:a16="http://schemas.microsoft.com/office/drawing/2014/main" id="{B5E40694-37BF-C322-1326-D9E2856A6DD3}"/>
              </a:ext>
            </a:extLst>
          </p:cNvPr>
          <p:cNvSpPr txBox="1"/>
          <p:nvPr/>
        </p:nvSpPr>
        <p:spPr>
          <a:xfrm flipH="1">
            <a:off x="6857224" y="4836889"/>
            <a:ext cx="2496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Palier</a:t>
            </a:r>
            <a:r>
              <a:rPr lang="fr-F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: 2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BDEEE85-D2BD-72B4-650C-163E3FB1D018}"/>
              </a:ext>
            </a:extLst>
          </p:cNvPr>
          <p:cNvSpPr/>
          <p:nvPr/>
        </p:nvSpPr>
        <p:spPr>
          <a:xfrm>
            <a:off x="3740481" y="4411021"/>
            <a:ext cx="3058794" cy="2893855"/>
          </a:xfrm>
          <a:prstGeom prst="ellipse">
            <a:avLst/>
          </a:prstGeom>
          <a:gradFill flip="none" rotWithShape="1">
            <a:gsLst>
              <a:gs pos="0">
                <a:srgbClr val="32787A">
                  <a:shade val="30000"/>
                  <a:satMod val="115000"/>
                </a:srgbClr>
              </a:gs>
              <a:gs pos="50000">
                <a:srgbClr val="32787A">
                  <a:shade val="67500"/>
                  <a:satMod val="115000"/>
                </a:srgbClr>
              </a:gs>
              <a:gs pos="100000">
                <a:srgbClr val="32787A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fr-MA" sz="900" b="1" kern="1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fr-MA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buNone/>
            </a:pPr>
            <a:r>
              <a:rPr lang="fr-MA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Parcours </a:t>
            </a:r>
            <a:r>
              <a:rPr lang="fr-MA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endParaRPr lang="fr-MA" sz="2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ZoneTexte 19">
            <a:extLst>
              <a:ext uri="{FF2B5EF4-FFF2-40B4-BE49-F238E27FC236}">
                <a16:creationId xmlns:a16="http://schemas.microsoft.com/office/drawing/2014/main" id="{2154D366-A502-FB54-94D3-8005793C70C9}"/>
              </a:ext>
            </a:extLst>
          </p:cNvPr>
          <p:cNvSpPr txBox="1"/>
          <p:nvPr/>
        </p:nvSpPr>
        <p:spPr>
          <a:xfrm flipH="1">
            <a:off x="6327569" y="5911144"/>
            <a:ext cx="3115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 Séance : 17</a:t>
            </a:r>
            <a:endParaRPr lang="ar-M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9B602-432A-F638-6581-D1F1F0F11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3F24EF-313A-1181-91A6-9642887D8235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540D348-BF87-3D81-97E9-9EF1D27F7024}"/>
              </a:ext>
            </a:extLst>
          </p:cNvPr>
          <p:cNvSpPr/>
          <p:nvPr/>
        </p:nvSpPr>
        <p:spPr>
          <a:xfrm>
            <a:off x="275853" y="395287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ADB0DBD-5B47-114D-2716-E7888C1A5025}"/>
              </a:ext>
            </a:extLst>
          </p:cNvPr>
          <p:cNvSpPr/>
          <p:nvPr/>
        </p:nvSpPr>
        <p:spPr>
          <a:xfrm>
            <a:off x="280801" y="425381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4AA2812D-ABFC-5355-8942-340CC6D93262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42E25C-D46B-CD33-6664-ED77BFA4C75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0714" y="518988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Corrigez 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CBAA7A6-49FE-9910-23A2-7D59D96DD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39600" y="466013"/>
            <a:ext cx="1107092" cy="10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5DF834F1-83E2-9836-B9AF-D7435801A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3298" y="4079044"/>
            <a:ext cx="9309400" cy="338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5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C0C9A-A9B0-D93F-AF86-4DD072555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CCAE7B-E24F-BC80-AEBB-3C55707ED538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46B9432-8F5C-FAA0-0D85-CE1744AC4253}"/>
              </a:ext>
            </a:extLst>
          </p:cNvPr>
          <p:cNvSpPr/>
          <p:nvPr/>
        </p:nvSpPr>
        <p:spPr>
          <a:xfrm>
            <a:off x="275853" y="395287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3DAD2B0-103E-5E82-C13E-F2EBB1359E6D}"/>
              </a:ext>
            </a:extLst>
          </p:cNvPr>
          <p:cNvSpPr/>
          <p:nvPr/>
        </p:nvSpPr>
        <p:spPr>
          <a:xfrm>
            <a:off x="280801" y="425381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47FEC751-B161-A7FC-29D9-694A60DC7AE8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61DC10E-D429-1FFB-5BFF-6ED0A4A0594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0714" y="518988"/>
            <a:ext cx="130388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Corrigez 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D543123-D345-DFDD-CBFF-A81E620E8BB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8903267A-7D90-883B-B3A3-D70871794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39600" y="466013"/>
            <a:ext cx="1107092" cy="10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02306D4-38DD-614D-0196-539836C130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926" y="1771461"/>
            <a:ext cx="10650149" cy="674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60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DDE4D-70E6-A77C-8F7A-9853D612F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52B4E5-DF5C-71D8-950C-AC71E9583078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593E7C-BBD8-FF81-D60F-F45BC533BDF4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45F961A-9D37-EC65-CA2D-DCFBDB9AA6C6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Rituel</a:t>
            </a: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C0ABD8D-7790-A7E5-6F5A-4DAACFA2A94B}"/>
              </a:ext>
            </a:extLst>
          </p:cNvPr>
          <p:cNvSpPr txBox="1"/>
          <p:nvPr/>
        </p:nvSpPr>
        <p:spPr>
          <a:xfrm>
            <a:off x="3962399" y="3741992"/>
            <a:ext cx="5791201" cy="940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spcAft>
                <a:spcPts val="900"/>
              </a:spcAft>
              <a:defRPr/>
            </a:pPr>
            <a:r>
              <a:rPr lang="fr-FR" sz="7200" b="1" dirty="0">
                <a:solidFill>
                  <a:srgbClr val="2045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Dictée</a:t>
            </a:r>
            <a:endParaRPr lang="fr-FR" sz="7200" b="1" dirty="0">
              <a:solidFill>
                <a:schemeClr val="bg2">
                  <a:lumMod val="50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990A38F-5DE4-91E9-A9A9-6F6B144FA0F7}"/>
              </a:ext>
            </a:extLst>
          </p:cNvPr>
          <p:cNvGrpSpPr/>
          <p:nvPr/>
        </p:nvGrpSpPr>
        <p:grpSpPr>
          <a:xfrm>
            <a:off x="13855" y="190500"/>
            <a:ext cx="2240841" cy="841410"/>
            <a:chOff x="3663231" y="3540342"/>
            <a:chExt cx="1066274" cy="38554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376B2470-AC12-D2F7-77D5-B7F461CB3592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21E691FD-0A56-3EF4-352D-FDA8A9E35C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BB8EE05-52A4-9831-A716-E0E5D55747E6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08CE23BA-DD2E-6032-1F1E-A9F068FE81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364480"/>
            <a:ext cx="3219448" cy="25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5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759CD-A6C6-C82C-3FE8-97A930780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CB42E0-36D9-507B-D496-D059B272F4C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038214C-2CB6-5DDD-B475-0C9BC62971C3}"/>
              </a:ext>
            </a:extLst>
          </p:cNvPr>
          <p:cNvSpPr/>
          <p:nvPr/>
        </p:nvSpPr>
        <p:spPr>
          <a:xfrm>
            <a:off x="255273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endParaRPr lang="fr-MA" sz="8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  <a:p>
            <a:pPr lvl="4" algn="ctr" defTabSz="685834"/>
            <a:endParaRPr lang="fr-MA" sz="8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  <a:p>
            <a:pPr lvl="4" algn="ctr" defTabSz="685834"/>
            <a:endParaRPr lang="fr-MA" sz="8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  <a:p>
            <a:pPr marL="4514850" lvl="8" indent="-857250" defTabSz="685834">
              <a:buFontTx/>
              <a:buChar char="-"/>
            </a:pPr>
            <a:endParaRPr lang="fr-MA" sz="6000" b="1" dirty="0">
              <a:solidFill>
                <a:schemeClr val="accent5">
                  <a:lumMod val="50000"/>
                </a:schemeClr>
              </a:solidFill>
              <a:latin typeface="Dosis" pitchFamily="2" charset="0"/>
            </a:endParaRPr>
          </a:p>
          <a:p>
            <a:pPr marL="4514850" lvl="8" indent="-857250" defTabSz="685834">
              <a:buFontTx/>
              <a:buChar char="-"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aytona Condensed" panose="020B0506030503040204" pitchFamily="34" charset="0"/>
              </a:rPr>
              <a:t>I</a:t>
            </a: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 écoute son papa.</a:t>
            </a:r>
          </a:p>
          <a:p>
            <a:pPr marL="4514850" lvl="8" indent="-857250" defTabSz="685834">
              <a:buFontTx/>
              <a:buChar char="-"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Le chat dort sur le tapis.</a:t>
            </a:r>
          </a:p>
          <a:p>
            <a:pPr marL="4514850" lvl="8" indent="-857250" defTabSz="685834">
              <a:buFontTx/>
              <a:buChar char="-"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Elle nage.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27C8C984-3430-8910-301F-1ACDE3C2BFAB}"/>
              </a:ext>
            </a:extLst>
          </p:cNvPr>
          <p:cNvSpPr/>
          <p:nvPr/>
        </p:nvSpPr>
        <p:spPr>
          <a:xfrm>
            <a:off x="285753" y="342900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F3D67B1-384A-5530-5A16-B66A41BF7151}"/>
              </a:ext>
            </a:extLst>
          </p:cNvPr>
          <p:cNvSpPr/>
          <p:nvPr/>
        </p:nvSpPr>
        <p:spPr>
          <a:xfrm>
            <a:off x="1010021" y="69393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D781C9B8-A099-504B-BBE1-48840EF1296F}"/>
              </a:ext>
            </a:extLst>
          </p:cNvPr>
          <p:cNvSpPr/>
          <p:nvPr/>
        </p:nvSpPr>
        <p:spPr>
          <a:xfrm>
            <a:off x="3868531" y="2443884"/>
            <a:ext cx="8801100" cy="3156816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F4D0D9-643E-1B76-3A17-8D611D23C6B9}"/>
              </a:ext>
            </a:extLst>
          </p:cNvPr>
          <p:cNvSpPr txBox="1"/>
          <p:nvPr/>
        </p:nvSpPr>
        <p:spPr>
          <a:xfrm>
            <a:off x="1783753" y="558322"/>
            <a:ext cx="11277600" cy="844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vais vous montrer des images et, pour chacune, vous écrirez le mot correspondant. Ensuite, je vous dicterai quelques phrases.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49C3D96-F6F9-8D85-B78B-626B33BF0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6799" y="2440475"/>
            <a:ext cx="1032335" cy="146997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5EAE474-665A-1662-3AC6-B91ABF5454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0102" y="4228723"/>
            <a:ext cx="2053712" cy="109254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A89006A-9EE1-5223-6A2B-01E79AF6B0F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7315" y="4271988"/>
            <a:ext cx="2053712" cy="134575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C3A72F4-5517-C931-7D19-6FD69F3681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8955" y="2388734"/>
            <a:ext cx="1338457" cy="171322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DA83511-61FB-1F04-B97B-74E6A10272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400" y="4339674"/>
            <a:ext cx="1253355" cy="102629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0449AA3-9442-CF09-3CDF-4BC31EEAF4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843351">
            <a:off x="10623783" y="1898544"/>
            <a:ext cx="809346" cy="2201803"/>
          </a:xfrm>
          <a:prstGeom prst="rect">
            <a:avLst/>
          </a:prstGeom>
        </p:spPr>
      </p:pic>
      <p:sp>
        <p:nvSpPr>
          <p:cNvPr id="24" name="Bulle narrative : rectangle à coins arrondis 23">
            <a:extLst>
              <a:ext uri="{FF2B5EF4-FFF2-40B4-BE49-F238E27FC236}">
                <a16:creationId xmlns:a16="http://schemas.microsoft.com/office/drawing/2014/main" id="{8F9E54A8-D85E-706D-2E81-4C3CD1DE5C39}"/>
              </a:ext>
            </a:extLst>
          </p:cNvPr>
          <p:cNvSpPr/>
          <p:nvPr/>
        </p:nvSpPr>
        <p:spPr>
          <a:xfrm>
            <a:off x="3764285" y="5960638"/>
            <a:ext cx="8801100" cy="2905448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6" name="Image 25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F4AABC4D-2A3B-2A47-4103-28CB2672AE5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60" y="4325539"/>
            <a:ext cx="3753006" cy="568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84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A01E9-E6E4-10C7-D133-3997E0EEC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865C9A-3E96-9B50-8530-557F9A514F4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8728A1D-467D-56E7-4B54-BA0EA9F4769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844ABE9-70E3-1AB9-BBEA-DEBFEDD3035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ED25677-5BC0-618B-7148-B8D9F662E629}"/>
              </a:ext>
            </a:extLst>
          </p:cNvPr>
          <p:cNvSpPr txBox="1"/>
          <p:nvPr/>
        </p:nvSpPr>
        <p:spPr>
          <a:xfrm>
            <a:off x="1428750" y="6477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625B1BE-6669-0FE7-AB01-D7115E1889A5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951358E-9512-9F22-6EA0-69E4B64D16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01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F8FBA-CDD2-9689-C297-9E18A24A7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7C303B-E7C1-1CFF-CFF5-1C5FE56BA79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088AF4B-9659-3AC7-C35B-6BBBBE6B844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958CAD1-C568-81AF-421D-C20DB1631F4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ABB0F7A-AF28-E9A3-2DCE-1FCED0DE8ED4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14E99D8-6748-75F3-F432-A0748E44D5AC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E60E508-CEBE-277A-FD3C-89F15CDAD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6799" y="2440474"/>
            <a:ext cx="4038601" cy="437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74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FD6F7-87A6-AAD7-C1C5-C71BC6CA5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067F8E-C8B3-ABBA-697D-D8F3E24070E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F52F759-163C-C4C5-BE6B-220F5E9B8F8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B4CCD7D-BE6C-6529-067D-C086D418421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55B4741-4152-FC45-4E3F-E7FDF945E437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 Une cage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DE5777C-630C-4ED7-A02C-E1A1C0FDD772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71EEC98-1105-F844-873B-4E248E0702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77771"/>
            <a:ext cx="9677400" cy="599472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7F172D-8E74-D0FD-8C48-915487BCA69E}"/>
              </a:ext>
            </a:extLst>
          </p:cNvPr>
          <p:cNvSpPr txBox="1"/>
          <p:nvPr/>
        </p:nvSpPr>
        <p:spPr>
          <a:xfrm>
            <a:off x="3888150" y="4790305"/>
            <a:ext cx="52539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9600" b="1" dirty="0">
                <a:solidFill>
                  <a:schemeClr val="bg1"/>
                </a:solidFill>
                <a:latin typeface="Dosis" pitchFamily="2" charset="0"/>
              </a:rPr>
              <a:t>Une</a:t>
            </a:r>
            <a:r>
              <a:rPr lang="fr-MA" sz="8800" b="1" dirty="0">
                <a:solidFill>
                  <a:schemeClr val="bg1"/>
                </a:solidFill>
                <a:latin typeface="Dosis" pitchFamily="2" charset="0"/>
              </a:rPr>
              <a:t> cag</a:t>
            </a:r>
            <a:r>
              <a:rPr lang="fr-MA" sz="8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MA" sz="88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829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84D99-D51D-60FB-303F-4302EBED5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1D7C1B-E221-DBBB-39BB-74776FB82B8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7E51BD5-A0B3-5817-FE0E-05EDDB71692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E5CB10A-3AB9-CF82-B069-E6ED6251692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589CAA8-6F23-AF77-D46F-B374076A0EDC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06017B8-C9E0-B929-FF37-E9C248205D59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F67D4F4-FF6F-3564-D284-391A5ADA10B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A18CDEB-F0E9-4825-209B-8DE95D75A2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9000" y="3599398"/>
            <a:ext cx="6219056" cy="419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92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4B7AA-2E94-C561-5B8C-2C36449FB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37CC83-96CC-742D-B0CD-2679A462AF7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CD44C60-5412-56F7-5E11-EC887D839ED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7E02E03-DC1F-0A3A-F83F-E6B1C4BF4A5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23A7B30-A1F7-832C-0B35-6D60133C4A81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un domino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B80CF4E-BA9D-9C34-8992-297C37F01A8A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726B7A-5D06-D34C-2D27-E1EC2EE3E3D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81300" y="2123582"/>
            <a:ext cx="8153400" cy="603983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984CB46-B468-064A-E9E8-0A0BB3CEB511}"/>
              </a:ext>
            </a:extLst>
          </p:cNvPr>
          <p:cNvSpPr txBox="1"/>
          <p:nvPr/>
        </p:nvSpPr>
        <p:spPr>
          <a:xfrm>
            <a:off x="4572000" y="4358763"/>
            <a:ext cx="5029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Un domino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34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B9C3C-7BA1-9EC6-F4FD-28459E7F7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47293B-E6E9-223B-E53A-AD6649953C6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A627F45-D34C-3EFD-6DC3-04D44F10FD6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897E82E-8397-0BE6-D7DE-72EB3AFFB6E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F5A8061-5533-5269-C7AB-2142C5D6A3B0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2D28F911-CB57-2C88-5A3F-EB5422D71147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D309CA-3722-A500-6758-53404DF6DB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5400" y="2819399"/>
            <a:ext cx="3048000" cy="464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07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5E008-81BD-CA54-7FD4-38DFF848A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EAF9238-08A7-824E-B7B5-E45F4368725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"/>
            <a:ext cx="13716000" cy="1028700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9A8A67D-BD6C-2C18-1ED1-EA5AAD765FD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64971" y="688463"/>
            <a:ext cx="12829412" cy="9136628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906DAE8-1A29-8E01-58C6-DDBDB2A85B8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6F7EA69-280A-ACCD-8877-EEA888CF99A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0F54C807-D94D-2A36-9EE1-7A07C07B6F4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06708" y="72068"/>
            <a:ext cx="929376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F1F4DF9-5A0B-3C13-D21D-D2E6A168456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114351" y="830696"/>
            <a:ext cx="106299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defRPr/>
            </a:pP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 Recommandations générales pour les enseignant</a:t>
            </a:r>
            <a:r>
              <a:rPr lang="fr-FR" sz="2400" b="1" dirty="0">
                <a:solidFill>
                  <a:srgbClr val="1F497D"/>
                </a:solidFill>
                <a:latin typeface="Dosis" pitchFamily="2" charset="0"/>
              </a:rPr>
              <a:t>(</a:t>
            </a: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e</a:t>
            </a:r>
            <a:r>
              <a:rPr lang="fr-FR" sz="2400" b="1" dirty="0">
                <a:solidFill>
                  <a:srgbClr val="1F497D"/>
                </a:solidFill>
                <a:latin typeface="Dosis" pitchFamily="2" charset="0"/>
              </a:rPr>
              <a:t>)</a:t>
            </a: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s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C54C451-A5DF-C32B-A0BB-431F0DF078A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4855" y="2636123"/>
            <a:ext cx="12246738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26"/>
              </a:lnSpc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1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7DB35B5C-DD05-2C71-1CC5-F71502F3128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21619" y="1511539"/>
            <a:ext cx="12246738" cy="10859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5378" indent="-795378" algn="just">
              <a:defRPr/>
            </a:pP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.   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1. Se </a:t>
            </a:r>
            <a:r>
              <a:rPr lang="en-US" sz="2801" b="1" dirty="0" err="1">
                <a:solidFill>
                  <a:srgbClr val="106585"/>
                </a:solidFill>
                <a:latin typeface="Carelia"/>
              </a:rPr>
              <a:t>préparer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 </a:t>
            </a:r>
            <a:r>
              <a:rPr lang="en-US" sz="2801" dirty="0">
                <a:solidFill>
                  <a:srgbClr val="106585"/>
                </a:solidFill>
                <a:latin typeface="Carelia"/>
              </a:rPr>
              <a:t>: 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lire attentivement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l’ensemble des diapositives en amont afin de s’en imprégner et élaborer la carte mentale de la leçon et anticiper les enchaînements.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    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2. Couvrir le contenu de la leçon avec une vérification permanente de la compréhension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ne pas sauter de diapositives et vérifier la compréhension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;</a:t>
            </a:r>
            <a:r>
              <a:rPr lang="en-US" sz="2801" b="1" dirty="0">
                <a:solidFill>
                  <a:srgbClr val="8DC63F"/>
                </a:solidFill>
                <a:latin typeface="Carelia"/>
              </a:rPr>
              <a:t> </a:t>
            </a:r>
            <a:r>
              <a:rPr lang="en-US" sz="2801" dirty="0" err="1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en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maintenant un rythme soutenu sans temps mort;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 </a:t>
            </a:r>
          </a:p>
          <a:p>
            <a:pPr marL="795378" indent="-795378" algn="just">
              <a:defRPr/>
            </a:pPr>
            <a:endParaRPr lang="fr-FR" sz="2801" b="1" dirty="0">
              <a:solidFill>
                <a:srgbClr val="106585"/>
              </a:solidFill>
              <a:latin typeface="Carelia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3.Rester fidèle au scénario pédagogique 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suivre les consignes du ruban didactique activement, sans se limiter à une lecture passive. 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4.Expliquer les consignes: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s’assurer que tous les élèves comprennent les consignes des activités, en les invitant à les reformuler ou à  les réexpliquer, si besoin, dans leur langue maternelle.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en-US" sz="2801" b="1" dirty="0">
                <a:solidFill>
                  <a:srgbClr val="106585"/>
                </a:solidFill>
                <a:latin typeface="Carelia"/>
              </a:rPr>
              <a:t>    5.Donner un feed back riche et </a:t>
            </a:r>
            <a:r>
              <a:rPr lang="en-US" sz="2801" b="1" dirty="0" err="1">
                <a:solidFill>
                  <a:srgbClr val="106585"/>
                </a:solidFill>
                <a:latin typeface="Carelia"/>
              </a:rPr>
              <a:t>systématique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 :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solliciter la participation du maximum d’ élèves en les questionnant et en corrigeant les erreurs.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 6.Adopter une posture dynamique 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circuler dans la classe, capter l’attention par des explications, et  au besoin , illustrer par des exemples; </a:t>
            </a:r>
            <a:endParaRPr lang="en-US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lnSpc>
                <a:spcPct val="150000"/>
              </a:lnSpc>
              <a:defRPr/>
            </a:pPr>
            <a:endParaRPr lang="en-US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2CA7A0-9821-F08A-F334-9BF4DE2DC24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65563" y="7483331"/>
            <a:ext cx="1224673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5378" indent="-795378" algn="just">
              <a:lnSpc>
                <a:spcPts val="3026"/>
              </a:lnSpc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CBD959DA-C419-89F1-727C-B6814A2611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91277" y="8354657"/>
            <a:ext cx="1224673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50168" indent="-950168" algn="just"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7903A23-7467-D54D-E20F-5FE269172A9C}"/>
              </a:ext>
            </a:extLst>
          </p:cNvPr>
          <p:cNvSpPr txBox="1"/>
          <p:nvPr/>
        </p:nvSpPr>
        <p:spPr>
          <a:xfrm>
            <a:off x="7505085" y="255632"/>
            <a:ext cx="573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 – ne pas lire aux élèves</a:t>
            </a:r>
          </a:p>
        </p:txBody>
      </p:sp>
    </p:spTree>
    <p:extLst>
      <p:ext uri="{BB962C8B-B14F-4D97-AF65-F5344CB8AC3E}">
        <p14:creationId xmlns:p14="http://schemas.microsoft.com/office/powerpoint/2010/main" val="1960868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1E0EE-B8AC-B1B8-73B7-C5CBA956B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D48C0A-7FC7-AE45-6611-C2BB1CF071E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45AB192-4F08-BAEE-585C-F0446DDF533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DC4AD4D-02DA-1DC5-2F0C-05C31C08684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E968BFF-521A-33E9-84E7-F8FD057EDA28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Un canari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BB66266-658C-5C78-2E5A-3358B0DF9BCB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BFEBC25-8CB8-8A10-7F05-6687DA465BB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B0E040C-72D2-96E5-17C0-5E7E685B81B4}"/>
              </a:ext>
            </a:extLst>
          </p:cNvPr>
          <p:cNvSpPr txBox="1"/>
          <p:nvPr/>
        </p:nvSpPr>
        <p:spPr>
          <a:xfrm>
            <a:off x="4572000" y="4358763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Un canari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762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07EBE-5CA9-5A4D-3676-043499943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564877-E261-024C-8249-9DA122EA029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535FE50-ED63-1871-55D1-FE01B2CDCC6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6CC537E-1DC7-416B-F7D6-B113B8D234E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1448CB9-9CF2-B2BE-BD0A-24DC7700688C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51493F3-694D-20BC-0192-9C098BC6960E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7BA4766-663B-FEE7-7727-4C67589F81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6800" y="3695700"/>
            <a:ext cx="4343400" cy="308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48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12245-4EE7-1F08-4AA6-F7A298B50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C090FC-9274-7966-CA99-193E10DEEA8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173AE9F-66BB-13AF-F3F9-846C011A56F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6513B5D-5ACD-FD71-FCB7-07AB9C982C0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D44959D-871F-B15F-ECD1-601678E83B80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Une tomate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67732F0-A763-42B0-4510-392CB0998AD1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EE42CD-B5D5-30CA-3A86-28C3EC606A0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6100" y="2342657"/>
            <a:ext cx="7543800" cy="560168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9D77D33-6141-CE0C-4372-FA4987CD7265}"/>
              </a:ext>
            </a:extLst>
          </p:cNvPr>
          <p:cNvSpPr txBox="1"/>
          <p:nvPr/>
        </p:nvSpPr>
        <p:spPr>
          <a:xfrm>
            <a:off x="4343400" y="4543075"/>
            <a:ext cx="5257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Une tomat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631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12DD2-EBB8-2592-6D63-BA1A0D019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D2FBDB-F4D3-BE94-4722-51D27F55FAC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8C1A0EC-B560-125E-426B-5FEFF8A1F79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1A731BC-0271-41F8-5478-8EF6A7848472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E7158A0-99B9-88C7-0CC1-8CDF33A821B1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A53A35B-187A-06B1-1A29-0D4404B6F94F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922FBED-B9D1-5BD0-1AED-5BE57DB7745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9C20D84A-AB65-31B9-25BC-29620F0865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843351">
            <a:off x="5649598" y="1839679"/>
            <a:ext cx="2527397" cy="67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76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1316A-9181-06DE-BF44-E98474576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9B38A1-F71E-5CBE-8C2F-6DFD9EDE510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4E48C0F-2054-5A56-29DB-F4C601B9444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48A7007-CBB4-D730-9990-515689126E1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7FB0278-977D-3BA1-60B1-1F05E6BE3A4A}"/>
              </a:ext>
            </a:extLst>
          </p:cNvPr>
          <p:cNvSpPr txBox="1"/>
          <p:nvPr/>
        </p:nvSpPr>
        <p:spPr>
          <a:xfrm>
            <a:off x="1531239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Une guitare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837A72F-92C7-856C-3105-349723345819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9DEE7F5-41AF-08A4-55B4-58CD840B224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0120" y="2146136"/>
            <a:ext cx="8755761" cy="599472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5D6474D-8EC2-7ED1-F191-55A607EF7E37}"/>
              </a:ext>
            </a:extLst>
          </p:cNvPr>
          <p:cNvSpPr txBox="1"/>
          <p:nvPr/>
        </p:nvSpPr>
        <p:spPr>
          <a:xfrm>
            <a:off x="3962400" y="4481781"/>
            <a:ext cx="5791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Une g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u</a:t>
            </a:r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itar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279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E3C70-F456-C22B-465B-E433FDB91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99A9EB-46BC-71C7-5287-87946CB9334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0844066-D5DE-7A0C-313A-7D9AE9C0609E}"/>
              </a:ext>
            </a:extLst>
          </p:cNvPr>
          <p:cNvSpPr/>
          <p:nvPr/>
        </p:nvSpPr>
        <p:spPr>
          <a:xfrm>
            <a:off x="243689" y="305684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C799535-476E-0942-6873-F62240DF239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26854D3-23E7-D92B-228C-2FEF353E7D13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32EDE6E-63FC-BBFF-270E-120253AAC622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0370747-5ACF-3FB4-6ECC-83FB7012DE2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6772846F-7AC0-81FB-6E57-597856C44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6084" y="3491453"/>
            <a:ext cx="5923833" cy="330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6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05E59-C2AC-5A51-EF2A-59FC69BCE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9DCC3C-A546-FECA-5B6E-D37F6984D49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2B64E25-4D50-2F8A-18C2-A733EB8A376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16D7FEA-B5DE-EA06-90C4-81B5DC2DFAB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89DBF15-86D3-30DC-14E3-B54ED1D714D9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Un vélo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6838DB6-3B2A-F3D9-735D-0C0CD000F162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64D9BF3-15E1-FE9F-C5CB-544E266DBE4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49B7A75-B30E-781D-5E58-38194108A892}"/>
              </a:ext>
            </a:extLst>
          </p:cNvPr>
          <p:cNvSpPr txBox="1"/>
          <p:nvPr/>
        </p:nvSpPr>
        <p:spPr>
          <a:xfrm>
            <a:off x="4686300" y="4481781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anose="02010703020202060003" pitchFamily="2" charset="0"/>
              </a:rPr>
              <a:t>un vélo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859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F8FBA-CDD2-9689-C297-9E18A24A7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7C303B-E7C1-1CFF-CFF5-1C5FE56BA79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088AF4B-9659-3AC7-C35B-6BBBBE6B844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958CAD1-C568-81AF-421D-C20DB1631F4E}"/>
              </a:ext>
            </a:extLst>
          </p:cNvPr>
          <p:cNvSpPr/>
          <p:nvPr/>
        </p:nvSpPr>
        <p:spPr>
          <a:xfrm>
            <a:off x="285753" y="342900"/>
            <a:ext cx="13154395" cy="9906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ABB0F7A-AF28-E9A3-2DCE-1FCED0DE8ED4}"/>
              </a:ext>
            </a:extLst>
          </p:cNvPr>
          <p:cNvSpPr txBox="1"/>
          <p:nvPr/>
        </p:nvSpPr>
        <p:spPr>
          <a:xfrm>
            <a:off x="1573101" y="466220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Je vais vous dicter une phrase.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 sur vos ardoises…………………………………...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14E99D8-6748-75F3-F432-A0748E44D5AC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DDE7EFE-E928-EA15-7E9F-3EF446003C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3FD5EC32-0EA5-4695-02E2-D92F3B71A99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13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FD6F7-87A6-AAD7-C1C5-C71BC6CA5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067F8E-C8B3-ABBA-697D-D8F3E24070E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F52F759-163C-C4C5-BE6B-220F5E9B8F8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B4CCD7D-BE6C-6529-067D-C086D418421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55B4741-4152-FC45-4E3F-E7FDF945E437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Corrigez: Il écoute son papa.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DE5777C-630C-4ED7-A02C-E1A1C0FDD772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71EEC98-1105-F844-873B-4E248E0702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6566" y="1574636"/>
            <a:ext cx="10925434" cy="713772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7F172D-8E74-D0FD-8C48-915487BCA69E}"/>
              </a:ext>
            </a:extLst>
          </p:cNvPr>
          <p:cNvSpPr txBox="1"/>
          <p:nvPr/>
        </p:nvSpPr>
        <p:spPr>
          <a:xfrm>
            <a:off x="3276600" y="4358763"/>
            <a:ext cx="7315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7200" b="1" dirty="0">
                <a:solidFill>
                  <a:schemeClr val="bg1"/>
                </a:solidFill>
                <a:latin typeface="Daytona Condensed" panose="020B0506030503040204" pitchFamily="34" charset="0"/>
              </a:rPr>
              <a:t>I</a:t>
            </a:r>
            <a:r>
              <a:rPr lang="fr-MA" sz="7200" b="1" dirty="0">
                <a:solidFill>
                  <a:schemeClr val="bg1"/>
                </a:solidFill>
                <a:latin typeface="Dosis" pitchFamily="2" charset="0"/>
              </a:rPr>
              <a:t>l écout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MA" sz="7200" b="1" dirty="0">
                <a:solidFill>
                  <a:schemeClr val="bg1"/>
                </a:solidFill>
                <a:latin typeface="Dosis" pitchFamily="2" charset="0"/>
              </a:rPr>
              <a:t> son papa.</a:t>
            </a:r>
            <a:endParaRPr lang="fr-MA" sz="72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13AFE34-FCAA-B392-E720-BD0065D99AF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6449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BA556-6094-7741-CBDE-FC868D692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A7D80B-CA89-796A-B037-2490B3CE24B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B9DC300-345D-EE4C-F456-AB49EE408E5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08F986D-86AD-9EDE-5A0B-CD2D514CE33B}"/>
              </a:ext>
            </a:extLst>
          </p:cNvPr>
          <p:cNvSpPr/>
          <p:nvPr/>
        </p:nvSpPr>
        <p:spPr>
          <a:xfrm>
            <a:off x="285753" y="342900"/>
            <a:ext cx="13154395" cy="9906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44F3F75-40DD-C1B6-0094-D866B231BDE9}"/>
              </a:ext>
            </a:extLst>
          </p:cNvPr>
          <p:cNvSpPr txBox="1"/>
          <p:nvPr/>
        </p:nvSpPr>
        <p:spPr>
          <a:xfrm>
            <a:off x="1573101" y="46622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 sur vos ardoises…………………………………...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4C7EA0DC-CA27-D2D0-75B6-C7B434240F1F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782D6F4-D90C-6AEC-468F-952D3EEEFF4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34100641"/>
              </p:ext>
            </p:extLst>
          </p:nvPr>
        </p:nvGraphicFramePr>
        <p:xfrm>
          <a:off x="0" y="-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60E43E41-AEF9-110B-6078-4BD91507D4F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44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F7018-6220-9B48-9ABB-CA1F0A1AB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053F91E-3EEE-8A12-9DFE-A1D47686A344}"/>
              </a:ext>
            </a:extLst>
          </p:cNvPr>
          <p:cNvSpPr/>
          <p:nvPr/>
        </p:nvSpPr>
        <p:spPr>
          <a:xfrm>
            <a:off x="1" y="38100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5C6078B-05BD-6008-347E-FED6E15C7953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E49AD2E-7E31-8C6C-946A-88A0EA0F4E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3835" y="3570986"/>
            <a:ext cx="10027489" cy="576351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C81E731-F2CF-6C4A-4572-AE96B6BB277D}"/>
              </a:ext>
            </a:extLst>
          </p:cNvPr>
          <p:cNvSpPr txBox="1"/>
          <p:nvPr/>
        </p:nvSpPr>
        <p:spPr>
          <a:xfrm>
            <a:off x="7505085" y="255632"/>
            <a:ext cx="573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 – ne pas lire aux élèves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E86B11-04E1-4C95-9B7C-FCB8D959B84C}"/>
              </a:ext>
            </a:extLst>
          </p:cNvPr>
          <p:cNvSpPr txBox="1"/>
          <p:nvPr/>
        </p:nvSpPr>
        <p:spPr>
          <a:xfrm>
            <a:off x="3055543" y="2545503"/>
            <a:ext cx="2409664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5">
                    <a:lumMod val="50000"/>
                  </a:schemeClr>
                </a:solidFill>
              </a:rPr>
              <a:t>Palier: 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9A42A27-CB8B-6421-1DBC-FB5F7DD76E36}"/>
              </a:ext>
            </a:extLst>
          </p:cNvPr>
          <p:cNvSpPr txBox="1"/>
          <p:nvPr/>
        </p:nvSpPr>
        <p:spPr>
          <a:xfrm>
            <a:off x="2438400" y="1520020"/>
            <a:ext cx="94675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i="1" dirty="0">
                <a:solidFill>
                  <a:schemeClr val="accent5">
                    <a:lumMod val="75000"/>
                  </a:schemeClr>
                </a:solidFill>
              </a:rPr>
              <a:t>La répartition quotidienne des activités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B02C08-DCBF-CD7C-A075-4BD4871FA5C2}"/>
              </a:ext>
            </a:extLst>
          </p:cNvPr>
          <p:cNvSpPr txBox="1"/>
          <p:nvPr/>
        </p:nvSpPr>
        <p:spPr>
          <a:xfrm>
            <a:off x="7539721" y="2545504"/>
            <a:ext cx="3086100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5">
                    <a:lumMod val="50000"/>
                  </a:schemeClr>
                </a:solidFill>
              </a:rPr>
              <a:t>Séance: 17</a:t>
            </a:r>
          </a:p>
        </p:txBody>
      </p:sp>
    </p:spTree>
    <p:extLst>
      <p:ext uri="{BB962C8B-B14F-4D97-AF65-F5344CB8AC3E}">
        <p14:creationId xmlns:p14="http://schemas.microsoft.com/office/powerpoint/2010/main" val="2949123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667A4-1D07-5191-5FE1-5891F16C9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4AAA71-85C7-D8F4-C52A-D95F0D39247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8409843-EEE2-6197-53A7-5E213D38666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1A81B2A-CABE-E1C3-896F-51F1FA483A5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B64561B-E069-2864-8FF6-5F05268D5287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Corrigez: le chat dort sur le tapis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B293A5B-C753-1AD7-984C-E49DB8010F2A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0F07522-20FD-3B5E-ABED-A664344A0BC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1200" y="1574636"/>
            <a:ext cx="9753600" cy="713772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09EFCE1-1350-6574-26F8-A6DF0CEEC21A}"/>
              </a:ext>
            </a:extLst>
          </p:cNvPr>
          <p:cNvSpPr txBox="1"/>
          <p:nvPr/>
        </p:nvSpPr>
        <p:spPr>
          <a:xfrm>
            <a:off x="3276600" y="4358763"/>
            <a:ext cx="73152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6600" b="1" dirty="0">
                <a:solidFill>
                  <a:schemeClr val="bg1"/>
                </a:solidFill>
                <a:latin typeface="Dosis" pitchFamily="2" charset="0"/>
              </a:rPr>
              <a:t>Le cha</a:t>
            </a:r>
            <a:r>
              <a:rPr lang="fr-MA" sz="6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</a:t>
            </a:r>
            <a:r>
              <a:rPr lang="fr-MA" sz="6600" b="1" dirty="0">
                <a:solidFill>
                  <a:schemeClr val="bg1"/>
                </a:solidFill>
                <a:latin typeface="Dosis" pitchFamily="2" charset="0"/>
              </a:rPr>
              <a:t> dor</a:t>
            </a:r>
            <a:r>
              <a:rPr lang="fr-MA" sz="6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</a:t>
            </a:r>
            <a:r>
              <a:rPr lang="fr-MA" sz="6600" b="1" dirty="0">
                <a:solidFill>
                  <a:schemeClr val="bg1"/>
                </a:solidFill>
                <a:latin typeface="Dosis" pitchFamily="2" charset="0"/>
              </a:rPr>
              <a:t> sur le tapi</a:t>
            </a:r>
            <a:r>
              <a:rPr lang="fr-MA" sz="6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s</a:t>
            </a:r>
            <a:r>
              <a:rPr lang="fr-MA" sz="6600" b="1" dirty="0">
                <a:solidFill>
                  <a:schemeClr val="bg1"/>
                </a:solidFill>
                <a:latin typeface="Dosis" pitchFamily="2" charset="0"/>
              </a:rPr>
              <a:t>.</a:t>
            </a:r>
            <a:endParaRPr lang="fr-MA" sz="66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D7A37A7-CE17-C1C5-F553-61FF7BFA1C1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2338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340A8-F271-0264-508F-CD8532355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4761AE-2F82-8CD6-BF59-C7906EBAB61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8F5355-3766-4270-1D8F-8062129C699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ED1E253-1BBE-57E1-2B0C-B393CBF21C24}"/>
              </a:ext>
            </a:extLst>
          </p:cNvPr>
          <p:cNvSpPr/>
          <p:nvPr/>
        </p:nvSpPr>
        <p:spPr>
          <a:xfrm>
            <a:off x="285753" y="342900"/>
            <a:ext cx="13154395" cy="9906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4C40D7D-2AA5-703A-2880-C37D7D6667CA}"/>
              </a:ext>
            </a:extLst>
          </p:cNvPr>
          <p:cNvSpPr txBox="1"/>
          <p:nvPr/>
        </p:nvSpPr>
        <p:spPr>
          <a:xfrm>
            <a:off x="1552319" y="60877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 sur vos ardoises…………………………………...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0BAF51A-C113-2307-F0C1-E1F54C69DBAC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841325C-F746-1E5A-1ED2-FAD45B70165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8449114"/>
              </p:ext>
            </p:extLst>
          </p:nvPr>
        </p:nvGraphicFramePr>
        <p:xfrm>
          <a:off x="0" y="-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351CA0A5-4E29-7814-9B00-6B33C82ED0D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21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F5BCC-A9B9-6ADD-8BE8-7DEB71AA5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9C537F-C43D-550B-4315-1E1FF8F964B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8B72F5B-7332-1DBC-CBD9-B788309EB2D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34930B4-B633-06B2-F8E0-1D0E58EDF58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4B1A7B4-A167-A2FE-DEF5-D1468D2040DB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Corrigez: elle nage.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31BF8DF-0DA8-8ED2-038D-D2551C0AAD0B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FDF321A-568E-F701-E351-438BA95D0BE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1200" y="1574636"/>
            <a:ext cx="9753600" cy="713772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C55FA65-37E3-5E41-D0FF-D3B0D51AB156}"/>
              </a:ext>
            </a:extLst>
          </p:cNvPr>
          <p:cNvSpPr txBox="1"/>
          <p:nvPr/>
        </p:nvSpPr>
        <p:spPr>
          <a:xfrm>
            <a:off x="3276600" y="4358763"/>
            <a:ext cx="7315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7200" b="1" dirty="0">
                <a:solidFill>
                  <a:schemeClr val="bg1"/>
                </a:solidFill>
                <a:latin typeface="Dosis" pitchFamily="2" charset="0"/>
              </a:rPr>
              <a:t>Elle  nag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MA" sz="7200" b="1" dirty="0">
                <a:solidFill>
                  <a:schemeClr val="bg1"/>
                </a:solidFill>
                <a:latin typeface="Dosis" pitchFamily="2" charset="0"/>
              </a:rPr>
              <a:t>.</a:t>
            </a:r>
            <a:endParaRPr lang="fr-MA" sz="72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C48F505-3DBC-83CD-5FE8-15BF1135B05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4180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8AF9A1B-AF9E-1205-484B-ECC0021C1A42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endParaRPr lang="fr-FR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</a:t>
            </a:r>
            <a:endParaRPr lang="fr-FR" sz="6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9759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15CF5-CCF4-CA90-8CF8-207DD0A97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2A715356-D926-4E0B-7526-AFC06DBDB53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76200" y="0"/>
            <a:ext cx="13716000" cy="10287000"/>
            <a:chOff x="0" y="0"/>
            <a:chExt cx="13716000" cy="10287000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20E8EBD6-166D-0427-BDF3-8A386CBA3E32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97E8D97-D2F8-AC98-F3F1-5AEB8CA191AC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3" name="Group 3">
                <a:extLst>
                  <a:ext uri="{FF2B5EF4-FFF2-40B4-BE49-F238E27FC236}">
                    <a16:creationId xmlns:a16="http://schemas.microsoft.com/office/drawing/2014/main" id="{B5698571-6A2C-8834-9AF6-A6B68DFD4B00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4" name="Freeform 4">
                  <a:extLst>
                    <a:ext uri="{FF2B5EF4-FFF2-40B4-BE49-F238E27FC236}">
                      <a16:creationId xmlns:a16="http://schemas.microsoft.com/office/drawing/2014/main" id="{7E2B2E65-51FF-3E24-3592-18268FFFBF01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/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5" name="TextBox 5">
                  <a:extLst>
                    <a:ext uri="{FF2B5EF4-FFF2-40B4-BE49-F238E27FC236}">
                      <a16:creationId xmlns:a16="http://schemas.microsoft.com/office/drawing/2014/main" id="{0B58338C-F61F-690A-E302-D886FC936C38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A628E390-156D-C60B-7855-765E1DEC4B4F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/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4D32DA55-0739-3B81-A28A-79B47E4F334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438400" y="1849978"/>
            <a:ext cx="935860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3600" b="1" dirty="0">
                <a:solidFill>
                  <a:srgbClr val="FFC000"/>
                </a:solidFill>
                <a:latin typeface="Dosis" panose="02010703020202060003" pitchFamily="2" charset="0"/>
              </a:rPr>
              <a:t>Rebrassage du vocabulaire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BF4DA33-E108-17D9-3D3B-3E4F7FD1D17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19818" y="2939120"/>
            <a:ext cx="11123963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914445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106585"/>
                </a:solidFill>
                <a:latin typeface="Dosis" panose="02010703020202060003" pitchFamily="2" charset="0"/>
              </a:rPr>
              <a:t>L’enseignant(e) fait passer au tableau les élèves, à tour de rôle. À chaque passage, une liste de vocabulaire proposée est attribuée à l’élève.</a:t>
            </a:r>
            <a:br>
              <a:rPr lang="fr-FR" sz="3600" dirty="0">
                <a:solidFill>
                  <a:srgbClr val="106585"/>
                </a:solidFill>
                <a:latin typeface="Dosis" panose="02010703020202060003" pitchFamily="2" charset="0"/>
              </a:rPr>
            </a:br>
            <a:r>
              <a:rPr lang="fr-FR" sz="3600" dirty="0">
                <a:solidFill>
                  <a:srgbClr val="106585"/>
                </a:solidFill>
                <a:latin typeface="Dosis" panose="02010703020202060003" pitchFamily="2" charset="0"/>
              </a:rPr>
              <a:t>L’enseignant(e) demande à chaque élève de </a:t>
            </a:r>
            <a:r>
              <a:rPr lang="fr-FR" sz="3600" dirty="0">
                <a:solidFill>
                  <a:schemeClr val="accent1"/>
                </a:solidFill>
                <a:latin typeface="Dosis" panose="02010703020202060003" pitchFamily="2" charset="0"/>
              </a:rPr>
              <a:t>nommer les mots illustrés correspondant à la liste affichée</a:t>
            </a:r>
            <a:r>
              <a:rPr lang="fr-FR" sz="3600" dirty="0">
                <a:solidFill>
                  <a:srgbClr val="106585"/>
                </a:solidFill>
                <a:latin typeface="Dosis" panose="02010703020202060003" pitchFamily="2" charset="0"/>
              </a:rPr>
              <a:t>. </a:t>
            </a:r>
          </a:p>
          <a:p>
            <a:pPr marL="514350" indent="-514350" defTabSz="914445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106585"/>
                </a:solidFill>
                <a:latin typeface="Dosis" panose="02010703020202060003" pitchFamily="2" charset="0"/>
              </a:rPr>
              <a:t>L’élève reconnaît et nomme correctement au moins </a:t>
            </a:r>
            <a:r>
              <a:rPr lang="fr-FR" sz="3600" b="1" dirty="0">
                <a:solidFill>
                  <a:schemeClr val="accent1"/>
                </a:solidFill>
                <a:latin typeface="Dosis" panose="02010703020202060003" pitchFamily="2" charset="0"/>
              </a:rPr>
              <a:t>6 mots </a:t>
            </a:r>
            <a:r>
              <a:rPr lang="fr-FR" sz="3600" dirty="0">
                <a:solidFill>
                  <a:srgbClr val="106585"/>
                </a:solidFill>
                <a:latin typeface="Dosis" panose="02010703020202060003" pitchFamily="2" charset="0"/>
              </a:rPr>
              <a:t>de la liste proposée.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BD979E1-CFDC-2EB6-FCBE-52E7EA42013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725746" y="322864"/>
            <a:ext cx="5584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– À ne pas lire aux élèves.</a:t>
            </a:r>
          </a:p>
        </p:txBody>
      </p:sp>
    </p:spTree>
    <p:extLst>
      <p:ext uri="{BB962C8B-B14F-4D97-AF65-F5344CB8AC3E}">
        <p14:creationId xmlns:p14="http://schemas.microsoft.com/office/powerpoint/2010/main" val="6218695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0BCF8-22E9-963C-13FB-C07756F19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034EF8-7866-C949-44C8-1934BA64C40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0211D0B-61BD-D655-A4D3-62C21DFB691A}"/>
              </a:ext>
            </a:extLst>
          </p:cNvPr>
          <p:cNvSpPr/>
          <p:nvPr/>
        </p:nvSpPr>
        <p:spPr>
          <a:xfrm>
            <a:off x="234291" y="279284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068AC8E2-2D28-26F0-EFA0-FCF407C0AF88}"/>
              </a:ext>
            </a:extLst>
          </p:cNvPr>
          <p:cNvSpPr/>
          <p:nvPr/>
        </p:nvSpPr>
        <p:spPr>
          <a:xfrm>
            <a:off x="268927" y="271229"/>
            <a:ext cx="13154395" cy="94552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E61837C7-CB9E-ADE0-7903-E299D72C957F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B1E5A4A-4D59-5393-4A88-BA8131A2C52C}"/>
              </a:ext>
            </a:extLst>
          </p:cNvPr>
          <p:cNvSpPr txBox="1"/>
          <p:nvPr/>
        </p:nvSpPr>
        <p:spPr>
          <a:xfrm>
            <a:off x="1256724" y="502920"/>
            <a:ext cx="10793429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passer au tableau?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E9F2273-57F6-6B8E-D39E-DB0A66B51D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E5FFFF"/>
              </a:clrFrom>
              <a:clrTo>
                <a:srgbClr val="E5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84444" y="292043"/>
            <a:ext cx="981142" cy="1007528"/>
          </a:xfrm>
          <a:prstGeom prst="roundRect">
            <a:avLst>
              <a:gd name="adj" fmla="val 11078"/>
            </a:avLst>
          </a:prstGeom>
        </p:spPr>
      </p:pic>
      <p:pic>
        <p:nvPicPr>
          <p:cNvPr id="3" name="Image 2" descr="Une image contenant bâtiment, cage, Produits pour animaux&#10;&#10;Le contenu généré par l’IA peut être incorrect.">
            <a:extLst>
              <a:ext uri="{FF2B5EF4-FFF2-40B4-BE49-F238E27FC236}">
                <a16:creationId xmlns:a16="http://schemas.microsoft.com/office/drawing/2014/main" id="{DC55C380-6990-5220-1BDB-788C787436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780" y="5821557"/>
            <a:ext cx="2385513" cy="284145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0F2CBA9-792C-21DB-C470-4CCFAD7CDC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6731" y="2684064"/>
            <a:ext cx="2804514" cy="26440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256218C-6206-A660-9BA6-7B6336FB94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9693" y="2892895"/>
            <a:ext cx="2071853" cy="227484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D8D0E4C-E684-28E7-DB25-448730CD11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186" y="3165644"/>
            <a:ext cx="2006904" cy="184150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14E0227-D48D-9361-0D19-99471B744DD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9222" y="5753100"/>
            <a:ext cx="2519921" cy="270420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D3F5EC7-13EF-EB86-E2EE-3A4EA28ABC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3364" y="2363127"/>
            <a:ext cx="2507250" cy="264402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18AF5F4-ABF8-EC82-7043-F38188EF8D7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707" y="5971309"/>
            <a:ext cx="2338100" cy="247560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0E837B8-9FE7-2CE0-116A-0F50415568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9665" y="6018993"/>
            <a:ext cx="1590227" cy="264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234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20D82-70BE-F707-D59E-02CE14C24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63C594-5532-26AB-0329-2E8B3DC434A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928CDF6-6E53-3745-2D5C-040E87C103E0}"/>
              </a:ext>
            </a:extLst>
          </p:cNvPr>
          <p:cNvSpPr/>
          <p:nvPr/>
        </p:nvSpPr>
        <p:spPr>
          <a:xfrm>
            <a:off x="234291" y="279284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3A64A44-795D-21E0-E84E-87247824FCF4}"/>
              </a:ext>
            </a:extLst>
          </p:cNvPr>
          <p:cNvSpPr/>
          <p:nvPr/>
        </p:nvSpPr>
        <p:spPr>
          <a:xfrm>
            <a:off x="268927" y="271229"/>
            <a:ext cx="13154395" cy="94552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0A61FABC-3F15-65B2-53E0-CCF91ED04B2F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8D355AA-8F8A-7ACA-206C-2F825AE14E61}"/>
              </a:ext>
            </a:extLst>
          </p:cNvPr>
          <p:cNvSpPr txBox="1"/>
          <p:nvPr/>
        </p:nvSpPr>
        <p:spPr>
          <a:xfrm>
            <a:off x="1256724" y="502920"/>
            <a:ext cx="10793429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passer au tableau?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58C0FA90-5B5F-A487-D595-AF78FFE08C8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E5FFFF"/>
              </a:clrFrom>
              <a:clrTo>
                <a:srgbClr val="E5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84444" y="292043"/>
            <a:ext cx="981142" cy="1007528"/>
          </a:xfrm>
          <a:prstGeom prst="roundRect">
            <a:avLst>
              <a:gd name="adj" fmla="val 11078"/>
            </a:avLst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F40B206-3E5A-37DD-62A5-F5906FA595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4495" y="1675284"/>
            <a:ext cx="1866809" cy="297187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7CA1E50-A811-A23B-32FD-71C42D652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5281" y="2061595"/>
            <a:ext cx="1739889" cy="252981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3C46AB3-7EB1-4320-9D06-4B0331A03F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4853" y="2270471"/>
            <a:ext cx="2841103" cy="23209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8E5E390-2F7D-C12C-011E-058965C3F1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797" y="2564298"/>
            <a:ext cx="2619313" cy="208285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8E926C8-1119-B6D3-B83C-0AF2319F2E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72" y="6203764"/>
            <a:ext cx="2905065" cy="252113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B68C9C5-E8F3-CB3B-B077-8A41CD36D1C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863" y="5726767"/>
            <a:ext cx="2519921" cy="270420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683D4CE-74A9-5BE5-60E7-71C327DA196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4265" y="6383997"/>
            <a:ext cx="1933629" cy="2160669"/>
          </a:xfrm>
          <a:prstGeom prst="rect">
            <a:avLst/>
          </a:prstGeom>
        </p:spPr>
      </p:pic>
      <p:pic>
        <p:nvPicPr>
          <p:cNvPr id="28" name="Image 27" descr="Une image contenant musique, instrument de musique, guitare, instrument à cordes&#10;&#10;Le contenu généré par l’IA peut être incorrect.">
            <a:extLst>
              <a:ext uri="{FF2B5EF4-FFF2-40B4-BE49-F238E27FC236}">
                <a16:creationId xmlns:a16="http://schemas.microsoft.com/office/drawing/2014/main" id="{AF85E6E1-785A-0BAB-F0AD-1158B65E48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454" y="5378269"/>
            <a:ext cx="1599777" cy="3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74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E35A9-F52F-1239-4654-BAE0F42AE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5D1EAC9-6F8C-E01F-5195-15C62AEC189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0087BA0-8604-D406-D888-85AAC97496B4}"/>
              </a:ext>
            </a:extLst>
          </p:cNvPr>
          <p:cNvSpPr/>
          <p:nvPr/>
        </p:nvSpPr>
        <p:spPr>
          <a:xfrm>
            <a:off x="234291" y="279284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ACE2419-6CB5-1CA5-EAE2-83DED121902D}"/>
              </a:ext>
            </a:extLst>
          </p:cNvPr>
          <p:cNvSpPr/>
          <p:nvPr/>
        </p:nvSpPr>
        <p:spPr>
          <a:xfrm>
            <a:off x="268927" y="271229"/>
            <a:ext cx="13154395" cy="94552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E5977F99-7986-A4FE-17C1-3232C9877DA1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AA44303-D8AB-9671-AEE4-D412F8683A4E}"/>
              </a:ext>
            </a:extLst>
          </p:cNvPr>
          <p:cNvSpPr txBox="1"/>
          <p:nvPr/>
        </p:nvSpPr>
        <p:spPr>
          <a:xfrm>
            <a:off x="1256724" y="502920"/>
            <a:ext cx="10793429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passer au tableau?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29BD482D-C80A-15FE-D5D7-9A03F98E29D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E5FFFF"/>
              </a:clrFrom>
              <a:clrTo>
                <a:srgbClr val="E5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84444" y="292043"/>
            <a:ext cx="981142" cy="1007528"/>
          </a:xfrm>
          <a:prstGeom prst="roundRect">
            <a:avLst>
              <a:gd name="adj" fmla="val 11078"/>
            </a:avLst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30CF667-EF59-7829-7699-01376930569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376594"/>
            <a:ext cx="1737471" cy="119004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BC30828-E6A2-333F-6161-F757E2CF3F6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0540" y="6207476"/>
            <a:ext cx="1933629" cy="216066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6FAA1B4-6559-C736-3F73-2230909C15A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204" y="6286500"/>
            <a:ext cx="2330449" cy="20574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9920C49-1862-BB35-586D-AF1CDF3DA6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2214" y="2968480"/>
            <a:ext cx="2522315" cy="152974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DAD501B-F3B9-6D85-2E2B-C8630CCFCC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9014" y="2223788"/>
            <a:ext cx="2051462" cy="230561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C28C796-89EA-F7C9-F666-205D639A37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0391" y="5508755"/>
            <a:ext cx="2081329" cy="2984663"/>
          </a:xfrm>
          <a:prstGeom prst="rect">
            <a:avLst/>
          </a:prstGeom>
        </p:spPr>
      </p:pic>
      <p:pic>
        <p:nvPicPr>
          <p:cNvPr id="29" name="Image 28" descr="Une image contenant clipart, dessi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071B660-064D-B721-D18D-3B59C089912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156" y="5448299"/>
            <a:ext cx="2081328" cy="304511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2B419E8-2712-6F4E-7988-319CF986EF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16799">
            <a:off x="10741606" y="2629673"/>
            <a:ext cx="2031498" cy="156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256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6AFC4-51CD-85C3-7462-32A878773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A8EB7D-50B4-1638-EB77-9F5A07FA2A4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AEE1374-7B6C-96D3-F7FF-0D33E96B45E6}"/>
              </a:ext>
            </a:extLst>
          </p:cNvPr>
          <p:cNvSpPr/>
          <p:nvPr/>
        </p:nvSpPr>
        <p:spPr>
          <a:xfrm>
            <a:off x="234291" y="279284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22910B3-70CC-E017-45CB-C0B2BDC191A5}"/>
              </a:ext>
            </a:extLst>
          </p:cNvPr>
          <p:cNvSpPr/>
          <p:nvPr/>
        </p:nvSpPr>
        <p:spPr>
          <a:xfrm>
            <a:off x="268927" y="271229"/>
            <a:ext cx="13154395" cy="94552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6FBB1CFB-EE7D-8A47-81D5-A4E29DBC3BFF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4556FFF-715F-EACC-AEAC-207D954E61F6}"/>
              </a:ext>
            </a:extLst>
          </p:cNvPr>
          <p:cNvSpPr txBox="1"/>
          <p:nvPr/>
        </p:nvSpPr>
        <p:spPr>
          <a:xfrm>
            <a:off x="1256724" y="502920"/>
            <a:ext cx="10793429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passer au tableau?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29F202F6-6067-8895-C007-8D38540FEED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E5FFFF"/>
              </a:clrFrom>
              <a:clrTo>
                <a:srgbClr val="E5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84444" y="292043"/>
            <a:ext cx="981142" cy="1007528"/>
          </a:xfrm>
          <a:prstGeom prst="roundRect">
            <a:avLst>
              <a:gd name="adj" fmla="val 11078"/>
            </a:avLst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B971336-749A-D632-6896-55A8B64CA8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2448" y="5772196"/>
            <a:ext cx="2345130" cy="265469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0413537-9711-C732-8C2F-1EA6BD58539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0276" y="2435985"/>
            <a:ext cx="1833990" cy="2075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9D17C84-A3C5-8DF0-D8B5-BF9540126D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0447" y="6362700"/>
            <a:ext cx="2649936" cy="221597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4239EF2-F854-3E23-A012-74D929F6B2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921" y="2617101"/>
            <a:ext cx="1833990" cy="234799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045BD6F-AA07-6862-3AE9-5B6FFD92564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4665" y="2405240"/>
            <a:ext cx="1833990" cy="20750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Image 23" descr="Une image contenant musique, instrument de musique, guitare, instrument à cordes&#10;&#10;Le contenu généré par l’IA peut être incorrect.">
            <a:extLst>
              <a:ext uri="{FF2B5EF4-FFF2-40B4-BE49-F238E27FC236}">
                <a16:creationId xmlns:a16="http://schemas.microsoft.com/office/drawing/2014/main" id="{FA72A326-FEAC-2CEC-8934-5C6C1D07DC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527" y="5321909"/>
            <a:ext cx="1599777" cy="301390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76EB136-F9D5-DC7C-A46B-DFB0F9A9C5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608" y="5321909"/>
            <a:ext cx="2081329" cy="303575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0395C65-4F14-7754-BB6C-1B73F9AD4D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CF5"/>
              </a:clrFrom>
              <a:clrTo>
                <a:srgbClr val="FFFC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4030" y="2324100"/>
            <a:ext cx="1766076" cy="199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79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80422-5C6B-DE6E-4E0E-C7F4CB35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4A0AEC6-5A40-2C01-CAC5-C430D54333A9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964E7C2-D8FB-0600-F68E-7948EB02627D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63A2BAA-2C88-413B-1F89-5604C947D76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FR" sz="9600" b="1" dirty="0">
                <a:solidFill>
                  <a:schemeClr val="bg2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 Chanson </a:t>
            </a: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6A8337E-742F-E0BB-E044-68CB72FA30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058" y="5601865"/>
            <a:ext cx="2217027" cy="3360776"/>
          </a:xfrm>
          <a:prstGeom prst="rect">
            <a:avLst/>
          </a:prstGeom>
        </p:spPr>
      </p:pic>
      <p:pic>
        <p:nvPicPr>
          <p:cNvPr id="5" name="Image 4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AD38411E-D00D-05B9-DB51-87F52CB5F1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24" y="5601865"/>
            <a:ext cx="1995711" cy="336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1A623-ABA5-5C0A-8BF3-C3CAF5415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EDF2565-9030-9EF1-69FF-04E1857CBAAA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E8A4F4-A511-AB99-83FB-03B833891243}"/>
              </a:ext>
            </a:extLst>
          </p:cNvPr>
          <p:cNvSpPr txBox="1"/>
          <p:nvPr/>
        </p:nvSpPr>
        <p:spPr>
          <a:xfrm>
            <a:off x="9637643" y="420948"/>
            <a:ext cx="3834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Pour l’enseignant(e) –  ne pas lire aux élèves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E275840-6401-6A25-83D6-5BB2079ACCA2}"/>
              </a:ext>
            </a:extLst>
          </p:cNvPr>
          <p:cNvGrpSpPr/>
          <p:nvPr/>
        </p:nvGrpSpPr>
        <p:grpSpPr>
          <a:xfrm>
            <a:off x="586150" y="190500"/>
            <a:ext cx="12909816" cy="9982199"/>
            <a:chOff x="312517" y="227366"/>
            <a:chExt cx="8518967" cy="6196583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B4D863D0-25A4-BA37-D584-BE2A9BD6798D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BE69CDE-5C19-BB91-A924-965F2E8B26F0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800" dirty="0">
                <a:latin typeface="Dosis" pitchFamily="2" charset="0"/>
              </a:endParaRP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49FBDC22-A7A9-4DEB-A5CB-E5CAEF51F195}"/>
              </a:ext>
            </a:extLst>
          </p:cNvPr>
          <p:cNvSpPr txBox="1"/>
          <p:nvPr/>
        </p:nvSpPr>
        <p:spPr>
          <a:xfrm>
            <a:off x="884505" y="1545430"/>
            <a:ext cx="113945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fr-FR" sz="54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À  la fin de la séance d’aujourd’hui, au moins 80% des élèves doivent être capables de : 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C86456F-2B95-8290-C267-779A7B839F2F}"/>
              </a:ext>
            </a:extLst>
          </p:cNvPr>
          <p:cNvGrpSpPr/>
          <p:nvPr/>
        </p:nvGrpSpPr>
        <p:grpSpPr>
          <a:xfrm>
            <a:off x="586149" y="4306615"/>
            <a:ext cx="12736367" cy="3562413"/>
            <a:chOff x="2853490" y="4076700"/>
            <a:chExt cx="12609206" cy="3209952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E1768510-1B5B-6B88-577F-631D97B3E276}"/>
                </a:ext>
              </a:extLst>
            </p:cNvPr>
            <p:cNvGrpSpPr/>
            <p:nvPr/>
          </p:nvGrpSpPr>
          <p:grpSpPr>
            <a:xfrm flipH="1">
              <a:off x="2853491" y="4076700"/>
              <a:ext cx="12581019" cy="1399638"/>
              <a:chOff x="1309128" y="1880836"/>
              <a:chExt cx="6724021" cy="748048"/>
            </a:xfrm>
          </p:grpSpPr>
          <p:sp>
            <p:nvSpPr>
              <p:cNvPr id="28" name="Rectangle : coins arrondis 18 - 2">
                <a:extLst>
                  <a:ext uri="{FF2B5EF4-FFF2-40B4-BE49-F238E27FC236}">
                    <a16:creationId xmlns:a16="http://schemas.microsoft.com/office/drawing/2014/main" id="{3EF0E1E2-C01B-E039-54DB-5F1F45474B74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5D40F07B-6C8C-5581-9A0D-4749A54D6E28}"/>
                  </a:ext>
                </a:extLst>
              </p:cNvPr>
              <p:cNvSpPr txBox="1"/>
              <p:nvPr/>
            </p:nvSpPr>
            <p:spPr>
              <a:xfrm>
                <a:off x="1385277" y="2114052"/>
                <a:ext cx="6060083" cy="281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defTabSz="685869">
                  <a:spcAft>
                    <a:spcPts val="9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fr-FR" sz="3200" dirty="0">
                    <a:solidFill>
                      <a:schemeClr val="accent5">
                        <a:lumMod val="50000"/>
                      </a:schemeClr>
                    </a:solidFill>
                    <a:latin typeface="Dosis" pitchFamily="2" charset="0"/>
                  </a:rPr>
                  <a:t>Réviser les mots du vocabulaire de la semaine.</a:t>
                </a:r>
              </a:p>
            </p:txBody>
          </p:sp>
          <p:sp>
            <p:nvSpPr>
              <p:cNvPr id="30" name="Oval 86">
                <a:extLst>
                  <a:ext uri="{FF2B5EF4-FFF2-40B4-BE49-F238E27FC236}">
                    <a16:creationId xmlns:a16="http://schemas.microsoft.com/office/drawing/2014/main" id="{682BD923-01C7-9BB1-673D-4D7011C6955D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31" name="Graphique 30">
                <a:extLst>
                  <a:ext uri="{FF2B5EF4-FFF2-40B4-BE49-F238E27FC236}">
                    <a16:creationId xmlns:a16="http://schemas.microsoft.com/office/drawing/2014/main" id="{B3EA577C-3557-8FCB-2A20-EC36CC4B7A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AF9B7E33-F6D1-3DDA-24F5-F146FCAF16B0}"/>
                </a:ext>
              </a:extLst>
            </p:cNvPr>
            <p:cNvGrpSpPr/>
            <p:nvPr/>
          </p:nvGrpSpPr>
          <p:grpSpPr>
            <a:xfrm flipH="1">
              <a:off x="2853490" y="5887014"/>
              <a:ext cx="12609206" cy="1399638"/>
              <a:chOff x="1294063" y="1880836"/>
              <a:chExt cx="6739086" cy="748048"/>
            </a:xfrm>
          </p:grpSpPr>
          <p:sp>
            <p:nvSpPr>
              <p:cNvPr id="24" name="Rectangle : coins arrondis 18 - 2">
                <a:extLst>
                  <a:ext uri="{FF2B5EF4-FFF2-40B4-BE49-F238E27FC236}">
                    <a16:creationId xmlns:a16="http://schemas.microsoft.com/office/drawing/2014/main" id="{C32DD540-F768-253B-3FCB-8FDBA8E07CB9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3AA30382-38B1-028C-12AB-0A2016500562}"/>
                  </a:ext>
                </a:extLst>
              </p:cNvPr>
              <p:cNvSpPr txBox="1"/>
              <p:nvPr/>
            </p:nvSpPr>
            <p:spPr>
              <a:xfrm>
                <a:off x="1294063" y="2006453"/>
                <a:ext cx="6168633" cy="370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664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Lire et écrire </a:t>
                </a:r>
                <a:r>
                  <a:rPr kumimoji="0" lang="fr-F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EC0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rPr>
                  <a:t>des syllabes, des mots et des phrases simples.</a:t>
                </a:r>
                <a:endParaRPr lang="fr-FR" sz="4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6" name="Oval 86">
                <a:extLst>
                  <a:ext uri="{FF2B5EF4-FFF2-40B4-BE49-F238E27FC236}">
                    <a16:creationId xmlns:a16="http://schemas.microsoft.com/office/drawing/2014/main" id="{A3F2B2E4-79BA-E754-F415-2B0997A410B3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27" name="Graphique 26">
                <a:extLst>
                  <a:ext uri="{FF2B5EF4-FFF2-40B4-BE49-F238E27FC236}">
                    <a16:creationId xmlns:a16="http://schemas.microsoft.com/office/drawing/2014/main" id="{33F164E4-70DF-D295-8F42-165D31B553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674423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C5AF5-AEDB-08D0-035F-9A1438C33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5F668A7-7A7B-B102-4467-3302F7DA2C0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D89B340-E126-DA79-EED4-74521CBD541E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r>
              <a:rPr lang="fr-MA" sz="44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endParaRPr lang="fr-MA" sz="800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4179B85-6904-F76B-0D15-3894655CC08A}"/>
              </a:ext>
            </a:extLst>
          </p:cNvPr>
          <p:cNvSpPr/>
          <p:nvPr/>
        </p:nvSpPr>
        <p:spPr>
          <a:xfrm>
            <a:off x="285753" y="342900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FDD0BBE3-52D6-4DA3-F62A-FB374EC374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6" y="4252233"/>
            <a:ext cx="5321185" cy="5688403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81019510-2C8A-B60C-C555-9FA3E9B88855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EFD40ABE-7B22-71CD-C520-2894E54C3024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D43F1F-2CB9-9D12-97E8-0094AF32F1A4}"/>
              </a:ext>
            </a:extLst>
          </p:cNvPr>
          <p:cNvSpPr txBox="1"/>
          <p:nvPr/>
        </p:nvSpPr>
        <p:spPr>
          <a:xfrm>
            <a:off x="1410929" y="606616"/>
            <a:ext cx="1063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Nous allons chanter une nouvelle chanson :  « Tous les animaux ». </a:t>
            </a:r>
          </a:p>
        </p:txBody>
      </p:sp>
      <p:pic>
        <p:nvPicPr>
          <p:cNvPr id="9" name="Image 8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F868D29-9965-4794-16D1-033363F600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3624761"/>
            <a:ext cx="2762023" cy="3037477"/>
          </a:xfrm>
          <a:prstGeom prst="rect">
            <a:avLst/>
          </a:prstGeom>
        </p:spPr>
      </p:pic>
      <p:pic>
        <p:nvPicPr>
          <p:cNvPr id="11" name="Image 10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152BF678-6F43-4C1D-FBCC-62FEC17458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76" y="3713687"/>
            <a:ext cx="2486303" cy="319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331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06FBC-3152-5A83-3922-E41D9072E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E8C978-041E-244E-C792-00F02B9E66C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AA64D55-3C2A-162C-DFD0-03B042524B0F}"/>
              </a:ext>
            </a:extLst>
          </p:cNvPr>
          <p:cNvSpPr/>
          <p:nvPr/>
        </p:nvSpPr>
        <p:spPr>
          <a:xfrm>
            <a:off x="231818" y="294924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B0B740E-A372-9765-4648-63DEDC09CCB5}"/>
              </a:ext>
            </a:extLst>
          </p:cNvPr>
          <p:cNvSpPr/>
          <p:nvPr/>
        </p:nvSpPr>
        <p:spPr>
          <a:xfrm>
            <a:off x="217342" y="257876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6F1A106A-775B-6CE0-E4E6-9DFD12088C7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2345" y="-108755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58EE5B63-463F-6F0B-20BE-E9020E251CD8}"/>
              </a:ext>
            </a:extLst>
          </p:cNvPr>
          <p:cNvSpPr txBox="1"/>
          <p:nvPr/>
        </p:nvSpPr>
        <p:spPr>
          <a:xfrm>
            <a:off x="1410929" y="606616"/>
            <a:ext cx="6209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Diffusion automatique.</a:t>
            </a:r>
          </a:p>
        </p:txBody>
      </p:sp>
      <p:pic>
        <p:nvPicPr>
          <p:cNvPr id="8" name="Image 7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1C3F65A-F9FC-8D38-01A0-D2669F70E4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492" y="241362"/>
            <a:ext cx="1026581" cy="1346076"/>
          </a:xfrm>
          <a:prstGeom prst="rect">
            <a:avLst/>
          </a:prstGeom>
        </p:spPr>
      </p:pic>
      <p:pic>
        <p:nvPicPr>
          <p:cNvPr id="10" name="Image 9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AA598670-B40B-60DD-47EA-021D4433C2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389" y="294924"/>
            <a:ext cx="924102" cy="1346077"/>
          </a:xfrm>
          <a:prstGeom prst="rect">
            <a:avLst/>
          </a:prstGeom>
        </p:spPr>
      </p:pic>
      <p:pic>
        <p:nvPicPr>
          <p:cNvPr id="3" name="ytmp3free.cc_marie-toupie-tous-les-animaux-youtubemp3free.org">
            <a:hlinkClick r:id="" action="ppaction://media"/>
            <a:extLst>
              <a:ext uri="{FF2B5EF4-FFF2-40B4-BE49-F238E27FC236}">
                <a16:creationId xmlns:a16="http://schemas.microsoft.com/office/drawing/2014/main" id="{DD95E43F-353A-E9DD-5ED5-6FA7AD334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525" end="12475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9544" y="685800"/>
            <a:ext cx="487363" cy="48736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4427388-34CF-CF06-3B38-3CF91A0508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08" y="1866901"/>
            <a:ext cx="4114800" cy="2667000"/>
          </a:xfrm>
          <a:prstGeom prst="rect">
            <a:avLst/>
          </a:prstGeom>
        </p:spPr>
      </p:pic>
      <p:pic>
        <p:nvPicPr>
          <p:cNvPr id="13" name="Image 12" descr="Une image contenant poisson, clipart, oiseau, Dessin d’enfant&#10;&#10;Le contenu généré par l’IA peut être incorrect.">
            <a:extLst>
              <a:ext uri="{FF2B5EF4-FFF2-40B4-BE49-F238E27FC236}">
                <a16:creationId xmlns:a16="http://schemas.microsoft.com/office/drawing/2014/main" id="{1225CBA9-E02E-0EF4-E3F4-5480AC3A4A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844" y="5143499"/>
            <a:ext cx="4154727" cy="2667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AEEAB71-CB04-A7B9-9B72-0A85723FD5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8" y="5181211"/>
            <a:ext cx="4739089" cy="264542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C35A387-287A-6B3E-36C7-224F659DCD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07" y="1888474"/>
            <a:ext cx="4363059" cy="2645427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C34C4ED7-B601-580B-7443-1F878100CD93}"/>
              </a:ext>
            </a:extLst>
          </p:cNvPr>
          <p:cNvSpPr txBox="1"/>
          <p:nvPr/>
        </p:nvSpPr>
        <p:spPr>
          <a:xfrm>
            <a:off x="1390147" y="7816248"/>
            <a:ext cx="114997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48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Tous ces animaux </a:t>
            </a:r>
            <a:r>
              <a:rPr lang="fr-FR" sz="6000" b="1" dirty="0">
                <a:solidFill>
                  <a:srgbClr val="FFC000"/>
                </a:solidFill>
                <a:latin typeface="Dosis" panose="02010703020202060003" pitchFamily="2" charset="0"/>
              </a:rPr>
              <a:t>jou</a:t>
            </a:r>
            <a:r>
              <a:rPr lang="fr-FR" sz="60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ent</a:t>
            </a:r>
            <a:r>
              <a:rPr lang="fr-FR" sz="48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 ensemble avec moi.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B3F513B-0231-3EF4-8343-FD7CA503580D}"/>
              </a:ext>
            </a:extLst>
          </p:cNvPr>
          <p:cNvSpPr txBox="1"/>
          <p:nvPr/>
        </p:nvSpPr>
        <p:spPr>
          <a:xfrm>
            <a:off x="1390147" y="8636441"/>
            <a:ext cx="11478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48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Tous ces animaux </a:t>
            </a:r>
            <a:r>
              <a:rPr lang="fr-FR" sz="6000" b="1" dirty="0">
                <a:solidFill>
                  <a:srgbClr val="FFC000"/>
                </a:solidFill>
                <a:latin typeface="Dosis" panose="02010703020202060003" pitchFamily="2" charset="0"/>
              </a:rPr>
              <a:t>chant</a:t>
            </a:r>
            <a:r>
              <a:rPr lang="fr-FR" sz="60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ent</a:t>
            </a:r>
            <a:r>
              <a:rPr lang="fr-FR" sz="48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 avec moi.</a:t>
            </a:r>
          </a:p>
        </p:txBody>
      </p:sp>
    </p:spTree>
    <p:extLst>
      <p:ext uri="{BB962C8B-B14F-4D97-AF65-F5344CB8AC3E}">
        <p14:creationId xmlns:p14="http://schemas.microsoft.com/office/powerpoint/2010/main" val="298355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DBE6D-5CA9-EE32-F46A-0AF54BAB9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2EBBC47-6560-F115-8B6E-CA47B3A7846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5F07DEC-C2E1-EC1F-9F06-977BB8B7BE21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6517CEF-6189-C928-A92E-B71F18D0B05A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endParaRPr lang="fr-FR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endParaRPr lang="fr-FR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endParaRPr lang="fr-FR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 de  la lecture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42787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CF54F-EAB7-413D-ECC4-04919CDA4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D74A652-3B5F-A436-DF7C-44963EDCFD8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F42FDE8-8CE0-5FD1-1892-1CD2D2B93898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78651B20-B4E1-37FE-0E11-A2450FA9D20A}"/>
              </a:ext>
            </a:extLst>
          </p:cNvPr>
          <p:cNvGrpSpPr/>
          <p:nvPr/>
        </p:nvGrpSpPr>
        <p:grpSpPr>
          <a:xfrm>
            <a:off x="1009360" y="1463703"/>
            <a:ext cx="12001500" cy="7926101"/>
            <a:chOff x="0" y="0"/>
            <a:chExt cx="3895412" cy="2555175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603C4A54-2F78-3BD9-693D-A46FD98CAA8F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defTabSz="685869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236AA7F1-1B54-6088-4632-A8A14B1B0831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2" tIns="38102" rIns="38102" bIns="38102" rtlCol="0" anchor="ctr"/>
            <a:lstStyle/>
            <a:p>
              <a:pPr algn="ctr" defTabSz="685869">
                <a:lnSpc>
                  <a:spcPts val="2409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10" name="Freeform 7">
            <a:extLst>
              <a:ext uri="{FF2B5EF4-FFF2-40B4-BE49-F238E27FC236}">
                <a16:creationId xmlns:a16="http://schemas.microsoft.com/office/drawing/2014/main" id="{390E966D-83AD-89AC-D918-7E72368BA447}"/>
              </a:ext>
            </a:extLst>
          </p:cNvPr>
          <p:cNvSpPr/>
          <p:nvPr/>
        </p:nvSpPr>
        <p:spPr>
          <a:xfrm>
            <a:off x="1318221" y="869870"/>
            <a:ext cx="929375" cy="892202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69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0D7DD2-91C9-6A89-1F2E-B7C086A674D6}"/>
              </a:ext>
            </a:extLst>
          </p:cNvPr>
          <p:cNvSpPr txBox="1"/>
          <p:nvPr/>
        </p:nvSpPr>
        <p:spPr>
          <a:xfrm>
            <a:off x="2333956" y="2015170"/>
            <a:ext cx="8683076" cy="1242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54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Rebrassage de la lecture</a:t>
            </a:r>
          </a:p>
          <a:p>
            <a:pPr algn="ctr" defTabSz="685800">
              <a:lnSpc>
                <a:spcPts val="3026"/>
              </a:lnSpc>
              <a:defRPr/>
            </a:pP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  <a:latin typeface="Carelia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ED89494E-0849-2DB1-8DA3-C57408F463CC}"/>
              </a:ext>
            </a:extLst>
          </p:cNvPr>
          <p:cNvSpPr txBox="1"/>
          <p:nvPr/>
        </p:nvSpPr>
        <p:spPr>
          <a:xfrm>
            <a:off x="2516462" y="4042207"/>
            <a:ext cx="8683076" cy="1088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44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Déroulement :</a:t>
            </a:r>
            <a:endParaRPr lang="fr-FR" sz="4400" dirty="0">
              <a:solidFill>
                <a:schemeClr val="accent5">
                  <a:lumMod val="75000"/>
                </a:schemeClr>
              </a:solidFill>
              <a:latin typeface="Dosis" panose="02010703020202060003" pitchFamily="2" charset="0"/>
            </a:endParaRPr>
          </a:p>
          <a:p>
            <a:pPr algn="ctr" defTabSz="685800">
              <a:lnSpc>
                <a:spcPts val="3026"/>
              </a:lnSpc>
              <a:defRPr/>
            </a:pP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  <a:latin typeface="Carelia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2F0F2CF-4A87-4D6C-79CF-9C29FDEC3779}"/>
              </a:ext>
            </a:extLst>
          </p:cNvPr>
          <p:cNvSpPr txBox="1"/>
          <p:nvPr/>
        </p:nvSpPr>
        <p:spPr>
          <a:xfrm>
            <a:off x="1905000" y="5046605"/>
            <a:ext cx="10363200" cy="3600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" panose="02010703020202060003" pitchFamily="2" charset="0"/>
              </a:rPr>
              <a:t>L’enseignant(e) fait passer les élèves un par un pour lire les mots et les phrases, de sorte que chaque élève passe au moins une fois. </a:t>
            </a:r>
          </a:p>
          <a:p>
            <a:pPr algn="just">
              <a:lnSpc>
                <a:spcPct val="150000"/>
              </a:lnSpc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" panose="02010703020202060003" pitchFamily="2" charset="0"/>
              </a:rPr>
              <a:t>À la fin des activités proposées, tous auront ainsi participé.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Dosis" panose="02010703020202060003" pitchFamily="2" charset="0"/>
            </a:endParaRPr>
          </a:p>
          <a:p>
            <a:pPr algn="just">
              <a:lnSpc>
                <a:spcPct val="150000"/>
              </a:lnSpc>
            </a:pPr>
            <a:endParaRPr lang="en-US" sz="3200" dirty="0">
              <a:solidFill>
                <a:schemeClr val="accent5">
                  <a:lumMod val="50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DF8866F-C851-7B15-D014-606E5A0F914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 ( e ) </a:t>
            </a:r>
          </a:p>
        </p:txBody>
      </p:sp>
    </p:spTree>
    <p:extLst>
      <p:ext uri="{BB962C8B-B14F-4D97-AF65-F5344CB8AC3E}">
        <p14:creationId xmlns:p14="http://schemas.microsoft.com/office/powerpoint/2010/main" val="42041932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6701F-C4B9-23B8-B4AE-1C98FE422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27627D-4ACC-87A6-92DE-DE67728D94E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C57CE39-D884-143C-2A96-CB8EDCC2F904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1FC7F05-A511-1C45-D94E-21AF07321F11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D90FF6DA-7C8A-634D-D34B-32CEAF004A24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04348F-612E-D01B-BF13-30772A5A6172}"/>
              </a:ext>
            </a:extLst>
          </p:cNvPr>
          <p:cNvSpPr txBox="1"/>
          <p:nvPr/>
        </p:nvSpPr>
        <p:spPr>
          <a:xfrm>
            <a:off x="1502903" y="475356"/>
            <a:ext cx="11529396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Ouvrez vos livrets à l’activité 1, page 38</a:t>
            </a:r>
          </a:p>
          <a:p>
            <a:pPr defTabSz="1028752">
              <a:defRPr/>
            </a:pPr>
            <a:r>
              <a:rPr lang="fr-FR" sz="22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Les élèves peuvent lire soit  dans les  livrets, soit au tableau.</a:t>
            </a:r>
            <a:endParaRPr lang="fr-FR" sz="2200" b="1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77901C3-5B99-3678-6B56-1BB66F38D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631" y="2152063"/>
            <a:ext cx="5564736" cy="73043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AD1ACB-5F0A-4826-57DF-43DC8F3FD924}"/>
              </a:ext>
            </a:extLst>
          </p:cNvPr>
          <p:cNvSpPr/>
          <p:nvPr/>
        </p:nvSpPr>
        <p:spPr>
          <a:xfrm>
            <a:off x="3314702" y="3286076"/>
            <a:ext cx="6934199" cy="21622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6256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CC609-B377-A298-FF3E-6E45BF39E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DA2D93-24CC-C53A-E85F-0F7C97B3742B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BA17C73-903D-9B76-5D9D-65DFD84F2E61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34F561C-072A-97A1-C91A-904251E5611A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0303E34F-C3BA-1167-18F2-88B01C719C83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46655C8-39BE-B9F5-EC94-36B37E89D56F}"/>
              </a:ext>
            </a:extLst>
          </p:cNvPr>
          <p:cNvSpPr txBox="1"/>
          <p:nvPr/>
        </p:nvSpPr>
        <p:spPr>
          <a:xfrm>
            <a:off x="1375074" y="482394"/>
            <a:ext cx="11529396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passer au tableau pour lire 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?</a:t>
            </a:r>
          </a:p>
          <a:p>
            <a:pPr defTabSz="1028752">
              <a:defRPr/>
            </a:pPr>
            <a:r>
              <a:rPr lang="fr-FR" sz="225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Chaque élève lit au moins une série de syllabes parmi les cinq séries ( les lignes).</a:t>
            </a:r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C44C8B63-88AD-5D35-8092-A3B354189BE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07171" y="1212244"/>
            <a:ext cx="12869834" cy="85561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MA" sz="11000" b="1" dirty="0">
                <a:solidFill>
                  <a:srgbClr val="106585"/>
                </a:solidFill>
                <a:latin typeface="Dosis" panose="02010703020202060003" pitchFamily="2" charset="0"/>
              </a:rPr>
              <a:t>fa – lo – pou -  mi – ne</a:t>
            </a:r>
          </a:p>
          <a:p>
            <a:pPr algn="ctr"/>
            <a:r>
              <a:rPr lang="fr-MA" sz="11000" b="1" dirty="0" err="1">
                <a:solidFill>
                  <a:srgbClr val="106585"/>
                </a:solidFill>
                <a:latin typeface="Dosis" panose="02010703020202060003" pitchFamily="2" charset="0"/>
              </a:rPr>
              <a:t>ché</a:t>
            </a:r>
            <a:r>
              <a:rPr lang="fr-MA" sz="11000" b="1" dirty="0">
                <a:solidFill>
                  <a:srgbClr val="106585"/>
                </a:solidFill>
                <a:latin typeface="Dosis" panose="02010703020202060003" pitchFamily="2" charset="0"/>
              </a:rPr>
              <a:t> – si – </a:t>
            </a:r>
            <a:r>
              <a:rPr lang="fr-MA" sz="11000" b="1" dirty="0" err="1">
                <a:solidFill>
                  <a:srgbClr val="106585"/>
                </a:solidFill>
                <a:latin typeface="Dosis" panose="02010703020202060003" pitchFamily="2" charset="0"/>
              </a:rPr>
              <a:t>bo</a:t>
            </a:r>
            <a:r>
              <a:rPr lang="fr-MA" sz="11000" b="1" dirty="0">
                <a:solidFill>
                  <a:srgbClr val="106585"/>
                </a:solidFill>
                <a:latin typeface="Dosis" panose="02010703020202060003" pitchFamily="2" charset="0"/>
              </a:rPr>
              <a:t> – du – ta</a:t>
            </a:r>
          </a:p>
          <a:p>
            <a:pPr algn="ctr"/>
            <a:r>
              <a:rPr lang="fr-MA" sz="11000" b="1" dirty="0">
                <a:solidFill>
                  <a:srgbClr val="106585"/>
                </a:solidFill>
                <a:latin typeface="Dosis" panose="02010703020202060003" pitchFamily="2" charset="0"/>
              </a:rPr>
              <a:t>ka -  </a:t>
            </a:r>
            <a:r>
              <a:rPr lang="fr-MA" sz="11000" b="1" dirty="0" err="1">
                <a:solidFill>
                  <a:srgbClr val="106585"/>
                </a:solidFill>
                <a:latin typeface="Dosis" panose="02010703020202060003" pitchFamily="2" charset="0"/>
              </a:rPr>
              <a:t>ju</a:t>
            </a:r>
            <a:r>
              <a:rPr lang="fr-MA" sz="11000" b="1" dirty="0">
                <a:solidFill>
                  <a:srgbClr val="106585"/>
                </a:solidFill>
                <a:latin typeface="Dosis" panose="02010703020202060003" pitchFamily="2" charset="0"/>
              </a:rPr>
              <a:t>  – or  – </a:t>
            </a:r>
            <a:r>
              <a:rPr lang="fr-MA" sz="11000" b="1" dirty="0" err="1">
                <a:solidFill>
                  <a:srgbClr val="106585"/>
                </a:solidFill>
                <a:latin typeface="Dosis" panose="02010703020202060003" pitchFamily="2" charset="0"/>
              </a:rPr>
              <a:t>fé</a:t>
            </a:r>
            <a:r>
              <a:rPr lang="fr-MA" sz="11000" b="1" dirty="0">
                <a:solidFill>
                  <a:srgbClr val="106585"/>
                </a:solidFill>
                <a:latin typeface="Dosis" panose="02010703020202060003" pitchFamily="2" charset="0"/>
              </a:rPr>
              <a:t>  –  il</a:t>
            </a:r>
          </a:p>
          <a:p>
            <a:pPr algn="ctr"/>
            <a:r>
              <a:rPr lang="fr-MA" sz="11000" b="1" dirty="0">
                <a:solidFill>
                  <a:srgbClr val="106585"/>
                </a:solidFill>
                <a:latin typeface="Dosis" panose="02010703020202060003" pitchFamily="2" charset="0"/>
              </a:rPr>
              <a:t>me –na  - as – ru - vu </a:t>
            </a:r>
          </a:p>
          <a:p>
            <a:pPr algn="ctr"/>
            <a:r>
              <a:rPr lang="fr-MA" sz="11000" b="1" dirty="0">
                <a:solidFill>
                  <a:srgbClr val="106585"/>
                </a:solidFill>
                <a:latin typeface="Dosis" panose="02010703020202060003" pitchFamily="2" charset="0"/>
              </a:rPr>
              <a:t>va – </a:t>
            </a:r>
            <a:r>
              <a:rPr lang="fr-MA" sz="11000" b="1" dirty="0" err="1">
                <a:solidFill>
                  <a:srgbClr val="106585"/>
                </a:solidFill>
                <a:latin typeface="Dosis" panose="02010703020202060003" pitchFamily="2" charset="0"/>
              </a:rPr>
              <a:t>cho</a:t>
            </a:r>
            <a:r>
              <a:rPr lang="fr-MA" sz="11000" b="1" dirty="0">
                <a:solidFill>
                  <a:srgbClr val="106585"/>
                </a:solidFill>
                <a:latin typeface="Dosis" panose="02010703020202060003" pitchFamily="2" charset="0"/>
              </a:rPr>
              <a:t> – dé – bé - </a:t>
            </a:r>
            <a:r>
              <a:rPr lang="fr-MA" sz="11000" b="1" dirty="0" err="1">
                <a:solidFill>
                  <a:srgbClr val="106585"/>
                </a:solidFill>
                <a:latin typeface="Dosis" panose="02010703020202060003" pitchFamily="2" charset="0"/>
              </a:rPr>
              <a:t>lou</a:t>
            </a:r>
            <a:endParaRPr lang="fr-MA" sz="11000" b="1" dirty="0">
              <a:solidFill>
                <a:srgbClr val="106585"/>
              </a:solidFill>
              <a:latin typeface="Dosis" panose="02010703020202060003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99EDFF-1223-A33F-BD75-DD0B9BA5132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202833" y="342900"/>
            <a:ext cx="1181099" cy="978581"/>
          </a:xfrm>
          <a:prstGeom prst="roundRect">
            <a:avLst>
              <a:gd name="adj" fmla="val 11078"/>
            </a:avLst>
          </a:prstGeom>
        </p:spPr>
      </p:pic>
    </p:spTree>
    <p:extLst>
      <p:ext uri="{BB962C8B-B14F-4D97-AF65-F5344CB8AC3E}">
        <p14:creationId xmlns:p14="http://schemas.microsoft.com/office/powerpoint/2010/main" val="29274424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D82B5-507A-1968-0F52-FD963BBEA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B7AC47-F4B6-9C7F-D5A5-0B16BF620B9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E857C6C-6481-C258-C53C-C43A8B754889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7355B48-EB44-11E1-CE8A-904FF1088C88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64C06577-C8B0-DCAB-86A9-9D96F62A3DCE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ACC1FD9-5757-62B6-4657-20693695DEB7}"/>
              </a:ext>
            </a:extLst>
          </p:cNvPr>
          <p:cNvSpPr txBox="1"/>
          <p:nvPr/>
        </p:nvSpPr>
        <p:spPr>
          <a:xfrm>
            <a:off x="1502903" y="475356"/>
            <a:ext cx="11529396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2, page 38</a:t>
            </a:r>
          </a:p>
          <a:p>
            <a:pPr defTabSz="1028752">
              <a:defRPr/>
            </a:pPr>
            <a:r>
              <a:rPr lang="fr-FR" sz="22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Les élèves peuvent lire soit  dans les  livrets, soit au tableau.</a:t>
            </a:r>
            <a:endParaRPr lang="fr-FR" sz="2200" b="1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13A7D20-AE39-90E0-82C6-45572C79C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631" y="2152063"/>
            <a:ext cx="5564736" cy="73043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D472871-E76B-A5A4-5391-5CBD4BB87572}"/>
              </a:ext>
            </a:extLst>
          </p:cNvPr>
          <p:cNvSpPr/>
          <p:nvPr/>
        </p:nvSpPr>
        <p:spPr>
          <a:xfrm>
            <a:off x="3469948" y="5372100"/>
            <a:ext cx="6934199" cy="21622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4716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AD728-8225-4372-4C2C-78DF1A4C6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C8106A-4FC4-228B-1EB8-5D6E88AC664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A682C76-8358-B5E1-0A57-002A1978EBCB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9C11B0C-8DA2-89D1-18BB-D0FE1B45EADA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88A44716-AB0D-6E2B-C2B1-5D2A02809437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289C777-326F-BB92-941A-E73717EB8903}"/>
              </a:ext>
            </a:extLst>
          </p:cNvPr>
          <p:cNvSpPr txBox="1"/>
          <p:nvPr/>
        </p:nvSpPr>
        <p:spPr>
          <a:xfrm>
            <a:off x="1004896" y="557095"/>
            <a:ext cx="122302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passer au tableau pour lire les mots outils  ?</a:t>
            </a:r>
          </a:p>
          <a:p>
            <a:pPr defTabSz="685818">
              <a:defRPr/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Chaque élève lit au moins une série de mots parmi les cinq séries ( les lignes). </a:t>
            </a:r>
            <a:r>
              <a:rPr lang="fr-FR" sz="24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</a:t>
            </a: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F9FA810E-FC9D-6074-9D1C-BBD6FF46749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7873" y="2171700"/>
            <a:ext cx="12344400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le– la –les –un–une – des</a:t>
            </a:r>
          </a:p>
          <a:p>
            <a:pPr algn="ctr"/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mon- ma – son - sa</a:t>
            </a:r>
          </a:p>
          <a:p>
            <a:pPr algn="ctr"/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je –tu – il – elle- et - est </a:t>
            </a:r>
          </a:p>
          <a:p>
            <a:pPr algn="ctr"/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pour - c’est - voici </a:t>
            </a:r>
          </a:p>
          <a:p>
            <a:pPr algn="ctr"/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sous – sur – avec – dans </a:t>
            </a:r>
            <a:endParaRPr lang="fr-MA" sz="10000" b="1" dirty="0">
              <a:solidFill>
                <a:srgbClr val="106585"/>
              </a:solidFill>
              <a:latin typeface="Dosis" panose="02010703020202060003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A81D9EF-17BA-1389-CBCB-4DB6AE27C05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202833" y="342900"/>
            <a:ext cx="1181099" cy="978581"/>
          </a:xfrm>
          <a:prstGeom prst="roundRect">
            <a:avLst>
              <a:gd name="adj" fmla="val 11078"/>
            </a:avLst>
          </a:prstGeom>
        </p:spPr>
      </p:pic>
    </p:spTree>
    <p:extLst>
      <p:ext uri="{BB962C8B-B14F-4D97-AF65-F5344CB8AC3E}">
        <p14:creationId xmlns:p14="http://schemas.microsoft.com/office/powerpoint/2010/main" val="10346391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6A385-2B26-6905-56FC-446B70833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7AC865-E82E-E5E3-78FD-A3402CCCF32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6715B24-509E-7C8A-E848-C2EC0036A057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6444435-355E-1185-4C66-87D3CB98305E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A3FD7FF-050A-3579-88D4-10754B5284EF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88B91B3-5ADB-C3B8-2EF0-9CC3B6C4C07A}"/>
              </a:ext>
            </a:extLst>
          </p:cNvPr>
          <p:cNvSpPr txBox="1"/>
          <p:nvPr/>
        </p:nvSpPr>
        <p:spPr>
          <a:xfrm>
            <a:off x="1502903" y="475356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Passez à l’activité 3, page 38</a:t>
            </a:r>
            <a:r>
              <a:rPr lang="fr-FR" sz="22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200" b="1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B7DD610-9867-455D-72FF-0F085244D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631" y="2152063"/>
            <a:ext cx="5564736" cy="73043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2CCBF5-6827-BCE8-7AC4-E7D8FA6432F8}"/>
              </a:ext>
            </a:extLst>
          </p:cNvPr>
          <p:cNvSpPr/>
          <p:nvPr/>
        </p:nvSpPr>
        <p:spPr>
          <a:xfrm>
            <a:off x="3657600" y="7427783"/>
            <a:ext cx="6934199" cy="21622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9294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C31D4-9C8D-598C-5803-55851C68E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A44283-1C4F-07F0-493D-98DDF1898D8A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CD00CE4-C74C-87AC-20F8-1A5B78BB4568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58DF4E2-1207-94A4-0460-8C8A6E13BCEE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B627B781-EC44-DCD7-A3FE-9B24D735F982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E008536-DC56-FF66-B64C-11F29494F5C2}"/>
              </a:ext>
            </a:extLst>
          </p:cNvPr>
          <p:cNvSpPr txBox="1"/>
          <p:nvPr/>
        </p:nvSpPr>
        <p:spPr>
          <a:xfrm>
            <a:off x="1375074" y="482394"/>
            <a:ext cx="11529396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passer au tableau pour lire 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?</a:t>
            </a:r>
          </a:p>
          <a:p>
            <a:pPr defTabSz="1028752">
              <a:defRPr/>
            </a:pPr>
            <a:r>
              <a:rPr lang="fr-FR" sz="225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Chaque élève lit au moins une série de mots</a:t>
            </a:r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0D567329-F637-DEA4-5EE7-8ED3933657E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14098" y="2095500"/>
            <a:ext cx="12869834" cy="67287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fr-MA" sz="10000" b="1" dirty="0">
                <a:solidFill>
                  <a:srgbClr val="106585"/>
                </a:solidFill>
                <a:latin typeface="Dosis" panose="02010703020202060003" pitchFamily="2" charset="0"/>
              </a:rPr>
              <a:t>domino – étag</a:t>
            </a:r>
            <a:r>
              <a:rPr lang="fr-MA" sz="100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10000" b="1" dirty="0">
                <a:solidFill>
                  <a:srgbClr val="106585"/>
                </a:solidFill>
                <a:latin typeface="Dosis" panose="02010703020202060003" pitchFamily="2" charset="0"/>
              </a:rPr>
              <a:t> – ici - </a:t>
            </a:r>
          </a:p>
          <a:p>
            <a:pPr algn="ctr">
              <a:lnSpc>
                <a:spcPct val="150000"/>
              </a:lnSpc>
            </a:pPr>
            <a:r>
              <a:rPr lang="fr-MA" sz="10000" b="1" dirty="0">
                <a:solidFill>
                  <a:srgbClr val="106585"/>
                </a:solidFill>
                <a:latin typeface="Dosis" panose="02010703020202060003" pitchFamily="2" charset="0"/>
              </a:rPr>
              <a:t>Lavabo   –  douch</a:t>
            </a:r>
            <a:r>
              <a:rPr lang="fr-MA" sz="100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10000" b="1" dirty="0">
                <a:solidFill>
                  <a:srgbClr val="106585"/>
                </a:solidFill>
                <a:latin typeface="Dosis" panose="02010703020202060003" pitchFamily="2" charset="0"/>
              </a:rPr>
              <a:t> -</a:t>
            </a:r>
          </a:p>
          <a:p>
            <a:pPr algn="ctr">
              <a:lnSpc>
                <a:spcPct val="150000"/>
              </a:lnSpc>
            </a:pPr>
            <a:r>
              <a:rPr lang="fr-MA" sz="10000" b="1" dirty="0">
                <a:solidFill>
                  <a:srgbClr val="106585"/>
                </a:solidFill>
                <a:latin typeface="Dosis" panose="02010703020202060003" pitchFamily="2" charset="0"/>
              </a:rPr>
              <a:t> pilot</a:t>
            </a:r>
            <a:r>
              <a:rPr lang="fr-MA" sz="100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 </a:t>
            </a:r>
            <a:r>
              <a:rPr lang="fr-MA" sz="10000" b="1" dirty="0">
                <a:solidFill>
                  <a:srgbClr val="106585"/>
                </a:solidFill>
                <a:latin typeface="Dosis" panose="02010703020202060003" pitchFamily="2" charset="0"/>
              </a:rPr>
              <a:t> –  karaté  -  salé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7543DF6-C13B-BEDA-4FF8-38C359BF263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202833" y="342900"/>
            <a:ext cx="1181099" cy="978581"/>
          </a:xfrm>
          <a:prstGeom prst="roundRect">
            <a:avLst>
              <a:gd name="adj" fmla="val 11078"/>
            </a:avLst>
          </a:prstGeom>
        </p:spPr>
      </p:pic>
    </p:spTree>
    <p:extLst>
      <p:ext uri="{BB962C8B-B14F-4D97-AF65-F5344CB8AC3E}">
        <p14:creationId xmlns:p14="http://schemas.microsoft.com/office/powerpoint/2010/main" val="3661553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1143000" y="0"/>
            <a:ext cx="15750159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EBF35789-EF5A-9231-2393-AA2D13C5F56A}"/>
                </a:ext>
              </a:extLst>
            </p:cNvPr>
            <p:cNvSpPr txBox="1"/>
            <p:nvPr/>
          </p:nvSpPr>
          <p:spPr>
            <a:xfrm>
              <a:off x="800100" y="1946591"/>
              <a:ext cx="2504182" cy="2104846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91444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 ( e )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B880F6B-019B-D533-D569-3E486C493E3D}"/>
              </a:ext>
            </a:extLst>
          </p:cNvPr>
          <p:cNvGrpSpPr/>
          <p:nvPr/>
        </p:nvGrpSpPr>
        <p:grpSpPr>
          <a:xfrm>
            <a:off x="-224241" y="647699"/>
            <a:ext cx="13940241" cy="9004313"/>
            <a:chOff x="312517" y="227366"/>
            <a:chExt cx="8518967" cy="6196583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8C158567-4502-B310-DE89-009000674922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68DB3F4F-AC56-D5B8-B6B3-2933D5B57305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700" dirty="0">
                <a:latin typeface="Dosis" pitchFamily="2" charset="0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6420009C-4B5D-ADDB-AB42-273A4C4ED63E}"/>
                </a:ext>
              </a:extLst>
            </p:cNvPr>
            <p:cNvSpPr/>
            <p:nvPr/>
          </p:nvSpPr>
          <p:spPr>
            <a:xfrm rot="5400000" flipH="1">
              <a:off x="-463198" y="2017096"/>
              <a:ext cx="2420189" cy="396922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Matériel technique</a:t>
              </a:r>
            </a:p>
          </p:txBody>
        </p:sp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59A18EDE-8FD4-9098-1951-634F9EC90D5E}"/>
                </a:ext>
              </a:extLst>
            </p:cNvPr>
            <p:cNvSpPr/>
            <p:nvPr/>
          </p:nvSpPr>
          <p:spPr>
            <a:xfrm rot="5400000" flipH="1">
              <a:off x="-463198" y="4818960"/>
              <a:ext cx="2420189" cy="396922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Matériel didactique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D8BB73FE-82DE-3657-B2B0-82B688E20DEB}"/>
              </a:ext>
            </a:extLst>
          </p:cNvPr>
          <p:cNvGrpSpPr/>
          <p:nvPr/>
        </p:nvGrpSpPr>
        <p:grpSpPr>
          <a:xfrm>
            <a:off x="1197375" y="1778358"/>
            <a:ext cx="11526033" cy="3385609"/>
            <a:chOff x="-3805047" y="3869835"/>
            <a:chExt cx="6297262" cy="2753069"/>
          </a:xfrm>
        </p:grpSpPr>
        <p:sp>
          <p:nvSpPr>
            <p:cNvPr id="35" name="Rectangle : coins arrondis 18 - 2">
              <a:extLst>
                <a:ext uri="{FF2B5EF4-FFF2-40B4-BE49-F238E27FC236}">
                  <a16:creationId xmlns:a16="http://schemas.microsoft.com/office/drawing/2014/main" id="{E66AB5C8-1D1D-D857-E7DC-482198A1642B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7" name="Rectangle : coins arrondis 18 - 2">
              <a:extLst>
                <a:ext uri="{FF2B5EF4-FFF2-40B4-BE49-F238E27FC236}">
                  <a16:creationId xmlns:a16="http://schemas.microsoft.com/office/drawing/2014/main" id="{49B01AB1-339A-45D5-E17A-8182AEF93E2B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Projection ajustée</a:t>
              </a:r>
            </a:p>
          </p:txBody>
        </p:sp>
        <p:sp>
          <p:nvSpPr>
            <p:cNvPr id="38" name="Rectangle : coins arrondis 18 - 2">
              <a:extLst>
                <a:ext uri="{FF2B5EF4-FFF2-40B4-BE49-F238E27FC236}">
                  <a16:creationId xmlns:a16="http://schemas.microsoft.com/office/drawing/2014/main" id="{247B1C7C-160A-B0C4-5222-0611986D667B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9" name="Rectangle : coins arrondis 18 - 2">
              <a:extLst>
                <a:ext uri="{FF2B5EF4-FFF2-40B4-BE49-F238E27FC236}">
                  <a16:creationId xmlns:a16="http://schemas.microsoft.com/office/drawing/2014/main" id="{121C533F-5211-C2F1-3EAD-800CFB01A50B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Pointeur</a:t>
              </a:r>
            </a:p>
          </p:txBody>
        </p:sp>
        <p:sp>
          <p:nvSpPr>
            <p:cNvPr id="40" name="Rectangle : coins arrondis 18 - 2">
              <a:extLst>
                <a:ext uri="{FF2B5EF4-FFF2-40B4-BE49-F238E27FC236}">
                  <a16:creationId xmlns:a16="http://schemas.microsoft.com/office/drawing/2014/main" id="{B0015994-FBA8-0CC0-7192-15FB914433A0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1" name="Rectangle : coins arrondis 18 - 2">
              <a:extLst>
                <a:ext uri="{FF2B5EF4-FFF2-40B4-BE49-F238E27FC236}">
                  <a16:creationId xmlns:a16="http://schemas.microsoft.com/office/drawing/2014/main" id="{5494C38E-FD8B-EFAD-06C0-221FC7E8BC80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PC + PPT 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C00D0206-309B-76C5-3DCA-42E6982B78F6}"/>
              </a:ext>
            </a:extLst>
          </p:cNvPr>
          <p:cNvGrpSpPr/>
          <p:nvPr/>
        </p:nvGrpSpPr>
        <p:grpSpPr>
          <a:xfrm>
            <a:off x="1197375" y="5980964"/>
            <a:ext cx="11526033" cy="3385609"/>
            <a:chOff x="-3805047" y="3869835"/>
            <a:chExt cx="6297262" cy="2753069"/>
          </a:xfrm>
        </p:grpSpPr>
        <p:sp>
          <p:nvSpPr>
            <p:cNvPr id="43" name="Rectangle : coins arrondis 18 - 2">
              <a:extLst>
                <a:ext uri="{FF2B5EF4-FFF2-40B4-BE49-F238E27FC236}">
                  <a16:creationId xmlns:a16="http://schemas.microsoft.com/office/drawing/2014/main" id="{D8B61545-1988-9D14-609D-4093874F1CF0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4" name="Rectangle : coins arrondis 18 - 2">
              <a:extLst>
                <a:ext uri="{FF2B5EF4-FFF2-40B4-BE49-F238E27FC236}">
                  <a16:creationId xmlns:a16="http://schemas.microsoft.com/office/drawing/2014/main" id="{94DDF271-4916-F1E1-8B60-CCD2DD8F3744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Livret </a:t>
              </a:r>
            </a:p>
          </p:txBody>
        </p:sp>
        <p:sp>
          <p:nvSpPr>
            <p:cNvPr id="45" name="Rectangle : coins arrondis 18 - 2">
              <a:extLst>
                <a:ext uri="{FF2B5EF4-FFF2-40B4-BE49-F238E27FC236}">
                  <a16:creationId xmlns:a16="http://schemas.microsoft.com/office/drawing/2014/main" id="{C86BE406-9691-131D-B279-28A8CE99F520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6" name="Rectangle : coins arrondis 18 - 2">
              <a:extLst>
                <a:ext uri="{FF2B5EF4-FFF2-40B4-BE49-F238E27FC236}">
                  <a16:creationId xmlns:a16="http://schemas.microsoft.com/office/drawing/2014/main" id="{CD2DBE1D-B56C-985F-96AE-BCDDCE0F0E37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Cahier </a:t>
              </a:r>
            </a:p>
          </p:txBody>
        </p:sp>
        <p:sp>
          <p:nvSpPr>
            <p:cNvPr id="47" name="Rectangle : coins arrondis 18 - 2">
              <a:extLst>
                <a:ext uri="{FF2B5EF4-FFF2-40B4-BE49-F238E27FC236}">
                  <a16:creationId xmlns:a16="http://schemas.microsoft.com/office/drawing/2014/main" id="{6BD78D22-5948-B7AB-2EB6-BA8E82FEDF5B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8" name="Rectangle : coins arrondis 18 - 2">
              <a:extLst>
                <a:ext uri="{FF2B5EF4-FFF2-40B4-BE49-F238E27FC236}">
                  <a16:creationId xmlns:a16="http://schemas.microsoft.com/office/drawing/2014/main" id="{8419E73E-BAAB-43E5-A165-5A05A592822B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Ardoise </a:t>
              </a:r>
              <a:endPara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DAD49D37-0D76-267B-BAB0-985F4C78A59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887039" y="2262372"/>
            <a:ext cx="1949421" cy="1709956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A18E004F-9791-13E7-B666-44CA5A37F2B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0829" y="2029246"/>
            <a:ext cx="1994341" cy="1992214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259E2772-B305-A781-A0E6-A00F85484D6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600487" y="2574326"/>
            <a:ext cx="2702072" cy="1073793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069D2DAA-D662-9A10-8808-87390189095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5"/>
          <a:srcRect l="1" t="974" r="78882" b="31320"/>
          <a:stretch/>
        </p:blipFill>
        <p:spPr>
          <a:xfrm>
            <a:off x="1816619" y="6367292"/>
            <a:ext cx="2305282" cy="1648594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C42C5708-4DD4-1F9C-FF7F-CC0A97500E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370633">
            <a:off x="10172072" y="6363674"/>
            <a:ext cx="1601060" cy="1920109"/>
          </a:xfrm>
          <a:prstGeom prst="rect">
            <a:avLst/>
          </a:prstGeom>
          <a:ln w="28575">
            <a:solidFill>
              <a:srgbClr val="215968"/>
            </a:solidFill>
          </a:ln>
        </p:spPr>
      </p:pic>
      <p:pic>
        <p:nvPicPr>
          <p:cNvPr id="54" name="Image 53" descr="Une image contenant dessin humoristique, dessin,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E7EE16A7-7F79-0B04-5447-FAF30924ED6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56294" r="43963" b="7778"/>
          <a:stretch/>
        </p:blipFill>
        <p:spPr>
          <a:xfrm>
            <a:off x="5951947" y="6321865"/>
            <a:ext cx="1812103" cy="173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736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88D89-5992-F44C-164A-ECA9610BF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6ABE21-BD40-04DF-742E-D45AF77B6A6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22C0454-26F1-4F24-34D1-E18CBFBA0758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9169FF4-AB3B-7374-6E26-A1DC4F06D13D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00A4CF31-BFEA-2CDB-27BD-3CEE21DB3E50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EFE3AAE-6753-033F-0356-C48A4D02E346}"/>
              </a:ext>
            </a:extLst>
          </p:cNvPr>
          <p:cNvSpPr txBox="1"/>
          <p:nvPr/>
        </p:nvSpPr>
        <p:spPr>
          <a:xfrm>
            <a:off x="1361219" y="437317"/>
            <a:ext cx="11529396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passer au tableau pour lire 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?</a:t>
            </a:r>
          </a:p>
          <a:p>
            <a:pPr defTabSz="1028752">
              <a:defRPr/>
            </a:pPr>
            <a:r>
              <a:rPr lang="fr-FR" sz="225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Chaque élève lit au moins une série de mots.</a:t>
            </a:r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338DB1C5-1D7C-62A9-ED87-8996BAF452B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91094" y="2247900"/>
            <a:ext cx="12869834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four – chou – jup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 –</a:t>
            </a:r>
          </a:p>
          <a:p>
            <a:pPr algn="ctr">
              <a:lnSpc>
                <a:spcPct val="150000"/>
              </a:lnSpc>
            </a:pP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facil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   –  guitar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 – </a:t>
            </a:r>
          </a:p>
          <a:p>
            <a:pPr algn="ctr">
              <a:lnSpc>
                <a:spcPct val="150000"/>
              </a:lnSpc>
            </a:pP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pirat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 –  bouch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 - fé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908B7B7-F037-7125-FA20-3739C4FE265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202833" y="342900"/>
            <a:ext cx="1181099" cy="978581"/>
          </a:xfrm>
          <a:prstGeom prst="roundRect">
            <a:avLst>
              <a:gd name="adj" fmla="val 11078"/>
            </a:avLst>
          </a:prstGeom>
        </p:spPr>
      </p:pic>
    </p:spTree>
    <p:extLst>
      <p:ext uri="{BB962C8B-B14F-4D97-AF65-F5344CB8AC3E}">
        <p14:creationId xmlns:p14="http://schemas.microsoft.com/office/powerpoint/2010/main" val="903204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C0B58-E84C-3D83-C7EB-E4A39EDCB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10FBBF-1E7E-513D-1267-96BBCCE4C1C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312B213-2B68-9A4F-F4AD-C91EFAF1F4B8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0F01854-495B-D4CD-9F54-272D2970C804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1CD0CC1-52D3-4914-BDE5-B0122D63929A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0921E98-9561-B718-9C6E-6CCDB34DE90C}"/>
              </a:ext>
            </a:extLst>
          </p:cNvPr>
          <p:cNvSpPr txBox="1"/>
          <p:nvPr/>
        </p:nvSpPr>
        <p:spPr>
          <a:xfrm>
            <a:off x="1361219" y="437317"/>
            <a:ext cx="11529396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passer au tableau pour lire 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?</a:t>
            </a:r>
          </a:p>
          <a:p>
            <a:pPr defTabSz="1028752">
              <a:defRPr/>
            </a:pPr>
            <a:r>
              <a:rPr lang="fr-FR" sz="225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Chaque élève lit au moins une série de mots</a:t>
            </a:r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5D108A10-90C0-D911-4194-989AE2E8D32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91094" y="2247900"/>
            <a:ext cx="12869834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bébé – garag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 – dur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 –</a:t>
            </a:r>
          </a:p>
          <a:p>
            <a:pPr algn="ctr">
              <a:lnSpc>
                <a:spcPct val="150000"/>
              </a:lnSpc>
            </a:pP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total   –  pâl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  –  ami -</a:t>
            </a:r>
          </a:p>
          <a:p>
            <a:pPr algn="ctr">
              <a:lnSpc>
                <a:spcPct val="150000"/>
              </a:lnSpc>
            </a:pP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poul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 – vélo</a:t>
            </a:r>
            <a:endParaRPr lang="fr-MA" sz="96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E154DD9-0BCA-8412-ABFA-9C262A30C3D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202833" y="342900"/>
            <a:ext cx="1181099" cy="978581"/>
          </a:xfrm>
          <a:prstGeom prst="roundRect">
            <a:avLst>
              <a:gd name="adj" fmla="val 11078"/>
            </a:avLst>
          </a:prstGeom>
        </p:spPr>
      </p:pic>
    </p:spTree>
    <p:extLst>
      <p:ext uri="{BB962C8B-B14F-4D97-AF65-F5344CB8AC3E}">
        <p14:creationId xmlns:p14="http://schemas.microsoft.com/office/powerpoint/2010/main" val="34897409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63E7C-9DE7-7C1C-ED10-644FE82BC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B92BAD-6F28-90ED-DFB3-B3D53CE44D85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0F9DF4E-2E9F-7CBA-714E-300DC65C882D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2E36033-5FA8-C7C9-30E0-0FEBFD978FBB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80879500-79EA-F897-6955-28C4327EF76A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255DD3E-B51C-B3B7-17AB-63FA5C574129}"/>
              </a:ext>
            </a:extLst>
          </p:cNvPr>
          <p:cNvSpPr txBox="1"/>
          <p:nvPr/>
        </p:nvSpPr>
        <p:spPr>
          <a:xfrm>
            <a:off x="1361219" y="437317"/>
            <a:ext cx="11529396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passer au tableau pour lire 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?</a:t>
            </a:r>
          </a:p>
          <a:p>
            <a:pPr defTabSz="1028752">
              <a:defRPr/>
            </a:pPr>
            <a:r>
              <a:rPr lang="fr-FR" sz="225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Chaque élève lit au moins une série de mots</a:t>
            </a:r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F42FC76F-8ECB-78E6-FE1E-80E9A20F02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91094" y="2247900"/>
            <a:ext cx="12869834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robo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t</a:t>
            </a: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 – cod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 – rob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 –</a:t>
            </a:r>
          </a:p>
          <a:p>
            <a:pPr algn="ctr">
              <a:lnSpc>
                <a:spcPct val="150000"/>
              </a:lnSpc>
            </a:pP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repa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s</a:t>
            </a: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   –  tétin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 –  dor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t</a:t>
            </a: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 -</a:t>
            </a:r>
          </a:p>
          <a:p>
            <a:pPr algn="ctr">
              <a:lnSpc>
                <a:spcPct val="150000"/>
              </a:lnSpc>
            </a:pP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égal  – for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295FD3B-A36F-42F0-FE74-965FC94688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202833" y="342900"/>
            <a:ext cx="1181099" cy="978581"/>
          </a:xfrm>
          <a:prstGeom prst="roundRect">
            <a:avLst>
              <a:gd name="adj" fmla="val 11078"/>
            </a:avLst>
          </a:prstGeom>
        </p:spPr>
      </p:pic>
    </p:spTree>
    <p:extLst>
      <p:ext uri="{BB962C8B-B14F-4D97-AF65-F5344CB8AC3E}">
        <p14:creationId xmlns:p14="http://schemas.microsoft.com/office/powerpoint/2010/main" val="20000929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1BC8C-27D1-3D4E-50D4-9BE067876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812299-6E8C-D685-94E6-185FBC96417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B55B7D6-1F3C-2236-4085-014240528B3E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825B410-255D-7824-E517-B8318E04E003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446675A-D7EE-4934-A091-650264202E6B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03BEC4F-030D-555B-7899-C5024A5E6F9E}"/>
              </a:ext>
            </a:extLst>
          </p:cNvPr>
          <p:cNvSpPr txBox="1"/>
          <p:nvPr/>
        </p:nvSpPr>
        <p:spPr>
          <a:xfrm>
            <a:off x="1375074" y="428233"/>
            <a:ext cx="11529396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passer au tableau pour lire 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?</a:t>
            </a:r>
          </a:p>
          <a:p>
            <a:pPr defTabSz="1028752">
              <a:defRPr/>
            </a:pPr>
            <a:r>
              <a:rPr lang="fr-FR" sz="225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Chaque élève lit au moins une série de mots.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6400691F-846C-395F-C105-C232E2519B3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1998" y="2095500"/>
            <a:ext cx="12869834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Sabo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t </a:t>
            </a: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- moch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 </a:t>
            </a: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–  rêv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– cheval - domino</a:t>
            </a:r>
          </a:p>
          <a:p>
            <a:pPr algn="ctr">
              <a:lnSpc>
                <a:spcPct val="150000"/>
              </a:lnSpc>
            </a:pP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 mami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 – animal- mari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7C77795-3DD0-DFFD-3646-985BF02930B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202833" y="342900"/>
            <a:ext cx="1181099" cy="978581"/>
          </a:xfrm>
          <a:prstGeom prst="roundRect">
            <a:avLst>
              <a:gd name="adj" fmla="val 11078"/>
            </a:avLst>
          </a:prstGeom>
        </p:spPr>
      </p:pic>
    </p:spTree>
    <p:extLst>
      <p:ext uri="{BB962C8B-B14F-4D97-AF65-F5344CB8AC3E}">
        <p14:creationId xmlns:p14="http://schemas.microsoft.com/office/powerpoint/2010/main" val="9656289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F0EA4-EF83-3ECF-B46F-AAF9B5908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1E890A-632E-70CF-6582-8EBC478C800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AE92301-F2C7-AE5C-4E7A-30210F29DA90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B1F36ED-8568-375E-F12A-B4C4F4EE5ADA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4C18DA8A-AF8D-DFB3-DFC0-4B3F374A7F53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76F5132-FCDC-3B5A-8FB6-6BA9B4D757BC}"/>
              </a:ext>
            </a:extLst>
          </p:cNvPr>
          <p:cNvSpPr txBox="1"/>
          <p:nvPr/>
        </p:nvSpPr>
        <p:spPr>
          <a:xfrm>
            <a:off x="1361219" y="513567"/>
            <a:ext cx="11529396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passer au tableau pour lire 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?</a:t>
            </a:r>
          </a:p>
          <a:p>
            <a:pPr defTabSz="1028752">
              <a:defRPr/>
            </a:pPr>
            <a:r>
              <a:rPr lang="fr-FR" sz="225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Chaque élève lit au moins une série de mots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E78B8A71-EB7D-615C-BBE3-1C038C8FA37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14098" y="2019300"/>
            <a:ext cx="12869834" cy="86792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ananas- ravi – numéro–</a:t>
            </a:r>
          </a:p>
          <a:p>
            <a:pPr algn="ctr">
              <a:lnSpc>
                <a:spcPct val="150000"/>
              </a:lnSpc>
            </a:pP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 cha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t</a:t>
            </a: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 – fâché - menu -  machin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 -  ruch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 </a:t>
            </a:r>
          </a:p>
          <a:p>
            <a:pPr algn="ctr">
              <a:lnSpc>
                <a:spcPct val="150000"/>
              </a:lnSpc>
            </a:pPr>
            <a:endParaRPr lang="fr-MA" sz="96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0A92B3A-403B-FCB8-B89E-595716FEDCF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202833" y="342900"/>
            <a:ext cx="1181099" cy="978581"/>
          </a:xfrm>
          <a:prstGeom prst="roundRect">
            <a:avLst>
              <a:gd name="adj" fmla="val 11078"/>
            </a:avLst>
          </a:prstGeom>
        </p:spPr>
      </p:pic>
    </p:spTree>
    <p:extLst>
      <p:ext uri="{BB962C8B-B14F-4D97-AF65-F5344CB8AC3E}">
        <p14:creationId xmlns:p14="http://schemas.microsoft.com/office/powerpoint/2010/main" val="18500064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37C9B-5B6E-2722-8A2E-9A835B41B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A2BB0A-A56C-C6C1-8CD8-8B9C17A0EA4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29282D2-D46E-4CC6-BA0C-99EBD6A44074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D02CAB4-68A4-3C90-7F0D-63698C7EB71E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624261A4-529F-52C3-1307-24FD412F6A1E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ACF1E6C-2C9D-93EE-173A-4002F0EAA6B2}"/>
              </a:ext>
            </a:extLst>
          </p:cNvPr>
          <p:cNvSpPr txBox="1"/>
          <p:nvPr/>
        </p:nvSpPr>
        <p:spPr>
          <a:xfrm>
            <a:off x="1361219" y="513567"/>
            <a:ext cx="11529396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passer au tableau pour lire 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?</a:t>
            </a:r>
          </a:p>
          <a:p>
            <a:pPr defTabSz="1028752">
              <a:defRPr/>
            </a:pPr>
            <a:r>
              <a:rPr lang="fr-FR" sz="225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Chaque élève lit au moins une série de mots.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BE03630A-74EC-7455-DC84-B06F7AB166E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14098" y="2019300"/>
            <a:ext cx="12869834" cy="86792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moto- tapi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s</a:t>
            </a: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  – poupé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 –</a:t>
            </a:r>
          </a:p>
          <a:p>
            <a:pPr algn="ctr">
              <a:lnSpc>
                <a:spcPct val="150000"/>
              </a:lnSpc>
            </a:pP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 cha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t</a:t>
            </a: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 – joli - mur -  </a:t>
            </a:r>
          </a:p>
          <a:p>
            <a:pPr algn="ctr">
              <a:lnSpc>
                <a:spcPct val="150000"/>
              </a:lnSpc>
            </a:pPr>
            <a:r>
              <a:rPr lang="fr-MA" sz="9600" b="1" dirty="0">
                <a:solidFill>
                  <a:srgbClr val="106585"/>
                </a:solidFill>
                <a:latin typeface="Dosis" panose="02010703020202060003" pitchFamily="2" charset="0"/>
              </a:rPr>
              <a:t>zéro -  canari</a:t>
            </a:r>
            <a:endParaRPr lang="fr-MA" sz="96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  <a:p>
            <a:pPr algn="ctr">
              <a:lnSpc>
                <a:spcPct val="150000"/>
              </a:lnSpc>
            </a:pPr>
            <a:endParaRPr lang="fr-MA" sz="96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0EF2E7D-3226-B17A-40E4-780FB9DD8EE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202833" y="342900"/>
            <a:ext cx="1181099" cy="978581"/>
          </a:xfrm>
          <a:prstGeom prst="roundRect">
            <a:avLst>
              <a:gd name="adj" fmla="val 11078"/>
            </a:avLst>
          </a:prstGeom>
        </p:spPr>
      </p:pic>
    </p:spTree>
    <p:extLst>
      <p:ext uri="{BB962C8B-B14F-4D97-AF65-F5344CB8AC3E}">
        <p14:creationId xmlns:p14="http://schemas.microsoft.com/office/powerpoint/2010/main" val="33435789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60A31-ED3B-9A05-F694-220CFF555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E00CDA-DBE9-15DB-4E69-06200E24423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343AD4F-A757-977D-792C-42D9E6581B66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2082B01-22F3-9B8D-EE90-4F1077B02F5D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C5B1F7AD-D032-6B1B-3157-853A19C0F57A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C344F0E-3106-2D8B-2FBB-A9917BE8B429}"/>
              </a:ext>
            </a:extLst>
          </p:cNvPr>
          <p:cNvSpPr txBox="1"/>
          <p:nvPr/>
        </p:nvSpPr>
        <p:spPr>
          <a:xfrm>
            <a:off x="1502903" y="475356"/>
            <a:ext cx="11529396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1, page 39</a:t>
            </a:r>
          </a:p>
          <a:p>
            <a:pPr defTabSz="1028752">
              <a:defRPr/>
            </a:pPr>
            <a:r>
              <a:rPr lang="fr-FR" sz="22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Les élèves peuvent lire soit dans les  livrets, soit au tableau.</a:t>
            </a:r>
            <a:endParaRPr lang="fr-FR" sz="2200" b="1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3FA7F07-9525-E57C-FF02-5C549FBE8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0147" y="2152063"/>
            <a:ext cx="5555704" cy="73043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A1B16C-4A42-6458-0BC4-59C6FFFDCA66}"/>
              </a:ext>
            </a:extLst>
          </p:cNvPr>
          <p:cNvSpPr/>
          <p:nvPr/>
        </p:nvSpPr>
        <p:spPr>
          <a:xfrm>
            <a:off x="3452628" y="3238500"/>
            <a:ext cx="6934199" cy="2514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7632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40122-5963-9CBD-6A71-7A52BD8CF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011BCD-7C1E-8529-E2EB-A2A61E01D91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FA15689-7007-C4E8-4906-04703A7E82B9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9684594-3228-56A1-C824-6BB5DA271F80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53EB1C33-FA10-222E-FE01-462433CCAA4F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AC1E7033-F0CB-EE75-B557-AD2B3E025CE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42965471"/>
              </p:ext>
            </p:ext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2">
            <a:extLst>
              <a:ext uri="{FF2B5EF4-FFF2-40B4-BE49-F238E27FC236}">
                <a16:creationId xmlns:a16="http://schemas.microsoft.com/office/drawing/2014/main" id="{8CA046A2-7D7D-100C-4165-A6DAF4C8790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40438" y="1945376"/>
            <a:ext cx="13715999" cy="8194551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Mami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 prépar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 le repa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s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Mon cartabl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 est lour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d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 </a:t>
            </a:r>
            <a:r>
              <a:rPr lang="fr-MA" sz="7200" b="1" dirty="0">
                <a:solidFill>
                  <a:srgbClr val="106585"/>
                </a:solidFill>
                <a:latin typeface="Daytona Condensed" panose="020B0506030503040204" pitchFamily="34" charset="0"/>
              </a:rPr>
              <a:t>I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l cour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t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 dans le parc. </a:t>
            </a:r>
          </a:p>
          <a:p>
            <a:pPr>
              <a:lnSpc>
                <a:spcPct val="150000"/>
              </a:lnSpc>
            </a:pP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Le cha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t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 dor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t 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sur le canapé.</a:t>
            </a:r>
          </a:p>
          <a:p>
            <a:pPr>
              <a:lnSpc>
                <a:spcPct val="150000"/>
              </a:lnSpc>
            </a:pP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  </a:t>
            </a:r>
            <a:endParaRPr lang="fr-MA" sz="6800" b="1" dirty="0">
              <a:solidFill>
                <a:srgbClr val="106585"/>
              </a:solidFill>
              <a:latin typeface="Dosis" panose="02010703020202060003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E660895-1E8C-CFCC-1C29-585AC7A83020}"/>
              </a:ext>
            </a:extLst>
          </p:cNvPr>
          <p:cNvSpPr txBox="1"/>
          <p:nvPr/>
        </p:nvSpPr>
        <p:spPr>
          <a:xfrm>
            <a:off x="1340438" y="612899"/>
            <a:ext cx="1152939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passer au tableau pour lire 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?</a:t>
            </a:r>
          </a:p>
          <a:p>
            <a:pPr defTabSz="1028752">
              <a:defRPr/>
            </a:pPr>
            <a:r>
              <a:rPr lang="fr-FR" sz="225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Chaque élève lit au moins  deux phrases.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  <a:p>
            <a:pPr defTabSz="1028752">
              <a:defRPr/>
            </a:pP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7648919-2CEE-6318-A321-918780FCFBA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2202833" y="342900"/>
            <a:ext cx="1181099" cy="978581"/>
          </a:xfrm>
          <a:prstGeom prst="roundRect">
            <a:avLst>
              <a:gd name="adj" fmla="val 11078"/>
            </a:avLst>
          </a:prstGeom>
        </p:spPr>
      </p:pic>
    </p:spTree>
    <p:extLst>
      <p:ext uri="{BB962C8B-B14F-4D97-AF65-F5344CB8AC3E}">
        <p14:creationId xmlns:p14="http://schemas.microsoft.com/office/powerpoint/2010/main" val="12177934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E5357-1013-8910-5D20-2B23320F4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443F4C-4777-5B62-6969-CAACFF3A01A3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C9AA894-8779-8229-4DB5-C81800A0FA8F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DF275A9-49F7-DF79-14A8-2C1BDF777FF4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2AE9415C-9109-7C54-8297-3BD3DF297A1A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24CF5554-EF98-05A2-73EA-D48AC09E3BD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A34D678C-5723-6007-5B3A-DD28E5B84242}"/>
              </a:ext>
            </a:extLst>
          </p:cNvPr>
          <p:cNvSpPr txBox="1"/>
          <p:nvPr/>
        </p:nvSpPr>
        <p:spPr>
          <a:xfrm>
            <a:off x="1399466" y="398420"/>
            <a:ext cx="11529396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passer au tableau pour lire 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?</a:t>
            </a:r>
          </a:p>
          <a:p>
            <a:pPr defTabSz="1028752">
              <a:defRPr/>
            </a:pPr>
            <a:r>
              <a:rPr lang="fr-FR" sz="225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Chaque élève lit au moins 2 phrases.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sp>
        <p:nvSpPr>
          <p:cNvPr id="18" name="ZoneTexte 2">
            <a:extLst>
              <a:ext uri="{FF2B5EF4-FFF2-40B4-BE49-F238E27FC236}">
                <a16:creationId xmlns:a16="http://schemas.microsoft.com/office/drawing/2014/main" id="{A8B20945-C04F-6509-553E-2B02C9DE21E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36252" y="1799214"/>
            <a:ext cx="12043495" cy="8194551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MA" sz="7200" b="1" dirty="0">
                <a:solidFill>
                  <a:srgbClr val="106585"/>
                </a:solidFill>
                <a:latin typeface="Daytona Condensed" panose="020B0506030503040204" pitchFamily="34" charset="0"/>
              </a:rPr>
              <a:t>I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l jou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 avec son ami dans la cour. </a:t>
            </a:r>
          </a:p>
          <a:p>
            <a:pPr>
              <a:lnSpc>
                <a:spcPct val="150000"/>
              </a:lnSpc>
            </a:pP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Le canar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d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 nag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 dans le lac. </a:t>
            </a:r>
          </a:p>
          <a:p>
            <a:pPr>
              <a:lnSpc>
                <a:spcPct val="150000"/>
              </a:lnSpc>
            </a:pP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Le parasol est dans le garag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J’ador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 le chocola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t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DB85B13-3C56-E389-3B5C-D5396A877CF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2202833" y="342900"/>
            <a:ext cx="1181099" cy="978581"/>
          </a:xfrm>
          <a:prstGeom prst="roundRect">
            <a:avLst>
              <a:gd name="adj" fmla="val 11078"/>
            </a:avLst>
          </a:prstGeom>
        </p:spPr>
      </p:pic>
    </p:spTree>
    <p:extLst>
      <p:ext uri="{BB962C8B-B14F-4D97-AF65-F5344CB8AC3E}">
        <p14:creationId xmlns:p14="http://schemas.microsoft.com/office/powerpoint/2010/main" val="9983267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A7606-BDB2-EDB7-19E3-74A69CD2A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9791B9-C5F3-EA2C-F3A8-46379704306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8544640-31B6-5E6A-35AC-69FF14AC3437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492C53E-F749-CAF9-6BB9-DAECACB253AF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30AEEED-90E9-9CFF-2A9C-041AC31D1B4D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9AD412D2-D01D-E1BF-AE93-E81A827BD7E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E0B6463A-94EA-FB9B-54B2-2638EE319D9B}"/>
              </a:ext>
            </a:extLst>
          </p:cNvPr>
          <p:cNvSpPr txBox="1"/>
          <p:nvPr/>
        </p:nvSpPr>
        <p:spPr>
          <a:xfrm>
            <a:off x="1340438" y="612899"/>
            <a:ext cx="11529396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passer au tableau pour lire 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?</a:t>
            </a:r>
          </a:p>
          <a:p>
            <a:pPr defTabSz="1028752">
              <a:defRPr/>
            </a:pPr>
            <a:r>
              <a:rPr lang="fr-FR" sz="225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Chaque élève lit au moins deux phrases.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sp>
        <p:nvSpPr>
          <p:cNvPr id="18" name="ZoneTexte 2">
            <a:extLst>
              <a:ext uri="{FF2B5EF4-FFF2-40B4-BE49-F238E27FC236}">
                <a16:creationId xmlns:a16="http://schemas.microsoft.com/office/drawing/2014/main" id="{C9F564EF-90F8-0D11-5AEF-45CCDC272B0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40437" y="1343432"/>
            <a:ext cx="10862395" cy="8194551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Le navir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 est rapid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Le lou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p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 est for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t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j’écout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 papa et maman. </a:t>
            </a:r>
          </a:p>
          <a:p>
            <a:pPr>
              <a:lnSpc>
                <a:spcPct val="150000"/>
              </a:lnSpc>
            </a:pP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Elle a une joli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 cap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Elle a bu un ju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s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 de banan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B9207F6-FDBD-F842-1BBA-6F6B317A03E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2202833" y="342900"/>
            <a:ext cx="1181099" cy="978581"/>
          </a:xfrm>
          <a:prstGeom prst="roundRect">
            <a:avLst>
              <a:gd name="adj" fmla="val 11078"/>
            </a:avLst>
          </a:prstGeom>
        </p:spPr>
      </p:pic>
    </p:spTree>
    <p:extLst>
      <p:ext uri="{BB962C8B-B14F-4D97-AF65-F5344CB8AC3E}">
        <p14:creationId xmlns:p14="http://schemas.microsoft.com/office/powerpoint/2010/main" val="525553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 (e)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9242F9B-4AEB-BD76-F321-C208D128D45D}"/>
              </a:ext>
            </a:extLst>
          </p:cNvPr>
          <p:cNvGrpSpPr/>
          <p:nvPr/>
        </p:nvGrpSpPr>
        <p:grpSpPr>
          <a:xfrm>
            <a:off x="367712" y="266700"/>
            <a:ext cx="12408211" cy="9294456"/>
            <a:chOff x="312517" y="227366"/>
            <a:chExt cx="8518967" cy="619658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8F5EE306-3E44-3D7B-5BB4-7D3421C2E243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8C7ECC7D-E25B-80B4-444C-55A3BB059559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700" dirty="0">
                <a:latin typeface="Dosis" pitchFamily="2" charset="0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C3A2566D-5520-DAAF-8D1F-7D8332ADF52F}"/>
                </a:ext>
              </a:extLst>
            </p:cNvPr>
            <p:cNvSpPr/>
            <p:nvPr/>
          </p:nvSpPr>
          <p:spPr>
            <a:xfrm flipH="1">
              <a:off x="2048059" y="368699"/>
              <a:ext cx="4970000" cy="532201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Pictogrammes pour la gestion de la séance. </a:t>
              </a:r>
              <a:endParaRPr lang="ar-M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3011423-B9FB-0F83-B5A1-13CDF18D50C7}"/>
              </a:ext>
            </a:extLst>
          </p:cNvPr>
          <p:cNvGrpSpPr/>
          <p:nvPr/>
        </p:nvGrpSpPr>
        <p:grpSpPr>
          <a:xfrm>
            <a:off x="981248" y="1720589"/>
            <a:ext cx="11733013" cy="7588800"/>
            <a:chOff x="927300" y="1714500"/>
            <a:chExt cx="11861398" cy="7588800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BC1FA995-CAA2-AE95-E9F6-5D9E56FDAD54}"/>
                </a:ext>
              </a:extLst>
            </p:cNvPr>
            <p:cNvGrpSpPr/>
            <p:nvPr/>
          </p:nvGrpSpPr>
          <p:grpSpPr>
            <a:xfrm>
              <a:off x="927300" y="5617007"/>
              <a:ext cx="11861398" cy="3686293"/>
              <a:chOff x="879241" y="2081147"/>
              <a:chExt cx="15157229" cy="3686293"/>
            </a:xfrm>
          </p:grpSpPr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E158EF12-D2CB-A3FF-098D-5AB67BD51FB7}"/>
                  </a:ext>
                </a:extLst>
              </p:cNvPr>
              <p:cNvGrpSpPr/>
              <p:nvPr/>
            </p:nvGrpSpPr>
            <p:grpSpPr>
              <a:xfrm>
                <a:off x="879241" y="2081147"/>
                <a:ext cx="3528316" cy="3686293"/>
                <a:chOff x="190445" y="2577358"/>
                <a:chExt cx="1439843" cy="2751266"/>
              </a:xfrm>
            </p:grpSpPr>
            <p:sp>
              <p:nvSpPr>
                <p:cNvPr id="52" name="Rectangle : coins arrondis 18 - 2">
                  <a:extLst>
                    <a:ext uri="{FF2B5EF4-FFF2-40B4-BE49-F238E27FC236}">
                      <a16:creationId xmlns:a16="http://schemas.microsoft.com/office/drawing/2014/main" id="{74A4870A-2223-67C2-B0EC-BCF3A4F10399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53" name="Rectangle : coins arrondis 18 - 2">
                  <a:extLst>
                    <a:ext uri="{FF2B5EF4-FFF2-40B4-BE49-F238E27FC236}">
                      <a16:creationId xmlns:a16="http://schemas.microsoft.com/office/drawing/2014/main" id="{1EDA6F81-318E-8C02-2B46-DAAF030FDBE5}"/>
                    </a:ext>
                  </a:extLst>
                </p:cNvPr>
                <p:cNvSpPr/>
                <p:nvPr/>
              </p:nvSpPr>
              <p:spPr>
                <a:xfrm flipH="1">
                  <a:off x="190445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Passage au tableau.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Un élève réalise la tâche. </a:t>
                  </a:r>
                </a:p>
              </p:txBody>
            </p:sp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9D773EE3-80D7-D69E-C7BB-1E3132D166D2}"/>
                  </a:ext>
                </a:extLst>
              </p:cNvPr>
              <p:cNvGrpSpPr/>
              <p:nvPr/>
            </p:nvGrpSpPr>
            <p:grpSpPr>
              <a:xfrm>
                <a:off x="4761805" y="2081147"/>
                <a:ext cx="3528316" cy="3686293"/>
                <a:chOff x="190445" y="2577358"/>
                <a:chExt cx="1439843" cy="2751266"/>
              </a:xfrm>
            </p:grpSpPr>
            <p:sp>
              <p:nvSpPr>
                <p:cNvPr id="50" name="Rectangle : coins arrondis 18 - 2">
                  <a:extLst>
                    <a:ext uri="{FF2B5EF4-FFF2-40B4-BE49-F238E27FC236}">
                      <a16:creationId xmlns:a16="http://schemas.microsoft.com/office/drawing/2014/main" id="{65C106B6-984B-54EF-8988-21C106032C95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51" name="Rectangle : coins arrondis 18 - 2">
                  <a:extLst>
                    <a:ext uri="{FF2B5EF4-FFF2-40B4-BE49-F238E27FC236}">
                      <a16:creationId xmlns:a16="http://schemas.microsoft.com/office/drawing/2014/main" id="{B1198DE2-FB54-4B81-84DC-EF9991D21CB1}"/>
                    </a:ext>
                  </a:extLst>
                </p:cNvPr>
                <p:cNvSpPr/>
                <p:nvPr/>
              </p:nvSpPr>
              <p:spPr>
                <a:xfrm flipH="1">
                  <a:off x="190445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Travail en binôme.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travaillent à deux . 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76A27635-36A8-C161-E414-C3C37024AA4C}"/>
                  </a:ext>
                </a:extLst>
              </p:cNvPr>
              <p:cNvGrpSpPr/>
              <p:nvPr/>
            </p:nvGrpSpPr>
            <p:grpSpPr>
              <a:xfrm>
                <a:off x="8644373" y="2081147"/>
                <a:ext cx="7392097" cy="3686293"/>
                <a:chOff x="190446" y="2577358"/>
                <a:chExt cx="3016583" cy="2751266"/>
              </a:xfrm>
            </p:grpSpPr>
            <p:sp>
              <p:nvSpPr>
                <p:cNvPr id="46" name="Rectangle : coins arrondis 18 - 2">
                  <a:extLst>
                    <a:ext uri="{FF2B5EF4-FFF2-40B4-BE49-F238E27FC236}">
                      <a16:creationId xmlns:a16="http://schemas.microsoft.com/office/drawing/2014/main" id="{0D87C4EA-5121-2064-9F77-17D40C29762B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7" name="Rectangle : coins arrondis 18 - 2">
                  <a:extLst>
                    <a:ext uri="{FF2B5EF4-FFF2-40B4-BE49-F238E27FC236}">
                      <a16:creationId xmlns:a16="http://schemas.microsoft.com/office/drawing/2014/main" id="{CEEC63C3-7658-EF2F-82AF-37CBF83A6D6A}"/>
                    </a:ext>
                  </a:extLst>
                </p:cNvPr>
                <p:cNvSpPr/>
                <p:nvPr/>
              </p:nvSpPr>
              <p:spPr>
                <a:xfrm flipH="1">
                  <a:off x="190446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Pratique autonome.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L’enseignant(e)  circule entre les rangs. 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8" name="Rectangle : coins arrondis 18 - 2">
                  <a:extLst>
                    <a:ext uri="{FF2B5EF4-FFF2-40B4-BE49-F238E27FC236}">
                      <a16:creationId xmlns:a16="http://schemas.microsoft.com/office/drawing/2014/main" id="{BE956582-E98C-070F-EAB8-E64B2610299B}"/>
                    </a:ext>
                  </a:extLst>
                </p:cNvPr>
                <p:cNvSpPr/>
                <p:nvPr/>
              </p:nvSpPr>
              <p:spPr>
                <a:xfrm flipH="1">
                  <a:off x="1767187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9" name="Rectangle : coins arrondis 18 - 2">
                  <a:extLst>
                    <a:ext uri="{FF2B5EF4-FFF2-40B4-BE49-F238E27FC236}">
                      <a16:creationId xmlns:a16="http://schemas.microsoft.com/office/drawing/2014/main" id="{C72CC5A6-D360-68FA-F457-A90C4545C9CD}"/>
                    </a:ext>
                  </a:extLst>
                </p:cNvPr>
                <p:cNvSpPr/>
                <p:nvPr/>
              </p:nvSpPr>
              <p:spPr>
                <a:xfrm flipH="1">
                  <a:off x="1767187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Devoir à la maison.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recopient leurs devoirs</a:t>
                  </a:r>
                </a:p>
              </p:txBody>
            </p:sp>
          </p:grpSp>
        </p:grp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368D5201-3DD6-60A7-144F-6B0B85078B42}"/>
                </a:ext>
              </a:extLst>
            </p:cNvPr>
            <p:cNvGrpSpPr/>
            <p:nvPr/>
          </p:nvGrpSpPr>
          <p:grpSpPr>
            <a:xfrm>
              <a:off x="927300" y="1714500"/>
              <a:ext cx="11861398" cy="3648780"/>
              <a:chOff x="879241" y="2081147"/>
              <a:chExt cx="15157229" cy="3648780"/>
            </a:xfrm>
          </p:grpSpPr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7A165859-027C-E527-F5EA-1A5F56E28841}"/>
                  </a:ext>
                </a:extLst>
              </p:cNvPr>
              <p:cNvGrpSpPr/>
              <p:nvPr/>
            </p:nvGrpSpPr>
            <p:grpSpPr>
              <a:xfrm>
                <a:off x="879241" y="2081147"/>
                <a:ext cx="3528316" cy="3648780"/>
                <a:chOff x="190445" y="2577358"/>
                <a:chExt cx="1439843" cy="2723268"/>
              </a:xfrm>
            </p:grpSpPr>
            <p:sp>
              <p:nvSpPr>
                <p:cNvPr id="41" name="Rectangle : coins arrondis 18 - 2">
                  <a:extLst>
                    <a:ext uri="{FF2B5EF4-FFF2-40B4-BE49-F238E27FC236}">
                      <a16:creationId xmlns:a16="http://schemas.microsoft.com/office/drawing/2014/main" id="{430F5EDF-4451-A9B9-E6AA-FFF1C5808923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2" name="Rectangle : coins arrondis 18 - 2">
                  <a:extLst>
                    <a:ext uri="{FF2B5EF4-FFF2-40B4-BE49-F238E27FC236}">
                      <a16:creationId xmlns:a16="http://schemas.microsoft.com/office/drawing/2014/main" id="{709C9248-CA69-7562-D943-9C82C2842B28}"/>
                    </a:ext>
                  </a:extLst>
                </p:cNvPr>
                <p:cNvSpPr/>
                <p:nvPr/>
              </p:nvSpPr>
              <p:spPr>
                <a:xfrm flipH="1">
                  <a:off x="190445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Modelage.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écoutent. </a:t>
                  </a:r>
                </a:p>
              </p:txBody>
            </p:sp>
          </p:grpSp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58B03B95-366E-9C0B-BFDE-455628C83D22}"/>
                  </a:ext>
                </a:extLst>
              </p:cNvPr>
              <p:cNvGrpSpPr/>
              <p:nvPr/>
            </p:nvGrpSpPr>
            <p:grpSpPr>
              <a:xfrm>
                <a:off x="4761805" y="2081147"/>
                <a:ext cx="3528316" cy="3648780"/>
                <a:chOff x="190445" y="2577358"/>
                <a:chExt cx="1439843" cy="2723268"/>
              </a:xfrm>
            </p:grpSpPr>
            <p:sp>
              <p:nvSpPr>
                <p:cNvPr id="39" name="Rectangle : coins arrondis 18 - 2">
                  <a:extLst>
                    <a:ext uri="{FF2B5EF4-FFF2-40B4-BE49-F238E27FC236}">
                      <a16:creationId xmlns:a16="http://schemas.microsoft.com/office/drawing/2014/main" id="{514E6512-BEEE-8126-76AB-F4A0E859C64B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0" name="Rectangle : coins arrondis 18 - 2">
                  <a:extLst>
                    <a:ext uri="{FF2B5EF4-FFF2-40B4-BE49-F238E27FC236}">
                      <a16:creationId xmlns:a16="http://schemas.microsoft.com/office/drawing/2014/main" id="{71EF0337-508E-088B-CAEA-1713D63A4060}"/>
                    </a:ext>
                  </a:extLst>
                </p:cNvPr>
                <p:cNvSpPr/>
                <p:nvPr/>
              </p:nvSpPr>
              <p:spPr>
                <a:xfrm flipH="1">
                  <a:off x="190445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Questions directes.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L’enseignant( e) désigne des élèves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grpSp>
            <p:nvGrpSpPr>
              <p:cNvPr id="34" name="Groupe 33">
                <a:extLst>
                  <a:ext uri="{FF2B5EF4-FFF2-40B4-BE49-F238E27FC236}">
                    <a16:creationId xmlns:a16="http://schemas.microsoft.com/office/drawing/2014/main" id="{1ADF0922-BD23-4763-B4EC-136526A06549}"/>
                  </a:ext>
                </a:extLst>
              </p:cNvPr>
              <p:cNvGrpSpPr/>
              <p:nvPr/>
            </p:nvGrpSpPr>
            <p:grpSpPr>
              <a:xfrm>
                <a:off x="8644373" y="2081147"/>
                <a:ext cx="7392097" cy="3648780"/>
                <a:chOff x="190446" y="2577358"/>
                <a:chExt cx="3016583" cy="2723268"/>
              </a:xfrm>
            </p:grpSpPr>
            <p:sp>
              <p:nvSpPr>
                <p:cNvPr id="35" name="Rectangle : coins arrondis 18 - 2">
                  <a:extLst>
                    <a:ext uri="{FF2B5EF4-FFF2-40B4-BE49-F238E27FC236}">
                      <a16:creationId xmlns:a16="http://schemas.microsoft.com/office/drawing/2014/main" id="{FFC310CD-5538-B04D-2902-D37BF99521C3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36" name="Rectangle : coins arrondis 18 - 2">
                  <a:extLst>
                    <a:ext uri="{FF2B5EF4-FFF2-40B4-BE49-F238E27FC236}">
                      <a16:creationId xmlns:a16="http://schemas.microsoft.com/office/drawing/2014/main" id="{FD1CA468-03A3-AA94-CAFE-569DCF32AE6C}"/>
                    </a:ext>
                  </a:extLst>
                </p:cNvPr>
                <p:cNvSpPr/>
                <p:nvPr/>
              </p:nvSpPr>
              <p:spPr>
                <a:xfrm flipH="1">
                  <a:off x="190446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Répétition chorale.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Toute la classe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participe. </a:t>
                  </a:r>
                </a:p>
              </p:txBody>
            </p:sp>
            <p:sp>
              <p:nvSpPr>
                <p:cNvPr id="37" name="Rectangle : coins arrondis 18 - 2">
                  <a:extLst>
                    <a:ext uri="{FF2B5EF4-FFF2-40B4-BE49-F238E27FC236}">
                      <a16:creationId xmlns:a16="http://schemas.microsoft.com/office/drawing/2014/main" id="{B6BE2EF8-0DE7-565C-C59A-9C86F57BDF66}"/>
                    </a:ext>
                  </a:extLst>
                </p:cNvPr>
                <p:cNvSpPr/>
                <p:nvPr/>
              </p:nvSpPr>
              <p:spPr>
                <a:xfrm flipH="1">
                  <a:off x="1767187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38" name="Rectangle : coins arrondis 18 - 2">
                  <a:extLst>
                    <a:ext uri="{FF2B5EF4-FFF2-40B4-BE49-F238E27FC236}">
                      <a16:creationId xmlns:a16="http://schemas.microsoft.com/office/drawing/2014/main" id="{D4831129-F538-714D-07D7-F35757154E75}"/>
                    </a:ext>
                  </a:extLst>
                </p:cNvPr>
                <p:cNvSpPr/>
                <p:nvPr/>
              </p:nvSpPr>
              <p:spPr>
                <a:xfrm flipH="1">
                  <a:off x="1767187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Observation.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observent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</p:grpSp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id="{2FD0F5FA-7E26-55F0-4207-5896D229788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76" y="1964530"/>
            <a:ext cx="1981301" cy="2031472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5512FFF9-9E0A-9C27-0109-3946C0852C1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205740" y="2119562"/>
            <a:ext cx="2065132" cy="1872552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E746FCC9-443E-1800-7E8D-ABF5C061D90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7409" y="2058554"/>
            <a:ext cx="1953730" cy="1869088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531F7CFC-1A65-FC99-2AA2-EFAC9477C44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10068" y="5990453"/>
            <a:ext cx="1878836" cy="1803149"/>
          </a:xfrm>
          <a:prstGeom prst="roundRect">
            <a:avLst>
              <a:gd name="adj" fmla="val 11078"/>
            </a:avLst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ADCB60BA-C1F7-125A-EC28-8FBDC81A93A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517" y="6031915"/>
            <a:ext cx="1750622" cy="1698823"/>
          </a:xfrm>
          <a:prstGeom prst="rect">
            <a:avLst/>
          </a:prstGeom>
        </p:spPr>
      </p:pic>
      <p:pic>
        <p:nvPicPr>
          <p:cNvPr id="59" name="Image 5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B3906AE-9ADD-915C-9255-95028FC4761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7600" y="2024160"/>
            <a:ext cx="1514121" cy="2063355"/>
          </a:xfrm>
          <a:prstGeom prst="rect">
            <a:avLst/>
          </a:prstGeom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727AAC13-BCEC-631A-3311-2E00166B7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994" y="5965886"/>
            <a:ext cx="1905001" cy="180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Image 60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11FFE867-8B64-F4EC-2252-3A2ED205986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68" y="6049233"/>
            <a:ext cx="1822346" cy="164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37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1A76F-C7DE-2B02-3ED0-F427E6CF3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A305A4-A240-1CFB-7FEF-BBAE62EF159A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E1FD100-E508-6460-8832-DAF07642CFDD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0A5A733-7F6B-A61D-95EC-F63DF2E4F1C6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EDEE22D7-2E01-0C70-9EEA-6C66FDE1C954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D3BC6F6-1BE8-C945-9379-1DBD62347B8B}"/>
              </a:ext>
            </a:extLst>
          </p:cNvPr>
          <p:cNvSpPr txBox="1"/>
          <p:nvPr/>
        </p:nvSpPr>
        <p:spPr>
          <a:xfrm>
            <a:off x="1382001" y="540324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2, page 39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7405CF-661E-E5EF-825E-DEF85A42D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0147" y="2152063"/>
            <a:ext cx="5555704" cy="73043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EC0986-2F6A-FFD2-BBC9-187834C5B5CB}"/>
              </a:ext>
            </a:extLst>
          </p:cNvPr>
          <p:cNvSpPr/>
          <p:nvPr/>
        </p:nvSpPr>
        <p:spPr>
          <a:xfrm>
            <a:off x="3429000" y="5524500"/>
            <a:ext cx="6553200" cy="2362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9513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11A66-243C-27E1-680C-E553F0139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AB9D36-9A84-C2FF-417E-9409092C27D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3AFFCA0-2E18-CBDB-62D9-EB1DB0CFCD4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B886C0C-792F-93D8-17B8-6568DCE377D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4B12FB6-48E9-D1C1-81E0-7D1A644DD6F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Freeform 8">
            <a:extLst>
              <a:ext uri="{FF2B5EF4-FFF2-40B4-BE49-F238E27FC236}">
                <a16:creationId xmlns:a16="http://schemas.microsoft.com/office/drawing/2014/main" id="{A74DEDC0-D48E-2AFE-BA50-3AE4555AF84D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6309085-F92F-DA4B-0295-A67700DF2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5B644C7-F904-4F15-C08B-652CDA64887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3839" y="572287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Reliez chaque  mot à l’image convenable.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7C191A-A13D-ED11-966E-E54B29C2E8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2795" y="3407824"/>
            <a:ext cx="957320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52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16281-213B-1776-95D9-4336A983C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8CA8088-4074-5D5A-B95F-C6A0E168365C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A5C696D-A349-722E-B1FD-0AE6A204526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32060A0-759B-9388-469D-2F68D1F5D2F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754D63C-598C-D421-4362-EB66D4BEF92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Freeform 8">
            <a:extLst>
              <a:ext uri="{FF2B5EF4-FFF2-40B4-BE49-F238E27FC236}">
                <a16:creationId xmlns:a16="http://schemas.microsoft.com/office/drawing/2014/main" id="{FF07EDE7-5AC2-826E-FA26-92770FACD0C8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0F7D54E-A28D-2BC1-30AE-B253506DF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F276CC6-B9B7-1FA2-51B4-F2BB489FB85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3839" y="572287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corrigez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EFF5BF4-2736-519B-8ACD-7B7391D28C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2795" y="3407824"/>
            <a:ext cx="9573208" cy="4114800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B460888F-AE87-CF88-6069-76BD469C2D5E}"/>
              </a:ext>
            </a:extLst>
          </p:cNvPr>
          <p:cNvCxnSpPr>
            <a:cxnSpLocks/>
          </p:cNvCxnSpPr>
          <p:nvPr/>
        </p:nvCxnSpPr>
        <p:spPr>
          <a:xfrm flipV="1">
            <a:off x="6788726" y="4651761"/>
            <a:ext cx="3392281" cy="16347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58E18B1-BF94-C579-1E2F-B963D392F111}"/>
              </a:ext>
            </a:extLst>
          </p:cNvPr>
          <p:cNvCxnSpPr>
            <a:cxnSpLocks/>
          </p:cNvCxnSpPr>
          <p:nvPr/>
        </p:nvCxnSpPr>
        <p:spPr>
          <a:xfrm flipV="1">
            <a:off x="3428999" y="4651761"/>
            <a:ext cx="5018812" cy="16347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79899C9-DCFA-854C-FBE8-16C96D2C39B3}"/>
              </a:ext>
            </a:extLst>
          </p:cNvPr>
          <p:cNvCxnSpPr>
            <a:cxnSpLocks/>
          </p:cNvCxnSpPr>
          <p:nvPr/>
        </p:nvCxnSpPr>
        <p:spPr>
          <a:xfrm>
            <a:off x="6788727" y="4651761"/>
            <a:ext cx="1745675" cy="16347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4CA1A6C-DF27-FF57-2019-7FDC83D2FD9E}"/>
              </a:ext>
            </a:extLst>
          </p:cNvPr>
          <p:cNvCxnSpPr>
            <a:cxnSpLocks/>
          </p:cNvCxnSpPr>
          <p:nvPr/>
        </p:nvCxnSpPr>
        <p:spPr>
          <a:xfrm>
            <a:off x="5181600" y="4651761"/>
            <a:ext cx="5029200" cy="16347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E4AE3A7B-71B5-6D74-8ED3-AF576F11E2B5}"/>
              </a:ext>
            </a:extLst>
          </p:cNvPr>
          <p:cNvCxnSpPr>
            <a:cxnSpLocks/>
          </p:cNvCxnSpPr>
          <p:nvPr/>
        </p:nvCxnSpPr>
        <p:spPr>
          <a:xfrm>
            <a:off x="3429000" y="4618562"/>
            <a:ext cx="1752600" cy="16679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1644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6B3BC-790C-2E05-3A09-5F9BFB1E9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BBF66E-22FE-5405-0EEE-1C73AB5D67A0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5DA6DBF-52EE-5962-4642-4DBDF2CC1E34}"/>
              </a:ext>
            </a:extLst>
          </p:cNvPr>
          <p:cNvSpPr/>
          <p:nvPr/>
        </p:nvSpPr>
        <p:spPr>
          <a:xfrm>
            <a:off x="313462" y="856246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1FD8C9-0F82-4EF7-327A-EC67A59B0414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126C4CE5-7D22-03C4-612F-B2ADDAF59F99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751DB13-99A5-9E78-671C-C4C139B5EA13}"/>
              </a:ext>
            </a:extLst>
          </p:cNvPr>
          <p:cNvSpPr txBox="1"/>
          <p:nvPr/>
        </p:nvSpPr>
        <p:spPr>
          <a:xfrm>
            <a:off x="1502903" y="475356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3, page 39</a:t>
            </a:r>
            <a:r>
              <a:rPr lang="fr-FR" sz="22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200" b="1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3E77D41-54AD-CE35-A482-3364EA9B5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0147" y="2152063"/>
            <a:ext cx="5555704" cy="73043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E29350-A400-A1E8-431B-9B485D496660}"/>
              </a:ext>
            </a:extLst>
          </p:cNvPr>
          <p:cNvSpPr/>
          <p:nvPr/>
        </p:nvSpPr>
        <p:spPr>
          <a:xfrm>
            <a:off x="3800501" y="7765181"/>
            <a:ext cx="6934199" cy="1905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460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5B154-881A-62F4-C7D2-3ECE4D7B8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300DE4-7355-0E2E-BB6E-0C2DE9135DD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A56AAB-D2BC-4E41-D9AE-82A066791B16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F18A572-181C-F84F-6B5F-014476116E49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E8AF8A71-1635-9504-FE6A-FD1A53FFC46B}"/>
              </a:ext>
            </a:extLst>
          </p:cNvPr>
          <p:cNvSpPr/>
          <p:nvPr/>
        </p:nvSpPr>
        <p:spPr>
          <a:xfrm>
            <a:off x="543233" y="54577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FD64503-3F21-7427-4C47-A67312A0CF5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42235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A9C00299-6486-3838-7DC6-CEF1B05C8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3460" y="3952869"/>
            <a:ext cx="8869080" cy="238126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CD3FE6A-5428-5CA7-ADFB-2A2CF16526CA}"/>
              </a:ext>
            </a:extLst>
          </p:cNvPr>
          <p:cNvSpPr txBox="1"/>
          <p:nvPr/>
        </p:nvSpPr>
        <p:spPr>
          <a:xfrm>
            <a:off x="1281659" y="551779"/>
            <a:ext cx="125319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Recopiez  les phrases sur vos cahiers. </a:t>
            </a:r>
          </a:p>
        </p:txBody>
      </p:sp>
    </p:spTree>
    <p:extLst>
      <p:ext uri="{BB962C8B-B14F-4D97-AF65-F5344CB8AC3E}">
        <p14:creationId xmlns:p14="http://schemas.microsoft.com/office/powerpoint/2010/main" val="21066740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DA28F-BAD2-F20A-09FD-77EA597F3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436CFBB-C370-595F-F20C-2DA71C9892AB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AA23C56-BF16-80C9-A49C-5BD1FEE6E37C}"/>
              </a:ext>
            </a:extLst>
          </p:cNvPr>
          <p:cNvSpPr txBox="1"/>
          <p:nvPr/>
        </p:nvSpPr>
        <p:spPr>
          <a:xfrm>
            <a:off x="1527988" y="973218"/>
            <a:ext cx="11567327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</a:pPr>
            <a:r>
              <a:rPr lang="en-US" sz="6001" dirty="0">
                <a:solidFill>
                  <a:srgbClr val="215968"/>
                </a:solidFill>
                <a:latin typeface="Carelia"/>
              </a:rPr>
              <a:t>Jeu </a:t>
            </a:r>
          </a:p>
          <a:p>
            <a:pPr algn="ctr" defTabSz="685834">
              <a:lnSpc>
                <a:spcPts val="11099"/>
              </a:lnSpc>
            </a:pPr>
            <a:r>
              <a:rPr lang="en-US" sz="6000" dirty="0">
                <a:solidFill>
                  <a:srgbClr val="215968"/>
                </a:solidFill>
                <a:latin typeface="Carelia"/>
              </a:rPr>
              <a:t>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A66A56E-F614-052B-767E-AE2A88A57360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0905E8B-77F0-B839-2EE2-0B088AC5856A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r>
              <a:rPr lang="fr-FR" sz="8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Jeu</a:t>
            </a:r>
          </a:p>
          <a:p>
            <a:pPr algn="ctr" defTabSz="685834"/>
            <a:r>
              <a:rPr lang="fr-FR" sz="8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5C9BBFCD-D0E4-F73E-2CC4-9A422EF33C72}"/>
              </a:ext>
            </a:extLst>
          </p:cNvPr>
          <p:cNvSpPr txBox="1"/>
          <p:nvPr/>
        </p:nvSpPr>
        <p:spPr>
          <a:xfrm>
            <a:off x="3173384" y="3832468"/>
            <a:ext cx="7685116" cy="793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Dosis" pitchFamily="2" charset="0"/>
              </a:rPr>
              <a:t>Sauter sur les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Dosis" pitchFamily="2" charset="0"/>
              </a:rPr>
              <a:t>syllabes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Dosis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F26C5CD-DA2D-7166-7184-B1A25E13E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8150" y="6158761"/>
            <a:ext cx="3352800" cy="2437264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2335810-AFE5-1376-1B74-8D75AB7F5438}"/>
              </a:ext>
            </a:extLst>
          </p:cNvPr>
          <p:cNvGrpSpPr/>
          <p:nvPr/>
        </p:nvGrpSpPr>
        <p:grpSpPr>
          <a:xfrm>
            <a:off x="0" y="131808"/>
            <a:ext cx="2240841" cy="841410"/>
            <a:chOff x="3663231" y="3540342"/>
            <a:chExt cx="1066274" cy="38554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88E453E9-3035-8A5C-BD55-BCAFBDA99059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FF1DDF4-5805-72DF-F6FE-7136D225B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DEAF531-C9BF-A396-A2DD-DE48B92F0611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040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F8D3C-4E16-DC46-CB40-67AA81F05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C1F3C90-F569-EE1D-7F30-96C719A6517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895E45-0D72-A8CC-AC5E-E22373B1786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FBCB0F9-397B-82B5-B0CF-30CD08F4018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2897" y="419099"/>
            <a:ext cx="13030204" cy="9504553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47082A4-DCA5-32E3-FA03-2535ED0F150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2895" y="419099"/>
            <a:ext cx="13030202" cy="106680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1524DF7-1A48-5F8F-3D10-C65972E2F4D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6620" y="71837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61D4B01-E137-12B2-4FD8-32153DD6E8C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0799" y="3110569"/>
            <a:ext cx="3610639" cy="406586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DB474C9-729B-255F-5A87-0D410F95384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80850" y="419099"/>
            <a:ext cx="1096355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Nous allons jouer au jeu « Sauter sur les syllabes » </a:t>
            </a:r>
            <a:b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</a:b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Le joueur doit sauter sur toutes les cases contenant la syllabe annoncée. Après chaque saut, il lit à voix haute la syllabe de la case.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6F1BCC2-CDAE-1197-1453-D8D75C05A164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273795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864895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EA0D18E2-E172-1529-AB79-7C422F50A0C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79" y="282192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888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7BD36-1B75-E31D-FC9A-910122852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A891678-9101-5A6D-7D5D-1A8AB9D2F1E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12A793-8764-4C30-F8AD-160208823DC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321E72-05EC-85D2-3B52-D7127B4531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2897" y="419099"/>
            <a:ext cx="13030204" cy="9504553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9F854F3-3E12-F9FB-2665-6B62A7A7E9F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2895" y="419099"/>
            <a:ext cx="13030202" cy="106680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62812C1-3E65-3DF3-EEB3-73F67808C53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6620" y="71837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B4E0B77-860A-F1BF-27FB-B8395692959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0469" y="3110569"/>
            <a:ext cx="6440970" cy="406586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F21CAF8-AF53-EF21-654D-89AFEF632DC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502920" y="438502"/>
            <a:ext cx="11529396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Maintenant, on va commencer le jeu.</a:t>
            </a:r>
            <a:endParaRPr lang="fr-FR" sz="2250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  <a:p>
            <a:pPr defTabSz="1028727">
              <a:defRPr/>
            </a:pPr>
            <a:r>
              <a:rPr lang="fr-FR" sz="20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 e ) désigne quelques élèves pour jouer</a:t>
            </a:r>
            <a:endParaRPr lang="fr-FR" sz="2250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39D7B124-5860-2D9F-A57E-9052A5DF2B6A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273795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864895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21497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E8C24-DA99-38B5-645D-DE7B164DE1F3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DAF020A-9247-3E51-467E-810529B131B9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3" name="Bulle narrative : rectangle à coins arrondis 32">
            <a:extLst>
              <a:ext uri="{FF2B5EF4-FFF2-40B4-BE49-F238E27FC236}">
                <a16:creationId xmlns:a16="http://schemas.microsoft.com/office/drawing/2014/main" id="{6B171BFB-CFF9-9341-D11E-479BA567AFB6}"/>
              </a:ext>
            </a:extLst>
          </p:cNvPr>
          <p:cNvSpPr/>
          <p:nvPr/>
        </p:nvSpPr>
        <p:spPr>
          <a:xfrm>
            <a:off x="5684866" y="3607199"/>
            <a:ext cx="6811933" cy="2452636"/>
          </a:xfrm>
          <a:prstGeom prst="wedgeRoundRectCallout">
            <a:avLst>
              <a:gd name="adj1" fmla="val -86230"/>
              <a:gd name="adj2" fmla="val -12353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srgbClr val="215968"/>
              </a:solidFill>
              <a:latin typeface="Dosis" pitchFamily="2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9874B0F-145F-42B0-6385-4A51EAD1F300}"/>
              </a:ext>
            </a:extLst>
          </p:cNvPr>
          <p:cNvSpPr txBox="1"/>
          <p:nvPr/>
        </p:nvSpPr>
        <p:spPr>
          <a:xfrm flipH="1">
            <a:off x="5832100" y="3712339"/>
            <a:ext cx="6517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endParaRPr lang="fr-MA" sz="32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La séance d’aujourd’hui est terminée</a:t>
            </a: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 </a:t>
            </a: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A demain ! </a:t>
            </a:r>
          </a:p>
          <a:p>
            <a:pPr marL="514364" indent="-514364" defTabSz="685834">
              <a:buFontTx/>
              <a:buChar char="-"/>
            </a:pPr>
            <a:endParaRPr lang="fr-MA" sz="3200" b="1" dirty="0">
              <a:solidFill>
                <a:srgbClr val="EEECE1">
                  <a:lumMod val="25000"/>
                </a:srgbClr>
              </a:solidFill>
              <a:latin typeface="Dosis" pitchFamily="2" charset="0"/>
            </a:endParaRPr>
          </a:p>
        </p:txBody>
      </p:sp>
      <p:pic>
        <p:nvPicPr>
          <p:cNvPr id="7" name="Image 6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CE009262-ECC6-6453-617E-99EABA5214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8" y="3390900"/>
            <a:ext cx="532118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325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CE4B2-FD2F-990C-DF94-E32A763B3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3245BDE6-7AA4-08DD-C2FB-AA2FF886AA19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5EA4B7E-FD64-2C4F-F66C-00647C64A5F7}"/>
              </a:ext>
            </a:extLst>
          </p:cNvPr>
          <p:cNvGrpSpPr/>
          <p:nvPr/>
        </p:nvGrpSpPr>
        <p:grpSpPr>
          <a:xfrm>
            <a:off x="0" y="1285875"/>
            <a:ext cx="13716000" cy="7715250"/>
            <a:chOff x="0" y="0"/>
            <a:chExt cx="18288000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83647D98-6365-3D3F-7C0D-829CEAB78E8F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555" b="-5555"/>
              </a:stretch>
            </a:blipFill>
          </p:spPr>
          <p:txBody>
            <a:bodyPr/>
            <a:lstStyle/>
            <a:p>
              <a:pPr defTabSz="514376"/>
              <a:endParaRPr lang="fr-MA" sz="1013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5FA68C78-E349-4608-9BFC-5325C29A0CCC}"/>
                </a:ext>
              </a:extLst>
            </p:cNvPr>
            <p:cNvSpPr txBox="1"/>
            <p:nvPr/>
          </p:nvSpPr>
          <p:spPr>
            <a:xfrm>
              <a:off x="4070515" y="854735"/>
              <a:ext cx="5575583" cy="359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85800">
                <a:lnSpc>
                  <a:spcPts val="1556"/>
                </a:lnSpc>
              </a:pPr>
              <a:r>
                <a:rPr lang="ar-MA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الإعداد المادي للأستاذ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6E19098-86ED-6896-582D-ABB21C430E19}"/>
                </a:ext>
              </a:extLst>
            </p:cNvPr>
            <p:cNvSpPr/>
            <p:nvPr/>
          </p:nvSpPr>
          <p:spPr>
            <a:xfrm>
              <a:off x="4419600" y="419100"/>
              <a:ext cx="9448800" cy="94488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76"/>
              <a:r>
                <a:rPr lang="fr-FR" sz="5400" b="1" dirty="0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Réflexions de l’enseignant</a:t>
              </a:r>
            </a:p>
            <a:p>
              <a:pPr algn="ctr" defTabSz="514376"/>
              <a:endParaRPr lang="fr-FR" sz="54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  <a:p>
              <a:pPr algn="ctr" defTabSz="514376"/>
              <a:r>
                <a:rPr lang="fr-FR" sz="3600" b="1" dirty="0">
                  <a:solidFill>
                    <a:srgbClr val="20455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Je note mes observations dans le cahier-journal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262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547ADE48-CFB4-64B7-F83F-4EAA13317AC0}"/>
              </a:ext>
            </a:extLst>
          </p:cNvPr>
          <p:cNvGrpSpPr/>
          <p:nvPr/>
        </p:nvGrpSpPr>
        <p:grpSpPr>
          <a:xfrm>
            <a:off x="-8039" y="-431979"/>
            <a:ext cx="13716000" cy="10722482"/>
            <a:chOff x="-1265860" y="-442699"/>
            <a:chExt cx="10447750" cy="8255318"/>
          </a:xfrm>
        </p:grpSpPr>
        <p:sp>
          <p:nvSpPr>
            <p:cNvPr id="2" name="Freeform 2"/>
            <p:cNvSpPr/>
            <p:nvPr/>
          </p:nvSpPr>
          <p:spPr>
            <a:xfrm>
              <a:off x="-1265860" y="-442699"/>
              <a:ext cx="10447750" cy="8255318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555" b="-5555"/>
              </a:stretch>
            </a:blipFill>
          </p:spPr>
          <p:txBody>
            <a:bodyPr/>
            <a:lstStyle/>
            <a:p>
              <a:endParaRPr lang="fr-MA" sz="857" dirty="0">
                <a:latin typeface="Dosis" pitchFamily="2" charset="0"/>
              </a:endParaRPr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-605046" y="641737"/>
              <a:ext cx="9134475" cy="6335063"/>
              <a:chOff x="-536267" y="-47625"/>
              <a:chExt cx="3895412" cy="255940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536267" y="-43398"/>
                <a:ext cx="3895412" cy="2555175"/>
              </a:xfrm>
              <a:custGeom>
                <a:avLst/>
                <a:gdLst/>
                <a:ahLst/>
                <a:cxnLst/>
                <a:rect l="l" t="t" r="r" b="b"/>
                <a:pathLst>
                  <a:path w="3895412" h="2555175">
                    <a:moveTo>
                      <a:pt x="6703" y="0"/>
                    </a:moveTo>
                    <a:lnTo>
                      <a:pt x="3888710" y="0"/>
                    </a:lnTo>
                    <a:cubicBezTo>
                      <a:pt x="3892411" y="0"/>
                      <a:pt x="3895412" y="3001"/>
                      <a:pt x="3895412" y="6703"/>
                    </a:cubicBezTo>
                    <a:lnTo>
                      <a:pt x="3895412" y="2548473"/>
                    </a:lnTo>
                    <a:cubicBezTo>
                      <a:pt x="3895412" y="2550250"/>
                      <a:pt x="3894706" y="2551955"/>
                      <a:pt x="3893449" y="2553212"/>
                    </a:cubicBezTo>
                    <a:cubicBezTo>
                      <a:pt x="3892192" y="2554469"/>
                      <a:pt x="3890487" y="2555175"/>
                      <a:pt x="3888710" y="2555175"/>
                    </a:cubicBezTo>
                    <a:lnTo>
                      <a:pt x="6703" y="2555175"/>
                    </a:lnTo>
                    <a:cubicBezTo>
                      <a:pt x="4925" y="2555175"/>
                      <a:pt x="3220" y="2554469"/>
                      <a:pt x="1963" y="2553212"/>
                    </a:cubicBezTo>
                    <a:cubicBezTo>
                      <a:pt x="706" y="2551955"/>
                      <a:pt x="0" y="2550250"/>
                      <a:pt x="0" y="2548473"/>
                    </a:cubicBezTo>
                    <a:lnTo>
                      <a:pt x="0" y="6703"/>
                    </a:lnTo>
                    <a:cubicBezTo>
                      <a:pt x="0" y="4925"/>
                      <a:pt x="706" y="3220"/>
                      <a:pt x="1963" y="1963"/>
                    </a:cubicBezTo>
                    <a:cubicBezTo>
                      <a:pt x="3220" y="706"/>
                      <a:pt x="4925" y="0"/>
                      <a:pt x="6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fr-MA" sz="857" dirty="0">
                  <a:latin typeface="Dosis" pitchFamily="2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7665" tIns="37665" rIns="37665" bIns="37665" rtlCol="0" anchor="ctr"/>
              <a:lstStyle/>
              <a:p>
                <a:pPr algn="ctr">
                  <a:lnSpc>
                    <a:spcPts val="2381"/>
                  </a:lnSpc>
                </a:pPr>
                <a:endParaRPr sz="857" dirty="0">
                  <a:latin typeface="Dosis" pitchFamily="2" charset="0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695961" y="297234"/>
              <a:ext cx="707358" cy="679063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857" dirty="0">
                <a:latin typeface="Dosis" pitchFamily="2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140780" y="1835587"/>
            <a:ext cx="7434444" cy="657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1"/>
              </a:lnSpc>
            </a:pPr>
            <a:r>
              <a:rPr lang="en-US" sz="6600" b="1" dirty="0">
                <a:solidFill>
                  <a:schemeClr val="tx2"/>
                </a:solidFill>
                <a:latin typeface="Carelia"/>
              </a:rPr>
              <a:t>Plan de la séance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63516" y="3250520"/>
            <a:ext cx="4033133" cy="427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1"/>
              </a:lnSpc>
            </a:pPr>
            <a:r>
              <a:rPr lang="en-US" sz="2598" b="1" dirty="0">
                <a:solidFill>
                  <a:srgbClr val="8DC63F"/>
                </a:solidFill>
                <a:latin typeface="Carelia"/>
              </a:rPr>
              <a:t>    </a:t>
            </a:r>
            <a:r>
              <a:rPr lang="en-US" sz="3600" b="1" dirty="0">
                <a:solidFill>
                  <a:srgbClr val="106585"/>
                </a:solidFill>
                <a:latin typeface="Carelia"/>
              </a:rPr>
              <a:t>1. </a:t>
            </a:r>
            <a:r>
              <a:rPr lang="en-US" sz="3600" b="1" dirty="0" err="1">
                <a:solidFill>
                  <a:srgbClr val="106585"/>
                </a:solidFill>
                <a:latin typeface="Carelia"/>
              </a:rPr>
              <a:t>rituel</a:t>
            </a:r>
            <a:endParaRPr lang="en-US" sz="2598" b="1" dirty="0">
              <a:solidFill>
                <a:srgbClr val="106585"/>
              </a:solidFill>
              <a:latin typeface="Carelia"/>
            </a:endParaRP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520975FF-C4E0-5D86-270B-BF29A19BF229}"/>
              </a:ext>
            </a:extLst>
          </p:cNvPr>
          <p:cNvSpPr txBox="1"/>
          <p:nvPr/>
        </p:nvSpPr>
        <p:spPr>
          <a:xfrm>
            <a:off x="1125431" y="4509999"/>
            <a:ext cx="4033133" cy="38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1"/>
              </a:lnSpc>
            </a:pPr>
            <a:r>
              <a:rPr lang="en-US" sz="2598" dirty="0">
                <a:solidFill>
                  <a:srgbClr val="8DC63F"/>
                </a:solidFill>
                <a:latin typeface="Carelia"/>
              </a:rPr>
              <a:t>   </a:t>
            </a:r>
            <a:endParaRPr lang="en-US" sz="2598" dirty="0">
              <a:solidFill>
                <a:srgbClr val="106585"/>
              </a:solidFill>
              <a:latin typeface="Carelia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AE6C1C41-DB0E-EB18-709F-86830A881F23}"/>
              </a:ext>
            </a:extLst>
          </p:cNvPr>
          <p:cNvSpPr txBox="1"/>
          <p:nvPr/>
        </p:nvSpPr>
        <p:spPr>
          <a:xfrm>
            <a:off x="3812108" y="4352180"/>
            <a:ext cx="7128600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8DC63F"/>
                </a:solidFill>
                <a:latin typeface="Carelia"/>
              </a:rPr>
              <a:t>    </a:t>
            </a:r>
            <a:r>
              <a:rPr lang="en-US" sz="3600" b="1" dirty="0">
                <a:solidFill>
                  <a:srgbClr val="106585"/>
                </a:solidFill>
                <a:latin typeface="Carelia"/>
              </a:rPr>
              <a:t>2. </a:t>
            </a:r>
            <a:r>
              <a:rPr lang="en-US" sz="3600" b="1" dirty="0" err="1">
                <a:solidFill>
                  <a:srgbClr val="106585"/>
                </a:solidFill>
                <a:latin typeface="Carelia"/>
              </a:rPr>
              <a:t>Vocabulaire</a:t>
            </a:r>
            <a:endParaRPr lang="en-US" sz="3600" b="1" dirty="0">
              <a:solidFill>
                <a:srgbClr val="106585"/>
              </a:solidFill>
              <a:latin typeface="Carelia"/>
            </a:endParaRPr>
          </a:p>
          <a:p>
            <a:pPr marL="1800225" lvl="2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Carelia"/>
              </a:rPr>
              <a:t>Rebrassage </a:t>
            </a: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37F3FF47-A181-13AB-6870-33D6FABA820F}"/>
              </a:ext>
            </a:extLst>
          </p:cNvPr>
          <p:cNvSpPr txBox="1"/>
          <p:nvPr/>
        </p:nvSpPr>
        <p:spPr>
          <a:xfrm>
            <a:off x="3761462" y="6949428"/>
            <a:ext cx="7179245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1"/>
              </a:lnSpc>
            </a:pPr>
            <a:r>
              <a:rPr lang="en-US" sz="3600" b="1" dirty="0">
                <a:solidFill>
                  <a:srgbClr val="106585"/>
                </a:solidFill>
                <a:latin typeface="Carelia"/>
              </a:rPr>
              <a:t>    3. Lecture</a:t>
            </a:r>
          </a:p>
          <a:p>
            <a:pPr marL="1800225" lvl="2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Carelia"/>
              </a:rPr>
              <a:t>Rebrassage </a:t>
            </a:r>
          </a:p>
          <a:p>
            <a:pPr>
              <a:lnSpc>
                <a:spcPts val="2991"/>
              </a:lnSpc>
            </a:pPr>
            <a:endParaRPr lang="en-US" sz="3600" b="1" dirty="0">
              <a:solidFill>
                <a:srgbClr val="106585"/>
              </a:solidFill>
              <a:latin typeface="Carelia"/>
            </a:endParaRPr>
          </a:p>
        </p:txBody>
      </p:sp>
    </p:spTree>
    <p:extLst>
      <p:ext uri="{BB962C8B-B14F-4D97-AF65-F5344CB8AC3E}">
        <p14:creationId xmlns:p14="http://schemas.microsoft.com/office/powerpoint/2010/main" val="33551960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03DC9-C6BF-E0B5-0EA6-2752F6D73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3">
            <a:extLst>
              <a:ext uri="{FF2B5EF4-FFF2-40B4-BE49-F238E27FC236}">
                <a16:creationId xmlns:a16="http://schemas.microsoft.com/office/drawing/2014/main" id="{3FDAD11B-98B7-8017-F5F4-112ACA7F5F0E}"/>
              </a:ext>
            </a:extLst>
          </p:cNvPr>
          <p:cNvSpPr/>
          <p:nvPr/>
        </p:nvSpPr>
        <p:spPr>
          <a:xfrm>
            <a:off x="12944475" y="1358538"/>
            <a:ext cx="713150" cy="713150"/>
          </a:xfrm>
          <a:custGeom>
            <a:avLst/>
            <a:gdLst/>
            <a:ahLst/>
            <a:cxnLst/>
            <a:rect l="l" t="t" r="r" b="b"/>
            <a:pathLst>
              <a:path w="950866" h="950866">
                <a:moveTo>
                  <a:pt x="0" y="0"/>
                </a:moveTo>
                <a:lnTo>
                  <a:pt x="950866" y="0"/>
                </a:lnTo>
                <a:lnTo>
                  <a:pt x="950866" y="950866"/>
                </a:lnTo>
                <a:lnTo>
                  <a:pt x="0" y="950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0D7BBDA-8161-88E0-5165-464A8246917D}"/>
              </a:ext>
            </a:extLst>
          </p:cNvPr>
          <p:cNvSpPr/>
          <p:nvPr/>
        </p:nvSpPr>
        <p:spPr>
          <a:xfrm>
            <a:off x="2140118" y="1806601"/>
            <a:ext cx="6018105" cy="11884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55C58A4-DD53-E71F-21B4-9FF2E219F70C}"/>
              </a:ext>
            </a:extLst>
          </p:cNvPr>
          <p:cNvGrpSpPr/>
          <p:nvPr/>
        </p:nvGrpSpPr>
        <p:grpSpPr>
          <a:xfrm>
            <a:off x="433188" y="342900"/>
            <a:ext cx="12849624" cy="8585562"/>
            <a:chOff x="312517" y="227366"/>
            <a:chExt cx="8518967" cy="619658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C64D6A8-B2AC-C767-721B-1FCA04132154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21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23AF4F9-29C5-59C6-FCBE-DADB2B1CFCC2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85800"/>
              <a:endParaRPr lang="fr-MA" sz="525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363C068C-0FD8-4C4D-9CF5-FB3ECAE3900D}"/>
              </a:ext>
            </a:extLst>
          </p:cNvPr>
          <p:cNvSpPr txBox="1"/>
          <p:nvPr/>
        </p:nvSpPr>
        <p:spPr>
          <a:xfrm>
            <a:off x="1028701" y="2215693"/>
            <a:ext cx="113414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A la fin de la séance d’aujourd’hui, au moins 80% des élèves devraient être capables de :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7EF5B05-889C-CED3-42C0-1A341578C956}"/>
              </a:ext>
            </a:extLst>
          </p:cNvPr>
          <p:cNvGrpSpPr/>
          <p:nvPr/>
        </p:nvGrpSpPr>
        <p:grpSpPr>
          <a:xfrm>
            <a:off x="2124914" y="3699565"/>
            <a:ext cx="9466173" cy="2407466"/>
            <a:chOff x="2853491" y="4076701"/>
            <a:chExt cx="12621564" cy="3209955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B03DDA6B-280A-5D7F-4C95-36BC89CD1E14}"/>
                </a:ext>
              </a:extLst>
            </p:cNvPr>
            <p:cNvGrpSpPr/>
            <p:nvPr/>
          </p:nvGrpSpPr>
          <p:grpSpPr>
            <a:xfrm flipH="1">
              <a:off x="2853491" y="4076701"/>
              <a:ext cx="12581019" cy="1399639"/>
              <a:chOff x="1309128" y="1880836"/>
              <a:chExt cx="6724021" cy="748048"/>
            </a:xfrm>
          </p:grpSpPr>
          <p:sp>
            <p:nvSpPr>
              <p:cNvPr id="33" name="Rectangle : coins arrondis 18 - 2">
                <a:extLst>
                  <a:ext uri="{FF2B5EF4-FFF2-40B4-BE49-F238E27FC236}">
                    <a16:creationId xmlns:a16="http://schemas.microsoft.com/office/drawing/2014/main" id="{6B41BC3C-D488-F60C-65CC-99C4802DA7D2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DBDF7AB0-03E9-5C15-37EE-DBAFA7F67822}"/>
                  </a:ext>
                </a:extLst>
              </p:cNvPr>
              <p:cNvSpPr txBox="1"/>
              <p:nvPr/>
            </p:nvSpPr>
            <p:spPr>
              <a:xfrm>
                <a:off x="3082838" y="2077767"/>
                <a:ext cx="4373252" cy="394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Font typeface="Arial" panose="020B0604020202020204" pitchFamily="34" charset="0"/>
                  <a:buChar char="•"/>
                </a:pPr>
                <a:r>
                  <a:rPr lang="fr-FR" sz="3000" b="1" dirty="0">
                    <a:solidFill>
                      <a:srgbClr val="005664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Comprendre et produire </a:t>
                </a:r>
                <a:r>
                  <a:rPr lang="fr-FR" sz="3000" b="1" dirty="0">
                    <a:solidFill>
                      <a:srgbClr val="4F81BD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les mots du vocabulaire</a:t>
                </a:r>
              </a:p>
            </p:txBody>
          </p:sp>
          <p:sp>
            <p:nvSpPr>
              <p:cNvPr id="37" name="Oval 86">
                <a:extLst>
                  <a:ext uri="{FF2B5EF4-FFF2-40B4-BE49-F238E27FC236}">
                    <a16:creationId xmlns:a16="http://schemas.microsoft.com/office/drawing/2014/main" id="{065A59F7-9987-ABAF-3C30-7413B83EFFA6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38" name="Graphique 37">
                <a:extLst>
                  <a:ext uri="{FF2B5EF4-FFF2-40B4-BE49-F238E27FC236}">
                    <a16:creationId xmlns:a16="http://schemas.microsoft.com/office/drawing/2014/main" id="{7E46BD37-2FD6-B338-E549-7EB9B3519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7FF7AA6-DE9A-3167-61D0-60C1786199AA}"/>
                </a:ext>
              </a:extLst>
            </p:cNvPr>
            <p:cNvGrpSpPr/>
            <p:nvPr/>
          </p:nvGrpSpPr>
          <p:grpSpPr>
            <a:xfrm flipH="1">
              <a:off x="2853491" y="5887017"/>
              <a:ext cx="12621564" cy="1399639"/>
              <a:chOff x="1287458" y="1880836"/>
              <a:chExt cx="6745691" cy="748048"/>
            </a:xfrm>
          </p:grpSpPr>
          <p:sp>
            <p:nvSpPr>
              <p:cNvPr id="6" name="Rectangle : coins arrondis 18 - 2">
                <a:extLst>
                  <a:ext uri="{FF2B5EF4-FFF2-40B4-BE49-F238E27FC236}">
                    <a16:creationId xmlns:a16="http://schemas.microsoft.com/office/drawing/2014/main" id="{A00F715A-067F-86C8-8D2C-491ED3DAA05B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57D20E1-D24E-0C5B-AECE-00F619557DAB}"/>
                  </a:ext>
                </a:extLst>
              </p:cNvPr>
              <p:cNvSpPr txBox="1"/>
              <p:nvPr/>
            </p:nvSpPr>
            <p:spPr>
              <a:xfrm>
                <a:off x="1287458" y="2087646"/>
                <a:ext cx="6168633" cy="394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Font typeface="Arial" panose="020B0604020202020204" pitchFamily="34" charset="0"/>
                  <a:buChar char="•"/>
                </a:pPr>
                <a:r>
                  <a:rPr lang="fr-FR" sz="3000" b="1" dirty="0">
                    <a:solidFill>
                      <a:srgbClr val="005664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Lire et écrire </a:t>
                </a:r>
                <a:r>
                  <a:rPr lang="fr-FR" sz="3000" b="1" dirty="0">
                    <a:solidFill>
                      <a:srgbClr val="4F81BD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les syllabes et les mots présentés. </a:t>
                </a:r>
              </a:p>
            </p:txBody>
          </p:sp>
          <p:sp>
            <p:nvSpPr>
              <p:cNvPr id="8" name="Oval 86">
                <a:extLst>
                  <a:ext uri="{FF2B5EF4-FFF2-40B4-BE49-F238E27FC236}">
                    <a16:creationId xmlns:a16="http://schemas.microsoft.com/office/drawing/2014/main" id="{D64A107A-2E1E-6946-6BC4-9B3D18C6205A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9" name="Graphique 8">
                <a:extLst>
                  <a:ext uri="{FF2B5EF4-FFF2-40B4-BE49-F238E27FC236}">
                    <a16:creationId xmlns:a16="http://schemas.microsoft.com/office/drawing/2014/main" id="{7872DD2A-9C62-70C6-B1A4-F446FBB45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6BF069FA-30A5-C278-AB56-84275188BE24}"/>
              </a:ext>
            </a:extLst>
          </p:cNvPr>
          <p:cNvSpPr txBox="1"/>
          <p:nvPr/>
        </p:nvSpPr>
        <p:spPr>
          <a:xfrm>
            <a:off x="4102240" y="6468973"/>
            <a:ext cx="73849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Les objectifs de ma séance ont-ils été atteints ? </a:t>
            </a:r>
          </a:p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Sinon, pourquoi ? </a:t>
            </a:r>
          </a:p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Que faudrait-il faire pour les prochaines séances ? 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6957875D-B494-8377-E10F-26B17E3EFBE0}"/>
              </a:ext>
            </a:extLst>
          </p:cNvPr>
          <p:cNvSpPr/>
          <p:nvPr/>
        </p:nvSpPr>
        <p:spPr>
          <a:xfrm rot="21482714">
            <a:off x="2574113" y="6641773"/>
            <a:ext cx="1305563" cy="1391177"/>
          </a:xfrm>
          <a:custGeom>
            <a:avLst/>
            <a:gdLst/>
            <a:ahLst/>
            <a:cxnLst/>
            <a:rect l="l" t="t" r="r" b="b"/>
            <a:pathLst>
              <a:path w="1363289" h="1605587">
                <a:moveTo>
                  <a:pt x="0" y="0"/>
                </a:moveTo>
                <a:lnTo>
                  <a:pt x="1363289" y="0"/>
                </a:lnTo>
                <a:lnTo>
                  <a:pt x="1363289" y="1605587"/>
                </a:lnTo>
                <a:lnTo>
                  <a:pt x="0" y="16055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342935">
              <a:defRPr/>
            </a:pPr>
            <a:endParaRPr lang="fr-MA" sz="450">
              <a:solidFill>
                <a:prstClr val="black"/>
              </a:solidFill>
              <a:latin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2344065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5A196-0D03-F749-8501-C568B82D4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A059BA2-8C1A-6FEF-5F9A-FC719DB8DBE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BAEE6DD-16E4-CE75-DB1F-DC9C60DD79BC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4B5FDAA7-1FB0-58C4-C153-BEF09720A2E7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EDDC6B7-CAD5-F3E6-5F1E-CF33FA3A5217}"/>
              </a:ext>
            </a:extLst>
          </p:cNvPr>
          <p:cNvSpPr/>
          <p:nvPr/>
        </p:nvSpPr>
        <p:spPr>
          <a:xfrm>
            <a:off x="562942" y="59898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6C96612-8ADA-2516-5D6E-90142027279A}"/>
              </a:ext>
            </a:extLst>
          </p:cNvPr>
          <p:cNvSpPr txBox="1"/>
          <p:nvPr/>
        </p:nvSpPr>
        <p:spPr>
          <a:xfrm>
            <a:off x="1254314" y="590118"/>
            <a:ext cx="993116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 et vos livrets de français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120C3E-68FC-9D86-45DB-1E5CCE50FB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61" y="342900"/>
            <a:ext cx="1072972" cy="992461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A0F5B73-4673-B158-7158-DF81D6459657}"/>
              </a:ext>
            </a:extLst>
          </p:cNvPr>
          <p:cNvGrpSpPr/>
          <p:nvPr/>
        </p:nvGrpSpPr>
        <p:grpSpPr>
          <a:xfrm>
            <a:off x="989239" y="3859170"/>
            <a:ext cx="11506508" cy="3533358"/>
            <a:chOff x="-3805047" y="3869835"/>
            <a:chExt cx="6297262" cy="2753069"/>
          </a:xfrm>
        </p:grpSpPr>
        <p:sp>
          <p:nvSpPr>
            <p:cNvPr id="9" name="Rectangle : coins arrondis 18 - 2">
              <a:extLst>
                <a:ext uri="{FF2B5EF4-FFF2-40B4-BE49-F238E27FC236}">
                  <a16:creationId xmlns:a16="http://schemas.microsoft.com/office/drawing/2014/main" id="{06AE3FB6-617E-30CE-17D9-E4944BB22D51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0" name="Rectangle : coins arrondis 18 - 2">
              <a:extLst>
                <a:ext uri="{FF2B5EF4-FFF2-40B4-BE49-F238E27FC236}">
                  <a16:creationId xmlns:a16="http://schemas.microsoft.com/office/drawing/2014/main" id="{AD7D1A10-A7C4-A797-618D-2504E07EB108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Livret </a:t>
              </a:r>
            </a:p>
          </p:txBody>
        </p:sp>
        <p:sp>
          <p:nvSpPr>
            <p:cNvPr id="11" name="Rectangle : coins arrondis 18 - 2">
              <a:extLst>
                <a:ext uri="{FF2B5EF4-FFF2-40B4-BE49-F238E27FC236}">
                  <a16:creationId xmlns:a16="http://schemas.microsoft.com/office/drawing/2014/main" id="{2DB4658C-20DC-72AA-17DA-FB2A1D58EE00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2" name="Rectangle : coins arrondis 18 - 2">
              <a:extLst>
                <a:ext uri="{FF2B5EF4-FFF2-40B4-BE49-F238E27FC236}">
                  <a16:creationId xmlns:a16="http://schemas.microsoft.com/office/drawing/2014/main" id="{5BCD92FE-BC16-F3AC-6E4B-C0BFF7AC5F18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Cahier </a:t>
              </a:r>
            </a:p>
          </p:txBody>
        </p:sp>
        <p:sp>
          <p:nvSpPr>
            <p:cNvPr id="14" name="Rectangle : coins arrondis 18 - 2">
              <a:extLst>
                <a:ext uri="{FF2B5EF4-FFF2-40B4-BE49-F238E27FC236}">
                  <a16:creationId xmlns:a16="http://schemas.microsoft.com/office/drawing/2014/main" id="{BAFD3358-AABE-DF7E-98AA-2F20F273668D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4" name="Rectangle : coins arrondis 18 - 2">
              <a:extLst>
                <a:ext uri="{FF2B5EF4-FFF2-40B4-BE49-F238E27FC236}">
                  <a16:creationId xmlns:a16="http://schemas.microsoft.com/office/drawing/2014/main" id="{62035628-88FB-2BF2-F5C3-E93661715A72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Ardoise 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F9355F0F-29F7-D4CB-8F41-4832BC02109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1914" y="4272070"/>
            <a:ext cx="2053088" cy="1905077"/>
          </a:xfrm>
          <a:prstGeom prst="rect">
            <a:avLst/>
          </a:prstGeom>
        </p:spPr>
      </p:pic>
      <p:pic>
        <p:nvPicPr>
          <p:cNvPr id="28" name="Image 27" descr="Une image contenant dessin humoristique, dessin,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3BA58975-B1CB-DD2C-423A-C5CAADDF863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56294" r="43963" b="7778"/>
          <a:stretch/>
        </p:blipFill>
        <p:spPr>
          <a:xfrm>
            <a:off x="6141044" y="4509253"/>
            <a:ext cx="1433911" cy="1611393"/>
          </a:xfrm>
          <a:prstGeom prst="rect">
            <a:avLst/>
          </a:prstGeom>
        </p:spPr>
      </p:pic>
      <p:pic>
        <p:nvPicPr>
          <p:cNvPr id="29" name="Image 28" descr="Une image contenant texte, habits, fil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9BEE924-C5AC-A2D3-19D0-114C80B7DA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26" y="4262720"/>
            <a:ext cx="1379982" cy="1962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8565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9B602-432A-F638-6581-D1F1F0F11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3F24EF-313A-1181-91A6-9642887D8235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540D348-BF87-3D81-97E9-9EF1D27F7024}"/>
              </a:ext>
            </a:extLst>
          </p:cNvPr>
          <p:cNvSpPr/>
          <p:nvPr/>
        </p:nvSpPr>
        <p:spPr>
          <a:xfrm>
            <a:off x="275853" y="322141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ADB0DBD-5B47-114D-2716-E7888C1A5025}"/>
              </a:ext>
            </a:extLst>
          </p:cNvPr>
          <p:cNvSpPr/>
          <p:nvPr/>
        </p:nvSpPr>
        <p:spPr>
          <a:xfrm>
            <a:off x="275852" y="322141"/>
            <a:ext cx="13154395" cy="924361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4AA2812D-ABFC-5355-8942-340CC6D93262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943F542-3C2D-F61C-469D-7A4C4B3A6E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112DFEF-7C2C-BF11-20D1-C7E8C59AB87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90028" y="381241"/>
            <a:ext cx="12678146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Nous allons jouer le jeu du duel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MA" i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Un élève montre un pictogramme, et l’autre dit ce qu’il doit faire quand il voit ce pictogramme</a:t>
            </a:r>
            <a:r>
              <a:rPr lang="fr-FR" i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. Par la suite les rôles seront échangés. </a:t>
            </a:r>
            <a:r>
              <a:rPr lang="fr-MA" i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.</a:t>
            </a:r>
            <a:endParaRPr lang="fr-FR" b="1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7E54F3E-E8ED-DBF5-D2A9-44BE9803762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51" y="3100174"/>
            <a:ext cx="2529693" cy="1955283"/>
          </a:xfrm>
          <a:prstGeom prst="rect">
            <a:avLst/>
          </a:prstGeom>
        </p:spPr>
      </p:pic>
      <p:pic>
        <p:nvPicPr>
          <p:cNvPr id="16" name="Image 15" descr="Une image contenant dessin, clipart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816E0038-AAFD-32A7-FA39-A111B0DD306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03" y="6209184"/>
            <a:ext cx="1547535" cy="170107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7A71E41-5AA2-43BD-39D3-8B2F21E92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49106" y="3139026"/>
            <a:ext cx="1859353" cy="179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BEE85B15-199E-DF09-9623-DF07ED2B63C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023719"/>
            <a:ext cx="1586346" cy="1861966"/>
          </a:xfrm>
          <a:prstGeom prst="rect">
            <a:avLst/>
          </a:prstGeom>
        </p:spPr>
      </p:pic>
      <p:pic>
        <p:nvPicPr>
          <p:cNvPr id="12" name="Image 1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8A6F6802-6B21-E11A-D26C-8E5BF0BF803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3046" y="2895630"/>
            <a:ext cx="1859353" cy="228005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E7B9ED7-8D3B-04D2-1B80-703CBFB8533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72200" y="6041037"/>
            <a:ext cx="1981201" cy="2055439"/>
          </a:xfrm>
          <a:prstGeom prst="rect">
            <a:avLst/>
          </a:prstGeom>
        </p:spPr>
      </p:pic>
      <p:pic>
        <p:nvPicPr>
          <p:cNvPr id="15" name="Image 14" descr="Une image contenant Dessin animé, garçon, habits, personne&#10;&#10;Le contenu généré par l’IA peut être incorrect.">
            <a:extLst>
              <a:ext uri="{FF2B5EF4-FFF2-40B4-BE49-F238E27FC236}">
                <a16:creationId xmlns:a16="http://schemas.microsoft.com/office/drawing/2014/main" id="{4C99AA0F-E2C9-1F57-617B-1E3190E3E2A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4345" y="100503"/>
            <a:ext cx="1175901" cy="79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13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21190</TotalTime>
  <Words>2054</Words>
  <PresentationFormat>Personnalisé</PresentationFormat>
  <Paragraphs>399</Paragraphs>
  <Slides>70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70</vt:i4>
      </vt:variant>
    </vt:vector>
  </HeadingPairs>
  <TitlesOfParts>
    <vt:vector size="80" baseType="lpstr">
      <vt:lpstr>Calibri</vt:lpstr>
      <vt:lpstr>Daytona Condensed</vt:lpstr>
      <vt:lpstr>Arimo Italics</vt:lpstr>
      <vt:lpstr>Microsoft Uighur</vt:lpstr>
      <vt:lpstr>Dosis</vt:lpstr>
      <vt:lpstr>Times New Roman</vt:lpstr>
      <vt:lpstr>Carelia</vt:lpstr>
      <vt:lpstr>Aptos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terms:modified xsi:type="dcterms:W3CDTF">2025-10-08T00:33:00Z</dcterms:modified>
  <dc:identifier>DAFtlvZnwz4</dc:identifier>
</cp:coreProperties>
</file>