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4" r:id="rId4"/>
    <p:sldId id="286" r:id="rId5"/>
    <p:sldId id="288" r:id="rId6"/>
    <p:sldId id="285" r:id="rId7"/>
    <p:sldId id="28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9/12/2025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9/12/2025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9/12/2025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9/12/2025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9/12/2025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9/12/2025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Con dâng hy lễ này</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98190" y="317976"/>
            <a:ext cx="11188987" cy="5951373"/>
          </a:xfrm>
          <a:prstGeom prst="rect">
            <a:avLst/>
          </a:prstGeom>
        </p:spPr>
        <p:txBody>
          <a:bodyPr wrap="square">
            <a:spAutoFit/>
          </a:bodyPr>
          <a:lstStyle/>
          <a:p>
            <a:pPr algn="just">
              <a:lnSpc>
                <a:spcPct val="110000"/>
              </a:lnSpc>
            </a:pPr>
            <a:r>
              <a:rPr lang="vi-VN" sz="5000" b="1" i="0">
                <a:solidFill>
                  <a:srgbClr val="FF0000"/>
                </a:solidFill>
                <a:effectLst/>
                <a:latin typeface="Arial" panose="020B0604020202020204" pitchFamily="34" charset="0"/>
                <a:cs typeface="Arial" panose="020B0604020202020204" pitchFamily="34" charset="0"/>
              </a:rPr>
              <a:t>1. </a:t>
            </a:r>
            <a:r>
              <a:rPr lang="vi-VN" sz="5000" b="1" i="0">
                <a:solidFill>
                  <a:srgbClr val="333333"/>
                </a:solidFill>
                <a:effectLst/>
                <a:latin typeface="Arial" panose="020B0604020202020204" pitchFamily="34" charset="0"/>
                <a:cs typeface="Arial" panose="020B0604020202020204" pitchFamily="34" charset="0"/>
              </a:rPr>
              <a:t>Đồi Canvê chiều xưa năm ấy, Con Thiên Chúa đã chết treo thập hình để đền bù, để đền bù tội lỗi ngàn dân. Và ngày nay trên bàn thờ Chúa, hy lễ thánh tái diễn trong từng ngày, ban ơn thiêng, ban ơn thiêng để cứu chuộc muôn người.</a:t>
            </a:r>
            <a:endParaRPr lang="vi-VN" sz="5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953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87F45-1BC6-AF14-93DB-31B045570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D2FFAB-B082-4739-E6BF-2EA3AC84F59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90116D6-4AAD-1907-DE6F-3B9E393CAA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21334F2-A533-20EF-9321-C94FF9ADCA47}"/>
              </a:ext>
            </a:extLst>
          </p:cNvPr>
          <p:cNvSpPr/>
          <p:nvPr/>
        </p:nvSpPr>
        <p:spPr>
          <a:xfrm>
            <a:off x="498190" y="317976"/>
            <a:ext cx="11188987" cy="6107569"/>
          </a:xfrm>
          <a:prstGeom prst="rect">
            <a:avLst/>
          </a:prstGeom>
        </p:spPr>
        <p:txBody>
          <a:bodyPr wrap="square">
            <a:spAutoFit/>
          </a:bodyPr>
          <a:lstStyle/>
          <a:p>
            <a:pPr algn="just">
              <a:lnSpc>
                <a:spcPct val="110000"/>
              </a:lnSpc>
            </a:pPr>
            <a:r>
              <a:rPr lang="en-US" sz="6000" b="1">
                <a:solidFill>
                  <a:srgbClr val="FF0000"/>
                </a:solidFill>
                <a:latin typeface="Arial" panose="020B0604020202020204" pitchFamily="34" charset="0"/>
                <a:cs typeface="Arial" panose="020B0604020202020204" pitchFamily="34" charset="0"/>
              </a:rPr>
              <a:t>ĐK</a:t>
            </a:r>
            <a:r>
              <a:rPr lang="vi-VN" sz="6000" b="1" i="0">
                <a:solidFill>
                  <a:srgbClr val="FF0000"/>
                </a:solidFill>
                <a:effectLst/>
                <a:latin typeface="Arial" panose="020B0604020202020204" pitchFamily="34" charset="0"/>
                <a:cs typeface="Arial" panose="020B0604020202020204" pitchFamily="34" charset="0"/>
              </a:rPr>
              <a:t>. </a:t>
            </a:r>
            <a:r>
              <a:rPr lang="vi-VN" sz="6000" b="1" i="0">
                <a:solidFill>
                  <a:srgbClr val="333333"/>
                </a:solidFill>
                <a:effectLst/>
                <a:latin typeface="Arial" panose="020B0604020202020204" pitchFamily="34" charset="0"/>
                <a:cs typeface="Arial" panose="020B0604020202020204" pitchFamily="34" charset="0"/>
              </a:rPr>
              <a:t>Con dâng hy lễ này để tưởng niệm Ngài đã chịu chết</a:t>
            </a:r>
            <a:r>
              <a:rPr lang="en-US" sz="6000" b="1" i="0">
                <a:solidFill>
                  <a:srgbClr val="333333"/>
                </a:solidFill>
                <a:effectLst/>
                <a:latin typeface="Arial" panose="020B0604020202020204" pitchFamily="34" charset="0"/>
                <a:cs typeface="Arial" panose="020B0604020202020204" pitchFamily="34" charset="0"/>
              </a:rPr>
              <a:t>. Xin tuyên xưng</a:t>
            </a:r>
            <a:r>
              <a:rPr lang="vi-VN" sz="6000" b="1" i="0">
                <a:solidFill>
                  <a:srgbClr val="333333"/>
                </a:solidFill>
                <a:effectLst/>
                <a:latin typeface="Arial" panose="020B0604020202020204" pitchFamily="34" charset="0"/>
                <a:cs typeface="Arial" panose="020B0604020202020204" pitchFamily="34" charset="0"/>
              </a:rPr>
              <a:t> Ngài đã sống lại. Con dâng hy lễ này hợp với hiến lễ huyền siêu, thượng tiến với trót tình yêu.</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6820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562C9-0FD4-B5D4-7008-B333E43432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F8915C-F37A-B04A-D6C5-3D4B376FB81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C5298F1-6DFC-210F-602B-423FE43AD9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2FF91C3-FCDC-BA30-B0A2-AF795FDDE994}"/>
              </a:ext>
            </a:extLst>
          </p:cNvPr>
          <p:cNvSpPr/>
          <p:nvPr/>
        </p:nvSpPr>
        <p:spPr>
          <a:xfrm>
            <a:off x="498190" y="317976"/>
            <a:ext cx="11188987" cy="5717014"/>
          </a:xfrm>
          <a:prstGeom prst="rect">
            <a:avLst/>
          </a:prstGeom>
        </p:spPr>
        <p:txBody>
          <a:bodyPr wrap="square">
            <a:spAutoFit/>
          </a:bodyPr>
          <a:lstStyle/>
          <a:p>
            <a:pPr algn="just">
              <a:lnSpc>
                <a:spcPct val="110000"/>
              </a:lnSpc>
            </a:pPr>
            <a:r>
              <a:rPr lang="en-US" sz="4800" b="1" i="0">
                <a:solidFill>
                  <a:srgbClr val="FF0000"/>
                </a:solidFill>
                <a:effectLst/>
                <a:latin typeface="Arial" panose="020B0604020202020204" pitchFamily="34" charset="0"/>
                <a:cs typeface="Arial" panose="020B0604020202020204" pitchFamily="34" charset="0"/>
              </a:rPr>
              <a:t>2</a:t>
            </a:r>
            <a:r>
              <a:rPr lang="vi-VN" sz="4800" b="1" i="0">
                <a:solidFill>
                  <a:srgbClr val="FF0000"/>
                </a:solidFill>
                <a:effectLst/>
                <a:latin typeface="Arial" panose="020B0604020202020204" pitchFamily="34" charset="0"/>
                <a:cs typeface="Arial" panose="020B0604020202020204" pitchFamily="34" charset="0"/>
              </a:rPr>
              <a:t>. </a:t>
            </a:r>
            <a:r>
              <a:rPr lang="vi-VN" sz="4800" b="1" i="0">
                <a:solidFill>
                  <a:srgbClr val="333333"/>
                </a:solidFill>
                <a:effectLst/>
                <a:latin typeface="Arial" panose="020B0604020202020204" pitchFamily="34" charset="0"/>
                <a:cs typeface="Arial" panose="020B0604020202020204" pitchFamily="34" charset="0"/>
              </a:rPr>
              <a:t>Tựa nương nơi tình Cha thương đến, xin cương quyết cất bước quay trở về, để tìm lại, để tìm lại hạnh phúc bỏ quên. Nguyện tình yêu đưa đường mở lối, xin thánh hoá hiến lễ dâng cuộc đời cho tim con, cho tim con chan chứa muôn ơn Trời.</a:t>
            </a:r>
            <a:endParaRPr lang="vi-VN" sz="48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125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0DFF4-1A4A-8212-19DE-5046DF42E3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E2588-F364-B452-D5D3-C67ACB3A271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68054E4-42A6-A0DD-2D9C-6DE58911FB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8B2F7B0-B499-A0CF-CCB9-6D1996592B65}"/>
              </a:ext>
            </a:extLst>
          </p:cNvPr>
          <p:cNvSpPr/>
          <p:nvPr/>
        </p:nvSpPr>
        <p:spPr>
          <a:xfrm>
            <a:off x="498190" y="317976"/>
            <a:ext cx="11188987" cy="6107569"/>
          </a:xfrm>
          <a:prstGeom prst="rect">
            <a:avLst/>
          </a:prstGeom>
        </p:spPr>
        <p:txBody>
          <a:bodyPr wrap="square">
            <a:spAutoFit/>
          </a:bodyPr>
          <a:lstStyle/>
          <a:p>
            <a:pPr algn="just">
              <a:lnSpc>
                <a:spcPct val="110000"/>
              </a:lnSpc>
            </a:pPr>
            <a:r>
              <a:rPr lang="en-US" sz="6000" b="1">
                <a:solidFill>
                  <a:srgbClr val="FF0000"/>
                </a:solidFill>
                <a:latin typeface="Arial" panose="020B0604020202020204" pitchFamily="34" charset="0"/>
                <a:cs typeface="Arial" panose="020B0604020202020204" pitchFamily="34" charset="0"/>
              </a:rPr>
              <a:t>ĐK</a:t>
            </a:r>
            <a:r>
              <a:rPr lang="vi-VN" sz="6000" b="1" i="0">
                <a:solidFill>
                  <a:srgbClr val="FF0000"/>
                </a:solidFill>
                <a:effectLst/>
                <a:latin typeface="Arial" panose="020B0604020202020204" pitchFamily="34" charset="0"/>
                <a:cs typeface="Arial" panose="020B0604020202020204" pitchFamily="34" charset="0"/>
              </a:rPr>
              <a:t>. </a:t>
            </a:r>
            <a:r>
              <a:rPr lang="vi-VN" sz="6000" b="1" i="0">
                <a:solidFill>
                  <a:srgbClr val="333333"/>
                </a:solidFill>
                <a:effectLst/>
                <a:latin typeface="Arial" panose="020B0604020202020204" pitchFamily="34" charset="0"/>
                <a:cs typeface="Arial" panose="020B0604020202020204" pitchFamily="34" charset="0"/>
              </a:rPr>
              <a:t>Con dâng hy lễ này để tưởng niệm Ngài đã chịu chết</a:t>
            </a:r>
            <a:r>
              <a:rPr lang="en-US" sz="6000" b="1" i="0">
                <a:solidFill>
                  <a:srgbClr val="333333"/>
                </a:solidFill>
                <a:effectLst/>
                <a:latin typeface="Arial" panose="020B0604020202020204" pitchFamily="34" charset="0"/>
                <a:cs typeface="Arial" panose="020B0604020202020204" pitchFamily="34" charset="0"/>
              </a:rPr>
              <a:t>. Xin tuyên xưng</a:t>
            </a:r>
            <a:r>
              <a:rPr lang="vi-VN" sz="6000" b="1" i="0">
                <a:solidFill>
                  <a:srgbClr val="333333"/>
                </a:solidFill>
                <a:effectLst/>
                <a:latin typeface="Arial" panose="020B0604020202020204" pitchFamily="34" charset="0"/>
                <a:cs typeface="Arial" panose="020B0604020202020204" pitchFamily="34" charset="0"/>
              </a:rPr>
              <a:t> Ngài đã sống lại. Con dâng hy lễ này hợp với hiến lễ huyền siêu, thượng tiến với trót tình yêu.</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5853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8ECCE-A718-8D53-D5A6-789BFC1E6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7E977-25C4-6ECA-5CD1-442D9C62B22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39799AA-DF38-AA28-ACCB-3C18852491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C789416-B071-3404-0644-36525F4AF917}"/>
              </a:ext>
            </a:extLst>
          </p:cNvPr>
          <p:cNvSpPr/>
          <p:nvPr/>
        </p:nvSpPr>
        <p:spPr>
          <a:xfrm>
            <a:off x="498190" y="317976"/>
            <a:ext cx="11188987" cy="5951373"/>
          </a:xfrm>
          <a:prstGeom prst="rect">
            <a:avLst/>
          </a:prstGeom>
        </p:spPr>
        <p:txBody>
          <a:bodyPr wrap="square">
            <a:spAutoFit/>
          </a:bodyPr>
          <a:lstStyle/>
          <a:p>
            <a:pPr algn="just">
              <a:lnSpc>
                <a:spcPct val="110000"/>
              </a:lnSpc>
            </a:pPr>
            <a:r>
              <a:rPr lang="vi-VN" sz="5000" b="1" i="0">
                <a:solidFill>
                  <a:srgbClr val="FF0000"/>
                </a:solidFill>
                <a:effectLst/>
                <a:latin typeface="Arial" panose="020B0604020202020204" pitchFamily="34" charset="0"/>
                <a:cs typeface="Arial" panose="020B0604020202020204" pitchFamily="34" charset="0"/>
              </a:rPr>
              <a:t>1. </a:t>
            </a:r>
            <a:r>
              <a:rPr lang="vi-VN" sz="5000" b="1" i="0">
                <a:solidFill>
                  <a:srgbClr val="333333"/>
                </a:solidFill>
                <a:effectLst/>
                <a:latin typeface="Arial" panose="020B0604020202020204" pitchFamily="34" charset="0"/>
                <a:cs typeface="Arial" panose="020B0604020202020204" pitchFamily="34" charset="0"/>
              </a:rPr>
              <a:t>Tình khoan dung của Cha chan chứa, con đâu biết lấy những chi đền tạ mà chuộc lại, mà chuộc lại lầm lỡ ngày qua. Nguyện từ đây dâng cả tình mến trong giông tố vẫn sáng tươi trọn niềm tri ân Cha, tri ân Cha hay xót thương dịu hiền.</a:t>
            </a:r>
            <a:endParaRPr lang="vi-VN" sz="5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1240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468E6-E5C3-3C09-3A64-843C4BF87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1D2A98-E66C-ABBD-28FE-ADEE03C3D3A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91DCB91-47D8-164D-3F4E-A61A59B211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B7FE16D-6962-A7F7-7ADD-C8A071A89871}"/>
              </a:ext>
            </a:extLst>
          </p:cNvPr>
          <p:cNvSpPr/>
          <p:nvPr/>
        </p:nvSpPr>
        <p:spPr>
          <a:xfrm>
            <a:off x="498190" y="317976"/>
            <a:ext cx="11188987" cy="6107569"/>
          </a:xfrm>
          <a:prstGeom prst="rect">
            <a:avLst/>
          </a:prstGeom>
        </p:spPr>
        <p:txBody>
          <a:bodyPr wrap="square">
            <a:spAutoFit/>
          </a:bodyPr>
          <a:lstStyle/>
          <a:p>
            <a:pPr algn="just">
              <a:lnSpc>
                <a:spcPct val="110000"/>
              </a:lnSpc>
            </a:pPr>
            <a:r>
              <a:rPr lang="en-US" sz="6000" b="1">
                <a:solidFill>
                  <a:srgbClr val="FF0000"/>
                </a:solidFill>
                <a:latin typeface="Arial" panose="020B0604020202020204" pitchFamily="34" charset="0"/>
                <a:cs typeface="Arial" panose="020B0604020202020204" pitchFamily="34" charset="0"/>
              </a:rPr>
              <a:t>ĐK</a:t>
            </a:r>
            <a:r>
              <a:rPr lang="vi-VN" sz="6000" b="1" i="0">
                <a:solidFill>
                  <a:srgbClr val="FF0000"/>
                </a:solidFill>
                <a:effectLst/>
                <a:latin typeface="Arial" panose="020B0604020202020204" pitchFamily="34" charset="0"/>
                <a:cs typeface="Arial" panose="020B0604020202020204" pitchFamily="34" charset="0"/>
              </a:rPr>
              <a:t>. </a:t>
            </a:r>
            <a:r>
              <a:rPr lang="vi-VN" sz="6000" b="1" i="0">
                <a:solidFill>
                  <a:srgbClr val="333333"/>
                </a:solidFill>
                <a:effectLst/>
                <a:latin typeface="Arial" panose="020B0604020202020204" pitchFamily="34" charset="0"/>
                <a:cs typeface="Arial" panose="020B0604020202020204" pitchFamily="34" charset="0"/>
              </a:rPr>
              <a:t>Con dâng hy lễ này để tưởng niệm Ngài đã chịu chết</a:t>
            </a:r>
            <a:r>
              <a:rPr lang="en-US" sz="6000" b="1" i="0">
                <a:solidFill>
                  <a:srgbClr val="333333"/>
                </a:solidFill>
                <a:effectLst/>
                <a:latin typeface="Arial" panose="020B0604020202020204" pitchFamily="34" charset="0"/>
                <a:cs typeface="Arial" panose="020B0604020202020204" pitchFamily="34" charset="0"/>
              </a:rPr>
              <a:t>. Xin tuyên xưng</a:t>
            </a:r>
            <a:r>
              <a:rPr lang="vi-VN" sz="6000" b="1" i="0">
                <a:solidFill>
                  <a:srgbClr val="333333"/>
                </a:solidFill>
                <a:effectLst/>
                <a:latin typeface="Arial" panose="020B0604020202020204" pitchFamily="34" charset="0"/>
                <a:cs typeface="Arial" panose="020B0604020202020204" pitchFamily="34" charset="0"/>
              </a:rPr>
              <a:t> Ngài đã sống lại. Con dâng hy lễ này hợp với hiến lễ huyền siêu, thượng tiến với trót tình yêu.</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70483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85</TotalTime>
  <Words>308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Con dâng hy lễ này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DINH GIA</cp:lastModifiedBy>
  <cp:revision>42</cp:revision>
  <dcterms:created xsi:type="dcterms:W3CDTF">2024-12-06T02:45:28Z</dcterms:created>
  <dcterms:modified xsi:type="dcterms:W3CDTF">2025-09-12T15:57:37Z</dcterms:modified>
</cp:coreProperties>
</file>