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CD0044B-4B68-4CBE-89F2-CF939D8514CA}">
  <a:tblStyle styleId="{FCD0044B-4B68-4CBE-89F2-CF939D8514CA}"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3F9FA"/>
          </a:solidFill>
        </a:fill>
      </a:tcStyle>
    </a:wholeTbl>
    <a:band1H>
      <a:tcTxStyle/>
      <a:tcStyle>
        <a:fill>
          <a:solidFill>
            <a:srgbClr val="E7F3F4"/>
          </a:solidFill>
        </a:fill>
      </a:tcStyle>
    </a:band1H>
    <a:band2H>
      <a:tcTxStyle/>
    </a:band2H>
    <a:band1V>
      <a:tcTxStyle/>
      <a:tcStyle>
        <a:fill>
          <a:solidFill>
            <a:srgbClr val="E7F3F4"/>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87" name="Google Shape;8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 name="Google Shape;88;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 name="Google Shape;169;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Arial"/>
                <a:ea typeface="Arial"/>
                <a:cs typeface="Arial"/>
                <a:sym typeface="Arial"/>
              </a:rPr>
              <a:t>Ineffective leadership is primary reason for teachers leaving</a:t>
            </a:r>
            <a:r>
              <a:rPr b="0" i="0" lang="en-US" sz="1050" u="none" cap="none" strike="noStrike">
                <a:solidFill>
                  <a:schemeClr val="dk1"/>
                </a:solidFill>
                <a:latin typeface="Arial"/>
                <a:ea typeface="Arial"/>
                <a:cs typeface="Arial"/>
                <a:sym typeface="Arial"/>
              </a:rPr>
              <a:t>,  North Carolina Teacher Working Conditions Survey, (2008)</a:t>
            </a:r>
            <a:endParaRPr b="0" i="0" sz="900" u="none" cap="none" strike="noStrike">
              <a:solidFill>
                <a:schemeClr val="dk1"/>
              </a:solidFill>
              <a:latin typeface="Arial"/>
              <a:ea typeface="Arial"/>
              <a:cs typeface="Arial"/>
              <a:sym typeface="Arial"/>
            </a:endParaRPr>
          </a:p>
          <a:p>
            <a:pPr indent="-228600" lvl="0" marL="228600" marR="0" rtl="0" algn="l">
              <a:spcBef>
                <a:spcPts val="360"/>
              </a:spcBef>
              <a:spcAft>
                <a:spcPts val="0"/>
              </a:spcAft>
              <a:buClr>
                <a:schemeClr val="dk1"/>
              </a:buClr>
              <a:buSzPts val="1200"/>
              <a:buFont typeface="Calibri"/>
              <a:buAutoNum type="arabicPeriod"/>
            </a:pPr>
            <a:r>
              <a:rPr b="0" i="0" lang="en-US" sz="1200" u="none" cap="none" strike="noStrike">
                <a:solidFill>
                  <a:schemeClr val="dk1"/>
                </a:solidFill>
                <a:latin typeface="Arial"/>
                <a:ea typeface="Arial"/>
                <a:cs typeface="Arial"/>
                <a:sym typeface="Arial"/>
              </a:rPr>
              <a:t>Less effective teachers tend to leave under an effective principal, while more effective teachers tend to leave when the school is taken over by an ineffective principal. </a:t>
            </a:r>
            <a:endParaRPr/>
          </a:p>
          <a:p>
            <a:pPr indent="-228600" lvl="0" marL="228600" marR="0" rtl="0" algn="l">
              <a:spcBef>
                <a:spcPts val="360"/>
              </a:spcBef>
              <a:spcAft>
                <a:spcPts val="0"/>
              </a:spcAft>
              <a:buClr>
                <a:schemeClr val="dk1"/>
              </a:buClr>
              <a:buSzPts val="1200"/>
              <a:buFont typeface="Calibri"/>
              <a:buAutoNum type="arabicPeriod"/>
            </a:pPr>
            <a:r>
              <a:rPr b="0" i="0" lang="en-US" sz="1200" u="none" cap="none" strike="noStrike">
                <a:solidFill>
                  <a:schemeClr val="dk1"/>
                </a:solidFill>
                <a:latin typeface="Arial"/>
                <a:ea typeface="Arial"/>
                <a:cs typeface="Arial"/>
                <a:sym typeface="Arial"/>
              </a:rPr>
              <a:t>Furthermore, effective principals are more likely to replace teachers who leave with more effective teachers (Beteille, Kalogrides and Loeb 2011, Branch, Hanushek and Rivkin 2012, Portin, et al. 2003). </a:t>
            </a:r>
            <a:endParaRPr b="0" i="0" sz="900" u="none" cap="none" strike="noStrike">
              <a:solidFill>
                <a:schemeClr val="dk1"/>
              </a:solidFill>
              <a:latin typeface="Arial"/>
              <a:ea typeface="Arial"/>
              <a:cs typeface="Arial"/>
              <a:sym typeface="Arial"/>
            </a:endParaRPr>
          </a:p>
          <a:p>
            <a:pPr indent="-161925" lvl="0" marL="228600" marR="0" rtl="0" algn="l">
              <a:spcBef>
                <a:spcPts val="315"/>
              </a:spcBef>
              <a:spcAft>
                <a:spcPts val="0"/>
              </a:spcAft>
              <a:buClr>
                <a:schemeClr val="dk1"/>
              </a:buClr>
              <a:buSzPts val="1050"/>
              <a:buFont typeface="Calibri"/>
              <a:buNone/>
            </a:pPr>
            <a:r>
              <a:t/>
            </a:r>
            <a:endParaRPr b="0" i="0" sz="1050" u="none" cap="none" strike="noStrike">
              <a:solidFill>
                <a:schemeClr val="dk1"/>
              </a:solidFill>
              <a:latin typeface="Arial"/>
              <a:ea typeface="Arial"/>
              <a:cs typeface="Arial"/>
              <a:sym typeface="Arial"/>
            </a:endParaRPr>
          </a:p>
          <a:p>
            <a:pPr indent="-152400" lvl="0" marL="228600" marR="0" rtl="0" algn="l">
              <a:spcBef>
                <a:spcPts val="36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170" name="Google Shape;170;p2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7" name="Google Shape;177;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Arial"/>
                <a:ea typeface="Arial"/>
                <a:cs typeface="Arial"/>
                <a:sym typeface="Arial"/>
              </a:rPr>
              <a:t>Consequence</a:t>
            </a:r>
            <a:r>
              <a:rPr b="0" i="0" lang="en-US" sz="1200" u="none" cap="none" strike="noStrike">
                <a:solidFill>
                  <a:schemeClr val="dk1"/>
                </a:solidFill>
                <a:latin typeface="Arial"/>
                <a:ea typeface="Arial"/>
                <a:cs typeface="Arial"/>
                <a:sym typeface="Arial"/>
              </a:rPr>
              <a:t>: Greater chaos into the system, floundering initiatives, and greater teacher turnover</a:t>
            </a:r>
            <a:endParaRPr/>
          </a:p>
        </p:txBody>
      </p:sp>
      <p:sp>
        <p:nvSpPr>
          <p:cNvPr id="178" name="Google Shape;178;p2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5" name="Google Shape;185;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 </a:t>
            </a:r>
            <a:r>
              <a:rPr b="1" i="0" lang="en-US" sz="1200" u="sng" cap="none" strike="noStrike">
                <a:solidFill>
                  <a:schemeClr val="dk1"/>
                </a:solidFill>
                <a:latin typeface="Arial"/>
                <a:ea typeface="Arial"/>
                <a:cs typeface="Arial"/>
                <a:sym typeface="Arial"/>
              </a:rPr>
              <a:t>Principal</a:t>
            </a:r>
            <a:r>
              <a:rPr b="0" i="0" lang="en-US" sz="1200" u="none" cap="none" strike="noStrike">
                <a:solidFill>
                  <a:schemeClr val="dk1"/>
                </a:solidFill>
                <a:latin typeface="Arial"/>
                <a:ea typeface="Arial"/>
                <a:cs typeface="Arial"/>
                <a:sym typeface="Arial"/>
              </a:rPr>
              <a:t> turnover cost approximately $1.9 Billion annually</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 </a:t>
            </a:r>
            <a:r>
              <a:rPr b="1" i="0" lang="en-US" sz="1200" u="sng" cap="none" strike="noStrike">
                <a:solidFill>
                  <a:schemeClr val="dk1"/>
                </a:solidFill>
                <a:latin typeface="Arial"/>
                <a:ea typeface="Arial"/>
                <a:cs typeface="Arial"/>
                <a:sym typeface="Arial"/>
              </a:rPr>
              <a:t>Teachers</a:t>
            </a:r>
            <a:r>
              <a:rPr b="0" i="0" lang="en-US" sz="1200" u="none" cap="none" strike="noStrike">
                <a:solidFill>
                  <a:schemeClr val="dk1"/>
                </a:solidFill>
                <a:latin typeface="Arial"/>
                <a:ea typeface="Arial"/>
                <a:cs typeface="Arial"/>
                <a:sym typeface="Arial"/>
              </a:rPr>
              <a:t> U.S. Department of Labor (DOL) estimate leavers cost in 2005, 2.2 billion per year and when transfers are added, that number rises to approximately $4.9 billion per year. Ranges from $15,835 to $26,502 per teacher </a:t>
            </a:r>
            <a:endParaRPr/>
          </a:p>
        </p:txBody>
      </p:sp>
      <p:sp>
        <p:nvSpPr>
          <p:cNvPr id="186" name="Google Shape;186;p2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3" name="Google Shape;193;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National Implementation Research Karen Blasé and Dean Fixsen</a:t>
            </a:r>
            <a:endParaRPr/>
          </a:p>
        </p:txBody>
      </p:sp>
      <p:sp>
        <p:nvSpPr>
          <p:cNvPr id="194" name="Google Shape;194;p2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 name="Google Shape;201;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Arial"/>
                <a:ea typeface="Arial"/>
                <a:cs typeface="Arial"/>
                <a:sym typeface="Arial"/>
              </a:rPr>
              <a:t>How does our research match up to this notion that instructional leadership is the key to effective principals</a:t>
            </a:r>
            <a:endParaRPr/>
          </a:p>
          <a:p>
            <a:pPr indent="0" lvl="0" marL="0" marR="0" rtl="0" algn="l">
              <a:spcBef>
                <a:spcPts val="360"/>
              </a:spcBef>
              <a:spcAft>
                <a:spcPts val="0"/>
              </a:spcAft>
              <a:buNone/>
            </a:pPr>
            <a:r>
              <a:rPr b="1" i="0" lang="en-US" sz="1200" u="none" cap="none" strike="noStrike">
                <a:solidFill>
                  <a:schemeClr val="dk1"/>
                </a:solidFill>
                <a:latin typeface="Arial"/>
                <a:ea typeface="Arial"/>
                <a:cs typeface="Arial"/>
                <a:sym typeface="Arial"/>
              </a:rPr>
              <a:t>Instructional leadership</a:t>
            </a:r>
            <a:r>
              <a:rPr b="0" i="0" lang="en-US" sz="1200" u="none" cap="none" strike="noStrike">
                <a:solidFill>
                  <a:schemeClr val="dk1"/>
                </a:solidFill>
                <a:latin typeface="Arial"/>
                <a:ea typeface="Arial"/>
                <a:cs typeface="Arial"/>
                <a:sym typeface="Arial"/>
              </a:rPr>
              <a:t>: an approach in which the principal encourages educational achievement by making instructional quality the top priority of the school.</a:t>
            </a:r>
            <a:endParaRPr/>
          </a:p>
          <a:p>
            <a:pPr indent="0" lvl="0" marL="0" marR="0" rtl="0" algn="l">
              <a:spcBef>
                <a:spcPts val="360"/>
              </a:spcBef>
              <a:spcAft>
                <a:spcPts val="0"/>
              </a:spcAft>
              <a:buNone/>
            </a:pPr>
            <a:r>
              <a:rPr b="1" i="0" lang="en-US" sz="1200" u="none" cap="none" strike="noStrike">
                <a:solidFill>
                  <a:schemeClr val="dk1"/>
                </a:solidFill>
                <a:latin typeface="Arial"/>
                <a:ea typeface="Arial"/>
                <a:cs typeface="Arial"/>
                <a:sym typeface="Arial"/>
              </a:rPr>
              <a:t>Transformational leadership</a:t>
            </a:r>
            <a:r>
              <a:rPr b="0" i="0" lang="en-US" sz="1200" u="none" cap="none" strike="noStrike">
                <a:solidFill>
                  <a:schemeClr val="dk1"/>
                </a:solidFill>
                <a:latin typeface="Arial"/>
                <a:ea typeface="Arial"/>
                <a:cs typeface="Arial"/>
                <a:sym typeface="Arial"/>
              </a:rPr>
              <a:t>: an approach in which the principal provides motivation through inspiration</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02" name="Google Shape;202;p3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3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13" name="Google Shape;213;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14" name="Google Shape;214;p32: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Process is conducted with integrity to evidence based practices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0" name="Google Shape;240;p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1" marL="457200" marR="0" rtl="0" algn="l">
              <a:spcBef>
                <a:spcPts val="0"/>
              </a:spcBef>
              <a:spcAft>
                <a:spcPts val="0"/>
              </a:spcAft>
              <a:buNone/>
            </a:pPr>
            <a:r>
              <a:rPr b="1" i="0" lang="en-US" sz="1200" u="none" cap="none" strike="noStrike">
                <a:solidFill>
                  <a:schemeClr val="dk1"/>
                </a:solidFill>
                <a:latin typeface="Arial"/>
                <a:ea typeface="Arial"/>
                <a:cs typeface="Arial"/>
                <a:sym typeface="Arial"/>
              </a:rPr>
              <a:t>Setting the standards and goals</a:t>
            </a:r>
            <a:r>
              <a:rPr b="0" i="0" lang="en-US" sz="1200" u="none" cap="none" strike="noStrike">
                <a:solidFill>
                  <a:schemeClr val="dk1"/>
                </a:solidFill>
                <a:latin typeface="Arial"/>
                <a:ea typeface="Arial"/>
                <a:cs typeface="Arial"/>
                <a:sym typeface="Arial"/>
              </a:rPr>
              <a:t>, communicating expectations, sustain expectations over time, monitoring learning goals, and involve staff in the process</a:t>
            </a:r>
            <a:endParaRPr/>
          </a:p>
          <a:p>
            <a:pPr indent="0" lvl="1" marL="457200" marR="0" rtl="0" algn="l">
              <a:spcBef>
                <a:spcPts val="360"/>
              </a:spcBef>
              <a:spcAft>
                <a:spcPts val="0"/>
              </a:spcAft>
              <a:buNone/>
            </a:pPr>
            <a:r>
              <a:rPr b="1" i="0" lang="en-US" sz="1200" u="none" cap="none" strike="noStrike">
                <a:solidFill>
                  <a:schemeClr val="dk1"/>
                </a:solidFill>
                <a:latin typeface="Arial"/>
                <a:ea typeface="Arial"/>
                <a:cs typeface="Arial"/>
                <a:sym typeface="Arial"/>
              </a:rPr>
              <a:t>Strategic Resourcing</a:t>
            </a:r>
            <a:r>
              <a:rPr b="0" i="0" lang="en-US" sz="1200" u="none" cap="none" strike="noStrike">
                <a:solidFill>
                  <a:schemeClr val="dk1"/>
                </a:solidFill>
                <a:latin typeface="Arial"/>
                <a:ea typeface="Arial"/>
                <a:cs typeface="Arial"/>
                <a:sym typeface="Arial"/>
              </a:rPr>
              <a:t>: Aligning and allocating resources to teaching goals, and maintaining recruitment and hiring.</a:t>
            </a:r>
            <a:endParaRPr/>
          </a:p>
          <a:p>
            <a:pPr indent="0" lvl="1" marL="457200" marR="0" rtl="0" algn="l">
              <a:spcBef>
                <a:spcPts val="360"/>
              </a:spcBef>
              <a:spcAft>
                <a:spcPts val="0"/>
              </a:spcAft>
              <a:buNone/>
            </a:pPr>
            <a:r>
              <a:rPr b="1" i="0" lang="en-US" sz="1200" u="none" cap="none" strike="noStrike">
                <a:solidFill>
                  <a:schemeClr val="dk1"/>
                </a:solidFill>
                <a:latin typeface="Arial"/>
                <a:ea typeface="Arial"/>
                <a:cs typeface="Arial"/>
                <a:sym typeface="Arial"/>
              </a:rPr>
              <a:t>Teaching and Curriculum</a:t>
            </a:r>
            <a:r>
              <a:rPr b="0" i="0" lang="en-US" sz="1200" u="none" cap="none" strike="noStrike">
                <a:solidFill>
                  <a:schemeClr val="dk1"/>
                </a:solidFill>
                <a:latin typeface="Arial"/>
                <a:ea typeface="Arial"/>
                <a:cs typeface="Arial"/>
                <a:sym typeface="Arial"/>
              </a:rPr>
              <a:t>: Having a direct role in the support and evaluation of teaching, regular visits, on-going formative and summative feedback, direct oversight of curriculum, coordination across classrooms and levels, and aligning goals to curriculum and teaching.</a:t>
            </a:r>
            <a:endParaRPr/>
          </a:p>
          <a:p>
            <a:pPr indent="0" lvl="1" marL="457200" marR="0" rtl="0" algn="l">
              <a:spcBef>
                <a:spcPts val="360"/>
              </a:spcBef>
              <a:spcAft>
                <a:spcPts val="0"/>
              </a:spcAft>
              <a:buNone/>
            </a:pPr>
            <a:r>
              <a:rPr b="1" i="0" lang="en-US" sz="1200" u="none" cap="none" strike="noStrike">
                <a:solidFill>
                  <a:schemeClr val="dk1"/>
                </a:solidFill>
                <a:latin typeface="Arial"/>
                <a:ea typeface="Arial"/>
                <a:cs typeface="Arial"/>
                <a:sym typeface="Arial"/>
              </a:rPr>
              <a:t>Teacher Development</a:t>
            </a:r>
            <a:r>
              <a:rPr b="0" i="0" lang="en-US" sz="1200" u="none" cap="none" strike="noStrike">
                <a:solidFill>
                  <a:schemeClr val="dk1"/>
                </a:solidFill>
                <a:latin typeface="Arial"/>
                <a:ea typeface="Arial"/>
                <a:cs typeface="Arial"/>
                <a:sym typeface="Arial"/>
              </a:rPr>
              <a:t>: Promoting and participating in informal and formal development</a:t>
            </a:r>
            <a:endParaRPr/>
          </a:p>
          <a:p>
            <a:pPr indent="0" lvl="1" marL="457200" marR="0" rtl="0" algn="l">
              <a:spcBef>
                <a:spcPts val="360"/>
              </a:spcBef>
              <a:spcAft>
                <a:spcPts val="0"/>
              </a:spcAft>
              <a:buNone/>
            </a:pPr>
            <a:r>
              <a:rPr b="1" i="0" lang="en-US" sz="1200" u="none" cap="none" strike="noStrike">
                <a:solidFill>
                  <a:schemeClr val="dk1"/>
                </a:solidFill>
                <a:latin typeface="Arial"/>
                <a:ea typeface="Arial"/>
                <a:cs typeface="Arial"/>
                <a:sym typeface="Arial"/>
              </a:rPr>
              <a:t>Supportive Environment</a:t>
            </a:r>
            <a:r>
              <a:rPr b="0" i="0" lang="en-US" sz="1200" u="none" cap="none" strike="noStrike">
                <a:solidFill>
                  <a:schemeClr val="dk1"/>
                </a:solidFill>
                <a:latin typeface="Arial"/>
                <a:ea typeface="Arial"/>
                <a:cs typeface="Arial"/>
                <a:sym typeface="Arial"/>
              </a:rPr>
              <a:t>: Assuring and protecting time for teaching by reducing external pressures and interruptions, and establishing and supporting orderly classroom environments (classroom management and climate).</a:t>
            </a:r>
            <a:endParaRPr/>
          </a:p>
        </p:txBody>
      </p:sp>
      <p:sp>
        <p:nvSpPr>
          <p:cNvPr id="241" name="Google Shape;241;p3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 name="Google Shape;250;p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We have relevant research to suggest the conventional wisdom is right, Principals are powerful. But we need to know how effective they at their job if we are to look for continuous principal improvement</a:t>
            </a:r>
            <a:endParaRPr/>
          </a:p>
        </p:txBody>
      </p:sp>
      <p:sp>
        <p:nvSpPr>
          <p:cNvPr id="251" name="Google Shape;251;p3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7" name="Google Shape;257;p3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Purpose: How lessons connect with external standards and The learning goals that are expected of a lesson</a:t>
            </a:r>
            <a:endParaRPr/>
          </a:p>
          <a:p>
            <a:pPr indent="0" lvl="0" marL="0" marR="0" rtl="0" algn="l">
              <a:spcBef>
                <a:spcPts val="36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New Teachers Project, 2009 -  98% of teachers evaluations satisfactory or better (12 districts)</a:t>
            </a:r>
            <a:endParaRPr/>
          </a:p>
          <a:p>
            <a:pPr indent="0" lvl="0" marL="0" marR="0" rtl="0" algn="l">
              <a:spcBef>
                <a:spcPts val="36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Principals 80% reported at least one teacher should not be teaching</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58" name="Google Shape;258;p3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4" name="Google Shape;264;p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65" name="Google Shape;265;p4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 name="Google Shape;95;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Arial"/>
                <a:ea typeface="Arial"/>
                <a:cs typeface="Arial"/>
                <a:sym typeface="Arial"/>
              </a:rPr>
              <a:t>Spectrum Story</a:t>
            </a:r>
            <a:r>
              <a:rPr b="0" i="0" lang="en-US" sz="1200" u="none" cap="none" strike="noStrike">
                <a:solidFill>
                  <a:schemeClr val="dk1"/>
                </a:solidFill>
                <a:latin typeface="Arial"/>
                <a:ea typeface="Arial"/>
                <a:cs typeface="Arial"/>
                <a:sym typeface="Arial"/>
              </a:rPr>
              <a:t>: Despite </a:t>
            </a:r>
            <a:r>
              <a:rPr b="1" i="0" lang="en-US" sz="1200" u="none" cap="none" strike="noStrike">
                <a:solidFill>
                  <a:schemeClr val="dk1"/>
                </a:solidFill>
                <a:latin typeface="Arial"/>
                <a:ea typeface="Arial"/>
                <a:cs typeface="Arial"/>
                <a:sym typeface="Arial"/>
              </a:rPr>
              <a:t>clear expectations</a:t>
            </a:r>
            <a:r>
              <a:rPr b="0" i="0" lang="en-US" sz="1200" u="none" cap="none" strike="noStrike">
                <a:solidFill>
                  <a:schemeClr val="dk1"/>
                </a:solidFill>
                <a:latin typeface="Arial"/>
                <a:ea typeface="Arial"/>
                <a:cs typeface="Arial"/>
                <a:sym typeface="Arial"/>
              </a:rPr>
              <a:t>: annual planning, written guidelines, manualizing the process, -  </a:t>
            </a:r>
            <a:r>
              <a:rPr b="1" i="0" lang="en-US" sz="1200" u="none" cap="none" strike="noStrike">
                <a:solidFill>
                  <a:schemeClr val="dk1"/>
                </a:solidFill>
                <a:latin typeface="Arial"/>
                <a:ea typeface="Arial"/>
                <a:cs typeface="Arial"/>
                <a:sym typeface="Arial"/>
              </a:rPr>
              <a:t>Staff development</a:t>
            </a:r>
            <a:r>
              <a:rPr b="0" i="0" lang="en-US" sz="1200" u="none" cap="none" strike="noStrike">
                <a:solidFill>
                  <a:schemeClr val="dk1"/>
                </a:solidFill>
                <a:latin typeface="Arial"/>
                <a:ea typeface="Arial"/>
                <a:cs typeface="Arial"/>
                <a:sym typeface="Arial"/>
              </a:rPr>
              <a:t>: orientations, minimum standards, and on-going training including coaching (provide evidence based practices for instruction and classroom management) --- </a:t>
            </a:r>
            <a:r>
              <a:rPr b="1" i="0" lang="en-US" sz="1200" u="none" cap="none" strike="noStrike">
                <a:solidFill>
                  <a:schemeClr val="dk1"/>
                </a:solidFill>
                <a:latin typeface="Arial"/>
                <a:ea typeface="Arial"/>
                <a:cs typeface="Arial"/>
                <a:sym typeface="Arial"/>
              </a:rPr>
              <a:t>Feedback systems to monitor</a:t>
            </a:r>
            <a:r>
              <a:rPr b="0" i="0" lang="en-US" sz="1200" u="none" cap="none" strike="noStrike">
                <a:solidFill>
                  <a:schemeClr val="dk1"/>
                </a:solidFill>
                <a:latin typeface="Arial"/>
                <a:ea typeface="Arial"/>
                <a:cs typeface="Arial"/>
                <a:sym typeface="Arial"/>
              </a:rPr>
              <a:t> performances: direct observations, monthly key indicator reports, site reviews and </a:t>
            </a:r>
            <a:r>
              <a:rPr b="1" i="0" lang="en-US" sz="1200" u="none" cap="none" strike="noStrike">
                <a:solidFill>
                  <a:schemeClr val="dk1"/>
                </a:solidFill>
                <a:latin typeface="Arial"/>
                <a:ea typeface="Arial"/>
                <a:cs typeface="Arial"/>
                <a:sym typeface="Arial"/>
              </a:rPr>
              <a:t>performance management of contingencies: </a:t>
            </a:r>
            <a:r>
              <a:rPr b="0" i="0" lang="en-US" sz="1200" u="none" cap="none" strike="noStrike">
                <a:solidFill>
                  <a:schemeClr val="dk1"/>
                </a:solidFill>
                <a:latin typeface="Arial"/>
                <a:ea typeface="Arial"/>
                <a:cs typeface="Arial"/>
                <a:sym typeface="Arial"/>
              </a:rPr>
              <a:t>performance compensation quarterly individualized goals </a:t>
            </a:r>
            <a:endParaRPr/>
          </a:p>
          <a:p>
            <a:pPr indent="0" lvl="0" marL="0" marR="0" rtl="0" algn="l">
              <a:spcBef>
                <a:spcPts val="360"/>
              </a:spcBef>
              <a:spcAft>
                <a:spcPts val="0"/>
              </a:spcAft>
              <a:buNone/>
            </a:pPr>
            <a:r>
              <a:rPr b="1" i="0" lang="en-US" sz="1200" u="none" cap="none" strike="noStrike">
                <a:solidFill>
                  <a:schemeClr val="dk1"/>
                </a:solidFill>
                <a:latin typeface="Arial"/>
                <a:ea typeface="Arial"/>
                <a:cs typeface="Arial"/>
                <a:sym typeface="Arial"/>
              </a:rPr>
              <a:t>Must be cautious</a:t>
            </a:r>
            <a:r>
              <a:rPr b="0" i="0" lang="en-US" sz="1200" u="none" cap="none" strike="noStrike">
                <a:solidFill>
                  <a:schemeClr val="dk1"/>
                </a:solidFill>
                <a:latin typeface="Arial"/>
                <a:ea typeface="Arial"/>
                <a:cs typeface="Arial"/>
                <a:sym typeface="Arial"/>
              </a:rPr>
              <a:t>: (convention wisdom) many strongly held beliefs are proven wrong. </a:t>
            </a:r>
            <a:r>
              <a:rPr b="1" i="0" lang="en-US" sz="1200" u="none" cap="none" strike="noStrike">
                <a:solidFill>
                  <a:schemeClr val="dk1"/>
                </a:solidFill>
                <a:latin typeface="Arial"/>
                <a:ea typeface="Arial"/>
                <a:cs typeface="Arial"/>
                <a:sym typeface="Arial"/>
              </a:rPr>
              <a:t>Four humours </a:t>
            </a:r>
            <a:r>
              <a:rPr b="0" i="0" lang="en-US" sz="1200" u="none" cap="none" strike="noStrike">
                <a:solidFill>
                  <a:schemeClr val="dk1"/>
                </a:solidFill>
                <a:latin typeface="Arial"/>
                <a:ea typeface="Arial"/>
                <a:cs typeface="Arial"/>
                <a:sym typeface="Arial"/>
              </a:rPr>
              <a:t>theory (Ayurveda system of medicine) gave rise to blood letting. </a:t>
            </a:r>
            <a:r>
              <a:rPr b="1" i="0" lang="en-US" sz="1200" u="none" cap="none" strike="noStrike">
                <a:solidFill>
                  <a:schemeClr val="dk1"/>
                </a:solidFill>
                <a:latin typeface="Arial"/>
                <a:ea typeface="Arial"/>
                <a:cs typeface="Arial"/>
                <a:sym typeface="Arial"/>
              </a:rPr>
              <a:t>Stress theory of ulcers, </a:t>
            </a:r>
            <a:r>
              <a:rPr b="0" i="0" lang="en-US" sz="1200" u="none" cap="none" strike="noStrike">
                <a:solidFill>
                  <a:schemeClr val="dk1"/>
                </a:solidFill>
                <a:latin typeface="Arial"/>
                <a:ea typeface="Arial"/>
                <a:cs typeface="Arial"/>
                <a:sym typeface="Arial"/>
              </a:rPr>
              <a:t>or </a:t>
            </a:r>
            <a:r>
              <a:rPr b="1" i="0" lang="en-US" sz="1200" u="none" cap="none" strike="noStrike">
                <a:solidFill>
                  <a:schemeClr val="dk1"/>
                </a:solidFill>
                <a:latin typeface="Arial"/>
                <a:ea typeface="Arial"/>
                <a:cs typeface="Arial"/>
                <a:sym typeface="Arial"/>
              </a:rPr>
              <a:t>suga</a:t>
            </a:r>
            <a:r>
              <a:rPr b="0" i="0" lang="en-US" sz="1200" u="none" cap="none" strike="noStrike">
                <a:solidFill>
                  <a:schemeClr val="dk1"/>
                </a:solidFill>
                <a:latin typeface="Arial"/>
                <a:ea typeface="Arial"/>
                <a:cs typeface="Arial"/>
                <a:sym typeface="Arial"/>
              </a:rPr>
              <a:t>r causes children to be hyperactive</a:t>
            </a:r>
            <a:endParaRPr/>
          </a:p>
        </p:txBody>
      </p:sp>
      <p:sp>
        <p:nvSpPr>
          <p:cNvPr id="96" name="Google Shape;96;p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3" name="Google Shape;273;p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This is not a surprise as Randy will present; Principals aren’t trained in the area that make a difference and are not comfortable, find the other roles more reinforcing, and they are often redirected away from instructional roles into crisis intervention.</a:t>
            </a:r>
            <a:endParaRPr/>
          </a:p>
        </p:txBody>
      </p:sp>
      <p:sp>
        <p:nvSpPr>
          <p:cNvPr id="274" name="Google Shape;274;p4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2" name="Google Shape;282;p4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1" marL="0" marR="0" rtl="0" algn="l">
              <a:spcBef>
                <a:spcPts val="0"/>
              </a:spcBef>
              <a:spcAft>
                <a:spcPts val="0"/>
              </a:spcAft>
              <a:buNone/>
            </a:pPr>
            <a:r>
              <a:rPr b="1" i="0" lang="en-US" sz="1200" u="none" cap="none" strike="noStrike">
                <a:solidFill>
                  <a:schemeClr val="dk1"/>
                </a:solidFill>
                <a:latin typeface="Arial"/>
                <a:ea typeface="Arial"/>
                <a:cs typeface="Arial"/>
                <a:sym typeface="Arial"/>
              </a:rPr>
              <a:t>Observation data - Overall Instructional Time =  12.7</a:t>
            </a:r>
            <a:endParaRPr/>
          </a:p>
          <a:p>
            <a:pPr indent="0" lvl="1" marL="0" marR="0" rtl="0" algn="l">
              <a:spcBef>
                <a:spcPts val="360"/>
              </a:spcBef>
              <a:spcAft>
                <a:spcPts val="0"/>
              </a:spcAft>
              <a:buNone/>
            </a:pPr>
            <a:r>
              <a:rPr b="1" i="0" lang="en-US" sz="1200" u="none" cap="none" strike="noStrike">
                <a:solidFill>
                  <a:schemeClr val="dk1"/>
                </a:solidFill>
                <a:latin typeface="Arial"/>
                <a:ea typeface="Arial"/>
                <a:cs typeface="Arial"/>
                <a:sym typeface="Arial"/>
              </a:rPr>
              <a:t>Walk-through</a:t>
            </a:r>
            <a:r>
              <a:rPr b="0" i="0" lang="en-US" sz="1200" u="none" cap="none" strike="noStrike">
                <a:solidFill>
                  <a:schemeClr val="dk1"/>
                </a:solidFill>
                <a:latin typeface="Arial"/>
                <a:ea typeface="Arial"/>
                <a:cs typeface="Arial"/>
                <a:sym typeface="Arial"/>
              </a:rPr>
              <a:t>: the most popular method of sampling can function for error detection, but not effective for improving performance</a:t>
            </a:r>
            <a:endParaRPr/>
          </a:p>
          <a:p>
            <a:pPr indent="0" lvl="0" marL="0" marR="0" rtl="0" algn="l">
              <a:spcBef>
                <a:spcPts val="360"/>
              </a:spcBef>
              <a:spcAft>
                <a:spcPts val="0"/>
              </a:spcAft>
              <a:buNone/>
            </a:pPr>
            <a:r>
              <a:rPr b="1" i="0" lang="en-US" sz="1200" u="none" cap="none" strike="noStrike">
                <a:solidFill>
                  <a:schemeClr val="dk1"/>
                </a:solidFill>
                <a:latin typeface="Arial"/>
                <a:ea typeface="Arial"/>
                <a:cs typeface="Arial"/>
                <a:sym typeface="Arial"/>
              </a:rPr>
              <a:t>Coaching</a:t>
            </a:r>
            <a:r>
              <a:rPr b="0" i="0" lang="en-US" sz="1200" u="none" cap="none" strike="noStrike">
                <a:solidFill>
                  <a:schemeClr val="dk1"/>
                </a:solidFill>
                <a:latin typeface="Arial"/>
                <a:ea typeface="Arial"/>
                <a:cs typeface="Arial"/>
                <a:sym typeface="Arial"/>
              </a:rPr>
              <a:t>: Joyce and Showers and Jim Knight</a:t>
            </a:r>
            <a:endParaRPr/>
          </a:p>
          <a:p>
            <a:pPr indent="0" lvl="0" marL="0" marR="0" rtl="0" algn="l">
              <a:spcBef>
                <a:spcPts val="360"/>
              </a:spcBef>
              <a:spcAft>
                <a:spcPts val="0"/>
              </a:spcAft>
              <a:buNone/>
            </a:pPr>
            <a:r>
              <a:rPr b="1" i="0" lang="en-US" sz="1200" u="none" cap="none" strike="noStrike">
                <a:solidFill>
                  <a:schemeClr val="dk1"/>
                </a:solidFill>
                <a:latin typeface="Arial"/>
                <a:ea typeface="Arial"/>
                <a:cs typeface="Arial"/>
                <a:sym typeface="Arial"/>
              </a:rPr>
              <a:t>Where does that leave us? Change what the principal does or change the model</a:t>
            </a:r>
            <a:endParaRPr/>
          </a:p>
          <a:p>
            <a:pPr indent="0" lvl="1" marL="45720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83" name="Google Shape;283;p4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2" name="Google Shape;292;p4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Where does that leave us? </a:t>
            </a:r>
            <a:r>
              <a:rPr b="1" i="0" lang="en-US" sz="1200" u="none" cap="none" strike="noStrike">
                <a:solidFill>
                  <a:schemeClr val="dk1"/>
                </a:solidFill>
                <a:latin typeface="Arial"/>
                <a:ea typeface="Arial"/>
                <a:cs typeface="Arial"/>
                <a:sym typeface="Arial"/>
              </a:rPr>
              <a:t>Change what the principal does or change the model</a:t>
            </a:r>
            <a:r>
              <a:rPr b="0" i="0" lang="en-US" sz="1200" u="none" cap="none" strike="noStrike">
                <a:solidFill>
                  <a:schemeClr val="dk1"/>
                </a:solidFill>
                <a:latin typeface="Arial"/>
                <a:ea typeface="Arial"/>
                <a:cs typeface="Arial"/>
                <a:sym typeface="Arial"/>
              </a:rPr>
              <a:t>. I believe we can discount the</a:t>
            </a:r>
            <a:r>
              <a:rPr b="1" i="0" lang="en-US" sz="1200" u="none" cap="none" strike="noStrike">
                <a:solidFill>
                  <a:schemeClr val="dk1"/>
                </a:solidFill>
                <a:latin typeface="Arial"/>
                <a:ea typeface="Arial"/>
                <a:cs typeface="Arial"/>
                <a:sym typeface="Arial"/>
              </a:rPr>
              <a:t> The Heroic Leader model is flawed. </a:t>
            </a:r>
            <a:r>
              <a:rPr b="0" i="0" lang="en-US" sz="1200" u="none" cap="none" strike="noStrike">
                <a:solidFill>
                  <a:schemeClr val="dk1"/>
                </a:solidFill>
                <a:latin typeface="Arial"/>
                <a:ea typeface="Arial"/>
                <a:cs typeface="Arial"/>
                <a:sym typeface="Arial"/>
              </a:rPr>
              <a:t>We need research to tell us how many of the pieces need to be in place for significant change.</a:t>
            </a:r>
            <a:endParaRPr/>
          </a:p>
          <a:p>
            <a:pPr indent="0" lvl="0" marL="0" marR="0" rtl="0" algn="l">
              <a:spcBef>
                <a:spcPts val="360"/>
              </a:spcBef>
              <a:spcAft>
                <a:spcPts val="0"/>
              </a:spcAft>
              <a:buNone/>
            </a:pPr>
            <a:r>
              <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93" name="Google Shape;293;p4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 name="Google Shape;105;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 Neglected field of study - 1975 and 2002 on 296 studies only 27% were empirical quantitative. Spectrum experience</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06" name="Google Shape;106;p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 name="Google Shape;111;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Principals rank 2</a:t>
            </a:r>
            <a:r>
              <a:rPr b="0" baseline="30000" i="0" lang="en-US" sz="1200" u="none" cap="none" strike="noStrike">
                <a:solidFill>
                  <a:schemeClr val="dk1"/>
                </a:solidFill>
                <a:latin typeface="Arial"/>
                <a:ea typeface="Arial"/>
                <a:cs typeface="Arial"/>
                <a:sym typeface="Arial"/>
              </a:rPr>
              <a:t>nd</a:t>
            </a:r>
            <a:r>
              <a:rPr b="0" i="0" lang="en-US" sz="1200" u="none" cap="none" strike="noStrike">
                <a:solidFill>
                  <a:schemeClr val="dk1"/>
                </a:solidFill>
                <a:latin typeface="Arial"/>
                <a:ea typeface="Arial"/>
                <a:cs typeface="Arial"/>
                <a:sym typeface="Arial"/>
              </a:rPr>
              <a:t> to teachers in impact (Leithwood, 2007)</a:t>
            </a:r>
            <a:endParaRPr/>
          </a:p>
        </p:txBody>
      </p:sp>
      <p:sp>
        <p:nvSpPr>
          <p:cNvPr id="112" name="Google Shape;112;p1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 name="Google Shape;118;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1200"/>
              <a:buFont typeface="Arial"/>
              <a:buAutoNum type="arabicPeriod"/>
            </a:pPr>
            <a:r>
              <a:rPr b="0" i="0" lang="en-US" sz="1200" u="none" cap="none" strike="noStrike">
                <a:solidFill>
                  <a:schemeClr val="dk1"/>
                </a:solidFill>
                <a:latin typeface="Arial"/>
                <a:ea typeface="Arial"/>
                <a:cs typeface="Arial"/>
                <a:sym typeface="Arial"/>
              </a:rPr>
              <a:t>Historically, principals were seen as school managers, and as recently as two decades ago, high standards were thought to be the province of the college bound. </a:t>
            </a:r>
            <a:r>
              <a:rPr b="1" i="0" lang="en-US" sz="1200" u="none" cap="none" strike="noStrike">
                <a:solidFill>
                  <a:schemeClr val="dk1"/>
                </a:solidFill>
                <a:latin typeface="Arial"/>
                <a:ea typeface="Arial"/>
                <a:cs typeface="Arial"/>
                <a:sym typeface="Arial"/>
              </a:rPr>
              <a:t>Attending college 1950 – 2010 rose by 227% from 2% of the population to about 7%.  </a:t>
            </a:r>
            <a:r>
              <a:rPr b="0" i="0" lang="en-US" sz="1200" u="none" cap="none" strike="noStrike">
                <a:solidFill>
                  <a:schemeClr val="dk1"/>
                </a:solidFill>
                <a:latin typeface="Arial"/>
                <a:ea typeface="Arial"/>
                <a:cs typeface="Arial"/>
                <a:sym typeface="Arial"/>
              </a:rPr>
              <a:t>This explosion in college bound came at a time of concern for global competiveness resulting in </a:t>
            </a:r>
            <a:r>
              <a:rPr b="1" i="0" lang="en-US" sz="1200" u="none" cap="none" strike="noStrike">
                <a:solidFill>
                  <a:schemeClr val="dk1"/>
                </a:solidFill>
                <a:latin typeface="Arial"/>
                <a:ea typeface="Arial"/>
                <a:cs typeface="Arial"/>
                <a:sym typeface="Arial"/>
              </a:rPr>
              <a:t>“A Nation at Risk</a:t>
            </a:r>
            <a:r>
              <a:rPr b="0" i="0" lang="en-US" sz="1200" u="none" cap="none" strike="noStrike">
                <a:solidFill>
                  <a:schemeClr val="dk1"/>
                </a:solidFill>
                <a:latin typeface="Arial"/>
                <a:ea typeface="Arial"/>
                <a:cs typeface="Arial"/>
                <a:sym typeface="Arial"/>
              </a:rPr>
              <a:t>” and finally, in </a:t>
            </a:r>
            <a:r>
              <a:rPr b="1" i="0" lang="en-US" sz="1200" u="none" cap="none" strike="noStrike">
                <a:solidFill>
                  <a:schemeClr val="dk1"/>
                </a:solidFill>
                <a:latin typeface="Arial"/>
                <a:ea typeface="Arial"/>
                <a:cs typeface="Arial"/>
                <a:sym typeface="Arial"/>
              </a:rPr>
              <a:t>NCLB </a:t>
            </a:r>
            <a:r>
              <a:rPr b="0" i="0" lang="en-US" sz="1200" u="none" cap="none" strike="noStrike">
                <a:solidFill>
                  <a:schemeClr val="dk1"/>
                </a:solidFill>
                <a:latin typeface="Arial"/>
                <a:ea typeface="Arial"/>
                <a:cs typeface="Arial"/>
                <a:sym typeface="Arial"/>
              </a:rPr>
              <a:t>expanded concerns in  response to the gap between have and have not in the US. </a:t>
            </a:r>
            <a:endParaRPr/>
          </a:p>
          <a:p>
            <a:pPr indent="-228600" lvl="0" marL="228600" marR="0" rtl="0" algn="l">
              <a:spcBef>
                <a:spcPts val="360"/>
              </a:spcBef>
              <a:spcAft>
                <a:spcPts val="0"/>
              </a:spcAft>
              <a:buClr>
                <a:schemeClr val="dk1"/>
              </a:buClr>
              <a:buSzPts val="1200"/>
              <a:buFont typeface="Arial"/>
              <a:buAutoNum type="arabicPeriod"/>
            </a:pPr>
            <a:r>
              <a:rPr b="0" i="0" lang="en-US" sz="1200" u="none" cap="none" strike="noStrike">
                <a:solidFill>
                  <a:schemeClr val="dk1"/>
                </a:solidFill>
                <a:latin typeface="Arial"/>
                <a:ea typeface="Arial"/>
                <a:cs typeface="Arial"/>
                <a:sym typeface="Arial"/>
              </a:rPr>
              <a:t>Principals held accountable for implement research-based curricula, and ensure teachers are trained in evidence-based instructional methods, and track the schools academic performance. Principals who fail can lose their jobs and those who succeed must prepare for sudden increases in student population. </a:t>
            </a:r>
            <a:endParaRPr b="0" i="0" sz="1200" u="none" cap="none" strike="noStrike">
              <a:solidFill>
                <a:schemeClr val="dk1"/>
              </a:solidFill>
              <a:latin typeface="Arial"/>
              <a:ea typeface="Arial"/>
              <a:cs typeface="Arial"/>
              <a:sym typeface="Arial"/>
            </a:endParaRPr>
          </a:p>
        </p:txBody>
      </p:sp>
      <p:sp>
        <p:nvSpPr>
          <p:cNvPr id="119" name="Google Shape;119;p1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25" name="Google Shape;12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9" name="Google Shape;139;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number of new initiatives is staggering: class size reduction, technology, drug prevention, school discipline, professional development. Principals typically work 10 hour days and many believe the job is just not “doable” as it is configured now (Usdan, McCloud and Podmostko 2000). </a:t>
            </a:r>
            <a:endParaRPr/>
          </a:p>
        </p:txBody>
      </p:sp>
      <p:sp>
        <p:nvSpPr>
          <p:cNvPr id="140" name="Google Shape;140;p1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 name="Google Shape;153;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average tenure for a high school principal in Texas is just over three years—</a:t>
            </a:r>
            <a:r>
              <a:rPr b="1" i="1" lang="en-US" sz="1200" u="none" cap="none" strike="noStrike">
                <a:solidFill>
                  <a:schemeClr val="dk1"/>
                </a:solidFill>
                <a:latin typeface="Arial"/>
                <a:ea typeface="Arial"/>
                <a:cs typeface="Arial"/>
                <a:sym typeface="Arial"/>
              </a:rPr>
              <a:t>the average high school principal will not see her/his first freshman class graduate</a:t>
            </a:r>
            <a:r>
              <a:rPr b="0" i="0" lang="en-US" sz="1200" u="none" cap="none" strike="noStrike">
                <a:solidFill>
                  <a:schemeClr val="dk1"/>
                </a:solidFill>
                <a:latin typeface="Arial"/>
                <a:ea typeface="Arial"/>
                <a:cs typeface="Arial"/>
                <a:sym typeface="Arial"/>
              </a:rPr>
              <a:t> </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54" name="Google Shape;154;p1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1" name="Google Shape;161;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Higher principal turnover in schools with low achieving student</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Higher principal turnover in schools of high poverty</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Unfortunately, these are the schools that require stable leadership</a:t>
            </a:r>
            <a:endParaRPr/>
          </a:p>
        </p:txBody>
      </p:sp>
      <p:sp>
        <p:nvSpPr>
          <p:cNvPr id="162" name="Google Shape;162;p2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8" name="Google Shape;18;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0" lvl="1" marL="4572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0" lvl="2" marL="914400" marR="0" rtl="0" algn="ctr">
              <a:spcBef>
                <a:spcPts val="36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3pPr>
            <a:lvl4pPr indent="0" lvl="3" marL="13716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0" lvl="4" marL="18288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0" lvl="5" marL="22860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6pPr>
            <a:lvl7pPr indent="0" lvl="6" marL="27432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7pPr>
            <a:lvl8pPr indent="0" lvl="7" marL="32004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8pPr>
            <a:lvl9pPr indent="0" lvl="8" marL="36576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9pPr>
          </a:lstStyle>
          <a:p/>
        </p:txBody>
      </p:sp>
      <p:sp>
        <p:nvSpPr>
          <p:cNvPr id="19" name="Google Shape;19;p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0" name="Google Shape;20;p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1" name="Google Shape;21;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75" name="Google Shape;75;p11"/>
          <p:cNvSpPr txBox="1"/>
          <p:nvPr>
            <p:ph idx="1" type="body"/>
          </p:nvPr>
        </p:nvSpPr>
        <p:spPr>
          <a:xfrm rot="5400000">
            <a:off x="2514600" y="152400"/>
            <a:ext cx="4114800" cy="7772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76" name="Google Shape;76;p1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7" name="Google Shape;77;p1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8" name="Google Shape;78;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4743450" y="2381250"/>
            <a:ext cx="5486400" cy="1943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81" name="Google Shape;81;p12"/>
          <p:cNvSpPr txBox="1"/>
          <p:nvPr>
            <p:ph idx="1" type="body"/>
          </p:nvPr>
        </p:nvSpPr>
        <p:spPr>
          <a:xfrm rot="5400000">
            <a:off x="781050" y="514350"/>
            <a:ext cx="5486400" cy="56769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82" name="Google Shape;82;p1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3" name="Google Shape;83;p1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4" name="Google Shape;84;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24" name="Google Shape;24;p3"/>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25" name="Google Shape;25;p3"/>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6" name="Google Shape;26;p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7" name="Google Shape;27;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30" name="Google Shape;30;p4"/>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chemeClr val="lt1"/>
              </a:buClr>
              <a:buSzPts val="2400"/>
              <a:buFont typeface="Arial"/>
              <a:buNone/>
              <a:defRPr b="0" i="0" sz="2000" u="none" cap="none" strike="noStrike">
                <a:solidFill>
                  <a:schemeClr val="lt1"/>
                </a:solidFill>
                <a:latin typeface="Arial"/>
                <a:ea typeface="Arial"/>
                <a:cs typeface="Arial"/>
                <a:sym typeface="Arial"/>
              </a:defRPr>
            </a:lvl1pPr>
            <a:lvl2pPr indent="-228600" lvl="1" marL="914400" marR="0" rtl="0" algn="l">
              <a:spcBef>
                <a:spcPts val="360"/>
              </a:spcBef>
              <a:spcAft>
                <a:spcPts val="0"/>
              </a:spcAft>
              <a:buClr>
                <a:schemeClr val="lt1"/>
              </a:buClr>
              <a:buSzPts val="2000"/>
              <a:buFont typeface="Arial"/>
              <a:buNone/>
              <a:defRPr b="0" i="0" sz="1800" u="none" cap="none" strike="noStrike">
                <a:solidFill>
                  <a:schemeClr val="lt1"/>
                </a:solidFill>
                <a:latin typeface="Arial"/>
                <a:ea typeface="Arial"/>
                <a:cs typeface="Arial"/>
                <a:sym typeface="Arial"/>
              </a:defRPr>
            </a:lvl2pPr>
            <a:lvl3pPr indent="-228600" lvl="2" marL="1371600" marR="0" rtl="0" algn="l">
              <a:spcBef>
                <a:spcPts val="320"/>
              </a:spcBef>
              <a:spcAft>
                <a:spcPts val="0"/>
              </a:spcAft>
              <a:buClr>
                <a:schemeClr val="lt1"/>
              </a:buClr>
              <a:buSzPts val="1800"/>
              <a:buFont typeface="Arial"/>
              <a:buNone/>
              <a:defRPr b="0" i="0" sz="1600" u="none" cap="none" strike="noStrike">
                <a:solidFill>
                  <a:schemeClr val="lt1"/>
                </a:solidFill>
                <a:latin typeface="Arial"/>
                <a:ea typeface="Arial"/>
                <a:cs typeface="Arial"/>
                <a:sym typeface="Arial"/>
              </a:defRPr>
            </a:lvl3pPr>
            <a:lvl4pPr indent="-228600" lvl="3" marL="18288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4pPr>
            <a:lvl5pPr indent="-228600" lvl="4" marL="22860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5pPr>
            <a:lvl6pPr indent="-228600" lvl="5" marL="27432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6pPr>
            <a:lvl7pPr indent="-228600" lvl="6" marL="32004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7pPr>
            <a:lvl8pPr indent="-228600" lvl="7" marL="36576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8pPr>
            <a:lvl9pPr indent="-228600" lvl="8" marL="41148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9pPr>
          </a:lstStyle>
          <a:p/>
        </p:txBody>
      </p:sp>
      <p:sp>
        <p:nvSpPr>
          <p:cNvPr id="31" name="Google Shape;31;p4"/>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2" name="Google Shape;32;p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3" name="Google Shape;33;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36" name="Google Shape;36;p5"/>
          <p:cNvSpPr txBox="1"/>
          <p:nvPr>
            <p:ph idx="1" type="body"/>
          </p:nvPr>
        </p:nvSpPr>
        <p:spPr>
          <a:xfrm>
            <a:off x="685800" y="1981200"/>
            <a:ext cx="3810000" cy="4114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7" name="Google Shape;37;p5"/>
          <p:cNvSpPr txBox="1"/>
          <p:nvPr>
            <p:ph idx="2" type="body"/>
          </p:nvPr>
        </p:nvSpPr>
        <p:spPr>
          <a:xfrm>
            <a:off x="4648200" y="1981200"/>
            <a:ext cx="3810000" cy="4114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8" name="Google Shape;38;p5"/>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9" name="Google Shape;39;p5"/>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0" name="Google Shape;40;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43" name="Google Shape;43;p6"/>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9pPr>
          </a:lstStyle>
          <a:p/>
        </p:txBody>
      </p:sp>
      <p:sp>
        <p:nvSpPr>
          <p:cNvPr id="44" name="Google Shape;44;p6"/>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45" name="Google Shape;45;p6"/>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9pPr>
          </a:lstStyle>
          <a:p/>
        </p:txBody>
      </p:sp>
      <p:sp>
        <p:nvSpPr>
          <p:cNvPr id="46" name="Google Shape;46;p6"/>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47" name="Google Shape;47;p6"/>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8" name="Google Shape;48;p6"/>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9" name="Google Shape;49;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52" name="Google Shape;52;p7"/>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3" name="Google Shape;53;p7"/>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4" name="Google Shape;54;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8"/>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7" name="Google Shape;57;p8"/>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8" name="Google Shape;58;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61" name="Google Shape;61;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62" name="Google Shape;62;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2400"/>
              <a:buFont typeface="Arial"/>
              <a:buNone/>
              <a:defRPr b="0" i="0" sz="1400" u="none" cap="none" strike="noStrike">
                <a:solidFill>
                  <a:schemeClr val="lt1"/>
                </a:solidFill>
                <a:latin typeface="Arial"/>
                <a:ea typeface="Arial"/>
                <a:cs typeface="Arial"/>
                <a:sym typeface="Arial"/>
              </a:defRPr>
            </a:lvl1pPr>
            <a:lvl2pPr indent="-228600" lvl="1" marL="914400" marR="0" rtl="0" algn="l">
              <a:spcBef>
                <a:spcPts val="240"/>
              </a:spcBef>
              <a:spcAft>
                <a:spcPts val="0"/>
              </a:spcAft>
              <a:buClr>
                <a:schemeClr val="lt1"/>
              </a:buClr>
              <a:buSzPts val="2000"/>
              <a:buFont typeface="Arial"/>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lt1"/>
              </a:buClr>
              <a:buSzPts val="18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9pPr>
          </a:lstStyle>
          <a:p/>
        </p:txBody>
      </p:sp>
      <p:sp>
        <p:nvSpPr>
          <p:cNvPr id="63" name="Google Shape;63;p9"/>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4" name="Google Shape;64;p9"/>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5" name="Google Shape;65;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68" name="Google Shape;68;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lt1"/>
              </a:buClr>
              <a:buSzPts val="1400"/>
              <a:buFont typeface="Arial"/>
              <a:buNone/>
              <a:defRPr b="0" i="0" sz="3200" u="none" cap="none" strike="noStrike">
                <a:solidFill>
                  <a:schemeClr val="lt1"/>
                </a:solidFill>
                <a:latin typeface="Arial"/>
                <a:ea typeface="Arial"/>
                <a:cs typeface="Arial"/>
                <a:sym typeface="Arial"/>
              </a:defRPr>
            </a:lvl1pPr>
            <a:lvl2pPr indent="0" lvl="1" marL="457200" marR="0" rtl="0" algn="l">
              <a:spcBef>
                <a:spcPts val="560"/>
              </a:spcBef>
              <a:spcAft>
                <a:spcPts val="0"/>
              </a:spcAft>
              <a:buClr>
                <a:schemeClr val="lt1"/>
              </a:buClr>
              <a:buSzPts val="1400"/>
              <a:buFont typeface="Arial"/>
              <a:buNone/>
              <a:defRPr b="0" i="0" sz="2800" u="none" cap="none" strike="noStrike">
                <a:solidFill>
                  <a:schemeClr val="lt1"/>
                </a:solidFill>
                <a:latin typeface="Arial"/>
                <a:ea typeface="Arial"/>
                <a:cs typeface="Arial"/>
                <a:sym typeface="Arial"/>
              </a:defRPr>
            </a:lvl2pPr>
            <a:lvl3pPr indent="0" lvl="2" marL="914400" marR="0" rtl="0" algn="l">
              <a:spcBef>
                <a:spcPts val="480"/>
              </a:spcBef>
              <a:spcAft>
                <a:spcPts val="0"/>
              </a:spcAft>
              <a:buClr>
                <a:schemeClr val="lt1"/>
              </a:buClr>
              <a:buSzPts val="1400"/>
              <a:buFont typeface="Arial"/>
              <a:buNone/>
              <a:defRPr b="0" i="0" sz="2400" u="none" cap="none" strike="noStrike">
                <a:solidFill>
                  <a:schemeClr val="lt1"/>
                </a:solidFill>
                <a:latin typeface="Arial"/>
                <a:ea typeface="Arial"/>
                <a:cs typeface="Arial"/>
                <a:sym typeface="Arial"/>
              </a:defRPr>
            </a:lvl3pPr>
            <a:lvl4pPr indent="0" lvl="3" marL="13716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4pPr>
            <a:lvl5pPr indent="0" lvl="4" marL="18288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5pPr>
            <a:lvl6pPr indent="0" lvl="5" marL="22860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6pPr>
            <a:lvl7pPr indent="0" lvl="6" marL="27432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7pPr>
            <a:lvl8pPr indent="0" lvl="7" marL="32004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8pPr>
            <a:lvl9pPr indent="0" lvl="8" marL="36576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9pPr>
          </a:lstStyle>
          <a:p/>
        </p:txBody>
      </p:sp>
      <p:sp>
        <p:nvSpPr>
          <p:cNvPr id="69" name="Google Shape;69;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2400"/>
              <a:buFont typeface="Arial"/>
              <a:buNone/>
              <a:defRPr b="0" i="0" sz="1400" u="none" cap="none" strike="noStrike">
                <a:solidFill>
                  <a:schemeClr val="lt1"/>
                </a:solidFill>
                <a:latin typeface="Arial"/>
                <a:ea typeface="Arial"/>
                <a:cs typeface="Arial"/>
                <a:sym typeface="Arial"/>
              </a:defRPr>
            </a:lvl1pPr>
            <a:lvl2pPr indent="-228600" lvl="1" marL="914400" marR="0" rtl="0" algn="l">
              <a:spcBef>
                <a:spcPts val="240"/>
              </a:spcBef>
              <a:spcAft>
                <a:spcPts val="0"/>
              </a:spcAft>
              <a:buClr>
                <a:schemeClr val="lt1"/>
              </a:buClr>
              <a:buSzPts val="2000"/>
              <a:buFont typeface="Arial"/>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lt1"/>
              </a:buClr>
              <a:buSzPts val="18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9pPr>
          </a:lstStyle>
          <a:p/>
        </p:txBody>
      </p:sp>
      <p:sp>
        <p:nvSpPr>
          <p:cNvPr id="70" name="Google Shape;70;p10"/>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1" name="Google Shape;71;p10"/>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2" name="Google Shape;72;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1" name="Google Shape;11;p1"/>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2" name="Google Shape;12;p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Google Shape;13;p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Google Shape;14;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
          <p:cNvSpPr/>
          <p:nvPr/>
        </p:nvSpPr>
        <p:spPr>
          <a:xfrm>
            <a:off x="5127625" y="1588"/>
            <a:ext cx="1841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8.png"/><Relationship Id="rId5"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22.pn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3"/>
          <p:cNvSpPr txBox="1"/>
          <p:nvPr>
            <p:ph idx="1" type="subTitle"/>
          </p:nvPr>
        </p:nvSpPr>
        <p:spPr>
          <a:xfrm>
            <a:off x="0" y="2057400"/>
            <a:ext cx="91440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Font typeface="Arial"/>
              <a:buNone/>
            </a:pPr>
            <a:r>
              <a:rPr b="0" i="0" lang="en-US" sz="4400" u="none" cap="none" strike="noStrike">
                <a:solidFill>
                  <a:schemeClr val="lt1"/>
                </a:solidFill>
                <a:latin typeface="Arial"/>
                <a:ea typeface="Arial"/>
                <a:cs typeface="Arial"/>
                <a:sym typeface="Arial"/>
              </a:rPr>
              <a:t>What Makes an Effective Principal:</a:t>
            </a:r>
            <a:endParaRPr/>
          </a:p>
          <a:p>
            <a:pPr indent="0" lvl="0" marL="0" marR="0" rtl="0" algn="ctr">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a:p>
          <a:p>
            <a:pPr indent="0" lvl="0" marL="0" marR="0" rtl="0" algn="ctr">
              <a:spcBef>
                <a:spcPts val="560"/>
              </a:spcBef>
              <a:spcAft>
                <a:spcPts val="0"/>
              </a:spcAft>
              <a:buClr>
                <a:schemeClr val="lt1"/>
              </a:buClr>
              <a:buFont typeface="Arial"/>
              <a:buNone/>
            </a:pPr>
            <a:r>
              <a:rPr b="0" i="0" lang="en-US" sz="2800" u="none" cap="none" strike="noStrike">
                <a:solidFill>
                  <a:schemeClr val="lt1"/>
                </a:solidFill>
                <a:latin typeface="Arial"/>
                <a:ea typeface="Arial"/>
                <a:cs typeface="Arial"/>
                <a:sym typeface="Arial"/>
              </a:rPr>
              <a:t>The Evolving Role of the </a:t>
            </a:r>
            <a:endParaRPr b="0" i="0" sz="2800" u="none" cap="none" strike="noStrike">
              <a:solidFill>
                <a:schemeClr val="lt1"/>
              </a:solidFill>
              <a:latin typeface="Arial"/>
              <a:ea typeface="Arial"/>
              <a:cs typeface="Arial"/>
              <a:sym typeface="Arial"/>
            </a:endParaRPr>
          </a:p>
          <a:p>
            <a:pPr indent="0" lvl="0" marL="0" marR="0" rtl="0" algn="ctr">
              <a:spcBef>
                <a:spcPts val="560"/>
              </a:spcBef>
              <a:spcAft>
                <a:spcPts val="0"/>
              </a:spcAft>
              <a:buClr>
                <a:schemeClr val="lt1"/>
              </a:buClr>
              <a:buFont typeface="Arial"/>
              <a:buNone/>
            </a:pPr>
            <a:r>
              <a:rPr b="0" i="0" lang="en-US" sz="2800" u="none" cap="none" strike="noStrike">
                <a:solidFill>
                  <a:schemeClr val="lt1"/>
                </a:solidFill>
                <a:latin typeface="Arial"/>
                <a:ea typeface="Arial"/>
                <a:cs typeface="Arial"/>
                <a:sym typeface="Arial"/>
              </a:rPr>
              <a:t>School Principal</a:t>
            </a:r>
            <a:endParaRPr/>
          </a:p>
          <a:p>
            <a:pPr indent="0" lvl="0" marL="0" marR="0" rtl="0" algn="ctr">
              <a:spcBef>
                <a:spcPts val="880"/>
              </a:spcBef>
              <a:spcAft>
                <a:spcPts val="0"/>
              </a:spcAft>
              <a:buClr>
                <a:schemeClr val="lt1"/>
              </a:buClr>
              <a:buFont typeface="Arial"/>
              <a:buNone/>
            </a:pPr>
            <a:r>
              <a:rPr b="0" i="0" lang="en-US" sz="4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pic>
        <p:nvPicPr>
          <p:cNvPr id="91" name="Google Shape;91;p13"/>
          <p:cNvPicPr preferRelativeResize="0"/>
          <p:nvPr/>
        </p:nvPicPr>
        <p:blipFill rotWithShape="1">
          <a:blip r:embed="rId3">
            <a:alphaModFix/>
          </a:blip>
          <a:srcRect b="0" l="0" r="0" t="0"/>
          <a:stretch/>
        </p:blipFill>
        <p:spPr>
          <a:xfrm>
            <a:off x="2514600" y="381000"/>
            <a:ext cx="4330700" cy="914400"/>
          </a:xfrm>
          <a:prstGeom prst="rect">
            <a:avLst/>
          </a:prstGeom>
          <a:noFill/>
          <a:ln>
            <a:noFill/>
          </a:ln>
        </p:spPr>
      </p:pic>
      <p:sp>
        <p:nvSpPr>
          <p:cNvPr id="92" name="Google Shape;92;p13"/>
          <p:cNvSpPr txBox="1"/>
          <p:nvPr/>
        </p:nvSpPr>
        <p:spPr>
          <a:xfrm>
            <a:off x="2286000" y="4724400"/>
            <a:ext cx="4953000" cy="10779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Times New Roman"/>
                <a:ea typeface="Times New Roman"/>
                <a:cs typeface="Times New Roman"/>
                <a:sym typeface="Times New Roman"/>
              </a:rPr>
              <a:t>Jack States</a:t>
            </a:r>
            <a:endParaRPr/>
          </a:p>
          <a:p>
            <a:pPr indent="0" lvl="0" marL="0" marR="0" rtl="0" algn="ctr">
              <a:spcBef>
                <a:spcPts val="0"/>
              </a:spcBef>
              <a:spcAft>
                <a:spcPts val="0"/>
              </a:spcAft>
              <a:buNone/>
            </a:pPr>
            <a:r>
              <a:rPr b="1" i="0" lang="en-US" sz="3200" u="none" cap="none" strike="noStrike">
                <a:solidFill>
                  <a:srgbClr val="FFFF00"/>
                </a:solidFill>
                <a:latin typeface="Times New Roman"/>
                <a:ea typeface="Times New Roman"/>
                <a:cs typeface="Times New Roman"/>
                <a:sym typeface="Times New Roman"/>
              </a:rPr>
              <a:t>Wing Institute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txBox="1"/>
          <p:nvPr>
            <p:ph type="title"/>
          </p:nvPr>
        </p:nvSpPr>
        <p:spPr>
          <a:xfrm>
            <a:off x="685800" y="0"/>
            <a:ext cx="7772400" cy="76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Arial"/>
                <a:ea typeface="Arial"/>
                <a:cs typeface="Arial"/>
                <a:sym typeface="Arial"/>
              </a:rPr>
              <a:t>Administrators Impact on Turnover</a:t>
            </a:r>
            <a:endParaRPr b="1" i="0" sz="3200" u="none" cap="none" strike="noStrike">
              <a:solidFill>
                <a:srgbClr val="FFFF00"/>
              </a:solidFill>
              <a:latin typeface="Arial"/>
              <a:ea typeface="Arial"/>
              <a:cs typeface="Arial"/>
              <a:sym typeface="Arial"/>
            </a:endParaRPr>
          </a:p>
        </p:txBody>
      </p:sp>
      <p:pic>
        <p:nvPicPr>
          <p:cNvPr id="173" name="Google Shape;173;p22"/>
          <p:cNvPicPr preferRelativeResize="0"/>
          <p:nvPr/>
        </p:nvPicPr>
        <p:blipFill rotWithShape="1">
          <a:blip r:embed="rId3">
            <a:alphaModFix/>
          </a:blip>
          <a:srcRect b="0" l="0" r="0" t="0"/>
          <a:stretch/>
        </p:blipFill>
        <p:spPr>
          <a:xfrm>
            <a:off x="685800" y="762000"/>
            <a:ext cx="7908925" cy="5791200"/>
          </a:xfrm>
          <a:prstGeom prst="rect">
            <a:avLst/>
          </a:prstGeom>
          <a:noFill/>
          <a:ln>
            <a:noFill/>
          </a:ln>
        </p:spPr>
      </p:pic>
      <p:sp>
        <p:nvSpPr>
          <p:cNvPr id="174" name="Google Shape;174;p22"/>
          <p:cNvSpPr/>
          <p:nvPr/>
        </p:nvSpPr>
        <p:spPr>
          <a:xfrm>
            <a:off x="990600" y="6488113"/>
            <a:ext cx="77724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FFFFFF"/>
                </a:solidFill>
                <a:latin typeface="Times New Roman"/>
                <a:ea typeface="Times New Roman"/>
                <a:cs typeface="Times New Roman"/>
                <a:sym typeface="Times New Roman"/>
              </a:rPr>
              <a:t>Boyd, D., Grossman, P., Ing, M., Lankford, H., Loeb, S., &amp; Wyckoff, J. (2011)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3"/>
          <p:cNvSpPr txBox="1"/>
          <p:nvPr>
            <p:ph type="title"/>
          </p:nvPr>
        </p:nvSpPr>
        <p:spPr>
          <a:xfrm>
            <a:off x="152400" y="33338"/>
            <a:ext cx="89916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What is the Effect on Teacher Tenure </a:t>
            </a:r>
            <a:br>
              <a:rPr b="1" i="0" lang="en-US" sz="2800" u="none" cap="none" strike="noStrike">
                <a:solidFill>
                  <a:srgbClr val="FFFF00"/>
                </a:solidFill>
                <a:latin typeface="Arial"/>
                <a:ea typeface="Arial"/>
                <a:cs typeface="Arial"/>
                <a:sym typeface="Arial"/>
              </a:rPr>
            </a:br>
            <a:r>
              <a:rPr b="1" i="0" lang="en-US" sz="2800" u="none" cap="none" strike="noStrike">
                <a:solidFill>
                  <a:srgbClr val="FFFF00"/>
                </a:solidFill>
                <a:latin typeface="Arial"/>
                <a:ea typeface="Arial"/>
                <a:cs typeface="Arial"/>
                <a:sym typeface="Arial"/>
              </a:rPr>
              <a:t>When Principals Leave?</a:t>
            </a:r>
            <a:endParaRPr b="1" i="0" sz="2800" u="none" cap="none" strike="noStrike">
              <a:solidFill>
                <a:srgbClr val="FFFF00"/>
              </a:solidFill>
              <a:latin typeface="Arial"/>
              <a:ea typeface="Arial"/>
              <a:cs typeface="Arial"/>
              <a:sym typeface="Arial"/>
            </a:endParaRPr>
          </a:p>
        </p:txBody>
      </p:sp>
      <p:pic>
        <p:nvPicPr>
          <p:cNvPr id="181" name="Google Shape;181;p23"/>
          <p:cNvPicPr preferRelativeResize="0"/>
          <p:nvPr/>
        </p:nvPicPr>
        <p:blipFill rotWithShape="1">
          <a:blip r:embed="rId3">
            <a:alphaModFix/>
          </a:blip>
          <a:srcRect b="0" l="0" r="0" t="0"/>
          <a:stretch/>
        </p:blipFill>
        <p:spPr>
          <a:xfrm>
            <a:off x="533400" y="914400"/>
            <a:ext cx="8305800" cy="5257800"/>
          </a:xfrm>
          <a:prstGeom prst="rect">
            <a:avLst/>
          </a:prstGeom>
          <a:noFill/>
          <a:ln>
            <a:noFill/>
          </a:ln>
        </p:spPr>
      </p:pic>
      <p:sp>
        <p:nvSpPr>
          <p:cNvPr id="182" name="Google Shape;182;p23"/>
          <p:cNvSpPr txBox="1"/>
          <p:nvPr/>
        </p:nvSpPr>
        <p:spPr>
          <a:xfrm>
            <a:off x="3810000" y="6248400"/>
            <a:ext cx="1479550"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FFFFFF"/>
                </a:solidFill>
                <a:latin typeface="Times New Roman"/>
                <a:ea typeface="Times New Roman"/>
                <a:cs typeface="Times New Roman"/>
                <a:sym typeface="Times New Roman"/>
              </a:rPr>
              <a:t>Fuller (2012</a:t>
            </a:r>
            <a:r>
              <a:rPr b="0" i="0" lang="en-US" sz="2400" u="none" cap="none" strike="noStrike">
                <a:solidFill>
                  <a:srgbClr val="FFFFFF"/>
                </a:solidFill>
                <a:latin typeface="Times New Roman"/>
                <a:ea typeface="Times New Roman"/>
                <a:cs typeface="Times New Roman"/>
                <a:sym typeface="Times New Roman"/>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4"/>
          <p:cNvSpPr txBox="1"/>
          <p:nvPr>
            <p:ph type="title"/>
          </p:nvPr>
        </p:nvSpPr>
        <p:spPr>
          <a:xfrm>
            <a:off x="685800" y="1524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What is the Cost of Having an Ineffective Principal?</a:t>
            </a:r>
            <a:endParaRPr b="1" i="0" sz="3600" u="none" cap="none" strike="noStrike">
              <a:solidFill>
                <a:srgbClr val="FFFF00"/>
              </a:solidFill>
              <a:latin typeface="Arial"/>
              <a:ea typeface="Arial"/>
              <a:cs typeface="Arial"/>
              <a:sym typeface="Arial"/>
            </a:endParaRPr>
          </a:p>
        </p:txBody>
      </p:sp>
      <p:pic>
        <p:nvPicPr>
          <p:cNvPr id="189" name="Google Shape;189;p24"/>
          <p:cNvPicPr preferRelativeResize="0"/>
          <p:nvPr/>
        </p:nvPicPr>
        <p:blipFill rotWithShape="1">
          <a:blip r:embed="rId3">
            <a:alphaModFix/>
          </a:blip>
          <a:srcRect b="0" l="0" r="0" t="0"/>
          <a:stretch/>
        </p:blipFill>
        <p:spPr>
          <a:xfrm>
            <a:off x="0" y="1598613"/>
            <a:ext cx="9144000" cy="4497387"/>
          </a:xfrm>
          <a:prstGeom prst="rect">
            <a:avLst/>
          </a:prstGeom>
          <a:noFill/>
          <a:ln>
            <a:noFill/>
          </a:ln>
        </p:spPr>
      </p:pic>
      <p:pic>
        <p:nvPicPr>
          <p:cNvPr id="190" name="Google Shape;190;p24"/>
          <p:cNvPicPr preferRelativeResize="0"/>
          <p:nvPr/>
        </p:nvPicPr>
        <p:blipFill rotWithShape="1">
          <a:blip r:embed="rId4">
            <a:alphaModFix/>
          </a:blip>
          <a:srcRect b="0" l="0" r="0" t="0"/>
          <a:stretch/>
        </p:blipFill>
        <p:spPr>
          <a:xfrm>
            <a:off x="-17463" y="1828800"/>
            <a:ext cx="9161463" cy="4530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5"/>
          <p:cNvSpPr txBox="1"/>
          <p:nvPr>
            <p:ph type="title"/>
          </p:nvPr>
        </p:nvSpPr>
        <p:spPr>
          <a:xfrm>
            <a:off x="609600" y="152400"/>
            <a:ext cx="79248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Impact of Sustained Implementation</a:t>
            </a:r>
            <a:endParaRPr b="1" i="0" sz="2800" u="none" cap="none" strike="noStrike">
              <a:solidFill>
                <a:srgbClr val="FFFF00"/>
              </a:solidFill>
              <a:latin typeface="Arial"/>
              <a:ea typeface="Arial"/>
              <a:cs typeface="Arial"/>
              <a:sym typeface="Arial"/>
            </a:endParaRPr>
          </a:p>
        </p:txBody>
      </p:sp>
      <p:pic>
        <p:nvPicPr>
          <p:cNvPr id="197" name="Google Shape;197;p25"/>
          <p:cNvPicPr preferRelativeResize="0"/>
          <p:nvPr/>
        </p:nvPicPr>
        <p:blipFill rotWithShape="1">
          <a:blip r:embed="rId3">
            <a:alphaModFix/>
          </a:blip>
          <a:srcRect b="0" l="0" r="0" t="0"/>
          <a:stretch/>
        </p:blipFill>
        <p:spPr>
          <a:xfrm>
            <a:off x="381000" y="990600"/>
            <a:ext cx="8458200" cy="5334000"/>
          </a:xfrm>
          <a:prstGeom prst="rect">
            <a:avLst/>
          </a:prstGeom>
          <a:noFill/>
          <a:ln>
            <a:noFill/>
          </a:ln>
        </p:spPr>
      </p:pic>
      <p:sp>
        <p:nvSpPr>
          <p:cNvPr id="198" name="Google Shape;198;p25"/>
          <p:cNvSpPr txBox="1"/>
          <p:nvPr/>
        </p:nvSpPr>
        <p:spPr>
          <a:xfrm>
            <a:off x="1676400" y="6396038"/>
            <a:ext cx="6172200" cy="4619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Times New Roman"/>
                <a:ea typeface="Times New Roman"/>
                <a:cs typeface="Times New Roman"/>
                <a:sym typeface="Times New Roman"/>
              </a:rPr>
              <a:t>(Borman, Hewes, Overman, and Brown, 2003)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6"/>
          <p:cNvSpPr txBox="1"/>
          <p:nvPr>
            <p:ph type="title"/>
          </p:nvPr>
        </p:nvSpPr>
        <p:spPr>
          <a:xfrm>
            <a:off x="685800" y="228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Arial"/>
                <a:ea typeface="Arial"/>
                <a:cs typeface="Arial"/>
                <a:sym typeface="Arial"/>
              </a:rPr>
              <a:t>Do Leadership Styles Make a Difference?</a:t>
            </a:r>
            <a:endParaRPr b="1" i="0" sz="3200" u="none" cap="none" strike="noStrike">
              <a:solidFill>
                <a:srgbClr val="FFFF00"/>
              </a:solidFill>
              <a:latin typeface="Arial"/>
              <a:ea typeface="Arial"/>
              <a:cs typeface="Arial"/>
              <a:sym typeface="Arial"/>
            </a:endParaRPr>
          </a:p>
        </p:txBody>
      </p:sp>
      <p:pic>
        <p:nvPicPr>
          <p:cNvPr id="205" name="Google Shape;205;p26"/>
          <p:cNvPicPr preferRelativeResize="0"/>
          <p:nvPr/>
        </p:nvPicPr>
        <p:blipFill rotWithShape="1">
          <a:blip r:embed="rId3">
            <a:alphaModFix/>
          </a:blip>
          <a:srcRect b="0" l="0" r="0" t="0"/>
          <a:stretch/>
        </p:blipFill>
        <p:spPr>
          <a:xfrm>
            <a:off x="457200" y="1676400"/>
            <a:ext cx="8229600" cy="5016500"/>
          </a:xfrm>
          <a:prstGeom prst="rect">
            <a:avLst/>
          </a:prstGeom>
          <a:noFill/>
          <a:ln>
            <a:noFill/>
          </a:ln>
        </p:spPr>
      </p:pic>
      <p:cxnSp>
        <p:nvCxnSpPr>
          <p:cNvPr id="206" name="Google Shape;206;p26"/>
          <p:cNvCxnSpPr/>
          <p:nvPr/>
        </p:nvCxnSpPr>
        <p:spPr>
          <a:xfrm>
            <a:off x="1168400" y="2311400"/>
            <a:ext cx="5104468" cy="18093"/>
          </a:xfrm>
          <a:prstGeom prst="straightConnector1">
            <a:avLst/>
          </a:prstGeom>
          <a:noFill/>
          <a:ln cap="flat" cmpd="sng" w="25400">
            <a:solidFill>
              <a:srgbClr val="FF6600"/>
            </a:solidFill>
            <a:prstDash val="solid"/>
            <a:round/>
            <a:headEnd len="sm" w="sm" type="none"/>
            <a:tailEnd len="sm" w="sm" type="none"/>
          </a:ln>
        </p:spPr>
      </p:cxnSp>
      <p:cxnSp>
        <p:nvCxnSpPr>
          <p:cNvPr id="207" name="Google Shape;207;p26"/>
          <p:cNvCxnSpPr/>
          <p:nvPr/>
        </p:nvCxnSpPr>
        <p:spPr>
          <a:xfrm>
            <a:off x="1168400" y="3581400"/>
            <a:ext cx="5131965" cy="39989"/>
          </a:xfrm>
          <a:prstGeom prst="straightConnector1">
            <a:avLst/>
          </a:prstGeom>
          <a:noFill/>
          <a:ln cap="flat" cmpd="sng" w="25400">
            <a:solidFill>
              <a:srgbClr val="FF6600"/>
            </a:solidFill>
            <a:prstDash val="solid"/>
            <a:round/>
            <a:headEnd len="sm" w="sm" type="none"/>
            <a:tailEnd len="sm" w="sm" type="none"/>
          </a:ln>
        </p:spPr>
      </p:cxnSp>
      <p:sp>
        <p:nvSpPr>
          <p:cNvPr id="208" name="Google Shape;208;p26"/>
          <p:cNvSpPr txBox="1"/>
          <p:nvPr/>
        </p:nvSpPr>
        <p:spPr>
          <a:xfrm>
            <a:off x="1447800" y="2286000"/>
            <a:ext cx="1679908" cy="2694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t>Medium</a:t>
            </a:r>
            <a:endParaRPr/>
          </a:p>
        </p:txBody>
      </p:sp>
      <p:sp>
        <p:nvSpPr>
          <p:cNvPr id="209" name="Google Shape;209;p26"/>
          <p:cNvSpPr txBox="1"/>
          <p:nvPr/>
        </p:nvSpPr>
        <p:spPr>
          <a:xfrm>
            <a:off x="1447800" y="4191000"/>
            <a:ext cx="1623288" cy="207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t>Small</a:t>
            </a:r>
            <a:endParaRPr/>
          </a:p>
        </p:txBody>
      </p:sp>
      <p:sp>
        <p:nvSpPr>
          <p:cNvPr id="210" name="Google Shape;210;p26"/>
          <p:cNvSpPr txBox="1"/>
          <p:nvPr/>
        </p:nvSpPr>
        <p:spPr>
          <a:xfrm>
            <a:off x="469900" y="4800600"/>
            <a:ext cx="2336800" cy="190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Font typeface="Arial"/>
              <a:buNone/>
            </a:pPr>
            <a:r>
              <a:rPr lang="en-US" sz="1100">
                <a:latin typeface="Arial"/>
                <a:ea typeface="Arial"/>
                <a:cs typeface="Arial"/>
                <a:sym typeface="Arial"/>
              </a:rPr>
              <a:t>Robinson, Lloyd,</a:t>
            </a:r>
            <a:r>
              <a:rPr lang="en-US" sz="1100">
                <a:latin typeface="Arial"/>
                <a:ea typeface="Arial"/>
                <a:cs typeface="Arial"/>
                <a:sym typeface="Arial"/>
              </a:rPr>
              <a:t> and Rowe, 2008</a:t>
            </a:r>
            <a:endParaRPr sz="1100">
              <a:latin typeface="Arial"/>
              <a:ea typeface="Arial"/>
              <a:cs typeface="Arial"/>
              <a:sym typeface="Arial"/>
            </a:endParaRPr>
          </a:p>
          <a:p>
            <a:pPr indent="0" lvl="0" marL="0" marR="0" rtl="0" algn="l">
              <a:spcBef>
                <a:spcPts val="0"/>
              </a:spcBef>
              <a:spcAft>
                <a:spcPts val="0"/>
              </a:spcAft>
              <a:buNone/>
            </a:pPr>
            <a:r>
              <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7"/>
          <p:cNvSpPr txBox="1"/>
          <p:nvPr>
            <p:ph type="title"/>
          </p:nvPr>
        </p:nvSpPr>
        <p:spPr>
          <a:xfrm>
            <a:off x="685800" y="0"/>
            <a:ext cx="77724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br>
              <a:rPr b="0" i="0" lang="en-US" sz="2800" u="none" cap="none" strike="noStrike">
                <a:solidFill>
                  <a:srgbClr val="FFFF00"/>
                </a:solidFill>
                <a:latin typeface="Arial"/>
                <a:ea typeface="Arial"/>
                <a:cs typeface="Arial"/>
                <a:sym typeface="Arial"/>
              </a:rPr>
            </a:br>
            <a:r>
              <a:rPr b="1" i="0" lang="en-US" sz="3200" u="none" cap="none" strike="noStrike">
                <a:solidFill>
                  <a:srgbClr val="FFFF00"/>
                </a:solidFill>
                <a:latin typeface="Arial"/>
                <a:ea typeface="Arial"/>
                <a:cs typeface="Arial"/>
                <a:sym typeface="Arial"/>
              </a:rPr>
              <a:t>What Organizational Performance Management Tells Us</a:t>
            </a:r>
            <a:endParaRPr b="0" i="0" sz="3200" u="none" cap="none" strike="noStrike">
              <a:solidFill>
                <a:srgbClr val="FFFF00"/>
              </a:solidFill>
              <a:latin typeface="Arial"/>
              <a:ea typeface="Arial"/>
              <a:cs typeface="Arial"/>
              <a:sym typeface="Arial"/>
            </a:endParaRPr>
          </a:p>
        </p:txBody>
      </p:sp>
      <p:grpSp>
        <p:nvGrpSpPr>
          <p:cNvPr id="217" name="Google Shape;217;p27"/>
          <p:cNvGrpSpPr/>
          <p:nvPr/>
        </p:nvGrpSpPr>
        <p:grpSpPr>
          <a:xfrm>
            <a:off x="0" y="990600"/>
            <a:ext cx="9144000" cy="5867400"/>
            <a:chOff x="0" y="990600"/>
            <a:chExt cx="9144000" cy="5867400"/>
          </a:xfrm>
        </p:grpSpPr>
        <p:sp>
          <p:nvSpPr>
            <p:cNvPr id="218" name="Google Shape;218;p27"/>
            <p:cNvSpPr/>
            <p:nvPr/>
          </p:nvSpPr>
          <p:spPr>
            <a:xfrm>
              <a:off x="7518400" y="3060700"/>
              <a:ext cx="1625600" cy="5191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Times New Roman"/>
                  <a:ea typeface="Times New Roman"/>
                  <a:cs typeface="Times New Roman"/>
                  <a:sym typeface="Times New Roman"/>
                </a:rPr>
                <a:t>Outcomes</a:t>
              </a:r>
              <a:endParaRPr b="0" i="0" sz="2400" u="none" cap="none" strike="noStrike">
                <a:solidFill>
                  <a:schemeClr val="dk1"/>
                </a:solidFill>
                <a:latin typeface="Times New Roman"/>
                <a:ea typeface="Times New Roman"/>
                <a:cs typeface="Times New Roman"/>
                <a:sym typeface="Times New Roman"/>
              </a:endParaRPr>
            </a:p>
          </p:txBody>
        </p:sp>
        <p:cxnSp>
          <p:nvCxnSpPr>
            <p:cNvPr id="219" name="Google Shape;219;p27"/>
            <p:cNvCxnSpPr/>
            <p:nvPr/>
          </p:nvCxnSpPr>
          <p:spPr>
            <a:xfrm rot="10800000">
              <a:off x="838200" y="5651500"/>
              <a:ext cx="7391400" cy="0"/>
            </a:xfrm>
            <a:prstGeom prst="straightConnector1">
              <a:avLst/>
            </a:prstGeom>
            <a:noFill/>
            <a:ln cap="flat" cmpd="sng" w="38100">
              <a:solidFill>
                <a:srgbClr val="FFFF00"/>
              </a:solidFill>
              <a:prstDash val="dash"/>
              <a:round/>
              <a:headEnd len="sm" w="sm" type="none"/>
              <a:tailEnd len="med" w="med" type="triangle"/>
            </a:ln>
          </p:spPr>
        </p:cxnSp>
        <p:sp>
          <p:nvSpPr>
            <p:cNvPr id="220" name="Google Shape;220;p27"/>
            <p:cNvSpPr/>
            <p:nvPr/>
          </p:nvSpPr>
          <p:spPr>
            <a:xfrm>
              <a:off x="3884613" y="3048000"/>
              <a:ext cx="1282700" cy="523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Times New Roman"/>
                  <a:ea typeface="Times New Roman"/>
                  <a:cs typeface="Times New Roman"/>
                  <a:sym typeface="Times New Roman"/>
                </a:rPr>
                <a:t>Process</a:t>
              </a:r>
              <a:endParaRPr b="0" i="0" sz="2800" u="none" cap="none" strike="noStrike">
                <a:solidFill>
                  <a:schemeClr val="dk1"/>
                </a:solidFill>
                <a:latin typeface="Times New Roman"/>
                <a:ea typeface="Times New Roman"/>
                <a:cs typeface="Times New Roman"/>
                <a:sym typeface="Times New Roman"/>
              </a:endParaRPr>
            </a:p>
          </p:txBody>
        </p:sp>
        <p:sp>
          <p:nvSpPr>
            <p:cNvPr id="221" name="Google Shape;221;p27"/>
            <p:cNvSpPr/>
            <p:nvPr/>
          </p:nvSpPr>
          <p:spPr>
            <a:xfrm>
              <a:off x="6640190" y="6519446"/>
              <a:ext cx="250381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rgbClr val="FFFFFF"/>
                  </a:solidFill>
                  <a:latin typeface="Times New Roman"/>
                  <a:ea typeface="Times New Roman"/>
                  <a:cs typeface="Times New Roman"/>
                  <a:sym typeface="Times New Roman"/>
                </a:rPr>
                <a:t>Rummler and Brache, 1990</a:t>
              </a:r>
              <a:endParaRPr/>
            </a:p>
          </p:txBody>
        </p:sp>
        <p:cxnSp>
          <p:nvCxnSpPr>
            <p:cNvPr id="222" name="Google Shape;222;p27"/>
            <p:cNvCxnSpPr/>
            <p:nvPr/>
          </p:nvCxnSpPr>
          <p:spPr>
            <a:xfrm>
              <a:off x="1447800" y="3352800"/>
              <a:ext cx="1828800" cy="0"/>
            </a:xfrm>
            <a:prstGeom prst="straightConnector1">
              <a:avLst/>
            </a:prstGeom>
            <a:noFill/>
            <a:ln cap="flat" cmpd="sng" w="38100">
              <a:solidFill>
                <a:srgbClr val="FFFF00"/>
              </a:solidFill>
              <a:prstDash val="solid"/>
              <a:round/>
              <a:headEnd len="sm" w="sm" type="none"/>
              <a:tailEnd len="med" w="med" type="triangle"/>
            </a:ln>
          </p:spPr>
        </p:cxnSp>
        <p:cxnSp>
          <p:nvCxnSpPr>
            <p:cNvPr id="223" name="Google Shape;223;p27"/>
            <p:cNvCxnSpPr/>
            <p:nvPr/>
          </p:nvCxnSpPr>
          <p:spPr>
            <a:xfrm>
              <a:off x="5715000" y="3352800"/>
              <a:ext cx="1752600" cy="12700"/>
            </a:xfrm>
            <a:prstGeom prst="straightConnector1">
              <a:avLst/>
            </a:prstGeom>
            <a:noFill/>
            <a:ln cap="flat" cmpd="sng" w="38100">
              <a:solidFill>
                <a:srgbClr val="FFFF00"/>
              </a:solidFill>
              <a:prstDash val="solid"/>
              <a:round/>
              <a:headEnd len="sm" w="sm" type="none"/>
              <a:tailEnd len="med" w="med" type="triangle"/>
            </a:ln>
          </p:spPr>
        </p:cxnSp>
        <p:sp>
          <p:nvSpPr>
            <p:cNvPr id="224" name="Google Shape;224;p27"/>
            <p:cNvSpPr/>
            <p:nvPr/>
          </p:nvSpPr>
          <p:spPr>
            <a:xfrm>
              <a:off x="304800" y="3048000"/>
              <a:ext cx="935038" cy="5191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Times New Roman"/>
                  <a:ea typeface="Times New Roman"/>
                  <a:cs typeface="Times New Roman"/>
                  <a:sym typeface="Times New Roman"/>
                </a:rPr>
                <a:t>Input</a:t>
              </a:r>
              <a:endParaRPr b="0" i="0" sz="2800" u="none" cap="none" strike="noStrike">
                <a:solidFill>
                  <a:schemeClr val="dk1"/>
                </a:solidFill>
                <a:latin typeface="Times New Roman"/>
                <a:ea typeface="Times New Roman"/>
                <a:cs typeface="Times New Roman"/>
                <a:sym typeface="Times New Roman"/>
              </a:endParaRPr>
            </a:p>
          </p:txBody>
        </p:sp>
        <p:cxnSp>
          <p:nvCxnSpPr>
            <p:cNvPr id="225" name="Google Shape;225;p27"/>
            <p:cNvCxnSpPr/>
            <p:nvPr/>
          </p:nvCxnSpPr>
          <p:spPr>
            <a:xfrm>
              <a:off x="8229600" y="3517900"/>
              <a:ext cx="0" cy="2133600"/>
            </a:xfrm>
            <a:prstGeom prst="straightConnector1">
              <a:avLst/>
            </a:prstGeom>
            <a:noFill/>
            <a:ln cap="flat" cmpd="sng" w="38100">
              <a:solidFill>
                <a:srgbClr val="FFFF00"/>
              </a:solidFill>
              <a:prstDash val="dash"/>
              <a:round/>
              <a:headEnd len="sm" w="sm" type="none"/>
              <a:tailEnd len="med" w="med" type="triangle"/>
            </a:ln>
          </p:spPr>
        </p:cxnSp>
        <p:cxnSp>
          <p:nvCxnSpPr>
            <p:cNvPr id="226" name="Google Shape;226;p27"/>
            <p:cNvCxnSpPr/>
            <p:nvPr/>
          </p:nvCxnSpPr>
          <p:spPr>
            <a:xfrm rot="10800000">
              <a:off x="838200" y="3594100"/>
              <a:ext cx="0" cy="2057400"/>
            </a:xfrm>
            <a:prstGeom prst="straightConnector1">
              <a:avLst/>
            </a:prstGeom>
            <a:noFill/>
            <a:ln cap="flat" cmpd="sng" w="38100">
              <a:solidFill>
                <a:srgbClr val="FFFF00"/>
              </a:solidFill>
              <a:prstDash val="dash"/>
              <a:round/>
              <a:headEnd len="sm" w="sm" type="none"/>
              <a:tailEnd len="med" w="med" type="triangle"/>
            </a:ln>
          </p:spPr>
        </p:cxnSp>
        <p:cxnSp>
          <p:nvCxnSpPr>
            <p:cNvPr id="227" name="Google Shape;227;p27"/>
            <p:cNvCxnSpPr/>
            <p:nvPr/>
          </p:nvCxnSpPr>
          <p:spPr>
            <a:xfrm>
              <a:off x="4572000" y="3517900"/>
              <a:ext cx="0" cy="2057400"/>
            </a:xfrm>
            <a:prstGeom prst="straightConnector1">
              <a:avLst/>
            </a:prstGeom>
            <a:noFill/>
            <a:ln cap="flat" cmpd="sng" w="38100">
              <a:solidFill>
                <a:srgbClr val="FFFF00"/>
              </a:solidFill>
              <a:prstDash val="dash"/>
              <a:round/>
              <a:headEnd len="sm" w="sm" type="none"/>
              <a:tailEnd len="med" w="med" type="triangle"/>
            </a:ln>
          </p:spPr>
        </p:cxnSp>
        <p:sp>
          <p:nvSpPr>
            <p:cNvPr id="228" name="Google Shape;228;p27"/>
            <p:cNvSpPr/>
            <p:nvPr/>
          </p:nvSpPr>
          <p:spPr>
            <a:xfrm>
              <a:off x="3714750" y="5727700"/>
              <a:ext cx="1890713" cy="10779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Times New Roman"/>
                  <a:ea typeface="Times New Roman"/>
                  <a:cs typeface="Times New Roman"/>
                  <a:sym typeface="Times New Roman"/>
                </a:rPr>
                <a:t>Feedback</a:t>
              </a:r>
              <a:endParaRPr/>
            </a:p>
            <a:p>
              <a:pPr indent="0" lvl="0" marL="0" marR="0" rtl="0" algn="ctr">
                <a:spcBef>
                  <a:spcPts val="0"/>
                </a:spcBef>
                <a:spcAft>
                  <a:spcPts val="0"/>
                </a:spcAft>
                <a:buNone/>
              </a:pPr>
              <a:r>
                <a:rPr b="1" i="0" lang="en-US" sz="3200" u="none" cap="none" strike="noStrike">
                  <a:solidFill>
                    <a:srgbClr val="FFFF00"/>
                  </a:solidFill>
                  <a:latin typeface="Times New Roman"/>
                  <a:ea typeface="Times New Roman"/>
                  <a:cs typeface="Times New Roman"/>
                  <a:sym typeface="Times New Roman"/>
                </a:rPr>
                <a:t>Loop</a:t>
              </a:r>
              <a:endParaRPr/>
            </a:p>
          </p:txBody>
        </p:sp>
        <p:sp>
          <p:nvSpPr>
            <p:cNvPr id="229" name="Google Shape;229;p27"/>
            <p:cNvSpPr/>
            <p:nvPr/>
          </p:nvSpPr>
          <p:spPr>
            <a:xfrm>
              <a:off x="3886200" y="2511321"/>
              <a:ext cx="1317096" cy="4573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FFFF00"/>
                  </a:solidFill>
                  <a:latin typeface="Times New Roman"/>
                  <a:ea typeface="Times New Roman"/>
                  <a:cs typeface="Times New Roman"/>
                  <a:sym typeface="Times New Roman"/>
                </a:rPr>
                <a:t>Teaching</a:t>
              </a:r>
              <a:endParaRPr/>
            </a:p>
          </p:txBody>
        </p:sp>
        <p:grpSp>
          <p:nvGrpSpPr>
            <p:cNvPr id="230" name="Google Shape;230;p27"/>
            <p:cNvGrpSpPr/>
            <p:nvPr/>
          </p:nvGrpSpPr>
          <p:grpSpPr>
            <a:xfrm>
              <a:off x="3886200" y="1295400"/>
              <a:ext cx="1447800" cy="1609229"/>
              <a:chOff x="96" y="0"/>
              <a:chExt cx="1008" cy="1207"/>
            </a:xfrm>
          </p:grpSpPr>
          <p:pic>
            <p:nvPicPr>
              <p:cNvPr id="231" name="Google Shape;231;p27"/>
              <p:cNvPicPr preferRelativeResize="0"/>
              <p:nvPr/>
            </p:nvPicPr>
            <p:blipFill rotWithShape="1">
              <a:blip r:embed="rId3">
                <a:alphaModFix/>
              </a:blip>
              <a:srcRect b="0" l="0" r="0" t="0"/>
              <a:stretch/>
            </p:blipFill>
            <p:spPr>
              <a:xfrm>
                <a:off x="192" y="0"/>
                <a:ext cx="700" cy="912"/>
              </a:xfrm>
              <a:prstGeom prst="rect">
                <a:avLst/>
              </a:prstGeom>
              <a:noFill/>
              <a:ln>
                <a:noFill/>
              </a:ln>
            </p:spPr>
          </p:pic>
          <p:sp>
            <p:nvSpPr>
              <p:cNvPr id="232" name="Google Shape;232;p27"/>
              <p:cNvSpPr/>
              <p:nvPr/>
            </p:nvSpPr>
            <p:spPr>
              <a:xfrm>
                <a:off x="96" y="864"/>
                <a:ext cx="1008" cy="3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Times New Roman"/>
                    <a:ea typeface="Times New Roman"/>
                    <a:cs typeface="Times New Roman"/>
                    <a:sym typeface="Times New Roman"/>
                  </a:rPr>
                  <a:t>    </a:t>
                </a:r>
                <a:endParaRPr/>
              </a:p>
            </p:txBody>
          </p:sp>
        </p:grpSp>
        <p:pic>
          <p:nvPicPr>
            <p:cNvPr descr="grads" id="233" name="Google Shape;233;p27"/>
            <p:cNvPicPr preferRelativeResize="0"/>
            <p:nvPr/>
          </p:nvPicPr>
          <p:blipFill rotWithShape="1">
            <a:blip r:embed="rId4">
              <a:alphaModFix/>
            </a:blip>
            <a:srcRect b="0" l="0" r="0" t="0"/>
            <a:stretch/>
          </p:blipFill>
          <p:spPr>
            <a:xfrm>
              <a:off x="7740650" y="1371600"/>
              <a:ext cx="1143000" cy="1143000"/>
            </a:xfrm>
            <a:prstGeom prst="rect">
              <a:avLst/>
            </a:prstGeom>
            <a:noFill/>
            <a:ln>
              <a:noFill/>
            </a:ln>
          </p:spPr>
        </p:pic>
        <p:sp>
          <p:nvSpPr>
            <p:cNvPr id="234" name="Google Shape;234;p27"/>
            <p:cNvSpPr/>
            <p:nvPr/>
          </p:nvSpPr>
          <p:spPr>
            <a:xfrm>
              <a:off x="7588250" y="2438400"/>
              <a:ext cx="15557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FFFF00"/>
                  </a:solidFill>
                  <a:latin typeface="Times New Roman"/>
                  <a:ea typeface="Times New Roman"/>
                  <a:cs typeface="Times New Roman"/>
                  <a:sym typeface="Times New Roman"/>
                </a:rPr>
                <a:t>Graduation</a:t>
              </a:r>
              <a:endParaRPr b="0" i="0" sz="2400" u="none" cap="none" strike="noStrike">
                <a:solidFill>
                  <a:schemeClr val="lt1"/>
                </a:solidFill>
                <a:latin typeface="Times New Roman"/>
                <a:ea typeface="Times New Roman"/>
                <a:cs typeface="Times New Roman"/>
                <a:sym typeface="Times New Roman"/>
              </a:endParaRPr>
            </a:p>
          </p:txBody>
        </p:sp>
        <p:pic>
          <p:nvPicPr>
            <p:cNvPr descr="curriculum" id="235" name="Google Shape;235;p27"/>
            <p:cNvPicPr preferRelativeResize="0"/>
            <p:nvPr/>
          </p:nvPicPr>
          <p:blipFill rotWithShape="1">
            <a:blip r:embed="rId5">
              <a:alphaModFix/>
            </a:blip>
            <a:srcRect b="0" l="0" r="0" t="0"/>
            <a:stretch/>
          </p:blipFill>
          <p:spPr>
            <a:xfrm>
              <a:off x="228600" y="1371600"/>
              <a:ext cx="954088" cy="954088"/>
            </a:xfrm>
            <a:prstGeom prst="rect">
              <a:avLst/>
            </a:prstGeom>
            <a:noFill/>
            <a:ln>
              <a:noFill/>
            </a:ln>
          </p:spPr>
        </p:pic>
        <p:sp>
          <p:nvSpPr>
            <p:cNvPr id="236" name="Google Shape;236;p27"/>
            <p:cNvSpPr/>
            <p:nvPr/>
          </p:nvSpPr>
          <p:spPr>
            <a:xfrm>
              <a:off x="0" y="2362200"/>
              <a:ext cx="1589088"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FFFF00"/>
                  </a:solidFill>
                  <a:latin typeface="Times New Roman"/>
                  <a:ea typeface="Times New Roman"/>
                  <a:cs typeface="Times New Roman"/>
                  <a:sym typeface="Times New Roman"/>
                </a:rPr>
                <a:t>Curriculum</a:t>
              </a:r>
              <a:endParaRPr b="0" i="0" sz="2400" u="none" cap="none" strike="noStrike">
                <a:solidFill>
                  <a:schemeClr val="lt1"/>
                </a:solidFill>
                <a:latin typeface="Times New Roman"/>
                <a:ea typeface="Times New Roman"/>
                <a:cs typeface="Times New Roman"/>
                <a:sym typeface="Times New Roman"/>
              </a:endParaRPr>
            </a:p>
          </p:txBody>
        </p:sp>
        <p:sp>
          <p:nvSpPr>
            <p:cNvPr id="237" name="Google Shape;237;p27"/>
            <p:cNvSpPr/>
            <p:nvPr/>
          </p:nvSpPr>
          <p:spPr>
            <a:xfrm>
              <a:off x="3048000" y="990600"/>
              <a:ext cx="3048000" cy="3352800"/>
            </a:xfrm>
            <a:prstGeom prst="ellipse">
              <a:avLst/>
            </a:prstGeom>
            <a:solidFill>
              <a:schemeClr val="accent1">
                <a:alpha val="0"/>
              </a:schemeClr>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8"/>
          <p:cNvSpPr txBox="1"/>
          <p:nvPr>
            <p:ph type="title"/>
          </p:nvPr>
        </p:nvSpPr>
        <p:spPr>
          <a:xfrm>
            <a:off x="685800" y="0"/>
            <a:ext cx="77724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What Principals Do Makes a Difference</a:t>
            </a:r>
            <a:endParaRPr/>
          </a:p>
        </p:txBody>
      </p:sp>
      <p:pic>
        <p:nvPicPr>
          <p:cNvPr id="244" name="Google Shape;244;p28"/>
          <p:cNvPicPr preferRelativeResize="0"/>
          <p:nvPr/>
        </p:nvPicPr>
        <p:blipFill rotWithShape="1">
          <a:blip r:embed="rId3">
            <a:alphaModFix/>
          </a:blip>
          <a:srcRect b="0" l="0" r="0" t="0"/>
          <a:stretch/>
        </p:blipFill>
        <p:spPr>
          <a:xfrm>
            <a:off x="457200" y="1143000"/>
            <a:ext cx="8458200" cy="5334000"/>
          </a:xfrm>
          <a:prstGeom prst="rect">
            <a:avLst/>
          </a:prstGeom>
          <a:noFill/>
          <a:ln>
            <a:noFill/>
          </a:ln>
        </p:spPr>
      </p:pic>
      <p:sp>
        <p:nvSpPr>
          <p:cNvPr id="245" name="Google Shape;245;p28"/>
          <p:cNvSpPr txBox="1"/>
          <p:nvPr/>
        </p:nvSpPr>
        <p:spPr>
          <a:xfrm>
            <a:off x="457200" y="6172200"/>
            <a:ext cx="3279244"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t>Robinson, Lloyd, and Rowe, 2008</a:t>
            </a:r>
            <a:endParaRPr/>
          </a:p>
        </p:txBody>
      </p:sp>
      <p:cxnSp>
        <p:nvCxnSpPr>
          <p:cNvPr id="246" name="Google Shape;246;p28"/>
          <p:cNvCxnSpPr/>
          <p:nvPr/>
        </p:nvCxnSpPr>
        <p:spPr>
          <a:xfrm>
            <a:off x="1524000" y="2590800"/>
            <a:ext cx="7181857" cy="2774"/>
          </a:xfrm>
          <a:prstGeom prst="straightConnector1">
            <a:avLst/>
          </a:prstGeom>
          <a:noFill/>
          <a:ln cap="flat" cmpd="sng" w="25400">
            <a:solidFill>
              <a:srgbClr val="FF6600"/>
            </a:solidFill>
            <a:prstDash val="solid"/>
            <a:round/>
            <a:headEnd len="sm" w="sm" type="none"/>
            <a:tailEnd len="sm" w="sm" type="none"/>
          </a:ln>
        </p:spPr>
      </p:cxnSp>
      <p:sp>
        <p:nvSpPr>
          <p:cNvPr id="247" name="Google Shape;247;p28"/>
          <p:cNvSpPr txBox="1"/>
          <p:nvPr/>
        </p:nvSpPr>
        <p:spPr>
          <a:xfrm>
            <a:off x="1312562" y="1803400"/>
            <a:ext cx="1537730" cy="190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t>Large Effect Size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9"/>
          <p:cNvSpPr txBox="1"/>
          <p:nvPr>
            <p:ph type="title"/>
          </p:nvPr>
        </p:nvSpPr>
        <p:spPr>
          <a:xfrm>
            <a:off x="6019800" y="304800"/>
            <a:ext cx="2895600" cy="63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How Effective Is The Average Principal At Their Job?</a:t>
            </a:r>
            <a:endParaRPr b="0" i="0" sz="3600" u="none" cap="none" strike="noStrike">
              <a:solidFill>
                <a:schemeClr val="lt1"/>
              </a:solidFill>
              <a:latin typeface="Arial"/>
              <a:ea typeface="Arial"/>
              <a:cs typeface="Arial"/>
              <a:sym typeface="Arial"/>
            </a:endParaRPr>
          </a:p>
        </p:txBody>
      </p:sp>
      <p:pic>
        <p:nvPicPr>
          <p:cNvPr id="254" name="Google Shape;254;p29"/>
          <p:cNvPicPr preferRelativeResize="0"/>
          <p:nvPr/>
        </p:nvPicPr>
        <p:blipFill rotWithShape="1">
          <a:blip r:embed="rId3">
            <a:alphaModFix/>
          </a:blip>
          <a:srcRect b="0" l="0" r="0" t="0"/>
          <a:stretch/>
        </p:blipFill>
        <p:spPr>
          <a:xfrm>
            <a:off x="0" y="0"/>
            <a:ext cx="5811838"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0"/>
          <p:cNvSpPr txBox="1"/>
          <p:nvPr>
            <p:ph type="title"/>
          </p:nvPr>
        </p:nvSpPr>
        <p:spPr>
          <a:xfrm>
            <a:off x="685800" y="3048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Arial"/>
                <a:ea typeface="Arial"/>
                <a:cs typeface="Arial"/>
                <a:sym typeface="Arial"/>
              </a:rPr>
              <a:t>How Effective Are Principals at Identifying Valued Teachers</a:t>
            </a:r>
            <a:endParaRPr b="1" i="0" sz="3200" u="none" cap="none" strike="noStrike">
              <a:solidFill>
                <a:srgbClr val="FFFF00"/>
              </a:solidFill>
              <a:latin typeface="Arial"/>
              <a:ea typeface="Arial"/>
              <a:cs typeface="Arial"/>
              <a:sym typeface="Arial"/>
            </a:endParaRPr>
          </a:p>
        </p:txBody>
      </p:sp>
      <p:pic>
        <p:nvPicPr>
          <p:cNvPr id="261" name="Google Shape;261;p30"/>
          <p:cNvPicPr preferRelativeResize="0"/>
          <p:nvPr/>
        </p:nvPicPr>
        <p:blipFill rotWithShape="1">
          <a:blip r:embed="rId3">
            <a:alphaModFix/>
          </a:blip>
          <a:srcRect b="0" l="0" r="0" t="0"/>
          <a:stretch/>
        </p:blipFill>
        <p:spPr>
          <a:xfrm>
            <a:off x="228600" y="1524000"/>
            <a:ext cx="8763000" cy="5029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1"/>
          <p:cNvSpPr txBox="1"/>
          <p:nvPr>
            <p:ph type="title"/>
          </p:nvPr>
        </p:nvSpPr>
        <p:spPr>
          <a:xfrm>
            <a:off x="762000" y="228600"/>
            <a:ext cx="77724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How Principals Spend Their Time</a:t>
            </a:r>
            <a:endParaRPr b="1" i="0" sz="3600" u="none" cap="none" strike="noStrike">
              <a:solidFill>
                <a:srgbClr val="FFFF00"/>
              </a:solidFill>
              <a:latin typeface="Arial"/>
              <a:ea typeface="Arial"/>
              <a:cs typeface="Arial"/>
              <a:sym typeface="Arial"/>
            </a:endParaRPr>
          </a:p>
        </p:txBody>
      </p:sp>
      <p:pic>
        <p:nvPicPr>
          <p:cNvPr id="268" name="Google Shape;268;p31"/>
          <p:cNvPicPr preferRelativeResize="0"/>
          <p:nvPr/>
        </p:nvPicPr>
        <p:blipFill rotWithShape="1">
          <a:blip r:embed="rId3">
            <a:alphaModFix/>
          </a:blip>
          <a:srcRect b="0" l="0" r="0" t="0"/>
          <a:stretch/>
        </p:blipFill>
        <p:spPr>
          <a:xfrm>
            <a:off x="381000" y="1219200"/>
            <a:ext cx="8534400" cy="5029200"/>
          </a:xfrm>
          <a:prstGeom prst="rect">
            <a:avLst/>
          </a:prstGeom>
          <a:noFill/>
          <a:ln>
            <a:noFill/>
          </a:ln>
        </p:spPr>
      </p:pic>
      <p:pic>
        <p:nvPicPr>
          <p:cNvPr id="269" name="Google Shape;269;p31"/>
          <p:cNvPicPr preferRelativeResize="0"/>
          <p:nvPr/>
        </p:nvPicPr>
        <p:blipFill rotWithShape="1">
          <a:blip r:embed="rId4">
            <a:alphaModFix/>
          </a:blip>
          <a:srcRect b="0" l="0" r="0" t="0"/>
          <a:stretch/>
        </p:blipFill>
        <p:spPr>
          <a:xfrm>
            <a:off x="457200" y="1219200"/>
            <a:ext cx="8305800" cy="4953000"/>
          </a:xfrm>
          <a:prstGeom prst="rect">
            <a:avLst/>
          </a:prstGeom>
          <a:noFill/>
          <a:ln>
            <a:noFill/>
          </a:ln>
        </p:spPr>
      </p:pic>
      <p:sp>
        <p:nvSpPr>
          <p:cNvPr id="270" name="Google Shape;270;p31"/>
          <p:cNvSpPr/>
          <p:nvPr/>
        </p:nvSpPr>
        <p:spPr>
          <a:xfrm>
            <a:off x="4191000" y="6519863"/>
            <a:ext cx="2209800" cy="3381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600" u="none" cap="none" strike="noStrike">
                <a:solidFill>
                  <a:schemeClr val="lt1"/>
                </a:solidFill>
                <a:latin typeface="Times New Roman"/>
                <a:ea typeface="Times New Roman"/>
                <a:cs typeface="Times New Roman"/>
                <a:sym typeface="Times New Roman"/>
              </a:rPr>
              <a:t>Turnbull et al., 2009</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txBox="1"/>
          <p:nvPr/>
        </p:nvSpPr>
        <p:spPr>
          <a:xfrm>
            <a:off x="5867400" y="1676400"/>
            <a:ext cx="2971800" cy="25542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4000" u="none" cap="none" strike="noStrike">
                <a:solidFill>
                  <a:srgbClr val="FFFF00"/>
                </a:solidFill>
                <a:latin typeface="Verdana"/>
                <a:ea typeface="Verdana"/>
                <a:cs typeface="Verdana"/>
                <a:sym typeface="Verdana"/>
              </a:rPr>
              <a:t>How Important Are Principals?</a:t>
            </a:r>
            <a:endParaRPr/>
          </a:p>
        </p:txBody>
      </p:sp>
      <p:pic>
        <p:nvPicPr>
          <p:cNvPr id="99" name="Google Shape;99;p14"/>
          <p:cNvPicPr preferRelativeResize="0"/>
          <p:nvPr/>
        </p:nvPicPr>
        <p:blipFill rotWithShape="1">
          <a:blip r:embed="rId3">
            <a:alphaModFix/>
          </a:blip>
          <a:srcRect b="0" l="0" r="0" t="0"/>
          <a:stretch/>
        </p:blipFill>
        <p:spPr>
          <a:xfrm>
            <a:off x="609600" y="685800"/>
            <a:ext cx="4310063" cy="5791200"/>
          </a:xfrm>
          <a:prstGeom prst="rect">
            <a:avLst/>
          </a:prstGeom>
          <a:noFill/>
          <a:ln>
            <a:noFill/>
          </a:ln>
        </p:spPr>
      </p:pic>
      <p:pic>
        <p:nvPicPr>
          <p:cNvPr id="100" name="Google Shape;100;p14"/>
          <p:cNvPicPr preferRelativeResize="0"/>
          <p:nvPr/>
        </p:nvPicPr>
        <p:blipFill rotWithShape="1">
          <a:blip r:embed="rId4">
            <a:alphaModFix/>
          </a:blip>
          <a:srcRect b="0" l="0" r="0" t="0"/>
          <a:stretch/>
        </p:blipFill>
        <p:spPr>
          <a:xfrm>
            <a:off x="609600" y="1600200"/>
            <a:ext cx="4572000" cy="3657600"/>
          </a:xfrm>
          <a:prstGeom prst="rect">
            <a:avLst/>
          </a:prstGeom>
          <a:noFill/>
          <a:ln>
            <a:noFill/>
          </a:ln>
        </p:spPr>
      </p:pic>
      <p:pic>
        <p:nvPicPr>
          <p:cNvPr id="101" name="Google Shape;101;p14"/>
          <p:cNvPicPr preferRelativeResize="0"/>
          <p:nvPr/>
        </p:nvPicPr>
        <p:blipFill rotWithShape="1">
          <a:blip r:embed="rId5">
            <a:alphaModFix/>
          </a:blip>
          <a:srcRect b="0" l="0" r="0" t="0"/>
          <a:stretch/>
        </p:blipFill>
        <p:spPr>
          <a:xfrm>
            <a:off x="0" y="1371600"/>
            <a:ext cx="5689600" cy="4267200"/>
          </a:xfrm>
          <a:prstGeom prst="rect">
            <a:avLst/>
          </a:prstGeom>
          <a:noFill/>
          <a:ln>
            <a:noFill/>
          </a:ln>
        </p:spPr>
      </p:pic>
      <p:pic>
        <p:nvPicPr>
          <p:cNvPr descr="principal Anna 2.tiff" id="102" name="Google Shape;102;p14"/>
          <p:cNvPicPr preferRelativeResize="0"/>
          <p:nvPr/>
        </p:nvPicPr>
        <p:blipFill rotWithShape="1">
          <a:blip r:embed="rId6">
            <a:alphaModFix/>
          </a:blip>
          <a:srcRect b="0" l="0" r="0" t="0"/>
          <a:stretch/>
        </p:blipFill>
        <p:spPr>
          <a:xfrm>
            <a:off x="0" y="838200"/>
            <a:ext cx="5726113" cy="5410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2"/>
          <p:cNvSpPr txBox="1"/>
          <p:nvPr>
            <p:ph type="title"/>
          </p:nvPr>
        </p:nvSpPr>
        <p:spPr>
          <a:xfrm>
            <a:off x="685800" y="228600"/>
            <a:ext cx="77724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How Principals Use Their Time</a:t>
            </a:r>
            <a:endParaRPr b="1" i="0" sz="3600" u="none" cap="none" strike="noStrike">
              <a:solidFill>
                <a:srgbClr val="FFFF00"/>
              </a:solidFill>
              <a:latin typeface="Arial"/>
              <a:ea typeface="Arial"/>
              <a:cs typeface="Arial"/>
              <a:sym typeface="Arial"/>
            </a:endParaRPr>
          </a:p>
        </p:txBody>
      </p:sp>
      <p:sp>
        <p:nvSpPr>
          <p:cNvPr id="277" name="Google Shape;277;p32"/>
          <p:cNvSpPr/>
          <p:nvPr/>
        </p:nvSpPr>
        <p:spPr>
          <a:xfrm>
            <a:off x="2590800" y="6488113"/>
            <a:ext cx="45720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rgbClr val="FFFFFF"/>
                </a:solidFill>
                <a:latin typeface="Times New Roman"/>
                <a:ea typeface="Times New Roman"/>
                <a:cs typeface="Times New Roman"/>
                <a:sym typeface="Times New Roman"/>
              </a:rPr>
              <a:t>Horng, E. L., Klasik, D., &amp; Loeb, S. (2010)</a:t>
            </a:r>
            <a:endParaRPr b="1" i="0" sz="1800" u="none" cap="none" strike="noStrike">
              <a:solidFill>
                <a:srgbClr val="FFFFFF"/>
              </a:solidFill>
              <a:latin typeface="Times New Roman"/>
              <a:ea typeface="Times New Roman"/>
              <a:cs typeface="Times New Roman"/>
              <a:sym typeface="Times New Roman"/>
            </a:endParaRPr>
          </a:p>
        </p:txBody>
      </p:sp>
      <p:pic>
        <p:nvPicPr>
          <p:cNvPr id="278" name="Google Shape;278;p32"/>
          <p:cNvPicPr preferRelativeResize="0"/>
          <p:nvPr/>
        </p:nvPicPr>
        <p:blipFill rotWithShape="1">
          <a:blip r:embed="rId3">
            <a:alphaModFix/>
          </a:blip>
          <a:srcRect b="0" l="0" r="0" t="0"/>
          <a:stretch/>
        </p:blipFill>
        <p:spPr>
          <a:xfrm>
            <a:off x="228600" y="1054100"/>
            <a:ext cx="8686800" cy="5194300"/>
          </a:xfrm>
          <a:prstGeom prst="rect">
            <a:avLst/>
          </a:prstGeom>
          <a:noFill/>
          <a:ln>
            <a:noFill/>
          </a:ln>
        </p:spPr>
      </p:pic>
      <p:sp>
        <p:nvSpPr>
          <p:cNvPr id="279" name="Google Shape;279;p32"/>
          <p:cNvSpPr/>
          <p:nvPr/>
        </p:nvSpPr>
        <p:spPr>
          <a:xfrm>
            <a:off x="4692650" y="1955800"/>
            <a:ext cx="3086100" cy="1054100"/>
          </a:xfrm>
          <a:prstGeom prst="roundRect">
            <a:avLst>
              <a:gd fmla="val 16667" name="adj"/>
            </a:avLst>
          </a:prstGeom>
          <a:solidFill>
            <a:schemeClr val="lt1"/>
          </a:solidFill>
          <a:ln cap="flat" cmpd="sng" w="9525">
            <a:solidFill>
              <a:srgbClr val="B5DAD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Principals were directly engaged in</a:t>
            </a:r>
            <a:r>
              <a:rPr lang="en-US" sz="1600">
                <a:solidFill>
                  <a:schemeClr val="dk1"/>
                </a:solidFill>
                <a:latin typeface="Arial"/>
                <a:ea typeface="Arial"/>
                <a:cs typeface="Arial"/>
                <a:sym typeface="Arial"/>
              </a:rPr>
              <a:t> classrooms improving teacher instruction only 13% of the time</a:t>
            </a:r>
            <a:endParaRPr sz="16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3"/>
          <p:cNvSpPr txBox="1"/>
          <p:nvPr>
            <p:ph type="title"/>
          </p:nvPr>
        </p:nvSpPr>
        <p:spPr>
          <a:xfrm>
            <a:off x="838200" y="152400"/>
            <a:ext cx="77724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How Much do Principals Spend on Instructional Activities? </a:t>
            </a:r>
            <a:endParaRPr b="1" i="0" sz="2800" u="none" cap="none" strike="noStrike">
              <a:solidFill>
                <a:srgbClr val="FFFF00"/>
              </a:solidFill>
              <a:latin typeface="Arial"/>
              <a:ea typeface="Arial"/>
              <a:cs typeface="Arial"/>
              <a:sym typeface="Arial"/>
            </a:endParaRPr>
          </a:p>
        </p:txBody>
      </p:sp>
      <p:sp>
        <p:nvSpPr>
          <p:cNvPr id="286" name="Google Shape;286;p33"/>
          <p:cNvSpPr/>
          <p:nvPr/>
        </p:nvSpPr>
        <p:spPr>
          <a:xfrm>
            <a:off x="1981200" y="6519863"/>
            <a:ext cx="5562600" cy="3381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600" u="none" cap="none" strike="noStrike">
                <a:solidFill>
                  <a:schemeClr val="lt1"/>
                </a:solidFill>
                <a:latin typeface="Times New Roman"/>
                <a:ea typeface="Times New Roman"/>
                <a:cs typeface="Times New Roman"/>
                <a:sym typeface="Times New Roman"/>
              </a:rPr>
              <a:t>Grissom, Jason A., Susanna Loeb, and Ben Master. (2012) </a:t>
            </a:r>
            <a:endParaRPr/>
          </a:p>
        </p:txBody>
      </p:sp>
      <p:pic>
        <p:nvPicPr>
          <p:cNvPr id="287" name="Google Shape;287;p33"/>
          <p:cNvPicPr preferRelativeResize="0"/>
          <p:nvPr/>
        </p:nvPicPr>
        <p:blipFill rotWithShape="1">
          <a:blip r:embed="rId3">
            <a:alphaModFix/>
          </a:blip>
          <a:srcRect b="0" l="0" r="0" t="0"/>
          <a:stretch/>
        </p:blipFill>
        <p:spPr>
          <a:xfrm>
            <a:off x="381000" y="1219200"/>
            <a:ext cx="8458200" cy="5130800"/>
          </a:xfrm>
          <a:prstGeom prst="rect">
            <a:avLst/>
          </a:prstGeom>
          <a:noFill/>
          <a:ln>
            <a:noFill/>
          </a:ln>
        </p:spPr>
      </p:pic>
      <p:sp>
        <p:nvSpPr>
          <p:cNvPr id="288" name="Google Shape;288;p33"/>
          <p:cNvSpPr/>
          <p:nvPr/>
        </p:nvSpPr>
        <p:spPr>
          <a:xfrm>
            <a:off x="3543290" y="2527306"/>
            <a:ext cx="4495810" cy="1523994"/>
          </a:xfrm>
          <a:prstGeom prst="wedgeRoundRectCallout">
            <a:avLst>
              <a:gd fmla="val -20833" name="adj1"/>
              <a:gd fmla="val 62500" name="adj2"/>
              <a:gd fmla="val 0" name="adj3"/>
            </a:avLst>
          </a:prstGeom>
          <a:solidFill>
            <a:srgbClr val="E8F3F4">
              <a:alpha val="88627"/>
            </a:srgbClr>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200">
                <a:latin typeface="Arial"/>
                <a:ea typeface="Arial"/>
                <a:cs typeface="Arial"/>
                <a:sym typeface="Arial"/>
              </a:rPr>
              <a:t>An increase of 1% time spent coaching increased math achievement by 1.4 percent of standard deviation  </a:t>
            </a:r>
            <a:endParaRPr sz="2200">
              <a:latin typeface="Arial"/>
              <a:ea typeface="Arial"/>
              <a:cs typeface="Arial"/>
              <a:sym typeface="Arial"/>
            </a:endParaRPr>
          </a:p>
        </p:txBody>
      </p:sp>
      <p:pic>
        <p:nvPicPr>
          <p:cNvPr id="289" name="Google Shape;289;p33"/>
          <p:cNvPicPr preferRelativeResize="0"/>
          <p:nvPr/>
        </p:nvPicPr>
        <p:blipFill rotWithShape="1">
          <a:blip r:embed="rId4">
            <a:alphaModFix/>
          </a:blip>
          <a:srcRect b="0" l="0" r="0" t="0"/>
          <a:stretch/>
        </p:blipFill>
        <p:spPr>
          <a:xfrm>
            <a:off x="381000" y="1219200"/>
            <a:ext cx="8534400" cy="510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4"/>
          <p:cNvSpPr txBox="1"/>
          <p:nvPr>
            <p:ph type="title"/>
          </p:nvPr>
        </p:nvSpPr>
        <p:spPr>
          <a:xfrm>
            <a:off x="685800" y="0"/>
            <a:ext cx="77724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Summation</a:t>
            </a:r>
            <a:endParaRPr b="1" i="0" sz="3600" u="none" cap="none" strike="noStrike">
              <a:solidFill>
                <a:srgbClr val="FFFF00"/>
              </a:solidFill>
              <a:latin typeface="Arial"/>
              <a:ea typeface="Arial"/>
              <a:cs typeface="Arial"/>
              <a:sym typeface="Arial"/>
            </a:endParaRPr>
          </a:p>
        </p:txBody>
      </p:sp>
      <p:sp>
        <p:nvSpPr>
          <p:cNvPr id="296" name="Google Shape;296;p34"/>
          <p:cNvSpPr txBox="1"/>
          <p:nvPr>
            <p:ph idx="1" type="body"/>
          </p:nvPr>
        </p:nvSpPr>
        <p:spPr>
          <a:xfrm>
            <a:off x="685800" y="838200"/>
            <a:ext cx="7772400" cy="58674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Professional judgment and research both support the importance of principals and leadership</a:t>
            </a:r>
            <a:endParaRPr/>
          </a:p>
          <a:p>
            <a:pPr indent="-241300" lvl="0" marL="342900" marR="0" rtl="0" algn="l">
              <a:spcBef>
                <a:spcPts val="320"/>
              </a:spcBef>
              <a:spcAft>
                <a:spcPts val="0"/>
              </a:spcAft>
              <a:buClr>
                <a:schemeClr val="lt1"/>
              </a:buClr>
              <a:buSzPts val="1600"/>
              <a:buFont typeface="Arial"/>
              <a:buNone/>
            </a:pPr>
            <a:r>
              <a:t/>
            </a:r>
            <a:endParaRPr b="0" i="0" sz="1600" u="none" cap="none" strike="noStrike">
              <a:solidFill>
                <a:schemeClr val="lt1"/>
              </a:solidFill>
              <a:latin typeface="Arial"/>
              <a:ea typeface="Arial"/>
              <a:cs typeface="Arial"/>
              <a:sym typeface="Arial"/>
            </a:endParaRPr>
          </a:p>
          <a:p>
            <a:pPr indent="-342900" lvl="0" marL="342900" marR="0" rtl="0" algn="l">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The role of the principals has expanded dramatically, but the  stress of the job is increasing principal turnover and in turn is impacting teacher tenure, costing dollars, and impacting student achievement</a:t>
            </a:r>
            <a:endParaRPr/>
          </a:p>
          <a:p>
            <a:pPr indent="-241300" lvl="0" marL="342900" marR="0" rtl="0" algn="l">
              <a:spcBef>
                <a:spcPts val="320"/>
              </a:spcBef>
              <a:spcAft>
                <a:spcPts val="0"/>
              </a:spcAft>
              <a:buClr>
                <a:schemeClr val="lt1"/>
              </a:buClr>
              <a:buSzPts val="1600"/>
              <a:buFont typeface="Arial"/>
              <a:buNone/>
            </a:pPr>
            <a:r>
              <a:t/>
            </a:r>
            <a:endParaRPr b="0" i="0" sz="1600" u="none" cap="none" strike="noStrike">
              <a:solidFill>
                <a:schemeClr val="lt1"/>
              </a:solidFill>
              <a:latin typeface="Arial"/>
              <a:ea typeface="Arial"/>
              <a:cs typeface="Arial"/>
              <a:sym typeface="Arial"/>
            </a:endParaRPr>
          </a:p>
          <a:p>
            <a:pPr indent="-342900" lvl="0" marL="342900" marR="0" rtl="0" algn="l">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In spite of the heavily load, we know what is critical to principal success, focus on instruction, but that isn’t where principals are investing their time.</a:t>
            </a:r>
            <a:endParaRPr/>
          </a:p>
          <a:p>
            <a:pPr indent="0" lvl="0" marL="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342900" lvl="0" marL="342900" marR="0" rtl="0" algn="l">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Success requires well trained principals, working with a team to implement best organizational practices</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5"/>
          <p:cNvPicPr preferRelativeResize="0"/>
          <p:nvPr/>
        </p:nvPicPr>
        <p:blipFill rotWithShape="1">
          <a:blip r:embed="rId3">
            <a:alphaModFix/>
          </a:blip>
          <a:srcRect b="0" l="0" r="0" t="0"/>
          <a:stretch/>
        </p:blipFill>
        <p:spPr>
          <a:xfrm>
            <a:off x="0" y="776288"/>
            <a:ext cx="9144000" cy="5435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6"/>
          <p:cNvSpPr txBox="1"/>
          <p:nvPr>
            <p:ph type="title"/>
          </p:nvPr>
        </p:nvSpPr>
        <p:spPr>
          <a:xfrm>
            <a:off x="685800" y="0"/>
            <a:ext cx="7772400" cy="76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Principals Impact on Student Achievement</a:t>
            </a:r>
            <a:endParaRPr/>
          </a:p>
        </p:txBody>
      </p:sp>
      <p:pic>
        <p:nvPicPr>
          <p:cNvPr id="115" name="Google Shape;115;p16"/>
          <p:cNvPicPr preferRelativeResize="0"/>
          <p:nvPr/>
        </p:nvPicPr>
        <p:blipFill rotWithShape="1">
          <a:blip r:embed="rId3">
            <a:alphaModFix/>
          </a:blip>
          <a:srcRect b="0" l="0" r="0" t="0"/>
          <a:stretch/>
        </p:blipFill>
        <p:spPr>
          <a:xfrm>
            <a:off x="0" y="914400"/>
            <a:ext cx="9144000" cy="52054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7"/>
          <p:cNvSpPr txBox="1"/>
          <p:nvPr>
            <p:ph type="title"/>
          </p:nvPr>
        </p:nvSpPr>
        <p:spPr>
          <a:xfrm>
            <a:off x="304800" y="228600"/>
            <a:ext cx="8610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The Evolving Role of the </a:t>
            </a:r>
            <a:br>
              <a:rPr b="1" i="0" lang="en-US" sz="3600" u="none" cap="none" strike="noStrike">
                <a:solidFill>
                  <a:srgbClr val="FFFF00"/>
                </a:solidFill>
                <a:latin typeface="Arial"/>
                <a:ea typeface="Arial"/>
                <a:cs typeface="Arial"/>
                <a:sym typeface="Arial"/>
              </a:rPr>
            </a:br>
            <a:r>
              <a:rPr b="1" i="0" lang="en-US" sz="3600" u="none" cap="none" strike="noStrike">
                <a:solidFill>
                  <a:srgbClr val="FFFF00"/>
                </a:solidFill>
                <a:latin typeface="Arial"/>
                <a:ea typeface="Arial"/>
                <a:cs typeface="Arial"/>
                <a:sym typeface="Arial"/>
              </a:rPr>
              <a:t>School Principals?</a:t>
            </a:r>
            <a:endParaRPr b="1" i="0" sz="3600" u="none" cap="none" strike="noStrike">
              <a:solidFill>
                <a:srgbClr val="FFFF00"/>
              </a:solidFill>
              <a:latin typeface="Arial"/>
              <a:ea typeface="Arial"/>
              <a:cs typeface="Arial"/>
              <a:sym typeface="Arial"/>
            </a:endParaRPr>
          </a:p>
        </p:txBody>
      </p:sp>
      <p:pic>
        <p:nvPicPr>
          <p:cNvPr id="122" name="Google Shape;122;p17"/>
          <p:cNvPicPr preferRelativeResize="0"/>
          <p:nvPr/>
        </p:nvPicPr>
        <p:blipFill rotWithShape="1">
          <a:blip r:embed="rId3">
            <a:alphaModFix/>
          </a:blip>
          <a:srcRect b="0" l="0" r="0" t="0"/>
          <a:stretch/>
        </p:blipFill>
        <p:spPr>
          <a:xfrm>
            <a:off x="990600" y="1828800"/>
            <a:ext cx="7267575" cy="4918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txBox="1"/>
          <p:nvPr>
            <p:ph type="title"/>
          </p:nvPr>
        </p:nvSpPr>
        <p:spPr>
          <a:xfrm>
            <a:off x="152400" y="228600"/>
            <a:ext cx="8610600" cy="76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What Results Should We Expect From Accountability</a:t>
            </a:r>
            <a:endParaRPr b="1" i="0" sz="2800" u="none" cap="none" strike="noStrike">
              <a:solidFill>
                <a:srgbClr val="FFFF00"/>
              </a:solidFill>
              <a:latin typeface="Arial"/>
              <a:ea typeface="Arial"/>
              <a:cs typeface="Arial"/>
              <a:sym typeface="Arial"/>
            </a:endParaRPr>
          </a:p>
        </p:txBody>
      </p:sp>
      <p:pic>
        <p:nvPicPr>
          <p:cNvPr id="128" name="Google Shape;128;p18"/>
          <p:cNvPicPr preferRelativeResize="0"/>
          <p:nvPr/>
        </p:nvPicPr>
        <p:blipFill rotWithShape="1">
          <a:blip r:embed="rId3">
            <a:alphaModFix/>
          </a:blip>
          <a:srcRect b="0" l="0" r="0" t="0"/>
          <a:stretch/>
        </p:blipFill>
        <p:spPr>
          <a:xfrm>
            <a:off x="304800" y="1295400"/>
            <a:ext cx="8610600" cy="5168900"/>
          </a:xfrm>
          <a:prstGeom prst="rect">
            <a:avLst/>
          </a:prstGeom>
          <a:noFill/>
          <a:ln>
            <a:noFill/>
          </a:ln>
        </p:spPr>
      </p:pic>
      <p:sp>
        <p:nvSpPr>
          <p:cNvPr id="129" name="Google Shape;129;p18"/>
          <p:cNvSpPr txBox="1"/>
          <p:nvPr/>
        </p:nvSpPr>
        <p:spPr>
          <a:xfrm>
            <a:off x="3898900" y="2425700"/>
            <a:ext cx="2082800" cy="71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p>
        </p:txBody>
      </p:sp>
      <p:sp>
        <p:nvSpPr>
          <p:cNvPr id="130" name="Google Shape;130;p18"/>
          <p:cNvSpPr txBox="1"/>
          <p:nvPr/>
        </p:nvSpPr>
        <p:spPr>
          <a:xfrm>
            <a:off x="3124200" y="2806700"/>
            <a:ext cx="5527402" cy="3410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t>Effectiveness Cost Ratio = Effect Size/Cost Per Student</a:t>
            </a:r>
            <a:endParaRPr/>
          </a:p>
        </p:txBody>
      </p:sp>
      <p:sp>
        <p:nvSpPr>
          <p:cNvPr id="131" name="Google Shape;131;p18"/>
          <p:cNvSpPr txBox="1"/>
          <p:nvPr/>
        </p:nvSpPr>
        <p:spPr>
          <a:xfrm>
            <a:off x="419100" y="6007100"/>
            <a:ext cx="2489200" cy="1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t>Yeh, 2007</a:t>
            </a:r>
            <a:endParaRPr/>
          </a:p>
        </p:txBody>
      </p:sp>
      <p:sp>
        <p:nvSpPr>
          <p:cNvPr id="132" name="Google Shape;132;p18"/>
          <p:cNvSpPr/>
          <p:nvPr/>
        </p:nvSpPr>
        <p:spPr>
          <a:xfrm rot="5400000">
            <a:off x="1628775" y="1990725"/>
            <a:ext cx="234950" cy="736600"/>
          </a:xfrm>
          <a:prstGeom prst="leftBrace">
            <a:avLst>
              <a:gd fmla="val 8333" name="adj1"/>
              <a:gd fmla="val 50000" name="adj2"/>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endParaRPr>
          </a:p>
        </p:txBody>
      </p:sp>
      <p:sp>
        <p:nvSpPr>
          <p:cNvPr id="133" name="Google Shape;133;p18"/>
          <p:cNvSpPr txBox="1"/>
          <p:nvPr/>
        </p:nvSpPr>
        <p:spPr>
          <a:xfrm>
            <a:off x="1143000" y="1968500"/>
            <a:ext cx="2302138" cy="269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t>Teaching</a:t>
            </a:r>
            <a:r>
              <a:rPr lang="en-US" sz="1600"/>
              <a:t> Intervention</a:t>
            </a:r>
            <a:endParaRPr sz="1200"/>
          </a:p>
        </p:txBody>
      </p:sp>
      <p:sp>
        <p:nvSpPr>
          <p:cNvPr id="134" name="Google Shape;134;p18"/>
          <p:cNvSpPr/>
          <p:nvPr/>
        </p:nvSpPr>
        <p:spPr>
          <a:xfrm>
            <a:off x="5097288" y="3683070"/>
            <a:ext cx="3690331" cy="95243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What Is The Impact Of Accountability?</a:t>
            </a:r>
            <a:endParaRPr sz="2400">
              <a:solidFill>
                <a:schemeClr val="dk1"/>
              </a:solidFill>
            </a:endParaRPr>
          </a:p>
        </p:txBody>
      </p:sp>
      <p:sp>
        <p:nvSpPr>
          <p:cNvPr id="135" name="Google Shape;135;p18"/>
          <p:cNvSpPr txBox="1"/>
          <p:nvPr/>
        </p:nvSpPr>
        <p:spPr>
          <a:xfrm>
            <a:off x="3568700" y="2705100"/>
            <a:ext cx="2578100" cy="87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p>
        </p:txBody>
      </p:sp>
      <p:sp>
        <p:nvSpPr>
          <p:cNvPr id="136" name="Google Shape;136;p18"/>
          <p:cNvSpPr/>
          <p:nvPr/>
        </p:nvSpPr>
        <p:spPr>
          <a:xfrm rot="5400000">
            <a:off x="7772400" y="4559300"/>
            <a:ext cx="381000" cy="1143000"/>
          </a:xfrm>
          <a:prstGeom prst="leftBrace">
            <a:avLst>
              <a:gd fmla="val 8333" name="adj1"/>
              <a:gd fmla="val 50000" name="adj2"/>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1100" u="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9"/>
          <p:cNvSpPr txBox="1"/>
          <p:nvPr>
            <p:ph type="title"/>
          </p:nvPr>
        </p:nvSpPr>
        <p:spPr>
          <a:xfrm>
            <a:off x="685800" y="152400"/>
            <a:ext cx="77724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School Principal Overload</a:t>
            </a:r>
            <a:endParaRPr b="1" i="0" sz="3600" u="none" cap="none" strike="noStrike">
              <a:solidFill>
                <a:srgbClr val="FFFF00"/>
              </a:solidFill>
              <a:latin typeface="Arial"/>
              <a:ea typeface="Arial"/>
              <a:cs typeface="Arial"/>
              <a:sym typeface="Arial"/>
            </a:endParaRPr>
          </a:p>
        </p:txBody>
      </p:sp>
      <p:graphicFrame>
        <p:nvGraphicFramePr>
          <p:cNvPr id="143" name="Google Shape;143;p19"/>
          <p:cNvGraphicFramePr/>
          <p:nvPr/>
        </p:nvGraphicFramePr>
        <p:xfrm>
          <a:off x="152400" y="914400"/>
          <a:ext cx="3000000" cy="3000000"/>
        </p:xfrm>
        <a:graphic>
          <a:graphicData uri="http://schemas.openxmlformats.org/drawingml/2006/table">
            <a:tbl>
              <a:tblPr bandRow="1" firstRow="1">
                <a:noFill/>
                <a:tableStyleId>{FCD0044B-4B68-4CBE-89F2-CF939D8514CA}</a:tableStyleId>
              </a:tblPr>
              <a:tblGrid>
                <a:gridCol w="4419600"/>
                <a:gridCol w="4419600"/>
              </a:tblGrid>
              <a:tr h="457175">
                <a:tc>
                  <a:txBody>
                    <a:bodyPr/>
                    <a:lstStyle/>
                    <a:p>
                      <a:pPr indent="0" lvl="0" marL="0" marR="0" rtl="0" algn="ctr">
                        <a:spcBef>
                          <a:spcPts val="0"/>
                        </a:spcBef>
                        <a:spcAft>
                          <a:spcPts val="0"/>
                        </a:spcAft>
                        <a:buNone/>
                      </a:pPr>
                      <a:r>
                        <a:rPr lang="en-US" sz="2400" u="none" cap="none" strike="noStrike">
                          <a:solidFill>
                            <a:srgbClr val="000000"/>
                          </a:solidFill>
                        </a:rPr>
                        <a:t>Principal</a:t>
                      </a:r>
                      <a:endParaRPr sz="2400" u="none" cap="none" strike="noStrike">
                        <a:solidFill>
                          <a:srgbClr val="000000"/>
                        </a:solidFil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000000"/>
                          </a:solidFill>
                        </a:rPr>
                        <a:t>Responsibilities</a:t>
                      </a:r>
                      <a:endParaRPr sz="2400" u="none" cap="none" strike="noStrike">
                        <a:solidFill>
                          <a:srgbClr val="000000"/>
                        </a:solidFill>
                      </a:endParaRPr>
                    </a:p>
                  </a:txBody>
                  <a:tcPr marT="45725" marB="45725" marR="91450" marL="91450"/>
                </a:tc>
              </a:tr>
              <a:tr h="822925">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solidFill>
                            <a:schemeClr val="dk1"/>
                          </a:solidFill>
                          <a:latin typeface="Arial"/>
                          <a:ea typeface="Arial"/>
                          <a:cs typeface="Arial"/>
                          <a:sym typeface="Arial"/>
                        </a:rPr>
                        <a:t>Community relations </a:t>
                      </a:r>
                      <a:endParaRPr/>
                    </a:p>
                  </a:txBody>
                  <a:tcPr marT="45725" marB="45725" marR="91450" marL="91450"/>
                </a:tc>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Fiscal management and budgeting</a:t>
                      </a:r>
                      <a:endParaRPr/>
                    </a:p>
                  </a:txBody>
                  <a:tcPr marT="45725" marB="45725" marR="91450" marL="91450"/>
                </a:tc>
              </a:tr>
              <a:tr h="457175">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Liaison with school board</a:t>
                      </a:r>
                      <a:endParaRPr/>
                    </a:p>
                  </a:txBody>
                  <a:tcPr marT="45725" marB="45725" marR="91450" marL="91450"/>
                </a:tc>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Student records keeping</a:t>
                      </a:r>
                      <a:endParaRPr/>
                    </a:p>
                  </a:txBody>
                  <a:tcPr marT="45725" marB="45725" marR="91450" marL="91450"/>
                </a:tc>
              </a:tr>
              <a:tr h="457175">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Student intake and enrollment </a:t>
                      </a:r>
                      <a:endParaRPr/>
                    </a:p>
                  </a:txBody>
                  <a:tcPr marT="45725" marB="45725" marR="91450" marL="91450"/>
                </a:tc>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Attendance</a:t>
                      </a:r>
                      <a:endParaRPr sz="2400" u="none" cap="none" strike="noStrike"/>
                    </a:p>
                  </a:txBody>
                  <a:tcPr marT="45725" marB="45725" marR="91450" marL="91450"/>
                </a:tc>
              </a:tr>
              <a:tr h="457175">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Parent relations</a:t>
                      </a:r>
                      <a:endParaRPr/>
                    </a:p>
                  </a:txBody>
                  <a:tcPr marT="45725" marB="45725" marR="91450" marL="91450"/>
                </a:tc>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Testing</a:t>
                      </a:r>
                      <a:endParaRPr/>
                    </a:p>
                  </a:txBody>
                  <a:tcPr marT="45725" marB="45725" marR="91450" marL="91450"/>
                </a:tc>
              </a:tr>
              <a:tr h="457175">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Conflict resolution</a:t>
                      </a:r>
                      <a:endParaRPr sz="24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Technology</a:t>
                      </a:r>
                      <a:endParaRPr/>
                    </a:p>
                  </a:txBody>
                  <a:tcPr marT="45725" marB="45725" marR="91450" marL="91450"/>
                </a:tc>
              </a:tr>
              <a:tr h="457175">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School safety and security</a:t>
                      </a:r>
                      <a:endParaRPr/>
                    </a:p>
                  </a:txBody>
                  <a:tcPr marT="45725" marB="45725" marR="91450" marL="91450"/>
                </a:tc>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Data analysis</a:t>
                      </a:r>
                      <a:endParaRPr/>
                    </a:p>
                  </a:txBody>
                  <a:tcPr marT="45725" marB="45725" marR="91450" marL="91450"/>
                </a:tc>
              </a:tr>
              <a:tr h="457175">
                <a:tc>
                  <a:txBody>
                    <a:bodyPr/>
                    <a:lstStyle/>
                    <a:p>
                      <a:pPr indent="0" lvl="0" marL="0" marR="0" rtl="0" algn="l">
                        <a:spcBef>
                          <a:spcPts val="0"/>
                        </a:spcBef>
                        <a:spcAft>
                          <a:spcPts val="0"/>
                        </a:spcAft>
                        <a:buNone/>
                      </a:pPr>
                      <a:r>
                        <a:rPr lang="en-US" sz="2400" u="none" cap="none" strike="noStrike"/>
                        <a:t>Student discipline</a:t>
                      </a:r>
                      <a:endParaRPr sz="2400"/>
                    </a:p>
                  </a:txBody>
                  <a:tcPr marT="45725" marB="45725" marR="91450" marL="91450"/>
                </a:tc>
                <a:tc>
                  <a:txBody>
                    <a:bodyPr/>
                    <a:lstStyle/>
                    <a:p>
                      <a:pPr indent="0" lvl="0" marL="0" marR="0" rtl="0" algn="l">
                        <a:lnSpc>
                          <a:spcPct val="100000"/>
                        </a:lnSpc>
                        <a:spcBef>
                          <a:spcPts val="0"/>
                        </a:spcBef>
                        <a:spcAft>
                          <a:spcPts val="0"/>
                        </a:spcAft>
                        <a:buClr>
                          <a:schemeClr val="dk1"/>
                        </a:buClr>
                        <a:buFont typeface="Arial"/>
                        <a:buNone/>
                      </a:pPr>
                      <a:r>
                        <a:rPr lang="en-US" sz="2400"/>
                        <a:t>Regulatory compliance</a:t>
                      </a:r>
                      <a:endParaRPr/>
                    </a:p>
                  </a:txBody>
                  <a:tcPr marT="45725" marB="45725" marR="91450" marL="91450"/>
                </a:tc>
              </a:tr>
              <a:tr h="822925">
                <a:tc>
                  <a:txBody>
                    <a:bodyPr/>
                    <a:lstStyle/>
                    <a:p>
                      <a:pPr indent="0" lvl="0" marL="0" marR="0" rtl="0" algn="l">
                        <a:lnSpc>
                          <a:spcPct val="100000"/>
                        </a:lnSpc>
                        <a:spcBef>
                          <a:spcPts val="0"/>
                        </a:spcBef>
                        <a:spcAft>
                          <a:spcPts val="0"/>
                        </a:spcAft>
                        <a:buClr>
                          <a:schemeClr val="dk1"/>
                        </a:buClr>
                        <a:buFont typeface="Arial"/>
                        <a:buNone/>
                      </a:pPr>
                      <a:r>
                        <a:rPr lang="en-US" sz="2400"/>
                        <a:t>Facilities</a:t>
                      </a:r>
                      <a:endParaRPr/>
                    </a:p>
                  </a:txBody>
                  <a:tcPr marT="45725" marB="45725" marR="91450" marL="91450"/>
                </a:tc>
                <a:tc>
                  <a:txBody>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Implementation of new initiatives</a:t>
                      </a:r>
                      <a:r>
                        <a:rPr lang="en-US" sz="2400"/>
                        <a:t> </a:t>
                      </a:r>
                      <a:endParaRPr sz="2400"/>
                    </a:p>
                  </a:txBody>
                  <a:tcPr marT="45725" marB="45725" marR="91450" marL="91450"/>
                </a:tc>
              </a:tr>
              <a:tr h="822925">
                <a:tc>
                  <a:txBody>
                    <a:bodyPr/>
                    <a:lstStyle/>
                    <a:p>
                      <a:pPr indent="0" lvl="0" marL="0" marR="0" rtl="0" algn="l">
                        <a:lnSpc>
                          <a:spcPct val="100000"/>
                        </a:lnSpc>
                        <a:spcBef>
                          <a:spcPts val="0"/>
                        </a:spcBef>
                        <a:spcAft>
                          <a:spcPts val="0"/>
                        </a:spcAft>
                        <a:buClr>
                          <a:schemeClr val="dk1"/>
                        </a:buClr>
                        <a:buFont typeface="Arial"/>
                        <a:buNone/>
                      </a:pPr>
                      <a:r>
                        <a:rPr lang="en-US" sz="2400"/>
                        <a:t>Non-teaching personnel management</a:t>
                      </a:r>
                      <a:endParaRPr/>
                    </a:p>
                  </a:txBody>
                  <a:tcPr marT="45725" marB="45725" marR="91450" marL="91450"/>
                </a:tc>
                <a:tc>
                  <a:txBody>
                    <a:bodyPr/>
                    <a:lstStyle/>
                    <a:p>
                      <a:pPr indent="0" lvl="0" marL="0" marR="0" rtl="0" algn="l">
                        <a:lnSpc>
                          <a:spcPct val="100000"/>
                        </a:lnSpc>
                        <a:spcBef>
                          <a:spcPts val="0"/>
                        </a:spcBef>
                        <a:spcAft>
                          <a:spcPts val="0"/>
                        </a:spcAft>
                        <a:buClr>
                          <a:schemeClr val="dk1"/>
                        </a:buClr>
                        <a:buFont typeface="Arial"/>
                        <a:buNone/>
                      </a:pPr>
                      <a:r>
                        <a:rPr lang="en-US" sz="2400"/>
                        <a:t>Resource management (other than curriculum)</a:t>
                      </a:r>
                      <a:endParaRPr/>
                    </a:p>
                  </a:txBody>
                  <a:tcPr marT="45725" marB="45725" marR="91450" marL="91450"/>
                </a:tc>
              </a:tr>
            </a:tbl>
          </a:graphicData>
        </a:graphic>
      </p:graphicFrame>
      <p:grpSp>
        <p:nvGrpSpPr>
          <p:cNvPr id="144" name="Google Shape;144;p19"/>
          <p:cNvGrpSpPr/>
          <p:nvPr/>
        </p:nvGrpSpPr>
        <p:grpSpPr>
          <a:xfrm>
            <a:off x="228600" y="990600"/>
            <a:ext cx="8458200" cy="5715000"/>
            <a:chOff x="228600" y="990600"/>
            <a:chExt cx="8458200" cy="5714306"/>
          </a:xfrm>
        </p:grpSpPr>
        <p:pic>
          <p:nvPicPr>
            <p:cNvPr id="145" name="Google Shape;145;p19"/>
            <p:cNvPicPr preferRelativeResize="0"/>
            <p:nvPr/>
          </p:nvPicPr>
          <p:blipFill rotWithShape="1">
            <a:blip r:embed="rId3">
              <a:alphaModFix/>
            </a:blip>
            <a:srcRect b="0" l="0" r="0" t="0"/>
            <a:stretch/>
          </p:blipFill>
          <p:spPr>
            <a:xfrm>
              <a:off x="685800" y="990600"/>
              <a:ext cx="8001000" cy="5562600"/>
            </a:xfrm>
            <a:prstGeom prst="rect">
              <a:avLst/>
            </a:prstGeom>
            <a:noFill/>
            <a:ln>
              <a:noFill/>
            </a:ln>
          </p:spPr>
        </p:pic>
        <p:sp>
          <p:nvSpPr>
            <p:cNvPr id="146" name="Google Shape;146;p19"/>
            <p:cNvSpPr txBox="1"/>
            <p:nvPr/>
          </p:nvSpPr>
          <p:spPr>
            <a:xfrm>
              <a:off x="3048000" y="2895369"/>
              <a:ext cx="1735138" cy="100000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Somewhat Disagree</a:t>
              </a:r>
              <a:endParaRPr/>
            </a:p>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 22%</a:t>
              </a:r>
              <a:endParaRPr/>
            </a:p>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47" name="Google Shape;147;p19"/>
            <p:cNvSpPr txBox="1"/>
            <p:nvPr/>
          </p:nvSpPr>
          <p:spPr>
            <a:xfrm>
              <a:off x="4953000" y="4038230"/>
              <a:ext cx="1735138" cy="100000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Somewhat Agree</a:t>
              </a:r>
              <a:endParaRPr/>
            </a:p>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 52%</a:t>
              </a:r>
              <a:endParaRPr/>
            </a:p>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48" name="Google Shape;148;p19"/>
            <p:cNvSpPr txBox="1"/>
            <p:nvPr/>
          </p:nvSpPr>
          <p:spPr>
            <a:xfrm>
              <a:off x="2922588" y="4465216"/>
              <a:ext cx="1735137" cy="75397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Strongly Agree</a:t>
              </a:r>
              <a:endParaRPr/>
            </a:p>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 23%</a:t>
              </a:r>
              <a:endParaRPr/>
            </a:p>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49" name="Google Shape;149;p19"/>
            <p:cNvSpPr txBox="1"/>
            <p:nvPr/>
          </p:nvSpPr>
          <p:spPr>
            <a:xfrm>
              <a:off x="762000" y="3504895"/>
              <a:ext cx="1735138" cy="100000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FF"/>
                  </a:solidFill>
                  <a:latin typeface="Arial"/>
                  <a:ea typeface="Arial"/>
                  <a:cs typeface="Arial"/>
                  <a:sym typeface="Arial"/>
                </a:rPr>
                <a:t>Strongly Disagree</a:t>
              </a:r>
              <a:endParaRPr/>
            </a:p>
            <a:p>
              <a:pPr indent="0" lvl="0" marL="0" marR="0" rtl="0" algn="ctr">
                <a:spcBef>
                  <a:spcPts val="0"/>
                </a:spcBef>
                <a:spcAft>
                  <a:spcPts val="0"/>
                </a:spcAft>
                <a:buNone/>
              </a:pPr>
              <a:r>
                <a:rPr b="1" i="0" lang="en-US" sz="1600" u="none" cap="none" strike="noStrike">
                  <a:solidFill>
                    <a:srgbClr val="FFFFFF"/>
                  </a:solidFill>
                  <a:latin typeface="Arial"/>
                  <a:ea typeface="Arial"/>
                  <a:cs typeface="Arial"/>
                  <a:sym typeface="Arial"/>
                </a:rPr>
                <a:t> 3%</a:t>
              </a:r>
              <a:endParaRPr/>
            </a:p>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50" name="Google Shape;150;p19"/>
            <p:cNvSpPr txBox="1"/>
            <p:nvPr/>
          </p:nvSpPr>
          <p:spPr>
            <a:xfrm>
              <a:off x="228600" y="6247762"/>
              <a:ext cx="2673350" cy="4571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FFFF"/>
                  </a:solidFill>
                  <a:latin typeface="Arial"/>
                  <a:ea typeface="Arial"/>
                  <a:cs typeface="Arial"/>
                  <a:sym typeface="Arial"/>
                </a:rPr>
                <a:t>MetLife Survey, 2012</a:t>
              </a:r>
              <a:endParaRPr/>
            </a:p>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0"/>
          <p:cNvSpPr txBox="1"/>
          <p:nvPr>
            <p:ph type="title"/>
          </p:nvPr>
        </p:nvSpPr>
        <p:spPr>
          <a:xfrm>
            <a:off x="152400" y="152400"/>
            <a:ext cx="87630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Arial"/>
                <a:ea typeface="Arial"/>
                <a:cs typeface="Arial"/>
                <a:sym typeface="Arial"/>
              </a:rPr>
              <a:t>Retention of Principals Declining in Texas</a:t>
            </a:r>
            <a:endParaRPr b="1" i="0" sz="3200" u="none" cap="none" strike="noStrike">
              <a:solidFill>
                <a:srgbClr val="FFFF00"/>
              </a:solidFill>
              <a:latin typeface="Arial"/>
              <a:ea typeface="Arial"/>
              <a:cs typeface="Arial"/>
              <a:sym typeface="Arial"/>
            </a:endParaRPr>
          </a:p>
        </p:txBody>
      </p:sp>
      <p:pic>
        <p:nvPicPr>
          <p:cNvPr id="157" name="Google Shape;157;p20"/>
          <p:cNvPicPr preferRelativeResize="0"/>
          <p:nvPr/>
        </p:nvPicPr>
        <p:blipFill rotWithShape="1">
          <a:blip r:embed="rId3">
            <a:alphaModFix/>
          </a:blip>
          <a:srcRect b="0" l="0" r="0" t="0"/>
          <a:stretch/>
        </p:blipFill>
        <p:spPr>
          <a:xfrm>
            <a:off x="609600" y="762000"/>
            <a:ext cx="7813675" cy="5665788"/>
          </a:xfrm>
          <a:prstGeom prst="rect">
            <a:avLst/>
          </a:prstGeom>
          <a:noFill/>
          <a:ln>
            <a:noFill/>
          </a:ln>
        </p:spPr>
      </p:pic>
      <p:sp>
        <p:nvSpPr>
          <p:cNvPr id="158" name="Google Shape;158;p20"/>
          <p:cNvSpPr/>
          <p:nvPr/>
        </p:nvSpPr>
        <p:spPr>
          <a:xfrm>
            <a:off x="2667000" y="6396038"/>
            <a:ext cx="4413250" cy="4619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Times New Roman"/>
                <a:ea typeface="Times New Roman"/>
                <a:cs typeface="Times New Roman"/>
                <a:sym typeface="Times New Roman"/>
              </a:rPr>
              <a:t>Fuller, E.J. &amp; Young, M.D. (2008</a:t>
            </a:r>
            <a:r>
              <a:rPr b="0" i="0" lang="en-US" sz="2400" u="none" cap="none" strike="noStrike">
                <a:solidFill>
                  <a:srgbClr val="FFFFFF"/>
                </a:solidFill>
                <a:latin typeface="Times New Roman"/>
                <a:ea typeface="Times New Roman"/>
                <a:cs typeface="Times New Roman"/>
                <a:sym typeface="Times New Roman"/>
              </a:rPr>
              <a:t>)</a:t>
            </a:r>
            <a:r>
              <a:rPr b="0" i="0" lang="en-US" sz="2400" u="none" cap="none" strike="noStrike">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type="title"/>
          </p:nvPr>
        </p:nvSpPr>
        <p:spPr>
          <a:xfrm>
            <a:off x="685800" y="33338"/>
            <a:ext cx="7772400" cy="10334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What is the Impact of Student Achievement and Poverty on Principal Retention?</a:t>
            </a:r>
            <a:endParaRPr b="1" i="0" sz="2800" u="none" cap="none" strike="noStrike">
              <a:solidFill>
                <a:srgbClr val="FFFF00"/>
              </a:solidFill>
              <a:latin typeface="Arial"/>
              <a:ea typeface="Arial"/>
              <a:cs typeface="Arial"/>
              <a:sym typeface="Arial"/>
            </a:endParaRPr>
          </a:p>
        </p:txBody>
      </p:sp>
      <p:pic>
        <p:nvPicPr>
          <p:cNvPr id="165" name="Google Shape;165;p21"/>
          <p:cNvPicPr preferRelativeResize="0"/>
          <p:nvPr/>
        </p:nvPicPr>
        <p:blipFill rotWithShape="1">
          <a:blip r:embed="rId3">
            <a:alphaModFix/>
          </a:blip>
          <a:srcRect b="0" l="0" r="0" t="0"/>
          <a:stretch/>
        </p:blipFill>
        <p:spPr>
          <a:xfrm>
            <a:off x="152400" y="1219200"/>
            <a:ext cx="8839200" cy="5105400"/>
          </a:xfrm>
          <a:prstGeom prst="rect">
            <a:avLst/>
          </a:prstGeom>
          <a:noFill/>
          <a:ln>
            <a:noFill/>
          </a:ln>
        </p:spPr>
      </p:pic>
      <p:sp>
        <p:nvSpPr>
          <p:cNvPr id="166" name="Google Shape;166;p21"/>
          <p:cNvSpPr/>
          <p:nvPr/>
        </p:nvSpPr>
        <p:spPr>
          <a:xfrm>
            <a:off x="2743200" y="6400800"/>
            <a:ext cx="38100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solidFill>
                  <a:schemeClr val="lt1"/>
                </a:solidFill>
                <a:latin typeface="Times New Roman"/>
                <a:ea typeface="Times New Roman"/>
                <a:cs typeface="Times New Roman"/>
                <a:sym typeface="Times New Roman"/>
              </a:rPr>
              <a:t>Béteille, T., Kalogrides, D., &amp; Loeb, S. (2012)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