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Poppins"/>
      <p:regular r:id="rId17"/>
      <p:bold r:id="rId18"/>
      <p:italic r:id="rId19"/>
      <p:boldItalic r:id="rId20"/>
    </p:embeddedFont>
    <p:embeddedFont>
      <p:font typeface="Poppins Medium"/>
      <p:regular r:id="rId21"/>
      <p:bold r:id="rId22"/>
      <p:italic r:id="rId23"/>
      <p:boldItalic r:id="rId24"/>
    </p:embeddedFont>
    <p:embeddedFont>
      <p:font typeface="Poppins Black"/>
      <p:bold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Y/wWu+UyH1Pkd0UhHMnBo/lIq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Italic.fntdata"/><Relationship Id="rId22" Type="http://schemas.openxmlformats.org/officeDocument/2006/relationships/font" Target="fonts/PoppinsMedium-bold.fntdata"/><Relationship Id="rId21" Type="http://schemas.openxmlformats.org/officeDocument/2006/relationships/font" Target="fonts/PoppinsMedium-regular.fntdata"/><Relationship Id="rId24" Type="http://schemas.openxmlformats.org/officeDocument/2006/relationships/font" Target="fonts/PoppinsMedium-boldItalic.fntdata"/><Relationship Id="rId23" Type="http://schemas.openxmlformats.org/officeDocument/2006/relationships/font" Target="fonts/Poppins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Black-boldItalic.fntdata"/><Relationship Id="rId25" Type="http://schemas.openxmlformats.org/officeDocument/2006/relationships/font" Target="fonts/PoppinsBlack-bold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regular.fntdata"/><Relationship Id="rId16" Type="http://schemas.openxmlformats.org/officeDocument/2006/relationships/slide" Target="slides/slide11.xml"/><Relationship Id="rId19" Type="http://schemas.openxmlformats.org/officeDocument/2006/relationships/font" Target="fonts/Poppins-italic.fntdata"/><Relationship Id="rId18" Type="http://schemas.openxmlformats.org/officeDocument/2006/relationships/font" Target="fonts/Poppi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2;p13"/>
          <p:cNvGrpSpPr/>
          <p:nvPr/>
        </p:nvGrpSpPr>
        <p:grpSpPr>
          <a:xfrm>
            <a:off x="-25" y="10086517"/>
            <a:ext cx="18288048" cy="241135"/>
            <a:chOff x="0" y="-28575"/>
            <a:chExt cx="4182611" cy="314224"/>
          </a:xfrm>
        </p:grpSpPr>
        <p:sp>
          <p:nvSpPr>
            <p:cNvPr id="13" name="Google Shape;13;p13"/>
            <p:cNvSpPr/>
            <p:nvPr/>
          </p:nvSpPr>
          <p:spPr>
            <a:xfrm>
              <a:off x="0" y="0"/>
              <a:ext cx="4182611" cy="285649"/>
            </a:xfrm>
            <a:custGeom>
              <a:rect b="b" l="l" r="r" t="t"/>
              <a:pathLst>
                <a:path extrusionOk="0" h="285649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1416"/>
                  </a:lnTo>
                  <a:cubicBezTo>
                    <a:pt x="4182611" y="282538"/>
                    <a:pt x="4182164" y="283615"/>
                    <a:pt x="4181371" y="284409"/>
                  </a:cubicBezTo>
                  <a:cubicBezTo>
                    <a:pt x="4180577" y="285203"/>
                    <a:pt x="4179500" y="285649"/>
                    <a:pt x="4178377" y="285649"/>
                  </a:cubicBezTo>
                  <a:lnTo>
                    <a:pt x="4233" y="285649"/>
                  </a:lnTo>
                  <a:cubicBezTo>
                    <a:pt x="3111" y="285649"/>
                    <a:pt x="2034" y="285203"/>
                    <a:pt x="1240" y="284409"/>
                  </a:cubicBezTo>
                  <a:cubicBezTo>
                    <a:pt x="446" y="283615"/>
                    <a:pt x="0" y="282538"/>
                    <a:pt x="0" y="281416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FDBA0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3"/>
            <p:cNvSpPr txBox="1"/>
            <p:nvPr/>
          </p:nvSpPr>
          <p:spPr>
            <a:xfrm>
              <a:off x="0" y="-28575"/>
              <a:ext cx="4182600" cy="31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" name="Google Shape;16;p13"/>
          <p:cNvSpPr/>
          <p:nvPr/>
        </p:nvSpPr>
        <p:spPr>
          <a:xfrm rot="5400000">
            <a:off x="-4028668" y="4025297"/>
            <a:ext cx="10327665" cy="2277071"/>
          </a:xfrm>
          <a:custGeom>
            <a:rect b="b" l="l" r="r" t="t"/>
            <a:pathLst>
              <a:path extrusionOk="0" h="4896926" w="13072994">
                <a:moveTo>
                  <a:pt x="13072994" y="4896926"/>
                </a:moveTo>
                <a:lnTo>
                  <a:pt x="0" y="4896926"/>
                </a:lnTo>
                <a:lnTo>
                  <a:pt x="0" y="0"/>
                </a:lnTo>
                <a:lnTo>
                  <a:pt x="13072994" y="0"/>
                </a:lnTo>
                <a:lnTo>
                  <a:pt x="13072994" y="4896926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3"/>
          <p:cNvSpPr/>
          <p:nvPr/>
        </p:nvSpPr>
        <p:spPr>
          <a:xfrm>
            <a:off x="16628992" y="8668666"/>
            <a:ext cx="1658112" cy="1658112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DBA03"/>
          </a:solidFill>
          <a:ln>
            <a:noFill/>
          </a:ln>
        </p:spPr>
        <p:txBody>
          <a:bodyPr anchorCtr="0" anchor="t" bIns="32750" lIns="65500" spcFirstLastPara="1" rIns="65500" wrap="square" tIns="32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0"/>
              <a:buFont typeface="Arial"/>
              <a:buNone/>
            </a:pPr>
            <a:r>
              <a:t/>
            </a:r>
            <a:endParaRPr b="0" i="0" sz="12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3"/>
          <p:cNvSpPr/>
          <p:nvPr/>
        </p:nvSpPr>
        <p:spPr>
          <a:xfrm>
            <a:off x="15478051" y="8433025"/>
            <a:ext cx="2812390" cy="1856178"/>
          </a:xfrm>
          <a:custGeom>
            <a:rect b="b" l="l" r="r" t="t"/>
            <a:pathLst>
              <a:path extrusionOk="0" h="2097376" w="3177842">
                <a:moveTo>
                  <a:pt x="0" y="0"/>
                </a:moveTo>
                <a:lnTo>
                  <a:pt x="3177842" y="0"/>
                </a:lnTo>
                <a:lnTo>
                  <a:pt x="3177842" y="2097376"/>
                </a:lnTo>
                <a:lnTo>
                  <a:pt x="0" y="20973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/>
          <p:nvPr/>
        </p:nvSpPr>
        <p:spPr>
          <a:xfrm rot="-5400000">
            <a:off x="11985632" y="4004960"/>
            <a:ext cx="10327665" cy="2277071"/>
          </a:xfrm>
          <a:custGeom>
            <a:rect b="b" l="l" r="r" t="t"/>
            <a:pathLst>
              <a:path extrusionOk="0" h="4896926" w="13072994">
                <a:moveTo>
                  <a:pt x="13072994" y="4896926"/>
                </a:moveTo>
                <a:lnTo>
                  <a:pt x="0" y="4896926"/>
                </a:lnTo>
                <a:lnTo>
                  <a:pt x="0" y="0"/>
                </a:lnTo>
                <a:lnTo>
                  <a:pt x="13072994" y="0"/>
                </a:lnTo>
                <a:lnTo>
                  <a:pt x="13072994" y="4896926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" name="Google Shape;21;p14"/>
          <p:cNvGrpSpPr/>
          <p:nvPr/>
        </p:nvGrpSpPr>
        <p:grpSpPr>
          <a:xfrm>
            <a:off x="-25" y="10062247"/>
            <a:ext cx="18288048" cy="246348"/>
            <a:chOff x="0" y="203772"/>
            <a:chExt cx="4182611" cy="82124"/>
          </a:xfrm>
        </p:grpSpPr>
        <p:sp>
          <p:nvSpPr>
            <p:cNvPr id="22" name="Google Shape;22;p14"/>
            <p:cNvSpPr/>
            <p:nvPr/>
          </p:nvSpPr>
          <p:spPr>
            <a:xfrm>
              <a:off x="0" y="203772"/>
              <a:ext cx="4182611" cy="82124"/>
            </a:xfrm>
            <a:custGeom>
              <a:rect b="b" l="l" r="r" t="t"/>
              <a:pathLst>
                <a:path extrusionOk="0" h="285649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1416"/>
                  </a:lnTo>
                  <a:cubicBezTo>
                    <a:pt x="4182611" y="282538"/>
                    <a:pt x="4182164" y="283615"/>
                    <a:pt x="4181371" y="284409"/>
                  </a:cubicBezTo>
                  <a:cubicBezTo>
                    <a:pt x="4180577" y="285203"/>
                    <a:pt x="4179500" y="285649"/>
                    <a:pt x="4178377" y="285649"/>
                  </a:cubicBezTo>
                  <a:lnTo>
                    <a:pt x="4233" y="285649"/>
                  </a:lnTo>
                  <a:cubicBezTo>
                    <a:pt x="3111" y="285649"/>
                    <a:pt x="2034" y="285203"/>
                    <a:pt x="1240" y="284409"/>
                  </a:cubicBezTo>
                  <a:cubicBezTo>
                    <a:pt x="446" y="283615"/>
                    <a:pt x="0" y="282538"/>
                    <a:pt x="0" y="281416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123D7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14"/>
            <p:cNvSpPr txBox="1"/>
            <p:nvPr/>
          </p:nvSpPr>
          <p:spPr>
            <a:xfrm>
              <a:off x="0" y="203772"/>
              <a:ext cx="4182600" cy="81900"/>
            </a:xfrm>
            <a:prstGeom prst="rect">
              <a:avLst/>
            </a:prstGeom>
            <a:solidFill>
              <a:srgbClr val="123D7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15"/>
          <p:cNvGrpSpPr/>
          <p:nvPr/>
        </p:nvGrpSpPr>
        <p:grpSpPr>
          <a:xfrm>
            <a:off x="0" y="10028499"/>
            <a:ext cx="18288048" cy="285315"/>
            <a:chOff x="0" y="-28575"/>
            <a:chExt cx="4182611" cy="314224"/>
          </a:xfrm>
        </p:grpSpPr>
        <p:sp>
          <p:nvSpPr>
            <p:cNvPr id="26" name="Google Shape;26;p15"/>
            <p:cNvSpPr/>
            <p:nvPr/>
          </p:nvSpPr>
          <p:spPr>
            <a:xfrm>
              <a:off x="0" y="0"/>
              <a:ext cx="4182611" cy="285649"/>
            </a:xfrm>
            <a:custGeom>
              <a:rect b="b" l="l" r="r" t="t"/>
              <a:pathLst>
                <a:path extrusionOk="0" h="285649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1416"/>
                  </a:lnTo>
                  <a:cubicBezTo>
                    <a:pt x="4182611" y="282538"/>
                    <a:pt x="4182164" y="283615"/>
                    <a:pt x="4181371" y="284409"/>
                  </a:cubicBezTo>
                  <a:cubicBezTo>
                    <a:pt x="4180577" y="285203"/>
                    <a:pt x="4179500" y="285649"/>
                    <a:pt x="4178377" y="285649"/>
                  </a:cubicBezTo>
                  <a:lnTo>
                    <a:pt x="4233" y="285649"/>
                  </a:lnTo>
                  <a:cubicBezTo>
                    <a:pt x="3111" y="285649"/>
                    <a:pt x="2034" y="285203"/>
                    <a:pt x="1240" y="284409"/>
                  </a:cubicBezTo>
                  <a:cubicBezTo>
                    <a:pt x="446" y="283615"/>
                    <a:pt x="0" y="282538"/>
                    <a:pt x="0" y="281416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FDBA03"/>
            </a:solidFill>
            <a:ln>
              <a:noFill/>
            </a:ln>
          </p:spPr>
          <p:txBody>
            <a:bodyPr anchorCtr="0" anchor="t" bIns="47950" lIns="95950" spcFirstLastPara="1" rIns="95950" wrap="square" tIns="47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89"/>
                <a:buFont typeface="Arial"/>
                <a:buNone/>
              </a:pPr>
              <a:r>
                <a:t/>
              </a:r>
              <a:endParaRPr b="0" i="0" sz="18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5"/>
            <p:cNvSpPr txBox="1"/>
            <p:nvPr/>
          </p:nvSpPr>
          <p:spPr>
            <a:xfrm>
              <a:off x="0" y="-28575"/>
              <a:ext cx="4182600" cy="31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00" lIns="53300" spcFirstLastPara="1" rIns="53300" wrap="square" tIns="533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89"/>
                <a:buFont typeface="Arial"/>
                <a:buNone/>
              </a:pPr>
              <a:r>
                <a:t/>
              </a:r>
              <a:endParaRPr b="0" i="0" sz="18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28;p15"/>
          <p:cNvGrpSpPr/>
          <p:nvPr/>
        </p:nvGrpSpPr>
        <p:grpSpPr>
          <a:xfrm>
            <a:off x="16204970" y="8265144"/>
            <a:ext cx="2013468" cy="2013468"/>
            <a:chOff x="0" y="0"/>
            <a:chExt cx="812800" cy="812800"/>
          </a:xfrm>
        </p:grpSpPr>
        <p:sp>
          <p:nvSpPr>
            <p:cNvPr id="29" name="Google Shape;29;p1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BA03"/>
            </a:solidFill>
            <a:ln>
              <a:noFill/>
            </a:ln>
          </p:spPr>
          <p:txBody>
            <a:bodyPr anchorCtr="0" anchor="t" bIns="39750" lIns="79500" spcFirstLastPara="1" rIns="79500" wrap="square" tIns="397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65"/>
                <a:buFont typeface="Arial"/>
                <a:buNone/>
              </a:pPr>
              <a:r>
                <a:t/>
              </a:r>
              <a:endParaRPr b="0" i="0" sz="15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5"/>
            <p:cNvSpPr txBox="1"/>
            <p:nvPr/>
          </p:nvSpPr>
          <p:spPr>
            <a:xfrm>
              <a:off x="76200" y="19050"/>
              <a:ext cx="6603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4175" lIns="44175" spcFirstLastPara="1" rIns="44175" wrap="square" tIns="44175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65"/>
                <a:buFont typeface="Arial"/>
                <a:buNone/>
              </a:pPr>
              <a:r>
                <a:t/>
              </a:r>
              <a:endParaRPr b="0" i="0" sz="15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31;p15"/>
          <p:cNvSpPr/>
          <p:nvPr/>
        </p:nvSpPr>
        <p:spPr>
          <a:xfrm>
            <a:off x="16012775" y="8475577"/>
            <a:ext cx="2277956" cy="1776805"/>
          </a:xfrm>
          <a:custGeom>
            <a:rect b="b" l="l" r="r" t="t"/>
            <a:pathLst>
              <a:path extrusionOk="0" h="2042305" w="2618340">
                <a:moveTo>
                  <a:pt x="0" y="0"/>
                </a:moveTo>
                <a:lnTo>
                  <a:pt x="2618340" y="0"/>
                </a:lnTo>
                <a:lnTo>
                  <a:pt x="2618340" y="2042306"/>
                </a:lnTo>
                <a:lnTo>
                  <a:pt x="0" y="2042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39750" lIns="79500" spcFirstLastPara="1" rIns="79500" wrap="square" tIns="397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5"/>
              <a:buFont typeface="Arial"/>
              <a:buNone/>
            </a:pPr>
            <a:r>
              <a:t/>
            </a:r>
            <a:endParaRPr b="0" i="0" sz="156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5"/>
          <p:cNvSpPr/>
          <p:nvPr/>
        </p:nvSpPr>
        <p:spPr>
          <a:xfrm rot="5400000">
            <a:off x="-4028668" y="4025297"/>
            <a:ext cx="10327665" cy="2277071"/>
          </a:xfrm>
          <a:custGeom>
            <a:rect b="b" l="l" r="r" t="t"/>
            <a:pathLst>
              <a:path extrusionOk="0" h="4896926" w="13072994">
                <a:moveTo>
                  <a:pt x="13072994" y="4896926"/>
                </a:moveTo>
                <a:lnTo>
                  <a:pt x="0" y="4896926"/>
                </a:lnTo>
                <a:lnTo>
                  <a:pt x="0" y="0"/>
                </a:lnTo>
                <a:lnTo>
                  <a:pt x="13072994" y="0"/>
                </a:lnTo>
                <a:lnTo>
                  <a:pt x="13072994" y="489692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16"/>
          <p:cNvGrpSpPr/>
          <p:nvPr/>
        </p:nvGrpSpPr>
        <p:grpSpPr>
          <a:xfrm>
            <a:off x="-25" y="9928888"/>
            <a:ext cx="18288048" cy="356783"/>
            <a:chOff x="0" y="-28575"/>
            <a:chExt cx="4182611" cy="320100"/>
          </a:xfrm>
        </p:grpSpPr>
        <p:sp>
          <p:nvSpPr>
            <p:cNvPr id="35" name="Google Shape;35;p16"/>
            <p:cNvSpPr/>
            <p:nvPr/>
          </p:nvSpPr>
          <p:spPr>
            <a:xfrm>
              <a:off x="0" y="0"/>
              <a:ext cx="4182611" cy="291458"/>
            </a:xfrm>
            <a:custGeom>
              <a:rect b="b" l="l" r="r" t="t"/>
              <a:pathLst>
                <a:path extrusionOk="0" h="291458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7225"/>
                  </a:lnTo>
                  <a:cubicBezTo>
                    <a:pt x="4182611" y="288348"/>
                    <a:pt x="4182164" y="289424"/>
                    <a:pt x="4181371" y="290218"/>
                  </a:cubicBezTo>
                  <a:cubicBezTo>
                    <a:pt x="4180577" y="291012"/>
                    <a:pt x="4179500" y="291458"/>
                    <a:pt x="4178377" y="291458"/>
                  </a:cubicBezTo>
                  <a:lnTo>
                    <a:pt x="4233" y="291458"/>
                  </a:lnTo>
                  <a:cubicBezTo>
                    <a:pt x="3111" y="291458"/>
                    <a:pt x="2034" y="291012"/>
                    <a:pt x="1240" y="290218"/>
                  </a:cubicBezTo>
                  <a:cubicBezTo>
                    <a:pt x="446" y="289424"/>
                    <a:pt x="0" y="288348"/>
                    <a:pt x="0" y="287225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123D7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6"/>
            <p:cNvSpPr txBox="1"/>
            <p:nvPr/>
          </p:nvSpPr>
          <p:spPr>
            <a:xfrm>
              <a:off x="0" y="-28575"/>
              <a:ext cx="4182600" cy="320100"/>
            </a:xfrm>
            <a:prstGeom prst="rect">
              <a:avLst/>
            </a:prstGeom>
            <a:solidFill>
              <a:srgbClr val="123D7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" name="Google Shape;37;p16"/>
          <p:cNvSpPr/>
          <p:nvPr/>
        </p:nvSpPr>
        <p:spPr>
          <a:xfrm>
            <a:off x="15205777" y="116296"/>
            <a:ext cx="2871766" cy="1211363"/>
          </a:xfrm>
          <a:custGeom>
            <a:rect b="b" l="l" r="r" t="t"/>
            <a:pathLst>
              <a:path extrusionOk="0" h="1211363" w="2871766">
                <a:moveTo>
                  <a:pt x="0" y="0"/>
                </a:moveTo>
                <a:lnTo>
                  <a:pt x="2871766" y="0"/>
                </a:lnTo>
                <a:lnTo>
                  <a:pt x="2871766" y="1211363"/>
                </a:lnTo>
                <a:lnTo>
                  <a:pt x="0" y="1211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17"/>
          <p:cNvGrpSpPr/>
          <p:nvPr/>
        </p:nvGrpSpPr>
        <p:grpSpPr>
          <a:xfrm>
            <a:off x="-25" y="10076996"/>
            <a:ext cx="18288048" cy="228786"/>
            <a:chOff x="0" y="-28575"/>
            <a:chExt cx="4182611" cy="314224"/>
          </a:xfrm>
        </p:grpSpPr>
        <p:sp>
          <p:nvSpPr>
            <p:cNvPr id="40" name="Google Shape;40;p17"/>
            <p:cNvSpPr/>
            <p:nvPr/>
          </p:nvSpPr>
          <p:spPr>
            <a:xfrm>
              <a:off x="0" y="0"/>
              <a:ext cx="4182611" cy="285649"/>
            </a:xfrm>
            <a:custGeom>
              <a:rect b="b" l="l" r="r" t="t"/>
              <a:pathLst>
                <a:path extrusionOk="0" h="285649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1416"/>
                  </a:lnTo>
                  <a:cubicBezTo>
                    <a:pt x="4182611" y="282538"/>
                    <a:pt x="4182164" y="283615"/>
                    <a:pt x="4181371" y="284409"/>
                  </a:cubicBezTo>
                  <a:cubicBezTo>
                    <a:pt x="4180577" y="285203"/>
                    <a:pt x="4179500" y="285649"/>
                    <a:pt x="4178377" y="285649"/>
                  </a:cubicBezTo>
                  <a:lnTo>
                    <a:pt x="4233" y="285649"/>
                  </a:lnTo>
                  <a:cubicBezTo>
                    <a:pt x="3111" y="285649"/>
                    <a:pt x="2034" y="285203"/>
                    <a:pt x="1240" y="284409"/>
                  </a:cubicBezTo>
                  <a:cubicBezTo>
                    <a:pt x="446" y="283615"/>
                    <a:pt x="0" y="282538"/>
                    <a:pt x="0" y="281416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123D7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7"/>
            <p:cNvSpPr txBox="1"/>
            <p:nvPr/>
          </p:nvSpPr>
          <p:spPr>
            <a:xfrm>
              <a:off x="0" y="-28575"/>
              <a:ext cx="4182600" cy="314100"/>
            </a:xfrm>
            <a:prstGeom prst="rect">
              <a:avLst/>
            </a:prstGeom>
            <a:solidFill>
              <a:srgbClr val="123D70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" name="Google Shape;42;p17"/>
          <p:cNvSpPr/>
          <p:nvPr/>
        </p:nvSpPr>
        <p:spPr>
          <a:xfrm>
            <a:off x="-25825" y="8704374"/>
            <a:ext cx="1582928" cy="158292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123D70"/>
          </a:solidFill>
          <a:ln>
            <a:noFill/>
          </a:ln>
        </p:spPr>
        <p:txBody>
          <a:bodyPr anchorCtr="0" anchor="t" bIns="31250" lIns="62500" spcFirstLastPara="1" rIns="62500" wrap="square" tIns="31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t/>
            </a:r>
            <a:endParaRPr b="0" i="0" sz="12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7"/>
          <p:cNvSpPr/>
          <p:nvPr/>
        </p:nvSpPr>
        <p:spPr>
          <a:xfrm>
            <a:off x="-25824" y="8726318"/>
            <a:ext cx="1886462" cy="1536609"/>
          </a:xfrm>
          <a:custGeom>
            <a:rect b="b" l="l" r="r" t="t"/>
            <a:pathLst>
              <a:path extrusionOk="0" h="1766217" w="2168347">
                <a:moveTo>
                  <a:pt x="0" y="0"/>
                </a:moveTo>
                <a:lnTo>
                  <a:pt x="2168347" y="0"/>
                </a:lnTo>
                <a:lnTo>
                  <a:pt x="2168347" y="1766217"/>
                </a:lnTo>
                <a:lnTo>
                  <a:pt x="0" y="1766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39825" lIns="79625" spcFirstLastPara="1" rIns="79625" wrap="square" tIns="39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8"/>
              <a:buFont typeface="Arial"/>
              <a:buNone/>
            </a:pPr>
            <a:r>
              <a:t/>
            </a:r>
            <a:endParaRPr b="0" i="0" sz="1568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7"/>
          <p:cNvSpPr/>
          <p:nvPr/>
        </p:nvSpPr>
        <p:spPr>
          <a:xfrm rot="-5400000">
            <a:off x="11486714" y="3533145"/>
            <a:ext cx="10354741" cy="3247920"/>
          </a:xfrm>
          <a:custGeom>
            <a:rect b="b" l="l" r="r" t="t"/>
            <a:pathLst>
              <a:path extrusionOk="0"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/>
          <p:nvPr/>
        </p:nvSpPr>
        <p:spPr>
          <a:xfrm>
            <a:off x="16669841" y="215925"/>
            <a:ext cx="1331536" cy="1702480"/>
          </a:xfrm>
          <a:custGeom>
            <a:rect b="b" l="l" r="r" t="t"/>
            <a:pathLst>
              <a:path extrusionOk="0" h="2095360" w="1638814">
                <a:moveTo>
                  <a:pt x="0" y="0"/>
                </a:moveTo>
                <a:lnTo>
                  <a:pt x="1638814" y="0"/>
                </a:lnTo>
                <a:lnTo>
                  <a:pt x="1638814" y="2095360"/>
                </a:lnTo>
                <a:lnTo>
                  <a:pt x="0" y="2095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" name="Google Shape;47;p18"/>
          <p:cNvGrpSpPr/>
          <p:nvPr/>
        </p:nvGrpSpPr>
        <p:grpSpPr>
          <a:xfrm>
            <a:off x="0" y="10028499"/>
            <a:ext cx="18288048" cy="285315"/>
            <a:chOff x="0" y="-28575"/>
            <a:chExt cx="4182611" cy="314224"/>
          </a:xfrm>
        </p:grpSpPr>
        <p:sp>
          <p:nvSpPr>
            <p:cNvPr id="48" name="Google Shape;48;p18"/>
            <p:cNvSpPr/>
            <p:nvPr/>
          </p:nvSpPr>
          <p:spPr>
            <a:xfrm>
              <a:off x="0" y="0"/>
              <a:ext cx="4182611" cy="285649"/>
            </a:xfrm>
            <a:custGeom>
              <a:rect b="b" l="l" r="r" t="t"/>
              <a:pathLst>
                <a:path extrusionOk="0" h="285649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1416"/>
                  </a:lnTo>
                  <a:cubicBezTo>
                    <a:pt x="4182611" y="282538"/>
                    <a:pt x="4182164" y="283615"/>
                    <a:pt x="4181371" y="284409"/>
                  </a:cubicBezTo>
                  <a:cubicBezTo>
                    <a:pt x="4180577" y="285203"/>
                    <a:pt x="4179500" y="285649"/>
                    <a:pt x="4178377" y="285649"/>
                  </a:cubicBezTo>
                  <a:lnTo>
                    <a:pt x="4233" y="285649"/>
                  </a:lnTo>
                  <a:cubicBezTo>
                    <a:pt x="3111" y="285649"/>
                    <a:pt x="2034" y="285203"/>
                    <a:pt x="1240" y="284409"/>
                  </a:cubicBezTo>
                  <a:cubicBezTo>
                    <a:pt x="446" y="283615"/>
                    <a:pt x="0" y="282538"/>
                    <a:pt x="0" y="281416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FDBA03"/>
            </a:solidFill>
            <a:ln>
              <a:noFill/>
            </a:ln>
          </p:spPr>
          <p:txBody>
            <a:bodyPr anchorCtr="0" anchor="t" bIns="47950" lIns="95950" spcFirstLastPara="1" rIns="95950" wrap="square" tIns="47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89"/>
                <a:buFont typeface="Arial"/>
                <a:buNone/>
              </a:pPr>
              <a:r>
                <a:t/>
              </a:r>
              <a:endParaRPr b="0" i="0" sz="18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8"/>
            <p:cNvSpPr txBox="1"/>
            <p:nvPr/>
          </p:nvSpPr>
          <p:spPr>
            <a:xfrm>
              <a:off x="0" y="-28575"/>
              <a:ext cx="4182600" cy="31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00" lIns="53300" spcFirstLastPara="1" rIns="53300" wrap="square" tIns="533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89"/>
                <a:buFont typeface="Arial"/>
                <a:buNone/>
              </a:pPr>
              <a:r>
                <a:t/>
              </a:r>
              <a:endParaRPr b="0" i="0" sz="18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" name="Google Shape;50;p18"/>
          <p:cNvSpPr/>
          <p:nvPr/>
        </p:nvSpPr>
        <p:spPr>
          <a:xfrm rot="5400000">
            <a:off x="-4028668" y="4025297"/>
            <a:ext cx="10327665" cy="2277071"/>
          </a:xfrm>
          <a:custGeom>
            <a:rect b="b" l="l" r="r" t="t"/>
            <a:pathLst>
              <a:path extrusionOk="0" h="4896926" w="13072994">
                <a:moveTo>
                  <a:pt x="13072994" y="4896926"/>
                </a:moveTo>
                <a:lnTo>
                  <a:pt x="0" y="4896926"/>
                </a:lnTo>
                <a:lnTo>
                  <a:pt x="0" y="0"/>
                </a:lnTo>
                <a:lnTo>
                  <a:pt x="13072994" y="0"/>
                </a:lnTo>
                <a:lnTo>
                  <a:pt x="13072994" y="489692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" name="Google Shape;51;p18"/>
          <p:cNvGrpSpPr/>
          <p:nvPr/>
        </p:nvGrpSpPr>
        <p:grpSpPr>
          <a:xfrm>
            <a:off x="16525139" y="8611288"/>
            <a:ext cx="1702572" cy="1702572"/>
            <a:chOff x="0" y="0"/>
            <a:chExt cx="812800" cy="812800"/>
          </a:xfrm>
        </p:grpSpPr>
        <p:sp>
          <p:nvSpPr>
            <p:cNvPr id="52" name="Google Shape;52;p1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BA03"/>
            </a:solidFill>
            <a:ln>
              <a:noFill/>
            </a:ln>
          </p:spPr>
          <p:txBody>
            <a:bodyPr anchorCtr="0" anchor="t" bIns="33600" lIns="67225" spcFirstLastPara="1" rIns="67225" wrap="square" tIns="336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24"/>
                <a:buFont typeface="Arial"/>
                <a:buNone/>
              </a:pPr>
              <a:r>
                <a:t/>
              </a:r>
              <a:endParaRPr b="0" i="0" sz="13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8"/>
            <p:cNvSpPr txBox="1"/>
            <p:nvPr/>
          </p:nvSpPr>
          <p:spPr>
            <a:xfrm>
              <a:off x="76200" y="19050"/>
              <a:ext cx="6603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50" lIns="37350" spcFirstLastPara="1" rIns="37350" wrap="square" tIns="3735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24"/>
                <a:buFont typeface="Arial"/>
                <a:buNone/>
              </a:pPr>
              <a:r>
                <a:t/>
              </a:r>
              <a:endParaRPr b="0" i="0" sz="13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" name="Google Shape;54;p18"/>
          <p:cNvSpPr/>
          <p:nvPr/>
        </p:nvSpPr>
        <p:spPr>
          <a:xfrm>
            <a:off x="16362625" y="8789223"/>
            <a:ext cx="1924480" cy="1501094"/>
          </a:xfrm>
          <a:custGeom>
            <a:rect b="b" l="l" r="r" t="t"/>
            <a:pathLst>
              <a:path extrusionOk="0" h="2042305" w="2618340">
                <a:moveTo>
                  <a:pt x="0" y="0"/>
                </a:moveTo>
                <a:lnTo>
                  <a:pt x="2618340" y="0"/>
                </a:lnTo>
                <a:lnTo>
                  <a:pt x="2618340" y="2042306"/>
                </a:lnTo>
                <a:lnTo>
                  <a:pt x="0" y="2042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33600" lIns="67225" spcFirstLastPara="1" rIns="67225" wrap="square" tIns="33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4"/>
              <a:buFont typeface="Arial"/>
              <a:buNone/>
            </a:pPr>
            <a:r>
              <a:t/>
            </a:r>
            <a:endParaRPr b="0" i="0" sz="132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123D70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/>
          <p:nvPr/>
        </p:nvSpPr>
        <p:spPr>
          <a:xfrm>
            <a:off x="0" y="5510619"/>
            <a:ext cx="18288000" cy="7023963"/>
          </a:xfrm>
          <a:custGeom>
            <a:rect b="b" l="l" r="r" t="t"/>
            <a:pathLst>
              <a:path extrusionOk="0" h="7023963" w="18288000">
                <a:moveTo>
                  <a:pt x="0" y="0"/>
                </a:moveTo>
                <a:lnTo>
                  <a:pt x="18288000" y="0"/>
                </a:lnTo>
                <a:lnTo>
                  <a:pt x="18288000" y="7023962"/>
                </a:lnTo>
                <a:lnTo>
                  <a:pt x="0" y="7023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9"/>
          <p:cNvSpPr/>
          <p:nvPr/>
        </p:nvSpPr>
        <p:spPr>
          <a:xfrm>
            <a:off x="13960822" y="1028700"/>
            <a:ext cx="3298478" cy="1391358"/>
          </a:xfrm>
          <a:custGeom>
            <a:rect b="b" l="l" r="r" t="t"/>
            <a:pathLst>
              <a:path extrusionOk="0" h="1391358" w="3298478">
                <a:moveTo>
                  <a:pt x="0" y="0"/>
                </a:moveTo>
                <a:lnTo>
                  <a:pt x="3298478" y="0"/>
                </a:lnTo>
                <a:lnTo>
                  <a:pt x="3298478" y="1391358"/>
                </a:lnTo>
                <a:lnTo>
                  <a:pt x="0" y="13913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bg>
      <p:bgPr>
        <a:solidFill>
          <a:srgbClr val="123D70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/>
          <p:nvPr/>
        </p:nvSpPr>
        <p:spPr>
          <a:xfrm>
            <a:off x="6151976" y="713987"/>
            <a:ext cx="7315200" cy="3085684"/>
          </a:xfrm>
          <a:custGeom>
            <a:rect b="b" l="l" r="r" t="t"/>
            <a:pathLst>
              <a:path extrusionOk="0" h="3085684" w="7315200">
                <a:moveTo>
                  <a:pt x="0" y="0"/>
                </a:moveTo>
                <a:lnTo>
                  <a:pt x="7315200" y="0"/>
                </a:lnTo>
                <a:lnTo>
                  <a:pt x="7315200" y="3085685"/>
                </a:lnTo>
                <a:lnTo>
                  <a:pt x="0" y="30856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0"/>
          <p:cNvSpPr/>
          <p:nvPr/>
        </p:nvSpPr>
        <p:spPr>
          <a:xfrm>
            <a:off x="0" y="3263037"/>
            <a:ext cx="18288000" cy="7023963"/>
          </a:xfrm>
          <a:custGeom>
            <a:rect b="b" l="l" r="r" t="t"/>
            <a:pathLst>
              <a:path extrusionOk="0" h="7023963" w="18288000">
                <a:moveTo>
                  <a:pt x="0" y="0"/>
                </a:moveTo>
                <a:lnTo>
                  <a:pt x="18288000" y="0"/>
                </a:lnTo>
                <a:lnTo>
                  <a:pt x="18288000" y="7023963"/>
                </a:lnTo>
                <a:lnTo>
                  <a:pt x="0" y="7023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bg>
      <p:bgPr>
        <a:solidFill>
          <a:srgbClr val="123D70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/>
          <p:nvPr/>
        </p:nvSpPr>
        <p:spPr>
          <a:xfrm>
            <a:off x="3864618" y="4549519"/>
            <a:ext cx="11498222" cy="3867584"/>
          </a:xfrm>
          <a:custGeom>
            <a:rect b="b" l="l" r="r" t="t"/>
            <a:pathLst>
              <a:path extrusionOk="0" h="3867584" w="11498222">
                <a:moveTo>
                  <a:pt x="0" y="0"/>
                </a:moveTo>
                <a:lnTo>
                  <a:pt x="11498221" y="0"/>
                </a:lnTo>
                <a:lnTo>
                  <a:pt x="11498221" y="3867584"/>
                </a:lnTo>
                <a:lnTo>
                  <a:pt x="0" y="38675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1"/>
          <p:cNvSpPr/>
          <p:nvPr/>
        </p:nvSpPr>
        <p:spPr>
          <a:xfrm>
            <a:off x="6588222" y="1028700"/>
            <a:ext cx="6051013" cy="2552427"/>
          </a:xfrm>
          <a:custGeom>
            <a:rect b="b" l="l" r="r" t="t"/>
            <a:pathLst>
              <a:path extrusionOk="0" h="2552427" w="6051013">
                <a:moveTo>
                  <a:pt x="0" y="0"/>
                </a:moveTo>
                <a:lnTo>
                  <a:pt x="6051013" y="0"/>
                </a:lnTo>
                <a:lnTo>
                  <a:pt x="6051013" y="2552427"/>
                </a:lnTo>
                <a:lnTo>
                  <a:pt x="0" y="25524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276D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276D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/>
          <p:nvPr/>
        </p:nvSpPr>
        <p:spPr>
          <a:xfrm>
            <a:off x="13960822" y="1028700"/>
            <a:ext cx="3298478" cy="1391358"/>
          </a:xfrm>
          <a:custGeom>
            <a:rect b="b" l="l" r="r" t="t"/>
            <a:pathLst>
              <a:path extrusionOk="0" h="1391358" w="3298478">
                <a:moveTo>
                  <a:pt x="0" y="0"/>
                </a:moveTo>
                <a:lnTo>
                  <a:pt x="3298478" y="0"/>
                </a:lnTo>
                <a:lnTo>
                  <a:pt x="3298478" y="1391358"/>
                </a:lnTo>
                <a:lnTo>
                  <a:pt x="0" y="13913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 txBox="1"/>
          <p:nvPr/>
        </p:nvSpPr>
        <p:spPr>
          <a:xfrm>
            <a:off x="3583211" y="3930428"/>
            <a:ext cx="11121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1" i="0" lang="pt-BR" sz="9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Eixos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/>
          <p:nvPr/>
        </p:nvSpPr>
        <p:spPr>
          <a:xfrm>
            <a:off x="2563825" y="937850"/>
            <a:ext cx="66675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1 - Habitação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2620800" y="1973550"/>
            <a:ext cx="12924600" cy="6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536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t/>
            </a:r>
            <a:endParaRPr b="1" i="0" sz="2236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Como melhorar o acesso aos programas de moradia no seu município? Quais são os principais problemas que impedem o acesso?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Quais públicos não estão sendo priorizados nas políticas de habitação do seu município?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Depois de receber a casa ou o aluguel social, quais são as principais dificuldades para a pessoa conseguir se manter na moradia com segurança e autonomia?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Quais são as boas ações na área de habitação que o município ou estado possui ou já possuiu?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/>
        </p:nvSpPr>
        <p:spPr>
          <a:xfrm>
            <a:off x="533400" y="437475"/>
            <a:ext cx="16194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2 - Assistência social e segurança alimentar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533400" y="1357875"/>
            <a:ext cx="14586000" cy="81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5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 </a:t>
            </a:r>
            <a:endParaRPr b="1" i="0" sz="2500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Como o governo pode facilitar a inscrição no CadÚnico e seus benefícios?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De que maneira o poder público pode garantir vagas suficientes e adequadas nos serviços de acolhimento, considerando as necessidades específicas de mulheres, pessoas LGBTQIA+, famílias, pessoas idosas e pessoas com deficiência?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O que os governos podem fazer para que as pessoas em situação de rua tenham alimentação adequada todos os dias e em diferentes horários?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Como o trabalho das equipes de abordagem social e dos Centros Pop pode auxiliar no processo de saída das ruas?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Como a política de assistência social pode evitar de mais pessoas vão (ou venham) para a situação de rua? Exemplo: Trabalhando fluxos de atendimento para públicos como egressos do sistema prisional e socioeducativo e pessoas que sofrem despejos.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6. Como a articulação entre os serviços de assistência social e saúde pode ser fortalecida?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/>
          <p:nvPr/>
        </p:nvSpPr>
        <p:spPr>
          <a:xfrm>
            <a:off x="16362623" y="215927"/>
            <a:ext cx="1638814" cy="2095360"/>
          </a:xfrm>
          <a:custGeom>
            <a:rect b="b" l="l" r="r" t="t"/>
            <a:pathLst>
              <a:path extrusionOk="0" h="2095360" w="1638814">
                <a:moveTo>
                  <a:pt x="0" y="0"/>
                </a:moveTo>
                <a:lnTo>
                  <a:pt x="1638814" y="0"/>
                </a:lnTo>
                <a:lnTo>
                  <a:pt x="1638814" y="2095360"/>
                </a:lnTo>
                <a:lnTo>
                  <a:pt x="0" y="2095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2722063" y="896707"/>
            <a:ext cx="55737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3 - Saúde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2722075" y="1923812"/>
            <a:ext cx="13437000" cy="7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4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O que pode ser melhorado nas Unidades Básicas de Saúde ou hospitais no atendimento humanizado da população em situação de rua?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O que pode ser melhorado na ação do Consultório na Rua e dos serviços de saúde mental para melhor acompanhamento da população em situação de rua?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Quais ações práticas o poder público pode realizar para proteger a saúde no cotidiano (como vacinação prioritária, entrega de itens de higiene e saúde bucal)?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Quais são as dificuldades vivenciadas por mulheres grávidas e com crianças recém-nascidas nos serviços de saúde?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Quais são as dificuldades vivenciadas por pessoas transsexuais e 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travestis no atendimento em saúde?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/>
        </p:nvSpPr>
        <p:spPr>
          <a:xfrm>
            <a:off x="533400" y="437475"/>
            <a:ext cx="12370200" cy="15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4 -  Direitos humanos e combate à violência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533400" y="2156600"/>
            <a:ext cx="17540100" cy="71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4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 </a:t>
            </a:r>
            <a:endParaRPr b="1" i="0" sz="2400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Como o poder público pode evitar situações de violência, preconceito e recolhimento de pertences pessoais em ações de limpeza e fiscalização da cidade?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Como os guardas municipais e trabalhadores dos serviços públicos devem ser treinados e preparados para atender a população em situação de rua com respeito e proteção aos seus direitos?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Quais serviços e canais devem existir na cidade para orientar juridicamente e proteger quem sofreu violência ou teve seus direitos violados nas ruas?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Como as pessoas em situação de rua podem ter um melhor acesso à justiça?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O que o governo pode fazer para garantir, no dia a dia, condições de vida dignas e proteção aos direitos da população em situação de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6. Como garantir que os serviços públicos respeitem todas as religiões e também as pessoas que não têm religião?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 txBox="1"/>
          <p:nvPr/>
        </p:nvSpPr>
        <p:spPr>
          <a:xfrm>
            <a:off x="514350" y="706098"/>
            <a:ext cx="11771402" cy="718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5 -  Educação e cultura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514350" y="1547400"/>
            <a:ext cx="13839900" cy="7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3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 </a:t>
            </a:r>
            <a:endParaRPr b="1" i="0" sz="2300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De que maneira as escolas e os programas de educação formal e não-formal de adultos podem incluir quem vive na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Como o poder público pode incentivar o acesso à internet, computadores e programas de inclusão digital para a população em situação de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O que a escola precisaria fazer para melhor receber uma pessoa em situação de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Quais projetos de cultura, esporte e lazer podem ser realizados para e com a população em situação de rua, valorizando suas habilidades e seus saberes?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Como a arte e a cultura produzidas na rua podem ser potencializadas?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6. Como facilitar o acesso da população em situação de rua aos programas, editais e mecanismos de incentivo à cultura já existentes, bem como aos espaços e equipamentos culturais, esportivos e de lazer?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/>
          <p:nvPr/>
        </p:nvSpPr>
        <p:spPr>
          <a:xfrm>
            <a:off x="1388812" y="217740"/>
            <a:ext cx="94599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6 -  Trabalho e Renda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8"/>
          <p:cNvSpPr txBox="1"/>
          <p:nvPr/>
        </p:nvSpPr>
        <p:spPr>
          <a:xfrm>
            <a:off x="1388800" y="951550"/>
            <a:ext cx="13903500" cy="78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4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</a:t>
            </a:r>
            <a:endParaRPr b="1" i="0" sz="2400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Como o governo pode ajudar as pessoas a encontrar trabalho e conquistar mais autonomia em suas vidas?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Quais cursos de formação profissional ou oficinas práticas o governo pode oferecer levando em conta a realidade e os horários de quem está na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De que maneira o governo pode estimular a contratação formal (com carteira assinada) ou apoiar cooperativas e trabalhos comunitários promovidos por pessoas em situação de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Quais pontos devem ser regulamentados pela Lei No 14.821, de 16 de janeiro de 2024, que institui a Política Nacional de Trabalho Digno e Cidadania para a População em Situação de Rua (PNTC PopRua).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5. Como os catadores de materiais recicláveis e reutilizáveis que estão em situação de rua podem ser apoiados?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/>
          <p:nvPr/>
        </p:nvSpPr>
        <p:spPr>
          <a:xfrm>
            <a:off x="2632100" y="937850"/>
            <a:ext cx="10473900" cy="15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7 -   Produção de dados e qualificação do atendimento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9"/>
          <p:cNvSpPr txBox="1"/>
          <p:nvPr/>
        </p:nvSpPr>
        <p:spPr>
          <a:xfrm>
            <a:off x="2632100" y="3025825"/>
            <a:ext cx="11556600" cy="53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4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123D7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Quais dados são importantes para se coletar no Censo Nacional da População em Situação de Rua que está sendo feito pelo IBGE? 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De que forma os diferentes setores (como Assistência Social, Saúde e Habitação) podem compartilhar informações para acompanhar o atendimento das pessoas em situação de rua?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O que deve fazer parte da formação dos servidores e trabalhadores municipais para que atendam bem à população em situação de rua?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/>
          <p:nvPr/>
        </p:nvSpPr>
        <p:spPr>
          <a:xfrm>
            <a:off x="16362623" y="215927"/>
            <a:ext cx="1638814" cy="2095360"/>
          </a:xfrm>
          <a:custGeom>
            <a:rect b="b" l="l" r="r" t="t"/>
            <a:pathLst>
              <a:path extrusionOk="0" h="2095360" w="1638814">
                <a:moveTo>
                  <a:pt x="0" y="0"/>
                </a:moveTo>
                <a:lnTo>
                  <a:pt x="1638814" y="0"/>
                </a:lnTo>
                <a:lnTo>
                  <a:pt x="1638814" y="2095360"/>
                </a:lnTo>
                <a:lnTo>
                  <a:pt x="0" y="2095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10"/>
          <p:cNvGrpSpPr/>
          <p:nvPr/>
        </p:nvGrpSpPr>
        <p:grpSpPr>
          <a:xfrm>
            <a:off x="-25" y="10086517"/>
            <a:ext cx="18288048" cy="241135"/>
            <a:chOff x="0" y="-28575"/>
            <a:chExt cx="4182611" cy="314224"/>
          </a:xfrm>
        </p:grpSpPr>
        <p:sp>
          <p:nvSpPr>
            <p:cNvPr id="135" name="Google Shape;135;p10"/>
            <p:cNvSpPr/>
            <p:nvPr/>
          </p:nvSpPr>
          <p:spPr>
            <a:xfrm>
              <a:off x="0" y="0"/>
              <a:ext cx="4182611" cy="285649"/>
            </a:xfrm>
            <a:custGeom>
              <a:rect b="b" l="l" r="r" t="t"/>
              <a:pathLst>
                <a:path extrusionOk="0" h="285649" w="4182611">
                  <a:moveTo>
                    <a:pt x="4233" y="0"/>
                  </a:moveTo>
                  <a:lnTo>
                    <a:pt x="4178377" y="0"/>
                  </a:lnTo>
                  <a:cubicBezTo>
                    <a:pt x="4180715" y="0"/>
                    <a:pt x="4182611" y="1895"/>
                    <a:pt x="4182611" y="4233"/>
                  </a:cubicBezTo>
                  <a:lnTo>
                    <a:pt x="4182611" y="281416"/>
                  </a:lnTo>
                  <a:cubicBezTo>
                    <a:pt x="4182611" y="282538"/>
                    <a:pt x="4182164" y="283615"/>
                    <a:pt x="4181371" y="284409"/>
                  </a:cubicBezTo>
                  <a:cubicBezTo>
                    <a:pt x="4180577" y="285203"/>
                    <a:pt x="4179500" y="285649"/>
                    <a:pt x="4178377" y="285649"/>
                  </a:cubicBezTo>
                  <a:lnTo>
                    <a:pt x="4233" y="285649"/>
                  </a:lnTo>
                  <a:cubicBezTo>
                    <a:pt x="3111" y="285649"/>
                    <a:pt x="2034" y="285203"/>
                    <a:pt x="1240" y="284409"/>
                  </a:cubicBezTo>
                  <a:cubicBezTo>
                    <a:pt x="446" y="283615"/>
                    <a:pt x="0" y="282538"/>
                    <a:pt x="0" y="281416"/>
                  </a:cubicBezTo>
                  <a:lnTo>
                    <a:pt x="0" y="4233"/>
                  </a:lnTo>
                  <a:cubicBezTo>
                    <a:pt x="0" y="3111"/>
                    <a:pt x="446" y="2034"/>
                    <a:pt x="1240" y="1240"/>
                  </a:cubicBezTo>
                  <a:cubicBezTo>
                    <a:pt x="2034" y="446"/>
                    <a:pt x="3111" y="0"/>
                    <a:pt x="4233" y="0"/>
                  </a:cubicBezTo>
                  <a:close/>
                </a:path>
              </a:pathLst>
            </a:custGeom>
            <a:solidFill>
              <a:srgbClr val="FDBA0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0"/>
            <p:cNvSpPr txBox="1"/>
            <p:nvPr/>
          </p:nvSpPr>
          <p:spPr>
            <a:xfrm>
              <a:off x="0" y="-28575"/>
              <a:ext cx="4182611" cy="31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10"/>
          <p:cNvSpPr/>
          <p:nvPr/>
        </p:nvSpPr>
        <p:spPr>
          <a:xfrm rot="5400000">
            <a:off x="-4028668" y="4025297"/>
            <a:ext cx="10327665" cy="2277071"/>
          </a:xfrm>
          <a:custGeom>
            <a:rect b="b" l="l" r="r" t="t"/>
            <a:pathLst>
              <a:path extrusionOk="0" h="4896926" w="13072994">
                <a:moveTo>
                  <a:pt x="13072994" y="4896926"/>
                </a:moveTo>
                <a:lnTo>
                  <a:pt x="0" y="4896926"/>
                </a:lnTo>
                <a:lnTo>
                  <a:pt x="0" y="0"/>
                </a:lnTo>
                <a:lnTo>
                  <a:pt x="13072994" y="0"/>
                </a:lnTo>
                <a:lnTo>
                  <a:pt x="13072994" y="489692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0"/>
          <p:cNvSpPr txBox="1"/>
          <p:nvPr/>
        </p:nvSpPr>
        <p:spPr>
          <a:xfrm>
            <a:off x="2273702" y="711675"/>
            <a:ext cx="133203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67"/>
              <a:buFont typeface="Arial"/>
              <a:buNone/>
            </a:pPr>
            <a:r>
              <a:rPr b="1" i="0" lang="pt-BR" sz="4767" u="none" cap="none" strike="noStrike">
                <a:solidFill>
                  <a:srgbClr val="FF9100"/>
                </a:solidFill>
                <a:latin typeface="Poppins Black"/>
                <a:ea typeface="Poppins Black"/>
                <a:cs typeface="Poppins Black"/>
                <a:sym typeface="Poppins Black"/>
              </a:rPr>
              <a:t>Eixo 8 -  Ampliação da Participação Social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0"/>
          <p:cNvSpPr txBox="1"/>
          <p:nvPr/>
        </p:nvSpPr>
        <p:spPr>
          <a:xfrm>
            <a:off x="2321712" y="1704625"/>
            <a:ext cx="13992900" cy="7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6"/>
              <a:buFont typeface="Arial"/>
              <a:buNone/>
            </a:pPr>
            <a:r>
              <a:rPr b="1" i="0" lang="pt-BR" sz="2300" u="none" cap="none" strike="noStrike">
                <a:solidFill>
                  <a:srgbClr val="087F2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Perguntas orientadoras: 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1. Como o poder público pode garantir a participação ativa e permanente de pessoas com experiência de rua no comitê local (CIAMP-Rua) e nos demais conselhos de direitos?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2. Que tipo de apoio prático (como alimentação e vale-transporte) o poder público pode oferecer para que as pessoas em situação de rua consigam comparecer e participar dos encontros?</a:t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3. Como as informações e prestações de contas das políticas públicas podem ser apresentadas de maneira simples e clara para toda a população?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4. Como os governos podem garantir que as participações dos comitês tenham impacto 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nas políticas públicas para a população em situação de rua? Cite boas práticas 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just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3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 participação social que podem se tornar referência para o CIAMP-Rua.</a:t>
            </a:r>
            <a:endParaRPr b="1" i="0" sz="23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276D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