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2.xml" ContentType="application/vnd.openxmlformats-officedocument.theme+xml"/>
  <Override PartName="/ppt/authors.xml" ContentType="application/vnd.ms-powerpoint.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3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76" r:id="rId28"/>
  </p:sldIdLst>
  <p:sldSz cx="12188825" cy="6858000"/>
  <p:notesSz cx="6858000" cy="9144000"/>
  <p:embeddedFontLst>
    <p:embeddedFont>
      <p:font typeface="Grandstander" pitchFamily="2" charset="0"/>
      <p:regular r:id="rId30"/>
      <p:bold r:id="rId31"/>
      <p:italic r:id="rId32"/>
      <p:boldItalic r:id="rId33"/>
    </p:embeddedFont>
    <p:embeddedFont>
      <p:font typeface="Grandstander Medium" pitchFamily="2" charset="0"/>
      <p:regular r:id="rId34"/>
      <p:bold r:id="rId35"/>
      <p:italic r:id="rId36"/>
      <p:boldItalic r:id="rId37"/>
    </p:embeddedFont>
    <p:embeddedFont>
      <p:font typeface="Grandstander SemiBold" pitchFamily="2" charset="0"/>
      <p:regular r:id="rId38"/>
      <p:bold r:id="rId39"/>
      <p:italic r:id="rId40"/>
      <p:boldItalic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89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747775"/>
          </p15:clr>
        </p15:guide>
        <p15:guide id="2" pos="484" userDrawn="1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j0+rzMsBLcBUvvory0sHgFzaVyu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02D012-0CF2-07AD-4F6E-C55C46E7E897}" name="Yara Regina Kositis" initials="YK" userId="ffd25005068dc11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489D"/>
    <a:srgbClr val="467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6C726E-CDA4-4204-91EC-236F7D421191}" v="11" dt="2025-08-11T20:54:23.063"/>
  </p1510:revLst>
</p1510:revInfo>
</file>

<file path=ppt/tableStyles.xml><?xml version="1.0" encoding="utf-8"?>
<a:tblStyleLst xmlns:a="http://schemas.openxmlformats.org/drawingml/2006/main" def="{A5AED817-701D-463A-B2FC-F8858E5165BD}">
  <a:tblStyle styleId="{A5AED817-701D-463A-B2FC-F8858E5165B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37"/>
    <p:restoredTop sz="94061" autoAdjust="0"/>
  </p:normalViewPr>
  <p:slideViewPr>
    <p:cSldViewPr snapToGrid="0">
      <p:cViewPr varScale="1">
        <p:scale>
          <a:sx n="62" d="100"/>
          <a:sy n="62" d="100"/>
        </p:scale>
        <p:origin x="54" y="1020"/>
      </p:cViewPr>
      <p:guideLst>
        <p:guide orient="horz" pos="2160"/>
        <p:guide pos="4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548" y="-14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63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8" Type="http://schemas.openxmlformats.org/officeDocument/2006/relationships/presProps" Target="presProps.xml"/><Relationship Id="rId66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60" Type="http://schemas.openxmlformats.org/officeDocument/2006/relationships/theme" Target="theme/theme1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5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.br/detail/ilustra%C3%A7%C3%A3o/chinese-zodiac-wheel-with-twelve-ilustra%C3%A7%C3%A3o-royalty-free/886726122?phrase=calend%C3%A1rio%20chines&amp;searchscope=image%2Cfilm&amp;adppopup=tru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.br/detail/foto/asian-kid-showing-thinking-gesture-while-looking-imagem-royalty-free/1383639602?phrase=crian%C3%A7a+ind%C3%ADgena+com+d%C3%BAvida&amp;adppopup=true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.br/detail/foto/sunrise-and-shadow-on-the-earth-in-space-with-star-imagem-royalty-free/1335683478?phrase=MOVIMENTO+DE+TRANSLA%C3%87%C3%83&#186;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.br/detail/ilustra%C3%A7%C3%A3o/earth-movement-and-seasons-ilustra%C3%A7%C3%A3o-royalty-free/683136598?phrase=MOVIMENTO+DE+TRANSLA%C3%87%C3%83O&amp;adppopup=tru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.br/detail/ilustra%C3%A7%C3%A3o/earths-orbit-earth-rotation-around-the-sun-ilustra%C3%A7%C3%A3o-royalty-free/2109701189?phrase=MOVIMENTO%20DE%20TRANSLA%C3%87%C3%83O&amp;searchscope=image%2Cfilm&amp;adppopup=tru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com.br/detail/ilustra%C3%A7%C3%A3o/calendar-2025-horizontal-illustration-ilustra%C3%A7%C3%A3o-royalty-free/2160900819?phrase=calendario%2Bem%2Bportugues%2B2025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dirty="0"/>
              <a:t>Slide 10 – </a:t>
            </a:r>
            <a:r>
              <a:rPr lang="pt-BR" u="sng" dirty="0">
                <a:solidFill>
                  <a:schemeClr val="hlink"/>
                </a:solidFill>
                <a:hlinkClick r:id="rId3"/>
              </a:rPr>
              <a:t>https://www.gettyimages.com.br/detail/ilustra%C3%A7%C3%A3o/chinese-zodiac-wheel-with-twelve-ilustra%C3%A7%C3%A3o-royalty-free/886726122?phrase=calend%C3%A1rio%20chines&amp;searchscope=image%2Cfilm&amp;adppopup=true</a:t>
            </a:r>
            <a:endParaRPr lang="pt-BR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0681270C-8C20-24A4-1F8D-44BC4E069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:notes">
            <a:extLst>
              <a:ext uri="{FF2B5EF4-FFF2-40B4-BE49-F238E27FC236}">
                <a16:creationId xmlns:a16="http://schemas.microsoft.com/office/drawing/2014/main" id="{C61231F2-A98B-CF02-30AC-EEB0BC3873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16:notes">
            <a:extLst>
              <a:ext uri="{FF2B5EF4-FFF2-40B4-BE49-F238E27FC236}">
                <a16:creationId xmlns:a16="http://schemas.microsoft.com/office/drawing/2014/main" id="{9D69D260-34BE-8417-069C-ABC611C4AC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0488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2" name="Google Shape;18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2" name="Google Shape;1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pt-BR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t-BR" dirty="0"/>
          </a:p>
        </p:txBody>
      </p:sp>
      <p:sp>
        <p:nvSpPr>
          <p:cNvPr id="242" name="Google Shape;24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857FEFEB-B2DC-2EFF-B863-84A57C70A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>
            <a:extLst>
              <a:ext uri="{FF2B5EF4-FFF2-40B4-BE49-F238E27FC236}">
                <a16:creationId xmlns:a16="http://schemas.microsoft.com/office/drawing/2014/main" id="{8829EEAF-2B16-1D07-B754-9F88C28881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p10:notes">
            <a:extLst>
              <a:ext uri="{FF2B5EF4-FFF2-40B4-BE49-F238E27FC236}">
                <a16:creationId xmlns:a16="http://schemas.microsoft.com/office/drawing/2014/main" id="{D6C6A492-A05F-0476-B09E-165968D3CA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3990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E0D47C42-405F-6AC3-4848-A37A8787E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>
            <a:extLst>
              <a:ext uri="{FF2B5EF4-FFF2-40B4-BE49-F238E27FC236}">
                <a16:creationId xmlns:a16="http://schemas.microsoft.com/office/drawing/2014/main" id="{6C923662-818A-ACF9-CBC3-E4EC3AECF5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p10:notes">
            <a:extLst>
              <a:ext uri="{FF2B5EF4-FFF2-40B4-BE49-F238E27FC236}">
                <a16:creationId xmlns:a16="http://schemas.microsoft.com/office/drawing/2014/main" id="{B4020CC0-F47D-8B9A-31F3-A698A02B7E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36890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F411CF0F-F1A5-E3D8-6CCE-B2BF343AC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>
            <a:extLst>
              <a:ext uri="{FF2B5EF4-FFF2-40B4-BE49-F238E27FC236}">
                <a16:creationId xmlns:a16="http://schemas.microsoft.com/office/drawing/2014/main" id="{02E26D85-1065-EF77-4DDA-D6FDF7447C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p10:notes">
            <a:extLst>
              <a:ext uri="{FF2B5EF4-FFF2-40B4-BE49-F238E27FC236}">
                <a16:creationId xmlns:a16="http://schemas.microsoft.com/office/drawing/2014/main" id="{4D2D49C9-F94B-B901-BD69-1195665734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5683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C72D0349-D819-CC8F-BAF1-95D5AD2D3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>
            <a:extLst>
              <a:ext uri="{FF2B5EF4-FFF2-40B4-BE49-F238E27FC236}">
                <a16:creationId xmlns:a16="http://schemas.microsoft.com/office/drawing/2014/main" id="{F95D8268-D33B-A3B0-F582-15941DDF7E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p10:notes">
            <a:extLst>
              <a:ext uri="{FF2B5EF4-FFF2-40B4-BE49-F238E27FC236}">
                <a16:creationId xmlns:a16="http://schemas.microsoft.com/office/drawing/2014/main" id="{94E4F496-A7EB-2D27-A3C6-A057E36CDB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8961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7DB5C187-CAC3-81E5-E20C-DDFED7DF1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>
            <a:extLst>
              <a:ext uri="{FF2B5EF4-FFF2-40B4-BE49-F238E27FC236}">
                <a16:creationId xmlns:a16="http://schemas.microsoft.com/office/drawing/2014/main" id="{14ED5D80-46C6-3ACB-E7E5-02D4328E01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p10:notes">
            <a:extLst>
              <a:ext uri="{FF2B5EF4-FFF2-40B4-BE49-F238E27FC236}">
                <a16:creationId xmlns:a16="http://schemas.microsoft.com/office/drawing/2014/main" id="{75BC749E-E62C-518A-7BF7-8C0BCDDDBA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8645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dirty="0"/>
              <a:t>Slide 3 – </a:t>
            </a:r>
            <a:r>
              <a:rPr lang="pt-BR" dirty="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https://www.gettyimages.com.br/detail/foto/asian-kid-showing-thinking-gesture-while-looking-imagem-royalty-free/1383639602?phrase=crian%C3%A7a+ind%C3%ADgena+com+d%C3%BAvida&amp;adppopup=true</a:t>
            </a:r>
            <a:r>
              <a:rPr lang="pt-BR" dirty="0">
                <a:solidFill>
                  <a:schemeClr val="dk1"/>
                </a:solidFill>
                <a:uFill>
                  <a:noFill/>
                </a:uFill>
              </a:rPr>
              <a:t>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pt-BR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dirty="0"/>
              <a:t>Slide 4 – </a:t>
            </a:r>
            <a:r>
              <a:rPr lang="pt-BR" u="sng" dirty="0">
                <a:solidFill>
                  <a:schemeClr val="hlink"/>
                </a:solidFill>
                <a:hlinkClick r:id="rId3"/>
              </a:rPr>
              <a:t>https://www.gettyimages.com.br/</a:t>
            </a:r>
            <a:r>
              <a:rPr lang="pt-BR" u="sng" dirty="0" err="1">
                <a:solidFill>
                  <a:schemeClr val="hlink"/>
                </a:solidFill>
                <a:hlinkClick r:id="rId3"/>
              </a:rPr>
              <a:t>detail</a:t>
            </a:r>
            <a:r>
              <a:rPr lang="pt-BR" u="sng" dirty="0">
                <a:solidFill>
                  <a:schemeClr val="hlink"/>
                </a:solidFill>
                <a:hlinkClick r:id="rId3"/>
              </a:rPr>
              <a:t>/foto/sunrise-and-shadow-on-the-earth-in-space-with-star-imagem-royalty-free/1335683478?phrase=MOVIMENTO+DE+TRANSLA%C3%87%C3%83º</a:t>
            </a:r>
            <a:r>
              <a:rPr lang="pt-BR" u="sng" dirty="0">
                <a:solidFill>
                  <a:schemeClr val="hlink"/>
                </a:solidFill>
              </a:rPr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t-B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t-BR" u="sng" dirty="0">
              <a:solidFill>
                <a:schemeClr val="hlink"/>
              </a:solidFill>
            </a:endParaRPr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dirty="0"/>
              <a:t>Slide 5 – </a:t>
            </a:r>
            <a:r>
              <a:rPr lang="pt-BR" u="sng" dirty="0">
                <a:solidFill>
                  <a:schemeClr val="hlink"/>
                </a:solidFill>
                <a:hlinkClick r:id="rId3"/>
              </a:rPr>
              <a:t>https://www.gettyimages.com.br/detail/ilustra%C3%A7%C3%A3o/earth-movement-and-seasons-ilustra%C3%A7%C3%A3o-royalty-free/683136598?phrase=MOVIMENTO+DE+TRANSLA%C3%87%C3%83O&amp;adppopup=true</a:t>
            </a:r>
            <a:endParaRPr lang="pt-BR" u="sng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t-BR" dirty="0">
              <a:solidFill>
                <a:schemeClr val="dk1"/>
              </a:solidFill>
            </a:endParaRPr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dirty="0"/>
              <a:t>Slide 6 – </a:t>
            </a:r>
            <a:r>
              <a:rPr lang="pt-BR" dirty="0">
                <a:hlinkClick r:id="rId3"/>
              </a:rPr>
              <a:t>https://www.gettyimages.com.br/detail/ilustra%C3%A7%C3%A3o/earths-orbit-earth-rotation-around-the-sun-ilustra%C3%A7%C3%A3o-royalty-free/2109701189?phrase=MOVIMENTO%20DE%20TRANSLA%C3%87%C3%83O&amp;searchscope=image%2Cfilm&amp;adppopup=true</a:t>
            </a:r>
            <a:r>
              <a:rPr lang="pt-BR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t-B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lang="pt-B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pt-BR" sz="1100" b="1" dirty="0"/>
              <a:t>Slide 8 – </a:t>
            </a:r>
            <a:r>
              <a:rPr lang="pt-BR" dirty="0">
                <a:solidFill>
                  <a:schemeClr val="dk1"/>
                </a:solidFill>
                <a:hlinkClick r:id="rId3"/>
              </a:rPr>
              <a:t>https://www.gettyimages.com.br/detail/ilustra%C3%A7%C3%A3o/calendar-2025-horizontal-illustration-ilustra%C3%A7%C3%A3o-royalty-free/2160900819?phrase=calendario%2Bem%2Bportugues%2B2025</a:t>
            </a:r>
            <a:r>
              <a:rPr lang="pt-BR" dirty="0">
                <a:solidFill>
                  <a:schemeClr val="dk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Capa - Ciências Humanas">
  <p:cSld name="1. Capa - Ciências Human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8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12" name="Google Shape;1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085" y="340600"/>
            <a:ext cx="1453288" cy="115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9405" y="536802"/>
            <a:ext cx="1453288" cy="54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7179" y="809985"/>
            <a:ext cx="1382373" cy="133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"/>
          <p:cNvSpPr txBox="1"/>
          <p:nvPr/>
        </p:nvSpPr>
        <p:spPr>
          <a:xfrm rot="-5400000">
            <a:off x="11493153" y="1477365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pic>
        <p:nvPicPr>
          <p:cNvPr id="5" name="Imagem 4" descr="Forma&#10;&#10;O conteúdo gerado por IA pode estar incorreto.">
            <a:extLst>
              <a:ext uri="{FF2B5EF4-FFF2-40B4-BE49-F238E27FC236}">
                <a16:creationId xmlns:a16="http://schemas.microsoft.com/office/drawing/2014/main" id="{A82A6499-AB05-3947-305A-D9083A207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6585" y="5943072"/>
            <a:ext cx="3340824" cy="833547"/>
          </a:xfrm>
          <a:prstGeom prst="rect">
            <a:avLst/>
          </a:prstGeom>
        </p:spPr>
      </p:pic>
      <p:pic>
        <p:nvPicPr>
          <p:cNvPr id="2" name="Google Shape;16;p10">
            <a:extLst>
              <a:ext uri="{FF2B5EF4-FFF2-40B4-BE49-F238E27FC236}">
                <a16:creationId xmlns:a16="http://schemas.microsoft.com/office/drawing/2014/main" id="{6984E61E-A2E0-7673-6D51-5D2289EFAE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39549" y="340602"/>
            <a:ext cx="1382373" cy="13580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7;p10">
            <a:extLst>
              <a:ext uri="{FF2B5EF4-FFF2-40B4-BE49-F238E27FC236}">
                <a16:creationId xmlns:a16="http://schemas.microsoft.com/office/drawing/2014/main" id="{682E1B2D-9EB8-9321-DBCC-BEADE2F09307}"/>
              </a:ext>
            </a:extLst>
          </p:cNvPr>
          <p:cNvSpPr/>
          <p:nvPr/>
        </p:nvSpPr>
        <p:spPr>
          <a:xfrm rot="-48255" flipH="1">
            <a:off x="10673069" y="1045337"/>
            <a:ext cx="1082625" cy="565675"/>
          </a:xfrm>
          <a:prstGeom prst="roundRect">
            <a:avLst>
              <a:gd name="adj" fmla="val 7293"/>
            </a:avLst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2666" b="0" i="0" u="none" strike="noStrike" cap="none" dirty="0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ANO</a:t>
            </a:r>
            <a:endParaRPr sz="2666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25588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Sistematizando">
  <p:cSld name="6. Sistematiza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65" name="Google Shape;65;p16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64A1ED6-3E25-D15C-CD37-DD1818B59030}"/>
              </a:ext>
            </a:extLst>
          </p:cNvPr>
          <p:cNvSpPr/>
          <p:nvPr/>
        </p:nvSpPr>
        <p:spPr>
          <a:xfrm rot="21480000">
            <a:off x="181276" y="161688"/>
            <a:ext cx="3117731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599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 SemiBold"/>
                <a:ea typeface="Grandstander SemiBold"/>
                <a:cs typeface="Grandstander SemiBold"/>
                <a:sym typeface="Grandstander SemiBold"/>
              </a:rPr>
              <a:t>SISTEMATIZANDO</a:t>
            </a:r>
          </a:p>
        </p:txBody>
      </p:sp>
      <p:sp>
        <p:nvSpPr>
          <p:cNvPr id="3" name="Google Shape;46;p13">
            <a:extLst>
              <a:ext uri="{FF2B5EF4-FFF2-40B4-BE49-F238E27FC236}">
                <a16:creationId xmlns:a16="http://schemas.microsoft.com/office/drawing/2014/main" id="{C1608F40-D541-727F-682D-81DA8A9E4E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Google Shape;47;p13">
            <a:extLst>
              <a:ext uri="{FF2B5EF4-FFF2-40B4-BE49-F238E27FC236}">
                <a16:creationId xmlns:a16="http://schemas.microsoft.com/office/drawing/2014/main" id="{F3E859FE-3917-2EB0-2F3B-1786EECE0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441" y="898168"/>
            <a:ext cx="11102988" cy="6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30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101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Sistematizando" preserve="1">
  <p:cSld name="1_6. Sistematiza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65" name="Google Shape;65;p16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FF75B10-175A-7B66-6BC1-214BBED91F13}"/>
              </a:ext>
            </a:extLst>
          </p:cNvPr>
          <p:cNvSpPr/>
          <p:nvPr/>
        </p:nvSpPr>
        <p:spPr>
          <a:xfrm rot="21480000">
            <a:off x="181655" y="183503"/>
            <a:ext cx="1867908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pt-BR" sz="2599" b="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4" name="Google Shape;68;p17">
            <a:extLst>
              <a:ext uri="{FF2B5EF4-FFF2-40B4-BE49-F238E27FC236}">
                <a16:creationId xmlns:a16="http://schemas.microsoft.com/office/drawing/2014/main" id="{477EA449-2B3E-732B-1FAE-371F8B635E58}"/>
              </a:ext>
            </a:extLst>
          </p:cNvPr>
          <p:cNvSpPr txBox="1">
            <a:spLocks noGrp="1"/>
          </p:cNvSpPr>
          <p:nvPr>
            <p:ph type="subTitle" idx="26" hasCustomPrompt="1"/>
          </p:nvPr>
        </p:nvSpPr>
        <p:spPr>
          <a:xfrm rot="21480000">
            <a:off x="176454" y="172620"/>
            <a:ext cx="1662524" cy="54538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216000" tIns="72000" rIns="216000" bIns="72000" anchor="ctr" anchorCtr="0">
            <a:sp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59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" pitchFamily="2" charset="0"/>
                <a:cs typeface="Rubik Bold" pitchFamily="2" charset="-79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pt-BR"/>
              <a:t>SLIDE X</a:t>
            </a:r>
          </a:p>
        </p:txBody>
      </p:sp>
    </p:spTree>
    <p:extLst>
      <p:ext uri="{BB962C8B-B14F-4D97-AF65-F5344CB8AC3E}">
        <p14:creationId xmlns:p14="http://schemas.microsoft.com/office/powerpoint/2010/main" val="15754522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Sistematizando" preserve="1">
  <p:cSld name="1_6. Sistematiza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65" name="Google Shape;65;p16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64A1ED6-3E25-D15C-CD37-DD1818B59030}"/>
              </a:ext>
            </a:extLst>
          </p:cNvPr>
          <p:cNvSpPr/>
          <p:nvPr/>
        </p:nvSpPr>
        <p:spPr>
          <a:xfrm rot="21480000">
            <a:off x="181661" y="183772"/>
            <a:ext cx="1852415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pt-BR" sz="2599" b="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5" name="CaixaDeTexto 7">
            <a:extLst>
              <a:ext uri="{FF2B5EF4-FFF2-40B4-BE49-F238E27FC236}">
                <a16:creationId xmlns:a16="http://schemas.microsoft.com/office/drawing/2014/main" id="{B43D708B-5853-1A55-8315-8E5E753121F8}"/>
              </a:ext>
            </a:extLst>
          </p:cNvPr>
          <p:cNvSpPr txBox="1"/>
          <p:nvPr/>
        </p:nvSpPr>
        <p:spPr>
          <a:xfrm>
            <a:off x="9662615" y="492692"/>
            <a:ext cx="2018343" cy="3895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 w="12700">
            <a:noFill/>
          </a:ln>
        </p:spPr>
        <p:txBody>
          <a:bodyPr wrap="square" lIns="71981" tIns="0" rIns="107972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600"/>
            </a:pPr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" pitchFamily="2" charset="0"/>
              </a:rPr>
              <a:t>PRINT DO SLIDE</a:t>
            </a:r>
          </a:p>
        </p:txBody>
      </p:sp>
      <p:sp>
        <p:nvSpPr>
          <p:cNvPr id="3" name="Espaço Reservado para Imagem 28">
            <a:extLst>
              <a:ext uri="{FF2B5EF4-FFF2-40B4-BE49-F238E27FC236}">
                <a16:creationId xmlns:a16="http://schemas.microsoft.com/office/drawing/2014/main" id="{AFC7ADCE-A46F-B7EB-5BAB-A5E5672C2FE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789692" y="826802"/>
            <a:ext cx="5912535" cy="3706935"/>
          </a:xfrm>
          <a:solidFill>
            <a:schemeClr val="tx2"/>
          </a:solidFill>
        </p:spPr>
        <p:txBody>
          <a:bodyPr/>
          <a:lstStyle/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Google Shape;68;p17">
            <a:extLst>
              <a:ext uri="{FF2B5EF4-FFF2-40B4-BE49-F238E27FC236}">
                <a16:creationId xmlns:a16="http://schemas.microsoft.com/office/drawing/2014/main" id="{AF3CF0A2-E4A7-4EBD-EB9F-939338A895D6}"/>
              </a:ext>
            </a:extLst>
          </p:cNvPr>
          <p:cNvSpPr txBox="1">
            <a:spLocks noGrp="1"/>
          </p:cNvSpPr>
          <p:nvPr>
            <p:ph type="subTitle" idx="26" hasCustomPrompt="1"/>
          </p:nvPr>
        </p:nvSpPr>
        <p:spPr>
          <a:xfrm rot="21480000">
            <a:off x="176454" y="172620"/>
            <a:ext cx="1662524" cy="54538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216000" tIns="72000" rIns="216000" bIns="72000" anchor="ctr" anchorCtr="0">
            <a:sp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599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" pitchFamily="2" charset="0"/>
                <a:cs typeface="Rubik Bold" pitchFamily="2" charset="-79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pt-BR"/>
              <a:t>SLIDE X</a:t>
            </a:r>
          </a:p>
        </p:txBody>
      </p:sp>
    </p:spTree>
    <p:extLst>
      <p:ext uri="{BB962C8B-B14F-4D97-AF65-F5344CB8AC3E}">
        <p14:creationId xmlns:p14="http://schemas.microsoft.com/office/powerpoint/2010/main" val="357827647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Agora é com você!">
  <p:cSld name="8. Agora é com você!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2" name="Google Shape;72;p18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8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497B96F-B2C2-A01F-72FF-C195B3C6B65C}"/>
              </a:ext>
            </a:extLst>
          </p:cNvPr>
          <p:cNvSpPr/>
          <p:nvPr/>
        </p:nvSpPr>
        <p:spPr>
          <a:xfrm rot="21480000">
            <a:off x="181088" y="150954"/>
            <a:ext cx="3732657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599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 SemiBold"/>
                <a:ea typeface="Grandstander SemiBold"/>
                <a:cs typeface="Grandstander SemiBold"/>
                <a:sym typeface="Grandstander SemiBold"/>
              </a:rPr>
              <a:t>AGORA É COM VOCÊ!</a:t>
            </a:r>
          </a:p>
        </p:txBody>
      </p:sp>
      <p:sp>
        <p:nvSpPr>
          <p:cNvPr id="3" name="Google Shape;46;p13">
            <a:extLst>
              <a:ext uri="{FF2B5EF4-FFF2-40B4-BE49-F238E27FC236}">
                <a16:creationId xmlns:a16="http://schemas.microsoft.com/office/drawing/2014/main" id="{20CFD660-59C4-766F-A13F-B4F7CAD265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Google Shape;47;p13">
            <a:extLst>
              <a:ext uri="{FF2B5EF4-FFF2-40B4-BE49-F238E27FC236}">
                <a16:creationId xmlns:a16="http://schemas.microsoft.com/office/drawing/2014/main" id="{FD9845AF-DA81-7941-7B2E-1B34868926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441" y="898168"/>
            <a:ext cx="11102988" cy="6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30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558141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Aprofundando">
  <p:cSld name="8. Aprofunda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9c09b808c8_0_134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9" name="Google Shape;79;g29c09b808c8_0_134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29c09b808c8_0_134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B36C466-7F54-0B8A-3E6D-BD0B4140E68F}"/>
              </a:ext>
            </a:extLst>
          </p:cNvPr>
          <p:cNvSpPr/>
          <p:nvPr/>
        </p:nvSpPr>
        <p:spPr>
          <a:xfrm rot="21480000">
            <a:off x="165488" y="150380"/>
            <a:ext cx="4929721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pt-BR" sz="2399" b="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3" name="Google Shape;46;p13">
            <a:extLst>
              <a:ext uri="{FF2B5EF4-FFF2-40B4-BE49-F238E27FC236}">
                <a16:creationId xmlns:a16="http://schemas.microsoft.com/office/drawing/2014/main" id="{5BB6CEE5-1FEB-651B-E564-17C9FBB3C8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Google Shape;47;p13">
            <a:extLst>
              <a:ext uri="{FF2B5EF4-FFF2-40B4-BE49-F238E27FC236}">
                <a16:creationId xmlns:a16="http://schemas.microsoft.com/office/drawing/2014/main" id="{DE87AC6A-4CAA-7905-8B00-88D6468AA6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441" y="898168"/>
            <a:ext cx="11102988" cy="6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30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8" name="Google Shape;46;p13">
            <a:extLst>
              <a:ext uri="{FF2B5EF4-FFF2-40B4-BE49-F238E27FC236}">
                <a16:creationId xmlns:a16="http://schemas.microsoft.com/office/drawing/2014/main" id="{39F46BBE-7C15-ACA7-5600-E3B8B04E913B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 rot="21480000">
            <a:off x="308890" y="128954"/>
            <a:ext cx="4761496" cy="45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599" b="0" i="0" u="none" strike="noStrike" cap="all" baseline="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 SemiBold"/>
                <a:ea typeface="Grandstander SemiBold"/>
                <a:cs typeface="Grandstander SemiBold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24627371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Agora é com você mesmo!">
  <p:cSld name="8. Agora é com você mesmo!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9c09b808c8_0_143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6" name="Google Shape;86;g29c09b808c8_0_143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29c09b808c8_0_143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Google Shape;46;p13">
            <a:extLst>
              <a:ext uri="{FF2B5EF4-FFF2-40B4-BE49-F238E27FC236}">
                <a16:creationId xmlns:a16="http://schemas.microsoft.com/office/drawing/2014/main" id="{1D48EBD7-F218-05F4-D970-D725607A80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Google Shape;47;p13">
            <a:extLst>
              <a:ext uri="{FF2B5EF4-FFF2-40B4-BE49-F238E27FC236}">
                <a16:creationId xmlns:a16="http://schemas.microsoft.com/office/drawing/2014/main" id="{B16372B1-07F0-6A28-36D7-C13E2AC198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441" y="898168"/>
            <a:ext cx="11102988" cy="6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30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00637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 Referências ">
  <p:cSld name="9. Referências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2" name="Google Shape;92;p19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495431" y="1063567"/>
            <a:ext cx="11236313" cy="51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1600"/>
              <a:buFont typeface="Lato"/>
              <a:buNone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4014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232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232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232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232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232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232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2321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5" name="Google Shape;95;p19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2D36B78-4558-F5FB-4AC5-60000A0A6B41}"/>
              </a:ext>
            </a:extLst>
          </p:cNvPr>
          <p:cNvSpPr/>
          <p:nvPr/>
        </p:nvSpPr>
        <p:spPr>
          <a:xfrm rot="21480000">
            <a:off x="181436" y="170887"/>
            <a:ext cx="2590651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599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 SemiBold"/>
                <a:ea typeface="Grandstander SemiBold"/>
                <a:cs typeface="Grandstander SemiBold"/>
                <a:sym typeface="Grandstander SemiBold"/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47055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 Capa - Ciências da Natureza">
  <p:cSld name="1. Capa - Ciências da Naturez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1052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 Aprofundando">
  <p:cSld name="1_8. Aprofundan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5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65" name="Google Shape;65;p45"/>
          <p:cNvSpPr txBox="1">
            <a:spLocks noGrp="1"/>
          </p:cNvSpPr>
          <p:nvPr>
            <p:ph type="body" idx="1"/>
          </p:nvPr>
        </p:nvSpPr>
        <p:spPr>
          <a:xfrm>
            <a:off x="608442" y="1652833"/>
            <a:ext cx="11008732" cy="4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448" lvl="0" indent="-3047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666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95" lvl="1" indent="-47401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343" lvl="2" indent="-47401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90" lvl="3" indent="-47401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238" lvl="4" indent="-47401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686" lvl="5" indent="-47401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133" lvl="6" indent="-47401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581" lvl="7" indent="-47401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5028" lvl="8" indent="-47401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6" name="Google Shape;66;p45"/>
          <p:cNvSpPr txBox="1">
            <a:spLocks noGrp="1"/>
          </p:cNvSpPr>
          <p:nvPr>
            <p:ph type="title"/>
          </p:nvPr>
        </p:nvSpPr>
        <p:spPr>
          <a:xfrm>
            <a:off x="608441" y="898167"/>
            <a:ext cx="11165092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subTitle" idx="2"/>
          </p:nvPr>
        </p:nvSpPr>
        <p:spPr>
          <a:xfrm rot="-60000">
            <a:off x="175529" y="209627"/>
            <a:ext cx="5781097" cy="490000"/>
          </a:xfrm>
          <a:prstGeom prst="rect">
            <a:avLst/>
          </a:prstGeom>
          <a:solidFill>
            <a:srgbClr val="7448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399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59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 Conteúdo/Objetivo de aprendizagem">
  <p:cSld name="2. Conteúdo/Objetivo de aprendizag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9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0" name="Google Shape;20;p9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9"/>
          <p:cNvSpPr/>
          <p:nvPr/>
        </p:nvSpPr>
        <p:spPr>
          <a:xfrm>
            <a:off x="6066053" y="300433"/>
            <a:ext cx="5880068" cy="6268000"/>
          </a:xfrm>
          <a:prstGeom prst="roundRect">
            <a:avLst>
              <a:gd name="adj" fmla="val 3153"/>
            </a:avLst>
          </a:prstGeom>
          <a:solidFill>
            <a:srgbClr val="F6EDE1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1"/>
          </p:nvPr>
        </p:nvSpPr>
        <p:spPr>
          <a:xfrm>
            <a:off x="6423493" y="987085"/>
            <a:ext cx="5183050" cy="4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60273" lvl="0" indent="-360273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Char char="●"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Google Shape;25;p9"/>
          <p:cNvSpPr txBox="1">
            <a:spLocks noGrp="1"/>
          </p:cNvSpPr>
          <p:nvPr>
            <p:ph type="body" idx="2"/>
          </p:nvPr>
        </p:nvSpPr>
        <p:spPr>
          <a:xfrm>
            <a:off x="579016" y="987085"/>
            <a:ext cx="5183050" cy="4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60273" lvl="0" indent="-360273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Char char="●"/>
              <a:tabLst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Google Shape;26;p9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B10FC1C-865A-01E8-24DD-A1E5C6048F6E}"/>
              </a:ext>
            </a:extLst>
          </p:cNvPr>
          <p:cNvSpPr/>
          <p:nvPr/>
        </p:nvSpPr>
        <p:spPr>
          <a:xfrm rot="21480000">
            <a:off x="181617" y="211659"/>
            <a:ext cx="2000999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599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 SemiBold"/>
                <a:ea typeface="Grandstander SemiBold"/>
                <a:cs typeface="Grandstander SemiBold"/>
                <a:sym typeface="Grandstander SemiBold"/>
              </a:rPr>
              <a:t>CONTEÚDO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01820FF-F3F6-FB54-F855-00F92C10CF4C}"/>
              </a:ext>
            </a:extLst>
          </p:cNvPr>
          <p:cNvSpPr/>
          <p:nvPr/>
        </p:nvSpPr>
        <p:spPr>
          <a:xfrm rot="21540000">
            <a:off x="6030536" y="194776"/>
            <a:ext cx="5027536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599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 SemiBold"/>
                <a:ea typeface="Grandstander SemiBold"/>
                <a:cs typeface="Grandstander SemiBold"/>
                <a:sym typeface="Grandstander SemiBold"/>
              </a:rPr>
              <a:t>OBJETIVO DE APRENDIZAGEM</a:t>
            </a:r>
          </a:p>
        </p:txBody>
      </p:sp>
    </p:spTree>
    <p:extLst>
      <p:ext uri="{BB962C8B-B14F-4D97-AF65-F5344CB8AC3E}">
        <p14:creationId xmlns:p14="http://schemas.microsoft.com/office/powerpoint/2010/main" val="3114468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2" userDrawn="1">
          <p15:clr>
            <a:srgbClr val="FBAE40"/>
          </p15:clr>
        </p15:guide>
        <p15:guide id="2" pos="51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 O que aprendemos hoje?">
  <p:cSld name="7. O que aprendemos hoje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9" name="Google Shape;29;p17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17"/>
          <p:cNvPicPr preferRelativeResize="0"/>
          <p:nvPr/>
        </p:nvPicPr>
        <p:blipFill rotWithShape="1">
          <a:blip r:embed="rId3">
            <a:alphaModFix/>
          </a:blip>
          <a:srcRect l="15588" r="14095"/>
          <a:stretch/>
        </p:blipFill>
        <p:spPr>
          <a:xfrm>
            <a:off x="480743" y="673068"/>
            <a:ext cx="4000325" cy="569066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7"/>
          <p:cNvSpPr txBox="1">
            <a:spLocks noGrp="1"/>
          </p:cNvSpPr>
          <p:nvPr>
            <p:ph type="body" idx="1"/>
          </p:nvPr>
        </p:nvSpPr>
        <p:spPr>
          <a:xfrm>
            <a:off x="4694295" y="987100"/>
            <a:ext cx="6912199" cy="4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60273" lvl="0" indent="-360273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Char char="●"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3" name="Google Shape;33;p17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5648439-68FA-DAC8-4010-B02E882481DF}"/>
              </a:ext>
            </a:extLst>
          </p:cNvPr>
          <p:cNvSpPr/>
          <p:nvPr/>
        </p:nvSpPr>
        <p:spPr>
          <a:xfrm rot="21480000">
            <a:off x="174825" y="165464"/>
            <a:ext cx="4662096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599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 SemiBold"/>
                <a:ea typeface="Grandstander SemiBold"/>
                <a:cs typeface="Grandstander SemiBold"/>
                <a:sym typeface="Grandstander SemiBold"/>
              </a:rPr>
              <a:t>O QUE APRENDEMOS HOJE?</a:t>
            </a:r>
          </a:p>
        </p:txBody>
      </p:sp>
    </p:spTree>
    <p:extLst>
      <p:ext uri="{BB962C8B-B14F-4D97-AF65-F5344CB8AC3E}">
        <p14:creationId xmlns:p14="http://schemas.microsoft.com/office/powerpoint/2010/main" val="419284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. Contra capa">
  <p:cSld name="10. Contra 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11"/>
          <p:cNvGrpSpPr/>
          <p:nvPr/>
        </p:nvGrpSpPr>
        <p:grpSpPr>
          <a:xfrm>
            <a:off x="4282919" y="1616689"/>
            <a:ext cx="4029284" cy="3987200"/>
            <a:chOff x="3060625" y="1076550"/>
            <a:chExt cx="3022750" cy="2990400"/>
          </a:xfrm>
        </p:grpSpPr>
        <p:pic>
          <p:nvPicPr>
            <p:cNvPr id="36" name="Google Shape;36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0625" y="1076550"/>
              <a:ext cx="3022750" cy="299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45350" y="2438712"/>
              <a:ext cx="2053300" cy="266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Google Shape;38;p11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5185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. Contra capa" preserve="1">
  <p:cSld name="1_10. Contra cap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58C136F2-D3CE-D984-534E-839A3DA45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888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031F1846-4908-7CC4-9C30-93D477223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826" y="662248"/>
            <a:ext cx="4047706" cy="140092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5D695C8-4FDD-CC39-BB79-EE550F0AF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3259" y="1099786"/>
            <a:ext cx="7879987" cy="4815911"/>
          </a:xfrm>
          <a:prstGeom prst="rect">
            <a:avLst/>
          </a:prstGeom>
        </p:spPr>
      </p:pic>
      <p:sp>
        <p:nvSpPr>
          <p:cNvPr id="5" name="Google Shape;41;p6">
            <a:extLst>
              <a:ext uri="{FF2B5EF4-FFF2-40B4-BE49-F238E27FC236}">
                <a16:creationId xmlns:a16="http://schemas.microsoft.com/office/drawing/2014/main" id="{EF4751DE-85A4-D072-5AC1-1CAB1B41FF80}"/>
              </a:ext>
            </a:extLst>
          </p:cNvPr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FFFFFF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pic>
        <p:nvPicPr>
          <p:cNvPr id="6" name="Imagem 5" descr="Forma&#10;&#10;O conteúdo gerado por IA pode estar incorreto.">
            <a:extLst>
              <a:ext uri="{FF2B5EF4-FFF2-40B4-BE49-F238E27FC236}">
                <a16:creationId xmlns:a16="http://schemas.microsoft.com/office/drawing/2014/main" id="{FE572016-8A7E-F6E6-6D78-D2211D2EA1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6585" y="5943072"/>
            <a:ext cx="3340824" cy="833547"/>
          </a:xfrm>
          <a:prstGeom prst="rect">
            <a:avLst/>
          </a:prstGeom>
        </p:spPr>
      </p:pic>
      <p:sp>
        <p:nvSpPr>
          <p:cNvPr id="7" name="Google Shape;17;p10">
            <a:extLst>
              <a:ext uri="{FF2B5EF4-FFF2-40B4-BE49-F238E27FC236}">
                <a16:creationId xmlns:a16="http://schemas.microsoft.com/office/drawing/2014/main" id="{E577D0EB-9E78-7D6C-8622-964045259D11}"/>
              </a:ext>
            </a:extLst>
          </p:cNvPr>
          <p:cNvSpPr/>
          <p:nvPr/>
        </p:nvSpPr>
        <p:spPr>
          <a:xfrm rot="21551745" flipH="1">
            <a:off x="799839" y="1071805"/>
            <a:ext cx="4155961" cy="565675"/>
          </a:xfrm>
          <a:prstGeom prst="roundRect">
            <a:avLst>
              <a:gd name="adj" fmla="val 7293"/>
            </a:avLst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3732" b="0" i="0" u="none" strike="noStrike" cap="none" dirty="0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PARA PROFESSORES</a:t>
            </a:r>
            <a:endParaRPr sz="3732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890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Não usar - Base para orientações internas">
  <p:cSld name="11. Não usar - Base para orientações internas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273062" y="300433"/>
            <a:ext cx="11672959" cy="1148400"/>
          </a:xfrm>
          <a:prstGeom prst="roundRect">
            <a:avLst>
              <a:gd name="adj" fmla="val 1629"/>
            </a:avLst>
          </a:prstGeom>
          <a:solidFill>
            <a:srgbClr val="FCFCFC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6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FFFFFF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504393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Para começar">
  <p:cSld name="3. Para começ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4" name="Google Shape;44;p13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608441" y="898168"/>
            <a:ext cx="11102988" cy="6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30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48" name="Google Shape;48;p13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66BE5EA-81FE-09B6-F076-D3E338CC8EDF}"/>
              </a:ext>
            </a:extLst>
          </p:cNvPr>
          <p:cNvSpPr/>
          <p:nvPr/>
        </p:nvSpPr>
        <p:spPr>
          <a:xfrm rot="21480000">
            <a:off x="181351" y="165980"/>
            <a:ext cx="2871759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599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 SemiBold"/>
                <a:ea typeface="Grandstander SemiBold"/>
                <a:cs typeface="Grandstander SemiBold"/>
                <a:sym typeface="Grandstander SemiBold"/>
              </a:rPr>
              <a:t>PARA COMEÇAR</a:t>
            </a:r>
          </a:p>
        </p:txBody>
      </p:sp>
    </p:spTree>
    <p:extLst>
      <p:ext uri="{BB962C8B-B14F-4D97-AF65-F5344CB8AC3E}">
        <p14:creationId xmlns:p14="http://schemas.microsoft.com/office/powerpoint/2010/main" val="24032009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 O que é?">
  <p:cSld name="4. O que é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51" name="Google Shape;51;p14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B879E52-792F-FFFE-4C45-34FFD7334EAD}"/>
              </a:ext>
            </a:extLst>
          </p:cNvPr>
          <p:cNvSpPr/>
          <p:nvPr/>
        </p:nvSpPr>
        <p:spPr>
          <a:xfrm rot="21480000">
            <a:off x="181666" y="183969"/>
            <a:ext cx="1841107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599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 SemiBold"/>
                <a:ea typeface="Grandstander SemiBold"/>
                <a:cs typeface="Grandstander SemiBold"/>
                <a:sym typeface="Grandstander SemiBold"/>
              </a:rPr>
              <a:t>O QUE É?</a:t>
            </a:r>
          </a:p>
        </p:txBody>
      </p:sp>
      <p:sp>
        <p:nvSpPr>
          <p:cNvPr id="3" name="Google Shape;46;p13">
            <a:extLst>
              <a:ext uri="{FF2B5EF4-FFF2-40B4-BE49-F238E27FC236}">
                <a16:creationId xmlns:a16="http://schemas.microsoft.com/office/drawing/2014/main" id="{78444847-9E7C-28A5-DC59-74BBBC4DD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Google Shape;47;p13">
            <a:extLst>
              <a:ext uri="{FF2B5EF4-FFF2-40B4-BE49-F238E27FC236}">
                <a16:creationId xmlns:a16="http://schemas.microsoft.com/office/drawing/2014/main" id="{D46D1324-9D4A-7B35-E8BE-0A7CB9C249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441" y="898168"/>
            <a:ext cx="11102988" cy="6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30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27218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 Praticando">
  <p:cSld name="5. Pratica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58" name="Google Shape;58;p15"/>
          <p:cNvSpPr/>
          <p:nvPr/>
        </p:nvSpPr>
        <p:spPr>
          <a:xfrm>
            <a:off x="273062" y="300433"/>
            <a:ext cx="11672959" cy="6268000"/>
          </a:xfrm>
          <a:prstGeom prst="roundRect">
            <a:avLst>
              <a:gd name="adj" fmla="val 315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6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5"/>
          <p:cNvSpPr txBox="1"/>
          <p:nvPr/>
        </p:nvSpPr>
        <p:spPr>
          <a:xfrm rot="-5400000">
            <a:off x="11493153" y="482900"/>
            <a:ext cx="1178800" cy="3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pt-BR" sz="933" b="0" i="0" u="none" strike="noStrike" cap="none" dirty="0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sz="933" b="0" i="0" u="none" strike="noStrike" cap="none" dirty="0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39F09A2-9BB2-8B76-B125-1A6948EABBE5}"/>
              </a:ext>
            </a:extLst>
          </p:cNvPr>
          <p:cNvSpPr/>
          <p:nvPr/>
        </p:nvSpPr>
        <p:spPr>
          <a:xfrm rot="21480000">
            <a:off x="181545" y="177047"/>
            <a:ext cx="2237712" cy="489413"/>
          </a:xfrm>
          <a:prstGeom prst="roundRect">
            <a:avLst>
              <a:gd name="adj" fmla="val 5000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599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dstander SemiBold"/>
                <a:ea typeface="Grandstander SemiBold"/>
                <a:cs typeface="Grandstander SemiBold"/>
                <a:sym typeface="Grandstander SemiBold"/>
              </a:rPr>
              <a:t>PRATICANDO</a:t>
            </a:r>
          </a:p>
        </p:txBody>
      </p:sp>
      <p:sp>
        <p:nvSpPr>
          <p:cNvPr id="3" name="Google Shape;46;p13">
            <a:extLst>
              <a:ext uri="{FF2B5EF4-FFF2-40B4-BE49-F238E27FC236}">
                <a16:creationId xmlns:a16="http://schemas.microsoft.com/office/drawing/2014/main" id="{B93208F6-82CA-A44C-CA4F-47027F2E66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8442" y="1652833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ts val="2000"/>
              <a:buFont typeface="Lato"/>
              <a:buNone/>
              <a:tabLst>
                <a:tab pos="1971182" algn="l"/>
              </a:tabLst>
              <a:defRPr sz="259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8866" lvl="1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297" lvl="2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7729" lvl="3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162" lvl="4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6595" lvl="5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6027" lvl="6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5459" lvl="7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4891" lvl="8" indent="-47400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666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Google Shape;47;p13">
            <a:extLst>
              <a:ext uri="{FF2B5EF4-FFF2-40B4-BE49-F238E27FC236}">
                <a16:creationId xmlns:a16="http://schemas.microsoft.com/office/drawing/2014/main" id="{F1E25A2E-E2F9-7058-C659-4388285451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441" y="898168"/>
            <a:ext cx="11102988" cy="66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30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pt-BR"/>
              <a:t>Clique para editar o título Mestre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275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415492" y="593369"/>
            <a:ext cx="11357841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2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sldNum" idx="12"/>
          </p:nvPr>
        </p:nvSpPr>
        <p:spPr>
          <a:xfrm>
            <a:off x="11293669" y="6248544"/>
            <a:ext cx="731409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Google Shape;8;p7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84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48824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hc.org.br/coluna/ano-bissexto-ano-da-confusao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escoladeformacao.sp.gov.br/portais/portals/84/docs/pdf/curriculo_paulista_26_07_201%209.pdf" TargetMode="External"/><Relationship Id="rId4" Type="http://schemas.openxmlformats.org/officeDocument/2006/relationships/hyperlink" Target="https://www.blogs.unicamp.br/cdf/2021/01/25/uma-pitada-de-astronomia-movimentos-da-terra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7.sv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7.sv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27.sv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chc.org.br/coluna/ano-bissexto-ano-da-confusao/" TargetMode="External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"/>
          <p:cNvSpPr txBox="1"/>
          <p:nvPr/>
        </p:nvSpPr>
        <p:spPr>
          <a:xfrm>
            <a:off x="615040" y="2666099"/>
            <a:ext cx="10958745" cy="1973886"/>
          </a:xfrm>
          <a:prstGeom prst="rect">
            <a:avLst/>
          </a:prstGeom>
          <a:noFill/>
          <a:ln>
            <a:noFill/>
          </a:ln>
          <a:effectLst>
            <a:outerShdw dist="47625" dir="5400000" algn="bl" rotWithShape="0">
              <a:srgbClr val="000000">
                <a:alpha val="23137"/>
              </a:srgbClr>
            </a:outerShdw>
          </a:effectLst>
        </p:spPr>
        <p:txBody>
          <a:bodyPr spcFirstLastPara="1" wrap="square" lIns="119969" tIns="23994" rIns="121868" bIns="23994" anchor="ctr" anchorCtr="0">
            <a:norm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4799" b="1" noProof="0" dirty="0">
                <a:latin typeface="Grandstander"/>
                <a:ea typeface="Grandstander"/>
                <a:cs typeface="Grandstander"/>
                <a:sym typeface="Grandstander"/>
              </a:rPr>
              <a:t>NOSSO TEMPO: DIAS, MESES E ANOS</a:t>
            </a:r>
            <a:endParaRPr lang="pt-BR" sz="1866" noProof="0" dirty="0"/>
          </a:p>
        </p:txBody>
      </p:sp>
      <p:sp>
        <p:nvSpPr>
          <p:cNvPr id="102" name="Google Shape;102;p1"/>
          <p:cNvSpPr/>
          <p:nvPr/>
        </p:nvSpPr>
        <p:spPr>
          <a:xfrm rot="-48481" flipH="1">
            <a:off x="10628136" y="397660"/>
            <a:ext cx="1191008" cy="914688"/>
          </a:xfrm>
          <a:prstGeom prst="roundRect">
            <a:avLst>
              <a:gd name="adj" fmla="val 7293"/>
            </a:avLst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>
              <a:buSzPts val="1200"/>
            </a:pPr>
            <a:r>
              <a:rPr lang="pt-BR" sz="5599" noProof="0" dirty="0">
                <a:solidFill>
                  <a:schemeClr val="lt1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1</a:t>
            </a:r>
            <a:r>
              <a:rPr lang="pt-BR" sz="5599" u="sng" baseline="30000" noProof="0" dirty="0">
                <a:solidFill>
                  <a:schemeClr val="lt1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o</a:t>
            </a:r>
            <a:endParaRPr lang="pt-BR" sz="2933" u="sng" baseline="30000" noProof="0" dirty="0">
              <a:solidFill>
                <a:schemeClr val="lt1"/>
              </a:solidFill>
            </a:endParaRPr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7C34807-E3BD-FADF-921C-F0737778CEBD}"/>
              </a:ext>
            </a:extLst>
          </p:cNvPr>
          <p:cNvSpPr/>
          <p:nvPr/>
        </p:nvSpPr>
        <p:spPr>
          <a:xfrm flipH="1">
            <a:off x="315420" y="5453843"/>
            <a:ext cx="1839950" cy="440047"/>
          </a:xfrm>
          <a:prstGeom prst="roundRect">
            <a:avLst>
              <a:gd name="adj" fmla="val 43258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SzPts val="1200"/>
            </a:pPr>
            <a:r>
              <a:rPr lang="pt-BR" sz="2133" noProof="0" dirty="0">
                <a:latin typeface="Grandstander Medium"/>
                <a:ea typeface="Grandstander Medium"/>
                <a:cs typeface="Grandstander Medium"/>
                <a:sym typeface="Grandstander Medium"/>
              </a:rPr>
              <a:t>1</a:t>
            </a:r>
            <a:r>
              <a:rPr lang="pt-BR" sz="2133" u="sng" baseline="30000" noProof="0" dirty="0">
                <a:latin typeface="Grandstander Medium"/>
                <a:ea typeface="Grandstander Medium"/>
                <a:cs typeface="Grandstander Medium"/>
                <a:sym typeface="Grandstander Medium"/>
              </a:rPr>
              <a:t>o</a:t>
            </a:r>
            <a:r>
              <a:rPr lang="pt-BR" sz="2133" noProof="0" dirty="0">
                <a:latin typeface="Grandstander Medium"/>
                <a:ea typeface="Grandstander Medium"/>
                <a:cs typeface="Grandstander Medium"/>
                <a:sym typeface="Grandstander Medium"/>
              </a:rPr>
              <a:t> BIMESTRE</a:t>
            </a:r>
            <a:endParaRPr lang="pt-BR" sz="2133" noProof="0" dirty="0"/>
          </a:p>
        </p:txBody>
      </p:sp>
      <p:sp>
        <p:nvSpPr>
          <p:cNvPr id="3" name="Google Shape;101;p1">
            <a:extLst>
              <a:ext uri="{FF2B5EF4-FFF2-40B4-BE49-F238E27FC236}">
                <a16:creationId xmlns:a16="http://schemas.microsoft.com/office/drawing/2014/main" id="{EF57A71A-997A-AF02-912E-C14F763223D0}"/>
              </a:ext>
            </a:extLst>
          </p:cNvPr>
          <p:cNvSpPr/>
          <p:nvPr/>
        </p:nvSpPr>
        <p:spPr>
          <a:xfrm>
            <a:off x="280432" y="6070178"/>
            <a:ext cx="4922504" cy="440047"/>
          </a:xfrm>
          <a:prstGeom prst="roundRect">
            <a:avLst>
              <a:gd name="adj" fmla="val 49047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SzPts val="1200"/>
            </a:pPr>
            <a:r>
              <a:rPr lang="pt-BR" sz="2133" noProof="0" dirty="0">
                <a:latin typeface="Grandstander Medium"/>
                <a:ea typeface="Grandstander Medium"/>
                <a:cs typeface="Grandstander Medium"/>
                <a:sym typeface="Grandstander Medium"/>
              </a:rPr>
              <a:t>ENSINO FUNDAMENTAL: ANOS INICIAIS</a:t>
            </a:r>
            <a:endParaRPr lang="pt-BR" sz="2133" noProof="0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84316ED0-4BC9-688E-EBBC-697EC8AFC476}"/>
              </a:ext>
            </a:extLst>
          </p:cNvPr>
          <p:cNvSpPr/>
          <p:nvPr/>
        </p:nvSpPr>
        <p:spPr>
          <a:xfrm rot="21480000">
            <a:off x="5340441" y="2271653"/>
            <a:ext cx="1504060" cy="478564"/>
          </a:xfrm>
          <a:prstGeom prst="roundRect">
            <a:avLst>
              <a:gd name="adj" fmla="val 47917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pt-BR" sz="2400" noProof="0" dirty="0">
                <a:solidFill>
                  <a:srgbClr val="FFFFFF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AULA 04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7EAEA4C-02EE-4041-F6CE-CDC068BB52ED}"/>
              </a:ext>
            </a:extLst>
          </p:cNvPr>
          <p:cNvSpPr/>
          <p:nvPr/>
        </p:nvSpPr>
        <p:spPr>
          <a:xfrm rot="21540000">
            <a:off x="4287719" y="4816014"/>
            <a:ext cx="3633824" cy="651073"/>
          </a:xfrm>
          <a:prstGeom prst="roundRect">
            <a:avLst>
              <a:gd name="adj" fmla="val 30970"/>
            </a:avLst>
          </a:prstGeom>
          <a:solidFill>
            <a:srgbClr val="7448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pt-BR" sz="2400" noProof="0" dirty="0">
                <a:solidFill>
                  <a:srgbClr val="FFFFFF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CIÊNCIAS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/>
          <p:cNvSpPr txBox="1">
            <a:spLocks noGrp="1"/>
          </p:cNvSpPr>
          <p:nvPr>
            <p:ph type="body" idx="1"/>
          </p:nvPr>
        </p:nvSpPr>
        <p:spPr>
          <a:xfrm>
            <a:off x="534403" y="1652833"/>
            <a:ext cx="8033438" cy="343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91" tIns="162491" rIns="162491" bIns="162491" anchor="t" anchorCtr="0">
            <a:spAutoFit/>
          </a:bodyPr>
          <a:lstStyle/>
          <a:p>
            <a:pPr marL="19046" indent="-19046">
              <a:spcAft>
                <a:spcPts val="1200"/>
              </a:spcAft>
            </a:pPr>
            <a:r>
              <a:rPr lang="pt-BR" sz="2600" b="1" dirty="0">
                <a:solidFill>
                  <a:srgbClr val="7030A0"/>
                </a:solidFill>
                <a:latin typeface="+mj-lt"/>
                <a:ea typeface="Arial"/>
                <a:cs typeface="Arial"/>
                <a:sym typeface="Arial"/>
              </a:rPr>
              <a:t>OS POVOS ANTIGOS UTILIZAVAM A POSIÇÃO DO SOL PARA MEDIR O TEMPO E O MOVIMENTO DE OUTROS ASTROS, COMO A LUA E A ESTRELAS? </a:t>
            </a:r>
            <a:endParaRPr sz="2600" b="1" dirty="0">
              <a:solidFill>
                <a:srgbClr val="7030A0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19046" indent="-19046">
              <a:spcAft>
                <a:spcPts val="1200"/>
              </a:spcAft>
            </a:pPr>
            <a:r>
              <a:rPr lang="pt-BR" sz="2600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ISSO ERA FEITO POR MEIO DA OBSERVAÇÃO DA MOVIMENTAÇÃO DESSES ASTROS NO CÉU. OBSERVE OUTRO MODELO DE CALENDÁRIO</a:t>
            </a:r>
            <a:r>
              <a:rPr lang="pt-BR" sz="2600" dirty="0">
                <a:solidFill>
                  <a:srgbClr val="000000"/>
                </a:solidFill>
                <a:latin typeface="+mj-lt"/>
              </a:rPr>
              <a:t>.</a:t>
            </a:r>
            <a:endParaRPr sz="2600"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2"/>
          <p:cNvSpPr txBox="1"/>
          <p:nvPr/>
        </p:nvSpPr>
        <p:spPr>
          <a:xfrm>
            <a:off x="608144" y="898168"/>
            <a:ext cx="4539043" cy="882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buSzPts val="2000"/>
            </a:pPr>
            <a:r>
              <a:rPr lang="pt-BR" sz="3100" b="1" dirty="0">
                <a:solidFill>
                  <a:schemeClr val="tx1"/>
                </a:solidFill>
              </a:rPr>
              <a:t>VOCÊ SABIA QUE…</a:t>
            </a:r>
            <a:endParaRPr sz="3100" b="1" dirty="0">
              <a:solidFill>
                <a:schemeClr val="tx1"/>
              </a:solidFill>
            </a:endParaRPr>
          </a:p>
        </p:txBody>
      </p:sp>
      <p:pic>
        <p:nvPicPr>
          <p:cNvPr id="166" name="Google Shape;166;p12"/>
          <p:cNvPicPr preferRelativeResize="0"/>
          <p:nvPr/>
        </p:nvPicPr>
        <p:blipFill>
          <a:blip r:embed="rId3"/>
          <a:srcRect/>
          <a:stretch/>
        </p:blipFill>
        <p:spPr>
          <a:xfrm>
            <a:off x="8976606" y="1780270"/>
            <a:ext cx="2414974" cy="24149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6;p5">
            <a:extLst>
              <a:ext uri="{FF2B5EF4-FFF2-40B4-BE49-F238E27FC236}">
                <a16:creationId xmlns:a16="http://schemas.microsoft.com/office/drawing/2014/main" id="{101BEFFC-319C-63F1-6190-911735B546B8}"/>
              </a:ext>
            </a:extLst>
          </p:cNvPr>
          <p:cNvSpPr txBox="1">
            <a:spLocks/>
          </p:cNvSpPr>
          <p:nvPr/>
        </p:nvSpPr>
        <p:spPr>
          <a:xfrm rot="897">
            <a:off x="8976655" y="4280074"/>
            <a:ext cx="2414974" cy="5901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96000" rIns="121900" bIns="96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Font typeface="Lato"/>
              <a:buNone/>
            </a:pP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CALENDÁRIO CHINÊS.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7;p13">
            <a:extLst>
              <a:ext uri="{FF2B5EF4-FFF2-40B4-BE49-F238E27FC236}">
                <a16:creationId xmlns:a16="http://schemas.microsoft.com/office/drawing/2014/main" id="{F1E515A0-E78F-7D60-3C0C-20714840319F}"/>
              </a:ext>
            </a:extLst>
          </p:cNvPr>
          <p:cNvSpPr txBox="1"/>
          <p:nvPr/>
        </p:nvSpPr>
        <p:spPr>
          <a:xfrm>
            <a:off x="608441" y="1747329"/>
            <a:ext cx="11012317" cy="3785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Aft>
                <a:spcPts val="1200"/>
              </a:spcAft>
              <a:buClr>
                <a:srgbClr val="74489D"/>
              </a:buClr>
              <a:buSzPct val="100000"/>
            </a:pPr>
            <a:r>
              <a:rPr lang="pt-BR" sz="2600" b="1" dirty="0">
                <a:solidFill>
                  <a:srgbClr val="74489D"/>
                </a:solidFill>
              </a:rPr>
              <a:t>1. </a:t>
            </a:r>
            <a:r>
              <a:rPr lang="pt-BR" sz="2600" dirty="0">
                <a:solidFill>
                  <a:schemeClr val="tx1"/>
                </a:solidFill>
              </a:rPr>
              <a:t>TODOS NÓS TEMOS UM DIA MUITO ESPECIAL NO ANO, EM QUE É CELEBRADO O DIA DO NOSSO NASCIMENTO. SOBRE ISSO, FAÇA O QUE SE PEDE A SEGUIR:</a:t>
            </a:r>
            <a:endParaRPr sz="2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rgbClr val="74489D"/>
              </a:buClr>
              <a:buSzPct val="100000"/>
            </a:pPr>
            <a:r>
              <a:rPr lang="pt-BR" sz="2600" b="1" dirty="0">
                <a:solidFill>
                  <a:srgbClr val="74489D"/>
                </a:solidFill>
              </a:rPr>
              <a:t>A. </a:t>
            </a:r>
            <a:r>
              <a:rPr lang="pt-BR" sz="2800" dirty="0"/>
              <a:t>LOCALIZE E CIRCULE O DIA DO SEU ANIVERSÁRIO NO CALENDÁRIO DA SEÇÃO “O QUE É?”.</a:t>
            </a:r>
            <a:r>
              <a:rPr lang="pt-BR" sz="2600" dirty="0">
                <a:solidFill>
                  <a:schemeClr val="tx1"/>
                </a:solidFill>
              </a:rPr>
              <a:t>__________________.</a:t>
            </a:r>
          </a:p>
          <a:p>
            <a:pPr>
              <a:spcAft>
                <a:spcPts val="1200"/>
              </a:spcAft>
              <a:buClr>
                <a:srgbClr val="74489D"/>
              </a:buClr>
              <a:buSzPct val="100000"/>
            </a:pPr>
            <a:r>
              <a:rPr lang="pt-BR" sz="2600" b="1" dirty="0">
                <a:solidFill>
                  <a:srgbClr val="74489D"/>
                </a:solidFill>
              </a:rPr>
              <a:t>B. </a:t>
            </a:r>
            <a:r>
              <a:rPr lang="pt-BR" sz="2800" dirty="0"/>
              <a:t>ESCREVA O DIA DO SEU ANIVERSÁRIO</a:t>
            </a:r>
            <a:r>
              <a:rPr lang="pt-BR" sz="2600" dirty="0">
                <a:solidFill>
                  <a:schemeClr val="tx1"/>
                </a:solidFill>
              </a:rPr>
              <a:t>. _________________.</a:t>
            </a:r>
          </a:p>
          <a:p>
            <a:pPr>
              <a:spcAft>
                <a:spcPts val="1200"/>
              </a:spcAft>
              <a:buClr>
                <a:srgbClr val="74489D"/>
              </a:buClr>
              <a:buSzPct val="100000"/>
            </a:pPr>
            <a:r>
              <a:rPr lang="pt-BR" sz="2600" b="1" dirty="0">
                <a:solidFill>
                  <a:srgbClr val="74489D"/>
                </a:solidFill>
              </a:rPr>
              <a:t>C. </a:t>
            </a:r>
            <a:r>
              <a:rPr lang="pt-BR" sz="2800" dirty="0"/>
              <a:t>AGORA, ESCREVA O MÊS. </a:t>
            </a:r>
            <a:r>
              <a:rPr lang="pt-BR" sz="2600" dirty="0">
                <a:solidFill>
                  <a:schemeClr val="tx1"/>
                </a:solidFill>
              </a:rPr>
              <a:t>_________________.</a:t>
            </a:r>
            <a:endParaRPr sz="2600" dirty="0">
              <a:solidFill>
                <a:schemeClr val="tx1"/>
              </a:solidFill>
            </a:endParaRPr>
          </a:p>
        </p:txBody>
      </p:sp>
      <p:pic>
        <p:nvPicPr>
          <p:cNvPr id="3" name="Google Shape;205;p6">
            <a:extLst>
              <a:ext uri="{FF2B5EF4-FFF2-40B4-BE49-F238E27FC236}">
                <a16:creationId xmlns:a16="http://schemas.microsoft.com/office/drawing/2014/main" id="{FEF42B11-174D-81EE-1145-EE1B48C4E11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1907" y="546330"/>
            <a:ext cx="627932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>
          <a:extLst>
            <a:ext uri="{FF2B5EF4-FFF2-40B4-BE49-F238E27FC236}">
              <a16:creationId xmlns:a16="http://schemas.microsoft.com/office/drawing/2014/main" id="{914AAE61-DD13-2322-1405-8386B69D4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7;p13">
            <a:extLst>
              <a:ext uri="{FF2B5EF4-FFF2-40B4-BE49-F238E27FC236}">
                <a16:creationId xmlns:a16="http://schemas.microsoft.com/office/drawing/2014/main" id="{12588BD0-1B3A-E346-499D-143CA1863261}"/>
              </a:ext>
            </a:extLst>
          </p:cNvPr>
          <p:cNvSpPr txBox="1"/>
          <p:nvPr/>
        </p:nvSpPr>
        <p:spPr>
          <a:xfrm>
            <a:off x="608441" y="1747329"/>
            <a:ext cx="11012317" cy="4739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Aft>
                <a:spcPts val="1200"/>
              </a:spcAft>
              <a:buClr>
                <a:srgbClr val="74489D"/>
              </a:buClr>
              <a:buSzPct val="100000"/>
            </a:pPr>
            <a:r>
              <a:rPr lang="pt-BR" sz="2600" b="1" dirty="0">
                <a:solidFill>
                  <a:srgbClr val="74489D"/>
                </a:solidFill>
              </a:rPr>
              <a:t>1. </a:t>
            </a:r>
            <a:r>
              <a:rPr lang="pt-BR" sz="2600" dirty="0">
                <a:solidFill>
                  <a:schemeClr val="tx1"/>
                </a:solidFill>
              </a:rPr>
              <a:t>TODOS NÓS TEMOS UM DIA MUITO ESPECIAL NO ANO, EM QUE É CELEBRADO O DIA DO NOSSO NASCIMENTO. SOBRE ISSO, FAÇA O QUE SE PEDE A SEGUIR:</a:t>
            </a:r>
            <a:endParaRPr sz="2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buClr>
                <a:srgbClr val="74489D"/>
              </a:buClr>
              <a:buSzPct val="100000"/>
            </a:pPr>
            <a:r>
              <a:rPr lang="pt-BR" sz="2600" b="1" dirty="0">
                <a:solidFill>
                  <a:srgbClr val="74489D"/>
                </a:solidFill>
              </a:rPr>
              <a:t>A. </a:t>
            </a:r>
            <a:r>
              <a:rPr lang="pt-BR" sz="2800" dirty="0"/>
              <a:t>LOCALIZE E CIRCULE O DIA DO SEU ANIVERSÁRIO NO CALENDÁRIO DA SEÇÃO “O QUE É?”.</a:t>
            </a:r>
            <a:r>
              <a:rPr lang="pt-BR" sz="2600" dirty="0">
                <a:solidFill>
                  <a:schemeClr val="tx1"/>
                </a:solidFill>
              </a:rPr>
              <a:t> </a:t>
            </a:r>
            <a:r>
              <a:rPr lang="pt-BR" sz="2600" b="1" dirty="0">
                <a:solidFill>
                  <a:schemeClr val="tx1"/>
                </a:solidFill>
              </a:rPr>
              <a:t>RESPOSTA PESSOAL</a:t>
            </a:r>
            <a:r>
              <a:rPr lang="pt-BR" sz="2600" dirty="0">
                <a:solidFill>
                  <a:schemeClr val="tx1"/>
                </a:solidFill>
              </a:rPr>
              <a:t>.</a:t>
            </a:r>
          </a:p>
          <a:p>
            <a:pPr>
              <a:spcAft>
                <a:spcPts val="1200"/>
              </a:spcAft>
              <a:buClr>
                <a:srgbClr val="74489D"/>
              </a:buClr>
              <a:buSzPct val="100000"/>
            </a:pPr>
            <a:r>
              <a:rPr lang="pt-BR" sz="2600" b="1" dirty="0">
                <a:solidFill>
                  <a:srgbClr val="74489D"/>
                </a:solidFill>
              </a:rPr>
              <a:t>B. </a:t>
            </a:r>
            <a:r>
              <a:rPr lang="pt-BR" sz="2800" dirty="0"/>
              <a:t>ESCREVA O DIA DO SEU ANIVERSÁRIO</a:t>
            </a:r>
            <a:r>
              <a:rPr lang="pt-BR" sz="2600" dirty="0">
                <a:solidFill>
                  <a:schemeClr val="tx1"/>
                </a:solidFill>
              </a:rPr>
              <a:t>. </a:t>
            </a:r>
            <a:r>
              <a:rPr lang="pt-BR" sz="2600" b="1" dirty="0">
                <a:solidFill>
                  <a:schemeClr val="tx1"/>
                </a:solidFill>
              </a:rPr>
              <a:t>RESPOSTA PESSOAL</a:t>
            </a:r>
            <a:r>
              <a:rPr lang="pt-BR" sz="2600" dirty="0">
                <a:solidFill>
                  <a:schemeClr val="tx1"/>
                </a:solidFill>
              </a:rPr>
              <a:t>.</a:t>
            </a:r>
          </a:p>
          <a:p>
            <a:pPr>
              <a:spcAft>
                <a:spcPts val="1200"/>
              </a:spcAft>
              <a:buClr>
                <a:srgbClr val="74489D"/>
              </a:buClr>
              <a:buSzPct val="100000"/>
            </a:pPr>
            <a:r>
              <a:rPr lang="pt-BR" sz="2600" b="1" dirty="0">
                <a:solidFill>
                  <a:srgbClr val="74489D"/>
                </a:solidFill>
              </a:rPr>
              <a:t>C. </a:t>
            </a:r>
            <a:r>
              <a:rPr lang="pt-BR" sz="2800" dirty="0"/>
              <a:t>AGORA, ESCREVA O MÊS. </a:t>
            </a:r>
            <a:r>
              <a:rPr lang="pt-BR" sz="2600" b="1" dirty="0">
                <a:solidFill>
                  <a:schemeClr val="tx1"/>
                </a:solidFill>
              </a:rPr>
              <a:t>RESPOSTA PESSOAL</a:t>
            </a:r>
            <a:r>
              <a:rPr lang="pt-BR" sz="2600" dirty="0">
                <a:solidFill>
                  <a:schemeClr val="tx1"/>
                </a:solidFill>
              </a:rPr>
              <a:t>.</a:t>
            </a:r>
          </a:p>
          <a:p>
            <a:pPr>
              <a:spcAft>
                <a:spcPts val="1200"/>
              </a:spcAft>
              <a:buClr>
                <a:srgbClr val="74489D"/>
              </a:buClr>
              <a:buSzPct val="100000"/>
            </a:pPr>
            <a:endParaRPr sz="2600" dirty="0">
              <a:solidFill>
                <a:schemeClr val="tx1"/>
              </a:solidFill>
            </a:endParaRPr>
          </a:p>
        </p:txBody>
      </p:sp>
      <p:sp>
        <p:nvSpPr>
          <p:cNvPr id="4" name="Google Shape;178;p13">
            <a:extLst>
              <a:ext uri="{FF2B5EF4-FFF2-40B4-BE49-F238E27FC236}">
                <a16:creationId xmlns:a16="http://schemas.microsoft.com/office/drawing/2014/main" id="{B423F8E6-13D3-AC4A-59B8-9943022238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84079" y="453740"/>
            <a:ext cx="4096294" cy="67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r>
              <a:rPr lang="pt-BR" sz="2800" dirty="0"/>
              <a:t>CORREÇÃO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657426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4;p15">
            <a:extLst>
              <a:ext uri="{FF2B5EF4-FFF2-40B4-BE49-F238E27FC236}">
                <a16:creationId xmlns:a16="http://schemas.microsoft.com/office/drawing/2014/main" id="{89DADB82-579A-E602-A0F1-97149DC603EF}"/>
              </a:ext>
            </a:extLst>
          </p:cNvPr>
          <p:cNvSpPr txBox="1"/>
          <p:nvPr/>
        </p:nvSpPr>
        <p:spPr>
          <a:xfrm>
            <a:off x="608441" y="1145059"/>
            <a:ext cx="10158721" cy="65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buClr>
                <a:srgbClr val="74489D"/>
              </a:buClr>
              <a:buSzPct val="100000"/>
            </a:pPr>
            <a:r>
              <a:rPr lang="pt-BR" sz="2600" b="1" dirty="0">
                <a:solidFill>
                  <a:srgbClr val="74489D"/>
                </a:solidFill>
              </a:rPr>
              <a:t>2. </a:t>
            </a:r>
            <a:r>
              <a:rPr lang="pt-BR" sz="2600" dirty="0"/>
              <a:t>DESCUBRA AS ADIVINHAS SOBRE OS MESES DO ANO: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95;p15">
            <a:extLst>
              <a:ext uri="{FF2B5EF4-FFF2-40B4-BE49-F238E27FC236}">
                <a16:creationId xmlns:a16="http://schemas.microsoft.com/office/drawing/2014/main" id="{41D4BC01-F339-4ADC-6EBE-27F06A5143FF}"/>
              </a:ext>
            </a:extLst>
          </p:cNvPr>
          <p:cNvSpPr txBox="1"/>
          <p:nvPr/>
        </p:nvSpPr>
        <p:spPr>
          <a:xfrm>
            <a:off x="608441" y="1948620"/>
            <a:ext cx="5272974" cy="217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r>
              <a:rPr lang="pt-BR" sz="2600" dirty="0"/>
              <a:t>SOU O SEGUNDO MÊS DO ANO E, COM APENAS 28 DIAS, SOU O MAIS CURTO. QUEM EU SOU? </a:t>
            </a:r>
            <a:endParaRPr sz="2600" dirty="0"/>
          </a:p>
          <a:p>
            <a:endParaRPr sz="2600" dirty="0"/>
          </a:p>
        </p:txBody>
      </p:sp>
      <p:sp>
        <p:nvSpPr>
          <p:cNvPr id="4" name="Google Shape;196;p15">
            <a:extLst>
              <a:ext uri="{FF2B5EF4-FFF2-40B4-BE49-F238E27FC236}">
                <a16:creationId xmlns:a16="http://schemas.microsoft.com/office/drawing/2014/main" id="{C960953E-1860-F3A0-BED2-473CE79A6930}"/>
              </a:ext>
            </a:extLst>
          </p:cNvPr>
          <p:cNvSpPr txBox="1"/>
          <p:nvPr/>
        </p:nvSpPr>
        <p:spPr>
          <a:xfrm>
            <a:off x="608441" y="4433136"/>
            <a:ext cx="5272974" cy="212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r>
              <a:rPr lang="pt-BR" sz="2600" dirty="0"/>
              <a:t>MEU NOME É FORMADO POR QUATRO LETRAS, SOU O QUINTO MÊS DO ANO. QUEM EU SOU?</a:t>
            </a:r>
            <a:endParaRPr sz="2600" dirty="0"/>
          </a:p>
          <a:p>
            <a:endParaRPr sz="2600" dirty="0"/>
          </a:p>
        </p:txBody>
      </p:sp>
      <p:sp>
        <p:nvSpPr>
          <p:cNvPr id="5" name="Google Shape;197;p15">
            <a:extLst>
              <a:ext uri="{FF2B5EF4-FFF2-40B4-BE49-F238E27FC236}">
                <a16:creationId xmlns:a16="http://schemas.microsoft.com/office/drawing/2014/main" id="{4E742125-8FB2-A1B5-99A1-BF4DA0D0C280}"/>
              </a:ext>
            </a:extLst>
          </p:cNvPr>
          <p:cNvSpPr txBox="1"/>
          <p:nvPr/>
        </p:nvSpPr>
        <p:spPr>
          <a:xfrm>
            <a:off x="6168558" y="1948620"/>
            <a:ext cx="5272974" cy="217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r>
              <a:rPr lang="pt-BR" sz="2600" dirty="0"/>
              <a:t>SOU UM MÊS MUITO ESPERADO, POIS MUITAS CRIANÇAS TIRAM FÉRIAS, E SOU O SÉTIMO MÊS DO ANO.  QUEM EU SOU? </a:t>
            </a:r>
            <a:endParaRPr sz="2600" dirty="0"/>
          </a:p>
        </p:txBody>
      </p:sp>
      <p:sp>
        <p:nvSpPr>
          <p:cNvPr id="6" name="Google Shape;198;p15">
            <a:extLst>
              <a:ext uri="{FF2B5EF4-FFF2-40B4-BE49-F238E27FC236}">
                <a16:creationId xmlns:a16="http://schemas.microsoft.com/office/drawing/2014/main" id="{BA5F3D09-9EA4-4E55-4478-DE0934E17BF4}"/>
              </a:ext>
            </a:extLst>
          </p:cNvPr>
          <p:cNvSpPr txBox="1"/>
          <p:nvPr/>
        </p:nvSpPr>
        <p:spPr>
          <a:xfrm>
            <a:off x="6168558" y="4433136"/>
            <a:ext cx="5272974" cy="1723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r>
              <a:rPr lang="pt-BR" sz="2600" dirty="0"/>
              <a:t>A PRIMEIRA LETRA DO MEU NOME É A LETRA “N”, SOU O PENÚLTIMO MÊS DO ANO. QUEM EU SOU? </a:t>
            </a:r>
            <a:endParaRPr sz="2600" dirty="0"/>
          </a:p>
        </p:txBody>
      </p:sp>
      <p:pic>
        <p:nvPicPr>
          <p:cNvPr id="7" name="Google Shape;205;p6">
            <a:extLst>
              <a:ext uri="{FF2B5EF4-FFF2-40B4-BE49-F238E27FC236}">
                <a16:creationId xmlns:a16="http://schemas.microsoft.com/office/drawing/2014/main" id="{0D1B16A3-AAE3-5135-ED01-2E79CED8796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1907" y="546330"/>
            <a:ext cx="627932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/>
          <p:nvPr/>
        </p:nvSpPr>
        <p:spPr>
          <a:xfrm>
            <a:off x="608441" y="1144975"/>
            <a:ext cx="10158721" cy="656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buClr>
                <a:srgbClr val="74489D"/>
              </a:buClr>
              <a:buSzPct val="100000"/>
            </a:pPr>
            <a:r>
              <a:rPr lang="pt-BR" sz="2600" b="1" dirty="0">
                <a:solidFill>
                  <a:srgbClr val="74489D"/>
                </a:solidFill>
              </a:rPr>
              <a:t>2. </a:t>
            </a:r>
            <a:r>
              <a:rPr lang="pt-BR" sz="2600" dirty="0"/>
              <a:t>DESCUBRA AS ADIVINHAS SOBRE OS MESES DO ANO: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5"/>
          <p:cNvSpPr txBox="1"/>
          <p:nvPr/>
        </p:nvSpPr>
        <p:spPr>
          <a:xfrm>
            <a:off x="608441" y="1948536"/>
            <a:ext cx="5272974" cy="217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r>
              <a:rPr lang="pt-BR" sz="2600" dirty="0"/>
              <a:t>SOU O SEGUNDO MÊS DO ANO E, COM APENAS 28 DIAS, SOU O MAIS CURTO. QUEM EU SOU? </a:t>
            </a:r>
            <a:r>
              <a:rPr lang="pt-BR" sz="2600" b="1" dirty="0"/>
              <a:t>FEVEREIRO</a:t>
            </a:r>
            <a:r>
              <a:rPr lang="pt-BR" sz="2600" dirty="0"/>
              <a:t>.</a:t>
            </a:r>
            <a:endParaRPr sz="2600" dirty="0"/>
          </a:p>
          <a:p>
            <a:endParaRPr sz="2600" dirty="0"/>
          </a:p>
        </p:txBody>
      </p:sp>
      <p:sp>
        <p:nvSpPr>
          <p:cNvPr id="196" name="Google Shape;196;p15"/>
          <p:cNvSpPr txBox="1"/>
          <p:nvPr/>
        </p:nvSpPr>
        <p:spPr>
          <a:xfrm>
            <a:off x="608441" y="4433052"/>
            <a:ext cx="5272974" cy="212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r>
              <a:rPr lang="pt-BR" sz="2600" dirty="0"/>
              <a:t>MEU NOME É FORMADO POR QUATRO LETRAS, SOU O QUINTO MÊS DO ANO. QUEM EU SOU? </a:t>
            </a:r>
            <a:r>
              <a:rPr lang="pt-BR" sz="2600" b="1" dirty="0"/>
              <a:t>MAIO</a:t>
            </a:r>
            <a:r>
              <a:rPr lang="pt-BR" sz="2600" dirty="0"/>
              <a:t>.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  <a:p>
            <a:endParaRPr sz="2600" dirty="0"/>
          </a:p>
        </p:txBody>
      </p:sp>
      <p:sp>
        <p:nvSpPr>
          <p:cNvPr id="197" name="Google Shape;197;p15"/>
          <p:cNvSpPr txBox="1"/>
          <p:nvPr/>
        </p:nvSpPr>
        <p:spPr>
          <a:xfrm>
            <a:off x="6168558" y="1948536"/>
            <a:ext cx="5272974" cy="217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r>
              <a:rPr lang="pt-BR" sz="2600" dirty="0"/>
              <a:t>SOU UM MÊS MUITO ESPERADO, POIS MUITAS CRIANÇAS TIRAM FÉRIAS, E SOU O SÉTIMO MÊS DO ANO.  QUEM EU SOU? </a:t>
            </a:r>
            <a:r>
              <a:rPr lang="pt-BR" sz="2600" b="1" dirty="0"/>
              <a:t>JULHO</a:t>
            </a:r>
            <a:r>
              <a:rPr lang="pt-BR" sz="2600" dirty="0"/>
              <a:t>.</a:t>
            </a:r>
            <a:endParaRPr sz="2600" dirty="0"/>
          </a:p>
        </p:txBody>
      </p:sp>
      <p:sp>
        <p:nvSpPr>
          <p:cNvPr id="198" name="Google Shape;198;p15"/>
          <p:cNvSpPr txBox="1"/>
          <p:nvPr/>
        </p:nvSpPr>
        <p:spPr>
          <a:xfrm>
            <a:off x="6168558" y="4433052"/>
            <a:ext cx="5272974" cy="2123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r>
              <a:rPr lang="pt-BR" sz="2600" dirty="0"/>
              <a:t>A PRIMEIRA LETRA DO MEU NOME É A LETRA “N”, SOU O PENÚLTIMO MÊS DO ANO. QUEM EU SOU? </a:t>
            </a:r>
            <a:r>
              <a:rPr lang="pt-BR" sz="2600" b="1" dirty="0"/>
              <a:t>NOVEMBRO</a:t>
            </a:r>
            <a:r>
              <a:rPr lang="pt-BR" sz="2600" dirty="0"/>
              <a:t>.</a:t>
            </a:r>
            <a:endParaRPr sz="2600" dirty="0"/>
          </a:p>
          <a:p>
            <a:endParaRPr sz="2600" dirty="0"/>
          </a:p>
        </p:txBody>
      </p:sp>
      <p:sp>
        <p:nvSpPr>
          <p:cNvPr id="2" name="Google Shape;178;p13">
            <a:extLst>
              <a:ext uri="{FF2B5EF4-FFF2-40B4-BE49-F238E27FC236}">
                <a16:creationId xmlns:a16="http://schemas.microsoft.com/office/drawing/2014/main" id="{DED743BD-963B-FB97-950E-D4DC6116EE65}"/>
              </a:ext>
            </a:extLst>
          </p:cNvPr>
          <p:cNvSpPr txBox="1">
            <a:spLocks/>
          </p:cNvSpPr>
          <p:nvPr/>
        </p:nvSpPr>
        <p:spPr>
          <a:xfrm>
            <a:off x="8484079" y="453740"/>
            <a:ext cx="4096294" cy="67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30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pt-BR" sz="2800"/>
              <a:t>CORREÇÃO</a:t>
            </a:r>
            <a:endParaRPr lang="pt-BR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3;p18">
            <a:extLst>
              <a:ext uri="{FF2B5EF4-FFF2-40B4-BE49-F238E27FC236}">
                <a16:creationId xmlns:a16="http://schemas.microsoft.com/office/drawing/2014/main" id="{1CD784AB-EC09-75CF-932C-342CA17CD739}"/>
              </a:ext>
            </a:extLst>
          </p:cNvPr>
          <p:cNvSpPr txBox="1"/>
          <p:nvPr/>
        </p:nvSpPr>
        <p:spPr>
          <a:xfrm>
            <a:off x="608441" y="1441164"/>
            <a:ext cx="10441893" cy="80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600" dirty="0"/>
              <a:t>COMPLETE AS FRASES COM AS PALAVRAS DO QUADRO: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15;p18">
            <a:extLst>
              <a:ext uri="{FF2B5EF4-FFF2-40B4-BE49-F238E27FC236}">
                <a16:creationId xmlns:a16="http://schemas.microsoft.com/office/drawing/2014/main" id="{FA727344-2B49-7D22-BCF6-D39792DCD126}"/>
              </a:ext>
            </a:extLst>
          </p:cNvPr>
          <p:cNvSpPr txBox="1"/>
          <p:nvPr/>
        </p:nvSpPr>
        <p:spPr>
          <a:xfrm>
            <a:off x="608441" y="3193809"/>
            <a:ext cx="11268891" cy="178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Aft>
                <a:spcPts val="1200"/>
              </a:spcAft>
              <a:buClr>
                <a:srgbClr val="74489D"/>
              </a:buClr>
            </a:pPr>
            <a:r>
              <a:rPr lang="pt-BR" sz="2600" b="1" dirty="0">
                <a:solidFill>
                  <a:srgbClr val="74489D"/>
                </a:solidFill>
              </a:rPr>
              <a:t>A. </a:t>
            </a:r>
            <a:r>
              <a:rPr lang="pt-BR" sz="2600" dirty="0"/>
              <a:t>OS MOVIMENTOS DA _________ SÃO RESPONSÁVEIS POR FORMAR OS _______, OS MESES E OS ______. </a:t>
            </a:r>
            <a:r>
              <a:rPr lang="pt-BR" sz="2600" dirty="0">
                <a:solidFill>
                  <a:srgbClr val="7030A0"/>
                </a:solidFill>
              </a:rPr>
              <a:t> </a:t>
            </a:r>
            <a:endParaRPr sz="2600" dirty="0"/>
          </a:p>
          <a:p>
            <a:pPr>
              <a:spcAft>
                <a:spcPts val="1200"/>
              </a:spcAft>
              <a:buClr>
                <a:srgbClr val="74489D"/>
              </a:buClr>
            </a:pPr>
            <a:r>
              <a:rPr lang="pt-BR" sz="2600" b="1" dirty="0">
                <a:solidFill>
                  <a:srgbClr val="74489D"/>
                </a:solidFill>
              </a:rPr>
              <a:t>B. </a:t>
            </a:r>
            <a:r>
              <a:rPr lang="pt-BR" sz="2600" dirty="0"/>
              <a:t>O ____________ SERVE PARA ORGANIZAR O ________.</a:t>
            </a:r>
            <a:endParaRPr sz="2600" dirty="0"/>
          </a:p>
        </p:txBody>
      </p:sp>
      <p:sp>
        <p:nvSpPr>
          <p:cNvPr id="5" name="Google Shape;214;p18">
            <a:extLst>
              <a:ext uri="{FF2B5EF4-FFF2-40B4-BE49-F238E27FC236}">
                <a16:creationId xmlns:a16="http://schemas.microsoft.com/office/drawing/2014/main" id="{0D5760A1-81DF-B318-89B4-A0A61541A459}"/>
              </a:ext>
            </a:extLst>
          </p:cNvPr>
          <p:cNvSpPr/>
          <p:nvPr/>
        </p:nvSpPr>
        <p:spPr>
          <a:xfrm>
            <a:off x="1502701" y="2394606"/>
            <a:ext cx="8113572" cy="48670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1066"/>
              </a:spcAft>
            </a:pPr>
            <a:r>
              <a:rPr lang="pt-BR" sz="2600" b="1" dirty="0">
                <a:solidFill>
                  <a:srgbClr val="7030A0"/>
                </a:solidFill>
              </a:rPr>
              <a:t>TERRA – CALENDÁRIO – DIAS – ANOS – TEMPO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05;p6">
            <a:extLst>
              <a:ext uri="{FF2B5EF4-FFF2-40B4-BE49-F238E27FC236}">
                <a16:creationId xmlns:a16="http://schemas.microsoft.com/office/drawing/2014/main" id="{8EB0AA4F-7F83-2AE0-04AB-0987D2B0111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1907" y="546330"/>
            <a:ext cx="627932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 txBox="1"/>
          <p:nvPr/>
        </p:nvSpPr>
        <p:spPr>
          <a:xfrm>
            <a:off x="608441" y="1442670"/>
            <a:ext cx="10441893" cy="80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600" dirty="0"/>
              <a:t>COMPLETE AS FRASES COM AS PALAVRAS DO QUADRO: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8"/>
          <p:cNvSpPr txBox="1"/>
          <p:nvPr/>
        </p:nvSpPr>
        <p:spPr>
          <a:xfrm>
            <a:off x="608441" y="3195315"/>
            <a:ext cx="11057533" cy="178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Aft>
                <a:spcPts val="1200"/>
              </a:spcAft>
              <a:buClr>
                <a:srgbClr val="74489D"/>
              </a:buClr>
            </a:pPr>
            <a:r>
              <a:rPr lang="pt-BR" sz="2600" b="1" dirty="0">
                <a:solidFill>
                  <a:srgbClr val="74489D"/>
                </a:solidFill>
              </a:rPr>
              <a:t>A. </a:t>
            </a:r>
            <a:r>
              <a:rPr lang="pt-BR" sz="2600" dirty="0"/>
              <a:t>OS MOVIMENTOS DA </a:t>
            </a:r>
            <a:r>
              <a:rPr lang="pt-BR" sz="2600" b="1" dirty="0"/>
              <a:t>TERRA</a:t>
            </a:r>
            <a:r>
              <a:rPr lang="pt-BR" sz="2600" dirty="0"/>
              <a:t> SÃO RESPONSÁVEIS POR FORMAR OS </a:t>
            </a:r>
            <a:r>
              <a:rPr lang="pt-BR" sz="2600" b="1" dirty="0"/>
              <a:t>DIAS</a:t>
            </a:r>
            <a:r>
              <a:rPr lang="pt-BR" sz="2600" dirty="0"/>
              <a:t>, OS MESES E OS </a:t>
            </a:r>
            <a:r>
              <a:rPr lang="pt-BR" sz="2600" b="1" dirty="0"/>
              <a:t>ANOS</a:t>
            </a:r>
            <a:r>
              <a:rPr lang="pt-BR" sz="2600" dirty="0"/>
              <a:t>. </a:t>
            </a:r>
            <a:r>
              <a:rPr lang="pt-BR" sz="2600" dirty="0">
                <a:solidFill>
                  <a:srgbClr val="7030A0"/>
                </a:solidFill>
              </a:rPr>
              <a:t> </a:t>
            </a:r>
            <a:endParaRPr sz="2600" dirty="0"/>
          </a:p>
          <a:p>
            <a:pPr>
              <a:spcAft>
                <a:spcPts val="1200"/>
              </a:spcAft>
              <a:buClr>
                <a:srgbClr val="74489D"/>
              </a:buClr>
            </a:pPr>
            <a:r>
              <a:rPr lang="pt-BR" sz="2600" b="1" dirty="0">
                <a:solidFill>
                  <a:srgbClr val="74489D"/>
                </a:solidFill>
              </a:rPr>
              <a:t>B. </a:t>
            </a:r>
            <a:r>
              <a:rPr lang="pt-BR" sz="2600" dirty="0"/>
              <a:t>O </a:t>
            </a:r>
            <a:r>
              <a:rPr lang="pt-BR" sz="2600" b="1" dirty="0"/>
              <a:t>CALENDÁRIO</a:t>
            </a:r>
            <a:r>
              <a:rPr lang="pt-BR" sz="2600" dirty="0"/>
              <a:t> SERVE PARA ORGANIZAR O </a:t>
            </a:r>
            <a:r>
              <a:rPr lang="pt-BR" sz="2600" b="1" dirty="0"/>
              <a:t>TEMPO</a:t>
            </a:r>
            <a:r>
              <a:rPr lang="pt-BR" sz="2600" dirty="0"/>
              <a:t>.</a:t>
            </a:r>
            <a:endParaRPr sz="2600" dirty="0"/>
          </a:p>
        </p:txBody>
      </p:sp>
      <p:sp>
        <p:nvSpPr>
          <p:cNvPr id="5" name="Google Shape;214;p18">
            <a:extLst>
              <a:ext uri="{FF2B5EF4-FFF2-40B4-BE49-F238E27FC236}">
                <a16:creationId xmlns:a16="http://schemas.microsoft.com/office/drawing/2014/main" id="{D9A44298-D7AB-CC6B-9039-28FE5080E224}"/>
              </a:ext>
            </a:extLst>
          </p:cNvPr>
          <p:cNvSpPr/>
          <p:nvPr/>
        </p:nvSpPr>
        <p:spPr>
          <a:xfrm>
            <a:off x="1502701" y="2396112"/>
            <a:ext cx="8113572" cy="48670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Aft>
                <a:spcPts val="1066"/>
              </a:spcAft>
            </a:pPr>
            <a:r>
              <a:rPr lang="pt-BR" sz="2600" b="1" dirty="0">
                <a:solidFill>
                  <a:srgbClr val="7030A0"/>
                </a:solidFill>
              </a:rPr>
              <a:t>TERRA – CALENDÁRIO – DIAS – ANOS – TEMPO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78;p13">
            <a:extLst>
              <a:ext uri="{FF2B5EF4-FFF2-40B4-BE49-F238E27FC236}">
                <a16:creationId xmlns:a16="http://schemas.microsoft.com/office/drawing/2014/main" id="{671CE955-C5AE-BCC6-F626-EC7F3C23E9D2}"/>
              </a:ext>
            </a:extLst>
          </p:cNvPr>
          <p:cNvSpPr txBox="1">
            <a:spLocks/>
          </p:cNvSpPr>
          <p:nvPr/>
        </p:nvSpPr>
        <p:spPr>
          <a:xfrm>
            <a:off x="8484079" y="453740"/>
            <a:ext cx="4096294" cy="67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sz="30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3199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pt-BR" sz="2800"/>
              <a:t>CORREÇÃO</a:t>
            </a:r>
            <a:endParaRPr lang="pt-BR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6AE6328-8439-0128-0B25-AB8F8F81A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5741" y="2069960"/>
            <a:ext cx="6529228" cy="1359040"/>
          </a:xfrm>
        </p:spPr>
        <p:txBody>
          <a:bodyPr/>
          <a:lstStyle/>
          <a:p>
            <a:pPr>
              <a:buSzPct val="80000"/>
            </a:pPr>
            <a:r>
              <a:rPr lang="pt-BR" sz="2600" dirty="0"/>
              <a:t>IDENTIFICAMOS OS MESES DO ANO E RELACIONAMOS A ORDEM DOS MESES COM A PASSAGEM DO TEMPO.</a:t>
            </a:r>
          </a:p>
          <a:p>
            <a:pPr>
              <a:buSzPct val="80000"/>
            </a:pPr>
            <a:endParaRPr lang="pt-B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/>
        </p:nvSpPr>
        <p:spPr>
          <a:xfrm>
            <a:off x="578661" y="910345"/>
            <a:ext cx="11277741" cy="80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buSzPts val="2000"/>
            </a:pPr>
            <a:r>
              <a:rPr lang="pt-BR" sz="2600" dirty="0">
                <a:solidFill>
                  <a:schemeClr val="tx1"/>
                </a:solidFill>
              </a:rPr>
              <a:t>ESCOLHA CINCO PESSOAS E, NA TABELA A SEGUIR, ESCREVA OS NOMES E O MÊS DO ANIVERSÁRIO DE CADA UMA DELAS.</a:t>
            </a:r>
            <a:endParaRPr sz="2600" dirty="0">
              <a:solidFill>
                <a:schemeClr val="tx1"/>
              </a:solidFill>
            </a:endParaRPr>
          </a:p>
        </p:txBody>
      </p:sp>
      <p:graphicFrame>
        <p:nvGraphicFramePr>
          <p:cNvPr id="234" name="Google Shape;234;p31"/>
          <p:cNvGraphicFramePr/>
          <p:nvPr>
            <p:extLst>
              <p:ext uri="{D42A27DB-BD31-4B8C-83A1-F6EECF244321}">
                <p14:modId xmlns:p14="http://schemas.microsoft.com/office/powerpoint/2010/main" val="1722696685"/>
              </p:ext>
            </p:extLst>
          </p:nvPr>
        </p:nvGraphicFramePr>
        <p:xfrm>
          <a:off x="1772919" y="2452293"/>
          <a:ext cx="8125884" cy="3295997"/>
        </p:xfrm>
        <a:graphic>
          <a:graphicData uri="http://schemas.openxmlformats.org/drawingml/2006/table">
            <a:tbl>
              <a:tblPr firstRow="1" bandRow="1">
                <a:noFill/>
                <a:tableStyleId>{A5AED817-701D-463A-B2FC-F8858E5165BD}</a:tableStyleId>
              </a:tblPr>
              <a:tblGrid>
                <a:gridCol w="4062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3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u="none" strike="noStrike" cap="none" dirty="0">
                          <a:solidFill>
                            <a:schemeClr val="lt1"/>
                          </a:solidFill>
                        </a:rPr>
                        <a:t>NOMES DOS ANIVERSARIANTES</a:t>
                      </a:r>
                      <a:endParaRPr sz="2000" dirty="0"/>
                    </a:p>
                  </a:txBody>
                  <a:tcPr marL="121902" marR="121902" marT="60951" marB="60951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44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u="none" strike="noStrike" cap="none" dirty="0">
                          <a:solidFill>
                            <a:schemeClr val="lt1"/>
                          </a:solidFill>
                        </a:rPr>
                        <a:t>MESES DO ANO</a:t>
                      </a:r>
                      <a:endParaRPr sz="2000" dirty="0"/>
                    </a:p>
                  </a:txBody>
                  <a:tcPr marL="121902" marR="121902" marT="60951" marB="60951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448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/>
                    </a:p>
                  </a:txBody>
                  <a:tcPr marL="121902" marR="121902" marT="60951" marB="6095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/>
                    </a:p>
                  </a:txBody>
                  <a:tcPr marL="121902" marR="121902" marT="60951" marB="60951">
                    <a:lnL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/>
                    </a:p>
                  </a:txBody>
                  <a:tcPr marL="121902" marR="121902" marT="60951" marB="6095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/>
                    </a:p>
                  </a:txBody>
                  <a:tcPr marL="121902" marR="121902" marT="60951" marB="60951">
                    <a:lnL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/>
                    </a:p>
                  </a:txBody>
                  <a:tcPr marL="121902" marR="121902" marT="60951" marB="6095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/>
                    </a:p>
                  </a:txBody>
                  <a:tcPr marL="121902" marR="121902" marT="60951" marB="60951">
                    <a:lnL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/>
                    </a:p>
                  </a:txBody>
                  <a:tcPr marL="121902" marR="121902" marT="60951" marB="6095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/>
                    </a:p>
                  </a:txBody>
                  <a:tcPr marL="121902" marR="121902" marT="60951" marB="60951">
                    <a:lnL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3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/>
                    </a:p>
                  </a:txBody>
                  <a:tcPr marL="121902" marR="121902" marT="60951" marB="60951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/>
                    </a:p>
                  </a:txBody>
                  <a:tcPr marL="121902" marR="121902" marT="60951" marB="60951">
                    <a:lnL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4489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/>
        </p:nvSpPr>
        <p:spPr>
          <a:xfrm>
            <a:off x="578074" y="941982"/>
            <a:ext cx="11028907" cy="432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91" tIns="162491" rIns="162491" bIns="162491" anchor="t" anchorCtr="0">
            <a:spAutoFit/>
          </a:bodyPr>
          <a:lstStyle/>
          <a:p>
            <a:pPr marL="12697">
              <a:spcAft>
                <a:spcPts val="1200"/>
              </a:spcAft>
            </a:pPr>
            <a:r>
              <a:rPr lang="pt-BR" sz="2000" dirty="0">
                <a:solidFill>
                  <a:schemeClr val="dk1"/>
                </a:solidFill>
                <a:latin typeface="+mj-lt"/>
              </a:rPr>
              <a:t>CHC. Ano bissexto, ano da confusão, [s.d.]. Disponível em: </a:t>
            </a:r>
            <a:r>
              <a:rPr lang="pt-BR" sz="2000" dirty="0">
                <a:solidFill>
                  <a:schemeClr val="dk1"/>
                </a:solidFill>
                <a:latin typeface="+mj-lt"/>
                <a:hlinkClick r:id="rId3"/>
              </a:rPr>
              <a:t>https://chc.org.br/coluna/ano-bissexto-ano-da-</a:t>
            </a:r>
            <a:r>
              <a:rPr lang="pt-BR" sz="2000" dirty="0" err="1">
                <a:solidFill>
                  <a:schemeClr val="dk1"/>
                </a:solidFill>
                <a:latin typeface="+mj-lt"/>
                <a:hlinkClick r:id="rId3"/>
              </a:rPr>
              <a:t>confusao</a:t>
            </a:r>
            <a:r>
              <a:rPr lang="pt-BR" sz="2000" dirty="0">
                <a:solidFill>
                  <a:schemeClr val="dk1"/>
                </a:solidFill>
                <a:latin typeface="+mj-lt"/>
                <a:hlinkClick r:id="rId3"/>
              </a:rPr>
              <a:t>/</a:t>
            </a:r>
            <a:r>
              <a:rPr lang="pt-BR" sz="2000" dirty="0">
                <a:solidFill>
                  <a:schemeClr val="dk1"/>
                </a:solidFill>
                <a:latin typeface="+mj-lt"/>
              </a:rPr>
              <a:t>. Acesso em: 12 maio 2025.</a:t>
            </a:r>
            <a:endParaRPr sz="2000" dirty="0">
              <a:latin typeface="+mj-lt"/>
            </a:endParaRPr>
          </a:p>
          <a:p>
            <a:pPr marL="12697">
              <a:spcAft>
                <a:spcPts val="1200"/>
              </a:spcAft>
              <a:buSzPts val="1400"/>
            </a:pPr>
            <a:r>
              <a:rPr lang="pt-BR" sz="2000" dirty="0">
                <a:solidFill>
                  <a:schemeClr val="dk1"/>
                </a:solidFill>
                <a:latin typeface="+mj-lt"/>
              </a:rPr>
              <a:t>FOGAÇA, J. M. </a:t>
            </a:r>
            <a:r>
              <a:rPr lang="pt-BR" sz="2000" i="1" dirty="0">
                <a:solidFill>
                  <a:schemeClr val="dk1"/>
                </a:solidFill>
                <a:latin typeface="+mj-lt"/>
              </a:rPr>
              <a:t>et al. </a:t>
            </a:r>
            <a:r>
              <a:rPr lang="pt-BR" sz="2000" dirty="0">
                <a:solidFill>
                  <a:schemeClr val="dk1"/>
                </a:solidFill>
                <a:latin typeface="+mj-lt"/>
              </a:rPr>
              <a:t>Uma pitada de astronomia: Movimentos da Terra</a:t>
            </a:r>
            <a:r>
              <a:rPr lang="pt-BR" sz="2000" i="1" dirty="0">
                <a:solidFill>
                  <a:schemeClr val="dk1"/>
                </a:solidFill>
                <a:latin typeface="+mj-lt"/>
              </a:rPr>
              <a:t>. </a:t>
            </a:r>
            <a:r>
              <a:rPr lang="pt-BR" sz="2000" b="1" dirty="0">
                <a:solidFill>
                  <a:schemeClr val="dk1"/>
                </a:solidFill>
                <a:latin typeface="+mj-lt"/>
              </a:rPr>
              <a:t>Unicamp</a:t>
            </a:r>
            <a:r>
              <a:rPr lang="pt-BR" sz="2000" dirty="0">
                <a:solidFill>
                  <a:schemeClr val="dk1"/>
                </a:solidFill>
                <a:latin typeface="+mj-lt"/>
              </a:rPr>
              <a:t>. Campinas, 25 jan. 2021. Disponível em: </a:t>
            </a:r>
            <a:r>
              <a:rPr lang="pt-BR" sz="2000" u="sng" dirty="0">
                <a:solidFill>
                  <a:srgbClr val="467886"/>
                </a:solidFill>
                <a:latin typeface="+mj-lt"/>
                <a:hlinkClick r:id="rId4"/>
              </a:rPr>
              <a:t>https://www.blogs.unicamp.br/cdf/2021/01/25/uma-pitada-de-astronomia-movimentos-da-terra</a:t>
            </a:r>
            <a:r>
              <a:rPr lang="pt-BR" sz="2000" dirty="0">
                <a:solidFill>
                  <a:schemeClr val="dk1"/>
                </a:solidFill>
                <a:uFill>
                  <a:noFill/>
                </a:uFill>
                <a:latin typeface="+mj-lt"/>
                <a:hlinkClick r:id="rId4"/>
              </a:rPr>
              <a:t>/</a:t>
            </a:r>
            <a:r>
              <a:rPr lang="pt-BR" sz="2000" dirty="0">
                <a:solidFill>
                  <a:schemeClr val="dk1"/>
                </a:solidFill>
                <a:latin typeface="+mj-lt"/>
              </a:rPr>
              <a:t>. Acesso em: 13 ago. 2024.</a:t>
            </a:r>
          </a:p>
          <a:p>
            <a:pPr marL="12697">
              <a:spcAft>
                <a:spcPts val="1200"/>
              </a:spcAft>
              <a:buSzPts val="1400"/>
            </a:pPr>
            <a:r>
              <a:rPr lang="pt-BR" sz="2000" dirty="0"/>
              <a:t>LEMOV, Doug. Aula nota 10 3.0: 63 técnicas para melhorar a gestão da sala de aula / Doug </a:t>
            </a:r>
            <a:r>
              <a:rPr lang="pt-BR" sz="2000" dirty="0" err="1"/>
              <a:t>Lemov</a:t>
            </a:r>
            <a:r>
              <a:rPr lang="pt-BR" sz="2000" dirty="0"/>
              <a:t>; tradução: Daniel Vieira, Sandra Maria Mallmann da Rosa; revisão técnica: Fausta Camargo, </a:t>
            </a:r>
            <a:r>
              <a:rPr lang="pt-BR" sz="2000" dirty="0" err="1"/>
              <a:t>Thuinie</a:t>
            </a:r>
            <a:r>
              <a:rPr lang="pt-BR" sz="2000" dirty="0"/>
              <a:t> Daros. 3. ed. Porto Alegre: Penso, 2023.</a:t>
            </a:r>
          </a:p>
          <a:p>
            <a:pPr marL="12697">
              <a:spcAft>
                <a:spcPts val="1200"/>
              </a:spcAft>
              <a:buSzPts val="1400"/>
            </a:pPr>
            <a:r>
              <a:rPr lang="pt-BR" sz="2000" dirty="0"/>
              <a:t>SÃO PAULO (Estado). Secretaria da Educação. Currículo Paulista, 2019. Disponível em: </a:t>
            </a:r>
            <a:r>
              <a:rPr lang="pt-BR" sz="2000" dirty="0">
                <a:hlinkClick r:id="rId5"/>
              </a:rPr>
              <a:t>http://www.escoladeformacao.sp.gov.br/portais/portals/84/docs/pdf/curriculo_paulista_26_07_201 9.pdf</a:t>
            </a:r>
            <a:r>
              <a:rPr lang="pt-BR" sz="2000" dirty="0"/>
              <a:t>. Acesso em: 12 maio 2025.</a:t>
            </a:r>
            <a:endParaRPr sz="2000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spcAft>
                <a:spcPts val="0"/>
              </a:spcAft>
              <a:buSzPct val="80000"/>
            </a:pPr>
            <a:r>
              <a:rPr lang="pt-BR" dirty="0"/>
              <a:t>IDENTIFICAR OS MESES DO ANO E RELACIONAR A ORDEM DOS MESES COM A PASSAGEM DO TEMPO.</a:t>
            </a:r>
            <a:endParaRPr dirty="0"/>
          </a:p>
        </p:txBody>
      </p:sp>
      <p:sp>
        <p:nvSpPr>
          <p:cNvPr id="108" name="Google Shape;108;p2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spcAft>
                <a:spcPts val="0"/>
              </a:spcAft>
              <a:buSzPct val="80000"/>
            </a:pPr>
            <a:r>
              <a:rPr lang="pt-BR" dirty="0"/>
              <a:t>ESCALAS DE TEMPO: DIAS, MESES E ANOS.</a:t>
            </a:r>
            <a:endParaRPr dirty="0"/>
          </a:p>
          <a:p>
            <a:pPr marL="609448" indent="-304724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/>
          <p:nvPr/>
        </p:nvSpPr>
        <p:spPr>
          <a:xfrm>
            <a:off x="694409" y="949231"/>
            <a:ext cx="10126783" cy="171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91" tIns="162491" rIns="162491" bIns="162491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b="1" dirty="0"/>
              <a:t>Lista de imagens e vídeos</a:t>
            </a:r>
            <a:endParaRPr sz="2000" dirty="0"/>
          </a:p>
          <a:p>
            <a:pPr>
              <a:spcAft>
                <a:spcPts val="1200"/>
              </a:spcAft>
            </a:pPr>
            <a:r>
              <a:rPr lang="pt-BR" sz="2000" b="1" dirty="0"/>
              <a:t>Slide 1 – </a:t>
            </a:r>
            <a:r>
              <a:rPr lang="pt-BR" sz="2000" dirty="0"/>
              <a:t>Imagem de capa: SEDUC-SP</a:t>
            </a:r>
          </a:p>
          <a:p>
            <a:pPr>
              <a:spcAft>
                <a:spcPts val="1200"/>
              </a:spcAft>
            </a:pPr>
            <a:r>
              <a:rPr lang="pt-BR" sz="2000" b="1" dirty="0"/>
              <a:t>Slides 3 a 6, 8 e 10 – </a:t>
            </a:r>
            <a:r>
              <a:rPr lang="pt-BR" sz="2000" dirty="0"/>
              <a:t>© Getty images</a:t>
            </a:r>
            <a:endParaRPr lang="pt-BR"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0F984EB3-CBA1-58E8-B5E7-822D7D262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4E3E4AE9-C29E-D008-5E68-4D8449FCD287}"/>
              </a:ext>
            </a:extLst>
          </p:cNvPr>
          <p:cNvSpPr txBox="1">
            <a:spLocks/>
          </p:cNvSpPr>
          <p:nvPr/>
        </p:nvSpPr>
        <p:spPr>
          <a:xfrm>
            <a:off x="1441555" y="1124229"/>
            <a:ext cx="4118588" cy="7198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Tx/>
              <a:buNone/>
            </a:pPr>
            <a:r>
              <a:rPr lang="pt-BR" sz="1600" b="1" dirty="0">
                <a:solidFill>
                  <a:srgbClr val="000000"/>
                </a:solidFill>
                <a:ea typeface="Aptos" panose="020B0004020202020204" pitchFamily="34" charset="0"/>
              </a:rPr>
              <a:t>Habilidade:</a:t>
            </a:r>
            <a:r>
              <a:rPr lang="pt-BR" sz="1600" dirty="0">
                <a:solidFill>
                  <a:srgbClr val="000000"/>
                </a:solidFill>
                <a:ea typeface="Aptos" panose="020B0004020202020204" pitchFamily="34" charset="0"/>
              </a:rPr>
              <a:t> </a:t>
            </a: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(EF01CI05) Identificar e nomear diferentes escalas de tempo: os períodos diários (manhã, tarde e noite) e a sucessão de dias, semanas, meses e anos.</a:t>
            </a:r>
            <a:endParaRPr lang="pt-BR" sz="16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endParaRPr lang="pt-BR" sz="1600" dirty="0"/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7E1A2D8F-9272-97DE-BF94-76C165297970}"/>
              </a:ext>
            </a:extLst>
          </p:cNvPr>
          <p:cNvSpPr>
            <a:spLocks noGrp="1"/>
          </p:cNvSpPr>
          <p:nvPr>
            <p:ph type="subTitle" idx="26"/>
          </p:nvPr>
        </p:nvSpPr>
        <p:spPr/>
        <p:txBody>
          <a:bodyPr/>
          <a:lstStyle/>
          <a:p>
            <a:r>
              <a:rPr lang="pt-BR" sz="2550" dirty="0">
                <a:latin typeface="Grandstander"/>
                <a:cs typeface="Rubik Bold"/>
              </a:rPr>
              <a:t>SLIDE 2</a:t>
            </a:r>
            <a:endParaRPr lang="pt-BR" dirty="0"/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6FD05014-A78D-2C0D-EB57-2D1FD6CAC0B7}"/>
              </a:ext>
            </a:extLst>
          </p:cNvPr>
          <p:cNvGrpSpPr/>
          <p:nvPr/>
        </p:nvGrpSpPr>
        <p:grpSpPr>
          <a:xfrm>
            <a:off x="512659" y="1139928"/>
            <a:ext cx="692128" cy="719813"/>
            <a:chOff x="535436" y="747344"/>
            <a:chExt cx="692308" cy="720000"/>
          </a:xfrm>
        </p:grpSpPr>
        <p:pic>
          <p:nvPicPr>
            <p:cNvPr id="34" name="Gráfico 44">
              <a:extLst>
                <a:ext uri="{FF2B5EF4-FFF2-40B4-BE49-F238E27FC236}">
                  <a16:creationId xmlns:a16="http://schemas.microsoft.com/office/drawing/2014/main" id="{DEE69245-6487-36B7-4447-F89CC5E90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5436" y="747344"/>
              <a:ext cx="692308" cy="720000"/>
            </a:xfrm>
            <a:prstGeom prst="rect">
              <a:avLst/>
            </a:prstGeom>
          </p:spPr>
        </p:pic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B925E4D3-4C5A-751E-0516-4A8F8A0DE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8505" y="812800"/>
              <a:ext cx="375600" cy="533110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5A300AB5-3772-DF85-FD81-6555C7602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127" y="820594"/>
            <a:ext cx="5954906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59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C9C20B90-3880-CDEE-805B-0200F8812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B48D16B3-1DF9-38A1-B813-8D8AB61A9E3F}"/>
              </a:ext>
            </a:extLst>
          </p:cNvPr>
          <p:cNvSpPr txBox="1">
            <a:spLocks/>
          </p:cNvSpPr>
          <p:nvPr/>
        </p:nvSpPr>
        <p:spPr>
          <a:xfrm>
            <a:off x="1368538" y="862600"/>
            <a:ext cx="4221101" cy="237060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pt-BR" sz="1600" b="1" dirty="0">
                <a:solidFill>
                  <a:srgbClr val="000000"/>
                </a:solidFill>
                <a:ea typeface="Aptos" panose="020B0004020202020204" pitchFamily="34" charset="0"/>
              </a:rPr>
              <a:t>Dinâmica de condução: </a:t>
            </a:r>
            <a:r>
              <a:rPr lang="pt-BR" sz="1600" dirty="0">
                <a:solidFill>
                  <a:srgbClr val="000000"/>
                </a:solidFill>
                <a:ea typeface="Aptos" panose="020B0004020202020204" pitchFamily="34" charset="0"/>
              </a:rPr>
              <a:t>Caro </a:t>
            </a: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professor, promova uma conversa em duplas ou trios a partir das perguntas propostas no slide.</a:t>
            </a:r>
            <a:endParaRPr lang="pt-BR" sz="1600" b="1" dirty="0">
              <a:solidFill>
                <a:srgbClr val="000000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Oriente os estudantes a compartilharem suas ideias com os colegas e, depois, convide alguns a relatarem o que ouviram do outro, promovendo escuta ativa.</a:t>
            </a:r>
            <a:endParaRPr lang="pt-BR" sz="16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Valorize respostas que conectem o calendário ao cotidiano das crianças (como aniversários, dias de aula, fins de semana etc.).</a:t>
            </a:r>
            <a:endParaRPr lang="pt-BR" sz="1600" dirty="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Registre as finalidades mencionadas para o uso do calendário, criando um quadro coletivo de sentidos atribuídos ao tempo.</a:t>
            </a:r>
            <a:endParaRPr lang="pt-BR" sz="1600" b="1" dirty="0">
              <a:solidFill>
                <a:srgbClr val="000000"/>
              </a:solidFill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pt-BR" sz="1600" dirty="0">
                <a:solidFill>
                  <a:srgbClr val="000000"/>
                </a:solidFill>
                <a:ea typeface="Aptos" panose="020B0004020202020204" pitchFamily="34" charset="0"/>
                <a:cs typeface="Arial"/>
              </a:rPr>
              <a:t>   </a:t>
            </a:r>
            <a:endParaRPr lang="pt-BR" sz="1600" dirty="0">
              <a:cs typeface="Arial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8A093A29-B225-5D81-C3B0-152760452355}"/>
              </a:ext>
            </a:extLst>
          </p:cNvPr>
          <p:cNvSpPr txBox="1">
            <a:spLocks/>
          </p:cNvSpPr>
          <p:nvPr/>
        </p:nvSpPr>
        <p:spPr>
          <a:xfrm>
            <a:off x="1368538" y="4731125"/>
            <a:ext cx="10304070" cy="19680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pt-BR" sz="1600" b="1" dirty="0">
                <a:solidFill>
                  <a:srgbClr val="000000"/>
                </a:solidFill>
                <a:ea typeface="Aptos" panose="020B0004020202020204" pitchFamily="34" charset="0"/>
                <a:cs typeface="Arial"/>
              </a:rPr>
              <a:t>Expectativas de respostas:</a:t>
            </a:r>
            <a:r>
              <a:rPr lang="pt-BR" sz="1600" dirty="0">
                <a:solidFill>
                  <a:srgbClr val="000000"/>
                </a:solidFill>
                <a:ea typeface="Aptos" panose="020B0004020202020204" pitchFamily="34" charset="0"/>
                <a:cs typeface="Arial"/>
              </a:rPr>
              <a:t> </a:t>
            </a: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espera-se, neste primeiro momento, que os alunos:</a:t>
            </a:r>
            <a:endParaRPr lang="pt-BR" sz="1600" dirty="0">
              <a:solidFill>
                <a:srgbClr val="000000"/>
              </a:solidFill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reflitam sobre a organização do tempo no cotidiano;</a:t>
            </a:r>
            <a:endParaRPr lang="pt-BR" sz="16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reconheçam o calendário como um instrumento que regula e marca eventos importantes em suas vidas;</a:t>
            </a:r>
            <a:endParaRPr lang="pt-BR" sz="16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compartilhem experiências pessoais com o uso do calendário em casa ou na escola;</a:t>
            </a:r>
            <a:endParaRPr lang="pt-BR" sz="16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4489D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compreendam que o tempo social é uma construção coletiva, representada de diversas formas.</a:t>
            </a:r>
            <a:endParaRPr lang="pt-BR" sz="1600" dirty="0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endParaRPr lang="pt-BR" sz="1600" b="1" dirty="0">
              <a:solidFill>
                <a:srgbClr val="000000"/>
              </a:solidFill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endParaRPr lang="pt-BR" sz="1600" dirty="0"/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2430DC93-AECA-81E1-4D0A-5371434825D2}"/>
              </a:ext>
            </a:extLst>
          </p:cNvPr>
          <p:cNvSpPr>
            <a:spLocks noGrp="1"/>
          </p:cNvSpPr>
          <p:nvPr>
            <p:ph type="subTitle" idx="26"/>
          </p:nvPr>
        </p:nvSpPr>
        <p:spPr/>
        <p:txBody>
          <a:bodyPr/>
          <a:lstStyle/>
          <a:p>
            <a:r>
              <a:rPr lang="pt-BR" sz="2550" dirty="0">
                <a:latin typeface="Grandstander"/>
                <a:cs typeface="Rubik Bold"/>
              </a:rPr>
              <a:t>SLIDE 3</a:t>
            </a:r>
            <a:endParaRPr lang="pt-BR" dirty="0"/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E00C3262-0D68-DBD1-68C0-6DA4BF5889BD}"/>
              </a:ext>
            </a:extLst>
          </p:cNvPr>
          <p:cNvGrpSpPr/>
          <p:nvPr/>
        </p:nvGrpSpPr>
        <p:grpSpPr>
          <a:xfrm>
            <a:off x="512659" y="934686"/>
            <a:ext cx="692128" cy="719813"/>
            <a:chOff x="10214397" y="3581043"/>
            <a:chExt cx="692308" cy="720000"/>
          </a:xfrm>
        </p:grpSpPr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1AA26A92-E336-9FC4-B658-DA12F29E0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14397" y="3581043"/>
              <a:ext cx="692308" cy="720000"/>
            </a:xfrm>
            <a:prstGeom prst="rect">
              <a:avLst/>
            </a:prstGeom>
          </p:spPr>
        </p:pic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9994A011-1534-7587-81A9-D595468C9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76429" y="3700857"/>
              <a:ext cx="450268" cy="450268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D2633554-6B3D-4697-F4FD-BD30944F6A9A}"/>
              </a:ext>
            </a:extLst>
          </p:cNvPr>
          <p:cNvGrpSpPr/>
          <p:nvPr/>
        </p:nvGrpSpPr>
        <p:grpSpPr>
          <a:xfrm>
            <a:off x="512659" y="4732976"/>
            <a:ext cx="692128" cy="719813"/>
            <a:chOff x="11307682" y="1353244"/>
            <a:chExt cx="692308" cy="720000"/>
          </a:xfrm>
        </p:grpSpPr>
        <p:pic>
          <p:nvPicPr>
            <p:cNvPr id="52" name="Gráfico 47">
              <a:extLst>
                <a:ext uri="{FF2B5EF4-FFF2-40B4-BE49-F238E27FC236}">
                  <a16:creationId xmlns:a16="http://schemas.microsoft.com/office/drawing/2014/main" id="{FE37FD2D-026A-F467-E905-A011F863A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07682" y="1353244"/>
              <a:ext cx="692308" cy="720000"/>
            </a:xfrm>
            <a:prstGeom prst="rect">
              <a:avLst/>
            </a:prstGeom>
          </p:spPr>
        </p:pic>
        <p:pic>
          <p:nvPicPr>
            <p:cNvPr id="53" name="Gráfico 52">
              <a:extLst>
                <a:ext uri="{FF2B5EF4-FFF2-40B4-BE49-F238E27FC236}">
                  <a16:creationId xmlns:a16="http://schemas.microsoft.com/office/drawing/2014/main" id="{2E61E804-6FEB-D272-F684-AEDE123B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418937" y="1447632"/>
              <a:ext cx="461913" cy="461913"/>
            </a:xfrm>
            <a:prstGeom prst="rect">
              <a:avLst/>
            </a:prstGeom>
          </p:spPr>
        </p:pic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57526006-1E90-4344-E468-30D98D9BC93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7473" t="32764" r="1374" b="26548"/>
          <a:stretch/>
        </p:blipFill>
        <p:spPr>
          <a:xfrm>
            <a:off x="5783777" y="860946"/>
            <a:ext cx="5954400" cy="352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99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A7815FEB-4658-A0EC-7CA4-0DBCA5369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978F2582-2545-454A-C565-B887E55D016F}"/>
              </a:ext>
            </a:extLst>
          </p:cNvPr>
          <p:cNvSpPr txBox="1">
            <a:spLocks/>
          </p:cNvSpPr>
          <p:nvPr/>
        </p:nvSpPr>
        <p:spPr>
          <a:xfrm>
            <a:off x="1368538" y="1050352"/>
            <a:ext cx="4229603" cy="11629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Tx/>
              <a:buNone/>
            </a:pPr>
            <a:r>
              <a:rPr lang="pt-BR" sz="1600" b="1" dirty="0">
                <a:solidFill>
                  <a:srgbClr val="000000"/>
                </a:solidFill>
                <a:latin typeface="+mj-lt"/>
                <a:ea typeface="Aptos" panose="020B0004020202020204" pitchFamily="34" charset="0"/>
              </a:rPr>
              <a:t>Dinâmica de condução: 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retome brevemente com os estudantes os conceitos de rotação e translação apresentados anteriormente, perguntando o que cada movimento origina. Em seguida, leia coletivamente o texto do slide e destaque como o calendário se organiza com base nesses movimentos. Caso haja um calendário na sala, convide os estudantes a localizar o dia e o mês atuais, estimulando a observação e o uso autônomo desse recurso.</a:t>
            </a:r>
          </a:p>
          <a:p>
            <a:pPr marL="0" indent="0">
              <a:lnSpc>
                <a:spcPct val="100000"/>
              </a:lnSpc>
              <a:buClrTx/>
              <a:buNone/>
            </a:pPr>
            <a:r>
              <a:rPr lang="pt-BR" sz="1600" dirty="0">
                <a:solidFill>
                  <a:srgbClr val="000000"/>
                </a:solidFill>
                <a:latin typeface="+mj-lt"/>
                <a:ea typeface="Aptos" panose="020B0004020202020204" pitchFamily="34" charset="0"/>
                <a:cs typeface="Arial"/>
              </a:rPr>
              <a:t>   </a:t>
            </a:r>
            <a:endParaRPr lang="pt-BR" sz="1600" dirty="0">
              <a:latin typeface="+mj-lt"/>
              <a:cs typeface="Arial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A9A6FF83-B01E-7306-0F4C-B1878FF89D8B}"/>
              </a:ext>
            </a:extLst>
          </p:cNvPr>
          <p:cNvSpPr txBox="1">
            <a:spLocks/>
          </p:cNvSpPr>
          <p:nvPr/>
        </p:nvSpPr>
        <p:spPr>
          <a:xfrm>
            <a:off x="1368538" y="4318202"/>
            <a:ext cx="10307628" cy="11629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r>
              <a:rPr lang="pt-BR" sz="1600" b="1" dirty="0">
                <a:solidFill>
                  <a:srgbClr val="000000"/>
                </a:solidFill>
                <a:latin typeface="+mj-lt"/>
                <a:ea typeface="Aptos" panose="020B0004020202020204" pitchFamily="34" charset="0"/>
                <a:cs typeface="Arial"/>
              </a:rPr>
              <a:t>Expectativas de respostas: 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espera-se que os estudantes reconheçam os </a:t>
            </a:r>
            <a:r>
              <a:rPr lang="pt-BR" sz="1600" b="1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meses do ano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 como unidades de tempo que compõem o calendário e compreendam que sua organização está relacionada aos </a:t>
            </a:r>
            <a:r>
              <a:rPr lang="pt-BR" sz="1600" b="1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movimentos da Terra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. É desejável que identifiquem </a:t>
            </a:r>
            <a:r>
              <a:rPr lang="pt-BR" sz="1600" b="1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semelhanças e diferenças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 entre os meses (por exemplo, quantidade de dias) e sejam capazes de localizar o mês atual no calendário, associando-o ao tempo vivido.</a:t>
            </a:r>
            <a:endParaRPr lang="pt-BR" sz="1600" b="1" dirty="0">
              <a:solidFill>
                <a:srgbClr val="000000"/>
              </a:solidFill>
              <a:latin typeface="+mj-lt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</a:pPr>
            <a:endParaRPr lang="pt-BR" sz="1600" dirty="0">
              <a:latin typeface="+mj-lt"/>
            </a:endParaRP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A2AE6E90-2601-B449-E68B-E993BA1C81DB}"/>
              </a:ext>
            </a:extLst>
          </p:cNvPr>
          <p:cNvSpPr>
            <a:spLocks noGrp="1"/>
          </p:cNvSpPr>
          <p:nvPr>
            <p:ph type="subTitle" idx="26"/>
          </p:nvPr>
        </p:nvSpPr>
        <p:spPr/>
        <p:txBody>
          <a:bodyPr/>
          <a:lstStyle/>
          <a:p>
            <a:r>
              <a:rPr lang="pt-BR" sz="2550" dirty="0"/>
              <a:t>SLIDE 7</a:t>
            </a:r>
            <a:endParaRPr lang="pt-BR" dirty="0"/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497E7111-FC0F-8221-CC07-3EF1C01766E9}"/>
              </a:ext>
            </a:extLst>
          </p:cNvPr>
          <p:cNvGrpSpPr/>
          <p:nvPr/>
        </p:nvGrpSpPr>
        <p:grpSpPr>
          <a:xfrm>
            <a:off x="512659" y="1106988"/>
            <a:ext cx="692128" cy="719813"/>
            <a:chOff x="10214397" y="3581043"/>
            <a:chExt cx="692308" cy="720000"/>
          </a:xfrm>
        </p:grpSpPr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782A29BF-D196-17BE-6D91-4D421D893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14397" y="3581043"/>
              <a:ext cx="692308" cy="720000"/>
            </a:xfrm>
            <a:prstGeom prst="rect">
              <a:avLst/>
            </a:prstGeom>
          </p:spPr>
        </p:pic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CB55134C-09D0-5BC1-78BA-7F8F605BA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76429" y="3700857"/>
              <a:ext cx="450268" cy="450268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F44F0BD2-822C-4EF4-5EAC-578BC47E4DF1}"/>
              </a:ext>
            </a:extLst>
          </p:cNvPr>
          <p:cNvGrpSpPr/>
          <p:nvPr/>
        </p:nvGrpSpPr>
        <p:grpSpPr>
          <a:xfrm>
            <a:off x="512659" y="4359036"/>
            <a:ext cx="692128" cy="719813"/>
            <a:chOff x="11307682" y="1353244"/>
            <a:chExt cx="692308" cy="720000"/>
          </a:xfrm>
        </p:grpSpPr>
        <p:pic>
          <p:nvPicPr>
            <p:cNvPr id="52" name="Gráfico 47">
              <a:extLst>
                <a:ext uri="{FF2B5EF4-FFF2-40B4-BE49-F238E27FC236}">
                  <a16:creationId xmlns:a16="http://schemas.microsoft.com/office/drawing/2014/main" id="{6A7C3776-49E8-9C8E-AC09-528CDAACA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07682" y="1353244"/>
              <a:ext cx="692308" cy="720000"/>
            </a:xfrm>
            <a:prstGeom prst="rect">
              <a:avLst/>
            </a:prstGeom>
          </p:spPr>
        </p:pic>
        <p:pic>
          <p:nvPicPr>
            <p:cNvPr id="53" name="Gráfico 52">
              <a:extLst>
                <a:ext uri="{FF2B5EF4-FFF2-40B4-BE49-F238E27FC236}">
                  <a16:creationId xmlns:a16="http://schemas.microsoft.com/office/drawing/2014/main" id="{43D332EB-09CC-43DE-1F53-7ACD71678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418937" y="1447632"/>
              <a:ext cx="461913" cy="461913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BB4C1010-877D-F63A-D867-8E32B1D5E9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678129" y="820594"/>
            <a:ext cx="5954904" cy="33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8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78B086B7-FBB5-955F-CC5B-2D316DB38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6253E41B-9183-2B67-908B-985398436CC7}"/>
              </a:ext>
            </a:extLst>
          </p:cNvPr>
          <p:cNvSpPr txBox="1">
            <a:spLocks/>
          </p:cNvSpPr>
          <p:nvPr/>
        </p:nvSpPr>
        <p:spPr>
          <a:xfrm>
            <a:off x="1368537" y="896125"/>
            <a:ext cx="4229605" cy="12779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None/>
            </a:pPr>
            <a:r>
              <a:rPr lang="pt-BR" sz="1600" b="1" dirty="0">
                <a:solidFill>
                  <a:srgbClr val="000000"/>
                </a:solidFill>
                <a:latin typeface="+mj-lt"/>
                <a:ea typeface="Aptos" panose="020B0004020202020204" pitchFamily="34" charset="0"/>
              </a:rPr>
              <a:t>Dinâmica de condução: 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Aptos" panose="020B0004020202020204" pitchFamily="34" charset="0"/>
              </a:rPr>
              <a:t>Caro professor, 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leia o texto com os estudantes, destacando visualmente os nomes dos meses mencionados. Em seguida, proponha uma investigação coletiva sobre a quantidade de dias em cada mês, estimulando os estudantes a observar padrões e diferenças. Retome os conceitos de rotação e translação para explicar a existência dos anos bissextos. Por fim, incentive-os a registrar ou comentar oralmente</a:t>
            </a:r>
            <a:r>
              <a:rPr lang="pt-BR" sz="1600" b="1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 por que utilizamos o calendário no dia a dia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, como sugerido no slide.</a:t>
            </a:r>
            <a:endParaRPr lang="pt-BR" sz="1600" b="1" dirty="0">
              <a:solidFill>
                <a:srgbClr val="000000"/>
              </a:solidFill>
              <a:latin typeface="+mj-lt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None/>
            </a:pPr>
            <a:r>
              <a:rPr lang="pt-BR" sz="1600" dirty="0">
                <a:solidFill>
                  <a:srgbClr val="000000"/>
                </a:solidFill>
                <a:latin typeface="+mj-lt"/>
                <a:ea typeface="Aptos" panose="020B0004020202020204" pitchFamily="34" charset="0"/>
                <a:cs typeface="Arial"/>
              </a:rPr>
              <a:t>   </a:t>
            </a:r>
            <a:endParaRPr lang="pt-BR" sz="1600" dirty="0">
              <a:latin typeface="+mj-lt"/>
              <a:cs typeface="Arial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749186CB-1D56-C25E-2353-69B19248A1EF}"/>
              </a:ext>
            </a:extLst>
          </p:cNvPr>
          <p:cNvSpPr txBox="1">
            <a:spLocks/>
          </p:cNvSpPr>
          <p:nvPr/>
        </p:nvSpPr>
        <p:spPr>
          <a:xfrm>
            <a:off x="1368538" y="4377587"/>
            <a:ext cx="10307628" cy="102031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Tx/>
              <a:buNone/>
            </a:pPr>
            <a:r>
              <a:rPr lang="pt-BR" sz="1600" b="1" dirty="0">
                <a:solidFill>
                  <a:srgbClr val="000000"/>
                </a:solidFill>
                <a:latin typeface="+mj-lt"/>
                <a:ea typeface="Aptos" panose="020B0004020202020204" pitchFamily="34" charset="0"/>
                <a:cs typeface="Arial"/>
              </a:rPr>
              <a:t>Expectativas de respostas: 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espera-se que os estudantes reconheçam que os meses têm diferentes quantidades de dias e saibam nomear os que têm 30, 31 e 28 (ou 29) dias. Eles devem relacionar essa variação à organização do tempo ao longo do ano e compreender,</a:t>
            </a:r>
            <a:r>
              <a:rPr lang="pt-BR" sz="1600" b="1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 de forma introdutória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, que os anos bissextos existem para ajustar o calendário ao movimento da Terra.</a:t>
            </a:r>
            <a:endParaRPr lang="pt-BR" sz="1600" b="1" dirty="0">
              <a:solidFill>
                <a:srgbClr val="000000"/>
              </a:solidFill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Tx/>
              <a:buNone/>
            </a:pPr>
            <a:endParaRPr lang="pt-BR" sz="1600" dirty="0">
              <a:latin typeface="+mj-lt"/>
            </a:endParaRP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FF46759C-5837-E60D-7135-C8737818D97D}"/>
              </a:ext>
            </a:extLst>
          </p:cNvPr>
          <p:cNvSpPr>
            <a:spLocks noGrp="1"/>
          </p:cNvSpPr>
          <p:nvPr>
            <p:ph type="subTitle" idx="26"/>
          </p:nvPr>
        </p:nvSpPr>
        <p:spPr/>
        <p:txBody>
          <a:bodyPr/>
          <a:lstStyle/>
          <a:p>
            <a:r>
              <a:rPr lang="pt-BR" sz="2550" dirty="0">
                <a:latin typeface="Grandstander"/>
                <a:cs typeface="Rubik Bold"/>
              </a:rPr>
              <a:t>SLIDE 9</a:t>
            </a:r>
            <a:endParaRPr lang="pt-BR" dirty="0"/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17047375-941F-8075-E5E0-C40CE201C03A}"/>
              </a:ext>
            </a:extLst>
          </p:cNvPr>
          <p:cNvGrpSpPr/>
          <p:nvPr/>
        </p:nvGrpSpPr>
        <p:grpSpPr>
          <a:xfrm>
            <a:off x="512659" y="917641"/>
            <a:ext cx="692128" cy="719813"/>
            <a:chOff x="10214397" y="3581043"/>
            <a:chExt cx="692308" cy="720000"/>
          </a:xfrm>
        </p:grpSpPr>
        <p:pic>
          <p:nvPicPr>
            <p:cNvPr id="49" name="Gráfico 48">
              <a:extLst>
                <a:ext uri="{FF2B5EF4-FFF2-40B4-BE49-F238E27FC236}">
                  <a16:creationId xmlns:a16="http://schemas.microsoft.com/office/drawing/2014/main" id="{0C7B6F2C-18D2-EEE7-3425-3FDE9C3B8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214397" y="3581043"/>
              <a:ext cx="692308" cy="720000"/>
            </a:xfrm>
            <a:prstGeom prst="rect">
              <a:avLst/>
            </a:prstGeom>
          </p:spPr>
        </p:pic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8F2F924C-ED59-70B4-05C5-DF08A50C4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76429" y="3700857"/>
              <a:ext cx="450268" cy="450268"/>
            </a:xfrm>
            <a:prstGeom prst="rect">
              <a:avLst/>
            </a:prstGeom>
          </p:spPr>
        </p:pic>
      </p:grp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FC314637-61FB-CD9B-0D18-A2CD24ADF908}"/>
              </a:ext>
            </a:extLst>
          </p:cNvPr>
          <p:cNvGrpSpPr/>
          <p:nvPr/>
        </p:nvGrpSpPr>
        <p:grpSpPr>
          <a:xfrm>
            <a:off x="512659" y="4401214"/>
            <a:ext cx="692128" cy="719813"/>
            <a:chOff x="11307682" y="1353244"/>
            <a:chExt cx="692308" cy="720000"/>
          </a:xfrm>
        </p:grpSpPr>
        <p:pic>
          <p:nvPicPr>
            <p:cNvPr id="52" name="Gráfico 47">
              <a:extLst>
                <a:ext uri="{FF2B5EF4-FFF2-40B4-BE49-F238E27FC236}">
                  <a16:creationId xmlns:a16="http://schemas.microsoft.com/office/drawing/2014/main" id="{80A863EB-07F4-A949-D450-5F647C95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07682" y="1353244"/>
              <a:ext cx="692308" cy="720000"/>
            </a:xfrm>
            <a:prstGeom prst="rect">
              <a:avLst/>
            </a:prstGeom>
          </p:spPr>
        </p:pic>
        <p:pic>
          <p:nvPicPr>
            <p:cNvPr id="53" name="Gráfico 52">
              <a:extLst>
                <a:ext uri="{FF2B5EF4-FFF2-40B4-BE49-F238E27FC236}">
                  <a16:creationId xmlns:a16="http://schemas.microsoft.com/office/drawing/2014/main" id="{EE212B22-91D2-B849-1485-D6B5CBB3C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418937" y="1447632"/>
              <a:ext cx="461913" cy="461913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AA5AD5CA-68C5-8D1B-1EE1-30A29FEA5B5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678129" y="820594"/>
            <a:ext cx="5954904" cy="3347998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6CF51BF1-FC7F-4B2A-6B4D-36E852B42628}"/>
              </a:ext>
            </a:extLst>
          </p:cNvPr>
          <p:cNvGrpSpPr/>
          <p:nvPr/>
        </p:nvGrpSpPr>
        <p:grpSpPr>
          <a:xfrm>
            <a:off x="10195560" y="6400848"/>
            <a:ext cx="1879398" cy="472392"/>
            <a:chOff x="10195560" y="6400848"/>
            <a:chExt cx="1879398" cy="472392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ABDD00E7-82EC-5076-FAF9-9ABB638CC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0195560" y="6400848"/>
              <a:ext cx="1879398" cy="457151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6C26DBB-68DD-DED3-B44A-F462F2670C6A}"/>
                </a:ext>
              </a:extLst>
            </p:cNvPr>
            <p:cNvSpPr txBox="1"/>
            <p:nvPr/>
          </p:nvSpPr>
          <p:spPr>
            <a:xfrm>
              <a:off x="10347960" y="6493584"/>
              <a:ext cx="1275080" cy="379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randstander" pitchFamily="2" charset="0"/>
                </a:rPr>
                <a:t>CONTINUA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497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957B6E8F-78EA-5029-6755-689DE9308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ABC04EE8-E5DB-0F57-0639-2E822BAC31BA}"/>
              </a:ext>
            </a:extLst>
          </p:cNvPr>
          <p:cNvSpPr txBox="1">
            <a:spLocks/>
          </p:cNvSpPr>
          <p:nvPr/>
        </p:nvSpPr>
        <p:spPr>
          <a:xfrm>
            <a:off x="1366672" y="951588"/>
            <a:ext cx="4203231" cy="18098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pt-BR" sz="1600" b="1" dirty="0">
                <a:solidFill>
                  <a:srgbClr val="000000"/>
                </a:solidFill>
                <a:latin typeface="+mj-lt"/>
                <a:ea typeface="Aptos" panose="020B0004020202020204" pitchFamily="34" charset="0"/>
                <a:cs typeface="Arial"/>
              </a:rPr>
              <a:t>Aprofundamento: 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o ano bissexto existe para corrigir uma defasagem natural do nosso calendário em relação ao movimento da Terra. Como a translação dura aproximadamente </a:t>
            </a:r>
            <a:r>
              <a:rPr lang="pt-BR" sz="1600" b="1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365 dias e 6 horas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, esse excesso de horas, somado ao longo de quatro anos, equivale a um dia extra. Por isso, de quatro em quatro anos, o mês de fevereiro ganha um dia a mais, passando de 28 para </a:t>
            </a:r>
            <a:r>
              <a:rPr lang="pt-BR" sz="1600" b="1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29 dias</a:t>
            </a:r>
            <a: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  <a:t>.</a:t>
            </a:r>
            <a:endParaRPr lang="pt-BR" sz="1600" b="1" dirty="0">
              <a:solidFill>
                <a:srgbClr val="000000"/>
              </a:solidFill>
              <a:latin typeface="+mj-lt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600" dirty="0">
                <a:solidFill>
                  <a:schemeClr val="tx1"/>
                </a:solidFill>
                <a:latin typeface="+mj-lt"/>
              </a:rPr>
              <a:t>Caso deseje se aprofundar</a:t>
            </a:r>
            <a:r>
              <a:rPr lang="pt-BR" sz="1600" dirty="0">
                <a:latin typeface="+mj-lt"/>
                <a:ea typeface="+mn-lt"/>
                <a:cs typeface="+mn-lt"/>
              </a:rPr>
              <a:t>, recomendamos a leitura do artigo da revista </a:t>
            </a:r>
            <a:r>
              <a:rPr lang="pt-BR" sz="1600" i="1" dirty="0">
                <a:latin typeface="+mj-lt"/>
                <a:ea typeface="+mn-lt"/>
                <a:cs typeface="+mn-lt"/>
              </a:rPr>
              <a:t>Ciência hoje das crianças</a:t>
            </a:r>
            <a:r>
              <a:rPr lang="pt-BR" sz="1600" dirty="0">
                <a:latin typeface="+mj-lt"/>
                <a:ea typeface="+mn-lt"/>
                <a:cs typeface="+mn-lt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600" dirty="0">
                <a:latin typeface="+mj-lt"/>
                <a:ea typeface="+mn-lt"/>
                <a:cs typeface="+mn-lt"/>
              </a:rPr>
              <a:t>Ano bissexto, ano da confusão: </a:t>
            </a:r>
            <a:r>
              <a:rPr lang="pt-BR" sz="1600" dirty="0">
                <a:latin typeface="+mj-lt"/>
                <a:ea typeface="+mn-lt"/>
                <a:cs typeface="+mn-lt"/>
                <a:hlinkClick r:id="rId3"/>
              </a:rPr>
              <a:t>https://chc.org.br/coluna/ano-bissexto-ano-da-confusao/</a:t>
            </a:r>
            <a:r>
              <a:rPr lang="pt-BR" sz="1600" dirty="0">
                <a:latin typeface="+mj-lt"/>
                <a:ea typeface="+mn-lt"/>
                <a:cs typeface="+mn-lt"/>
              </a:rPr>
              <a:t> </a:t>
            </a:r>
            <a:br>
              <a:rPr lang="pt-BR" sz="1600" dirty="0">
                <a:solidFill>
                  <a:srgbClr val="000000"/>
                </a:solidFill>
                <a:latin typeface="+mj-lt"/>
                <a:ea typeface="+mn-lt"/>
                <a:cs typeface="+mn-lt"/>
              </a:rPr>
            </a:br>
            <a:endParaRPr lang="pt-BR" sz="1600" b="1" dirty="0">
              <a:solidFill>
                <a:srgbClr val="000000"/>
              </a:solidFill>
              <a:latin typeface="+mj-lt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</a:pPr>
            <a:endParaRPr lang="pt-BR" sz="1600" b="1" dirty="0">
              <a:solidFill>
                <a:srgbClr val="000000"/>
              </a:solidFill>
              <a:latin typeface="+mj-lt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1">
            <a:extLst>
              <a:ext uri="{FF2B5EF4-FFF2-40B4-BE49-F238E27FC236}">
                <a16:creationId xmlns:a16="http://schemas.microsoft.com/office/drawing/2014/main" id="{848FEE66-F3CA-6A76-BE8F-5A4DA43F0582}"/>
              </a:ext>
            </a:extLst>
          </p:cNvPr>
          <p:cNvSpPr>
            <a:spLocks noGrp="1"/>
          </p:cNvSpPr>
          <p:nvPr>
            <p:ph type="subTitle" idx="26"/>
          </p:nvPr>
        </p:nvSpPr>
        <p:spPr/>
        <p:txBody>
          <a:bodyPr/>
          <a:lstStyle/>
          <a:p>
            <a:r>
              <a:rPr lang="pt-BR" sz="2550" dirty="0">
                <a:latin typeface="Grandstander"/>
                <a:cs typeface="Rubik Bold"/>
              </a:rPr>
              <a:t>SLIDE 9</a:t>
            </a:r>
            <a:endParaRPr lang="pt-BR" dirty="0"/>
          </a:p>
        </p:txBody>
      </p: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6CEECD99-B8E6-A1CC-81C7-386C818CB661}"/>
              </a:ext>
            </a:extLst>
          </p:cNvPr>
          <p:cNvGrpSpPr/>
          <p:nvPr/>
        </p:nvGrpSpPr>
        <p:grpSpPr>
          <a:xfrm>
            <a:off x="512659" y="966337"/>
            <a:ext cx="692128" cy="719813"/>
            <a:chOff x="11297851" y="3517543"/>
            <a:chExt cx="692308" cy="720000"/>
          </a:xfrm>
        </p:grpSpPr>
        <p:pic>
          <p:nvPicPr>
            <p:cNvPr id="58" name="Gráfico 57">
              <a:extLst>
                <a:ext uri="{FF2B5EF4-FFF2-40B4-BE49-F238E27FC236}">
                  <a16:creationId xmlns:a16="http://schemas.microsoft.com/office/drawing/2014/main" id="{FCE3CDD1-E9E6-C0D8-DBFF-0B18AB59D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97851" y="3517543"/>
              <a:ext cx="692308" cy="720000"/>
            </a:xfrm>
            <a:prstGeom prst="rect">
              <a:avLst/>
            </a:prstGeom>
          </p:spPr>
        </p:pic>
        <p:pic>
          <p:nvPicPr>
            <p:cNvPr id="59" name="Gráfico 58">
              <a:extLst>
                <a:ext uri="{FF2B5EF4-FFF2-40B4-BE49-F238E27FC236}">
                  <a16:creationId xmlns:a16="http://schemas.microsoft.com/office/drawing/2014/main" id="{4490F8A4-5BD3-D48D-671F-242DEA112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459778" y="3615861"/>
              <a:ext cx="422127" cy="506552"/>
            </a:xfrm>
            <a:prstGeom prst="rect">
              <a:avLst/>
            </a:prstGeom>
          </p:spPr>
        </p:pic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9248A943-BD9A-537A-52C2-5243B57DB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678129" y="820594"/>
            <a:ext cx="5954904" cy="33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70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 txBox="1"/>
          <p:nvPr/>
        </p:nvSpPr>
        <p:spPr>
          <a:xfrm>
            <a:off x="608441" y="1755351"/>
            <a:ext cx="7635715" cy="36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7030A0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2600" dirty="0"/>
              <a:t>VOCÊ JÁ PENSOU EM COMO NOSSO TEMPO É ORGANIZADO?</a:t>
            </a:r>
            <a:endParaRPr sz="2600" dirty="0"/>
          </a:p>
          <a:p>
            <a:pPr marL="457200" indent="-457200">
              <a:spcAft>
                <a:spcPts val="1200"/>
              </a:spcAft>
              <a:buClr>
                <a:srgbClr val="7030A0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2600" dirty="0"/>
              <a:t>ONDE CONSULTAMOS QUAL É O DIA DE HOJE?</a:t>
            </a:r>
            <a:endParaRPr sz="2600" dirty="0"/>
          </a:p>
          <a:p>
            <a:pPr marL="457200" indent="-457200">
              <a:spcAft>
                <a:spcPts val="1200"/>
              </a:spcAft>
              <a:buClr>
                <a:srgbClr val="7030A0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2600" dirty="0">
                <a:solidFill>
                  <a:schemeClr val="dk1"/>
                </a:solidFill>
              </a:rPr>
              <a:t>PARA QUE VOCÊ ACHA QUE O CALENDÁRIO FOI CRIADO?</a:t>
            </a:r>
            <a:endParaRPr sz="2600" dirty="0"/>
          </a:p>
          <a:p>
            <a:pPr marL="457200" indent="-457200">
              <a:spcAft>
                <a:spcPts val="1200"/>
              </a:spcAft>
              <a:buClr>
                <a:srgbClr val="7030A0"/>
              </a:buClr>
              <a:buSzPct val="80000"/>
              <a:buFont typeface="Arial" panose="020B0604020202020204" pitchFamily="34" charset="0"/>
              <a:buChar char="●"/>
            </a:pPr>
            <a:r>
              <a:rPr lang="pt-BR" sz="2600" dirty="0">
                <a:solidFill>
                  <a:schemeClr val="dk1"/>
                </a:solidFill>
              </a:rPr>
              <a:t>VOCÊ TEM UM CALENDÁRIO EM CASA?</a:t>
            </a:r>
            <a:endParaRPr sz="2600" dirty="0"/>
          </a:p>
        </p:txBody>
      </p:sp>
      <p:pic>
        <p:nvPicPr>
          <p:cNvPr id="118" name="Google Shape;118;p3" descr="A child with her finger in her mout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1117" y="1755351"/>
            <a:ext cx="3319267" cy="4211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73B557A-6948-4D2B-8868-E7D625A9BE76}"/>
              </a:ext>
            </a:extLst>
          </p:cNvPr>
          <p:cNvGrpSpPr/>
          <p:nvPr/>
        </p:nvGrpSpPr>
        <p:grpSpPr>
          <a:xfrm>
            <a:off x="9183956" y="464851"/>
            <a:ext cx="2453470" cy="447532"/>
            <a:chOff x="305605" y="2234344"/>
            <a:chExt cx="2453470" cy="447532"/>
          </a:xfrm>
        </p:grpSpPr>
        <p:sp>
          <p:nvSpPr>
            <p:cNvPr id="3" name="CaixaDeTexto 7">
              <a:extLst>
                <a:ext uri="{FF2B5EF4-FFF2-40B4-BE49-F238E27FC236}">
                  <a16:creationId xmlns:a16="http://schemas.microsoft.com/office/drawing/2014/main" id="{1FE0F16D-1517-1A37-7FAB-D9B3BDEA5E54}"/>
                </a:ext>
              </a:extLst>
            </p:cNvPr>
            <p:cNvSpPr txBox="1"/>
            <p:nvPr/>
          </p:nvSpPr>
          <p:spPr>
            <a:xfrm>
              <a:off x="428150" y="2362131"/>
              <a:ext cx="2330925" cy="302955"/>
            </a:xfrm>
            <a:prstGeom prst="roundRect">
              <a:avLst>
                <a:gd name="adj" fmla="val 50000"/>
              </a:avLst>
            </a:prstGeom>
            <a:solidFill>
              <a:srgbClr val="BD68C1"/>
            </a:solidFill>
            <a:ln w="19050">
              <a:solidFill>
                <a:srgbClr val="A839AD"/>
              </a:solidFill>
            </a:ln>
          </p:spPr>
          <p:txBody>
            <a:bodyPr wrap="square" lIns="72000" tIns="0" rIns="108000" bIns="0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/>
              <a:r>
                <a:rPr lang="pt-BR" b="1" dirty="0">
                  <a:solidFill>
                    <a:schemeClr val="bg1"/>
                  </a:solidFill>
                  <a:latin typeface="Grandstander" pitchFamily="2" charset="0"/>
                  <a:cs typeface="Rubik Bold" panose="020B0604020202020204" charset="-79"/>
                </a:rPr>
                <a:t>VIREM E CONVERSEM</a:t>
              </a:r>
            </a:p>
          </p:txBody>
        </p:sp>
        <p:pic>
          <p:nvPicPr>
            <p:cNvPr id="4" name="Gráfico 1">
              <a:extLst>
                <a:ext uri="{FF2B5EF4-FFF2-40B4-BE49-F238E27FC236}">
                  <a16:creationId xmlns:a16="http://schemas.microsoft.com/office/drawing/2014/main" id="{7344D695-D43A-AE0C-1FBB-423FA4541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5605" y="2234344"/>
              <a:ext cx="463516" cy="447532"/>
            </a:xfrm>
            <a:prstGeom prst="rect">
              <a:avLst/>
            </a:prstGeom>
          </p:spPr>
        </p:pic>
      </p:grpSp>
      <p:sp>
        <p:nvSpPr>
          <p:cNvPr id="5" name="Título 4">
            <a:extLst>
              <a:ext uri="{FF2B5EF4-FFF2-40B4-BE49-F238E27FC236}">
                <a16:creationId xmlns:a16="http://schemas.microsoft.com/office/drawing/2014/main" id="{59766200-4FDB-56D3-A2B4-96F360DB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100" dirty="0"/>
              <a:t>CONVERSE COM SEUS COLEGAS:</a:t>
            </a:r>
            <a:br>
              <a:rPr lang="pt-BR" sz="3100" dirty="0"/>
            </a:br>
            <a:endParaRPr lang="pt-BR" sz="3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/>
          <p:nvPr/>
        </p:nvSpPr>
        <p:spPr>
          <a:xfrm>
            <a:off x="599188" y="1007866"/>
            <a:ext cx="7359907" cy="486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600" dirty="0"/>
              <a:t>ANTES DE FALARMOS MAIS SOBRE O CALENDÁRIO, PRECISAMOS ENTENDER ALGUMAS COISAS.</a:t>
            </a:r>
            <a:endParaRPr sz="2600" dirty="0"/>
          </a:p>
          <a:p>
            <a:pPr>
              <a:spcAft>
                <a:spcPts val="1200"/>
              </a:spcAft>
            </a:pPr>
            <a:r>
              <a:rPr lang="pt-BR" sz="2600" dirty="0"/>
              <a:t>OLHA QUE INTERESSANTE: A TERRA FAZ </a:t>
            </a:r>
            <a:r>
              <a:rPr lang="pt-BR" sz="2600" b="1" dirty="0">
                <a:solidFill>
                  <a:schemeClr val="dk1"/>
                </a:solidFill>
              </a:rPr>
              <a:t>DOIS MOVIMENTOS </a:t>
            </a:r>
            <a:r>
              <a:rPr lang="pt-BR" sz="2600" dirty="0"/>
              <a:t>AO MESMO TEMPO, E ELES NUNCA PARAM. </a:t>
            </a:r>
            <a:endParaRPr sz="2600" dirty="0"/>
          </a:p>
          <a:p>
            <a:pPr>
              <a:spcAft>
                <a:spcPts val="1200"/>
              </a:spcAft>
            </a:pPr>
            <a:r>
              <a:rPr lang="pt-BR" sz="2600" dirty="0"/>
              <a:t>ESSES MOVIMENTOS SÃO RESPONSÁVEIS POR FORMAR OS </a:t>
            </a:r>
            <a:r>
              <a:rPr lang="pt-BR" sz="2600" b="1" dirty="0"/>
              <a:t>DIAS</a:t>
            </a:r>
            <a:r>
              <a:rPr lang="pt-BR" sz="2600" dirty="0"/>
              <a:t>, OS </a:t>
            </a:r>
            <a:r>
              <a:rPr lang="pt-BR" sz="2600" b="1" dirty="0"/>
              <a:t>MESES </a:t>
            </a:r>
            <a:r>
              <a:rPr lang="pt-BR" sz="2600" dirty="0"/>
              <a:t>E OS </a:t>
            </a:r>
            <a:r>
              <a:rPr lang="pt-BR" sz="2600" b="1" dirty="0"/>
              <a:t>ANOS</a:t>
            </a:r>
            <a:r>
              <a:rPr lang="pt-BR" sz="26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2600" dirty="0"/>
              <a:t>VOCÊ JÁ TINHA PENSADO SOBRE ISSO?</a:t>
            </a:r>
            <a:endParaRPr sz="2600" dirty="0"/>
          </a:p>
        </p:txBody>
      </p:sp>
      <p:pic>
        <p:nvPicPr>
          <p:cNvPr id="127" name="Google Shape;127;p5" descr="The earth and the su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0409" y="2323716"/>
            <a:ext cx="3934531" cy="2210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/>
        </p:nvSpPr>
        <p:spPr>
          <a:xfrm>
            <a:off x="608441" y="1703418"/>
            <a:ext cx="8376995" cy="320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600" dirty="0"/>
              <a:t>COMO VIMOS ANTERIORMENTE, A TERRA FAZ ESTE MOVIMENTO AO REDOR DE SI MESMA E ELE DURA, APROXIMADAMENTE, 24 HORAS, QUE CORRESPONDEM A 1 DIA. ASSIM, EM UMA PARTE DA TERRA, QUE É ILUMINADA PELO SOL, É DIA. JÁ NA OUTRA PARTE, QUE NÃO É ILUMINADA PELO SOL, É NOITE.</a:t>
            </a:r>
            <a:endParaRPr sz="2600" dirty="0"/>
          </a:p>
        </p:txBody>
      </p:sp>
      <p:pic>
        <p:nvPicPr>
          <p:cNvPr id="134" name="Google Shape;134;p6" descr="A globe with a arrow pointing to the eart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130" y="1703418"/>
            <a:ext cx="2194604" cy="237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B1C396B-34E2-E8A3-D70A-066DC5E2B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41" y="898168"/>
            <a:ext cx="11102988" cy="1138615"/>
          </a:xfrm>
        </p:spPr>
        <p:txBody>
          <a:bodyPr/>
          <a:lstStyle/>
          <a:p>
            <a:r>
              <a:rPr lang="pt-BR" sz="3100" dirty="0"/>
              <a:t>1</a:t>
            </a:r>
            <a:r>
              <a:rPr lang="pt-BR" sz="3100" u="sng" baseline="30000" dirty="0"/>
              <a:t>o</a:t>
            </a:r>
            <a:r>
              <a:rPr lang="pt-BR" sz="3100" dirty="0"/>
              <a:t> MOVIMENTO: ROTAÇÃO</a:t>
            </a:r>
            <a:br>
              <a:rPr lang="pt-BR" sz="3100" dirty="0"/>
            </a:br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/>
        </p:nvSpPr>
        <p:spPr>
          <a:xfrm>
            <a:off x="582804" y="906320"/>
            <a:ext cx="7469050" cy="723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buSzPts val="2000"/>
            </a:pPr>
            <a:r>
              <a:rPr lang="pt-BR" sz="3100" b="1" dirty="0">
                <a:solidFill>
                  <a:schemeClr val="dk1"/>
                </a:solidFill>
              </a:rPr>
              <a:t>2</a:t>
            </a:r>
            <a:r>
              <a:rPr lang="pt-BR" sz="3100" b="1" u="sng" baseline="30000" dirty="0">
                <a:solidFill>
                  <a:schemeClr val="dk1"/>
                </a:solidFill>
              </a:rPr>
              <a:t>o</a:t>
            </a:r>
            <a:r>
              <a:rPr lang="pt-BR" sz="3100" b="1" dirty="0">
                <a:solidFill>
                  <a:schemeClr val="dk1"/>
                </a:solidFill>
              </a:rPr>
              <a:t> MOVIMENTO: TRANSLAÇÃO</a:t>
            </a:r>
            <a:endParaRPr sz="3100" b="1" dirty="0">
              <a:solidFill>
                <a:schemeClr val="dk1"/>
              </a:solidFill>
            </a:endParaRPr>
          </a:p>
        </p:txBody>
      </p:sp>
      <p:sp>
        <p:nvSpPr>
          <p:cNvPr id="141" name="Google Shape;141;p7"/>
          <p:cNvSpPr txBox="1"/>
          <p:nvPr/>
        </p:nvSpPr>
        <p:spPr>
          <a:xfrm>
            <a:off x="582803" y="1685777"/>
            <a:ext cx="11097002" cy="120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Aft>
                <a:spcPts val="1066"/>
              </a:spcAft>
            </a:pPr>
            <a:r>
              <a:rPr lang="pt-BR" sz="2600" dirty="0"/>
              <a:t>É O MOVIMENTO QUE A TERRA FAZ AO REDOR DO SOL E DURA, APROXIMADAMENTE, 1 ANO OU 365 DIAS E 6 HORAS.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 descr="Desenho de uma maçã&#10;&#10;Descrição gerada automaticamente com confiança baixa">
            <a:extLst>
              <a:ext uri="{FF2B5EF4-FFF2-40B4-BE49-F238E27FC236}">
                <a16:creationId xmlns:a16="http://schemas.microsoft.com/office/drawing/2014/main" id="{E7DF15B9-2EC6-089A-B64C-5FE639448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94" y="2787382"/>
            <a:ext cx="5356236" cy="35708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/>
          <p:nvPr/>
        </p:nvSpPr>
        <p:spPr>
          <a:xfrm>
            <a:off x="608441" y="898168"/>
            <a:ext cx="10957212" cy="343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91" tIns="162491" rIns="162491" bIns="162491" anchor="t" anchorCtr="0">
            <a:spAutoFit/>
          </a:bodyPr>
          <a:lstStyle/>
          <a:p>
            <a:pPr>
              <a:spcAft>
                <a:spcPts val="1200"/>
              </a:spcAft>
              <a:buSzPts val="1100"/>
            </a:pPr>
            <a:r>
              <a:rPr lang="pt-BR" sz="2600" dirty="0">
                <a:solidFill>
                  <a:schemeClr val="dk1"/>
                </a:solidFill>
              </a:rPr>
              <a:t>COMO PODEMOS OBSERVAR, OS MOVIMENTOS DE ROTAÇÃO E TRANSLAÇÃO TÊM RELAÇÃO COM A ORGANIZAÇÃO DO CALENDÁRIO. A ROTAÇÃO DÁ ORIGEM AOS DIAS E ÀS NOITES, JÁ A TRANSLAÇÃO DÁ ORIGEM AOS ANOS. O CALENDÁRIO É DIVIDIDO EM DIAS, SEMANAS, MESES E ANOS, E SERVE PARA ORGANIZAR O NOSSO TEMPO.</a:t>
            </a:r>
            <a:endParaRPr sz="2600" dirty="0">
              <a:solidFill>
                <a:schemeClr val="dk1"/>
              </a:solidFill>
            </a:endParaRPr>
          </a:p>
          <a:p>
            <a:pPr>
              <a:spcAft>
                <a:spcPts val="1200"/>
              </a:spcAft>
            </a:pPr>
            <a:r>
              <a:rPr lang="pt-BR" sz="2600" dirty="0">
                <a:solidFill>
                  <a:schemeClr val="dk1"/>
                </a:solidFill>
              </a:rPr>
              <a:t>OS </a:t>
            </a:r>
            <a:r>
              <a:rPr lang="pt-BR" sz="2600" b="1" dirty="0">
                <a:solidFill>
                  <a:schemeClr val="dk1"/>
                </a:solidFill>
              </a:rPr>
              <a:t>MESES</a:t>
            </a:r>
            <a:r>
              <a:rPr lang="pt-BR" sz="2600" dirty="0">
                <a:solidFill>
                  <a:schemeClr val="dk1"/>
                </a:solidFill>
              </a:rPr>
              <a:t> DO ANO SÃO: </a:t>
            </a:r>
            <a:endParaRPr sz="26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" descr="A calendar with blu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297" t="5606" r="3567"/>
          <a:stretch/>
        </p:blipFill>
        <p:spPr>
          <a:xfrm>
            <a:off x="2677535" y="334398"/>
            <a:ext cx="6773801" cy="58371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56;p5">
            <a:extLst>
              <a:ext uri="{FF2B5EF4-FFF2-40B4-BE49-F238E27FC236}">
                <a16:creationId xmlns:a16="http://schemas.microsoft.com/office/drawing/2014/main" id="{AEFE72DB-9B03-E826-D1B8-2A4FE0EB6319}"/>
              </a:ext>
            </a:extLst>
          </p:cNvPr>
          <p:cNvSpPr txBox="1">
            <a:spLocks/>
          </p:cNvSpPr>
          <p:nvPr/>
        </p:nvSpPr>
        <p:spPr>
          <a:xfrm rot="897">
            <a:off x="2737495" y="5775224"/>
            <a:ext cx="6621099" cy="59018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96000" rIns="121900" bIns="96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buSzPts val="1100"/>
              <a:buNone/>
            </a:pPr>
            <a:r>
              <a:rPr lang="pt-BR" sz="1600" b="1" dirty="0">
                <a:solidFill>
                  <a:srgbClr val="666666"/>
                </a:solidFill>
                <a:latin typeface="+mj-lt"/>
              </a:rPr>
              <a:t>ILUSTRAÇÃO DE UM CALENDÁRIO SEM A ESPECIFICAÇÃO DO ANO, </a:t>
            </a:r>
            <a:r>
              <a:rPr lang="pt-BR" b="1" dirty="0">
                <a:solidFill>
                  <a:srgbClr val="666666"/>
                </a:solidFill>
                <a:latin typeface="+mj-lt"/>
              </a:rPr>
              <a:t>APENAS </a:t>
            </a:r>
            <a:r>
              <a:rPr lang="pt-BR" sz="1600" b="1" dirty="0">
                <a:solidFill>
                  <a:srgbClr val="666666"/>
                </a:solidFill>
                <a:latin typeface="+mj-lt"/>
              </a:rPr>
              <a:t>PARA REPRESENTAR OS MESES</a:t>
            </a: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 txBox="1"/>
          <p:nvPr/>
        </p:nvSpPr>
        <p:spPr>
          <a:xfrm>
            <a:off x="608441" y="1000028"/>
            <a:ext cx="10928124" cy="359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91" tIns="162491" rIns="162491" bIns="162491" anchor="t" anchorCtr="0">
            <a:spAutoFit/>
          </a:bodyPr>
          <a:lstStyle/>
          <a:p>
            <a:pPr>
              <a:spcAft>
                <a:spcPts val="1200"/>
              </a:spcAft>
              <a:buSzPts val="3400"/>
            </a:pPr>
            <a:r>
              <a:rPr lang="pt-BR" sz="2600" dirty="0"/>
              <a:t>OS MESES DE </a:t>
            </a:r>
            <a:r>
              <a:rPr lang="pt-BR" sz="2600" b="1" dirty="0"/>
              <a:t>JANEIRO, MARÇO, MAIO, JULHO, AGOSTO, OUTUBRO E DEZEMBRO </a:t>
            </a:r>
            <a:r>
              <a:rPr lang="pt-BR" sz="2600" dirty="0"/>
              <a:t>TÊM </a:t>
            </a:r>
            <a:r>
              <a:rPr lang="pt-BR" sz="2600" b="1" dirty="0">
                <a:solidFill>
                  <a:schemeClr val="dk1"/>
                </a:solidFill>
              </a:rPr>
              <a:t>31 DIAS</a:t>
            </a:r>
            <a:r>
              <a:rPr lang="pt-BR" sz="2600" dirty="0">
                <a:solidFill>
                  <a:schemeClr val="dk1"/>
                </a:solidFill>
              </a:rPr>
              <a:t>.</a:t>
            </a:r>
            <a:endParaRPr sz="2600" dirty="0"/>
          </a:p>
          <a:p>
            <a:pPr>
              <a:spcAft>
                <a:spcPts val="1200"/>
              </a:spcAft>
              <a:buSzPts val="3400"/>
            </a:pPr>
            <a:r>
              <a:rPr lang="pt-BR" sz="2600" dirty="0"/>
              <a:t>JÁ OS MESES DE </a:t>
            </a:r>
            <a:r>
              <a:rPr lang="pt-BR" sz="2600" b="1" dirty="0"/>
              <a:t>ABRIL, JUNHO, SETEMBRO E NOVEMBRO</a:t>
            </a:r>
            <a:r>
              <a:rPr lang="pt-BR" sz="2600" dirty="0"/>
              <a:t> SÃO COMPOSTOS POR </a:t>
            </a:r>
            <a:r>
              <a:rPr lang="pt-BR" sz="2600" b="1" dirty="0">
                <a:solidFill>
                  <a:schemeClr val="dk1"/>
                </a:solidFill>
              </a:rPr>
              <a:t>30 DIAS</a:t>
            </a:r>
            <a:r>
              <a:rPr lang="pt-BR" sz="2600" dirty="0"/>
              <a:t>.</a:t>
            </a:r>
            <a:endParaRPr sz="2600" dirty="0"/>
          </a:p>
          <a:p>
            <a:pPr>
              <a:spcAft>
                <a:spcPts val="1200"/>
              </a:spcAft>
            </a:pPr>
            <a:r>
              <a:rPr lang="pt-BR" sz="2600" dirty="0"/>
              <a:t>O MÊS DE </a:t>
            </a:r>
            <a:r>
              <a:rPr lang="pt-BR" sz="2600" b="1" dirty="0"/>
              <a:t>FEVEREIRO</a:t>
            </a:r>
            <a:r>
              <a:rPr lang="pt-BR" sz="2600" dirty="0"/>
              <a:t> TE</a:t>
            </a:r>
            <a:r>
              <a:rPr lang="pt-BR" sz="2600" dirty="0">
                <a:solidFill>
                  <a:schemeClr val="dk1"/>
                </a:solidFill>
              </a:rPr>
              <a:t>M </a:t>
            </a:r>
            <a:r>
              <a:rPr lang="pt-BR" sz="2600" b="1" dirty="0">
                <a:solidFill>
                  <a:schemeClr val="dk1"/>
                </a:solidFill>
              </a:rPr>
              <a:t>28 DIAS</a:t>
            </a:r>
            <a:r>
              <a:rPr lang="pt-BR" sz="2600" dirty="0"/>
              <a:t>. PORÉM QUANDO O ANO É BISSEXTO, OU SEJA, TEM 366 DIAS, O MÊS DE FEVEREIRO TERÁ 29 DIAS.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iências 2026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ências 2026" id="{3F290B49-4312-4A99-A041-0A21D409EA6F}" vid="{05E1DEAC-88FB-4095-A047-2E325C57B3E8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F21DD28DD41C34BB26B27A198B61028" ma:contentTypeVersion="16" ma:contentTypeDescription="Crie um novo documento." ma:contentTypeScope="" ma:versionID="aa271c5d318c85f66687f94006af10f8">
  <xsd:schema xmlns:xsd="http://www.w3.org/2001/XMLSchema" xmlns:xs="http://www.w3.org/2001/XMLSchema" xmlns:p="http://schemas.microsoft.com/office/2006/metadata/properties" xmlns:ns2="7700c5b6-cec6-4932-ab65-4424302d85df" xmlns:ns3="6fbeb102-8e9f-472b-adc1-a7108b369a00" targetNamespace="http://schemas.microsoft.com/office/2006/metadata/properties" ma:root="true" ma:fieldsID="1094412222b5621b24c86f2f3faf0e10" ns2:_="" ns3:_="">
    <xsd:import namespace="7700c5b6-cec6-4932-ab65-4424302d85df"/>
    <xsd:import namespace="6fbeb102-8e9f-472b-adc1-a7108b369a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00c5b6-cec6-4932-ab65-4424302d85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Marcações de imagem" ma:readOnly="false" ma:fieldId="{5cf76f15-5ced-4ddc-b409-7134ff3c332f}" ma:taxonomyMulti="true" ma:sspId="a85b3961-dbc6-48b8-bc39-d380478928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beb102-8e9f-472b-adc1-a7108b369a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6da8504-40be-47e3-b753-f2039a36043c}" ma:internalName="TaxCatchAll" ma:showField="CatchAllData" ma:web="6fbeb102-8e9f-472b-adc1-a7108b369a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00c5b6-cec6-4932-ab65-4424302d85df">
      <Terms xmlns="http://schemas.microsoft.com/office/infopath/2007/PartnerControls"/>
    </lcf76f155ced4ddcb4097134ff3c332f>
    <TaxCatchAll xmlns="6fbeb102-8e9f-472b-adc1-a7108b369a00" xsi:nil="true"/>
  </documentManagement>
</p:properties>
</file>

<file path=customXml/itemProps1.xml><?xml version="1.0" encoding="utf-8"?>
<ds:datastoreItem xmlns:ds="http://schemas.openxmlformats.org/officeDocument/2006/customXml" ds:itemID="{46D90BD2-59C3-4CE2-A7C3-9A65621904BB}"/>
</file>

<file path=customXml/itemProps2.xml><?xml version="1.0" encoding="utf-8"?>
<ds:datastoreItem xmlns:ds="http://schemas.openxmlformats.org/officeDocument/2006/customXml" ds:itemID="{C37EEB64-96CA-4981-AEA5-1B82126D1CD6}"/>
</file>

<file path=customXml/itemProps3.xml><?xml version="1.0" encoding="utf-8"?>
<ds:datastoreItem xmlns:ds="http://schemas.openxmlformats.org/officeDocument/2006/customXml" ds:itemID="{F8F35A43-B9A3-4769-9A9F-C82A147A6A02}"/>
</file>

<file path=docProps/app.xml><?xml version="1.0" encoding="utf-8"?>
<Properties xmlns="http://schemas.openxmlformats.org/officeDocument/2006/extended-properties" xmlns:vt="http://schemas.openxmlformats.org/officeDocument/2006/docPropsVTypes">
  <Template>Ciências 2026</Template>
  <TotalTime>282</TotalTime>
  <Words>2066</Words>
  <Application>Microsoft Office PowerPoint</Application>
  <PresentationFormat>Personalizar</PresentationFormat>
  <Paragraphs>104</Paragraphs>
  <Slides>27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5" baseType="lpstr">
      <vt:lpstr>Grandstander Medium</vt:lpstr>
      <vt:lpstr>Lato</vt:lpstr>
      <vt:lpstr>Grandstander SemiBold</vt:lpstr>
      <vt:lpstr>Aptos</vt:lpstr>
      <vt:lpstr>Grandstander</vt:lpstr>
      <vt:lpstr>Arial</vt:lpstr>
      <vt:lpstr>Calibri</vt:lpstr>
      <vt:lpstr>Ciências 2026</vt:lpstr>
      <vt:lpstr>Apresentação do PowerPoint</vt:lpstr>
      <vt:lpstr>Apresentação do PowerPoint</vt:lpstr>
      <vt:lpstr>CONVERSE COM SEUS COLEGAS: </vt:lpstr>
      <vt:lpstr>Apresentação do PowerPoint</vt:lpstr>
      <vt:lpstr>1o MOVIMENTO: ROTAÇÃO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CORREÇÃO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Júlia RC</dc:creator>
  <cp:lastModifiedBy>Rafael Mariani</cp:lastModifiedBy>
  <cp:revision>128</cp:revision>
  <dcterms:modified xsi:type="dcterms:W3CDTF">2025-11-24T14:44:55Z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0x0101007F21DD28DD41C34BB26B27A198B61028</vt:lpwstr>
  </property>
  <property fmtid="{D5CDD505-2E9C-101B-9397-08002B2CF9AE}" pid="3" name="MediaServiceImageTags">
    <vt:lpwstr/>
  </property>
</Properties>
</file>