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31499b925d2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g31499b925d2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1499b925d2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1499b925d2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4"/>
          <p:cNvSpPr txBox="1"/>
          <p:nvPr>
            <p:ph type="title"/>
          </p:nvPr>
        </p:nvSpPr>
        <p:spPr>
          <a:xfrm>
            <a:off x="473400" y="445025"/>
            <a:ext cx="22878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Instructions</a:t>
            </a:r>
            <a:endParaRPr/>
          </a:p>
        </p:txBody>
      </p:sp>
      <p:sp>
        <p:nvSpPr>
          <p:cNvPr id="59" name="Google Shape;59;p14"/>
          <p:cNvSpPr txBox="1"/>
          <p:nvPr>
            <p:ph idx="1" type="body"/>
          </p:nvPr>
        </p:nvSpPr>
        <p:spPr>
          <a:xfrm>
            <a:off x="554425" y="1152475"/>
            <a:ext cx="5595000" cy="3416400"/>
          </a:xfrm>
          <a:prstGeom prst="rect">
            <a:avLst/>
          </a:prstGeom>
        </p:spPr>
        <p:txBody>
          <a:bodyPr anchorCtr="0" anchor="t" bIns="91425" lIns="91425" spcFirstLastPara="1" rIns="91425" wrap="square" tIns="91425">
            <a:normAutofit/>
          </a:bodyPr>
          <a:lstStyle/>
          <a:p>
            <a:pPr indent="-285750" lvl="0" marL="0" rtl="0" algn="l">
              <a:spcBef>
                <a:spcPts val="0"/>
              </a:spcBef>
              <a:spcAft>
                <a:spcPts val="0"/>
              </a:spcAft>
              <a:buClr>
                <a:schemeClr val="dk1"/>
              </a:buClr>
              <a:buSzPts val="900"/>
              <a:buChar char="➔"/>
            </a:pPr>
            <a:r>
              <a:rPr lang="en" sz="900">
                <a:solidFill>
                  <a:schemeClr val="dk1"/>
                </a:solidFill>
                <a:highlight>
                  <a:srgbClr val="FFFFFF"/>
                </a:highlight>
              </a:rPr>
              <a:t>On your map, mark the locations using the map on page 45 in </a:t>
            </a:r>
            <a:r>
              <a:rPr i="1" lang="en" sz="900">
                <a:solidFill>
                  <a:schemeClr val="dk1"/>
                </a:solidFill>
                <a:highlight>
                  <a:srgbClr val="FFFFFF"/>
                </a:highlight>
              </a:rPr>
              <a:t>The Essence of the Old Testament</a:t>
            </a:r>
            <a:r>
              <a:rPr lang="en" sz="900">
                <a:solidFill>
                  <a:schemeClr val="dk1"/>
                </a:solidFill>
                <a:highlight>
                  <a:srgbClr val="FFFFFF"/>
                </a:highlight>
              </a:rPr>
              <a:t> as a guide:</a:t>
            </a:r>
            <a:endParaRPr sz="900">
              <a:solidFill>
                <a:schemeClr val="dk1"/>
              </a:solidFill>
            </a:endParaRPr>
          </a:p>
          <a:p>
            <a:pPr indent="0" lvl="0" marL="0" rtl="0" algn="l">
              <a:spcBef>
                <a:spcPts val="1200"/>
              </a:spcBef>
              <a:spcAft>
                <a:spcPts val="0"/>
              </a:spcAft>
              <a:buNone/>
            </a:pPr>
            <a:r>
              <a:rPr b="1" lang="en" sz="900">
                <a:solidFill>
                  <a:schemeClr val="dk1"/>
                </a:solidFill>
              </a:rPr>
              <a:t>Regions</a:t>
            </a:r>
            <a:endParaRPr sz="900">
              <a:solidFill>
                <a:schemeClr val="dk1"/>
              </a:solidFill>
            </a:endParaRPr>
          </a:p>
          <a:p>
            <a:pPr indent="-285750" lvl="0" marL="457200" rtl="0" algn="l">
              <a:spcBef>
                <a:spcPts val="1200"/>
              </a:spcBef>
              <a:spcAft>
                <a:spcPts val="0"/>
              </a:spcAft>
              <a:buClr>
                <a:schemeClr val="dk1"/>
              </a:buClr>
              <a:buSzPts val="900"/>
              <a:buChar char="❏"/>
            </a:pPr>
            <a:r>
              <a:rPr lang="en" sz="900">
                <a:solidFill>
                  <a:schemeClr val="dk1"/>
                </a:solidFill>
              </a:rPr>
              <a:t>Canaan</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Amalek</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Amalek</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Wilderness of Zin</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Gulf of Aqaba</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Arabah</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Edom</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Moab</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Mishor</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Plains of Moab</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Gilead</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Bashan</a:t>
            </a:r>
            <a:endParaRPr sz="900">
              <a:solidFill>
                <a:schemeClr val="dk1"/>
              </a:solidFill>
            </a:endParaRPr>
          </a:p>
        </p:txBody>
      </p:sp>
      <p:sp>
        <p:nvSpPr>
          <p:cNvPr id="60" name="Google Shape;60;p14"/>
          <p:cNvSpPr txBox="1"/>
          <p:nvPr/>
        </p:nvSpPr>
        <p:spPr>
          <a:xfrm>
            <a:off x="554425" y="4332800"/>
            <a:ext cx="5326500" cy="482400"/>
          </a:xfrm>
          <a:prstGeom prst="rect">
            <a:avLst/>
          </a:prstGeom>
          <a:noFill/>
          <a:ln>
            <a:noFill/>
          </a:ln>
        </p:spPr>
        <p:txBody>
          <a:bodyPr anchorCtr="0" anchor="t" bIns="91425" lIns="91425" spcFirstLastPara="1" rIns="91425" wrap="square" tIns="91425">
            <a:spAutoFit/>
          </a:bodyPr>
          <a:lstStyle/>
          <a:p>
            <a:pPr indent="-285750" lvl="0" marL="0" rtl="0" algn="l">
              <a:lnSpc>
                <a:spcPct val="115000"/>
              </a:lnSpc>
              <a:spcBef>
                <a:spcPts val="0"/>
              </a:spcBef>
              <a:spcAft>
                <a:spcPts val="0"/>
              </a:spcAft>
              <a:buClr>
                <a:schemeClr val="dk1"/>
              </a:buClr>
              <a:buSzPts val="900"/>
              <a:buChar char="➔"/>
            </a:pPr>
            <a:r>
              <a:rPr lang="en" sz="900">
                <a:solidFill>
                  <a:schemeClr val="dk1"/>
                </a:solidFill>
              </a:rPr>
              <a:t>When you are done, draw an arrow that replicates the red lines on the map, tracing the possible route of Israel's travels. Note that this line will not connect with all of the cities and sites you labeled.</a:t>
            </a:r>
            <a:endParaRPr sz="900">
              <a:solidFill>
                <a:schemeClr val="dk1"/>
              </a:solidFill>
            </a:endParaRPr>
          </a:p>
        </p:txBody>
      </p:sp>
      <p:sp>
        <p:nvSpPr>
          <p:cNvPr id="61" name="Google Shape;61;p14"/>
          <p:cNvSpPr txBox="1"/>
          <p:nvPr/>
        </p:nvSpPr>
        <p:spPr>
          <a:xfrm>
            <a:off x="2724500" y="1466011"/>
            <a:ext cx="3000000" cy="286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b="1" lang="en" sz="900">
                <a:solidFill>
                  <a:schemeClr val="dk1"/>
                </a:solidFill>
              </a:rPr>
              <a:t>Cities/Sites</a:t>
            </a:r>
            <a:endParaRPr sz="900">
              <a:solidFill>
                <a:schemeClr val="dk1"/>
              </a:solidFill>
            </a:endParaRPr>
          </a:p>
          <a:p>
            <a:pPr indent="-285750" lvl="0" marL="457200" rtl="0" algn="l">
              <a:lnSpc>
                <a:spcPct val="115000"/>
              </a:lnSpc>
              <a:spcBef>
                <a:spcPts val="1200"/>
              </a:spcBef>
              <a:spcAft>
                <a:spcPts val="0"/>
              </a:spcAft>
              <a:buClr>
                <a:schemeClr val="dk1"/>
              </a:buClr>
              <a:buSzPts val="900"/>
              <a:buChar char="❏"/>
            </a:pPr>
            <a:r>
              <a:rPr lang="en" sz="900">
                <a:solidFill>
                  <a:schemeClr val="dk1"/>
                </a:solidFill>
              </a:rPr>
              <a:t>Megiddo</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Shechem</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Jericho</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Jerusalem</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Hebron</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Beersheba</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Kadesh-barnea</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Ezion-geber</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Bozrah (capital of Edom)</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Kir-hareseth (capital of Moab)</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Rabbah (capital of Ammon)</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Jahaz</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Medeba</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Heshbon</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Abel-shittim</a:t>
            </a:r>
            <a:endParaRPr sz="9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473400" y="445025"/>
            <a:ext cx="33444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Customize Your Map</a:t>
            </a:r>
            <a:endParaRPr/>
          </a:p>
        </p:txBody>
      </p:sp>
      <p:sp>
        <p:nvSpPr>
          <p:cNvPr id="67" name="Google Shape;67;p15"/>
          <p:cNvSpPr txBox="1"/>
          <p:nvPr>
            <p:ph idx="1" type="body"/>
          </p:nvPr>
        </p:nvSpPr>
        <p:spPr>
          <a:xfrm>
            <a:off x="60575" y="1152475"/>
            <a:ext cx="5701500" cy="3416400"/>
          </a:xfrm>
          <a:prstGeom prst="rect">
            <a:avLst/>
          </a:prstGeom>
        </p:spPr>
        <p:txBody>
          <a:bodyPr anchorCtr="0" anchor="t" bIns="91425" lIns="91425" spcFirstLastPara="1" rIns="91425" wrap="square" tIns="91425">
            <a:normAutofit fontScale="85000" lnSpcReduction="20000"/>
          </a:bodyPr>
          <a:lstStyle/>
          <a:p>
            <a:pPr indent="0" lvl="0" marL="457200" rtl="0" algn="l">
              <a:spcBef>
                <a:spcPts val="1200"/>
              </a:spcBef>
              <a:spcAft>
                <a:spcPts val="0"/>
              </a:spcAft>
              <a:buNone/>
            </a:pPr>
            <a:r>
              <a:rPr b="1" lang="en" sz="1386">
                <a:solidFill>
                  <a:schemeClr val="dk1"/>
                </a:solidFill>
              </a:rPr>
              <a:t>Regions, Nations, or Large Bodies of Water</a:t>
            </a:r>
            <a:endParaRPr sz="1100">
              <a:solidFill>
                <a:schemeClr val="dk1"/>
              </a:solidFill>
            </a:endParaRPr>
          </a:p>
          <a:p>
            <a:pPr indent="-145097" lvl="1" marL="685800" rtl="0" algn="l">
              <a:spcBef>
                <a:spcPts val="1200"/>
              </a:spcBef>
              <a:spcAft>
                <a:spcPts val="0"/>
              </a:spcAft>
              <a:buClr>
                <a:schemeClr val="dk1"/>
              </a:buClr>
              <a:buSzPct val="100000"/>
              <a:buChar char="○"/>
            </a:pPr>
            <a:r>
              <a:rPr b="1" lang="en" sz="1100">
                <a:solidFill>
                  <a:schemeClr val="dk1"/>
                </a:solidFill>
              </a:rPr>
              <a:t>Labeling</a:t>
            </a:r>
            <a:r>
              <a:rPr lang="en" sz="1100">
                <a:solidFill>
                  <a:schemeClr val="dk1"/>
                </a:solidFill>
              </a:rPr>
              <a:t>: Add a text box over the correct area</a:t>
            </a:r>
            <a:r>
              <a:rPr lang="en" sz="1100">
                <a:solidFill>
                  <a:schemeClr val="dk1"/>
                </a:solidFill>
              </a:rPr>
              <a:t>.</a:t>
            </a:r>
            <a:r>
              <a:rPr lang="en" sz="1100">
                <a:solidFill>
                  <a:schemeClr val="dk1"/>
                </a:solidFill>
              </a:rPr>
              <a:t> For names of regions use a black font.  For names of nations use a green font.  For names of bodies of water use a white font.</a:t>
            </a:r>
            <a:endParaRPr sz="1100">
              <a:solidFill>
                <a:schemeClr val="dk1"/>
              </a:solidFill>
            </a:endParaRPr>
          </a:p>
          <a:p>
            <a:pPr indent="0" lvl="0" marL="457200" rtl="0" algn="l">
              <a:spcBef>
                <a:spcPts val="1200"/>
              </a:spcBef>
              <a:spcAft>
                <a:spcPts val="0"/>
              </a:spcAft>
              <a:buNone/>
            </a:pPr>
            <a:r>
              <a:rPr b="1" lang="en" sz="1420">
                <a:solidFill>
                  <a:schemeClr val="dk1"/>
                </a:solidFill>
              </a:rPr>
              <a:t>Cities or Landmarks</a:t>
            </a:r>
            <a:endParaRPr sz="1420">
              <a:solidFill>
                <a:schemeClr val="dk1"/>
              </a:solidFill>
            </a:endParaRPr>
          </a:p>
          <a:p>
            <a:pPr indent="-145097" lvl="1" marL="685800" rtl="0" algn="l">
              <a:spcBef>
                <a:spcPts val="1200"/>
              </a:spcBef>
              <a:spcAft>
                <a:spcPts val="0"/>
              </a:spcAft>
              <a:buClr>
                <a:schemeClr val="dk1"/>
              </a:buClr>
              <a:buSzPct val="100000"/>
              <a:buChar char="○"/>
            </a:pPr>
            <a:r>
              <a:rPr b="1" lang="en" sz="1100">
                <a:solidFill>
                  <a:schemeClr val="dk1"/>
                </a:solidFill>
              </a:rPr>
              <a:t>Use the Icon or Shape Tool for Markers</a:t>
            </a:r>
            <a:r>
              <a:rPr lang="en" sz="1100">
                <a:solidFill>
                  <a:schemeClr val="dk1"/>
                </a:solidFill>
              </a:rPr>
              <a:t>:</a:t>
            </a:r>
            <a:endParaRPr sz="1100">
              <a:solidFill>
                <a:schemeClr val="dk1"/>
              </a:solidFill>
            </a:endParaRPr>
          </a:p>
          <a:p>
            <a:pPr indent="-173673" lvl="2" marL="1028700" rtl="0" algn="l">
              <a:spcBef>
                <a:spcPts val="0"/>
              </a:spcBef>
              <a:spcAft>
                <a:spcPts val="0"/>
              </a:spcAft>
              <a:buClr>
                <a:schemeClr val="dk1"/>
              </a:buClr>
              <a:buSzPct val="100000"/>
              <a:buChar char="■"/>
            </a:pPr>
            <a:r>
              <a:rPr lang="en" sz="1100">
                <a:solidFill>
                  <a:schemeClr val="dk1"/>
                </a:solidFill>
              </a:rPr>
              <a:t>You can use a circle, square, or other small shape to mark the exact location of a city or landmark.</a:t>
            </a:r>
            <a:endParaRPr sz="1100">
              <a:solidFill>
                <a:schemeClr val="dk1"/>
              </a:solidFill>
            </a:endParaRPr>
          </a:p>
          <a:p>
            <a:pPr indent="-173673" lvl="2" marL="1028700" rtl="0" algn="l">
              <a:spcBef>
                <a:spcPts val="0"/>
              </a:spcBef>
              <a:spcAft>
                <a:spcPts val="0"/>
              </a:spcAft>
              <a:buClr>
                <a:schemeClr val="dk1"/>
              </a:buClr>
              <a:buSzPct val="100000"/>
              <a:buChar char="■"/>
            </a:pPr>
            <a:r>
              <a:rPr b="1" lang="en" sz="1100">
                <a:solidFill>
                  <a:schemeClr val="dk1"/>
                </a:solidFill>
              </a:rPr>
              <a:t>Color Code</a:t>
            </a:r>
            <a:r>
              <a:rPr lang="en" sz="1100">
                <a:solidFill>
                  <a:schemeClr val="dk1"/>
                </a:solidFill>
              </a:rPr>
              <a:t>: Choose a distinct color to differentiate cities from other elements.</a:t>
            </a:r>
            <a:endParaRPr sz="1100">
              <a:solidFill>
                <a:schemeClr val="dk1"/>
              </a:solidFill>
            </a:endParaRPr>
          </a:p>
          <a:p>
            <a:pPr indent="-145097" lvl="1" marL="685800" rtl="0" algn="l">
              <a:spcBef>
                <a:spcPts val="0"/>
              </a:spcBef>
              <a:spcAft>
                <a:spcPts val="0"/>
              </a:spcAft>
              <a:buClr>
                <a:schemeClr val="dk1"/>
              </a:buClr>
              <a:buSzPct val="100000"/>
              <a:buChar char="○"/>
            </a:pPr>
            <a:r>
              <a:rPr b="1" lang="en" sz="1100">
                <a:solidFill>
                  <a:schemeClr val="dk1"/>
                </a:solidFill>
              </a:rPr>
              <a:t>Add a Label</a:t>
            </a:r>
            <a:r>
              <a:rPr lang="en" sz="1100">
                <a:solidFill>
                  <a:schemeClr val="dk1"/>
                </a:solidFill>
              </a:rPr>
              <a:t>: Insert a text box next to the marker with </a:t>
            </a:r>
            <a:r>
              <a:rPr lang="en" sz="1100">
                <a:solidFill>
                  <a:schemeClr val="dk1"/>
                </a:solidFill>
              </a:rPr>
              <a:t>the name of the city or landmark</a:t>
            </a:r>
            <a:r>
              <a:rPr lang="en" sz="1100">
                <a:solidFill>
                  <a:schemeClr val="dk1"/>
                </a:solidFill>
              </a:rPr>
              <a:t> in red</a:t>
            </a:r>
            <a:r>
              <a:rPr lang="en" sz="1100">
                <a:solidFill>
                  <a:schemeClr val="dk1"/>
                </a:solidFill>
              </a:rPr>
              <a:t>.</a:t>
            </a:r>
            <a:endParaRPr sz="1100">
              <a:solidFill>
                <a:schemeClr val="dk1"/>
              </a:solidFill>
            </a:endParaRPr>
          </a:p>
          <a:p>
            <a:pPr indent="0" lvl="0" marL="457200" rtl="0" algn="l">
              <a:spcBef>
                <a:spcPts val="1200"/>
              </a:spcBef>
              <a:spcAft>
                <a:spcPts val="0"/>
              </a:spcAft>
              <a:buNone/>
            </a:pPr>
            <a:r>
              <a:rPr b="1" lang="en" sz="1420">
                <a:solidFill>
                  <a:schemeClr val="dk1"/>
                </a:solidFill>
              </a:rPr>
              <a:t>Rivers</a:t>
            </a:r>
            <a:endParaRPr sz="1420">
              <a:solidFill>
                <a:schemeClr val="dk1"/>
              </a:solidFill>
            </a:endParaRPr>
          </a:p>
          <a:p>
            <a:pPr indent="-145097" lvl="1" marL="685800" rtl="0" algn="l">
              <a:spcBef>
                <a:spcPts val="1200"/>
              </a:spcBef>
              <a:spcAft>
                <a:spcPts val="0"/>
              </a:spcAft>
              <a:buClr>
                <a:schemeClr val="dk1"/>
              </a:buClr>
              <a:buSzPct val="100000"/>
              <a:buChar char="○"/>
            </a:pPr>
            <a:r>
              <a:rPr b="1" lang="en" sz="1100">
                <a:solidFill>
                  <a:schemeClr val="dk1"/>
                </a:solidFill>
              </a:rPr>
              <a:t>Use the Line Tool</a:t>
            </a:r>
            <a:r>
              <a:rPr lang="en" sz="1100">
                <a:solidFill>
                  <a:schemeClr val="dk1"/>
                </a:solidFill>
              </a:rPr>
              <a:t>: Select the "Line" or "Scribble" tool to draw the path of the river.</a:t>
            </a:r>
            <a:endParaRPr sz="1100">
              <a:solidFill>
                <a:schemeClr val="dk1"/>
              </a:solidFill>
            </a:endParaRPr>
          </a:p>
          <a:p>
            <a:pPr indent="-145097" lvl="1" marL="685800" rtl="0" algn="l">
              <a:spcBef>
                <a:spcPts val="0"/>
              </a:spcBef>
              <a:spcAft>
                <a:spcPts val="0"/>
              </a:spcAft>
              <a:buClr>
                <a:schemeClr val="dk1"/>
              </a:buClr>
              <a:buSzPct val="100000"/>
              <a:buChar char="○"/>
            </a:pPr>
            <a:r>
              <a:rPr b="1" lang="en" sz="1100">
                <a:solidFill>
                  <a:schemeClr val="dk1"/>
                </a:solidFill>
              </a:rPr>
              <a:t>Adjust Line Style</a:t>
            </a:r>
            <a:r>
              <a:rPr lang="en" sz="1100">
                <a:solidFill>
                  <a:schemeClr val="dk1"/>
                </a:solidFill>
              </a:rPr>
              <a:t>:</a:t>
            </a:r>
            <a:endParaRPr sz="1100">
              <a:solidFill>
                <a:schemeClr val="dk1"/>
              </a:solidFill>
            </a:endParaRPr>
          </a:p>
          <a:p>
            <a:pPr indent="-173673" lvl="2" marL="1028700" rtl="0" algn="l">
              <a:spcBef>
                <a:spcPts val="0"/>
              </a:spcBef>
              <a:spcAft>
                <a:spcPts val="0"/>
              </a:spcAft>
              <a:buClr>
                <a:schemeClr val="dk1"/>
              </a:buClr>
              <a:buSzPct val="100000"/>
              <a:buChar char="■"/>
            </a:pPr>
            <a:r>
              <a:rPr b="1" lang="en" sz="1100">
                <a:solidFill>
                  <a:schemeClr val="dk1"/>
                </a:solidFill>
              </a:rPr>
              <a:t>Line Color</a:t>
            </a:r>
            <a:r>
              <a:rPr lang="en" sz="1100">
                <a:solidFill>
                  <a:schemeClr val="dk1"/>
                </a:solidFill>
              </a:rPr>
              <a:t>: Choose a blue color to represent water.</a:t>
            </a:r>
            <a:endParaRPr sz="1100">
              <a:solidFill>
                <a:schemeClr val="dk1"/>
              </a:solidFill>
            </a:endParaRPr>
          </a:p>
          <a:p>
            <a:pPr indent="-173673" lvl="2" marL="1028700" rtl="0" algn="l">
              <a:spcBef>
                <a:spcPts val="0"/>
              </a:spcBef>
              <a:spcAft>
                <a:spcPts val="0"/>
              </a:spcAft>
              <a:buClr>
                <a:schemeClr val="dk1"/>
              </a:buClr>
              <a:buSzPct val="100000"/>
              <a:buChar char="■"/>
            </a:pPr>
            <a:r>
              <a:rPr b="1" lang="en" sz="1100">
                <a:solidFill>
                  <a:schemeClr val="dk1"/>
                </a:solidFill>
              </a:rPr>
              <a:t>Line Thickness</a:t>
            </a:r>
            <a:r>
              <a:rPr lang="en" sz="1100">
                <a:solidFill>
                  <a:schemeClr val="dk1"/>
                </a:solidFill>
              </a:rPr>
              <a:t>: Increase the line thickness to make the river clearly visible.</a:t>
            </a:r>
            <a:endParaRPr sz="1100">
              <a:solidFill>
                <a:schemeClr val="dk1"/>
              </a:solidFill>
            </a:endParaRPr>
          </a:p>
          <a:p>
            <a:pPr indent="-173673" lvl="2" marL="1028700" rtl="0" algn="l">
              <a:spcBef>
                <a:spcPts val="0"/>
              </a:spcBef>
              <a:spcAft>
                <a:spcPts val="0"/>
              </a:spcAft>
              <a:buClr>
                <a:schemeClr val="dk1"/>
              </a:buClr>
              <a:buSzPct val="100000"/>
              <a:buChar char="■"/>
            </a:pPr>
            <a:r>
              <a:rPr b="1" lang="en" sz="1100">
                <a:solidFill>
                  <a:schemeClr val="dk1"/>
                </a:solidFill>
              </a:rPr>
              <a:t>Transparency</a:t>
            </a:r>
            <a:r>
              <a:rPr lang="en" sz="1100">
                <a:solidFill>
                  <a:schemeClr val="dk1"/>
                </a:solidFill>
              </a:rPr>
              <a:t>: Add transparency if needed to match the aesthetic of your map.</a:t>
            </a:r>
            <a:endParaRPr sz="1100">
              <a:solidFill>
                <a:schemeClr val="dk1"/>
              </a:solidFill>
            </a:endParaRPr>
          </a:p>
          <a:p>
            <a:pPr indent="-145097" lvl="1" marL="685800" rtl="0" algn="l">
              <a:spcBef>
                <a:spcPts val="0"/>
              </a:spcBef>
              <a:spcAft>
                <a:spcPts val="0"/>
              </a:spcAft>
              <a:buClr>
                <a:schemeClr val="dk1"/>
              </a:buClr>
              <a:buSzPct val="100000"/>
              <a:buChar char="○"/>
            </a:pPr>
            <a:r>
              <a:rPr b="1" lang="en" sz="1100">
                <a:solidFill>
                  <a:schemeClr val="dk1"/>
                </a:solidFill>
              </a:rPr>
              <a:t>Add a Label</a:t>
            </a:r>
            <a:r>
              <a:rPr lang="en" sz="1100">
                <a:solidFill>
                  <a:schemeClr val="dk1"/>
                </a:solidFill>
              </a:rPr>
              <a:t>: Place a small text box near the line with </a:t>
            </a:r>
            <a:r>
              <a:rPr lang="en" sz="1100">
                <a:solidFill>
                  <a:schemeClr val="dk1"/>
                </a:solidFill>
              </a:rPr>
              <a:t>the river’s name</a:t>
            </a:r>
            <a:r>
              <a:rPr lang="en" sz="1100">
                <a:solidFill>
                  <a:schemeClr val="dk1"/>
                </a:solidFill>
              </a:rPr>
              <a:t> in blue</a:t>
            </a:r>
            <a:r>
              <a:rPr lang="en" sz="1100">
                <a:solidFill>
                  <a:schemeClr val="dk1"/>
                </a:solidFill>
              </a:rPr>
              <a:t>.</a:t>
            </a:r>
            <a:endParaRPr/>
          </a:p>
        </p:txBody>
      </p:sp>
      <p:sp>
        <p:nvSpPr>
          <p:cNvPr id="68" name="Google Shape;68;p15"/>
          <p:cNvSpPr txBox="1"/>
          <p:nvPr/>
        </p:nvSpPr>
        <p:spPr>
          <a:xfrm>
            <a:off x="6151850" y="1017725"/>
            <a:ext cx="2597700" cy="3058500"/>
          </a:xfrm>
          <a:prstGeom prst="rect">
            <a:avLst/>
          </a:prstGeom>
          <a:solidFill>
            <a:srgbClr val="CFE2F3"/>
          </a:solidFill>
          <a:ln>
            <a:noFill/>
          </a:ln>
          <a:effectLst>
            <a:outerShdw blurRad="57150" rotWithShape="0" algn="bl" dir="5400000" dist="19050">
              <a:srgbClr val="000000">
                <a:alpha val="50000"/>
              </a:srgbClr>
            </a:outerShdw>
          </a:effectLst>
        </p:spPr>
        <p:txBody>
          <a:bodyPr anchorCtr="0" anchor="t" bIns="365750" lIns="365750" spcFirstLastPara="1" rIns="365750" wrap="square" tIns="365750">
            <a:spAutoFit/>
          </a:bodyPr>
          <a:lstStyle/>
          <a:p>
            <a:pPr indent="0" lvl="0" marL="0" rtl="0" algn="l">
              <a:lnSpc>
                <a:spcPct val="115000"/>
              </a:lnSpc>
              <a:spcBef>
                <a:spcPts val="1400"/>
              </a:spcBef>
              <a:spcAft>
                <a:spcPts val="0"/>
              </a:spcAft>
              <a:buNone/>
            </a:pPr>
            <a:r>
              <a:rPr b="1" lang="en" sz="1000">
                <a:solidFill>
                  <a:schemeClr val="dk1"/>
                </a:solidFill>
              </a:rPr>
              <a:t>Additional Tips</a:t>
            </a:r>
            <a:endParaRPr b="1" sz="1000">
              <a:solidFill>
                <a:schemeClr val="dk1"/>
              </a:solidFill>
            </a:endParaRPr>
          </a:p>
          <a:p>
            <a:pPr indent="0" lvl="0" marL="0" rtl="0" algn="l">
              <a:lnSpc>
                <a:spcPct val="115000"/>
              </a:lnSpc>
              <a:spcBef>
                <a:spcPts val="1200"/>
              </a:spcBef>
              <a:spcAft>
                <a:spcPts val="0"/>
              </a:spcAft>
              <a:buNone/>
            </a:pPr>
            <a:r>
              <a:rPr b="1" lang="en" sz="800">
                <a:solidFill>
                  <a:schemeClr val="dk1"/>
                </a:solidFill>
              </a:rPr>
              <a:t>Color Coding and Consistency</a:t>
            </a:r>
            <a:r>
              <a:rPr lang="en" sz="800">
                <a:solidFill>
                  <a:schemeClr val="dk1"/>
                </a:solidFill>
              </a:rPr>
              <a:t>:</a:t>
            </a:r>
            <a:br>
              <a:rPr lang="en" sz="800">
                <a:solidFill>
                  <a:schemeClr val="dk1"/>
                </a:solidFill>
              </a:rPr>
            </a:br>
            <a:r>
              <a:rPr lang="en" sz="800">
                <a:solidFill>
                  <a:schemeClr val="dk1"/>
                </a:solidFill>
              </a:rPr>
              <a:t>Use consistent colors and styles for different types of features. </a:t>
            </a:r>
            <a:endParaRPr sz="800">
              <a:solidFill>
                <a:schemeClr val="dk1"/>
              </a:solidFill>
            </a:endParaRPr>
          </a:p>
          <a:p>
            <a:pPr indent="0" lvl="0" marL="0" rtl="0" algn="l">
              <a:lnSpc>
                <a:spcPct val="115000"/>
              </a:lnSpc>
              <a:spcBef>
                <a:spcPts val="1200"/>
              </a:spcBef>
              <a:spcAft>
                <a:spcPts val="0"/>
              </a:spcAft>
              <a:buNone/>
            </a:pPr>
            <a:r>
              <a:rPr b="1" lang="en" sz="800">
                <a:solidFill>
                  <a:schemeClr val="dk1"/>
                </a:solidFill>
              </a:rPr>
              <a:t>Zoom and Positioning</a:t>
            </a:r>
            <a:r>
              <a:rPr lang="en" sz="800">
                <a:solidFill>
                  <a:schemeClr val="dk1"/>
                </a:solidFill>
              </a:rPr>
              <a:t>:</a:t>
            </a:r>
            <a:br>
              <a:rPr lang="en" sz="800">
                <a:solidFill>
                  <a:schemeClr val="dk1"/>
                </a:solidFill>
              </a:rPr>
            </a:br>
            <a:r>
              <a:rPr lang="en" sz="800">
                <a:solidFill>
                  <a:schemeClr val="dk1"/>
                </a:solidFill>
              </a:rPr>
              <a:t>Ensure your map image is large enough and centrally positioned for easy editing. Zoom in on specific areas if necessary to improve accuracy.</a:t>
            </a:r>
            <a:endParaRPr sz="800">
              <a:solidFill>
                <a:schemeClr val="dk1"/>
              </a:solidFill>
            </a:endParaRPr>
          </a:p>
          <a:p>
            <a:pPr indent="0" lvl="0" marL="0" rtl="0" algn="l">
              <a:lnSpc>
                <a:spcPct val="115000"/>
              </a:lnSpc>
              <a:spcBef>
                <a:spcPts val="1200"/>
              </a:spcBef>
              <a:spcAft>
                <a:spcPts val="1200"/>
              </a:spcAft>
              <a:buNone/>
            </a:pPr>
            <a:r>
              <a:rPr b="1" lang="en" sz="800">
                <a:solidFill>
                  <a:schemeClr val="dk1"/>
                </a:solidFill>
              </a:rPr>
              <a:t>Layering</a:t>
            </a:r>
            <a:r>
              <a:rPr lang="en" sz="800">
                <a:solidFill>
                  <a:schemeClr val="dk1"/>
                </a:solidFill>
              </a:rPr>
              <a:t>:</a:t>
            </a:r>
            <a:br>
              <a:rPr lang="en" sz="800">
                <a:solidFill>
                  <a:schemeClr val="dk1"/>
                </a:solidFill>
              </a:rPr>
            </a:br>
            <a:r>
              <a:rPr lang="en" sz="800">
                <a:solidFill>
                  <a:schemeClr val="dk1"/>
                </a:solidFill>
              </a:rPr>
              <a:t>Place regions and rivers first as they’re often larger, then add cities and landmarks last for clearer positioning.</a:t>
            </a:r>
            <a:endParaRPr sz="800">
              <a:solidFill>
                <a:schemeClr val="dk1"/>
              </a:solidFill>
            </a:endParaRPr>
          </a:p>
        </p:txBody>
      </p:sp>
      <p:sp>
        <p:nvSpPr>
          <p:cNvPr id="69" name="Google Shape;69;p15"/>
          <p:cNvSpPr txBox="1"/>
          <p:nvPr/>
        </p:nvSpPr>
        <p:spPr>
          <a:xfrm>
            <a:off x="584100" y="4836950"/>
            <a:ext cx="4064100" cy="268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rPr>
              <a:t>Map Image Source: NOAA Data Access Viewer (https://coast.noaa.gov/dataviewer)</a:t>
            </a:r>
            <a:endParaRPr sz="800">
              <a:solidFill>
                <a:srgbClr val="B7B7B7"/>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