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TT Commons Pro Bold" charset="1" panose="020B0103030102020204"/>
      <p:regular r:id="rId16"/>
    </p:embeddedFont>
    <p:embeddedFont>
      <p:font typeface="TT Commons Pro" charset="1" panose="020B0103030102020204"/>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5.pn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3D96"/>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18288000" cy="18288000"/>
          </a:xfrm>
          <a:custGeom>
            <a:avLst/>
            <a:gdLst/>
            <a:ahLst/>
            <a:cxnLst/>
            <a:rect r="r" b="b" t="t" l="l"/>
            <a:pathLst>
              <a:path h="18288000" w="18288000">
                <a:moveTo>
                  <a:pt x="0" y="0"/>
                </a:moveTo>
                <a:lnTo>
                  <a:pt x="18288000" y="0"/>
                </a:lnTo>
                <a:lnTo>
                  <a:pt x="18288000" y="18288000"/>
                </a:lnTo>
                <a:lnTo>
                  <a:pt x="0" y="18288000"/>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692118" y="6478848"/>
            <a:ext cx="567182" cy="567182"/>
          </a:xfrm>
          <a:custGeom>
            <a:avLst/>
            <a:gdLst/>
            <a:ahLst/>
            <a:cxnLst/>
            <a:rect r="r" b="b" t="t" l="l"/>
            <a:pathLst>
              <a:path h="567182" w="567182">
                <a:moveTo>
                  <a:pt x="0" y="0"/>
                </a:moveTo>
                <a:lnTo>
                  <a:pt x="567182" y="0"/>
                </a:lnTo>
                <a:lnTo>
                  <a:pt x="567182" y="567182"/>
                </a:lnTo>
                <a:lnTo>
                  <a:pt x="0" y="567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689462" y="2685542"/>
            <a:ext cx="21666924" cy="3713459"/>
          </a:xfrm>
          <a:prstGeom prst="rect">
            <a:avLst/>
          </a:prstGeom>
        </p:spPr>
        <p:txBody>
          <a:bodyPr anchor="t" rtlCol="false" tIns="0" lIns="0" bIns="0" rIns="0">
            <a:spAutoFit/>
          </a:bodyPr>
          <a:lstStyle/>
          <a:p>
            <a:pPr algn="ctr">
              <a:lnSpc>
                <a:spcPts val="27266"/>
              </a:lnSpc>
            </a:pPr>
            <a:r>
              <a:rPr lang="en-US" b="true" sz="29637" spc="-2371">
                <a:solidFill>
                  <a:srgbClr val="F6F6F6"/>
                </a:solidFill>
                <a:latin typeface="TT Commons Pro Bold"/>
                <a:ea typeface="TT Commons Pro Bold"/>
                <a:cs typeface="TT Commons Pro Bold"/>
                <a:sym typeface="TT Commons Pro Bold"/>
              </a:rPr>
              <a:t>PITCH DECK</a:t>
            </a:r>
          </a:p>
        </p:txBody>
      </p:sp>
      <p:sp>
        <p:nvSpPr>
          <p:cNvPr name="Freeform 5" id="5"/>
          <p:cNvSpPr/>
          <p:nvPr/>
        </p:nvSpPr>
        <p:spPr>
          <a:xfrm flipH="false" flipV="false" rot="0">
            <a:off x="7399261" y="-1972277"/>
            <a:ext cx="4440969" cy="14471752"/>
          </a:xfrm>
          <a:custGeom>
            <a:avLst/>
            <a:gdLst/>
            <a:ahLst/>
            <a:cxnLst/>
            <a:rect r="r" b="b" t="t" l="l"/>
            <a:pathLst>
              <a:path h="14471752" w="4440969">
                <a:moveTo>
                  <a:pt x="0" y="0"/>
                </a:moveTo>
                <a:lnTo>
                  <a:pt x="4440968" y="0"/>
                </a:lnTo>
                <a:lnTo>
                  <a:pt x="4440968" y="14471752"/>
                </a:lnTo>
                <a:lnTo>
                  <a:pt x="0" y="14471752"/>
                </a:lnTo>
                <a:lnTo>
                  <a:pt x="0" y="0"/>
                </a:lnTo>
                <a:close/>
              </a:path>
            </a:pathLst>
          </a:custGeom>
          <a:blipFill>
            <a:blip r:embed="rId6"/>
            <a:stretch>
              <a:fillRect l="-74126" t="0" r="-74126" b="0"/>
            </a:stretch>
          </a:blipFill>
        </p:spPr>
      </p:sp>
      <p:sp>
        <p:nvSpPr>
          <p:cNvPr name="Freeform 6" id="6"/>
          <p:cNvSpPr/>
          <p:nvPr/>
        </p:nvSpPr>
        <p:spPr>
          <a:xfrm flipH="false" flipV="false" rot="0">
            <a:off x="1028700" y="1185101"/>
            <a:ext cx="485267" cy="485267"/>
          </a:xfrm>
          <a:custGeom>
            <a:avLst/>
            <a:gdLst/>
            <a:ahLst/>
            <a:cxnLst/>
            <a:rect r="r" b="b" t="t" l="l"/>
            <a:pathLst>
              <a:path h="485267" w="485267">
                <a:moveTo>
                  <a:pt x="0" y="0"/>
                </a:moveTo>
                <a:lnTo>
                  <a:pt x="485267" y="0"/>
                </a:lnTo>
                <a:lnTo>
                  <a:pt x="485267" y="485267"/>
                </a:lnTo>
                <a:lnTo>
                  <a:pt x="0" y="4852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642052" y="1280351"/>
            <a:ext cx="2942034" cy="390017"/>
          </a:xfrm>
          <a:prstGeom prst="rect">
            <a:avLst/>
          </a:prstGeom>
        </p:spPr>
        <p:txBody>
          <a:bodyPr anchor="t" rtlCol="false" tIns="0" lIns="0" bIns="0" rIns="0">
            <a:spAutoFit/>
          </a:bodyPr>
          <a:lstStyle/>
          <a:p>
            <a:pPr algn="l">
              <a:lnSpc>
                <a:spcPts val="2944"/>
              </a:lnSpc>
            </a:pPr>
            <a:r>
              <a:rPr lang="en-US" sz="3200" spc="-256">
                <a:solidFill>
                  <a:srgbClr val="F6F6F6"/>
                </a:solidFill>
                <a:latin typeface="TT Commons Pro"/>
                <a:ea typeface="TT Commons Pro"/>
                <a:cs typeface="TT Commons Pro"/>
                <a:sym typeface="TT Commons Pro"/>
              </a:rPr>
              <a:t>Salford &amp; Co.</a:t>
            </a:r>
          </a:p>
        </p:txBody>
      </p:sp>
      <p:sp>
        <p:nvSpPr>
          <p:cNvPr name="TextBox 8" id="8"/>
          <p:cNvSpPr txBox="true"/>
          <p:nvPr/>
        </p:nvSpPr>
        <p:spPr>
          <a:xfrm rot="0">
            <a:off x="1028700" y="6535998"/>
            <a:ext cx="6039225" cy="1213486"/>
          </a:xfrm>
          <a:prstGeom prst="rect">
            <a:avLst/>
          </a:prstGeom>
        </p:spPr>
        <p:txBody>
          <a:bodyPr anchor="t" rtlCol="false" tIns="0" lIns="0" bIns="0" rIns="0">
            <a:spAutoFit/>
          </a:bodyPr>
          <a:lstStyle/>
          <a:p>
            <a:pPr algn="just">
              <a:lnSpc>
                <a:spcPts val="1890"/>
              </a:lnSpc>
            </a:pPr>
            <a:r>
              <a:rPr lang="en-US" sz="2100" spc="-42">
                <a:solidFill>
                  <a:srgbClr val="F6F6F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
        <p:nvSpPr>
          <p:cNvPr name="TextBox 9" id="9"/>
          <p:cNvSpPr txBox="true"/>
          <p:nvPr/>
        </p:nvSpPr>
        <p:spPr>
          <a:xfrm rot="0">
            <a:off x="1028700" y="8754998"/>
            <a:ext cx="2837259" cy="503302"/>
          </a:xfrm>
          <a:prstGeom prst="rect">
            <a:avLst/>
          </a:prstGeom>
        </p:spPr>
        <p:txBody>
          <a:bodyPr anchor="t" rtlCol="false" tIns="0" lIns="0" bIns="0" rIns="0">
            <a:spAutoFit/>
          </a:bodyPr>
          <a:lstStyle/>
          <a:p>
            <a:pPr algn="l">
              <a:lnSpc>
                <a:spcPts val="1932"/>
              </a:lnSpc>
            </a:pPr>
            <a:r>
              <a:rPr lang="en-US" sz="2100" spc="-63">
                <a:solidFill>
                  <a:srgbClr val="F6F6F6"/>
                </a:solidFill>
                <a:latin typeface="TT Commons Pro"/>
                <a:ea typeface="TT Commons Pro"/>
                <a:cs typeface="TT Commons Pro"/>
                <a:sym typeface="TT Commons Pro"/>
              </a:rPr>
              <a:t>Pres</a:t>
            </a:r>
            <a:r>
              <a:rPr lang="en-US" sz="2100" spc="-63">
                <a:solidFill>
                  <a:srgbClr val="F6F6F6"/>
                </a:solidFill>
                <a:latin typeface="TT Commons Pro"/>
                <a:ea typeface="TT Commons Pro"/>
                <a:cs typeface="TT Commons Pro"/>
                <a:sym typeface="TT Commons Pro"/>
              </a:rPr>
              <a:t>ented By :</a:t>
            </a:r>
          </a:p>
          <a:p>
            <a:pPr algn="l">
              <a:lnSpc>
                <a:spcPts val="1932"/>
              </a:lnSpc>
            </a:pPr>
            <a:r>
              <a:rPr lang="en-US" sz="2100" spc="-63">
                <a:solidFill>
                  <a:srgbClr val="F6F6F6"/>
                </a:solidFill>
                <a:latin typeface="TT Commons Pro"/>
                <a:ea typeface="TT Commons Pro"/>
                <a:cs typeface="TT Commons Pro"/>
                <a:sym typeface="TT Commons Pro"/>
              </a:rPr>
              <a:t>Anna Katrina Marchesi</a:t>
            </a:r>
          </a:p>
        </p:txBody>
      </p:sp>
      <p:sp>
        <p:nvSpPr>
          <p:cNvPr name="TextBox 10" id="10"/>
          <p:cNvSpPr txBox="true"/>
          <p:nvPr/>
        </p:nvSpPr>
        <p:spPr>
          <a:xfrm rot="0">
            <a:off x="4238938" y="8754998"/>
            <a:ext cx="2828987" cy="503302"/>
          </a:xfrm>
          <a:prstGeom prst="rect">
            <a:avLst/>
          </a:prstGeom>
        </p:spPr>
        <p:txBody>
          <a:bodyPr anchor="t" rtlCol="false" tIns="0" lIns="0" bIns="0" rIns="0">
            <a:spAutoFit/>
          </a:bodyPr>
          <a:lstStyle/>
          <a:p>
            <a:pPr algn="l">
              <a:lnSpc>
                <a:spcPts val="1932"/>
              </a:lnSpc>
            </a:pPr>
            <a:r>
              <a:rPr lang="en-US" sz="2100" spc="-63">
                <a:solidFill>
                  <a:srgbClr val="F6F6F6"/>
                </a:solidFill>
                <a:latin typeface="TT Commons Pro"/>
                <a:ea typeface="TT Commons Pro"/>
                <a:cs typeface="TT Commons Pro"/>
                <a:sym typeface="TT Commons Pro"/>
              </a:rPr>
              <a:t>Pres</a:t>
            </a:r>
            <a:r>
              <a:rPr lang="en-US" sz="2100" spc="-63">
                <a:solidFill>
                  <a:srgbClr val="F6F6F6"/>
                </a:solidFill>
                <a:latin typeface="TT Commons Pro"/>
                <a:ea typeface="TT Commons Pro"/>
                <a:cs typeface="TT Commons Pro"/>
                <a:sym typeface="TT Commons Pro"/>
              </a:rPr>
              <a:t>ented To :</a:t>
            </a:r>
          </a:p>
          <a:p>
            <a:pPr algn="l">
              <a:lnSpc>
                <a:spcPts val="1932"/>
              </a:lnSpc>
            </a:pPr>
            <a:r>
              <a:rPr lang="en-US" sz="2100" spc="-63">
                <a:solidFill>
                  <a:srgbClr val="F6F6F6"/>
                </a:solidFill>
                <a:latin typeface="TT Commons Pro"/>
                <a:ea typeface="TT Commons Pro"/>
                <a:cs typeface="TT Commons Pro"/>
                <a:sym typeface="TT Commons Pro"/>
              </a:rPr>
              <a:t>Timmerman Industries</a:t>
            </a:r>
          </a:p>
        </p:txBody>
      </p:sp>
      <p:sp>
        <p:nvSpPr>
          <p:cNvPr name="TextBox 11" id="11"/>
          <p:cNvSpPr txBox="true"/>
          <p:nvPr/>
        </p:nvSpPr>
        <p:spPr>
          <a:xfrm rot="0">
            <a:off x="13290917" y="8993123"/>
            <a:ext cx="3968383" cy="265177"/>
          </a:xfrm>
          <a:prstGeom prst="rect">
            <a:avLst/>
          </a:prstGeom>
        </p:spPr>
        <p:txBody>
          <a:bodyPr anchor="t" rtlCol="false" tIns="0" lIns="0" bIns="0" rIns="0">
            <a:spAutoFit/>
          </a:bodyPr>
          <a:lstStyle/>
          <a:p>
            <a:pPr algn="r">
              <a:lnSpc>
                <a:spcPts val="1932"/>
              </a:lnSpc>
            </a:pPr>
            <a:r>
              <a:rPr lang="en-US" sz="2100" spc="-126">
                <a:solidFill>
                  <a:srgbClr val="F6F6F6"/>
                </a:solidFill>
                <a:latin typeface="TT Commons Pro"/>
                <a:ea typeface="TT Commons Pro"/>
                <a:cs typeface="TT Commons Pro"/>
                <a:sym typeface="TT Commons Pro"/>
              </a:rPr>
              <a:t>Website : www.reallygreatsite.com</a:t>
            </a:r>
          </a:p>
        </p:txBody>
      </p:sp>
      <p:sp>
        <p:nvSpPr>
          <p:cNvPr name="TextBox 12" id="12"/>
          <p:cNvSpPr txBox="true"/>
          <p:nvPr/>
        </p:nvSpPr>
        <p:spPr>
          <a:xfrm rot="0">
            <a:off x="14317266" y="1318959"/>
            <a:ext cx="2942034" cy="265177"/>
          </a:xfrm>
          <a:prstGeom prst="rect">
            <a:avLst/>
          </a:prstGeom>
        </p:spPr>
        <p:txBody>
          <a:bodyPr anchor="t" rtlCol="false" tIns="0" lIns="0" bIns="0" rIns="0">
            <a:spAutoFit/>
          </a:bodyPr>
          <a:lstStyle/>
          <a:p>
            <a:pPr algn="r">
              <a:lnSpc>
                <a:spcPts val="1932"/>
              </a:lnSpc>
            </a:pPr>
            <a:r>
              <a:rPr lang="en-US" sz="2100" spc="-126">
                <a:solidFill>
                  <a:srgbClr val="F6F6F6"/>
                </a:solidFill>
                <a:latin typeface="TT Commons Pro"/>
                <a:ea typeface="TT Commons Pro"/>
                <a:cs typeface="TT Commons Pro"/>
                <a:sym typeface="TT Commons Pro"/>
              </a:rPr>
              <a:t>December - 29 - 2026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18288000" cy="18288000"/>
          </a:xfrm>
          <a:custGeom>
            <a:avLst/>
            <a:gdLst/>
            <a:ahLst/>
            <a:cxnLst/>
            <a:rect r="r" b="b" t="t" l="l"/>
            <a:pathLst>
              <a:path h="18288000" w="18288000">
                <a:moveTo>
                  <a:pt x="0" y="0"/>
                </a:moveTo>
                <a:lnTo>
                  <a:pt x="18288000" y="0"/>
                </a:lnTo>
                <a:lnTo>
                  <a:pt x="18288000" y="18288000"/>
                </a:lnTo>
                <a:lnTo>
                  <a:pt x="0" y="18288000"/>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692118" y="6478848"/>
            <a:ext cx="567182" cy="567182"/>
          </a:xfrm>
          <a:custGeom>
            <a:avLst/>
            <a:gdLst/>
            <a:ahLst/>
            <a:cxnLst/>
            <a:rect r="r" b="b" t="t" l="l"/>
            <a:pathLst>
              <a:path h="567182" w="567182">
                <a:moveTo>
                  <a:pt x="0" y="0"/>
                </a:moveTo>
                <a:lnTo>
                  <a:pt x="567182" y="0"/>
                </a:lnTo>
                <a:lnTo>
                  <a:pt x="567182" y="567182"/>
                </a:lnTo>
                <a:lnTo>
                  <a:pt x="0" y="567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904155" y="2644263"/>
            <a:ext cx="24096309" cy="3805543"/>
          </a:xfrm>
          <a:prstGeom prst="rect">
            <a:avLst/>
          </a:prstGeom>
        </p:spPr>
        <p:txBody>
          <a:bodyPr anchor="t" rtlCol="false" tIns="0" lIns="0" bIns="0" rIns="0">
            <a:spAutoFit/>
          </a:bodyPr>
          <a:lstStyle/>
          <a:p>
            <a:pPr algn="ctr">
              <a:lnSpc>
                <a:spcPts val="27880"/>
              </a:lnSpc>
            </a:pPr>
            <a:r>
              <a:rPr lang="en-US" b="true" sz="30304" spc="-2424">
                <a:solidFill>
                  <a:srgbClr val="003D96"/>
                </a:solidFill>
                <a:latin typeface="TT Commons Pro Bold"/>
                <a:ea typeface="TT Commons Pro Bold"/>
                <a:cs typeface="TT Commons Pro Bold"/>
                <a:sym typeface="TT Commons Pro Bold"/>
              </a:rPr>
              <a:t>T</a:t>
            </a:r>
            <a:r>
              <a:rPr lang="en-US" b="true" sz="30304" spc="-2424">
                <a:solidFill>
                  <a:srgbClr val="003D96"/>
                </a:solidFill>
                <a:latin typeface="TT Commons Pro Bold"/>
                <a:ea typeface="TT Commons Pro Bold"/>
                <a:cs typeface="TT Commons Pro Bold"/>
                <a:sym typeface="TT Commons Pro Bold"/>
              </a:rPr>
              <a:t>HANK YOU</a:t>
            </a:r>
          </a:p>
        </p:txBody>
      </p:sp>
      <p:sp>
        <p:nvSpPr>
          <p:cNvPr name="TextBox 5" id="5"/>
          <p:cNvSpPr txBox="true"/>
          <p:nvPr/>
        </p:nvSpPr>
        <p:spPr>
          <a:xfrm rot="0">
            <a:off x="928688" y="6087668"/>
            <a:ext cx="6470573" cy="1315272"/>
          </a:xfrm>
          <a:prstGeom prst="rect">
            <a:avLst/>
          </a:prstGeom>
        </p:spPr>
        <p:txBody>
          <a:bodyPr anchor="t" rtlCol="false" tIns="0" lIns="0" bIns="0" rIns="0">
            <a:spAutoFit/>
          </a:bodyPr>
          <a:lstStyle/>
          <a:p>
            <a:pPr algn="l">
              <a:lnSpc>
                <a:spcPts val="9631"/>
              </a:lnSpc>
            </a:pPr>
            <a:r>
              <a:rPr lang="en-US" b="true" sz="10469" spc="-837">
                <a:solidFill>
                  <a:srgbClr val="003D96"/>
                </a:solidFill>
                <a:latin typeface="TT Commons Pro Bold"/>
                <a:ea typeface="TT Commons Pro Bold"/>
                <a:cs typeface="TT Commons Pro Bold"/>
                <a:sym typeface="TT Commons Pro Bold"/>
              </a:rPr>
              <a:t>SO MUCH!</a:t>
            </a:r>
          </a:p>
        </p:txBody>
      </p:sp>
      <p:sp>
        <p:nvSpPr>
          <p:cNvPr name="Freeform 6" id="6"/>
          <p:cNvSpPr/>
          <p:nvPr/>
        </p:nvSpPr>
        <p:spPr>
          <a:xfrm flipH="false" flipV="false" rot="0">
            <a:off x="7399261" y="-1972277"/>
            <a:ext cx="4440969" cy="14471752"/>
          </a:xfrm>
          <a:custGeom>
            <a:avLst/>
            <a:gdLst/>
            <a:ahLst/>
            <a:cxnLst/>
            <a:rect r="r" b="b" t="t" l="l"/>
            <a:pathLst>
              <a:path h="14471752" w="4440969">
                <a:moveTo>
                  <a:pt x="0" y="0"/>
                </a:moveTo>
                <a:lnTo>
                  <a:pt x="4440968" y="0"/>
                </a:lnTo>
                <a:lnTo>
                  <a:pt x="4440968" y="14471752"/>
                </a:lnTo>
                <a:lnTo>
                  <a:pt x="0" y="14471752"/>
                </a:lnTo>
                <a:lnTo>
                  <a:pt x="0" y="0"/>
                </a:lnTo>
                <a:close/>
              </a:path>
            </a:pathLst>
          </a:custGeom>
          <a:blipFill>
            <a:blip r:embed="rId6"/>
            <a:stretch>
              <a:fillRect l="-74126" t="0" r="-74126" b="0"/>
            </a:stretch>
          </a:blipFill>
        </p:spPr>
      </p:sp>
      <p:sp>
        <p:nvSpPr>
          <p:cNvPr name="Freeform 7" id="7"/>
          <p:cNvSpPr/>
          <p:nvPr/>
        </p:nvSpPr>
        <p:spPr>
          <a:xfrm flipH="false" flipV="false" rot="0">
            <a:off x="1028700" y="1185101"/>
            <a:ext cx="485267" cy="485267"/>
          </a:xfrm>
          <a:custGeom>
            <a:avLst/>
            <a:gdLst/>
            <a:ahLst/>
            <a:cxnLst/>
            <a:rect r="r" b="b" t="t" l="l"/>
            <a:pathLst>
              <a:path h="485267" w="485267">
                <a:moveTo>
                  <a:pt x="0" y="0"/>
                </a:moveTo>
                <a:lnTo>
                  <a:pt x="485267" y="0"/>
                </a:lnTo>
                <a:lnTo>
                  <a:pt x="485267" y="485267"/>
                </a:lnTo>
                <a:lnTo>
                  <a:pt x="0" y="4852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1642052" y="1280351"/>
            <a:ext cx="2942034" cy="390017"/>
          </a:xfrm>
          <a:prstGeom prst="rect">
            <a:avLst/>
          </a:prstGeom>
        </p:spPr>
        <p:txBody>
          <a:bodyPr anchor="t" rtlCol="false" tIns="0" lIns="0" bIns="0" rIns="0">
            <a:spAutoFit/>
          </a:bodyPr>
          <a:lstStyle/>
          <a:p>
            <a:pPr algn="l">
              <a:lnSpc>
                <a:spcPts val="2944"/>
              </a:lnSpc>
            </a:pPr>
            <a:r>
              <a:rPr lang="en-US" sz="3200" spc="-256">
                <a:solidFill>
                  <a:srgbClr val="003D96"/>
                </a:solidFill>
                <a:latin typeface="TT Commons Pro"/>
                <a:ea typeface="TT Commons Pro"/>
                <a:cs typeface="TT Commons Pro"/>
                <a:sym typeface="TT Commons Pro"/>
              </a:rPr>
              <a:t>Salford &amp; Co.</a:t>
            </a:r>
          </a:p>
        </p:txBody>
      </p:sp>
      <p:sp>
        <p:nvSpPr>
          <p:cNvPr name="TextBox 9" id="9"/>
          <p:cNvSpPr txBox="true"/>
          <p:nvPr/>
        </p:nvSpPr>
        <p:spPr>
          <a:xfrm rot="0">
            <a:off x="12352355" y="6542728"/>
            <a:ext cx="3555387" cy="503302"/>
          </a:xfrm>
          <a:prstGeom prst="rect">
            <a:avLst/>
          </a:prstGeom>
        </p:spPr>
        <p:txBody>
          <a:bodyPr anchor="t" rtlCol="false" tIns="0" lIns="0" bIns="0" rIns="0">
            <a:spAutoFit/>
          </a:bodyPr>
          <a:lstStyle/>
          <a:p>
            <a:pPr algn="l">
              <a:lnSpc>
                <a:spcPts val="1932"/>
              </a:lnSpc>
            </a:pPr>
            <a:r>
              <a:rPr lang="en-US" b="true" sz="2100" spc="-63">
                <a:solidFill>
                  <a:srgbClr val="003D96"/>
                </a:solidFill>
                <a:latin typeface="TT Commons Pro Bold"/>
                <a:ea typeface="TT Commons Pro Bold"/>
                <a:cs typeface="TT Commons Pro Bold"/>
                <a:sym typeface="TT Commons Pro Bold"/>
              </a:rPr>
              <a:t>Pres</a:t>
            </a:r>
            <a:r>
              <a:rPr lang="en-US" b="true" sz="2100" spc="-63">
                <a:solidFill>
                  <a:srgbClr val="003D96"/>
                </a:solidFill>
                <a:latin typeface="TT Commons Pro Bold"/>
                <a:ea typeface="TT Commons Pro Bold"/>
                <a:cs typeface="TT Commons Pro Bold"/>
                <a:sym typeface="TT Commons Pro Bold"/>
              </a:rPr>
              <a:t>ented By :</a:t>
            </a:r>
          </a:p>
          <a:p>
            <a:pPr algn="l">
              <a:lnSpc>
                <a:spcPts val="1932"/>
              </a:lnSpc>
            </a:pPr>
            <a:r>
              <a:rPr lang="en-US" sz="2100" spc="-63">
                <a:solidFill>
                  <a:srgbClr val="003D96"/>
                </a:solidFill>
                <a:latin typeface="TT Commons Pro"/>
                <a:ea typeface="TT Commons Pro"/>
                <a:cs typeface="TT Commons Pro"/>
                <a:sym typeface="TT Commons Pro"/>
              </a:rPr>
              <a:t>Anna Katrina Marchesi</a:t>
            </a:r>
          </a:p>
        </p:txBody>
      </p:sp>
      <p:sp>
        <p:nvSpPr>
          <p:cNvPr name="TextBox 10" id="10"/>
          <p:cNvSpPr txBox="true"/>
          <p:nvPr/>
        </p:nvSpPr>
        <p:spPr>
          <a:xfrm rot="0">
            <a:off x="12352355" y="7648863"/>
            <a:ext cx="3277493" cy="503302"/>
          </a:xfrm>
          <a:prstGeom prst="rect">
            <a:avLst/>
          </a:prstGeom>
        </p:spPr>
        <p:txBody>
          <a:bodyPr anchor="t" rtlCol="false" tIns="0" lIns="0" bIns="0" rIns="0">
            <a:spAutoFit/>
          </a:bodyPr>
          <a:lstStyle/>
          <a:p>
            <a:pPr algn="l">
              <a:lnSpc>
                <a:spcPts val="1932"/>
              </a:lnSpc>
            </a:pPr>
            <a:r>
              <a:rPr lang="en-US" b="true" sz="2100" spc="-63">
                <a:solidFill>
                  <a:srgbClr val="003D96"/>
                </a:solidFill>
                <a:latin typeface="TT Commons Pro Bold"/>
                <a:ea typeface="TT Commons Pro Bold"/>
                <a:cs typeface="TT Commons Pro Bold"/>
                <a:sym typeface="TT Commons Pro Bold"/>
              </a:rPr>
              <a:t>Pres</a:t>
            </a:r>
            <a:r>
              <a:rPr lang="en-US" b="true" sz="2100" spc="-63">
                <a:solidFill>
                  <a:srgbClr val="003D96"/>
                </a:solidFill>
                <a:latin typeface="TT Commons Pro Bold"/>
                <a:ea typeface="TT Commons Pro Bold"/>
                <a:cs typeface="TT Commons Pro Bold"/>
                <a:sym typeface="TT Commons Pro Bold"/>
              </a:rPr>
              <a:t>ented To :</a:t>
            </a:r>
          </a:p>
          <a:p>
            <a:pPr algn="l">
              <a:lnSpc>
                <a:spcPts val="1932"/>
              </a:lnSpc>
            </a:pPr>
            <a:r>
              <a:rPr lang="en-US" sz="2100" spc="-63">
                <a:solidFill>
                  <a:srgbClr val="003D96"/>
                </a:solidFill>
                <a:latin typeface="TT Commons Pro"/>
                <a:ea typeface="TT Commons Pro"/>
                <a:cs typeface="TT Commons Pro"/>
                <a:sym typeface="TT Commons Pro"/>
              </a:rPr>
              <a:t>Timmerman Industries</a:t>
            </a:r>
          </a:p>
        </p:txBody>
      </p:sp>
      <p:sp>
        <p:nvSpPr>
          <p:cNvPr name="TextBox 11" id="11"/>
          <p:cNvSpPr txBox="true"/>
          <p:nvPr/>
        </p:nvSpPr>
        <p:spPr>
          <a:xfrm rot="0">
            <a:off x="14317266" y="1076325"/>
            <a:ext cx="2942034" cy="265177"/>
          </a:xfrm>
          <a:prstGeom prst="rect">
            <a:avLst/>
          </a:prstGeom>
        </p:spPr>
        <p:txBody>
          <a:bodyPr anchor="t" rtlCol="false" tIns="0" lIns="0" bIns="0" rIns="0">
            <a:spAutoFit/>
          </a:bodyPr>
          <a:lstStyle/>
          <a:p>
            <a:pPr algn="r">
              <a:lnSpc>
                <a:spcPts val="1932"/>
              </a:lnSpc>
            </a:pPr>
            <a:r>
              <a:rPr lang="en-US" sz="2100" spc="-126">
                <a:solidFill>
                  <a:srgbClr val="003D96"/>
                </a:solidFill>
                <a:latin typeface="TT Commons Pro"/>
                <a:ea typeface="TT Commons Pro"/>
                <a:cs typeface="TT Commons Pro"/>
                <a:sym typeface="TT Commons Pro"/>
              </a:rPr>
              <a:t>December - 29 - 2026</a:t>
            </a:r>
          </a:p>
        </p:txBody>
      </p:sp>
      <p:sp>
        <p:nvSpPr>
          <p:cNvPr name="TextBox 12" id="12"/>
          <p:cNvSpPr txBox="true"/>
          <p:nvPr/>
        </p:nvSpPr>
        <p:spPr>
          <a:xfrm rot="0">
            <a:off x="928688" y="8754998"/>
            <a:ext cx="3376791" cy="503302"/>
          </a:xfrm>
          <a:prstGeom prst="rect">
            <a:avLst/>
          </a:prstGeom>
        </p:spPr>
        <p:txBody>
          <a:bodyPr anchor="t" rtlCol="false" tIns="0" lIns="0" bIns="0" rIns="0">
            <a:spAutoFit/>
          </a:bodyPr>
          <a:lstStyle/>
          <a:p>
            <a:pPr algn="l">
              <a:lnSpc>
                <a:spcPts val="1932"/>
              </a:lnSpc>
            </a:pPr>
            <a:r>
              <a:rPr lang="en-US" b="true" sz="2100" spc="-63">
                <a:solidFill>
                  <a:srgbClr val="003D96"/>
                </a:solidFill>
                <a:latin typeface="TT Commons Pro Bold"/>
                <a:ea typeface="TT Commons Pro Bold"/>
                <a:cs typeface="TT Commons Pro Bold"/>
                <a:sym typeface="TT Commons Pro Bold"/>
              </a:rPr>
              <a:t>Email Address</a:t>
            </a:r>
            <a:r>
              <a:rPr lang="en-US" b="true" sz="2100" spc="-63">
                <a:solidFill>
                  <a:srgbClr val="003D96"/>
                </a:solidFill>
                <a:latin typeface="TT Commons Pro Bold"/>
                <a:ea typeface="TT Commons Pro Bold"/>
                <a:cs typeface="TT Commons Pro Bold"/>
                <a:sym typeface="TT Commons Pro Bold"/>
              </a:rPr>
              <a:t> :</a:t>
            </a:r>
          </a:p>
          <a:p>
            <a:pPr algn="l">
              <a:lnSpc>
                <a:spcPts val="1932"/>
              </a:lnSpc>
            </a:pPr>
            <a:r>
              <a:rPr lang="en-US" sz="2100" spc="-63">
                <a:solidFill>
                  <a:srgbClr val="003D96"/>
                </a:solidFill>
                <a:latin typeface="TT Commons Pro"/>
                <a:ea typeface="TT Commons Pro"/>
                <a:cs typeface="TT Commons Pro"/>
                <a:sym typeface="TT Commons Pro"/>
              </a:rPr>
              <a:t>hello@reallygreatsite.com</a:t>
            </a:r>
          </a:p>
        </p:txBody>
      </p:sp>
      <p:sp>
        <p:nvSpPr>
          <p:cNvPr name="TextBox 13" id="13"/>
          <p:cNvSpPr txBox="true"/>
          <p:nvPr/>
        </p:nvSpPr>
        <p:spPr>
          <a:xfrm rot="0">
            <a:off x="4628839" y="8754998"/>
            <a:ext cx="2351322" cy="503302"/>
          </a:xfrm>
          <a:prstGeom prst="rect">
            <a:avLst/>
          </a:prstGeom>
        </p:spPr>
        <p:txBody>
          <a:bodyPr anchor="t" rtlCol="false" tIns="0" lIns="0" bIns="0" rIns="0">
            <a:spAutoFit/>
          </a:bodyPr>
          <a:lstStyle/>
          <a:p>
            <a:pPr algn="l">
              <a:lnSpc>
                <a:spcPts val="1932"/>
              </a:lnSpc>
            </a:pPr>
            <a:r>
              <a:rPr lang="en-US" b="true" sz="2100" spc="-63">
                <a:solidFill>
                  <a:srgbClr val="003D96"/>
                </a:solidFill>
                <a:latin typeface="TT Commons Pro Bold"/>
                <a:ea typeface="TT Commons Pro Bold"/>
                <a:cs typeface="TT Commons Pro Bold"/>
                <a:sym typeface="TT Commons Pro Bold"/>
              </a:rPr>
              <a:t>Social Media</a:t>
            </a:r>
            <a:r>
              <a:rPr lang="en-US" b="true" sz="2100" spc="-63">
                <a:solidFill>
                  <a:srgbClr val="003D96"/>
                </a:solidFill>
                <a:latin typeface="TT Commons Pro Bold"/>
                <a:ea typeface="TT Commons Pro Bold"/>
                <a:cs typeface="TT Commons Pro Bold"/>
                <a:sym typeface="TT Commons Pro Bold"/>
              </a:rPr>
              <a:t> :</a:t>
            </a:r>
          </a:p>
          <a:p>
            <a:pPr algn="l">
              <a:lnSpc>
                <a:spcPts val="1932"/>
              </a:lnSpc>
            </a:pPr>
            <a:r>
              <a:rPr lang="en-US" sz="2100" spc="-63">
                <a:solidFill>
                  <a:srgbClr val="003D96"/>
                </a:solidFill>
                <a:latin typeface="TT Commons Pro"/>
                <a:ea typeface="TT Commons Pro"/>
                <a:cs typeface="TT Commons Pro"/>
                <a:sym typeface="TT Commons Pro"/>
              </a:rPr>
              <a:t>@reallygreatsite</a:t>
            </a:r>
          </a:p>
        </p:txBody>
      </p:sp>
      <p:sp>
        <p:nvSpPr>
          <p:cNvPr name="TextBox 14" id="14"/>
          <p:cNvSpPr txBox="true"/>
          <p:nvPr/>
        </p:nvSpPr>
        <p:spPr>
          <a:xfrm rot="0">
            <a:off x="12352355" y="8754998"/>
            <a:ext cx="2419127" cy="503302"/>
          </a:xfrm>
          <a:prstGeom prst="rect">
            <a:avLst/>
          </a:prstGeom>
        </p:spPr>
        <p:txBody>
          <a:bodyPr anchor="t" rtlCol="false" tIns="0" lIns="0" bIns="0" rIns="0">
            <a:spAutoFit/>
          </a:bodyPr>
          <a:lstStyle/>
          <a:p>
            <a:pPr algn="l">
              <a:lnSpc>
                <a:spcPts val="1932"/>
              </a:lnSpc>
            </a:pPr>
            <a:r>
              <a:rPr lang="en-US" b="true" sz="2100" spc="-63">
                <a:solidFill>
                  <a:srgbClr val="003D96"/>
                </a:solidFill>
                <a:latin typeface="TT Commons Pro Bold"/>
                <a:ea typeface="TT Commons Pro Bold"/>
                <a:cs typeface="TT Commons Pro Bold"/>
                <a:sym typeface="TT Commons Pro Bold"/>
              </a:rPr>
              <a:t>Phone Number</a:t>
            </a:r>
            <a:r>
              <a:rPr lang="en-US" b="true" sz="2100" spc="-63">
                <a:solidFill>
                  <a:srgbClr val="003D96"/>
                </a:solidFill>
                <a:latin typeface="TT Commons Pro Bold"/>
                <a:ea typeface="TT Commons Pro Bold"/>
                <a:cs typeface="TT Commons Pro Bold"/>
                <a:sym typeface="TT Commons Pro Bold"/>
              </a:rPr>
              <a:t> :</a:t>
            </a:r>
          </a:p>
          <a:p>
            <a:pPr algn="l">
              <a:lnSpc>
                <a:spcPts val="1932"/>
              </a:lnSpc>
            </a:pPr>
            <a:r>
              <a:rPr lang="en-US" sz="2100" spc="-63">
                <a:solidFill>
                  <a:srgbClr val="003D96"/>
                </a:solidFill>
                <a:latin typeface="TT Commons Pro"/>
                <a:ea typeface="TT Commons Pro"/>
                <a:cs typeface="TT Commons Pro"/>
                <a:sym typeface="TT Commons Pro"/>
              </a:rPr>
              <a:t>+123-456-7890</a:t>
            </a:r>
          </a:p>
        </p:txBody>
      </p:sp>
      <p:sp>
        <p:nvSpPr>
          <p:cNvPr name="TextBox 15" id="15"/>
          <p:cNvSpPr txBox="true"/>
          <p:nvPr/>
        </p:nvSpPr>
        <p:spPr>
          <a:xfrm rot="0">
            <a:off x="14628019" y="8754998"/>
            <a:ext cx="3178879" cy="503302"/>
          </a:xfrm>
          <a:prstGeom prst="rect">
            <a:avLst/>
          </a:prstGeom>
        </p:spPr>
        <p:txBody>
          <a:bodyPr anchor="t" rtlCol="false" tIns="0" lIns="0" bIns="0" rIns="0">
            <a:spAutoFit/>
          </a:bodyPr>
          <a:lstStyle/>
          <a:p>
            <a:pPr algn="l">
              <a:lnSpc>
                <a:spcPts val="1932"/>
              </a:lnSpc>
            </a:pPr>
            <a:r>
              <a:rPr lang="en-US" b="true" sz="2100" spc="-63">
                <a:solidFill>
                  <a:srgbClr val="003D96"/>
                </a:solidFill>
                <a:latin typeface="TT Commons Pro Bold"/>
                <a:ea typeface="TT Commons Pro Bold"/>
                <a:cs typeface="TT Commons Pro Bold"/>
                <a:sym typeface="TT Commons Pro Bold"/>
              </a:rPr>
              <a:t>Website</a:t>
            </a:r>
            <a:r>
              <a:rPr lang="en-US" b="true" sz="2100" spc="-63">
                <a:solidFill>
                  <a:srgbClr val="003D96"/>
                </a:solidFill>
                <a:latin typeface="TT Commons Pro Bold"/>
                <a:ea typeface="TT Commons Pro Bold"/>
                <a:cs typeface="TT Commons Pro Bold"/>
                <a:sym typeface="TT Commons Pro Bold"/>
              </a:rPr>
              <a:t> :</a:t>
            </a:r>
          </a:p>
          <a:p>
            <a:pPr algn="l">
              <a:lnSpc>
                <a:spcPts val="1932"/>
              </a:lnSpc>
            </a:pPr>
            <a:r>
              <a:rPr lang="en-US" sz="2100" spc="-63">
                <a:solidFill>
                  <a:srgbClr val="003D96"/>
                </a:solidFill>
                <a:latin typeface="TT Commons Pro"/>
                <a:ea typeface="TT Commons Pro"/>
                <a:cs typeface="TT Commons Pro"/>
                <a:sym typeface="TT Commons Pro"/>
              </a:rPr>
              <a:t>www.reallygreatsite.com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grpSp>
        <p:nvGrpSpPr>
          <p:cNvPr name="Group 2" id="2"/>
          <p:cNvGrpSpPr/>
          <p:nvPr/>
        </p:nvGrpSpPr>
        <p:grpSpPr>
          <a:xfrm rot="0">
            <a:off x="1028700" y="6008393"/>
            <a:ext cx="4986719" cy="3249907"/>
            <a:chOff x="0" y="0"/>
            <a:chExt cx="774580" cy="504804"/>
          </a:xfrm>
        </p:grpSpPr>
        <p:sp>
          <p:nvSpPr>
            <p:cNvPr name="Freeform 3" id="3"/>
            <p:cNvSpPr/>
            <p:nvPr/>
          </p:nvSpPr>
          <p:spPr>
            <a:xfrm flipH="false" flipV="false" rot="0">
              <a:off x="0" y="0"/>
              <a:ext cx="774580" cy="504804"/>
            </a:xfrm>
            <a:custGeom>
              <a:avLst/>
              <a:gdLst/>
              <a:ahLst/>
              <a:cxnLst/>
              <a:rect r="r" b="b" t="t" l="l"/>
              <a:pathLst>
                <a:path h="504804" w="774580">
                  <a:moveTo>
                    <a:pt x="0" y="0"/>
                  </a:moveTo>
                  <a:lnTo>
                    <a:pt x="774580" y="0"/>
                  </a:lnTo>
                  <a:lnTo>
                    <a:pt x="774580" y="504804"/>
                  </a:lnTo>
                  <a:lnTo>
                    <a:pt x="0" y="504804"/>
                  </a:lnTo>
                  <a:close/>
                </a:path>
              </a:pathLst>
            </a:custGeom>
            <a:blipFill>
              <a:blip r:embed="rId2"/>
              <a:stretch>
                <a:fillRect l="0" t="-1193" r="0" b="-1193"/>
              </a:stretch>
            </a:blipFill>
          </p:spPr>
        </p:sp>
      </p:grpSp>
      <p:grpSp>
        <p:nvGrpSpPr>
          <p:cNvPr name="Group 4" id="4"/>
          <p:cNvGrpSpPr/>
          <p:nvPr/>
        </p:nvGrpSpPr>
        <p:grpSpPr>
          <a:xfrm rot="0">
            <a:off x="6650641" y="6008393"/>
            <a:ext cx="4986719" cy="3249907"/>
            <a:chOff x="0" y="0"/>
            <a:chExt cx="774580" cy="504804"/>
          </a:xfrm>
        </p:grpSpPr>
        <p:sp>
          <p:nvSpPr>
            <p:cNvPr name="Freeform 5" id="5"/>
            <p:cNvSpPr/>
            <p:nvPr/>
          </p:nvSpPr>
          <p:spPr>
            <a:xfrm flipH="false" flipV="false" rot="0">
              <a:off x="0" y="0"/>
              <a:ext cx="774580" cy="504804"/>
            </a:xfrm>
            <a:custGeom>
              <a:avLst/>
              <a:gdLst/>
              <a:ahLst/>
              <a:cxnLst/>
              <a:rect r="r" b="b" t="t" l="l"/>
              <a:pathLst>
                <a:path h="504804" w="774580">
                  <a:moveTo>
                    <a:pt x="0" y="0"/>
                  </a:moveTo>
                  <a:lnTo>
                    <a:pt x="774580" y="0"/>
                  </a:lnTo>
                  <a:lnTo>
                    <a:pt x="774580" y="504804"/>
                  </a:lnTo>
                  <a:lnTo>
                    <a:pt x="0" y="504804"/>
                  </a:lnTo>
                  <a:close/>
                </a:path>
              </a:pathLst>
            </a:custGeom>
            <a:blipFill>
              <a:blip r:embed="rId3"/>
              <a:stretch>
                <a:fillRect l="0" t="-1193" r="0" b="-1193"/>
              </a:stretch>
            </a:blipFill>
          </p:spPr>
        </p:sp>
      </p:grpSp>
      <p:grpSp>
        <p:nvGrpSpPr>
          <p:cNvPr name="Group 6" id="6"/>
          <p:cNvGrpSpPr/>
          <p:nvPr/>
        </p:nvGrpSpPr>
        <p:grpSpPr>
          <a:xfrm rot="0">
            <a:off x="12272581" y="6008393"/>
            <a:ext cx="4986719" cy="3249907"/>
            <a:chOff x="0" y="0"/>
            <a:chExt cx="774580" cy="504804"/>
          </a:xfrm>
        </p:grpSpPr>
        <p:sp>
          <p:nvSpPr>
            <p:cNvPr name="Freeform 7" id="7"/>
            <p:cNvSpPr/>
            <p:nvPr/>
          </p:nvSpPr>
          <p:spPr>
            <a:xfrm flipH="false" flipV="false" rot="0">
              <a:off x="0" y="0"/>
              <a:ext cx="774580" cy="504804"/>
            </a:xfrm>
            <a:custGeom>
              <a:avLst/>
              <a:gdLst/>
              <a:ahLst/>
              <a:cxnLst/>
              <a:rect r="r" b="b" t="t" l="l"/>
              <a:pathLst>
                <a:path h="504804" w="774580">
                  <a:moveTo>
                    <a:pt x="0" y="0"/>
                  </a:moveTo>
                  <a:lnTo>
                    <a:pt x="774580" y="0"/>
                  </a:lnTo>
                  <a:lnTo>
                    <a:pt x="774580" y="504804"/>
                  </a:lnTo>
                  <a:lnTo>
                    <a:pt x="0" y="504804"/>
                  </a:lnTo>
                  <a:close/>
                </a:path>
              </a:pathLst>
            </a:custGeom>
            <a:blipFill>
              <a:blip r:embed="rId4"/>
              <a:stretch>
                <a:fillRect l="0" t="-64976" r="0" b="-64976"/>
              </a:stretch>
            </a:blipFill>
          </p:spPr>
        </p:sp>
      </p:grpSp>
      <p:sp>
        <p:nvSpPr>
          <p:cNvPr name="Freeform 8" id="8"/>
          <p:cNvSpPr/>
          <p:nvPr/>
        </p:nvSpPr>
        <p:spPr>
          <a:xfrm flipH="false" flipV="false" rot="0">
            <a:off x="1028700" y="1185101"/>
            <a:ext cx="485267" cy="485267"/>
          </a:xfrm>
          <a:custGeom>
            <a:avLst/>
            <a:gdLst/>
            <a:ahLst/>
            <a:cxnLst/>
            <a:rect r="r" b="b" t="t" l="l"/>
            <a:pathLst>
              <a:path h="485267" w="485267">
                <a:moveTo>
                  <a:pt x="0" y="0"/>
                </a:moveTo>
                <a:lnTo>
                  <a:pt x="485267" y="0"/>
                </a:lnTo>
                <a:lnTo>
                  <a:pt x="485267" y="485267"/>
                </a:lnTo>
                <a:lnTo>
                  <a:pt x="0" y="4852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642052" y="1280351"/>
            <a:ext cx="2942034" cy="390017"/>
          </a:xfrm>
          <a:prstGeom prst="rect">
            <a:avLst/>
          </a:prstGeom>
        </p:spPr>
        <p:txBody>
          <a:bodyPr anchor="t" rtlCol="false" tIns="0" lIns="0" bIns="0" rIns="0">
            <a:spAutoFit/>
          </a:bodyPr>
          <a:lstStyle/>
          <a:p>
            <a:pPr algn="l">
              <a:lnSpc>
                <a:spcPts val="2944"/>
              </a:lnSpc>
            </a:pPr>
            <a:r>
              <a:rPr lang="en-US" sz="3200" spc="-256">
                <a:solidFill>
                  <a:srgbClr val="003D96"/>
                </a:solidFill>
                <a:latin typeface="TT Commons Pro"/>
                <a:ea typeface="TT Commons Pro"/>
                <a:cs typeface="TT Commons Pro"/>
                <a:sym typeface="TT Commons Pro"/>
              </a:rPr>
              <a:t>Salford &amp; Co.</a:t>
            </a:r>
          </a:p>
        </p:txBody>
      </p:sp>
      <p:sp>
        <p:nvSpPr>
          <p:cNvPr name="TextBox 10" id="10"/>
          <p:cNvSpPr txBox="true"/>
          <p:nvPr/>
        </p:nvSpPr>
        <p:spPr>
          <a:xfrm rot="0">
            <a:off x="14317266" y="1318959"/>
            <a:ext cx="2942034" cy="265177"/>
          </a:xfrm>
          <a:prstGeom prst="rect">
            <a:avLst/>
          </a:prstGeom>
        </p:spPr>
        <p:txBody>
          <a:bodyPr anchor="t" rtlCol="false" tIns="0" lIns="0" bIns="0" rIns="0">
            <a:spAutoFit/>
          </a:bodyPr>
          <a:lstStyle/>
          <a:p>
            <a:pPr algn="r">
              <a:lnSpc>
                <a:spcPts val="1932"/>
              </a:lnSpc>
            </a:pPr>
            <a:r>
              <a:rPr lang="en-US" sz="2100" spc="-126">
                <a:solidFill>
                  <a:srgbClr val="003D96"/>
                </a:solidFill>
                <a:latin typeface="TT Commons Pro"/>
                <a:ea typeface="TT Commons Pro"/>
                <a:cs typeface="TT Commons Pro"/>
                <a:sym typeface="TT Commons Pro"/>
              </a:rPr>
              <a:t>December - 29 - 2026</a:t>
            </a:r>
          </a:p>
        </p:txBody>
      </p:sp>
      <p:sp>
        <p:nvSpPr>
          <p:cNvPr name="TextBox 11" id="11"/>
          <p:cNvSpPr txBox="true"/>
          <p:nvPr/>
        </p:nvSpPr>
        <p:spPr>
          <a:xfrm rot="0">
            <a:off x="1028700" y="2540170"/>
            <a:ext cx="6440837" cy="2912745"/>
          </a:xfrm>
          <a:prstGeom prst="rect">
            <a:avLst/>
          </a:prstGeom>
        </p:spPr>
        <p:txBody>
          <a:bodyPr anchor="t" rtlCol="false" tIns="0" lIns="0" bIns="0" rIns="0">
            <a:spAutoFit/>
          </a:bodyPr>
          <a:lstStyle/>
          <a:p>
            <a:pPr algn="l">
              <a:lnSpc>
                <a:spcPts val="11040"/>
              </a:lnSpc>
            </a:pPr>
            <a:r>
              <a:rPr lang="en-US" b="true" sz="12000" spc="-960">
                <a:solidFill>
                  <a:srgbClr val="003D96"/>
                </a:solidFill>
                <a:latin typeface="TT Commons Pro Bold"/>
                <a:ea typeface="TT Commons Pro Bold"/>
                <a:cs typeface="TT Commons Pro Bold"/>
                <a:sym typeface="TT Commons Pro Bold"/>
              </a:rPr>
              <a:t>IN</a:t>
            </a:r>
            <a:r>
              <a:rPr lang="en-US" b="true" sz="12000" spc="-960">
                <a:solidFill>
                  <a:srgbClr val="003D96"/>
                </a:solidFill>
                <a:latin typeface="TT Commons Pro Bold"/>
                <a:ea typeface="TT Commons Pro Bold"/>
                <a:cs typeface="TT Commons Pro Bold"/>
                <a:sym typeface="TT Commons Pro Bold"/>
              </a:rPr>
              <a:t>TRO-DUCTION</a:t>
            </a:r>
          </a:p>
        </p:txBody>
      </p:sp>
      <p:sp>
        <p:nvSpPr>
          <p:cNvPr name="TextBox 12" id="12"/>
          <p:cNvSpPr txBox="true"/>
          <p:nvPr/>
        </p:nvSpPr>
        <p:spPr>
          <a:xfrm rot="0">
            <a:off x="8755244" y="4071167"/>
            <a:ext cx="8504056" cy="975361"/>
          </a:xfrm>
          <a:prstGeom prst="rect">
            <a:avLst/>
          </a:prstGeom>
        </p:spPr>
        <p:txBody>
          <a:bodyPr anchor="t" rtlCol="false" tIns="0" lIns="0" bIns="0" rIns="0">
            <a:spAutoFit/>
          </a:bodyPr>
          <a:lstStyle/>
          <a:p>
            <a:pPr algn="just">
              <a:lnSpc>
                <a:spcPts val="1890"/>
              </a:lnSpc>
            </a:pPr>
            <a:r>
              <a:rPr lang="en-US" sz="2100" spc="-42">
                <a:solidFill>
                  <a:srgbClr val="003D9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3D96"/>
        </a:solidFill>
      </p:bgPr>
    </p:bg>
    <p:spTree>
      <p:nvGrpSpPr>
        <p:cNvPr id="1" name=""/>
        <p:cNvGrpSpPr/>
        <p:nvPr/>
      </p:nvGrpSpPr>
      <p:grpSpPr>
        <a:xfrm>
          <a:off x="0" y="0"/>
          <a:ext cx="0" cy="0"/>
          <a:chOff x="0" y="0"/>
          <a:chExt cx="0" cy="0"/>
        </a:xfrm>
      </p:grpSpPr>
      <p:grpSp>
        <p:nvGrpSpPr>
          <p:cNvPr name="Group 2" id="2"/>
          <p:cNvGrpSpPr/>
          <p:nvPr/>
        </p:nvGrpSpPr>
        <p:grpSpPr>
          <a:xfrm rot="0">
            <a:off x="11144821" y="0"/>
            <a:ext cx="6114479" cy="8568606"/>
            <a:chOff x="0" y="0"/>
            <a:chExt cx="949753" cy="1330950"/>
          </a:xfrm>
        </p:grpSpPr>
        <p:sp>
          <p:nvSpPr>
            <p:cNvPr name="Freeform 3" id="3"/>
            <p:cNvSpPr/>
            <p:nvPr/>
          </p:nvSpPr>
          <p:spPr>
            <a:xfrm flipH="false" flipV="false" rot="0">
              <a:off x="0" y="0"/>
              <a:ext cx="949753" cy="1330950"/>
            </a:xfrm>
            <a:custGeom>
              <a:avLst/>
              <a:gdLst/>
              <a:ahLst/>
              <a:cxnLst/>
              <a:rect r="r" b="b" t="t" l="l"/>
              <a:pathLst>
                <a:path h="1330950" w="949753">
                  <a:moveTo>
                    <a:pt x="0" y="0"/>
                  </a:moveTo>
                  <a:lnTo>
                    <a:pt x="949753" y="0"/>
                  </a:lnTo>
                  <a:lnTo>
                    <a:pt x="949753" y="1330950"/>
                  </a:lnTo>
                  <a:lnTo>
                    <a:pt x="0" y="1330950"/>
                  </a:lnTo>
                  <a:close/>
                </a:path>
              </a:pathLst>
            </a:custGeom>
            <a:blipFill>
              <a:blip r:embed="rId2"/>
              <a:stretch>
                <a:fillRect l="0" t="-3470" r="0" b="-3470"/>
              </a:stretch>
            </a:blipFill>
          </p:spPr>
        </p:sp>
      </p:grpSp>
      <p:sp>
        <p:nvSpPr>
          <p:cNvPr name="Freeform 4" id="4"/>
          <p:cNvSpPr/>
          <p:nvPr/>
        </p:nvSpPr>
        <p:spPr>
          <a:xfrm flipH="false" flipV="false" rot="0">
            <a:off x="1028700" y="1185101"/>
            <a:ext cx="485267" cy="485267"/>
          </a:xfrm>
          <a:custGeom>
            <a:avLst/>
            <a:gdLst/>
            <a:ahLst/>
            <a:cxnLst/>
            <a:rect r="r" b="b" t="t" l="l"/>
            <a:pathLst>
              <a:path h="485267" w="485267">
                <a:moveTo>
                  <a:pt x="0" y="0"/>
                </a:moveTo>
                <a:lnTo>
                  <a:pt x="485267" y="0"/>
                </a:lnTo>
                <a:lnTo>
                  <a:pt x="485267" y="485267"/>
                </a:lnTo>
                <a:lnTo>
                  <a:pt x="0" y="4852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642052" y="1280351"/>
            <a:ext cx="2942034" cy="390017"/>
          </a:xfrm>
          <a:prstGeom prst="rect">
            <a:avLst/>
          </a:prstGeom>
        </p:spPr>
        <p:txBody>
          <a:bodyPr anchor="t" rtlCol="false" tIns="0" lIns="0" bIns="0" rIns="0">
            <a:spAutoFit/>
          </a:bodyPr>
          <a:lstStyle/>
          <a:p>
            <a:pPr algn="l">
              <a:lnSpc>
                <a:spcPts val="2944"/>
              </a:lnSpc>
            </a:pPr>
            <a:r>
              <a:rPr lang="en-US" sz="3200" spc="-256">
                <a:solidFill>
                  <a:srgbClr val="F6F6F6"/>
                </a:solidFill>
                <a:latin typeface="TT Commons Pro"/>
                <a:ea typeface="TT Commons Pro"/>
                <a:cs typeface="TT Commons Pro"/>
                <a:sym typeface="TT Commons Pro"/>
              </a:rPr>
              <a:t>Salford &amp; Co.</a:t>
            </a:r>
          </a:p>
        </p:txBody>
      </p:sp>
      <p:sp>
        <p:nvSpPr>
          <p:cNvPr name="TextBox 6" id="6"/>
          <p:cNvSpPr txBox="true"/>
          <p:nvPr/>
        </p:nvSpPr>
        <p:spPr>
          <a:xfrm rot="0">
            <a:off x="14317266" y="8993123"/>
            <a:ext cx="2942034" cy="265177"/>
          </a:xfrm>
          <a:prstGeom prst="rect">
            <a:avLst/>
          </a:prstGeom>
        </p:spPr>
        <p:txBody>
          <a:bodyPr anchor="t" rtlCol="false" tIns="0" lIns="0" bIns="0" rIns="0">
            <a:spAutoFit/>
          </a:bodyPr>
          <a:lstStyle/>
          <a:p>
            <a:pPr algn="r">
              <a:lnSpc>
                <a:spcPts val="1932"/>
              </a:lnSpc>
            </a:pPr>
            <a:r>
              <a:rPr lang="en-US" sz="2100" spc="-126">
                <a:solidFill>
                  <a:srgbClr val="F6F6F6"/>
                </a:solidFill>
                <a:latin typeface="TT Commons Pro"/>
                <a:ea typeface="TT Commons Pro"/>
                <a:cs typeface="TT Commons Pro"/>
                <a:sym typeface="TT Commons Pro"/>
              </a:rPr>
              <a:t>December - 29 - 2026</a:t>
            </a:r>
          </a:p>
        </p:txBody>
      </p:sp>
      <p:sp>
        <p:nvSpPr>
          <p:cNvPr name="TextBox 7" id="7"/>
          <p:cNvSpPr txBox="true"/>
          <p:nvPr/>
        </p:nvSpPr>
        <p:spPr>
          <a:xfrm rot="0">
            <a:off x="1028700" y="2540170"/>
            <a:ext cx="8115300" cy="2912745"/>
          </a:xfrm>
          <a:prstGeom prst="rect">
            <a:avLst/>
          </a:prstGeom>
        </p:spPr>
        <p:txBody>
          <a:bodyPr anchor="t" rtlCol="false" tIns="0" lIns="0" bIns="0" rIns="0">
            <a:spAutoFit/>
          </a:bodyPr>
          <a:lstStyle/>
          <a:p>
            <a:pPr algn="l">
              <a:lnSpc>
                <a:spcPts val="11040"/>
              </a:lnSpc>
            </a:pPr>
            <a:r>
              <a:rPr lang="en-US" b="true" sz="12000" spc="-960">
                <a:solidFill>
                  <a:srgbClr val="F6F6F6"/>
                </a:solidFill>
                <a:latin typeface="TT Commons Pro Bold"/>
                <a:ea typeface="TT Commons Pro Bold"/>
                <a:cs typeface="TT Commons Pro Bold"/>
                <a:sym typeface="TT Commons Pro Bold"/>
              </a:rPr>
              <a:t>P</a:t>
            </a:r>
            <a:r>
              <a:rPr lang="en-US" b="true" sz="12000" spc="-960">
                <a:solidFill>
                  <a:srgbClr val="F6F6F6"/>
                </a:solidFill>
                <a:latin typeface="TT Commons Pro Bold"/>
                <a:ea typeface="TT Commons Pro Bold"/>
                <a:cs typeface="TT Commons Pro Bold"/>
                <a:sym typeface="TT Commons Pro Bold"/>
              </a:rPr>
              <a:t>ROBLEM STATEMENT</a:t>
            </a:r>
          </a:p>
        </p:txBody>
      </p:sp>
      <p:sp>
        <p:nvSpPr>
          <p:cNvPr name="TextBox 8" id="8"/>
          <p:cNvSpPr txBox="true"/>
          <p:nvPr/>
        </p:nvSpPr>
        <p:spPr>
          <a:xfrm rot="0">
            <a:off x="1028700" y="5757320"/>
            <a:ext cx="8504056" cy="975361"/>
          </a:xfrm>
          <a:prstGeom prst="rect">
            <a:avLst/>
          </a:prstGeom>
        </p:spPr>
        <p:txBody>
          <a:bodyPr anchor="t" rtlCol="false" tIns="0" lIns="0" bIns="0" rIns="0">
            <a:spAutoFit/>
          </a:bodyPr>
          <a:lstStyle/>
          <a:p>
            <a:pPr algn="just">
              <a:lnSpc>
                <a:spcPts val="1890"/>
              </a:lnSpc>
            </a:pPr>
            <a:r>
              <a:rPr lang="en-US" sz="2100" spc="-42">
                <a:solidFill>
                  <a:srgbClr val="F6F6F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
        <p:nvSpPr>
          <p:cNvPr name="TextBox 9" id="9"/>
          <p:cNvSpPr txBox="true"/>
          <p:nvPr/>
        </p:nvSpPr>
        <p:spPr>
          <a:xfrm rot="0">
            <a:off x="4742851" y="7094233"/>
            <a:ext cx="4642632" cy="621031"/>
          </a:xfrm>
          <a:prstGeom prst="rect">
            <a:avLst/>
          </a:prstGeom>
        </p:spPr>
        <p:txBody>
          <a:bodyPr anchor="t" rtlCol="false" tIns="0" lIns="0" bIns="0" rIns="0">
            <a:spAutoFit/>
          </a:bodyPr>
          <a:lstStyle/>
          <a:p>
            <a:pPr algn="just">
              <a:lnSpc>
                <a:spcPts val="1620"/>
              </a:lnSpc>
            </a:pPr>
            <a:r>
              <a:rPr lang="en-US" sz="1800" spc="-36">
                <a:solidFill>
                  <a:srgbClr val="F6F6F6"/>
                </a:solidFill>
                <a:latin typeface="TT Commons Pro"/>
                <a:ea typeface="TT Commons Pro"/>
                <a:cs typeface="TT Commons Pro"/>
                <a:sym typeface="TT Commons Pro"/>
              </a:rPr>
              <a:t>Lorem ipsum dolor sit amet, consectetur adipiscing elit. Quisque molestie nisl eu sem tristique, sit amet convallis ex aliquam.</a:t>
            </a:r>
          </a:p>
        </p:txBody>
      </p:sp>
      <p:sp>
        <p:nvSpPr>
          <p:cNvPr name="TextBox 10" id="10"/>
          <p:cNvSpPr txBox="true"/>
          <p:nvPr/>
        </p:nvSpPr>
        <p:spPr>
          <a:xfrm rot="0">
            <a:off x="4742851" y="8077213"/>
            <a:ext cx="4642632" cy="621031"/>
          </a:xfrm>
          <a:prstGeom prst="rect">
            <a:avLst/>
          </a:prstGeom>
        </p:spPr>
        <p:txBody>
          <a:bodyPr anchor="t" rtlCol="false" tIns="0" lIns="0" bIns="0" rIns="0">
            <a:spAutoFit/>
          </a:bodyPr>
          <a:lstStyle/>
          <a:p>
            <a:pPr algn="just">
              <a:lnSpc>
                <a:spcPts val="1620"/>
              </a:lnSpc>
            </a:pPr>
            <a:r>
              <a:rPr lang="en-US" sz="1800" spc="-36">
                <a:solidFill>
                  <a:srgbClr val="F6F6F6"/>
                </a:solidFill>
                <a:latin typeface="TT Commons Pro"/>
                <a:ea typeface="TT Commons Pro"/>
                <a:cs typeface="TT Commons Pro"/>
                <a:sym typeface="TT Commons Pro"/>
              </a:rPr>
              <a:t>Lorem ipsum dolor sit amet, consectetur adipiscing elit. Quisque molestie nisl eu sem tristique, sit amet convallis ex aliquam.</a:t>
            </a:r>
          </a:p>
        </p:txBody>
      </p:sp>
      <p:sp>
        <p:nvSpPr>
          <p:cNvPr name="TextBox 11" id="11"/>
          <p:cNvSpPr txBox="true"/>
          <p:nvPr/>
        </p:nvSpPr>
        <p:spPr>
          <a:xfrm rot="0">
            <a:off x="1028700" y="7046609"/>
            <a:ext cx="3149796" cy="668655"/>
          </a:xfrm>
          <a:prstGeom prst="rect">
            <a:avLst/>
          </a:prstGeom>
        </p:spPr>
        <p:txBody>
          <a:bodyPr anchor="t" rtlCol="false" tIns="0" lIns="0" bIns="0" rIns="0">
            <a:spAutoFit/>
          </a:bodyPr>
          <a:lstStyle/>
          <a:p>
            <a:pPr algn="l">
              <a:lnSpc>
                <a:spcPts val="2519"/>
              </a:lnSpc>
            </a:pPr>
            <a:r>
              <a:rPr lang="en-US" b="true" sz="2799" spc="-55">
                <a:solidFill>
                  <a:srgbClr val="F6F6F6"/>
                </a:solidFill>
                <a:latin typeface="TT Commons Pro Bold"/>
                <a:ea typeface="TT Commons Pro Bold"/>
                <a:cs typeface="TT Commons Pro Bold"/>
                <a:sym typeface="TT Commons Pro Bold"/>
              </a:rPr>
              <a:t>Access to Quality Education</a:t>
            </a:r>
          </a:p>
        </p:txBody>
      </p:sp>
      <p:sp>
        <p:nvSpPr>
          <p:cNvPr name="TextBox 12" id="12"/>
          <p:cNvSpPr txBox="true"/>
          <p:nvPr/>
        </p:nvSpPr>
        <p:spPr>
          <a:xfrm rot="0">
            <a:off x="1028700" y="8029589"/>
            <a:ext cx="3149796" cy="668655"/>
          </a:xfrm>
          <a:prstGeom prst="rect">
            <a:avLst/>
          </a:prstGeom>
        </p:spPr>
        <p:txBody>
          <a:bodyPr anchor="t" rtlCol="false" tIns="0" lIns="0" bIns="0" rIns="0">
            <a:spAutoFit/>
          </a:bodyPr>
          <a:lstStyle/>
          <a:p>
            <a:pPr algn="l">
              <a:lnSpc>
                <a:spcPts val="2519"/>
              </a:lnSpc>
            </a:pPr>
            <a:r>
              <a:rPr lang="en-US" sz="2799" spc="-55" b="true">
                <a:solidFill>
                  <a:srgbClr val="F6F6F6"/>
                </a:solidFill>
                <a:latin typeface="TT Commons Pro Bold"/>
                <a:ea typeface="TT Commons Pro Bold"/>
                <a:cs typeface="TT Commons Pro Bold"/>
                <a:sym typeface="TT Commons Pro Bold"/>
              </a:rPr>
              <a:t>O</a:t>
            </a:r>
            <a:r>
              <a:rPr lang="en-US" b="true" sz="2799" spc="-55">
                <a:solidFill>
                  <a:srgbClr val="F6F6F6"/>
                </a:solidFill>
                <a:latin typeface="TT Commons Pro Bold"/>
                <a:ea typeface="TT Commons Pro Bold"/>
                <a:cs typeface="TT Commons Pro Bold"/>
                <a:sym typeface="TT Commons Pro Bold"/>
              </a:rPr>
              <a:t>utdated Teaching Methods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grpSp>
        <p:nvGrpSpPr>
          <p:cNvPr name="Group 2" id="2"/>
          <p:cNvGrpSpPr/>
          <p:nvPr/>
        </p:nvGrpSpPr>
        <p:grpSpPr>
          <a:xfrm rot="0">
            <a:off x="0" y="0"/>
            <a:ext cx="6015419" cy="10287000"/>
            <a:chOff x="0" y="0"/>
            <a:chExt cx="774580" cy="1324614"/>
          </a:xfrm>
        </p:grpSpPr>
        <p:sp>
          <p:nvSpPr>
            <p:cNvPr name="Freeform 3" id="3"/>
            <p:cNvSpPr/>
            <p:nvPr/>
          </p:nvSpPr>
          <p:spPr>
            <a:xfrm flipH="false" flipV="false" rot="0">
              <a:off x="0" y="0"/>
              <a:ext cx="774580" cy="1324614"/>
            </a:xfrm>
            <a:custGeom>
              <a:avLst/>
              <a:gdLst/>
              <a:ahLst/>
              <a:cxnLst/>
              <a:rect r="r" b="b" t="t" l="l"/>
              <a:pathLst>
                <a:path h="1324614" w="774580">
                  <a:moveTo>
                    <a:pt x="0" y="0"/>
                  </a:moveTo>
                  <a:lnTo>
                    <a:pt x="774580" y="0"/>
                  </a:lnTo>
                  <a:lnTo>
                    <a:pt x="774580" y="1324614"/>
                  </a:lnTo>
                  <a:lnTo>
                    <a:pt x="0" y="1324614"/>
                  </a:lnTo>
                  <a:close/>
                </a:path>
              </a:pathLst>
            </a:custGeom>
            <a:blipFill>
              <a:blip r:embed="rId2"/>
              <a:stretch>
                <a:fillRect l="-7055" t="0" r="-7055" b="0"/>
              </a:stretch>
            </a:blipFill>
          </p:spPr>
        </p:sp>
      </p:grpSp>
      <p:sp>
        <p:nvSpPr>
          <p:cNvPr name="Freeform 4" id="4"/>
          <p:cNvSpPr/>
          <p:nvPr/>
        </p:nvSpPr>
        <p:spPr>
          <a:xfrm flipH="false" flipV="false" rot="0">
            <a:off x="1028700" y="1185101"/>
            <a:ext cx="485267" cy="485267"/>
          </a:xfrm>
          <a:custGeom>
            <a:avLst/>
            <a:gdLst/>
            <a:ahLst/>
            <a:cxnLst/>
            <a:rect r="r" b="b" t="t" l="l"/>
            <a:pathLst>
              <a:path h="485267" w="485267">
                <a:moveTo>
                  <a:pt x="0" y="0"/>
                </a:moveTo>
                <a:lnTo>
                  <a:pt x="485267" y="0"/>
                </a:lnTo>
                <a:lnTo>
                  <a:pt x="485267" y="485267"/>
                </a:lnTo>
                <a:lnTo>
                  <a:pt x="0" y="4852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642052" y="1280351"/>
            <a:ext cx="2942034" cy="390017"/>
          </a:xfrm>
          <a:prstGeom prst="rect">
            <a:avLst/>
          </a:prstGeom>
        </p:spPr>
        <p:txBody>
          <a:bodyPr anchor="t" rtlCol="false" tIns="0" lIns="0" bIns="0" rIns="0">
            <a:spAutoFit/>
          </a:bodyPr>
          <a:lstStyle/>
          <a:p>
            <a:pPr algn="l">
              <a:lnSpc>
                <a:spcPts val="2944"/>
              </a:lnSpc>
            </a:pPr>
            <a:r>
              <a:rPr lang="en-US" sz="3200" spc="-256">
                <a:solidFill>
                  <a:srgbClr val="003D96"/>
                </a:solidFill>
                <a:latin typeface="TT Commons Pro"/>
                <a:ea typeface="TT Commons Pro"/>
                <a:cs typeface="TT Commons Pro"/>
                <a:sym typeface="TT Commons Pro"/>
              </a:rPr>
              <a:t>Salford &amp; Co.</a:t>
            </a:r>
          </a:p>
        </p:txBody>
      </p:sp>
      <p:sp>
        <p:nvSpPr>
          <p:cNvPr name="TextBox 6" id="6"/>
          <p:cNvSpPr txBox="true"/>
          <p:nvPr/>
        </p:nvSpPr>
        <p:spPr>
          <a:xfrm rot="0">
            <a:off x="14317266" y="1318959"/>
            <a:ext cx="2942034" cy="265177"/>
          </a:xfrm>
          <a:prstGeom prst="rect">
            <a:avLst/>
          </a:prstGeom>
        </p:spPr>
        <p:txBody>
          <a:bodyPr anchor="t" rtlCol="false" tIns="0" lIns="0" bIns="0" rIns="0">
            <a:spAutoFit/>
          </a:bodyPr>
          <a:lstStyle/>
          <a:p>
            <a:pPr algn="r">
              <a:lnSpc>
                <a:spcPts val="1932"/>
              </a:lnSpc>
            </a:pPr>
            <a:r>
              <a:rPr lang="en-US" sz="2100" spc="-126">
                <a:solidFill>
                  <a:srgbClr val="003D96"/>
                </a:solidFill>
                <a:latin typeface="TT Commons Pro"/>
                <a:ea typeface="TT Commons Pro"/>
                <a:cs typeface="TT Commons Pro"/>
                <a:sym typeface="TT Commons Pro"/>
              </a:rPr>
              <a:t>December - 29 - 2026</a:t>
            </a:r>
          </a:p>
        </p:txBody>
      </p:sp>
      <p:sp>
        <p:nvSpPr>
          <p:cNvPr name="TextBox 7" id="7"/>
          <p:cNvSpPr txBox="true"/>
          <p:nvPr/>
        </p:nvSpPr>
        <p:spPr>
          <a:xfrm rot="0">
            <a:off x="6846899" y="3270883"/>
            <a:ext cx="7633037" cy="2912745"/>
          </a:xfrm>
          <a:prstGeom prst="rect">
            <a:avLst/>
          </a:prstGeom>
        </p:spPr>
        <p:txBody>
          <a:bodyPr anchor="t" rtlCol="false" tIns="0" lIns="0" bIns="0" rIns="0">
            <a:spAutoFit/>
          </a:bodyPr>
          <a:lstStyle/>
          <a:p>
            <a:pPr algn="l">
              <a:lnSpc>
                <a:spcPts val="11040"/>
              </a:lnSpc>
            </a:pPr>
            <a:r>
              <a:rPr lang="en-US" b="true" sz="12000" spc="-960">
                <a:solidFill>
                  <a:srgbClr val="003D96"/>
                </a:solidFill>
                <a:latin typeface="TT Commons Pro Bold"/>
                <a:ea typeface="TT Commons Pro Bold"/>
                <a:cs typeface="TT Commons Pro Bold"/>
                <a:sym typeface="TT Commons Pro Bold"/>
              </a:rPr>
              <a:t>OU</a:t>
            </a:r>
            <a:r>
              <a:rPr lang="en-US" b="true" sz="12000" spc="-960">
                <a:solidFill>
                  <a:srgbClr val="003D96"/>
                </a:solidFill>
                <a:latin typeface="TT Commons Pro Bold"/>
                <a:ea typeface="TT Commons Pro Bold"/>
                <a:cs typeface="TT Commons Pro Bold"/>
                <a:sym typeface="TT Commons Pro Bold"/>
              </a:rPr>
              <a:t>R SOLUTION</a:t>
            </a:r>
          </a:p>
        </p:txBody>
      </p:sp>
      <p:sp>
        <p:nvSpPr>
          <p:cNvPr name="TextBox 8" id="8"/>
          <p:cNvSpPr txBox="true"/>
          <p:nvPr/>
        </p:nvSpPr>
        <p:spPr>
          <a:xfrm rot="0">
            <a:off x="6846899" y="6555103"/>
            <a:ext cx="10412401" cy="737236"/>
          </a:xfrm>
          <a:prstGeom prst="rect">
            <a:avLst/>
          </a:prstGeom>
        </p:spPr>
        <p:txBody>
          <a:bodyPr anchor="t" rtlCol="false" tIns="0" lIns="0" bIns="0" rIns="0">
            <a:spAutoFit/>
          </a:bodyPr>
          <a:lstStyle/>
          <a:p>
            <a:pPr algn="just">
              <a:lnSpc>
                <a:spcPts val="1890"/>
              </a:lnSpc>
            </a:pPr>
            <a:r>
              <a:rPr lang="en-US" sz="2100" spc="-42">
                <a:solidFill>
                  <a:srgbClr val="003D9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
        <p:nvSpPr>
          <p:cNvPr name="TextBox 9" id="9"/>
          <p:cNvSpPr txBox="true"/>
          <p:nvPr/>
        </p:nvSpPr>
        <p:spPr>
          <a:xfrm rot="0">
            <a:off x="6846899" y="7654288"/>
            <a:ext cx="10412401" cy="621031"/>
          </a:xfrm>
          <a:prstGeom prst="rect">
            <a:avLst/>
          </a:prstGeom>
        </p:spPr>
        <p:txBody>
          <a:bodyPr anchor="t" rtlCol="false" tIns="0" lIns="0" bIns="0" rIns="0">
            <a:spAutoFit/>
          </a:bodyPr>
          <a:lstStyle/>
          <a:p>
            <a:pPr algn="just" marL="388625" indent="-194312" lvl="1">
              <a:lnSpc>
                <a:spcPts val="1620"/>
              </a:lnSpc>
              <a:buFont typeface="Arial"/>
              <a:buChar char="•"/>
            </a:pPr>
            <a:r>
              <a:rPr lang="en-US" sz="1800" spc="-36">
                <a:solidFill>
                  <a:srgbClr val="003D9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
        <p:nvSpPr>
          <p:cNvPr name="TextBox 10" id="10"/>
          <p:cNvSpPr txBox="true"/>
          <p:nvPr/>
        </p:nvSpPr>
        <p:spPr>
          <a:xfrm rot="0">
            <a:off x="6846899" y="8637269"/>
            <a:ext cx="10412401" cy="621031"/>
          </a:xfrm>
          <a:prstGeom prst="rect">
            <a:avLst/>
          </a:prstGeom>
        </p:spPr>
        <p:txBody>
          <a:bodyPr anchor="t" rtlCol="false" tIns="0" lIns="0" bIns="0" rIns="0">
            <a:spAutoFit/>
          </a:bodyPr>
          <a:lstStyle/>
          <a:p>
            <a:pPr algn="just" marL="388625" indent="-194312" lvl="1">
              <a:lnSpc>
                <a:spcPts val="1620"/>
              </a:lnSpc>
              <a:buFont typeface="Arial"/>
              <a:buChar char="•"/>
            </a:pPr>
            <a:r>
              <a:rPr lang="en-US" sz="1800" spc="-36">
                <a:solidFill>
                  <a:srgbClr val="003D9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3D96"/>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185101"/>
            <a:ext cx="485267" cy="485267"/>
          </a:xfrm>
          <a:custGeom>
            <a:avLst/>
            <a:gdLst/>
            <a:ahLst/>
            <a:cxnLst/>
            <a:rect r="r" b="b" t="t" l="l"/>
            <a:pathLst>
              <a:path h="485267" w="485267">
                <a:moveTo>
                  <a:pt x="0" y="0"/>
                </a:moveTo>
                <a:lnTo>
                  <a:pt x="485267" y="0"/>
                </a:lnTo>
                <a:lnTo>
                  <a:pt x="485267" y="485267"/>
                </a:lnTo>
                <a:lnTo>
                  <a:pt x="0" y="4852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642052" y="1280351"/>
            <a:ext cx="2942034" cy="390017"/>
          </a:xfrm>
          <a:prstGeom prst="rect">
            <a:avLst/>
          </a:prstGeom>
        </p:spPr>
        <p:txBody>
          <a:bodyPr anchor="t" rtlCol="false" tIns="0" lIns="0" bIns="0" rIns="0">
            <a:spAutoFit/>
          </a:bodyPr>
          <a:lstStyle/>
          <a:p>
            <a:pPr algn="l">
              <a:lnSpc>
                <a:spcPts val="2944"/>
              </a:lnSpc>
            </a:pPr>
            <a:r>
              <a:rPr lang="en-US" sz="3200" spc="-256">
                <a:solidFill>
                  <a:srgbClr val="F6F6F6"/>
                </a:solidFill>
                <a:latin typeface="TT Commons Pro"/>
                <a:ea typeface="TT Commons Pro"/>
                <a:cs typeface="TT Commons Pro"/>
                <a:sym typeface="TT Commons Pro"/>
              </a:rPr>
              <a:t>Salford &amp; Co.</a:t>
            </a:r>
          </a:p>
        </p:txBody>
      </p:sp>
      <p:sp>
        <p:nvSpPr>
          <p:cNvPr name="TextBox 4" id="4"/>
          <p:cNvSpPr txBox="true"/>
          <p:nvPr/>
        </p:nvSpPr>
        <p:spPr>
          <a:xfrm rot="0">
            <a:off x="14317266" y="1232726"/>
            <a:ext cx="2942034" cy="265177"/>
          </a:xfrm>
          <a:prstGeom prst="rect">
            <a:avLst/>
          </a:prstGeom>
        </p:spPr>
        <p:txBody>
          <a:bodyPr anchor="t" rtlCol="false" tIns="0" lIns="0" bIns="0" rIns="0">
            <a:spAutoFit/>
          </a:bodyPr>
          <a:lstStyle/>
          <a:p>
            <a:pPr algn="r">
              <a:lnSpc>
                <a:spcPts val="1932"/>
              </a:lnSpc>
            </a:pPr>
            <a:r>
              <a:rPr lang="en-US" sz="2100" spc="-126">
                <a:solidFill>
                  <a:srgbClr val="F6F6F6"/>
                </a:solidFill>
                <a:latin typeface="TT Commons Pro"/>
                <a:ea typeface="TT Commons Pro"/>
                <a:cs typeface="TT Commons Pro"/>
                <a:sym typeface="TT Commons Pro"/>
              </a:rPr>
              <a:t>December - 29 - 2026</a:t>
            </a:r>
          </a:p>
        </p:txBody>
      </p:sp>
      <p:sp>
        <p:nvSpPr>
          <p:cNvPr name="TextBox 5" id="5"/>
          <p:cNvSpPr txBox="true"/>
          <p:nvPr/>
        </p:nvSpPr>
        <p:spPr>
          <a:xfrm rot="0">
            <a:off x="9517090" y="4145279"/>
            <a:ext cx="7742210" cy="2912745"/>
          </a:xfrm>
          <a:prstGeom prst="rect">
            <a:avLst/>
          </a:prstGeom>
        </p:spPr>
        <p:txBody>
          <a:bodyPr anchor="t" rtlCol="false" tIns="0" lIns="0" bIns="0" rIns="0">
            <a:spAutoFit/>
          </a:bodyPr>
          <a:lstStyle/>
          <a:p>
            <a:pPr algn="l">
              <a:lnSpc>
                <a:spcPts val="11040"/>
              </a:lnSpc>
            </a:pPr>
            <a:r>
              <a:rPr lang="en-US" b="true" sz="12000" spc="-960">
                <a:solidFill>
                  <a:srgbClr val="F6F6F6"/>
                </a:solidFill>
                <a:latin typeface="TT Commons Pro Bold"/>
                <a:ea typeface="TT Commons Pro Bold"/>
                <a:cs typeface="TT Commons Pro Bold"/>
                <a:sym typeface="TT Commons Pro Bold"/>
              </a:rPr>
              <a:t>MA</a:t>
            </a:r>
            <a:r>
              <a:rPr lang="en-US" b="true" sz="12000" spc="-960">
                <a:solidFill>
                  <a:srgbClr val="F6F6F6"/>
                </a:solidFill>
                <a:latin typeface="TT Commons Pro Bold"/>
                <a:ea typeface="TT Commons Pro Bold"/>
                <a:cs typeface="TT Commons Pro Bold"/>
                <a:sym typeface="TT Commons Pro Bold"/>
              </a:rPr>
              <a:t>RKET RESEARCH</a:t>
            </a:r>
          </a:p>
        </p:txBody>
      </p:sp>
      <p:sp>
        <p:nvSpPr>
          <p:cNvPr name="TextBox 6" id="6"/>
          <p:cNvSpPr txBox="true"/>
          <p:nvPr/>
        </p:nvSpPr>
        <p:spPr>
          <a:xfrm rot="0">
            <a:off x="9517090" y="7429499"/>
            <a:ext cx="7742210" cy="975361"/>
          </a:xfrm>
          <a:prstGeom prst="rect">
            <a:avLst/>
          </a:prstGeom>
        </p:spPr>
        <p:txBody>
          <a:bodyPr anchor="t" rtlCol="false" tIns="0" lIns="0" bIns="0" rIns="0">
            <a:spAutoFit/>
          </a:bodyPr>
          <a:lstStyle/>
          <a:p>
            <a:pPr algn="just">
              <a:lnSpc>
                <a:spcPts val="1890"/>
              </a:lnSpc>
            </a:pPr>
            <a:r>
              <a:rPr lang="en-US" sz="2100" spc="-42">
                <a:solidFill>
                  <a:srgbClr val="F6F6F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pic>
        <p:nvPicPr>
          <p:cNvPr name="Picture 7" id="7"/>
          <p:cNvPicPr>
            <a:picLocks noChangeAspect="true"/>
          </p:cNvPicPr>
          <p:nvPr/>
        </p:nvPicPr>
        <p:blipFill>
          <a:blip r:embed="rId4"/>
          <a:stretch>
            <a:fillRect/>
          </a:stretch>
        </p:blipFill>
        <p:spPr>
          <a:xfrm rot="0">
            <a:off x="232641" y="1245186"/>
            <a:ext cx="9552704" cy="8809172"/>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5143500"/>
            <a:chOff x="0" y="0"/>
            <a:chExt cx="1416645" cy="796863"/>
          </a:xfrm>
        </p:grpSpPr>
        <p:sp>
          <p:nvSpPr>
            <p:cNvPr name="Freeform 3" id="3"/>
            <p:cNvSpPr/>
            <p:nvPr/>
          </p:nvSpPr>
          <p:spPr>
            <a:xfrm flipH="false" flipV="false" rot="0">
              <a:off x="0" y="0"/>
              <a:ext cx="1416645" cy="796863"/>
            </a:xfrm>
            <a:custGeom>
              <a:avLst/>
              <a:gdLst/>
              <a:ahLst/>
              <a:cxnLst/>
              <a:rect r="r" b="b" t="t" l="l"/>
              <a:pathLst>
                <a:path h="796863" w="1416645">
                  <a:moveTo>
                    <a:pt x="0" y="0"/>
                  </a:moveTo>
                  <a:lnTo>
                    <a:pt x="1416645" y="0"/>
                  </a:lnTo>
                  <a:lnTo>
                    <a:pt x="1416645" y="796863"/>
                  </a:lnTo>
                  <a:lnTo>
                    <a:pt x="0" y="796863"/>
                  </a:lnTo>
                  <a:close/>
                </a:path>
              </a:pathLst>
            </a:custGeom>
            <a:blipFill>
              <a:blip r:embed="rId2"/>
              <a:stretch>
                <a:fillRect l="0" t="-9313" r="0" b="-9313"/>
              </a:stretch>
            </a:blipFill>
          </p:spPr>
        </p:sp>
      </p:grpSp>
      <p:sp>
        <p:nvSpPr>
          <p:cNvPr name="Freeform 4" id="4"/>
          <p:cNvSpPr/>
          <p:nvPr/>
        </p:nvSpPr>
        <p:spPr>
          <a:xfrm flipH="false" flipV="false" rot="0">
            <a:off x="1028700" y="1185101"/>
            <a:ext cx="485267" cy="485267"/>
          </a:xfrm>
          <a:custGeom>
            <a:avLst/>
            <a:gdLst/>
            <a:ahLst/>
            <a:cxnLst/>
            <a:rect r="r" b="b" t="t" l="l"/>
            <a:pathLst>
              <a:path h="485267" w="485267">
                <a:moveTo>
                  <a:pt x="0" y="0"/>
                </a:moveTo>
                <a:lnTo>
                  <a:pt x="485267" y="0"/>
                </a:lnTo>
                <a:lnTo>
                  <a:pt x="485267" y="485267"/>
                </a:lnTo>
                <a:lnTo>
                  <a:pt x="0" y="4852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642052" y="1280351"/>
            <a:ext cx="2942034" cy="390017"/>
          </a:xfrm>
          <a:prstGeom prst="rect">
            <a:avLst/>
          </a:prstGeom>
        </p:spPr>
        <p:txBody>
          <a:bodyPr anchor="t" rtlCol="false" tIns="0" lIns="0" bIns="0" rIns="0">
            <a:spAutoFit/>
          </a:bodyPr>
          <a:lstStyle/>
          <a:p>
            <a:pPr algn="l">
              <a:lnSpc>
                <a:spcPts val="2944"/>
              </a:lnSpc>
            </a:pPr>
            <a:r>
              <a:rPr lang="en-US" sz="3200" spc="-256">
                <a:solidFill>
                  <a:srgbClr val="003D96"/>
                </a:solidFill>
                <a:latin typeface="TT Commons Pro"/>
                <a:ea typeface="TT Commons Pro"/>
                <a:cs typeface="TT Commons Pro"/>
                <a:sym typeface="TT Commons Pro"/>
              </a:rPr>
              <a:t>Salford &amp; Co.</a:t>
            </a:r>
          </a:p>
        </p:txBody>
      </p:sp>
      <p:sp>
        <p:nvSpPr>
          <p:cNvPr name="TextBox 6" id="6"/>
          <p:cNvSpPr txBox="true"/>
          <p:nvPr/>
        </p:nvSpPr>
        <p:spPr>
          <a:xfrm rot="0">
            <a:off x="14317266" y="8993123"/>
            <a:ext cx="2942034" cy="265177"/>
          </a:xfrm>
          <a:prstGeom prst="rect">
            <a:avLst/>
          </a:prstGeom>
        </p:spPr>
        <p:txBody>
          <a:bodyPr anchor="t" rtlCol="false" tIns="0" lIns="0" bIns="0" rIns="0">
            <a:spAutoFit/>
          </a:bodyPr>
          <a:lstStyle/>
          <a:p>
            <a:pPr algn="r">
              <a:lnSpc>
                <a:spcPts val="1932"/>
              </a:lnSpc>
            </a:pPr>
            <a:r>
              <a:rPr lang="en-US" sz="2100" spc="-126">
                <a:solidFill>
                  <a:srgbClr val="003D96"/>
                </a:solidFill>
                <a:latin typeface="TT Commons Pro"/>
                <a:ea typeface="TT Commons Pro"/>
                <a:cs typeface="TT Commons Pro"/>
                <a:sym typeface="TT Commons Pro"/>
              </a:rPr>
              <a:t>December - 29 - 2026</a:t>
            </a:r>
          </a:p>
        </p:txBody>
      </p:sp>
      <p:sp>
        <p:nvSpPr>
          <p:cNvPr name="TextBox 7" id="7"/>
          <p:cNvSpPr txBox="true"/>
          <p:nvPr/>
        </p:nvSpPr>
        <p:spPr>
          <a:xfrm rot="0">
            <a:off x="1028700" y="2540170"/>
            <a:ext cx="7071650" cy="2912745"/>
          </a:xfrm>
          <a:prstGeom prst="rect">
            <a:avLst/>
          </a:prstGeom>
        </p:spPr>
        <p:txBody>
          <a:bodyPr anchor="t" rtlCol="false" tIns="0" lIns="0" bIns="0" rIns="0">
            <a:spAutoFit/>
          </a:bodyPr>
          <a:lstStyle/>
          <a:p>
            <a:pPr algn="l">
              <a:lnSpc>
                <a:spcPts val="11040"/>
              </a:lnSpc>
            </a:pPr>
            <a:r>
              <a:rPr lang="en-US" b="true" sz="12000" spc="-960">
                <a:solidFill>
                  <a:srgbClr val="003D96"/>
                </a:solidFill>
                <a:latin typeface="TT Commons Pro Bold"/>
                <a:ea typeface="TT Commons Pro Bold"/>
                <a:cs typeface="TT Commons Pro Bold"/>
                <a:sym typeface="TT Commons Pro Bold"/>
              </a:rPr>
              <a:t>P</a:t>
            </a:r>
            <a:r>
              <a:rPr lang="en-US" b="true" sz="12000" spc="-960">
                <a:solidFill>
                  <a:srgbClr val="003D96"/>
                </a:solidFill>
                <a:latin typeface="TT Commons Pro Bold"/>
                <a:ea typeface="TT Commons Pro Bold"/>
                <a:cs typeface="TT Commons Pro Bold"/>
                <a:sym typeface="TT Commons Pro Bold"/>
              </a:rPr>
              <a:t>RODUCT OVERVIEW</a:t>
            </a:r>
          </a:p>
        </p:txBody>
      </p:sp>
      <p:sp>
        <p:nvSpPr>
          <p:cNvPr name="TextBox 8" id="8"/>
          <p:cNvSpPr txBox="true"/>
          <p:nvPr/>
        </p:nvSpPr>
        <p:spPr>
          <a:xfrm rot="0">
            <a:off x="1028700" y="5824390"/>
            <a:ext cx="16230600" cy="499111"/>
          </a:xfrm>
          <a:prstGeom prst="rect">
            <a:avLst/>
          </a:prstGeom>
        </p:spPr>
        <p:txBody>
          <a:bodyPr anchor="t" rtlCol="false" tIns="0" lIns="0" bIns="0" rIns="0">
            <a:spAutoFit/>
          </a:bodyPr>
          <a:lstStyle/>
          <a:p>
            <a:pPr algn="just">
              <a:lnSpc>
                <a:spcPts val="1890"/>
              </a:lnSpc>
            </a:pPr>
            <a:r>
              <a:rPr lang="en-US" sz="2100" spc="-42">
                <a:solidFill>
                  <a:srgbClr val="003D9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
        <p:nvSpPr>
          <p:cNvPr name="TextBox 9" id="9"/>
          <p:cNvSpPr txBox="true"/>
          <p:nvPr/>
        </p:nvSpPr>
        <p:spPr>
          <a:xfrm rot="0">
            <a:off x="3424944" y="7127571"/>
            <a:ext cx="2862052" cy="1021081"/>
          </a:xfrm>
          <a:prstGeom prst="rect">
            <a:avLst/>
          </a:prstGeom>
        </p:spPr>
        <p:txBody>
          <a:bodyPr anchor="t" rtlCol="false" tIns="0" lIns="0" bIns="0" rIns="0">
            <a:spAutoFit/>
          </a:bodyPr>
          <a:lstStyle/>
          <a:p>
            <a:pPr algn="just">
              <a:lnSpc>
                <a:spcPts val="1620"/>
              </a:lnSpc>
            </a:pPr>
            <a:r>
              <a:rPr lang="en-US" sz="1800" spc="-36">
                <a:solidFill>
                  <a:srgbClr val="003D96"/>
                </a:solidFill>
                <a:latin typeface="TT Commons Pro"/>
                <a:ea typeface="TT Commons Pro"/>
                <a:cs typeface="TT Commons Pro"/>
                <a:sym typeface="TT Commons Pro"/>
              </a:rPr>
              <a:t>Lorem ipsum dolor sit amet, consectetur adipiscing elit, sed do eiusmod tempor incididunt ut labore et dolore magna aliqua.</a:t>
            </a:r>
          </a:p>
        </p:txBody>
      </p:sp>
      <p:sp>
        <p:nvSpPr>
          <p:cNvPr name="TextBox 10" id="10"/>
          <p:cNvSpPr txBox="true"/>
          <p:nvPr/>
        </p:nvSpPr>
        <p:spPr>
          <a:xfrm rot="0">
            <a:off x="1028700" y="7146621"/>
            <a:ext cx="2044060" cy="668655"/>
          </a:xfrm>
          <a:prstGeom prst="rect">
            <a:avLst/>
          </a:prstGeom>
        </p:spPr>
        <p:txBody>
          <a:bodyPr anchor="t" rtlCol="false" tIns="0" lIns="0" bIns="0" rIns="0">
            <a:spAutoFit/>
          </a:bodyPr>
          <a:lstStyle/>
          <a:p>
            <a:pPr algn="l">
              <a:lnSpc>
                <a:spcPts val="2519"/>
              </a:lnSpc>
            </a:pPr>
            <a:r>
              <a:rPr lang="en-US" b="true" sz="2799" spc="-55">
                <a:solidFill>
                  <a:srgbClr val="003D96"/>
                </a:solidFill>
                <a:latin typeface="TT Commons Pro Bold"/>
                <a:ea typeface="TT Commons Pro Bold"/>
                <a:cs typeface="TT Commons Pro Bold"/>
                <a:sym typeface="TT Commons Pro Bold"/>
              </a:rPr>
              <a:t>Personalized</a:t>
            </a:r>
          </a:p>
          <a:p>
            <a:pPr algn="l">
              <a:lnSpc>
                <a:spcPts val="2519"/>
              </a:lnSpc>
            </a:pPr>
            <a:r>
              <a:rPr lang="en-US" b="true" sz="2799" spc="-55">
                <a:solidFill>
                  <a:srgbClr val="003D96"/>
                </a:solidFill>
                <a:latin typeface="TT Commons Pro Bold"/>
                <a:ea typeface="TT Commons Pro Bold"/>
                <a:cs typeface="TT Commons Pro Bold"/>
                <a:sym typeface="TT Commons Pro Bold"/>
              </a:rPr>
              <a:t>Learning</a:t>
            </a:r>
          </a:p>
        </p:txBody>
      </p:sp>
      <p:sp>
        <p:nvSpPr>
          <p:cNvPr name="TextBox 11" id="11"/>
          <p:cNvSpPr txBox="true"/>
          <p:nvPr/>
        </p:nvSpPr>
        <p:spPr>
          <a:xfrm rot="0">
            <a:off x="14183529" y="7127571"/>
            <a:ext cx="2862052" cy="1021081"/>
          </a:xfrm>
          <a:prstGeom prst="rect">
            <a:avLst/>
          </a:prstGeom>
        </p:spPr>
        <p:txBody>
          <a:bodyPr anchor="t" rtlCol="false" tIns="0" lIns="0" bIns="0" rIns="0">
            <a:spAutoFit/>
          </a:bodyPr>
          <a:lstStyle/>
          <a:p>
            <a:pPr algn="just">
              <a:lnSpc>
                <a:spcPts val="1620"/>
              </a:lnSpc>
            </a:pPr>
            <a:r>
              <a:rPr lang="en-US" sz="1800" spc="-36">
                <a:solidFill>
                  <a:srgbClr val="003D96"/>
                </a:solidFill>
                <a:latin typeface="TT Commons Pro"/>
                <a:ea typeface="TT Commons Pro"/>
                <a:cs typeface="TT Commons Pro"/>
                <a:sym typeface="TT Commons Pro"/>
              </a:rPr>
              <a:t>Lorem ipsum dolor sit amet, consectetur adipiscing elit, sed do eiusmod tempor incididunt ut labore et dolore magna aliqua.</a:t>
            </a:r>
          </a:p>
        </p:txBody>
      </p:sp>
      <p:sp>
        <p:nvSpPr>
          <p:cNvPr name="TextBox 12" id="12"/>
          <p:cNvSpPr txBox="true"/>
          <p:nvPr/>
        </p:nvSpPr>
        <p:spPr>
          <a:xfrm rot="0">
            <a:off x="12104522" y="7146621"/>
            <a:ext cx="1726823" cy="668655"/>
          </a:xfrm>
          <a:prstGeom prst="rect">
            <a:avLst/>
          </a:prstGeom>
        </p:spPr>
        <p:txBody>
          <a:bodyPr anchor="t" rtlCol="false" tIns="0" lIns="0" bIns="0" rIns="0">
            <a:spAutoFit/>
          </a:bodyPr>
          <a:lstStyle/>
          <a:p>
            <a:pPr algn="l">
              <a:lnSpc>
                <a:spcPts val="2519"/>
              </a:lnSpc>
            </a:pPr>
            <a:r>
              <a:rPr lang="en-US" sz="2799" spc="-55" b="true">
                <a:solidFill>
                  <a:srgbClr val="003D96"/>
                </a:solidFill>
                <a:latin typeface="TT Commons Pro Bold"/>
                <a:ea typeface="TT Commons Pro Bold"/>
                <a:cs typeface="TT Commons Pro Bold"/>
                <a:sym typeface="TT Commons Pro Bold"/>
              </a:rPr>
              <a:t>Int</a:t>
            </a:r>
            <a:r>
              <a:rPr lang="en-US" b="true" sz="2799" spc="-55">
                <a:solidFill>
                  <a:srgbClr val="003D96"/>
                </a:solidFill>
                <a:latin typeface="TT Commons Pro Bold"/>
                <a:ea typeface="TT Commons Pro Bold"/>
                <a:cs typeface="TT Commons Pro Bold"/>
                <a:sym typeface="TT Commons Pro Bold"/>
              </a:rPr>
              <a:t>eractive</a:t>
            </a:r>
          </a:p>
          <a:p>
            <a:pPr algn="l">
              <a:lnSpc>
                <a:spcPts val="2519"/>
              </a:lnSpc>
            </a:pPr>
            <a:r>
              <a:rPr lang="en-US" b="true" sz="2799" spc="-55">
                <a:solidFill>
                  <a:srgbClr val="003D96"/>
                </a:solidFill>
                <a:latin typeface="TT Commons Pro Bold"/>
                <a:ea typeface="TT Commons Pro Bold"/>
                <a:cs typeface="TT Commons Pro Bold"/>
                <a:sym typeface="TT Commons Pro Bold"/>
              </a:rPr>
              <a:t>Courses</a:t>
            </a:r>
          </a:p>
        </p:txBody>
      </p:sp>
      <p:sp>
        <p:nvSpPr>
          <p:cNvPr name="TextBox 13" id="13"/>
          <p:cNvSpPr txBox="true"/>
          <p:nvPr/>
        </p:nvSpPr>
        <p:spPr>
          <a:xfrm rot="0">
            <a:off x="8786486" y="7127571"/>
            <a:ext cx="2862052" cy="1021081"/>
          </a:xfrm>
          <a:prstGeom prst="rect">
            <a:avLst/>
          </a:prstGeom>
        </p:spPr>
        <p:txBody>
          <a:bodyPr anchor="t" rtlCol="false" tIns="0" lIns="0" bIns="0" rIns="0">
            <a:spAutoFit/>
          </a:bodyPr>
          <a:lstStyle/>
          <a:p>
            <a:pPr algn="just">
              <a:lnSpc>
                <a:spcPts val="1620"/>
              </a:lnSpc>
            </a:pPr>
            <a:r>
              <a:rPr lang="en-US" sz="1800" spc="-36">
                <a:solidFill>
                  <a:srgbClr val="003D96"/>
                </a:solidFill>
                <a:latin typeface="TT Commons Pro"/>
                <a:ea typeface="TT Commons Pro"/>
                <a:cs typeface="TT Commons Pro"/>
                <a:sym typeface="TT Commons Pro"/>
              </a:rPr>
              <a:t>Lorem ipsum dolor sit amet, consectetur adipiscing elit, sed do eiusmod tempor incididunt ut labore et dolore magna aliqua.</a:t>
            </a:r>
          </a:p>
        </p:txBody>
      </p:sp>
      <p:sp>
        <p:nvSpPr>
          <p:cNvPr name="TextBox 14" id="14"/>
          <p:cNvSpPr txBox="true"/>
          <p:nvPr/>
        </p:nvSpPr>
        <p:spPr>
          <a:xfrm rot="0">
            <a:off x="6742980" y="7146621"/>
            <a:ext cx="1691322" cy="668655"/>
          </a:xfrm>
          <a:prstGeom prst="rect">
            <a:avLst/>
          </a:prstGeom>
        </p:spPr>
        <p:txBody>
          <a:bodyPr anchor="t" rtlCol="false" tIns="0" lIns="0" bIns="0" rIns="0">
            <a:spAutoFit/>
          </a:bodyPr>
          <a:lstStyle/>
          <a:p>
            <a:pPr algn="l">
              <a:lnSpc>
                <a:spcPts val="2519"/>
              </a:lnSpc>
            </a:pPr>
            <a:r>
              <a:rPr lang="en-US" sz="2799" spc="-55" b="true">
                <a:solidFill>
                  <a:srgbClr val="003D96"/>
                </a:solidFill>
                <a:latin typeface="TT Commons Pro Bold"/>
                <a:ea typeface="TT Commons Pro Bold"/>
                <a:cs typeface="TT Commons Pro Bold"/>
                <a:sym typeface="TT Commons Pro Bold"/>
              </a:rPr>
              <a:t>Affo</a:t>
            </a:r>
            <a:r>
              <a:rPr lang="en-US" b="true" sz="2799" spc="-55">
                <a:solidFill>
                  <a:srgbClr val="003D96"/>
                </a:solidFill>
                <a:latin typeface="TT Commons Pro Bold"/>
                <a:ea typeface="TT Commons Pro Bold"/>
                <a:cs typeface="TT Commons Pro Bold"/>
                <a:sym typeface="TT Commons Pro Bold"/>
              </a:rPr>
              <a:t>rdable</a:t>
            </a:r>
          </a:p>
          <a:p>
            <a:pPr algn="l">
              <a:lnSpc>
                <a:spcPts val="2519"/>
              </a:lnSpc>
            </a:pPr>
            <a:r>
              <a:rPr lang="en-US" b="true" sz="2799" spc="-55">
                <a:solidFill>
                  <a:srgbClr val="003D96"/>
                </a:solidFill>
                <a:latin typeface="TT Commons Pro Bold"/>
                <a:ea typeface="TT Commons Pro Bold"/>
                <a:cs typeface="TT Commons Pro Bold"/>
                <a:sym typeface="TT Commons Pro Bold"/>
              </a:rPr>
              <a:t>Access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3D96"/>
        </a:solidFill>
      </p:bgPr>
    </p:bg>
    <p:spTree>
      <p:nvGrpSpPr>
        <p:cNvPr id="1" name=""/>
        <p:cNvGrpSpPr/>
        <p:nvPr/>
      </p:nvGrpSpPr>
      <p:grpSpPr>
        <a:xfrm>
          <a:off x="0" y="0"/>
          <a:ext cx="0" cy="0"/>
          <a:chOff x="0" y="0"/>
          <a:chExt cx="0" cy="0"/>
        </a:xfrm>
      </p:grpSpPr>
      <p:grpSp>
        <p:nvGrpSpPr>
          <p:cNvPr name="Group 2" id="2"/>
          <p:cNvGrpSpPr/>
          <p:nvPr/>
        </p:nvGrpSpPr>
        <p:grpSpPr>
          <a:xfrm rot="0">
            <a:off x="0" y="2127900"/>
            <a:ext cx="5246370" cy="8159100"/>
            <a:chOff x="0" y="0"/>
            <a:chExt cx="812800" cy="1264058"/>
          </a:xfrm>
        </p:grpSpPr>
        <p:sp>
          <p:nvSpPr>
            <p:cNvPr name="Freeform 3" id="3"/>
            <p:cNvSpPr/>
            <p:nvPr/>
          </p:nvSpPr>
          <p:spPr>
            <a:xfrm flipH="false" flipV="false" rot="0">
              <a:off x="0" y="0"/>
              <a:ext cx="812800" cy="1264058"/>
            </a:xfrm>
            <a:custGeom>
              <a:avLst/>
              <a:gdLst/>
              <a:ahLst/>
              <a:cxnLst/>
              <a:rect r="r" b="b" t="t" l="l"/>
              <a:pathLst>
                <a:path h="1264058" w="812800">
                  <a:moveTo>
                    <a:pt x="0" y="0"/>
                  </a:moveTo>
                  <a:lnTo>
                    <a:pt x="812800" y="0"/>
                  </a:lnTo>
                  <a:lnTo>
                    <a:pt x="812800" y="1264058"/>
                  </a:lnTo>
                  <a:lnTo>
                    <a:pt x="0" y="1264058"/>
                  </a:lnTo>
                  <a:close/>
                </a:path>
              </a:pathLst>
            </a:custGeom>
            <a:blipFill>
              <a:blip r:embed="rId2"/>
              <a:stretch>
                <a:fillRect l="-1886" t="0" r="-1886" b="0"/>
              </a:stretch>
            </a:blipFill>
          </p:spPr>
        </p:sp>
      </p:grpSp>
      <p:sp>
        <p:nvSpPr>
          <p:cNvPr name="Freeform 4" id="4"/>
          <p:cNvSpPr/>
          <p:nvPr/>
        </p:nvSpPr>
        <p:spPr>
          <a:xfrm flipH="false" flipV="false" rot="0">
            <a:off x="1028700" y="1185101"/>
            <a:ext cx="485267" cy="485267"/>
          </a:xfrm>
          <a:custGeom>
            <a:avLst/>
            <a:gdLst/>
            <a:ahLst/>
            <a:cxnLst/>
            <a:rect r="r" b="b" t="t" l="l"/>
            <a:pathLst>
              <a:path h="485267" w="485267">
                <a:moveTo>
                  <a:pt x="0" y="0"/>
                </a:moveTo>
                <a:lnTo>
                  <a:pt x="485267" y="0"/>
                </a:lnTo>
                <a:lnTo>
                  <a:pt x="485267" y="485267"/>
                </a:lnTo>
                <a:lnTo>
                  <a:pt x="0" y="4852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642052" y="1280351"/>
            <a:ext cx="2942034" cy="390017"/>
          </a:xfrm>
          <a:prstGeom prst="rect">
            <a:avLst/>
          </a:prstGeom>
        </p:spPr>
        <p:txBody>
          <a:bodyPr anchor="t" rtlCol="false" tIns="0" lIns="0" bIns="0" rIns="0">
            <a:spAutoFit/>
          </a:bodyPr>
          <a:lstStyle/>
          <a:p>
            <a:pPr algn="l">
              <a:lnSpc>
                <a:spcPts val="2944"/>
              </a:lnSpc>
            </a:pPr>
            <a:r>
              <a:rPr lang="en-US" sz="3200" spc="-256">
                <a:solidFill>
                  <a:srgbClr val="F6F6F6"/>
                </a:solidFill>
                <a:latin typeface="TT Commons Pro"/>
                <a:ea typeface="TT Commons Pro"/>
                <a:cs typeface="TT Commons Pro"/>
                <a:sym typeface="TT Commons Pro"/>
              </a:rPr>
              <a:t>Salford &amp; Co.</a:t>
            </a:r>
          </a:p>
        </p:txBody>
      </p:sp>
      <p:sp>
        <p:nvSpPr>
          <p:cNvPr name="TextBox 6" id="6"/>
          <p:cNvSpPr txBox="true"/>
          <p:nvPr/>
        </p:nvSpPr>
        <p:spPr>
          <a:xfrm rot="0">
            <a:off x="14317266" y="1318959"/>
            <a:ext cx="2942034" cy="265177"/>
          </a:xfrm>
          <a:prstGeom prst="rect">
            <a:avLst/>
          </a:prstGeom>
        </p:spPr>
        <p:txBody>
          <a:bodyPr anchor="t" rtlCol="false" tIns="0" lIns="0" bIns="0" rIns="0">
            <a:spAutoFit/>
          </a:bodyPr>
          <a:lstStyle/>
          <a:p>
            <a:pPr algn="r">
              <a:lnSpc>
                <a:spcPts val="1932"/>
              </a:lnSpc>
            </a:pPr>
            <a:r>
              <a:rPr lang="en-US" sz="2100" spc="-126">
                <a:solidFill>
                  <a:srgbClr val="F6F6F6"/>
                </a:solidFill>
                <a:latin typeface="TT Commons Pro"/>
                <a:ea typeface="TT Commons Pro"/>
                <a:cs typeface="TT Commons Pro"/>
                <a:sym typeface="TT Commons Pro"/>
              </a:rPr>
              <a:t>December - 29 - 2026</a:t>
            </a:r>
          </a:p>
        </p:txBody>
      </p:sp>
      <p:sp>
        <p:nvSpPr>
          <p:cNvPr name="TextBox 7" id="7"/>
          <p:cNvSpPr txBox="true"/>
          <p:nvPr/>
        </p:nvSpPr>
        <p:spPr>
          <a:xfrm rot="0">
            <a:off x="5619475" y="3397232"/>
            <a:ext cx="10052745" cy="2912745"/>
          </a:xfrm>
          <a:prstGeom prst="rect">
            <a:avLst/>
          </a:prstGeom>
        </p:spPr>
        <p:txBody>
          <a:bodyPr anchor="t" rtlCol="false" tIns="0" lIns="0" bIns="0" rIns="0">
            <a:spAutoFit/>
          </a:bodyPr>
          <a:lstStyle/>
          <a:p>
            <a:pPr algn="l">
              <a:lnSpc>
                <a:spcPts val="11040"/>
              </a:lnSpc>
            </a:pPr>
            <a:r>
              <a:rPr lang="en-US" b="true" sz="12000" spc="-960">
                <a:solidFill>
                  <a:srgbClr val="F6F6F6"/>
                </a:solidFill>
                <a:latin typeface="TT Commons Pro Bold"/>
                <a:ea typeface="TT Commons Pro Bold"/>
                <a:cs typeface="TT Commons Pro Bold"/>
                <a:sym typeface="TT Commons Pro Bold"/>
              </a:rPr>
              <a:t>UNIQ</a:t>
            </a:r>
            <a:r>
              <a:rPr lang="en-US" b="true" sz="12000" spc="-960">
                <a:solidFill>
                  <a:srgbClr val="F6F6F6"/>
                </a:solidFill>
                <a:latin typeface="TT Commons Pro Bold"/>
                <a:ea typeface="TT Commons Pro Bold"/>
                <a:cs typeface="TT Commons Pro Bold"/>
                <a:sym typeface="TT Commons Pro Bold"/>
              </a:rPr>
              <a:t>UE VALUE PROPOSITION</a:t>
            </a:r>
          </a:p>
        </p:txBody>
      </p:sp>
      <p:sp>
        <p:nvSpPr>
          <p:cNvPr name="TextBox 8" id="8"/>
          <p:cNvSpPr txBox="true"/>
          <p:nvPr/>
        </p:nvSpPr>
        <p:spPr>
          <a:xfrm rot="0">
            <a:off x="5619475" y="6681452"/>
            <a:ext cx="11639825" cy="737236"/>
          </a:xfrm>
          <a:prstGeom prst="rect">
            <a:avLst/>
          </a:prstGeom>
        </p:spPr>
        <p:txBody>
          <a:bodyPr anchor="t" rtlCol="false" tIns="0" lIns="0" bIns="0" rIns="0">
            <a:spAutoFit/>
          </a:bodyPr>
          <a:lstStyle/>
          <a:p>
            <a:pPr algn="just">
              <a:lnSpc>
                <a:spcPts val="1890"/>
              </a:lnSpc>
            </a:pPr>
            <a:r>
              <a:rPr lang="en-US" sz="2100" spc="-42">
                <a:solidFill>
                  <a:srgbClr val="F6F6F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
        <p:nvSpPr>
          <p:cNvPr name="TextBox 9" id="9"/>
          <p:cNvSpPr txBox="true"/>
          <p:nvPr/>
        </p:nvSpPr>
        <p:spPr>
          <a:xfrm rot="0">
            <a:off x="7885826" y="7984633"/>
            <a:ext cx="3174160" cy="821056"/>
          </a:xfrm>
          <a:prstGeom prst="rect">
            <a:avLst/>
          </a:prstGeom>
        </p:spPr>
        <p:txBody>
          <a:bodyPr anchor="t" rtlCol="false" tIns="0" lIns="0" bIns="0" rIns="0">
            <a:spAutoFit/>
          </a:bodyPr>
          <a:lstStyle/>
          <a:p>
            <a:pPr algn="just">
              <a:lnSpc>
                <a:spcPts val="1620"/>
              </a:lnSpc>
            </a:pPr>
            <a:r>
              <a:rPr lang="en-US" sz="1800" spc="-36">
                <a:solidFill>
                  <a:srgbClr val="F6F6F6"/>
                </a:solidFill>
                <a:latin typeface="TT Commons Pro"/>
                <a:ea typeface="TT Commons Pro"/>
                <a:cs typeface="TT Commons Pro"/>
                <a:sym typeface="TT Commons Pro"/>
              </a:rPr>
              <a:t>Lorem ipsum dolor sit amet, consectetur adipiscing elit, sed do eiusmod tempor incididunt ut labore et dolore magna aliqua.</a:t>
            </a:r>
          </a:p>
        </p:txBody>
      </p:sp>
      <p:sp>
        <p:nvSpPr>
          <p:cNvPr name="TextBox 10" id="10"/>
          <p:cNvSpPr txBox="true"/>
          <p:nvPr/>
        </p:nvSpPr>
        <p:spPr>
          <a:xfrm rot="0">
            <a:off x="5619475" y="8003683"/>
            <a:ext cx="2075557" cy="668655"/>
          </a:xfrm>
          <a:prstGeom prst="rect">
            <a:avLst/>
          </a:prstGeom>
        </p:spPr>
        <p:txBody>
          <a:bodyPr anchor="t" rtlCol="false" tIns="0" lIns="0" bIns="0" rIns="0">
            <a:spAutoFit/>
          </a:bodyPr>
          <a:lstStyle/>
          <a:p>
            <a:pPr algn="l">
              <a:lnSpc>
                <a:spcPts val="2519"/>
              </a:lnSpc>
            </a:pPr>
            <a:r>
              <a:rPr lang="en-US" sz="2799" spc="-55" b="true">
                <a:solidFill>
                  <a:srgbClr val="F6F6F6"/>
                </a:solidFill>
                <a:latin typeface="TT Commons Pro Bold"/>
                <a:ea typeface="TT Commons Pro Bold"/>
                <a:cs typeface="TT Commons Pro Bold"/>
                <a:sym typeface="TT Commons Pro Bold"/>
              </a:rPr>
              <a:t>User Friendly</a:t>
            </a:r>
          </a:p>
          <a:p>
            <a:pPr algn="l">
              <a:lnSpc>
                <a:spcPts val="2519"/>
              </a:lnSpc>
            </a:pPr>
            <a:r>
              <a:rPr lang="en-US" sz="2799" spc="-55" b="true">
                <a:solidFill>
                  <a:srgbClr val="F6F6F6"/>
                </a:solidFill>
                <a:latin typeface="TT Commons Pro Bold"/>
                <a:ea typeface="TT Commons Pro Bold"/>
                <a:cs typeface="TT Commons Pro Bold"/>
                <a:sym typeface="TT Commons Pro Bold"/>
              </a:rPr>
              <a:t>Plat</a:t>
            </a:r>
            <a:r>
              <a:rPr lang="en-US" b="true" sz="2799" spc="-55">
                <a:solidFill>
                  <a:srgbClr val="F6F6F6"/>
                </a:solidFill>
                <a:latin typeface="TT Commons Pro Bold"/>
                <a:ea typeface="TT Commons Pro Bold"/>
                <a:cs typeface="TT Commons Pro Bold"/>
                <a:sym typeface="TT Commons Pro Bold"/>
              </a:rPr>
              <a:t>formlity</a:t>
            </a:r>
          </a:p>
        </p:txBody>
      </p:sp>
      <p:sp>
        <p:nvSpPr>
          <p:cNvPr name="TextBox 11" id="11"/>
          <p:cNvSpPr txBox="true"/>
          <p:nvPr/>
        </p:nvSpPr>
        <p:spPr>
          <a:xfrm rot="0">
            <a:off x="14085140" y="7984633"/>
            <a:ext cx="3174160" cy="821056"/>
          </a:xfrm>
          <a:prstGeom prst="rect">
            <a:avLst/>
          </a:prstGeom>
        </p:spPr>
        <p:txBody>
          <a:bodyPr anchor="t" rtlCol="false" tIns="0" lIns="0" bIns="0" rIns="0">
            <a:spAutoFit/>
          </a:bodyPr>
          <a:lstStyle/>
          <a:p>
            <a:pPr algn="just">
              <a:lnSpc>
                <a:spcPts val="1620"/>
              </a:lnSpc>
            </a:pPr>
            <a:r>
              <a:rPr lang="en-US" sz="1800" spc="-36">
                <a:solidFill>
                  <a:srgbClr val="F6F6F6"/>
                </a:solidFill>
                <a:latin typeface="TT Commons Pro"/>
                <a:ea typeface="TT Commons Pro"/>
                <a:cs typeface="TT Commons Pro"/>
                <a:sym typeface="TT Commons Pro"/>
              </a:rPr>
              <a:t>Lorem ipsum dolor sit amet, consectetur adipiscing elit, sed do eiusmod tempor incididunt ut labore et dolore magna aliqua.</a:t>
            </a:r>
          </a:p>
        </p:txBody>
      </p:sp>
      <p:sp>
        <p:nvSpPr>
          <p:cNvPr name="TextBox 12" id="12"/>
          <p:cNvSpPr txBox="true"/>
          <p:nvPr/>
        </p:nvSpPr>
        <p:spPr>
          <a:xfrm rot="0">
            <a:off x="11961365" y="8003683"/>
            <a:ext cx="1932980" cy="668655"/>
          </a:xfrm>
          <a:prstGeom prst="rect">
            <a:avLst/>
          </a:prstGeom>
        </p:spPr>
        <p:txBody>
          <a:bodyPr anchor="t" rtlCol="false" tIns="0" lIns="0" bIns="0" rIns="0">
            <a:spAutoFit/>
          </a:bodyPr>
          <a:lstStyle/>
          <a:p>
            <a:pPr algn="l">
              <a:lnSpc>
                <a:spcPts val="2519"/>
              </a:lnSpc>
            </a:pPr>
            <a:r>
              <a:rPr lang="en-US" sz="2799" spc="-55" b="true">
                <a:solidFill>
                  <a:srgbClr val="F6F6F6"/>
                </a:solidFill>
                <a:latin typeface="TT Commons Pro Bold"/>
                <a:ea typeface="TT Commons Pro Bold"/>
                <a:cs typeface="TT Commons Pro Bold"/>
                <a:sym typeface="TT Commons Pro Bold"/>
              </a:rPr>
              <a:t>High Qua</a:t>
            </a:r>
            <a:r>
              <a:rPr lang="en-US" b="true" sz="2799" spc="-55">
                <a:solidFill>
                  <a:srgbClr val="F6F6F6"/>
                </a:solidFill>
                <a:latin typeface="TT Commons Pro Bold"/>
                <a:ea typeface="TT Commons Pro Bold"/>
                <a:cs typeface="TT Commons Pro Bold"/>
                <a:sym typeface="TT Commons Pro Bold"/>
              </a:rPr>
              <a:t>lity</a:t>
            </a:r>
          </a:p>
          <a:p>
            <a:pPr algn="l">
              <a:lnSpc>
                <a:spcPts val="2519"/>
              </a:lnSpc>
            </a:pPr>
            <a:r>
              <a:rPr lang="en-US" b="true" sz="2799" spc="-55">
                <a:solidFill>
                  <a:srgbClr val="F6F6F6"/>
                </a:solidFill>
                <a:latin typeface="TT Commons Pro Bold"/>
                <a:ea typeface="TT Commons Pro Bold"/>
                <a:cs typeface="TT Commons Pro Bold"/>
                <a:sym typeface="TT Commons Pro Bold"/>
              </a:rPr>
              <a:t>Content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grpSp>
        <p:nvGrpSpPr>
          <p:cNvPr name="Group 2" id="2"/>
          <p:cNvGrpSpPr/>
          <p:nvPr/>
        </p:nvGrpSpPr>
        <p:grpSpPr>
          <a:xfrm rot="0">
            <a:off x="1028700" y="0"/>
            <a:ext cx="16230600" cy="3651885"/>
            <a:chOff x="0" y="0"/>
            <a:chExt cx="2514545" cy="565773"/>
          </a:xfrm>
        </p:grpSpPr>
        <p:sp>
          <p:nvSpPr>
            <p:cNvPr name="Freeform 3" id="3"/>
            <p:cNvSpPr/>
            <p:nvPr/>
          </p:nvSpPr>
          <p:spPr>
            <a:xfrm flipH="false" flipV="false" rot="0">
              <a:off x="0" y="0"/>
              <a:ext cx="2514545" cy="565773"/>
            </a:xfrm>
            <a:custGeom>
              <a:avLst/>
              <a:gdLst/>
              <a:ahLst/>
              <a:cxnLst/>
              <a:rect r="r" b="b" t="t" l="l"/>
              <a:pathLst>
                <a:path h="565773" w="2514545">
                  <a:moveTo>
                    <a:pt x="0" y="0"/>
                  </a:moveTo>
                  <a:lnTo>
                    <a:pt x="2514545" y="0"/>
                  </a:lnTo>
                  <a:lnTo>
                    <a:pt x="2514545" y="565773"/>
                  </a:lnTo>
                  <a:lnTo>
                    <a:pt x="0" y="565773"/>
                  </a:lnTo>
                  <a:close/>
                </a:path>
              </a:pathLst>
            </a:custGeom>
            <a:blipFill>
              <a:blip r:embed="rId2"/>
              <a:stretch>
                <a:fillRect l="0" t="-98282" r="0" b="-98282"/>
              </a:stretch>
            </a:blipFill>
          </p:spPr>
        </p:sp>
      </p:grpSp>
      <p:sp>
        <p:nvSpPr>
          <p:cNvPr name="Freeform 4" id="4"/>
          <p:cNvSpPr/>
          <p:nvPr/>
        </p:nvSpPr>
        <p:spPr>
          <a:xfrm flipH="false" flipV="false" rot="0">
            <a:off x="1028700" y="4116300"/>
            <a:ext cx="485267" cy="485267"/>
          </a:xfrm>
          <a:custGeom>
            <a:avLst/>
            <a:gdLst/>
            <a:ahLst/>
            <a:cxnLst/>
            <a:rect r="r" b="b" t="t" l="l"/>
            <a:pathLst>
              <a:path h="485267" w="485267">
                <a:moveTo>
                  <a:pt x="0" y="0"/>
                </a:moveTo>
                <a:lnTo>
                  <a:pt x="485267" y="0"/>
                </a:lnTo>
                <a:lnTo>
                  <a:pt x="485267" y="485267"/>
                </a:lnTo>
                <a:lnTo>
                  <a:pt x="0" y="4852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642052" y="4211550"/>
            <a:ext cx="2942034" cy="390017"/>
          </a:xfrm>
          <a:prstGeom prst="rect">
            <a:avLst/>
          </a:prstGeom>
        </p:spPr>
        <p:txBody>
          <a:bodyPr anchor="t" rtlCol="false" tIns="0" lIns="0" bIns="0" rIns="0">
            <a:spAutoFit/>
          </a:bodyPr>
          <a:lstStyle/>
          <a:p>
            <a:pPr algn="l">
              <a:lnSpc>
                <a:spcPts val="2944"/>
              </a:lnSpc>
            </a:pPr>
            <a:r>
              <a:rPr lang="en-US" sz="3200" spc="-256">
                <a:solidFill>
                  <a:srgbClr val="003D96"/>
                </a:solidFill>
                <a:latin typeface="TT Commons Pro"/>
                <a:ea typeface="TT Commons Pro"/>
                <a:cs typeface="TT Commons Pro"/>
                <a:sym typeface="TT Commons Pro"/>
              </a:rPr>
              <a:t>Salford &amp; Co.</a:t>
            </a:r>
          </a:p>
        </p:txBody>
      </p:sp>
      <p:sp>
        <p:nvSpPr>
          <p:cNvPr name="TextBox 6" id="6"/>
          <p:cNvSpPr txBox="true"/>
          <p:nvPr/>
        </p:nvSpPr>
        <p:spPr>
          <a:xfrm rot="0">
            <a:off x="14317266" y="4250157"/>
            <a:ext cx="2942034" cy="265177"/>
          </a:xfrm>
          <a:prstGeom prst="rect">
            <a:avLst/>
          </a:prstGeom>
        </p:spPr>
        <p:txBody>
          <a:bodyPr anchor="t" rtlCol="false" tIns="0" lIns="0" bIns="0" rIns="0">
            <a:spAutoFit/>
          </a:bodyPr>
          <a:lstStyle/>
          <a:p>
            <a:pPr algn="r">
              <a:lnSpc>
                <a:spcPts val="1932"/>
              </a:lnSpc>
            </a:pPr>
            <a:r>
              <a:rPr lang="en-US" sz="2100" spc="-126">
                <a:solidFill>
                  <a:srgbClr val="003D96"/>
                </a:solidFill>
                <a:latin typeface="TT Commons Pro"/>
                <a:ea typeface="TT Commons Pro"/>
                <a:cs typeface="TT Commons Pro"/>
                <a:sym typeface="TT Commons Pro"/>
              </a:rPr>
              <a:t>December - 29 - 2026</a:t>
            </a:r>
          </a:p>
        </p:txBody>
      </p:sp>
      <p:sp>
        <p:nvSpPr>
          <p:cNvPr name="TextBox 7" id="7"/>
          <p:cNvSpPr txBox="true"/>
          <p:nvPr/>
        </p:nvSpPr>
        <p:spPr>
          <a:xfrm rot="0">
            <a:off x="1028700" y="6047664"/>
            <a:ext cx="16230600" cy="1512570"/>
          </a:xfrm>
          <a:prstGeom prst="rect">
            <a:avLst/>
          </a:prstGeom>
        </p:spPr>
        <p:txBody>
          <a:bodyPr anchor="t" rtlCol="false" tIns="0" lIns="0" bIns="0" rIns="0">
            <a:spAutoFit/>
          </a:bodyPr>
          <a:lstStyle/>
          <a:p>
            <a:pPr algn="ctr">
              <a:lnSpc>
                <a:spcPts val="11040"/>
              </a:lnSpc>
            </a:pPr>
            <a:r>
              <a:rPr lang="en-US" b="true" sz="12000" spc="-960">
                <a:solidFill>
                  <a:srgbClr val="003D96"/>
                </a:solidFill>
                <a:latin typeface="TT Commons Pro Bold"/>
                <a:ea typeface="TT Commons Pro Bold"/>
                <a:cs typeface="TT Commons Pro Bold"/>
                <a:sym typeface="TT Commons Pro Bold"/>
              </a:rPr>
              <a:t>B</a:t>
            </a:r>
            <a:r>
              <a:rPr lang="en-US" b="true" sz="12000" spc="-960">
                <a:solidFill>
                  <a:srgbClr val="003D96"/>
                </a:solidFill>
                <a:latin typeface="TT Commons Pro Bold"/>
                <a:ea typeface="TT Commons Pro Bold"/>
                <a:cs typeface="TT Commons Pro Bold"/>
                <a:sym typeface="TT Commons Pro Bold"/>
              </a:rPr>
              <a:t>USINESS MODEL</a:t>
            </a:r>
          </a:p>
        </p:txBody>
      </p:sp>
      <p:sp>
        <p:nvSpPr>
          <p:cNvPr name="TextBox 8" id="8"/>
          <p:cNvSpPr txBox="true"/>
          <p:nvPr/>
        </p:nvSpPr>
        <p:spPr>
          <a:xfrm rot="0">
            <a:off x="1028700" y="8084109"/>
            <a:ext cx="7933791" cy="975361"/>
          </a:xfrm>
          <a:prstGeom prst="rect">
            <a:avLst/>
          </a:prstGeom>
        </p:spPr>
        <p:txBody>
          <a:bodyPr anchor="t" rtlCol="false" tIns="0" lIns="0" bIns="0" rIns="0">
            <a:spAutoFit/>
          </a:bodyPr>
          <a:lstStyle/>
          <a:p>
            <a:pPr algn="just">
              <a:lnSpc>
                <a:spcPts val="1890"/>
              </a:lnSpc>
            </a:pPr>
            <a:r>
              <a:rPr lang="en-US" sz="2100" spc="-42">
                <a:solidFill>
                  <a:srgbClr val="003D9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
        <p:nvSpPr>
          <p:cNvPr name="TextBox 9" id="9"/>
          <p:cNvSpPr txBox="true"/>
          <p:nvPr/>
        </p:nvSpPr>
        <p:spPr>
          <a:xfrm rot="0">
            <a:off x="9325509" y="8084109"/>
            <a:ext cx="7933791" cy="975361"/>
          </a:xfrm>
          <a:prstGeom prst="rect">
            <a:avLst/>
          </a:prstGeom>
        </p:spPr>
        <p:txBody>
          <a:bodyPr anchor="t" rtlCol="false" tIns="0" lIns="0" bIns="0" rIns="0">
            <a:spAutoFit/>
          </a:bodyPr>
          <a:lstStyle/>
          <a:p>
            <a:pPr algn="just">
              <a:lnSpc>
                <a:spcPts val="1890"/>
              </a:lnSpc>
            </a:pPr>
            <a:r>
              <a:rPr lang="en-US" sz="2100" spc="-42">
                <a:solidFill>
                  <a:srgbClr val="003D9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3D96"/>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3988800" cy="398880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0" t="-24931" r="0" b="-24931"/>
              </a:stretch>
            </a:blipFill>
          </p:spPr>
        </p:sp>
      </p:grpSp>
      <p:grpSp>
        <p:nvGrpSpPr>
          <p:cNvPr name="Group 4" id="4"/>
          <p:cNvGrpSpPr/>
          <p:nvPr/>
        </p:nvGrpSpPr>
        <p:grpSpPr>
          <a:xfrm rot="0">
            <a:off x="1028700" y="5269500"/>
            <a:ext cx="3988800" cy="398880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3"/>
              <a:stretch>
                <a:fillRect l="0" t="-25136" r="0" b="-25136"/>
              </a:stretch>
            </a:blipFill>
          </p:spPr>
        </p:sp>
      </p:grpSp>
      <p:sp>
        <p:nvSpPr>
          <p:cNvPr name="Freeform 6" id="6"/>
          <p:cNvSpPr/>
          <p:nvPr/>
        </p:nvSpPr>
        <p:spPr>
          <a:xfrm flipH="false" flipV="false" rot="0">
            <a:off x="5353817" y="1185101"/>
            <a:ext cx="485267" cy="485267"/>
          </a:xfrm>
          <a:custGeom>
            <a:avLst/>
            <a:gdLst/>
            <a:ahLst/>
            <a:cxnLst/>
            <a:rect r="r" b="b" t="t" l="l"/>
            <a:pathLst>
              <a:path h="485267" w="485267">
                <a:moveTo>
                  <a:pt x="0" y="0"/>
                </a:moveTo>
                <a:lnTo>
                  <a:pt x="485267" y="0"/>
                </a:lnTo>
                <a:lnTo>
                  <a:pt x="485267" y="485267"/>
                </a:lnTo>
                <a:lnTo>
                  <a:pt x="0" y="4852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5967170" y="1280351"/>
            <a:ext cx="2942034" cy="390017"/>
          </a:xfrm>
          <a:prstGeom prst="rect">
            <a:avLst/>
          </a:prstGeom>
        </p:spPr>
        <p:txBody>
          <a:bodyPr anchor="t" rtlCol="false" tIns="0" lIns="0" bIns="0" rIns="0">
            <a:spAutoFit/>
          </a:bodyPr>
          <a:lstStyle/>
          <a:p>
            <a:pPr algn="l">
              <a:lnSpc>
                <a:spcPts val="2944"/>
              </a:lnSpc>
            </a:pPr>
            <a:r>
              <a:rPr lang="en-US" sz="3200" spc="-256">
                <a:solidFill>
                  <a:srgbClr val="F6F6F6"/>
                </a:solidFill>
                <a:latin typeface="TT Commons Pro"/>
                <a:ea typeface="TT Commons Pro"/>
                <a:cs typeface="TT Commons Pro"/>
                <a:sym typeface="TT Commons Pro"/>
              </a:rPr>
              <a:t>Salford &amp; Co.</a:t>
            </a:r>
          </a:p>
        </p:txBody>
      </p:sp>
      <p:sp>
        <p:nvSpPr>
          <p:cNvPr name="TextBox 8" id="8"/>
          <p:cNvSpPr txBox="true"/>
          <p:nvPr/>
        </p:nvSpPr>
        <p:spPr>
          <a:xfrm rot="0">
            <a:off x="14317266" y="1318959"/>
            <a:ext cx="2942034" cy="265177"/>
          </a:xfrm>
          <a:prstGeom prst="rect">
            <a:avLst/>
          </a:prstGeom>
        </p:spPr>
        <p:txBody>
          <a:bodyPr anchor="t" rtlCol="false" tIns="0" lIns="0" bIns="0" rIns="0">
            <a:spAutoFit/>
          </a:bodyPr>
          <a:lstStyle/>
          <a:p>
            <a:pPr algn="r">
              <a:lnSpc>
                <a:spcPts val="1932"/>
              </a:lnSpc>
            </a:pPr>
            <a:r>
              <a:rPr lang="en-US" sz="2100" spc="-126">
                <a:solidFill>
                  <a:srgbClr val="F6F6F6"/>
                </a:solidFill>
                <a:latin typeface="TT Commons Pro"/>
                <a:ea typeface="TT Commons Pro"/>
                <a:cs typeface="TT Commons Pro"/>
                <a:sym typeface="TT Commons Pro"/>
              </a:rPr>
              <a:t>December - 29 - 2026</a:t>
            </a:r>
          </a:p>
        </p:txBody>
      </p:sp>
      <p:sp>
        <p:nvSpPr>
          <p:cNvPr name="TextBox 9" id="9"/>
          <p:cNvSpPr txBox="true"/>
          <p:nvPr/>
        </p:nvSpPr>
        <p:spPr>
          <a:xfrm rot="0">
            <a:off x="7436751" y="3011197"/>
            <a:ext cx="9822549" cy="2912745"/>
          </a:xfrm>
          <a:prstGeom prst="rect">
            <a:avLst/>
          </a:prstGeom>
        </p:spPr>
        <p:txBody>
          <a:bodyPr anchor="t" rtlCol="false" tIns="0" lIns="0" bIns="0" rIns="0">
            <a:spAutoFit/>
          </a:bodyPr>
          <a:lstStyle/>
          <a:p>
            <a:pPr algn="r">
              <a:lnSpc>
                <a:spcPts val="11040"/>
              </a:lnSpc>
            </a:pPr>
            <a:r>
              <a:rPr lang="en-US" b="true" sz="12000" spc="-960">
                <a:solidFill>
                  <a:srgbClr val="F6F6F6"/>
                </a:solidFill>
                <a:latin typeface="TT Commons Pro Bold"/>
                <a:ea typeface="TT Commons Pro Bold"/>
                <a:cs typeface="TT Commons Pro Bold"/>
                <a:sym typeface="TT Commons Pro Bold"/>
              </a:rPr>
              <a:t>T</a:t>
            </a:r>
            <a:r>
              <a:rPr lang="en-US" b="true" sz="12000" spc="-960">
                <a:solidFill>
                  <a:srgbClr val="F6F6F6"/>
                </a:solidFill>
                <a:latin typeface="TT Commons Pro Bold"/>
                <a:ea typeface="TT Commons Pro Bold"/>
                <a:cs typeface="TT Commons Pro Bold"/>
                <a:sym typeface="TT Commons Pro Bold"/>
              </a:rPr>
              <a:t>RACTION OUR PROGRESS</a:t>
            </a:r>
          </a:p>
        </p:txBody>
      </p:sp>
      <p:sp>
        <p:nvSpPr>
          <p:cNvPr name="TextBox 10" id="10"/>
          <p:cNvSpPr txBox="true"/>
          <p:nvPr/>
        </p:nvSpPr>
        <p:spPr>
          <a:xfrm rot="0">
            <a:off x="5353817" y="8031723"/>
            <a:ext cx="11639825" cy="737236"/>
          </a:xfrm>
          <a:prstGeom prst="rect">
            <a:avLst/>
          </a:prstGeom>
        </p:spPr>
        <p:txBody>
          <a:bodyPr anchor="t" rtlCol="false" tIns="0" lIns="0" bIns="0" rIns="0">
            <a:spAutoFit/>
          </a:bodyPr>
          <a:lstStyle/>
          <a:p>
            <a:pPr algn="just">
              <a:lnSpc>
                <a:spcPts val="1890"/>
              </a:lnSpc>
            </a:pPr>
            <a:r>
              <a:rPr lang="en-US" sz="2100" spc="-42">
                <a:solidFill>
                  <a:srgbClr val="F6F6F6"/>
                </a:solidFill>
                <a:latin typeface="TT Commons Pro"/>
                <a:ea typeface="TT Commons Pro"/>
                <a:cs typeface="TT Commons Pro"/>
                <a:sym typeface="TT Commons Pro"/>
              </a:rPr>
              <a:t>Lorem ipsum dolor sit amet, consectetur adipiscing elit. Quisque molestie nisl eu sem tristique, sit amet convallis ex aliquam. Maecenas varius lectus hendrerit augue blandit, ut posuere erat aliquam. Praesent auctor tellus eget nisl blandit, at varius purus elementum.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DAHF99w9t4I</dc:identifier>
  <dcterms:modified xsi:type="dcterms:W3CDTF">2011-08-01T06:04:30Z</dcterms:modified>
  <cp:revision>1</cp:revision>
  <dc:title>Blue and White Modern Startup Pitch Deck Presentation</dc:title>
</cp:coreProperties>
</file>