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1" r:id="rId1"/>
    <p:sldMasterId id="2147483682" r:id="rId2"/>
    <p:sldMasterId id="2147483683" r:id="rId3"/>
  </p:sldMasterIdLst>
  <p:notesMasterIdLst>
    <p:notesMasterId r:id="rId19"/>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324" autoAdjust="0"/>
    <p:restoredTop sz="94249" autoAdjust="0"/>
  </p:normalViewPr>
  <p:slideViewPr>
    <p:cSldViewPr snapToGrid="0">
      <p:cViewPr varScale="1">
        <p:scale>
          <a:sx n="117" d="100"/>
          <a:sy n="117" d="100"/>
        </p:scale>
        <p:origin x="92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52061f8a6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52061f8a6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4b37713bd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4b37713bd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4b37713bdc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4b37713bdc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4b37713bdc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4b37713bdc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4ba83e3a1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4ba83e3a1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4c7edb09cd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4c7edb09cd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52061f8a6c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52061f8a6c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4a2fbae3b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4a2fbae3b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4a2fbae3b4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4a2fbae3b4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4a2fbae3b4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4a2fbae3b4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4a2fbae3b4_1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4a2fbae3b4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4a2fbae3b4_1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4a2fbae3b4_1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4a2fbae3b4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4a2fbae3b4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4b37713bd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4b37713bd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4b37713bd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4b37713bd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1" name="Google Shape;51;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2"/>
        <p:cNvGrpSpPr/>
        <p:nvPr/>
      </p:nvGrpSpPr>
      <p:grpSpPr>
        <a:xfrm>
          <a:off x="0" y="0"/>
          <a:ext cx="0" cy="0"/>
          <a:chOff x="0" y="0"/>
          <a:chExt cx="0" cy="0"/>
        </a:xfrm>
      </p:grpSpPr>
      <p:sp>
        <p:nvSpPr>
          <p:cNvPr id="63" name="Google Shape;63;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4" name="Google Shape;64;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5" name="Google Shape;65;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8" name="Google Shape;68;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1" name="Google Shape;71;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72" name="Google Shape;72;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3"/>
        <p:cNvGrpSpPr/>
        <p:nvPr/>
      </p:nvGrpSpPr>
      <p:grpSpPr>
        <a:xfrm>
          <a:off x="0" y="0"/>
          <a:ext cx="0" cy="0"/>
          <a:chOff x="0" y="0"/>
          <a:chExt cx="0" cy="0"/>
        </a:xfrm>
      </p:grpSpPr>
      <p:sp>
        <p:nvSpPr>
          <p:cNvPr id="74" name="Google Shape;74;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5" name="Google Shape;75;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6" name="Google Shape;76;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7" name="Google Shape;77;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0" name="Google Shape;80;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1"/>
        <p:cNvGrpSpPr/>
        <p:nvPr/>
      </p:nvGrpSpPr>
      <p:grpSpPr>
        <a:xfrm>
          <a:off x="0" y="0"/>
          <a:ext cx="0" cy="0"/>
          <a:chOff x="0" y="0"/>
          <a:chExt cx="0" cy="0"/>
        </a:xfrm>
      </p:grpSpPr>
      <p:sp>
        <p:nvSpPr>
          <p:cNvPr id="82" name="Google Shape;82;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3" name="Google Shape;83;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4" name="Google Shape;84;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5"/>
        <p:cNvGrpSpPr/>
        <p:nvPr/>
      </p:nvGrpSpPr>
      <p:grpSpPr>
        <a:xfrm>
          <a:off x="0" y="0"/>
          <a:ext cx="0" cy="0"/>
          <a:chOff x="0" y="0"/>
          <a:chExt cx="0" cy="0"/>
        </a:xfrm>
      </p:grpSpPr>
      <p:sp>
        <p:nvSpPr>
          <p:cNvPr id="86" name="Google Shape;86;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87" name="Google Shape;87;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8"/>
        <p:cNvGrpSpPr/>
        <p:nvPr/>
      </p:nvGrpSpPr>
      <p:grpSpPr>
        <a:xfrm>
          <a:off x="0" y="0"/>
          <a:ext cx="0" cy="0"/>
          <a:chOff x="0" y="0"/>
          <a:chExt cx="0" cy="0"/>
        </a:xfrm>
      </p:grpSpPr>
      <p:sp>
        <p:nvSpPr>
          <p:cNvPr id="89" name="Google Shape;89;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91" name="Google Shape;91;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2" name="Google Shape;92;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93" name="Google Shape;93;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4"/>
        <p:cNvGrpSpPr/>
        <p:nvPr/>
      </p:nvGrpSpPr>
      <p:grpSpPr>
        <a:xfrm>
          <a:off x="0" y="0"/>
          <a:ext cx="0" cy="0"/>
          <a:chOff x="0" y="0"/>
          <a:chExt cx="0" cy="0"/>
        </a:xfrm>
      </p:grpSpPr>
      <p:sp>
        <p:nvSpPr>
          <p:cNvPr id="95" name="Google Shape;95;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96" name="Google Shape;96;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7"/>
        <p:cNvGrpSpPr/>
        <p:nvPr/>
      </p:nvGrpSpPr>
      <p:grpSpPr>
        <a:xfrm>
          <a:off x="0" y="0"/>
          <a:ext cx="0" cy="0"/>
          <a:chOff x="0" y="0"/>
          <a:chExt cx="0" cy="0"/>
        </a:xfrm>
      </p:grpSpPr>
      <p:sp>
        <p:nvSpPr>
          <p:cNvPr id="98" name="Google Shape;98;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9" name="Google Shape;99;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00" name="Google Shape;100;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1"/>
        <p:cNvGrpSpPr/>
        <p:nvPr/>
      </p:nvGrpSpPr>
      <p:grpSpPr>
        <a:xfrm>
          <a:off x="0" y="0"/>
          <a:ext cx="0" cy="0"/>
          <a:chOff x="0" y="0"/>
          <a:chExt cx="0" cy="0"/>
        </a:xfrm>
      </p:grpSpPr>
      <p:sp>
        <p:nvSpPr>
          <p:cNvPr id="102" name="Google Shape;102;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7"/>
        <p:cNvGrpSpPr/>
        <p:nvPr/>
      </p:nvGrpSpPr>
      <p:grpSpPr>
        <a:xfrm>
          <a:off x="0" y="0"/>
          <a:ext cx="0" cy="0"/>
          <a:chOff x="0" y="0"/>
          <a:chExt cx="0" cy="0"/>
        </a:xfrm>
      </p:grpSpPr>
      <p:sp>
        <p:nvSpPr>
          <p:cNvPr id="108" name="Google Shape;108;p2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9" name="Google Shape;109;p2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0" name="Google Shape;110;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1"/>
        <p:cNvGrpSpPr/>
        <p:nvPr/>
      </p:nvGrpSpPr>
      <p:grpSpPr>
        <a:xfrm>
          <a:off x="0" y="0"/>
          <a:ext cx="0" cy="0"/>
          <a:chOff x="0" y="0"/>
          <a:chExt cx="0" cy="0"/>
        </a:xfrm>
      </p:grpSpPr>
      <p:sp>
        <p:nvSpPr>
          <p:cNvPr id="112" name="Google Shape;112;p2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3" name="Google Shape;113;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4"/>
        <p:cNvGrpSpPr/>
        <p:nvPr/>
      </p:nvGrpSpPr>
      <p:grpSpPr>
        <a:xfrm>
          <a:off x="0" y="0"/>
          <a:ext cx="0" cy="0"/>
          <a:chOff x="0" y="0"/>
          <a:chExt cx="0" cy="0"/>
        </a:xfrm>
      </p:grpSpPr>
      <p:sp>
        <p:nvSpPr>
          <p:cNvPr id="115" name="Google Shape;115;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6" name="Google Shape;116;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17" name="Google Shape;117;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8"/>
        <p:cNvGrpSpPr/>
        <p:nvPr/>
      </p:nvGrpSpPr>
      <p:grpSpPr>
        <a:xfrm>
          <a:off x="0" y="0"/>
          <a:ext cx="0" cy="0"/>
          <a:chOff x="0" y="0"/>
          <a:chExt cx="0" cy="0"/>
        </a:xfrm>
      </p:grpSpPr>
      <p:sp>
        <p:nvSpPr>
          <p:cNvPr id="119" name="Google Shape;119;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0" name="Google Shape;120;p2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1" name="Google Shape;121;p2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2" name="Google Shape;122;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3"/>
        <p:cNvGrpSpPr/>
        <p:nvPr/>
      </p:nvGrpSpPr>
      <p:grpSpPr>
        <a:xfrm>
          <a:off x="0" y="0"/>
          <a:ext cx="0" cy="0"/>
          <a:chOff x="0" y="0"/>
          <a:chExt cx="0" cy="0"/>
        </a:xfrm>
      </p:grpSpPr>
      <p:sp>
        <p:nvSpPr>
          <p:cNvPr id="124" name="Google Shape;124;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5" name="Google Shape;125;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6"/>
        <p:cNvGrpSpPr/>
        <p:nvPr/>
      </p:nvGrpSpPr>
      <p:grpSpPr>
        <a:xfrm>
          <a:off x="0" y="0"/>
          <a:ext cx="0" cy="0"/>
          <a:chOff x="0" y="0"/>
          <a:chExt cx="0" cy="0"/>
        </a:xfrm>
      </p:grpSpPr>
      <p:sp>
        <p:nvSpPr>
          <p:cNvPr id="127" name="Google Shape;127;p31"/>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8" name="Google Shape;128;p31"/>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9" name="Google Shape;129;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30"/>
        <p:cNvGrpSpPr/>
        <p:nvPr/>
      </p:nvGrpSpPr>
      <p:grpSpPr>
        <a:xfrm>
          <a:off x="0" y="0"/>
          <a:ext cx="0" cy="0"/>
          <a:chOff x="0" y="0"/>
          <a:chExt cx="0" cy="0"/>
        </a:xfrm>
      </p:grpSpPr>
      <p:sp>
        <p:nvSpPr>
          <p:cNvPr id="131" name="Google Shape;131;p32"/>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32" name="Google Shape;132;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3"/>
        <p:cNvGrpSpPr/>
        <p:nvPr/>
      </p:nvGrpSpPr>
      <p:grpSpPr>
        <a:xfrm>
          <a:off x="0" y="0"/>
          <a:ext cx="0" cy="0"/>
          <a:chOff x="0" y="0"/>
          <a:chExt cx="0" cy="0"/>
        </a:xfrm>
      </p:grpSpPr>
      <p:sp>
        <p:nvSpPr>
          <p:cNvPr id="134" name="Google Shape;134;p3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3"/>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36" name="Google Shape;136;p33"/>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7" name="Google Shape;137;p33"/>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38" name="Google Shape;138;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9"/>
        <p:cNvGrpSpPr/>
        <p:nvPr/>
      </p:nvGrpSpPr>
      <p:grpSpPr>
        <a:xfrm>
          <a:off x="0" y="0"/>
          <a:ext cx="0" cy="0"/>
          <a:chOff x="0" y="0"/>
          <a:chExt cx="0" cy="0"/>
        </a:xfrm>
      </p:grpSpPr>
      <p:sp>
        <p:nvSpPr>
          <p:cNvPr id="140" name="Google Shape;140;p34"/>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141" name="Google Shape;141;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2"/>
        <p:cNvGrpSpPr/>
        <p:nvPr/>
      </p:nvGrpSpPr>
      <p:grpSpPr>
        <a:xfrm>
          <a:off x="0" y="0"/>
          <a:ext cx="0" cy="0"/>
          <a:chOff x="0" y="0"/>
          <a:chExt cx="0" cy="0"/>
        </a:xfrm>
      </p:grpSpPr>
      <p:sp>
        <p:nvSpPr>
          <p:cNvPr id="143" name="Google Shape;143;p3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44" name="Google Shape;144;p35"/>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45" name="Google Shape;145;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6"/>
        <p:cNvGrpSpPr/>
        <p:nvPr/>
      </p:nvGrpSpPr>
      <p:grpSpPr>
        <a:xfrm>
          <a:off x="0" y="0"/>
          <a:ext cx="0" cy="0"/>
          <a:chOff x="0" y="0"/>
          <a:chExt cx="0" cy="0"/>
        </a:xfrm>
      </p:grpSpPr>
      <p:sp>
        <p:nvSpPr>
          <p:cNvPr id="147" name="Google Shape;147;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8" name="Google Shape;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‹Nr.›</a:t>
            </a:fld>
            <a:endParaRPr/>
          </a:p>
        </p:txBody>
      </p:sp>
      <p:pic>
        <p:nvPicPr>
          <p:cNvPr id="9" name="Google Shape;9;p1"/>
          <p:cNvPicPr preferRelativeResize="0"/>
          <p:nvPr/>
        </p:nvPicPr>
        <p:blipFill rotWithShape="1">
          <a:blip r:embed="rId13">
            <a:alphaModFix/>
          </a:blip>
          <a:srcRect t="39" b="29"/>
          <a:stretch/>
        </p:blipFill>
        <p:spPr>
          <a:xfrm>
            <a:off x="1" y="0"/>
            <a:ext cx="497998" cy="5143498"/>
          </a:xfrm>
          <a:prstGeom prst="rect">
            <a:avLst/>
          </a:prstGeom>
          <a:noFill/>
          <a:ln>
            <a:noFill/>
          </a:ln>
        </p:spPr>
      </p:pic>
      <p:pic>
        <p:nvPicPr>
          <p:cNvPr id="10" name="Google Shape;10;p1"/>
          <p:cNvPicPr preferRelativeResize="0"/>
          <p:nvPr/>
        </p:nvPicPr>
        <p:blipFill>
          <a:blip r:embed="rId14">
            <a:alphaModFix/>
          </a:blip>
          <a:stretch>
            <a:fillRect/>
          </a:stretch>
        </p:blipFill>
        <p:spPr>
          <a:xfrm>
            <a:off x="570800" y="4743825"/>
            <a:ext cx="1761387" cy="331625"/>
          </a:xfrm>
          <a:prstGeom prst="rect">
            <a:avLst/>
          </a:prstGeom>
          <a:noFill/>
          <a:ln>
            <a:noFill/>
          </a:ln>
        </p:spPr>
      </p:pic>
      <p:pic>
        <p:nvPicPr>
          <p:cNvPr id="11" name="Google Shape;11;p1"/>
          <p:cNvPicPr preferRelativeResize="0"/>
          <p:nvPr/>
        </p:nvPicPr>
        <p:blipFill>
          <a:blip r:embed="rId15">
            <a:alphaModFix/>
          </a:blip>
          <a:stretch>
            <a:fillRect/>
          </a:stretch>
        </p:blipFill>
        <p:spPr>
          <a:xfrm>
            <a:off x="8273610" y="4743825"/>
            <a:ext cx="801965" cy="331626"/>
          </a:xfrm>
          <a:prstGeom prst="rect">
            <a:avLst/>
          </a:prstGeom>
          <a:noFill/>
          <a:ln>
            <a:noFill/>
          </a:ln>
        </p:spPr>
      </p:pic>
      <p:pic>
        <p:nvPicPr>
          <p:cNvPr id="12" name="Google Shape;12;p1"/>
          <p:cNvPicPr preferRelativeResize="0"/>
          <p:nvPr/>
        </p:nvPicPr>
        <p:blipFill>
          <a:blip r:embed="rId16">
            <a:alphaModFix/>
          </a:blip>
          <a:stretch>
            <a:fillRect/>
          </a:stretch>
        </p:blipFill>
        <p:spPr>
          <a:xfrm>
            <a:off x="69752" y="499600"/>
            <a:ext cx="358499" cy="35741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6" name="Google Shape;56;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57" name="Google Shape;57;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GB"/>
              <a:t>‹Nr.›</a:t>
            </a:fld>
            <a:endParaRPr/>
          </a:p>
        </p:txBody>
      </p:sp>
      <p:pic>
        <p:nvPicPr>
          <p:cNvPr id="58" name="Google Shape;58;p13"/>
          <p:cNvPicPr preferRelativeResize="0"/>
          <p:nvPr/>
        </p:nvPicPr>
        <p:blipFill rotWithShape="1">
          <a:blip r:embed="rId13">
            <a:alphaModFix/>
          </a:blip>
          <a:srcRect t="39" b="29"/>
          <a:stretch/>
        </p:blipFill>
        <p:spPr>
          <a:xfrm>
            <a:off x="1" y="0"/>
            <a:ext cx="497998" cy="5143498"/>
          </a:xfrm>
          <a:prstGeom prst="rect">
            <a:avLst/>
          </a:prstGeom>
          <a:noFill/>
          <a:ln>
            <a:noFill/>
          </a:ln>
        </p:spPr>
      </p:pic>
      <p:pic>
        <p:nvPicPr>
          <p:cNvPr id="59" name="Google Shape;59;p13"/>
          <p:cNvPicPr preferRelativeResize="0"/>
          <p:nvPr/>
        </p:nvPicPr>
        <p:blipFill>
          <a:blip r:embed="rId14">
            <a:alphaModFix/>
          </a:blip>
          <a:stretch>
            <a:fillRect/>
          </a:stretch>
        </p:blipFill>
        <p:spPr>
          <a:xfrm>
            <a:off x="570800" y="4743825"/>
            <a:ext cx="1761387" cy="331625"/>
          </a:xfrm>
          <a:prstGeom prst="rect">
            <a:avLst/>
          </a:prstGeom>
          <a:noFill/>
          <a:ln>
            <a:noFill/>
          </a:ln>
        </p:spPr>
      </p:pic>
      <p:pic>
        <p:nvPicPr>
          <p:cNvPr id="60" name="Google Shape;60;p13"/>
          <p:cNvPicPr preferRelativeResize="0"/>
          <p:nvPr/>
        </p:nvPicPr>
        <p:blipFill>
          <a:blip r:embed="rId15">
            <a:alphaModFix/>
          </a:blip>
          <a:stretch>
            <a:fillRect/>
          </a:stretch>
        </p:blipFill>
        <p:spPr>
          <a:xfrm>
            <a:off x="8273610" y="4743825"/>
            <a:ext cx="801965" cy="331626"/>
          </a:xfrm>
          <a:prstGeom prst="rect">
            <a:avLst/>
          </a:prstGeom>
          <a:noFill/>
          <a:ln>
            <a:noFill/>
          </a:ln>
        </p:spPr>
      </p:pic>
      <p:pic>
        <p:nvPicPr>
          <p:cNvPr id="61" name="Google Shape;61;p13"/>
          <p:cNvPicPr preferRelativeResize="0"/>
          <p:nvPr/>
        </p:nvPicPr>
        <p:blipFill>
          <a:blip r:embed="rId16">
            <a:alphaModFix/>
          </a:blip>
          <a:stretch>
            <a:fillRect/>
          </a:stretch>
        </p:blipFill>
        <p:spPr>
          <a:xfrm>
            <a:off x="38286" y="512500"/>
            <a:ext cx="421426" cy="35309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103"/>
        <p:cNvGrpSpPr/>
        <p:nvPr/>
      </p:nvGrpSpPr>
      <p:grpSpPr>
        <a:xfrm>
          <a:off x="0" y="0"/>
          <a:ext cx="0" cy="0"/>
          <a:chOff x="0" y="0"/>
          <a:chExt cx="0" cy="0"/>
        </a:xfrm>
      </p:grpSpPr>
      <p:sp>
        <p:nvSpPr>
          <p:cNvPr id="104" name="Google Shape;104;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05" name="Google Shape;105;p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106" name="Google Shape;106;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GB"/>
              <a:t>‹Nr.›</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www.washingtonpost.com/news/worldviews/wp/2014/12/16/was-kony2012-a-failure/?noredirect=on&amp;utm_term=.fa2404c4129a" TargetMode="External"/><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hyperlink" Target="https://www.bbc.co.uk/news/magazine-17306118" TargetMode="External"/><Relationship Id="rId4" Type="http://schemas.openxmlformats.org/officeDocument/2006/relationships/hyperlink" Target="http://www.slate.com/articles/news_and_politics/the_next_20/2016/09/kony_2012_quickly_became_a_punch_line_but_what_if_it_did_more_good_than.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change.org/p/netflix-take-it-down-netflix" TargetMode="External"/><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hyperlink" Target="https://www.nme.com/news/tv/netflix-hate-speech-comedian-tom-segura-2227191" TargetMode="Externa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32.png"/><Relationship Id="rId7" Type="http://schemas.openxmlformats.org/officeDocument/2006/relationships/hyperlink" Target="http://www.youtube.com/watch?v=qhbliUq0_r4"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www.theguardian.com/sustainable-business/2015/feb/09/corporate-ngo-campaign-environment-climate-change" TargetMode="External"/><Relationship Id="rId5" Type="http://schemas.openxmlformats.org/officeDocument/2006/relationships/image" Target="../media/image33.png"/><Relationship Id="rId4" Type="http://schemas.openxmlformats.org/officeDocument/2006/relationships/hyperlink" Target="https://www.globalcitizen.org/en/content/hashtag-activism-hashtag10-twitter-trends-dresslik/" TargetMode="External"/><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35.jpg"/><Relationship Id="rId7"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www.alsa.org/fight-als/edau/ibc-progress-infographic.html" TargetMode="External"/><Relationship Id="rId5" Type="http://schemas.openxmlformats.org/officeDocument/2006/relationships/hyperlink" Target="https://eu.usatoday.com/story/news/2017/07/03/ice-bucket-challenge-5-things-you-should-know/448006001/" TargetMode="External"/><Relationship Id="rId4" Type="http://schemas.openxmlformats.org/officeDocument/2006/relationships/image" Target="../media/image36.jp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26.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image" Target="../media/image2.png"/><Relationship Id="rId11" Type="http://schemas.openxmlformats.org/officeDocument/2006/relationships/image" Target="../media/image42.png"/><Relationship Id="rId5" Type="http://schemas.openxmlformats.org/officeDocument/2006/relationships/image" Target="../media/image37.png"/><Relationship Id="rId10" Type="http://schemas.openxmlformats.org/officeDocument/2006/relationships/image" Target="../media/image41.png"/><Relationship Id="rId4" Type="http://schemas.openxmlformats.org/officeDocument/2006/relationships/image" Target="../media/image3.png"/><Relationship Id="rId9" Type="http://schemas.openxmlformats.org/officeDocument/2006/relationships/image" Target="../media/image40.png"/><Relationship Id="rId1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1.png"/><Relationship Id="rId7" Type="http://schemas.openxmlformats.org/officeDocument/2006/relationships/hyperlink" Target="http://www.youtube.com/watch?v=6M_UHvbOo78"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3.jpg"/><Relationship Id="rId11" Type="http://schemas.openxmlformats.org/officeDocument/2006/relationships/image" Target="../media/image9.png"/><Relationship Id="rId5" Type="http://schemas.openxmlformats.org/officeDocument/2006/relationships/hyperlink" Target="http://www.youtube.com/watch?v=X27dvuBSyXE" TargetMode="External"/><Relationship Id="rId10" Type="http://schemas.openxmlformats.org/officeDocument/2006/relationships/image" Target="../media/image15.jpg"/><Relationship Id="rId4" Type="http://schemas.openxmlformats.org/officeDocument/2006/relationships/image" Target="../media/image12.png"/><Relationship Id="rId9" Type="http://schemas.openxmlformats.org/officeDocument/2006/relationships/hyperlink" Target="http://www.youtube.com/watch?v=koPmuEyP3a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cbc.ca/news/canada/national-alia-youssef-the-sisters-project-1.4858799" TargetMode="External"/><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www.theguardian.com/film/2018/feb/06/black-panther-review-marvel-wakanda-chadwick-boseman" TargetMode="External"/><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kifkif.be/cnt/artikel/15-reasons-why-black-panther-nationalist-xenophobic-colonial-and-racist-movie-6036" TargetMode="External"/><Relationship Id="rId5" Type="http://schemas.openxmlformats.org/officeDocument/2006/relationships/image" Target="../media/image20.jp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www.youtube.com/watch?v=u1Rb7TGgsp4" TargetMode="External"/><Relationship Id="rId7" Type="http://schemas.openxmlformats.org/officeDocument/2006/relationships/hyperlink" Target="https://news.sky.com/story/harvey-weinstein-has-his-fall-from-grace-and-metoo-changed-anything-11518273"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8.jpg"/><Relationship Id="rId5" Type="http://schemas.openxmlformats.org/officeDocument/2006/relationships/hyperlink" Target="http://www.youtube.com/watch?v=ZCiEBhel1AE" TargetMode="External"/><Relationship Id="rId4"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37"/>
          <p:cNvPicPr preferRelativeResize="0"/>
          <p:nvPr/>
        </p:nvPicPr>
        <p:blipFill>
          <a:blip r:embed="rId3">
            <a:alphaModFix/>
          </a:blip>
          <a:stretch>
            <a:fillRect/>
          </a:stretch>
        </p:blipFill>
        <p:spPr>
          <a:xfrm>
            <a:off x="5578099" y="995000"/>
            <a:ext cx="2988726" cy="2988750"/>
          </a:xfrm>
          <a:prstGeom prst="rect">
            <a:avLst/>
          </a:prstGeom>
          <a:noFill/>
          <a:ln>
            <a:noFill/>
          </a:ln>
        </p:spPr>
      </p:pic>
      <p:pic>
        <p:nvPicPr>
          <p:cNvPr id="153" name="Google Shape;153;p37"/>
          <p:cNvPicPr preferRelativeResize="0"/>
          <p:nvPr/>
        </p:nvPicPr>
        <p:blipFill rotWithShape="1">
          <a:blip r:embed="rId4">
            <a:alphaModFix/>
          </a:blip>
          <a:srcRect t="39" b="29"/>
          <a:stretch/>
        </p:blipFill>
        <p:spPr>
          <a:xfrm>
            <a:off x="1" y="0"/>
            <a:ext cx="497998" cy="5143498"/>
          </a:xfrm>
          <a:prstGeom prst="rect">
            <a:avLst/>
          </a:prstGeom>
          <a:noFill/>
          <a:ln>
            <a:noFill/>
          </a:ln>
        </p:spPr>
      </p:pic>
      <p:pic>
        <p:nvPicPr>
          <p:cNvPr id="154" name="Google Shape;154;p37"/>
          <p:cNvPicPr preferRelativeResize="0"/>
          <p:nvPr/>
        </p:nvPicPr>
        <p:blipFill>
          <a:blip r:embed="rId5">
            <a:alphaModFix/>
          </a:blip>
          <a:stretch>
            <a:fillRect/>
          </a:stretch>
        </p:blipFill>
        <p:spPr>
          <a:xfrm>
            <a:off x="611425" y="54900"/>
            <a:ext cx="409150" cy="407908"/>
          </a:xfrm>
          <a:prstGeom prst="rect">
            <a:avLst/>
          </a:prstGeom>
          <a:noFill/>
          <a:ln>
            <a:noFill/>
          </a:ln>
        </p:spPr>
      </p:pic>
      <p:pic>
        <p:nvPicPr>
          <p:cNvPr id="155" name="Google Shape;155;p37"/>
          <p:cNvPicPr preferRelativeResize="0"/>
          <p:nvPr/>
        </p:nvPicPr>
        <p:blipFill>
          <a:blip r:embed="rId6">
            <a:alphaModFix/>
          </a:blip>
          <a:stretch>
            <a:fillRect/>
          </a:stretch>
        </p:blipFill>
        <p:spPr>
          <a:xfrm>
            <a:off x="570800" y="4743825"/>
            <a:ext cx="1761387" cy="331625"/>
          </a:xfrm>
          <a:prstGeom prst="rect">
            <a:avLst/>
          </a:prstGeom>
          <a:noFill/>
          <a:ln>
            <a:noFill/>
          </a:ln>
        </p:spPr>
      </p:pic>
      <p:pic>
        <p:nvPicPr>
          <p:cNvPr id="156" name="Google Shape;156;p37"/>
          <p:cNvPicPr preferRelativeResize="0"/>
          <p:nvPr/>
        </p:nvPicPr>
        <p:blipFill>
          <a:blip r:embed="rId7">
            <a:alphaModFix/>
          </a:blip>
          <a:stretch>
            <a:fillRect/>
          </a:stretch>
        </p:blipFill>
        <p:spPr>
          <a:xfrm>
            <a:off x="8273610" y="4743825"/>
            <a:ext cx="801965" cy="331626"/>
          </a:xfrm>
          <a:prstGeom prst="rect">
            <a:avLst/>
          </a:prstGeom>
          <a:noFill/>
          <a:ln>
            <a:noFill/>
          </a:ln>
        </p:spPr>
      </p:pic>
      <p:sp>
        <p:nvSpPr>
          <p:cNvPr id="157" name="Google Shape;157;p37"/>
          <p:cNvSpPr txBox="1">
            <a:spLocks noGrp="1"/>
          </p:cNvSpPr>
          <p:nvPr>
            <p:ph type="ctrTitle"/>
          </p:nvPr>
        </p:nvSpPr>
        <p:spPr>
          <a:xfrm>
            <a:off x="902950" y="995000"/>
            <a:ext cx="4366200" cy="2613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de-DE" sz="4800" b="1" dirty="0"/>
              <a:t>Botschaften in den Medien</a:t>
            </a:r>
            <a:endParaRPr sz="4800" b="1" dirty="0"/>
          </a:p>
        </p:txBody>
      </p:sp>
      <p:sp>
        <p:nvSpPr>
          <p:cNvPr id="158" name="Google Shape;158;p37"/>
          <p:cNvSpPr txBox="1"/>
          <p:nvPr/>
        </p:nvSpPr>
        <p:spPr>
          <a:xfrm>
            <a:off x="1065000" y="53850"/>
            <a:ext cx="8010900" cy="35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a:solidFill>
                  <a:srgbClr val="5D7C8A"/>
                </a:solidFill>
              </a:rPr>
              <a:t>Die Welt verändern &gt; Medienanalyse &gt; </a:t>
            </a:r>
            <a:r>
              <a:rPr lang="de-DE" b="1">
                <a:solidFill>
                  <a:srgbClr val="5D7C8A"/>
                </a:solidFill>
              </a:rPr>
              <a:t>Botschaften in den Medien</a:t>
            </a:r>
            <a:endParaRPr b="1">
              <a:solidFill>
                <a:srgbClr val="5D7C8A"/>
              </a:solidFill>
            </a:endParaRPr>
          </a:p>
        </p:txBody>
      </p:sp>
      <p:pic>
        <p:nvPicPr>
          <p:cNvPr id="9" name="Grafik 8">
            <a:extLst>
              <a:ext uri="{FF2B5EF4-FFF2-40B4-BE49-F238E27FC236}">
                <a16:creationId xmlns:a16="http://schemas.microsoft.com/office/drawing/2014/main" id="{A72418B0-7109-4BD1-9578-C1736F6D823E}"/>
              </a:ext>
            </a:extLst>
          </p:cNvPr>
          <p:cNvPicPr>
            <a:picLocks noChangeAspect="1"/>
          </p:cNvPicPr>
          <p:nvPr/>
        </p:nvPicPr>
        <p:blipFill>
          <a:blip r:embed="rId8"/>
          <a:stretch>
            <a:fillRect/>
          </a:stretch>
        </p:blipFill>
        <p:spPr>
          <a:xfrm>
            <a:off x="33517" y="2977035"/>
            <a:ext cx="401752" cy="201343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46"/>
          <p:cNvSpPr txBox="1"/>
          <p:nvPr/>
        </p:nvSpPr>
        <p:spPr>
          <a:xfrm>
            <a:off x="677125" y="792824"/>
            <a:ext cx="5593046" cy="1154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de-DE" b="1" dirty="0"/>
              <a:t>War #Kony2012 ein Fehlschlag?</a:t>
            </a:r>
            <a:endParaRPr b="1" dirty="0"/>
          </a:p>
          <a:p>
            <a:pPr marL="0" lvl="0" indent="0" algn="l" rtl="0">
              <a:spcBef>
                <a:spcPts val="0"/>
              </a:spcBef>
              <a:spcAft>
                <a:spcPts val="0"/>
              </a:spcAft>
              <a:buNone/>
            </a:pPr>
            <a:r>
              <a:rPr lang="de-DE" u="sng" dirty="0">
                <a:solidFill>
                  <a:srgbClr val="5D7C8A"/>
                </a:solidFill>
                <a:hlinkClick r:id="rId3"/>
              </a:rPr>
              <a:t>https://www.washingtonpost.com/news/worldviews/wp/2014/12/16/was-kony2012-a-failure/?noredirect=on&amp;utm_term=.fa2404c4129a</a:t>
            </a:r>
            <a:endParaRPr dirty="0">
              <a:solidFill>
                <a:srgbClr val="5D7C8A"/>
              </a:solidFill>
            </a:endParaRPr>
          </a:p>
        </p:txBody>
      </p:sp>
      <p:sp>
        <p:nvSpPr>
          <p:cNvPr id="231" name="Google Shape;231;p46"/>
          <p:cNvSpPr txBox="1"/>
          <p:nvPr/>
        </p:nvSpPr>
        <p:spPr>
          <a:xfrm>
            <a:off x="919654" y="2160287"/>
            <a:ext cx="5593046" cy="108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de-DE" b="1" dirty="0"/>
              <a:t>Lehren aus Kony 2012</a:t>
            </a:r>
            <a:endParaRPr b="1" dirty="0"/>
          </a:p>
          <a:p>
            <a:pPr marL="0" lvl="0" indent="0" algn="l" rtl="0">
              <a:spcBef>
                <a:spcPts val="0"/>
              </a:spcBef>
              <a:spcAft>
                <a:spcPts val="0"/>
              </a:spcAft>
              <a:buNone/>
            </a:pPr>
            <a:r>
              <a:rPr lang="de-DE" u="sng" dirty="0">
                <a:solidFill>
                  <a:srgbClr val="5D7C8A"/>
                </a:solidFill>
                <a:hlinkClick r:id="rId4"/>
              </a:rPr>
              <a:t>http://www.slate.com/articles/news_and_politics/the_next_20/2016/09/kony_2012_quickly_became_a_punch_line_but_what_if_it_did_more_good_than.html</a:t>
            </a:r>
            <a:endParaRPr dirty="0">
              <a:solidFill>
                <a:srgbClr val="5D7C8A"/>
              </a:solidFill>
            </a:endParaRPr>
          </a:p>
        </p:txBody>
      </p:sp>
      <p:sp>
        <p:nvSpPr>
          <p:cNvPr id="232" name="Google Shape;232;p46"/>
          <p:cNvSpPr txBox="1"/>
          <p:nvPr/>
        </p:nvSpPr>
        <p:spPr>
          <a:xfrm>
            <a:off x="677125" y="3453950"/>
            <a:ext cx="4690800" cy="99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de-DE" b="1" dirty="0"/>
              <a:t>Kony2012: Der Aufstieg von Online-Kampagnen</a:t>
            </a:r>
            <a:endParaRPr b="1" dirty="0"/>
          </a:p>
          <a:p>
            <a:pPr marL="0" lvl="0" indent="0" algn="l" rtl="0">
              <a:spcBef>
                <a:spcPts val="0"/>
              </a:spcBef>
              <a:spcAft>
                <a:spcPts val="0"/>
              </a:spcAft>
              <a:buNone/>
            </a:pPr>
            <a:r>
              <a:rPr lang="de-DE" u="sng" dirty="0">
                <a:solidFill>
                  <a:srgbClr val="5D7C8A"/>
                </a:solidFill>
                <a:hlinkClick r:id="rId5"/>
              </a:rPr>
              <a:t>https://www.bbc.co.uk/news/magazine-17306118</a:t>
            </a:r>
            <a:endParaRPr dirty="0">
              <a:solidFill>
                <a:srgbClr val="5D7C8A"/>
              </a:solidFill>
            </a:endParaRPr>
          </a:p>
        </p:txBody>
      </p:sp>
      <p:pic>
        <p:nvPicPr>
          <p:cNvPr id="233" name="Google Shape;233;p46"/>
          <p:cNvPicPr preferRelativeResize="0"/>
          <p:nvPr/>
        </p:nvPicPr>
        <p:blipFill>
          <a:blip r:embed="rId6">
            <a:alphaModFix/>
          </a:blip>
          <a:stretch>
            <a:fillRect/>
          </a:stretch>
        </p:blipFill>
        <p:spPr>
          <a:xfrm>
            <a:off x="6657002" y="1017725"/>
            <a:ext cx="2095750" cy="3217000"/>
          </a:xfrm>
          <a:prstGeom prst="rect">
            <a:avLst/>
          </a:prstGeom>
          <a:noFill/>
          <a:ln>
            <a:noFill/>
          </a:ln>
        </p:spPr>
      </p:pic>
      <p:sp>
        <p:nvSpPr>
          <p:cNvPr id="234" name="Google Shape;234;p46"/>
          <p:cNvSpPr txBox="1">
            <a:spLocks noGrp="1"/>
          </p:cNvSpPr>
          <p:nvPr>
            <p:ph type="title"/>
          </p:nvPr>
        </p:nvSpPr>
        <p:spPr>
          <a:xfrm>
            <a:off x="493525" y="146075"/>
            <a:ext cx="8650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DE" sz="3000" b="1" dirty="0">
                <a:solidFill>
                  <a:srgbClr val="5D7C8A"/>
                </a:solidFill>
              </a:rPr>
              <a:t>#KONY2012</a:t>
            </a:r>
            <a:endParaRPr sz="3000" b="1" dirty="0">
              <a:solidFill>
                <a:srgbClr val="5D7C8A"/>
              </a:solidFill>
            </a:endParaRPr>
          </a:p>
        </p:txBody>
      </p:sp>
      <p:pic>
        <p:nvPicPr>
          <p:cNvPr id="7" name="Grafik 6">
            <a:extLst>
              <a:ext uri="{FF2B5EF4-FFF2-40B4-BE49-F238E27FC236}">
                <a16:creationId xmlns:a16="http://schemas.microsoft.com/office/drawing/2014/main" id="{EC910FBC-AF69-4A01-A393-BBC7ADB8F854}"/>
              </a:ext>
            </a:extLst>
          </p:cNvPr>
          <p:cNvPicPr>
            <a:picLocks noChangeAspect="1"/>
          </p:cNvPicPr>
          <p:nvPr/>
        </p:nvPicPr>
        <p:blipFill>
          <a:blip r:embed="rId7"/>
          <a:stretch>
            <a:fillRect/>
          </a:stretch>
        </p:blipFill>
        <p:spPr>
          <a:xfrm>
            <a:off x="33517" y="2977035"/>
            <a:ext cx="401752" cy="201343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47">
            <a:hlinkClick r:id="rId3"/>
          </p:cNvPr>
          <p:cNvPicPr preferRelativeResize="0"/>
          <p:nvPr/>
        </p:nvPicPr>
        <p:blipFill>
          <a:blip r:embed="rId4">
            <a:alphaModFix/>
          </a:blip>
          <a:stretch>
            <a:fillRect/>
          </a:stretch>
        </p:blipFill>
        <p:spPr>
          <a:xfrm>
            <a:off x="5162650" y="914952"/>
            <a:ext cx="3804000" cy="3426900"/>
          </a:xfrm>
          <a:prstGeom prst="roundRect">
            <a:avLst>
              <a:gd name="adj" fmla="val 8295"/>
            </a:avLst>
          </a:prstGeom>
          <a:noFill/>
          <a:ln w="28575" cap="flat" cmpd="sng">
            <a:solidFill>
              <a:srgbClr val="5D7C8A"/>
            </a:solidFill>
            <a:prstDash val="solid"/>
            <a:round/>
            <a:headEnd type="none" w="sm" len="sm"/>
            <a:tailEnd type="none" w="sm" len="sm"/>
          </a:ln>
        </p:spPr>
      </p:pic>
      <p:sp>
        <p:nvSpPr>
          <p:cNvPr id="240" name="Google Shape;240;p47"/>
          <p:cNvSpPr txBox="1">
            <a:spLocks noGrp="1"/>
          </p:cNvSpPr>
          <p:nvPr>
            <p:ph type="title"/>
          </p:nvPr>
        </p:nvSpPr>
        <p:spPr>
          <a:xfrm>
            <a:off x="493525" y="146075"/>
            <a:ext cx="8650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DE" sz="3000" b="1" dirty="0">
                <a:solidFill>
                  <a:srgbClr val="5D7C8A"/>
                </a:solidFill>
              </a:rPr>
              <a:t>Tom Segura + Netflix</a:t>
            </a:r>
            <a:endParaRPr sz="3000" b="1" dirty="0">
              <a:solidFill>
                <a:srgbClr val="5D7C8A"/>
              </a:solidFill>
            </a:endParaRPr>
          </a:p>
        </p:txBody>
      </p:sp>
      <p:pic>
        <p:nvPicPr>
          <p:cNvPr id="241" name="Google Shape;241;p47">
            <a:hlinkClick r:id="rId5"/>
          </p:cNvPr>
          <p:cNvPicPr preferRelativeResize="0"/>
          <p:nvPr/>
        </p:nvPicPr>
        <p:blipFill>
          <a:blip r:embed="rId6">
            <a:alphaModFix/>
          </a:blip>
          <a:stretch>
            <a:fillRect/>
          </a:stretch>
        </p:blipFill>
        <p:spPr>
          <a:xfrm>
            <a:off x="973875" y="914950"/>
            <a:ext cx="3640500" cy="3426900"/>
          </a:xfrm>
          <a:prstGeom prst="roundRect">
            <a:avLst>
              <a:gd name="adj" fmla="val 6350"/>
            </a:avLst>
          </a:prstGeom>
          <a:noFill/>
          <a:ln w="28575" cap="flat" cmpd="sng">
            <a:solidFill>
              <a:srgbClr val="5D7C8A"/>
            </a:solidFill>
            <a:prstDash val="solid"/>
            <a:round/>
            <a:headEnd type="none" w="sm" len="sm"/>
            <a:tailEnd type="none" w="sm" len="sm"/>
          </a:ln>
        </p:spPr>
      </p:pic>
      <p:pic>
        <p:nvPicPr>
          <p:cNvPr id="5" name="Grafik 4">
            <a:extLst>
              <a:ext uri="{FF2B5EF4-FFF2-40B4-BE49-F238E27FC236}">
                <a16:creationId xmlns:a16="http://schemas.microsoft.com/office/drawing/2014/main" id="{4DEBBA0F-0C67-4A13-9049-13EEAF8DC0F7}"/>
              </a:ext>
            </a:extLst>
          </p:cNvPr>
          <p:cNvPicPr>
            <a:picLocks noChangeAspect="1"/>
          </p:cNvPicPr>
          <p:nvPr/>
        </p:nvPicPr>
        <p:blipFill>
          <a:blip r:embed="rId7"/>
          <a:stretch>
            <a:fillRect/>
          </a:stretch>
        </p:blipFill>
        <p:spPr>
          <a:xfrm>
            <a:off x="33517" y="2977035"/>
            <a:ext cx="401752" cy="201343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48"/>
          <p:cNvPicPr preferRelativeResize="0"/>
          <p:nvPr/>
        </p:nvPicPr>
        <p:blipFill>
          <a:blip r:embed="rId3">
            <a:alphaModFix/>
          </a:blip>
          <a:stretch>
            <a:fillRect/>
          </a:stretch>
        </p:blipFill>
        <p:spPr>
          <a:xfrm>
            <a:off x="605900" y="718763"/>
            <a:ext cx="2630100" cy="3821100"/>
          </a:xfrm>
          <a:prstGeom prst="roundRect">
            <a:avLst>
              <a:gd name="adj" fmla="val 4590"/>
            </a:avLst>
          </a:prstGeom>
          <a:noFill/>
          <a:ln w="28575" cap="flat" cmpd="sng">
            <a:solidFill>
              <a:srgbClr val="5D7C8A"/>
            </a:solidFill>
            <a:prstDash val="solid"/>
            <a:round/>
            <a:headEnd type="none" w="sm" len="sm"/>
            <a:tailEnd type="none" w="sm" len="sm"/>
          </a:ln>
        </p:spPr>
      </p:pic>
      <p:sp>
        <p:nvSpPr>
          <p:cNvPr id="247" name="Google Shape;247;p48"/>
          <p:cNvSpPr txBox="1"/>
          <p:nvPr/>
        </p:nvSpPr>
        <p:spPr>
          <a:xfrm>
            <a:off x="3326071" y="2890549"/>
            <a:ext cx="2815200" cy="777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DE" b="1" dirty="0"/>
              <a:t>8 grandiose Momente, bei denen Hashtag-Aktionen extrem erfolgreich waren</a:t>
            </a:r>
            <a:endParaRPr b="1" dirty="0"/>
          </a:p>
          <a:p>
            <a:pPr marL="0" lvl="0" indent="0" algn="l" rtl="0">
              <a:spcBef>
                <a:spcPts val="0"/>
              </a:spcBef>
              <a:spcAft>
                <a:spcPts val="0"/>
              </a:spcAft>
              <a:buNone/>
            </a:pPr>
            <a:r>
              <a:rPr lang="de-DE" sz="1000" u="sng" dirty="0">
                <a:solidFill>
                  <a:srgbClr val="5D7C8A"/>
                </a:solidFill>
                <a:hlinkClick r:id="rId4"/>
              </a:rPr>
              <a:t>https://www.globalcitizen.org/en/content/hashtag-activism-hashtag10-twitter-trends-dresslik/</a:t>
            </a:r>
            <a:endParaRPr sz="1000" dirty="0">
              <a:solidFill>
                <a:srgbClr val="5D7C8A"/>
              </a:solidFill>
            </a:endParaRPr>
          </a:p>
        </p:txBody>
      </p:sp>
      <p:pic>
        <p:nvPicPr>
          <p:cNvPr id="248" name="Google Shape;248;p48"/>
          <p:cNvPicPr preferRelativeResize="0"/>
          <p:nvPr/>
        </p:nvPicPr>
        <p:blipFill>
          <a:blip r:embed="rId5">
            <a:alphaModFix/>
          </a:blip>
          <a:stretch>
            <a:fillRect/>
          </a:stretch>
        </p:blipFill>
        <p:spPr>
          <a:xfrm>
            <a:off x="6231333" y="777863"/>
            <a:ext cx="2772900" cy="3821100"/>
          </a:xfrm>
          <a:prstGeom prst="roundRect">
            <a:avLst>
              <a:gd name="adj" fmla="val 6407"/>
            </a:avLst>
          </a:prstGeom>
          <a:noFill/>
          <a:ln w="28575" cap="flat" cmpd="sng">
            <a:solidFill>
              <a:srgbClr val="5D7C8A"/>
            </a:solidFill>
            <a:prstDash val="solid"/>
            <a:round/>
            <a:headEnd type="none" w="sm" len="sm"/>
            <a:tailEnd type="none" w="sm" len="sm"/>
          </a:ln>
        </p:spPr>
      </p:pic>
      <p:sp>
        <p:nvSpPr>
          <p:cNvPr id="249" name="Google Shape;249;p48"/>
          <p:cNvSpPr txBox="1"/>
          <p:nvPr/>
        </p:nvSpPr>
        <p:spPr>
          <a:xfrm>
            <a:off x="3415263" y="3852575"/>
            <a:ext cx="2599800" cy="1102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DE" b="1" dirty="0"/>
              <a:t>Unter Druck gesetzt: Kampagnen, die Firmen zum Umdenken bewegt haben</a:t>
            </a:r>
            <a:endParaRPr b="1" dirty="0"/>
          </a:p>
          <a:p>
            <a:pPr marL="0" lvl="0" indent="0" algn="ctr" rtl="0">
              <a:spcBef>
                <a:spcPts val="0"/>
              </a:spcBef>
              <a:spcAft>
                <a:spcPts val="0"/>
              </a:spcAft>
              <a:buNone/>
            </a:pPr>
            <a:r>
              <a:rPr lang="de-DE" sz="1000" u="sng" dirty="0">
                <a:solidFill>
                  <a:srgbClr val="5D7C8A"/>
                </a:solidFill>
                <a:hlinkClick r:id="rId6"/>
              </a:rPr>
              <a:t>https://www.theguardian.com/sustainable-business/2015/feb/09/corporate-ngo-campaign-environment-climate-change</a:t>
            </a:r>
            <a:endParaRPr sz="1000" dirty="0">
              <a:solidFill>
                <a:srgbClr val="5D7C8A"/>
              </a:solidFill>
            </a:endParaRPr>
          </a:p>
        </p:txBody>
      </p:sp>
      <p:pic>
        <p:nvPicPr>
          <p:cNvPr id="250" name="Google Shape;250;p48" descr="UPDATE: Great news! LEGO has announced it will not renew its contract with Shell. This is a massive victory for over 1 million Arctic Defenders globally. But Shell is still trying to drill for oil in the Arctic. Click here to demand permanent protection for the home of the polar bears: http://grnpc.org/IgHEe&#10;&#10;---------------------------------------------------------------------------------------------&#10;&#10;We love LEGO. You love LEGO. Everyone loves LEGO. &#10; &#10;But when LEGO's halo effect is being used to sell propaganda to children, especially by an unethical corporation who are busy destroying the natural world our children will inherit, we have to do something.&#10;&#10;Children's imaginations are an unspoilt wilderness. Help us stop Shell polluting them by telling LEGO to stop selling Shell-branded bricks and kits today. &#10;&#10;Greenpeace is calling on LEGO to end its partnership with Shell to Save the Arctic." title="LEGO: Everything is NOT awesome.">
            <a:hlinkClick r:id="rId7"/>
          </p:cNvPr>
          <p:cNvPicPr preferRelativeResize="0"/>
          <p:nvPr/>
        </p:nvPicPr>
        <p:blipFill>
          <a:blip r:embed="rId8">
            <a:alphaModFix/>
          </a:blip>
          <a:stretch>
            <a:fillRect/>
          </a:stretch>
        </p:blipFill>
        <p:spPr>
          <a:xfrm>
            <a:off x="3392376" y="798700"/>
            <a:ext cx="2682563" cy="2011928"/>
          </a:xfrm>
          <a:prstGeom prst="rect">
            <a:avLst/>
          </a:prstGeom>
          <a:noFill/>
          <a:ln>
            <a:noFill/>
          </a:ln>
        </p:spPr>
      </p:pic>
      <p:sp>
        <p:nvSpPr>
          <p:cNvPr id="251" name="Google Shape;251;p48"/>
          <p:cNvSpPr txBox="1">
            <a:spLocks noGrp="1"/>
          </p:cNvSpPr>
          <p:nvPr>
            <p:ph type="title"/>
          </p:nvPr>
        </p:nvSpPr>
        <p:spPr>
          <a:xfrm>
            <a:off x="493525" y="146075"/>
            <a:ext cx="8650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DE" sz="3000" b="1" dirty="0">
                <a:solidFill>
                  <a:srgbClr val="5D7C8A"/>
                </a:solidFill>
              </a:rPr>
              <a:t>Erfolgreiches Engagement</a:t>
            </a:r>
            <a:endParaRPr sz="3000" b="1" dirty="0">
              <a:solidFill>
                <a:srgbClr val="5D7C8A"/>
              </a:solidFill>
            </a:endParaRPr>
          </a:p>
        </p:txBody>
      </p:sp>
      <p:pic>
        <p:nvPicPr>
          <p:cNvPr id="8" name="Grafik 7">
            <a:extLst>
              <a:ext uri="{FF2B5EF4-FFF2-40B4-BE49-F238E27FC236}">
                <a16:creationId xmlns:a16="http://schemas.microsoft.com/office/drawing/2014/main" id="{2EEB4F87-32AD-4AED-B24C-423D69A89516}"/>
              </a:ext>
            </a:extLst>
          </p:cNvPr>
          <p:cNvPicPr>
            <a:picLocks noChangeAspect="1"/>
          </p:cNvPicPr>
          <p:nvPr/>
        </p:nvPicPr>
        <p:blipFill>
          <a:blip r:embed="rId9"/>
          <a:stretch>
            <a:fillRect/>
          </a:stretch>
        </p:blipFill>
        <p:spPr>
          <a:xfrm>
            <a:off x="33517" y="2977035"/>
            <a:ext cx="401752" cy="201343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49"/>
          <p:cNvPicPr preferRelativeResize="0"/>
          <p:nvPr/>
        </p:nvPicPr>
        <p:blipFill>
          <a:blip r:embed="rId3">
            <a:alphaModFix/>
          </a:blip>
          <a:stretch>
            <a:fillRect/>
          </a:stretch>
        </p:blipFill>
        <p:spPr>
          <a:xfrm>
            <a:off x="751850" y="818025"/>
            <a:ext cx="2109300" cy="3733500"/>
          </a:xfrm>
          <a:prstGeom prst="roundRect">
            <a:avLst>
              <a:gd name="adj" fmla="val 11019"/>
            </a:avLst>
          </a:prstGeom>
          <a:noFill/>
          <a:ln w="28575" cap="flat" cmpd="sng">
            <a:solidFill>
              <a:srgbClr val="5D7C8A"/>
            </a:solidFill>
            <a:prstDash val="solid"/>
            <a:round/>
            <a:headEnd type="none" w="sm" len="sm"/>
            <a:tailEnd type="none" w="sm" len="sm"/>
          </a:ln>
        </p:spPr>
      </p:pic>
      <p:pic>
        <p:nvPicPr>
          <p:cNvPr id="257" name="Google Shape;257;p49"/>
          <p:cNvPicPr preferRelativeResize="0"/>
          <p:nvPr/>
        </p:nvPicPr>
        <p:blipFill rotWithShape="1">
          <a:blip r:embed="rId4">
            <a:alphaModFix/>
          </a:blip>
          <a:srcRect b="33735"/>
          <a:stretch/>
        </p:blipFill>
        <p:spPr>
          <a:xfrm>
            <a:off x="6527100" y="769425"/>
            <a:ext cx="2109300" cy="3830700"/>
          </a:xfrm>
          <a:prstGeom prst="roundRect">
            <a:avLst>
              <a:gd name="adj" fmla="val 10040"/>
            </a:avLst>
          </a:prstGeom>
          <a:noFill/>
          <a:ln w="28575" cap="flat" cmpd="sng">
            <a:solidFill>
              <a:srgbClr val="5D7C8A"/>
            </a:solidFill>
            <a:prstDash val="solid"/>
            <a:round/>
            <a:headEnd type="none" w="sm" len="sm"/>
            <a:tailEnd type="none" w="sm" len="sm"/>
          </a:ln>
        </p:spPr>
      </p:pic>
      <p:sp>
        <p:nvSpPr>
          <p:cNvPr id="258" name="Google Shape;258;p49"/>
          <p:cNvSpPr txBox="1"/>
          <p:nvPr/>
        </p:nvSpPr>
        <p:spPr>
          <a:xfrm>
            <a:off x="3701100" y="847950"/>
            <a:ext cx="2776200" cy="1227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DE" b="1"/>
              <a:t>Ice Bucket Challenge: Diese 5 Dinge sollten Sie wissen</a:t>
            </a:r>
            <a:endParaRPr b="1"/>
          </a:p>
          <a:p>
            <a:pPr marL="0" lvl="0" indent="0" algn="ctr" rtl="0">
              <a:spcBef>
                <a:spcPts val="0"/>
              </a:spcBef>
              <a:spcAft>
                <a:spcPts val="0"/>
              </a:spcAft>
              <a:buNone/>
            </a:pPr>
            <a:r>
              <a:rPr lang="de-DE" u="sng">
                <a:solidFill>
                  <a:srgbClr val="5D7C8A"/>
                </a:solidFill>
                <a:hlinkClick r:id="rId5"/>
              </a:rPr>
              <a:t>https://eu.usatoday.com/story/news/2017/07/03/ice-bucket-challenge-5-things-you-should-know/448006001/</a:t>
            </a:r>
            <a:endParaRPr>
              <a:solidFill>
                <a:srgbClr val="5D7C8A"/>
              </a:solidFill>
            </a:endParaRPr>
          </a:p>
        </p:txBody>
      </p:sp>
      <p:sp>
        <p:nvSpPr>
          <p:cNvPr id="259" name="Google Shape;259;p49"/>
          <p:cNvSpPr txBox="1"/>
          <p:nvPr/>
        </p:nvSpPr>
        <p:spPr>
          <a:xfrm>
            <a:off x="2969275" y="3552525"/>
            <a:ext cx="2776200" cy="99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DE" b="1" dirty="0"/>
              <a:t>Entwicklungen seit der Ice Bucket Challenge</a:t>
            </a:r>
            <a:endParaRPr b="1" dirty="0"/>
          </a:p>
          <a:p>
            <a:pPr marL="0" lvl="0" indent="0" algn="ctr" rtl="0">
              <a:spcBef>
                <a:spcPts val="0"/>
              </a:spcBef>
              <a:spcAft>
                <a:spcPts val="0"/>
              </a:spcAft>
              <a:buNone/>
            </a:pPr>
            <a:r>
              <a:rPr lang="de-DE" u="sng" dirty="0">
                <a:solidFill>
                  <a:srgbClr val="5D7C8A"/>
                </a:solidFill>
                <a:hlinkClick r:id="rId6"/>
              </a:rPr>
              <a:t>http://www.alsa.org/fight-als/edau/ibc-progress-infographic.html</a:t>
            </a:r>
            <a:endParaRPr dirty="0">
              <a:solidFill>
                <a:srgbClr val="5D7C8A"/>
              </a:solidFill>
            </a:endParaRPr>
          </a:p>
        </p:txBody>
      </p:sp>
      <p:sp>
        <p:nvSpPr>
          <p:cNvPr id="260" name="Google Shape;260;p49"/>
          <p:cNvSpPr txBox="1">
            <a:spLocks noGrp="1"/>
          </p:cNvSpPr>
          <p:nvPr>
            <p:ph type="title"/>
          </p:nvPr>
        </p:nvSpPr>
        <p:spPr>
          <a:xfrm>
            <a:off x="493525" y="146075"/>
            <a:ext cx="8650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DE" sz="3000" b="1">
                <a:solidFill>
                  <a:srgbClr val="5D7C8A"/>
                </a:solidFill>
              </a:rPr>
              <a:t>Die #ALSIceBucketChallenge</a:t>
            </a:r>
            <a:endParaRPr sz="3000" b="1">
              <a:solidFill>
                <a:srgbClr val="5D7C8A"/>
              </a:solidFill>
            </a:endParaRPr>
          </a:p>
        </p:txBody>
      </p:sp>
      <p:pic>
        <p:nvPicPr>
          <p:cNvPr id="7" name="Grafik 6">
            <a:extLst>
              <a:ext uri="{FF2B5EF4-FFF2-40B4-BE49-F238E27FC236}">
                <a16:creationId xmlns:a16="http://schemas.microsoft.com/office/drawing/2014/main" id="{CC70834D-5F73-42D6-806C-5ECBF9D8D9A6}"/>
              </a:ext>
            </a:extLst>
          </p:cNvPr>
          <p:cNvPicPr>
            <a:picLocks noChangeAspect="1"/>
          </p:cNvPicPr>
          <p:nvPr/>
        </p:nvPicPr>
        <p:blipFill>
          <a:blip r:embed="rId7"/>
          <a:stretch>
            <a:fillRect/>
          </a:stretch>
        </p:blipFill>
        <p:spPr>
          <a:xfrm>
            <a:off x="33517" y="2977035"/>
            <a:ext cx="401752" cy="201343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Google Shape;265;p50"/>
          <p:cNvPicPr preferRelativeResize="0"/>
          <p:nvPr/>
        </p:nvPicPr>
        <p:blipFill>
          <a:blip r:embed="rId3">
            <a:alphaModFix/>
          </a:blip>
          <a:stretch>
            <a:fillRect/>
          </a:stretch>
        </p:blipFill>
        <p:spPr>
          <a:xfrm>
            <a:off x="7228237" y="4547458"/>
            <a:ext cx="1026575" cy="471675"/>
          </a:xfrm>
          <a:prstGeom prst="rect">
            <a:avLst/>
          </a:prstGeom>
          <a:noFill/>
          <a:ln>
            <a:noFill/>
          </a:ln>
        </p:spPr>
      </p:pic>
      <p:pic>
        <p:nvPicPr>
          <p:cNvPr id="266" name="Google Shape;266;p50"/>
          <p:cNvPicPr preferRelativeResize="0"/>
          <p:nvPr/>
        </p:nvPicPr>
        <p:blipFill>
          <a:blip r:embed="rId4">
            <a:alphaModFix/>
          </a:blip>
          <a:stretch>
            <a:fillRect/>
          </a:stretch>
        </p:blipFill>
        <p:spPr>
          <a:xfrm>
            <a:off x="8338052" y="4547458"/>
            <a:ext cx="684261" cy="471675"/>
          </a:xfrm>
          <a:prstGeom prst="rect">
            <a:avLst/>
          </a:prstGeom>
          <a:noFill/>
          <a:ln>
            <a:noFill/>
          </a:ln>
        </p:spPr>
      </p:pic>
      <p:sp>
        <p:nvSpPr>
          <p:cNvPr id="267" name="Google Shape;267;p50"/>
          <p:cNvSpPr txBox="1"/>
          <p:nvPr/>
        </p:nvSpPr>
        <p:spPr>
          <a:xfrm>
            <a:off x="669625" y="1281900"/>
            <a:ext cx="5517300" cy="24879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Char char="★"/>
            </a:pPr>
            <a:r>
              <a:rPr lang="de-DE" sz="1800" b="1" dirty="0">
                <a:solidFill>
                  <a:srgbClr val="5D7C8A"/>
                </a:solidFill>
              </a:rPr>
              <a:t>Organisation</a:t>
            </a:r>
            <a:r>
              <a:rPr lang="de-DE" sz="1800" dirty="0">
                <a:solidFill>
                  <a:schemeClr val="dk1"/>
                </a:solidFill>
              </a:rPr>
              <a:t> und Mobilisierung der Menschen</a:t>
            </a:r>
            <a:endParaRPr sz="1800" dirty="0">
              <a:solidFill>
                <a:schemeClr val="dk1"/>
              </a:solidFill>
            </a:endParaRPr>
          </a:p>
          <a:p>
            <a:pPr marL="457200" lvl="0" indent="-342900" algn="l" rtl="0">
              <a:spcBef>
                <a:spcPts val="0"/>
              </a:spcBef>
              <a:spcAft>
                <a:spcPts val="0"/>
              </a:spcAft>
              <a:buClr>
                <a:schemeClr val="dk1"/>
              </a:buClr>
              <a:buSzPts val="1800"/>
              <a:buChar char="★"/>
            </a:pPr>
            <a:r>
              <a:rPr lang="de-DE" sz="1800" b="1" dirty="0">
                <a:solidFill>
                  <a:srgbClr val="5D7C8A"/>
                </a:solidFill>
              </a:rPr>
              <a:t>Inklusiv</a:t>
            </a:r>
            <a:r>
              <a:rPr lang="de-DE" sz="1800" dirty="0">
                <a:solidFill>
                  <a:schemeClr val="dk1"/>
                </a:solidFill>
              </a:rPr>
              <a:t> - schließt alle ein, auch Randgruppen</a:t>
            </a:r>
            <a:endParaRPr sz="1800" dirty="0">
              <a:solidFill>
                <a:schemeClr val="dk1"/>
              </a:solidFill>
            </a:endParaRPr>
          </a:p>
          <a:p>
            <a:pPr marL="457200" lvl="0" indent="-342900" algn="l" rtl="0">
              <a:spcBef>
                <a:spcPts val="0"/>
              </a:spcBef>
              <a:spcAft>
                <a:spcPts val="0"/>
              </a:spcAft>
              <a:buClr>
                <a:schemeClr val="dk1"/>
              </a:buClr>
              <a:buSzPts val="1800"/>
              <a:buChar char="★"/>
            </a:pPr>
            <a:r>
              <a:rPr lang="de-DE" sz="1800" b="1" dirty="0">
                <a:solidFill>
                  <a:srgbClr val="5D7C8A"/>
                </a:solidFill>
              </a:rPr>
              <a:t>Klare Zielsetzung</a:t>
            </a:r>
            <a:r>
              <a:rPr lang="de-DE" sz="1800" dirty="0">
                <a:solidFill>
                  <a:schemeClr val="dk1"/>
                </a:solidFill>
              </a:rPr>
              <a:t>, welche Veränderung angestrebt wird</a:t>
            </a:r>
            <a:endParaRPr sz="1800" dirty="0">
              <a:solidFill>
                <a:schemeClr val="dk1"/>
              </a:solidFill>
            </a:endParaRPr>
          </a:p>
          <a:p>
            <a:pPr marL="457200" lvl="0" indent="-342900" algn="l" rtl="0">
              <a:spcBef>
                <a:spcPts val="0"/>
              </a:spcBef>
              <a:spcAft>
                <a:spcPts val="0"/>
              </a:spcAft>
              <a:buClr>
                <a:schemeClr val="dk1"/>
              </a:buClr>
              <a:buSzPts val="1800"/>
              <a:buChar char="★"/>
            </a:pPr>
            <a:r>
              <a:rPr lang="de-DE" sz="1800" b="1" dirty="0">
                <a:solidFill>
                  <a:srgbClr val="5D7C8A"/>
                </a:solidFill>
              </a:rPr>
              <a:t>Flexibles Reagieren</a:t>
            </a:r>
            <a:r>
              <a:rPr lang="de-DE" sz="1800" dirty="0">
                <a:solidFill>
                  <a:schemeClr val="dk1"/>
                </a:solidFill>
              </a:rPr>
              <a:t> auf aktuelle Geschehnisse und Anlässe</a:t>
            </a:r>
            <a:endParaRPr sz="1800" dirty="0">
              <a:solidFill>
                <a:schemeClr val="dk1"/>
              </a:solidFill>
            </a:endParaRPr>
          </a:p>
          <a:p>
            <a:pPr marL="457200" lvl="0" indent="-342900" algn="l" rtl="0">
              <a:spcBef>
                <a:spcPts val="0"/>
              </a:spcBef>
              <a:spcAft>
                <a:spcPts val="0"/>
              </a:spcAft>
              <a:buClr>
                <a:schemeClr val="dk1"/>
              </a:buClr>
              <a:buSzPts val="1800"/>
              <a:buChar char="★"/>
            </a:pPr>
            <a:r>
              <a:rPr lang="de-DE" sz="1800" b="1" dirty="0">
                <a:solidFill>
                  <a:srgbClr val="5D7C8A"/>
                </a:solidFill>
              </a:rPr>
              <a:t>Andere inspirieren</a:t>
            </a:r>
            <a:r>
              <a:rPr lang="de-DE" sz="1800" dirty="0">
                <a:solidFill>
                  <a:schemeClr val="dk1"/>
                </a:solidFill>
              </a:rPr>
              <a:t>, eigene Kampagnen zu starten</a:t>
            </a:r>
            <a:endParaRPr sz="1800" dirty="0">
              <a:solidFill>
                <a:schemeClr val="dk1"/>
              </a:solidFill>
            </a:endParaRPr>
          </a:p>
          <a:p>
            <a:pPr marL="457200" lvl="0" indent="-342900" algn="l" rtl="0">
              <a:spcBef>
                <a:spcPts val="0"/>
              </a:spcBef>
              <a:spcAft>
                <a:spcPts val="0"/>
              </a:spcAft>
              <a:buClr>
                <a:schemeClr val="dk1"/>
              </a:buClr>
              <a:buSzPts val="1800"/>
              <a:buChar char="★"/>
            </a:pPr>
            <a:r>
              <a:rPr lang="de-DE" sz="1800" b="1" dirty="0">
                <a:solidFill>
                  <a:srgbClr val="5D7C8A"/>
                </a:solidFill>
              </a:rPr>
              <a:t>Mischformen</a:t>
            </a:r>
            <a:r>
              <a:rPr lang="de-DE" sz="1800" dirty="0">
                <a:solidFill>
                  <a:schemeClr val="dk1"/>
                </a:solidFill>
              </a:rPr>
              <a:t> - Kombination aus Online- und Offline-Aktionen</a:t>
            </a:r>
            <a:endParaRPr sz="1800" dirty="0"/>
          </a:p>
        </p:txBody>
      </p:sp>
      <p:pic>
        <p:nvPicPr>
          <p:cNvPr id="268" name="Google Shape;268;p50"/>
          <p:cNvPicPr preferRelativeResize="0"/>
          <p:nvPr/>
        </p:nvPicPr>
        <p:blipFill>
          <a:blip r:embed="rId5">
            <a:alphaModFix/>
          </a:blip>
          <a:stretch>
            <a:fillRect/>
          </a:stretch>
        </p:blipFill>
        <p:spPr>
          <a:xfrm>
            <a:off x="6293346" y="1190088"/>
            <a:ext cx="2579724" cy="2579724"/>
          </a:xfrm>
          <a:prstGeom prst="rect">
            <a:avLst/>
          </a:prstGeom>
          <a:noFill/>
          <a:ln>
            <a:noFill/>
          </a:ln>
        </p:spPr>
      </p:pic>
      <p:sp>
        <p:nvSpPr>
          <p:cNvPr id="269" name="Google Shape;269;p50"/>
          <p:cNvSpPr txBox="1">
            <a:spLocks noGrp="1"/>
          </p:cNvSpPr>
          <p:nvPr>
            <p:ph type="title"/>
          </p:nvPr>
        </p:nvSpPr>
        <p:spPr>
          <a:xfrm>
            <a:off x="493525" y="146075"/>
            <a:ext cx="8650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DE" sz="3000" b="1">
                <a:solidFill>
                  <a:srgbClr val="5D7C8A"/>
                </a:solidFill>
              </a:rPr>
              <a:t>Merkmale einer erfolgreichen Kampagne</a:t>
            </a:r>
            <a:endParaRPr sz="3000" b="1">
              <a:solidFill>
                <a:srgbClr val="5D7C8A"/>
              </a:solidFill>
            </a:endParaRPr>
          </a:p>
        </p:txBody>
      </p:sp>
      <p:pic>
        <p:nvPicPr>
          <p:cNvPr id="7" name="Grafik 6">
            <a:extLst>
              <a:ext uri="{FF2B5EF4-FFF2-40B4-BE49-F238E27FC236}">
                <a16:creationId xmlns:a16="http://schemas.microsoft.com/office/drawing/2014/main" id="{0433438E-46A8-49D2-9E16-0B7B2CA39192}"/>
              </a:ext>
            </a:extLst>
          </p:cNvPr>
          <p:cNvPicPr>
            <a:picLocks noChangeAspect="1"/>
          </p:cNvPicPr>
          <p:nvPr/>
        </p:nvPicPr>
        <p:blipFill>
          <a:blip r:embed="rId6"/>
          <a:stretch>
            <a:fillRect/>
          </a:stretch>
        </p:blipFill>
        <p:spPr>
          <a:xfrm>
            <a:off x="33517" y="2977035"/>
            <a:ext cx="401752" cy="201343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51"/>
          <p:cNvPicPr preferRelativeResize="0"/>
          <p:nvPr/>
        </p:nvPicPr>
        <p:blipFill rotWithShape="1">
          <a:blip r:embed="rId3">
            <a:alphaModFix/>
          </a:blip>
          <a:srcRect t="39" b="29"/>
          <a:stretch/>
        </p:blipFill>
        <p:spPr>
          <a:xfrm>
            <a:off x="1" y="0"/>
            <a:ext cx="497998" cy="5143498"/>
          </a:xfrm>
          <a:prstGeom prst="rect">
            <a:avLst/>
          </a:prstGeom>
          <a:noFill/>
          <a:ln>
            <a:noFill/>
          </a:ln>
        </p:spPr>
      </p:pic>
      <p:pic>
        <p:nvPicPr>
          <p:cNvPr id="275" name="Google Shape;275;p51"/>
          <p:cNvPicPr preferRelativeResize="0"/>
          <p:nvPr/>
        </p:nvPicPr>
        <p:blipFill rotWithShape="1">
          <a:blip r:embed="rId4">
            <a:alphaModFix/>
          </a:blip>
          <a:srcRect/>
          <a:stretch/>
        </p:blipFill>
        <p:spPr>
          <a:xfrm>
            <a:off x="2313182" y="703750"/>
            <a:ext cx="4517626" cy="1868000"/>
          </a:xfrm>
          <a:prstGeom prst="rect">
            <a:avLst/>
          </a:prstGeom>
          <a:noFill/>
          <a:ln>
            <a:noFill/>
          </a:ln>
        </p:spPr>
      </p:pic>
      <p:sp>
        <p:nvSpPr>
          <p:cNvPr id="276" name="Google Shape;276;p51"/>
          <p:cNvSpPr txBox="1"/>
          <p:nvPr/>
        </p:nvSpPr>
        <p:spPr>
          <a:xfrm>
            <a:off x="1933950" y="2764750"/>
            <a:ext cx="5276100" cy="73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DE" sz="3600" b="1">
                <a:solidFill>
                  <a:srgbClr val="F7931D"/>
                </a:solidFill>
              </a:rPr>
              <a:t>www.hackinghate.eu</a:t>
            </a:r>
            <a:endParaRPr sz="3600" b="1">
              <a:solidFill>
                <a:srgbClr val="F7931D"/>
              </a:solidFill>
            </a:endParaRPr>
          </a:p>
        </p:txBody>
      </p:sp>
      <p:sp>
        <p:nvSpPr>
          <p:cNvPr id="277" name="Google Shape;277;p51"/>
          <p:cNvSpPr txBox="1"/>
          <p:nvPr/>
        </p:nvSpPr>
        <p:spPr>
          <a:xfrm>
            <a:off x="3498613" y="3742400"/>
            <a:ext cx="2146800" cy="41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DE" sz="2500" b="1">
                <a:solidFill>
                  <a:srgbClr val="F7931D"/>
                </a:solidFill>
              </a:rPr>
              <a:t>#SELMA_eu</a:t>
            </a:r>
            <a:endParaRPr sz="2500" b="1">
              <a:solidFill>
                <a:srgbClr val="F7931D"/>
              </a:solidFill>
            </a:endParaRPr>
          </a:p>
        </p:txBody>
      </p:sp>
      <p:pic>
        <p:nvPicPr>
          <p:cNvPr id="278" name="Google Shape;278;p51"/>
          <p:cNvPicPr preferRelativeResize="0"/>
          <p:nvPr/>
        </p:nvPicPr>
        <p:blipFill rotWithShape="1">
          <a:blip r:embed="rId5">
            <a:alphaModFix/>
          </a:blip>
          <a:srcRect/>
          <a:stretch/>
        </p:blipFill>
        <p:spPr>
          <a:xfrm>
            <a:off x="2994226" y="3738238"/>
            <a:ext cx="421425" cy="421425"/>
          </a:xfrm>
          <a:prstGeom prst="rect">
            <a:avLst/>
          </a:prstGeom>
          <a:noFill/>
          <a:ln>
            <a:noFill/>
          </a:ln>
        </p:spPr>
      </p:pic>
      <p:pic>
        <p:nvPicPr>
          <p:cNvPr id="279" name="Google Shape;279;p51"/>
          <p:cNvPicPr preferRelativeResize="0"/>
          <p:nvPr/>
        </p:nvPicPr>
        <p:blipFill>
          <a:blip r:embed="rId6">
            <a:alphaModFix/>
          </a:blip>
          <a:stretch>
            <a:fillRect/>
          </a:stretch>
        </p:blipFill>
        <p:spPr>
          <a:xfrm>
            <a:off x="698200" y="4566900"/>
            <a:ext cx="2193600" cy="413000"/>
          </a:xfrm>
          <a:prstGeom prst="rect">
            <a:avLst/>
          </a:prstGeom>
          <a:noFill/>
          <a:ln>
            <a:noFill/>
          </a:ln>
        </p:spPr>
      </p:pic>
      <p:pic>
        <p:nvPicPr>
          <p:cNvPr id="280" name="Google Shape;280;p51"/>
          <p:cNvPicPr preferRelativeResize="0"/>
          <p:nvPr/>
        </p:nvPicPr>
        <p:blipFill rotWithShape="1">
          <a:blip r:embed="rId7">
            <a:alphaModFix/>
          </a:blip>
          <a:srcRect/>
          <a:stretch/>
        </p:blipFill>
        <p:spPr>
          <a:xfrm>
            <a:off x="4951950" y="4627776"/>
            <a:ext cx="953696" cy="291250"/>
          </a:xfrm>
          <a:prstGeom prst="rect">
            <a:avLst/>
          </a:prstGeom>
          <a:noFill/>
          <a:ln>
            <a:noFill/>
          </a:ln>
        </p:spPr>
      </p:pic>
      <p:pic>
        <p:nvPicPr>
          <p:cNvPr id="281" name="Google Shape;281;p51"/>
          <p:cNvPicPr preferRelativeResize="0"/>
          <p:nvPr/>
        </p:nvPicPr>
        <p:blipFill rotWithShape="1">
          <a:blip r:embed="rId8">
            <a:alphaModFix/>
          </a:blip>
          <a:srcRect t="6263" b="6254"/>
          <a:stretch/>
        </p:blipFill>
        <p:spPr>
          <a:xfrm>
            <a:off x="3022725" y="4566900"/>
            <a:ext cx="1169370" cy="412999"/>
          </a:xfrm>
          <a:prstGeom prst="rect">
            <a:avLst/>
          </a:prstGeom>
          <a:noFill/>
          <a:ln>
            <a:noFill/>
          </a:ln>
        </p:spPr>
      </p:pic>
      <p:pic>
        <p:nvPicPr>
          <p:cNvPr id="282" name="Google Shape;282;p51"/>
          <p:cNvPicPr preferRelativeResize="0"/>
          <p:nvPr/>
        </p:nvPicPr>
        <p:blipFill rotWithShape="1">
          <a:blip r:embed="rId9">
            <a:alphaModFix/>
          </a:blip>
          <a:srcRect/>
          <a:stretch/>
        </p:blipFill>
        <p:spPr>
          <a:xfrm>
            <a:off x="4323031" y="4524394"/>
            <a:ext cx="498000" cy="498000"/>
          </a:xfrm>
          <a:prstGeom prst="rect">
            <a:avLst/>
          </a:prstGeom>
          <a:noFill/>
          <a:ln>
            <a:noFill/>
          </a:ln>
        </p:spPr>
      </p:pic>
      <p:pic>
        <p:nvPicPr>
          <p:cNvPr id="283" name="Google Shape;283;p51"/>
          <p:cNvPicPr preferRelativeResize="0"/>
          <p:nvPr/>
        </p:nvPicPr>
        <p:blipFill rotWithShape="1">
          <a:blip r:embed="rId10">
            <a:alphaModFix/>
          </a:blip>
          <a:srcRect/>
          <a:stretch/>
        </p:blipFill>
        <p:spPr>
          <a:xfrm>
            <a:off x="6036575" y="4499890"/>
            <a:ext cx="498002" cy="547023"/>
          </a:xfrm>
          <a:prstGeom prst="rect">
            <a:avLst/>
          </a:prstGeom>
          <a:noFill/>
          <a:ln>
            <a:noFill/>
          </a:ln>
        </p:spPr>
      </p:pic>
      <p:pic>
        <p:nvPicPr>
          <p:cNvPr id="284" name="Google Shape;284;p51"/>
          <p:cNvPicPr preferRelativeResize="0"/>
          <p:nvPr/>
        </p:nvPicPr>
        <p:blipFill rotWithShape="1">
          <a:blip r:embed="rId11">
            <a:alphaModFix/>
          </a:blip>
          <a:srcRect/>
          <a:stretch/>
        </p:blipFill>
        <p:spPr>
          <a:xfrm>
            <a:off x="6665500" y="4617700"/>
            <a:ext cx="953698" cy="311403"/>
          </a:xfrm>
          <a:prstGeom prst="rect">
            <a:avLst/>
          </a:prstGeom>
          <a:noFill/>
          <a:ln>
            <a:noFill/>
          </a:ln>
        </p:spPr>
      </p:pic>
      <p:pic>
        <p:nvPicPr>
          <p:cNvPr id="285" name="Google Shape;285;p51"/>
          <p:cNvPicPr preferRelativeResize="0"/>
          <p:nvPr/>
        </p:nvPicPr>
        <p:blipFill rotWithShape="1">
          <a:blip r:embed="rId12">
            <a:alphaModFix/>
          </a:blip>
          <a:srcRect/>
          <a:stretch/>
        </p:blipFill>
        <p:spPr>
          <a:xfrm>
            <a:off x="7750125" y="4627775"/>
            <a:ext cx="1142175" cy="291250"/>
          </a:xfrm>
          <a:prstGeom prst="rect">
            <a:avLst/>
          </a:prstGeom>
          <a:noFill/>
          <a:ln>
            <a:noFill/>
          </a:ln>
        </p:spPr>
      </p:pic>
      <p:pic>
        <p:nvPicPr>
          <p:cNvPr id="286" name="Google Shape;286;p51"/>
          <p:cNvPicPr preferRelativeResize="0"/>
          <p:nvPr/>
        </p:nvPicPr>
        <p:blipFill>
          <a:blip r:embed="rId13">
            <a:alphaModFix/>
          </a:blip>
          <a:stretch>
            <a:fillRect/>
          </a:stretch>
        </p:blipFill>
        <p:spPr>
          <a:xfrm>
            <a:off x="69752" y="499600"/>
            <a:ext cx="358499" cy="357410"/>
          </a:xfrm>
          <a:prstGeom prst="rect">
            <a:avLst/>
          </a:prstGeom>
          <a:noFill/>
          <a:ln>
            <a:noFill/>
          </a:ln>
        </p:spPr>
      </p:pic>
      <p:pic>
        <p:nvPicPr>
          <p:cNvPr id="15" name="Grafik 14">
            <a:extLst>
              <a:ext uri="{FF2B5EF4-FFF2-40B4-BE49-F238E27FC236}">
                <a16:creationId xmlns:a16="http://schemas.microsoft.com/office/drawing/2014/main" id="{46FC85CE-C73B-473F-A19B-27579CCF842B}"/>
              </a:ext>
            </a:extLst>
          </p:cNvPr>
          <p:cNvPicPr>
            <a:picLocks noChangeAspect="1"/>
          </p:cNvPicPr>
          <p:nvPr/>
        </p:nvPicPr>
        <p:blipFill>
          <a:blip r:embed="rId14"/>
          <a:stretch>
            <a:fillRect/>
          </a:stretch>
        </p:blipFill>
        <p:spPr>
          <a:xfrm>
            <a:off x="33517" y="2977035"/>
            <a:ext cx="401752" cy="201343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8"/>
          <p:cNvSpPr txBox="1">
            <a:spLocks noGrp="1"/>
          </p:cNvSpPr>
          <p:nvPr>
            <p:ph type="title"/>
          </p:nvPr>
        </p:nvSpPr>
        <p:spPr>
          <a:xfrm>
            <a:off x="6475425" y="1609750"/>
            <a:ext cx="2698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DE" sz="3000" b="1" dirty="0">
                <a:solidFill>
                  <a:srgbClr val="5D7C8A"/>
                </a:solidFill>
              </a:rPr>
              <a:t>Was hältst du davon?</a:t>
            </a:r>
            <a:endParaRPr sz="3000" b="1" dirty="0">
              <a:solidFill>
                <a:srgbClr val="5D7C8A"/>
              </a:solidFill>
            </a:endParaRPr>
          </a:p>
        </p:txBody>
      </p:sp>
      <p:pic>
        <p:nvPicPr>
          <p:cNvPr id="4" name="Google Shape;164;p38"/>
          <p:cNvPicPr preferRelativeResize="0"/>
          <p:nvPr/>
        </p:nvPicPr>
        <p:blipFill>
          <a:blip r:embed="rId3">
            <a:extLst>
              <a:ext uri="{28A0092B-C50C-407E-A947-70E740481C1C}">
                <a14:useLocalDpi xmlns:a14="http://schemas.microsoft.com/office/drawing/2010/main" val="0"/>
              </a:ext>
            </a:extLst>
          </a:blip>
          <a:stretch>
            <a:fillRect/>
          </a:stretch>
        </p:blipFill>
        <p:spPr>
          <a:xfrm>
            <a:off x="791091" y="1063864"/>
            <a:ext cx="5615400" cy="3159896"/>
          </a:xfrm>
          <a:prstGeom prst="roundRect">
            <a:avLst>
              <a:gd name="adj" fmla="val 9991"/>
            </a:avLst>
          </a:prstGeom>
          <a:noFill/>
          <a:ln w="28575" cap="flat" cmpd="sng">
            <a:solidFill>
              <a:srgbClr val="5D7C8A"/>
            </a:solidFill>
            <a:prstDash val="solid"/>
            <a:round/>
            <a:headEnd type="none" w="sm" len="sm"/>
            <a:tailEnd type="none" w="sm" len="sm"/>
          </a:ln>
        </p:spPr>
      </p:pic>
      <p:sp>
        <p:nvSpPr>
          <p:cNvPr id="5" name="TextBox 4"/>
          <p:cNvSpPr txBox="1"/>
          <p:nvPr/>
        </p:nvSpPr>
        <p:spPr>
          <a:xfrm>
            <a:off x="1209820" y="3365915"/>
            <a:ext cx="2131256" cy="830997"/>
          </a:xfrm>
          <a:prstGeom prst="rect">
            <a:avLst/>
          </a:prstGeom>
          <a:noFill/>
        </p:spPr>
        <p:txBody>
          <a:bodyPr wrap="square" rtlCol="0">
            <a:spAutoFit/>
          </a:bodyPr>
          <a:lstStyle/>
          <a:p>
            <a:r>
              <a:rPr lang="de" sz="4800" dirty="0" err="1">
                <a:ln w="12700">
                  <a:solidFill>
                    <a:schemeClr val="tx1"/>
                  </a:solidFill>
                </a:ln>
                <a:solidFill>
                  <a:schemeClr val="bg1"/>
                </a:solidFill>
                <a:latin typeface="Impact" panose="020B0806030902050204" pitchFamily="34" charset="0"/>
              </a:rPr>
              <a:t>Banhof</a:t>
            </a:r>
            <a:endParaRPr lang="de" sz="4800" dirty="0">
              <a:ln w="12700">
                <a:solidFill>
                  <a:schemeClr val="tx1"/>
                </a:solidFill>
              </a:ln>
              <a:solidFill>
                <a:schemeClr val="bg1"/>
              </a:solidFill>
              <a:latin typeface="Impact" panose="020B0806030902050204" pitchFamily="34" charset="0"/>
            </a:endParaRPr>
          </a:p>
        </p:txBody>
      </p:sp>
      <p:sp>
        <p:nvSpPr>
          <p:cNvPr id="6" name="TextBox 5"/>
          <p:cNvSpPr txBox="1"/>
          <p:nvPr/>
        </p:nvSpPr>
        <p:spPr>
          <a:xfrm>
            <a:off x="3922348" y="2643812"/>
            <a:ext cx="2131256" cy="830997"/>
          </a:xfrm>
          <a:prstGeom prst="rect">
            <a:avLst/>
          </a:prstGeom>
          <a:noFill/>
        </p:spPr>
        <p:txBody>
          <a:bodyPr wrap="square" rtlCol="0">
            <a:spAutoFit/>
          </a:bodyPr>
          <a:lstStyle/>
          <a:p>
            <a:r>
              <a:rPr lang="de" sz="4800" dirty="0">
                <a:ln w="12700">
                  <a:solidFill>
                    <a:schemeClr val="tx1"/>
                  </a:solidFill>
                </a:ln>
                <a:solidFill>
                  <a:schemeClr val="bg1"/>
                </a:solidFill>
                <a:latin typeface="Impact" panose="020B0806030902050204" pitchFamily="34" charset="0"/>
              </a:rPr>
              <a:t>Du</a:t>
            </a:r>
          </a:p>
        </p:txBody>
      </p:sp>
      <p:sp>
        <p:nvSpPr>
          <p:cNvPr id="7" name="TextBox 6"/>
          <p:cNvSpPr txBox="1"/>
          <p:nvPr/>
        </p:nvSpPr>
        <p:spPr>
          <a:xfrm>
            <a:off x="4909625" y="3074741"/>
            <a:ext cx="1496866" cy="1015663"/>
          </a:xfrm>
          <a:prstGeom prst="rect">
            <a:avLst/>
          </a:prstGeom>
          <a:noFill/>
        </p:spPr>
        <p:txBody>
          <a:bodyPr wrap="square" rtlCol="0">
            <a:spAutoFit/>
          </a:bodyPr>
          <a:lstStyle/>
          <a:p>
            <a:pPr algn="ctr"/>
            <a:r>
              <a:rPr lang="de" sz="2000" dirty="0">
                <a:ln w="9525">
                  <a:solidFill>
                    <a:schemeClr val="tx1"/>
                  </a:solidFill>
                </a:ln>
                <a:solidFill>
                  <a:schemeClr val="bg1"/>
                </a:solidFill>
                <a:latin typeface="Impact" panose="020B0806030902050204" pitchFamily="34" charset="0"/>
              </a:rPr>
              <a:t>Dein aktueller Arbeitgeber</a:t>
            </a:r>
          </a:p>
        </p:txBody>
      </p:sp>
      <p:pic>
        <p:nvPicPr>
          <p:cNvPr id="8" name="Grafik 7">
            <a:extLst>
              <a:ext uri="{FF2B5EF4-FFF2-40B4-BE49-F238E27FC236}">
                <a16:creationId xmlns:a16="http://schemas.microsoft.com/office/drawing/2014/main" id="{81AA6D67-724F-4AFA-8C58-E36939332E30}"/>
              </a:ext>
            </a:extLst>
          </p:cNvPr>
          <p:cNvPicPr>
            <a:picLocks noChangeAspect="1"/>
          </p:cNvPicPr>
          <p:nvPr/>
        </p:nvPicPr>
        <p:blipFill>
          <a:blip r:embed="rId4"/>
          <a:stretch>
            <a:fillRect/>
          </a:stretch>
        </p:blipFill>
        <p:spPr>
          <a:xfrm>
            <a:off x="33517" y="2977035"/>
            <a:ext cx="401752" cy="201343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39"/>
          <p:cNvPicPr preferRelativeResize="0"/>
          <p:nvPr/>
        </p:nvPicPr>
        <p:blipFill>
          <a:blip r:embed="rId3">
            <a:alphaModFix/>
          </a:blip>
          <a:stretch>
            <a:fillRect/>
          </a:stretch>
        </p:blipFill>
        <p:spPr>
          <a:xfrm>
            <a:off x="674175" y="143225"/>
            <a:ext cx="3407400" cy="2271600"/>
          </a:xfrm>
          <a:prstGeom prst="roundRect">
            <a:avLst>
              <a:gd name="adj" fmla="val 7787"/>
            </a:avLst>
          </a:prstGeom>
          <a:noFill/>
          <a:ln w="28575" cap="flat" cmpd="sng">
            <a:solidFill>
              <a:srgbClr val="5D7C8A"/>
            </a:solidFill>
            <a:prstDash val="solid"/>
            <a:round/>
            <a:headEnd type="none" w="sm" len="sm"/>
            <a:tailEnd type="none" w="sm" len="sm"/>
          </a:ln>
        </p:spPr>
      </p:pic>
      <p:pic>
        <p:nvPicPr>
          <p:cNvPr id="170" name="Google Shape;170;p39"/>
          <p:cNvPicPr preferRelativeResize="0"/>
          <p:nvPr/>
        </p:nvPicPr>
        <p:blipFill rotWithShape="1">
          <a:blip r:embed="rId4">
            <a:alphaModFix/>
          </a:blip>
          <a:srcRect t="9214"/>
          <a:stretch/>
        </p:blipFill>
        <p:spPr>
          <a:xfrm>
            <a:off x="5022675" y="143225"/>
            <a:ext cx="3999600" cy="2041500"/>
          </a:xfrm>
          <a:prstGeom prst="roundRect">
            <a:avLst>
              <a:gd name="adj" fmla="val 5918"/>
            </a:avLst>
          </a:prstGeom>
          <a:noFill/>
          <a:ln w="28575" cap="flat" cmpd="sng">
            <a:solidFill>
              <a:srgbClr val="5D7C8A"/>
            </a:solidFill>
            <a:prstDash val="solid"/>
            <a:round/>
            <a:headEnd type="none" w="sm" len="sm"/>
            <a:tailEnd type="none" w="sm" len="sm"/>
          </a:ln>
        </p:spPr>
      </p:pic>
      <p:pic>
        <p:nvPicPr>
          <p:cNvPr id="171" name="Google Shape;171;p39" descr="*trigger warning*&#10;&#10;blatant racism in a chinese advertisement" title="Racist Chinese Laundry Detergent Ad Qiaobi (俏比) ad">
            <a:hlinkClick r:id="rId5"/>
          </p:cNvPr>
          <p:cNvPicPr preferRelativeResize="0"/>
          <p:nvPr/>
        </p:nvPicPr>
        <p:blipFill>
          <a:blip r:embed="rId6">
            <a:alphaModFix/>
          </a:blip>
          <a:stretch>
            <a:fillRect/>
          </a:stretch>
        </p:blipFill>
        <p:spPr>
          <a:xfrm>
            <a:off x="736058" y="2655575"/>
            <a:ext cx="2592041" cy="1944025"/>
          </a:xfrm>
          <a:prstGeom prst="rect">
            <a:avLst/>
          </a:prstGeom>
          <a:noFill/>
          <a:ln>
            <a:noFill/>
          </a:ln>
        </p:spPr>
      </p:pic>
      <p:pic>
        <p:nvPicPr>
          <p:cNvPr id="172" name="Google Shape;172;p39" title="Christmas Party. Morrisons Makes It.">
            <a:hlinkClick r:id="rId7"/>
          </p:cNvPr>
          <p:cNvPicPr preferRelativeResize="0"/>
          <p:nvPr/>
        </p:nvPicPr>
        <p:blipFill>
          <a:blip r:embed="rId8">
            <a:alphaModFix/>
          </a:blip>
          <a:stretch>
            <a:fillRect/>
          </a:stretch>
        </p:blipFill>
        <p:spPr>
          <a:xfrm>
            <a:off x="3610392" y="2958650"/>
            <a:ext cx="2592017" cy="1944013"/>
          </a:xfrm>
          <a:prstGeom prst="rect">
            <a:avLst/>
          </a:prstGeom>
          <a:noFill/>
          <a:ln>
            <a:noFill/>
          </a:ln>
        </p:spPr>
      </p:pic>
      <p:sp>
        <p:nvSpPr>
          <p:cNvPr id="173" name="Google Shape;173;p39"/>
          <p:cNvSpPr txBox="1">
            <a:spLocks noGrp="1"/>
          </p:cNvSpPr>
          <p:nvPr>
            <p:ph type="title"/>
          </p:nvPr>
        </p:nvSpPr>
        <p:spPr>
          <a:xfrm>
            <a:off x="3661275" y="2322400"/>
            <a:ext cx="2698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DE" sz="3000" b="1">
                <a:solidFill>
                  <a:srgbClr val="5D7C8A"/>
                </a:solidFill>
              </a:rPr>
              <a:t>Und hiervon?</a:t>
            </a:r>
            <a:endParaRPr sz="3000" b="1">
              <a:solidFill>
                <a:srgbClr val="5D7C8A"/>
              </a:solidFill>
            </a:endParaRPr>
          </a:p>
        </p:txBody>
      </p:sp>
      <p:pic>
        <p:nvPicPr>
          <p:cNvPr id="174" name="Google Shape;174;p39" descr="Bullying. Harassment. Is this the best a man can get? It's only by challenging ourselves to do more, that we can get closer to our best. To say the right thing, to act the right way. We are taking action at http://www.thebestmencanbe.org. Join us.&#10;&#10;Watch our next Short Film: https://www.youtube.com/watch?v=kbHXIN6EzWo&#10;&#10;Subscribe for the latest Gillette videos: http://www.youtube.com/subscription_center?add_user=Gillette&#10; &#10;More Gillette Channels: &#10;Website: http://gillette.com/en-us&#10;Facebook: http://www.facebook.com/gillette&#10;Twitter: http://www.twitter.com/gillette&#10;Instagram: https://www.instagram.com/gillette/&#10;&#10;This Gillette commercial is about our belief in the best in men. #TheBestMenCanBe #Gillette" title="We Believe: The Best Men Can Be | Gillette (Short Film)">
            <a:hlinkClick r:id="rId9"/>
          </p:cNvPr>
          <p:cNvPicPr preferRelativeResize="0"/>
          <p:nvPr/>
        </p:nvPicPr>
        <p:blipFill>
          <a:blip r:embed="rId10">
            <a:alphaModFix/>
          </a:blip>
          <a:stretch>
            <a:fillRect/>
          </a:stretch>
        </p:blipFill>
        <p:spPr>
          <a:xfrm>
            <a:off x="6359475" y="2554299"/>
            <a:ext cx="2662850" cy="1997125"/>
          </a:xfrm>
          <a:prstGeom prst="rect">
            <a:avLst/>
          </a:prstGeom>
          <a:noFill/>
          <a:ln>
            <a:noFill/>
          </a:ln>
        </p:spPr>
      </p:pic>
      <p:pic>
        <p:nvPicPr>
          <p:cNvPr id="8" name="Grafik 7">
            <a:extLst>
              <a:ext uri="{FF2B5EF4-FFF2-40B4-BE49-F238E27FC236}">
                <a16:creationId xmlns:a16="http://schemas.microsoft.com/office/drawing/2014/main" id="{CAECD0CE-FA87-43B8-8DF9-8BCBEF7A0EDF}"/>
              </a:ext>
            </a:extLst>
          </p:cNvPr>
          <p:cNvPicPr>
            <a:picLocks noChangeAspect="1"/>
          </p:cNvPicPr>
          <p:nvPr/>
        </p:nvPicPr>
        <p:blipFill>
          <a:blip r:embed="rId11"/>
          <a:stretch>
            <a:fillRect/>
          </a:stretch>
        </p:blipFill>
        <p:spPr>
          <a:xfrm>
            <a:off x="33517" y="2977035"/>
            <a:ext cx="401752" cy="201343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40">
            <a:hlinkClick r:id="rId3"/>
          </p:cNvPr>
          <p:cNvPicPr preferRelativeResize="0"/>
          <p:nvPr/>
        </p:nvPicPr>
        <p:blipFill rotWithShape="1">
          <a:blip r:embed="rId4">
            <a:alphaModFix/>
          </a:blip>
          <a:srcRect l="11953" r="27520" b="1748"/>
          <a:stretch/>
        </p:blipFill>
        <p:spPr>
          <a:xfrm>
            <a:off x="1072450" y="587950"/>
            <a:ext cx="4567500" cy="3754200"/>
          </a:xfrm>
          <a:prstGeom prst="roundRect">
            <a:avLst>
              <a:gd name="adj" fmla="val 5141"/>
            </a:avLst>
          </a:prstGeom>
          <a:noFill/>
          <a:ln w="28575" cap="flat" cmpd="sng">
            <a:solidFill>
              <a:srgbClr val="5D7C8A"/>
            </a:solidFill>
            <a:prstDash val="solid"/>
            <a:round/>
            <a:headEnd type="none" w="sm" len="sm"/>
            <a:tailEnd type="none" w="sm" len="sm"/>
          </a:ln>
        </p:spPr>
      </p:pic>
      <p:pic>
        <p:nvPicPr>
          <p:cNvPr id="180" name="Google Shape;180;p40"/>
          <p:cNvPicPr preferRelativeResize="0"/>
          <p:nvPr/>
        </p:nvPicPr>
        <p:blipFill>
          <a:blip r:embed="rId5">
            <a:alphaModFix/>
          </a:blip>
          <a:stretch>
            <a:fillRect/>
          </a:stretch>
        </p:blipFill>
        <p:spPr>
          <a:xfrm>
            <a:off x="7228237" y="4547458"/>
            <a:ext cx="1026575" cy="471675"/>
          </a:xfrm>
          <a:prstGeom prst="rect">
            <a:avLst/>
          </a:prstGeom>
          <a:noFill/>
          <a:ln>
            <a:noFill/>
          </a:ln>
        </p:spPr>
      </p:pic>
      <p:pic>
        <p:nvPicPr>
          <p:cNvPr id="181" name="Google Shape;181;p40"/>
          <p:cNvPicPr preferRelativeResize="0"/>
          <p:nvPr/>
        </p:nvPicPr>
        <p:blipFill>
          <a:blip r:embed="rId6">
            <a:alphaModFix/>
          </a:blip>
          <a:stretch>
            <a:fillRect/>
          </a:stretch>
        </p:blipFill>
        <p:spPr>
          <a:xfrm>
            <a:off x="8338052" y="4547458"/>
            <a:ext cx="684261" cy="471675"/>
          </a:xfrm>
          <a:prstGeom prst="rect">
            <a:avLst/>
          </a:prstGeom>
          <a:noFill/>
          <a:ln>
            <a:noFill/>
          </a:ln>
        </p:spPr>
      </p:pic>
      <p:sp>
        <p:nvSpPr>
          <p:cNvPr id="182" name="Google Shape;182;p40"/>
          <p:cNvSpPr txBox="1">
            <a:spLocks noGrp="1"/>
          </p:cNvSpPr>
          <p:nvPr>
            <p:ph type="title"/>
          </p:nvPr>
        </p:nvSpPr>
        <p:spPr>
          <a:xfrm>
            <a:off x="6010300" y="1894500"/>
            <a:ext cx="2698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DE" sz="3000" b="1">
                <a:solidFill>
                  <a:srgbClr val="5D7C8A"/>
                </a:solidFill>
              </a:rPr>
              <a:t>Was ist damit?</a:t>
            </a:r>
            <a:endParaRPr sz="3000" b="1">
              <a:solidFill>
                <a:srgbClr val="5D7C8A"/>
              </a:solidFill>
            </a:endParaRPr>
          </a:p>
        </p:txBody>
      </p:sp>
      <p:pic>
        <p:nvPicPr>
          <p:cNvPr id="6" name="Grafik 5">
            <a:extLst>
              <a:ext uri="{FF2B5EF4-FFF2-40B4-BE49-F238E27FC236}">
                <a16:creationId xmlns:a16="http://schemas.microsoft.com/office/drawing/2014/main" id="{11DCC759-9EB4-46AB-A405-88A0DF1BEAF2}"/>
              </a:ext>
            </a:extLst>
          </p:cNvPr>
          <p:cNvPicPr>
            <a:picLocks noChangeAspect="1"/>
          </p:cNvPicPr>
          <p:nvPr/>
        </p:nvPicPr>
        <p:blipFill>
          <a:blip r:embed="rId7"/>
          <a:stretch>
            <a:fillRect/>
          </a:stretch>
        </p:blipFill>
        <p:spPr>
          <a:xfrm>
            <a:off x="33517" y="2977035"/>
            <a:ext cx="401752" cy="201343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41"/>
          <p:cNvSpPr txBox="1"/>
          <p:nvPr/>
        </p:nvSpPr>
        <p:spPr>
          <a:xfrm>
            <a:off x="4975713" y="1367100"/>
            <a:ext cx="3732000" cy="477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88" name="Google Shape;188;p41"/>
          <p:cNvSpPr txBox="1">
            <a:spLocks noGrp="1"/>
          </p:cNvSpPr>
          <p:nvPr>
            <p:ph type="title"/>
          </p:nvPr>
        </p:nvSpPr>
        <p:spPr>
          <a:xfrm>
            <a:off x="493525" y="146075"/>
            <a:ext cx="8650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DE" sz="3000" b="1" dirty="0">
                <a:solidFill>
                  <a:srgbClr val="5D7C8A"/>
                </a:solidFill>
              </a:rPr>
              <a:t>Unterschiedliche Ansichten</a:t>
            </a:r>
            <a:endParaRPr sz="3000" b="1" dirty="0">
              <a:solidFill>
                <a:srgbClr val="5D7C8A"/>
              </a:solidFill>
            </a:endParaRPr>
          </a:p>
        </p:txBody>
      </p:sp>
      <p:sp>
        <p:nvSpPr>
          <p:cNvPr id="189" name="Google Shape;189;p41"/>
          <p:cNvSpPr txBox="1"/>
          <p:nvPr/>
        </p:nvSpPr>
        <p:spPr>
          <a:xfrm>
            <a:off x="906175" y="878537"/>
            <a:ext cx="3791100" cy="328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de-DE" i="1" dirty="0"/>
              <a:t>‚Nationalistisch, xenophob, kolonial und rassistisch‘</a:t>
            </a:r>
            <a:endParaRPr i="1" dirty="0"/>
          </a:p>
        </p:txBody>
      </p:sp>
      <p:sp>
        <p:nvSpPr>
          <p:cNvPr id="190" name="Google Shape;190;p41"/>
          <p:cNvSpPr txBox="1"/>
          <p:nvPr/>
        </p:nvSpPr>
        <p:spPr>
          <a:xfrm>
            <a:off x="5252313" y="612034"/>
            <a:ext cx="3455400" cy="47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de-DE" i="1" dirty="0"/>
              <a:t>‚...afrikanische Stereotypen werden ausgeräumt und die Geschichte neu geschrieben‘</a:t>
            </a:r>
            <a:endParaRPr i="1" dirty="0"/>
          </a:p>
        </p:txBody>
      </p:sp>
      <p:pic>
        <p:nvPicPr>
          <p:cNvPr id="191" name="Google Shape;191;p41">
            <a:hlinkClick r:id="rId3"/>
          </p:cNvPr>
          <p:cNvPicPr preferRelativeResize="0"/>
          <p:nvPr/>
        </p:nvPicPr>
        <p:blipFill>
          <a:blip r:embed="rId4">
            <a:alphaModFix/>
          </a:blip>
          <a:stretch>
            <a:fillRect/>
          </a:stretch>
        </p:blipFill>
        <p:spPr>
          <a:xfrm>
            <a:off x="5367684" y="1462432"/>
            <a:ext cx="3149400" cy="3052800"/>
          </a:xfrm>
          <a:prstGeom prst="roundRect">
            <a:avLst>
              <a:gd name="adj" fmla="val 7928"/>
            </a:avLst>
          </a:prstGeom>
          <a:noFill/>
          <a:ln w="28575" cap="flat" cmpd="sng">
            <a:solidFill>
              <a:srgbClr val="5D7C8A"/>
            </a:solidFill>
            <a:prstDash val="solid"/>
            <a:round/>
            <a:headEnd type="none" w="sm" len="sm"/>
            <a:tailEnd type="none" w="sm" len="sm"/>
          </a:ln>
        </p:spPr>
      </p:pic>
      <p:pic>
        <p:nvPicPr>
          <p:cNvPr id="192" name="Google Shape;192;p41"/>
          <p:cNvPicPr preferRelativeResize="0"/>
          <p:nvPr/>
        </p:nvPicPr>
        <p:blipFill>
          <a:blip r:embed="rId5">
            <a:alphaModFix/>
          </a:blip>
          <a:stretch>
            <a:fillRect/>
          </a:stretch>
        </p:blipFill>
        <p:spPr>
          <a:xfrm>
            <a:off x="5445600" y="1732813"/>
            <a:ext cx="768225" cy="227125"/>
          </a:xfrm>
          <a:prstGeom prst="rect">
            <a:avLst/>
          </a:prstGeom>
          <a:noFill/>
          <a:ln>
            <a:noFill/>
          </a:ln>
        </p:spPr>
      </p:pic>
      <p:pic>
        <p:nvPicPr>
          <p:cNvPr id="193" name="Google Shape;193;p41">
            <a:hlinkClick r:id="rId6"/>
          </p:cNvPr>
          <p:cNvPicPr preferRelativeResize="0"/>
          <p:nvPr/>
        </p:nvPicPr>
        <p:blipFill>
          <a:blip r:embed="rId7">
            <a:alphaModFix/>
          </a:blip>
          <a:stretch>
            <a:fillRect/>
          </a:stretch>
        </p:blipFill>
        <p:spPr>
          <a:xfrm>
            <a:off x="752875" y="1462425"/>
            <a:ext cx="4097700" cy="3052800"/>
          </a:xfrm>
          <a:prstGeom prst="roundRect">
            <a:avLst>
              <a:gd name="adj" fmla="val 8568"/>
            </a:avLst>
          </a:prstGeom>
          <a:noFill/>
          <a:ln w="28575" cap="flat" cmpd="sng">
            <a:solidFill>
              <a:srgbClr val="5D7C8A"/>
            </a:solidFill>
            <a:prstDash val="solid"/>
            <a:round/>
            <a:headEnd type="none" w="sm" len="sm"/>
            <a:tailEnd type="none" w="sm" len="sm"/>
          </a:ln>
        </p:spPr>
      </p:pic>
      <p:pic>
        <p:nvPicPr>
          <p:cNvPr id="9" name="Grafik 8">
            <a:extLst>
              <a:ext uri="{FF2B5EF4-FFF2-40B4-BE49-F238E27FC236}">
                <a16:creationId xmlns:a16="http://schemas.microsoft.com/office/drawing/2014/main" id="{13437590-AAD0-41FC-BC7F-091DCA8C2C56}"/>
              </a:ext>
            </a:extLst>
          </p:cNvPr>
          <p:cNvPicPr>
            <a:picLocks noChangeAspect="1"/>
          </p:cNvPicPr>
          <p:nvPr/>
        </p:nvPicPr>
        <p:blipFill>
          <a:blip r:embed="rId8"/>
          <a:stretch>
            <a:fillRect/>
          </a:stretch>
        </p:blipFill>
        <p:spPr>
          <a:xfrm>
            <a:off x="33517" y="2977035"/>
            <a:ext cx="401752" cy="201343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2"/>
          <p:cNvSpPr txBox="1">
            <a:spLocks noGrp="1"/>
          </p:cNvSpPr>
          <p:nvPr>
            <p:ph type="title"/>
          </p:nvPr>
        </p:nvSpPr>
        <p:spPr>
          <a:xfrm>
            <a:off x="493525" y="146075"/>
            <a:ext cx="8650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DE" sz="3000" b="1">
                <a:solidFill>
                  <a:srgbClr val="5D7C8A"/>
                </a:solidFill>
              </a:rPr>
              <a:t>Meinung = Nachricht?</a:t>
            </a:r>
            <a:endParaRPr sz="3000" b="1">
              <a:solidFill>
                <a:srgbClr val="5D7C8A"/>
              </a:solidFill>
            </a:endParaRPr>
          </a:p>
        </p:txBody>
      </p:sp>
      <p:pic>
        <p:nvPicPr>
          <p:cNvPr id="199" name="Google Shape;199;p42"/>
          <p:cNvPicPr preferRelativeResize="0"/>
          <p:nvPr/>
        </p:nvPicPr>
        <p:blipFill>
          <a:blip r:embed="rId3">
            <a:alphaModFix/>
          </a:blip>
          <a:stretch>
            <a:fillRect/>
          </a:stretch>
        </p:blipFill>
        <p:spPr>
          <a:xfrm>
            <a:off x="577425" y="1523875"/>
            <a:ext cx="2614200" cy="2962800"/>
          </a:xfrm>
          <a:prstGeom prst="roundRect">
            <a:avLst>
              <a:gd name="adj" fmla="val 9335"/>
            </a:avLst>
          </a:prstGeom>
          <a:noFill/>
          <a:ln w="28575" cap="flat" cmpd="sng">
            <a:solidFill>
              <a:srgbClr val="5D7C8A"/>
            </a:solidFill>
            <a:prstDash val="solid"/>
            <a:round/>
            <a:headEnd type="none" w="sm" len="sm"/>
            <a:tailEnd type="none" w="sm" len="sm"/>
          </a:ln>
        </p:spPr>
      </p:pic>
      <p:grpSp>
        <p:nvGrpSpPr>
          <p:cNvPr id="200" name="Google Shape;200;p42"/>
          <p:cNvGrpSpPr/>
          <p:nvPr/>
        </p:nvGrpSpPr>
        <p:grpSpPr>
          <a:xfrm>
            <a:off x="3372142" y="1346924"/>
            <a:ext cx="2606100" cy="3316800"/>
            <a:chOff x="3312942" y="1384474"/>
            <a:chExt cx="2606100" cy="3316800"/>
          </a:xfrm>
        </p:grpSpPr>
        <p:pic>
          <p:nvPicPr>
            <p:cNvPr id="201" name="Google Shape;201;p42"/>
            <p:cNvPicPr preferRelativeResize="0"/>
            <p:nvPr/>
          </p:nvPicPr>
          <p:blipFill>
            <a:blip r:embed="rId4">
              <a:alphaModFix/>
            </a:blip>
            <a:stretch>
              <a:fillRect/>
            </a:stretch>
          </p:blipFill>
          <p:spPr>
            <a:xfrm>
              <a:off x="3312942" y="1384474"/>
              <a:ext cx="2606100" cy="3316800"/>
            </a:xfrm>
            <a:prstGeom prst="roundRect">
              <a:avLst>
                <a:gd name="adj" fmla="val 10037"/>
              </a:avLst>
            </a:prstGeom>
            <a:noFill/>
            <a:ln w="28575" cap="flat" cmpd="sng">
              <a:solidFill>
                <a:srgbClr val="5D7C8A"/>
              </a:solidFill>
              <a:prstDash val="solid"/>
              <a:round/>
              <a:headEnd type="none" w="sm" len="sm"/>
              <a:tailEnd type="none" w="sm" len="sm"/>
            </a:ln>
          </p:spPr>
        </p:pic>
        <p:grpSp>
          <p:nvGrpSpPr>
            <p:cNvPr id="202" name="Google Shape;202;p42"/>
            <p:cNvGrpSpPr/>
            <p:nvPr/>
          </p:nvGrpSpPr>
          <p:grpSpPr>
            <a:xfrm>
              <a:off x="3392509" y="1463486"/>
              <a:ext cx="2447029" cy="3158904"/>
              <a:chOff x="4689175" y="267725"/>
              <a:chExt cx="3569700" cy="4608175"/>
            </a:xfrm>
          </p:grpSpPr>
          <p:sp>
            <p:nvSpPr>
              <p:cNvPr id="203" name="Google Shape;203;p42"/>
              <p:cNvSpPr/>
              <p:nvPr/>
            </p:nvSpPr>
            <p:spPr>
              <a:xfrm>
                <a:off x="6774175" y="267725"/>
                <a:ext cx="1484700" cy="1176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2"/>
              <p:cNvSpPr/>
              <p:nvPr/>
            </p:nvSpPr>
            <p:spPr>
              <a:xfrm>
                <a:off x="4689175" y="1482900"/>
                <a:ext cx="519000" cy="3393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05" name="Google Shape;205;p42"/>
          <p:cNvPicPr preferRelativeResize="0"/>
          <p:nvPr/>
        </p:nvPicPr>
        <p:blipFill rotWithShape="1">
          <a:blip r:embed="rId5">
            <a:alphaModFix/>
          </a:blip>
          <a:srcRect l="14246" t="2363" r="15469" b="45112"/>
          <a:stretch/>
        </p:blipFill>
        <p:spPr>
          <a:xfrm>
            <a:off x="6158650" y="1346925"/>
            <a:ext cx="2796900" cy="3245100"/>
          </a:xfrm>
          <a:prstGeom prst="roundRect">
            <a:avLst>
              <a:gd name="adj" fmla="val 8686"/>
            </a:avLst>
          </a:prstGeom>
          <a:noFill/>
          <a:ln w="28575" cap="flat" cmpd="sng">
            <a:solidFill>
              <a:srgbClr val="5D7C8A"/>
            </a:solidFill>
            <a:prstDash val="solid"/>
            <a:round/>
            <a:headEnd type="none" w="sm" len="sm"/>
            <a:tailEnd type="none" w="sm" len="sm"/>
          </a:ln>
        </p:spPr>
      </p:pic>
      <p:pic>
        <p:nvPicPr>
          <p:cNvPr id="10" name="Grafik 9">
            <a:extLst>
              <a:ext uri="{FF2B5EF4-FFF2-40B4-BE49-F238E27FC236}">
                <a16:creationId xmlns:a16="http://schemas.microsoft.com/office/drawing/2014/main" id="{DA14467D-478B-4238-B0D3-CFF64AD1AAD8}"/>
              </a:ext>
            </a:extLst>
          </p:cNvPr>
          <p:cNvPicPr>
            <a:picLocks noChangeAspect="1"/>
          </p:cNvPicPr>
          <p:nvPr/>
        </p:nvPicPr>
        <p:blipFill>
          <a:blip r:embed="rId6"/>
          <a:stretch>
            <a:fillRect/>
          </a:stretch>
        </p:blipFill>
        <p:spPr>
          <a:xfrm>
            <a:off x="33517" y="2977035"/>
            <a:ext cx="401752" cy="201343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43"/>
          <p:cNvPicPr preferRelativeResize="0"/>
          <p:nvPr/>
        </p:nvPicPr>
        <p:blipFill>
          <a:blip r:embed="rId3">
            <a:alphaModFix/>
          </a:blip>
          <a:stretch>
            <a:fillRect/>
          </a:stretch>
        </p:blipFill>
        <p:spPr>
          <a:xfrm>
            <a:off x="1486750" y="754875"/>
            <a:ext cx="6664050" cy="3715174"/>
          </a:xfrm>
          <a:prstGeom prst="rect">
            <a:avLst/>
          </a:prstGeom>
          <a:noFill/>
          <a:ln>
            <a:noFill/>
          </a:ln>
        </p:spPr>
      </p:pic>
      <p:sp>
        <p:nvSpPr>
          <p:cNvPr id="211" name="Google Shape;211;p43"/>
          <p:cNvSpPr txBox="1">
            <a:spLocks noGrp="1"/>
          </p:cNvSpPr>
          <p:nvPr>
            <p:ph type="title"/>
          </p:nvPr>
        </p:nvSpPr>
        <p:spPr>
          <a:xfrm>
            <a:off x="493525" y="146075"/>
            <a:ext cx="8650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DE" sz="2000" b="1" dirty="0">
                <a:solidFill>
                  <a:srgbClr val="5D7C8A"/>
                </a:solidFill>
              </a:rPr>
              <a:t>Schlagzeilen oder ein Weg, um die Verkaufszahlen zu steigern?</a:t>
            </a:r>
            <a:endParaRPr sz="2000" b="1" dirty="0">
              <a:solidFill>
                <a:srgbClr val="5D7C8A"/>
              </a:solidFill>
            </a:endParaRPr>
          </a:p>
        </p:txBody>
      </p:sp>
      <p:pic>
        <p:nvPicPr>
          <p:cNvPr id="4" name="Grafik 3">
            <a:extLst>
              <a:ext uri="{FF2B5EF4-FFF2-40B4-BE49-F238E27FC236}">
                <a16:creationId xmlns:a16="http://schemas.microsoft.com/office/drawing/2014/main" id="{A3991349-F564-490E-8B31-50F8E2B43584}"/>
              </a:ext>
            </a:extLst>
          </p:cNvPr>
          <p:cNvPicPr>
            <a:picLocks noChangeAspect="1"/>
          </p:cNvPicPr>
          <p:nvPr/>
        </p:nvPicPr>
        <p:blipFill>
          <a:blip r:embed="rId4"/>
          <a:stretch>
            <a:fillRect/>
          </a:stretch>
        </p:blipFill>
        <p:spPr>
          <a:xfrm>
            <a:off x="33517" y="2977035"/>
            <a:ext cx="401752" cy="201343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44"/>
          <p:cNvPicPr preferRelativeResize="0"/>
          <p:nvPr/>
        </p:nvPicPr>
        <p:blipFill>
          <a:blip r:embed="rId3">
            <a:alphaModFix/>
          </a:blip>
          <a:stretch>
            <a:fillRect/>
          </a:stretch>
        </p:blipFill>
        <p:spPr>
          <a:xfrm>
            <a:off x="2973213" y="799750"/>
            <a:ext cx="3691125" cy="3691125"/>
          </a:xfrm>
          <a:prstGeom prst="rect">
            <a:avLst/>
          </a:prstGeom>
          <a:noFill/>
          <a:ln>
            <a:noFill/>
          </a:ln>
        </p:spPr>
      </p:pic>
      <p:sp>
        <p:nvSpPr>
          <p:cNvPr id="217" name="Google Shape;217;p44"/>
          <p:cNvSpPr txBox="1">
            <a:spLocks noGrp="1"/>
          </p:cNvSpPr>
          <p:nvPr>
            <p:ph type="title"/>
          </p:nvPr>
        </p:nvSpPr>
        <p:spPr>
          <a:xfrm>
            <a:off x="493525" y="146075"/>
            <a:ext cx="8650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DE" sz="3000" b="1">
                <a:solidFill>
                  <a:srgbClr val="5D7C8A"/>
                </a:solidFill>
              </a:rPr>
              <a:t>Erfolgreiche Kampagnen?</a:t>
            </a:r>
            <a:endParaRPr sz="3000" b="1">
              <a:solidFill>
                <a:srgbClr val="5D7C8A"/>
              </a:solidFill>
            </a:endParaRPr>
          </a:p>
        </p:txBody>
      </p:sp>
      <p:pic>
        <p:nvPicPr>
          <p:cNvPr id="4" name="Grafik 3">
            <a:extLst>
              <a:ext uri="{FF2B5EF4-FFF2-40B4-BE49-F238E27FC236}">
                <a16:creationId xmlns:a16="http://schemas.microsoft.com/office/drawing/2014/main" id="{A6899A7B-0E09-4E3B-A1D6-DD4D9BCB3602}"/>
              </a:ext>
            </a:extLst>
          </p:cNvPr>
          <p:cNvPicPr>
            <a:picLocks noChangeAspect="1"/>
          </p:cNvPicPr>
          <p:nvPr/>
        </p:nvPicPr>
        <p:blipFill>
          <a:blip r:embed="rId4"/>
          <a:stretch>
            <a:fillRect/>
          </a:stretch>
        </p:blipFill>
        <p:spPr>
          <a:xfrm>
            <a:off x="33517" y="2977035"/>
            <a:ext cx="401752" cy="201343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45" descr="The hashtag went viral in 2017, but Tarana Burke first started the movement back in 2006. We spoke with the founder of #MeToo about its origins and what specific things need to change to help the victims and prevent cases of sexual assault. &#10;&#10;--------------------------------------------------&#10;&#10;Follow BI Video on Twitter: http://bit.ly/1oS68Zs&#10;Follow BI on Facebook: http://bit.ly/1W9Lk0n&#10;Read more: http://www.businessinsider.com/&#10;&#10;--------------------------------------------------&#10;&#10;Business Insider is the fastest growing business news site in the US. Our mission: to tell you all you need to know about the big world around you. The BI Video team focuses on technology, strategy and science with an emphasis on unique storytelling and data that appeals to the next generation of leaders – the digital generation." title="Tarana Burke On How The #MeToo Movement Started And Where It’s Headed">
            <a:hlinkClick r:id="rId3"/>
          </p:cNvPr>
          <p:cNvPicPr preferRelativeResize="0"/>
          <p:nvPr/>
        </p:nvPicPr>
        <p:blipFill>
          <a:blip r:embed="rId4">
            <a:alphaModFix/>
          </a:blip>
          <a:stretch>
            <a:fillRect/>
          </a:stretch>
        </p:blipFill>
        <p:spPr>
          <a:xfrm>
            <a:off x="677875" y="881525"/>
            <a:ext cx="3972425" cy="2979325"/>
          </a:xfrm>
          <a:prstGeom prst="rect">
            <a:avLst/>
          </a:prstGeom>
          <a:noFill/>
          <a:ln>
            <a:noFill/>
          </a:ln>
        </p:spPr>
      </p:pic>
      <p:pic>
        <p:nvPicPr>
          <p:cNvPr id="223" name="Google Shape;223;p45" descr="After allegations against Harvey Weinstein have come to light Hollywood is speaking out against sexual harassment and assault. Men and women are sharing their stories with the hashtag #metoo.&#10;» Subscribe to NBC News: http://nbcnews.to/SubscribeToNBC&#10;» Watch more NBC video: http://bit.ly/MoreNBCNews&#10;&#10;NBC News is a leading source of global news and information. Here you will find clips from NBC Nightly News, Meet The Press, and original digital videos. Subscribe to our channel for news stories, technology, politics, health, entertainment, science, business, and exclusive NBC investigations.&#10;&#10;Connect with NBC News Online!&#10;Visit NBCNews.Com: http://nbcnews.to/ReadNBC&#10;Find NBC News on Facebook: http://nbcnews.to/LikeNBC&#10;Follow NBC News on Twitter: http://nbcnews.to/FollowNBC&#10;Follow NBC News on Google+: http://nbcnews.to/PlusNBC&#10;Follow NBC News on Instagram: http://nbcnews.to/InstaNBC&#10;Follow NBC News on Pinterest: http://nbcnews.to/PinNBC&#10;&#10;Hollywood Speaks Out Against Sexual Harassment With #MeToo | NBC News" title="Hollywood Speaks Out Against Sexual Harassment With #MeToo | NBC News">
            <a:hlinkClick r:id="rId5"/>
          </p:cNvPr>
          <p:cNvPicPr preferRelativeResize="0"/>
          <p:nvPr/>
        </p:nvPicPr>
        <p:blipFill>
          <a:blip r:embed="rId6">
            <a:alphaModFix/>
          </a:blip>
          <a:stretch>
            <a:fillRect/>
          </a:stretch>
        </p:blipFill>
        <p:spPr>
          <a:xfrm>
            <a:off x="4904725" y="881536"/>
            <a:ext cx="3972425" cy="2979319"/>
          </a:xfrm>
          <a:prstGeom prst="rect">
            <a:avLst/>
          </a:prstGeom>
          <a:noFill/>
          <a:ln>
            <a:noFill/>
          </a:ln>
        </p:spPr>
      </p:pic>
      <p:sp>
        <p:nvSpPr>
          <p:cNvPr id="224" name="Google Shape;224;p45"/>
          <p:cNvSpPr txBox="1"/>
          <p:nvPr/>
        </p:nvSpPr>
        <p:spPr>
          <a:xfrm>
            <a:off x="1808809" y="4023600"/>
            <a:ext cx="6019931" cy="846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DE" b="1" dirty="0"/>
              <a:t>Harvey Weinstein: Hat der Skandal und #MeToo etwas verändert?</a:t>
            </a:r>
            <a:endParaRPr b="1" dirty="0"/>
          </a:p>
          <a:p>
            <a:pPr marL="0" lvl="0" indent="0" algn="ctr" rtl="0">
              <a:spcBef>
                <a:spcPts val="0"/>
              </a:spcBef>
              <a:spcAft>
                <a:spcPts val="0"/>
              </a:spcAft>
              <a:buNone/>
            </a:pPr>
            <a:r>
              <a:rPr lang="de-DE" u="sng" dirty="0">
                <a:solidFill>
                  <a:srgbClr val="5D7C8A"/>
                </a:solidFill>
                <a:hlinkClick r:id="rId7"/>
              </a:rPr>
              <a:t>https://news.sky.com/story/harvey-weinstein-has-his-fall-from-grace-and-metoo-changed-anything-11518273</a:t>
            </a:r>
            <a:endParaRPr dirty="0">
              <a:solidFill>
                <a:srgbClr val="5D7C8A"/>
              </a:solidFill>
            </a:endParaRPr>
          </a:p>
        </p:txBody>
      </p:sp>
      <p:sp>
        <p:nvSpPr>
          <p:cNvPr id="225" name="Google Shape;225;p45"/>
          <p:cNvSpPr txBox="1">
            <a:spLocks noGrp="1"/>
          </p:cNvSpPr>
          <p:nvPr>
            <p:ph type="title"/>
          </p:nvPr>
        </p:nvSpPr>
        <p:spPr>
          <a:xfrm>
            <a:off x="493525" y="146075"/>
            <a:ext cx="8650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DE" sz="3000" b="1" dirty="0">
                <a:solidFill>
                  <a:srgbClr val="5D7C8A"/>
                </a:solidFill>
              </a:rPr>
              <a:t>#metoo</a:t>
            </a:r>
            <a:endParaRPr sz="3000" b="1" dirty="0">
              <a:solidFill>
                <a:srgbClr val="5D7C8A"/>
              </a:solidFill>
            </a:endParaRPr>
          </a:p>
        </p:txBody>
      </p:sp>
      <p:pic>
        <p:nvPicPr>
          <p:cNvPr id="6" name="Grafik 5">
            <a:extLst>
              <a:ext uri="{FF2B5EF4-FFF2-40B4-BE49-F238E27FC236}">
                <a16:creationId xmlns:a16="http://schemas.microsoft.com/office/drawing/2014/main" id="{904B6CCA-7E1F-4513-864C-40AE69D7CE71}"/>
              </a:ext>
            </a:extLst>
          </p:cNvPr>
          <p:cNvPicPr>
            <a:picLocks noChangeAspect="1"/>
          </p:cNvPicPr>
          <p:nvPr/>
        </p:nvPicPr>
        <p:blipFill>
          <a:blip r:embed="rId8"/>
          <a:stretch>
            <a:fillRect/>
          </a:stretch>
        </p:blipFill>
        <p:spPr>
          <a:xfrm>
            <a:off x="33517" y="2977035"/>
            <a:ext cx="401752" cy="2013430"/>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372</Words>
  <Application>Microsoft Office PowerPoint</Application>
  <PresentationFormat>Bildschirmpräsentation (16:9)</PresentationFormat>
  <Paragraphs>44</Paragraphs>
  <Slides>15</Slides>
  <Notes>15</Notes>
  <HiddenSlides>0</HiddenSlides>
  <MMClips>0</MMClips>
  <ScaleCrop>false</ScaleCrop>
  <HeadingPairs>
    <vt:vector size="6" baseType="variant">
      <vt:variant>
        <vt:lpstr>Verwendete Schriftarten</vt:lpstr>
      </vt:variant>
      <vt:variant>
        <vt:i4>2</vt:i4>
      </vt:variant>
      <vt:variant>
        <vt:lpstr>Design</vt:lpstr>
      </vt:variant>
      <vt:variant>
        <vt:i4>3</vt:i4>
      </vt:variant>
      <vt:variant>
        <vt:lpstr>Folientitel</vt:lpstr>
      </vt:variant>
      <vt:variant>
        <vt:i4>15</vt:i4>
      </vt:variant>
    </vt:vector>
  </HeadingPairs>
  <TitlesOfParts>
    <vt:vector size="20" baseType="lpstr">
      <vt:lpstr>Arial</vt:lpstr>
      <vt:lpstr>Impact</vt:lpstr>
      <vt:lpstr>Simple Light</vt:lpstr>
      <vt:lpstr>Simple Light</vt:lpstr>
      <vt:lpstr>Simple Light</vt:lpstr>
      <vt:lpstr>Botschaften in den Medien</vt:lpstr>
      <vt:lpstr>Was hältst du davon?</vt:lpstr>
      <vt:lpstr>Und hiervon?</vt:lpstr>
      <vt:lpstr>Was ist damit?</vt:lpstr>
      <vt:lpstr>Unterschiedliche Ansichten</vt:lpstr>
      <vt:lpstr>Meinung = Nachricht?</vt:lpstr>
      <vt:lpstr>Schlagzeilen oder ein Weg, um die Verkaufszahlen zu steigern?</vt:lpstr>
      <vt:lpstr>Erfolgreiche Kampagnen?</vt:lpstr>
      <vt:lpstr>#metoo</vt:lpstr>
      <vt:lpstr>#KONY2012</vt:lpstr>
      <vt:lpstr>Tom Segura + Netflix</vt:lpstr>
      <vt:lpstr>Erfolgreiches Engagement</vt:lpstr>
      <vt:lpstr>Die #ALSIceBucketChallenge</vt:lpstr>
      <vt:lpstr>Merkmale einer erfolgreichen Kampagne</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Botschaften in den Medien</dc:title>
  <cp:lastModifiedBy>Groschup, Friederike</cp:lastModifiedBy>
  <cp:revision>3</cp:revision>
  <dcterms:modified xsi:type="dcterms:W3CDTF">2019-10-02T09:40:46Z</dcterms:modified>
</cp:coreProperties>
</file>