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314" r:id="rId27"/>
    <p:sldId id="284" r:id="rId28"/>
    <p:sldId id="286" r:id="rId29"/>
    <p:sldId id="287" r:id="rId30"/>
    <p:sldId id="288" r:id="rId31"/>
    <p:sldId id="289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3" r:id="rId52"/>
    <p:sldId id="316" r:id="rId53"/>
    <p:sldId id="312" r:id="rId5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" y="2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B1825-EDBF-4A5C-BF53-DA3AFB25B16C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59480-50F1-4254-B8ED-0AC32655BC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54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D7CDE6D2-BC12-4615-9234-588586192A81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1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4229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10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3830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11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3752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2116A4B3-FD26-41CC-B7D1-6B998A499028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12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9318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13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7536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FF4551CE-0B7F-4468-93D4-CFC5469FD7F6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14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6986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15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2097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FF4551CE-0B7F-4468-93D4-CFC5469FD7F6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16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4206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17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2361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FF4551CE-0B7F-4468-93D4-CFC5469FD7F6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18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9359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19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99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2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3051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FF4551CE-0B7F-4468-93D4-CFC5469FD7F6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20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465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21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7783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22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5834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2116A4B3-FD26-41CC-B7D1-6B998A499028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23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4784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24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164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6E5F4EB7-F959-4701-96DE-D64DA64EFB02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25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4523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6E5F4EB7-F959-4701-96DE-D64DA64EFB02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26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2132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9983FD42-CF25-4422-AE1F-DA81EB238BF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27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84820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9983FD42-CF25-4422-AE1F-DA81EB238BF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28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1487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9983FD42-CF25-4422-AE1F-DA81EB238BF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29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262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3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30485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9983FD42-CF25-4422-AE1F-DA81EB238BF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30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4670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31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8940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9983FD42-CF25-4422-AE1F-DA81EB238BF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32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365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33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45607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E2CB1AD1-D225-433E-B514-DD02B2FEBC78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34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45159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B60BACA7-98AA-4F0A-A1F7-C83335BAE2B1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35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62387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2116A4B3-FD26-41CC-B7D1-6B998A499028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36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5382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37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84536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8F0895F9-47ED-4E51-B316-36CE5BC8158F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38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3004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39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85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508EA67A-4008-4EED-B04C-EF22E56AFA80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4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04459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E6948105-C1BF-46A9-820A-4F2459870EC6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40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42413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89301A6F-2E59-4E80-BD07-EEA14B5A589C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41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65610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42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78728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43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71748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FF4551CE-0B7F-4468-93D4-CFC5469FD7F6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44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37699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FF4551CE-0B7F-4468-93D4-CFC5469FD7F6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45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81847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FF4551CE-0B7F-4468-93D4-CFC5469FD7F6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46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7554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47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66507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D647CB6-3AD6-4EAC-B2F7-4D31E9821B9F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48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88123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3A0CC678-4A4F-45AF-B287-C62CC8F4CC47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49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7901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5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48930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6E5F4EB7-F959-4701-96DE-D64DA64EFB02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52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052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FA4BE95-B73B-42D4-BA32-17B6BD2BBAF1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6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239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49DC5D4A-E8EF-4CE9-A289-9FDC52AE8B2D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7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5081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63FAE314-1361-47D1-A861-F420F0C3B148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8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992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r>
              <a:rPr lang="zh-TW" altLang="en-US" sz="1200" i="0">
                <a:latin typeface="Times New Roman" pitchFamily="18" charset="0"/>
                <a:ea typeface="新細明體" pitchFamily="18" charset="-120"/>
              </a:rPr>
              <a:t>121</a:t>
            </a:r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1pPr>
            <a:lvl2pPr marL="742950" indent="-28575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2pPr>
            <a:lvl3pPr marL="11430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3pPr>
            <a:lvl4pPr marL="16002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4pPr>
            <a:lvl5pPr marL="2057400" indent="-228600" defTabSz="936625" eaLnBrk="0" hangingPunct="0"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pitchFamily="34" charset="0"/>
                <a:ea typeface="華康特粗圓體" charset="-120"/>
              </a:defRPr>
            </a:lvl9pPr>
          </a:lstStyle>
          <a:p>
            <a:fld id="{63FAE314-1361-47D1-A861-F420F0C3B148}" type="slidenum">
              <a:rPr lang="zh-TW" altLang="en-US" sz="1200" i="0">
                <a:latin typeface="Times New Roman" pitchFamily="18" charset="0"/>
                <a:ea typeface="新細明體" pitchFamily="18" charset="-120"/>
              </a:rPr>
              <a:pPr/>
              <a:t>9</a:t>
            </a:fld>
            <a:endParaRPr lang="en-US" altLang="zh-TW" sz="1200" i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768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2A37559-D35D-45B0-8485-5A13714A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261D5-0FC1-4C12-9475-6947013D20F3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D86DE72-3D85-4510-B031-1C5914DE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A64B566-7B40-4BF4-AA53-50D86004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E92B3C-59A1-47E3-89D8-2CCA0D00FE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76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9EBB172-8AF4-495C-ACA0-E964C0647E60}"/>
              </a:ext>
            </a:extLst>
          </p:cNvPr>
          <p:cNvSpPr/>
          <p:nvPr userDrawn="1"/>
        </p:nvSpPr>
        <p:spPr>
          <a:xfrm>
            <a:off x="1175434" y="0"/>
            <a:ext cx="98893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800" b="1" i="0" kern="1200" cap="none" spc="0">
                <a:ln/>
                <a:solidFill>
                  <a:srgbClr val="FF0000"/>
                </a:solidFill>
                <a:effectLst/>
                <a:latin typeface="Arial" pitchFamily="34" charset="0"/>
                <a:ea typeface="華康細圓體" pitchFamily="49" charset="-120"/>
                <a:cs typeface="+mn-cs"/>
              </a:rPr>
              <a:t>SolidWorks</a:t>
            </a:r>
            <a:r>
              <a:rPr lang="zh-TW" altLang="en-US" sz="4800" b="1" i="0" kern="1200" cap="none" spc="0">
                <a:ln/>
                <a:solidFill>
                  <a:srgbClr val="FF0000"/>
                </a:solidFill>
                <a:effectLst/>
                <a:latin typeface="Arial" pitchFamily="34" charset="0"/>
                <a:ea typeface="華康細圓體" pitchFamily="49" charset="-120"/>
                <a:cs typeface="+mn-cs"/>
              </a:rPr>
              <a:t> </a:t>
            </a:r>
            <a:r>
              <a:rPr lang="zh-TW" altLang="en-US" sz="4800" b="1" i="0" kern="1200" cap="none" spc="0">
                <a:ln/>
                <a:solidFill>
                  <a:srgbClr val="0000FF"/>
                </a:solidFill>
                <a:effectLst/>
                <a:latin typeface="Arial" pitchFamily="34" charset="0"/>
                <a:ea typeface="華康細圓體" pitchFamily="49" charset="-120"/>
                <a:cs typeface="+mn-cs"/>
              </a:rPr>
              <a:t>建模之草圖規則與型態</a:t>
            </a:r>
            <a:endParaRPr lang="zh-TW" altLang="en-US" sz="4800" b="1" i="0" cap="none" spc="0" dirty="0">
              <a:ln/>
              <a:solidFill>
                <a:srgbClr val="0000FF"/>
              </a:solidFill>
              <a:effectLst/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EFF6D9E-1D63-4D08-863D-08BBC8147A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6000" y="6096000"/>
            <a:ext cx="2207735" cy="720000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3BE9F6B8-6C8E-462F-AB67-79F6DD8B8605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30461" y="6422571"/>
            <a:ext cx="1295568" cy="35320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657C578A-93AA-45B2-9185-14CD44207B0F}" type="slidenum">
              <a:rPr kumimoji="1" lang="en-US" altLang="zh-TW" sz="2000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pPr algn="ctr"/>
              <a:t>‹#›</a:t>
            </a:fld>
            <a:r>
              <a:rPr kumimoji="1" lang="en-US" altLang="zh-TW" sz="2000" dirty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t>/49</a:t>
            </a:r>
          </a:p>
        </p:txBody>
      </p:sp>
    </p:spTree>
    <p:extLst>
      <p:ext uri="{BB962C8B-B14F-4D97-AF65-F5344CB8AC3E}">
        <p14:creationId xmlns:p14="http://schemas.microsoft.com/office/powerpoint/2010/main" val="227043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2184" userDrawn="1">
          <p15:clr>
            <a:srgbClr val="F26B43"/>
          </p15:clr>
        </p15:guide>
        <p15:guide id="4" pos="55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olidworks.org.tw/forum.php?mod=viewthread&amp;tid=18498&amp;page=1&amp;extra=#pid13939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4.png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idworks.org.tw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A59B7FE0-9680-4752-A557-69A2FA2B3D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247" y="1403484"/>
            <a:ext cx="9007816" cy="4281487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AutoShape 30"/>
          <p:cNvSpPr>
            <a:spLocks noChangeArrowheads="1"/>
          </p:cNvSpPr>
          <p:nvPr/>
        </p:nvSpPr>
        <p:spPr bwMode="auto">
          <a:xfrm>
            <a:off x="2057400" y="2147501"/>
            <a:ext cx="70" cy="276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2051" name="Rectangle 61"/>
          <p:cNvSpPr>
            <a:spLocks noChangeArrowheads="1"/>
          </p:cNvSpPr>
          <p:nvPr/>
        </p:nvSpPr>
        <p:spPr bwMode="auto">
          <a:xfrm>
            <a:off x="3039268" y="0"/>
            <a:ext cx="6113463" cy="8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95363">
              <a:lnSpc>
                <a:spcPct val="110000"/>
              </a:lnSpc>
            </a:pPr>
            <a:endParaRPr lang="en-US" altLang="zh-TW" sz="4400" i="0">
              <a:solidFill>
                <a:srgbClr val="00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2053" name="Picture 2" descr="http://www.principalspage.com/theblog/wp-content/uploads/2008/08/NEW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8" y="975469"/>
            <a:ext cx="312105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avat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84" y="4579994"/>
            <a:ext cx="1094259" cy="11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日期版面配置區 3"/>
          <p:cNvSpPr txBox="1">
            <a:spLocks/>
          </p:cNvSpPr>
          <p:nvPr/>
        </p:nvSpPr>
        <p:spPr>
          <a:xfrm>
            <a:off x="119068" y="5897996"/>
            <a:ext cx="1514089" cy="3758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800" b="1" i="0" kern="1200">
                <a:solidFill>
                  <a:srgbClr val="B13CC4"/>
                </a:solidFill>
                <a:latin typeface="Arial" pitchFamily="34" charset="0"/>
                <a:ea typeface="華康特粗圓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5pPr>
            <a:lvl6pPr marL="2286000" algn="l" defTabSz="914400" rtl="0" eaLnBrk="1" latinLnBrk="0" hangingPunct="1"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6pPr>
            <a:lvl7pPr marL="2743200" algn="l" defTabSz="914400" rtl="0" eaLnBrk="1" latinLnBrk="0" hangingPunct="1"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7pPr>
            <a:lvl8pPr marL="3200400" algn="l" defTabSz="914400" rtl="0" eaLnBrk="1" latinLnBrk="0" hangingPunct="1"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8pPr>
            <a:lvl9pPr marL="3657600" algn="l" defTabSz="914400" rtl="0" eaLnBrk="1" latinLnBrk="0" hangingPunct="1"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9pPr>
          </a:lstStyle>
          <a:p>
            <a:fld id="{6010BD98-E86E-4081-8542-7A922C6917B2}" type="datetime1">
              <a:rPr lang="zh-TW" altLang="en-US">
                <a:latin typeface="華康細圓體(P)" panose="020F0300000000000000" pitchFamily="34" charset="-120"/>
                <a:ea typeface="華康細圓體(P)" panose="020F0300000000000000" pitchFamily="34" charset="-120"/>
              </a:rPr>
              <a:pPr/>
              <a:t>2021/5/17</a:t>
            </a:fld>
            <a:endParaRPr lang="zh-TW" altLang="en-US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47782" y="6251303"/>
            <a:ext cx="5328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0" dirty="0">
                <a:solidFill>
                  <a:srgbClr val="444444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hlinkClick r:id="rId6"/>
              </a:rPr>
              <a:t>60-90-2</a:t>
            </a:r>
            <a:r>
              <a:rPr lang="zh-TW" altLang="en-US" sz="2800" i="0" dirty="0">
                <a:solidFill>
                  <a:srgbClr val="444444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hlinkClick r:id="rId6"/>
              </a:rPr>
              <a:t>  建模之草圖規則與型態</a:t>
            </a:r>
            <a:endParaRPr lang="zh-TW" altLang="en-US" sz="28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6828536-CA80-423B-83FA-8E9A4B42A0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3337" y="6256753"/>
            <a:ext cx="551610" cy="558652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180C2CD6-7444-4431-9BA1-A24C104D3C53}"/>
              </a:ext>
            </a:extLst>
          </p:cNvPr>
          <p:cNvGrpSpPr/>
          <p:nvPr/>
        </p:nvGrpSpPr>
        <p:grpSpPr>
          <a:xfrm>
            <a:off x="10256457" y="4579994"/>
            <a:ext cx="1503202" cy="1411052"/>
            <a:chOff x="530763" y="5337866"/>
            <a:chExt cx="1657350" cy="1555750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4C2CB453-CD6C-4E96-ADB7-CDCC2688C2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763" y="5337866"/>
              <a:ext cx="1657350" cy="1555750"/>
              <a:chOff x="4884" y="2843"/>
              <a:chExt cx="680" cy="692"/>
            </a:xfrm>
          </p:grpSpPr>
          <p:sp>
            <p:nvSpPr>
              <p:cNvPr id="17" name="Oval 4">
                <a:extLst>
                  <a:ext uri="{FF2B5EF4-FFF2-40B4-BE49-F238E27FC236}">
                    <a16:creationId xmlns:a16="http://schemas.microsoft.com/office/drawing/2014/main" id="{010D86BC-3217-4DFA-9BA2-B667A2BC1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4" y="2850"/>
                <a:ext cx="680" cy="680"/>
              </a:xfrm>
              <a:prstGeom prst="ellipse">
                <a:avLst/>
              </a:prstGeom>
              <a:solidFill>
                <a:srgbClr val="FF000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en-US" altLang="zh-TW" sz="2177">
                  <a:latin typeface="華康細圓體(P)" panose="020F0300000000000000" pitchFamily="34" charset="-120"/>
                  <a:ea typeface="華康細圓體(P)" panose="020F0300000000000000" pitchFamily="34" charset="-120"/>
                </a:endParaRPr>
              </a:p>
            </p:txBody>
          </p:sp>
          <p:sp>
            <p:nvSpPr>
              <p:cNvPr id="18" name="Rectangle 5">
                <a:extLst>
                  <a:ext uri="{FF2B5EF4-FFF2-40B4-BE49-F238E27FC236}">
                    <a16:creationId xmlns:a16="http://schemas.microsoft.com/office/drawing/2014/main" id="{CDAB91E3-9419-46A0-85FE-E54BA9816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4" y="3180"/>
                <a:ext cx="90" cy="6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altLang="zh-TW" sz="2177">
                  <a:latin typeface="華康細圓體(P)" panose="020F0300000000000000" pitchFamily="34" charset="-120"/>
                  <a:ea typeface="華康細圓體(P)" panose="020F0300000000000000" pitchFamily="34" charset="-120"/>
                </a:endParaRPr>
              </a:p>
            </p:txBody>
          </p:sp>
          <p:sp>
            <p:nvSpPr>
              <p:cNvPr id="19" name="Rectangle 6">
                <a:extLst>
                  <a:ext uri="{FF2B5EF4-FFF2-40B4-BE49-F238E27FC236}">
                    <a16:creationId xmlns:a16="http://schemas.microsoft.com/office/drawing/2014/main" id="{C7586E1B-2949-4C92-B429-838C11168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" y="3178"/>
                <a:ext cx="90" cy="6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altLang="zh-TW" sz="2177">
                  <a:latin typeface="華康細圓體(P)" panose="020F0300000000000000" pitchFamily="34" charset="-120"/>
                  <a:ea typeface="華康細圓體(P)" panose="020F0300000000000000" pitchFamily="34" charset="-120"/>
                </a:endParaRPr>
              </a:p>
            </p:txBody>
          </p:sp>
          <p:sp>
            <p:nvSpPr>
              <p:cNvPr id="20" name="Rectangle 7">
                <a:extLst>
                  <a:ext uri="{FF2B5EF4-FFF2-40B4-BE49-F238E27FC236}">
                    <a16:creationId xmlns:a16="http://schemas.microsoft.com/office/drawing/2014/main" id="{E071CEF3-5C58-4D84-9252-F5DE74C9D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188" y="3460"/>
                <a:ext cx="90" cy="6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 eaLnBrk="0" hangingPunct="0"/>
                <a:endParaRPr lang="en-US" altLang="zh-TW" sz="2177">
                  <a:latin typeface="華康細圓體(P)" panose="020F0300000000000000" pitchFamily="34" charset="-120"/>
                  <a:ea typeface="華康細圓體(P)" panose="020F0300000000000000" pitchFamily="34" charset="-120"/>
                </a:endParaRPr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B3EBEB24-1A67-4E45-8895-7C1BC307D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180" y="2858"/>
                <a:ext cx="90" cy="6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 eaLnBrk="0" hangingPunct="0"/>
                <a:endParaRPr lang="en-US" altLang="zh-TW" sz="2177">
                  <a:latin typeface="華康細圓體(P)" panose="020F0300000000000000" pitchFamily="34" charset="-120"/>
                  <a:ea typeface="華康細圓體(P)" panose="020F0300000000000000" pitchFamily="34" charset="-120"/>
                </a:endParaRPr>
              </a:p>
            </p:txBody>
          </p:sp>
        </p:grpSp>
        <p:sp>
          <p:nvSpPr>
            <p:cNvPr id="15" name="Text Box 9">
              <a:extLst>
                <a:ext uri="{FF2B5EF4-FFF2-40B4-BE49-F238E27FC236}">
                  <a16:creationId xmlns:a16="http://schemas.microsoft.com/office/drawing/2014/main" id="{B306F73C-368C-48F4-AF95-B1092D3AA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908" y="6264611"/>
              <a:ext cx="901721" cy="47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altLang="zh-TW" sz="2177">
                  <a:solidFill>
                    <a:schemeClr val="bg1"/>
                  </a:solidFill>
                  <a:latin typeface="華康細圓體(P)" panose="020F0300000000000000" pitchFamily="34" charset="-120"/>
                  <a:ea typeface="華康細圓體(P)" panose="020F0300000000000000" pitchFamily="34" charset="-120"/>
                </a:rPr>
                <a:t>10</a:t>
              </a:r>
              <a:r>
                <a:rPr lang="en-US" altLang="ko-KR" sz="2177">
                  <a:solidFill>
                    <a:schemeClr val="bg1"/>
                  </a:solidFill>
                  <a:latin typeface="華康細圓體(P)" panose="020F0300000000000000" pitchFamily="34" charset="-120"/>
                  <a:ea typeface="華康細圓體(P)" panose="020F0300000000000000" pitchFamily="34" charset="-120"/>
                </a:rPr>
                <a:t> </a:t>
              </a:r>
              <a:r>
                <a:rPr lang="en-US" altLang="ko-KR" sz="1270">
                  <a:solidFill>
                    <a:schemeClr val="bg1"/>
                  </a:solidFill>
                  <a:latin typeface="華康細圓體(P)" panose="020F0300000000000000" pitchFamily="34" charset="-120"/>
                  <a:ea typeface="華康細圓體(P)" panose="020F0300000000000000" pitchFamily="34" charset="-120"/>
                </a:rPr>
                <a:t>min</a:t>
              </a:r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FD247C69-C9FD-4D4A-98A9-51B70289A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6081713"/>
              <a:ext cx="176212" cy="14763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altLang="zh-TW" sz="2177">
                <a:latin typeface="華康細圓體(P)" panose="020F0300000000000000" pitchFamily="34" charset="-120"/>
                <a:ea typeface="華康細圓體(P)" panose="020F0300000000000000" pitchFamily="34" charset="-120"/>
              </a:endParaRPr>
            </a:p>
          </p:txBody>
        </p:sp>
      </p:grpSp>
      <p:sp>
        <p:nvSpPr>
          <p:cNvPr id="22" name="Line 10">
            <a:extLst>
              <a:ext uri="{FF2B5EF4-FFF2-40B4-BE49-F238E27FC236}">
                <a16:creationId xmlns:a16="http://schemas.microsoft.com/office/drawing/2014/main" id="{7258C82C-8581-407F-A379-7F94A0C983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76585" y="5077326"/>
            <a:ext cx="555477" cy="2206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907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374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05001"/>
            <a:ext cx="4080352" cy="4013369"/>
          </a:xfrm>
          <a:prstGeom prst="rect">
            <a:avLst/>
          </a:prstGeom>
        </p:spPr>
      </p:pic>
      <p:sp>
        <p:nvSpPr>
          <p:cNvPr id="8" name="AutoShape 34">
            <a:extLst>
              <a:ext uri="{FF2B5EF4-FFF2-40B4-BE49-F238E27FC236}">
                <a16:creationId xmlns:a16="http://schemas.microsoft.com/office/drawing/2014/main" id="{8CE9502C-CB05-4EE7-99B0-A2DB122F81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8073" y="1386381"/>
            <a:ext cx="3035464" cy="78238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zh-TW" altLang="zh-TW" sz="28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</a:t>
            </a:r>
            <a:r>
              <a:rPr lang="zh-TW" altLang="en-US" sz="28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  標準輪廓</a:t>
            </a:r>
            <a:endParaRPr lang="zh-TW" altLang="en-US" sz="280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9" name="AutoShape 34">
            <a:extLst>
              <a:ext uri="{FF2B5EF4-FFF2-40B4-BE49-F238E27FC236}">
                <a16:creationId xmlns:a16="http://schemas.microsoft.com/office/drawing/2014/main" id="{369D7309-6C4C-4AFC-A583-569FE4C28F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8073" y="3170266"/>
            <a:ext cx="3035464" cy="75913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 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錯誤輪廓</a:t>
            </a:r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 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0" name="AutoShape 34">
            <a:extLst>
              <a:ext uri="{FF2B5EF4-FFF2-40B4-BE49-F238E27FC236}">
                <a16:creationId xmlns:a16="http://schemas.microsoft.com/office/drawing/2014/main" id="{303A2334-A5E1-439D-88B4-FCD5E094467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8073" y="2313694"/>
            <a:ext cx="3035464" cy="72719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訊息原理   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1" name="AutoShape 34">
            <a:extLst>
              <a:ext uri="{FF2B5EF4-FFF2-40B4-BE49-F238E27FC236}">
                <a16:creationId xmlns:a16="http://schemas.microsoft.com/office/drawing/2014/main" id="{01A668DF-F4A3-471C-A02F-09CADD3988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8073" y="4058782"/>
            <a:ext cx="3035464" cy="75913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 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其他認知</a:t>
            </a:r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 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08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"/>
          <p:cNvSpPr>
            <a:spLocks noChangeArrowheads="1"/>
          </p:cNvSpPr>
          <p:nvPr/>
        </p:nvSpPr>
        <p:spPr bwMode="gray">
          <a:xfrm>
            <a:off x="228436" y="2473220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2-2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有視窗訊息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gray">
          <a:xfrm>
            <a:off x="229973" y="1710223"/>
            <a:ext cx="3171688" cy="609600"/>
          </a:xfrm>
          <a:prstGeom prst="roundRect">
            <a:avLst>
              <a:gd name="adj" fmla="val 11125"/>
            </a:avLst>
          </a:prstGeom>
          <a:solidFill>
            <a:srgbClr val="00B0F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2-1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訊息顯示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gray">
          <a:xfrm>
            <a:off x="228436" y="3231337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2-3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無視窗訊息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865" y="1618531"/>
            <a:ext cx="6001382" cy="4405203"/>
          </a:xfrm>
          <a:prstGeom prst="rect">
            <a:avLst/>
          </a:prstGeom>
        </p:spPr>
      </p:pic>
      <p:sp>
        <p:nvSpPr>
          <p:cNvPr id="8" name="AutoShape 2"/>
          <p:cNvSpPr>
            <a:spLocks noChangeArrowheads="1"/>
          </p:cNvSpPr>
          <p:nvPr/>
        </p:nvSpPr>
        <p:spPr bwMode="gray">
          <a:xfrm>
            <a:off x="228436" y="3973956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2-4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圖元限制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gray">
          <a:xfrm>
            <a:off x="243829" y="4724324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2-5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訊息</a:t>
            </a:r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+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修復</a:t>
            </a:r>
          </a:p>
        </p:txBody>
      </p:sp>
    </p:spTree>
    <p:extLst>
      <p:ext uri="{BB962C8B-B14F-4D97-AF65-F5344CB8AC3E}">
        <p14:creationId xmlns:p14="http://schemas.microsoft.com/office/powerpoint/2010/main" val="417946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6A8BEDAB-BBD9-431C-821C-843E8DC4E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959" y="2939441"/>
            <a:ext cx="5748968" cy="224503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8D4AD04-4240-4873-9985-3E00FAC33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899" y="2110581"/>
            <a:ext cx="4750594" cy="165771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93" y="4202441"/>
            <a:ext cx="2164807" cy="2226365"/>
          </a:xfrm>
          <a:prstGeom prst="rect">
            <a:avLst/>
          </a:prstGeom>
        </p:spPr>
      </p:pic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0" y="909985"/>
            <a:ext cx="12192000" cy="107721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2-1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訊息顯示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特徵無法滿足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315" y="3290341"/>
            <a:ext cx="1582209" cy="2587570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508489" y="6273800"/>
            <a:ext cx="503214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995363"/>
            <a:r>
              <a:rPr lang="zh-TW" altLang="en-US" sz="2800" b="1" i="0" dirty="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利用特徵成形 驗證草圖正確性</a:t>
            </a:r>
            <a:endParaRPr lang="en-US" altLang="zh-TW" sz="2800" b="1" i="0" dirty="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D2DB511-5B62-454A-83CC-00C20AB366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71" y="4202441"/>
            <a:ext cx="3369217" cy="210099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B7C9362-73B3-4954-880D-3AE93838EE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60" y="2273665"/>
            <a:ext cx="4768164" cy="203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0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88" y="1709181"/>
            <a:ext cx="6001382" cy="4405203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9A9363C1-308A-4207-89BB-FB0BEDA0321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6" y="2473220"/>
            <a:ext cx="3157833" cy="609600"/>
          </a:xfrm>
          <a:prstGeom prst="roundRect">
            <a:avLst>
              <a:gd name="adj" fmla="val 11125"/>
            </a:avLst>
          </a:prstGeom>
          <a:solidFill>
            <a:srgbClr val="00B0F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2-2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有視窗訊息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49008D40-9C4F-40D0-8809-7F14D36101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9973" y="1710223"/>
            <a:ext cx="3171688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2-1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訊息顯示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082A640-9FEF-4FA7-95F0-1CE618517F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6" y="3231337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2-3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無視窗訊息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5A3B29E0-0B33-4881-A2A1-C2F3D18AA2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6" y="3973956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2-4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圖元限制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88A8F102-59E4-4D56-92A8-FA63CC40F3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829" y="4724324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2-5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訊息</a:t>
            </a:r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+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修復</a:t>
            </a:r>
          </a:p>
        </p:txBody>
      </p:sp>
    </p:spTree>
    <p:extLst>
      <p:ext uri="{BB962C8B-B14F-4D97-AF65-F5344CB8AC3E}">
        <p14:creationId xmlns:p14="http://schemas.microsoft.com/office/powerpoint/2010/main" val="353366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2057400" y="2156379"/>
            <a:ext cx="70" cy="276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923278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2-2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有視窗訊息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說明問題與亮顯圖元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285522" y="6343658"/>
            <a:ext cx="162095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 dirty="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錯誤結構</a:t>
            </a:r>
            <a:endParaRPr lang="en-US" altLang="zh-TW" sz="2800" b="1" i="0" dirty="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21" y="1991666"/>
            <a:ext cx="4599402" cy="427087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2C1F8FA-0FE5-484E-A807-8ADAD0A0C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010" y="2657150"/>
            <a:ext cx="4750594" cy="165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5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822026"/>
            <a:ext cx="12192000" cy="7457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2" tIns="49782" rIns="99562" bIns="49782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39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課程大綱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88" y="1700303"/>
            <a:ext cx="6001382" cy="4405203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86D84416-9D51-45F0-B633-4421594D0C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6" y="2473220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2-2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有視窗訊息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3D20B2B0-437E-4673-9A89-1994B7ACD5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9973" y="1710223"/>
            <a:ext cx="3171688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2-1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訊息顯示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AB28CA84-D9B8-4CC8-BD57-B75C15EEFF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6" y="3231337"/>
            <a:ext cx="3157833" cy="609600"/>
          </a:xfrm>
          <a:prstGeom prst="roundRect">
            <a:avLst>
              <a:gd name="adj" fmla="val 11125"/>
            </a:avLst>
          </a:prstGeom>
          <a:solidFill>
            <a:srgbClr val="00B0F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2-3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無視窗訊息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108662BE-EC75-48FB-876C-AB2A2B7CBB9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6" y="3973956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2-4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圖元限制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9AE3FC80-B654-4389-AF88-113F07BB3E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829" y="4724324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2-5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訊息</a:t>
            </a:r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+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修復</a:t>
            </a:r>
          </a:p>
        </p:txBody>
      </p:sp>
    </p:spTree>
    <p:extLst>
      <p:ext uri="{BB962C8B-B14F-4D97-AF65-F5344CB8AC3E}">
        <p14:creationId xmlns:p14="http://schemas.microsoft.com/office/powerpoint/2010/main" val="937756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FF4A5AD-185A-465D-BDDF-266AC2912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733" y="3335312"/>
            <a:ext cx="4210206" cy="2447794"/>
          </a:xfrm>
          <a:prstGeom prst="rect">
            <a:avLst/>
          </a:prstGeom>
        </p:spPr>
      </p:pic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2057400" y="2147501"/>
            <a:ext cx="70" cy="276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909985"/>
            <a:ext cx="12192000" cy="107721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2-3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無視窗訊息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系統產生矛盾現象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9253762" y="4025065"/>
            <a:ext cx="2077181" cy="557998"/>
          </a:xfrm>
          <a:prstGeom prst="wedgeRoundRectCallout">
            <a:avLst>
              <a:gd name="adj1" fmla="val -26060"/>
              <a:gd name="adj2" fmla="val -13671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zh-TW" altLang="en-US" sz="2800" i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問題線段</a:t>
            </a:r>
            <a:endParaRPr lang="zh-TW" altLang="en-US" sz="2800" i="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285522" y="6334780"/>
            <a:ext cx="162095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 dirty="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錯誤結構</a:t>
            </a:r>
            <a:endParaRPr lang="en-US" altLang="zh-TW" sz="2800" b="1" i="0" dirty="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3D5741A-3034-4D31-A5D0-6D250C2DA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43" y="2694135"/>
            <a:ext cx="7243569" cy="30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4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830904"/>
            <a:ext cx="12192000" cy="7457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562" tIns="49782" rIns="99562" bIns="49782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39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課程大綱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88" y="1709181"/>
            <a:ext cx="6001382" cy="4405203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95271E61-91FD-44B0-8C3C-F4331DBB10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6" y="2473220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2-2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有視窗訊息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32F6654F-CB5A-433A-8EC6-1C1099E926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9973" y="1710223"/>
            <a:ext cx="3171688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2-1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訊息顯示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C66C87C3-B02D-4066-93C2-D6D46A1C7B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6" y="3231337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2-3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無視窗訊息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E1AC3EFD-8133-4FC4-A600-1E3BBE1469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6" y="3973956"/>
            <a:ext cx="3157833" cy="609600"/>
          </a:xfrm>
          <a:prstGeom prst="roundRect">
            <a:avLst>
              <a:gd name="adj" fmla="val 11125"/>
            </a:avLst>
          </a:prstGeom>
          <a:solidFill>
            <a:srgbClr val="00B0F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2-4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圖元限制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41125E43-0B8E-45A1-8EAF-4EDE885847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829" y="4724324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2-5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訊息</a:t>
            </a:r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+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修復</a:t>
            </a:r>
          </a:p>
        </p:txBody>
      </p:sp>
    </p:spTree>
    <p:extLst>
      <p:ext uri="{BB962C8B-B14F-4D97-AF65-F5344CB8AC3E}">
        <p14:creationId xmlns:p14="http://schemas.microsoft.com/office/powerpoint/2010/main" val="3897365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2057400" y="2147501"/>
            <a:ext cx="70" cy="276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909985"/>
            <a:ext cx="12192000" cy="107721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2-4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圖元限制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限制條件或尺寸標註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818381" y="5714513"/>
            <a:ext cx="12618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無效解</a:t>
            </a:r>
            <a:endParaRPr lang="en-US" altLang="zh-TW" sz="2800" b="1" i="0" dirty="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971" y="3301994"/>
            <a:ext cx="146058" cy="25401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85" y="2352729"/>
            <a:ext cx="4073026" cy="3303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602097" y="5686405"/>
            <a:ext cx="162095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過多定義</a:t>
            </a:r>
            <a:endParaRPr lang="en-US" altLang="zh-TW" sz="2800" b="1" i="0" dirty="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2C17357-51EE-4CF5-AB55-750D28F53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971" y="2495434"/>
            <a:ext cx="4920343" cy="316106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3880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88" y="1700303"/>
            <a:ext cx="6001382" cy="4405203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75C31979-F2FB-435C-9A24-E2BA626BE9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6" y="2473220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2-2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有視窗訊息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1C0B24E1-1D9D-4E2C-8A3C-C6CB2A0B60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9973" y="1710223"/>
            <a:ext cx="3171688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2-1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訊息顯示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A5CD9D83-6E22-4D03-9A96-B5AC322F58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6" y="3231337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2-3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無視窗訊息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AE296B98-665A-4563-A35B-A07E522573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6" y="3973956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2-4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圖元限制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F76EFBCA-D7F8-4BE7-B903-5841AEA3D09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829" y="4724324"/>
            <a:ext cx="3157833" cy="609600"/>
          </a:xfrm>
          <a:prstGeom prst="roundRect">
            <a:avLst>
              <a:gd name="adj" fmla="val 11125"/>
            </a:avLst>
          </a:prstGeom>
          <a:solidFill>
            <a:srgbClr val="00B0F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2-5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訊息</a:t>
            </a:r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+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修復</a:t>
            </a:r>
          </a:p>
        </p:txBody>
      </p:sp>
    </p:spTree>
    <p:extLst>
      <p:ext uri="{BB962C8B-B14F-4D97-AF65-F5344CB8AC3E}">
        <p14:creationId xmlns:p14="http://schemas.microsoft.com/office/powerpoint/2010/main" val="293987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598073" y="1386381"/>
            <a:ext cx="3035464" cy="78238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zh-TW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  標準輪廓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2" name="AutoShape 34"/>
          <p:cNvSpPr>
            <a:spLocks noChangeArrowheads="1"/>
          </p:cNvSpPr>
          <p:nvPr/>
        </p:nvSpPr>
        <p:spPr bwMode="gray">
          <a:xfrm>
            <a:off x="598073" y="3170266"/>
            <a:ext cx="3035464" cy="75913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 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錯誤輪廓</a:t>
            </a:r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 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27" name="AutoShape 34"/>
          <p:cNvSpPr>
            <a:spLocks noChangeArrowheads="1"/>
          </p:cNvSpPr>
          <p:nvPr/>
        </p:nvSpPr>
        <p:spPr bwMode="gray">
          <a:xfrm>
            <a:off x="598073" y="2313694"/>
            <a:ext cx="3035464" cy="72719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訊息原理   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05001"/>
            <a:ext cx="4080352" cy="4013369"/>
          </a:xfrm>
          <a:prstGeom prst="rect">
            <a:avLst/>
          </a:prstGeom>
        </p:spPr>
      </p:pic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598073" y="4058782"/>
            <a:ext cx="3035464" cy="75913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 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其他認知</a:t>
            </a:r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 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1448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875A83C-DADD-49D0-906F-3C372169F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113" y="2049132"/>
            <a:ext cx="2341892" cy="3890006"/>
          </a:xfrm>
          <a:prstGeom prst="rect">
            <a:avLst/>
          </a:prstGeom>
        </p:spPr>
      </p:pic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2057400" y="2156379"/>
            <a:ext cx="70" cy="276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918863"/>
            <a:ext cx="12192000" cy="107721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2-5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訊息＋修復</a:t>
            </a:r>
            <a:endParaRPr lang="en-US" altLang="zh-TW" sz="3600" i="0" dirty="0">
              <a:solidFill>
                <a:srgbClr val="FFFF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合併輪廓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266300" y="2433378"/>
            <a:ext cx="1473488" cy="515441"/>
          </a:xfrm>
          <a:prstGeom prst="wedgeRoundRectCallout">
            <a:avLst>
              <a:gd name="adj1" fmla="val -52498"/>
              <a:gd name="adj2" fmla="val 100283"/>
              <a:gd name="adj3" fmla="val 16667"/>
            </a:avLst>
          </a:prstGeom>
          <a:solidFill>
            <a:srgbClr val="FF9933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zh-TW" altLang="en-US" sz="2400" i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問題線段</a:t>
            </a:r>
            <a:endParaRPr lang="zh-TW" altLang="en-US" sz="2400" i="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85522" y="6343658"/>
            <a:ext cx="162095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 dirty="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錯誤結構</a:t>
            </a:r>
            <a:endParaRPr lang="en-US" altLang="zh-TW" sz="2800" b="1" i="0" dirty="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C5149FF-F8F4-4945-855C-5501A5B25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75" y="2294878"/>
            <a:ext cx="2531689" cy="33187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E7CD5A7-4E2E-4B33-8100-F567301CD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428" y="2813647"/>
            <a:ext cx="4491914" cy="29271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37782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05001"/>
            <a:ext cx="4080352" cy="4013369"/>
          </a:xfrm>
          <a:prstGeom prst="rect">
            <a:avLst/>
          </a:prstGeom>
        </p:spPr>
      </p:pic>
      <p:sp>
        <p:nvSpPr>
          <p:cNvPr id="8" name="AutoShape 34">
            <a:extLst>
              <a:ext uri="{FF2B5EF4-FFF2-40B4-BE49-F238E27FC236}">
                <a16:creationId xmlns:a16="http://schemas.microsoft.com/office/drawing/2014/main" id="{E4F9790A-A65D-449B-B3AB-D28D70E3FE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8073" y="1386381"/>
            <a:ext cx="3035464" cy="78238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zh-TW" altLang="zh-TW" sz="28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</a:t>
            </a:r>
            <a:r>
              <a:rPr lang="zh-TW" altLang="en-US" sz="28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  標準輪廓</a:t>
            </a:r>
            <a:endParaRPr lang="zh-TW" altLang="en-US" sz="280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9" name="AutoShape 34">
            <a:extLst>
              <a:ext uri="{FF2B5EF4-FFF2-40B4-BE49-F238E27FC236}">
                <a16:creationId xmlns:a16="http://schemas.microsoft.com/office/drawing/2014/main" id="{37B48D05-296A-48B9-9329-FA5A541E9A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8073" y="3170266"/>
            <a:ext cx="3035464" cy="75913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800" i="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 </a:t>
            </a:r>
            <a:r>
              <a:rPr lang="zh-TW" altLang="en-US" sz="2800" i="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錯誤輪廓</a:t>
            </a:r>
            <a:r>
              <a:rPr lang="en-US" altLang="zh-TW" sz="2800" i="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 </a:t>
            </a:r>
            <a:endParaRPr lang="zh-TW" altLang="en-US" sz="2800" i="0" dirty="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0" name="AutoShape 34">
            <a:extLst>
              <a:ext uri="{FF2B5EF4-FFF2-40B4-BE49-F238E27FC236}">
                <a16:creationId xmlns:a16="http://schemas.microsoft.com/office/drawing/2014/main" id="{9450D809-D025-4B3C-9BE1-48433BB8AD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8073" y="2313694"/>
            <a:ext cx="3035464" cy="72719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訊息原理   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1" name="AutoShape 34">
            <a:extLst>
              <a:ext uri="{FF2B5EF4-FFF2-40B4-BE49-F238E27FC236}">
                <a16:creationId xmlns:a16="http://schemas.microsoft.com/office/drawing/2014/main" id="{13856AE3-8F6D-4A8F-8B21-4CF8953E634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8073" y="4058782"/>
            <a:ext cx="3035464" cy="75913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 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其他認知</a:t>
            </a:r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 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3729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486" y="1855673"/>
            <a:ext cx="5722514" cy="4200505"/>
          </a:xfrm>
          <a:prstGeom prst="rect">
            <a:avLst/>
          </a:prstGeom>
        </p:spPr>
      </p:pic>
      <p:sp>
        <p:nvSpPr>
          <p:cNvPr id="20" name="AutoShape 2"/>
          <p:cNvSpPr>
            <a:spLocks noChangeArrowheads="1"/>
          </p:cNvSpPr>
          <p:nvPr/>
        </p:nvSpPr>
        <p:spPr bwMode="gray">
          <a:xfrm>
            <a:off x="228438" y="2447893"/>
            <a:ext cx="3308846" cy="546302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3-2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多餘線段輪廓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gray">
          <a:xfrm>
            <a:off x="229975" y="1705138"/>
            <a:ext cx="3307488" cy="597267"/>
          </a:xfrm>
          <a:prstGeom prst="roundRect">
            <a:avLst>
              <a:gd name="adj" fmla="val 11125"/>
            </a:avLst>
          </a:prstGeom>
          <a:solidFill>
            <a:srgbClr val="00B0F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3-1</a:t>
            </a:r>
            <a:r>
              <a:rPr lang="zh-TW" altLang="en-US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自相交錯輪廓</a:t>
            </a:r>
            <a:endParaRPr lang="zh-TW" altLang="en-US" sz="240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gray">
          <a:xfrm>
            <a:off x="228438" y="3146338"/>
            <a:ext cx="3308846" cy="535396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3-3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封閉或非封閉輪廓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gray">
          <a:xfrm>
            <a:off x="228438" y="3821881"/>
            <a:ext cx="3308846" cy="531208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3-4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兩封閉輪廓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gray">
          <a:xfrm>
            <a:off x="228437" y="4509891"/>
            <a:ext cx="3308846" cy="542164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3-5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不相連輪廓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gray">
          <a:xfrm>
            <a:off x="228436" y="5181246"/>
            <a:ext cx="3308846" cy="542164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3-6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蜂巢狀輪廓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2375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7F41EED-5AA2-4C78-ACBF-B70B58A4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300" y="2143649"/>
            <a:ext cx="3962950" cy="4228411"/>
          </a:xfrm>
          <a:prstGeom prst="rect">
            <a:avLst/>
          </a:prstGeom>
        </p:spPr>
      </p:pic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0" y="923278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3-1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自相交錯輪廓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無法解讀向外延伸的無限範圍 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72507" y="2709933"/>
            <a:ext cx="1223548" cy="578920"/>
          </a:xfrm>
          <a:prstGeom prst="wedgeRoundRectCallout">
            <a:avLst>
              <a:gd name="adj1" fmla="val -28638"/>
              <a:gd name="adj2" fmla="val 130417"/>
              <a:gd name="adj3" fmla="val 16667"/>
            </a:avLst>
          </a:prstGeom>
          <a:solidFill>
            <a:schemeClr val="bg1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r>
              <a:rPr kumimoji="1" lang="zh-TW" altLang="en-US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延伸線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C8A549E-DA3A-4B8F-B7D3-4A3818854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382" y="3093102"/>
            <a:ext cx="4985488" cy="21945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237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486" y="1855673"/>
            <a:ext cx="5722514" cy="420050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CFFEA516-F2E7-41F4-96E1-C73C2762ED7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8" y="2447893"/>
            <a:ext cx="3308846" cy="546302"/>
          </a:xfrm>
          <a:prstGeom prst="roundRect">
            <a:avLst>
              <a:gd name="adj" fmla="val 11125"/>
            </a:avLst>
          </a:prstGeom>
          <a:solidFill>
            <a:srgbClr val="00B0F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3-2</a:t>
            </a:r>
            <a:r>
              <a:rPr lang="zh-TW" altLang="en-US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多餘線段輪廓</a:t>
            </a:r>
            <a:endParaRPr lang="zh-TW" altLang="en-US" sz="240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27D1424F-EF6C-4F85-8901-A0DA0AD3F3C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9975" y="1705138"/>
            <a:ext cx="3307488" cy="597267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3-1</a:t>
            </a:r>
            <a:r>
              <a:rPr lang="zh-TW" altLang="en-US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自相交錯輪廓</a:t>
            </a:r>
            <a:endParaRPr lang="zh-TW" altLang="en-US" sz="240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D7F2DC25-E13F-4AE5-8AB2-B3F0DB87E4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8" y="3146338"/>
            <a:ext cx="3308846" cy="535396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3-3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封閉或非封閉輪廓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52042F37-3536-429D-AAD2-084068E79A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8" y="3821881"/>
            <a:ext cx="3308846" cy="531208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3-4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兩封閉輪廓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6" name="AutoShape 2">
            <a:extLst>
              <a:ext uri="{FF2B5EF4-FFF2-40B4-BE49-F238E27FC236}">
                <a16:creationId xmlns:a16="http://schemas.microsoft.com/office/drawing/2014/main" id="{437489E5-5D49-4444-BF67-A75D03F0CDB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7" y="4509891"/>
            <a:ext cx="3308846" cy="542164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3-5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不相連輪廓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id="{5398C61B-09CE-4227-9A14-C83303EE76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6" y="5181246"/>
            <a:ext cx="3308846" cy="542164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3-6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蜂巢狀輪廓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0691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0300B3F0-F640-4356-A4A7-854E407F5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354" y="2571730"/>
            <a:ext cx="3218732" cy="2371697"/>
          </a:xfrm>
          <a:prstGeom prst="rect">
            <a:avLst/>
          </a:prstGeom>
        </p:spPr>
      </p:pic>
      <p:sp>
        <p:nvSpPr>
          <p:cNvPr id="8195" name="Rectangle 17"/>
          <p:cNvSpPr>
            <a:spLocks noChangeArrowheads="1"/>
          </p:cNvSpPr>
          <p:nvPr/>
        </p:nvSpPr>
        <p:spPr bwMode="auto">
          <a:xfrm>
            <a:off x="0" y="846185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3-2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多餘線段輪廓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多餘且重疊圖元 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EA8B1D0-B7E9-4FAB-8687-B74B89775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971" y="6334780"/>
            <a:ext cx="305724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95363"/>
            <a:r>
              <a:rPr lang="zh-TW" altLang="en-US" sz="280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多餘線段自動合併</a:t>
            </a:r>
            <a:endParaRPr lang="en-US" altLang="zh-TW" sz="2800" b="1" i="0" dirty="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3" name="AutoShape 32">
            <a:extLst>
              <a:ext uri="{FF2B5EF4-FFF2-40B4-BE49-F238E27FC236}">
                <a16:creationId xmlns:a16="http://schemas.microsoft.com/office/drawing/2014/main" id="{8F2F0E26-66FF-4828-A05F-B5BE56C0F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450" y="4767878"/>
            <a:ext cx="1177407" cy="567839"/>
          </a:xfrm>
          <a:prstGeom prst="wedgeRoundRectCallout">
            <a:avLst>
              <a:gd name="adj1" fmla="val -46237"/>
              <a:gd name="adj2" fmla="val 16765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zh-TW" altLang="en-US" sz="2800">
                <a:solidFill>
                  <a:srgbClr val="66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重 疊</a:t>
            </a:r>
            <a:endParaRPr lang="en-US" altLang="zh-TW" sz="2800">
              <a:solidFill>
                <a:srgbClr val="66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4" name="AutoShape 32">
            <a:extLst>
              <a:ext uri="{FF2B5EF4-FFF2-40B4-BE49-F238E27FC236}">
                <a16:creationId xmlns:a16="http://schemas.microsoft.com/office/drawing/2014/main" id="{E3706990-232D-4B80-88F9-1E63EF07B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346" y="4767879"/>
            <a:ext cx="1177407" cy="567839"/>
          </a:xfrm>
          <a:prstGeom prst="wedgeRoundRectCallout">
            <a:avLst>
              <a:gd name="adj1" fmla="val -46237"/>
              <a:gd name="adj2" fmla="val 16765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zh-TW" altLang="en-US" sz="2800">
                <a:solidFill>
                  <a:srgbClr val="66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開 放</a:t>
            </a:r>
            <a:endParaRPr lang="en-US" altLang="zh-TW" sz="2800">
              <a:solidFill>
                <a:srgbClr val="66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0489ED9-F5BA-4887-80C2-0CAA981C8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604" y="2427355"/>
            <a:ext cx="4379536" cy="28989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292892B-5845-4D5D-874A-AAA80E595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05" y="2214045"/>
            <a:ext cx="2888384" cy="242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12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7"/>
          <p:cNvSpPr>
            <a:spLocks noChangeArrowheads="1"/>
          </p:cNvSpPr>
          <p:nvPr/>
        </p:nvSpPr>
        <p:spPr bwMode="auto">
          <a:xfrm>
            <a:off x="0" y="855063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3-2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多餘線段輪廓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多餘且重疊圖元 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EA8B1D0-B7E9-4FAB-8687-B74B89775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971" y="6343658"/>
            <a:ext cx="305724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95363"/>
            <a:r>
              <a:rPr lang="zh-TW" altLang="en-US" sz="280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多餘線段自動合併</a:t>
            </a:r>
            <a:endParaRPr lang="en-US" altLang="zh-TW" sz="2800" b="1" i="0" dirty="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3" name="AutoShape 32">
            <a:extLst>
              <a:ext uri="{FF2B5EF4-FFF2-40B4-BE49-F238E27FC236}">
                <a16:creationId xmlns:a16="http://schemas.microsoft.com/office/drawing/2014/main" id="{8F2F0E26-66FF-4828-A05F-B5BE56C0F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450" y="5118660"/>
            <a:ext cx="1177407" cy="567839"/>
          </a:xfrm>
          <a:prstGeom prst="wedgeRoundRectCallout">
            <a:avLst>
              <a:gd name="adj1" fmla="val -46237"/>
              <a:gd name="adj2" fmla="val 16765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zh-TW" altLang="en-US" sz="2800">
                <a:solidFill>
                  <a:srgbClr val="66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重 疊</a:t>
            </a:r>
            <a:endParaRPr lang="en-US" altLang="zh-TW" sz="2800">
              <a:solidFill>
                <a:srgbClr val="66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4" name="AutoShape 32">
            <a:extLst>
              <a:ext uri="{FF2B5EF4-FFF2-40B4-BE49-F238E27FC236}">
                <a16:creationId xmlns:a16="http://schemas.microsoft.com/office/drawing/2014/main" id="{E3706990-232D-4B80-88F9-1E63EF07B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346" y="5118661"/>
            <a:ext cx="1177407" cy="567839"/>
          </a:xfrm>
          <a:prstGeom prst="wedgeRoundRectCallout">
            <a:avLst>
              <a:gd name="adj1" fmla="val -46237"/>
              <a:gd name="adj2" fmla="val 16765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zh-TW" altLang="en-US" sz="2800">
                <a:solidFill>
                  <a:srgbClr val="66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開 放</a:t>
            </a:r>
            <a:endParaRPr lang="en-US" altLang="zh-TW" sz="2800">
              <a:solidFill>
                <a:srgbClr val="66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0489ED9-F5BA-4887-80C2-0CAA981C8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674" y="2400055"/>
            <a:ext cx="4379536" cy="28989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Line 25">
            <a:extLst>
              <a:ext uri="{FF2B5EF4-FFF2-40B4-BE49-F238E27FC236}">
                <a16:creationId xmlns:a16="http://schemas.microsoft.com/office/drawing/2014/main" id="{BD4D09F0-47B2-4791-A2A6-C6A8DC6566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96728" y="5183093"/>
            <a:ext cx="411429" cy="52723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605" tIns="47302" rIns="94605" bIns="47302"/>
          <a:lstStyle/>
          <a:p>
            <a:endParaRPr lang="zh-TW" altLang="en-US" sz="907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9BDD4B7-E2F5-4D3C-986A-726BBFA14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54" y="2534363"/>
            <a:ext cx="3160700" cy="217715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CFA4F3B-5AFE-490B-81ED-426CA739C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740" y="2534362"/>
            <a:ext cx="3160700" cy="217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22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2057400" y="2147501"/>
            <a:ext cx="70" cy="276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659915" name="Rectangle 7"/>
          <p:cNvSpPr>
            <a:spLocks noChangeArrowheads="1"/>
          </p:cNvSpPr>
          <p:nvPr/>
        </p:nvSpPr>
        <p:spPr bwMode="auto">
          <a:xfrm>
            <a:off x="5105986" y="6317098"/>
            <a:ext cx="162095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 dirty="0">
                <a:solidFill>
                  <a:srgbClr val="00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錯誤結構</a:t>
            </a:r>
            <a:endParaRPr lang="en-US" altLang="zh-TW" sz="2800" b="1" i="0" dirty="0">
              <a:solidFill>
                <a:srgbClr val="00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963614"/>
            <a:ext cx="12192000" cy="106838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3-2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多餘線段輪廓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多餘線段在圖元上 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74ED183-D22B-4DFA-B3C1-C1D9A1126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63" y="2782790"/>
            <a:ext cx="5748968" cy="224503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8AA4C57-BC85-42E2-9BF8-212CD0A0D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796" y="2372210"/>
            <a:ext cx="3551748" cy="306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76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963614"/>
            <a:ext cx="12192000" cy="106838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3-2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多餘線段輪廓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多餘線段在內部和外部 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659915" name="Rectangle 7"/>
          <p:cNvSpPr>
            <a:spLocks noChangeArrowheads="1"/>
          </p:cNvSpPr>
          <p:nvPr/>
        </p:nvSpPr>
        <p:spPr bwMode="auto">
          <a:xfrm>
            <a:off x="5105986" y="6317098"/>
            <a:ext cx="162095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 dirty="0">
                <a:solidFill>
                  <a:srgbClr val="00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錯誤結構</a:t>
            </a:r>
            <a:endParaRPr lang="en-US" altLang="zh-TW" sz="2800" b="1" i="0" dirty="0">
              <a:solidFill>
                <a:srgbClr val="00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F3D7165-7408-4BA3-9C48-6091E47F2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32" y="2278063"/>
            <a:ext cx="3896648" cy="355943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CA22F74-69B7-44F7-9280-A2D15854F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998" y="2894275"/>
            <a:ext cx="3336796" cy="22087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17CD0C2-B4E9-4084-8B7E-37CC355C3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612" y="2894275"/>
            <a:ext cx="3591053" cy="12627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80687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17383C9-0A7B-4538-B62C-5E27BF4B6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60" y="2381249"/>
            <a:ext cx="2975264" cy="309009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064" y="2886323"/>
            <a:ext cx="2932511" cy="2720984"/>
          </a:xfrm>
          <a:prstGeom prst="rect">
            <a:avLst/>
          </a:prstGeom>
        </p:spPr>
      </p:pic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1012951" y="2068126"/>
            <a:ext cx="70" cy="276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963614"/>
            <a:ext cx="12192000" cy="106838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3-2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多餘線段輪廓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多餘線段在內部或外部 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659915" name="Rectangle 7"/>
          <p:cNvSpPr>
            <a:spLocks noChangeArrowheads="1"/>
          </p:cNvSpPr>
          <p:nvPr/>
        </p:nvSpPr>
        <p:spPr bwMode="auto">
          <a:xfrm>
            <a:off x="5105986" y="6317098"/>
            <a:ext cx="162095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 dirty="0">
                <a:solidFill>
                  <a:srgbClr val="00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錯誤結構</a:t>
            </a:r>
            <a:endParaRPr lang="en-US" altLang="zh-TW" sz="2800" b="1" i="0" dirty="0">
              <a:solidFill>
                <a:srgbClr val="00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416864" y="3945559"/>
            <a:ext cx="1143000" cy="606425"/>
          </a:xfrm>
          <a:prstGeom prst="wedgeRoundRectCallout">
            <a:avLst>
              <a:gd name="adj1" fmla="val -33927"/>
              <a:gd name="adj2" fmla="val 6113"/>
              <a:gd name="adj3" fmla="val 16667"/>
            </a:avLst>
          </a:prstGeom>
          <a:solidFill>
            <a:schemeClr val="bg1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r>
              <a:rPr kumimoji="1" lang="en-US" altLang="zh-TW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2.</a:t>
            </a:r>
            <a:r>
              <a:rPr kumimoji="1" lang="zh-TW" altLang="en-US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外部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648472" y="3205686"/>
            <a:ext cx="1143000" cy="606425"/>
          </a:xfrm>
          <a:prstGeom prst="wedgeRoundRectCallout">
            <a:avLst>
              <a:gd name="adj1" fmla="val -22778"/>
              <a:gd name="adj2" fmla="val 30368"/>
              <a:gd name="adj3" fmla="val 16667"/>
            </a:avLst>
          </a:prstGeom>
          <a:solidFill>
            <a:schemeClr val="bg1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r>
              <a:rPr kumimoji="1" lang="en-US" altLang="zh-TW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kumimoji="1" lang="zh-TW" altLang="en-US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內部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0CBF866-4035-4123-B80F-A7D98B644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64" y="3110033"/>
            <a:ext cx="4875441" cy="19039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34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"/>
          <p:cNvSpPr>
            <a:spLocks noChangeArrowheads="1"/>
          </p:cNvSpPr>
          <p:nvPr/>
        </p:nvSpPr>
        <p:spPr bwMode="gray">
          <a:xfrm>
            <a:off x="604454" y="3015010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1-2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雙重封閉輪廓</a:t>
            </a: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gray">
          <a:xfrm>
            <a:off x="605991" y="2085474"/>
            <a:ext cx="3171688" cy="690900"/>
          </a:xfrm>
          <a:prstGeom prst="roundRect">
            <a:avLst>
              <a:gd name="adj" fmla="val 11125"/>
            </a:avLst>
          </a:prstGeom>
          <a:solidFill>
            <a:srgbClr val="0000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1-1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</a:t>
            </a:r>
            <a:r>
              <a:rPr lang="zh-TW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單一封閉輪廓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gray">
          <a:xfrm>
            <a:off x="604454" y="3835119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1-3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</a:t>
            </a:r>
            <a:r>
              <a:rPr lang="zh-TW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開放輪廓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252" y="1746485"/>
            <a:ext cx="6001382" cy="440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70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6B8889E-4AE7-4821-90AE-7E6FE4DE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952" y="2280384"/>
            <a:ext cx="3158592" cy="3523045"/>
          </a:xfrm>
          <a:prstGeom prst="rect">
            <a:avLst/>
          </a:prstGeom>
        </p:spPr>
      </p:pic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2057400" y="2147501"/>
            <a:ext cx="70" cy="276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963614"/>
            <a:ext cx="12192000" cy="106838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3-2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多餘線段輪廓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5.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多餘線段在內部且封閉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659915" name="Rectangle 7"/>
          <p:cNvSpPr>
            <a:spLocks noChangeArrowheads="1"/>
          </p:cNvSpPr>
          <p:nvPr/>
        </p:nvSpPr>
        <p:spPr bwMode="auto">
          <a:xfrm>
            <a:off x="5105986" y="6317098"/>
            <a:ext cx="162095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 dirty="0">
                <a:solidFill>
                  <a:srgbClr val="00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錯誤結構</a:t>
            </a:r>
            <a:endParaRPr lang="en-US" altLang="zh-TW" sz="2800" b="1" i="0" dirty="0">
              <a:solidFill>
                <a:srgbClr val="00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906501" y="3999156"/>
            <a:ext cx="1143000" cy="606425"/>
          </a:xfrm>
          <a:prstGeom prst="wedgeRoundRectCallout">
            <a:avLst>
              <a:gd name="adj1" fmla="val -55072"/>
              <a:gd name="adj2" fmla="val -143934"/>
              <a:gd name="adj3" fmla="val 16667"/>
            </a:avLst>
          </a:prstGeom>
          <a:solidFill>
            <a:schemeClr val="bg1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r>
              <a:rPr kumimoji="1" lang="en-US" altLang="zh-TW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kumimoji="1" lang="zh-TW" altLang="en-US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內部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F130D44-908B-46D6-9D09-5E03ED6FA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745" y="3089949"/>
            <a:ext cx="4875441" cy="19039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8673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486" y="1855673"/>
            <a:ext cx="5722514" cy="420050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142F0535-9B81-4B44-A263-2BA1BB8A6F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8" y="2447893"/>
            <a:ext cx="3308846" cy="546302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3-2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多餘線段輪廓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C8F9588C-3EFC-474F-AA3E-AB9CA90770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9975" y="1705138"/>
            <a:ext cx="3307488" cy="597267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3-1</a:t>
            </a:r>
            <a:r>
              <a:rPr lang="zh-TW" altLang="en-US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自相交錯輪廓</a:t>
            </a:r>
            <a:endParaRPr lang="zh-TW" altLang="en-US" sz="240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7C5950BC-5B60-4D5E-88BF-66913CA08D4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8" y="3146338"/>
            <a:ext cx="3308846" cy="535396"/>
          </a:xfrm>
          <a:prstGeom prst="roundRect">
            <a:avLst>
              <a:gd name="adj" fmla="val 11125"/>
            </a:avLst>
          </a:prstGeom>
          <a:solidFill>
            <a:srgbClr val="00B0F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3-3</a:t>
            </a:r>
            <a:r>
              <a:rPr lang="zh-TW" altLang="en-US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封閉或非封閉輪廓</a:t>
            </a:r>
            <a:endParaRPr lang="zh-TW" altLang="en-US" sz="240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83E789FF-14BD-4985-9B7B-D039DD049A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8" y="3821881"/>
            <a:ext cx="3308846" cy="531208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3-4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兩封閉輪廓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7D6A390B-AE01-4843-8BED-1F51A54474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7" y="4509891"/>
            <a:ext cx="3308846" cy="542164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3-5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不相連輪廓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6" name="AutoShape 2">
            <a:extLst>
              <a:ext uri="{FF2B5EF4-FFF2-40B4-BE49-F238E27FC236}">
                <a16:creationId xmlns:a16="http://schemas.microsoft.com/office/drawing/2014/main" id="{785943C9-646E-4493-8985-93290D264FE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6" y="5181246"/>
            <a:ext cx="3308846" cy="542164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3-6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蜂巢狀輪廓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1289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4C2031B9-C000-4C74-BD55-E335F8426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889" y="3329229"/>
            <a:ext cx="4875441" cy="19039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b="49679"/>
          <a:stretch/>
        </p:blipFill>
        <p:spPr>
          <a:xfrm>
            <a:off x="279090" y="2362944"/>
            <a:ext cx="3230931" cy="3124553"/>
          </a:xfrm>
          <a:prstGeom prst="rect">
            <a:avLst/>
          </a:prstGeom>
        </p:spPr>
      </p:pic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2057400" y="2147501"/>
            <a:ext cx="70" cy="276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962562"/>
            <a:ext cx="12192000" cy="107721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3-3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封閉或非封閉輪廓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非封閉線段在內部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659915" name="Rectangle 7"/>
          <p:cNvSpPr>
            <a:spLocks noChangeArrowheads="1"/>
          </p:cNvSpPr>
          <p:nvPr/>
        </p:nvSpPr>
        <p:spPr bwMode="auto">
          <a:xfrm>
            <a:off x="5105986" y="6317098"/>
            <a:ext cx="162095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95363"/>
            <a:r>
              <a:rPr lang="zh-TW" altLang="en-US" sz="2800" b="1" i="0" dirty="0">
                <a:solidFill>
                  <a:srgbClr val="00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錯誤結構</a:t>
            </a:r>
            <a:endParaRPr lang="en-US" altLang="zh-TW" sz="2800" b="1" i="0" dirty="0">
              <a:solidFill>
                <a:srgbClr val="00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791102" y="2209056"/>
            <a:ext cx="1143000" cy="606425"/>
          </a:xfrm>
          <a:prstGeom prst="wedgeRoundRectCallout">
            <a:avLst>
              <a:gd name="adj1" fmla="val 43041"/>
              <a:gd name="adj2" fmla="val 165339"/>
              <a:gd name="adj3" fmla="val 16667"/>
            </a:avLst>
          </a:prstGeom>
          <a:solidFill>
            <a:srgbClr val="FF9933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kumimoji="1" lang="en-US" altLang="zh-TW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kumimoji="1" lang="zh-TW" altLang="en-US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封閉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9292510" y="2209057"/>
            <a:ext cx="1458288" cy="606425"/>
          </a:xfrm>
          <a:prstGeom prst="wedgeRoundRectCallout">
            <a:avLst>
              <a:gd name="adj1" fmla="val -5902"/>
              <a:gd name="adj2" fmla="val 177523"/>
              <a:gd name="adj3" fmla="val 16667"/>
            </a:avLst>
          </a:prstGeom>
          <a:solidFill>
            <a:srgbClr val="FF9933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kumimoji="1" lang="en-US" altLang="zh-TW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2.</a:t>
            </a:r>
            <a:r>
              <a:rPr kumimoji="1" lang="zh-TW" altLang="en-US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非封閉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8896B96-BEAE-46D4-8807-88B344CF4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453" y="2894116"/>
            <a:ext cx="2683318" cy="27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486" y="1855673"/>
            <a:ext cx="5722514" cy="420050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1BF1CC68-883A-44AF-8EEA-4026163A11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8" y="2447893"/>
            <a:ext cx="3308846" cy="546302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3-2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多餘線段輪廓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7F352B26-82D3-48B1-A637-6CF3EA5443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9975" y="1705138"/>
            <a:ext cx="3307488" cy="597267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3-1</a:t>
            </a:r>
            <a:r>
              <a:rPr lang="zh-TW" altLang="en-US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自相交錯輪廓</a:t>
            </a:r>
            <a:endParaRPr lang="zh-TW" altLang="en-US" sz="240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FB879495-6B51-434D-A409-13ADFA4EF78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8" y="3146338"/>
            <a:ext cx="3308846" cy="535396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3-3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封閉或非封閉輪廓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74696FAA-682F-44AE-A709-7B2679F3BC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8" y="3821881"/>
            <a:ext cx="3308846" cy="531208"/>
          </a:xfrm>
          <a:prstGeom prst="roundRect">
            <a:avLst>
              <a:gd name="adj" fmla="val 11125"/>
            </a:avLst>
          </a:prstGeom>
          <a:solidFill>
            <a:srgbClr val="00B0F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3-4</a:t>
            </a:r>
            <a:r>
              <a:rPr lang="zh-TW" altLang="en-US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兩封閉輪廓</a:t>
            </a:r>
            <a:endParaRPr lang="zh-TW" altLang="en-US" sz="240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E7A62D55-CFB6-409C-BAFE-B101E69FD7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7" y="4509891"/>
            <a:ext cx="3308846" cy="542164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3-5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不相連輪廓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6" name="AutoShape 2">
            <a:extLst>
              <a:ext uri="{FF2B5EF4-FFF2-40B4-BE49-F238E27FC236}">
                <a16:creationId xmlns:a16="http://schemas.microsoft.com/office/drawing/2014/main" id="{E0D7BE2E-13D9-4E5A-B041-ADCE05D7C30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6" y="5181246"/>
            <a:ext cx="3308846" cy="542164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3-6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蜂巢狀輪廓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6079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BF6C74E-915B-49E5-9210-BF928B863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33" y="2117764"/>
            <a:ext cx="5315064" cy="3382313"/>
          </a:xfrm>
          <a:prstGeom prst="rect">
            <a:avLst/>
          </a:prstGeom>
        </p:spPr>
      </p:pic>
      <p:sp>
        <p:nvSpPr>
          <p:cNvPr id="10243" name="Rectangle 12"/>
          <p:cNvSpPr>
            <a:spLocks noChangeArrowheads="1"/>
          </p:cNvSpPr>
          <p:nvPr/>
        </p:nvSpPr>
        <p:spPr bwMode="auto">
          <a:xfrm>
            <a:off x="0" y="914400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3-4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兩封閉輪廓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1.2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草圖端點匯集一點 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647635" name="Rectangle 7"/>
          <p:cNvSpPr>
            <a:spLocks noChangeArrowheads="1"/>
          </p:cNvSpPr>
          <p:nvPr/>
        </p:nvSpPr>
        <p:spPr bwMode="auto">
          <a:xfrm>
            <a:off x="5105986" y="6269037"/>
            <a:ext cx="162095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>
                <a:solidFill>
                  <a:srgbClr val="00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錯誤結構</a:t>
            </a:r>
            <a:endParaRPr lang="en-US" altLang="zh-TW" sz="2800" b="1" i="0" dirty="0">
              <a:solidFill>
                <a:srgbClr val="00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269441" y="4996468"/>
            <a:ext cx="2043167" cy="1007217"/>
          </a:xfrm>
          <a:prstGeom prst="wedgeRoundRectCallout">
            <a:avLst>
              <a:gd name="adj1" fmla="val -53548"/>
              <a:gd name="adj2" fmla="val -92349"/>
              <a:gd name="adj3" fmla="val 16667"/>
            </a:avLst>
          </a:prstGeom>
          <a:solidFill>
            <a:srgbClr val="FFC000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zh-TW" altLang="en-US" sz="2800" b="1" i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奇異點</a:t>
            </a:r>
            <a:r>
              <a:rPr lang="en-US" altLang="zh-TW" sz="2800" i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singularity</a:t>
            </a:r>
            <a:endParaRPr lang="zh-TW" altLang="en-US" sz="2800" b="1" i="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E4FE9F3-9C95-4505-B9BE-A5A5B36B0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285" y="4348248"/>
            <a:ext cx="4971182" cy="15240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F5B9D0A-DBFC-49D6-BD71-E73EFE051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117" y="2099001"/>
            <a:ext cx="3150804" cy="21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478" y="2766646"/>
            <a:ext cx="4056382" cy="3471326"/>
          </a:xfrm>
          <a:prstGeom prst="rect">
            <a:avLst/>
          </a:prstGeom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914400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3-4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兩封閉輪廓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無法解讀向外封閉且重疊範圍 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291806" y="2543577"/>
            <a:ext cx="1044902" cy="979400"/>
          </a:xfrm>
          <a:prstGeom prst="wedgeRoundRectCallout">
            <a:avLst>
              <a:gd name="adj1" fmla="val 75316"/>
              <a:gd name="adj2" fmla="val 104827"/>
              <a:gd name="adj3" fmla="val 16667"/>
            </a:avLst>
          </a:prstGeom>
          <a:solidFill>
            <a:srgbClr val="FF9933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zh-TW" altLang="en-US" sz="2400" b="1" i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問題</a:t>
            </a:r>
            <a:endParaRPr lang="en-US" altLang="zh-TW" sz="2400" b="1" i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r>
              <a:rPr lang="zh-TW" altLang="en-US" sz="2400" b="1" i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線段</a:t>
            </a:r>
            <a:endParaRPr lang="zh-TW" altLang="en-US" sz="2400" b="1" i="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773C7EE-7A15-4BBE-9F2D-41E72BD5E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333" y="2114147"/>
            <a:ext cx="3688081" cy="24412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D6AF019-F1EF-4C25-971F-0CCD53245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339" y="4555430"/>
            <a:ext cx="2541707" cy="219910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B89DAF8-42E4-4008-8055-35F6978EC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454" y="2704553"/>
            <a:ext cx="1110372" cy="154036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10F9960-4106-4949-9425-7EE9334A6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08" y="2197089"/>
            <a:ext cx="2613891" cy="362613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27362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898" y="3260350"/>
            <a:ext cx="4043025" cy="3257335"/>
          </a:xfrm>
          <a:prstGeom prst="rect">
            <a:avLst/>
          </a:prstGeom>
        </p:spPr>
      </p:pic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0" y="914400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3-4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兩封閉輪廓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無法解讀向內封閉且重疊範圍 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465204" y="2582414"/>
            <a:ext cx="1696657" cy="677936"/>
          </a:xfrm>
          <a:prstGeom prst="wedgeRoundRectCallout">
            <a:avLst>
              <a:gd name="adj1" fmla="val -40744"/>
              <a:gd name="adj2" fmla="val 88424"/>
              <a:gd name="adj3" fmla="val 16667"/>
            </a:avLst>
          </a:prstGeom>
          <a:solidFill>
            <a:srgbClr val="FF9933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zh-TW" altLang="en-US" sz="2800" b="1" i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問題線段</a:t>
            </a:r>
            <a:endParaRPr lang="zh-TW" altLang="en-US" sz="2800" b="1" i="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59BF6A3-64A9-4DFE-A578-82CDBCB35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051" y="2144990"/>
            <a:ext cx="4875441" cy="19039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0C36555-6A9E-4B9B-912D-4B9A6A80F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08" y="2197089"/>
            <a:ext cx="2613891" cy="36261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85B8989-EF77-4B8B-8D79-456094117D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8294" y="4211105"/>
            <a:ext cx="2423306" cy="19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79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486" y="1855673"/>
            <a:ext cx="5722514" cy="420050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D0ABF0FA-B1EC-43C5-A897-1AB81B696B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8" y="2447893"/>
            <a:ext cx="3308846" cy="546302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3-2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多餘線段輪廓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1CDD8457-A070-4DE6-9CB3-B26B9031716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9975" y="1705138"/>
            <a:ext cx="3307488" cy="597267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3-1</a:t>
            </a:r>
            <a:r>
              <a:rPr lang="zh-TW" altLang="en-US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自相交錯輪廓</a:t>
            </a:r>
            <a:endParaRPr lang="zh-TW" altLang="en-US" sz="240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64B8E733-E880-4860-A6A0-3B85A8C93A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8" y="3146338"/>
            <a:ext cx="3308846" cy="535396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3-3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封閉或非封閉輪廓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40146447-A49F-48FC-92F3-B769553F0A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8" y="3821881"/>
            <a:ext cx="3308846" cy="531208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3-4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兩封閉輪廓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6" name="AutoShape 2">
            <a:extLst>
              <a:ext uri="{FF2B5EF4-FFF2-40B4-BE49-F238E27FC236}">
                <a16:creationId xmlns:a16="http://schemas.microsoft.com/office/drawing/2014/main" id="{1C5D1BE8-B7AB-4DDF-81E6-8A4AF99C888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7" y="4509891"/>
            <a:ext cx="3308846" cy="542164"/>
          </a:xfrm>
          <a:prstGeom prst="roundRect">
            <a:avLst>
              <a:gd name="adj" fmla="val 11125"/>
            </a:avLst>
          </a:prstGeom>
          <a:solidFill>
            <a:srgbClr val="00B0F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3-5</a:t>
            </a:r>
            <a:r>
              <a:rPr lang="zh-TW" altLang="en-US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不相連輪廓</a:t>
            </a:r>
            <a:endParaRPr lang="zh-TW" altLang="en-US" sz="240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id="{7C3E0155-0D3F-4211-A894-FBC8DB487A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6" y="5181246"/>
            <a:ext cx="3308846" cy="542164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3-6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蜂巢狀輪廓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0120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/>
          <p:cNvSpPr>
            <a:spLocks noChangeArrowheads="1"/>
          </p:cNvSpPr>
          <p:nvPr/>
        </p:nvSpPr>
        <p:spPr bwMode="auto">
          <a:xfrm>
            <a:off x="2057400" y="2147501"/>
            <a:ext cx="70" cy="276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0" y="914400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3-5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不相連輪廓</a:t>
            </a:r>
          </a:p>
          <a:p>
            <a:pPr algn="ctr"/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多本體模型</a:t>
            </a:r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(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零件</a:t>
            </a:r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)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－設計彈性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651724" name="Rectangle 7"/>
          <p:cNvSpPr>
            <a:spLocks noChangeArrowheads="1"/>
          </p:cNvSpPr>
          <p:nvPr/>
        </p:nvSpPr>
        <p:spPr bwMode="auto">
          <a:xfrm>
            <a:off x="5383921" y="6330886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 dirty="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合理結構</a:t>
            </a:r>
            <a:endParaRPr lang="en-US" altLang="zh-TW" sz="2800" b="1" i="0" dirty="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2" y="2286000"/>
            <a:ext cx="2379102" cy="143921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9813E4D-4A35-47CC-B907-DB1EB394F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508" y="2638269"/>
            <a:ext cx="5515083" cy="346251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7979890-0280-4E0A-AFE8-A616C58FD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507" y="2244664"/>
            <a:ext cx="3753043" cy="236867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25DFA6A-7F50-4820-B57D-54D8C4C750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88" y="3863709"/>
            <a:ext cx="3521621" cy="22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71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486" y="1855673"/>
            <a:ext cx="5722514" cy="420050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9A25439A-935B-4EC1-93AB-EA071FDE99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8" y="2447893"/>
            <a:ext cx="3308846" cy="546302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3-2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多餘線段輪廓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17160341-4D65-42D6-91B5-C719516B9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9975" y="1705138"/>
            <a:ext cx="3307488" cy="597267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3-1</a:t>
            </a:r>
            <a:r>
              <a:rPr lang="zh-TW" altLang="en-US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自相交錯輪廓</a:t>
            </a:r>
            <a:endParaRPr lang="zh-TW" altLang="en-US" sz="240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DB767C7F-9FF7-47FF-B11B-D85C6201E5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8" y="3146338"/>
            <a:ext cx="3308846" cy="535396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3-3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封閉或非封閉輪廓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1E5F2289-23EC-42BC-9B7C-22A128F58C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8" y="3821881"/>
            <a:ext cx="3308846" cy="531208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3-4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兩封閉輪廓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0A1948B3-4303-4E9C-AB56-1ED782A5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7" y="4509891"/>
            <a:ext cx="3308846" cy="542164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3-5</a:t>
            </a:r>
            <a:r>
              <a:rPr lang="zh-TW" altLang="en-US" sz="24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不相連輪廓</a:t>
            </a:r>
            <a:endParaRPr lang="zh-TW" altLang="en-US" sz="24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6" name="AutoShape 2">
            <a:extLst>
              <a:ext uri="{FF2B5EF4-FFF2-40B4-BE49-F238E27FC236}">
                <a16:creationId xmlns:a16="http://schemas.microsoft.com/office/drawing/2014/main" id="{8CC1B4B6-8BF1-4746-905F-5A17150808E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436" y="5181246"/>
            <a:ext cx="3308846" cy="542164"/>
          </a:xfrm>
          <a:prstGeom prst="roundRect">
            <a:avLst>
              <a:gd name="adj" fmla="val 11125"/>
            </a:avLst>
          </a:prstGeom>
          <a:solidFill>
            <a:srgbClr val="00B0F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3-6</a:t>
            </a:r>
            <a:r>
              <a:rPr lang="zh-TW" altLang="en-US" sz="24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蜂巢狀輪廓</a:t>
            </a:r>
            <a:endParaRPr lang="zh-TW" altLang="en-US" sz="240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496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057400" y="2147501"/>
            <a:ext cx="70" cy="276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914400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1-</a:t>
            </a:r>
            <a:r>
              <a:rPr lang="zh-TW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 </a:t>
            </a:r>
            <a:r>
              <a:rPr lang="zh-TW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單一封閉輪廓</a:t>
            </a:r>
            <a:endParaRPr lang="zh-TW" altLang="en-US" sz="3600" i="0" dirty="0">
              <a:solidFill>
                <a:srgbClr val="FFFF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ctr"/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讓草圖成為迴圈 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410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6" y="2657476"/>
            <a:ext cx="436562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2511" name="Rectangle 7"/>
          <p:cNvSpPr>
            <a:spLocks noChangeArrowheads="1"/>
          </p:cNvSpPr>
          <p:nvPr/>
        </p:nvSpPr>
        <p:spPr bwMode="auto">
          <a:xfrm>
            <a:off x="5285522" y="6276975"/>
            <a:ext cx="162095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 dirty="0">
                <a:solidFill>
                  <a:srgbClr val="00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最高原則</a:t>
            </a:r>
            <a:endParaRPr lang="en-US" altLang="zh-TW" sz="2800" b="1" i="0" dirty="0">
              <a:solidFill>
                <a:srgbClr val="00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7" name="向右箭號 6"/>
          <p:cNvSpPr/>
          <p:nvPr/>
        </p:nvSpPr>
        <p:spPr bwMode="auto">
          <a:xfrm>
            <a:off x="5029201" y="5595982"/>
            <a:ext cx="1396631" cy="299579"/>
          </a:xfrm>
          <a:prstGeom prst="rightArrow">
            <a:avLst>
              <a:gd name="adj1" fmla="val 50000"/>
              <a:gd name="adj2" fmla="val 81867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95295"/>
            <a:endParaRPr lang="zh-TW" altLang="en-US" sz="98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7BA4305-7808-48A0-AC01-F83CE334F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922" y="2640433"/>
            <a:ext cx="4392501" cy="295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5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25C0D1AD-43A0-4CF5-A9E6-DDD57711D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335" y="2745220"/>
            <a:ext cx="2648598" cy="3409002"/>
          </a:xfrm>
          <a:prstGeom prst="rect">
            <a:avLst/>
          </a:prstGeom>
        </p:spPr>
      </p:pic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0" y="914400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3-6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巢狀輪廓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違反內插法原則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653772" name="Rectangle 7"/>
          <p:cNvSpPr>
            <a:spLocks noChangeArrowheads="1"/>
          </p:cNvSpPr>
          <p:nvPr/>
        </p:nvSpPr>
        <p:spPr bwMode="auto">
          <a:xfrm>
            <a:off x="5105986" y="6334780"/>
            <a:ext cx="162095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 dirty="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錯誤結構</a:t>
            </a:r>
            <a:endParaRPr lang="en-US" altLang="zh-TW" sz="2800" b="1" i="0" dirty="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F2AF1A9-904D-46C6-9E40-4AABE02FA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259" y="2161199"/>
            <a:ext cx="3440922" cy="13256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6647246-35F3-460B-978F-6E8A54D4D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745" y="2080032"/>
            <a:ext cx="1938836" cy="2369689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EACD039F-A5A7-40DC-8AA9-A7E45252C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6116" y="3651764"/>
            <a:ext cx="1779189" cy="2291836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4F0AECC9-131E-49E9-8A00-6C3F8DDE4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794" y="2345718"/>
            <a:ext cx="2613891" cy="36261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A152623A-B085-4516-9733-B41A9D0B5E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2940" y="3786287"/>
            <a:ext cx="1739530" cy="218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09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914400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3-6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蜂巢狀輪廓</a:t>
            </a:r>
            <a:endParaRPr lang="zh-TW" altLang="en-US" sz="3600" i="0" dirty="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哪一項合理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4" y="2517775"/>
            <a:ext cx="4008437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nut 2"/>
          <p:cNvSpPr>
            <a:spLocks noChangeAspect="1"/>
          </p:cNvSpPr>
          <p:nvPr/>
        </p:nvSpPr>
        <p:spPr>
          <a:xfrm>
            <a:off x="9056992" y="310829"/>
            <a:ext cx="1861192" cy="1861192"/>
          </a:xfrm>
          <a:prstGeom prst="donut">
            <a:avLst>
              <a:gd name="adj" fmla="val 7813"/>
            </a:avLst>
          </a:prstGeom>
          <a:solidFill>
            <a:srgbClr val="C2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10" name="Donut 1"/>
          <p:cNvSpPr/>
          <p:nvPr/>
        </p:nvSpPr>
        <p:spPr>
          <a:xfrm>
            <a:off x="9044467" y="311036"/>
            <a:ext cx="1873511" cy="1873511"/>
          </a:xfrm>
          <a:custGeom>
            <a:avLst/>
            <a:gdLst/>
            <a:ahLst/>
            <a:cxnLst/>
            <a:rect l="l" t="t" r="r" b="b"/>
            <a:pathLst>
              <a:path w="4767942" h="4767942">
                <a:moveTo>
                  <a:pt x="2701915" y="4406522"/>
                </a:moveTo>
                <a:cubicBezTo>
                  <a:pt x="2610773" y="4423345"/>
                  <a:pt x="2517228" y="4431561"/>
                  <a:pt x="2422071" y="4431720"/>
                </a:cubicBezTo>
                <a:lnTo>
                  <a:pt x="2422071" y="4668047"/>
                </a:lnTo>
                <a:cubicBezTo>
                  <a:pt x="2531216" y="4667875"/>
                  <a:pt x="2638476" y="4658446"/>
                  <a:pt x="2742917" y="4639059"/>
                </a:cubicBezTo>
                <a:close/>
                <a:moveTo>
                  <a:pt x="2066028" y="4406522"/>
                </a:moveTo>
                <a:lnTo>
                  <a:pt x="2025026" y="4639059"/>
                </a:lnTo>
                <a:cubicBezTo>
                  <a:pt x="2129467" y="4658446"/>
                  <a:pt x="2236727" y="4667875"/>
                  <a:pt x="2345871" y="4668047"/>
                </a:cubicBezTo>
                <a:lnTo>
                  <a:pt x="2345871" y="4431720"/>
                </a:lnTo>
                <a:cubicBezTo>
                  <a:pt x="2250714" y="4431561"/>
                  <a:pt x="2157170" y="4423345"/>
                  <a:pt x="2066028" y="4406522"/>
                </a:cubicBezTo>
                <a:close/>
                <a:moveTo>
                  <a:pt x="3048569" y="4321333"/>
                </a:moveTo>
                <a:cubicBezTo>
                  <a:pt x="2961187" y="4353465"/>
                  <a:pt x="2870435" y="4377834"/>
                  <a:pt x="2777263" y="4395022"/>
                </a:cubicBezTo>
                <a:lnTo>
                  <a:pt x="2818265" y="4627559"/>
                </a:lnTo>
                <a:cubicBezTo>
                  <a:pt x="2925184" y="4608196"/>
                  <a:pt x="3029238" y="4580248"/>
                  <a:pt x="3129322" y="4543200"/>
                </a:cubicBezTo>
                <a:close/>
                <a:moveTo>
                  <a:pt x="1719374" y="4321333"/>
                </a:moveTo>
                <a:lnTo>
                  <a:pt x="1638621" y="4543200"/>
                </a:lnTo>
                <a:cubicBezTo>
                  <a:pt x="1738705" y="4580248"/>
                  <a:pt x="1842759" y="4608197"/>
                  <a:pt x="1949678" y="4627559"/>
                </a:cubicBezTo>
                <a:lnTo>
                  <a:pt x="1990681" y="4395022"/>
                </a:lnTo>
                <a:cubicBezTo>
                  <a:pt x="1897508" y="4377834"/>
                  <a:pt x="1806756" y="4353465"/>
                  <a:pt x="1719374" y="4321333"/>
                </a:cubicBezTo>
                <a:close/>
                <a:moveTo>
                  <a:pt x="3375449" y="4177462"/>
                </a:moveTo>
                <a:cubicBezTo>
                  <a:pt x="3294102" y="4223384"/>
                  <a:pt x="3208972" y="4263231"/>
                  <a:pt x="3120126" y="4295142"/>
                </a:cubicBezTo>
                <a:lnTo>
                  <a:pt x="3200880" y="4517010"/>
                </a:lnTo>
                <a:cubicBezTo>
                  <a:pt x="3302832" y="4480617"/>
                  <a:pt x="3400440" y="4434922"/>
                  <a:pt x="3493522" y="4381970"/>
                </a:cubicBezTo>
                <a:close/>
                <a:moveTo>
                  <a:pt x="1392494" y="4177462"/>
                </a:moveTo>
                <a:lnTo>
                  <a:pt x="1274421" y="4381970"/>
                </a:lnTo>
                <a:cubicBezTo>
                  <a:pt x="1367503" y="4434923"/>
                  <a:pt x="1465111" y="4480617"/>
                  <a:pt x="1567063" y="4517010"/>
                </a:cubicBezTo>
                <a:lnTo>
                  <a:pt x="1647817" y="4295143"/>
                </a:lnTo>
                <a:cubicBezTo>
                  <a:pt x="1558971" y="4263232"/>
                  <a:pt x="1473841" y="4223384"/>
                  <a:pt x="1392494" y="4177462"/>
                </a:cubicBezTo>
                <a:close/>
                <a:moveTo>
                  <a:pt x="3671547" y="3977718"/>
                </a:moveTo>
                <a:cubicBezTo>
                  <a:pt x="3599284" y="4037289"/>
                  <a:pt x="3522359" y="4091299"/>
                  <a:pt x="3440589" y="4137888"/>
                </a:cubicBezTo>
                <a:lnTo>
                  <a:pt x="3558662" y="4342396"/>
                </a:lnTo>
                <a:cubicBezTo>
                  <a:pt x="3652479" y="4289077"/>
                  <a:pt x="3740684" y="4227145"/>
                  <a:pt x="3823528" y="4158842"/>
                </a:cubicBezTo>
                <a:close/>
                <a:moveTo>
                  <a:pt x="1096396" y="3977718"/>
                </a:moveTo>
                <a:lnTo>
                  <a:pt x="944415" y="4158842"/>
                </a:lnTo>
                <a:cubicBezTo>
                  <a:pt x="1027258" y="4227144"/>
                  <a:pt x="1115463" y="4289077"/>
                  <a:pt x="1209280" y="4342396"/>
                </a:cubicBezTo>
                <a:lnTo>
                  <a:pt x="1327353" y="4137888"/>
                </a:lnTo>
                <a:cubicBezTo>
                  <a:pt x="1245583" y="4091299"/>
                  <a:pt x="1168658" y="4037289"/>
                  <a:pt x="1096396" y="3977718"/>
                </a:cubicBezTo>
                <a:close/>
                <a:moveTo>
                  <a:pt x="3927907" y="3729224"/>
                </a:moveTo>
                <a:cubicBezTo>
                  <a:pt x="3867668" y="3801212"/>
                  <a:pt x="3801211" y="3867669"/>
                  <a:pt x="3729223" y="3927908"/>
                </a:cubicBezTo>
                <a:lnTo>
                  <a:pt x="3881078" y="4108881"/>
                </a:lnTo>
                <a:cubicBezTo>
                  <a:pt x="3963648" y="4039854"/>
                  <a:pt x="4039853" y="3963649"/>
                  <a:pt x="4108880" y="3881079"/>
                </a:cubicBezTo>
                <a:close/>
                <a:moveTo>
                  <a:pt x="840035" y="3729224"/>
                </a:moveTo>
                <a:lnTo>
                  <a:pt x="659063" y="3881079"/>
                </a:lnTo>
                <a:cubicBezTo>
                  <a:pt x="728090" y="3963649"/>
                  <a:pt x="804294" y="4039854"/>
                  <a:pt x="886865" y="4108881"/>
                </a:cubicBezTo>
                <a:lnTo>
                  <a:pt x="1038719" y="3927908"/>
                </a:lnTo>
                <a:cubicBezTo>
                  <a:pt x="966731" y="3867669"/>
                  <a:pt x="900274" y="3801212"/>
                  <a:pt x="840035" y="3729224"/>
                </a:cubicBezTo>
                <a:close/>
                <a:moveTo>
                  <a:pt x="4137888" y="3440590"/>
                </a:moveTo>
                <a:cubicBezTo>
                  <a:pt x="4091299" y="3522360"/>
                  <a:pt x="4037289" y="3599285"/>
                  <a:pt x="3977717" y="3671548"/>
                </a:cubicBezTo>
                <a:lnTo>
                  <a:pt x="4158841" y="3823529"/>
                </a:lnTo>
                <a:cubicBezTo>
                  <a:pt x="4227144" y="3740685"/>
                  <a:pt x="4289077" y="3652480"/>
                  <a:pt x="4342395" y="3558663"/>
                </a:cubicBezTo>
                <a:close/>
                <a:moveTo>
                  <a:pt x="630055" y="3440590"/>
                </a:moveTo>
                <a:lnTo>
                  <a:pt x="425547" y="3558663"/>
                </a:lnTo>
                <a:cubicBezTo>
                  <a:pt x="478866" y="3652480"/>
                  <a:pt x="540799" y="3740685"/>
                  <a:pt x="609102" y="3823529"/>
                </a:cubicBezTo>
                <a:lnTo>
                  <a:pt x="790225" y="3671548"/>
                </a:lnTo>
                <a:cubicBezTo>
                  <a:pt x="730654" y="3599285"/>
                  <a:pt x="676644" y="3522361"/>
                  <a:pt x="630055" y="3440590"/>
                </a:cubicBezTo>
                <a:close/>
                <a:moveTo>
                  <a:pt x="4295142" y="3120126"/>
                </a:moveTo>
                <a:cubicBezTo>
                  <a:pt x="4263231" y="3208973"/>
                  <a:pt x="4223383" y="3294102"/>
                  <a:pt x="4177461" y="3375450"/>
                </a:cubicBezTo>
                <a:lnTo>
                  <a:pt x="4381969" y="3493522"/>
                </a:lnTo>
                <a:cubicBezTo>
                  <a:pt x="4434922" y="3400441"/>
                  <a:pt x="4480617" y="3302832"/>
                  <a:pt x="4517010" y="3200880"/>
                </a:cubicBezTo>
                <a:close/>
                <a:moveTo>
                  <a:pt x="472800" y="3120126"/>
                </a:moveTo>
                <a:lnTo>
                  <a:pt x="250932" y="3200879"/>
                </a:lnTo>
                <a:cubicBezTo>
                  <a:pt x="287326" y="3302832"/>
                  <a:pt x="333020" y="3400441"/>
                  <a:pt x="385974" y="3493523"/>
                </a:cubicBezTo>
                <a:lnTo>
                  <a:pt x="590481" y="3375450"/>
                </a:lnTo>
                <a:cubicBezTo>
                  <a:pt x="544559" y="3294102"/>
                  <a:pt x="504711" y="3208972"/>
                  <a:pt x="472800" y="3120126"/>
                </a:cubicBezTo>
                <a:close/>
                <a:moveTo>
                  <a:pt x="4395022" y="2777262"/>
                </a:moveTo>
                <a:cubicBezTo>
                  <a:pt x="4377834" y="2870434"/>
                  <a:pt x="4353465" y="2961187"/>
                  <a:pt x="4321333" y="3048569"/>
                </a:cubicBezTo>
                <a:lnTo>
                  <a:pt x="4543200" y="3129322"/>
                </a:lnTo>
                <a:cubicBezTo>
                  <a:pt x="4580248" y="3029238"/>
                  <a:pt x="4608196" y="2925184"/>
                  <a:pt x="4627559" y="2818265"/>
                </a:cubicBezTo>
                <a:close/>
                <a:moveTo>
                  <a:pt x="372920" y="2777261"/>
                </a:moveTo>
                <a:lnTo>
                  <a:pt x="140383" y="2818264"/>
                </a:lnTo>
                <a:cubicBezTo>
                  <a:pt x="159746" y="2925183"/>
                  <a:pt x="187694" y="3029237"/>
                  <a:pt x="224742" y="3129321"/>
                </a:cubicBezTo>
                <a:lnTo>
                  <a:pt x="446609" y="3048568"/>
                </a:lnTo>
                <a:cubicBezTo>
                  <a:pt x="414477" y="2961186"/>
                  <a:pt x="390108" y="2870434"/>
                  <a:pt x="372920" y="2777261"/>
                </a:cubicBezTo>
                <a:close/>
                <a:moveTo>
                  <a:pt x="4431720" y="2422072"/>
                </a:moveTo>
                <a:cubicBezTo>
                  <a:pt x="4431561" y="2517229"/>
                  <a:pt x="4423345" y="2610774"/>
                  <a:pt x="4406522" y="2701915"/>
                </a:cubicBezTo>
                <a:lnTo>
                  <a:pt x="4639059" y="2742917"/>
                </a:lnTo>
                <a:cubicBezTo>
                  <a:pt x="4658445" y="2638476"/>
                  <a:pt x="4667875" y="2531217"/>
                  <a:pt x="4668047" y="2422072"/>
                </a:cubicBezTo>
                <a:close/>
                <a:moveTo>
                  <a:pt x="99895" y="2422072"/>
                </a:moveTo>
                <a:cubicBezTo>
                  <a:pt x="100067" y="2531216"/>
                  <a:pt x="109497" y="2638475"/>
                  <a:pt x="128884" y="2742916"/>
                </a:cubicBezTo>
                <a:lnTo>
                  <a:pt x="361420" y="2701914"/>
                </a:lnTo>
                <a:cubicBezTo>
                  <a:pt x="344597" y="2610773"/>
                  <a:pt x="336381" y="2517229"/>
                  <a:pt x="336222" y="2422072"/>
                </a:cubicBezTo>
                <a:close/>
                <a:moveTo>
                  <a:pt x="128883" y="2025027"/>
                </a:moveTo>
                <a:cubicBezTo>
                  <a:pt x="109497" y="2129469"/>
                  <a:pt x="100067" y="2236728"/>
                  <a:pt x="99895" y="2345872"/>
                </a:cubicBezTo>
                <a:lnTo>
                  <a:pt x="336222" y="2345872"/>
                </a:lnTo>
                <a:cubicBezTo>
                  <a:pt x="336381" y="2250716"/>
                  <a:pt x="344597" y="2157171"/>
                  <a:pt x="361420" y="2066030"/>
                </a:cubicBezTo>
                <a:close/>
                <a:moveTo>
                  <a:pt x="4639059" y="2025026"/>
                </a:moveTo>
                <a:lnTo>
                  <a:pt x="4406522" y="2066028"/>
                </a:lnTo>
                <a:cubicBezTo>
                  <a:pt x="4423345" y="2157170"/>
                  <a:pt x="4431561" y="2250715"/>
                  <a:pt x="4431720" y="2345872"/>
                </a:cubicBezTo>
                <a:lnTo>
                  <a:pt x="4668047" y="2345872"/>
                </a:lnTo>
                <a:cubicBezTo>
                  <a:pt x="4667875" y="2236727"/>
                  <a:pt x="4658446" y="2129468"/>
                  <a:pt x="4639059" y="2025026"/>
                </a:cubicBezTo>
                <a:close/>
                <a:moveTo>
                  <a:pt x="4543201" y="1638621"/>
                </a:moveTo>
                <a:lnTo>
                  <a:pt x="4321333" y="1719374"/>
                </a:lnTo>
                <a:cubicBezTo>
                  <a:pt x="4353465" y="1806756"/>
                  <a:pt x="4377835" y="1897509"/>
                  <a:pt x="4395023" y="1990681"/>
                </a:cubicBezTo>
                <a:lnTo>
                  <a:pt x="4627559" y="1949678"/>
                </a:lnTo>
                <a:cubicBezTo>
                  <a:pt x="4608197" y="1842759"/>
                  <a:pt x="4580248" y="1738705"/>
                  <a:pt x="4543201" y="1638621"/>
                </a:cubicBezTo>
                <a:close/>
                <a:moveTo>
                  <a:pt x="224742" y="1638621"/>
                </a:moveTo>
                <a:cubicBezTo>
                  <a:pt x="187694" y="1738706"/>
                  <a:pt x="159746" y="1842760"/>
                  <a:pt x="140383" y="1949679"/>
                </a:cubicBezTo>
                <a:lnTo>
                  <a:pt x="372920" y="1990682"/>
                </a:lnTo>
                <a:cubicBezTo>
                  <a:pt x="390108" y="1897509"/>
                  <a:pt x="414477" y="1806757"/>
                  <a:pt x="446609" y="1719375"/>
                </a:cubicBezTo>
                <a:close/>
                <a:moveTo>
                  <a:pt x="4381970" y="1274422"/>
                </a:moveTo>
                <a:lnTo>
                  <a:pt x="4177462" y="1392494"/>
                </a:lnTo>
                <a:cubicBezTo>
                  <a:pt x="4223384" y="1473842"/>
                  <a:pt x="4263232" y="1558971"/>
                  <a:pt x="4295142" y="1647817"/>
                </a:cubicBezTo>
                <a:lnTo>
                  <a:pt x="4517010" y="1567063"/>
                </a:lnTo>
                <a:cubicBezTo>
                  <a:pt x="4480617" y="1465111"/>
                  <a:pt x="4434923" y="1367503"/>
                  <a:pt x="4381970" y="1274422"/>
                </a:cubicBezTo>
                <a:close/>
                <a:moveTo>
                  <a:pt x="385972" y="1274421"/>
                </a:moveTo>
                <a:cubicBezTo>
                  <a:pt x="333020" y="1367503"/>
                  <a:pt x="287325" y="1465112"/>
                  <a:pt x="250932" y="1567064"/>
                </a:cubicBezTo>
                <a:lnTo>
                  <a:pt x="472800" y="1647817"/>
                </a:lnTo>
                <a:cubicBezTo>
                  <a:pt x="504711" y="1558971"/>
                  <a:pt x="544558" y="1473842"/>
                  <a:pt x="590480" y="1392494"/>
                </a:cubicBezTo>
                <a:close/>
                <a:moveTo>
                  <a:pt x="4158842" y="944415"/>
                </a:moveTo>
                <a:lnTo>
                  <a:pt x="3977718" y="1096396"/>
                </a:lnTo>
                <a:cubicBezTo>
                  <a:pt x="4037290" y="1168659"/>
                  <a:pt x="4091300" y="1245584"/>
                  <a:pt x="4137889" y="1327354"/>
                </a:cubicBezTo>
                <a:lnTo>
                  <a:pt x="4342397" y="1209281"/>
                </a:lnTo>
                <a:cubicBezTo>
                  <a:pt x="4289078" y="1115464"/>
                  <a:pt x="4227145" y="1027259"/>
                  <a:pt x="4158842" y="944415"/>
                </a:cubicBezTo>
                <a:close/>
                <a:moveTo>
                  <a:pt x="609100" y="944415"/>
                </a:moveTo>
                <a:cubicBezTo>
                  <a:pt x="540797" y="1027259"/>
                  <a:pt x="478865" y="1115464"/>
                  <a:pt x="425546" y="1209281"/>
                </a:cubicBezTo>
                <a:lnTo>
                  <a:pt x="630054" y="1327354"/>
                </a:lnTo>
                <a:cubicBezTo>
                  <a:pt x="676643" y="1245584"/>
                  <a:pt x="730652" y="1168659"/>
                  <a:pt x="790224" y="1096396"/>
                </a:cubicBezTo>
                <a:close/>
                <a:moveTo>
                  <a:pt x="3881078" y="659062"/>
                </a:moveTo>
                <a:lnTo>
                  <a:pt x="3729224" y="840035"/>
                </a:lnTo>
                <a:cubicBezTo>
                  <a:pt x="3801212" y="900274"/>
                  <a:pt x="3867669" y="966731"/>
                  <a:pt x="3927908" y="1038719"/>
                </a:cubicBezTo>
                <a:lnTo>
                  <a:pt x="4108881" y="886865"/>
                </a:lnTo>
                <a:cubicBezTo>
                  <a:pt x="4039854" y="804294"/>
                  <a:pt x="3963649" y="728090"/>
                  <a:pt x="3881078" y="659062"/>
                </a:cubicBezTo>
                <a:close/>
                <a:moveTo>
                  <a:pt x="886864" y="659062"/>
                </a:moveTo>
                <a:cubicBezTo>
                  <a:pt x="804293" y="728090"/>
                  <a:pt x="728089" y="804294"/>
                  <a:pt x="659062" y="886865"/>
                </a:cubicBezTo>
                <a:lnTo>
                  <a:pt x="840034" y="1038719"/>
                </a:lnTo>
                <a:cubicBezTo>
                  <a:pt x="900273" y="966731"/>
                  <a:pt x="966730" y="900274"/>
                  <a:pt x="1038718" y="840035"/>
                </a:cubicBezTo>
                <a:close/>
                <a:moveTo>
                  <a:pt x="3558663" y="425547"/>
                </a:moveTo>
                <a:lnTo>
                  <a:pt x="3440590" y="630055"/>
                </a:lnTo>
                <a:cubicBezTo>
                  <a:pt x="3522360" y="676644"/>
                  <a:pt x="3599285" y="730654"/>
                  <a:pt x="3671548" y="790225"/>
                </a:cubicBezTo>
                <a:lnTo>
                  <a:pt x="3823529" y="609101"/>
                </a:lnTo>
                <a:cubicBezTo>
                  <a:pt x="3740685" y="540798"/>
                  <a:pt x="3652480" y="478866"/>
                  <a:pt x="3558663" y="425547"/>
                </a:cubicBezTo>
                <a:close/>
                <a:moveTo>
                  <a:pt x="1209279" y="425547"/>
                </a:moveTo>
                <a:cubicBezTo>
                  <a:pt x="1115462" y="478866"/>
                  <a:pt x="1027257" y="540799"/>
                  <a:pt x="944414" y="609101"/>
                </a:cubicBezTo>
                <a:lnTo>
                  <a:pt x="1096395" y="790225"/>
                </a:lnTo>
                <a:cubicBezTo>
                  <a:pt x="1168657" y="730654"/>
                  <a:pt x="1245582" y="676644"/>
                  <a:pt x="1327352" y="630055"/>
                </a:cubicBezTo>
                <a:close/>
                <a:moveTo>
                  <a:pt x="2383971" y="420676"/>
                </a:moveTo>
                <a:cubicBezTo>
                  <a:pt x="1299673" y="420676"/>
                  <a:pt x="420676" y="1299673"/>
                  <a:pt x="420676" y="2383971"/>
                </a:cubicBezTo>
                <a:cubicBezTo>
                  <a:pt x="420676" y="3468269"/>
                  <a:pt x="1299673" y="4347266"/>
                  <a:pt x="2383971" y="4347266"/>
                </a:cubicBezTo>
                <a:cubicBezTo>
                  <a:pt x="3468269" y="4347266"/>
                  <a:pt x="4347266" y="3468269"/>
                  <a:pt x="4347266" y="2383971"/>
                </a:cubicBezTo>
                <a:cubicBezTo>
                  <a:pt x="4347266" y="1299673"/>
                  <a:pt x="3468269" y="420676"/>
                  <a:pt x="2383971" y="420676"/>
                </a:cubicBezTo>
                <a:close/>
                <a:moveTo>
                  <a:pt x="3200879" y="250932"/>
                </a:moveTo>
                <a:lnTo>
                  <a:pt x="3120126" y="472800"/>
                </a:lnTo>
                <a:cubicBezTo>
                  <a:pt x="3208972" y="504711"/>
                  <a:pt x="3294102" y="544559"/>
                  <a:pt x="3375450" y="590481"/>
                </a:cubicBezTo>
                <a:lnTo>
                  <a:pt x="3493523" y="385973"/>
                </a:lnTo>
                <a:cubicBezTo>
                  <a:pt x="3400441" y="333020"/>
                  <a:pt x="3302832" y="287326"/>
                  <a:pt x="3200879" y="250932"/>
                </a:cubicBezTo>
                <a:close/>
                <a:moveTo>
                  <a:pt x="1567064" y="250932"/>
                </a:moveTo>
                <a:cubicBezTo>
                  <a:pt x="1465111" y="287325"/>
                  <a:pt x="1367502" y="333020"/>
                  <a:pt x="1274419" y="385973"/>
                </a:cubicBezTo>
                <a:lnTo>
                  <a:pt x="1392492" y="590481"/>
                </a:lnTo>
                <a:cubicBezTo>
                  <a:pt x="1473840" y="544559"/>
                  <a:pt x="1558970" y="504711"/>
                  <a:pt x="1647817" y="472800"/>
                </a:cubicBezTo>
                <a:close/>
                <a:moveTo>
                  <a:pt x="2818264" y="140383"/>
                </a:moveTo>
                <a:lnTo>
                  <a:pt x="2777262" y="372920"/>
                </a:lnTo>
                <a:cubicBezTo>
                  <a:pt x="2870434" y="390108"/>
                  <a:pt x="2961186" y="414477"/>
                  <a:pt x="3048568" y="446609"/>
                </a:cubicBezTo>
                <a:lnTo>
                  <a:pt x="3129322" y="224742"/>
                </a:lnTo>
                <a:cubicBezTo>
                  <a:pt x="3029237" y="187694"/>
                  <a:pt x="2925183" y="159746"/>
                  <a:pt x="2818264" y="140383"/>
                </a:cubicBezTo>
                <a:close/>
                <a:moveTo>
                  <a:pt x="1949679" y="140383"/>
                </a:moveTo>
                <a:cubicBezTo>
                  <a:pt x="1842760" y="159746"/>
                  <a:pt x="1738706" y="187694"/>
                  <a:pt x="1638621" y="224742"/>
                </a:cubicBezTo>
                <a:lnTo>
                  <a:pt x="1719375" y="446609"/>
                </a:lnTo>
                <a:cubicBezTo>
                  <a:pt x="1806757" y="414477"/>
                  <a:pt x="1897509" y="390108"/>
                  <a:pt x="1990682" y="372920"/>
                </a:cubicBezTo>
                <a:close/>
                <a:moveTo>
                  <a:pt x="2422071" y="99895"/>
                </a:moveTo>
                <a:lnTo>
                  <a:pt x="2422071" y="336222"/>
                </a:lnTo>
                <a:cubicBezTo>
                  <a:pt x="2517228" y="336381"/>
                  <a:pt x="2610773" y="344597"/>
                  <a:pt x="2701914" y="361420"/>
                </a:cubicBezTo>
                <a:lnTo>
                  <a:pt x="2742917" y="128884"/>
                </a:lnTo>
                <a:cubicBezTo>
                  <a:pt x="2638475" y="109497"/>
                  <a:pt x="2531216" y="100067"/>
                  <a:pt x="2422071" y="99895"/>
                </a:cubicBezTo>
                <a:close/>
                <a:moveTo>
                  <a:pt x="2345871" y="99895"/>
                </a:moveTo>
                <a:cubicBezTo>
                  <a:pt x="2236727" y="100067"/>
                  <a:pt x="2129468" y="109497"/>
                  <a:pt x="2025027" y="128883"/>
                </a:cubicBezTo>
                <a:lnTo>
                  <a:pt x="2066029" y="361420"/>
                </a:lnTo>
                <a:cubicBezTo>
                  <a:pt x="2157170" y="344597"/>
                  <a:pt x="2250715" y="336381"/>
                  <a:pt x="2345871" y="336222"/>
                </a:cubicBezTo>
                <a:close/>
                <a:moveTo>
                  <a:pt x="2383971" y="0"/>
                </a:moveTo>
                <a:cubicBezTo>
                  <a:pt x="3700602" y="0"/>
                  <a:pt x="4767942" y="1067340"/>
                  <a:pt x="4767942" y="2383971"/>
                </a:cubicBezTo>
                <a:cubicBezTo>
                  <a:pt x="4767942" y="3700602"/>
                  <a:pt x="3700602" y="4767942"/>
                  <a:pt x="2383971" y="4767942"/>
                </a:cubicBezTo>
                <a:cubicBezTo>
                  <a:pt x="1067340" y="4767942"/>
                  <a:pt x="0" y="3700602"/>
                  <a:pt x="0" y="2383971"/>
                </a:cubicBezTo>
                <a:cubicBezTo>
                  <a:pt x="0" y="1067340"/>
                  <a:pt x="1067340" y="0"/>
                  <a:pt x="238397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9606519" y="610483"/>
            <a:ext cx="7494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0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Consolas" pitchFamily="49" charset="0"/>
              </a:rPr>
              <a:t>3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9646753" y="617978"/>
            <a:ext cx="7494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0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Consolas" pitchFamily="49" charset="0"/>
              </a:rPr>
              <a:t>2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9646753" y="622131"/>
            <a:ext cx="7494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0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Consolas" pitchFamily="49" charset="0"/>
              </a:rPr>
              <a:t>1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9646753" y="622131"/>
            <a:ext cx="7494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600" i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Consolas" pitchFamily="49" charset="0"/>
              </a:rPr>
              <a:t>4</a:t>
            </a:r>
            <a:endParaRPr lang="en-US" sz="7600" i="0" dirty="0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  <a:cs typeface="Consolas" pitchFamily="49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9612886" y="617978"/>
            <a:ext cx="7494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600" i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Consolas" pitchFamily="49" charset="0"/>
              </a:rPr>
              <a:t>5</a:t>
            </a:r>
            <a:endParaRPr lang="en-US" sz="7600" i="0" dirty="0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  <a:cs typeface="Consolas" pitchFamily="49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9225588" y="610483"/>
            <a:ext cx="152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600" i="0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Consolas" pitchFamily="49" charset="0"/>
              </a:rPr>
              <a:t>0</a:t>
            </a:r>
            <a:endParaRPr lang="en-US" sz="7600" i="0" dirty="0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  <a:cs typeface="Consolas" pitchFamily="49" charset="0"/>
            </a:endParaRPr>
          </a:p>
        </p:txBody>
      </p:sp>
      <p:pic>
        <p:nvPicPr>
          <p:cNvPr id="17" name="Picture 4" descr="http://ico.ooopic.com/ajax/iconpng/?id=1632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264" y="3999300"/>
            <a:ext cx="1162519" cy="11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ico.ooopic.com/ajax/iconpng/?id=11748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3" y="3880353"/>
            <a:ext cx="1218506" cy="12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83AC944-DE76-4DA1-A033-8BBA9CFBA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837" y="2548587"/>
            <a:ext cx="4115290" cy="25908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9BA229C-8DE4-4C63-BAFB-C51BB6189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196" y="2467531"/>
            <a:ext cx="4722068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xit" presetSubtype="32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05001"/>
            <a:ext cx="4080352" cy="4013369"/>
          </a:xfrm>
          <a:prstGeom prst="rect">
            <a:avLst/>
          </a:prstGeom>
        </p:spPr>
      </p:pic>
      <p:sp>
        <p:nvSpPr>
          <p:cNvPr id="8" name="AutoShape 34">
            <a:extLst>
              <a:ext uri="{FF2B5EF4-FFF2-40B4-BE49-F238E27FC236}">
                <a16:creationId xmlns:a16="http://schemas.microsoft.com/office/drawing/2014/main" id="{5B9D1413-99AF-4DAD-9E22-7E03E18B43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8073" y="1386381"/>
            <a:ext cx="3035464" cy="78238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zh-TW" altLang="zh-TW" sz="28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</a:t>
            </a:r>
            <a:r>
              <a:rPr lang="zh-TW" altLang="en-US" sz="28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  標準輪廓</a:t>
            </a:r>
            <a:endParaRPr lang="zh-TW" altLang="en-US" sz="280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9" name="AutoShape 34">
            <a:extLst>
              <a:ext uri="{FF2B5EF4-FFF2-40B4-BE49-F238E27FC236}">
                <a16:creationId xmlns:a16="http://schemas.microsoft.com/office/drawing/2014/main" id="{2470EBCB-424B-432E-8237-7E4BD110EB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8073" y="3170266"/>
            <a:ext cx="3035464" cy="75913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 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錯誤輪廓</a:t>
            </a:r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 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0" name="AutoShape 34">
            <a:extLst>
              <a:ext uri="{FF2B5EF4-FFF2-40B4-BE49-F238E27FC236}">
                <a16:creationId xmlns:a16="http://schemas.microsoft.com/office/drawing/2014/main" id="{0ADD5105-1C4A-42CF-A811-1D7ECD72C6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8073" y="2313694"/>
            <a:ext cx="3035464" cy="72719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訊息原理   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1" name="AutoShape 34">
            <a:extLst>
              <a:ext uri="{FF2B5EF4-FFF2-40B4-BE49-F238E27FC236}">
                <a16:creationId xmlns:a16="http://schemas.microsoft.com/office/drawing/2014/main" id="{D134364D-F200-4B86-B79E-1C65BC3432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8073" y="4058782"/>
            <a:ext cx="3035464" cy="75913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 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其他認知</a:t>
            </a:r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 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1575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"/>
          <p:cNvSpPr>
            <a:spLocks noChangeArrowheads="1"/>
          </p:cNvSpPr>
          <p:nvPr/>
        </p:nvSpPr>
        <p:spPr bwMode="gray">
          <a:xfrm>
            <a:off x="227548" y="1463843"/>
            <a:ext cx="3341819" cy="609600"/>
          </a:xfrm>
          <a:prstGeom prst="roundRect">
            <a:avLst>
              <a:gd name="adj" fmla="val 11125"/>
            </a:avLst>
          </a:prstGeom>
          <a:solidFill>
            <a:srgbClr val="00B0F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4-1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參考的圖元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gray">
          <a:xfrm>
            <a:off x="227548" y="2242546"/>
            <a:ext cx="3341819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4-2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距離範圍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88" y="1700303"/>
            <a:ext cx="6001382" cy="4405203"/>
          </a:xfrm>
          <a:prstGeom prst="rect">
            <a:avLst/>
          </a:prstGeom>
        </p:spPr>
      </p:pic>
      <p:sp>
        <p:nvSpPr>
          <p:cNvPr id="10" name="AutoShape 2"/>
          <p:cNvSpPr>
            <a:spLocks noChangeArrowheads="1"/>
          </p:cNvSpPr>
          <p:nvPr/>
        </p:nvSpPr>
        <p:spPr bwMode="gray">
          <a:xfrm>
            <a:off x="227549" y="3017156"/>
            <a:ext cx="3341820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4-3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圖元與物件範圍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gray">
          <a:xfrm>
            <a:off x="252723" y="4553537"/>
            <a:ext cx="3270465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4-5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所選輪廓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227549" y="3768328"/>
            <a:ext cx="3341820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4-4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分層運算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0105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DDA4135-6AD8-4F52-AE43-3FCB2C43D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725" y="2424500"/>
            <a:ext cx="3846083" cy="3363087"/>
          </a:xfrm>
          <a:prstGeom prst="rect">
            <a:avLst/>
          </a:prstGeom>
        </p:spPr>
      </p:pic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2057400" y="2147501"/>
            <a:ext cx="70" cy="276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914400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4-1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參考的圖元</a:t>
            </a:r>
            <a:endParaRPr lang="en-US" altLang="zh-TW" sz="3600" i="0" dirty="0">
              <a:solidFill>
                <a:srgbClr val="FFFF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中心線或點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208304" y="6269038"/>
            <a:ext cx="377539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系統視為參考忽略計算</a:t>
            </a:r>
            <a:endParaRPr lang="en-US" altLang="zh-TW" sz="2800" b="1" i="0" dirty="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6" name="Picture 4" descr="http://ico.ooopic.com/ajax/iconpng/?id=16322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670" y="4191576"/>
            <a:ext cx="1392055" cy="107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co.ooopic.com/ajax/iconpng/?id=11748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71" y="4411990"/>
            <a:ext cx="926446" cy="92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F44A812-F440-4373-8C15-C4D8F8F4D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218" y="2671992"/>
            <a:ext cx="3292057" cy="266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53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914400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4-1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參考的圖元</a:t>
            </a:r>
            <a:endParaRPr lang="en-US" altLang="zh-TW" sz="3600" i="0" dirty="0">
              <a:solidFill>
                <a:srgbClr val="FFFF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中心線與直線差異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60807" y="6269038"/>
            <a:ext cx="162095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對稱標</a:t>
            </a:r>
            <a:r>
              <a:rPr lang="zh-TW" altLang="en-US" sz="2800" b="1" i="0" dirty="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註</a:t>
            </a:r>
            <a:endParaRPr lang="en-US" altLang="zh-TW" sz="2800" b="1" i="0" dirty="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427254" y="6219303"/>
            <a:ext cx="162095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旋轉特徵</a:t>
            </a:r>
            <a:endParaRPr lang="en-US" altLang="zh-TW" sz="2800" b="1" i="0" dirty="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80C2E18-62D1-4E95-8BBE-C24735C42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501" y="2373998"/>
            <a:ext cx="3216813" cy="315694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1A0589B-A664-4305-9652-3CB160056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4321" y="2227131"/>
            <a:ext cx="1086026" cy="120186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EECF0E7-2A67-4081-8AD9-BACFF12BD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73" y="4702147"/>
            <a:ext cx="819264" cy="82879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FB88E53-D8A0-4A97-82ED-5E38610A6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846" y="2227131"/>
            <a:ext cx="4705154" cy="38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75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4EA0D58-E182-401D-A5D4-C332C6ED6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510" y="2539965"/>
            <a:ext cx="3731116" cy="3276428"/>
          </a:xfrm>
          <a:prstGeom prst="rect">
            <a:avLst/>
          </a:prstGeom>
        </p:spPr>
      </p:pic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2057400" y="2147501"/>
            <a:ext cx="70" cy="276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914400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4-1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參考的圖元</a:t>
            </a:r>
            <a:endParaRPr lang="en-US" altLang="zh-TW" sz="3600" i="0" dirty="0">
              <a:solidFill>
                <a:srgbClr val="FFFF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點讓與鑽孔定位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208304" y="6269038"/>
            <a:ext cx="377539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系統視為參考忽略計算</a:t>
            </a:r>
            <a:endParaRPr lang="en-US" altLang="zh-TW" sz="2800" b="1" i="0" dirty="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6470553" y="2201765"/>
            <a:ext cx="3765744" cy="3829247"/>
          </a:xfrm>
          <a:prstGeom prst="rect">
            <a:avLst/>
          </a:prstGeom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853626" y="2864414"/>
            <a:ext cx="1333499" cy="515441"/>
          </a:xfrm>
          <a:prstGeom prst="wedgeRoundRectCallout">
            <a:avLst>
              <a:gd name="adj1" fmla="val -83674"/>
              <a:gd name="adj2" fmla="val 35749"/>
              <a:gd name="adj3" fmla="val 16667"/>
            </a:avLst>
          </a:prstGeom>
          <a:solidFill>
            <a:srgbClr val="FF9933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zh-TW" altLang="en-US" sz="2400" i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草圖點</a:t>
            </a:r>
            <a:endParaRPr lang="zh-TW" altLang="en-US" sz="2400" i="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2" name="乘號 11"/>
          <p:cNvSpPr/>
          <p:nvPr/>
        </p:nvSpPr>
        <p:spPr bwMode="auto">
          <a:xfrm>
            <a:off x="3883237" y="3290004"/>
            <a:ext cx="650134" cy="381476"/>
          </a:xfrm>
          <a:prstGeom prst="mathMultiply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9" name="乘號 18"/>
          <p:cNvSpPr/>
          <p:nvPr/>
        </p:nvSpPr>
        <p:spPr bwMode="auto">
          <a:xfrm>
            <a:off x="2521638" y="4698775"/>
            <a:ext cx="650134" cy="381476"/>
          </a:xfrm>
          <a:prstGeom prst="mathMultiply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97EA2D64-6ACF-4ABC-97A9-392AAD611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304" y="4486216"/>
            <a:ext cx="1333499" cy="515441"/>
          </a:xfrm>
          <a:prstGeom prst="wedgeRoundRectCallout">
            <a:avLst>
              <a:gd name="adj1" fmla="val -83674"/>
              <a:gd name="adj2" fmla="val 35749"/>
              <a:gd name="adj3" fmla="val 16667"/>
            </a:avLst>
          </a:prstGeom>
          <a:solidFill>
            <a:srgbClr val="FF9933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zh-TW" altLang="en-US" sz="240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鑽孔</a:t>
            </a:r>
            <a:r>
              <a:rPr lang="zh-TW" altLang="en-US" sz="2400" i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點</a:t>
            </a:r>
            <a:endParaRPr lang="zh-TW" altLang="en-US" sz="2400" i="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5824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88" y="1700303"/>
            <a:ext cx="6001382" cy="4405203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EA636725-DEEB-4DD8-9848-063394FF20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7548" y="1463843"/>
            <a:ext cx="3341819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4-1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參考的圖元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3972A84B-EAE3-4FD5-A833-7C3761A9D7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7548" y="2242546"/>
            <a:ext cx="3341819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4-2</a:t>
            </a:r>
            <a:r>
              <a:rPr lang="zh-TW" altLang="en-US" sz="28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距離範圍</a:t>
            </a:r>
            <a:endParaRPr lang="en-US" altLang="zh-TW" sz="280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0DB63F65-0391-4BF5-BC38-85EADC26E6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7549" y="3017156"/>
            <a:ext cx="3341820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4-3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圖元與物件範圍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6" name="AutoShape 2">
            <a:extLst>
              <a:ext uri="{FF2B5EF4-FFF2-40B4-BE49-F238E27FC236}">
                <a16:creationId xmlns:a16="http://schemas.microsoft.com/office/drawing/2014/main" id="{BA74694E-BF43-42D5-8AFE-BB4B1893F5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2723" y="4553537"/>
            <a:ext cx="3270465" cy="609600"/>
          </a:xfrm>
          <a:prstGeom prst="roundRect">
            <a:avLst>
              <a:gd name="adj" fmla="val 11125"/>
            </a:avLst>
          </a:prstGeom>
          <a:solidFill>
            <a:srgbClr val="00B0F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4-5</a:t>
            </a:r>
            <a:r>
              <a:rPr lang="zh-TW" altLang="en-US" sz="28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所選輪廓</a:t>
            </a:r>
            <a:endParaRPr lang="en-US" altLang="zh-TW" sz="280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id="{02803D74-7502-4812-945C-FE9F707373F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7549" y="3768328"/>
            <a:ext cx="3341820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4-4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分層運算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9368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057400" y="2147501"/>
            <a:ext cx="70" cy="276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0" y="914400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4-5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所選輪廓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封閉輪廓選擇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40" y="2200931"/>
            <a:ext cx="181927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858809" y="6269039"/>
            <a:ext cx="223651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95363"/>
            <a:r>
              <a:rPr lang="zh-TW" altLang="en-US" sz="3200" b="1" i="0" dirty="0">
                <a:solidFill>
                  <a:srgbClr val="00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設計</a:t>
            </a:r>
            <a:r>
              <a:rPr lang="en-US" altLang="zh-TW" sz="3200" b="1" i="0" dirty="0">
                <a:solidFill>
                  <a:srgbClr val="00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Layout</a:t>
            </a:r>
          </a:p>
        </p:txBody>
      </p:sp>
      <p:sp>
        <p:nvSpPr>
          <p:cNvPr id="11" name="向右箭號 10"/>
          <p:cNvSpPr/>
          <p:nvPr/>
        </p:nvSpPr>
        <p:spPr bwMode="auto">
          <a:xfrm>
            <a:off x="5047015" y="5771712"/>
            <a:ext cx="720311" cy="278920"/>
          </a:xfrm>
          <a:prstGeom prst="rightArrow">
            <a:avLst>
              <a:gd name="adj1" fmla="val 50000"/>
              <a:gd name="adj2" fmla="val 81867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95295"/>
            <a:endParaRPr lang="zh-TW" altLang="en-US" sz="98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940EA26-C27C-4302-92F1-184456E96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368" y="5337977"/>
            <a:ext cx="292958" cy="28049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5D0FB6B-49ED-4F29-8262-8B0EFD9B5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299" y="2157943"/>
            <a:ext cx="2137993" cy="404002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EBEAC8D-FE8C-4560-9435-49E518424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125" y="2297903"/>
            <a:ext cx="1573027" cy="3625038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219727F9-35CB-4064-AA0F-2F2C43DD05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519" y="2157943"/>
            <a:ext cx="2613891" cy="362613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向右箭號 10">
            <a:extLst>
              <a:ext uri="{FF2B5EF4-FFF2-40B4-BE49-F238E27FC236}">
                <a16:creationId xmlns:a16="http://schemas.microsoft.com/office/drawing/2014/main" id="{A9DC54B5-9C2B-42EF-A53D-C437C1B1D41C}"/>
              </a:ext>
            </a:extLst>
          </p:cNvPr>
          <p:cNvSpPr/>
          <p:nvPr/>
        </p:nvSpPr>
        <p:spPr bwMode="auto">
          <a:xfrm>
            <a:off x="7907795" y="5888252"/>
            <a:ext cx="720311" cy="278920"/>
          </a:xfrm>
          <a:prstGeom prst="rightArrow">
            <a:avLst>
              <a:gd name="adj1" fmla="val 50000"/>
              <a:gd name="adj2" fmla="val 81867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95295"/>
            <a:endParaRPr lang="zh-TW" altLang="en-US" sz="98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994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A8063DF-0B28-4F58-A9EE-D4EAFDDEF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12" y="2276253"/>
            <a:ext cx="4267551" cy="4002309"/>
          </a:xfrm>
          <a:prstGeom prst="rect">
            <a:avLst/>
          </a:prstGeom>
        </p:spPr>
      </p:pic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2057400" y="2147501"/>
            <a:ext cx="70" cy="276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0" y="914400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4-5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所選輪廓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2.2D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轉</a:t>
            </a:r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3D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作業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525169" y="6278562"/>
            <a:ext cx="3141663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95363"/>
            <a:r>
              <a:rPr lang="zh-TW" altLang="en-US" sz="3200" b="1" i="0" dirty="0">
                <a:solidFill>
                  <a:srgbClr val="00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不必拋開</a:t>
            </a:r>
            <a:r>
              <a:rPr lang="en-US" altLang="zh-TW" sz="3200" b="1" i="0" dirty="0">
                <a:solidFill>
                  <a:srgbClr val="00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2D</a:t>
            </a:r>
            <a:r>
              <a:rPr lang="zh-TW" altLang="en-US" sz="3200" b="1" i="0" dirty="0">
                <a:solidFill>
                  <a:srgbClr val="00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習慣</a:t>
            </a:r>
            <a:endParaRPr lang="en-US" altLang="zh-TW" sz="3200" b="1" i="0" dirty="0">
              <a:solidFill>
                <a:srgbClr val="00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9185251-E7BA-401E-B014-254823CE1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587" y="2424500"/>
            <a:ext cx="2125559" cy="13128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87D2C1A-32BA-4FBF-9F7B-8E9123766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402" y="2197012"/>
            <a:ext cx="3549890" cy="354228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5B929EA-B039-4B51-8AAB-7D19FDE8D5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8524" y="3078934"/>
            <a:ext cx="2851321" cy="286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4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88" y="1700303"/>
            <a:ext cx="6001382" cy="4405203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DF096C7E-7C81-4AAD-A169-F3E22327E6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4454" y="3015010"/>
            <a:ext cx="3157833" cy="609600"/>
          </a:xfrm>
          <a:prstGeom prst="roundRect">
            <a:avLst>
              <a:gd name="adj" fmla="val 11125"/>
            </a:avLst>
          </a:prstGeom>
          <a:solidFill>
            <a:srgbClr val="0000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1-2</a:t>
            </a:r>
            <a:r>
              <a:rPr lang="zh-TW" altLang="en-US" sz="280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雙重封閉輪廓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721616DE-F5DD-4644-AC41-3B7F0833D0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991" y="2085474"/>
            <a:ext cx="3171688" cy="6909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1-1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</a:t>
            </a:r>
            <a:r>
              <a:rPr lang="zh-TW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單一封閉輪廓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70606046-7EBF-47D9-9570-9CEECA3853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4454" y="3835119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1-3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</a:t>
            </a:r>
            <a:r>
              <a:rPr lang="zh-TW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開放輪廓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444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50" name="Picture 2" descr="Multi-Product_Graphic_with_Sustainabil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025244"/>
            <a:ext cx="7215746" cy="50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2053" name="Rectangle 5"/>
          <p:cNvSpPr>
            <a:spLocks noChangeArrowheads="1"/>
          </p:cNvSpPr>
          <p:nvPr/>
        </p:nvSpPr>
        <p:spPr bwMode="auto">
          <a:xfrm>
            <a:off x="376131" y="2972612"/>
            <a:ext cx="3180626" cy="146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02794" eaLnBrk="0" hangingPunct="0">
              <a:lnSpc>
                <a:spcPct val="110000"/>
              </a:lnSpc>
            </a:pPr>
            <a:r>
              <a:rPr lang="zh-TW" altLang="en-US" sz="2177" i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幾何科技</a:t>
            </a:r>
            <a:r>
              <a:rPr lang="en-US" altLang="zh-TW" sz="2177" i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SOLIDWOKRS</a:t>
            </a:r>
            <a:r>
              <a:rPr lang="zh-TW" altLang="en-US" sz="2177" i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原廠訓練中心</a:t>
            </a:r>
            <a:endParaRPr lang="zh-TW" altLang="en-US" sz="2177" i="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defTabSz="902794" eaLnBrk="0" hangingPunct="0">
              <a:lnSpc>
                <a:spcPct val="110000"/>
              </a:lnSpc>
            </a:pPr>
            <a:r>
              <a:rPr lang="en-US" altLang="zh-TW" sz="2177" i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SolidWorks </a:t>
            </a:r>
            <a:r>
              <a:rPr lang="zh-TW" altLang="en-US" sz="2177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專門論壇</a:t>
            </a:r>
          </a:p>
          <a:p>
            <a:pPr defTabSz="902794" eaLnBrk="0" hangingPunct="0">
              <a:lnSpc>
                <a:spcPct val="110000"/>
              </a:lnSpc>
            </a:pPr>
            <a:r>
              <a:rPr lang="en-US" altLang="zh-TW" sz="2177" i="0" dirty="0" err="1">
                <a:latin typeface="華康細圓體(P)" panose="020F0300000000000000" pitchFamily="34" charset="-120"/>
                <a:ea typeface="華康細圓體(P)" panose="020F0300000000000000" pitchFamily="34" charset="-120"/>
                <a:hlinkClick r:id="rId3"/>
              </a:rPr>
              <a:t>www.solidworks.org.tw</a:t>
            </a:r>
            <a:endParaRPr lang="en-US" altLang="zh-TW" sz="2177" i="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1026" name="Picture 2" descr="http://www.solidworks.com.tw/attachments/Image/authorized-training-center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9" y="903681"/>
            <a:ext cx="2005552" cy="200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橢圓形圖說文字 11">
            <a:extLst>
              <a:ext uri="{FF2B5EF4-FFF2-40B4-BE49-F238E27FC236}">
                <a16:creationId xmlns:a16="http://schemas.microsoft.com/office/drawing/2014/main" id="{A102B4CE-CCB7-4744-B267-412BA334B49D}"/>
              </a:ext>
            </a:extLst>
          </p:cNvPr>
          <p:cNvSpPr/>
          <p:nvPr/>
        </p:nvSpPr>
        <p:spPr>
          <a:xfrm>
            <a:off x="3552548" y="5842565"/>
            <a:ext cx="363906" cy="341107"/>
          </a:xfrm>
          <a:prstGeom prst="wedgeEllipseCallout">
            <a:avLst>
              <a:gd name="adj1" fmla="val -12937"/>
              <a:gd name="adj2" fmla="val 35357"/>
            </a:avLst>
          </a:prstGeom>
          <a:solidFill>
            <a:srgbClr val="7030A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TW" sz="2400" i="0" dirty="0">
                <a:latin typeface="華康細圓體(P)" panose="020F0300000000000000" pitchFamily="34" charset="-120"/>
                <a:ea typeface="華康細圓體(P)" panose="020F0300000000000000" pitchFamily="34" charset="-120"/>
                <a:cs typeface="Arial" panose="020B0604020202020204" pitchFamily="34" charset="0"/>
              </a:rPr>
              <a:t>2</a:t>
            </a:r>
            <a:endParaRPr lang="zh-TW" altLang="en-US" sz="2400" i="0" dirty="0">
              <a:latin typeface="華康細圓體(P)" panose="020F0300000000000000" pitchFamily="34" charset="-120"/>
              <a:ea typeface="華康細圓體(P)" panose="020F03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6" name="橢圓形圖說文字 12">
            <a:extLst>
              <a:ext uri="{FF2B5EF4-FFF2-40B4-BE49-F238E27FC236}">
                <a16:creationId xmlns:a16="http://schemas.microsoft.com/office/drawing/2014/main" id="{80E43CC7-3D6A-4EE9-B489-A047625E0C1A}"/>
              </a:ext>
            </a:extLst>
          </p:cNvPr>
          <p:cNvSpPr/>
          <p:nvPr/>
        </p:nvSpPr>
        <p:spPr>
          <a:xfrm>
            <a:off x="4139060" y="5829901"/>
            <a:ext cx="363906" cy="341107"/>
          </a:xfrm>
          <a:prstGeom prst="wedgeEllipseCallout">
            <a:avLst>
              <a:gd name="adj1" fmla="val -12937"/>
              <a:gd name="adj2" fmla="val 35357"/>
            </a:avLst>
          </a:prstGeom>
          <a:solidFill>
            <a:srgbClr val="7030A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TW" sz="2400" i="0" dirty="0">
                <a:latin typeface="華康細圓體(P)" panose="020F0300000000000000" pitchFamily="34" charset="-120"/>
                <a:ea typeface="華康細圓體(P)" panose="020F0300000000000000" pitchFamily="34" charset="-120"/>
                <a:cs typeface="Arial" panose="020B0604020202020204" pitchFamily="34" charset="0"/>
              </a:rPr>
              <a:t>3</a:t>
            </a:r>
            <a:endParaRPr lang="zh-TW" altLang="en-US" sz="2400" i="0" dirty="0">
              <a:latin typeface="華康細圓體(P)" panose="020F0300000000000000" pitchFamily="34" charset="-120"/>
              <a:ea typeface="華康細圓體(P)" panose="020F03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7" name="橢圓形圖說文字 13">
            <a:extLst>
              <a:ext uri="{FF2B5EF4-FFF2-40B4-BE49-F238E27FC236}">
                <a16:creationId xmlns:a16="http://schemas.microsoft.com/office/drawing/2014/main" id="{64A115F5-9B06-4F1F-9297-FA56911438BC}"/>
              </a:ext>
            </a:extLst>
          </p:cNvPr>
          <p:cNvSpPr/>
          <p:nvPr/>
        </p:nvSpPr>
        <p:spPr>
          <a:xfrm>
            <a:off x="4731744" y="5828603"/>
            <a:ext cx="363906" cy="341107"/>
          </a:xfrm>
          <a:prstGeom prst="wedgeEllipseCallout">
            <a:avLst>
              <a:gd name="adj1" fmla="val -12937"/>
              <a:gd name="adj2" fmla="val 35357"/>
            </a:avLst>
          </a:prstGeom>
          <a:solidFill>
            <a:srgbClr val="7030A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TW" sz="2400" i="0" dirty="0">
                <a:latin typeface="華康細圓體(P)" panose="020F0300000000000000" pitchFamily="34" charset="-120"/>
                <a:ea typeface="華康細圓體(P)" panose="020F0300000000000000" pitchFamily="34" charset="-120"/>
                <a:cs typeface="Arial" panose="020B0604020202020204" pitchFamily="34" charset="0"/>
              </a:rPr>
              <a:t>4</a:t>
            </a:r>
            <a:endParaRPr lang="zh-TW" altLang="en-US" sz="2400" i="0" dirty="0">
              <a:latin typeface="華康細圓體(P)" panose="020F0300000000000000" pitchFamily="34" charset="-120"/>
              <a:ea typeface="華康細圓體(P)" panose="020F03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8" name="橢圓形圖說文字 14">
            <a:extLst>
              <a:ext uri="{FF2B5EF4-FFF2-40B4-BE49-F238E27FC236}">
                <a16:creationId xmlns:a16="http://schemas.microsoft.com/office/drawing/2014/main" id="{4458CEA4-EB03-4F92-8DC4-D9FF74BC3500}"/>
              </a:ext>
            </a:extLst>
          </p:cNvPr>
          <p:cNvSpPr/>
          <p:nvPr/>
        </p:nvSpPr>
        <p:spPr>
          <a:xfrm>
            <a:off x="5176629" y="5819245"/>
            <a:ext cx="363906" cy="341107"/>
          </a:xfrm>
          <a:prstGeom prst="wedgeEllipseCallout">
            <a:avLst>
              <a:gd name="adj1" fmla="val -12937"/>
              <a:gd name="adj2" fmla="val 35357"/>
            </a:avLst>
          </a:prstGeom>
          <a:solidFill>
            <a:srgbClr val="7030A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TW" sz="2400" i="0" dirty="0">
                <a:latin typeface="華康細圓體(P)" panose="020F0300000000000000" pitchFamily="34" charset="-120"/>
                <a:ea typeface="華康細圓體(P)" panose="020F0300000000000000" pitchFamily="34" charset="-120"/>
                <a:cs typeface="Arial" panose="020B0604020202020204" pitchFamily="34" charset="0"/>
              </a:rPr>
              <a:t>5</a:t>
            </a:r>
            <a:endParaRPr lang="zh-TW" altLang="en-US" sz="2400" i="0" dirty="0">
              <a:latin typeface="華康細圓體(P)" panose="020F0300000000000000" pitchFamily="34" charset="-120"/>
              <a:ea typeface="華康細圓體(P)" panose="020F03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9" name="橢圓形圖說文字 15">
            <a:extLst>
              <a:ext uri="{FF2B5EF4-FFF2-40B4-BE49-F238E27FC236}">
                <a16:creationId xmlns:a16="http://schemas.microsoft.com/office/drawing/2014/main" id="{C1E0C7ED-D5DC-41B8-8B40-94979D2F37CC}"/>
              </a:ext>
            </a:extLst>
          </p:cNvPr>
          <p:cNvSpPr/>
          <p:nvPr/>
        </p:nvSpPr>
        <p:spPr>
          <a:xfrm>
            <a:off x="5617923" y="5833207"/>
            <a:ext cx="363906" cy="341107"/>
          </a:xfrm>
          <a:prstGeom prst="wedgeEllipseCallout">
            <a:avLst>
              <a:gd name="adj1" fmla="val -12937"/>
              <a:gd name="adj2" fmla="val 35357"/>
            </a:avLst>
          </a:prstGeom>
          <a:solidFill>
            <a:srgbClr val="7030A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TW" sz="2400" i="0" dirty="0">
                <a:latin typeface="華康細圓體(P)" panose="020F0300000000000000" pitchFamily="34" charset="-120"/>
                <a:ea typeface="華康細圓體(P)" panose="020F0300000000000000" pitchFamily="34" charset="-120"/>
                <a:cs typeface="Arial" panose="020B0604020202020204" pitchFamily="34" charset="0"/>
              </a:rPr>
              <a:t>6</a:t>
            </a:r>
            <a:endParaRPr lang="zh-TW" altLang="en-US" sz="2400" i="0" dirty="0">
              <a:latin typeface="華康細圓體(P)" panose="020F0300000000000000" pitchFamily="34" charset="-120"/>
              <a:ea typeface="華康細圓體(P)" panose="020F03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橢圓形圖說文字 16">
            <a:extLst>
              <a:ext uri="{FF2B5EF4-FFF2-40B4-BE49-F238E27FC236}">
                <a16:creationId xmlns:a16="http://schemas.microsoft.com/office/drawing/2014/main" id="{2849433B-575E-4DB3-B955-6951E93C64A6}"/>
              </a:ext>
            </a:extLst>
          </p:cNvPr>
          <p:cNvSpPr/>
          <p:nvPr/>
        </p:nvSpPr>
        <p:spPr>
          <a:xfrm>
            <a:off x="6126379" y="5838884"/>
            <a:ext cx="363906" cy="341107"/>
          </a:xfrm>
          <a:prstGeom prst="wedgeEllipseCallout">
            <a:avLst>
              <a:gd name="adj1" fmla="val -12937"/>
              <a:gd name="adj2" fmla="val 35357"/>
            </a:avLst>
          </a:prstGeom>
          <a:solidFill>
            <a:srgbClr val="7030A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TW" sz="2400" i="0" dirty="0">
                <a:latin typeface="華康細圓體(P)" panose="020F0300000000000000" pitchFamily="34" charset="-120"/>
                <a:ea typeface="華康細圓體(P)" panose="020F0300000000000000" pitchFamily="34" charset="-120"/>
                <a:cs typeface="Arial" panose="020B0604020202020204" pitchFamily="34" charset="0"/>
              </a:rPr>
              <a:t>7</a:t>
            </a:r>
            <a:endParaRPr lang="zh-TW" altLang="en-US" sz="2400" i="0" dirty="0">
              <a:latin typeface="華康細圓體(P)" panose="020F0300000000000000" pitchFamily="34" charset="-120"/>
              <a:ea typeface="華康細圓體(P)" panose="020F03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1" name="橢圓形圖說文字 17">
            <a:extLst>
              <a:ext uri="{FF2B5EF4-FFF2-40B4-BE49-F238E27FC236}">
                <a16:creationId xmlns:a16="http://schemas.microsoft.com/office/drawing/2014/main" id="{61E5AF4D-140C-4485-B92A-9406C3E60216}"/>
              </a:ext>
            </a:extLst>
          </p:cNvPr>
          <p:cNvSpPr/>
          <p:nvPr/>
        </p:nvSpPr>
        <p:spPr>
          <a:xfrm>
            <a:off x="6666318" y="5819245"/>
            <a:ext cx="363906" cy="341107"/>
          </a:xfrm>
          <a:prstGeom prst="wedgeEllipseCallout">
            <a:avLst>
              <a:gd name="adj1" fmla="val -12937"/>
              <a:gd name="adj2" fmla="val 35357"/>
            </a:avLst>
          </a:prstGeom>
          <a:solidFill>
            <a:srgbClr val="7030A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TW" sz="2400" i="0" dirty="0">
                <a:latin typeface="華康細圓體(P)" panose="020F0300000000000000" pitchFamily="34" charset="-120"/>
                <a:ea typeface="華康細圓體(P)" panose="020F0300000000000000" pitchFamily="34" charset="-120"/>
                <a:cs typeface="Arial" panose="020B0604020202020204" pitchFamily="34" charset="0"/>
              </a:rPr>
              <a:t>8</a:t>
            </a:r>
            <a:endParaRPr lang="zh-TW" altLang="en-US" sz="2400" i="0" dirty="0">
              <a:latin typeface="華康細圓體(P)" panose="020F0300000000000000" pitchFamily="34" charset="-120"/>
              <a:ea typeface="華康細圓體(P)" panose="020F03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2" name="橢圓形圖說文字 18">
            <a:extLst>
              <a:ext uri="{FF2B5EF4-FFF2-40B4-BE49-F238E27FC236}">
                <a16:creationId xmlns:a16="http://schemas.microsoft.com/office/drawing/2014/main" id="{7F5D331A-C779-4A0F-89FF-03F23F4DB804}"/>
              </a:ext>
            </a:extLst>
          </p:cNvPr>
          <p:cNvSpPr/>
          <p:nvPr/>
        </p:nvSpPr>
        <p:spPr>
          <a:xfrm>
            <a:off x="7204299" y="5824470"/>
            <a:ext cx="363906" cy="341107"/>
          </a:xfrm>
          <a:prstGeom prst="wedgeEllipseCallout">
            <a:avLst>
              <a:gd name="adj1" fmla="val -12937"/>
              <a:gd name="adj2" fmla="val 35357"/>
            </a:avLst>
          </a:prstGeom>
          <a:solidFill>
            <a:srgbClr val="7030A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TW" sz="2400" i="0" dirty="0">
                <a:latin typeface="華康細圓體(P)" panose="020F0300000000000000" pitchFamily="34" charset="-120"/>
                <a:ea typeface="華康細圓體(P)" panose="020F0300000000000000" pitchFamily="34" charset="-120"/>
                <a:cs typeface="Arial" panose="020B0604020202020204" pitchFamily="34" charset="0"/>
              </a:rPr>
              <a:t>9</a:t>
            </a:r>
            <a:endParaRPr lang="zh-TW" altLang="en-US" sz="2400" i="0" dirty="0">
              <a:latin typeface="華康細圓體(P)" panose="020F0300000000000000" pitchFamily="34" charset="-120"/>
              <a:ea typeface="華康細圓體(P)" panose="020F03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3" name="橢圓形圖說文字 19">
            <a:extLst>
              <a:ext uri="{FF2B5EF4-FFF2-40B4-BE49-F238E27FC236}">
                <a16:creationId xmlns:a16="http://schemas.microsoft.com/office/drawing/2014/main" id="{27126C2C-F13C-4180-91D3-12C967AB1152}"/>
              </a:ext>
            </a:extLst>
          </p:cNvPr>
          <p:cNvSpPr/>
          <p:nvPr/>
        </p:nvSpPr>
        <p:spPr>
          <a:xfrm>
            <a:off x="7697681" y="5841268"/>
            <a:ext cx="363906" cy="341107"/>
          </a:xfrm>
          <a:prstGeom prst="wedgeEllipseCallout">
            <a:avLst>
              <a:gd name="adj1" fmla="val -12937"/>
              <a:gd name="adj2" fmla="val 35357"/>
            </a:avLst>
          </a:prstGeom>
          <a:solidFill>
            <a:srgbClr val="7030A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TW" sz="2400" i="0" dirty="0">
                <a:latin typeface="華康細圓體(P)" panose="020F0300000000000000" pitchFamily="34" charset="-120"/>
                <a:ea typeface="華康細圓體(P)" panose="020F0300000000000000" pitchFamily="34" charset="-120"/>
                <a:cs typeface="Arial" panose="020B0604020202020204" pitchFamily="34" charset="0"/>
              </a:rPr>
              <a:t>10</a:t>
            </a:r>
            <a:endParaRPr lang="zh-TW" altLang="en-US" sz="2400" i="0" dirty="0">
              <a:latin typeface="華康細圓體(P)" panose="020F0300000000000000" pitchFamily="34" charset="-120"/>
              <a:ea typeface="華康細圓體(P)" panose="020F03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4" name="橢圓形圖說文字 20">
            <a:extLst>
              <a:ext uri="{FF2B5EF4-FFF2-40B4-BE49-F238E27FC236}">
                <a16:creationId xmlns:a16="http://schemas.microsoft.com/office/drawing/2014/main" id="{D5138955-FD06-4DA1-9E36-EE7D6BD5EB02}"/>
              </a:ext>
            </a:extLst>
          </p:cNvPr>
          <p:cNvSpPr/>
          <p:nvPr/>
        </p:nvSpPr>
        <p:spPr>
          <a:xfrm>
            <a:off x="8224931" y="5848064"/>
            <a:ext cx="363906" cy="341107"/>
          </a:xfrm>
          <a:prstGeom prst="wedgeEllipseCallout">
            <a:avLst>
              <a:gd name="adj1" fmla="val -12937"/>
              <a:gd name="adj2" fmla="val 35357"/>
            </a:avLst>
          </a:prstGeom>
          <a:solidFill>
            <a:srgbClr val="7030A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TW" sz="2400" i="0" dirty="0">
                <a:latin typeface="華康細圓體(P)" panose="020F0300000000000000" pitchFamily="34" charset="-120"/>
                <a:ea typeface="華康細圓體(P)" panose="020F0300000000000000" pitchFamily="34" charset="-120"/>
                <a:cs typeface="Arial" panose="020B0604020202020204" pitchFamily="34" charset="0"/>
              </a:rPr>
              <a:t>11</a:t>
            </a:r>
            <a:endParaRPr lang="zh-TW" altLang="en-US" sz="2400" i="0" dirty="0">
              <a:latin typeface="華康細圓體(P)" panose="020F0300000000000000" pitchFamily="34" charset="-120"/>
              <a:ea typeface="華康細圓體(P)" panose="020F03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5" name="橢圓形圖說文字 11">
            <a:extLst>
              <a:ext uri="{FF2B5EF4-FFF2-40B4-BE49-F238E27FC236}">
                <a16:creationId xmlns:a16="http://schemas.microsoft.com/office/drawing/2014/main" id="{26148849-52D8-4206-9116-A08E70D2A03A}"/>
              </a:ext>
            </a:extLst>
          </p:cNvPr>
          <p:cNvSpPr/>
          <p:nvPr/>
        </p:nvSpPr>
        <p:spPr>
          <a:xfrm>
            <a:off x="3050970" y="5832120"/>
            <a:ext cx="380341" cy="345357"/>
          </a:xfrm>
          <a:prstGeom prst="wedgeEllipseCallout">
            <a:avLst>
              <a:gd name="adj1" fmla="val -12937"/>
              <a:gd name="adj2" fmla="val 35357"/>
            </a:avLst>
          </a:prstGeom>
          <a:solidFill>
            <a:srgbClr val="7030A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TW" sz="2400" i="0" dirty="0">
                <a:latin typeface="華康細圓體(P)" panose="020F0300000000000000" pitchFamily="34" charset="-120"/>
                <a:ea typeface="華康細圓體(P)" panose="020F0300000000000000" pitchFamily="34" charset="-120"/>
                <a:cs typeface="Arial" panose="020B0604020202020204" pitchFamily="34" charset="0"/>
              </a:rPr>
              <a:t>1</a:t>
            </a:r>
            <a:endParaRPr lang="zh-TW" altLang="en-US" sz="2400" i="0" dirty="0">
              <a:latin typeface="華康細圓體(P)" panose="020F0300000000000000" pitchFamily="34" charset="-120"/>
              <a:ea typeface="華康細圓體(P)" panose="020F0300000000000000" pitchFamily="34" charset="-120"/>
              <a:cs typeface="Arial" panose="020B0604020202020204" pitchFamily="34" charset="0"/>
            </a:endParaRPr>
          </a:p>
        </p:txBody>
      </p:sp>
      <p:cxnSp>
        <p:nvCxnSpPr>
          <p:cNvPr id="14" name="肘形接點 6">
            <a:extLst>
              <a:ext uri="{FF2B5EF4-FFF2-40B4-BE49-F238E27FC236}">
                <a16:creationId xmlns:a16="http://schemas.microsoft.com/office/drawing/2014/main" id="{3EB3CEFB-F258-4FA2-BF6B-FAAE36C34AF7}"/>
              </a:ext>
            </a:extLst>
          </p:cNvPr>
          <p:cNvCxnSpPr/>
          <p:nvPr/>
        </p:nvCxnSpPr>
        <p:spPr>
          <a:xfrm rot="16200000" flipV="1">
            <a:off x="3623093" y="3631518"/>
            <a:ext cx="924211" cy="744308"/>
          </a:xfrm>
          <a:prstGeom prst="bentConnector3">
            <a:avLst>
              <a:gd name="adj1" fmla="val -242"/>
            </a:avLst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橢圓 26">
            <a:extLst>
              <a:ext uri="{FF2B5EF4-FFF2-40B4-BE49-F238E27FC236}">
                <a16:creationId xmlns:a16="http://schemas.microsoft.com/office/drawing/2014/main" id="{537F7B36-58BB-49D7-ACDA-3258E3A2CF9F}"/>
              </a:ext>
            </a:extLst>
          </p:cNvPr>
          <p:cNvSpPr/>
          <p:nvPr/>
        </p:nvSpPr>
        <p:spPr>
          <a:xfrm>
            <a:off x="4432515" y="4432926"/>
            <a:ext cx="55394" cy="65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29" name="AutoShape 32">
            <a:extLst>
              <a:ext uri="{FF2B5EF4-FFF2-40B4-BE49-F238E27FC236}">
                <a16:creationId xmlns:a16="http://schemas.microsoft.com/office/drawing/2014/main" id="{5C38779F-43D0-436E-8B0E-A465DAAAE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210" y="2103692"/>
            <a:ext cx="1317062" cy="411879"/>
          </a:xfrm>
          <a:prstGeom prst="wedgeRoundRectCallout">
            <a:avLst>
              <a:gd name="adj1" fmla="val -78707"/>
              <a:gd name="adj2" fmla="val 37552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zh-TW" altLang="en-US" sz="1600" i="0">
                <a:solidFill>
                  <a:srgbClr val="66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光是圓角議題</a:t>
            </a:r>
            <a:endParaRPr lang="en-US" altLang="zh-TW" sz="1600" i="0">
              <a:solidFill>
                <a:srgbClr val="66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067C380D-E913-4DD0-A64F-FB48910AC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272" y="3541567"/>
            <a:ext cx="145940" cy="269769"/>
          </a:xfrm>
          <a:prstGeom prst="rect">
            <a:avLst/>
          </a:prstGeom>
        </p:spPr>
      </p:pic>
      <p:pic>
        <p:nvPicPr>
          <p:cNvPr id="31" name="Picture 6" descr="http://ico.ooopic.com/ajax/iconpng/?id=117487.png">
            <a:extLst>
              <a:ext uri="{FF2B5EF4-FFF2-40B4-BE49-F238E27FC236}">
                <a16:creationId xmlns:a16="http://schemas.microsoft.com/office/drawing/2014/main" id="{F904BE55-4442-4528-B137-D80995CB6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31" y="3999015"/>
            <a:ext cx="768817" cy="76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554EFF1F-DA38-49CC-9998-8AA360F9C2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5" t="11218" r="2984" b="8766"/>
          <a:stretch/>
        </p:blipFill>
        <p:spPr>
          <a:xfrm>
            <a:off x="9007089" y="3944095"/>
            <a:ext cx="925780" cy="789886"/>
          </a:xfrm>
          <a:prstGeom prst="rect">
            <a:avLst/>
          </a:prstGeom>
        </p:spPr>
      </p:pic>
      <p:sp>
        <p:nvSpPr>
          <p:cNvPr id="33" name="向右箭號 76">
            <a:extLst>
              <a:ext uri="{FF2B5EF4-FFF2-40B4-BE49-F238E27FC236}">
                <a16:creationId xmlns:a16="http://schemas.microsoft.com/office/drawing/2014/main" id="{1B1879DD-E257-44D6-8DE2-9548CC1FFD27}"/>
              </a:ext>
            </a:extLst>
          </p:cNvPr>
          <p:cNvSpPr/>
          <p:nvPr/>
        </p:nvSpPr>
        <p:spPr bwMode="auto">
          <a:xfrm>
            <a:off x="6881002" y="3649110"/>
            <a:ext cx="533889" cy="44720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zh-TW" altLang="en-US" sz="1463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35" name="AutoShape 32">
            <a:extLst>
              <a:ext uri="{FF2B5EF4-FFF2-40B4-BE49-F238E27FC236}">
                <a16:creationId xmlns:a16="http://schemas.microsoft.com/office/drawing/2014/main" id="{AC708A88-9C67-4A2F-A222-8E03C2A68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389" y="3485124"/>
            <a:ext cx="993611" cy="652421"/>
          </a:xfrm>
          <a:prstGeom prst="wedgeRoundRectCallout">
            <a:avLst>
              <a:gd name="adj1" fmla="val -46237"/>
              <a:gd name="adj2" fmla="val 16765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endParaRPr lang="en-US" altLang="zh-TW" sz="1300">
              <a:solidFill>
                <a:srgbClr val="66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90765114-0DB0-4BD3-9AB7-9BC4263DFA9F}"/>
              </a:ext>
            </a:extLst>
          </p:cNvPr>
          <p:cNvSpPr/>
          <p:nvPr/>
        </p:nvSpPr>
        <p:spPr bwMode="auto">
          <a:xfrm>
            <a:off x="7195937" y="1565378"/>
            <a:ext cx="2274041" cy="22512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zh-TW" altLang="en-US" sz="1463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37" name="AutoShape 32">
            <a:extLst>
              <a:ext uri="{FF2B5EF4-FFF2-40B4-BE49-F238E27FC236}">
                <a16:creationId xmlns:a16="http://schemas.microsoft.com/office/drawing/2014/main" id="{B3109C4A-0C85-45E1-A91F-2289499E1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247" y="4030006"/>
            <a:ext cx="252698" cy="242240"/>
          </a:xfrm>
          <a:prstGeom prst="wedgeRoundRectCallout">
            <a:avLst>
              <a:gd name="adj1" fmla="val 106689"/>
              <a:gd name="adj2" fmla="val -12020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US" altLang="zh-TW" sz="1300">
                <a:solidFill>
                  <a:srgbClr val="66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</a:t>
            </a:r>
          </a:p>
        </p:txBody>
      </p:sp>
      <p:sp>
        <p:nvSpPr>
          <p:cNvPr id="38" name="AutoShape 32">
            <a:extLst>
              <a:ext uri="{FF2B5EF4-FFF2-40B4-BE49-F238E27FC236}">
                <a16:creationId xmlns:a16="http://schemas.microsoft.com/office/drawing/2014/main" id="{15FFAA47-9FFC-4803-9FE7-3D5CC996C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008" y="3541565"/>
            <a:ext cx="252698" cy="242240"/>
          </a:xfrm>
          <a:prstGeom prst="wedgeRoundRectCallout">
            <a:avLst>
              <a:gd name="adj1" fmla="val -141817"/>
              <a:gd name="adj2" fmla="val -21148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US" altLang="zh-TW" sz="1300">
                <a:solidFill>
                  <a:srgbClr val="66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</a:t>
            </a:r>
          </a:p>
        </p:txBody>
      </p:sp>
      <p:sp>
        <p:nvSpPr>
          <p:cNvPr id="39" name="AutoShape 32">
            <a:extLst>
              <a:ext uri="{FF2B5EF4-FFF2-40B4-BE49-F238E27FC236}">
                <a16:creationId xmlns:a16="http://schemas.microsoft.com/office/drawing/2014/main" id="{2D6B314C-7D73-4B6A-A997-33F7B790F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279" y="4432926"/>
            <a:ext cx="252698" cy="242240"/>
          </a:xfrm>
          <a:prstGeom prst="wedgeRoundRectCallout">
            <a:avLst>
              <a:gd name="adj1" fmla="val 99689"/>
              <a:gd name="adj2" fmla="val -24799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US" altLang="zh-TW" sz="1300">
                <a:solidFill>
                  <a:srgbClr val="66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</a:t>
            </a:r>
          </a:p>
        </p:txBody>
      </p:sp>
      <p:sp>
        <p:nvSpPr>
          <p:cNvPr id="40" name="AutoShape 32">
            <a:extLst>
              <a:ext uri="{FF2B5EF4-FFF2-40B4-BE49-F238E27FC236}">
                <a16:creationId xmlns:a16="http://schemas.microsoft.com/office/drawing/2014/main" id="{FD8E9C2F-8C62-41EA-A64D-EA3D2D529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59" y="5157346"/>
            <a:ext cx="252698" cy="242240"/>
          </a:xfrm>
          <a:prstGeom prst="wedgeRoundRectCallout">
            <a:avLst>
              <a:gd name="adj1" fmla="val 99689"/>
              <a:gd name="adj2" fmla="val -24799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US" altLang="zh-TW" sz="1300">
                <a:solidFill>
                  <a:srgbClr val="66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4</a:t>
            </a:r>
          </a:p>
        </p:txBody>
      </p:sp>
      <p:sp>
        <p:nvSpPr>
          <p:cNvPr id="41" name="AutoShape 32">
            <a:extLst>
              <a:ext uri="{FF2B5EF4-FFF2-40B4-BE49-F238E27FC236}">
                <a16:creationId xmlns:a16="http://schemas.microsoft.com/office/drawing/2014/main" id="{CFCDB0F2-1D86-4C00-977D-641652E9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59" y="5581137"/>
            <a:ext cx="252698" cy="242240"/>
          </a:xfrm>
          <a:prstGeom prst="wedgeRoundRectCallout">
            <a:avLst>
              <a:gd name="adj1" fmla="val 99689"/>
              <a:gd name="adj2" fmla="val -24799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US" altLang="zh-TW" sz="1300">
                <a:solidFill>
                  <a:srgbClr val="66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5</a:t>
            </a:r>
          </a:p>
        </p:txBody>
      </p:sp>
      <p:sp>
        <p:nvSpPr>
          <p:cNvPr id="42" name="AutoShape 32">
            <a:extLst>
              <a:ext uri="{FF2B5EF4-FFF2-40B4-BE49-F238E27FC236}">
                <a16:creationId xmlns:a16="http://schemas.microsoft.com/office/drawing/2014/main" id="{B0CA02F4-AC04-4DF1-B8B4-5BABA317F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484" y="4972990"/>
            <a:ext cx="1002512" cy="368712"/>
          </a:xfrm>
          <a:prstGeom prst="wedgeRoundRectCallout">
            <a:avLst>
              <a:gd name="adj1" fmla="val -46237"/>
              <a:gd name="adj2" fmla="val 16765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zh-TW" altLang="en-US" sz="1600">
                <a:solidFill>
                  <a:srgbClr val="66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專門指令</a:t>
            </a:r>
            <a:endParaRPr lang="en-US" altLang="zh-TW" sz="1600">
              <a:solidFill>
                <a:srgbClr val="66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F920DD6D-67E6-4698-9A9D-13CB41A51D14}"/>
              </a:ext>
            </a:extLst>
          </p:cNvPr>
          <p:cNvSpPr/>
          <p:nvPr/>
        </p:nvSpPr>
        <p:spPr>
          <a:xfrm>
            <a:off x="6169428" y="2182586"/>
            <a:ext cx="1507193" cy="8545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34" name="AutoShape 32">
            <a:extLst>
              <a:ext uri="{FF2B5EF4-FFF2-40B4-BE49-F238E27FC236}">
                <a16:creationId xmlns:a16="http://schemas.microsoft.com/office/drawing/2014/main" id="{FDBCB9BF-98EA-4A22-8433-B3FD071C3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735" y="2792338"/>
            <a:ext cx="1317062" cy="411879"/>
          </a:xfrm>
          <a:prstGeom prst="wedgeRoundRectCallout">
            <a:avLst>
              <a:gd name="adj1" fmla="val -78707"/>
              <a:gd name="adj2" fmla="val 37552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zh-TW" altLang="en-US" sz="1600">
                <a:solidFill>
                  <a:srgbClr val="66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</a:t>
            </a:r>
            <a:endParaRPr lang="en-US" altLang="zh-TW" sz="1600">
              <a:solidFill>
                <a:srgbClr val="66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44" name="Line 25">
            <a:extLst>
              <a:ext uri="{FF2B5EF4-FFF2-40B4-BE49-F238E27FC236}">
                <a16:creationId xmlns:a16="http://schemas.microsoft.com/office/drawing/2014/main" id="{6EB212FB-2B26-4E26-B316-473CE1C4AF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97877" y="2597989"/>
            <a:ext cx="623282" cy="433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605" tIns="47302" rIns="94605" bIns="47302"/>
          <a:lstStyle/>
          <a:p>
            <a:endParaRPr lang="zh-TW" altLang="en-US" sz="907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7B465F5D-2B57-4E53-AD4D-39A3C15442BF}"/>
              </a:ext>
            </a:extLst>
          </p:cNvPr>
          <p:cNvSpPr/>
          <p:nvPr/>
        </p:nvSpPr>
        <p:spPr>
          <a:xfrm>
            <a:off x="3701943" y="3475865"/>
            <a:ext cx="55394" cy="65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63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46" name="Line 5">
            <a:extLst>
              <a:ext uri="{FF2B5EF4-FFF2-40B4-BE49-F238E27FC236}">
                <a16:creationId xmlns:a16="http://schemas.microsoft.com/office/drawing/2014/main" id="{D51C44D5-8B76-4248-8D33-2E8C1DF480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4214" y="3962400"/>
            <a:ext cx="810385" cy="167647"/>
          </a:xfrm>
          <a:prstGeom prst="line">
            <a:avLst/>
          </a:prstGeom>
          <a:noFill/>
          <a:ln w="63500">
            <a:solidFill>
              <a:srgbClr val="0099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626" tIns="46313" rIns="92626" bIns="46313"/>
          <a:lstStyle/>
          <a:p>
            <a:endParaRPr lang="zh-TW" altLang="en-US" sz="888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65385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7"/>
          <p:cNvSpPr>
            <a:spLocks noChangeArrowheads="1"/>
          </p:cNvSpPr>
          <p:nvPr/>
        </p:nvSpPr>
        <p:spPr bwMode="auto">
          <a:xfrm>
            <a:off x="0" y="846185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3-2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多餘線段輪廓</a:t>
            </a:r>
          </a:p>
          <a:p>
            <a:pPr algn="ctr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多餘且重疊圖元 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EA8B1D0-B7E9-4FAB-8687-B74B89775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971" y="6334780"/>
            <a:ext cx="305724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95363"/>
            <a:r>
              <a:rPr lang="zh-TW" altLang="en-US" sz="2800">
                <a:solidFill>
                  <a:srgbClr val="FF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多餘線段自動合併</a:t>
            </a:r>
            <a:endParaRPr lang="en-US" altLang="zh-TW" sz="2800" b="1" i="0" dirty="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3" name="AutoShape 32">
            <a:extLst>
              <a:ext uri="{FF2B5EF4-FFF2-40B4-BE49-F238E27FC236}">
                <a16:creationId xmlns:a16="http://schemas.microsoft.com/office/drawing/2014/main" id="{8F2F0E26-66FF-4828-A05F-B5BE56C0F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450" y="5109782"/>
            <a:ext cx="1177407" cy="567839"/>
          </a:xfrm>
          <a:prstGeom prst="wedgeRoundRectCallout">
            <a:avLst>
              <a:gd name="adj1" fmla="val -46237"/>
              <a:gd name="adj2" fmla="val 16765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zh-TW" altLang="en-US" sz="2800">
                <a:solidFill>
                  <a:srgbClr val="66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重 疊</a:t>
            </a:r>
            <a:endParaRPr lang="en-US" altLang="zh-TW" sz="2800">
              <a:solidFill>
                <a:srgbClr val="66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4" name="AutoShape 32">
            <a:extLst>
              <a:ext uri="{FF2B5EF4-FFF2-40B4-BE49-F238E27FC236}">
                <a16:creationId xmlns:a16="http://schemas.microsoft.com/office/drawing/2014/main" id="{E3706990-232D-4B80-88F9-1E63EF07B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346" y="5109783"/>
            <a:ext cx="1177407" cy="567839"/>
          </a:xfrm>
          <a:prstGeom prst="wedgeRoundRectCallout">
            <a:avLst>
              <a:gd name="adj1" fmla="val -46237"/>
              <a:gd name="adj2" fmla="val 16765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zh-TW" altLang="en-US" sz="2800">
                <a:solidFill>
                  <a:srgbClr val="66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開 放</a:t>
            </a:r>
            <a:endParaRPr lang="en-US" altLang="zh-TW" sz="2800">
              <a:solidFill>
                <a:srgbClr val="66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0489ED9-F5BA-4887-80C2-0CAA981C8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389" y="2358520"/>
            <a:ext cx="4379536" cy="28989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9BDD4B7-E2F5-4D3C-986A-726BBFA14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54" y="2525485"/>
            <a:ext cx="3160700" cy="217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249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1.c.aliimg.com/img/ibank/2012/707/475/684574707_13161843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612" y="2233974"/>
            <a:ext cx="3363388" cy="312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hengx.win.mofcom.gov.cn/www/2/hengx/img/2006122816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38" y="1905000"/>
            <a:ext cx="5875574" cy="432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861" y="1497357"/>
            <a:ext cx="5137414" cy="267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7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057400" y="2147501"/>
            <a:ext cx="70" cy="276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0" y="876300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1-2  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雙重封閉輪廓</a:t>
            </a:r>
          </a:p>
          <a:p>
            <a:pPr algn="ctr"/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由內插法算出剖面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163432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14" y="2107543"/>
            <a:ext cx="4394762" cy="400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107543"/>
            <a:ext cx="4432300" cy="38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4331" name="Rectangle 7"/>
          <p:cNvSpPr>
            <a:spLocks noChangeArrowheads="1"/>
          </p:cNvSpPr>
          <p:nvPr/>
        </p:nvSpPr>
        <p:spPr bwMode="auto">
          <a:xfrm>
            <a:off x="4477608" y="6273800"/>
            <a:ext cx="3236784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 dirty="0">
                <a:solidFill>
                  <a:srgbClr val="00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訓練識圖邏輯能力 </a:t>
            </a:r>
            <a:endParaRPr lang="en-US" altLang="zh-TW" sz="2800" b="1" i="0" dirty="0">
              <a:solidFill>
                <a:srgbClr val="00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165969" y="2224097"/>
            <a:ext cx="1562388" cy="527716"/>
          </a:xfrm>
          <a:prstGeom prst="wedgeRoundRectCallout">
            <a:avLst>
              <a:gd name="adj1" fmla="val -45278"/>
              <a:gd name="adj2" fmla="val 97907"/>
              <a:gd name="adj3" fmla="val 16667"/>
            </a:avLst>
          </a:prstGeom>
          <a:solidFill>
            <a:schemeClr val="bg1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r>
              <a:rPr kumimoji="1" lang="en-US" altLang="zh-TW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kumimoji="1" lang="zh-TW" altLang="en-US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外面積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092329" y="4159925"/>
            <a:ext cx="1636028" cy="606425"/>
          </a:xfrm>
          <a:prstGeom prst="wedgeRoundRectCallout">
            <a:avLst>
              <a:gd name="adj1" fmla="val -79795"/>
              <a:gd name="adj2" fmla="val -37826"/>
              <a:gd name="adj3" fmla="val 16667"/>
            </a:avLst>
          </a:prstGeom>
          <a:solidFill>
            <a:schemeClr val="bg1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r>
              <a:rPr kumimoji="1" lang="en-US" altLang="zh-TW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2.</a:t>
            </a:r>
            <a:r>
              <a:rPr kumimoji="1" lang="zh-TW" altLang="en-US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內面積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574120" y="5401070"/>
            <a:ext cx="1969180" cy="606425"/>
          </a:xfrm>
          <a:prstGeom prst="wedgeRoundRectCallout">
            <a:avLst>
              <a:gd name="adj1" fmla="val -43624"/>
              <a:gd name="adj2" fmla="val 20901"/>
              <a:gd name="adj3" fmla="val 16667"/>
            </a:avLst>
          </a:prstGeom>
          <a:solidFill>
            <a:schemeClr val="bg1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r>
              <a:rPr kumimoji="1" lang="zh-TW" altLang="en-US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外</a:t>
            </a:r>
            <a:r>
              <a:rPr kumimoji="1" lang="en-US" altLang="zh-TW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-</a:t>
            </a:r>
            <a:r>
              <a:rPr kumimoji="1" lang="zh-TW" altLang="en-US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內</a:t>
            </a:r>
            <a:r>
              <a:rPr kumimoji="1" lang="en-US" altLang="zh-TW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=</a:t>
            </a:r>
            <a:r>
              <a:rPr kumimoji="1" lang="zh-TW" altLang="en-US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剖面</a:t>
            </a:r>
          </a:p>
        </p:txBody>
      </p:sp>
      <p:sp>
        <p:nvSpPr>
          <p:cNvPr id="10" name="向右箭號 9"/>
          <p:cNvSpPr/>
          <p:nvPr/>
        </p:nvSpPr>
        <p:spPr bwMode="auto">
          <a:xfrm>
            <a:off x="5860508" y="5704282"/>
            <a:ext cx="1396631" cy="299579"/>
          </a:xfrm>
          <a:prstGeom prst="rightArrow">
            <a:avLst>
              <a:gd name="adj1" fmla="val 50000"/>
              <a:gd name="adj2" fmla="val 81867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95295"/>
            <a:endParaRPr lang="zh-TW" altLang="en-US" sz="98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861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3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31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88" y="1709181"/>
            <a:ext cx="6001382" cy="4405203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62FEEA40-208B-4C0E-9887-FDF402DA95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4454" y="3015010"/>
            <a:ext cx="3157833" cy="6096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1-2</a:t>
            </a:r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雙重封閉輪廓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990F3B77-4767-4363-8249-5AFF0814EE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991" y="2085474"/>
            <a:ext cx="3171688" cy="690900"/>
          </a:xfrm>
          <a:prstGeom prst="roundRect">
            <a:avLst>
              <a:gd name="adj" fmla="val 1112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1-1</a:t>
            </a:r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</a:t>
            </a:r>
            <a:r>
              <a:rPr lang="zh-TW" altLang="zh-TW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單一封閉輪廓</a:t>
            </a:r>
            <a:endParaRPr lang="zh-TW" altLang="en-US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F3B7E83A-23B9-4739-8A29-9CBE54C381C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4454" y="3835119"/>
            <a:ext cx="3157833" cy="609600"/>
          </a:xfrm>
          <a:prstGeom prst="roundRect">
            <a:avLst>
              <a:gd name="adj" fmla="val 11125"/>
            </a:avLst>
          </a:prstGeom>
          <a:solidFill>
            <a:srgbClr val="0000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defTabSz="995363"/>
            <a:r>
              <a:rPr lang="en-US" altLang="zh-TW" sz="28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1-3</a:t>
            </a:r>
            <a:r>
              <a:rPr lang="zh-TW" altLang="en-US" sz="28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</a:t>
            </a:r>
            <a:r>
              <a:rPr lang="zh-TW" altLang="zh-TW" sz="280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開放輪廓</a:t>
            </a:r>
            <a:endParaRPr lang="zh-TW" altLang="en-US" sz="280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965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A35FC70-277E-4C63-B472-6229B8AB4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53" y="3283985"/>
            <a:ext cx="4208603" cy="2532075"/>
          </a:xfrm>
          <a:prstGeom prst="rect">
            <a:avLst/>
          </a:prstGeom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057400" y="2147501"/>
            <a:ext cx="70" cy="276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836613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1-</a:t>
            </a:r>
            <a:r>
              <a:rPr lang="zh-TW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 </a:t>
            </a:r>
            <a:r>
              <a:rPr lang="zh-TW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開放輪廓</a:t>
            </a:r>
            <a:endParaRPr lang="zh-TW" altLang="en-US" sz="3600" i="0" dirty="0">
              <a:solidFill>
                <a:srgbClr val="FFFF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ctr"/>
            <a:r>
              <a:rPr lang="zh-TW" altLang="en-US" sz="2800" i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薄件等厚 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386" y="2073523"/>
            <a:ext cx="2692399" cy="2476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630226" name="Rectangle 7"/>
          <p:cNvSpPr>
            <a:spLocks noChangeArrowheads="1"/>
          </p:cNvSpPr>
          <p:nvPr/>
        </p:nvSpPr>
        <p:spPr bwMode="auto">
          <a:xfrm>
            <a:off x="4836681" y="6298486"/>
            <a:ext cx="2518638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95363"/>
            <a:r>
              <a:rPr lang="zh-TW" altLang="en-US" sz="2800" b="1" i="0" dirty="0">
                <a:solidFill>
                  <a:srgbClr val="0000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減少繪製時間 </a:t>
            </a:r>
            <a:endParaRPr lang="en-US" altLang="zh-TW" sz="2800" b="1" i="0" dirty="0">
              <a:solidFill>
                <a:srgbClr val="0000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0048244" y="2674649"/>
            <a:ext cx="1143000" cy="489702"/>
          </a:xfrm>
          <a:prstGeom prst="wedgeRoundRectCallout">
            <a:avLst>
              <a:gd name="adj1" fmla="val -83021"/>
              <a:gd name="adj2" fmla="val 59370"/>
              <a:gd name="adj3" fmla="val 16667"/>
            </a:avLst>
          </a:prstGeom>
          <a:solidFill>
            <a:schemeClr val="bg1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r>
              <a:rPr kumimoji="1" lang="en-US" altLang="zh-TW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2.</a:t>
            </a:r>
            <a:r>
              <a:rPr kumimoji="1" lang="zh-TW" altLang="en-US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厚度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814799" y="2100899"/>
            <a:ext cx="1143000" cy="489702"/>
          </a:xfrm>
          <a:prstGeom prst="wedgeRoundRectCallout">
            <a:avLst>
              <a:gd name="adj1" fmla="val 67188"/>
              <a:gd name="adj2" fmla="val -18643"/>
              <a:gd name="adj3" fmla="val 16667"/>
            </a:avLst>
          </a:prstGeom>
          <a:solidFill>
            <a:schemeClr val="bg1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r>
              <a:rPr kumimoji="1" lang="en-US" altLang="zh-TW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kumimoji="1" lang="zh-TW" altLang="en-US" sz="2600" i="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薄件</a:t>
            </a:r>
          </a:p>
        </p:txBody>
      </p:sp>
      <p:sp>
        <p:nvSpPr>
          <p:cNvPr id="10" name="向右箭號 9"/>
          <p:cNvSpPr/>
          <p:nvPr/>
        </p:nvSpPr>
        <p:spPr bwMode="auto">
          <a:xfrm>
            <a:off x="4418168" y="5188000"/>
            <a:ext cx="1396631" cy="299579"/>
          </a:xfrm>
          <a:prstGeom prst="rightArrow">
            <a:avLst>
              <a:gd name="adj1" fmla="val 50000"/>
              <a:gd name="adj2" fmla="val 81867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95295"/>
            <a:endParaRPr lang="zh-TW" altLang="en-US" sz="980">
              <a:solidFill>
                <a:srgbClr val="FF00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C378172-62B2-419F-B890-B6C57B527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244" y="3064188"/>
            <a:ext cx="5879053" cy="323429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3288B32D-E502-4843-8730-61ABBD128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709" y="2323761"/>
            <a:ext cx="1077812" cy="10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9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73EDF05-ADD9-44E2-9563-406B78BFE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066" y="2063237"/>
            <a:ext cx="3633981" cy="3922627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914400"/>
            <a:ext cx="12192000" cy="1068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1-</a:t>
            </a:r>
            <a:r>
              <a:rPr lang="zh-TW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3</a:t>
            </a:r>
            <a:r>
              <a:rPr lang="zh-TW" altLang="en-US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  </a:t>
            </a:r>
            <a:r>
              <a:rPr lang="zh-TW" altLang="zh-TW" sz="3600" i="0" dirty="0">
                <a:solidFill>
                  <a:srgbClr val="FFFF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開放輪廓</a:t>
            </a:r>
            <a:endParaRPr lang="zh-TW" altLang="en-US" sz="3600" i="0" dirty="0">
              <a:solidFill>
                <a:srgbClr val="FFFF0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ctr"/>
            <a:r>
              <a:rPr lang="zh-TW" altLang="en-US" sz="2800" i="0" dirty="0">
                <a:solidFill>
                  <a:schemeClr val="bg1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以薄件狀態（等厚）呈現 </a:t>
            </a:r>
            <a:endParaRPr lang="en-US" altLang="zh-TW" sz="2800" i="0" dirty="0">
              <a:solidFill>
                <a:schemeClr val="bg1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093407" y="5598659"/>
            <a:ext cx="1907093" cy="606425"/>
          </a:xfrm>
          <a:prstGeom prst="wedgeRoundRectCallout">
            <a:avLst>
              <a:gd name="adj1" fmla="val -30294"/>
              <a:gd name="adj2" fmla="val 41362"/>
              <a:gd name="adj3" fmla="val 16667"/>
            </a:avLst>
          </a:prstGeom>
          <a:solidFill>
            <a:schemeClr val="bg1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r>
              <a:rPr kumimoji="1" lang="en-US" altLang="zh-TW" sz="2600" i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1.</a:t>
            </a:r>
            <a:r>
              <a:rPr kumimoji="1" lang="zh-TW" altLang="en-US" sz="2600" i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單一開放</a:t>
            </a:r>
            <a:endParaRPr kumimoji="1" lang="zh-TW" altLang="en-US" sz="2600" i="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951157" y="5598659"/>
            <a:ext cx="1907093" cy="606425"/>
          </a:xfrm>
          <a:prstGeom prst="wedgeRoundRectCallout">
            <a:avLst>
              <a:gd name="adj1" fmla="val -30294"/>
              <a:gd name="adj2" fmla="val 41362"/>
              <a:gd name="adj3" fmla="val 16667"/>
            </a:avLst>
          </a:prstGeom>
          <a:solidFill>
            <a:schemeClr val="bg1"/>
          </a:solidFill>
          <a:ln w="19050">
            <a:solidFill>
              <a:srgbClr val="B13CC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r>
              <a:rPr kumimoji="1" lang="en-US" altLang="zh-TW" sz="2600" i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2.</a:t>
            </a:r>
            <a:r>
              <a:rPr kumimoji="1" lang="zh-TW" altLang="en-US" sz="2600" i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多重開放</a:t>
            </a:r>
            <a:endParaRPr kumimoji="1" lang="zh-TW" altLang="en-US" sz="2600" i="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9B4673E-D6D2-44F5-A8B1-93E043D5E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48" y="2597977"/>
            <a:ext cx="5186230" cy="28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99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1066</Words>
  <Application>Microsoft Office PowerPoint</Application>
  <PresentationFormat>寬螢幕</PresentationFormat>
  <Paragraphs>390</Paragraphs>
  <Slides>53</Slides>
  <Notes>50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60" baseType="lpstr">
      <vt:lpstr>華康細圓體</vt:lpstr>
      <vt:lpstr>華康細圓體(P)</vt:lpstr>
      <vt:lpstr>Microsoft JhengHei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幾何科技有限公司</dc:creator>
  <cp:lastModifiedBy>武大郎</cp:lastModifiedBy>
  <cp:revision>36</cp:revision>
  <dcterms:created xsi:type="dcterms:W3CDTF">2017-08-08T06:12:15Z</dcterms:created>
  <dcterms:modified xsi:type="dcterms:W3CDTF">2021-05-17T08:33:55Z</dcterms:modified>
</cp:coreProperties>
</file>