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1"/>
    <p:restoredTop sz="94843"/>
  </p:normalViewPr>
  <p:slideViewPr>
    <p:cSldViewPr snapToGrid="0" snapToObjects="1">
      <p:cViewPr varScale="1">
        <p:scale>
          <a:sx n="132" d="100"/>
          <a:sy n="132" d="100"/>
        </p:scale>
        <p:origin x="187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image" Target="../media/image1.jpg"/><Relationship Id="rId5" Type="http://schemas.openxmlformats.org/officeDocument/2006/relationships/slide" Target="slide5.xml"/><Relationship Id="rId10" Type="http://schemas.openxmlformats.org/officeDocument/2006/relationships/hyperlink" Target="http://DoViewPlanning.Org" TargetMode="Externa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7200" y="97270"/>
            <a:ext cx="5104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>
                <a:solidFill>
                  <a:srgbClr val="000000"/>
                </a:solidFill>
              </a:defRPr>
            </a:pPr>
            <a:r>
              <a:rPr dirty="0"/>
              <a:t>EU Commission Priorities 2024–2029</a:t>
            </a:r>
            <a:endParaRPr lang="en-AU" dirty="0"/>
          </a:p>
          <a:p>
            <a:pPr algn="ctr">
              <a:defRPr sz="2400">
                <a:solidFill>
                  <a:srgbClr val="000000"/>
                </a:solidFill>
              </a:defRPr>
            </a:pPr>
            <a:r>
              <a:rPr dirty="0"/>
              <a:t> </a:t>
            </a:r>
            <a:r>
              <a:rPr dirty="0">
                <a:hlinkClick r:id="" action="ppaction://hlinkshowjump?jump=las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</a:t>
            </a:r>
            <a:r>
              <a:rPr dirty="0"/>
              <a:t> Strategy Diagram</a:t>
            </a:r>
          </a:p>
        </p:txBody>
      </p:sp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3582000" y="1395085"/>
            <a:ext cx="1980000" cy="720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rPr dirty="0"/>
              <a:t>Final Outcomes</a:t>
            </a:r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1242000" y="2998777"/>
            <a:ext cx="1980000" cy="720000"/>
          </a:xfrm>
          <a:prstGeom prst="rect">
            <a:avLst/>
          </a:prstGeom>
          <a:solidFill>
            <a:srgbClr val="FFFFBA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A new plan for Europe’s sustainable prosperity and competitiveness</a:t>
            </a:r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3582000" y="2998777"/>
            <a:ext cx="1980000" cy="720000"/>
          </a:xfrm>
          <a:prstGeom prst="rect">
            <a:avLst/>
          </a:prstGeom>
          <a:solidFill>
            <a:srgbClr val="F9D3D4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 new era for European defence and security</a:t>
            </a:r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5922000" y="2998777"/>
            <a:ext cx="1980000" cy="720000"/>
          </a:xfrm>
          <a:prstGeom prst="rect">
            <a:avLst/>
          </a:prstGeom>
          <a:solidFill>
            <a:srgbClr val="9FE1FF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Supporting people, strengthening our societies and our social model</a:t>
            </a:r>
          </a:p>
        </p:txBody>
      </p:sp>
      <p:sp>
        <p:nvSpPr>
          <p:cNvPr id="8" name="Rectangle 7">
            <a:hlinkClick r:id="rId6" action="ppaction://hlinksldjump"/>
          </p:cNvPr>
          <p:cNvSpPr/>
          <p:nvPr/>
        </p:nvSpPr>
        <p:spPr>
          <a:xfrm>
            <a:off x="1242000" y="4150777"/>
            <a:ext cx="1980000" cy="720000"/>
          </a:xfrm>
          <a:prstGeom prst="rect">
            <a:avLst/>
          </a:prstGeom>
          <a:solidFill>
            <a:srgbClr val="BEFFA1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Sustaining our quality of life: food security, water and nature</a:t>
            </a:r>
          </a:p>
        </p:txBody>
      </p:sp>
      <p:sp>
        <p:nvSpPr>
          <p:cNvPr id="9" name="Rectangle 8">
            <a:hlinkClick r:id="rId7" action="ppaction://hlinksldjump"/>
          </p:cNvPr>
          <p:cNvSpPr/>
          <p:nvPr/>
        </p:nvSpPr>
        <p:spPr>
          <a:xfrm>
            <a:off x="3582000" y="4150777"/>
            <a:ext cx="1980000" cy="720000"/>
          </a:xfrm>
          <a:prstGeom prst="rect">
            <a:avLst/>
          </a:prstGeom>
          <a:solidFill>
            <a:srgbClr val="D4C9A4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Protecting our democracy, upholding our values</a:t>
            </a:r>
          </a:p>
        </p:txBody>
      </p:sp>
      <p:sp>
        <p:nvSpPr>
          <p:cNvPr id="10" name="Rectangle 9">
            <a:hlinkClick r:id="rId8" action="ppaction://hlinksldjump"/>
          </p:cNvPr>
          <p:cNvSpPr/>
          <p:nvPr/>
        </p:nvSpPr>
        <p:spPr>
          <a:xfrm>
            <a:off x="5922000" y="4150777"/>
            <a:ext cx="1980000" cy="720000"/>
          </a:xfrm>
          <a:prstGeom prst="rect">
            <a:avLst/>
          </a:prstGeom>
          <a:solidFill>
            <a:srgbClr val="B6BCF2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 global Europe: leveraging our power and partnerships</a:t>
            </a:r>
          </a:p>
        </p:txBody>
      </p:sp>
      <p:sp>
        <p:nvSpPr>
          <p:cNvPr id="11" name="Rectangle 10">
            <a:hlinkClick r:id="rId9" action="ppaction://hlinksldjump"/>
          </p:cNvPr>
          <p:cNvSpPr/>
          <p:nvPr/>
        </p:nvSpPr>
        <p:spPr>
          <a:xfrm>
            <a:off x="3582000" y="5302777"/>
            <a:ext cx="1980000" cy="720000"/>
          </a:xfrm>
          <a:prstGeom prst="rect">
            <a:avLst/>
          </a:prstGeom>
          <a:solidFill>
            <a:srgbClr val="FEBE8F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Delivering together and preparing our Union for the future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2025-11-14 11:10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10"/>
              </a:rPr>
              <a:t>DoViewPlanning.Org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2F64185-333A-ED9A-19FA-F0CAE9DDA25F}"/>
              </a:ext>
            </a:extLst>
          </p:cNvPr>
          <p:cNvCxnSpPr/>
          <p:nvPr/>
        </p:nvCxnSpPr>
        <p:spPr>
          <a:xfrm>
            <a:off x="1242000" y="2471290"/>
            <a:ext cx="6660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Google Shape;369;p12" title="Doview new.jpeg">
            <a:extLst>
              <a:ext uri="{FF2B5EF4-FFF2-40B4-BE49-F238E27FC236}">
                <a16:creationId xmlns:a16="http://schemas.microsoft.com/office/drawing/2014/main" id="{00863E7F-86D2-AEE1-BEA8-09363C565DA4}"/>
              </a:ext>
            </a:extLst>
          </p:cNvPr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31;p2">
            <a:extLst>
              <a:ext uri="{FF2B5EF4-FFF2-40B4-BE49-F238E27FC236}">
                <a16:creationId xmlns:a16="http://schemas.microsoft.com/office/drawing/2014/main" id="{A8124D19-567E-9949-E6EC-CF67E187D5EC}"/>
              </a:ext>
            </a:extLst>
          </p:cNvPr>
          <p:cNvSpPr txBox="1"/>
          <p:nvPr/>
        </p:nvSpPr>
        <p:spPr>
          <a:xfrm>
            <a:off x="7466492" y="0"/>
            <a:ext cx="167750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EU Commission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22960"/>
            <a:ext cx="78638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>
                <a:solidFill>
                  <a:srgbClr val="000000"/>
                </a:solidFill>
              </a:defRPr>
            </a:pPr>
            <a:r>
              <a:t>What is a DoView?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463040"/>
            <a:ext cx="786384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>
                <a:solidFill>
                  <a:srgbClr val="000000"/>
                </a:solidFill>
              </a:defRPr>
            </a:pPr>
            <a:r>
              <a:rPr dirty="0"/>
              <a:t>A DoView is a new type of diagram used to clarify the underlying ‘This-Then’ logic behind any issue. For example, in strategy and planning, all planning approaches are based on assumptions such as: if we do THIS, THEN that will happen.</a:t>
            </a:r>
            <a:br>
              <a:rPr dirty="0"/>
            </a:br>
            <a:br>
              <a:rPr dirty="0"/>
            </a:br>
            <a:r>
              <a:rPr dirty="0"/>
              <a:t>A DoView makes these assumptions explicit, allowing them to be examined, evaluated and used to make better strategic decisions. A DoView works as a shared thinking tool, helping teams align their mental models about objectives. In planning, </a:t>
            </a:r>
            <a:r>
              <a:rPr dirty="0" err="1"/>
              <a:t>DoViews</a:t>
            </a:r>
            <a:r>
              <a:rPr dirty="0"/>
              <a:t> assist with prioritizing outcomes, placing indicators next to the boxes they measure, aligning activities with outcomes, measuring performance, evaluating impact, and guiding improvement efforts.</a:t>
            </a:r>
            <a:br>
              <a:rPr dirty="0"/>
            </a:br>
            <a:br>
              <a:rPr dirty="0"/>
            </a:br>
            <a:r>
              <a:rPr dirty="0" err="1"/>
              <a:t>DoViews</a:t>
            </a:r>
            <a:r>
              <a:rPr dirty="0"/>
              <a:t> can also analyze any document that is being used to think strategically about taking action—it surfaces the implicit ‘This-Then’ claims. For example, a DoView of a scientific paper reveals its logical structure, making it easier to summarize and understand. </a:t>
            </a:r>
            <a:r>
              <a:rPr dirty="0" err="1"/>
              <a:t>DoViewing</a:t>
            </a:r>
            <a:r>
              <a:rPr dirty="0"/>
              <a:t> a document highlights its implications for action.</a:t>
            </a:r>
            <a:br>
              <a:rPr dirty="0"/>
            </a:br>
            <a:br>
              <a:rPr dirty="0"/>
            </a:br>
            <a:r>
              <a:rPr dirty="0"/>
              <a:t>To generate a DoView about anything, visit </a:t>
            </a:r>
            <a:r>
              <a:rPr dirty="0" err="1"/>
              <a:t>DoViewPlanning.Org</a:t>
            </a:r>
            <a:r>
              <a:rPr dirty="0"/>
              <a:t> for the free AI DoView Drawing Prompt (ChatGPT). </a:t>
            </a:r>
            <a:r>
              <a:rPr dirty="0" err="1"/>
              <a:t>DoViews</a:t>
            </a:r>
            <a:r>
              <a:rPr dirty="0"/>
              <a:t> are powerful for summarizing any complex content and accelerating understanding prior to taking any type of action in the world.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2025-11-14 11:10</a:t>
            </a:r>
          </a:p>
        </p:txBody>
      </p:sp>
      <p:sp>
        <p:nvSpPr>
          <p:cNvPr id="8" name="Google Shape;131;p2">
            <a:extLst>
              <a:ext uri="{FF2B5EF4-FFF2-40B4-BE49-F238E27FC236}">
                <a16:creationId xmlns:a16="http://schemas.microsoft.com/office/drawing/2014/main" id="{9F488AC6-1A3F-71CC-89AB-0618828A89DC}"/>
              </a:ext>
            </a:extLst>
          </p:cNvPr>
          <p:cNvSpPr txBox="1"/>
          <p:nvPr/>
        </p:nvSpPr>
        <p:spPr>
          <a:xfrm>
            <a:off x="7466492" y="0"/>
            <a:ext cx="167750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EU Commission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34697A-76F3-37A1-A331-2838D37D5123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10" name="Google Shape;369;p12" title="Doview new.jpeg">
            <a:extLst>
              <a:ext uri="{FF2B5EF4-FFF2-40B4-BE49-F238E27FC236}">
                <a16:creationId xmlns:a16="http://schemas.microsoft.com/office/drawing/2014/main" id="{20182565-F2F4-ECE0-0F27-FF5F3C390C0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rPr sz="2000" dirty="0"/>
              <a:t>Final Outcomes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868680"/>
            <a:ext cx="82296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85800" y="1463040"/>
            <a:ext cx="7772400" cy="429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rPr dirty="0"/>
              <a:t>Global economic, social, climate and security challenges for Europe diagnosed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4630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85800" y="2085120"/>
            <a:ext cx="7772400" cy="502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rPr dirty="0"/>
              <a:t>2024–2029 Political Guidelines and seven priority areas adopted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208512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5800" y="2830500"/>
            <a:ext cx="7772400" cy="612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rPr dirty="0"/>
              <a:t>Shared vision for a faster, simpler and more united Union agreed with Member States and institutions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283050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85800" y="3655170"/>
            <a:ext cx="7772400" cy="466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Citizens’ expectations and concerns about EU priorities systematically captured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5800" y="363375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685800" y="4389120"/>
            <a:ext cx="7772400" cy="630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Cooperation between Commission, Parliament and Council on the 2024–2029 agenda reinforced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5800" y="438912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85800" y="5250026"/>
            <a:ext cx="7772400" cy="5992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EU budget and major funding instruments aligned with strategic priorities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521208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685800" y="694944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Partnerships with social partners, regions and stakeholders deepened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69494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685800" y="786384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EU competitiveness and productivity in a green and digital economy strengthened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78638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685800" y="877824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Social fairness, cohesion and territorial convergence across the Union enhanced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85800" y="87782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685800" y="969264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Climate, environmental and resource resilience improved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5800" y="96926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685800" y="1060704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Internal security, defence cooperation and crisis preparedness advanced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00" y="106070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685800" y="1152144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EU global influence, partnerships and economic security reinforced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85800" y="115214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685800" y="1243584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Sustainable, long-term prosperity for people and businesses across the Union secured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85800" y="124358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685800" y="1335024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Quality of life and social fairness for all Europeans improved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85800" y="133502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ectangle 32"/>
          <p:cNvSpPr/>
          <p:nvPr/>
        </p:nvSpPr>
        <p:spPr>
          <a:xfrm>
            <a:off x="685800" y="1426464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Democracy, rule of law and fundamental rights across the Union safeguarded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85800" y="142646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2025-11-14 11:10</a:t>
            </a:r>
          </a:p>
        </p:txBody>
      </p:sp>
      <p:sp>
        <p:nvSpPr>
          <p:cNvPr id="38" name="Google Shape;131;p2">
            <a:extLst>
              <a:ext uri="{FF2B5EF4-FFF2-40B4-BE49-F238E27FC236}">
                <a16:creationId xmlns:a16="http://schemas.microsoft.com/office/drawing/2014/main" id="{946CA54A-CF8C-B44F-F40F-F462A757F738}"/>
              </a:ext>
            </a:extLst>
          </p:cNvPr>
          <p:cNvSpPr txBox="1"/>
          <p:nvPr/>
        </p:nvSpPr>
        <p:spPr>
          <a:xfrm>
            <a:off x="7466492" y="0"/>
            <a:ext cx="167750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EU Commission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B8F3872-A467-9F93-928D-2372E15735B1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40" name="Google Shape;369;p12" title="Doview new.jpeg">
            <a:extLst>
              <a:ext uri="{FF2B5EF4-FFF2-40B4-BE49-F238E27FC236}">
                <a16:creationId xmlns:a16="http://schemas.microsoft.com/office/drawing/2014/main" id="{B5FE4BAF-683B-35ED-3B21-30B3EAF76A7D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 new plan for Europe’s sustainable prosperity and competitiveness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632049"/>
            <a:ext cx="1239012" cy="127635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Global and internal competitiveness challenges for the Union diagnosed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4091279"/>
            <a:ext cx="1239012" cy="127635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Competitiveness compass as overarching framework for action </a:t>
            </a:r>
            <a:r>
              <a:rPr dirty="0" err="1"/>
              <a:t>operationalised</a:t>
            </a:r>
            <a:endParaRPr dirty="0"/>
          </a:p>
        </p:txBody>
      </p:sp>
      <p:sp>
        <p:nvSpPr>
          <p:cNvPr id="6" name="Right Arrow 5"/>
          <p:cNvSpPr/>
          <p:nvPr/>
        </p:nvSpPr>
        <p:spPr>
          <a:xfrm>
            <a:off x="1553878" y="3892693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843047" y="1639544"/>
            <a:ext cx="1410602" cy="97345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Priority sectors and value chains for sustainable growth and resilience identified</a:t>
            </a:r>
          </a:p>
        </p:txBody>
      </p:sp>
      <p:sp>
        <p:nvSpPr>
          <p:cNvPr id="8" name="Rectangle 7"/>
          <p:cNvSpPr/>
          <p:nvPr/>
        </p:nvSpPr>
        <p:spPr>
          <a:xfrm>
            <a:off x="1854479" y="2764447"/>
            <a:ext cx="1410601" cy="97345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Administrative and regulatory burdens on businesses, especially SMEs, reduced</a:t>
            </a:r>
          </a:p>
        </p:txBody>
      </p:sp>
      <p:sp>
        <p:nvSpPr>
          <p:cNvPr id="9" name="Rectangle 8"/>
          <p:cNvSpPr/>
          <p:nvPr/>
        </p:nvSpPr>
        <p:spPr>
          <a:xfrm>
            <a:off x="1855416" y="3856964"/>
            <a:ext cx="1387740" cy="1114743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Single Market integration across goods, services, capital and digital sectors deepened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65909" y="5090770"/>
            <a:ext cx="1387740" cy="883919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SME access to finance and cross-border markets improved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311736" y="3913796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3595527" y="1639544"/>
            <a:ext cx="1238281" cy="820654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Clean Industrial Deal measures for strategic sectors implemented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94796" y="2568708"/>
            <a:ext cx="1239012" cy="105600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Industrial decarbonisation pathways and investment signals clarified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14280" y="3761873"/>
            <a:ext cx="1238280" cy="974407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Circular and resource-efficient production and consumption models scaled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25042" y="4851036"/>
            <a:ext cx="1227517" cy="105600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Energy affordability and security for industry improved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4926504" y="3971899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333953" y="1544691"/>
            <a:ext cx="1511134" cy="820654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Diffusion of advanced digital technologies across firms accelerated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46544" y="2504811"/>
            <a:ext cx="1511134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Investment in AI research and deployment increased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344104" y="3470249"/>
            <a:ext cx="1541328" cy="97345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Research and innovation ecosystems and cross-border cooperation strengthened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354596" y="4567875"/>
            <a:ext cx="1541327" cy="807612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Skills and labour shortages in critical sectors mitigated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365359" y="5465816"/>
            <a:ext cx="1530564" cy="807612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Infrastructure, connectivity and permitting bottlenecks for investment reduced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7000973" y="3956976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7435864" y="2042144"/>
            <a:ext cx="1115568" cy="127635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EU position as a competitive, innovative and sustainable economy strengthened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435864" y="3478990"/>
            <a:ext cx="1115568" cy="105600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Quality green and digital jobs across Member States increased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441879" y="4706996"/>
            <a:ext cx="1115568" cy="127635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Long-term productivity growth and prosperity for citizens boosted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2025-11-14 11:10</a:t>
            </a:r>
          </a:p>
        </p:txBody>
      </p:sp>
      <p:sp>
        <p:nvSpPr>
          <p:cNvPr id="29" name="Google Shape;131;p2">
            <a:extLst>
              <a:ext uri="{FF2B5EF4-FFF2-40B4-BE49-F238E27FC236}">
                <a16:creationId xmlns:a16="http://schemas.microsoft.com/office/drawing/2014/main" id="{082E3CD3-5AC7-B433-4072-534218ABFDAC}"/>
              </a:ext>
            </a:extLst>
          </p:cNvPr>
          <p:cNvSpPr txBox="1"/>
          <p:nvPr/>
        </p:nvSpPr>
        <p:spPr>
          <a:xfrm>
            <a:off x="7466492" y="0"/>
            <a:ext cx="167750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EU Commission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5CC7062-018B-F4C5-BD97-38AABE1759C3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31" name="Google Shape;369;p12" title="Doview new.jpeg">
            <a:extLst>
              <a:ext uri="{FF2B5EF4-FFF2-40B4-BE49-F238E27FC236}">
                <a16:creationId xmlns:a16="http://schemas.microsoft.com/office/drawing/2014/main" id="{75641A9B-4C8F-1937-2E79-19B6C33FBE4F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02988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 new era for European defence and security</a:t>
            </a:r>
          </a:p>
        </p:txBody>
      </p:sp>
      <p:sp>
        <p:nvSpPr>
          <p:cNvPr id="4" name="Rectangle 3"/>
          <p:cNvSpPr/>
          <p:nvPr/>
        </p:nvSpPr>
        <p:spPr>
          <a:xfrm>
            <a:off x="290145" y="1903034"/>
            <a:ext cx="1591963" cy="869633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Evolving military, cyber, hybrid and terrorism threats for the Union assessed</a:t>
            </a:r>
          </a:p>
        </p:txBody>
      </p:sp>
      <p:sp>
        <p:nvSpPr>
          <p:cNvPr id="5" name="Rectangle 4"/>
          <p:cNvSpPr/>
          <p:nvPr/>
        </p:nvSpPr>
        <p:spPr>
          <a:xfrm>
            <a:off x="290145" y="2933198"/>
            <a:ext cx="1591962" cy="898332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Future scenarios and risk analyses for EU security regularly updated</a:t>
            </a:r>
          </a:p>
        </p:txBody>
      </p:sp>
      <p:sp>
        <p:nvSpPr>
          <p:cNvPr id="6" name="Rectangle 5"/>
          <p:cNvSpPr/>
          <p:nvPr/>
        </p:nvSpPr>
        <p:spPr>
          <a:xfrm>
            <a:off x="290144" y="3977899"/>
            <a:ext cx="1591961" cy="987423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Shared strategic culture and threat perception among Member States strengthened</a:t>
            </a:r>
          </a:p>
        </p:txBody>
      </p:sp>
      <p:sp>
        <p:nvSpPr>
          <p:cNvPr id="7" name="Rectangle 6"/>
          <p:cNvSpPr/>
          <p:nvPr/>
        </p:nvSpPr>
        <p:spPr>
          <a:xfrm>
            <a:off x="290143" y="5111691"/>
            <a:ext cx="1591961" cy="869633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Legal and policy framework for a European Defence Union reinforced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980298" y="3815559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307091" y="1834962"/>
            <a:ext cx="1417527" cy="9499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European </a:t>
            </a:r>
            <a:r>
              <a:rPr dirty="0" err="1"/>
              <a:t>defence</a:t>
            </a:r>
            <a:r>
              <a:rPr dirty="0"/>
              <a:t> industrial base capacity and readiness expanded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07091" y="2938079"/>
            <a:ext cx="1417530" cy="990283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Joint procurement and capability development mechanisms used more systematically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07090" y="4091777"/>
            <a:ext cx="1417529" cy="907099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 err="1"/>
              <a:t>Defence</a:t>
            </a:r>
            <a:r>
              <a:rPr dirty="0"/>
              <a:t> innovation, research and technology cooperation increased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07089" y="5124167"/>
            <a:ext cx="1417529" cy="816827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Interoperability of Member States’ armed forces and systems improved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804631" y="3857246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105652" y="2100264"/>
            <a:ext cx="1115568" cy="1080404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Preparedness Union strategy for civil and security crises implemented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09445" y="3340823"/>
            <a:ext cx="1115568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EU-level civil protection and crisis response mechanisms reinforced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113243" y="4572442"/>
            <a:ext cx="1115568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Cybersecurity and resilience of critical infrastructure enhanced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5346949" y="387229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5701280" y="1765998"/>
            <a:ext cx="1252730" cy="1229433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Cross-border law enforcement, intelligence and judicial cooperation deepened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701279" y="3196440"/>
            <a:ext cx="1252729" cy="1192528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External and internal border management systems and technologies upgraded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701279" y="4565905"/>
            <a:ext cx="1252728" cy="1315178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Legal pathways and common approach to migration and asylum management applied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7079737" y="3862066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7434070" y="2201877"/>
            <a:ext cx="1252730" cy="926541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Credible European deterrence and </a:t>
            </a:r>
            <a:r>
              <a:rPr dirty="0" err="1"/>
              <a:t>defence</a:t>
            </a:r>
            <a:r>
              <a:rPr dirty="0"/>
              <a:t> posture ensured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434067" y="3301303"/>
            <a:ext cx="1252728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Safety and security of people living in the Union improved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434067" y="4550563"/>
            <a:ext cx="1252728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EU capacity to prevent, withstand and manage crises strengthened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2025-11-14 11:10</a:t>
            </a:r>
          </a:p>
        </p:txBody>
      </p:sp>
      <p:sp>
        <p:nvSpPr>
          <p:cNvPr id="28" name="Google Shape;131;p2">
            <a:extLst>
              <a:ext uri="{FF2B5EF4-FFF2-40B4-BE49-F238E27FC236}">
                <a16:creationId xmlns:a16="http://schemas.microsoft.com/office/drawing/2014/main" id="{319F1818-1C8C-17A2-EC71-AFB16C002E6F}"/>
              </a:ext>
            </a:extLst>
          </p:cNvPr>
          <p:cNvSpPr txBox="1"/>
          <p:nvPr/>
        </p:nvSpPr>
        <p:spPr>
          <a:xfrm>
            <a:off x="7466492" y="0"/>
            <a:ext cx="167750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EU Commission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EC418E7-49AF-893B-025F-3BBFBCC58FEA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30" name="Google Shape;369;p12" title="Doview new.jpeg">
            <a:extLst>
              <a:ext uri="{FF2B5EF4-FFF2-40B4-BE49-F238E27FC236}">
                <a16:creationId xmlns:a16="http://schemas.microsoft.com/office/drawing/2014/main" id="{8A2E3536-1B1B-4F3E-C061-E6EF3961F20E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Supporting people, strengthening our societies and our social model</a:t>
            </a:r>
          </a:p>
        </p:txBody>
      </p:sp>
      <p:sp>
        <p:nvSpPr>
          <p:cNvPr id="4" name="Rectangle 3"/>
          <p:cNvSpPr/>
          <p:nvPr/>
        </p:nvSpPr>
        <p:spPr>
          <a:xfrm>
            <a:off x="360046" y="3112987"/>
            <a:ext cx="1531620" cy="89488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Social risks, inequalities and demographic trends across the Union analysed</a:t>
            </a:r>
          </a:p>
        </p:txBody>
      </p:sp>
      <p:sp>
        <p:nvSpPr>
          <p:cNvPr id="5" name="Rectangle 4"/>
          <p:cNvSpPr/>
          <p:nvPr/>
        </p:nvSpPr>
        <p:spPr>
          <a:xfrm>
            <a:off x="377190" y="4177579"/>
            <a:ext cx="1531620" cy="701958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Updated action plan for the European Pillar of Social Rights agreed</a:t>
            </a:r>
          </a:p>
        </p:txBody>
      </p:sp>
      <p:sp>
        <p:nvSpPr>
          <p:cNvPr id="6" name="Right Arrow 5"/>
          <p:cNvSpPr/>
          <p:nvPr/>
        </p:nvSpPr>
        <p:spPr>
          <a:xfrm>
            <a:off x="1967815" y="3958231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269446" y="2212692"/>
            <a:ext cx="1717248" cy="668339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Quality jobs roadmap for fair wages and working conditions implemented</a:t>
            </a:r>
          </a:p>
        </p:txBody>
      </p:sp>
      <p:sp>
        <p:nvSpPr>
          <p:cNvPr id="8" name="Rectangle 7"/>
          <p:cNvSpPr/>
          <p:nvPr/>
        </p:nvSpPr>
        <p:spPr>
          <a:xfrm>
            <a:off x="2269446" y="3007713"/>
            <a:ext cx="1717248" cy="69977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Access to training, re-skilling and up-skilling opportunities expanded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269445" y="3859334"/>
            <a:ext cx="1717247" cy="83566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Support for job-to-job transitions and labour mobility strengthened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69444" y="4879537"/>
            <a:ext cx="1717247" cy="102266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Participation of women, young people and under-represented groups in labour markets increased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4062841" y="395091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446356" y="1580906"/>
            <a:ext cx="1882026" cy="833119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EU anti-poverty strategy with preventive and remedial measures rolled out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66861" y="2609006"/>
            <a:ext cx="1882026" cy="68791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Child Guarantee actions on education, healthcare and essential services expanded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66860" y="3457663"/>
            <a:ext cx="1882025" cy="83566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European affordable housing plan and investment platform established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466860" y="4456375"/>
            <a:ext cx="1882024" cy="701958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Social Climate Fund support for vulnerable households and renovations deployed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466860" y="5294044"/>
            <a:ext cx="1882024" cy="89801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Cohesion and just transition funds more strongly targeted to regions facing structural change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6515100" y="4574857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926580" y="1998503"/>
            <a:ext cx="1805940" cy="731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Poverty and social exclusion risks in the Union reduced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926580" y="2869272"/>
            <a:ext cx="1805940" cy="83566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Access to essential services and decent, affordable housing improved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926580" y="3866052"/>
            <a:ext cx="1805940" cy="721187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Social and territorial cohesion across regions strengthened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26580" y="4704803"/>
            <a:ext cx="1828800" cy="89801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Equal opportunities and inclusion for all groups, including youth and minorities, enhanced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" y="6392632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2025-11-14 11:10</a:t>
            </a:r>
          </a:p>
        </p:txBody>
      </p:sp>
      <p:sp>
        <p:nvSpPr>
          <p:cNvPr id="25" name="Google Shape;131;p2">
            <a:extLst>
              <a:ext uri="{FF2B5EF4-FFF2-40B4-BE49-F238E27FC236}">
                <a16:creationId xmlns:a16="http://schemas.microsoft.com/office/drawing/2014/main" id="{2D2FE8A4-C5F4-5161-4F51-163FE04EC254}"/>
              </a:ext>
            </a:extLst>
          </p:cNvPr>
          <p:cNvSpPr txBox="1"/>
          <p:nvPr/>
        </p:nvSpPr>
        <p:spPr>
          <a:xfrm>
            <a:off x="7466492" y="0"/>
            <a:ext cx="167750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EU Commission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8231709-3D41-7662-6A0B-B64F412DC261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27" name="Google Shape;369;p12" title="Doview new.jpeg">
            <a:extLst>
              <a:ext uri="{FF2B5EF4-FFF2-40B4-BE49-F238E27FC236}">
                <a16:creationId xmlns:a16="http://schemas.microsoft.com/office/drawing/2014/main" id="{8ADEE11D-ADA6-954D-4197-3B05A8EF74B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Sustaining our quality of life: food security, water and nature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97299" y="2715901"/>
            <a:ext cx="1033486" cy="1490069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Long-term vision for a sustainable European agriculture and food system defined</a:t>
            </a:r>
          </a:p>
        </p:txBody>
      </p:sp>
      <p:sp>
        <p:nvSpPr>
          <p:cNvPr id="5" name="Rectangle 4"/>
          <p:cNvSpPr/>
          <p:nvPr/>
        </p:nvSpPr>
        <p:spPr>
          <a:xfrm>
            <a:off x="102734" y="4318286"/>
            <a:ext cx="1028051" cy="1167027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Climate, water and biodiversity risks to food security assessed</a:t>
            </a:r>
          </a:p>
        </p:txBody>
      </p:sp>
      <p:sp>
        <p:nvSpPr>
          <p:cNvPr id="6" name="Right Arrow 5"/>
          <p:cNvSpPr/>
          <p:nvPr/>
        </p:nvSpPr>
        <p:spPr>
          <a:xfrm>
            <a:off x="1208516" y="3928746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511528" y="3235850"/>
            <a:ext cx="957352" cy="1496694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Structured dialogue with farmers, rural communities and stakeholders strengthened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535943" y="3911734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868804" y="1467143"/>
            <a:ext cx="1115568" cy="16967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Common Agricultural Policy instruments retargeted towards sustainability and competitiveness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73241" y="3290571"/>
            <a:ext cx="1115568" cy="127635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Incentives and rewards for nature-positive, low-carbon farming increased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73241" y="4687949"/>
            <a:ext cx="1115568" cy="1496694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Support for family farms and generational renewal in agriculture reinforced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4093071" y="3953864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383262" y="1463040"/>
            <a:ext cx="2624811" cy="531193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Investment and innovation along the agri-food value chain scaled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83261" y="2097621"/>
            <a:ext cx="2624811" cy="61828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Fisheries and blue economy strategies, including a European ocean pact, implemented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92136" y="2845396"/>
            <a:ext cx="2615936" cy="6821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European water resilience strategy to secure water for people, economy and nature implemented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92135" y="3632613"/>
            <a:ext cx="2615935" cy="620486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Measures under a European ocean pact to protect seas and coastal communities delivered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92136" y="4346686"/>
            <a:ext cx="2615934" cy="468689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Nature restoration, biodiversity protection and nature-credit mechanisms advanced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92136" y="4938932"/>
            <a:ext cx="2615934" cy="487544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EU civil protection and disaster risk management capacities upgraded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09046" y="5550756"/>
            <a:ext cx="2615934" cy="638731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European climate adaptation plan and risk assessments for agriculture and ecosystems implemented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7175350" y="3928746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7571230" y="2281978"/>
            <a:ext cx="1335442" cy="1048379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Secure, affordable supply of healthy, sustainable food for Europeans ensured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571230" y="3475993"/>
            <a:ext cx="1335443" cy="1048379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Livelihoods and resilience of rural and coastal communities supported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571230" y="4713422"/>
            <a:ext cx="1335441" cy="104838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Climate and environmental resilience of Europe’s land and seas strengthened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6798" y="6639735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  2025-11-14 11:10</a:t>
            </a:r>
          </a:p>
        </p:txBody>
      </p:sp>
      <p:sp>
        <p:nvSpPr>
          <p:cNvPr id="27" name="Google Shape;131;p2">
            <a:extLst>
              <a:ext uri="{FF2B5EF4-FFF2-40B4-BE49-F238E27FC236}">
                <a16:creationId xmlns:a16="http://schemas.microsoft.com/office/drawing/2014/main" id="{50DAFD48-B373-D9B8-E5BB-FF7CD7D618D6}"/>
              </a:ext>
            </a:extLst>
          </p:cNvPr>
          <p:cNvSpPr txBox="1"/>
          <p:nvPr/>
        </p:nvSpPr>
        <p:spPr>
          <a:xfrm>
            <a:off x="7466492" y="0"/>
            <a:ext cx="167750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EU Commission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403BE67-8390-15DD-6E0D-3378FDC86D30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29" name="Google Shape;369;p12" title="Doview new.jpeg">
            <a:extLst>
              <a:ext uri="{FF2B5EF4-FFF2-40B4-BE49-F238E27FC236}">
                <a16:creationId xmlns:a16="http://schemas.microsoft.com/office/drawing/2014/main" id="{D9AD0183-C3E6-DB89-0B6C-AF7ED87CBD4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Protecting our democracy, upholding our values</a:t>
            </a:r>
          </a:p>
        </p:txBody>
      </p:sp>
      <p:sp>
        <p:nvSpPr>
          <p:cNvPr id="4" name="Rectangle 3"/>
          <p:cNvSpPr/>
          <p:nvPr/>
        </p:nvSpPr>
        <p:spPr>
          <a:xfrm>
            <a:off x="239418" y="1714120"/>
            <a:ext cx="1645919" cy="835661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Threats from disinformation, foreign interference and </a:t>
            </a:r>
            <a:r>
              <a:rPr dirty="0" err="1"/>
              <a:t>polarisation</a:t>
            </a:r>
            <a:r>
              <a:rPr dirty="0"/>
              <a:t> mapped</a:t>
            </a:r>
          </a:p>
        </p:txBody>
      </p:sp>
      <p:sp>
        <p:nvSpPr>
          <p:cNvPr id="5" name="Rectangle 4"/>
          <p:cNvSpPr/>
          <p:nvPr/>
        </p:nvSpPr>
        <p:spPr>
          <a:xfrm>
            <a:off x="239418" y="2683766"/>
            <a:ext cx="1645918" cy="127635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Rule of law, media freedom and fundamental rights monitoring mechanisms reinforced</a:t>
            </a:r>
          </a:p>
        </p:txBody>
      </p:sp>
      <p:sp>
        <p:nvSpPr>
          <p:cNvPr id="6" name="Rectangle 5"/>
          <p:cNvSpPr/>
          <p:nvPr/>
        </p:nvSpPr>
        <p:spPr>
          <a:xfrm>
            <a:off x="216558" y="4097277"/>
            <a:ext cx="1668777" cy="835662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Early warning systems and risk assessments for democracy and civic space developed</a:t>
            </a:r>
          </a:p>
        </p:txBody>
      </p:sp>
      <p:sp>
        <p:nvSpPr>
          <p:cNvPr id="7" name="Rectangle 6"/>
          <p:cNvSpPr/>
          <p:nvPr/>
        </p:nvSpPr>
        <p:spPr>
          <a:xfrm>
            <a:off x="216558" y="5099146"/>
            <a:ext cx="1668776" cy="894397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Strategic communication on EU values and democracy towards citizens strengthened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043261" y="3905505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476815" y="2524187"/>
            <a:ext cx="1531620" cy="996826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Tools to detect and counter disinformation and information manipulation enhanced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76815" y="3666870"/>
            <a:ext cx="1531620" cy="996826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Cooperation with platforms and regulators on integrity of the online space increased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76815" y="4809553"/>
            <a:ext cx="1531620" cy="83566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Media literacy and societal resilience initiatives expanded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4262779" y="3982977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599920" y="1960500"/>
            <a:ext cx="1743119" cy="589281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Rule of law toolbox and enforcement mechanisms applied where necessary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99919" y="2693287"/>
            <a:ext cx="1743119" cy="904879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Support for independent media, public interest journalism and journalists’ safety increased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99918" y="3741672"/>
            <a:ext cx="1743119" cy="922024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Formal and informal channels for citizens’ participation beyond elections broadened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99918" y="4814825"/>
            <a:ext cx="1743118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Youth engagement and civic education initiatives scaled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6480199" y="418046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891679" y="2020190"/>
            <a:ext cx="1531620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Democratic institutions and electoral processes across the Union protected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91679" y="3257155"/>
            <a:ext cx="1531620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Public trust in democracy, rule of law and EU institutions strengthened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91679" y="4494120"/>
            <a:ext cx="1531620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Fundamental rights, media freedom and civic participation for all Europeans upheld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2025-11-14 11:10</a:t>
            </a:r>
          </a:p>
        </p:txBody>
      </p:sp>
      <p:sp>
        <p:nvSpPr>
          <p:cNvPr id="24" name="Google Shape;131;p2">
            <a:extLst>
              <a:ext uri="{FF2B5EF4-FFF2-40B4-BE49-F238E27FC236}">
                <a16:creationId xmlns:a16="http://schemas.microsoft.com/office/drawing/2014/main" id="{AE972B2A-BC9D-6691-2B0E-565B32EC7081}"/>
              </a:ext>
            </a:extLst>
          </p:cNvPr>
          <p:cNvSpPr txBox="1"/>
          <p:nvPr/>
        </p:nvSpPr>
        <p:spPr>
          <a:xfrm>
            <a:off x="7466492" y="0"/>
            <a:ext cx="167750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EU Commission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6BE1E01-97F0-32AF-0275-C021456F50D3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26" name="Google Shape;369;p12" title="Doview new.jpeg">
            <a:extLst>
              <a:ext uri="{FF2B5EF4-FFF2-40B4-BE49-F238E27FC236}">
                <a16:creationId xmlns:a16="http://schemas.microsoft.com/office/drawing/2014/main" id="{2FEF03AF-EADF-7561-58C2-878A47FBEB4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 global Europe: leveraging our power and partnerships</a:t>
            </a:r>
          </a:p>
        </p:txBody>
      </p:sp>
      <p:sp>
        <p:nvSpPr>
          <p:cNvPr id="4" name="Rectangle 3"/>
          <p:cNvSpPr/>
          <p:nvPr/>
        </p:nvSpPr>
        <p:spPr>
          <a:xfrm>
            <a:off x="262068" y="2613653"/>
            <a:ext cx="1115568" cy="1389168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Global geopolitical, security and economic shifts affecting Europe assessed</a:t>
            </a:r>
          </a:p>
        </p:txBody>
      </p:sp>
      <p:sp>
        <p:nvSpPr>
          <p:cNvPr id="5" name="Rectangle 4"/>
          <p:cNvSpPr/>
          <p:nvPr/>
        </p:nvSpPr>
        <p:spPr>
          <a:xfrm>
            <a:off x="262068" y="4112993"/>
            <a:ext cx="1115568" cy="1097122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Overarching strategic priorities for EU external action clarified</a:t>
            </a:r>
          </a:p>
        </p:txBody>
      </p:sp>
      <p:sp>
        <p:nvSpPr>
          <p:cNvPr id="6" name="Right Arrow 5"/>
          <p:cNvSpPr/>
          <p:nvPr/>
        </p:nvSpPr>
        <p:spPr>
          <a:xfrm>
            <a:off x="1484434" y="3819208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866842" y="1976438"/>
            <a:ext cx="1553014" cy="109220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Accession perspectives and roadmaps for candidate and potential candidate countries advanced</a:t>
            </a:r>
          </a:p>
        </p:txBody>
      </p:sp>
      <p:sp>
        <p:nvSpPr>
          <p:cNvPr id="8" name="Rectangle 7"/>
          <p:cNvSpPr/>
          <p:nvPr/>
        </p:nvSpPr>
        <p:spPr>
          <a:xfrm>
            <a:off x="1853300" y="3242834"/>
            <a:ext cx="1566556" cy="1033098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Enlargement methodology and conditionality applied to support reforms and convergence</a:t>
            </a:r>
          </a:p>
        </p:txBody>
      </p:sp>
      <p:sp>
        <p:nvSpPr>
          <p:cNvPr id="9" name="Rectangle 8"/>
          <p:cNvSpPr/>
          <p:nvPr/>
        </p:nvSpPr>
        <p:spPr>
          <a:xfrm>
            <a:off x="1862094" y="4477069"/>
            <a:ext cx="1557761" cy="1097122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Political, economic and security partnerships with the wider </a:t>
            </a:r>
            <a:r>
              <a:rPr dirty="0" err="1"/>
              <a:t>neighbourhood</a:t>
            </a:r>
            <a:r>
              <a:rPr dirty="0"/>
              <a:t> strengthened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3471788" y="3835543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3783095" y="1730985"/>
            <a:ext cx="1389888" cy="109220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New economic foreign policy tools for trade </a:t>
            </a:r>
            <a:r>
              <a:rPr dirty="0" err="1"/>
              <a:t>defence</a:t>
            </a:r>
            <a:r>
              <a:rPr dirty="0"/>
              <a:t> and economic security deployed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05954" y="2989635"/>
            <a:ext cx="1367029" cy="1363186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Diversification of critical supply chains and reduction of strategic dependencies pursued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6565" y="4527868"/>
            <a:ext cx="1367029" cy="127635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Partnerships on trade, investment and technology with like-minded partners deepened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5266302" y="3884393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5602988" y="2295681"/>
            <a:ext cx="1465326" cy="994571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EU leadership in multilateral </a:t>
            </a:r>
            <a:r>
              <a:rPr dirty="0" err="1"/>
              <a:t>organisations</a:t>
            </a:r>
            <a:r>
              <a:rPr dirty="0"/>
              <a:t> and global governance reforms reinforced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02988" y="3468051"/>
            <a:ext cx="1465326" cy="836708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Alliances on climate, digital, health and development strengthened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02988" y="4441919"/>
            <a:ext cx="1465326" cy="119068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Development, humanitarian, security and financial instruments coordinated for greater impact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7176400" y="3835543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560621" y="2201669"/>
            <a:ext cx="1115568" cy="105600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EU influence and credibility as a global actor strengthened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571232" y="3393594"/>
            <a:ext cx="1115568" cy="1017122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Peace, stability and prosperity in the wider </a:t>
            </a:r>
            <a:r>
              <a:rPr dirty="0" err="1"/>
              <a:t>neighbourhood</a:t>
            </a:r>
            <a:r>
              <a:rPr dirty="0"/>
              <a:t> supported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560621" y="4546636"/>
            <a:ext cx="1115568" cy="1132433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EU economic security and resilience in global competition enhanced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2025-11-14 11:10</a:t>
            </a:r>
          </a:p>
        </p:txBody>
      </p:sp>
      <p:sp>
        <p:nvSpPr>
          <p:cNvPr id="25" name="Google Shape;131;p2">
            <a:extLst>
              <a:ext uri="{FF2B5EF4-FFF2-40B4-BE49-F238E27FC236}">
                <a16:creationId xmlns:a16="http://schemas.microsoft.com/office/drawing/2014/main" id="{3A4F2F2B-68D6-2F1B-81E1-650B0DCE62E4}"/>
              </a:ext>
            </a:extLst>
          </p:cNvPr>
          <p:cNvSpPr txBox="1"/>
          <p:nvPr/>
        </p:nvSpPr>
        <p:spPr>
          <a:xfrm>
            <a:off x="7466492" y="0"/>
            <a:ext cx="167750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EU Commission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920102D-AE14-D21B-650F-64FB24518BCB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27" name="Google Shape;369;p12" title="Doview new.jpeg">
            <a:extLst>
              <a:ext uri="{FF2B5EF4-FFF2-40B4-BE49-F238E27FC236}">
                <a16:creationId xmlns:a16="http://schemas.microsoft.com/office/drawing/2014/main" id="{32E1DBCA-7BE2-9E21-6B18-5547A8D865CD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Delivering together and preparing our Union for the future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194310" y="1770856"/>
            <a:ext cx="1531620" cy="710883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Future challenges for a larger, modernised Union assessed</a:t>
            </a:r>
          </a:p>
        </p:txBody>
      </p:sp>
      <p:sp>
        <p:nvSpPr>
          <p:cNvPr id="5" name="Rectangle 4"/>
          <p:cNvSpPr/>
          <p:nvPr/>
        </p:nvSpPr>
        <p:spPr>
          <a:xfrm>
            <a:off x="194310" y="2626043"/>
            <a:ext cx="1531620" cy="930274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Strategic priorities translated into budgetary and reform needs agreed</a:t>
            </a:r>
          </a:p>
        </p:txBody>
      </p:sp>
      <p:sp>
        <p:nvSpPr>
          <p:cNvPr id="6" name="Rectangle 5"/>
          <p:cNvSpPr/>
          <p:nvPr/>
        </p:nvSpPr>
        <p:spPr>
          <a:xfrm>
            <a:off x="194310" y="3739197"/>
            <a:ext cx="1531620" cy="104140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Dialogue with Member States and Parliament on reforms and implementation intensified</a:t>
            </a:r>
          </a:p>
        </p:txBody>
      </p:sp>
      <p:sp>
        <p:nvSpPr>
          <p:cNvPr id="7" name="Rectangle 6"/>
          <p:cNvSpPr/>
          <p:nvPr/>
        </p:nvSpPr>
        <p:spPr>
          <a:xfrm>
            <a:off x="194310" y="4917757"/>
            <a:ext cx="1531620" cy="104140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Citizen and stakeholder feedback on implementation and delivery mechanisms incorporated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863090" y="3726815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278015" y="2236412"/>
            <a:ext cx="1531620" cy="1030972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Multiannual Financial Framework aligned with 2024–2029 priorities and strategic interests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78015" y="3423087"/>
            <a:ext cx="1531620" cy="897414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EU funding instruments simplified and made more flexible and responsive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78015" y="4472519"/>
            <a:ext cx="1531620" cy="860306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Performance, transparency and accountability of EU spending improved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943350" y="372456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354830" y="1971239"/>
            <a:ext cx="1938563" cy="784569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Institutional reforms to ensure functioning of a larger Union designed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54830" y="2892968"/>
            <a:ext cx="1938562" cy="974063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Decision-making processes and voting arrangements reviewed for efficiency and legitimacy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61722" y="3988873"/>
            <a:ext cx="1931669" cy="926068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Partnership between the European Commission and the European Parliament strengthened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61721" y="5036783"/>
            <a:ext cx="1938561" cy="807797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Administrative capacity and digital transformation of EU institutions enhanced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6446520" y="3760273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926580" y="2302827"/>
            <a:ext cx="1531620" cy="1056005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EU budget made fit for purpose and aligned with long-term ambitions delivered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926580" y="3541712"/>
            <a:ext cx="1531620" cy="1056005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Union governance prepared for effective functioning with more Member States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926580" y="4780597"/>
            <a:ext cx="1531620" cy="1056005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Collective capacity to implement all seven priorities and respond to crises strengthened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2025-11-14 11:10</a:t>
            </a:r>
          </a:p>
        </p:txBody>
      </p:sp>
      <p:sp>
        <p:nvSpPr>
          <p:cNvPr id="24" name="Google Shape;131;p2">
            <a:extLst>
              <a:ext uri="{FF2B5EF4-FFF2-40B4-BE49-F238E27FC236}">
                <a16:creationId xmlns:a16="http://schemas.microsoft.com/office/drawing/2014/main" id="{05622307-C263-32AD-4195-07E565647B98}"/>
              </a:ext>
            </a:extLst>
          </p:cNvPr>
          <p:cNvSpPr txBox="1"/>
          <p:nvPr/>
        </p:nvSpPr>
        <p:spPr>
          <a:xfrm>
            <a:off x="7466492" y="0"/>
            <a:ext cx="167750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EU Commission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B369318-243D-4BAB-BDD6-6D1F699CA0F7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26" name="Google Shape;369;p12" title="Doview new.jpeg">
            <a:extLst>
              <a:ext uri="{FF2B5EF4-FFF2-40B4-BE49-F238E27FC236}">
                <a16:creationId xmlns:a16="http://schemas.microsoft.com/office/drawing/2014/main" id="{4036F1DB-2C43-187E-09A2-52CEA22B1B3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</TotalTime>
  <Words>2040</Words>
  <Application>Microsoft Macintosh PowerPoint</Application>
  <PresentationFormat>On-screen Show (4:3)</PresentationFormat>
  <Paragraphs>192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Paul Duignan</cp:lastModifiedBy>
  <cp:revision>9</cp:revision>
  <dcterms:created xsi:type="dcterms:W3CDTF">2013-01-27T09:14:16Z</dcterms:created>
  <dcterms:modified xsi:type="dcterms:W3CDTF">2025-12-06T09:01:15Z</dcterms:modified>
  <cp:category/>
</cp:coreProperties>
</file>