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67" r:id="rId19"/>
  </p:sldIdLst>
  <p:sldSz cx="12188825" cy="6858000"/>
  <p:notesSz cx="6858000" cy="9144000"/>
  <p:embeddedFontLst>
    <p:embeddedFont>
      <p:font typeface="Grandstander" pitchFamily="2" charset="0"/>
      <p:regular r:id="rId21"/>
      <p:bold r:id="rId22"/>
      <p:italic r:id="rId23"/>
      <p:boldItalic r:id="rId24"/>
    </p:embeddedFont>
    <p:embeddedFont>
      <p:font typeface="Grandstander Medium" pitchFamily="2" charset="0"/>
      <p:regular r:id="rId25"/>
      <p:bold r:id="rId26"/>
      <p:italic r:id="rId27"/>
      <p:boldItalic r:id="rId28"/>
    </p:embeddedFont>
    <p:embeddedFont>
      <p:font typeface="Grandstander SemiBold" pitchFamily="2" charset="0"/>
      <p:regular r:id="rId29"/>
      <p:bold r:id="rId30"/>
      <p:italic r:id="rId31"/>
      <p:boldItalic r:id="rId32"/>
    </p:embeddedFont>
    <p:embeddedFont>
      <p:font typeface="Lato" panose="020F0502020204030203"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3839">
          <p15:clr>
            <a:srgbClr val="747775"/>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53D2838-6274-EB61-BCDB-A1983F92D23D}" name="Marina Ruivo" initials="MR" userId="b10738308bdd9c35" providerId="Windows Live"/>
  <p188:author id="{26D86D51-7824-312F-C5D7-3EF763BE8572}" name="Ricardo Murata" initials="RM" userId="f715644a5ae0d58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518" autoAdjust="0"/>
  </p:normalViewPr>
  <p:slideViewPr>
    <p:cSldViewPr snapToGrid="0">
      <p:cViewPr varScale="1">
        <p:scale>
          <a:sx n="52" d="100"/>
          <a:sy n="52" d="100"/>
        </p:scale>
        <p:origin x="1356" y="72"/>
      </p:cViewPr>
      <p:guideLst>
        <p:guide orient="horz" pos="2160"/>
        <p:guide pos="3839"/>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heme" Target="theme/theme1.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2" name="Google Shape;20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8a0291f36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0" name="Google Shape;210;g38a0291f36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9453e64c32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0" name="Google Shape;230;g39453e64c3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9453e64c32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0" name="Google Shape;240;g39453e64c32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dirty="0"/>
              <a:t>Slide 3 - https://www.gettyimages.com.br/detail/foto/grungy-cardboard-model-of-a-guitar-and-an-amp-imagem-royalty-free/1437665702</a:t>
            </a:r>
          </a:p>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dirty="0"/>
              <a:t>Slide 4 - https://www.gettyimages.com.br/detail/foto/lets-get-this-party-started-imagem-royalty-free/482095056</a:t>
            </a:r>
          </a:p>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dirty="0"/>
              <a:t>Slide 5 - https://www.gettyimages.com.br/detail/ilustra%C3%A7%C3%A3o/colorful-music-notes-with-black-outline-ilustra%C3%A7%C3%A3o-royalty-free/1795332230</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a-DK" dirty="0"/>
              <a:t>Slide 6 - https://www.gettyimages.com.br/detail/foto/young-girl-outdoors-holding-empty-plastic-bottles-imagem-royalty-free/175459382</a:t>
            </a:r>
          </a:p>
          <a:p>
            <a:pPr marL="0" lvl="0" indent="0" algn="l" rtl="0">
              <a:lnSpc>
                <a:spcPct val="100000"/>
              </a:lnSpc>
              <a:spcBef>
                <a:spcPts val="0"/>
              </a:spcBef>
              <a:spcAft>
                <a:spcPts val="0"/>
              </a:spcAft>
              <a:buSzPts val="1100"/>
              <a:buNone/>
            </a:pPr>
            <a:endParaRPr dirty="0"/>
          </a:p>
        </p:txBody>
      </p:sp>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800"/>
              </a:spcBef>
              <a:spcAft>
                <a:spcPts val="0"/>
              </a:spcAft>
              <a:buSzPts val="1100"/>
              <a:buNone/>
            </a:pPr>
            <a:endParaRPr dirty="0"/>
          </a:p>
          <a:p>
            <a:pPr marL="0" lvl="0" indent="0" algn="l" rtl="0">
              <a:lnSpc>
                <a:spcPct val="100000"/>
              </a:lnSpc>
              <a:spcBef>
                <a:spcPts val="0"/>
              </a:spcBef>
              <a:spcAft>
                <a:spcPts val="0"/>
              </a:spcAft>
              <a:buSzPts val="1100"/>
              <a:buNone/>
            </a:pPr>
            <a:r>
              <a:rPr lang="da-DK" dirty="0"/>
              <a:t>Slide 7 - https://www.gettyimages.com.br/detail/ilustra%C3%A7%C3%A3o/cute-girl-asking-questions-vector-character-ilustra%C3%A7%C3%A3o-royalty-free/1253380221</a:t>
            </a:r>
          </a:p>
          <a:p>
            <a:pPr marL="0" lvl="0" indent="0" algn="l" rtl="0">
              <a:lnSpc>
                <a:spcPct val="100000"/>
              </a:lnSpc>
              <a:spcBef>
                <a:spcPts val="0"/>
              </a:spcBef>
              <a:spcAft>
                <a:spcPts val="0"/>
              </a:spcAft>
              <a:buSzPts val="1100"/>
              <a:buNone/>
            </a:pPr>
            <a:endParaRPr lang="da-DK" dirty="0"/>
          </a:p>
          <a:p>
            <a:pPr marL="0" marR="0" lvl="0" indent="0" algn="l" rtl="0">
              <a:lnSpc>
                <a:spcPct val="100000"/>
              </a:lnSpc>
              <a:spcBef>
                <a:spcPts val="80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a-DK" dirty="0"/>
              <a:t>Slide 8 - https://www.gettyimages.com.br/detail/ilustra%C3%A7%C3%A3o/hands-of-conductor-ilustra%C3%A7%C3%A3o-royalty-free/965040628</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apa - Ciências Humanas">
  <p:cSld name="1. Capa - Ciências Humanas">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pic>
        <p:nvPicPr>
          <p:cNvPr id="11" name="Google Shape;11;p2"/>
          <p:cNvPicPr preferRelativeResize="0"/>
          <p:nvPr/>
        </p:nvPicPr>
        <p:blipFill rotWithShape="1">
          <a:blip r:embed="rId3">
            <a:alphaModFix/>
          </a:blip>
          <a:srcRect/>
          <a:stretch/>
        </p:blipFill>
        <p:spPr>
          <a:xfrm>
            <a:off x="333085" y="340600"/>
            <a:ext cx="1453288" cy="1157133"/>
          </a:xfrm>
          <a:prstGeom prst="rect">
            <a:avLst/>
          </a:prstGeom>
          <a:noFill/>
          <a:ln>
            <a:noFill/>
          </a:ln>
        </p:spPr>
      </p:pic>
      <p:pic>
        <p:nvPicPr>
          <p:cNvPr id="12" name="Google Shape;12;p2"/>
          <p:cNvPicPr preferRelativeResize="0"/>
          <p:nvPr/>
        </p:nvPicPr>
        <p:blipFill rotWithShape="1">
          <a:blip r:embed="rId4">
            <a:alphaModFix/>
          </a:blip>
          <a:srcRect/>
          <a:stretch/>
        </p:blipFill>
        <p:spPr>
          <a:xfrm>
            <a:off x="2029405" y="536802"/>
            <a:ext cx="1453288" cy="545985"/>
          </a:xfrm>
          <a:prstGeom prst="rect">
            <a:avLst/>
          </a:prstGeom>
          <a:noFill/>
          <a:ln>
            <a:noFill/>
          </a:ln>
        </p:spPr>
      </p:pic>
      <p:pic>
        <p:nvPicPr>
          <p:cNvPr id="13" name="Google Shape;13;p2"/>
          <p:cNvPicPr preferRelativeResize="0"/>
          <p:nvPr/>
        </p:nvPicPr>
        <p:blipFill rotWithShape="1">
          <a:blip r:embed="rId5">
            <a:alphaModFix/>
          </a:blip>
          <a:srcRect/>
          <a:stretch/>
        </p:blipFill>
        <p:spPr>
          <a:xfrm>
            <a:off x="5457179" y="809984"/>
            <a:ext cx="1382373" cy="1338951"/>
          </a:xfrm>
          <a:prstGeom prst="rect">
            <a:avLst/>
          </a:prstGeom>
          <a:noFill/>
          <a:ln>
            <a:noFill/>
          </a:ln>
        </p:spPr>
      </p:pic>
      <p:sp>
        <p:nvSpPr>
          <p:cNvPr id="14" name="Google Shape;14;p2"/>
          <p:cNvSpPr txBox="1"/>
          <p:nvPr/>
        </p:nvSpPr>
        <p:spPr>
          <a:xfrm rot="-5400000">
            <a:off x="11493153" y="1477384"/>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pic>
        <p:nvPicPr>
          <p:cNvPr id="15" name="Google Shape;15;p2" descr="Forma&#10;&#10;O conteúdo gerado por IA pode estar incorreto."/>
          <p:cNvPicPr preferRelativeResize="0"/>
          <p:nvPr/>
        </p:nvPicPr>
        <p:blipFill rotWithShape="1">
          <a:blip r:embed="rId6">
            <a:alphaModFix/>
          </a:blip>
          <a:srcRect/>
          <a:stretch/>
        </p:blipFill>
        <p:spPr>
          <a:xfrm>
            <a:off x="8756585" y="5943072"/>
            <a:ext cx="3340824" cy="833546"/>
          </a:xfrm>
          <a:prstGeom prst="rect">
            <a:avLst/>
          </a:prstGeom>
          <a:noFill/>
          <a:ln>
            <a:noFill/>
          </a:ln>
        </p:spPr>
      </p:pic>
      <p:pic>
        <p:nvPicPr>
          <p:cNvPr id="16" name="Google Shape;16;p2"/>
          <p:cNvPicPr preferRelativeResize="0"/>
          <p:nvPr/>
        </p:nvPicPr>
        <p:blipFill rotWithShape="1">
          <a:blip r:embed="rId7">
            <a:alphaModFix/>
          </a:blip>
          <a:srcRect/>
          <a:stretch/>
        </p:blipFill>
        <p:spPr>
          <a:xfrm>
            <a:off x="10439548" y="340602"/>
            <a:ext cx="1382373" cy="1358033"/>
          </a:xfrm>
          <a:prstGeom prst="rect">
            <a:avLst/>
          </a:prstGeom>
          <a:noFill/>
          <a:ln>
            <a:noFill/>
          </a:ln>
        </p:spPr>
      </p:pic>
      <p:sp>
        <p:nvSpPr>
          <p:cNvPr id="17" name="Google Shape;17;p2"/>
          <p:cNvSpPr/>
          <p:nvPr/>
        </p:nvSpPr>
        <p:spPr>
          <a:xfrm rot="-48255" flipH="1">
            <a:off x="10673069" y="1045338"/>
            <a:ext cx="1082625" cy="565675"/>
          </a:xfrm>
          <a:prstGeom prst="roundRect">
            <a:avLst>
              <a:gd name="adj" fmla="val 7293"/>
            </a:avLst>
          </a:prstGeom>
          <a:no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666" b="0" i="0" u="none" strike="noStrike" cap="none">
                <a:solidFill>
                  <a:srgbClr val="FFFFFF"/>
                </a:solidFill>
                <a:latin typeface="Grandstander Medium"/>
                <a:ea typeface="Grandstander Medium"/>
                <a:cs typeface="Grandstander Medium"/>
                <a:sym typeface="Grandstander Medium"/>
              </a:rPr>
              <a:t>ANO</a:t>
            </a:r>
            <a:endParaRPr sz="2666"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 Contra capa">
  <p:cSld name="1_10. Contra capa">
    <p:bg>
      <p:bgPr>
        <a:blipFill>
          <a:blip r:embed="rId2">
            <a:alphaModFix/>
          </a:blip>
          <a:stretch>
            <a:fillRect/>
          </a:stretch>
        </a:blipFill>
        <a:effectLst/>
      </p:bgPr>
    </p:bg>
    <p:spTree>
      <p:nvGrpSpPr>
        <p:cNvPr id="1" name="Shape 73"/>
        <p:cNvGrpSpPr/>
        <p:nvPr/>
      </p:nvGrpSpPr>
      <p:grpSpPr>
        <a:xfrm>
          <a:off x="0" y="0"/>
          <a:ext cx="0" cy="0"/>
          <a:chOff x="0" y="0"/>
          <a:chExt cx="0" cy="0"/>
        </a:xfrm>
      </p:grpSpPr>
      <p:pic>
        <p:nvPicPr>
          <p:cNvPr id="74" name="Google Shape;74;p11" descr="Padrão do plano de fundo&#10;&#10;O conteúdo gerado por IA pode estar incorreto."/>
          <p:cNvPicPr preferRelativeResize="0"/>
          <p:nvPr/>
        </p:nvPicPr>
        <p:blipFill rotWithShape="1">
          <a:blip r:embed="rId3">
            <a:alphaModFix/>
          </a:blip>
          <a:srcRect/>
          <a:stretch/>
        </p:blipFill>
        <p:spPr>
          <a:xfrm>
            <a:off x="0" y="1"/>
            <a:ext cx="12188825" cy="6857999"/>
          </a:xfrm>
          <a:prstGeom prst="rect">
            <a:avLst/>
          </a:prstGeom>
          <a:noFill/>
          <a:ln>
            <a:noFill/>
          </a:ln>
        </p:spPr>
      </p:pic>
      <p:pic>
        <p:nvPicPr>
          <p:cNvPr id="75" name="Google Shape;75;p11"/>
          <p:cNvPicPr preferRelativeResize="0"/>
          <p:nvPr/>
        </p:nvPicPr>
        <p:blipFill rotWithShape="1">
          <a:blip r:embed="rId4">
            <a:alphaModFix/>
          </a:blip>
          <a:srcRect/>
          <a:stretch/>
        </p:blipFill>
        <p:spPr>
          <a:xfrm>
            <a:off x="827825" y="662248"/>
            <a:ext cx="4047706" cy="1400928"/>
          </a:xfrm>
          <a:prstGeom prst="rect">
            <a:avLst/>
          </a:prstGeom>
          <a:noFill/>
          <a:ln>
            <a:noFill/>
          </a:ln>
        </p:spPr>
      </p:pic>
      <p:pic>
        <p:nvPicPr>
          <p:cNvPr id="76" name="Google Shape;76;p11"/>
          <p:cNvPicPr preferRelativeResize="0"/>
          <p:nvPr/>
        </p:nvPicPr>
        <p:blipFill rotWithShape="1">
          <a:blip r:embed="rId5">
            <a:alphaModFix/>
          </a:blip>
          <a:srcRect/>
          <a:stretch/>
        </p:blipFill>
        <p:spPr>
          <a:xfrm>
            <a:off x="2283258" y="1099786"/>
            <a:ext cx="7879987" cy="4815911"/>
          </a:xfrm>
          <a:prstGeom prst="rect">
            <a:avLst/>
          </a:prstGeom>
          <a:noFill/>
          <a:ln>
            <a:noFill/>
          </a:ln>
        </p:spPr>
      </p:pic>
      <p:sp>
        <p:nvSpPr>
          <p:cNvPr id="77" name="Google Shape;77;p11"/>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FFFFFF"/>
                </a:solidFill>
                <a:latin typeface="Grandstander Medium"/>
                <a:ea typeface="Grandstander Medium"/>
                <a:cs typeface="Grandstander Medium"/>
                <a:sym typeface="Grandstander Medium"/>
              </a:rPr>
              <a:t>2026_AI_V1</a:t>
            </a:r>
            <a:endParaRPr sz="933" b="0" i="0" u="none" strike="noStrike" cap="none">
              <a:solidFill>
                <a:srgbClr val="FFFFFF"/>
              </a:solidFill>
              <a:latin typeface="Grandstander Medium"/>
              <a:ea typeface="Grandstander Medium"/>
              <a:cs typeface="Grandstander Medium"/>
              <a:sym typeface="Grandstander Medium"/>
            </a:endParaRPr>
          </a:p>
        </p:txBody>
      </p:sp>
      <p:pic>
        <p:nvPicPr>
          <p:cNvPr id="78" name="Google Shape;78;p11" descr="Forma&#10;&#10;O conteúdo gerado por IA pode estar incorreto."/>
          <p:cNvPicPr preferRelativeResize="0"/>
          <p:nvPr/>
        </p:nvPicPr>
        <p:blipFill rotWithShape="1">
          <a:blip r:embed="rId6">
            <a:alphaModFix/>
          </a:blip>
          <a:srcRect/>
          <a:stretch/>
        </p:blipFill>
        <p:spPr>
          <a:xfrm>
            <a:off x="8756585" y="5943072"/>
            <a:ext cx="3340824" cy="833546"/>
          </a:xfrm>
          <a:prstGeom prst="rect">
            <a:avLst/>
          </a:prstGeom>
          <a:noFill/>
          <a:ln>
            <a:noFill/>
          </a:ln>
        </p:spPr>
      </p:pic>
      <p:sp>
        <p:nvSpPr>
          <p:cNvPr id="79" name="Google Shape;79;p11"/>
          <p:cNvSpPr/>
          <p:nvPr/>
        </p:nvSpPr>
        <p:spPr>
          <a:xfrm rot="-48255" flipH="1">
            <a:off x="799839" y="1071806"/>
            <a:ext cx="4155961" cy="565675"/>
          </a:xfrm>
          <a:prstGeom prst="roundRect">
            <a:avLst>
              <a:gd name="adj" fmla="val 7293"/>
            </a:avLst>
          </a:prstGeom>
          <a:no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3732" b="0" i="0" u="none" strike="noStrike" cap="none">
                <a:solidFill>
                  <a:srgbClr val="FFFFFF"/>
                </a:solidFill>
                <a:latin typeface="Grandstander Medium"/>
                <a:ea typeface="Grandstander Medium"/>
                <a:cs typeface="Grandstander Medium"/>
                <a:sym typeface="Grandstander Medium"/>
              </a:rPr>
              <a:t>PARA PROFESSORES</a:t>
            </a:r>
            <a:endParaRPr sz="3732"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2" name="Google Shape;82;p12"/>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83" name="Google Shape;83;p12"/>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84" name="Google Shape;84;p12"/>
          <p:cNvSpPr/>
          <p:nvPr/>
        </p:nvSpPr>
        <p:spPr>
          <a:xfrm rot="-120000">
            <a:off x="181685" y="185167"/>
            <a:ext cx="1772596"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85" name="Google Shape;85;p12"/>
          <p:cNvSpPr txBox="1">
            <a:spLocks noGrp="1"/>
          </p:cNvSpPr>
          <p:nvPr>
            <p:ph type="subTitle" idx="1"/>
          </p:nvPr>
        </p:nvSpPr>
        <p:spPr>
          <a:xfrm rot="-120000">
            <a:off x="176417" y="170411"/>
            <a:ext cx="1785420" cy="545516"/>
          </a:xfrm>
          <a:prstGeom prst="rect">
            <a:avLst/>
          </a:prstGeom>
          <a:noFill/>
          <a:ln>
            <a:noFill/>
          </a:ln>
        </p:spPr>
        <p:txBody>
          <a:bodyPr spcFirstLastPara="1" wrap="square" lIns="216000" tIns="72000" rIns="216000" bIns="72000" anchor="ctr" anchorCtr="0">
            <a:spAutoFit/>
          </a:bodyPr>
          <a:lstStyle>
            <a:lvl1pPr lvl="0" algn="ctr">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2" name="CaixaDeTexto 7">
            <a:extLst>
              <a:ext uri="{FF2B5EF4-FFF2-40B4-BE49-F238E27FC236}">
                <a16:creationId xmlns:a16="http://schemas.microsoft.com/office/drawing/2014/main" id="{3C88AD57-355C-9523-7A74-2C4D111D5BD9}"/>
              </a:ext>
            </a:extLst>
          </p:cNvPr>
          <p:cNvSpPr txBox="1"/>
          <p:nvPr userDrawn="1"/>
        </p:nvSpPr>
        <p:spPr>
          <a:xfrm>
            <a:off x="9773920" y="492691"/>
            <a:ext cx="1910080" cy="389513"/>
          </a:xfrm>
          <a:prstGeom prst="roundRect">
            <a:avLst>
              <a:gd name="adj" fmla="val 50000"/>
            </a:avLst>
          </a:prstGeom>
          <a:solidFill>
            <a:srgbClr val="74489D"/>
          </a:solidFill>
          <a:ln w="12700">
            <a:no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600"/>
            </a:pPr>
            <a:r>
              <a:rPr lang="pt-BR" sz="1800" b="1" dirty="0">
                <a:solidFill>
                  <a:schemeClr val="bg1"/>
                </a:solidFill>
                <a:effectLst>
                  <a:outerShdw blurRad="38100" dist="38100" dir="2700000" algn="tl">
                    <a:srgbClr val="000000">
                      <a:alpha val="43137"/>
                    </a:srgbClr>
                  </a:outerShdw>
                </a:effectLst>
                <a:latin typeface="Grandstander" pitchFamily="2" charset="0"/>
              </a:rPr>
              <a:t>PRINT DO SLIDE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6. Sistematizando">
  <p:cSld name="1_6. Sistematizando">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1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8" name="Google Shape;88;p13"/>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89" name="Google Shape;89;p13"/>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90" name="Google Shape;90;p13"/>
          <p:cNvSpPr/>
          <p:nvPr/>
        </p:nvSpPr>
        <p:spPr>
          <a:xfrm rot="-120000">
            <a:off x="181660" y="183725"/>
            <a:ext cx="1855199"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91" name="Google Shape;91;p13"/>
          <p:cNvSpPr/>
          <p:nvPr/>
        </p:nvSpPr>
        <p:spPr>
          <a:xfrm>
            <a:off x="9771375" y="492692"/>
            <a:ext cx="1909583" cy="389513"/>
          </a:xfrm>
          <a:prstGeom prst="roundRect">
            <a:avLst>
              <a:gd name="adj" fmla="val 50000"/>
            </a:avLst>
          </a:prstGeom>
          <a:solidFill>
            <a:srgbClr val="74489D"/>
          </a:solidFill>
          <a:ln>
            <a:noFill/>
          </a:ln>
        </p:spPr>
        <p:txBody>
          <a:bodyPr spcFirstLastPara="1" wrap="square" lIns="71975" tIns="0" rIns="107950" bIns="0" anchor="t" anchorCtr="0">
            <a:noAutofit/>
          </a:bodyPr>
          <a:lstStyle/>
          <a:p>
            <a:pPr marL="0" marR="0" lvl="0" indent="0" algn="ctr" rtl="0">
              <a:lnSpc>
                <a:spcPct val="100000"/>
              </a:lnSpc>
              <a:spcBef>
                <a:spcPts val="0"/>
              </a:spcBef>
              <a:spcAft>
                <a:spcPts val="0"/>
              </a:spcAft>
              <a:buNone/>
            </a:pPr>
            <a:r>
              <a:rPr lang="pt-BR" sz="1799" b="1" i="0" u="none" strike="noStrike" cap="none">
                <a:solidFill>
                  <a:schemeClr val="lt1"/>
                </a:solidFill>
                <a:latin typeface="Grandstander"/>
                <a:ea typeface="Grandstander"/>
                <a:cs typeface="Grandstander"/>
                <a:sym typeface="Grandstander"/>
              </a:rPr>
              <a:t>PRINT DO SLIDE</a:t>
            </a:r>
            <a:endParaRPr/>
          </a:p>
        </p:txBody>
      </p:sp>
      <p:sp>
        <p:nvSpPr>
          <p:cNvPr id="92" name="Google Shape;92;p13"/>
          <p:cNvSpPr>
            <a:spLocks noGrp="1"/>
          </p:cNvSpPr>
          <p:nvPr>
            <p:ph type="pic" idx="2"/>
          </p:nvPr>
        </p:nvSpPr>
        <p:spPr>
          <a:xfrm>
            <a:off x="5746840" y="882204"/>
            <a:ext cx="5912534" cy="3706934"/>
          </a:xfrm>
          <a:prstGeom prst="rect">
            <a:avLst/>
          </a:prstGeom>
          <a:solidFill>
            <a:schemeClr val="lt2"/>
          </a:solidFill>
          <a:ln>
            <a:noFill/>
          </a:ln>
        </p:spPr>
      </p:sp>
      <p:sp>
        <p:nvSpPr>
          <p:cNvPr id="93" name="Google Shape;93;p13"/>
          <p:cNvSpPr txBox="1">
            <a:spLocks noGrp="1"/>
          </p:cNvSpPr>
          <p:nvPr>
            <p:ph type="subTitle" idx="1"/>
          </p:nvPr>
        </p:nvSpPr>
        <p:spPr>
          <a:xfrm rot="-120000">
            <a:off x="176391" y="168921"/>
            <a:ext cx="1870813" cy="545516"/>
          </a:xfrm>
          <a:prstGeom prst="rect">
            <a:avLst/>
          </a:prstGeom>
          <a:noFill/>
          <a:ln>
            <a:noFill/>
          </a:ln>
        </p:spPr>
        <p:txBody>
          <a:bodyPr spcFirstLastPara="1" wrap="square" lIns="216000" tIns="72000" rIns="216000" bIns="72000" anchor="ctr" anchorCtr="0">
            <a:spAutoFit/>
          </a:bodyPr>
          <a:lstStyle>
            <a:lvl1pPr lvl="0" algn="ctr">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1. Não usar - Base para orientações internas">
  <p:cSld name="11. Não usar - Base para orientações internas">
    <p:bg>
      <p:bgPr>
        <a:solidFill>
          <a:srgbClr val="8CB5F8"/>
        </a:solidFill>
        <a:effectLst/>
      </p:bgPr>
    </p:bg>
    <p:spTree>
      <p:nvGrpSpPr>
        <p:cNvPr id="1" name="Shape 94"/>
        <p:cNvGrpSpPr/>
        <p:nvPr/>
      </p:nvGrpSpPr>
      <p:grpSpPr>
        <a:xfrm>
          <a:off x="0" y="0"/>
          <a:ext cx="0" cy="0"/>
          <a:chOff x="0" y="0"/>
          <a:chExt cx="0" cy="0"/>
        </a:xfrm>
      </p:grpSpPr>
      <p:sp>
        <p:nvSpPr>
          <p:cNvPr id="95" name="Google Shape;95;p14"/>
          <p:cNvSpPr/>
          <p:nvPr/>
        </p:nvSpPr>
        <p:spPr>
          <a:xfrm>
            <a:off x="273062" y="300433"/>
            <a:ext cx="11672959" cy="1148400"/>
          </a:xfrm>
          <a:prstGeom prst="roundRect">
            <a:avLst>
              <a:gd name="adj" fmla="val 1629"/>
            </a:avLst>
          </a:prstGeom>
          <a:solidFill>
            <a:srgbClr val="FCFCFC"/>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96" name="Google Shape;96;p14"/>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FFFFFF"/>
                </a:solidFill>
                <a:latin typeface="Grandstander Medium"/>
                <a:ea typeface="Grandstander Medium"/>
                <a:cs typeface="Grandstander Medium"/>
                <a:sym typeface="Grandstander Medium"/>
              </a:rPr>
              <a:t>2026_AI_V1</a:t>
            </a:r>
            <a:endParaRPr sz="933" b="0" i="0" u="none" strike="noStrike" cap="none">
              <a:solidFill>
                <a:srgbClr val="FFFFFF"/>
              </a:solidFill>
              <a:latin typeface="Grandstander Medium"/>
              <a:ea typeface="Grandstander Medium"/>
              <a:cs typeface="Grandstander Medium"/>
              <a:sym typeface="Grandstander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 Capa - Linguagens">
  <p:cSld name="1. Capa - Linguagens">
    <p:bg>
      <p:bgPr>
        <a:blipFill>
          <a:blip r:embed="rId2">
            <a:alphaModFix/>
          </a:blip>
          <a:stretch>
            <a:fillRect/>
          </a:stretch>
        </a:blipFill>
        <a:effectLst/>
      </p:bgPr>
    </p:bg>
    <p:spTree>
      <p:nvGrpSpPr>
        <p:cNvPr id="1" name="Shape 97"/>
        <p:cNvGrpSpPr/>
        <p:nvPr/>
      </p:nvGrpSpPr>
      <p:grpSpPr>
        <a:xfrm>
          <a:off x="0" y="0"/>
          <a:ext cx="0" cy="0"/>
          <a:chOff x="0" y="0"/>
          <a:chExt cx="0" cy="0"/>
        </a:xfrm>
      </p:grpSpPr>
      <p:sp>
        <p:nvSpPr>
          <p:cNvPr id="98" name="Google Shape;98;p15"/>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 O que é?">
  <p:cSld name="4. O que é?">
    <p:bg>
      <p:bgPr>
        <a:blipFill>
          <a:blip r:embed="rId2">
            <a:alphaModFix/>
          </a:blip>
          <a:stretch>
            <a:fillRect/>
          </a:stretch>
        </a:blipFill>
        <a:effectLst/>
      </p:bgPr>
    </p:bg>
    <p:spTree>
      <p:nvGrpSpPr>
        <p:cNvPr id="1" name="Shape 99"/>
        <p:cNvGrpSpPr/>
        <p:nvPr/>
      </p:nvGrpSpPr>
      <p:grpSpPr>
        <a:xfrm>
          <a:off x="0" y="0"/>
          <a:ext cx="0" cy="0"/>
          <a:chOff x="0" y="0"/>
          <a:chExt cx="0" cy="0"/>
        </a:xfrm>
      </p:grpSpPr>
      <p:sp>
        <p:nvSpPr>
          <p:cNvPr id="100" name="Google Shape;100;p16"/>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01" name="Google Shape;101;p16"/>
          <p:cNvSpPr txBox="1">
            <a:spLocks noGrp="1"/>
          </p:cNvSpPr>
          <p:nvPr>
            <p:ph type="body" idx="1"/>
          </p:nvPr>
        </p:nvSpPr>
        <p:spPr>
          <a:xfrm>
            <a:off x="608442" y="1652833"/>
            <a:ext cx="11008732"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666">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02" name="Google Shape;102;p16"/>
          <p:cNvSpPr txBox="1">
            <a:spLocks noGrp="1"/>
          </p:cNvSpPr>
          <p:nvPr>
            <p:ph type="title"/>
          </p:nvPr>
        </p:nvSpPr>
        <p:spPr>
          <a:xfrm>
            <a:off x="608441" y="898167"/>
            <a:ext cx="11165092"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a:blip r:embed="rId2">
            <a:alphaModFix/>
          </a:blip>
          <a:stretch>
            <a:fillRect/>
          </a:stretch>
        </a:blipFill>
        <a:effectLst/>
      </p:bgPr>
    </p:bg>
    <p:spTree>
      <p:nvGrpSpPr>
        <p:cNvPr id="1" name="Shape 103"/>
        <p:cNvGrpSpPr/>
        <p:nvPr/>
      </p:nvGrpSpPr>
      <p:grpSpPr>
        <a:xfrm>
          <a:off x="0" y="0"/>
          <a:ext cx="0" cy="0"/>
          <a:chOff x="0" y="0"/>
          <a:chExt cx="0" cy="0"/>
        </a:xfrm>
      </p:grpSpPr>
      <p:sp>
        <p:nvSpPr>
          <p:cNvPr id="104" name="Google Shape;104;p1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05" name="Google Shape;105;p17"/>
          <p:cNvSpPr txBox="1">
            <a:spLocks noGrp="1"/>
          </p:cNvSpPr>
          <p:nvPr>
            <p:ph type="body" idx="1"/>
          </p:nvPr>
        </p:nvSpPr>
        <p:spPr>
          <a:xfrm>
            <a:off x="608442" y="1652833"/>
            <a:ext cx="11008732"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666">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06" name="Google Shape;106;p17"/>
          <p:cNvSpPr txBox="1">
            <a:spLocks noGrp="1"/>
          </p:cNvSpPr>
          <p:nvPr>
            <p:ph type="title"/>
          </p:nvPr>
        </p:nvSpPr>
        <p:spPr>
          <a:xfrm>
            <a:off x="608441" y="898167"/>
            <a:ext cx="11165092"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6. Sistematizando">
  <p:cSld name="1_6. Sistematizando 2">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1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09" name="Google Shape;109;p18"/>
          <p:cNvSpPr txBox="1">
            <a:spLocks noGrp="1"/>
          </p:cNvSpPr>
          <p:nvPr>
            <p:ph type="body" idx="1"/>
          </p:nvPr>
        </p:nvSpPr>
        <p:spPr>
          <a:xfrm>
            <a:off x="608442" y="1652833"/>
            <a:ext cx="11008732"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666">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10" name="Google Shape;110;p18"/>
          <p:cNvSpPr txBox="1">
            <a:spLocks noGrp="1"/>
          </p:cNvSpPr>
          <p:nvPr>
            <p:ph type="title"/>
          </p:nvPr>
        </p:nvSpPr>
        <p:spPr>
          <a:xfrm>
            <a:off x="608441" y="898167"/>
            <a:ext cx="11165092"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Objetivo de aprendizagem">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0" name="Google Shape;20;p3"/>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1" name="Google Shape;21;p3"/>
          <p:cNvSpPr/>
          <p:nvPr/>
        </p:nvSpPr>
        <p:spPr>
          <a:xfrm>
            <a:off x="6066053" y="300433"/>
            <a:ext cx="5880068" cy="6268000"/>
          </a:xfrm>
          <a:prstGeom prst="roundRect">
            <a:avLst>
              <a:gd name="adj" fmla="val 3153"/>
            </a:avLst>
          </a:prstGeom>
          <a:solidFill>
            <a:srgbClr val="F6EDE1"/>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2" name="Google Shape;22;p3"/>
          <p:cNvSpPr txBox="1">
            <a:spLocks noGrp="1"/>
          </p:cNvSpPr>
          <p:nvPr>
            <p:ph type="body" idx="1"/>
          </p:nvPr>
        </p:nvSpPr>
        <p:spPr>
          <a:xfrm>
            <a:off x="6423494" y="987085"/>
            <a:ext cx="5183050"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23" name="Google Shape;23;p3"/>
          <p:cNvSpPr txBox="1">
            <a:spLocks noGrp="1"/>
          </p:cNvSpPr>
          <p:nvPr>
            <p:ph type="body" idx="2"/>
          </p:nvPr>
        </p:nvSpPr>
        <p:spPr>
          <a:xfrm>
            <a:off x="579016" y="987085"/>
            <a:ext cx="5183050"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24" name="Google Shape;24;p3"/>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25" name="Google Shape;25;p3"/>
          <p:cNvSpPr/>
          <p:nvPr/>
        </p:nvSpPr>
        <p:spPr>
          <a:xfrm rot="-120000">
            <a:off x="181617" y="211659"/>
            <a:ext cx="2000999"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CONTEÚDO</a:t>
            </a:r>
            <a:endParaRPr/>
          </a:p>
        </p:txBody>
      </p:sp>
      <p:sp>
        <p:nvSpPr>
          <p:cNvPr id="26" name="Google Shape;26;p3"/>
          <p:cNvSpPr/>
          <p:nvPr/>
        </p:nvSpPr>
        <p:spPr>
          <a:xfrm rot="-60000">
            <a:off x="6030532" y="194344"/>
            <a:ext cx="5077065"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OBJETIVO DE APRENDIZAGEM</a:t>
            </a:r>
            <a:endParaRPr dirty="0"/>
          </a:p>
        </p:txBody>
      </p:sp>
    </p:spTree>
  </p:cSld>
  <p:clrMapOvr>
    <a:masterClrMapping/>
  </p:clrMapOvr>
  <p:extLst>
    <p:ext uri="{DCECCB84-F9BA-43D5-87BE-67443E8EF086}">
      <p15:sldGuideLst xmlns:p15="http://schemas.microsoft.com/office/powerpoint/2012/main">
        <p15:guide id="1" orient="horz" pos="459">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9" name="Google Shape;29;p4"/>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0" name="Google Shape;30;p4"/>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31" name="Google Shape;31;p4"/>
          <p:cNvSpPr txBox="1">
            <a:spLocks noGrp="1"/>
          </p:cNvSpPr>
          <p:nvPr>
            <p:ph type="title"/>
          </p:nvPr>
        </p:nvSpPr>
        <p:spPr>
          <a:xfrm>
            <a:off x="608441" y="898168"/>
            <a:ext cx="11102988" cy="661689"/>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32" name="Google Shape;32;p4"/>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33" name="Google Shape;33;p4"/>
          <p:cNvSpPr/>
          <p:nvPr/>
        </p:nvSpPr>
        <p:spPr>
          <a:xfrm rot="-120000">
            <a:off x="181359" y="166426"/>
            <a:ext cx="2846273"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PARA COMEÇAR</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 Para começar">
  <p:cSld name="1_3. Para começar">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5"/>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36" name="Google Shape;36;p5"/>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7" name="Google Shape;37;p5"/>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38" name="Google Shape;38;p5"/>
          <p:cNvSpPr txBox="1">
            <a:spLocks noGrp="1"/>
          </p:cNvSpPr>
          <p:nvPr>
            <p:ph type="title"/>
          </p:nvPr>
        </p:nvSpPr>
        <p:spPr>
          <a:xfrm>
            <a:off x="608441" y="898168"/>
            <a:ext cx="11102988" cy="661689"/>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39" name="Google Shape;39;p5"/>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40" name="Google Shape;40;p5"/>
          <p:cNvSpPr/>
          <p:nvPr/>
        </p:nvSpPr>
        <p:spPr>
          <a:xfrm rot="-120000">
            <a:off x="181564" y="178140"/>
            <a:ext cx="2175141"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 QUE É?</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 Para começar">
  <p:cSld name="1_3. Para começar 2">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6"/>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43" name="Google Shape;43;p6"/>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44" name="Google Shape;44;p6"/>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45" name="Google Shape;45;p6"/>
          <p:cNvSpPr txBox="1">
            <a:spLocks noGrp="1"/>
          </p:cNvSpPr>
          <p:nvPr>
            <p:ph type="title"/>
          </p:nvPr>
        </p:nvSpPr>
        <p:spPr>
          <a:xfrm>
            <a:off x="608441" y="898168"/>
            <a:ext cx="11102988" cy="661689"/>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46" name="Google Shape;46;p6"/>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47" name="Google Shape;47;p6"/>
          <p:cNvSpPr/>
          <p:nvPr/>
        </p:nvSpPr>
        <p:spPr>
          <a:xfrm rot="-120000">
            <a:off x="181428" y="215570"/>
            <a:ext cx="2617781"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PRATICANDO</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 Para começar">
  <p:cSld name="1_3. Para começar 3">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50" name="Google Shape;50;p7"/>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51" name="Google Shape;51;p7"/>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52" name="Google Shape;52;p7"/>
          <p:cNvSpPr txBox="1">
            <a:spLocks noGrp="1"/>
          </p:cNvSpPr>
          <p:nvPr>
            <p:ph type="title"/>
          </p:nvPr>
        </p:nvSpPr>
        <p:spPr>
          <a:xfrm>
            <a:off x="608441" y="898168"/>
            <a:ext cx="11102988" cy="661689"/>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53" name="Google Shape;53;p7"/>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54" name="Google Shape;54;p7"/>
          <p:cNvSpPr/>
          <p:nvPr/>
        </p:nvSpPr>
        <p:spPr>
          <a:xfrm rot="-120000">
            <a:off x="181279" y="207027"/>
            <a:ext cx="3107268"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SISTEMATIZANDO</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57" name="Google Shape;57;p8"/>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pic>
        <p:nvPicPr>
          <p:cNvPr id="58" name="Google Shape;58;p8"/>
          <p:cNvPicPr preferRelativeResize="0"/>
          <p:nvPr/>
        </p:nvPicPr>
        <p:blipFill rotWithShape="1">
          <a:blip r:embed="rId3">
            <a:alphaModFix/>
          </a:blip>
          <a:srcRect l="15588" r="14095"/>
          <a:stretch/>
        </p:blipFill>
        <p:spPr>
          <a:xfrm>
            <a:off x="480742" y="673068"/>
            <a:ext cx="4000325" cy="5690667"/>
          </a:xfrm>
          <a:prstGeom prst="rect">
            <a:avLst/>
          </a:prstGeom>
          <a:noFill/>
          <a:ln>
            <a:noFill/>
          </a:ln>
        </p:spPr>
      </p:pic>
      <p:sp>
        <p:nvSpPr>
          <p:cNvPr id="59" name="Google Shape;59;p8"/>
          <p:cNvSpPr txBox="1">
            <a:spLocks noGrp="1"/>
          </p:cNvSpPr>
          <p:nvPr>
            <p:ph type="body" idx="1"/>
          </p:nvPr>
        </p:nvSpPr>
        <p:spPr>
          <a:xfrm>
            <a:off x="4694294" y="987100"/>
            <a:ext cx="6912199"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60" name="Google Shape;60;p8"/>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61" name="Google Shape;61;p8"/>
          <p:cNvSpPr/>
          <p:nvPr/>
        </p:nvSpPr>
        <p:spPr>
          <a:xfrm rot="-120000">
            <a:off x="174795" y="163765"/>
            <a:ext cx="4759485"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 QUE APRENDEMOS HOJE?</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9. Referências ">
  <p:cSld name="9. Referências ">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64" name="Google Shape;64;p9"/>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65" name="Google Shape;65;p9"/>
          <p:cNvSpPr txBox="1">
            <a:spLocks noGrp="1"/>
          </p:cNvSpPr>
          <p:nvPr>
            <p:ph type="body" idx="1"/>
          </p:nvPr>
        </p:nvSpPr>
        <p:spPr>
          <a:xfrm>
            <a:off x="495431" y="1063567"/>
            <a:ext cx="11236313" cy="5154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1600"/>
              <a:buFont typeface="Lato"/>
              <a:buNone/>
              <a:defRPr sz="1999">
                <a:solidFill>
                  <a:schemeClr val="dk1"/>
                </a:solidFill>
                <a:latin typeface="Arial"/>
                <a:ea typeface="Arial"/>
                <a:cs typeface="Arial"/>
                <a:sym typeface="Arial"/>
              </a:defRPr>
            </a:lvl1pPr>
            <a:lvl2pPr marL="914400" lvl="1" indent="-330200" algn="l">
              <a:lnSpc>
                <a:spcPct val="100000"/>
              </a:lnSpc>
              <a:spcBef>
                <a:spcPts val="600"/>
              </a:spcBef>
              <a:spcAft>
                <a:spcPts val="0"/>
              </a:spcAft>
              <a:buClr>
                <a:srgbClr val="74489D"/>
              </a:buClr>
              <a:buSzPts val="1600"/>
              <a:buFont typeface="Lato"/>
              <a:buChar char="○"/>
              <a:defRPr>
                <a:solidFill>
                  <a:schemeClr val="dk1"/>
                </a:solidFill>
                <a:latin typeface="Lato"/>
                <a:ea typeface="Lato"/>
                <a:cs typeface="Lato"/>
                <a:sym typeface="Lato"/>
              </a:defRPr>
            </a:lvl2pPr>
            <a:lvl3pPr marL="1371600" lvl="2"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800" lvl="3"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6000" lvl="4"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3200" lvl="5"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200400" lvl="6"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7600" lvl="7"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4800" lvl="8"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endParaRPr/>
          </a:p>
        </p:txBody>
      </p:sp>
      <p:sp>
        <p:nvSpPr>
          <p:cNvPr id="66" name="Google Shape;66;p9"/>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67" name="Google Shape;67;p9"/>
          <p:cNvSpPr/>
          <p:nvPr/>
        </p:nvSpPr>
        <p:spPr>
          <a:xfrm rot="-120000">
            <a:off x="181445" y="171347"/>
            <a:ext cx="2564296"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REFERÊNCIAS</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 Contra capa">
  <p:cSld name="10. Contra capa">
    <p:bg>
      <p:bgPr>
        <a:blipFill>
          <a:blip r:embed="rId2">
            <a:alphaModFix/>
          </a:blip>
          <a:stretch>
            <a:fillRect/>
          </a:stretch>
        </a:blipFill>
        <a:effectLst/>
      </p:bgPr>
    </p:bg>
    <p:spTree>
      <p:nvGrpSpPr>
        <p:cNvPr id="1" name="Shape 68"/>
        <p:cNvGrpSpPr/>
        <p:nvPr/>
      </p:nvGrpSpPr>
      <p:grpSpPr>
        <a:xfrm>
          <a:off x="0" y="0"/>
          <a:ext cx="0" cy="0"/>
          <a:chOff x="0" y="0"/>
          <a:chExt cx="0" cy="0"/>
        </a:xfrm>
      </p:grpSpPr>
      <p:grpSp>
        <p:nvGrpSpPr>
          <p:cNvPr id="69" name="Google Shape;69;p10"/>
          <p:cNvGrpSpPr/>
          <p:nvPr/>
        </p:nvGrpSpPr>
        <p:grpSpPr>
          <a:xfrm>
            <a:off x="4282919" y="1616689"/>
            <a:ext cx="4029283" cy="3987200"/>
            <a:chOff x="3060625" y="1076550"/>
            <a:chExt cx="3022750" cy="2990400"/>
          </a:xfrm>
        </p:grpSpPr>
        <p:pic>
          <p:nvPicPr>
            <p:cNvPr id="70" name="Google Shape;70;p10"/>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71" name="Google Shape;71;p10"/>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72" name="Google Shape;72;p10"/>
          <p:cNvSpPr txBox="1"/>
          <p:nvPr/>
        </p:nvSpPr>
        <p:spPr>
          <a:xfrm rot="-5400000">
            <a:off x="11493153" y="482918"/>
            <a:ext cx="1178800" cy="389645"/>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492" y="593368"/>
            <a:ext cx="11357841" cy="584745"/>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1"/>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 name="Google Shape;8;p1"/>
          <p:cNvSpPr txBox="1">
            <a:spLocks noGrp="1"/>
          </p:cNvSpPr>
          <p:nvPr>
            <p:ph type="body" idx="1"/>
          </p:nvPr>
        </p:nvSpPr>
        <p:spPr>
          <a:xfrm>
            <a:off x="415492" y="1536633"/>
            <a:ext cx="11357841" cy="45552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fape.educacao.sp.gov.br/curriculopaulista/wp-content/uploads/2022/06/PROF_miolo_EF_AI_ARTE_V2_01a05.pdf"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efape.educacao.sp.gov.br/curriculopaulista/wp-content/uploads/2023/02/Curriculo_Paulista-etapas-Educa%C3%A7%C3%A3o-Infantil-e-Ensino-Fundamental-ISBN.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ACl0jqrr5OY"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ide9xdZZo6A"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hyperlink" Target="https://www.youtube.com/watch?v=ACl0jqrr5O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9"/>
          <p:cNvSpPr/>
          <p:nvPr/>
        </p:nvSpPr>
        <p:spPr>
          <a:xfrm rot="-48394" flipH="1">
            <a:off x="315338" y="5453316"/>
            <a:ext cx="1789711" cy="439932"/>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None/>
            </a:pPr>
            <a:r>
              <a:rPr lang="pt-BR" sz="2133" b="0" i="0" u="none" strike="noStrike" cap="none">
                <a:solidFill>
                  <a:srgbClr val="000000"/>
                </a:solidFill>
                <a:latin typeface="Grandstander Medium"/>
                <a:ea typeface="Grandstander Medium"/>
                <a:cs typeface="Grandstander Medium"/>
                <a:sym typeface="Grandstander Medium"/>
              </a:rPr>
              <a:t>1</a:t>
            </a:r>
            <a:r>
              <a:rPr lang="pt-BR" sz="2133" b="0" i="0" u="sng" strike="noStrike" cap="none" baseline="30000">
                <a:solidFill>
                  <a:srgbClr val="000000"/>
                </a:solidFill>
                <a:latin typeface="Grandstander Medium"/>
                <a:ea typeface="Grandstander Medium"/>
                <a:cs typeface="Grandstander Medium"/>
                <a:sym typeface="Grandstander Medium"/>
              </a:rPr>
              <a:t>o</a:t>
            </a:r>
            <a:r>
              <a:rPr lang="pt-BR" sz="2133" b="0" i="0" u="none" strike="noStrike" cap="none">
                <a:solidFill>
                  <a:srgbClr val="000000"/>
                </a:solidFill>
                <a:latin typeface="Grandstander Medium"/>
                <a:ea typeface="Grandstander Medium"/>
                <a:cs typeface="Grandstander Medium"/>
                <a:sym typeface="Grandstander Medium"/>
              </a:rPr>
              <a:t> BIMESTRE</a:t>
            </a:r>
            <a:endParaRPr sz="2133" b="0" i="0" u="none" strike="noStrike" cap="none">
              <a:solidFill>
                <a:srgbClr val="000000"/>
              </a:solidFill>
              <a:latin typeface="Arial"/>
              <a:ea typeface="Arial"/>
              <a:cs typeface="Arial"/>
              <a:sym typeface="Arial"/>
            </a:endParaRPr>
          </a:p>
        </p:txBody>
      </p:sp>
      <p:sp>
        <p:nvSpPr>
          <p:cNvPr id="116" name="Google Shape;116;p19"/>
          <p:cNvSpPr/>
          <p:nvPr/>
        </p:nvSpPr>
        <p:spPr>
          <a:xfrm rot="49167">
            <a:off x="314532" y="6069490"/>
            <a:ext cx="4921222" cy="439932"/>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None/>
            </a:pPr>
            <a:r>
              <a:rPr lang="pt-BR" sz="2133" b="0" i="0" u="none" strike="noStrike" cap="none">
                <a:solidFill>
                  <a:srgbClr val="000000"/>
                </a:solidFill>
                <a:latin typeface="Grandstander Medium"/>
                <a:ea typeface="Grandstander Medium"/>
                <a:cs typeface="Grandstander Medium"/>
                <a:sym typeface="Grandstander Medium"/>
              </a:rPr>
              <a:t>ENSINO FUNDAMENTAL: ANOS INICIAIS</a:t>
            </a:r>
            <a:endParaRPr sz="2133" b="0" i="0" u="none" strike="noStrike" cap="none">
              <a:solidFill>
                <a:srgbClr val="000000"/>
              </a:solidFill>
              <a:latin typeface="Arial"/>
              <a:ea typeface="Arial"/>
              <a:cs typeface="Arial"/>
              <a:sym typeface="Arial"/>
            </a:endParaRPr>
          </a:p>
        </p:txBody>
      </p:sp>
      <p:sp>
        <p:nvSpPr>
          <p:cNvPr id="117" name="Google Shape;117;p19"/>
          <p:cNvSpPr txBox="1"/>
          <p:nvPr/>
        </p:nvSpPr>
        <p:spPr>
          <a:xfrm>
            <a:off x="615040" y="2666099"/>
            <a:ext cx="10958745" cy="1973886"/>
          </a:xfrm>
          <a:prstGeom prst="rect">
            <a:avLst/>
          </a:prstGeom>
          <a:noFill/>
          <a:ln>
            <a:noFill/>
          </a:ln>
          <a:effectLst>
            <a:outerShdw dist="47625" dir="5400000" algn="bl" rotWithShape="0">
              <a:srgbClr val="000000">
                <a:alpha val="23529"/>
              </a:srgbClr>
            </a:outerShdw>
          </a:effectLst>
        </p:spPr>
        <p:txBody>
          <a:bodyPr spcFirstLastPara="1" wrap="square" lIns="119950" tIns="23975" rIns="121850" bIns="23975" anchor="ctr" anchorCtr="0">
            <a:normAutofit/>
          </a:bodyPr>
          <a:lstStyle/>
          <a:p>
            <a:pPr marL="0" marR="0" lvl="0" indent="0" algn="ctr" rtl="0">
              <a:lnSpc>
                <a:spcPct val="115000"/>
              </a:lnSpc>
              <a:spcBef>
                <a:spcPts val="0"/>
              </a:spcBef>
              <a:spcAft>
                <a:spcPts val="0"/>
              </a:spcAft>
              <a:buNone/>
            </a:pPr>
            <a:r>
              <a:rPr lang="pt-BR" sz="4799" b="1" i="0" u="none" strike="noStrike" cap="none">
                <a:solidFill>
                  <a:srgbClr val="000000"/>
                </a:solidFill>
                <a:latin typeface="Grandstander"/>
                <a:ea typeface="Grandstander"/>
                <a:cs typeface="Grandstander"/>
                <a:sym typeface="Grandstander"/>
              </a:rPr>
              <a:t>CONSTRUINDO FONTES SONORAS</a:t>
            </a:r>
            <a:endParaRPr sz="4799" b="0" i="0" u="none" strike="noStrike" cap="none">
              <a:solidFill>
                <a:srgbClr val="000000"/>
              </a:solidFill>
              <a:latin typeface="Grandstander"/>
              <a:ea typeface="Grandstander"/>
              <a:cs typeface="Grandstander"/>
              <a:sym typeface="Grandstander"/>
            </a:endParaRPr>
          </a:p>
        </p:txBody>
      </p:sp>
      <p:sp>
        <p:nvSpPr>
          <p:cNvPr id="118" name="Google Shape;118;p19"/>
          <p:cNvSpPr/>
          <p:nvPr/>
        </p:nvSpPr>
        <p:spPr>
          <a:xfrm rot="-48481" flipH="1">
            <a:off x="10628136" y="397660"/>
            <a:ext cx="1191008" cy="914688"/>
          </a:xfrm>
          <a:prstGeom prst="roundRect">
            <a:avLst>
              <a:gd name="adj" fmla="val 7293"/>
            </a:avLst>
          </a:prstGeom>
          <a:no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None/>
            </a:pPr>
            <a:r>
              <a:rPr lang="pt-BR" sz="5599" b="0" i="0" u="none" strike="noStrike" cap="none">
                <a:solidFill>
                  <a:schemeClr val="lt1"/>
                </a:solidFill>
                <a:latin typeface="Grandstander Medium"/>
                <a:ea typeface="Grandstander Medium"/>
                <a:cs typeface="Grandstander Medium"/>
                <a:sym typeface="Grandstander Medium"/>
              </a:rPr>
              <a:t>1</a:t>
            </a:r>
            <a:r>
              <a:rPr lang="pt-BR" sz="5599" b="0" i="0" u="sng" strike="noStrike" cap="none" baseline="30000">
                <a:solidFill>
                  <a:schemeClr val="lt1"/>
                </a:solidFill>
                <a:latin typeface="Grandstander Medium"/>
                <a:ea typeface="Grandstander Medium"/>
                <a:cs typeface="Grandstander Medium"/>
                <a:sym typeface="Grandstander Medium"/>
              </a:rPr>
              <a:t>o</a:t>
            </a:r>
            <a:endParaRPr sz="2933" b="0" i="0" u="sng" strike="noStrike" cap="none" baseline="30000">
              <a:solidFill>
                <a:schemeClr val="lt1"/>
              </a:solidFill>
              <a:latin typeface="Arial"/>
              <a:ea typeface="Arial"/>
              <a:cs typeface="Arial"/>
              <a:sym typeface="Arial"/>
            </a:endParaRPr>
          </a:p>
        </p:txBody>
      </p:sp>
      <p:sp>
        <p:nvSpPr>
          <p:cNvPr id="119" name="Google Shape;119;p19"/>
          <p:cNvSpPr txBox="1"/>
          <p:nvPr/>
        </p:nvSpPr>
        <p:spPr>
          <a:xfrm rot="-59535">
            <a:off x="4296352" y="4845399"/>
            <a:ext cx="3602402" cy="514572"/>
          </a:xfrm>
          <a:prstGeom prst="rect">
            <a:avLst/>
          </a:prstGeom>
          <a:solidFill>
            <a:srgbClr val="DE6328"/>
          </a:solidFill>
          <a:ln>
            <a:noFill/>
          </a:ln>
        </p:spPr>
        <p:txBody>
          <a:bodyPr spcFirstLastPara="1" wrap="square" lIns="119950" tIns="71975" rIns="121850" bIns="71975" anchor="t" anchorCtr="0">
            <a:spAutoFit/>
          </a:bodyPr>
          <a:lstStyle/>
          <a:p>
            <a:pPr marL="0" marR="0" lvl="0" indent="0" algn="ctr" rtl="0">
              <a:lnSpc>
                <a:spcPct val="100000"/>
              </a:lnSpc>
              <a:spcBef>
                <a:spcPts val="0"/>
              </a:spcBef>
              <a:spcAft>
                <a:spcPts val="0"/>
              </a:spcAft>
              <a:buNone/>
            </a:pPr>
            <a:r>
              <a:rPr lang="pt-BR" sz="2399" b="0" i="0" u="none" strike="noStrike" cap="none">
                <a:solidFill>
                  <a:srgbClr val="FFFFFF"/>
                </a:solidFill>
                <a:latin typeface="Grandstander SemiBold"/>
                <a:ea typeface="Grandstander SemiBold"/>
                <a:cs typeface="Grandstander SemiBold"/>
                <a:sym typeface="Grandstander SemiBold"/>
              </a:rPr>
              <a:t>ARTE</a:t>
            </a:r>
            <a:endParaRPr sz="2399" b="0" i="0" u="none" strike="noStrike" cap="none">
              <a:solidFill>
                <a:srgbClr val="FFFFFF"/>
              </a:solidFill>
              <a:latin typeface="Grandstander SemiBold"/>
              <a:ea typeface="Grandstander SemiBold"/>
              <a:cs typeface="Grandstander SemiBold"/>
              <a:sym typeface="Grandstander SemiBold"/>
            </a:endParaRPr>
          </a:p>
        </p:txBody>
      </p:sp>
      <p:sp>
        <p:nvSpPr>
          <p:cNvPr id="120" name="Google Shape;120;p19"/>
          <p:cNvSpPr txBox="1"/>
          <p:nvPr/>
        </p:nvSpPr>
        <p:spPr>
          <a:xfrm rot="-59878">
            <a:off x="5359767" y="2267768"/>
            <a:ext cx="1469440" cy="473551"/>
          </a:xfrm>
          <a:prstGeom prst="rect">
            <a:avLst/>
          </a:prstGeom>
          <a:solidFill>
            <a:srgbClr val="DE6328"/>
          </a:solidFill>
          <a:ln>
            <a:noFill/>
          </a:ln>
        </p:spPr>
        <p:txBody>
          <a:bodyPr spcFirstLastPara="1" wrap="square" lIns="119950" tIns="71975" rIns="121850" bIns="71975" anchor="t" anchorCtr="0">
            <a:noAutofit/>
          </a:bodyPr>
          <a:lstStyle/>
          <a:p>
            <a:pPr marL="0" marR="0" lvl="0" indent="0" algn="ctr" rtl="0">
              <a:lnSpc>
                <a:spcPct val="100000"/>
              </a:lnSpc>
              <a:spcBef>
                <a:spcPts val="0"/>
              </a:spcBef>
              <a:spcAft>
                <a:spcPts val="0"/>
              </a:spcAft>
              <a:buNone/>
            </a:pPr>
            <a:r>
              <a:rPr lang="pt-BR" sz="2399" b="0" i="0" u="none" strike="noStrike" cap="none">
                <a:solidFill>
                  <a:srgbClr val="FFFFFF"/>
                </a:solidFill>
                <a:latin typeface="Grandstander SemiBold"/>
                <a:ea typeface="Grandstander SemiBold"/>
                <a:cs typeface="Grandstander SemiBold"/>
                <a:sym typeface="Grandstander SemiBold"/>
              </a:rPr>
              <a:t>AULA 14</a:t>
            </a:r>
            <a:endParaRPr sz="2399" b="0" i="0" u="none" strike="noStrike" cap="none">
              <a:solidFill>
                <a:srgbClr val="FFFFFF"/>
              </a:solidFill>
              <a:latin typeface="Grandstander SemiBold"/>
              <a:ea typeface="Grandstander SemiBold"/>
              <a:cs typeface="Grandstander SemiBold"/>
              <a:sym typeface="Grandstander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8"/>
          <p:cNvSpPr txBox="1">
            <a:spLocks noGrp="1"/>
          </p:cNvSpPr>
          <p:nvPr>
            <p:ph type="body" idx="1"/>
          </p:nvPr>
        </p:nvSpPr>
        <p:spPr>
          <a:xfrm>
            <a:off x="565252" y="1240646"/>
            <a:ext cx="11058319" cy="5119158"/>
          </a:xfrm>
          <a:prstGeom prst="rect">
            <a:avLst/>
          </a:prstGeom>
          <a:noFill/>
          <a:ln>
            <a:noFill/>
          </a:ln>
        </p:spPr>
        <p:txBody>
          <a:bodyPr spcFirstLastPara="1" wrap="square" lIns="121825" tIns="121825" rIns="121825" bIns="121825" anchor="t" anchorCtr="0">
            <a:spAutoFit/>
          </a:bodyPr>
          <a:lstStyle/>
          <a:p>
            <a:pPr marL="0" lvl="0" indent="0">
              <a:spcAft>
                <a:spcPts val="1200"/>
              </a:spcAft>
              <a:buClr>
                <a:srgbClr val="000000"/>
              </a:buClr>
              <a:buSzPts val="1400"/>
            </a:pPr>
            <a:r>
              <a:rPr lang="pt-BR" sz="2000" dirty="0">
                <a:latin typeface="Arial"/>
                <a:ea typeface="Arial"/>
                <a:cs typeface="Arial"/>
                <a:sym typeface="Arial"/>
              </a:rPr>
              <a:t>LEMOV, D. </a:t>
            </a:r>
            <a:r>
              <a:rPr lang="pt-BR" sz="2000" b="1" dirty="0">
                <a:latin typeface="Arial"/>
                <a:ea typeface="Arial"/>
                <a:cs typeface="Arial"/>
                <a:sym typeface="Arial"/>
              </a:rPr>
              <a:t>Aula nota 10 3.0</a:t>
            </a:r>
            <a:r>
              <a:rPr lang="pt-BR" sz="2000" dirty="0">
                <a:latin typeface="Arial"/>
                <a:ea typeface="Arial"/>
                <a:cs typeface="Arial"/>
                <a:sym typeface="Arial"/>
              </a:rPr>
              <a:t>: 63 técnicas para melhorar a gestão da sala de aula </a:t>
            </a:r>
            <a:r>
              <a:rPr lang="pt-BR" sz="2000" dirty="0"/>
              <a:t>/ Doug </a:t>
            </a:r>
            <a:r>
              <a:rPr lang="pt-BR" sz="2000" dirty="0" err="1"/>
              <a:t>Lemov</a:t>
            </a:r>
            <a:r>
              <a:rPr lang="pt-BR" sz="2000" dirty="0"/>
              <a:t>; tradução: Daniel Vieira, Sandra Maria Mallmann da Rosa; revisão técnica: Fausta Camargo, </a:t>
            </a:r>
            <a:r>
              <a:rPr lang="pt-BR" sz="2000" dirty="0" err="1"/>
              <a:t>Thuinie</a:t>
            </a:r>
            <a:r>
              <a:rPr lang="pt-BR" sz="2000" dirty="0"/>
              <a:t> Daros. </a:t>
            </a:r>
            <a:r>
              <a:rPr lang="pt-BR" sz="2000" dirty="0">
                <a:latin typeface="Arial"/>
                <a:ea typeface="Arial"/>
                <a:cs typeface="Arial"/>
                <a:sym typeface="Arial"/>
              </a:rPr>
              <a:t>3. ed. Porto Alegre: Penso, 2023.</a:t>
            </a:r>
            <a:endParaRPr sz="2000" dirty="0"/>
          </a:p>
          <a:p>
            <a:pPr marL="0" lvl="0" indent="0" algn="l" rtl="0">
              <a:lnSpc>
                <a:spcPct val="100000"/>
              </a:lnSpc>
              <a:spcAft>
                <a:spcPts val="1200"/>
              </a:spcAft>
              <a:buSzPts val="1600"/>
              <a:buNone/>
            </a:pPr>
            <a:r>
              <a:rPr lang="pt-BR" sz="2000" dirty="0">
                <a:latin typeface="Arial"/>
                <a:ea typeface="Arial"/>
                <a:cs typeface="Arial"/>
                <a:sym typeface="Arial"/>
              </a:rPr>
              <a:t>SÃO PAULO (Estado). Secretaria da Educação. </a:t>
            </a:r>
            <a:r>
              <a:rPr lang="pt-BR" sz="2000" b="1" dirty="0">
                <a:latin typeface="Arial"/>
                <a:ea typeface="Arial"/>
                <a:cs typeface="Arial"/>
                <a:sym typeface="Arial"/>
              </a:rPr>
              <a:t>Currículo em Ação</a:t>
            </a:r>
            <a:r>
              <a:rPr lang="pt-BR" sz="2000" dirty="0">
                <a:latin typeface="Arial"/>
                <a:ea typeface="Arial"/>
                <a:cs typeface="Arial"/>
                <a:sym typeface="Arial"/>
              </a:rPr>
              <a:t>,</a:t>
            </a:r>
            <a:r>
              <a:rPr lang="pt-BR" sz="2000" b="1" dirty="0">
                <a:latin typeface="Arial"/>
                <a:ea typeface="Arial"/>
                <a:cs typeface="Arial"/>
                <a:sym typeface="Arial"/>
              </a:rPr>
              <a:t> </a:t>
            </a:r>
            <a:r>
              <a:rPr lang="pt-BR" sz="2000" dirty="0">
                <a:latin typeface="Arial"/>
                <a:ea typeface="Arial"/>
                <a:cs typeface="Arial"/>
                <a:sym typeface="Arial"/>
              </a:rPr>
              <a:t>Arte. Caderno do Professor. Ensino Fundamental – Anos Iniciais – Volume 2, 2023. Disponível em: </a:t>
            </a:r>
            <a:r>
              <a:rPr lang="pt-BR" sz="2000" u="sng" dirty="0">
                <a:solidFill>
                  <a:schemeClr val="hlink"/>
                </a:solidFill>
                <a:latin typeface="Arial"/>
                <a:ea typeface="Arial"/>
                <a:cs typeface="Arial"/>
                <a:sym typeface="Arial"/>
                <a:hlinkClick r:id="rId3"/>
              </a:rPr>
              <a:t>https://efape.educacao.sp.gov.br/</a:t>
            </a:r>
            <a:r>
              <a:rPr lang="pt-BR" sz="2000" u="sng" dirty="0" err="1">
                <a:solidFill>
                  <a:schemeClr val="hlink"/>
                </a:solidFill>
                <a:latin typeface="Arial"/>
                <a:ea typeface="Arial"/>
                <a:cs typeface="Arial"/>
                <a:sym typeface="Arial"/>
                <a:hlinkClick r:id="rId3"/>
              </a:rPr>
              <a:t>curriculopaulista</a:t>
            </a:r>
            <a:r>
              <a:rPr lang="pt-BR" sz="2000" u="sng" dirty="0">
                <a:solidFill>
                  <a:schemeClr val="hlink"/>
                </a:solidFill>
                <a:latin typeface="Arial"/>
                <a:ea typeface="Arial"/>
                <a:cs typeface="Arial"/>
                <a:sym typeface="Arial"/>
                <a:hlinkClick r:id="rId3"/>
              </a:rPr>
              <a:t>/</a:t>
            </a:r>
            <a:r>
              <a:rPr lang="pt-BR" sz="2000" u="sng" dirty="0" err="1">
                <a:solidFill>
                  <a:schemeClr val="hlink"/>
                </a:solidFill>
                <a:latin typeface="Arial"/>
                <a:ea typeface="Arial"/>
                <a:cs typeface="Arial"/>
                <a:sym typeface="Arial"/>
                <a:hlinkClick r:id="rId3"/>
              </a:rPr>
              <a:t>wp-content</a:t>
            </a:r>
            <a:r>
              <a:rPr lang="pt-BR" sz="2000" u="sng" dirty="0">
                <a:solidFill>
                  <a:schemeClr val="hlink"/>
                </a:solidFill>
                <a:latin typeface="Arial"/>
                <a:ea typeface="Arial"/>
                <a:cs typeface="Arial"/>
                <a:sym typeface="Arial"/>
                <a:hlinkClick r:id="rId3"/>
              </a:rPr>
              <a:t>/uploads/2022/06/PROF_miolo_EF_AI_ARTE_V2_01a05.pdf</a:t>
            </a:r>
            <a:r>
              <a:rPr lang="pt-BR" sz="2000" dirty="0">
                <a:latin typeface="Arial"/>
                <a:ea typeface="Arial"/>
                <a:cs typeface="Arial"/>
                <a:sym typeface="Arial"/>
              </a:rPr>
              <a:t>. Acesso em: 8 ago. 2025.</a:t>
            </a:r>
            <a:endParaRPr sz="2000" dirty="0"/>
          </a:p>
          <a:p>
            <a:pPr marL="0" lvl="0" indent="0" algn="l" rtl="0">
              <a:lnSpc>
                <a:spcPct val="100000"/>
              </a:lnSpc>
              <a:spcAft>
                <a:spcPts val="1200"/>
              </a:spcAft>
              <a:buSzPts val="1600"/>
              <a:buNone/>
            </a:pPr>
            <a:r>
              <a:rPr lang="pt-BR" sz="2000" dirty="0">
                <a:latin typeface="Arial"/>
                <a:ea typeface="Arial"/>
                <a:cs typeface="Arial"/>
                <a:sym typeface="Arial"/>
              </a:rPr>
              <a:t>SÃO PAULO (Estado) Secretaria da Educação. </a:t>
            </a:r>
            <a:r>
              <a:rPr lang="pt-BR" sz="2000" b="1" dirty="0">
                <a:latin typeface="Arial"/>
                <a:ea typeface="Arial"/>
                <a:cs typeface="Arial"/>
                <a:sym typeface="Arial"/>
              </a:rPr>
              <a:t>Currículo Paulista</a:t>
            </a:r>
            <a:r>
              <a:rPr lang="pt-BR" sz="2000" dirty="0">
                <a:latin typeface="Arial"/>
                <a:ea typeface="Arial"/>
                <a:cs typeface="Arial"/>
                <a:sym typeface="Arial"/>
              </a:rPr>
              <a:t>: Ensino Fundamental – Anos Iniciais – Matriz de Habilidades. São Paulo, 2019. Disponível em: </a:t>
            </a:r>
            <a:r>
              <a:rPr lang="pt-BR" sz="2000" u="sng" dirty="0">
                <a:solidFill>
                  <a:schemeClr val="hlink"/>
                </a:solidFill>
                <a:latin typeface="Arial"/>
                <a:ea typeface="Arial"/>
                <a:cs typeface="Arial"/>
                <a:sym typeface="Arial"/>
                <a:hlinkClick r:id="rId4"/>
              </a:rPr>
              <a:t>https://efape.educacao.sp.gov.br/</a:t>
            </a:r>
            <a:r>
              <a:rPr lang="pt-BR" sz="2000" u="sng" dirty="0" err="1">
                <a:solidFill>
                  <a:schemeClr val="hlink"/>
                </a:solidFill>
                <a:latin typeface="Arial"/>
                <a:ea typeface="Arial"/>
                <a:cs typeface="Arial"/>
                <a:sym typeface="Arial"/>
                <a:hlinkClick r:id="rId4"/>
              </a:rPr>
              <a:t>curriculopaulista</a:t>
            </a:r>
            <a:r>
              <a:rPr lang="pt-BR" sz="2000" u="sng" dirty="0">
                <a:solidFill>
                  <a:schemeClr val="hlink"/>
                </a:solidFill>
                <a:latin typeface="Arial"/>
                <a:ea typeface="Arial"/>
                <a:cs typeface="Arial"/>
                <a:sym typeface="Arial"/>
                <a:hlinkClick r:id="rId4"/>
              </a:rPr>
              <a:t>/</a:t>
            </a:r>
            <a:r>
              <a:rPr lang="pt-BR" sz="2000" u="sng" dirty="0" err="1">
                <a:solidFill>
                  <a:schemeClr val="hlink"/>
                </a:solidFill>
                <a:latin typeface="Arial"/>
                <a:ea typeface="Arial"/>
                <a:cs typeface="Arial"/>
                <a:sym typeface="Arial"/>
                <a:hlinkClick r:id="rId4"/>
              </a:rPr>
              <a:t>wp-content</a:t>
            </a:r>
            <a:r>
              <a:rPr lang="pt-BR" sz="2000" u="sng" dirty="0">
                <a:solidFill>
                  <a:schemeClr val="hlink"/>
                </a:solidFill>
                <a:latin typeface="Arial"/>
                <a:ea typeface="Arial"/>
                <a:cs typeface="Arial"/>
                <a:sym typeface="Arial"/>
                <a:hlinkClick r:id="rId4"/>
              </a:rPr>
              <a:t>/uploads/2023/02/Curriculo_Paulista-etapas-Educa%C3%A7%C3%A3o-Infantil-e-Ensino-Fundamental-ISBN.pdf</a:t>
            </a:r>
            <a:r>
              <a:rPr lang="pt-BR" sz="2000" dirty="0">
                <a:latin typeface="Arial"/>
                <a:ea typeface="Arial"/>
                <a:cs typeface="Arial"/>
                <a:sym typeface="Arial"/>
              </a:rPr>
              <a:t>. Acesso em: 8 ago. 2025.</a:t>
            </a:r>
            <a:endParaRPr sz="2000" dirty="0"/>
          </a:p>
          <a:p>
            <a:pPr marL="0" lvl="0" indent="0" algn="l" rtl="0">
              <a:lnSpc>
                <a:spcPct val="100000"/>
              </a:lnSpc>
              <a:spcBef>
                <a:spcPts val="1600"/>
              </a:spcBef>
              <a:spcAft>
                <a:spcPts val="1600"/>
              </a:spcAft>
              <a:buSzPts val="1600"/>
              <a:buNone/>
            </a:pPr>
            <a:endParaRPr sz="2000" dirty="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9"/>
          <p:cNvSpPr txBox="1"/>
          <p:nvPr/>
        </p:nvSpPr>
        <p:spPr>
          <a:xfrm>
            <a:off x="405763" y="1047824"/>
            <a:ext cx="11005401" cy="2913426"/>
          </a:xfrm>
          <a:prstGeom prst="rect">
            <a:avLst/>
          </a:prstGeom>
          <a:noFill/>
          <a:ln>
            <a:noFill/>
          </a:ln>
        </p:spPr>
        <p:txBody>
          <a:bodyPr spcFirstLastPara="1" wrap="square" lIns="121825" tIns="121825" rIns="121825" bIns="121825" anchor="t" anchorCtr="0">
            <a:spAutoFit/>
          </a:bodyPr>
          <a:lstStyle/>
          <a:p>
            <a:pPr marL="0" marR="0" lvl="0" indent="0" algn="l" rtl="0">
              <a:lnSpc>
                <a:spcPct val="100000"/>
              </a:lnSpc>
              <a:spcBef>
                <a:spcPts val="0"/>
              </a:spcBef>
              <a:spcAft>
                <a:spcPts val="0"/>
              </a:spcAft>
              <a:buNone/>
            </a:pPr>
            <a:r>
              <a:rPr lang="pt-BR" sz="2000" b="1" i="0" u="none" strike="noStrike" cap="none" dirty="0">
                <a:solidFill>
                  <a:srgbClr val="000000"/>
                </a:solidFill>
                <a:latin typeface="Arial"/>
                <a:ea typeface="Arial"/>
                <a:cs typeface="Arial"/>
                <a:sym typeface="Arial"/>
              </a:rPr>
              <a:t>Lista de imagens e vídeos</a:t>
            </a:r>
            <a:endParaRPr sz="2000" b="0" i="0" u="none" strike="noStrike" cap="none" dirty="0">
              <a:solidFill>
                <a:srgbClr val="000000"/>
              </a:solidFill>
              <a:latin typeface="Arial"/>
              <a:ea typeface="Arial"/>
              <a:cs typeface="Arial"/>
              <a:sym typeface="Arial"/>
            </a:endParaRPr>
          </a:p>
          <a:p>
            <a:pPr marL="0" marR="0" lvl="0" indent="0" algn="l" rtl="0">
              <a:lnSpc>
                <a:spcPct val="100000"/>
              </a:lnSpc>
              <a:spcBef>
                <a:spcPts val="1600"/>
              </a:spcBef>
              <a:spcAft>
                <a:spcPts val="0"/>
              </a:spcAft>
              <a:buNone/>
            </a:pPr>
            <a:r>
              <a:rPr lang="pt-BR" sz="2000" b="1" i="0" u="none" strike="noStrike" cap="none" dirty="0">
                <a:solidFill>
                  <a:srgbClr val="000000"/>
                </a:solidFill>
                <a:latin typeface="Arial"/>
                <a:ea typeface="Arial"/>
                <a:cs typeface="Arial"/>
                <a:sym typeface="Arial"/>
              </a:rPr>
              <a:t>Slide 1 – </a:t>
            </a:r>
            <a:r>
              <a:rPr lang="pt-BR" sz="2000" b="0" i="0" u="none" strike="noStrike" cap="none" dirty="0">
                <a:solidFill>
                  <a:srgbClr val="000000"/>
                </a:solidFill>
                <a:latin typeface="Arial"/>
                <a:ea typeface="Arial"/>
                <a:cs typeface="Arial"/>
                <a:sym typeface="Arial"/>
              </a:rPr>
              <a:t>Imagem de capa: SEDUC-SP</a:t>
            </a:r>
            <a:endParaRPr sz="2000" dirty="0"/>
          </a:p>
          <a:p>
            <a:pPr marL="0" marR="0" lvl="0" indent="0" algn="l" rtl="0">
              <a:lnSpc>
                <a:spcPct val="100000"/>
              </a:lnSpc>
              <a:spcBef>
                <a:spcPts val="1600"/>
              </a:spcBef>
              <a:spcAft>
                <a:spcPts val="0"/>
              </a:spcAft>
              <a:buNone/>
            </a:pPr>
            <a:r>
              <a:rPr lang="pt-BR" sz="2000" b="1" i="0" u="none" strike="noStrike" cap="none" dirty="0">
                <a:solidFill>
                  <a:srgbClr val="000000"/>
                </a:solidFill>
                <a:latin typeface="Arial"/>
                <a:ea typeface="Arial"/>
                <a:cs typeface="Arial"/>
                <a:sym typeface="Arial"/>
              </a:rPr>
              <a:t>Slides 3, 4, 5, 6, 7 e 8 – </a:t>
            </a:r>
            <a:r>
              <a:rPr lang="pt-BR" sz="2000" b="0" i="0" u="none" strike="noStrike" cap="none" dirty="0">
                <a:solidFill>
                  <a:srgbClr val="000000"/>
                </a:solidFill>
                <a:latin typeface="Arial"/>
                <a:ea typeface="Arial"/>
                <a:cs typeface="Arial"/>
                <a:sym typeface="Arial"/>
              </a:rPr>
              <a:t>© Getty Images</a:t>
            </a:r>
            <a:endParaRPr sz="2000" dirty="0"/>
          </a:p>
          <a:p>
            <a:pPr marL="0" marR="0" lvl="0" indent="0" algn="l" rtl="0">
              <a:lnSpc>
                <a:spcPct val="100000"/>
              </a:lnSpc>
              <a:spcBef>
                <a:spcPts val="1600"/>
              </a:spcBef>
              <a:spcAft>
                <a:spcPts val="1600"/>
              </a:spcAft>
              <a:buNone/>
            </a:pPr>
            <a:r>
              <a:rPr lang="pt-BR" sz="2000" b="1" i="0" u="none" strike="noStrike" cap="none" dirty="0">
                <a:solidFill>
                  <a:srgbClr val="000000"/>
                </a:solidFill>
                <a:latin typeface="Arial"/>
                <a:ea typeface="Arial"/>
                <a:cs typeface="Arial"/>
                <a:sym typeface="Arial"/>
              </a:rPr>
              <a:t>Slide 6 –  </a:t>
            </a:r>
            <a:r>
              <a:rPr lang="pt-BR" sz="2000" b="0" i="0" u="none" strike="noStrike" cap="none" dirty="0">
                <a:solidFill>
                  <a:srgbClr val="000000"/>
                </a:solidFill>
                <a:latin typeface="Arial"/>
                <a:ea typeface="Arial"/>
                <a:cs typeface="Arial"/>
                <a:sym typeface="Arial"/>
              </a:rPr>
              <a:t>Espaço Infanto Juvenil Gama. 7 instrumentos reciclados super simples feitos de garrafa pet como fazer super fácil1. Disponível em: </a:t>
            </a:r>
            <a:r>
              <a:rPr lang="pt-BR" sz="2000" b="0" i="0" u="sng" strike="noStrike" cap="none" dirty="0">
                <a:solidFill>
                  <a:schemeClr val="hlink"/>
                </a:solidFill>
                <a:latin typeface="Arial"/>
                <a:ea typeface="Arial"/>
                <a:cs typeface="Arial"/>
                <a:sym typeface="Arial"/>
                <a:hlinkClick r:id="rId3"/>
              </a:rPr>
              <a:t>https://www.youtube.com/</a:t>
            </a:r>
            <a:r>
              <a:rPr lang="pt-BR" sz="2000" b="0" i="0" u="sng" strike="noStrike" cap="none" dirty="0" err="1">
                <a:solidFill>
                  <a:schemeClr val="hlink"/>
                </a:solidFill>
                <a:latin typeface="Arial"/>
                <a:ea typeface="Arial"/>
                <a:cs typeface="Arial"/>
                <a:sym typeface="Arial"/>
                <a:hlinkClick r:id="rId3"/>
              </a:rPr>
              <a:t>watch?v</a:t>
            </a:r>
            <a:r>
              <a:rPr lang="pt-BR" sz="2000" b="0" i="0" u="sng" strike="noStrike" cap="none" dirty="0">
                <a:solidFill>
                  <a:schemeClr val="hlink"/>
                </a:solidFill>
                <a:latin typeface="Arial"/>
                <a:ea typeface="Arial"/>
                <a:cs typeface="Arial"/>
                <a:sym typeface="Arial"/>
                <a:hlinkClick r:id="rId3"/>
              </a:rPr>
              <a:t>=ACl0jqrr5OY</a:t>
            </a:r>
            <a:r>
              <a:rPr lang="pt-BR" sz="2000" b="0" i="0" u="none" strike="noStrike" cap="none" dirty="0">
                <a:solidFill>
                  <a:srgbClr val="000000"/>
                </a:solidFill>
                <a:latin typeface="Arial"/>
                <a:ea typeface="Arial"/>
                <a:cs typeface="Arial"/>
                <a:sym typeface="Arial"/>
              </a:rPr>
              <a:t>. Acesso em: 8 ago. 2025.</a:t>
            </a:r>
            <a:endParaRP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2"/>
          <p:cNvSpPr txBox="1"/>
          <p:nvPr/>
        </p:nvSpPr>
        <p:spPr>
          <a:xfrm>
            <a:off x="1354175" y="1093607"/>
            <a:ext cx="3973800" cy="4310100"/>
          </a:xfrm>
          <a:prstGeom prst="rect">
            <a:avLst/>
          </a:prstGeom>
          <a:noFill/>
          <a:ln>
            <a:noFill/>
          </a:ln>
        </p:spPr>
        <p:txBody>
          <a:bodyPr spcFirstLastPara="1" wrap="square" lIns="91425" tIns="45700" rIns="91425" bIns="45700" anchor="t" anchorCtr="0">
            <a:noAutofit/>
          </a:bodyPr>
          <a:lstStyle/>
          <a:p>
            <a:pPr marL="158750" lvl="0" indent="0" rtl="0">
              <a:spcBef>
                <a:spcPts val="0"/>
              </a:spcBef>
              <a:spcAft>
                <a:spcPts val="0"/>
              </a:spcAft>
              <a:buClr>
                <a:schemeClr val="dk1"/>
              </a:buClr>
              <a:buSzPts val="1100"/>
              <a:buFont typeface="Arial"/>
              <a:buNone/>
            </a:pPr>
            <a:r>
              <a:rPr lang="pt-BR" sz="1600" b="1" dirty="0">
                <a:solidFill>
                  <a:schemeClr val="dk1"/>
                </a:solidFill>
              </a:rPr>
              <a:t>Dinâmica de condução:</a:t>
            </a:r>
            <a:r>
              <a:rPr lang="pt-BR" sz="1600" dirty="0">
                <a:solidFill>
                  <a:schemeClr val="dk1"/>
                </a:solidFill>
              </a:rPr>
              <a:t> Caro professor, esta aula necessita de preparo prévio. Iremos construir um instrumento não convencional. Para tanto, solicite com antecedência que os estudantes tragam garrafas PET. Você também poderá propor a construção de outro instrumento a partir das particularidades da turma ou da sua realidade.</a:t>
            </a:r>
            <a:endParaRPr sz="1600" dirty="0">
              <a:solidFill>
                <a:schemeClr val="dk1"/>
              </a:solidFill>
            </a:endParaRPr>
          </a:p>
        </p:txBody>
      </p:sp>
      <p:sp>
        <p:nvSpPr>
          <p:cNvPr id="205" name="Google Shape;205;p32"/>
          <p:cNvSpPr txBox="1">
            <a:spLocks noGrp="1"/>
          </p:cNvSpPr>
          <p:nvPr>
            <p:ph type="subTitle" idx="1"/>
          </p:nvPr>
        </p:nvSpPr>
        <p:spPr>
          <a:xfrm rot="-120000">
            <a:off x="176417" y="170411"/>
            <a:ext cx="1785420" cy="545516"/>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1</a:t>
            </a:r>
            <a:endParaRPr/>
          </a:p>
        </p:txBody>
      </p:sp>
      <p:pic>
        <p:nvPicPr>
          <p:cNvPr id="206" name="Google Shape;206;p32"/>
          <p:cNvPicPr preferRelativeResize="0"/>
          <p:nvPr/>
        </p:nvPicPr>
        <p:blipFill>
          <a:blip r:embed="rId3"/>
          <a:srcRect t="206" b="206"/>
          <a:stretch/>
        </p:blipFill>
        <p:spPr>
          <a:xfrm>
            <a:off x="5477400" y="955994"/>
            <a:ext cx="6303375" cy="3517249"/>
          </a:xfrm>
          <a:prstGeom prst="rect">
            <a:avLst/>
          </a:prstGeom>
          <a:noFill/>
          <a:ln>
            <a:noFill/>
          </a:ln>
        </p:spPr>
      </p:pic>
      <p:pic>
        <p:nvPicPr>
          <p:cNvPr id="207" name="Google Shape;207;p32"/>
          <p:cNvPicPr preferRelativeResize="0"/>
          <p:nvPr/>
        </p:nvPicPr>
        <p:blipFill>
          <a:blip r:embed="rId4">
            <a:alphaModFix/>
          </a:blip>
          <a:stretch>
            <a:fillRect/>
          </a:stretch>
        </p:blipFill>
        <p:spPr>
          <a:xfrm>
            <a:off x="408050" y="1093607"/>
            <a:ext cx="946125" cy="8053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3"/>
          <p:cNvSpPr txBox="1"/>
          <p:nvPr/>
        </p:nvSpPr>
        <p:spPr>
          <a:xfrm>
            <a:off x="1270065" y="933854"/>
            <a:ext cx="3973800" cy="4310100"/>
          </a:xfrm>
          <a:prstGeom prst="rect">
            <a:avLst/>
          </a:prstGeom>
          <a:noFill/>
          <a:ln>
            <a:noFill/>
          </a:ln>
        </p:spPr>
        <p:txBody>
          <a:bodyPr spcFirstLastPara="1" wrap="square" lIns="91425" tIns="45700" rIns="91425" bIns="45700" anchor="t" anchorCtr="0">
            <a:noAutofit/>
          </a:bodyPr>
          <a:lstStyle/>
          <a:p>
            <a:pPr marL="0" lvl="0" indent="0" rtl="0">
              <a:lnSpc>
                <a:spcPct val="115000"/>
              </a:lnSpc>
              <a:spcBef>
                <a:spcPts val="0"/>
              </a:spcBef>
              <a:spcAft>
                <a:spcPts val="0"/>
              </a:spcAft>
              <a:buClr>
                <a:schemeClr val="dk1"/>
              </a:buClr>
              <a:buSzPts val="1100"/>
              <a:buFont typeface="Arial"/>
              <a:buNone/>
            </a:pPr>
            <a:r>
              <a:rPr lang="pt-BR" sz="1600" b="1" dirty="0">
                <a:solidFill>
                  <a:schemeClr val="dk1"/>
                </a:solidFill>
              </a:rPr>
              <a:t>Habilidades: </a:t>
            </a:r>
            <a:r>
              <a:rPr lang="pt-BR" sz="1600" dirty="0">
                <a:solidFill>
                  <a:schemeClr val="dk1"/>
                </a:solidFill>
              </a:rPr>
              <a:t>(EF01AR17) Apreciar e experimentar sonorização de histórias, utilizando vozes e sons corporais e/ou instrumentos musicais convencionais ou não convencionais.</a:t>
            </a:r>
            <a:endParaRPr sz="1600" dirty="0">
              <a:solidFill>
                <a:schemeClr val="dk1"/>
              </a:solidFill>
            </a:endParaRPr>
          </a:p>
          <a:p>
            <a:pPr marL="0" lvl="0" indent="0" rtl="0">
              <a:lnSpc>
                <a:spcPct val="115000"/>
              </a:lnSpc>
              <a:spcBef>
                <a:spcPts val="0"/>
              </a:spcBef>
              <a:spcAft>
                <a:spcPts val="0"/>
              </a:spcAft>
              <a:buClr>
                <a:schemeClr val="dk1"/>
              </a:buClr>
              <a:buSzPts val="1100"/>
              <a:buFont typeface="Arial"/>
              <a:buNone/>
            </a:pPr>
            <a:r>
              <a:rPr lang="pt-BR" sz="1600" dirty="0">
                <a:solidFill>
                  <a:schemeClr val="dk1"/>
                </a:solidFill>
              </a:rPr>
              <a:t>(EF15AR23) Reconhecer e experimentar, em projetos temáticos, as relações processuais entre diversas linguagens artísticas.</a:t>
            </a:r>
            <a:endParaRPr sz="1600" dirty="0">
              <a:solidFill>
                <a:schemeClr val="dk1"/>
              </a:solidFill>
            </a:endParaRPr>
          </a:p>
        </p:txBody>
      </p:sp>
      <p:sp>
        <p:nvSpPr>
          <p:cNvPr id="213" name="Google Shape;213;p33"/>
          <p:cNvSpPr txBox="1">
            <a:spLocks noGrp="1"/>
          </p:cNvSpPr>
          <p:nvPr>
            <p:ph type="subTitle" idx="1"/>
          </p:nvPr>
        </p:nvSpPr>
        <p:spPr>
          <a:xfrm rot="-120168">
            <a:off x="176346" y="170369"/>
            <a:ext cx="1785491" cy="545428"/>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2</a:t>
            </a:r>
            <a:endParaRPr/>
          </a:p>
        </p:txBody>
      </p:sp>
      <p:grpSp>
        <p:nvGrpSpPr>
          <p:cNvPr id="214" name="Google Shape;214;p33"/>
          <p:cNvGrpSpPr/>
          <p:nvPr/>
        </p:nvGrpSpPr>
        <p:grpSpPr>
          <a:xfrm>
            <a:off x="469299" y="933854"/>
            <a:ext cx="692100" cy="719784"/>
            <a:chOff x="512793" y="747344"/>
            <a:chExt cx="692308" cy="720000"/>
          </a:xfrm>
        </p:grpSpPr>
        <p:pic>
          <p:nvPicPr>
            <p:cNvPr id="215" name="Google Shape;215;p33"/>
            <p:cNvPicPr preferRelativeResize="0"/>
            <p:nvPr/>
          </p:nvPicPr>
          <p:blipFill rotWithShape="1">
            <a:blip r:embed="rId3">
              <a:alphaModFix/>
            </a:blip>
            <a:srcRect/>
            <a:stretch/>
          </p:blipFill>
          <p:spPr>
            <a:xfrm>
              <a:off x="512793" y="747344"/>
              <a:ext cx="692308" cy="720000"/>
            </a:xfrm>
            <a:prstGeom prst="rect">
              <a:avLst/>
            </a:prstGeom>
            <a:noFill/>
            <a:ln>
              <a:noFill/>
            </a:ln>
          </p:spPr>
        </p:pic>
        <p:pic>
          <p:nvPicPr>
            <p:cNvPr id="216" name="Google Shape;216;p33"/>
            <p:cNvPicPr preferRelativeResize="0"/>
            <p:nvPr/>
          </p:nvPicPr>
          <p:blipFill rotWithShape="1">
            <a:blip r:embed="rId4">
              <a:alphaModFix/>
            </a:blip>
            <a:srcRect/>
            <a:stretch/>
          </p:blipFill>
          <p:spPr>
            <a:xfrm>
              <a:off x="673043" y="818751"/>
              <a:ext cx="371612" cy="527449"/>
            </a:xfrm>
            <a:prstGeom prst="rect">
              <a:avLst/>
            </a:prstGeom>
            <a:noFill/>
            <a:ln>
              <a:noFill/>
            </a:ln>
          </p:spPr>
        </p:pic>
      </p:grpSp>
      <p:pic>
        <p:nvPicPr>
          <p:cNvPr id="217" name="Google Shape;217;p33"/>
          <p:cNvPicPr preferRelativeResize="0"/>
          <p:nvPr/>
        </p:nvPicPr>
        <p:blipFill>
          <a:blip r:embed="rId5"/>
          <a:srcRect/>
          <a:stretch/>
        </p:blipFill>
        <p:spPr>
          <a:xfrm>
            <a:off x="5368483" y="933854"/>
            <a:ext cx="6335091" cy="356348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3" name="Google Shape;223;p34"/>
          <p:cNvSpPr txBox="1">
            <a:spLocks noGrp="1"/>
          </p:cNvSpPr>
          <p:nvPr>
            <p:ph type="subTitle" idx="1"/>
          </p:nvPr>
        </p:nvSpPr>
        <p:spPr>
          <a:xfrm rot="-120000">
            <a:off x="176391" y="168921"/>
            <a:ext cx="1870813" cy="545516"/>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5</a:t>
            </a:r>
            <a:endParaRPr/>
          </a:p>
        </p:txBody>
      </p:sp>
      <p:sp>
        <p:nvSpPr>
          <p:cNvPr id="224" name="Google Shape;224;p34"/>
          <p:cNvSpPr txBox="1"/>
          <p:nvPr/>
        </p:nvSpPr>
        <p:spPr>
          <a:xfrm>
            <a:off x="1317252" y="1936519"/>
            <a:ext cx="3895428" cy="52422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600"/>
              <a:buFont typeface="Arial"/>
              <a:buNone/>
            </a:pPr>
            <a:endParaRPr/>
          </a:p>
          <a:p>
            <a:pPr marL="0" marR="0" lvl="0" indent="0" algn="l" rtl="0">
              <a:lnSpc>
                <a:spcPct val="90000"/>
              </a:lnSpc>
              <a:spcBef>
                <a:spcPts val="100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p:txBody>
      </p:sp>
      <p:sp>
        <p:nvSpPr>
          <p:cNvPr id="225" name="Google Shape;225;p34"/>
          <p:cNvSpPr txBox="1"/>
          <p:nvPr/>
        </p:nvSpPr>
        <p:spPr>
          <a:xfrm>
            <a:off x="1317252" y="1074014"/>
            <a:ext cx="3895500" cy="3707100"/>
          </a:xfrm>
          <a:prstGeom prst="rect">
            <a:avLst/>
          </a:prstGeom>
          <a:noFill/>
          <a:ln>
            <a:noFill/>
          </a:ln>
        </p:spPr>
        <p:txBody>
          <a:bodyPr spcFirstLastPara="1" wrap="square" lIns="91425" tIns="45700" rIns="91425" bIns="45700" anchor="t" anchorCtr="0">
            <a:noAutofit/>
          </a:bodyPr>
          <a:lstStyle/>
          <a:p>
            <a:pPr marL="0" lvl="0" indent="0" rtl="0">
              <a:lnSpc>
                <a:spcPct val="115000"/>
              </a:lnSpc>
              <a:spcBef>
                <a:spcPts val="0"/>
              </a:spcBef>
              <a:spcAft>
                <a:spcPts val="0"/>
              </a:spcAft>
              <a:buClr>
                <a:schemeClr val="dk1"/>
              </a:buClr>
              <a:buSzPts val="1100"/>
              <a:buFont typeface="Arial"/>
              <a:buNone/>
            </a:pPr>
            <a:r>
              <a:rPr lang="pt-BR" sz="1600" b="1" dirty="0">
                <a:solidFill>
                  <a:schemeClr val="dk1"/>
                </a:solidFill>
              </a:rPr>
              <a:t>Aprofundamento: </a:t>
            </a:r>
            <a:r>
              <a:rPr lang="pt-BR" sz="1600" dirty="0">
                <a:solidFill>
                  <a:schemeClr val="dk1"/>
                </a:solidFill>
              </a:rPr>
              <a:t>Caro professor, explique aos estudantes que fontes sonoras são tudo que produz sons. Por exemplo, quando batemos palmas, tocamos um tambor ou falamos, estamos criando sons. Então, as fontes sonoras são as coisas que fazem os sons acontecerem.</a:t>
            </a:r>
            <a:endParaRPr sz="1600" dirty="0">
              <a:solidFill>
                <a:schemeClr val="dk1"/>
              </a:solidFill>
            </a:endParaRPr>
          </a:p>
          <a:p>
            <a:pPr marL="0" lvl="0" indent="0" rtl="0">
              <a:lnSpc>
                <a:spcPct val="115000"/>
              </a:lnSpc>
              <a:spcBef>
                <a:spcPts val="0"/>
              </a:spcBef>
              <a:spcAft>
                <a:spcPts val="0"/>
              </a:spcAft>
              <a:buClr>
                <a:schemeClr val="dk1"/>
              </a:buClr>
              <a:buSzPts val="1100"/>
              <a:buFont typeface="Arial"/>
              <a:buNone/>
            </a:pPr>
            <a:r>
              <a:rPr lang="pt-BR" sz="1600" dirty="0">
                <a:solidFill>
                  <a:schemeClr val="dk1"/>
                </a:solidFill>
              </a:rPr>
              <a:t>Para aprofundar, sugerimos este vídeo:</a:t>
            </a:r>
          </a:p>
          <a:p>
            <a:pPr marL="0" lvl="0" indent="0" rtl="0">
              <a:lnSpc>
                <a:spcPct val="115000"/>
              </a:lnSpc>
              <a:spcBef>
                <a:spcPts val="0"/>
              </a:spcBef>
              <a:spcAft>
                <a:spcPts val="0"/>
              </a:spcAft>
              <a:buClr>
                <a:schemeClr val="dk1"/>
              </a:buClr>
              <a:buSzPts val="1100"/>
              <a:buFont typeface="Arial"/>
              <a:buNone/>
            </a:pPr>
            <a:r>
              <a:rPr lang="pt-BR" sz="1600" dirty="0">
                <a:solidFill>
                  <a:schemeClr val="dk1"/>
                </a:solidFill>
              </a:rPr>
              <a:t>MÚSICA EM PAUTA. Fontes sonoras – vamos entender melhor. Disponível em:</a:t>
            </a:r>
            <a:r>
              <a:rPr lang="pt-BR" sz="1600" dirty="0">
                <a:solidFill>
                  <a:schemeClr val="dk1"/>
                </a:solidFill>
                <a:uFill>
                  <a:noFill/>
                </a:uFill>
                <a:hlinkClick r:id="rId3">
                  <a:extLst>
                    <a:ext uri="{A12FA001-AC4F-418D-AE19-62706E023703}">
                      <ahyp:hlinkClr xmlns:ahyp="http://schemas.microsoft.com/office/drawing/2018/hyperlinkcolor" val="tx"/>
                    </a:ext>
                  </a:extLst>
                </a:hlinkClick>
              </a:rPr>
              <a:t> </a:t>
            </a:r>
            <a:r>
              <a:rPr lang="pt-BR" sz="1600" u="sng" dirty="0">
                <a:solidFill>
                  <a:schemeClr val="hlink"/>
                </a:solidFill>
                <a:hlinkClick r:id="rId3"/>
              </a:rPr>
              <a:t>https://www.youtube.com/</a:t>
            </a:r>
            <a:r>
              <a:rPr lang="pt-BR" sz="1600" u="sng" dirty="0" err="1">
                <a:solidFill>
                  <a:schemeClr val="hlink"/>
                </a:solidFill>
                <a:hlinkClick r:id="rId3"/>
              </a:rPr>
              <a:t>watch?v</a:t>
            </a:r>
            <a:r>
              <a:rPr lang="pt-BR" sz="1600" u="sng" dirty="0">
                <a:solidFill>
                  <a:schemeClr val="hlink"/>
                </a:solidFill>
                <a:hlinkClick r:id="rId3"/>
              </a:rPr>
              <a:t>=ide9xdZZo6A</a:t>
            </a:r>
            <a:r>
              <a:rPr lang="pt-BR" sz="1600" dirty="0">
                <a:solidFill>
                  <a:schemeClr val="dk1"/>
                </a:solidFill>
              </a:rPr>
              <a:t>. Acesso em: 11 out. 2024</a:t>
            </a:r>
            <a:endParaRPr sz="1600" dirty="0">
              <a:solidFill>
                <a:schemeClr val="dk1"/>
              </a:solidFill>
            </a:endParaRPr>
          </a:p>
          <a:p>
            <a:pPr marL="0" lvl="0" indent="0" rtl="0">
              <a:lnSpc>
                <a:spcPct val="115000"/>
              </a:lnSpc>
              <a:spcBef>
                <a:spcPts val="0"/>
              </a:spcBef>
              <a:spcAft>
                <a:spcPts val="0"/>
              </a:spcAft>
              <a:buClr>
                <a:schemeClr val="dk1"/>
              </a:buClr>
              <a:buSzPts val="1100"/>
              <a:buFont typeface="Arial"/>
              <a:buNone/>
            </a:pPr>
            <a:r>
              <a:rPr lang="pt-BR" sz="1600" dirty="0">
                <a:solidFill>
                  <a:schemeClr val="dk1"/>
                </a:solidFill>
              </a:rPr>
              <a:t> </a:t>
            </a:r>
            <a:endParaRPr sz="1600" dirty="0">
              <a:solidFill>
                <a:schemeClr val="dk1"/>
              </a:solidFill>
            </a:endParaRPr>
          </a:p>
          <a:p>
            <a:pPr marL="0" lvl="0" indent="0" rtl="0">
              <a:lnSpc>
                <a:spcPct val="115000"/>
              </a:lnSpc>
              <a:spcBef>
                <a:spcPts val="0"/>
              </a:spcBef>
              <a:spcAft>
                <a:spcPts val="0"/>
              </a:spcAft>
              <a:buClr>
                <a:schemeClr val="dk1"/>
              </a:buClr>
              <a:buSzPts val="1100"/>
              <a:buFont typeface="Arial"/>
              <a:buNone/>
            </a:pPr>
            <a:r>
              <a:rPr lang="pt-BR" sz="1600" dirty="0">
                <a:solidFill>
                  <a:schemeClr val="dk1"/>
                </a:solidFill>
              </a:rPr>
              <a:t> </a:t>
            </a:r>
            <a:endParaRPr sz="1600" dirty="0">
              <a:solidFill>
                <a:schemeClr val="dk1"/>
              </a:solidFill>
            </a:endParaRPr>
          </a:p>
        </p:txBody>
      </p:sp>
      <p:pic>
        <p:nvPicPr>
          <p:cNvPr id="226" name="Google Shape;226;p34"/>
          <p:cNvPicPr preferRelativeResize="0"/>
          <p:nvPr/>
        </p:nvPicPr>
        <p:blipFill>
          <a:blip r:embed="rId4">
            <a:alphaModFix/>
          </a:blip>
          <a:stretch>
            <a:fillRect/>
          </a:stretch>
        </p:blipFill>
        <p:spPr>
          <a:xfrm>
            <a:off x="347784" y="1074014"/>
            <a:ext cx="969475" cy="743450"/>
          </a:xfrm>
          <a:prstGeom prst="rect">
            <a:avLst/>
          </a:prstGeom>
          <a:noFill/>
          <a:ln>
            <a:noFill/>
          </a:ln>
        </p:spPr>
      </p:pic>
      <p:pic>
        <p:nvPicPr>
          <p:cNvPr id="227" name="Google Shape;227;p34"/>
          <p:cNvPicPr preferRelativeResize="0"/>
          <p:nvPr/>
        </p:nvPicPr>
        <p:blipFill>
          <a:blip r:embed="rId5"/>
          <a:srcRect/>
          <a:stretch/>
        </p:blipFill>
        <p:spPr>
          <a:xfrm>
            <a:off x="5460433" y="960494"/>
            <a:ext cx="6380617" cy="3570803"/>
          </a:xfrm>
          <a:prstGeom prst="rect">
            <a:avLst/>
          </a:prstGeom>
          <a:solidFill>
            <a:schemeClr val="lt2"/>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3" name="Google Shape;233;p35"/>
          <p:cNvSpPr txBox="1">
            <a:spLocks noGrp="1"/>
          </p:cNvSpPr>
          <p:nvPr>
            <p:ph type="subTitle" idx="1"/>
          </p:nvPr>
        </p:nvSpPr>
        <p:spPr>
          <a:xfrm rot="-120206">
            <a:off x="176320" y="168869"/>
            <a:ext cx="1870744" cy="545428"/>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6</a:t>
            </a:r>
            <a:endParaRPr/>
          </a:p>
        </p:txBody>
      </p:sp>
      <p:sp>
        <p:nvSpPr>
          <p:cNvPr id="234" name="Google Shape;234;p35"/>
          <p:cNvSpPr txBox="1"/>
          <p:nvPr/>
        </p:nvSpPr>
        <p:spPr>
          <a:xfrm>
            <a:off x="1317252" y="1936519"/>
            <a:ext cx="3895500" cy="524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600"/>
              <a:buFont typeface="Arial"/>
              <a:buNone/>
            </a:pPr>
            <a:endParaRPr/>
          </a:p>
          <a:p>
            <a:pPr marL="0" marR="0" lvl="0" indent="0" algn="l" rtl="0">
              <a:lnSpc>
                <a:spcPct val="90000"/>
              </a:lnSpc>
              <a:spcBef>
                <a:spcPts val="100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p:txBody>
      </p:sp>
      <p:sp>
        <p:nvSpPr>
          <p:cNvPr id="235" name="Google Shape;235;p35"/>
          <p:cNvSpPr txBox="1"/>
          <p:nvPr/>
        </p:nvSpPr>
        <p:spPr>
          <a:xfrm>
            <a:off x="1377350" y="1131300"/>
            <a:ext cx="3895500" cy="2297700"/>
          </a:xfrm>
          <a:prstGeom prst="rect">
            <a:avLst/>
          </a:prstGeom>
          <a:noFill/>
          <a:ln>
            <a:noFill/>
          </a:ln>
        </p:spPr>
        <p:txBody>
          <a:bodyPr spcFirstLastPara="1" wrap="square" lIns="91425" tIns="45700" rIns="91425" bIns="45700" anchor="t" anchorCtr="0">
            <a:noAutofit/>
          </a:bodyPr>
          <a:lstStyle/>
          <a:p>
            <a:pPr marL="0" lvl="0" indent="0" rtl="0">
              <a:lnSpc>
                <a:spcPct val="115000"/>
              </a:lnSpc>
              <a:spcBef>
                <a:spcPts val="0"/>
              </a:spcBef>
              <a:spcAft>
                <a:spcPts val="600"/>
              </a:spcAft>
              <a:buClr>
                <a:schemeClr val="dk1"/>
              </a:buClr>
              <a:buSzPts val="1100"/>
              <a:buFont typeface="Arial"/>
              <a:buNone/>
            </a:pPr>
            <a:r>
              <a:rPr lang="pt-BR" sz="1600" b="1" dirty="0">
                <a:solidFill>
                  <a:schemeClr val="dk1"/>
                </a:solidFill>
              </a:rPr>
              <a:t>Dinâmica de condução: </a:t>
            </a:r>
            <a:r>
              <a:rPr lang="pt-BR" sz="1600" dirty="0">
                <a:solidFill>
                  <a:schemeClr val="dk1"/>
                </a:solidFill>
              </a:rPr>
              <a:t>Caro professor, exiba o vídeo aos alunos e, em seguida, faça a eles as seguintes perguntas:</a:t>
            </a:r>
            <a:endParaRPr sz="1600" dirty="0">
              <a:solidFill>
                <a:schemeClr val="dk1"/>
              </a:solidFill>
            </a:endParaRPr>
          </a:p>
          <a:p>
            <a:pPr marL="0" lvl="0" indent="0" rtl="0">
              <a:lnSpc>
                <a:spcPct val="115000"/>
              </a:lnSpc>
              <a:spcBef>
                <a:spcPts val="0"/>
              </a:spcBef>
              <a:spcAft>
                <a:spcPts val="600"/>
              </a:spcAft>
              <a:buClr>
                <a:schemeClr val="dk1"/>
              </a:buClr>
              <a:buSzPts val="1100"/>
              <a:buFont typeface="Arial"/>
              <a:buNone/>
            </a:pPr>
            <a:r>
              <a:rPr lang="pt-BR" sz="1600" dirty="0">
                <a:solidFill>
                  <a:schemeClr val="dk1"/>
                </a:solidFill>
              </a:rPr>
              <a:t>1- Quais instrumentos viram no vídeo?</a:t>
            </a:r>
            <a:endParaRPr sz="1600" dirty="0">
              <a:solidFill>
                <a:schemeClr val="dk1"/>
              </a:solidFill>
            </a:endParaRPr>
          </a:p>
          <a:p>
            <a:pPr marL="0" lvl="0" indent="0" rtl="0">
              <a:lnSpc>
                <a:spcPct val="115000"/>
              </a:lnSpc>
              <a:spcBef>
                <a:spcPts val="0"/>
              </a:spcBef>
              <a:spcAft>
                <a:spcPts val="600"/>
              </a:spcAft>
              <a:buClr>
                <a:schemeClr val="dk1"/>
              </a:buClr>
              <a:buSzPts val="1100"/>
              <a:buFont typeface="Arial"/>
              <a:buNone/>
            </a:pPr>
            <a:r>
              <a:rPr lang="pt-BR" sz="1600" dirty="0">
                <a:solidFill>
                  <a:schemeClr val="dk1"/>
                </a:solidFill>
              </a:rPr>
              <a:t>2- Qual deles vocês mais gostaram?</a:t>
            </a:r>
            <a:endParaRPr sz="1600" dirty="0">
              <a:solidFill>
                <a:schemeClr val="dk1"/>
              </a:solidFill>
            </a:endParaRPr>
          </a:p>
          <a:p>
            <a:pPr marL="0" lvl="0" indent="0" rtl="0">
              <a:lnSpc>
                <a:spcPct val="115000"/>
              </a:lnSpc>
              <a:spcBef>
                <a:spcPts val="0"/>
              </a:spcBef>
              <a:spcAft>
                <a:spcPts val="600"/>
              </a:spcAft>
              <a:buClr>
                <a:schemeClr val="dk1"/>
              </a:buClr>
              <a:buSzPts val="1100"/>
              <a:buFont typeface="Arial"/>
              <a:buNone/>
            </a:pPr>
            <a:r>
              <a:rPr lang="pt-BR" sz="1600" dirty="0">
                <a:solidFill>
                  <a:schemeClr val="dk1"/>
                </a:solidFill>
              </a:rPr>
              <a:t>3- Como acham que podemos criar um instrumento parecido em sala de aula?</a:t>
            </a:r>
            <a:endParaRPr sz="1600" dirty="0">
              <a:solidFill>
                <a:schemeClr val="dk1"/>
              </a:solidFill>
            </a:endParaRPr>
          </a:p>
        </p:txBody>
      </p:sp>
      <p:pic>
        <p:nvPicPr>
          <p:cNvPr id="236" name="Google Shape;236;p35"/>
          <p:cNvPicPr preferRelativeResize="0"/>
          <p:nvPr/>
        </p:nvPicPr>
        <p:blipFill>
          <a:blip r:embed="rId3"/>
          <a:srcRect/>
          <a:stretch/>
        </p:blipFill>
        <p:spPr>
          <a:xfrm>
            <a:off x="5336722" y="967980"/>
            <a:ext cx="6451009" cy="3620062"/>
          </a:xfrm>
          <a:prstGeom prst="rect">
            <a:avLst/>
          </a:prstGeom>
          <a:solidFill>
            <a:schemeClr val="lt2"/>
          </a:solidFill>
          <a:ln>
            <a:noFill/>
          </a:ln>
        </p:spPr>
      </p:pic>
      <p:pic>
        <p:nvPicPr>
          <p:cNvPr id="237" name="Google Shape;237;p35"/>
          <p:cNvPicPr preferRelativeResize="0"/>
          <p:nvPr/>
        </p:nvPicPr>
        <p:blipFill>
          <a:blip r:embed="rId4">
            <a:alphaModFix/>
          </a:blip>
          <a:stretch>
            <a:fillRect/>
          </a:stretch>
        </p:blipFill>
        <p:spPr>
          <a:xfrm>
            <a:off x="371116" y="1131194"/>
            <a:ext cx="946125" cy="8053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3" name="Google Shape;243;p36"/>
          <p:cNvSpPr txBox="1">
            <a:spLocks noGrp="1"/>
          </p:cNvSpPr>
          <p:nvPr>
            <p:ph type="subTitle" idx="1"/>
          </p:nvPr>
        </p:nvSpPr>
        <p:spPr>
          <a:xfrm rot="-120206">
            <a:off x="176320" y="168869"/>
            <a:ext cx="1870744" cy="545428"/>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7</a:t>
            </a:r>
            <a:endParaRPr/>
          </a:p>
        </p:txBody>
      </p:sp>
      <p:sp>
        <p:nvSpPr>
          <p:cNvPr id="244" name="Google Shape;244;p36"/>
          <p:cNvSpPr txBox="1"/>
          <p:nvPr/>
        </p:nvSpPr>
        <p:spPr>
          <a:xfrm>
            <a:off x="1317252" y="1936519"/>
            <a:ext cx="3895500" cy="524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600"/>
              <a:buFont typeface="Arial"/>
              <a:buNone/>
            </a:pPr>
            <a:endParaRPr/>
          </a:p>
          <a:p>
            <a:pPr marL="0" marR="0" lvl="0" indent="0" algn="l" rtl="0">
              <a:lnSpc>
                <a:spcPct val="90000"/>
              </a:lnSpc>
              <a:spcBef>
                <a:spcPts val="100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p:txBody>
      </p:sp>
      <p:sp>
        <p:nvSpPr>
          <p:cNvPr id="245" name="Google Shape;245;p36"/>
          <p:cNvSpPr txBox="1"/>
          <p:nvPr/>
        </p:nvSpPr>
        <p:spPr>
          <a:xfrm>
            <a:off x="1377350" y="1131200"/>
            <a:ext cx="3895500" cy="44775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600"/>
              </a:spcAft>
              <a:buClr>
                <a:schemeClr val="dk1"/>
              </a:buClr>
              <a:buSzPts val="1100"/>
              <a:buFont typeface="Arial"/>
              <a:buNone/>
            </a:pPr>
            <a:r>
              <a:rPr lang="pt-BR" sz="1600" b="1" dirty="0">
                <a:solidFill>
                  <a:schemeClr val="dk1"/>
                </a:solidFill>
              </a:rPr>
              <a:t>Dinâmica de condução: </a:t>
            </a:r>
            <a:r>
              <a:rPr lang="pt-BR" sz="1600" dirty="0">
                <a:solidFill>
                  <a:schemeClr val="dk1"/>
                </a:solidFill>
              </a:rPr>
              <a:t>Caro professor, solicite previamente aos estudantes diversos materiais recicláveis e artísticos e disponibilize-os na sala de aula.</a:t>
            </a:r>
            <a:endParaRPr sz="1600" dirty="0">
              <a:solidFill>
                <a:schemeClr val="dk1"/>
              </a:solidFill>
            </a:endParaRPr>
          </a:p>
          <a:p>
            <a:pPr marL="0" lvl="0" indent="0" rtl="0">
              <a:spcBef>
                <a:spcPts val="0"/>
              </a:spcBef>
              <a:spcAft>
                <a:spcPts val="600"/>
              </a:spcAft>
              <a:buClr>
                <a:schemeClr val="dk1"/>
              </a:buClr>
              <a:buSzPts val="1100"/>
              <a:buFont typeface="Arial"/>
              <a:buNone/>
            </a:pPr>
            <a:r>
              <a:rPr lang="pt-BR" sz="1600" dirty="0">
                <a:solidFill>
                  <a:schemeClr val="dk1"/>
                </a:solidFill>
              </a:rPr>
              <a:t>Após terem escolhido o instrumento  a ser criado, oriente para que explorem o som de cada objeto. Em seguida, cada um deles irá se concentrar na criação de seu instrumento.</a:t>
            </a:r>
            <a:endParaRPr sz="1600" dirty="0">
              <a:solidFill>
                <a:schemeClr val="dk1"/>
              </a:solidFill>
            </a:endParaRPr>
          </a:p>
          <a:p>
            <a:pPr marL="0" lvl="0" indent="0" rtl="0">
              <a:spcBef>
                <a:spcPts val="0"/>
              </a:spcBef>
              <a:spcAft>
                <a:spcPts val="600"/>
              </a:spcAft>
              <a:buClr>
                <a:schemeClr val="dk1"/>
              </a:buClr>
              <a:buSzPts val="1100"/>
              <a:buFont typeface="Arial"/>
              <a:buNone/>
            </a:pPr>
            <a:r>
              <a:rPr lang="pt-BR" sz="1600" dirty="0">
                <a:solidFill>
                  <a:schemeClr val="dk1"/>
                </a:solidFill>
              </a:rPr>
              <a:t>Terminada a confecção do instrumento, cada um deve tocá-lo e explorar seu som, observando se é forte ou fraco, que tipo de música combina com esse instrumento etc.</a:t>
            </a:r>
            <a:endParaRPr sz="1600" dirty="0">
              <a:solidFill>
                <a:schemeClr val="dk1"/>
              </a:solidFill>
            </a:endParaRPr>
          </a:p>
          <a:p>
            <a:pPr marL="0" lvl="0" indent="0" rtl="0">
              <a:lnSpc>
                <a:spcPct val="115000"/>
              </a:lnSpc>
              <a:spcBef>
                <a:spcPts val="0"/>
              </a:spcBef>
              <a:spcAft>
                <a:spcPts val="0"/>
              </a:spcAft>
              <a:buClr>
                <a:schemeClr val="dk1"/>
              </a:buClr>
              <a:buSzPts val="1100"/>
              <a:buFont typeface="Arial"/>
              <a:buNone/>
            </a:pPr>
            <a:r>
              <a:rPr lang="pt-BR" sz="1600" dirty="0">
                <a:solidFill>
                  <a:schemeClr val="dk1"/>
                </a:solidFill>
              </a:rPr>
              <a:t> </a:t>
            </a:r>
            <a:endParaRPr sz="1600" dirty="0">
              <a:solidFill>
                <a:schemeClr val="dk1"/>
              </a:solidFill>
            </a:endParaRPr>
          </a:p>
        </p:txBody>
      </p:sp>
      <p:pic>
        <p:nvPicPr>
          <p:cNvPr id="246" name="Google Shape;246;p36"/>
          <p:cNvPicPr preferRelativeResize="0"/>
          <p:nvPr/>
        </p:nvPicPr>
        <p:blipFill>
          <a:blip r:embed="rId3">
            <a:alphaModFix/>
          </a:blip>
          <a:stretch>
            <a:fillRect/>
          </a:stretch>
        </p:blipFill>
        <p:spPr>
          <a:xfrm>
            <a:off x="371116" y="1131197"/>
            <a:ext cx="946125" cy="805325"/>
          </a:xfrm>
          <a:prstGeom prst="rect">
            <a:avLst/>
          </a:prstGeom>
          <a:noFill/>
          <a:ln>
            <a:noFill/>
          </a:ln>
        </p:spPr>
      </p:pic>
      <p:pic>
        <p:nvPicPr>
          <p:cNvPr id="247" name="Google Shape;247;p36"/>
          <p:cNvPicPr preferRelativeResize="0"/>
          <p:nvPr/>
        </p:nvPicPr>
        <p:blipFill>
          <a:blip r:embed="rId4"/>
          <a:srcRect/>
          <a:stretch/>
        </p:blipFill>
        <p:spPr>
          <a:xfrm>
            <a:off x="5531224" y="934682"/>
            <a:ext cx="6237649" cy="3541066"/>
          </a:xfrm>
          <a:prstGeom prst="rect">
            <a:avLst/>
          </a:prstGeom>
          <a:solidFill>
            <a:schemeClr val="lt2"/>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0"/>
          <p:cNvSpPr txBox="1">
            <a:spLocks noGrp="1"/>
          </p:cNvSpPr>
          <p:nvPr>
            <p:ph type="body" idx="1"/>
          </p:nvPr>
        </p:nvSpPr>
        <p:spPr>
          <a:xfrm>
            <a:off x="6407066" y="1283244"/>
            <a:ext cx="5183050" cy="4958708"/>
          </a:xfrm>
          <a:prstGeom prst="rect">
            <a:avLst/>
          </a:prstGeom>
          <a:noFill/>
          <a:ln>
            <a:noFill/>
          </a:ln>
        </p:spPr>
        <p:txBody>
          <a:bodyPr spcFirstLastPara="1" wrap="square" lIns="121850" tIns="121850" rIns="121850" bIns="121850" anchor="t" anchorCtr="0">
            <a:noAutofit/>
          </a:bodyPr>
          <a:lstStyle/>
          <a:p>
            <a:pPr lvl="0" indent="-457200" algn="l" rtl="0">
              <a:lnSpc>
                <a:spcPct val="100000"/>
              </a:lnSpc>
              <a:spcBef>
                <a:spcPts val="0"/>
              </a:spcBef>
              <a:spcAft>
                <a:spcPts val="800"/>
              </a:spcAft>
              <a:buSzPct val="100000"/>
              <a:buFont typeface="Arial" panose="020B0604020202020204" pitchFamily="34" charset="0"/>
              <a:buChar char="●"/>
            </a:pPr>
            <a:r>
              <a:rPr lang="pt-BR" dirty="0"/>
              <a:t>EXPERIMENTAR COLETIVAMENTE A CONSTRUÇÃO DE UM PROJETO TEMÁTICO (PARTE 1).</a:t>
            </a:r>
            <a:endParaRPr dirty="0"/>
          </a:p>
        </p:txBody>
      </p:sp>
      <p:sp>
        <p:nvSpPr>
          <p:cNvPr id="126" name="Google Shape;126;p20"/>
          <p:cNvSpPr txBox="1">
            <a:spLocks noGrp="1"/>
          </p:cNvSpPr>
          <p:nvPr>
            <p:ph type="body" idx="2"/>
          </p:nvPr>
        </p:nvSpPr>
        <p:spPr>
          <a:xfrm>
            <a:off x="454330" y="1283244"/>
            <a:ext cx="5183050" cy="4958708"/>
          </a:xfrm>
          <a:prstGeom prst="rect">
            <a:avLst/>
          </a:prstGeom>
          <a:noFill/>
          <a:ln>
            <a:noFill/>
          </a:ln>
        </p:spPr>
        <p:txBody>
          <a:bodyPr spcFirstLastPara="1" wrap="square" lIns="121850" tIns="121850" rIns="121850" bIns="121850" anchor="t" anchorCtr="0">
            <a:noAutofit/>
          </a:bodyPr>
          <a:lstStyle/>
          <a:p>
            <a:pPr lvl="0" indent="-457200" algn="l" rtl="0">
              <a:lnSpc>
                <a:spcPct val="100000"/>
              </a:lnSpc>
              <a:spcBef>
                <a:spcPts val="0"/>
              </a:spcBef>
              <a:spcAft>
                <a:spcPts val="600"/>
              </a:spcAft>
              <a:buSzPct val="100000"/>
              <a:buFont typeface="Arial" panose="020B0604020202020204" pitchFamily="34" charset="0"/>
              <a:buChar char="●"/>
            </a:pPr>
            <a:r>
              <a:rPr lang="pt-BR" dirty="0">
                <a:solidFill>
                  <a:srgbClr val="000000"/>
                </a:solidFill>
              </a:rPr>
              <a:t>CONFECÇÃO DE  INSTRUMENTO COM SUCATA.</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1"/>
          <p:cNvSpPr txBox="1"/>
          <p:nvPr/>
        </p:nvSpPr>
        <p:spPr>
          <a:xfrm>
            <a:off x="600983" y="1599101"/>
            <a:ext cx="5493369" cy="3374321"/>
          </a:xfrm>
          <a:prstGeom prst="rect">
            <a:avLst/>
          </a:prstGeom>
          <a:noFill/>
          <a:ln>
            <a:noFill/>
          </a:ln>
        </p:spPr>
        <p:txBody>
          <a:bodyPr spcFirstLastPara="1" wrap="square" lIns="121850" tIns="121850" rIns="121850" bIns="121850" anchor="t" anchorCtr="0">
            <a:noAutofit/>
          </a:bodyPr>
          <a:lstStyle/>
          <a:p>
            <a:pPr marL="609448" marR="0" lvl="0" indent="-474015" algn="l" rtl="0">
              <a:lnSpc>
                <a:spcPct val="100000"/>
              </a:lnSpc>
              <a:spcAft>
                <a:spcPts val="1200"/>
              </a:spcAft>
              <a:buClr>
                <a:srgbClr val="74489D"/>
              </a:buClr>
              <a:buSzPts val="2000"/>
              <a:buFont typeface="Lato"/>
              <a:buChar char="●"/>
            </a:pPr>
            <a:r>
              <a:rPr lang="pt-BR" sz="2600" b="0" i="0" u="none" strike="noStrike" cap="none" dirty="0">
                <a:solidFill>
                  <a:schemeClr val="dk1"/>
                </a:solidFill>
                <a:latin typeface="Arial"/>
                <a:ea typeface="Arial"/>
                <a:cs typeface="Arial"/>
                <a:sym typeface="Arial"/>
              </a:rPr>
              <a:t>VOCÊ JÁ FEZ SOM COM MATERIAIS DIFERENTES PARA ACOMPANHAR UMA MÚSICA?</a:t>
            </a:r>
            <a:endParaRPr sz="2600" b="0" i="0" u="none" strike="noStrike" cap="none" dirty="0">
              <a:solidFill>
                <a:srgbClr val="000000"/>
              </a:solidFill>
              <a:latin typeface="Arial"/>
              <a:ea typeface="Arial"/>
              <a:cs typeface="Arial"/>
              <a:sym typeface="Arial"/>
            </a:endParaRPr>
          </a:p>
          <a:p>
            <a:pPr marL="609448" marR="0" lvl="0" indent="-474015" algn="l" rtl="0">
              <a:lnSpc>
                <a:spcPct val="100000"/>
              </a:lnSpc>
              <a:spcAft>
                <a:spcPts val="1200"/>
              </a:spcAft>
              <a:buClr>
                <a:srgbClr val="74489D"/>
              </a:buClr>
              <a:buSzPts val="2000"/>
              <a:buFont typeface="Lato"/>
              <a:buChar char="●"/>
            </a:pPr>
            <a:r>
              <a:rPr lang="pt-BR" sz="2600" b="0" i="0" u="none" strike="noStrike" cap="none" dirty="0">
                <a:solidFill>
                  <a:schemeClr val="dk1"/>
                </a:solidFill>
                <a:latin typeface="Arial"/>
                <a:ea typeface="Arial"/>
                <a:cs typeface="Arial"/>
                <a:sym typeface="Arial"/>
              </a:rPr>
              <a:t>JÁ CONFECCIONOU UM INSTRUMENTO MUSICAL COM MATERIAIS RECICLÁVEIS?</a:t>
            </a:r>
            <a:endParaRPr sz="2600" b="0" i="0" u="none" strike="noStrike" cap="none" dirty="0">
              <a:solidFill>
                <a:srgbClr val="000000"/>
              </a:solidFill>
              <a:latin typeface="Arial"/>
              <a:ea typeface="Arial"/>
              <a:cs typeface="Arial"/>
              <a:sym typeface="Arial"/>
            </a:endParaRPr>
          </a:p>
          <a:p>
            <a:pPr marL="609448" marR="0" lvl="0" indent="-304724" algn="l" rtl="0">
              <a:lnSpc>
                <a:spcPct val="100000"/>
              </a:lnSpc>
              <a:spcBef>
                <a:spcPts val="800"/>
              </a:spcBef>
              <a:spcAft>
                <a:spcPts val="800"/>
              </a:spcAft>
              <a:buNone/>
            </a:pPr>
            <a:endParaRPr sz="2666" b="0" i="0" u="none" strike="noStrike" cap="none" dirty="0">
              <a:solidFill>
                <a:schemeClr val="dk1"/>
              </a:solidFill>
              <a:latin typeface="Arial"/>
              <a:ea typeface="Arial"/>
              <a:cs typeface="Arial"/>
              <a:sym typeface="Arial"/>
            </a:endParaRPr>
          </a:p>
        </p:txBody>
      </p:sp>
      <p:sp>
        <p:nvSpPr>
          <p:cNvPr id="132" name="Google Shape;132;p21"/>
          <p:cNvSpPr txBox="1"/>
          <p:nvPr/>
        </p:nvSpPr>
        <p:spPr>
          <a:xfrm>
            <a:off x="600983" y="901206"/>
            <a:ext cx="7546552" cy="584516"/>
          </a:xfrm>
          <a:prstGeom prst="rect">
            <a:avLst/>
          </a:prstGeom>
          <a:noFill/>
          <a:ln>
            <a:noFill/>
          </a:ln>
        </p:spPr>
        <p:txBody>
          <a:bodyPr spcFirstLastPara="1" wrap="square" lIns="91375" tIns="45650" rIns="91375" bIns="45650" anchor="t" anchorCtr="0">
            <a:spAutoFit/>
          </a:bodyPr>
          <a:lstStyle/>
          <a:p>
            <a:pPr marL="0" marR="0" lvl="0" indent="0" algn="just" rtl="0">
              <a:lnSpc>
                <a:spcPct val="100000"/>
              </a:lnSpc>
              <a:spcBef>
                <a:spcPts val="0"/>
              </a:spcBef>
              <a:spcAft>
                <a:spcPts val="0"/>
              </a:spcAft>
              <a:buNone/>
            </a:pPr>
            <a:r>
              <a:rPr lang="pt-BR" sz="3100" b="1" i="0" u="none" strike="noStrike" cap="none" dirty="0">
                <a:solidFill>
                  <a:schemeClr val="dk1"/>
                </a:solidFill>
                <a:latin typeface="Arial"/>
                <a:ea typeface="Arial"/>
                <a:cs typeface="Arial"/>
                <a:sym typeface="Arial"/>
              </a:rPr>
              <a:t>VAMOS RECORDAR</a:t>
            </a:r>
            <a:endParaRPr sz="3100" b="0" i="0" u="none" strike="noStrike" cap="none" dirty="0">
              <a:solidFill>
                <a:schemeClr val="dk1"/>
              </a:solidFill>
              <a:latin typeface="Arial"/>
              <a:ea typeface="Arial"/>
              <a:cs typeface="Arial"/>
              <a:sym typeface="Arial"/>
            </a:endParaRPr>
          </a:p>
        </p:txBody>
      </p:sp>
      <p:pic>
        <p:nvPicPr>
          <p:cNvPr id="133" name="Google Shape;133;p21"/>
          <p:cNvPicPr preferRelativeResize="0"/>
          <p:nvPr/>
        </p:nvPicPr>
        <p:blipFill>
          <a:blip r:embed="rId3"/>
          <a:srcRect/>
          <a:stretch/>
        </p:blipFill>
        <p:spPr>
          <a:xfrm>
            <a:off x="6094352" y="1517061"/>
            <a:ext cx="5378942" cy="3823878"/>
          </a:xfrm>
          <a:prstGeom prst="rect">
            <a:avLst/>
          </a:prstGeom>
          <a:noFill/>
          <a:ln>
            <a:noFill/>
          </a:ln>
        </p:spPr>
      </p:pic>
      <p:pic>
        <p:nvPicPr>
          <p:cNvPr id="2" name="Google Shape;204;p6" descr="Desenho de um cachorro&#10;&#10;Descrição gerada automaticamente">
            <a:extLst>
              <a:ext uri="{FF2B5EF4-FFF2-40B4-BE49-F238E27FC236}">
                <a16:creationId xmlns:a16="http://schemas.microsoft.com/office/drawing/2014/main" id="{387B4BE7-FF77-B1AD-605D-76BCCF7106A4}"/>
              </a:ext>
            </a:extLst>
          </p:cNvPr>
          <p:cNvPicPr preferRelativeResize="0">
            <a:picLocks noChangeAspect="1"/>
          </p:cNvPicPr>
          <p:nvPr/>
        </p:nvPicPr>
        <p:blipFill rotWithShape="1">
          <a:blip r:embed="rId4">
            <a:alphaModFix/>
          </a:blip>
          <a:srcRect/>
          <a:stretch/>
        </p:blipFill>
        <p:spPr>
          <a:xfrm>
            <a:off x="11036369" y="470492"/>
            <a:ext cx="551473" cy="46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2"/>
          <p:cNvSpPr txBox="1"/>
          <p:nvPr/>
        </p:nvSpPr>
        <p:spPr>
          <a:xfrm>
            <a:off x="534439" y="1119556"/>
            <a:ext cx="11119947" cy="584516"/>
          </a:xfrm>
          <a:prstGeom prst="rect">
            <a:avLst/>
          </a:prstGeom>
          <a:noFill/>
          <a:ln>
            <a:noFill/>
          </a:ln>
        </p:spPr>
        <p:txBody>
          <a:bodyPr spcFirstLastPara="1" wrap="square" lIns="91375" tIns="45650" rIns="91375" bIns="45650" anchor="t" anchorCtr="0">
            <a:spAutoFit/>
          </a:bodyPr>
          <a:lstStyle/>
          <a:p>
            <a:pPr marL="0" marR="0" lvl="0" indent="0" algn="just" rtl="0">
              <a:lnSpc>
                <a:spcPct val="100000"/>
              </a:lnSpc>
              <a:spcBef>
                <a:spcPts val="0"/>
              </a:spcBef>
              <a:spcAft>
                <a:spcPts val="0"/>
              </a:spcAft>
              <a:buNone/>
            </a:pPr>
            <a:r>
              <a:rPr lang="pt-BR" sz="3100" b="1" i="0" u="none" strike="noStrike" cap="none" dirty="0">
                <a:solidFill>
                  <a:schemeClr val="dk1"/>
                </a:solidFill>
                <a:latin typeface="Arial"/>
                <a:ea typeface="Arial"/>
                <a:cs typeface="Arial"/>
                <a:sym typeface="Arial"/>
              </a:rPr>
              <a:t>INSTRUMENTOS NÃO CONVENCIONAIS</a:t>
            </a:r>
            <a:endParaRPr sz="3100" b="0" i="0" u="none" strike="noStrike" cap="none" dirty="0">
              <a:solidFill>
                <a:srgbClr val="000000"/>
              </a:solidFill>
              <a:latin typeface="Arial"/>
              <a:ea typeface="Arial"/>
              <a:cs typeface="Arial"/>
              <a:sym typeface="Arial"/>
            </a:endParaRPr>
          </a:p>
        </p:txBody>
      </p:sp>
      <p:sp>
        <p:nvSpPr>
          <p:cNvPr id="140" name="Google Shape;140;p22"/>
          <p:cNvSpPr txBox="1"/>
          <p:nvPr/>
        </p:nvSpPr>
        <p:spPr>
          <a:xfrm>
            <a:off x="534437" y="1842778"/>
            <a:ext cx="6496708" cy="3693187"/>
          </a:xfrm>
          <a:prstGeom prst="rect">
            <a:avLst/>
          </a:prstGeom>
          <a:noFill/>
          <a:ln>
            <a:noFill/>
          </a:ln>
        </p:spPr>
        <p:txBody>
          <a:bodyPr spcFirstLastPara="1" wrap="square" lIns="91375" tIns="91375" rIns="91375" bIns="91375" anchor="t" anchorCtr="0">
            <a:spAutoFit/>
          </a:bodyPr>
          <a:lstStyle/>
          <a:p>
            <a:pPr marL="0" marR="0" lvl="0" indent="0" algn="l" rtl="0">
              <a:lnSpc>
                <a:spcPct val="100000"/>
              </a:lnSpc>
              <a:spcBef>
                <a:spcPts val="0"/>
              </a:spcBef>
              <a:spcAft>
                <a:spcPts val="1200"/>
              </a:spcAft>
              <a:buNone/>
            </a:pPr>
            <a:r>
              <a:rPr lang="pt-BR" sz="2600" b="0" i="0" u="none" strike="noStrike" cap="none" dirty="0">
                <a:solidFill>
                  <a:srgbClr val="000000"/>
                </a:solidFill>
                <a:latin typeface="Arial"/>
                <a:ea typeface="Arial"/>
                <a:cs typeface="Arial"/>
                <a:sym typeface="Arial"/>
              </a:rPr>
              <a:t>NA AULA PASSADA, NÓS FALAMOS SOBRE INSTRUMENTOS NÃO CONVENCIONAIS, VOCÊ SE LEMBRA? </a:t>
            </a:r>
            <a:endParaRPr sz="2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1200"/>
              </a:spcAft>
              <a:buNone/>
            </a:pPr>
            <a:r>
              <a:rPr lang="pt-BR" sz="2600" b="0" i="0" u="none" strike="noStrike" cap="none" dirty="0">
                <a:solidFill>
                  <a:srgbClr val="000000"/>
                </a:solidFill>
                <a:latin typeface="Arial"/>
                <a:ea typeface="Arial"/>
                <a:cs typeface="Arial"/>
                <a:sym typeface="Arial"/>
              </a:rPr>
              <a:t>SÃO OBJETOS QUE NÃO FORAM ORIGINALMENTE FEITOS PARA CRIAR MÚSICA, MAS PODEM SER USADOS DE MANEIRAS CRIATIVAS PARA PRODUZIR SONS INTERESSANTES.</a:t>
            </a:r>
            <a:endParaRPr sz="2600" b="0" i="0" u="none" strike="noStrike" cap="none" dirty="0">
              <a:solidFill>
                <a:srgbClr val="000000"/>
              </a:solidFill>
              <a:latin typeface="Arial"/>
              <a:ea typeface="Arial"/>
              <a:cs typeface="Arial"/>
              <a:sym typeface="Arial"/>
            </a:endParaRPr>
          </a:p>
        </p:txBody>
      </p:sp>
      <p:pic>
        <p:nvPicPr>
          <p:cNvPr id="141" name="Google Shape;141;p22"/>
          <p:cNvPicPr preferRelativeResize="0"/>
          <p:nvPr/>
        </p:nvPicPr>
        <p:blipFill>
          <a:blip r:embed="rId3"/>
          <a:srcRect/>
          <a:stretch/>
        </p:blipFill>
        <p:spPr>
          <a:xfrm>
            <a:off x="7151925" y="2219468"/>
            <a:ext cx="4502094" cy="300484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3"/>
          <p:cNvSpPr txBox="1"/>
          <p:nvPr/>
        </p:nvSpPr>
        <p:spPr>
          <a:xfrm>
            <a:off x="539028" y="1047236"/>
            <a:ext cx="4686379" cy="584516"/>
          </a:xfrm>
          <a:prstGeom prst="rect">
            <a:avLst/>
          </a:prstGeom>
          <a:noFill/>
          <a:ln>
            <a:noFill/>
          </a:ln>
        </p:spPr>
        <p:txBody>
          <a:bodyPr spcFirstLastPara="1" wrap="square" lIns="91375" tIns="45650" rIns="91375" bIns="45650" anchor="t" anchorCtr="0">
            <a:spAutoFit/>
          </a:bodyPr>
          <a:lstStyle/>
          <a:p>
            <a:pPr marL="0" marR="0" lvl="0" indent="0" algn="just" rtl="0">
              <a:lnSpc>
                <a:spcPct val="100000"/>
              </a:lnSpc>
              <a:spcBef>
                <a:spcPts val="0"/>
              </a:spcBef>
              <a:spcAft>
                <a:spcPts val="0"/>
              </a:spcAft>
              <a:buNone/>
            </a:pPr>
            <a:r>
              <a:rPr lang="pt-BR" sz="3100" b="1" i="0" u="none" strike="noStrike" cap="none">
                <a:solidFill>
                  <a:schemeClr val="dk1"/>
                </a:solidFill>
                <a:latin typeface="Arial"/>
                <a:ea typeface="Arial"/>
                <a:cs typeface="Arial"/>
                <a:sym typeface="Arial"/>
              </a:rPr>
              <a:t>FONTES SONORAS </a:t>
            </a:r>
            <a:endParaRPr sz="3100" b="0" i="0" u="none" strike="noStrike" cap="none">
              <a:solidFill>
                <a:schemeClr val="dk1"/>
              </a:solidFill>
              <a:latin typeface="Arial"/>
              <a:ea typeface="Arial"/>
              <a:cs typeface="Arial"/>
              <a:sym typeface="Arial"/>
            </a:endParaRPr>
          </a:p>
        </p:txBody>
      </p:sp>
      <p:sp>
        <p:nvSpPr>
          <p:cNvPr id="147" name="Google Shape;147;p23"/>
          <p:cNvSpPr txBox="1"/>
          <p:nvPr/>
        </p:nvSpPr>
        <p:spPr>
          <a:xfrm>
            <a:off x="539028" y="2516668"/>
            <a:ext cx="10694449" cy="2645980"/>
          </a:xfrm>
          <a:prstGeom prst="rect">
            <a:avLst/>
          </a:prstGeom>
          <a:noFill/>
          <a:ln>
            <a:noFill/>
          </a:ln>
        </p:spPr>
        <p:txBody>
          <a:bodyPr spcFirstLastPara="1" wrap="square" lIns="91375" tIns="91375" rIns="91375" bIns="91375" anchor="t" anchorCtr="0">
            <a:spAutoFit/>
          </a:bodyPr>
          <a:lstStyle/>
          <a:p>
            <a:pPr marL="0" marR="0" lvl="0" indent="0" algn="l" rtl="0">
              <a:lnSpc>
                <a:spcPct val="100000"/>
              </a:lnSpc>
              <a:spcBef>
                <a:spcPts val="0"/>
              </a:spcBef>
              <a:spcAft>
                <a:spcPts val="0"/>
              </a:spcAft>
              <a:buNone/>
            </a:pPr>
            <a:r>
              <a:rPr lang="pt-BR" sz="2666" b="0" i="0" u="none" strike="noStrike" cap="none" dirty="0">
                <a:solidFill>
                  <a:srgbClr val="000000"/>
                </a:solidFill>
                <a:latin typeface="Arial"/>
                <a:ea typeface="Arial"/>
                <a:cs typeface="Arial"/>
                <a:sym typeface="Arial"/>
              </a:rPr>
              <a:t>A MÚSICA, PARA EXISTIR, DEPENDE DE UMA ORGANIZAÇÃO DOS SONS, E ESSES SONS PODEM VIR DAS MAIS DIVERSAS FONTES, QUE CHAMAMOS DE FONTES SONORAS. </a:t>
            </a:r>
            <a:endParaRPr sz="2487"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2666"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pt-BR" sz="2666" b="0" i="0" u="none" strike="noStrike" cap="none" dirty="0">
                <a:solidFill>
                  <a:srgbClr val="000000"/>
                </a:solidFill>
                <a:latin typeface="Arial"/>
                <a:ea typeface="Arial"/>
                <a:cs typeface="Arial"/>
                <a:sym typeface="Arial"/>
              </a:rPr>
              <a:t>A FONTE SONORA É O LUGAR DE ONDE VEM O SOM!</a:t>
            </a:r>
            <a:endParaRPr sz="2487"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pt-BR" sz="2666" b="0" i="0" u="none" strike="noStrike" cap="none" dirty="0">
                <a:solidFill>
                  <a:srgbClr val="000000"/>
                </a:solidFill>
                <a:latin typeface="Arial"/>
                <a:ea typeface="Arial"/>
                <a:cs typeface="Arial"/>
                <a:sym typeface="Arial"/>
              </a:rPr>
              <a:t>TODO SOM PODE SER MÚSICA. </a:t>
            </a:r>
            <a:endParaRPr sz="2487" b="0" i="0" u="none" strike="noStrike" cap="none" dirty="0">
              <a:solidFill>
                <a:srgbClr val="000000"/>
              </a:solidFill>
              <a:latin typeface="Arial"/>
              <a:ea typeface="Arial"/>
              <a:cs typeface="Arial"/>
              <a:sym typeface="Arial"/>
            </a:endParaRPr>
          </a:p>
        </p:txBody>
      </p:sp>
      <p:pic>
        <p:nvPicPr>
          <p:cNvPr id="148" name="Google Shape;148;p23"/>
          <p:cNvPicPr preferRelativeResize="0"/>
          <p:nvPr/>
        </p:nvPicPr>
        <p:blipFill>
          <a:blip r:embed="rId3"/>
          <a:srcRect t="21049" b="21049"/>
          <a:stretch/>
        </p:blipFill>
        <p:spPr>
          <a:xfrm>
            <a:off x="5886252" y="350282"/>
            <a:ext cx="3511976" cy="2033506"/>
          </a:xfrm>
          <a:prstGeom prst="rect">
            <a:avLst/>
          </a:prstGeom>
          <a:noFill/>
          <a:ln>
            <a:noFill/>
          </a:ln>
        </p:spPr>
      </p:pic>
      <p:pic>
        <p:nvPicPr>
          <p:cNvPr id="2" name="Google Shape;190;p6">
            <a:extLst>
              <a:ext uri="{FF2B5EF4-FFF2-40B4-BE49-F238E27FC236}">
                <a16:creationId xmlns:a16="http://schemas.microsoft.com/office/drawing/2014/main" id="{C3320D81-1CBD-5497-1CB8-E8DCC601AD8B}"/>
              </a:ext>
            </a:extLst>
          </p:cNvPr>
          <p:cNvPicPr preferRelativeResize="0">
            <a:picLocks noChangeAspect="1"/>
          </p:cNvPicPr>
          <p:nvPr/>
        </p:nvPicPr>
        <p:blipFill rotWithShape="1">
          <a:blip r:embed="rId4">
            <a:alphaModFix/>
          </a:blip>
          <a:srcRect/>
          <a:stretch/>
        </p:blipFill>
        <p:spPr>
          <a:xfrm>
            <a:off x="11085340" y="465942"/>
            <a:ext cx="732912" cy="87355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4"/>
          <p:cNvSpPr txBox="1"/>
          <p:nvPr/>
        </p:nvSpPr>
        <p:spPr>
          <a:xfrm>
            <a:off x="554037" y="975510"/>
            <a:ext cx="6310196" cy="1107652"/>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3100" b="1" i="0" u="none" strike="noStrike" cap="none" dirty="0">
                <a:solidFill>
                  <a:srgbClr val="000000"/>
                </a:solidFill>
                <a:latin typeface="+mj-lt"/>
                <a:ea typeface="Arial"/>
                <a:cs typeface="Arial"/>
                <a:sym typeface="Arial"/>
              </a:rPr>
              <a:t>CONSTRUINDO UM INSTRUMENTO </a:t>
            </a:r>
            <a:endParaRPr sz="3100" b="0" i="0" u="none" strike="noStrike" cap="none" dirty="0">
              <a:solidFill>
                <a:srgbClr val="000000"/>
              </a:solidFill>
              <a:latin typeface="+mj-lt"/>
              <a:ea typeface="Arial"/>
              <a:cs typeface="Arial"/>
              <a:sym typeface="Arial"/>
            </a:endParaRPr>
          </a:p>
        </p:txBody>
      </p:sp>
      <p:sp>
        <p:nvSpPr>
          <p:cNvPr id="155" name="Google Shape;155;p24"/>
          <p:cNvSpPr txBox="1"/>
          <p:nvPr/>
        </p:nvSpPr>
        <p:spPr>
          <a:xfrm>
            <a:off x="554037" y="2239059"/>
            <a:ext cx="6901724" cy="2871725"/>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66" b="0" i="0" u="none" strike="noStrike" cap="none" dirty="0">
                <a:solidFill>
                  <a:srgbClr val="000000"/>
                </a:solidFill>
                <a:latin typeface="Arial"/>
                <a:ea typeface="Arial"/>
                <a:cs typeface="Arial"/>
                <a:sym typeface="Arial"/>
              </a:rPr>
              <a:t>VAMOS CONSTRUIR UM INSTRUMENTO MUSICAL? </a:t>
            </a:r>
            <a:endParaRPr sz="2487" b="0" i="0" u="none" strike="noStrike" cap="none" dirty="0">
              <a:solidFill>
                <a:srgbClr val="000000"/>
              </a:solidFill>
              <a:latin typeface="Arial"/>
              <a:ea typeface="Arial"/>
              <a:cs typeface="Arial"/>
              <a:sym typeface="Arial"/>
            </a:endParaRPr>
          </a:p>
          <a:p>
            <a:pPr marL="0" marR="0" lvl="0" indent="0" algn="l" rtl="0">
              <a:lnSpc>
                <a:spcPct val="100000"/>
              </a:lnSpc>
              <a:spcBef>
                <a:spcPts val="3199"/>
              </a:spcBef>
              <a:spcAft>
                <a:spcPts val="0"/>
              </a:spcAft>
              <a:buNone/>
            </a:pPr>
            <a:r>
              <a:rPr lang="pt-BR" sz="2666" b="0" i="0" u="none" strike="noStrike" cap="none" dirty="0">
                <a:solidFill>
                  <a:srgbClr val="000000"/>
                </a:solidFill>
                <a:latin typeface="Arial"/>
                <a:ea typeface="Arial"/>
                <a:cs typeface="Arial"/>
                <a:sym typeface="Arial"/>
              </a:rPr>
              <a:t>ASSISTA AO VÍDEO A SEGUIR PARA CONHECER DIFERENTES POSSIBILIDADES.</a:t>
            </a:r>
            <a:br>
              <a:rPr lang="pt-BR" sz="1867" b="0" i="0" u="none" strike="noStrike" cap="none" dirty="0">
                <a:solidFill>
                  <a:srgbClr val="000000"/>
                </a:solidFill>
                <a:latin typeface="Arial"/>
                <a:ea typeface="Arial"/>
                <a:cs typeface="Arial"/>
                <a:sym typeface="Arial"/>
              </a:rPr>
            </a:br>
            <a:endParaRPr sz="1867" b="0" i="0" u="none" strike="noStrike" cap="none" dirty="0">
              <a:solidFill>
                <a:srgbClr val="000000"/>
              </a:solidFill>
              <a:latin typeface="Arial"/>
              <a:ea typeface="Arial"/>
              <a:cs typeface="Arial"/>
              <a:sym typeface="Arial"/>
            </a:endParaRPr>
          </a:p>
        </p:txBody>
      </p:sp>
      <p:pic>
        <p:nvPicPr>
          <p:cNvPr id="156" name="Google Shape;156;p24"/>
          <p:cNvPicPr preferRelativeResize="0"/>
          <p:nvPr/>
        </p:nvPicPr>
        <p:blipFill>
          <a:blip r:embed="rId3"/>
          <a:srcRect/>
          <a:stretch/>
        </p:blipFill>
        <p:spPr>
          <a:xfrm>
            <a:off x="7788240" y="417095"/>
            <a:ext cx="4010135" cy="6015789"/>
          </a:xfrm>
          <a:prstGeom prst="rect">
            <a:avLst/>
          </a:prstGeom>
          <a:noFill/>
          <a:ln>
            <a:noFill/>
          </a:ln>
        </p:spPr>
      </p:pic>
      <p:grpSp>
        <p:nvGrpSpPr>
          <p:cNvPr id="2" name="Agrupar 1">
            <a:extLst>
              <a:ext uri="{FF2B5EF4-FFF2-40B4-BE49-F238E27FC236}">
                <a16:creationId xmlns:a16="http://schemas.microsoft.com/office/drawing/2014/main" id="{2EE6B306-A2D6-D10F-BC8E-3493B14916DC}"/>
              </a:ext>
            </a:extLst>
          </p:cNvPr>
          <p:cNvGrpSpPr/>
          <p:nvPr/>
        </p:nvGrpSpPr>
        <p:grpSpPr>
          <a:xfrm>
            <a:off x="719873" y="5280021"/>
            <a:ext cx="4670275" cy="459364"/>
            <a:chOff x="4187825" y="3626245"/>
            <a:chExt cx="4670275" cy="459364"/>
          </a:xfrm>
        </p:grpSpPr>
        <p:sp>
          <p:nvSpPr>
            <p:cNvPr id="3" name="CaixaDeTexto 7">
              <a:extLst>
                <a:ext uri="{FF2B5EF4-FFF2-40B4-BE49-F238E27FC236}">
                  <a16:creationId xmlns:a16="http://schemas.microsoft.com/office/drawing/2014/main" id="{43EBD05C-5DDA-7E50-682B-FD020AB44CB7}"/>
                </a:ext>
              </a:extLst>
            </p:cNvPr>
            <p:cNvSpPr txBox="1"/>
            <p:nvPr/>
          </p:nvSpPr>
          <p:spPr>
            <a:xfrm>
              <a:off x="4289890" y="3708331"/>
              <a:ext cx="4568210" cy="302955"/>
            </a:xfrm>
            <a:prstGeom prst="roundRect">
              <a:avLst>
                <a:gd name="adj" fmla="val 50000"/>
              </a:avLst>
            </a:prstGeom>
            <a:solidFill>
              <a:srgbClr val="FFF2CC"/>
            </a:solidFill>
            <a:ln w="12700">
              <a:solidFill>
                <a:schemeClr val="bg2"/>
              </a:solidFill>
            </a:ln>
          </p:spPr>
          <p:txBody>
            <a:bodyPr wrap="square" lIns="72000" tIns="0" rIns="108000" bIns="0" rtlCol="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r"/>
              <a:r>
                <a:rPr lang="pt-BR" dirty="0"/>
                <a:t>  </a:t>
              </a:r>
              <a:r>
                <a:rPr lang="pt-BR" dirty="0">
                  <a:solidFill>
                    <a:schemeClr val="dk1"/>
                  </a:solidFill>
                </a:rPr>
                <a:t> </a:t>
              </a:r>
              <a:r>
                <a:rPr lang="pt-BR" u="sng" dirty="0">
                  <a:solidFill>
                    <a:schemeClr val="hlink"/>
                  </a:solidFill>
                  <a:hlinkClick r:id="rId4"/>
                </a:rPr>
                <a:t>https://www.youtube.com/watch?v=ACl0jqrr5OY</a:t>
              </a:r>
              <a:endParaRPr lang="pt-BR" dirty="0">
                <a:solidFill>
                  <a:schemeClr val="dk1"/>
                </a:solidFill>
              </a:endParaRPr>
            </a:p>
          </p:txBody>
        </p:sp>
        <p:pic>
          <p:nvPicPr>
            <p:cNvPr id="4" name="Gráfico 10">
              <a:extLst>
                <a:ext uri="{FF2B5EF4-FFF2-40B4-BE49-F238E27FC236}">
                  <a16:creationId xmlns:a16="http://schemas.microsoft.com/office/drawing/2014/main" id="{2D31B56B-A2DB-6704-2AA1-B1CB348D06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87825" y="3626245"/>
              <a:ext cx="524987" cy="459364"/>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txBox="1"/>
          <p:nvPr/>
        </p:nvSpPr>
        <p:spPr>
          <a:xfrm>
            <a:off x="2657333" y="1931518"/>
            <a:ext cx="7178898" cy="29949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DE QUAL DESSES INSTRUMENTOS VOCÊ MAIS GOSTOU AO ASSISTIR AO VÍDEO?</a:t>
            </a:r>
            <a:endParaRPr sz="2600" b="0" i="0" u="none" strike="noStrike" cap="none" dirty="0">
              <a:solidFill>
                <a:srgbClr val="000000"/>
              </a:solidFill>
              <a:latin typeface="Arial"/>
              <a:ea typeface="Arial"/>
              <a:cs typeface="Arial"/>
              <a:sym typeface="Arial"/>
            </a:endParaRPr>
          </a:p>
          <a:p>
            <a:pPr marL="0" marR="0" lvl="0" indent="0" algn="l" rtl="0">
              <a:lnSpc>
                <a:spcPct val="100000"/>
              </a:lnSpc>
              <a:spcBef>
                <a:spcPts val="3199"/>
              </a:spcBef>
              <a:spcAft>
                <a:spcPts val="0"/>
              </a:spcAft>
              <a:buNone/>
            </a:pPr>
            <a:r>
              <a:rPr lang="pt-BR" sz="2600" b="0" i="0" u="none" strike="noStrike" cap="none" dirty="0">
                <a:solidFill>
                  <a:srgbClr val="000000"/>
                </a:solidFill>
                <a:latin typeface="Arial"/>
                <a:ea typeface="Arial"/>
                <a:cs typeface="Arial"/>
                <a:sym typeface="Arial"/>
              </a:rPr>
              <a:t>CONVERSE COM SEUS AMIGOS E FAÇA SUA ESCOLHA PARA CONFECCIONÁ-LO.</a:t>
            </a:r>
            <a:endParaRPr sz="2600" b="0" i="0" u="none" strike="noStrike" cap="none" dirty="0">
              <a:solidFill>
                <a:srgbClr val="000000"/>
              </a:solidFill>
              <a:latin typeface="Arial"/>
              <a:ea typeface="Arial"/>
              <a:cs typeface="Arial"/>
              <a:sym typeface="Arial"/>
            </a:endParaRPr>
          </a:p>
          <a:p>
            <a:pPr marL="0" marR="0" lvl="0" indent="0" algn="l" rtl="0">
              <a:lnSpc>
                <a:spcPct val="100000"/>
              </a:lnSpc>
              <a:spcBef>
                <a:spcPts val="3199"/>
              </a:spcBef>
              <a:spcAft>
                <a:spcPts val="0"/>
              </a:spcAft>
              <a:buNone/>
            </a:pPr>
            <a:r>
              <a:rPr lang="pt-BR" sz="2600" b="0" i="0" u="none" strike="noStrike" cap="none" dirty="0">
                <a:solidFill>
                  <a:srgbClr val="000000"/>
                </a:solidFill>
                <a:latin typeface="Arial"/>
                <a:ea typeface="Arial"/>
                <a:cs typeface="Arial"/>
                <a:sym typeface="Arial"/>
              </a:rPr>
              <a:t>MÃO NA MASSA! </a:t>
            </a:r>
            <a:endParaRPr sz="2600" b="0" i="0" u="none" strike="noStrike" cap="none" dirty="0">
              <a:solidFill>
                <a:srgbClr val="000000"/>
              </a:solidFill>
              <a:latin typeface="Arial"/>
              <a:ea typeface="Arial"/>
              <a:cs typeface="Arial"/>
              <a:sym typeface="Arial"/>
            </a:endParaRPr>
          </a:p>
        </p:txBody>
      </p:sp>
      <p:pic>
        <p:nvPicPr>
          <p:cNvPr id="164" name="Google Shape;164;p25"/>
          <p:cNvPicPr preferRelativeResize="0"/>
          <p:nvPr/>
        </p:nvPicPr>
        <p:blipFill rotWithShape="1">
          <a:blip r:embed="rId3">
            <a:alphaModFix/>
          </a:blip>
          <a:srcRect/>
          <a:stretch/>
        </p:blipFill>
        <p:spPr>
          <a:xfrm>
            <a:off x="415294" y="3043696"/>
            <a:ext cx="1937300" cy="2079819"/>
          </a:xfrm>
          <a:prstGeom prst="rect">
            <a:avLst/>
          </a:prstGeom>
          <a:noFill/>
          <a:ln>
            <a:noFill/>
          </a:ln>
        </p:spPr>
      </p:pic>
      <p:pic>
        <p:nvPicPr>
          <p:cNvPr id="165" name="Google Shape;165;p25"/>
          <p:cNvPicPr preferRelativeResize="0"/>
          <p:nvPr/>
        </p:nvPicPr>
        <p:blipFill>
          <a:blip r:embed="rId4"/>
          <a:srcRect/>
          <a:stretch/>
        </p:blipFill>
        <p:spPr>
          <a:xfrm>
            <a:off x="9531492" y="2935266"/>
            <a:ext cx="2014933" cy="2080618"/>
          </a:xfrm>
          <a:prstGeom prst="rect">
            <a:avLst/>
          </a:prstGeom>
          <a:noFill/>
          <a:ln>
            <a:noFill/>
          </a:ln>
        </p:spPr>
      </p:pic>
      <p:sp>
        <p:nvSpPr>
          <p:cNvPr id="166" name="Google Shape;166;p25"/>
          <p:cNvSpPr txBox="1"/>
          <p:nvPr/>
        </p:nvSpPr>
        <p:spPr>
          <a:xfrm>
            <a:off x="415294" y="991287"/>
            <a:ext cx="6139555" cy="615338"/>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3100" b="1" i="0" u="none" strike="noStrike" cap="none" dirty="0">
                <a:solidFill>
                  <a:srgbClr val="000000"/>
                </a:solidFill>
                <a:latin typeface="Arial"/>
                <a:ea typeface="Arial"/>
                <a:cs typeface="Arial"/>
                <a:sym typeface="Arial"/>
              </a:rPr>
              <a:t>MÃO NA MASSA DO SOM </a:t>
            </a:r>
            <a:endParaRPr sz="3100" b="0" i="0" u="none" strike="noStrike" cap="none" dirty="0">
              <a:solidFill>
                <a:srgbClr val="000000"/>
              </a:solidFill>
              <a:latin typeface="Arial"/>
              <a:ea typeface="Arial"/>
              <a:cs typeface="Arial"/>
              <a:sym typeface="Arial"/>
            </a:endParaRPr>
          </a:p>
        </p:txBody>
      </p:sp>
      <p:grpSp>
        <p:nvGrpSpPr>
          <p:cNvPr id="2" name="Agrupar 1">
            <a:extLst>
              <a:ext uri="{FF2B5EF4-FFF2-40B4-BE49-F238E27FC236}">
                <a16:creationId xmlns:a16="http://schemas.microsoft.com/office/drawing/2014/main" id="{22E55099-D6BF-A64A-A49A-3F72F777C629}"/>
              </a:ext>
            </a:extLst>
          </p:cNvPr>
          <p:cNvGrpSpPr/>
          <p:nvPr/>
        </p:nvGrpSpPr>
        <p:grpSpPr>
          <a:xfrm>
            <a:off x="8548224" y="767521"/>
            <a:ext cx="2453470" cy="447532"/>
            <a:chOff x="305605" y="2234344"/>
            <a:chExt cx="2453470" cy="447532"/>
          </a:xfrm>
        </p:grpSpPr>
        <p:sp>
          <p:nvSpPr>
            <p:cNvPr id="3" name="CaixaDeTexto 7">
              <a:extLst>
                <a:ext uri="{FF2B5EF4-FFF2-40B4-BE49-F238E27FC236}">
                  <a16:creationId xmlns:a16="http://schemas.microsoft.com/office/drawing/2014/main" id="{FDD51B2E-2868-8040-C7C6-125FD1FD9B3B}"/>
                </a:ext>
              </a:extLst>
            </p:cNvPr>
            <p:cNvSpPr txBox="1"/>
            <p:nvPr/>
          </p:nvSpPr>
          <p:spPr>
            <a:xfrm>
              <a:off x="428150" y="2362131"/>
              <a:ext cx="2330925"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r>
                <a:rPr lang="pt-BR" b="1" dirty="0">
                  <a:solidFill>
                    <a:schemeClr val="bg1"/>
                  </a:solidFill>
                  <a:latin typeface="Grandstander" pitchFamily="2" charset="0"/>
                </a:rPr>
                <a:t>VIRE E CONVERSE</a:t>
              </a:r>
            </a:p>
          </p:txBody>
        </p:sp>
        <p:pic>
          <p:nvPicPr>
            <p:cNvPr id="4" name="Gráfico 1">
              <a:extLst>
                <a:ext uri="{FF2B5EF4-FFF2-40B4-BE49-F238E27FC236}">
                  <a16:creationId xmlns:a16="http://schemas.microsoft.com/office/drawing/2014/main" id="{DF99BE60-5F40-B447-DCC1-ED3AA06AB5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5605" y="2234344"/>
              <a:ext cx="463516" cy="447532"/>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6"/>
          <p:cNvSpPr txBox="1"/>
          <p:nvPr/>
        </p:nvSpPr>
        <p:spPr>
          <a:xfrm>
            <a:off x="370306" y="1837951"/>
            <a:ext cx="7416215" cy="3527974"/>
          </a:xfrm>
          <a:prstGeom prst="rect">
            <a:avLst/>
          </a:prstGeom>
          <a:noFill/>
          <a:ln>
            <a:noFill/>
          </a:ln>
        </p:spPr>
        <p:txBody>
          <a:bodyPr spcFirstLastPara="1" wrap="square" lIns="121825" tIns="121825" rIns="121825" bIns="121825" anchor="t" anchorCtr="0">
            <a:spAutoFit/>
          </a:bodyPr>
          <a:lstStyle/>
          <a:p>
            <a:pPr marL="457086" marR="0" lvl="0" indent="-457086" algn="l" rtl="0">
              <a:lnSpc>
                <a:spcPct val="100000"/>
              </a:lnSpc>
              <a:spcBef>
                <a:spcPts val="0"/>
              </a:spcBef>
              <a:spcAft>
                <a:spcPts val="0"/>
              </a:spcAft>
              <a:buClr>
                <a:srgbClr val="7030A0"/>
              </a:buClr>
              <a:buSzPts val="2133"/>
              <a:buFont typeface="Noto Sans Symbols"/>
              <a:buChar char="✔"/>
            </a:pPr>
            <a:r>
              <a:rPr lang="pt-BR" sz="2666" b="0" i="0" u="none" strike="noStrike" cap="none">
                <a:solidFill>
                  <a:schemeClr val="dk1"/>
                </a:solidFill>
                <a:latin typeface="Arial"/>
                <a:ea typeface="Arial"/>
                <a:cs typeface="Arial"/>
                <a:sym typeface="Arial"/>
              </a:rPr>
              <a:t>EM UMA RODA, COM O SEU INSTRUMENTO EM MÃOS, VAMOS EXPERIMENTAR E EXPLORAR OS SONS? </a:t>
            </a:r>
            <a:endParaRPr sz="2666" b="0" i="0" u="none" strike="noStrike" cap="none">
              <a:solidFill>
                <a:srgbClr val="000000"/>
              </a:solidFill>
              <a:latin typeface="Arial"/>
              <a:ea typeface="Arial"/>
              <a:cs typeface="Arial"/>
              <a:sym typeface="Arial"/>
            </a:endParaRPr>
          </a:p>
          <a:p>
            <a:pPr marL="550196" marR="0" lvl="0" indent="-321653" algn="l" rtl="0">
              <a:lnSpc>
                <a:spcPct val="100000"/>
              </a:lnSpc>
              <a:spcBef>
                <a:spcPts val="0"/>
              </a:spcBef>
              <a:spcAft>
                <a:spcPts val="0"/>
              </a:spcAft>
              <a:buClr>
                <a:srgbClr val="7030A0"/>
              </a:buClr>
              <a:buSzPts val="2133"/>
              <a:buFont typeface="Arial"/>
              <a:buNone/>
            </a:pPr>
            <a:endParaRPr sz="2666" b="0" i="0" u="none" strike="noStrike" cap="none">
              <a:solidFill>
                <a:schemeClr val="dk1"/>
              </a:solidFill>
              <a:latin typeface="Arial"/>
              <a:ea typeface="Arial"/>
              <a:cs typeface="Arial"/>
              <a:sym typeface="Arial"/>
            </a:endParaRPr>
          </a:p>
          <a:p>
            <a:pPr marL="457086" marR="0" lvl="0" indent="-457086" algn="l" rtl="0">
              <a:lnSpc>
                <a:spcPct val="100000"/>
              </a:lnSpc>
              <a:spcBef>
                <a:spcPts val="0"/>
              </a:spcBef>
              <a:spcAft>
                <a:spcPts val="0"/>
              </a:spcAft>
              <a:buClr>
                <a:srgbClr val="7030A0"/>
              </a:buClr>
              <a:buSzPts val="2133"/>
              <a:buFont typeface="Noto Sans Symbols"/>
              <a:buChar char="✔"/>
            </a:pPr>
            <a:r>
              <a:rPr lang="pt-BR" sz="2666" b="0" i="0" u="none" strike="noStrike" cap="none">
                <a:solidFill>
                  <a:schemeClr val="dk1"/>
                </a:solidFill>
                <a:latin typeface="Arial"/>
                <a:ea typeface="Arial"/>
                <a:cs typeface="Arial"/>
                <a:sym typeface="Arial"/>
              </a:rPr>
              <a:t>O SEU PROFESSOR SERÁ O MAESTRO!</a:t>
            </a:r>
            <a:endParaRPr sz="2666" b="0" i="0" u="none" strike="noStrike" cap="none">
              <a:solidFill>
                <a:srgbClr val="000000"/>
              </a:solidFill>
              <a:latin typeface="Arial"/>
              <a:ea typeface="Arial"/>
              <a:cs typeface="Arial"/>
              <a:sym typeface="Arial"/>
            </a:endParaRPr>
          </a:p>
          <a:p>
            <a:pPr marL="457086" marR="0" lvl="0" indent="-363976" algn="l" rtl="0">
              <a:lnSpc>
                <a:spcPct val="100000"/>
              </a:lnSpc>
              <a:spcBef>
                <a:spcPts val="0"/>
              </a:spcBef>
              <a:spcAft>
                <a:spcPts val="0"/>
              </a:spcAft>
              <a:buNone/>
            </a:pPr>
            <a:endParaRPr sz="2666"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pt-BR" sz="2666" b="0" i="0" u="none" strike="noStrike" cap="none">
                <a:solidFill>
                  <a:schemeClr val="dk1"/>
                </a:solidFill>
                <a:latin typeface="Arial"/>
                <a:ea typeface="Arial"/>
                <a:cs typeface="Arial"/>
                <a:sym typeface="Arial"/>
              </a:rPr>
              <a:t>VAMOS FAZER MÚSICA! </a:t>
            </a:r>
            <a:endParaRPr sz="2666" b="0" i="0" u="none" strike="noStrike" cap="none">
              <a:solidFill>
                <a:srgbClr val="000000"/>
              </a:solidFill>
              <a:latin typeface="Arial"/>
              <a:ea typeface="Arial"/>
              <a:cs typeface="Arial"/>
              <a:sym typeface="Arial"/>
            </a:endParaRPr>
          </a:p>
        </p:txBody>
      </p:sp>
      <p:sp>
        <p:nvSpPr>
          <p:cNvPr id="175" name="Google Shape;175;p26"/>
          <p:cNvSpPr txBox="1"/>
          <p:nvPr/>
        </p:nvSpPr>
        <p:spPr>
          <a:xfrm>
            <a:off x="370306" y="996772"/>
            <a:ext cx="11063706" cy="584516"/>
          </a:xfrm>
          <a:prstGeom prst="rect">
            <a:avLst/>
          </a:prstGeom>
          <a:noFill/>
          <a:ln>
            <a:noFill/>
          </a:ln>
        </p:spPr>
        <p:txBody>
          <a:bodyPr spcFirstLastPara="1" wrap="square" lIns="91375" tIns="45650" rIns="91375" bIns="45650" anchor="t" anchorCtr="0">
            <a:spAutoFit/>
          </a:bodyPr>
          <a:lstStyle/>
          <a:p>
            <a:pPr marL="0" marR="0" lvl="0" indent="0" algn="just" rtl="0">
              <a:lnSpc>
                <a:spcPct val="100000"/>
              </a:lnSpc>
              <a:spcBef>
                <a:spcPts val="0"/>
              </a:spcBef>
              <a:spcAft>
                <a:spcPts val="0"/>
              </a:spcAft>
              <a:buNone/>
            </a:pPr>
            <a:r>
              <a:rPr lang="pt-BR" sz="3100" b="1" i="0" u="none" strike="noStrike" cap="none">
                <a:solidFill>
                  <a:schemeClr val="dk1"/>
                </a:solidFill>
                <a:latin typeface="Arial"/>
                <a:ea typeface="Arial"/>
                <a:cs typeface="Arial"/>
                <a:sym typeface="Arial"/>
              </a:rPr>
              <a:t>A RODA DO SOM</a:t>
            </a:r>
            <a:endParaRPr sz="3100" b="0" i="0" u="none" strike="noStrike" cap="none">
              <a:solidFill>
                <a:srgbClr val="000000"/>
              </a:solidFill>
              <a:latin typeface="Arial"/>
              <a:ea typeface="Arial"/>
              <a:cs typeface="Arial"/>
              <a:sym typeface="Arial"/>
            </a:endParaRPr>
          </a:p>
        </p:txBody>
      </p:sp>
      <p:pic>
        <p:nvPicPr>
          <p:cNvPr id="176" name="Google Shape;176;p26"/>
          <p:cNvPicPr preferRelativeResize="0"/>
          <p:nvPr/>
        </p:nvPicPr>
        <p:blipFill>
          <a:blip r:embed="rId3"/>
          <a:srcRect/>
          <a:stretch/>
        </p:blipFill>
        <p:spPr>
          <a:xfrm>
            <a:off x="8119622" y="2040995"/>
            <a:ext cx="3121885" cy="312188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352"/>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7"/>
          <p:cNvSpPr txBox="1">
            <a:spLocks noGrp="1"/>
          </p:cNvSpPr>
          <p:nvPr>
            <p:ph type="body" idx="1"/>
          </p:nvPr>
        </p:nvSpPr>
        <p:spPr>
          <a:xfrm>
            <a:off x="4822206" y="2384781"/>
            <a:ext cx="6744152" cy="1735856"/>
          </a:xfrm>
          <a:prstGeom prst="rect">
            <a:avLst/>
          </a:prstGeom>
          <a:noFill/>
          <a:ln>
            <a:noFill/>
          </a:ln>
        </p:spPr>
        <p:txBody>
          <a:bodyPr spcFirstLastPara="1" wrap="square" lIns="121850" tIns="121850" rIns="121850" bIns="121850" anchor="t" anchorCtr="0">
            <a:noAutofit/>
          </a:bodyPr>
          <a:lstStyle/>
          <a:p>
            <a:pPr marL="457086" lvl="0" indent="-457086" algn="l" rtl="0">
              <a:lnSpc>
                <a:spcPct val="100000"/>
              </a:lnSpc>
              <a:spcBef>
                <a:spcPts val="0"/>
              </a:spcBef>
              <a:spcAft>
                <a:spcPts val="800"/>
              </a:spcAft>
              <a:buSzPct val="100000"/>
              <a:buChar char="●"/>
            </a:pPr>
            <a:r>
              <a:rPr lang="pt-BR" dirty="0"/>
              <a:t>CONSTRUIR E EXPLORAR UM INSTRUMENTO NÃO CONVENCIONAL COM MATERIAIS RECICLÁVEIS. </a:t>
            </a:r>
            <a:endParaRPr dirty="0"/>
          </a:p>
        </p:txBody>
      </p:sp>
    </p:spTree>
  </p:cSld>
  <p:clrMapOvr>
    <a:masterClrMapping/>
  </p:clrMapOvr>
</p:sld>
</file>

<file path=ppt/theme/theme1.xml><?xml version="1.0" encoding="utf-8"?>
<a:theme xmlns:a="http://schemas.openxmlformats.org/drawingml/2006/main" name="Arte_2026">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1047</Words>
  <Application>Microsoft Office PowerPoint</Application>
  <PresentationFormat>Personalizar</PresentationFormat>
  <Paragraphs>70</Paragraphs>
  <Slides>18</Slides>
  <Notes>18</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18</vt:i4>
      </vt:variant>
    </vt:vector>
  </HeadingPairs>
  <TitlesOfParts>
    <vt:vector size="25" baseType="lpstr">
      <vt:lpstr>Lato</vt:lpstr>
      <vt:lpstr>Noto Sans Symbols</vt:lpstr>
      <vt:lpstr>Grandstander SemiBold</vt:lpstr>
      <vt:lpstr>Grandstander</vt:lpstr>
      <vt:lpstr>Arial</vt:lpstr>
      <vt:lpstr>Grandstander Medium</vt:lpstr>
      <vt:lpstr>Arte_2026</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Juliana Vilas Boas Carpi</dc:creator>
  <cp:lastModifiedBy>Gabriel Ajala</cp:lastModifiedBy>
  <cp:revision>5</cp:revision>
  <dcterms:modified xsi:type="dcterms:W3CDTF">2025-10-16T21:53:01Z</dcterms:modified>
</cp:coreProperties>
</file>