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858000" cy="9144000"/>
  <p:embeddedFontLst>
    <p:embeddedFont>
      <p:font typeface="Montserrat" pitchFamily="2" charset="77"/>
      <p:regular r:id="rId5"/>
      <p:bold r:id="rId6"/>
      <p:italic r:id="rId7"/>
      <p:boldItalic r:id="rId8"/>
    </p:embeddedFont>
    <p:embeddedFont>
      <p:font typeface="Montserrat Light" panose="020F0302020204030204" pitchFamily="34" charset="0"/>
      <p:regular r:id="rId9"/>
      <p:bold r:id="rId10"/>
      <p:italic r:id="rId11"/>
      <p:boldItalic r:id="rId12"/>
    </p:embeddedFont>
    <p:embeddedFont>
      <p:font typeface="Montserrat Medium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vUc175cK0twsJW8Co27bJaCOA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>
        <p:scale>
          <a:sx n="28" d="100"/>
          <a:sy n="28" d="100"/>
        </p:scale>
        <p:origin x="2096" y="144"/>
      </p:cViewPr>
      <p:guideLst>
        <p:guide orient="horz" pos="13482"/>
        <p:guide pos="9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7BF573-2FB7-EF3E-D670-B3BBDF287B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35EA7-AB67-D4F3-170A-17CE6FD026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CB964-FA56-1543-BD75-80D540EE0327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A9B20-EB08-5B84-24FB-BF9FBBCF64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70D40-B510-9825-C54E-70B93B510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7AAE3-74F3-0E4C-A43F-0D6BA0768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627" y="685800"/>
            <a:ext cx="2425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2148000" y="7625514"/>
            <a:ext cx="26010600" cy="390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 descr="A circle with text and drawings on it&#10;&#10;AI-generated content may be incorrect.">
            <a:extLst>
              <a:ext uri="{FF2B5EF4-FFF2-40B4-BE49-F238E27FC236}">
                <a16:creationId xmlns:a16="http://schemas.microsoft.com/office/drawing/2014/main" id="{131A2566-D49A-2118-B85A-11E6DA5D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47" y="578960"/>
            <a:ext cx="3355181" cy="313549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marR="0" lvl="0" indent="-800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Arial"/>
              <a:buChar char="●"/>
              <a:defRPr sz="9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73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○"/>
              <a:defRPr sz="7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73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■"/>
              <a:defRPr sz="7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73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●"/>
              <a:defRPr sz="7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73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○"/>
              <a:defRPr sz="7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73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■"/>
              <a:defRPr sz="7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73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●"/>
              <a:defRPr sz="7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73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○"/>
              <a:defRPr sz="7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73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Arial"/>
              <a:buChar char="■"/>
              <a:defRPr sz="7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email@ul.pt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/>
        </p:nvSpPr>
        <p:spPr>
          <a:xfrm>
            <a:off x="1950826" y="36376676"/>
            <a:ext cx="26010599" cy="164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Centro de 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Química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Estrutural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is a Research Unit funded by 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Fundação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para a 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Ciência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 a 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Tecnologia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through projects UIDB/00100/2020 (https://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doi.org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/10.54499/UIDB/00100/2020) and UIDP/00100/2020 (https://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doi.org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/10.54499/UIDP/00100/2020). Institute of Molecular Sciences is an Associate Laboratory funded by 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Fundação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para a 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Ciência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 a 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Tecnologia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through project LA/P/0056/2020 (https://</a:t>
            </a:r>
            <a:r>
              <a:rPr lang="en-GB" sz="2750" b="0" i="0" u="none" strike="noStrike" cap="none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doi.org</a:t>
            </a:r>
            <a:r>
              <a:rPr lang="en-GB" sz="2750" b="0" i="0" u="none" strike="noStrike" cap="none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/10.54499/LA/P/0056/2020).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2579846" y="1731331"/>
            <a:ext cx="2511552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lang="en-GB" sz="75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Poster Title </a:t>
            </a:r>
            <a:endParaRPr sz="75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4101306" y="4297295"/>
            <a:ext cx="22072600" cy="226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3200" b="0" i="0" u="none" strike="noStrike" cap="none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Centro de Química Estrutural - Institute of Molecular Sciences, Universidade de Lisboa.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3200" b="0" i="0" u="none" strike="noStrike" cap="none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Centro de Química Estrutural - Institute of Molecular Sciences, Universidade de Lisboa.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E-mail: </a:t>
            </a:r>
            <a:r>
              <a:rPr lang="en-GB" sz="3200" b="0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email@ul.pt</a:t>
            </a:r>
            <a:endParaRPr sz="3200" b="0" i="0" u="sng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baseline="3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7993213" y="3331739"/>
            <a:ext cx="14288787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Surname1, presenting author Name1</a:t>
            </a:r>
            <a:r>
              <a:rPr lang="en-GB" sz="2900" b="1" i="0" u="sng" strike="noStrike" cap="none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900" b="1" i="0" u="none" strike="noStrike" cap="none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en-GB" sz="3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Surname2, Name2</a:t>
            </a:r>
            <a:r>
              <a:rPr lang="en-GB" sz="2900" b="1" i="0" u="none" strike="noStrike" cap="none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3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7250906" y="6558397"/>
            <a:ext cx="15773400" cy="923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 err="1">
                <a:solidFill>
                  <a:srgbClr val="66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GREENChem</a:t>
            </a:r>
            <a:r>
              <a:rPr lang="en-GB" sz="4800" b="1" i="0" u="none" strike="noStrike" cap="none" dirty="0">
                <a:solidFill>
                  <a:srgbClr val="66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| MATChem | </a:t>
            </a:r>
            <a:r>
              <a:rPr lang="en-GB" sz="4800" b="1" i="0" u="none" strike="noStrike" cap="none" dirty="0" err="1">
                <a:solidFill>
                  <a:srgbClr val="66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MEDLife</a:t>
            </a:r>
            <a:r>
              <a:rPr lang="en-GB" sz="4800" b="1" i="0" u="none" strike="noStrike" cap="none" dirty="0">
                <a:solidFill>
                  <a:srgbClr val="66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GB" sz="4800" b="1" i="0" u="none" strike="noStrike" cap="none" dirty="0" err="1">
                <a:solidFill>
                  <a:srgbClr val="66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MOLCat</a:t>
            </a:r>
            <a:endParaRPr sz="4800" b="1" i="0" u="none" strike="noStrike" cap="none" dirty="0">
              <a:solidFill>
                <a:srgbClr val="666666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1"/>
          <p:cNvGrpSpPr/>
          <p:nvPr/>
        </p:nvGrpSpPr>
        <p:grpSpPr>
          <a:xfrm>
            <a:off x="2124459" y="9070577"/>
            <a:ext cx="26026295" cy="6279186"/>
            <a:chOff x="2132305" y="7916493"/>
            <a:chExt cx="26026295" cy="6279186"/>
          </a:xfrm>
        </p:grpSpPr>
        <p:sp>
          <p:nvSpPr>
            <p:cNvPr id="31" name="Google Shape;31;p1"/>
            <p:cNvSpPr txBox="1"/>
            <p:nvPr/>
          </p:nvSpPr>
          <p:spPr>
            <a:xfrm>
              <a:off x="2132305" y="11455560"/>
              <a:ext cx="26010599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Thematic lines</a:t>
              </a:r>
              <a:r>
                <a:rPr lang="en-GB" sz="5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keep the ones relevant for your work, separated by a “|” symbol</a:t>
              </a:r>
              <a:endParaRPr dirty="0"/>
            </a:p>
          </p:txBody>
        </p:sp>
        <p:sp>
          <p:nvSpPr>
            <p:cNvPr id="32" name="Google Shape;32;p1"/>
            <p:cNvSpPr txBox="1"/>
            <p:nvPr/>
          </p:nvSpPr>
          <p:spPr>
            <a:xfrm>
              <a:off x="2148000" y="12564463"/>
              <a:ext cx="26010599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Acknowledgments</a:t>
              </a:r>
              <a:r>
                <a:rPr lang="en-GB" sz="5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logos provided in the template should be kept. Authors can add any other relevant for your work </a:t>
              </a:r>
              <a:endParaRPr dirty="0"/>
            </a:p>
          </p:txBody>
        </p:sp>
        <p:sp>
          <p:nvSpPr>
            <p:cNvPr id="33" name="Google Shape;33;p1"/>
            <p:cNvSpPr txBox="1"/>
            <p:nvPr/>
          </p:nvSpPr>
          <p:spPr>
            <a:xfrm>
              <a:off x="2148000" y="7916493"/>
              <a:ext cx="26010599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0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Information for authors</a:t>
              </a:r>
              <a:endParaRPr dirty="0"/>
            </a:p>
          </p:txBody>
        </p:sp>
        <p:sp>
          <p:nvSpPr>
            <p:cNvPr id="34" name="Google Shape;34;p1"/>
            <p:cNvSpPr txBox="1"/>
            <p:nvPr/>
          </p:nvSpPr>
          <p:spPr>
            <a:xfrm>
              <a:off x="2148000" y="9006167"/>
              <a:ext cx="26010600" cy="24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5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Poster title</a:t>
              </a:r>
              <a:r>
                <a:rPr lang="en-GB" sz="5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Montserrat, size 75; </a:t>
              </a:r>
              <a:r>
                <a:rPr lang="en-GB" sz="5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Author names</a:t>
              </a:r>
              <a:r>
                <a:rPr lang="en-GB" sz="5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Montserrat, bold, size 32; </a:t>
              </a:r>
              <a:r>
                <a:rPr lang="en-GB" sz="5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Affiliations </a:t>
              </a:r>
              <a:r>
                <a:rPr lang="en-GB" sz="5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format should be </a:t>
              </a:r>
              <a:r>
                <a:rPr lang="en-GB" sz="50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a,b</a:t>
              </a:r>
              <a:r>
                <a:rPr lang="en-GB" sz="5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.. and be superscripted, the email of the presenting author should be underlined and denoted in the authors line by an “*”</a:t>
              </a:r>
              <a:endParaRPr dirty="0"/>
            </a:p>
          </p:txBody>
        </p:sp>
      </p:grpSp>
      <p:sp>
        <p:nvSpPr>
          <p:cNvPr id="2" name="Google Shape;10;p3">
            <a:extLst>
              <a:ext uri="{FF2B5EF4-FFF2-40B4-BE49-F238E27FC236}">
                <a16:creationId xmlns:a16="http://schemas.microsoft.com/office/drawing/2014/main" id="{A8A6B9B6-7C4A-13AE-DF4C-B1E1BE3D62AE}"/>
              </a:ext>
            </a:extLst>
          </p:cNvPr>
          <p:cNvSpPr txBox="1"/>
          <p:nvPr/>
        </p:nvSpPr>
        <p:spPr>
          <a:xfrm>
            <a:off x="9614591" y="35322067"/>
            <a:ext cx="11046030" cy="923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66666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ACKNOWLEDGMENTS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3;p3">
            <a:extLst>
              <a:ext uri="{FF2B5EF4-FFF2-40B4-BE49-F238E27FC236}">
                <a16:creationId xmlns:a16="http://schemas.microsoft.com/office/drawing/2014/main" id="{52B7F871-59B2-3044-CFEC-D3F145B7AA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3189" y="40819023"/>
            <a:ext cx="2287528" cy="15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;p3">
            <a:extLst>
              <a:ext uri="{FF2B5EF4-FFF2-40B4-BE49-F238E27FC236}">
                <a16:creationId xmlns:a16="http://schemas.microsoft.com/office/drawing/2014/main" id="{53015CC0-A57F-7791-4467-C53650184A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90397" y="41005416"/>
            <a:ext cx="1765751" cy="159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;p3">
            <a:extLst>
              <a:ext uri="{FF2B5EF4-FFF2-40B4-BE49-F238E27FC236}">
                <a16:creationId xmlns:a16="http://schemas.microsoft.com/office/drawing/2014/main" id="{74B428A1-FFCA-99F5-E070-30EA91F953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47754" y="40741802"/>
            <a:ext cx="3272315" cy="212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;p3" descr="A close up of a logo&#10;&#10;AI-generated content may be incorrect.">
            <a:extLst>
              <a:ext uri="{FF2B5EF4-FFF2-40B4-BE49-F238E27FC236}">
                <a16:creationId xmlns:a16="http://schemas.microsoft.com/office/drawing/2014/main" id="{D96AEDAD-8E0C-B8C2-2D84-3BE658D4D43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622192" y="40921207"/>
            <a:ext cx="2478837" cy="164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;p3">
            <a:extLst>
              <a:ext uri="{FF2B5EF4-FFF2-40B4-BE49-F238E27FC236}">
                <a16:creationId xmlns:a16="http://schemas.microsoft.com/office/drawing/2014/main" id="{AF8393CF-01A8-1A27-B975-B885C054F13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876210" y="41059969"/>
            <a:ext cx="2745982" cy="13671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19;p3">
            <a:extLst>
              <a:ext uri="{FF2B5EF4-FFF2-40B4-BE49-F238E27FC236}">
                <a16:creationId xmlns:a16="http://schemas.microsoft.com/office/drawing/2014/main" id="{9A8D29D5-A839-3A1E-94AB-458573473BAA}"/>
              </a:ext>
            </a:extLst>
          </p:cNvPr>
          <p:cNvCxnSpPr/>
          <p:nvPr/>
        </p:nvCxnSpPr>
        <p:spPr>
          <a:xfrm>
            <a:off x="1965763" y="36226574"/>
            <a:ext cx="26010600" cy="390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23DCC5D-82E2-71AD-EE40-11B05D2CA5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029" y="40339480"/>
            <a:ext cx="3898900" cy="2755160"/>
          </a:xfrm>
          <a:prstGeom prst="rect">
            <a:avLst/>
          </a:prstGeom>
        </p:spPr>
      </p:pic>
      <p:pic>
        <p:nvPicPr>
          <p:cNvPr id="10" name="Picture 9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E8F2201-CAB1-41EB-79B9-8632F0FE5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105" y="41072432"/>
            <a:ext cx="3792618" cy="1074781"/>
          </a:xfrm>
          <a:prstGeom prst="rect">
            <a:avLst/>
          </a:prstGeom>
        </p:spPr>
      </p:pic>
      <p:pic>
        <p:nvPicPr>
          <p:cNvPr id="12" name="Picture 11" descr="A logo with red letters on a black background&#10;&#10;AI-generated content may be incorrect.">
            <a:extLst>
              <a:ext uri="{FF2B5EF4-FFF2-40B4-BE49-F238E27FC236}">
                <a16:creationId xmlns:a16="http://schemas.microsoft.com/office/drawing/2014/main" id="{2EEB7C2B-9E7A-E02E-7BF8-D553B8D1ED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67827" y="41180567"/>
            <a:ext cx="4512976" cy="11259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2A2805-D2D0-C6A0-E226-B3A5CC0D873F}"/>
              </a:ext>
            </a:extLst>
          </p:cNvPr>
          <p:cNvSpPr/>
          <p:nvPr/>
        </p:nvSpPr>
        <p:spPr>
          <a:xfrm>
            <a:off x="1143000" y="934157"/>
            <a:ext cx="3559629" cy="40489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33;p1">
            <a:extLst>
              <a:ext uri="{FF2B5EF4-FFF2-40B4-BE49-F238E27FC236}">
                <a16:creationId xmlns:a16="http://schemas.microsoft.com/office/drawing/2014/main" id="{FB2E84D1-3152-9287-8EC3-3EE838BC7A7E}"/>
              </a:ext>
            </a:extLst>
          </p:cNvPr>
          <p:cNvSpPr txBox="1"/>
          <p:nvPr/>
        </p:nvSpPr>
        <p:spPr>
          <a:xfrm>
            <a:off x="2140154" y="16718097"/>
            <a:ext cx="26010599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5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Optional authors may include a photograph of themselves if desired. Alternatively, they may delete the blue rectangle located in the upper left corner.</a:t>
            </a:r>
          </a:p>
          <a:p>
            <a:pPr marL="685800" marR="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5000" dirty="0">
                <a:solidFill>
                  <a:schemeClr val="tx1"/>
                </a:solidFill>
              </a:rPr>
              <a:t>Authors may include a QR code in their poster</a:t>
            </a:r>
            <a:endParaRPr lang="en-GB" sz="5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5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5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	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>
                <a:solidFill>
                  <a:schemeClr val="tx1"/>
                </a:solidFill>
              </a:rPr>
              <a:t> </a:t>
            </a:r>
            <a:r>
              <a:rPr lang="en-GB" sz="5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8" name="Google Shape;33;p1">
            <a:extLst>
              <a:ext uri="{FF2B5EF4-FFF2-40B4-BE49-F238E27FC236}">
                <a16:creationId xmlns:a16="http://schemas.microsoft.com/office/drawing/2014/main" id="{888959C8-40A2-F885-02B9-426800E07C34}"/>
              </a:ext>
            </a:extLst>
          </p:cNvPr>
          <p:cNvSpPr txBox="1"/>
          <p:nvPr/>
        </p:nvSpPr>
        <p:spPr>
          <a:xfrm>
            <a:off x="1540059" y="2127338"/>
            <a:ext cx="276550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0" i="0" u="none" strike="noStrike" cap="none" dirty="0">
                <a:solidFill>
                  <a:schemeClr val="bg1"/>
                </a:solidFill>
                <a:sym typeface="Arial"/>
              </a:rPr>
              <a:t>Optional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>
                <a:solidFill>
                  <a:schemeClr val="bg1"/>
                </a:solidFill>
              </a:rPr>
              <a:t>Photo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B17714-DCFE-1F66-9617-14BAABB7A9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96184" y="41200377"/>
            <a:ext cx="2665241" cy="11061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276</Words>
  <Application>Microsoft Macintosh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Light</vt:lpstr>
      <vt:lpstr>Montserrat</vt:lpstr>
      <vt:lpstr>Arial</vt:lpstr>
      <vt:lpstr>Montserrat Medium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Tiago Gil da Silva Paiva</dc:creator>
  <cp:lastModifiedBy>Tiago Gil da Silva Paiva</cp:lastModifiedBy>
  <cp:revision>8</cp:revision>
  <dcterms:created xsi:type="dcterms:W3CDTF">2025-03-27T12:23:19Z</dcterms:created>
  <dcterms:modified xsi:type="dcterms:W3CDTF">2025-04-22T16:45:01Z</dcterms:modified>
</cp:coreProperties>
</file>